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52"/>
  </p:notesMasterIdLst>
  <p:sldIdLst>
    <p:sldId id="256" r:id="rId2"/>
    <p:sldId id="358" r:id="rId3"/>
    <p:sldId id="375" r:id="rId4"/>
    <p:sldId id="313" r:id="rId5"/>
    <p:sldId id="348" r:id="rId6"/>
    <p:sldId id="300" r:id="rId7"/>
    <p:sldId id="301" r:id="rId8"/>
    <p:sldId id="355" r:id="rId9"/>
    <p:sldId id="324" r:id="rId10"/>
    <p:sldId id="326" r:id="rId11"/>
    <p:sldId id="327" r:id="rId12"/>
    <p:sldId id="303" r:id="rId13"/>
    <p:sldId id="304" r:id="rId14"/>
    <p:sldId id="336" r:id="rId15"/>
    <p:sldId id="382" r:id="rId16"/>
    <p:sldId id="384" r:id="rId17"/>
    <p:sldId id="386" r:id="rId18"/>
    <p:sldId id="387" r:id="rId19"/>
    <p:sldId id="385" r:id="rId20"/>
    <p:sldId id="365" r:id="rId21"/>
    <p:sldId id="338" r:id="rId22"/>
    <p:sldId id="350" r:id="rId23"/>
    <p:sldId id="351" r:id="rId24"/>
    <p:sldId id="352" r:id="rId25"/>
    <p:sldId id="380" r:id="rId26"/>
    <p:sldId id="359" r:id="rId27"/>
    <p:sldId id="360" r:id="rId28"/>
    <p:sldId id="361" r:id="rId29"/>
    <p:sldId id="362" r:id="rId30"/>
    <p:sldId id="330" r:id="rId31"/>
    <p:sldId id="298" r:id="rId32"/>
    <p:sldId id="299" r:id="rId33"/>
    <p:sldId id="297" r:id="rId34"/>
    <p:sldId id="363" r:id="rId35"/>
    <p:sldId id="364" r:id="rId36"/>
    <p:sldId id="367" r:id="rId37"/>
    <p:sldId id="366" r:id="rId38"/>
    <p:sldId id="368" r:id="rId39"/>
    <p:sldId id="370" r:id="rId40"/>
    <p:sldId id="372" r:id="rId41"/>
    <p:sldId id="371" r:id="rId42"/>
    <p:sldId id="373" r:id="rId43"/>
    <p:sldId id="374" r:id="rId44"/>
    <p:sldId id="381" r:id="rId45"/>
    <p:sldId id="379" r:id="rId46"/>
    <p:sldId id="318" r:id="rId47"/>
    <p:sldId id="369" r:id="rId48"/>
    <p:sldId id="319" r:id="rId49"/>
    <p:sldId id="339" r:id="rId50"/>
    <p:sldId id="376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eferred Customer" initials="P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008080"/>
    <a:srgbClr val="2E8A68"/>
    <a:srgbClr val="309881"/>
    <a:srgbClr val="E7502C"/>
    <a:srgbClr val="FF7925"/>
    <a:srgbClr val="008000"/>
    <a:srgbClr val="FF800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129" autoAdjust="0"/>
  </p:normalViewPr>
  <p:slideViewPr>
    <p:cSldViewPr snapToGrid="0">
      <p:cViewPr varScale="1">
        <p:scale>
          <a:sx n="134" d="100"/>
          <a:sy n="134" d="100"/>
        </p:scale>
        <p:origin x="964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7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795C24C-082F-47DB-9F90-3BC06D9125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57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C24C-082F-47DB-9F90-3BC06D9125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5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C24C-082F-47DB-9F90-3BC06D9125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5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C24C-082F-47DB-9F90-3BC06D9125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3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C24C-082F-47DB-9F90-3BC06D9125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428999"/>
          </a:xfrm>
          <a:prstGeom prst="rect">
            <a:avLst/>
          </a:prstGeom>
          <a:solidFill>
            <a:srgbClr val="003A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696200" cy="20574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8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9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957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2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1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65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09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1"/>
            <a:ext cx="8379512" cy="762000"/>
          </a:xfrm>
          <a:prstGeom prst="rect">
            <a:avLst/>
          </a:prstGeom>
          <a:solidFill>
            <a:srgbClr val="003A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97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468611"/>
            <a:ext cx="3733800" cy="3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27"/>
          <a:stretch/>
        </p:blipFill>
        <p:spPr bwMode="auto">
          <a:xfrm>
            <a:off x="8379512" y="0"/>
            <a:ext cx="764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47800" cy="39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1447800" y="6468610"/>
            <a:ext cx="3962400" cy="393271"/>
          </a:xfrm>
          <a:prstGeom prst="rect">
            <a:avLst/>
          </a:prstGeom>
          <a:solidFill>
            <a:srgbClr val="003A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36884" y="6112042"/>
            <a:ext cx="47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D12475F-DDD0-42C4-8090-DA2905C50D2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ces.u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ces.u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ces.u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es.us/data" TargetMode="External"/><Relationship Id="rId2" Type="http://schemas.openxmlformats.org/officeDocument/2006/relationships/hyperlink" Target="https://www.caces.u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ces.u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nmap.spatialmodel.com/" TargetMode="External"/><Relationship Id="rId2" Type="http://schemas.openxmlformats.org/officeDocument/2006/relationships/hyperlink" Target="http://www.caces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map.run/blog/2019/04/20/sr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Reduced-Complexity Models (RCMs) for Air Quality Impact Assessment: A Tutorial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Peter J. Adams</a:t>
            </a:r>
          </a:p>
          <a:p>
            <a:r>
              <a:rPr lang="en-US" dirty="0" smtClean="0"/>
              <a:t>CMAS </a:t>
            </a:r>
            <a:r>
              <a:rPr lang="en-US" dirty="0" smtClean="0"/>
              <a:t>Webinar: December 18, 2019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Collaborators: Elisabeth Gilmore, Jinhyok Heo, Jason Hill, Julian Marshall, Nick Muller, Chris Tessum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0"/>
            <a:ext cx="9144000" cy="6841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70505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One Ton SO</a:t>
            </a:r>
            <a:r>
              <a:rPr lang="en-US" baseline="-25000" dirty="0" smtClean="0"/>
              <a:t>2</a:t>
            </a:r>
            <a:r>
              <a:rPr lang="en-US" dirty="0" smtClean="0"/>
              <a:t> Emitted from RE Burger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61528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One Ton SO</a:t>
            </a:r>
            <a:r>
              <a:rPr lang="en-US" baseline="-25000" dirty="0" smtClean="0"/>
              <a:t>2</a:t>
            </a:r>
            <a:r>
              <a:rPr lang="en-US" dirty="0" smtClean="0"/>
              <a:t> Emitted from RE Burger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EASIUR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7" r="49519" b="35975"/>
          <a:stretch/>
        </p:blipFill>
        <p:spPr bwMode="auto">
          <a:xfrm>
            <a:off x="99390" y="762000"/>
            <a:ext cx="6301410" cy="384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67874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Use </a:t>
            </a:r>
            <a:r>
              <a:rPr lang="en-US" sz="2400" b="1" u="sng" dirty="0" smtClean="0">
                <a:latin typeface="+mn-lt"/>
              </a:rPr>
              <a:t>tagged simulations</a:t>
            </a:r>
            <a:r>
              <a:rPr lang="en-US" sz="2400" dirty="0" smtClean="0">
                <a:latin typeface="+mn-lt"/>
              </a:rPr>
              <a:t> in full CTM (</a:t>
            </a:r>
            <a:r>
              <a:rPr lang="en-US" sz="2400" dirty="0" err="1" smtClean="0">
                <a:latin typeface="+mn-lt"/>
              </a:rPr>
              <a:t>CAMx</a:t>
            </a:r>
            <a:r>
              <a:rPr lang="en-US" sz="2400" dirty="0" smtClean="0"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rack plumes and health impacts from marginal emissions at semi-random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Allows a large training data set in manageable CPU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1143000"/>
            <a:ext cx="2514600" cy="2185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PSAT = Particulate Source Apportionment Tracking</a:t>
            </a:r>
          </a:p>
          <a:p>
            <a:r>
              <a:rPr lang="en-US" sz="1600" dirty="0" smtClean="0">
                <a:latin typeface="+mn-lt"/>
              </a:rPr>
              <a:t>(</a:t>
            </a:r>
            <a:r>
              <a:rPr lang="en-US" sz="1600" dirty="0" err="1" smtClean="0">
                <a:latin typeface="+mn-lt"/>
              </a:rPr>
              <a:t>Wagstrom</a:t>
            </a:r>
            <a:r>
              <a:rPr lang="en-US" sz="1600" dirty="0" smtClean="0">
                <a:latin typeface="+mn-lt"/>
              </a:rPr>
              <a:t> et al., 2008)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0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 Results and Evaluate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1" b="5612"/>
          <a:stretch/>
        </p:blipFill>
        <p:spPr bwMode="auto">
          <a:xfrm>
            <a:off x="44767" y="927139"/>
            <a:ext cx="8946833" cy="539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870008" cy="35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7992" y="4953000"/>
            <a:ext cx="181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NOx (summer) out-of-sample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4419600" y="1371600"/>
            <a:ext cx="1524000" cy="533400"/>
          </a:xfrm>
          <a:prstGeom prst="ellipse">
            <a:avLst/>
          </a:prstGeom>
          <a:noFill/>
          <a:ln w="317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</a:t>
            </a:r>
            <a:r>
              <a:rPr lang="en-US" dirty="0" err="1" smtClean="0"/>
              <a:t>InMAP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8" y="1025237"/>
            <a:ext cx="7894263" cy="3223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2618" y="6142183"/>
            <a:ext cx="7460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Tessum </a:t>
            </a:r>
            <a:r>
              <a:rPr lang="en-US" sz="1200" dirty="0"/>
              <a:t>CW, Hill JD, Marshall JD (2017) </a:t>
            </a:r>
            <a:r>
              <a:rPr lang="en-US" sz="1200" dirty="0" err="1"/>
              <a:t>InMAP</a:t>
            </a:r>
            <a:r>
              <a:rPr lang="en-US" sz="1200" dirty="0"/>
              <a:t>: A model for air pollution interventions. </a:t>
            </a:r>
            <a:r>
              <a:rPr lang="en-US" sz="1200" i="1" dirty="0" err="1"/>
              <a:t>PLoS</a:t>
            </a:r>
            <a:r>
              <a:rPr lang="en-US" sz="1200" i="1" dirty="0"/>
              <a:t> One</a:t>
            </a:r>
            <a:r>
              <a:rPr lang="en-US" sz="1200" dirty="0"/>
              <a:t> 12(4):e0176131.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68" y="4518347"/>
            <a:ext cx="3522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Eulerian (CTM-style) framework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Simplified chemistry (primary + secondary PM</a:t>
            </a:r>
            <a:r>
              <a:rPr lang="en-US" baseline="-25000" dirty="0" smtClean="0"/>
              <a:t>2.5</a:t>
            </a:r>
            <a:r>
              <a:rPr lang="en-US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Annual-average temporal resolution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6872" y="4518347"/>
            <a:ext cx="35222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Variable-resolution grid (1 km in urban areas)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2-hr runtime on desktop computer, or SR matrix available</a:t>
            </a:r>
          </a:p>
        </p:txBody>
      </p:sp>
    </p:spTree>
    <p:extLst>
      <p:ext uri="{BB962C8B-B14F-4D97-AF65-F5344CB8AC3E}">
        <p14:creationId xmlns:p14="http://schemas.microsoft.com/office/powerpoint/2010/main" val="36989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Description: 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three RCMs, all highly independent of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Data and Models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270559"/>
              </p:ext>
            </p:extLst>
          </p:nvPr>
        </p:nvGraphicFramePr>
        <p:xfrm>
          <a:off x="572704" y="801756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74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Marginal Social Costs ($/ton)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 downwind damages</a:t>
                      </a:r>
                    </a:p>
                    <a:p>
                      <a:r>
                        <a:rPr lang="en-US" dirty="0" smtClean="0"/>
                        <a:t>$/ton = f(source location, species)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3 RCMs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Ease of use?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“Lookup table”</a:t>
                      </a:r>
                    </a:p>
                    <a:p>
                      <a:r>
                        <a:rPr lang="en-US" dirty="0" smtClean="0"/>
                        <a:t>All three available in common query (</a:t>
                      </a:r>
                      <a:r>
                        <a:rPr lang="en-US" dirty="0" smtClean="0">
                          <a:hlinkClick r:id="rId2"/>
                        </a:rPr>
                        <a:t>www.caces.us</a:t>
                      </a:r>
                      <a:r>
                        <a:rPr lang="en-US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typical</a:t>
                      </a:r>
                      <a:r>
                        <a:rPr lang="en-US" baseline="0" dirty="0" smtClean="0"/>
                        <a:t> analysis might be few hours or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aggregate damages from policy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most cost-benefit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087" y="152400"/>
            <a:ext cx="823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RCMs ≠ models in normal sense …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9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Data and Models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041868"/>
              </p:ext>
            </p:extLst>
          </p:nvPr>
        </p:nvGraphicFramePr>
        <p:xfrm>
          <a:off x="572704" y="801756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74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Marginal Social Costs ($/ton)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Source-Receptor Matrix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 downwind damages</a:t>
                      </a:r>
                    </a:p>
                    <a:p>
                      <a:r>
                        <a:rPr lang="en-US" dirty="0" smtClean="0"/>
                        <a:t>$/ton = f(source location, species)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impact(receptor</a:t>
                      </a:r>
                      <a:r>
                        <a:rPr lang="en-US" baseline="0" dirty="0" smtClean="0"/>
                        <a:t> location) = f(source location, species)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3 RCMs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3 RCMs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Ease of use?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“Lookup table”</a:t>
                      </a:r>
                    </a:p>
                    <a:p>
                      <a:r>
                        <a:rPr lang="en-US" dirty="0" smtClean="0"/>
                        <a:t>All three available in common query (</a:t>
                      </a:r>
                      <a:r>
                        <a:rPr lang="en-US" dirty="0" smtClean="0">
                          <a:hlinkClick r:id="rId2"/>
                        </a:rPr>
                        <a:t>www.caces.us</a:t>
                      </a:r>
                      <a:r>
                        <a:rPr lang="en-US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typical</a:t>
                      </a:r>
                      <a:r>
                        <a:rPr lang="en-US" baseline="0" dirty="0" smtClean="0"/>
                        <a:t> analysis might be few hours or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three available but in diverse formats; much</a:t>
                      </a:r>
                      <a:r>
                        <a:rPr lang="en-US" baseline="0" dirty="0" smtClean="0"/>
                        <a:t> more data; </a:t>
                      </a:r>
                      <a:r>
                        <a:rPr lang="en-US" dirty="0" smtClean="0"/>
                        <a:t>more work</a:t>
                      </a:r>
                      <a:r>
                        <a:rPr lang="en-US" baseline="0" dirty="0" smtClean="0"/>
                        <a:t> to use (weeks/months)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aggregate damages from policy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most cost-benefit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c(</a:t>
                      </a:r>
                      <a:r>
                        <a:rPr lang="en-US" dirty="0" err="1" smtClean="0"/>
                        <a:t>x,y,z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receptor-oriented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environmental justice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087" y="152400"/>
            <a:ext cx="823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RCMs ≠ models in normal sense …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14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Data and Models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415897"/>
              </p:ext>
            </p:extLst>
          </p:nvPr>
        </p:nvGraphicFramePr>
        <p:xfrm>
          <a:off x="572704" y="801756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74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Marginal Social Costs ($/ton)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Source-Receptor Matrix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Underlying Model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 downwind damages</a:t>
                      </a:r>
                    </a:p>
                    <a:p>
                      <a:r>
                        <a:rPr lang="en-US" dirty="0" smtClean="0"/>
                        <a:t>$/ton = f(source location, species)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impact(receptor</a:t>
                      </a:r>
                      <a:r>
                        <a:rPr lang="en-US" baseline="0" dirty="0" smtClean="0"/>
                        <a:t> location) = f(source location, species)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previous two columns are derived from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3 RCMs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3 RCMs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InMAP</a:t>
                      </a:r>
                      <a:r>
                        <a:rPr lang="en-US" dirty="0" smtClean="0"/>
                        <a:t>, APEEP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Ease of use?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“Lookup table”</a:t>
                      </a:r>
                    </a:p>
                    <a:p>
                      <a:r>
                        <a:rPr lang="en-US" dirty="0" smtClean="0"/>
                        <a:t>All three available in common query (</a:t>
                      </a:r>
                      <a:r>
                        <a:rPr lang="en-US" dirty="0" smtClean="0">
                          <a:hlinkClick r:id="rId2"/>
                        </a:rPr>
                        <a:t>www.caces.us</a:t>
                      </a:r>
                      <a:r>
                        <a:rPr lang="en-US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typical</a:t>
                      </a:r>
                      <a:r>
                        <a:rPr lang="en-US" baseline="0" dirty="0" smtClean="0"/>
                        <a:t> analysis might be few hours or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three available but in diverse formats; much</a:t>
                      </a:r>
                      <a:r>
                        <a:rPr lang="en-US" baseline="0" dirty="0" smtClean="0"/>
                        <a:t> more data; </a:t>
                      </a:r>
                      <a:r>
                        <a:rPr lang="en-US" dirty="0" smtClean="0"/>
                        <a:t>more work</a:t>
                      </a:r>
                      <a:r>
                        <a:rPr lang="en-US" baseline="0" dirty="0" smtClean="0"/>
                        <a:t> to use (weeks/months)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aggregate damages from policy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most cost-benefit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c(</a:t>
                      </a:r>
                      <a:r>
                        <a:rPr lang="en-US" dirty="0" err="1" smtClean="0"/>
                        <a:t>x,y,z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receptor-oriented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environmental justice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087" y="152400"/>
            <a:ext cx="823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RCMs ≠ models in normal sense …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84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Cost-benefit analysis</a:t>
            </a:r>
          </a:p>
          <a:p>
            <a:pPr lvl="1"/>
            <a:r>
              <a:rPr lang="en-US" dirty="0" smtClean="0"/>
              <a:t>what are aggregate benefits/damages from emissions changes?</a:t>
            </a:r>
          </a:p>
          <a:p>
            <a:pPr lvl="1"/>
            <a:r>
              <a:rPr lang="en-US" dirty="0" smtClean="0"/>
              <a:t>not worried about spatially resolved impacts</a:t>
            </a:r>
          </a:p>
          <a:p>
            <a:pPr lvl="1"/>
            <a:r>
              <a:rPr lang="en-US" dirty="0" smtClean="0"/>
              <a:t>easy to support with marginal social costs ($/ton)</a:t>
            </a:r>
          </a:p>
          <a:p>
            <a:pPr lvl="1"/>
            <a:r>
              <a:rPr lang="en-US" dirty="0" smtClean="0"/>
              <a:t>~hours of effort with spreadsheet once emissions scenario generated</a:t>
            </a:r>
          </a:p>
          <a:p>
            <a:r>
              <a:rPr lang="en-US" dirty="0" smtClean="0"/>
              <a:t>S-R analysis</a:t>
            </a:r>
          </a:p>
          <a:p>
            <a:pPr lvl="1"/>
            <a:r>
              <a:rPr lang="en-US" dirty="0" smtClean="0"/>
              <a:t>want to know where damages occur</a:t>
            </a:r>
          </a:p>
          <a:p>
            <a:pPr lvl="1"/>
            <a:r>
              <a:rPr lang="en-US" dirty="0" smtClean="0"/>
              <a:t>want to reconstruct a concentration field</a:t>
            </a:r>
          </a:p>
          <a:p>
            <a:pPr lvl="1"/>
            <a:r>
              <a:rPr lang="en-US" dirty="0" smtClean="0"/>
              <a:t>can be done but is heavier lift (stay tuned)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40042"/>
            <a:ext cx="8229600" cy="44276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Why reduced-complexity models?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Model descriptions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err="1" smtClean="0"/>
              <a:t>Intercomparison</a:t>
            </a:r>
            <a:r>
              <a:rPr lang="en-US" dirty="0" smtClean="0"/>
              <a:t> and evaluation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How to and best practices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Future directions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RCMs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934549"/>
              </p:ext>
            </p:extLst>
          </p:nvPr>
        </p:nvGraphicFramePr>
        <p:xfrm>
          <a:off x="457200" y="1392198"/>
          <a:ext cx="8229600" cy="464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EASIUR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InMAP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466">
                <a:tc>
                  <a:txBody>
                    <a:bodyPr/>
                    <a:lstStyle/>
                    <a:p>
                      <a:r>
                        <a:rPr lang="en-US" dirty="0" smtClean="0"/>
                        <a:t>Underlying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Gaussian dispersion model with simple 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Statistical model derived</a:t>
                      </a:r>
                      <a:r>
                        <a:rPr lang="en-US" baseline="0" dirty="0" smtClean="0"/>
                        <a:t> from a CTM (</a:t>
                      </a:r>
                      <a:r>
                        <a:rPr lang="en-US" baseline="0" dirty="0" err="1" smtClean="0"/>
                        <a:t>CAMx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CTM-like but</a:t>
                      </a:r>
                      <a:r>
                        <a:rPr lang="en-US" baseline="0" dirty="0" smtClean="0"/>
                        <a:t> annually averaged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943"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counties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 km or US counties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Variable, up to 1 km in urban areas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205">
                <a:tc>
                  <a:txBody>
                    <a:bodyPr/>
                    <a:lstStyle/>
                    <a:p>
                      <a:r>
                        <a:rPr lang="en-US" dirty="0" smtClean="0"/>
                        <a:t>End points considered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PM2.5 mortality plus a host of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PM2.5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PM2.5 mortality or user-configurable (full model)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943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Longest use in literature, more base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Directly derived from CTM output, seasonal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Spatial</a:t>
                      </a:r>
                      <a:r>
                        <a:rPr lang="en-US" baseline="0" dirty="0" smtClean="0"/>
                        <a:t> r</a:t>
                      </a:r>
                      <a:r>
                        <a:rPr lang="en-US" dirty="0" smtClean="0"/>
                        <a:t>esolution, EJ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18984"/>
            <a:ext cx="813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Generally, use all three RCMs as robustness check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606746" y="4835611"/>
            <a:ext cx="1985319" cy="6343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96714" y="4835610"/>
            <a:ext cx="1902940" cy="119923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83709" y="3713523"/>
            <a:ext cx="1902940" cy="209415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Marginal Damages (EASIUR)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153400" cy="564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99060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EC</a:t>
            </a:r>
            <a:endParaRPr lang="en-US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99060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SO</a:t>
            </a:r>
            <a:r>
              <a:rPr lang="en-US" sz="2000" b="1" baseline="-25000" dirty="0" smtClean="0">
                <a:latin typeface="+mn-lt"/>
              </a:rPr>
              <a:t>2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79089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NO</a:t>
            </a:r>
            <a:r>
              <a:rPr lang="en-US" sz="2000" b="1" baseline="-25000" dirty="0" smtClean="0">
                <a:latin typeface="+mn-lt"/>
              </a:rPr>
              <a:t>x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81000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NH</a:t>
            </a:r>
            <a:r>
              <a:rPr lang="en-US" sz="2000" b="1" baseline="-25000" dirty="0" smtClean="0">
                <a:latin typeface="+mn-lt"/>
              </a:rPr>
              <a:t>3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544431"/>
            <a:ext cx="70104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These are damages </a:t>
            </a:r>
            <a:r>
              <a:rPr lang="en-US" sz="2800" i="1" u="sng" dirty="0" smtClean="0">
                <a:latin typeface="+mn-lt"/>
              </a:rPr>
              <a:t>by source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…for user, this is a “lookup table”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u="sng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+mn-lt"/>
              </a:rPr>
              <a:t>Spatial</a:t>
            </a:r>
            <a:r>
              <a:rPr lang="en-US" sz="2800" dirty="0" smtClean="0">
                <a:latin typeface="+mn-lt"/>
              </a:rPr>
              <a:t>: Proximity to population centers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+mn-lt"/>
              </a:rPr>
              <a:t>Species</a:t>
            </a:r>
            <a:r>
              <a:rPr lang="en-US" sz="2800" dirty="0" smtClean="0">
                <a:latin typeface="+mn-lt"/>
              </a:rPr>
              <a:t>: PM</a:t>
            </a:r>
            <a:r>
              <a:rPr lang="en-US" sz="2800" baseline="-25000" dirty="0" smtClean="0">
                <a:latin typeface="+mn-lt"/>
              </a:rPr>
              <a:t>2.5</a:t>
            </a:r>
            <a:r>
              <a:rPr lang="en-US" sz="2800" dirty="0" smtClean="0">
                <a:latin typeface="+mn-lt"/>
              </a:rPr>
              <a:t> formation efficiency</a:t>
            </a:r>
          </a:p>
        </p:txBody>
      </p:sp>
    </p:spTree>
    <p:extLst>
      <p:ext uri="{BB962C8B-B14F-4D97-AF65-F5344CB8AC3E}">
        <p14:creationId xmlns:p14="http://schemas.microsoft.com/office/powerpoint/2010/main" val="27363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Assessment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351" r="44585" b="8905"/>
          <a:stretch/>
        </p:blipFill>
        <p:spPr>
          <a:xfrm>
            <a:off x="38101" y="763868"/>
            <a:ext cx="5448300" cy="5560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2828" y="3433703"/>
            <a:ext cx="2514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Health effects and economic valuation</a:t>
            </a:r>
            <a:endParaRPr lang="en-US" sz="2400" dirty="0">
              <a:latin typeface="+mn-lt"/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5828044" y="2662813"/>
            <a:ext cx="301451" cy="286378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Concentration-Response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Premature mortality from chronic (annual-average) PM2.5 exposure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American Cancer Society (ACS) cohort</a:t>
            </a:r>
          </a:p>
          <a:p>
            <a:pPr lvl="1"/>
            <a:r>
              <a:rPr lang="en-US" dirty="0" smtClean="0"/>
              <a:t>6% increase in mortality per 10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g m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Harvard 6-Cities</a:t>
            </a:r>
          </a:p>
          <a:p>
            <a:pPr lvl="1"/>
            <a:r>
              <a:rPr lang="en-US" dirty="0" smtClean="0"/>
              <a:t>14% </a:t>
            </a:r>
            <a:r>
              <a:rPr lang="en-US" dirty="0"/>
              <a:t>increase in mortality per 10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 m</a:t>
            </a:r>
            <a:r>
              <a:rPr lang="en-US" baseline="30000" dirty="0"/>
              <a:t>-3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93" y="1928778"/>
            <a:ext cx="8189407" cy="1667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8316" y="3596239"/>
            <a:ext cx="174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Baseline mortality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137" y="3596899"/>
            <a:ext cx="174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Additional mortality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50947" y="3705318"/>
            <a:ext cx="174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Concentration change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2489" y="3810510"/>
            <a:ext cx="126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Relative risk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0"/>
          </p:cNvCxnSpPr>
          <p:nvPr/>
        </p:nvCxnSpPr>
        <p:spPr bwMode="auto">
          <a:xfrm flipH="1" flipV="1">
            <a:off x="1110343" y="3094892"/>
            <a:ext cx="1" cy="5020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2637693" y="3094892"/>
            <a:ext cx="1" cy="5020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6347210" y="3326869"/>
            <a:ext cx="1" cy="5020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7434107" y="3094892"/>
            <a:ext cx="1" cy="5020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71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a Statistical Life (VSL)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Willingness to pay to avoid (small) mortality risk</a:t>
            </a:r>
          </a:p>
          <a:p>
            <a:pPr lvl="1"/>
            <a:r>
              <a:rPr lang="en-US" dirty="0" smtClean="0"/>
              <a:t>E.g. additional wages for more dangerous job</a:t>
            </a:r>
          </a:p>
          <a:p>
            <a:pPr lvl="1"/>
            <a:r>
              <a:rPr lang="en-US" dirty="0" smtClean="0"/>
              <a:t>Not value or compensation for life lost</a:t>
            </a:r>
          </a:p>
          <a:p>
            <a:pPr lvl="1"/>
            <a:r>
              <a:rPr lang="en-US" dirty="0" smtClean="0"/>
              <a:t>Economic work tries to infer people’s preferences from market behaviors</a:t>
            </a:r>
          </a:p>
          <a:p>
            <a:pPr lvl="1"/>
            <a:r>
              <a:rPr lang="en-US" dirty="0" smtClean="0"/>
              <a:t>WTP ≠ medical, hospital, or other incurred costs</a:t>
            </a:r>
          </a:p>
          <a:p>
            <a:r>
              <a:rPr lang="en-US" dirty="0" smtClean="0"/>
              <a:t>Value increases with income and inflation</a:t>
            </a:r>
          </a:p>
          <a:p>
            <a:r>
              <a:rPr lang="en-US" dirty="0" smtClean="0"/>
              <a:t>EPA literature review recommends $7.4M ($2006)</a:t>
            </a:r>
          </a:p>
          <a:p>
            <a:pPr lvl="1"/>
            <a:r>
              <a:rPr lang="en-US" dirty="0" smtClean="0"/>
              <a:t>26 studies cited: $0.85 - $19.8 (Weibull distribution)</a:t>
            </a:r>
          </a:p>
          <a:p>
            <a:pPr lvl="1"/>
            <a:r>
              <a:rPr lang="en-US" sz="1600" dirty="0" smtClean="0"/>
              <a:t>Guidelines for Preparing Economic Analyses; National Center for Environmental Economics, Office of Policy, US EPA, 2010. </a:t>
            </a:r>
          </a:p>
          <a:p>
            <a:pPr lvl="1"/>
            <a:r>
              <a:rPr lang="en-US" sz="1600" dirty="0" smtClean="0"/>
              <a:t>https</a:t>
            </a:r>
            <a:r>
              <a:rPr lang="en-US" sz="1600" dirty="0"/>
              <a:t>://www.epa.gov/sites/production/files/2017-09/documents/ee-0568-22.pdf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1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63" b="7496"/>
          <a:stretch/>
        </p:blipFill>
        <p:spPr>
          <a:xfrm>
            <a:off x="13138" y="914400"/>
            <a:ext cx="9130862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EASIUR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Marginal </a:t>
            </a:r>
            <a:r>
              <a:rPr lang="en-US" smtClean="0"/>
              <a:t>Social Costs ($/ton)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204"/>
          <a:stretch/>
        </p:blipFill>
        <p:spPr>
          <a:xfrm>
            <a:off x="0" y="898978"/>
            <a:ext cx="9144000" cy="484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660" y="584272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Primary PM</a:t>
            </a:r>
            <a:r>
              <a:rPr lang="en-US" baseline="-25000" dirty="0" smtClean="0">
                <a:latin typeface="+mn-lt"/>
              </a:rPr>
              <a:t>2.5</a:t>
            </a:r>
            <a:endParaRPr lang="en-US" baseline="-25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3234" y="584272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SO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1437" y="584272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NO</a:t>
            </a:r>
            <a:r>
              <a:rPr lang="en-US" baseline="-25000" dirty="0" smtClean="0">
                <a:latin typeface="+mn-lt"/>
              </a:rPr>
              <a:t>x</a:t>
            </a:r>
            <a:endParaRPr lang="en-US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3900" y="5842724"/>
            <a:ext cx="8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NH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5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</a:t>
            </a:r>
            <a:r>
              <a:rPr lang="en-US" dirty="0" err="1" smtClean="0"/>
              <a:t>Intercomparison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204"/>
          <a:stretch/>
        </p:blipFill>
        <p:spPr>
          <a:xfrm>
            <a:off x="0" y="898978"/>
            <a:ext cx="9144000" cy="484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660" y="590898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Primary PM</a:t>
            </a:r>
            <a:r>
              <a:rPr lang="en-US" baseline="-25000" dirty="0" smtClean="0">
                <a:latin typeface="+mn-lt"/>
              </a:rPr>
              <a:t>2.5</a:t>
            </a:r>
            <a:endParaRPr lang="en-US" baseline="-25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3234" y="590898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SO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1437" y="590898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NO</a:t>
            </a:r>
            <a:r>
              <a:rPr lang="en-US" baseline="-25000" dirty="0" smtClean="0">
                <a:latin typeface="+mn-lt"/>
              </a:rPr>
              <a:t>x</a:t>
            </a:r>
            <a:endParaRPr lang="en-US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3900" y="5908984"/>
            <a:ext cx="8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NH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8316" y="1116531"/>
            <a:ext cx="585216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Rank-ordering of species makes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Primary PM</a:t>
            </a:r>
            <a:r>
              <a:rPr lang="en-US" sz="2400" baseline="-25000" dirty="0" smtClean="0">
                <a:latin typeface="+mn-lt"/>
              </a:rPr>
              <a:t>2.5</a:t>
            </a:r>
            <a:r>
              <a:rPr lang="en-US" sz="2400" dirty="0" smtClean="0">
                <a:latin typeface="+mn-lt"/>
              </a:rPr>
              <a:t> &gt; NH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 &gt; SO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 &gt; NO</a:t>
            </a:r>
            <a:r>
              <a:rPr lang="en-US" sz="2400" baseline="-25000" dirty="0" smtClean="0">
                <a:latin typeface="+mn-lt"/>
              </a:rPr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Based on efficiency of forming PM</a:t>
            </a:r>
            <a:r>
              <a:rPr lang="en-US" sz="2400" baseline="-25000" dirty="0" smtClean="0">
                <a:latin typeface="+mn-lt"/>
              </a:rPr>
              <a:t>2.5</a:t>
            </a:r>
            <a:endParaRPr lang="en-US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</a:t>
            </a:r>
            <a:r>
              <a:rPr lang="en-US" dirty="0" err="1" smtClean="0"/>
              <a:t>Intercomparison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204"/>
          <a:stretch/>
        </p:blipFill>
        <p:spPr>
          <a:xfrm>
            <a:off x="0" y="898978"/>
            <a:ext cx="9144000" cy="484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660" y="590898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Primary PM</a:t>
            </a:r>
            <a:r>
              <a:rPr lang="en-US" baseline="-25000" dirty="0" smtClean="0">
                <a:latin typeface="+mn-lt"/>
              </a:rPr>
              <a:t>2.5</a:t>
            </a:r>
            <a:endParaRPr lang="en-US" baseline="-25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3234" y="590898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SO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1437" y="590898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NO</a:t>
            </a:r>
            <a:r>
              <a:rPr lang="en-US" baseline="-25000" dirty="0" smtClean="0">
                <a:latin typeface="+mn-lt"/>
              </a:rPr>
              <a:t>x</a:t>
            </a:r>
            <a:endParaRPr lang="en-US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3900" y="5908984"/>
            <a:ext cx="8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NH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428" y="1116531"/>
            <a:ext cx="619867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Emissions-weighted national averages (red dots) are within 50% for most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75% for NOx</a:t>
            </a:r>
          </a:p>
        </p:txBody>
      </p:sp>
    </p:spTree>
    <p:extLst>
      <p:ext uri="{BB962C8B-B14F-4D97-AF65-F5344CB8AC3E}">
        <p14:creationId xmlns:p14="http://schemas.microsoft.com/office/powerpoint/2010/main" val="38693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</a:t>
            </a:r>
            <a:r>
              <a:rPr lang="en-US" dirty="0" err="1" smtClean="0"/>
              <a:t>Intercomparison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204"/>
          <a:stretch/>
        </p:blipFill>
        <p:spPr>
          <a:xfrm>
            <a:off x="0" y="898978"/>
            <a:ext cx="9144000" cy="484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660" y="590898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Primary PM</a:t>
            </a:r>
            <a:r>
              <a:rPr lang="en-US" baseline="-25000" dirty="0" smtClean="0">
                <a:latin typeface="+mn-lt"/>
              </a:rPr>
              <a:t>2.5</a:t>
            </a:r>
            <a:endParaRPr lang="en-US" baseline="-25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3234" y="590898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SO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1437" y="590898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NO</a:t>
            </a:r>
            <a:r>
              <a:rPr lang="en-US" baseline="-25000" dirty="0" smtClean="0">
                <a:latin typeface="+mn-lt"/>
              </a:rPr>
              <a:t>x</a:t>
            </a:r>
            <a:endParaRPr lang="en-US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3900" y="5908984"/>
            <a:ext cx="8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NH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5161" y="1116531"/>
            <a:ext cx="581847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Elevated vs ground sources are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…except primary PM</a:t>
            </a:r>
            <a:r>
              <a:rPr lang="en-US" sz="2400" baseline="-25000" dirty="0" smtClean="0">
                <a:latin typeface="+mn-lt"/>
              </a:rPr>
              <a:t>2.5</a:t>
            </a:r>
            <a:r>
              <a:rPr lang="en-US" sz="2400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99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CTMs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RCMs are a complementary tool</a:t>
            </a:r>
          </a:p>
          <a:p>
            <a:endParaRPr lang="en-US" dirty="0" smtClean="0"/>
          </a:p>
          <a:p>
            <a:r>
              <a:rPr lang="en-US" dirty="0" smtClean="0"/>
              <a:t>CTMs will always be essential</a:t>
            </a:r>
          </a:p>
          <a:p>
            <a:pPr lvl="1"/>
            <a:r>
              <a:rPr lang="en-US" dirty="0" smtClean="0"/>
              <a:t>research on science, processes behind AQ</a:t>
            </a:r>
          </a:p>
          <a:p>
            <a:pPr lvl="1"/>
            <a:r>
              <a:rPr lang="en-US" dirty="0" smtClean="0"/>
              <a:t>major rules deserve CTM-based impact analysis</a:t>
            </a:r>
          </a:p>
          <a:p>
            <a:pPr lvl="1"/>
            <a:r>
              <a:rPr lang="en-US" dirty="0" smtClean="0"/>
              <a:t>gold standard: benchmark the RCMs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RCM </a:t>
            </a:r>
            <a:r>
              <a:rPr lang="en-US" dirty="0" err="1" smtClean="0"/>
              <a:t>Intercomparison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2" b="30869"/>
          <a:stretch/>
        </p:blipFill>
        <p:spPr bwMode="auto">
          <a:xfrm>
            <a:off x="457200" y="1908310"/>
            <a:ext cx="8315135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0" y="5141968"/>
            <a:ext cx="4270562" cy="699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6776" y="933423"/>
            <a:ext cx="7142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Social costs ($/ton) of primary PM</a:t>
            </a:r>
            <a:r>
              <a:rPr lang="en-US" sz="2800" baseline="-25000" dirty="0" smtClean="0">
                <a:latin typeface="+mn-lt"/>
              </a:rPr>
              <a:t>2.5</a:t>
            </a:r>
            <a:r>
              <a:rPr lang="en-US" sz="2800" dirty="0" smtClean="0">
                <a:latin typeface="+mn-lt"/>
              </a:rPr>
              <a:t> emissions as a function of source county </a:t>
            </a:r>
            <a:endParaRPr lang="en-US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0231" y="4772636"/>
            <a:ext cx="274420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Ratio: </a:t>
            </a:r>
            <a:r>
              <a:rPr lang="en-US" dirty="0" err="1" smtClean="0">
                <a:latin typeface="+mn-lt"/>
              </a:rPr>
              <a:t>InMAP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/ EASIUR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3722" y="4634136"/>
            <a:ext cx="182084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EASIUR ($/ton)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9277" y="2981342"/>
            <a:ext cx="102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InMAP</a:t>
            </a:r>
            <a:r>
              <a:rPr lang="en-US" dirty="0" smtClean="0">
                <a:latin typeface="+mn-lt"/>
              </a:rPr>
              <a:t> ($/ton)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856" y="5141968"/>
            <a:ext cx="3928252" cy="9944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833257" y="1959429"/>
            <a:ext cx="4188851" cy="42805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RCM </a:t>
            </a:r>
            <a:r>
              <a:rPr lang="en-US" dirty="0" err="1" smtClean="0"/>
              <a:t>Intercomparison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9966"/>
            <a:ext cx="8513806" cy="3015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776" y="933423"/>
            <a:ext cx="7142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Social costs ($/ton) of primary PM</a:t>
            </a:r>
            <a:r>
              <a:rPr lang="en-US" sz="2800" baseline="-25000" dirty="0" smtClean="0">
                <a:latin typeface="+mn-lt"/>
              </a:rPr>
              <a:t>2.5</a:t>
            </a:r>
            <a:r>
              <a:rPr lang="en-US" sz="2800" dirty="0" smtClean="0">
                <a:latin typeface="+mn-lt"/>
              </a:rPr>
              <a:t> emissions as a function of source county 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2767" y="4869179"/>
            <a:ext cx="256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Ratio: AP2/</a:t>
            </a:r>
            <a:r>
              <a:rPr lang="en-US" dirty="0" err="1" smtClean="0">
                <a:latin typeface="+mn-lt"/>
              </a:rPr>
              <a:t>InMAP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0" y="5141968"/>
            <a:ext cx="4270562" cy="699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8670" y="2918993"/>
            <a:ext cx="91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AP2 ($/ton)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393" y="4730679"/>
            <a:ext cx="171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InMAP</a:t>
            </a:r>
            <a:r>
              <a:rPr lang="en-US" dirty="0" smtClean="0">
                <a:latin typeface="+mn-lt"/>
              </a:rPr>
              <a:t> ($/ton)</a:t>
            </a:r>
            <a:endParaRPr lang="en-US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856" y="5141968"/>
            <a:ext cx="3928252" cy="99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05" y="1980075"/>
            <a:ext cx="8439895" cy="295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RCM </a:t>
            </a:r>
            <a:r>
              <a:rPr lang="en-US" dirty="0" err="1" smtClean="0"/>
              <a:t>Intercomparison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6776" y="1014343"/>
            <a:ext cx="7142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Social costs ($/ton) of NOx emissions as a function of source county 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2767" y="5071479"/>
            <a:ext cx="256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Ratio: AP2/EASIUR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0" y="5344268"/>
            <a:ext cx="4270562" cy="699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185" y="2939559"/>
            <a:ext cx="91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AP2 ($/ton)</a:t>
            </a:r>
            <a:endParaRPr lang="en-US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856" y="5141968"/>
            <a:ext cx="3928252" cy="994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9552" y="4866324"/>
            <a:ext cx="192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EASIUR ($/ton)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9444" y="3007756"/>
            <a:ext cx="34004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was a primary motivation for the AP2 → AP3 version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RCM Evaluation vs Observations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23584"/>
            <a:ext cx="3838903" cy="4648661"/>
          </a:xfrm>
        </p:spPr>
        <p:txBody>
          <a:bodyPr/>
          <a:lstStyle/>
          <a:p>
            <a:r>
              <a:rPr lang="en-US" sz="2400" dirty="0" smtClean="0"/>
              <a:t>Use RCMs to predict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and speciation from EPA </a:t>
            </a:r>
            <a:r>
              <a:rPr lang="en-US" sz="2400" dirty="0" err="1" smtClean="0"/>
              <a:t>AirData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Note our impacts are marginal - do not necessarily expect to reconstruct concentrations in nonlinear system</a:t>
            </a:r>
          </a:p>
          <a:p>
            <a:endParaRPr lang="en-US" sz="2400" dirty="0" smtClean="0"/>
          </a:p>
          <a:p>
            <a:r>
              <a:rPr lang="en-US" sz="2400" dirty="0" smtClean="0"/>
              <a:t>Model performance similar to a CTM (WRF-</a:t>
            </a:r>
            <a:r>
              <a:rPr lang="en-US" sz="2400" dirty="0" err="1" smtClean="0"/>
              <a:t>Chem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084" y="1319002"/>
            <a:ext cx="4169971" cy="5025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9593" y="898634"/>
            <a:ext cx="238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Models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369297" y="3589282"/>
            <a:ext cx="238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Species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48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011455"/>
          </a:xfrm>
        </p:spPr>
        <p:txBody>
          <a:bodyPr/>
          <a:lstStyle/>
          <a:p>
            <a:r>
              <a:rPr lang="en-US" dirty="0" smtClean="0"/>
              <a:t>What are damages associated with swine production in NC?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1" y="2002055"/>
            <a:ext cx="7565457" cy="3773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7996" y="5986913"/>
            <a:ext cx="459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NEI2011 projected to 2017 / </a:t>
            </a:r>
            <a:r>
              <a:rPr lang="en-US" dirty="0"/>
              <a:t>SCC 2805039000</a:t>
            </a:r>
          </a:p>
        </p:txBody>
      </p:sp>
      <p:sp>
        <p:nvSpPr>
          <p:cNvPr id="6" name="5-Point Star 5"/>
          <p:cNvSpPr/>
          <p:nvPr/>
        </p:nvSpPr>
        <p:spPr bwMode="auto">
          <a:xfrm>
            <a:off x="5197642" y="2464066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45029" y="4401178"/>
            <a:ext cx="3175279" cy="3918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688" y="4401178"/>
            <a:ext cx="206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(tons/</a:t>
            </a:r>
            <a:r>
              <a:rPr lang="en-US" sz="2400" b="1" dirty="0" err="1" smtClean="0">
                <a:latin typeface="+mj-lt"/>
              </a:rPr>
              <a:t>yr</a:t>
            </a:r>
            <a:r>
              <a:rPr lang="en-US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point is getting marginal social costs online</a:t>
            </a:r>
          </a:p>
          <a:p>
            <a:pPr lvl="1"/>
            <a:r>
              <a:rPr lang="en-US" dirty="0" smtClean="0"/>
              <a:t>CACES home page: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://www.caces.us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lvl="1"/>
            <a:r>
              <a:rPr lang="en-US" dirty="0" smtClean="0"/>
              <a:t>RCM query: </a:t>
            </a:r>
            <a:r>
              <a:rPr lang="en-US" dirty="0" smtClean="0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www.caces.us/data</a:t>
            </a:r>
            <a:endParaRPr lang="en-US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114556"/>
            <a:ext cx="8234715" cy="2894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3393" y="4176438"/>
            <a:ext cx="4220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 many more entries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01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0103"/>
            <a:ext cx="8229600" cy="1985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433" y="4099476"/>
            <a:ext cx="226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Emissions (from NEI)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1363" y="3305908"/>
            <a:ext cx="0" cy="683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312607" y="4839842"/>
            <a:ext cx="2260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social costs ($/ton) from three RCMs </a:t>
            </a:r>
          </a:p>
          <a:p>
            <a:r>
              <a:rPr lang="en-US" dirty="0" smtClean="0"/>
              <a:t>…and sorted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443047" y="3727436"/>
            <a:ext cx="0" cy="8742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ight Brace 12"/>
          <p:cNvSpPr/>
          <p:nvPr/>
        </p:nvSpPr>
        <p:spPr bwMode="auto">
          <a:xfrm rot="5400000">
            <a:off x="4239145" y="2189286"/>
            <a:ext cx="401101" cy="251543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5627" y="4839842"/>
            <a:ext cx="289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Damages ($) </a:t>
            </a:r>
          </a:p>
          <a:p>
            <a:pPr algn="ctr"/>
            <a:r>
              <a:rPr lang="en-US" dirty="0" smtClean="0"/>
              <a:t>= (marginal social cost) </a:t>
            </a:r>
          </a:p>
          <a:p>
            <a:pPr algn="ctr"/>
            <a:r>
              <a:rPr lang="en-US" dirty="0" smtClean="0"/>
              <a:t>x (emissions)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298454" y="3786889"/>
            <a:ext cx="0" cy="8742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ight Brace 16"/>
          <p:cNvSpPr/>
          <p:nvPr/>
        </p:nvSpPr>
        <p:spPr bwMode="auto">
          <a:xfrm rot="5400000">
            <a:off x="7094552" y="2248739"/>
            <a:ext cx="401101" cy="251543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Results: </a:t>
            </a:r>
            <a:r>
              <a:rPr lang="en-US" dirty="0" err="1" smtClean="0"/>
              <a:t>InMAP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4" y="799064"/>
            <a:ext cx="6377609" cy="31061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2" y="3951733"/>
            <a:ext cx="4110950" cy="205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93" y="3951733"/>
            <a:ext cx="4096946" cy="20028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57200" y="5261295"/>
            <a:ext cx="1733341" cy="1849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184" y="5169085"/>
            <a:ext cx="20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(tons/</a:t>
            </a:r>
            <a:r>
              <a:rPr lang="en-US" sz="1600" b="1" dirty="0" err="1" smtClean="0">
                <a:latin typeface="+mj-lt"/>
              </a:rPr>
              <a:t>yr</a:t>
            </a:r>
            <a:r>
              <a:rPr lang="en-US" sz="1600" b="1" dirty="0" smtClean="0">
                <a:latin typeface="+mj-lt"/>
              </a:rPr>
              <a:t>)</a:t>
            </a:r>
            <a:endParaRPr lang="en-US" sz="16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96714" y="5216077"/>
            <a:ext cx="2318002" cy="2301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6093" y="5161864"/>
            <a:ext cx="20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($1000/ton)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48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you download marginal social costs ($/ton), they have already baked in assumptions:</a:t>
                </a:r>
              </a:p>
              <a:p>
                <a:pPr lvl="1"/>
                <a:r>
                  <a:rPr lang="en-US" dirty="0" smtClean="0"/>
                  <a:t>epidemiology: C-R function</a:t>
                </a:r>
              </a:p>
              <a:p>
                <a:pPr lvl="1"/>
                <a:r>
                  <a:rPr lang="en-US" dirty="0" smtClean="0"/>
                  <a:t>economics: value of statistical life (VSL)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You are free to change these assumptions</a:t>
                </a:r>
              </a:p>
              <a:p>
                <a:pPr lvl="1"/>
                <a:r>
                  <a:rPr lang="en-US" dirty="0" smtClean="0"/>
                  <a:t>it’s not difficult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$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𝑡𝑜𝑛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𝑎𝑑𝑗𝑢𝑠𝑡𝑒𝑑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𝑉𝑆𝐿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$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𝑡𝑜𝑛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0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RCMs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CTMs but faster, right? No…</a:t>
            </a:r>
          </a:p>
          <a:p>
            <a:r>
              <a:rPr lang="en-US" b="1" u="sng" dirty="0" smtClean="0"/>
              <a:t>Expand the community</a:t>
            </a:r>
            <a:r>
              <a:rPr lang="en-US" b="1" dirty="0" smtClean="0"/>
              <a:t> </a:t>
            </a:r>
            <a:r>
              <a:rPr lang="en-US" dirty="0" smtClean="0"/>
              <a:t>that considers air quality health effects</a:t>
            </a:r>
          </a:p>
          <a:p>
            <a:r>
              <a:rPr lang="en-US" dirty="0" smtClean="0"/>
              <a:t>Explore broader space of control scenarios</a:t>
            </a:r>
          </a:p>
          <a:p>
            <a:r>
              <a:rPr lang="en-US" dirty="0" smtClean="0"/>
              <a:t>Optimization</a:t>
            </a:r>
          </a:p>
          <a:p>
            <a:r>
              <a:rPr lang="en-US" dirty="0" smtClean="0"/>
              <a:t>Make as a component for integrated assessment</a:t>
            </a:r>
          </a:p>
          <a:p>
            <a:r>
              <a:rPr lang="en-US" dirty="0" smtClean="0"/>
              <a:t>Allow </a:t>
            </a:r>
            <a:r>
              <a:rPr lang="en-US" dirty="0"/>
              <a:t>r</a:t>
            </a:r>
            <a:r>
              <a:rPr lang="en-US" dirty="0" smtClean="0"/>
              <a:t>igorous treatment of uncertainty (e.g. Monte Carlo)</a:t>
            </a:r>
          </a:p>
          <a:p>
            <a:r>
              <a:rPr lang="en-US" dirty="0" smtClean="0"/>
              <a:t>Perform quick analyses on variety of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C-R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Epi studies provide relative risk, </a:t>
                </a:r>
                <a:r>
                  <a:rPr lang="en-US" i="1" dirty="0" smtClean="0"/>
                  <a:t>R</a:t>
                </a:r>
              </a:p>
              <a:p>
                <a:pPr lvl="1"/>
                <a:r>
                  <a:rPr lang="en-US" dirty="0" smtClean="0"/>
                  <a:t>ACS: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= 1.06 (1.04-1.08, 95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CI) </a:t>
                </a:r>
              </a:p>
              <a:p>
                <a:pPr lvl="2"/>
                <a:r>
                  <a:rPr lang="en-US" dirty="0" smtClean="0"/>
                  <a:t>(</a:t>
                </a:r>
                <a:r>
                  <a:rPr lang="en-US" dirty="0" err="1" smtClean="0"/>
                  <a:t>Krewski</a:t>
                </a:r>
                <a:r>
                  <a:rPr lang="en-US" dirty="0" smtClean="0"/>
                  <a:t> et al. 2009)</a:t>
                </a:r>
              </a:p>
              <a:p>
                <a:pPr lvl="1"/>
                <a:r>
                  <a:rPr lang="en-US" dirty="0" smtClean="0"/>
                  <a:t>H6C: </a:t>
                </a:r>
                <a:r>
                  <a:rPr lang="en-US" i="1" dirty="0"/>
                  <a:t>R</a:t>
                </a:r>
                <a:r>
                  <a:rPr lang="en-US" dirty="0"/>
                  <a:t> = </a:t>
                </a:r>
                <a:r>
                  <a:rPr lang="en-US" dirty="0" smtClean="0"/>
                  <a:t>1.14 </a:t>
                </a:r>
                <a:r>
                  <a:rPr lang="en-US" dirty="0"/>
                  <a:t>(</a:t>
                </a:r>
                <a:r>
                  <a:rPr lang="en-US" dirty="0" smtClean="0"/>
                  <a:t>1.07-1.22, </a:t>
                </a:r>
                <a:r>
                  <a:rPr lang="en-US" dirty="0"/>
                  <a:t>95</a:t>
                </a:r>
                <a:r>
                  <a:rPr lang="en-US" baseline="30000" dirty="0"/>
                  <a:t>th</a:t>
                </a:r>
                <a:r>
                  <a:rPr lang="en-US" dirty="0"/>
                  <a:t> CI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(</a:t>
                </a:r>
                <a:r>
                  <a:rPr lang="en-US" dirty="0" err="1" smtClean="0"/>
                  <a:t>Lepeule</a:t>
                </a:r>
                <a:r>
                  <a:rPr lang="en-US" dirty="0" smtClean="0"/>
                  <a:t> et al. 2012)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𝑎𝑑𝑗𝑢𝑠𝑡𝑒𝑑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𝑏𝑎𝑠𝑒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dirty="0" smtClean="0"/>
                  <a:t>e.g. for ACS→H6C: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h𝑖𝑔h𝑒𝑟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1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VSL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Several reasons you might want to change</a:t>
                </a:r>
              </a:p>
              <a:p>
                <a:pPr lvl="1"/>
                <a:r>
                  <a:rPr lang="en-US" dirty="0" smtClean="0"/>
                  <a:t>1) uncertainty in underlying VSL</a:t>
                </a:r>
              </a:p>
              <a:p>
                <a:pPr lvl="1"/>
                <a:r>
                  <a:rPr lang="en-US" dirty="0" smtClean="0"/>
                  <a:t>2) economic growth increases willingness-to-pay</a:t>
                </a:r>
              </a:p>
              <a:p>
                <a:pPr lvl="1"/>
                <a:r>
                  <a:rPr lang="en-US" dirty="0" smtClean="0"/>
                  <a:t>3) inflation: changing dollar year</a:t>
                </a:r>
              </a:p>
              <a:p>
                <a:r>
                  <a:rPr lang="en-US" dirty="0" err="1" smtClean="0"/>
                  <a:t>BenMAP</a:t>
                </a:r>
                <a:r>
                  <a:rPr lang="en-US" dirty="0" smtClean="0"/>
                  <a:t> already provides</a:t>
                </a:r>
              </a:p>
              <a:p>
                <a:pPr lvl="1"/>
                <a:r>
                  <a:rPr lang="en-US" dirty="0" smtClean="0"/>
                  <a:t>economic growth: income adjustment factor</a:t>
                </a:r>
              </a:p>
              <a:p>
                <a:pPr lvl="1"/>
                <a:r>
                  <a:rPr lang="en-US" dirty="0" smtClean="0"/>
                  <a:t>inflation: CPI inflator by year for in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𝑉𝑆𝐿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𝑉𝑆𝐿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𝑎𝑑𝑗𝑢𝑠𝑡𝑒𝑑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𝑉𝑆𝐿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𝑏𝑎𝑠𝑒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sz="2400" dirty="0" smtClean="0"/>
                  <a:t>Note: our current web tool will let you select a VSL (by year or by $ value)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1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Quality</a:t>
            </a:r>
          </a:p>
          <a:p>
            <a:pPr lvl="1"/>
            <a:r>
              <a:rPr lang="en-US" dirty="0" smtClean="0"/>
              <a:t>strongly recommend using all three RCMs through standard web query (</a:t>
            </a:r>
            <a:r>
              <a:rPr lang="en-US" dirty="0" smtClean="0">
                <a:hlinkClick r:id="rId2"/>
              </a:rPr>
              <a:t>www.caces.us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recall that structure and derivation of three RCMs are strongly independent</a:t>
            </a:r>
          </a:p>
          <a:p>
            <a:r>
              <a:rPr lang="en-US" dirty="0" smtClean="0"/>
              <a:t>Concentration-Response</a:t>
            </a:r>
          </a:p>
          <a:p>
            <a:pPr lvl="1"/>
            <a:r>
              <a:rPr lang="en-US" dirty="0" smtClean="0"/>
              <a:t>ACS and H6C values provided on previous slide</a:t>
            </a:r>
          </a:p>
          <a:p>
            <a:r>
              <a:rPr lang="en-US" dirty="0" smtClean="0"/>
              <a:t>VSL</a:t>
            </a:r>
          </a:p>
          <a:p>
            <a:pPr lvl="1"/>
            <a:r>
              <a:rPr lang="en-US" dirty="0" smtClean="0"/>
              <a:t>EPA-recommended Weibull: $8.8M </a:t>
            </a:r>
          </a:p>
          <a:p>
            <a:pPr lvl="1"/>
            <a:r>
              <a:rPr lang="en-US" dirty="0" smtClean="0"/>
              <a:t>($0.84-23M, 95</a:t>
            </a:r>
            <a:r>
              <a:rPr lang="en-US" baseline="30000" dirty="0" smtClean="0"/>
              <a:t>th</a:t>
            </a:r>
            <a:r>
              <a:rPr lang="en-US" dirty="0" smtClean="0"/>
              <a:t> CI; Y2000 income and dollar value)</a:t>
            </a:r>
          </a:p>
          <a:p>
            <a:r>
              <a:rPr lang="en-US" dirty="0" smtClean="0"/>
              <a:t>Can easily apply 95</a:t>
            </a:r>
            <a:r>
              <a:rPr lang="en-US" baseline="30000" dirty="0" smtClean="0"/>
              <a:t>th</a:t>
            </a:r>
            <a:r>
              <a:rPr lang="en-US" dirty="0" smtClean="0"/>
              <a:t> CI for C-R and VSL to results from three RCMs (or Monte Carlo)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Premature Mortality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Marginal social costs reported on assumption that most users want to do cost-benefit</a:t>
                </a:r>
              </a:p>
              <a:p>
                <a:endParaRPr lang="en-US" dirty="0"/>
              </a:p>
              <a:p>
                <a:r>
                  <a:rPr lang="en-US" dirty="0" smtClean="0"/>
                  <a:t>It is straightforward to infer premature mortality from results: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𝑑𝑎𝑚𝑎𝑔𝑒𝑠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𝑚𝑜𝑟𝑡𝑎𝑙𝑖𝑡𝑦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𝑉𝑆𝐿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𝑝𝑟𝑒𝑚𝑎𝑡𝑢𝑟𝑒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𝑚𝑜𝑟𝑡𝑎𝑙𝑖𝑡𝑦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𝑑𝑎𝑚𝑎𝑔𝑒𝑠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𝑉𝑆𝐿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Note: APEEP has wider range of endpoints than just PM mortality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 r="-74" b="-5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6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Marginal</a:t>
            </a:r>
            <a:r>
              <a:rPr lang="en-US" dirty="0" smtClean="0"/>
              <a:t> Social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$/ton values are marginal</a:t>
            </a:r>
          </a:p>
          <a:p>
            <a:pPr lvl="1"/>
            <a:r>
              <a:rPr lang="en-US" dirty="0" smtClean="0"/>
              <a:t>i.e. a sensitivity or derivative: </a:t>
            </a:r>
          </a:p>
          <a:p>
            <a:pPr lvl="1"/>
            <a:r>
              <a:rPr lang="en-US" dirty="0" smtClean="0"/>
              <a:t>d(damages) / d(emissions)</a:t>
            </a:r>
          </a:p>
          <a:p>
            <a:r>
              <a:rPr lang="en-US" dirty="0" smtClean="0"/>
              <a:t>Strictly speaking, they apply only to</a:t>
            </a:r>
          </a:p>
          <a:p>
            <a:pPr lvl="1"/>
            <a:r>
              <a:rPr lang="en-US" dirty="0" smtClean="0"/>
              <a:t>small emissions changes</a:t>
            </a:r>
          </a:p>
          <a:p>
            <a:pPr lvl="1"/>
            <a:r>
              <a:rPr lang="en-US" dirty="0" smtClean="0"/>
              <a:t>around the same baseline AQ used to derive</a:t>
            </a:r>
          </a:p>
          <a:p>
            <a:r>
              <a:rPr lang="en-US" dirty="0" smtClean="0"/>
              <a:t>Assumption may be problematic for</a:t>
            </a:r>
          </a:p>
          <a:p>
            <a:pPr lvl="1"/>
            <a:r>
              <a:rPr lang="en-US" dirty="0" smtClean="0"/>
              <a:t>large emissions/policy changes</a:t>
            </a:r>
          </a:p>
          <a:p>
            <a:pPr lvl="1"/>
            <a:r>
              <a:rPr lang="en-US" dirty="0" smtClean="0"/>
              <a:t>evaluation of future (or past) policies (e.g. 2050)</a:t>
            </a:r>
          </a:p>
          <a:p>
            <a:r>
              <a:rPr lang="en-US" dirty="0" smtClean="0"/>
              <a:t>Practically, probably less of an issue</a:t>
            </a:r>
          </a:p>
        </p:txBody>
      </p:sp>
    </p:spTree>
    <p:extLst>
      <p:ext uri="{BB962C8B-B14F-4D97-AF65-F5344CB8AC3E}">
        <p14:creationId xmlns:p14="http://schemas.microsoft.com/office/powerpoint/2010/main" val="10679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Baseline Year?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232"/>
            <a:ext cx="8229600" cy="4977063"/>
          </a:xfrm>
        </p:spPr>
        <p:txBody>
          <a:bodyPr/>
          <a:lstStyle/>
          <a:p>
            <a:r>
              <a:rPr lang="en-US" dirty="0" smtClean="0"/>
              <a:t>$/ton costs are around some baseline year</a:t>
            </a:r>
          </a:p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sensitivity to SO</a:t>
            </a:r>
            <a:r>
              <a:rPr lang="en-US" baseline="-25000" dirty="0" smtClean="0"/>
              <a:t>2</a:t>
            </a:r>
            <a:r>
              <a:rPr lang="en-US" dirty="0" smtClean="0"/>
              <a:t>/NO</a:t>
            </a:r>
            <a:r>
              <a:rPr lang="en-US" baseline="-25000" dirty="0" smtClean="0"/>
              <a:t>x</a:t>
            </a:r>
            <a:r>
              <a:rPr lang="en-US" dirty="0" smtClean="0"/>
              <a:t>/NH</a:t>
            </a:r>
            <a:r>
              <a:rPr lang="en-US" baseline="-25000" dirty="0" smtClean="0"/>
              <a:t>3</a:t>
            </a:r>
            <a:r>
              <a:rPr lang="en-US" dirty="0" smtClean="0"/>
              <a:t> changes</a:t>
            </a:r>
          </a:p>
          <a:p>
            <a:r>
              <a:rPr lang="en-US" dirty="0" smtClean="0"/>
              <a:t>CTM-based evidence from Holt et al. (2015) and Pinder et al. (2008)</a:t>
            </a:r>
          </a:p>
          <a:p>
            <a:pPr lvl="1"/>
            <a:r>
              <a:rPr lang="en-US" dirty="0" smtClean="0"/>
              <a:t>SO2 sensitivity up by ~30%</a:t>
            </a:r>
          </a:p>
          <a:p>
            <a:pPr lvl="1"/>
            <a:r>
              <a:rPr lang="en-US" dirty="0" smtClean="0"/>
              <a:t>NOx sensitivity up by ~50%</a:t>
            </a:r>
          </a:p>
          <a:p>
            <a:pPr lvl="1"/>
            <a:r>
              <a:rPr lang="en-US" dirty="0" smtClean="0"/>
              <a:t>NH3 sensitivities down by 25-40%</a:t>
            </a:r>
          </a:p>
          <a:p>
            <a:r>
              <a:rPr lang="en-US" dirty="0" smtClean="0"/>
              <a:t>APEEP has run multiple baseline years, sees similar changes</a:t>
            </a:r>
          </a:p>
          <a:p>
            <a:r>
              <a:rPr lang="en-US" dirty="0" smtClean="0"/>
              <a:t>Changing baseline emissions is probably not a major uncertainty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Intra-County Spatial Variation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0" y="974696"/>
            <a:ext cx="8998499" cy="4076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6721" y="5164854"/>
            <a:ext cx="6782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InMAP</a:t>
            </a:r>
            <a:r>
              <a:rPr lang="en-US" sz="2000" dirty="0" smtClean="0"/>
              <a:t> accounts for population / emissions up to 1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Changes social costs up to ~50%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More for primary species, larger/urban counties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89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RCM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environmental justice analysis</a:t>
            </a:r>
          </a:p>
          <a:p>
            <a:pPr lvl="1"/>
            <a:r>
              <a:rPr lang="en-US" dirty="0" smtClean="0"/>
              <a:t>web query for EJ metrics as well as $/ton damages</a:t>
            </a:r>
          </a:p>
          <a:p>
            <a:pPr lvl="1"/>
            <a:r>
              <a:rPr lang="en-US" dirty="0" smtClean="0"/>
              <a:t>much higher resolution version of EASIUR</a:t>
            </a:r>
          </a:p>
          <a:p>
            <a:endParaRPr lang="en-US" dirty="0"/>
          </a:p>
          <a:p>
            <a:r>
              <a:rPr lang="en-US" dirty="0" smtClean="0"/>
              <a:t>Simpler tools for source-receptor matrices</a:t>
            </a:r>
          </a:p>
          <a:p>
            <a:pPr lvl="1"/>
            <a:r>
              <a:rPr lang="en-US" dirty="0" smtClean="0"/>
              <a:t>facilitate receptor-oriented spatial analysis</a:t>
            </a:r>
          </a:p>
          <a:p>
            <a:pPr lvl="1"/>
            <a:r>
              <a:rPr lang="en-US" dirty="0" smtClean="0"/>
              <a:t>creation of concentration fields</a:t>
            </a:r>
          </a:p>
          <a:p>
            <a:pPr lvl="1"/>
            <a:r>
              <a:rPr lang="en-US" dirty="0" smtClean="0"/>
              <a:t>GIS emissions → S-R matrix → GIS </a:t>
            </a:r>
            <a:r>
              <a:rPr lang="en-US" dirty="0" err="1" smtClean="0"/>
              <a:t>conc</a:t>
            </a:r>
            <a:r>
              <a:rPr lang="en-US" dirty="0" smtClean="0"/>
              <a:t>/damages</a:t>
            </a:r>
          </a:p>
          <a:p>
            <a:pPr lvl="1"/>
            <a:endParaRPr lang="en-US" dirty="0"/>
          </a:p>
          <a:p>
            <a:r>
              <a:rPr lang="en-US" dirty="0" smtClean="0"/>
              <a:t>VOC/SOA damages from VBS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First, see common web query</a:t>
            </a:r>
          </a:p>
          <a:p>
            <a:pPr lvl="1"/>
            <a:r>
              <a:rPr lang="en-US" sz="2000" dirty="0" smtClean="0">
                <a:hlinkClick r:id="rId2"/>
              </a:rPr>
              <a:t>www.caces.us</a:t>
            </a:r>
            <a:endParaRPr lang="en-US" sz="2000" dirty="0" smtClean="0"/>
          </a:p>
          <a:p>
            <a:r>
              <a:rPr lang="en-US" sz="2400" dirty="0" smtClean="0"/>
              <a:t>But some additional info at RCM web sites:</a:t>
            </a:r>
          </a:p>
          <a:p>
            <a:r>
              <a:rPr lang="en-US" sz="2400" dirty="0" smtClean="0"/>
              <a:t>AP2</a:t>
            </a:r>
            <a:endParaRPr lang="en-US" sz="2400" dirty="0"/>
          </a:p>
          <a:p>
            <a:pPr lvl="1"/>
            <a:r>
              <a:rPr lang="en-US" sz="2000" dirty="0"/>
              <a:t>https://sites.google.com/site/nickmullershomepage/home/ap2-apeep-model-2 </a:t>
            </a:r>
            <a:endParaRPr lang="en-US" sz="2000" dirty="0" smtClean="0"/>
          </a:p>
          <a:p>
            <a:r>
              <a:rPr lang="en-US" sz="2400" dirty="0" smtClean="0"/>
              <a:t>EASIUR</a:t>
            </a:r>
          </a:p>
          <a:p>
            <a:pPr lvl="1"/>
            <a:r>
              <a:rPr lang="en-US" sz="2000" dirty="0"/>
              <a:t> http://barney.ce.cmu.edu/~jinhyok/easiur/</a:t>
            </a:r>
            <a:endParaRPr lang="en-US" sz="2000" dirty="0" smtClean="0"/>
          </a:p>
          <a:p>
            <a:r>
              <a:rPr lang="en-US" sz="2400" dirty="0" err="1" smtClean="0"/>
              <a:t>InMAP</a:t>
            </a:r>
            <a:endParaRPr lang="en-US" sz="2400" dirty="0" smtClean="0"/>
          </a:p>
          <a:p>
            <a:pPr lvl="1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inmap.spatialmodel.com</a:t>
            </a:r>
            <a:endParaRPr lang="en-US" sz="2000" dirty="0" smtClean="0"/>
          </a:p>
          <a:p>
            <a:r>
              <a:rPr lang="en-US" sz="2400" dirty="0" smtClean="0"/>
              <a:t>Source-receptor analysis (</a:t>
            </a:r>
            <a:r>
              <a:rPr lang="en-US" sz="2400" dirty="0" err="1" smtClean="0"/>
              <a:t>InMAP</a:t>
            </a:r>
            <a:r>
              <a:rPr lang="en-US" sz="2400" dirty="0" smtClean="0"/>
              <a:t> and EASIUR)</a:t>
            </a:r>
          </a:p>
          <a:p>
            <a:pPr lvl="1"/>
            <a:r>
              <a:rPr lang="en-US" sz="2000" dirty="0">
                <a:hlinkClick r:id="rId4"/>
              </a:rPr>
              <a:t>https://www.inmap.run/blog/2019/04/20/sr/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7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People</a:t>
            </a:r>
            <a:r>
              <a:rPr lang="en-US" dirty="0" smtClean="0"/>
              <a:t>: RCMs bring health impact analyses to much broader research and decision community</a:t>
            </a:r>
          </a:p>
          <a:p>
            <a:pPr lvl="1"/>
            <a:r>
              <a:rPr lang="en-US" dirty="0" smtClean="0"/>
              <a:t>spreadsheet analysis (~hours of effort)</a:t>
            </a:r>
          </a:p>
          <a:p>
            <a:r>
              <a:rPr lang="en-US" b="1" u="sng" dirty="0" smtClean="0"/>
              <a:t>Questions</a:t>
            </a:r>
            <a:r>
              <a:rPr lang="en-US" dirty="0" smtClean="0"/>
              <a:t>: Allow analysis impossible with CTM</a:t>
            </a:r>
          </a:p>
          <a:p>
            <a:r>
              <a:rPr lang="en-US" dirty="0" smtClean="0"/>
              <a:t>They are ready for “prime time”</a:t>
            </a:r>
          </a:p>
          <a:p>
            <a:pPr lvl="1"/>
            <a:r>
              <a:rPr lang="en-US" dirty="0" smtClean="0"/>
              <a:t>three independent RCMs give similar answers</a:t>
            </a:r>
          </a:p>
          <a:p>
            <a:pPr lvl="1"/>
            <a:r>
              <a:rPr lang="en-US" dirty="0" smtClean="0"/>
              <a:t>evaluations vs CTMs and observations </a:t>
            </a:r>
          </a:p>
          <a:p>
            <a:pPr lvl="1"/>
            <a:r>
              <a:rPr lang="en-US" dirty="0" smtClean="0"/>
              <a:t>spatial/species patterns make sense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User-friendly and publicly available</a:t>
            </a:r>
          </a:p>
          <a:p>
            <a:pPr lvl="1"/>
            <a:r>
              <a:rPr lang="en-US" dirty="0" smtClean="0"/>
              <a:t>www.caces.us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07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and Timely Analyses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91992"/>
            <a:ext cx="8229600" cy="1366576"/>
          </a:xfrm>
        </p:spPr>
        <p:txBody>
          <a:bodyPr/>
          <a:lstStyle/>
          <a:p>
            <a:r>
              <a:rPr lang="en-US" dirty="0" smtClean="0"/>
              <a:t>“…allowed </a:t>
            </a:r>
            <a:r>
              <a:rPr lang="en-US" dirty="0"/>
              <a:t>VWs to spew enough pollution to kill somewhere between 16 and 94 deaths over seven </a:t>
            </a:r>
            <a:r>
              <a:rPr lang="en-US" dirty="0" smtClean="0"/>
              <a:t>years”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33" t="32173" r="31648" b="55519"/>
          <a:stretch/>
        </p:blipFill>
        <p:spPr>
          <a:xfrm>
            <a:off x="331595" y="974690"/>
            <a:ext cx="8455931" cy="1416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9052"/>
            <a:ext cx="9144000" cy="2119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6211" y="6009471"/>
            <a:ext cx="2351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Holland et al.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21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for comments and questions…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Integrated Energy, Climate, and Air Decision Analysis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impact metrics exist and widely used</a:t>
            </a:r>
          </a:p>
          <a:p>
            <a:pPr lvl="1"/>
            <a:r>
              <a:rPr lang="en-US" dirty="0"/>
              <a:t>Social Cost of </a:t>
            </a:r>
            <a:r>
              <a:rPr lang="en-US" dirty="0" smtClean="0"/>
              <a:t>Carbon ($ damages / ton emitted)</a:t>
            </a:r>
            <a:endParaRPr lang="en-US" dirty="0"/>
          </a:p>
          <a:p>
            <a:pPr lvl="1"/>
            <a:r>
              <a:rPr lang="en-US" dirty="0" smtClean="0"/>
              <a:t>Global </a:t>
            </a:r>
            <a:r>
              <a:rPr lang="en-US" dirty="0" smtClean="0"/>
              <a:t>Warming Potential (GWP)</a:t>
            </a:r>
          </a:p>
          <a:p>
            <a:pPr lvl="1"/>
            <a:r>
              <a:rPr lang="en-US" dirty="0" smtClean="0"/>
              <a:t>Single </a:t>
            </a:r>
            <a:r>
              <a:rPr lang="en-US" dirty="0" smtClean="0"/>
              <a:t>values: location of emissions / exposure does not matter</a:t>
            </a:r>
          </a:p>
          <a:p>
            <a:r>
              <a:rPr lang="en-US" dirty="0" smtClean="0"/>
              <a:t>Air quality, exposure, health needs spatially resolved tools</a:t>
            </a:r>
          </a:p>
          <a:p>
            <a:pPr lvl="1"/>
            <a:r>
              <a:rPr lang="en-US" dirty="0" smtClean="0"/>
              <a:t>Social costs ($/ton emitted) as a </a:t>
            </a:r>
            <a:r>
              <a:rPr lang="en-US" i="1" u="sng" dirty="0" smtClean="0"/>
              <a:t>function of location</a:t>
            </a:r>
          </a:p>
          <a:p>
            <a:pPr lvl="1"/>
            <a:r>
              <a:rPr lang="en-US" dirty="0" smtClean="0"/>
              <a:t>Much energy systems work ends with quantifying changes in emissions rather than concentrations, health, monetized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Assessment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351" r="44585" b="8905"/>
          <a:stretch/>
        </p:blipFill>
        <p:spPr>
          <a:xfrm>
            <a:off x="38101" y="763868"/>
            <a:ext cx="5448300" cy="5560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990600"/>
            <a:ext cx="3276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Chemical transport models (CTMs) vs reduced-form models</a:t>
            </a:r>
            <a:endParaRPr lang="en-US" sz="24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334000" y="1752600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943600" y="5410200"/>
            <a:ext cx="2514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$ damages per incremental ton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038600" y="5791200"/>
            <a:ext cx="1676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93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/>
              <a:t>APEEP</a:t>
            </a:r>
          </a:p>
          <a:p>
            <a:pPr lvl="1"/>
            <a:r>
              <a:rPr lang="en-US" sz="2000" dirty="0" smtClean="0"/>
              <a:t>Air Pollution Emission Experiments and Policy</a:t>
            </a:r>
          </a:p>
          <a:p>
            <a:pPr lvl="1"/>
            <a:r>
              <a:rPr lang="en-US" sz="2000" dirty="0" smtClean="0"/>
              <a:t>Nick Muller (CMU, formerly Middlebury)</a:t>
            </a:r>
          </a:p>
          <a:p>
            <a:pPr lvl="1"/>
            <a:r>
              <a:rPr lang="en-US" sz="2000" b="1" i="1" u="sng" dirty="0" smtClean="0"/>
              <a:t>Gaussian dispersion + simple chemistry</a:t>
            </a:r>
            <a:endParaRPr lang="en-US" b="1" i="1" u="sng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/>
              <a:t>EASIUR</a:t>
            </a:r>
          </a:p>
          <a:p>
            <a:pPr lvl="1"/>
            <a:r>
              <a:rPr lang="en-US" sz="2000" dirty="0" smtClean="0"/>
              <a:t>Estimating Air pollution Social Impacts Using Regression</a:t>
            </a:r>
          </a:p>
          <a:p>
            <a:pPr lvl="1"/>
            <a:r>
              <a:rPr lang="en-US" sz="2000" dirty="0" smtClean="0"/>
              <a:t>Peter Adams and Jinhyok Heo (CMU)</a:t>
            </a:r>
          </a:p>
          <a:p>
            <a:pPr lvl="1"/>
            <a:r>
              <a:rPr lang="en-US" sz="2000" b="1" i="1" u="sng" dirty="0" smtClean="0"/>
              <a:t>statistical model fitting tagged CTM simulations</a:t>
            </a:r>
            <a:r>
              <a:rPr lang="en-US" dirty="0" smtClean="0"/>
              <a:t>	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err="1" smtClean="0"/>
              <a:t>InMAP</a:t>
            </a:r>
            <a:endParaRPr lang="en-US" b="1" u="sng" dirty="0" smtClean="0"/>
          </a:p>
          <a:p>
            <a:pPr lvl="1"/>
            <a:r>
              <a:rPr lang="en-US" sz="2000" dirty="0" smtClean="0"/>
              <a:t>Intervention Model for Air Pollution</a:t>
            </a:r>
          </a:p>
          <a:p>
            <a:pPr lvl="1"/>
            <a:r>
              <a:rPr lang="en-US" sz="2000" dirty="0" smtClean="0"/>
              <a:t>Chris Tessum and Julian Marshall (UW, formerly </a:t>
            </a:r>
            <a:r>
              <a:rPr lang="en-US" sz="2000" dirty="0" err="1" smtClean="0"/>
              <a:t>Minn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i="1" u="sng" dirty="0" smtClean="0"/>
              <a:t>annual-average CTM with process rates from WRF-</a:t>
            </a:r>
            <a:r>
              <a:rPr lang="en-US" sz="2000" b="1" i="1" u="sng" dirty="0" err="1" smtClean="0"/>
              <a:t>Chem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0729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APEEP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599"/>
            <a:ext cx="8229600" cy="49434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Based on Gaussian Plume (Turner, 1994).</a:t>
            </a:r>
          </a:p>
          <a:p>
            <a:r>
              <a:rPr lang="en-US" dirty="0" smtClean="0"/>
              <a:t>Modified to approximate atmospheric chemistry (reduced form approach).</a:t>
            </a:r>
          </a:p>
          <a:p>
            <a:pPr lvl="1"/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, NO</a:t>
            </a:r>
            <a:r>
              <a:rPr lang="en-US" baseline="-25000" dirty="0" smtClean="0"/>
              <a:t>x</a:t>
            </a:r>
            <a:r>
              <a:rPr lang="en-US" dirty="0" smtClean="0"/>
              <a:t>, NH</a:t>
            </a:r>
            <a:r>
              <a:rPr lang="en-US" baseline="-25000" dirty="0" smtClean="0"/>
              <a:t>3</a:t>
            </a:r>
            <a:r>
              <a:rPr lang="en-US" dirty="0" smtClean="0"/>
              <a:t>, VOC           PM</a:t>
            </a:r>
            <a:r>
              <a:rPr lang="en-US" baseline="-25000" dirty="0" smtClean="0"/>
              <a:t>2.5</a:t>
            </a:r>
          </a:p>
          <a:p>
            <a:pPr lvl="1"/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, VOC          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USEPA NEI: </a:t>
            </a:r>
            <a:r>
              <a:rPr lang="en-US" dirty="0"/>
              <a:t>Annual emissions for 10,000 individual and spatially aggregated sources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County resolution</a:t>
            </a:r>
            <a:endParaRPr lang="en-US" dirty="0"/>
          </a:p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, SO</a:t>
            </a:r>
            <a:r>
              <a:rPr lang="en-US" baseline="-25000" dirty="0"/>
              <a:t>2</a:t>
            </a:r>
            <a:r>
              <a:rPr lang="en-US" dirty="0"/>
              <a:t>, NO</a:t>
            </a:r>
            <a:r>
              <a:rPr lang="en-US" baseline="-25000" dirty="0"/>
              <a:t>x</a:t>
            </a:r>
            <a:r>
              <a:rPr lang="en-US" dirty="0"/>
              <a:t>, VOC, NH</a:t>
            </a:r>
            <a:r>
              <a:rPr lang="en-US" baseline="-25000" dirty="0"/>
              <a:t>3</a:t>
            </a:r>
            <a:r>
              <a:rPr lang="en-US" dirty="0"/>
              <a:t> (All emissions of 5 pollutants in the contiguous US.)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403032" y="2499460"/>
            <a:ext cx="609600" cy="3322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955232" y="2984092"/>
            <a:ext cx="609600" cy="3322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29054a7-611d-42eb-8f59-e2ad98bf1f0e"/>
</p:tagLst>
</file>

<file path=ppt/theme/theme1.xml><?xml version="1.0" encoding="utf-8"?>
<a:theme xmlns:a="http://schemas.openxmlformats.org/drawingml/2006/main" name="Quadran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Quadra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70608</TotalTime>
  <Words>2062</Words>
  <Application>Microsoft Office PowerPoint</Application>
  <PresentationFormat>On-screen Show (4:3)</PresentationFormat>
  <Paragraphs>399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Cambria Math</vt:lpstr>
      <vt:lpstr>Helvetica</vt:lpstr>
      <vt:lpstr>Symbol</vt:lpstr>
      <vt:lpstr>Times New Roman</vt:lpstr>
      <vt:lpstr>Quadrant</vt:lpstr>
      <vt:lpstr>Reduced-Complexity Models (RCMs) for Air Quality Impact Assessment: A Tutorial</vt:lpstr>
      <vt:lpstr>Outline</vt:lpstr>
      <vt:lpstr>Advantages of CTMs</vt:lpstr>
      <vt:lpstr>Advantages of RCMs</vt:lpstr>
      <vt:lpstr>Quick and Timely Analyses</vt:lpstr>
      <vt:lpstr>Integrated Energy, Climate, and Air Decision Analysis</vt:lpstr>
      <vt:lpstr>Impact Assessment</vt:lpstr>
      <vt:lpstr>Available RCMs</vt:lpstr>
      <vt:lpstr>Overview: APEEP</vt:lpstr>
      <vt:lpstr>PowerPoint Presentation</vt:lpstr>
      <vt:lpstr>PowerPoint Presentation</vt:lpstr>
      <vt:lpstr>Overview: EASIUR</vt:lpstr>
      <vt:lpstr>Parameterize Results and Evaluate</vt:lpstr>
      <vt:lpstr>Overview: InMAP</vt:lpstr>
      <vt:lpstr>Description: Takeaway</vt:lpstr>
      <vt:lpstr>Available Data and Models</vt:lpstr>
      <vt:lpstr>Available Data and Models</vt:lpstr>
      <vt:lpstr>Available Data and Models</vt:lpstr>
      <vt:lpstr>Levels of Analysis</vt:lpstr>
      <vt:lpstr>Summary of RCMs</vt:lpstr>
      <vt:lpstr>Sample Marginal Damages (EASIUR)</vt:lpstr>
      <vt:lpstr>Impact Assessment</vt:lpstr>
      <vt:lpstr>Concentration-Response Function</vt:lpstr>
      <vt:lpstr>Value of a Statistical Life (VSL)</vt:lpstr>
      <vt:lpstr>EASIUR Evaluation</vt:lpstr>
      <vt:lpstr>County Marginal Social Costs ($/ton)</vt:lpstr>
      <vt:lpstr>Overview and Intercomparison</vt:lpstr>
      <vt:lpstr>Overview and Intercomparison</vt:lpstr>
      <vt:lpstr>Overview and Intercomparison</vt:lpstr>
      <vt:lpstr>RCM Intercomparison</vt:lpstr>
      <vt:lpstr>RCM Intercomparison</vt:lpstr>
      <vt:lpstr>RCM Intercomparison</vt:lpstr>
      <vt:lpstr>RCM Evaluation vs Observations</vt:lpstr>
      <vt:lpstr>Sample Calculation</vt:lpstr>
      <vt:lpstr>Web Query</vt:lpstr>
      <vt:lpstr>Query Results</vt:lpstr>
      <vt:lpstr>Spreadsheet Analysis</vt:lpstr>
      <vt:lpstr>Sample Results: InMAP</vt:lpstr>
      <vt:lpstr>Changing Assumptions</vt:lpstr>
      <vt:lpstr>Changing the C-R Function</vt:lpstr>
      <vt:lpstr>Changing the VSL</vt:lpstr>
      <vt:lpstr>Uncertainty Analysis</vt:lpstr>
      <vt:lpstr>Reporting Premature Mortality</vt:lpstr>
      <vt:lpstr>Marginal Social Costs</vt:lpstr>
      <vt:lpstr>Changing Baseline Year?</vt:lpstr>
      <vt:lpstr>Intra-County Spatial Variation</vt:lpstr>
      <vt:lpstr>Planned RCM Development</vt:lpstr>
      <vt:lpstr>For More Information…</vt:lpstr>
      <vt:lpstr>Conclusions</vt:lpstr>
      <vt:lpstr>Discussion and Feedback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petera</dc:creator>
  <cp:lastModifiedBy>Peter J Adams</cp:lastModifiedBy>
  <cp:revision>1477</cp:revision>
  <dcterms:created xsi:type="dcterms:W3CDTF">2007-01-12T22:37:22Z</dcterms:created>
  <dcterms:modified xsi:type="dcterms:W3CDTF">2019-12-18T18:40:29Z</dcterms:modified>
</cp:coreProperties>
</file>