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9"/>
  </p:sldMasterIdLst>
  <p:notesMasterIdLst>
    <p:notesMasterId r:id="rId28"/>
  </p:notesMasterIdLst>
  <p:sldIdLst>
    <p:sldId id="256" r:id="rId10"/>
    <p:sldId id="257" r:id="rId11"/>
    <p:sldId id="278" r:id="rId12"/>
    <p:sldId id="273" r:id="rId13"/>
    <p:sldId id="274" r:id="rId14"/>
    <p:sldId id="276" r:id="rId15"/>
    <p:sldId id="279" r:id="rId16"/>
    <p:sldId id="282" r:id="rId17"/>
    <p:sldId id="280" r:id="rId18"/>
    <p:sldId id="277" r:id="rId19"/>
    <p:sldId id="285" r:id="rId20"/>
    <p:sldId id="283" r:id="rId21"/>
    <p:sldId id="275" r:id="rId22"/>
    <p:sldId id="284" r:id="rId23"/>
    <p:sldId id="289" r:id="rId24"/>
    <p:sldId id="286" r:id="rId25"/>
    <p:sldId id="287" r:id="rId26"/>
    <p:sldId id="29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, Limei" initials="RL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9"/>
    <p:restoredTop sz="79433"/>
  </p:normalViewPr>
  <p:slideViewPr>
    <p:cSldViewPr snapToGrid="0" snapToObjects="1">
      <p:cViewPr>
        <p:scale>
          <a:sx n="88" d="100"/>
          <a:sy n="88" d="100"/>
        </p:scale>
        <p:origin x="225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1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33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54A57-9FFA-CA4B-A974-0BE94A588641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96A72-C395-3E4D-AEE9-4F6401B00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96A72-C395-3E4D-AEE9-4F6401B00F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5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Allocator ALLOCATE examples:</a:t>
            </a:r>
            <a:r>
              <a:rPr lang="en-US" baseline="0" dirty="0" smtClean="0"/>
              <a:t> aggregate (sum) county data up to state totals; average a density property from an input polygon to output grid/polygon; convert data from one grid or projection to another; allocate discrete spatial values (e.g., FIPS code or </a:t>
            </a:r>
            <a:r>
              <a:rPr lang="en-US" baseline="0" dirty="0" err="1" smtClean="0"/>
              <a:t>landuse</a:t>
            </a:r>
            <a:r>
              <a:rPr lang="en-US" baseline="0" dirty="0" smtClean="0"/>
              <a:t> code) to an output polygon or grid based on maximum area of overlap or centroid; area percentages: find the fraction of each modeling grid cell that is covered by the attributes in an intersecting polygon (e.g., land use categories), also use for creating </a:t>
            </a:r>
            <a:r>
              <a:rPr lang="en-US" baseline="0" dirty="0" err="1" smtClean="0"/>
              <a:t>surfzone</a:t>
            </a:r>
            <a:r>
              <a:rPr lang="en-US" baseline="0" dirty="0" smtClean="0"/>
              <a:t>/ocean files for CMAQ sea salt emissions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Allocator OVERLAY examples: report the attributes in an input data file (points, lines, polygons) that fall within the boundaries of a user-defined region (e.g., modeling grid or administrative boundary); find counties that intersect grid cells (X,Y = FIPS), find grid cells that intersect counties; find points (monitor locations or airports) that are within grid cells;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FILTER SHAPE </a:t>
            </a:r>
            <a:r>
              <a:rPr lang="mr-IN" baseline="0" dirty="0" smtClean="0"/>
              <a:t>–</a:t>
            </a:r>
            <a:r>
              <a:rPr lang="en-US" baseline="0" dirty="0" smtClean="0"/>
              <a:t> Create a new shapefile based on a list of filter </a:t>
            </a:r>
            <a:r>
              <a:rPr lang="en-US" baseline="0" dirty="0" err="1" smtClean="0"/>
              <a:t>attributres</a:t>
            </a:r>
            <a:r>
              <a:rPr lang="en-US" baseline="0" dirty="0" smtClean="0"/>
              <a:t> from an existing shapefile, e.g., </a:t>
            </a:r>
            <a:r>
              <a:rPr lang="en-US" baseline="0" dirty="0" err="1" smtClean="0"/>
              <a:t>road_type</a:t>
            </a:r>
            <a:r>
              <a:rPr lang="en-US" baseline="0" dirty="0" smtClean="0"/>
              <a:t> = Interstate or Population Density &gt; 100 </a:t>
            </a:r>
            <a:r>
              <a:rPr lang="en-US" baseline="0" dirty="0" err="1" smtClean="0"/>
              <a:t>ppl</a:t>
            </a:r>
            <a:r>
              <a:rPr lang="en-US" baseline="0" dirty="0" smtClean="0"/>
              <a:t>/km^2.)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CONVERT SHAPE </a:t>
            </a:r>
            <a:r>
              <a:rPr lang="mr-IN" baseline="0" dirty="0" smtClean="0"/>
              <a:t>–</a:t>
            </a:r>
            <a:r>
              <a:rPr lang="en-US" baseline="0" dirty="0" smtClean="0"/>
              <a:t> transform a shapefile from one map projection to another (e.g., geographic to LCC)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96A72-C395-3E4D-AEE9-4F6401B00F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BELD3 and</a:t>
            </a:r>
            <a:r>
              <a:rPr lang="en-US" baseline="0" dirty="0" smtClean="0"/>
              <a:t> BELD4 data are available for North America from the CMAS Center for use with these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96A72-C395-3E4D-AEE9-4F6401B00F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8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FBA59-0B58-4036-8D90-DACDA07CC2F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203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624388"/>
          </a:xfrm>
          <a:prstGeom prst="rect">
            <a:avLst/>
          </a:prstGeom>
          <a:solidFill>
            <a:srgbClr val="66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8" descr="pattern-background-00-19.png"/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line-break-dotted-00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85963"/>
            <a:ext cx="5345112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546"/>
            <a:ext cx="7772400" cy="857589"/>
          </a:xfrm>
        </p:spPr>
        <p:txBody>
          <a:bodyPr anchor="t"/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42080"/>
            <a:ext cx="6400800" cy="7873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charset="2"/>
              <a:buNone/>
              <a:tabLst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685800" y="3012017"/>
            <a:ext cx="2133600" cy="365125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rgbClr val="D3CEC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694399" y="5749396"/>
            <a:ext cx="5368264" cy="883365"/>
          </a:xfrm>
        </p:spPr>
        <p:txBody>
          <a:bodyPr>
            <a:noAutofit/>
          </a:bodyPr>
          <a:lstStyle>
            <a:lvl1pPr>
              <a:spcBef>
                <a:spcPts val="168"/>
              </a:spcBef>
              <a:defRPr sz="2000" baseline="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685800" y="1352550"/>
            <a:ext cx="6134100" cy="633413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D3CEC0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395"/>
            <a:ext cx="9144000" cy="10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4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mun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4040188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3733"/>
            <a:ext cx="4040188" cy="3911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9467"/>
            <a:ext cx="4041775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3733"/>
            <a:ext cx="4041775" cy="3911600"/>
          </a:xfrm>
        </p:spPr>
        <p:txBody>
          <a:bodyPr/>
          <a:lstStyle>
            <a:lvl1pPr>
              <a:buClr>
                <a:schemeClr val="accent4"/>
              </a:buClr>
              <a:defRPr sz="2200"/>
            </a:lvl1pPr>
            <a:lvl2pPr>
              <a:buClr>
                <a:schemeClr val="accent4"/>
              </a:buClr>
              <a:defRPr sz="2000"/>
            </a:lvl2pPr>
            <a:lvl3pPr>
              <a:buClr>
                <a:schemeClr val="accent4"/>
              </a:buClr>
              <a:defRPr sz="2000"/>
            </a:lvl3pPr>
            <a:lvl4pPr>
              <a:buClr>
                <a:schemeClr val="accent4"/>
              </a:buClr>
              <a:defRPr sz="1800"/>
            </a:lvl4pPr>
            <a:lvl5pPr>
              <a:buClr>
                <a:schemeClr val="accent4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mun, Comparison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4040188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9467"/>
            <a:ext cx="4041775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2354261"/>
            <a:ext cx="4040187" cy="252253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3" y="2354261"/>
            <a:ext cx="4040187" cy="2522537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5054599"/>
            <a:ext cx="4040188" cy="1024467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46613" y="5054599"/>
            <a:ext cx="4040188" cy="1024467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17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mun, Comparison Object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4040188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59467"/>
            <a:ext cx="4041775" cy="549275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2354261"/>
            <a:ext cx="4040187" cy="252253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3" y="2354261"/>
            <a:ext cx="4040187" cy="252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5054599"/>
            <a:ext cx="4040188" cy="1024467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46613" y="5054599"/>
            <a:ext cx="4040188" cy="1024467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29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97"/>
            <a:ext cx="8229600" cy="142968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642938" y="5530850"/>
            <a:ext cx="6400800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4961467"/>
            <a:ext cx="8043334" cy="566738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3" y="5689599"/>
            <a:ext cx="5486400" cy="7196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50333" y="612775"/>
            <a:ext cx="8043334" cy="4001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812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, Subtitle (Clos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823913" y="2070100"/>
            <a:ext cx="6400800" cy="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867"/>
            <a:ext cx="7772400" cy="2497665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4199"/>
            <a:ext cx="7772400" cy="1477437"/>
          </a:xfrm>
        </p:spPr>
        <p:txBody>
          <a:bodyPr/>
          <a:lstStyle>
            <a:lvl1pPr algn="ctr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8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0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00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473F-5CCB-1345-8C5A-814A6B124F79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BFAE2C-6C54-B649-A2B3-3E43C49E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37"/>
            <a:ext cx="8229600" cy="142968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5130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8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Content, Object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3" y="1625600"/>
            <a:ext cx="4040187" cy="3877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46613" y="5698067"/>
            <a:ext cx="4040188" cy="609600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1625599"/>
            <a:ext cx="4040187" cy="4682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3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37"/>
            <a:ext cx="8229600" cy="142968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2268"/>
            <a:ext cx="8229600" cy="4385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27200"/>
            <a:ext cx="8229600" cy="541865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82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823913" y="4414838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38133"/>
            <a:ext cx="7772400" cy="1368954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2313" y="1232624"/>
            <a:ext cx="2342620" cy="1011043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41756"/>
            <a:ext cx="7772400" cy="2065146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2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attern-background-car-blue-2.pn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ine-break-dotted-blu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4866"/>
          <a:stretch>
            <a:fillRect/>
          </a:stretch>
        </p:blipFill>
        <p:spPr bwMode="auto">
          <a:xfrm>
            <a:off x="558800" y="3881438"/>
            <a:ext cx="32004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3000" cy="3608432"/>
          </a:xfrm>
        </p:spPr>
        <p:txBody>
          <a:bodyPr/>
          <a:lstStyle>
            <a:lvl1pPr algn="l">
              <a:defRPr sz="3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132" y="273050"/>
            <a:ext cx="4402667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47068"/>
            <a:ext cx="3008313" cy="20790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89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, Full,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8229600" cy="1540934"/>
          </a:xfrm>
        </p:spPr>
        <p:txBody>
          <a:bodyPr anchor="ctr">
            <a:normAutofit/>
          </a:bodyPr>
          <a:lstStyle>
            <a:lvl1pPr marL="0" indent="0">
              <a:buNone/>
              <a:defRPr sz="30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5698067"/>
            <a:ext cx="4040188" cy="609600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3369733"/>
            <a:ext cx="8229600" cy="2133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0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Highlight, Object, N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4040188" cy="1540934"/>
          </a:xfrm>
        </p:spPr>
        <p:txBody>
          <a:bodyPr anchor="ctr">
            <a:normAutofit/>
          </a:bodyPr>
          <a:lstStyle>
            <a:lvl1pPr marL="0" indent="0">
              <a:buNone/>
              <a:defRPr sz="30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3" y="1625600"/>
            <a:ext cx="4040187" cy="3877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46613" y="5698067"/>
            <a:ext cx="4040188" cy="609600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3369733"/>
            <a:ext cx="4040187" cy="2937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7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Highlight, Object, No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ttern-background-car-blu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21475"/>
            <a:ext cx="6629400" cy="1365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line-break-dotted-blue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25629"/>
          <a:stretch>
            <a:fillRect/>
          </a:stretch>
        </p:blipFill>
        <p:spPr bwMode="auto">
          <a:xfrm>
            <a:off x="566738" y="15351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4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467"/>
            <a:ext cx="4040188" cy="1540934"/>
          </a:xfrm>
        </p:spPr>
        <p:txBody>
          <a:bodyPr anchor="ctr">
            <a:normAutofit/>
          </a:bodyPr>
          <a:lstStyle>
            <a:lvl1pPr marL="0" indent="0">
              <a:buNone/>
              <a:defRPr sz="30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/>
          </p:nvPr>
        </p:nvSpPr>
        <p:spPr>
          <a:xfrm>
            <a:off x="4646613" y="1625600"/>
            <a:ext cx="4040187" cy="469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199" y="5706534"/>
            <a:ext cx="4040188" cy="609600"/>
          </a:xfrm>
        </p:spPr>
        <p:txBody>
          <a:bodyPr>
            <a:normAutofit/>
          </a:bodyPr>
          <a:lstStyle>
            <a:lvl1pPr>
              <a:defRPr sz="1500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3369733"/>
            <a:ext cx="4040187" cy="2133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0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00238"/>
            <a:ext cx="82296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copy or object here 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A9DBE"/>
                </a:solidFill>
              </a:defRPr>
            </a:lvl1pPr>
          </a:lstStyle>
          <a:p>
            <a:fld id="{A14CF892-494F-8043-AC6B-B95172BB76D1}" type="datetimeFigureOut">
              <a:rPr lang="en-US" altLang="en-US"/>
              <a:pPr/>
              <a:t>4/26/17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79" y="6129843"/>
            <a:ext cx="1694751" cy="516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ts val="763"/>
        </a:spcBef>
        <a:spcAft>
          <a:spcPct val="0"/>
        </a:spcAft>
        <a:buClr>
          <a:schemeClr val="accent2"/>
        </a:buClr>
        <a:buSzPct val="70000"/>
        <a:buFont typeface="Wingdings" charset="2"/>
        <a:defRPr sz="22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457200" algn="l" defTabSz="457200" rtl="0" eaLnBrk="1" fontAlgn="base" hangingPunct="1">
        <a:spcBef>
          <a:spcPts val="763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457200" algn="l" defTabSz="457200" rtl="0" eaLnBrk="1" fontAlgn="base" hangingPunct="1">
        <a:spcBef>
          <a:spcPts val="763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457200" algn="l" defTabSz="457200" rtl="0" eaLnBrk="1" fontAlgn="base" hangingPunct="1">
        <a:spcBef>
          <a:spcPts val="763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457200" algn="l" defTabSz="457200" rtl="0" eaLnBrk="1" fontAlgn="base" hangingPunct="1">
        <a:spcBef>
          <a:spcPts val="763"/>
        </a:spcBef>
        <a:spcAft>
          <a:spcPct val="0"/>
        </a:spcAft>
        <a:buClr>
          <a:schemeClr val="accent2"/>
        </a:buClr>
        <a:buSzPct val="70000"/>
        <a:buFont typeface="Wingdings" charset="2"/>
        <a:buChar char="u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mascenter.org/fest-c)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CMASCenter/Spatial-Allocator" TargetMode="External"/><Relationship Id="rId3" Type="http://schemas.openxmlformats.org/officeDocument/2006/relationships/hyperlink" Target="http://www.cmascenter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Spatial Allocator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297095"/>
            <a:ext cx="6400800" cy="499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www.cmascenter.org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-tools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5799" y="3012017"/>
            <a:ext cx="2536371" cy="616554"/>
          </a:xfrm>
        </p:spPr>
        <p:txBody>
          <a:bodyPr>
            <a:noAutofit/>
          </a:bodyPr>
          <a:lstStyle/>
          <a:p>
            <a:r>
              <a:rPr lang="en-US" sz="1800" dirty="0"/>
              <a:t>April 27, </a:t>
            </a:r>
            <a:r>
              <a:rPr lang="en-US" sz="1800" dirty="0" smtClean="0"/>
              <a:t>2017</a:t>
            </a:r>
          </a:p>
          <a:p>
            <a:r>
              <a:rPr lang="en-US" sz="1800" dirty="0" smtClean="0"/>
              <a:t>CMAS Webinar Series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Zac Adelman, UNC Institute for the Environment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Version 4.3</a:t>
            </a:r>
          </a:p>
        </p:txBody>
      </p:sp>
    </p:spTree>
    <p:extLst>
      <p:ext uri="{BB962C8B-B14F-4D97-AF65-F5344CB8AC3E}">
        <p14:creationId xmlns:p14="http://schemas.microsoft.com/office/powerpoint/2010/main" val="98806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 – Surrogate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4259943" cy="361405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b="1" dirty="0"/>
              <a:t>Spatial Surrogate</a:t>
            </a:r>
            <a:r>
              <a:rPr lang="en-US" dirty="0"/>
              <a:t>: spatial intersection of an administrative boundary (e.g., county), weight factor (e.g., population density), and modeling grid </a:t>
            </a:r>
            <a:r>
              <a:rPr lang="en-US" dirty="0">
                <a:sym typeface="Wingdings"/>
              </a:rPr>
              <a:t> The fraction of the population in County A in grid cell (X,Y) 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Stand-alone Java tool for generating spatial surrogates for input to SMOKE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3" y="1846943"/>
            <a:ext cx="4333875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195661"/>
            <a:ext cx="7032171" cy="192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7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457200" algn="l" defTabSz="457200" rtl="0" eaLnBrk="1" fontAlgn="base" hangingPunct="1">
              <a:spcBef>
                <a:spcPts val="7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u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457200" algn="l" defTabSz="457200" rtl="0" eaLnBrk="1" fontAlgn="base" hangingPunct="1">
              <a:spcBef>
                <a:spcPts val="7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u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457200" algn="l" defTabSz="457200" rtl="0" eaLnBrk="1" fontAlgn="base" hangingPunct="1">
              <a:spcBef>
                <a:spcPts val="7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u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457200" algn="l" defTabSz="457200" rtl="0" eaLnBrk="1" fontAlgn="base" hangingPunct="1">
              <a:spcBef>
                <a:spcPts val="7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u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/>
              <a:t>Consolidates spatial surrogates input data for batch processing of </a:t>
            </a:r>
            <a:r>
              <a:rPr lang="en-US" dirty="0" smtClean="0"/>
              <a:t>surrogates</a:t>
            </a:r>
          </a:p>
          <a:p>
            <a:pPr>
              <a:buFont typeface="Arial" charset="0"/>
              <a:buChar char="•"/>
            </a:pPr>
            <a:r>
              <a:rPr lang="en-US" dirty="0"/>
              <a:t>Includes surrogate </a:t>
            </a:r>
            <a:r>
              <a:rPr lang="en-US" dirty="0" err="1"/>
              <a:t>gapfilling</a:t>
            </a:r>
            <a:r>
              <a:rPr lang="en-US" dirty="0"/>
              <a:t>, normalization, and QA </a:t>
            </a:r>
            <a:r>
              <a:rPr lang="en-US" dirty="0" smtClean="0"/>
              <a:t>utilities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0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 – Surrogate Tools</a:t>
            </a:r>
            <a:br>
              <a:rPr lang="en-US" dirty="0"/>
            </a:br>
            <a:r>
              <a:rPr lang="en-US" sz="2800" dirty="0"/>
              <a:t>Features and Recent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b="1" dirty="0" err="1"/>
              <a:t>Gapfilling</a:t>
            </a:r>
            <a:r>
              <a:rPr lang="en-US" b="1" dirty="0"/>
              <a:t> Tool </a:t>
            </a:r>
            <a:r>
              <a:rPr lang="en-US" dirty="0"/>
              <a:t>– ensures that every administrative unit in a modeling domain has a surrogate fraction in the intersected modeling grid; 3-levels of gap filling is supported. Example: 1°Urban Housing </a:t>
            </a:r>
            <a:r>
              <a:rPr lang="en-US" dirty="0">
                <a:sym typeface="Wingdings"/>
              </a:rPr>
              <a:t> 2</a:t>
            </a:r>
            <a:r>
              <a:rPr lang="en-US" dirty="0"/>
              <a:t>°</a:t>
            </a:r>
            <a:r>
              <a:rPr lang="en-US" dirty="0">
                <a:sym typeface="Wingdings"/>
              </a:rPr>
              <a:t>Housing  3</a:t>
            </a:r>
            <a:r>
              <a:rPr lang="en-US" dirty="0"/>
              <a:t>°</a:t>
            </a:r>
            <a:r>
              <a:rPr lang="en-US" dirty="0">
                <a:sym typeface="Wingdings"/>
              </a:rPr>
              <a:t>Population  4</a:t>
            </a:r>
            <a:r>
              <a:rPr lang="en-US" dirty="0"/>
              <a:t>°</a:t>
            </a:r>
            <a:r>
              <a:rPr lang="en-US" dirty="0">
                <a:sym typeface="Wingdings"/>
              </a:rPr>
              <a:t>Land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Normalization Tool </a:t>
            </a:r>
            <a:r>
              <a:rPr lang="en-US" dirty="0"/>
              <a:t>– ensures that all surrogate fractions = </a:t>
            </a:r>
            <a:r>
              <a:rPr lang="en-US" dirty="0" smtClean="0"/>
              <a:t>1.0000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r="5097" b="5559"/>
          <a:stretch/>
        </p:blipFill>
        <p:spPr>
          <a:xfrm>
            <a:off x="4736245" y="4004468"/>
            <a:ext cx="4146498" cy="257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635136"/>
            <a:ext cx="4700209" cy="322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7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457200" algn="l" defTabSz="457200" rtl="0" eaLnBrk="1" fontAlgn="base" hangingPunct="1">
              <a:spcBef>
                <a:spcPts val="7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u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457200" algn="l" defTabSz="457200" rtl="0" eaLnBrk="1" fontAlgn="base" hangingPunct="1">
              <a:spcBef>
                <a:spcPts val="7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u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457200" algn="l" defTabSz="457200" rtl="0" eaLnBrk="1" fontAlgn="base" hangingPunct="1">
              <a:spcBef>
                <a:spcPts val="7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u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457200" algn="l" defTabSz="457200" rtl="0" eaLnBrk="1" fontAlgn="base" hangingPunct="1">
              <a:spcBef>
                <a:spcPts val="7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u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b="1" dirty="0" smtClean="0"/>
              <a:t>QA Tool </a:t>
            </a:r>
            <a:r>
              <a:rPr lang="en-US" dirty="0" smtClean="0"/>
              <a:t>– generates four surrogate                 quality assurance reports: </a:t>
            </a:r>
            <a:r>
              <a:rPr lang="en-US" dirty="0" err="1" smtClean="0"/>
              <a:t>Gapfill</a:t>
            </a:r>
            <a:r>
              <a:rPr lang="en-US" dirty="0" smtClean="0"/>
              <a:t>, Not1, </a:t>
            </a:r>
            <a:r>
              <a:rPr lang="en-US" dirty="0" err="1" smtClean="0"/>
              <a:t>NoData</a:t>
            </a:r>
            <a:r>
              <a:rPr lang="en-US" dirty="0" smtClean="0"/>
              <a:t>, Summary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New Features/Updates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64-bit executables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PostgreSQL alternative to </a:t>
            </a:r>
            <a:r>
              <a:rPr lang="en-US" dirty="0" err="1" smtClean="0"/>
              <a:t>srgcreate.exe</a:t>
            </a:r>
            <a:r>
              <a:rPr lang="en-US" dirty="0" smtClean="0"/>
              <a:t> (coming soon)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Bug fixes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1151" y="3641701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4-km CONUS All Well Surrogate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1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 – Raster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Satellite data processing tools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Prepare GOES cloud cover for assimilation into WRF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Prepare NLCD, MODIS, and BELD land cover data for WRF/CMAQ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Convert satellite aerosol and NO2 products to modeling grids for use in air quality model evaluation</a:t>
            </a:r>
          </a:p>
          <a:p>
            <a:pPr>
              <a:buFont typeface="Arial" charset="0"/>
              <a:buChar char="•"/>
            </a:pPr>
            <a:r>
              <a:rPr lang="en-US" dirty="0"/>
              <a:t>Agricultural fertilizer modeling tools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Prepare Environmental Policy Integrated Climate (EPIC) model data for the Fertilizer Emission Scenario Tool for CMAQ (FEST-C)</a:t>
            </a:r>
          </a:p>
          <a:p>
            <a:pPr>
              <a:buFont typeface="Arial" charset="0"/>
              <a:buChar char="•"/>
            </a:pPr>
            <a:r>
              <a:rPr lang="en-US" dirty="0"/>
              <a:t>Generate modeling grid </a:t>
            </a:r>
            <a:r>
              <a:rPr lang="en-US" dirty="0" err="1"/>
              <a:t>shapefile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Update WRF </a:t>
            </a:r>
            <a:r>
              <a:rPr lang="en-US" dirty="0" err="1"/>
              <a:t>landuse</a:t>
            </a:r>
            <a:r>
              <a:rPr lang="en-US" dirty="0"/>
              <a:t> input with NLCD or MODIS data</a:t>
            </a:r>
          </a:p>
        </p:txBody>
      </p:sp>
    </p:spTree>
    <p:extLst>
      <p:ext uri="{BB962C8B-B14F-4D97-AF65-F5344CB8AC3E}">
        <p14:creationId xmlns:p14="http://schemas.microsoft.com/office/powerpoint/2010/main" val="74480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 – Raster Tools</a:t>
            </a:r>
            <a:br>
              <a:rPr lang="en-US" dirty="0"/>
            </a:br>
            <a:r>
              <a:rPr lang="en-US" sz="2800" dirty="0"/>
              <a:t>Satellite 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Land Cover Products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Generate NLCD and MODIS land cover data for WRF and CMAQ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Generate BELD4 land cover data for bi-directional ammonia flux model in CMAQ</a:t>
            </a:r>
          </a:p>
          <a:p>
            <a:pPr marL="0" indent="-114300"/>
            <a:r>
              <a:rPr lang="en-US" dirty="0"/>
              <a:t>Cloud and Aerosol Products</a:t>
            </a:r>
          </a:p>
          <a:p>
            <a:pPr lvl="7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Process GOES cloud cover data (GRIB) to modeling grids for assimilation into WRF</a:t>
            </a:r>
          </a:p>
          <a:p>
            <a:pPr lvl="7">
              <a:buFont typeface="Arial" charset="0"/>
              <a:buChar char="•"/>
            </a:pPr>
            <a:r>
              <a:rPr lang="en-US" dirty="0"/>
              <a:t>MODIS Level 2 cloud and aerosol products (HDF4) to modeling grids</a:t>
            </a:r>
          </a:p>
          <a:p>
            <a:pPr lvl="7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OMI Level 2 aerosol and NO2 products (HD5) to modeling grids</a:t>
            </a:r>
          </a:p>
          <a:p>
            <a:pPr lvl="7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OMI L2G and L3 aerosol and NO2 products (HD5) to modeling grids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756441"/>
            <a:ext cx="2830501" cy="283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41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 – Raster Tools</a:t>
            </a:r>
            <a:br>
              <a:rPr lang="en-US" dirty="0"/>
            </a:br>
            <a:r>
              <a:rPr lang="en-US" sz="2800" dirty="0"/>
              <a:t>Agricultural Fertilizer 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115"/>
            <a:ext cx="8229600" cy="496388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The Fertilizer Emissions Scenario Tool (FEST-C; </a:t>
            </a:r>
            <a:r>
              <a:rPr lang="en-US" dirty="0">
                <a:hlinkClick r:id="rId2"/>
              </a:rPr>
              <a:t>www.cmascenter.org/fest-c)</a:t>
            </a:r>
            <a:r>
              <a:rPr lang="en-US" dirty="0"/>
              <a:t> simulates daily fertilizer application information.</a:t>
            </a:r>
          </a:p>
          <a:p>
            <a:pPr>
              <a:buFont typeface="Arial" charset="0"/>
              <a:buChar char="•"/>
            </a:pPr>
            <a:r>
              <a:rPr lang="en-US" dirty="0"/>
              <a:t>The Environmental Policy Integrated Climate (EPIC) model estimates soil productivity</a:t>
            </a:r>
          </a:p>
          <a:p>
            <a:pPr>
              <a:buFont typeface="Arial" charset="0"/>
              <a:buChar char="•"/>
            </a:pPr>
            <a:r>
              <a:rPr lang="en-US" dirty="0"/>
              <a:t>EPIC and FEST-C data are used in the CMAQ </a:t>
            </a:r>
            <a:r>
              <a:rPr lang="en-US" dirty="0" smtClean="0"/>
              <a:t>bi-directional (bi-di) </a:t>
            </a:r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 emissions model </a:t>
            </a:r>
          </a:p>
          <a:p>
            <a:pPr>
              <a:buFont typeface="Arial" charset="0"/>
              <a:buChar char="•"/>
            </a:pPr>
            <a:r>
              <a:rPr lang="en-US" dirty="0"/>
              <a:t>The Raster Tools include utilities for: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Processing EPIC and FEST-C input and output data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Converting BELD4 data for CMAQ bi-di modeling </a:t>
            </a:r>
            <a:endParaRPr lang="en-US" dirty="0" smtClean="0"/>
          </a:p>
          <a:p>
            <a:pPr lvl="2">
              <a:buFont typeface="Arial" charset="0"/>
              <a:buChar char="•"/>
            </a:pPr>
            <a:r>
              <a:rPr lang="en-US" sz="1600" i="1" dirty="0" smtClean="0">
                <a:solidFill>
                  <a:srgbClr val="FF0000"/>
                </a:solidFill>
              </a:rPr>
              <a:t>The Vector </a:t>
            </a:r>
            <a:r>
              <a:rPr lang="en-US" sz="1600" i="1" dirty="0">
                <a:solidFill>
                  <a:srgbClr val="FF0000"/>
                </a:solidFill>
              </a:rPr>
              <a:t>Tool </a:t>
            </a:r>
            <a:r>
              <a:rPr lang="en-US" sz="1800" i="1" dirty="0" smtClean="0">
                <a:solidFill>
                  <a:srgbClr val="FF0000"/>
                </a:solidFill>
              </a:rPr>
              <a:t>Beld4smk </a:t>
            </a:r>
            <a:r>
              <a:rPr lang="en-US" sz="1600" i="1" dirty="0" smtClean="0">
                <a:solidFill>
                  <a:srgbClr val="FF0000"/>
                </a:solidFill>
              </a:rPr>
              <a:t>outputs </a:t>
            </a:r>
            <a:r>
              <a:rPr lang="en-US" sz="1600" i="1" dirty="0">
                <a:solidFill>
                  <a:srgbClr val="FF0000"/>
                </a:solidFill>
              </a:rPr>
              <a:t>the same data </a:t>
            </a:r>
            <a:r>
              <a:rPr lang="en-US" sz="1600" i="1" dirty="0" smtClean="0">
                <a:solidFill>
                  <a:srgbClr val="FF0000"/>
                </a:solidFill>
              </a:rPr>
              <a:t>content. But the </a:t>
            </a:r>
            <a:r>
              <a:rPr lang="en-US" sz="1600" b="1" i="1" dirty="0">
                <a:solidFill>
                  <a:srgbClr val="FF0000"/>
                </a:solidFill>
              </a:rPr>
              <a:t>output </a:t>
            </a:r>
            <a:r>
              <a:rPr lang="en-US" sz="1600" b="1" i="1" dirty="0" smtClean="0">
                <a:solidFill>
                  <a:srgbClr val="FF0000"/>
                </a:solidFill>
              </a:rPr>
              <a:t>from the </a:t>
            </a:r>
            <a:r>
              <a:rPr lang="en-US" sz="1600" b="1" i="1" dirty="0" smtClean="0">
                <a:solidFill>
                  <a:srgbClr val="FF0000"/>
                </a:solidFill>
              </a:rPr>
              <a:t>Raster Tool </a:t>
            </a:r>
            <a:r>
              <a:rPr lang="en-US" sz="1600" b="1" i="1" dirty="0" smtClean="0">
                <a:solidFill>
                  <a:srgbClr val="FF0000"/>
                </a:solidFill>
              </a:rPr>
              <a:t>should be used for </a:t>
            </a:r>
            <a:r>
              <a:rPr lang="en-US" sz="1600" b="1" i="1" dirty="0">
                <a:solidFill>
                  <a:srgbClr val="FF0000"/>
                </a:solidFill>
              </a:rPr>
              <a:t>CMAQ bi-di modeling </a:t>
            </a:r>
            <a:r>
              <a:rPr lang="en-US" sz="1600" i="1" dirty="0">
                <a:solidFill>
                  <a:srgbClr val="FF0000"/>
                </a:solidFill>
              </a:rPr>
              <a:t>because crop fractions in the two files do not match due to different </a:t>
            </a:r>
            <a:r>
              <a:rPr lang="en-US" sz="1600" i="1" dirty="0" smtClean="0">
                <a:solidFill>
                  <a:srgbClr val="FF0000"/>
                </a:solidFill>
              </a:rPr>
              <a:t>data resolutions </a:t>
            </a:r>
            <a:r>
              <a:rPr lang="en-US" sz="1600" i="1" dirty="0">
                <a:solidFill>
                  <a:srgbClr val="FF0000"/>
                </a:solidFill>
              </a:rPr>
              <a:t>and </a:t>
            </a:r>
            <a:r>
              <a:rPr lang="en-US" sz="1600" i="1" dirty="0" smtClean="0">
                <a:solidFill>
                  <a:srgbClr val="FF0000"/>
                </a:solidFill>
              </a:rPr>
              <a:t>                        processing methods.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6485" y="388260"/>
            <a:ext cx="7696200" cy="4206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400" b="1">
                <a:latin typeface="Arial" charset="0"/>
              </a:rPr>
              <a:t>Agricultural Fertilizer Modeling System for CMAQ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2804885" y="305163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681685" y="3204030"/>
            <a:ext cx="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 flipV="1">
            <a:off x="5929085" y="2975430"/>
            <a:ext cx="11430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5929085" y="442323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5929085" y="4118430"/>
            <a:ext cx="1066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47485" y="1146630"/>
            <a:ext cx="5181600" cy="37338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29085" y="373743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latin typeface="Arial" charset="0"/>
              </a:rPr>
              <a:t>N Deposition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14085" y="246743"/>
            <a:ext cx="8726714" cy="589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976085" y="1603830"/>
            <a:ext cx="1905000" cy="114300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bg1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Environmental Policy Integrated Climate (EPIC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995885" y="3737430"/>
            <a:ext cx="13716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Bi-directional NH</a:t>
            </a:r>
            <a:r>
              <a:rPr lang="en-US" sz="1400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Flux modeling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CMAQ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976085" y="3280230"/>
            <a:ext cx="1828800" cy="76200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bg1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Spatial Allocator Tools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643085" y="2442030"/>
            <a:ext cx="2133600" cy="106680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bg1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Java-base </a:t>
            </a:r>
            <a:r>
              <a:rPr lang="pt-BR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Fertilizer</a:t>
            </a:r>
            <a:r>
              <a:rPr lang="pt-BR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Tool (FEST-C) Interface</a:t>
            </a:r>
            <a:endParaRPr lang="en-US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919685" y="5185230"/>
            <a:ext cx="1600200" cy="838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Non-Fertilizer NEI Emission</a:t>
            </a:r>
          </a:p>
          <a:p>
            <a:pPr algn="ctr" eaLnBrk="1" hangingPunct="1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Inventories 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881085" y="213723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7072085" y="2670630"/>
            <a:ext cx="1219200" cy="609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</a:rPr>
              <a:t>WRF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7681685" y="1908630"/>
            <a:ext cx="0" cy="762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852885" y="449943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solidFill>
                  <a:srgbClr val="FF0000"/>
                </a:solidFill>
                <a:latin typeface="Arial" charset="0"/>
              </a:rPr>
              <a:t>Fertilizer N</a:t>
            </a:r>
            <a:endParaRPr lang="en-US" sz="1200" b="1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1890485" y="274683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7681685" y="4728030"/>
            <a:ext cx="0" cy="457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6843485" y="1070430"/>
            <a:ext cx="16764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BELD4 (NLCD/MODIS,FIA, NASS)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8519885" y="1527630"/>
            <a:ext cx="228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8367485" y="4270830"/>
            <a:ext cx="381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8748485" y="1527630"/>
            <a:ext cx="0" cy="2743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H="1">
            <a:off x="5929085" y="1451430"/>
            <a:ext cx="914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852885" y="270079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latin typeface="Arial" charset="0"/>
              </a:rPr>
              <a:t>Meteorology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005285" y="99423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b="1">
                <a:latin typeface="Arial" charset="0"/>
              </a:rPr>
              <a:t>Crops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66485" y="5185230"/>
            <a:ext cx="60960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Focus on USEPA extended CONUS 12km CMAQ domain</a:t>
            </a:r>
          </a:p>
          <a:p>
            <a:pPr eaLnBrk="1" hangingPunct="1">
              <a:lnSpc>
                <a:spcPct val="90000"/>
              </a:lnSpc>
            </a:pPr>
            <a:endParaRPr lang="en-US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 – </a:t>
            </a:r>
            <a:r>
              <a:rPr lang="en-US" dirty="0" err="1"/>
              <a:t>GitHub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Release of version 4.3 is being done through </a:t>
            </a:r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https://github.com/CMASCenter/Spatial-Allocator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Codes, scripts, and documentation are all available on </a:t>
            </a:r>
            <a:r>
              <a:rPr lang="en-US" dirty="0" err="1"/>
              <a:t>GitHub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/>
              <a:t>Test data and technical support available from </a:t>
            </a:r>
            <a:r>
              <a:rPr lang="en-US" dirty="0">
                <a:hlinkClick r:id="rId3"/>
              </a:rPr>
              <a:t>http://www.cmascenter.org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6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Financial Support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U.S. EPA OAQPS and </a:t>
            </a:r>
            <a:r>
              <a:rPr lang="en-US" dirty="0" smtClean="0"/>
              <a:t>ORD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NASA ROSES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Development Team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Vector and Surrogate Tools – Alison </a:t>
            </a:r>
            <a:r>
              <a:rPr lang="en-US" dirty="0" err="1"/>
              <a:t>Eyth</a:t>
            </a:r>
            <a:r>
              <a:rPr lang="en-US" dirty="0"/>
              <a:t>, Limei Ran, </a:t>
            </a:r>
            <a:r>
              <a:rPr lang="en-US" dirty="0" err="1"/>
              <a:t>Dongmei</a:t>
            </a:r>
            <a:r>
              <a:rPr lang="en-US" dirty="0"/>
              <a:t> </a:t>
            </a:r>
            <a:r>
              <a:rPr lang="en-US" dirty="0" smtClean="0"/>
              <a:t>Yang, Catherine </a:t>
            </a:r>
            <a:r>
              <a:rPr lang="en-US" dirty="0" err="1" smtClean="0"/>
              <a:t>Seppanen</a:t>
            </a:r>
            <a:r>
              <a:rPr lang="en-US" dirty="0" smtClean="0"/>
              <a:t>, Jo Ellen </a:t>
            </a:r>
            <a:r>
              <a:rPr lang="en-US" dirty="0" err="1" smtClean="0"/>
              <a:t>Brandmeyer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Raster Tools – </a:t>
            </a:r>
            <a:r>
              <a:rPr lang="en-US" dirty="0" err="1"/>
              <a:t>Limei</a:t>
            </a:r>
            <a:r>
              <a:rPr lang="en-US" dirty="0"/>
              <a:t> Ran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1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7" y="0"/>
            <a:ext cx="6444343" cy="1422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72082" cy="1422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1" y="88757"/>
            <a:ext cx="5342828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Upcoming CMAS Events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1" y="1517335"/>
            <a:ext cx="8336930" cy="3263504"/>
          </a:xfrm>
        </p:spPr>
        <p:txBody>
          <a:bodyPr>
            <a:noAutofit/>
          </a:bodyPr>
          <a:lstStyle/>
          <a:p>
            <a:r>
              <a:rPr lang="en-US" dirty="0" smtClean="0"/>
              <a:t>Trainings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June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19-23: Introduction to SMOKE (online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October 18-20: Introduction SMOKE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October 26-27: Introduction to CMAQ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/>
              <a:t>Webinars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25: Presenting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C-TOOLS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June 29: TBD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July 27: Presenting AMETv1.3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/>
              <a:t>Conferences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August 28-31: 3rd CMAS Conference South America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Vitória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Espirito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Santo, Brazil)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October 23-25: 16th Annual CMAS Conference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Chapel Hill, NC)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6899" y="1675322"/>
            <a:ext cx="2648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For Additional Information</a:t>
            </a:r>
          </a:p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www.cmascenter.org</a:t>
            </a:r>
          </a:p>
          <a:p>
            <a:pPr algn="ctr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or email</a:t>
            </a:r>
          </a:p>
          <a:p>
            <a:pPr algn="ctr"/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cmas@unc.edu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Information System (GIS)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1"/>
            <a:ext cx="8229600" cy="428171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A GIS is software for manipulating and displaying geospatial data</a:t>
            </a:r>
          </a:p>
          <a:p>
            <a:pPr>
              <a:buFont typeface="Arial" charset="0"/>
              <a:buChar char="•"/>
            </a:pPr>
            <a:r>
              <a:rPr lang="en-US" dirty="0"/>
              <a:t>GIS software often work with ESRI shapefiles, which are datasets of geospatial features</a:t>
            </a:r>
          </a:p>
          <a:p>
            <a:pPr lvl="1">
              <a:buFont typeface="Arial" charset="0"/>
              <a:buChar char="•"/>
            </a:pPr>
            <a:r>
              <a:rPr lang="en-US" b="1" dirty="0"/>
              <a:t>Polygons</a:t>
            </a:r>
            <a:r>
              <a:rPr lang="en-US" dirty="0"/>
              <a:t> of political boundaries, land use categories, and associated attributes (e.g., population density)</a:t>
            </a:r>
          </a:p>
          <a:p>
            <a:pPr lvl="1">
              <a:buFont typeface="Arial" charset="0"/>
              <a:buChar char="•"/>
            </a:pPr>
            <a:r>
              <a:rPr lang="en-US" b="1" dirty="0"/>
              <a:t>Point</a:t>
            </a:r>
            <a:r>
              <a:rPr lang="en-US" dirty="0"/>
              <a:t> locations of points of interest (e.g., gas stations or electricity generating facilities)</a:t>
            </a:r>
          </a:p>
          <a:p>
            <a:pPr lvl="1">
              <a:buFont typeface="Arial" charset="0"/>
              <a:buChar char="•"/>
            </a:pPr>
            <a:r>
              <a:rPr lang="en-US" b="1" dirty="0"/>
              <a:t>Line</a:t>
            </a:r>
            <a:r>
              <a:rPr lang="en-US" dirty="0"/>
              <a:t> locations of infrastructure and transport routes (e.g., roads, shipping lanes,  and pipelines)</a:t>
            </a:r>
          </a:p>
        </p:txBody>
      </p:sp>
    </p:spTree>
    <p:extLst>
      <p:ext uri="{BB962C8B-B14F-4D97-AF65-F5344CB8AC3E}">
        <p14:creationId xmlns:p14="http://schemas.microsoft.com/office/powerpoint/2010/main" val="214182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Information System (GIS)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1"/>
            <a:ext cx="8229600" cy="428171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A GIS is a critical tool in an air quality modeling system for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Preparing and manipulating geospatial input data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Analyzing and displaying spatial trends in the output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Layering modeling output with high resolution mapping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9692"/>
            <a:ext cx="4844716" cy="322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90673" y="4315933"/>
            <a:ext cx="3096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GIS Map of air quality monitors, oil/gas wells, 2011 county NOx emissions (pie charts), and Federal Land Managers in Wyoming</a:t>
            </a:r>
          </a:p>
        </p:txBody>
      </p:sp>
    </p:spTree>
    <p:extLst>
      <p:ext uri="{BB962C8B-B14F-4D97-AF65-F5344CB8AC3E}">
        <p14:creationId xmlns:p14="http://schemas.microsoft.com/office/powerpoint/2010/main" val="6679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1"/>
            <a:ext cx="8229600" cy="4216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Set of C and Java tools to manipulate and generate data files related to emissions and air quality modeling</a:t>
            </a:r>
          </a:p>
          <a:p>
            <a:pPr>
              <a:buFont typeface="Arial" charset="0"/>
              <a:buChar char="•"/>
            </a:pPr>
            <a:r>
              <a:rPr lang="en-US" dirty="0"/>
              <a:t>Developed with funding </a:t>
            </a:r>
            <a:r>
              <a:rPr lang="en-US" dirty="0" smtClean="0"/>
              <a:t>primarily from </a:t>
            </a:r>
            <a:r>
              <a:rPr lang="en-US" dirty="0"/>
              <a:t>the U.S. EPA as an </a:t>
            </a:r>
            <a:r>
              <a:rPr lang="en-US" b="1" dirty="0"/>
              <a:t>open-source</a:t>
            </a:r>
            <a:r>
              <a:rPr lang="en-US" dirty="0"/>
              <a:t> software </a:t>
            </a:r>
            <a:r>
              <a:rPr lang="en-US" dirty="0" smtClean="0"/>
              <a:t>with support for </a:t>
            </a:r>
            <a:r>
              <a:rPr lang="en-US" dirty="0"/>
              <a:t>GIS functions common to air quality modeling applications</a:t>
            </a:r>
          </a:p>
          <a:p>
            <a:pPr>
              <a:buFont typeface="Arial" charset="0"/>
              <a:buChar char="•"/>
            </a:pPr>
            <a:r>
              <a:rPr lang="en-US" dirty="0"/>
              <a:t>Built on industry-standard libraries (e.g</a:t>
            </a:r>
            <a:r>
              <a:rPr lang="en-US" dirty="0" smtClean="0"/>
              <a:t>., </a:t>
            </a:r>
            <a:r>
              <a:rPr lang="en-US" dirty="0"/>
              <a:t>GDAL, PROJ.4, </a:t>
            </a:r>
            <a:r>
              <a:rPr lang="en-US" dirty="0" err="1"/>
              <a:t>netCDF</a:t>
            </a:r>
            <a:r>
              <a:rPr lang="en-US" dirty="0"/>
              <a:t>) with support for ESRI shapefiles and many raster data formats (e.g</a:t>
            </a:r>
            <a:r>
              <a:rPr lang="en-US" dirty="0" smtClean="0"/>
              <a:t>., TIFF, BIL, HDF4</a:t>
            </a:r>
            <a:r>
              <a:rPr lang="en-US" dirty="0"/>
              <a:t>, </a:t>
            </a:r>
            <a:r>
              <a:rPr lang="en-US" dirty="0" smtClean="0"/>
              <a:t>HDF5</a:t>
            </a:r>
            <a:r>
              <a:rPr lang="en-US" dirty="0"/>
              <a:t>)</a:t>
            </a:r>
          </a:p>
          <a:p>
            <a:pPr>
              <a:buFont typeface="Arial" charset="0"/>
              <a:buChar char="•"/>
            </a:pPr>
            <a:r>
              <a:rPr lang="en-US" dirty="0"/>
              <a:t>Includes functions specific to preparing input files for WRF, SMOKE, and CMAQ modeling</a:t>
            </a:r>
          </a:p>
        </p:txBody>
      </p:sp>
    </p:spTree>
    <p:extLst>
      <p:ext uri="{BB962C8B-B14F-4D97-AF65-F5344CB8AC3E}">
        <p14:creationId xmlns:p14="http://schemas.microsoft.com/office/powerpoint/2010/main" val="96829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b="1" dirty="0"/>
              <a:t>Vector Tools </a:t>
            </a:r>
            <a:r>
              <a:rPr lang="en-US" dirty="0"/>
              <a:t>– C programs for manipulating and performing calculations on spatial data formats such as ESRI shapefiles and </a:t>
            </a:r>
            <a:r>
              <a:rPr lang="en-US" dirty="0" err="1"/>
              <a:t>netCDF</a:t>
            </a:r>
            <a:r>
              <a:rPr lang="en-US" dirty="0"/>
              <a:t> data </a:t>
            </a:r>
            <a:r>
              <a:rPr lang="en-US" dirty="0" smtClean="0"/>
              <a:t>files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b="1" dirty="0"/>
              <a:t>Raster Tools </a:t>
            </a:r>
            <a:r>
              <a:rPr lang="en-US" dirty="0"/>
              <a:t>– C/C++ programs for preparing land use and satellite data for input to WRF and CMAQ and for FEST-C </a:t>
            </a:r>
            <a:r>
              <a:rPr lang="en-US" dirty="0" smtClean="0"/>
              <a:t>simulations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b="1" dirty="0"/>
              <a:t>Surrogate Tools</a:t>
            </a:r>
            <a:r>
              <a:rPr lang="en-US" dirty="0"/>
              <a:t> – Java interface and utilities for computing spatial surrogates</a:t>
            </a:r>
          </a:p>
          <a:p>
            <a:pPr>
              <a:buFont typeface="Arial" charset="0"/>
              <a:buChar char="•"/>
            </a:pPr>
            <a:r>
              <a:rPr lang="en-US" dirty="0"/>
              <a:t>Distributed as </a:t>
            </a:r>
            <a:r>
              <a:rPr lang="en-US" b="1" dirty="0"/>
              <a:t>Linux</a:t>
            </a:r>
            <a:r>
              <a:rPr lang="en-US" dirty="0"/>
              <a:t> command line, precompiled binaries with c-shell run </a:t>
            </a:r>
            <a:r>
              <a:rPr lang="en-US" dirty="0" smtClean="0"/>
              <a:t>scripts</a:t>
            </a:r>
          </a:p>
          <a:p>
            <a:pPr marL="742950" lvl="2" indent="-342900">
              <a:buFont typeface="Arial" charset="0"/>
              <a:buChar char="•"/>
            </a:pPr>
            <a:r>
              <a:rPr lang="en-US" dirty="0"/>
              <a:t>Binaries not available for Windows or </a:t>
            </a:r>
            <a:r>
              <a:rPr lang="en-US" dirty="0" err="1"/>
              <a:t>MacOS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32" y="4714278"/>
            <a:ext cx="1701642" cy="20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 – Vector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822"/>
            <a:ext cx="8229600" cy="428171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000" u="sng" dirty="0"/>
              <a:t>Allocator (</a:t>
            </a:r>
            <a:r>
              <a:rPr lang="en-US" sz="2000" b="1" dirty="0" err="1"/>
              <a:t>allocator.exe</a:t>
            </a:r>
            <a:r>
              <a:rPr lang="en-US" sz="2000" dirty="0"/>
              <a:t>)</a:t>
            </a:r>
          </a:p>
          <a:p>
            <a:pPr marL="285750" lvl="1" indent="0">
              <a:buNone/>
            </a:pPr>
            <a:r>
              <a:rPr lang="en-US" sz="1800" dirty="0"/>
              <a:t>	spatial computations using </a:t>
            </a:r>
            <a:r>
              <a:rPr lang="en-US" sz="1800" dirty="0" err="1"/>
              <a:t>shapefiles</a:t>
            </a:r>
            <a:r>
              <a:rPr lang="en-US" sz="1800" dirty="0"/>
              <a:t> and I/O API </a:t>
            </a:r>
            <a:r>
              <a:rPr lang="en-US" sz="1800" dirty="0" err="1"/>
              <a:t>netCDF</a:t>
            </a:r>
            <a:r>
              <a:rPr lang="en-US" sz="1800" dirty="0"/>
              <a:t> data</a:t>
            </a:r>
          </a:p>
          <a:p>
            <a:pPr>
              <a:buFont typeface="Arial" charset="0"/>
              <a:buChar char="•"/>
            </a:pPr>
            <a:r>
              <a:rPr lang="en-US" sz="2000" u="sng" dirty="0"/>
              <a:t>Spatial Surrogate Creation (</a:t>
            </a:r>
            <a:r>
              <a:rPr lang="en-US" sz="2000" b="1" u="sng" dirty="0" err="1"/>
              <a:t>srgcreate.exe</a:t>
            </a:r>
            <a:r>
              <a:rPr lang="en-US" sz="2000" u="sng" dirty="0"/>
              <a:t>)</a:t>
            </a:r>
            <a:r>
              <a:rPr lang="en-US" sz="2000" dirty="0"/>
              <a:t> </a:t>
            </a:r>
          </a:p>
          <a:p>
            <a:pPr marL="0" indent="0"/>
            <a:r>
              <a:rPr lang="en-US" sz="2000" dirty="0"/>
              <a:t>	</a:t>
            </a:r>
            <a:r>
              <a:rPr lang="en-US" sz="1800" dirty="0"/>
              <a:t>calculates spatial surrogates for mapping emissions source locations to 	modeling grids or polygons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u="sng" dirty="0"/>
              <a:t>Surrogate Comparison (</a:t>
            </a:r>
            <a:r>
              <a:rPr lang="en-US" sz="2000" b="1" u="sng" dirty="0" err="1"/>
              <a:t>diffsurr.exe</a:t>
            </a:r>
            <a:r>
              <a:rPr lang="en-US" sz="2000" u="sng" dirty="0"/>
              <a:t>) </a:t>
            </a:r>
            <a:endParaRPr lang="en-US" sz="2000" dirty="0"/>
          </a:p>
          <a:p>
            <a:pPr marL="0" indent="0"/>
            <a:r>
              <a:rPr lang="en-US" sz="2000" dirty="0"/>
              <a:t>	</a:t>
            </a:r>
            <a:r>
              <a:rPr lang="en-US" sz="1800" dirty="0"/>
              <a:t>compares two ASCII spatial surrogate data files</a:t>
            </a:r>
          </a:p>
          <a:p>
            <a:pPr>
              <a:buFont typeface="Arial" charset="0"/>
              <a:buChar char="•"/>
            </a:pPr>
            <a:r>
              <a:rPr lang="en-US" sz="2000" u="sng" dirty="0" err="1"/>
              <a:t>Shapefile</a:t>
            </a:r>
            <a:r>
              <a:rPr lang="en-US" sz="2000" u="sng" dirty="0"/>
              <a:t> Dump (</a:t>
            </a:r>
            <a:r>
              <a:rPr lang="en-US" sz="2000" b="1" u="sng" dirty="0"/>
              <a:t>dbf2asc.exe</a:t>
            </a:r>
            <a:r>
              <a:rPr lang="en-US" sz="2000" u="sng" dirty="0"/>
              <a:t>) </a:t>
            </a:r>
            <a:endParaRPr lang="en-US" sz="2000" dirty="0"/>
          </a:p>
          <a:p>
            <a:pPr marL="0" indent="0"/>
            <a:r>
              <a:rPr lang="en-US" sz="2000" dirty="0"/>
              <a:t>	</a:t>
            </a:r>
            <a:r>
              <a:rPr lang="en-US" sz="1800" dirty="0"/>
              <a:t>create an CSV file from a </a:t>
            </a:r>
            <a:r>
              <a:rPr lang="en-US" sz="1800" dirty="0" err="1"/>
              <a:t>shapefile</a:t>
            </a:r>
            <a:r>
              <a:rPr lang="en-US" sz="1800" dirty="0"/>
              <a:t> *.DBF component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u="sng" dirty="0"/>
              <a:t>BELD </a:t>
            </a:r>
            <a:r>
              <a:rPr lang="en-US" sz="2000" u="sng" dirty="0" err="1"/>
              <a:t>Landuse</a:t>
            </a:r>
            <a:r>
              <a:rPr lang="en-US" sz="2000" u="sng" dirty="0"/>
              <a:t> Processor (</a:t>
            </a:r>
            <a:r>
              <a:rPr lang="en-US" sz="2000" b="1" u="sng" dirty="0"/>
              <a:t>beld3smk.exe</a:t>
            </a:r>
            <a:r>
              <a:rPr lang="en-US" sz="2000" u="sng" dirty="0"/>
              <a:t> and </a:t>
            </a:r>
            <a:r>
              <a:rPr lang="en-US" sz="2000" b="1" u="sng" dirty="0"/>
              <a:t>beld4smk.exe</a:t>
            </a:r>
            <a:r>
              <a:rPr lang="en-US" sz="2000" u="sng" dirty="0"/>
              <a:t>)</a:t>
            </a:r>
            <a:r>
              <a:rPr lang="en-US" sz="2000" dirty="0"/>
              <a:t> </a:t>
            </a:r>
          </a:p>
          <a:p>
            <a:pPr marL="0" indent="0"/>
            <a:r>
              <a:rPr lang="en-US" sz="2000" dirty="0"/>
              <a:t>	</a:t>
            </a:r>
            <a:r>
              <a:rPr lang="en-US" sz="1800" dirty="0"/>
              <a:t>convert BELD3/4 </a:t>
            </a:r>
            <a:r>
              <a:rPr lang="en-US" sz="1800" dirty="0" err="1"/>
              <a:t>landuse</a:t>
            </a:r>
            <a:r>
              <a:rPr lang="en-US" sz="1800" dirty="0"/>
              <a:t> coverage to a user-defined grid or polygon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u="sng" dirty="0"/>
              <a:t>I/O API Comparison (</a:t>
            </a:r>
            <a:r>
              <a:rPr lang="en-US" sz="2000" b="1" u="sng" dirty="0" err="1"/>
              <a:t>diffioapi.exe</a:t>
            </a:r>
            <a:r>
              <a:rPr lang="en-US" sz="2000" u="sng" dirty="0"/>
              <a:t>)</a:t>
            </a:r>
            <a:r>
              <a:rPr lang="en-US" sz="2000" dirty="0"/>
              <a:t> </a:t>
            </a:r>
          </a:p>
          <a:p>
            <a:pPr marL="0" indent="0"/>
            <a:r>
              <a:rPr lang="en-US" sz="2000" dirty="0"/>
              <a:t>	</a:t>
            </a:r>
            <a:r>
              <a:rPr lang="en-US" sz="1800" dirty="0"/>
              <a:t>compare two I/O API </a:t>
            </a:r>
            <a:r>
              <a:rPr lang="en-US" sz="1800" dirty="0" err="1"/>
              <a:t>netCDF</a:t>
            </a:r>
            <a:r>
              <a:rPr lang="en-US" sz="1800" dirty="0"/>
              <a:t> files</a:t>
            </a:r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872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 – Vector Tools</a:t>
            </a:r>
            <a:br>
              <a:rPr lang="en-US" dirty="0"/>
            </a:br>
            <a:r>
              <a:rPr lang="en-US" sz="2800" dirty="0"/>
              <a:t>Allocator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10503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/>
              <a:t>ALLOCATE – Convert data from one geospatial unit to another by summing or averaging attributes 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OVERLAY – Determine if two grids/polygons overlap and print the attributes of the overlaid shapes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CONVERT_SHAPE – Change the projection of </a:t>
            </a:r>
            <a:r>
              <a:rPr lang="en-US" sz="2000" dirty="0" err="1"/>
              <a:t>shapefile</a:t>
            </a: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FILTER_SHAPE – Filter by </a:t>
            </a:r>
            <a:r>
              <a:rPr lang="en-US" sz="2000" dirty="0" err="1"/>
              <a:t>shapefile</a:t>
            </a:r>
            <a:r>
              <a:rPr lang="en-US" sz="2000" dirty="0"/>
              <a:t> attributes</a:t>
            </a:r>
          </a:p>
        </p:txBody>
      </p:sp>
    </p:spTree>
    <p:extLst>
      <p:ext uri="{BB962C8B-B14F-4D97-AF65-F5344CB8AC3E}">
        <p14:creationId xmlns:p14="http://schemas.microsoft.com/office/powerpoint/2010/main" val="7350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 – Vector Tools</a:t>
            </a:r>
            <a:br>
              <a:rPr lang="en-US" dirty="0"/>
            </a:br>
            <a:r>
              <a:rPr lang="en-US" sz="2800" dirty="0"/>
              <a:t>BELD, Ocean File and GEOCODES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10503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000" b="1" dirty="0"/>
              <a:t>Beld3smk</a:t>
            </a:r>
            <a:r>
              <a:rPr lang="en-US" sz="2000" dirty="0"/>
              <a:t> </a:t>
            </a:r>
            <a:r>
              <a:rPr lang="en-US" sz="2000" b="1" dirty="0"/>
              <a:t>&amp; Beld4smk </a:t>
            </a:r>
            <a:r>
              <a:rPr lang="en-US" sz="2000" dirty="0"/>
              <a:t>programs</a:t>
            </a:r>
            <a:r>
              <a:rPr lang="en-US" sz="2000" b="1" dirty="0"/>
              <a:t> </a:t>
            </a:r>
            <a:r>
              <a:rPr lang="en-US" sz="2000" dirty="0"/>
              <a:t>convert BELD3/BELD4 </a:t>
            </a:r>
            <a:r>
              <a:rPr lang="en-US" sz="2000" dirty="0" err="1"/>
              <a:t>netCDF</a:t>
            </a:r>
            <a:r>
              <a:rPr lang="en-US" sz="2000" dirty="0"/>
              <a:t> tiles to I/O API </a:t>
            </a:r>
            <a:r>
              <a:rPr lang="en-US" sz="2000" dirty="0" err="1"/>
              <a:t>netCDF</a:t>
            </a:r>
            <a:r>
              <a:rPr lang="en-US" sz="2000" dirty="0"/>
              <a:t> files for input to BEIS biogenic emissions processor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ALLOCATE mode of </a:t>
            </a:r>
            <a:r>
              <a:rPr lang="en-US" sz="2000" b="1" dirty="0" err="1" smtClean="0"/>
              <a:t>allocator.exe</a:t>
            </a:r>
            <a:r>
              <a:rPr lang="en-US" sz="2000" dirty="0"/>
              <a:t> </a:t>
            </a:r>
            <a:r>
              <a:rPr lang="en-US" sz="2000" dirty="0" smtClean="0"/>
              <a:t>can be used to prepare modeling input files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S</a:t>
            </a:r>
            <a:r>
              <a:rPr lang="en-US" dirty="0" err="1" smtClean="0"/>
              <a:t>hapefile</a:t>
            </a:r>
            <a:r>
              <a:rPr lang="en-US" dirty="0" smtClean="0"/>
              <a:t> </a:t>
            </a:r>
            <a:r>
              <a:rPr lang="en-US" dirty="0"/>
              <a:t>of open ocean and </a:t>
            </a:r>
            <a:r>
              <a:rPr lang="en-US" dirty="0" err="1"/>
              <a:t>surfzone</a:t>
            </a:r>
            <a:r>
              <a:rPr lang="en-US" dirty="0"/>
              <a:t> locations </a:t>
            </a:r>
            <a:r>
              <a:rPr lang="en-US" dirty="0" smtClean="0"/>
              <a:t>is used to </a:t>
            </a:r>
            <a:r>
              <a:rPr lang="en-US" dirty="0"/>
              <a:t>create a CMAQ OCEAN </a:t>
            </a:r>
            <a:r>
              <a:rPr lang="en-US" dirty="0" smtClean="0"/>
              <a:t>file for calculating inline </a:t>
            </a:r>
            <a:r>
              <a:rPr lang="en-US" dirty="0" err="1" smtClean="0"/>
              <a:t>seasalt</a:t>
            </a:r>
            <a:r>
              <a:rPr lang="en-US" dirty="0" smtClean="0"/>
              <a:t> emissions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9830"/>
            <a:ext cx="4190443" cy="277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47771" y="4479353"/>
            <a:ext cx="41054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err="1"/>
              <a:t>S</a:t>
            </a:r>
            <a:r>
              <a:rPr lang="en-US" sz="2000" dirty="0" err="1"/>
              <a:t>hapefile</a:t>
            </a:r>
            <a:r>
              <a:rPr lang="en-US" sz="2000" dirty="0"/>
              <a:t> of country boundaries and </a:t>
            </a:r>
            <a:r>
              <a:rPr lang="en-US" sz="2000" dirty="0" err="1"/>
              <a:t>timezones</a:t>
            </a:r>
            <a:r>
              <a:rPr lang="en-US" sz="2000" dirty="0"/>
              <a:t> is used to create a SMOKE GEOCODES file for processing gridded inventory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9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Allocator – Vector Tools</a:t>
            </a:r>
            <a:br>
              <a:rPr lang="en-US" dirty="0"/>
            </a:br>
            <a:r>
              <a:rPr lang="en-US" sz="2800" dirty="0"/>
              <a:t>Spatial Surrogates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10503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/>
              <a:t>Most commonly used to map county/state/country total emissions to modeling grid cells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Mapping is based on distributions of spatial attributes, such as housing units, road ways, or point locations (gas stations)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Surrogates can also be used to create mappings to polygons, such as a census tract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Filtering and weight functions provide capabilities to filter/combine </a:t>
            </a:r>
            <a:r>
              <a:rPr lang="en-US" sz="2000" dirty="0" err="1"/>
              <a:t>shapefile</a:t>
            </a:r>
            <a:r>
              <a:rPr lang="en-US" sz="2000" dirty="0"/>
              <a:t> attributes in surrogate calculations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Output data are SMOKE formatted spatial surrogates</a:t>
            </a:r>
          </a:p>
        </p:txBody>
      </p:sp>
    </p:spTree>
    <p:extLst>
      <p:ext uri="{BB962C8B-B14F-4D97-AF65-F5344CB8AC3E}">
        <p14:creationId xmlns:p14="http://schemas.microsoft.com/office/powerpoint/2010/main" val="448492640"/>
      </p:ext>
    </p:extLst>
  </p:cSld>
  <p:clrMapOvr>
    <a:masterClrMapping/>
  </p:clrMapOvr>
</p:sld>
</file>

<file path=ppt/theme/theme1.xml><?xml version="1.0" encoding="utf-8"?>
<a:theme xmlns:a="http://schemas.openxmlformats.org/drawingml/2006/main" name="UNC-Research-1">
  <a:themeElements>
    <a:clrScheme name="Custom 2">
      <a:dk1>
        <a:srgbClr val="0B60A1"/>
      </a:dk1>
      <a:lt1>
        <a:srgbClr val="FEFCFF"/>
      </a:lt1>
      <a:dk2>
        <a:srgbClr val="747F81"/>
      </a:dk2>
      <a:lt2>
        <a:srgbClr val="D3CEC0"/>
      </a:lt2>
      <a:accent1>
        <a:srgbClr val="6699CC"/>
      </a:accent1>
      <a:accent2>
        <a:srgbClr val="1395A6"/>
      </a:accent2>
      <a:accent3>
        <a:srgbClr val="128C61"/>
      </a:accent3>
      <a:accent4>
        <a:srgbClr val="AA5B22"/>
      </a:accent4>
      <a:accent5>
        <a:srgbClr val="C7621F"/>
      </a:accent5>
      <a:accent6>
        <a:srgbClr val="F0BA14"/>
      </a:accent6>
      <a:hlink>
        <a:srgbClr val="6699CC"/>
      </a:hlink>
      <a:folHlink>
        <a:srgbClr val="0B60A1"/>
      </a:folHlink>
    </a:clrScheme>
    <a:fontScheme name="UNC-Research">
      <a:maj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2410E5E-653C-47D9-AEA2-F6A13A2534C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1F1CFE9-0670-4BAB-9EE5-EE48DCFAFB4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6390E22-C0FF-4DA0-AEB7-6D4F804CA2D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4F69840-F6E6-4DFA-BF76-970C3EF8F60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8527BC2-193E-493F-910F-99D93DE7835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B785091-1D1B-4BC9-B90F-5B434EEC731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82B5CB9-A129-45FC-9AB6-A4991432B66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8E7F0DE-50AC-49B2-A35B-41086074AE2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UNC-Research-PPT</Template>
  <TotalTime>10991</TotalTime>
  <Words>1455</Words>
  <Application>Microsoft Macintosh PowerPoint</Application>
  <PresentationFormat>On-screen Show (4:3)</PresentationFormat>
  <Paragraphs>149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Mangal</vt:lpstr>
      <vt:lpstr>ＭＳ Ｐゴシック</vt:lpstr>
      <vt:lpstr>Tahoma</vt:lpstr>
      <vt:lpstr>Wingdings</vt:lpstr>
      <vt:lpstr>Arial</vt:lpstr>
      <vt:lpstr>UNC-Research-1</vt:lpstr>
      <vt:lpstr>Spatial Allocator</vt:lpstr>
      <vt:lpstr>Geographic Information System (GIS)</vt:lpstr>
      <vt:lpstr>Geographic Information System (GIS) </vt:lpstr>
      <vt:lpstr>Spatial Allocator</vt:lpstr>
      <vt:lpstr>Spatial Allocator</vt:lpstr>
      <vt:lpstr>Spatial Allocator – Vector Tools</vt:lpstr>
      <vt:lpstr>Spatial Allocator – Vector Tools Allocator Modes</vt:lpstr>
      <vt:lpstr>Spatial Allocator – Vector Tools BELD, Ocean File and GEOCODES</vt:lpstr>
      <vt:lpstr>Spatial Allocator – Vector Tools Spatial Surrogates</vt:lpstr>
      <vt:lpstr>Spatial Allocator – Surrogate Tools</vt:lpstr>
      <vt:lpstr>Spatial Allocator – Surrogate Tools Features and Recent Updates</vt:lpstr>
      <vt:lpstr>Spatial Allocator – Raster Tools</vt:lpstr>
      <vt:lpstr>Spatial Allocator – Raster Tools Satellite Data Processing</vt:lpstr>
      <vt:lpstr>Spatial Allocator – Raster Tools Agricultural Fertilizer Data Processing</vt:lpstr>
      <vt:lpstr>PowerPoint Presentation</vt:lpstr>
      <vt:lpstr>Spatial Allocator – GitHub</vt:lpstr>
      <vt:lpstr>Acknowledgements </vt:lpstr>
      <vt:lpstr>Upcoming CMAS Events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Zac Adelman</cp:lastModifiedBy>
  <cp:revision>83</cp:revision>
  <dcterms:created xsi:type="dcterms:W3CDTF">2016-04-04T16:15:04Z</dcterms:created>
  <dcterms:modified xsi:type="dcterms:W3CDTF">2017-04-27T16:18:52Z</dcterms:modified>
</cp:coreProperties>
</file>