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45"/>
  </p:sldMasterIdLst>
  <p:notesMasterIdLst>
    <p:notesMasterId r:id="rId175"/>
  </p:notesMasterIdLst>
  <p:sldIdLst>
    <p:sldId id="294" r:id="rId146"/>
    <p:sldId id="347" r:id="rId147"/>
    <p:sldId id="296" r:id="rId148"/>
    <p:sldId id="336" r:id="rId149"/>
    <p:sldId id="334" r:id="rId150"/>
    <p:sldId id="297" r:id="rId151"/>
    <p:sldId id="322" r:id="rId152"/>
    <p:sldId id="333" r:id="rId153"/>
    <p:sldId id="348" r:id="rId154"/>
    <p:sldId id="349" r:id="rId155"/>
    <p:sldId id="350" r:id="rId156"/>
    <p:sldId id="351" r:id="rId157"/>
    <p:sldId id="352" r:id="rId158"/>
    <p:sldId id="353" r:id="rId159"/>
    <p:sldId id="354" r:id="rId160"/>
    <p:sldId id="355" r:id="rId161"/>
    <p:sldId id="356" r:id="rId162"/>
    <p:sldId id="357" r:id="rId163"/>
    <p:sldId id="318" r:id="rId164"/>
    <p:sldId id="315" r:id="rId165"/>
    <p:sldId id="312" r:id="rId166"/>
    <p:sldId id="331" r:id="rId167"/>
    <p:sldId id="319" r:id="rId168"/>
    <p:sldId id="314" r:id="rId169"/>
    <p:sldId id="313" r:id="rId170"/>
    <p:sldId id="316" r:id="rId171"/>
    <p:sldId id="320" r:id="rId172"/>
    <p:sldId id="321" r:id="rId173"/>
    <p:sldId id="332" r:id="rId17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99" autoAdjust="0"/>
    <p:restoredTop sz="94660"/>
  </p:normalViewPr>
  <p:slideViewPr>
    <p:cSldViewPr snapToGrid="0">
      <p:cViewPr varScale="1">
        <p:scale>
          <a:sx n="96" d="100"/>
          <a:sy n="96" d="100"/>
        </p:scale>
        <p:origin x="108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117" Type="http://schemas.openxmlformats.org/officeDocument/2006/relationships/customXml" Target="../customXml/item117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customXml" Target="../customXml/item63.xml"/><Relationship Id="rId68" Type="http://schemas.openxmlformats.org/officeDocument/2006/relationships/customXml" Target="../customXml/item68.xml"/><Relationship Id="rId84" Type="http://schemas.openxmlformats.org/officeDocument/2006/relationships/customXml" Target="../customXml/item84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customXml" Target="../customXml/item133.xml"/><Relationship Id="rId138" Type="http://schemas.openxmlformats.org/officeDocument/2006/relationships/customXml" Target="../customXml/item138.xml"/><Relationship Id="rId154" Type="http://schemas.openxmlformats.org/officeDocument/2006/relationships/slide" Target="slides/slide9.xml"/><Relationship Id="rId159" Type="http://schemas.openxmlformats.org/officeDocument/2006/relationships/slide" Target="slides/slide14.xml"/><Relationship Id="rId175" Type="http://schemas.openxmlformats.org/officeDocument/2006/relationships/notesMaster" Target="notesMasters/notesMaster1.xml"/><Relationship Id="rId170" Type="http://schemas.openxmlformats.org/officeDocument/2006/relationships/slide" Target="slides/slide25.xml"/><Relationship Id="rId16" Type="http://schemas.openxmlformats.org/officeDocument/2006/relationships/customXml" Target="../customXml/item16.xml"/><Relationship Id="rId107" Type="http://schemas.openxmlformats.org/officeDocument/2006/relationships/customXml" Target="../customXml/item107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74" Type="http://schemas.openxmlformats.org/officeDocument/2006/relationships/customXml" Target="../customXml/item74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28" Type="http://schemas.openxmlformats.org/officeDocument/2006/relationships/customXml" Target="../customXml/item128.xml"/><Relationship Id="rId144" Type="http://schemas.openxmlformats.org/officeDocument/2006/relationships/customXml" Target="../customXml/item144.xml"/><Relationship Id="rId149" Type="http://schemas.openxmlformats.org/officeDocument/2006/relationships/slide" Target="slides/slide4.xml"/><Relationship Id="rId5" Type="http://schemas.openxmlformats.org/officeDocument/2006/relationships/customXml" Target="../customXml/item5.xml"/><Relationship Id="rId90" Type="http://schemas.openxmlformats.org/officeDocument/2006/relationships/customXml" Target="../customXml/item90.xml"/><Relationship Id="rId95" Type="http://schemas.openxmlformats.org/officeDocument/2006/relationships/customXml" Target="../customXml/item95.xml"/><Relationship Id="rId160" Type="http://schemas.openxmlformats.org/officeDocument/2006/relationships/slide" Target="slides/slide15.xml"/><Relationship Id="rId165" Type="http://schemas.openxmlformats.org/officeDocument/2006/relationships/slide" Target="slides/slide20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64" Type="http://schemas.openxmlformats.org/officeDocument/2006/relationships/customXml" Target="../customXml/item64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18" Type="http://schemas.openxmlformats.org/officeDocument/2006/relationships/customXml" Target="../customXml/item118.xml"/><Relationship Id="rId134" Type="http://schemas.openxmlformats.org/officeDocument/2006/relationships/customXml" Target="../customXml/item134.xml"/><Relationship Id="rId139" Type="http://schemas.openxmlformats.org/officeDocument/2006/relationships/customXml" Target="../customXml/item139.xml"/><Relationship Id="rId80" Type="http://schemas.openxmlformats.org/officeDocument/2006/relationships/customXml" Target="../customXml/item80.xml"/><Relationship Id="rId85" Type="http://schemas.openxmlformats.org/officeDocument/2006/relationships/customXml" Target="../customXml/item85.xml"/><Relationship Id="rId150" Type="http://schemas.openxmlformats.org/officeDocument/2006/relationships/slide" Target="slides/slide5.xml"/><Relationship Id="rId155" Type="http://schemas.openxmlformats.org/officeDocument/2006/relationships/slide" Target="slides/slide10.xml"/><Relationship Id="rId171" Type="http://schemas.openxmlformats.org/officeDocument/2006/relationships/slide" Target="slides/slide26.xml"/><Relationship Id="rId176" Type="http://schemas.openxmlformats.org/officeDocument/2006/relationships/presProps" Target="presProps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08" Type="http://schemas.openxmlformats.org/officeDocument/2006/relationships/customXml" Target="../customXml/item108.xml"/><Relationship Id="rId124" Type="http://schemas.openxmlformats.org/officeDocument/2006/relationships/customXml" Target="../customXml/item124.xml"/><Relationship Id="rId129" Type="http://schemas.openxmlformats.org/officeDocument/2006/relationships/customXml" Target="../customXml/item129.xml"/><Relationship Id="rId54" Type="http://schemas.openxmlformats.org/officeDocument/2006/relationships/customXml" Target="../customXml/item54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40" Type="http://schemas.openxmlformats.org/officeDocument/2006/relationships/customXml" Target="../customXml/item140.xml"/><Relationship Id="rId145" Type="http://schemas.openxmlformats.org/officeDocument/2006/relationships/slideMaster" Target="slideMasters/slideMaster1.xml"/><Relationship Id="rId161" Type="http://schemas.openxmlformats.org/officeDocument/2006/relationships/slide" Target="slides/slide16.xml"/><Relationship Id="rId166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119" Type="http://schemas.openxmlformats.org/officeDocument/2006/relationships/customXml" Target="../customXml/item119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30" Type="http://schemas.openxmlformats.org/officeDocument/2006/relationships/customXml" Target="../customXml/item130.xml"/><Relationship Id="rId135" Type="http://schemas.openxmlformats.org/officeDocument/2006/relationships/customXml" Target="../customXml/item135.xml"/><Relationship Id="rId143" Type="http://schemas.openxmlformats.org/officeDocument/2006/relationships/customXml" Target="../customXml/item143.xml"/><Relationship Id="rId148" Type="http://schemas.openxmlformats.org/officeDocument/2006/relationships/slide" Target="slides/slide3.xml"/><Relationship Id="rId151" Type="http://schemas.openxmlformats.org/officeDocument/2006/relationships/slide" Target="slides/slide6.xml"/><Relationship Id="rId156" Type="http://schemas.openxmlformats.org/officeDocument/2006/relationships/slide" Target="slides/slide11.xml"/><Relationship Id="rId164" Type="http://schemas.openxmlformats.org/officeDocument/2006/relationships/slide" Target="slides/slide19.xml"/><Relationship Id="rId169" Type="http://schemas.openxmlformats.org/officeDocument/2006/relationships/slide" Target="slides/slide24.xml"/><Relationship Id="rId177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72" Type="http://schemas.openxmlformats.org/officeDocument/2006/relationships/slide" Target="slides/slide27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customXml" Target="../customXml/item10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customXml" Target="../customXml/item104.xml"/><Relationship Id="rId120" Type="http://schemas.openxmlformats.org/officeDocument/2006/relationships/customXml" Target="../customXml/item120.xml"/><Relationship Id="rId125" Type="http://schemas.openxmlformats.org/officeDocument/2006/relationships/customXml" Target="../customXml/item125.xml"/><Relationship Id="rId141" Type="http://schemas.openxmlformats.org/officeDocument/2006/relationships/customXml" Target="../customXml/item141.xml"/><Relationship Id="rId146" Type="http://schemas.openxmlformats.org/officeDocument/2006/relationships/slide" Target="slides/slide1.xml"/><Relationship Id="rId167" Type="http://schemas.openxmlformats.org/officeDocument/2006/relationships/slide" Target="slides/slide22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162" Type="http://schemas.openxmlformats.org/officeDocument/2006/relationships/slide" Target="slides/slide17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15" Type="http://schemas.openxmlformats.org/officeDocument/2006/relationships/customXml" Target="../customXml/item115.xml"/><Relationship Id="rId131" Type="http://schemas.openxmlformats.org/officeDocument/2006/relationships/customXml" Target="../customXml/item131.xml"/><Relationship Id="rId136" Type="http://schemas.openxmlformats.org/officeDocument/2006/relationships/customXml" Target="../customXml/item136.xml"/><Relationship Id="rId157" Type="http://schemas.openxmlformats.org/officeDocument/2006/relationships/slide" Target="slides/slide12.xml"/><Relationship Id="rId178" Type="http://schemas.openxmlformats.org/officeDocument/2006/relationships/theme" Target="theme/theme1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52" Type="http://schemas.openxmlformats.org/officeDocument/2006/relationships/slide" Target="slides/slide7.xml"/><Relationship Id="rId173" Type="http://schemas.openxmlformats.org/officeDocument/2006/relationships/slide" Target="slides/slide28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slide" Target="slides/slide2.xml"/><Relationship Id="rId168" Type="http://schemas.openxmlformats.org/officeDocument/2006/relationships/slide" Target="slides/slide23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42" Type="http://schemas.openxmlformats.org/officeDocument/2006/relationships/customXml" Target="../customXml/item142.xml"/><Relationship Id="rId163" Type="http://schemas.openxmlformats.org/officeDocument/2006/relationships/slide" Target="slides/slide18.xml"/><Relationship Id="rId3" Type="http://schemas.openxmlformats.org/officeDocument/2006/relationships/customXml" Target="../customXml/item3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customXml" Target="../customXml/item116.xml"/><Relationship Id="rId137" Type="http://schemas.openxmlformats.org/officeDocument/2006/relationships/customXml" Target="../customXml/item137.xml"/><Relationship Id="rId158" Type="http://schemas.openxmlformats.org/officeDocument/2006/relationships/slide" Target="slides/slide13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customXml" Target="../customXml/item132.xml"/><Relationship Id="rId153" Type="http://schemas.openxmlformats.org/officeDocument/2006/relationships/slide" Target="slides/slide8.xml"/><Relationship Id="rId174" Type="http://schemas.openxmlformats.org/officeDocument/2006/relationships/slide" Target="slides/slide29.xml"/><Relationship Id="rId179" Type="http://schemas.openxmlformats.org/officeDocument/2006/relationships/tableStyles" Target="tableStyles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1E6C3E-C315-4C74-947E-F7B90D6C00FF}" type="doc">
      <dgm:prSet loTypeId="urn:microsoft.com/office/officeart/2005/8/layout/arrow2" loCatId="process" qsTypeId="urn:microsoft.com/office/officeart/2005/8/quickstyle/3d3" qsCatId="3D" csTypeId="urn:microsoft.com/office/officeart/2005/8/colors/accent1_2" csCatId="accent1" phldr="1"/>
      <dgm:spPr/>
    </dgm:pt>
    <dgm:pt modelId="{447B6885-411D-49B7-833E-8A41DD630E2D}">
      <dgm:prSet phldrT="[Text]"/>
      <dgm:spPr/>
      <dgm:t>
        <a:bodyPr/>
        <a:lstStyle/>
        <a:p>
          <a:pPr algn="l"/>
          <a:r>
            <a:rPr lang="en-US" b="1" dirty="0"/>
            <a:t>AMET v1.0</a:t>
          </a:r>
          <a:endParaRPr lang="en-US" b="0" dirty="0"/>
        </a:p>
      </dgm:t>
    </dgm:pt>
    <dgm:pt modelId="{379ABE53-2D0A-409A-9C70-0230CB674D65}" type="parTrans" cxnId="{7E6D0FA8-8791-4947-B235-EEB21C68F6BE}">
      <dgm:prSet/>
      <dgm:spPr/>
      <dgm:t>
        <a:bodyPr/>
        <a:lstStyle/>
        <a:p>
          <a:endParaRPr lang="en-US"/>
        </a:p>
      </dgm:t>
    </dgm:pt>
    <dgm:pt modelId="{E78B6A9E-EE7E-4539-A1E4-B6CBF62A7C5E}" type="sibTrans" cxnId="{7E6D0FA8-8791-4947-B235-EEB21C68F6BE}">
      <dgm:prSet/>
      <dgm:spPr/>
      <dgm:t>
        <a:bodyPr/>
        <a:lstStyle/>
        <a:p>
          <a:endParaRPr lang="en-US"/>
        </a:p>
      </dgm:t>
    </dgm:pt>
    <dgm:pt modelId="{08CD1E06-0B84-4746-AC97-C606EDC09DCD}">
      <dgm:prSet phldrT="[Text]"/>
      <dgm:spPr/>
      <dgm:t>
        <a:bodyPr/>
        <a:lstStyle/>
        <a:p>
          <a:pPr algn="l"/>
          <a:r>
            <a:rPr lang="en-US" b="1" dirty="0"/>
            <a:t>Early AMET</a:t>
          </a:r>
          <a:endParaRPr lang="en-US" dirty="0"/>
        </a:p>
      </dgm:t>
    </dgm:pt>
    <dgm:pt modelId="{7E878642-04D9-4D9B-B034-D905ECA9BEA9}" type="parTrans" cxnId="{FFEB2DD8-30F3-4DFA-A4D0-06599C0C1540}">
      <dgm:prSet/>
      <dgm:spPr/>
      <dgm:t>
        <a:bodyPr/>
        <a:lstStyle/>
        <a:p>
          <a:endParaRPr lang="en-US"/>
        </a:p>
      </dgm:t>
    </dgm:pt>
    <dgm:pt modelId="{80404B36-6316-49C9-BB94-C69277689A4C}" type="sibTrans" cxnId="{FFEB2DD8-30F3-4DFA-A4D0-06599C0C1540}">
      <dgm:prSet/>
      <dgm:spPr/>
      <dgm:t>
        <a:bodyPr/>
        <a:lstStyle/>
        <a:p>
          <a:endParaRPr lang="en-US"/>
        </a:p>
      </dgm:t>
    </dgm:pt>
    <dgm:pt modelId="{7E37D730-665F-41AF-B36B-B527F9F3E50D}">
      <dgm:prSet phldrT="[Text]"/>
      <dgm:spPr/>
      <dgm:t>
        <a:bodyPr/>
        <a:lstStyle/>
        <a:p>
          <a:pPr algn="l"/>
          <a:r>
            <a:rPr lang="en-US" b="1" dirty="0"/>
            <a:t>AMETv1.2</a:t>
          </a:r>
          <a:endParaRPr lang="en-US" dirty="0"/>
        </a:p>
      </dgm:t>
    </dgm:pt>
    <dgm:pt modelId="{63B1E8C5-61CC-411E-A219-91C61704C0AA}" type="parTrans" cxnId="{5DB99CC4-CF09-4645-A6A4-D11487052CE0}">
      <dgm:prSet/>
      <dgm:spPr/>
      <dgm:t>
        <a:bodyPr/>
        <a:lstStyle/>
        <a:p>
          <a:endParaRPr lang="en-US"/>
        </a:p>
      </dgm:t>
    </dgm:pt>
    <dgm:pt modelId="{D0BEF3D6-580F-4907-8683-0BA5234847F9}" type="sibTrans" cxnId="{5DB99CC4-CF09-4645-A6A4-D11487052CE0}">
      <dgm:prSet/>
      <dgm:spPr/>
      <dgm:t>
        <a:bodyPr/>
        <a:lstStyle/>
        <a:p>
          <a:endParaRPr lang="en-US"/>
        </a:p>
      </dgm:t>
    </dgm:pt>
    <dgm:pt modelId="{CE34C96E-56EE-4D51-9891-4C7292B6C043}">
      <dgm:prSet phldrT="[Text]"/>
      <dgm:spPr/>
      <dgm:t>
        <a:bodyPr/>
        <a:lstStyle/>
        <a:p>
          <a:r>
            <a:rPr lang="en-US" b="1" dirty="0">
              <a:solidFill>
                <a:schemeClr val="accent6">
                  <a:lumMod val="75000"/>
                </a:schemeClr>
              </a:solidFill>
            </a:rPr>
            <a:t>AMETv1.3 </a:t>
          </a:r>
          <a:endParaRPr lang="en-US" b="0" dirty="0">
            <a:solidFill>
              <a:schemeClr val="accent6">
                <a:lumMod val="75000"/>
              </a:schemeClr>
            </a:solidFill>
          </a:endParaRPr>
        </a:p>
      </dgm:t>
    </dgm:pt>
    <dgm:pt modelId="{3714180E-0238-49D4-91F3-CB0234D571D4}" type="parTrans" cxnId="{153F84F3-D80B-42FE-84CF-260F3B8581FD}">
      <dgm:prSet/>
      <dgm:spPr/>
      <dgm:t>
        <a:bodyPr/>
        <a:lstStyle/>
        <a:p>
          <a:endParaRPr lang="en-US"/>
        </a:p>
      </dgm:t>
    </dgm:pt>
    <dgm:pt modelId="{360D1C26-E3BA-499F-8039-8F36F73C8134}" type="sibTrans" cxnId="{153F84F3-D80B-42FE-84CF-260F3B8581FD}">
      <dgm:prSet/>
      <dgm:spPr/>
      <dgm:t>
        <a:bodyPr/>
        <a:lstStyle/>
        <a:p>
          <a:endParaRPr lang="en-US"/>
        </a:p>
      </dgm:t>
    </dgm:pt>
    <dgm:pt modelId="{202761DD-576D-4606-95C7-BD2C63C06A6A}">
      <dgm:prSet phldrT="[Text]"/>
      <dgm:spPr/>
      <dgm:t>
        <a:bodyPr/>
        <a:lstStyle/>
        <a:p>
          <a:pPr algn="l"/>
          <a:r>
            <a:rPr lang="en-US" dirty="0"/>
            <a:t>Appel et al. (2011) </a:t>
          </a:r>
          <a:r>
            <a:rPr lang="en-US" i="1" dirty="0"/>
            <a:t>Environ. Modell. </a:t>
          </a:r>
          <a:r>
            <a:rPr lang="en-US" i="1" dirty="0" err="1"/>
            <a:t>Softw</a:t>
          </a:r>
          <a:r>
            <a:rPr lang="en-US" dirty="0"/>
            <a:t>., </a:t>
          </a:r>
          <a:r>
            <a:rPr lang="en-US" b="1" dirty="0"/>
            <a:t>26</a:t>
          </a:r>
          <a:r>
            <a:rPr lang="en-US" dirty="0"/>
            <a:t>, 434-443.</a:t>
          </a:r>
        </a:p>
      </dgm:t>
    </dgm:pt>
    <dgm:pt modelId="{9AC87399-87BA-476C-82F3-B28ED0E1B64E}" type="parTrans" cxnId="{E25863D0-5CE2-4708-A68F-547B6351B8B1}">
      <dgm:prSet/>
      <dgm:spPr/>
      <dgm:t>
        <a:bodyPr/>
        <a:lstStyle/>
        <a:p>
          <a:endParaRPr lang="en-US"/>
        </a:p>
      </dgm:t>
    </dgm:pt>
    <dgm:pt modelId="{9096D51A-D86C-4FF9-BE99-101A1E19B3EE}" type="sibTrans" cxnId="{E25863D0-5CE2-4708-A68F-547B6351B8B1}">
      <dgm:prSet/>
      <dgm:spPr/>
      <dgm:t>
        <a:bodyPr/>
        <a:lstStyle/>
        <a:p>
          <a:endParaRPr lang="en-US"/>
        </a:p>
      </dgm:t>
    </dgm:pt>
    <dgm:pt modelId="{669CE1C7-1836-48DB-A3F6-822A6DBE64FC}">
      <dgm:prSet phldrT="[Text]"/>
      <dgm:spPr/>
      <dgm:t>
        <a:bodyPr/>
        <a:lstStyle/>
        <a:p>
          <a:pPr algn="l"/>
          <a:r>
            <a:rPr lang="en-US" dirty="0"/>
            <a:t>Bug fixes, new scripts</a:t>
          </a:r>
        </a:p>
      </dgm:t>
    </dgm:pt>
    <dgm:pt modelId="{5738AEE4-3EA6-4B09-8DF5-184AA82E051A}" type="parTrans" cxnId="{334F88F3-A360-4A29-9945-D0C0DD59D2A3}">
      <dgm:prSet/>
      <dgm:spPr/>
      <dgm:t>
        <a:bodyPr/>
        <a:lstStyle/>
        <a:p>
          <a:endParaRPr lang="en-US"/>
        </a:p>
      </dgm:t>
    </dgm:pt>
    <dgm:pt modelId="{F8DFF804-00F5-4695-81C7-93C972ADECF4}" type="sibTrans" cxnId="{334F88F3-A360-4A29-9945-D0C0DD59D2A3}">
      <dgm:prSet/>
      <dgm:spPr/>
      <dgm:t>
        <a:bodyPr/>
        <a:lstStyle/>
        <a:p>
          <a:endParaRPr lang="en-US"/>
        </a:p>
      </dgm:t>
    </dgm:pt>
    <dgm:pt modelId="{64890EF2-D2A4-48F5-BAA0-F07A45DD6D9F}">
      <dgm:prSet phldrT="[Text]"/>
      <dgm:spPr/>
      <dgm:t>
        <a:bodyPr/>
        <a:lstStyle/>
        <a:p>
          <a:r>
            <a:rPr lang="en-US" dirty="0"/>
            <a:t>Significant updates over previous version</a:t>
          </a:r>
        </a:p>
      </dgm:t>
    </dgm:pt>
    <dgm:pt modelId="{A29C4C94-4034-4311-A6E1-C3AA941A7E79}" type="parTrans" cxnId="{AE66EDEB-62A1-47F5-A3ED-ABC4CA42D97D}">
      <dgm:prSet/>
      <dgm:spPr/>
      <dgm:t>
        <a:bodyPr/>
        <a:lstStyle/>
        <a:p>
          <a:endParaRPr lang="en-US"/>
        </a:p>
      </dgm:t>
    </dgm:pt>
    <dgm:pt modelId="{4D8C87DE-7089-406D-ACE0-C02F731D5F37}" type="sibTrans" cxnId="{AE66EDEB-62A1-47F5-A3ED-ABC4CA42D97D}">
      <dgm:prSet/>
      <dgm:spPr/>
      <dgm:t>
        <a:bodyPr/>
        <a:lstStyle/>
        <a:p>
          <a:endParaRPr lang="en-US"/>
        </a:p>
      </dgm:t>
    </dgm:pt>
    <dgm:pt modelId="{A065EEB7-4D6C-41CC-88CC-4A6B0652BE35}">
      <dgm:prSet phldrT="[Text]"/>
      <dgm:spPr/>
      <dgm:t>
        <a:bodyPr/>
        <a:lstStyle/>
        <a:p>
          <a:r>
            <a:rPr lang="en-US" dirty="0"/>
            <a:t>Available through GitHub for the first time</a:t>
          </a:r>
        </a:p>
      </dgm:t>
    </dgm:pt>
    <dgm:pt modelId="{696E9D53-28C5-41BA-968E-DA3BCEC6830B}" type="parTrans" cxnId="{867BAAE9-909B-4F9D-BEC8-F12B385C8FB2}">
      <dgm:prSet/>
      <dgm:spPr/>
      <dgm:t>
        <a:bodyPr/>
        <a:lstStyle/>
        <a:p>
          <a:endParaRPr lang="en-US"/>
        </a:p>
      </dgm:t>
    </dgm:pt>
    <dgm:pt modelId="{57BD436B-3438-4A07-AB12-66B6887836F5}" type="sibTrans" cxnId="{867BAAE9-909B-4F9D-BEC8-F12B385C8FB2}">
      <dgm:prSet/>
      <dgm:spPr/>
      <dgm:t>
        <a:bodyPr/>
        <a:lstStyle/>
        <a:p>
          <a:endParaRPr lang="en-US"/>
        </a:p>
      </dgm:t>
    </dgm:pt>
    <dgm:pt modelId="{8973460F-E769-48DF-94A9-C26F2D2313EC}">
      <dgm:prSet phldrT="[Text]"/>
      <dgm:spPr/>
      <dgm:t>
        <a:bodyPr/>
        <a:lstStyle/>
        <a:p>
          <a:pPr algn="l"/>
          <a:r>
            <a:rPr lang="en-US" dirty="0"/>
            <a:t>First developed by Rob Gilliam for MM5 meteorological applications (early 2000s)</a:t>
          </a:r>
        </a:p>
      </dgm:t>
    </dgm:pt>
    <dgm:pt modelId="{81510D83-30E9-4332-BA95-D35F7273FC7C}" type="parTrans" cxnId="{702F95B3-6ECF-4D1D-AF4C-2656865DC6A6}">
      <dgm:prSet/>
      <dgm:spPr/>
      <dgm:t>
        <a:bodyPr/>
        <a:lstStyle/>
        <a:p>
          <a:endParaRPr lang="en-US"/>
        </a:p>
      </dgm:t>
    </dgm:pt>
    <dgm:pt modelId="{6957E86F-AA79-47FA-A47C-42BE5F3A90DE}" type="sibTrans" cxnId="{702F95B3-6ECF-4D1D-AF4C-2656865DC6A6}">
      <dgm:prSet/>
      <dgm:spPr/>
      <dgm:t>
        <a:bodyPr/>
        <a:lstStyle/>
        <a:p>
          <a:endParaRPr lang="en-US"/>
        </a:p>
      </dgm:t>
    </dgm:pt>
    <dgm:pt modelId="{F663D62F-66B6-4E33-AF1C-0D6E07702EDD}">
      <dgm:prSet phldrT="[Text]"/>
      <dgm:spPr/>
      <dgm:t>
        <a:bodyPr/>
        <a:lstStyle/>
        <a:p>
          <a:pPr algn="l"/>
          <a:r>
            <a:rPr lang="en-US" dirty="0"/>
            <a:t>First public release                  through CMAS Center</a:t>
          </a:r>
        </a:p>
      </dgm:t>
    </dgm:pt>
    <dgm:pt modelId="{8D772A71-3B17-4520-8D90-1EC4CB8AC678}" type="parTrans" cxnId="{E23FE9DB-43D5-4D01-A46E-AF141DCF3406}">
      <dgm:prSet/>
      <dgm:spPr/>
      <dgm:t>
        <a:bodyPr/>
        <a:lstStyle/>
        <a:p>
          <a:endParaRPr lang="en-US"/>
        </a:p>
      </dgm:t>
    </dgm:pt>
    <dgm:pt modelId="{2E903479-CC33-4538-9309-4BCB6DBEA6DE}" type="sibTrans" cxnId="{E23FE9DB-43D5-4D01-A46E-AF141DCF3406}">
      <dgm:prSet/>
      <dgm:spPr/>
      <dgm:t>
        <a:bodyPr/>
        <a:lstStyle/>
        <a:p>
          <a:endParaRPr lang="en-US"/>
        </a:p>
      </dgm:t>
    </dgm:pt>
    <dgm:pt modelId="{970E111F-6DD2-4641-A9CE-A5A224C42D9F}">
      <dgm:prSet phldrT="[Text]"/>
      <dgm:spPr/>
      <dgm:t>
        <a:bodyPr/>
        <a:lstStyle/>
        <a:p>
          <a:pPr algn="l"/>
          <a:r>
            <a:rPr lang="en-US" b="1" dirty="0"/>
            <a:t>AMETv1.1</a:t>
          </a:r>
          <a:endParaRPr lang="en-US" b="0" dirty="0"/>
        </a:p>
      </dgm:t>
    </dgm:pt>
    <dgm:pt modelId="{B0E8C454-478E-4F8B-B7F0-DFF8A68EB7D5}" type="parTrans" cxnId="{F304F658-F9D8-4104-A0CE-83E6D5156CB5}">
      <dgm:prSet/>
      <dgm:spPr/>
      <dgm:t>
        <a:bodyPr/>
        <a:lstStyle/>
        <a:p>
          <a:endParaRPr lang="en-US"/>
        </a:p>
      </dgm:t>
    </dgm:pt>
    <dgm:pt modelId="{096F37C7-B702-4570-B84C-BFF78921933A}" type="sibTrans" cxnId="{F304F658-F9D8-4104-A0CE-83E6D5156CB5}">
      <dgm:prSet/>
      <dgm:spPr/>
      <dgm:t>
        <a:bodyPr/>
        <a:lstStyle/>
        <a:p>
          <a:endParaRPr lang="en-US"/>
        </a:p>
      </dgm:t>
    </dgm:pt>
    <dgm:pt modelId="{C9C217C8-6CBA-440A-9F88-6474BACAC222}">
      <dgm:prSet phldrT="[Text]"/>
      <dgm:spPr/>
      <dgm:t>
        <a:bodyPr/>
        <a:lstStyle/>
        <a:p>
          <a:pPr algn="l"/>
          <a:r>
            <a:rPr lang="en-US" dirty="0"/>
            <a:t>Extended to AQ applications by Wyat Appel (mid-2000s)</a:t>
          </a:r>
        </a:p>
      </dgm:t>
    </dgm:pt>
    <dgm:pt modelId="{E8A6F892-C08B-49A8-81ED-6321DEBDD2D1}" type="parTrans" cxnId="{33C292D2-B709-479D-B908-B9DACCADA7E9}">
      <dgm:prSet/>
      <dgm:spPr/>
      <dgm:t>
        <a:bodyPr/>
        <a:lstStyle/>
        <a:p>
          <a:endParaRPr lang="en-US"/>
        </a:p>
      </dgm:t>
    </dgm:pt>
    <dgm:pt modelId="{41930D41-3A0F-417F-B0B5-A778136C1177}" type="sibTrans" cxnId="{33C292D2-B709-479D-B908-B9DACCADA7E9}">
      <dgm:prSet/>
      <dgm:spPr/>
      <dgm:t>
        <a:bodyPr/>
        <a:lstStyle/>
        <a:p>
          <a:endParaRPr lang="en-US"/>
        </a:p>
      </dgm:t>
    </dgm:pt>
    <dgm:pt modelId="{F224F66A-04B9-40EE-9584-5AE946FDBAE9}">
      <dgm:prSet/>
      <dgm:spPr/>
      <dgm:t>
        <a:bodyPr/>
        <a:lstStyle/>
        <a:p>
          <a:pPr algn="l"/>
          <a:r>
            <a:rPr lang="en-US" b="0" dirty="0"/>
            <a:t>Feb 2008</a:t>
          </a:r>
        </a:p>
      </dgm:t>
    </dgm:pt>
    <dgm:pt modelId="{527460FE-44B5-429D-8AF3-390E6F003AB1}" type="parTrans" cxnId="{31AB61C7-E410-4E3C-8D3C-C7CFDDC09DDC}">
      <dgm:prSet/>
      <dgm:spPr/>
      <dgm:t>
        <a:bodyPr/>
        <a:lstStyle/>
        <a:p>
          <a:endParaRPr lang="en-US"/>
        </a:p>
      </dgm:t>
    </dgm:pt>
    <dgm:pt modelId="{DF39815D-51DF-4A3A-95AD-D4E05B14156B}" type="sibTrans" cxnId="{31AB61C7-E410-4E3C-8D3C-C7CFDDC09DDC}">
      <dgm:prSet/>
      <dgm:spPr/>
      <dgm:t>
        <a:bodyPr/>
        <a:lstStyle/>
        <a:p>
          <a:endParaRPr lang="en-US"/>
        </a:p>
      </dgm:t>
    </dgm:pt>
    <dgm:pt modelId="{B99EE471-C4C8-40AD-897A-7A58973AE335}">
      <dgm:prSet/>
      <dgm:spPr/>
      <dgm:t>
        <a:bodyPr/>
        <a:lstStyle/>
        <a:p>
          <a:pPr algn="l"/>
          <a:r>
            <a:rPr lang="en-US" b="0" dirty="0"/>
            <a:t>May 2008</a:t>
          </a:r>
        </a:p>
      </dgm:t>
    </dgm:pt>
    <dgm:pt modelId="{20843872-0AF0-4933-8831-17617E2F604C}" type="parTrans" cxnId="{29243FC9-1F0B-4C43-9A3B-9688B7618E9C}">
      <dgm:prSet/>
      <dgm:spPr/>
      <dgm:t>
        <a:bodyPr/>
        <a:lstStyle/>
        <a:p>
          <a:endParaRPr lang="en-US"/>
        </a:p>
      </dgm:t>
    </dgm:pt>
    <dgm:pt modelId="{7E47AE20-2F3C-4D26-A008-45D244299833}" type="sibTrans" cxnId="{29243FC9-1F0B-4C43-9A3B-9688B7618E9C}">
      <dgm:prSet/>
      <dgm:spPr/>
      <dgm:t>
        <a:bodyPr/>
        <a:lstStyle/>
        <a:p>
          <a:endParaRPr lang="en-US"/>
        </a:p>
      </dgm:t>
    </dgm:pt>
    <dgm:pt modelId="{05B0E36C-5A60-4778-8177-E7254DCCE081}">
      <dgm:prSet/>
      <dgm:spPr/>
      <dgm:t>
        <a:bodyPr/>
        <a:lstStyle/>
        <a:p>
          <a:pPr algn="l"/>
          <a:r>
            <a:rPr lang="en-US" dirty="0"/>
            <a:t>July 2013</a:t>
          </a:r>
        </a:p>
      </dgm:t>
    </dgm:pt>
    <dgm:pt modelId="{C6F7819C-C5C3-45E6-9249-C1CB728DFA1D}" type="parTrans" cxnId="{0853B8CF-C20C-4AF3-B0AE-08446F6EB358}">
      <dgm:prSet/>
      <dgm:spPr/>
      <dgm:t>
        <a:bodyPr/>
        <a:lstStyle/>
        <a:p>
          <a:endParaRPr lang="en-US"/>
        </a:p>
      </dgm:t>
    </dgm:pt>
    <dgm:pt modelId="{70321DE9-4D5F-4A98-8497-9ACAB94E097F}" type="sibTrans" cxnId="{0853B8CF-C20C-4AF3-B0AE-08446F6EB358}">
      <dgm:prSet/>
      <dgm:spPr/>
      <dgm:t>
        <a:bodyPr/>
        <a:lstStyle/>
        <a:p>
          <a:endParaRPr lang="en-US"/>
        </a:p>
      </dgm:t>
    </dgm:pt>
    <dgm:pt modelId="{D1906B5F-D038-4215-978A-B6FFAB907EA5}">
      <dgm:prSet/>
      <dgm:spPr/>
      <dgm:t>
        <a:bodyPr/>
        <a:lstStyle/>
        <a:p>
          <a:r>
            <a:rPr lang="en-US" b="0" dirty="0"/>
            <a:t>July 2017</a:t>
          </a:r>
        </a:p>
      </dgm:t>
    </dgm:pt>
    <dgm:pt modelId="{AE1AC606-FAFE-4DEB-AA42-5A99D06EC8D4}" type="parTrans" cxnId="{D9C4F98E-EFDA-4B6F-8289-7CD91691F22A}">
      <dgm:prSet/>
      <dgm:spPr/>
      <dgm:t>
        <a:bodyPr/>
        <a:lstStyle/>
        <a:p>
          <a:endParaRPr lang="en-US"/>
        </a:p>
      </dgm:t>
    </dgm:pt>
    <dgm:pt modelId="{C58C9058-04D7-4DDA-9529-5C9EEC84B797}" type="sibTrans" cxnId="{D9C4F98E-EFDA-4B6F-8289-7CD91691F22A}">
      <dgm:prSet/>
      <dgm:spPr/>
      <dgm:t>
        <a:bodyPr/>
        <a:lstStyle/>
        <a:p>
          <a:endParaRPr lang="en-US"/>
        </a:p>
      </dgm:t>
    </dgm:pt>
    <dgm:pt modelId="{5B16C12F-B3AE-4DFC-8FA9-759E81E02915}">
      <dgm:prSet phldrT="[Text]"/>
      <dgm:spPr/>
      <dgm:t>
        <a:bodyPr/>
        <a:lstStyle/>
        <a:p>
          <a:pPr algn="l"/>
          <a:r>
            <a:rPr lang="en-US" dirty="0"/>
            <a:t>Minor update</a:t>
          </a:r>
        </a:p>
      </dgm:t>
    </dgm:pt>
    <dgm:pt modelId="{FBDE7990-EC10-40C8-8952-67D77CE96C46}" type="parTrans" cxnId="{5A2391EA-6BCE-4E5C-A34A-7FB07D77E4CD}">
      <dgm:prSet/>
      <dgm:spPr/>
      <dgm:t>
        <a:bodyPr/>
        <a:lstStyle/>
        <a:p>
          <a:endParaRPr lang="en-US"/>
        </a:p>
      </dgm:t>
    </dgm:pt>
    <dgm:pt modelId="{C04E5EA6-3C48-4728-BE24-6B97B8439EC8}" type="sibTrans" cxnId="{5A2391EA-6BCE-4E5C-A34A-7FB07D77E4CD}">
      <dgm:prSet/>
      <dgm:spPr/>
      <dgm:t>
        <a:bodyPr/>
        <a:lstStyle/>
        <a:p>
          <a:endParaRPr lang="en-US"/>
        </a:p>
      </dgm:t>
    </dgm:pt>
    <dgm:pt modelId="{446596FF-CF44-4C80-80DD-B0E5A745C5A7}" type="pres">
      <dgm:prSet presAssocID="{221E6C3E-C315-4C74-947E-F7B90D6C00FF}" presName="arrowDiagram" presStyleCnt="0">
        <dgm:presLayoutVars>
          <dgm:chMax val="5"/>
          <dgm:dir/>
          <dgm:resizeHandles val="exact"/>
        </dgm:presLayoutVars>
      </dgm:prSet>
      <dgm:spPr/>
    </dgm:pt>
    <dgm:pt modelId="{F202B18B-9F4E-4041-B392-7F86CF821FD8}" type="pres">
      <dgm:prSet presAssocID="{221E6C3E-C315-4C74-947E-F7B90D6C00FF}" presName="arrow" presStyleLbl="bgShp" presStyleIdx="0" presStyleCnt="1" custScaleX="100000" custScaleY="78486" custLinFactNeighborX="-1635" custLinFactNeighborY="0"/>
      <dgm:spPr/>
    </dgm:pt>
    <dgm:pt modelId="{A7653D73-3EDB-470E-B9C3-3A76AC65398D}" type="pres">
      <dgm:prSet presAssocID="{221E6C3E-C315-4C74-947E-F7B90D6C00FF}" presName="arrowDiagram5" presStyleCnt="0"/>
      <dgm:spPr/>
    </dgm:pt>
    <dgm:pt modelId="{F62733D9-591E-4DB4-BA57-8964625000B0}" type="pres">
      <dgm:prSet presAssocID="{08CD1E06-0B84-4746-AC97-C606EDC09DCD}" presName="bullet5a" presStyleLbl="node1" presStyleIdx="0" presStyleCnt="5" custLinFactY="-100000" custLinFactNeighborX="74620" custLinFactNeighborY="-151340"/>
      <dgm:spPr/>
    </dgm:pt>
    <dgm:pt modelId="{E5C53746-7BF0-498D-96E6-1F28BD4A3C13}" type="pres">
      <dgm:prSet presAssocID="{08CD1E06-0B84-4746-AC97-C606EDC09DCD}" presName="textBox5a" presStyleLbl="revTx" presStyleIdx="0" presStyleCnt="5" custScaleX="178667" custLinFactNeighborX="14605" custLinFactNeighborY="-25104">
        <dgm:presLayoutVars>
          <dgm:bulletEnabled val="1"/>
        </dgm:presLayoutVars>
      </dgm:prSet>
      <dgm:spPr/>
    </dgm:pt>
    <dgm:pt modelId="{2FB80D0C-4A04-43C2-A343-119950F2DF5A}" type="pres">
      <dgm:prSet presAssocID="{447B6885-411D-49B7-833E-8A41DD630E2D}" presName="bullet5b" presStyleLbl="node1" presStyleIdx="1" presStyleCnt="5" custLinFactNeighborX="93660" custLinFactNeighborY="-91620"/>
      <dgm:spPr/>
    </dgm:pt>
    <dgm:pt modelId="{6B446663-60C5-4116-9788-788D6A2BCE67}" type="pres">
      <dgm:prSet presAssocID="{447B6885-411D-49B7-833E-8A41DD630E2D}" presName="textBox5b" presStyleLbl="revTx" presStyleIdx="1" presStyleCnt="5" custScaleX="109674" custLinFactNeighborX="-14957" custLinFactNeighborY="-2819">
        <dgm:presLayoutVars>
          <dgm:bulletEnabled val="1"/>
        </dgm:presLayoutVars>
      </dgm:prSet>
      <dgm:spPr/>
    </dgm:pt>
    <dgm:pt modelId="{60A3B48A-A51F-46B6-AF09-2477BFD98A37}" type="pres">
      <dgm:prSet presAssocID="{970E111F-6DD2-4641-A9CE-A5A224C42D9F}" presName="bullet5c" presStyleLbl="node1" presStyleIdx="2" presStyleCnt="5" custLinFactNeighborX="48696" custLinFactNeighborY="2022"/>
      <dgm:spPr/>
    </dgm:pt>
    <dgm:pt modelId="{061439EB-642A-49DB-881B-F8DED6BEF5E8}" type="pres">
      <dgm:prSet presAssocID="{970E111F-6DD2-4641-A9CE-A5A224C42D9F}" presName="textBox5c" presStyleLbl="revTx" presStyleIdx="2" presStyleCnt="5" custScaleX="107852" custScaleY="75951" custLinFactNeighborX="-15161" custLinFactNeighborY="-1030">
        <dgm:presLayoutVars>
          <dgm:bulletEnabled val="1"/>
        </dgm:presLayoutVars>
      </dgm:prSet>
      <dgm:spPr/>
    </dgm:pt>
    <dgm:pt modelId="{DD8E86B2-19D5-47FC-B62E-49230E891BC2}" type="pres">
      <dgm:prSet presAssocID="{7E37D730-665F-41AF-B36B-B527F9F3E50D}" presName="bullet5d" presStyleLbl="node1" presStyleIdx="3" presStyleCnt="5" custLinFactNeighborX="45920" custLinFactNeighborY="28220"/>
      <dgm:spPr/>
    </dgm:pt>
    <dgm:pt modelId="{E489738E-A38B-4674-9960-6EB29298C759}" type="pres">
      <dgm:prSet presAssocID="{7E37D730-665F-41AF-B36B-B527F9F3E50D}" presName="textBox5d" presStyleLbl="revTx" presStyleIdx="3" presStyleCnt="5" custScaleX="109934" custScaleY="64380" custLinFactNeighborX="-20197" custLinFactNeighborY="-3834">
        <dgm:presLayoutVars>
          <dgm:bulletEnabled val="1"/>
        </dgm:presLayoutVars>
      </dgm:prSet>
      <dgm:spPr/>
    </dgm:pt>
    <dgm:pt modelId="{A14C4E01-199B-4005-B9BE-146ECCFA1774}" type="pres">
      <dgm:prSet presAssocID="{CE34C96E-56EE-4D51-9891-4C7292B6C043}" presName="bullet5e" presStyleLbl="node1" presStyleIdx="4" presStyleCnt="5" custLinFactNeighborX="48044" custLinFactNeighborY="22634"/>
      <dgm:spPr/>
    </dgm:pt>
    <dgm:pt modelId="{EB41A22B-3363-46D2-9D78-0F1F8D6E0FBF}" type="pres">
      <dgm:prSet presAssocID="{CE34C96E-56EE-4D51-9891-4C7292B6C043}" presName="textBox5e" presStyleLbl="revTx" presStyleIdx="4" presStyleCnt="5" custScaleX="114156" custScaleY="75754" custLinFactNeighborX="4282" custLinFactNeighborY="1582">
        <dgm:presLayoutVars>
          <dgm:bulletEnabled val="1"/>
        </dgm:presLayoutVars>
      </dgm:prSet>
      <dgm:spPr/>
    </dgm:pt>
  </dgm:ptLst>
  <dgm:cxnLst>
    <dgm:cxn modelId="{29243FC9-1F0B-4C43-9A3B-9688B7618E9C}" srcId="{970E111F-6DD2-4641-A9CE-A5A224C42D9F}" destId="{B99EE471-C4C8-40AD-897A-7A58973AE335}" srcOrd="0" destOrd="0" parTransId="{20843872-0AF0-4933-8831-17617E2F604C}" sibTransId="{7E47AE20-2F3C-4D26-A008-45D244299833}"/>
    <dgm:cxn modelId="{5DB99CC4-CF09-4645-A6A4-D11487052CE0}" srcId="{221E6C3E-C315-4C74-947E-F7B90D6C00FF}" destId="{7E37D730-665F-41AF-B36B-B527F9F3E50D}" srcOrd="3" destOrd="0" parTransId="{63B1E8C5-61CC-411E-A219-91C61704C0AA}" sibTransId="{D0BEF3D6-580F-4907-8683-0BA5234847F9}"/>
    <dgm:cxn modelId="{AE8138FB-D9AB-469D-AB05-E749932F0523}" type="presOf" srcId="{221E6C3E-C315-4C74-947E-F7B90D6C00FF}" destId="{446596FF-CF44-4C80-80DD-B0E5A745C5A7}" srcOrd="0" destOrd="0" presId="urn:microsoft.com/office/officeart/2005/8/layout/arrow2"/>
    <dgm:cxn modelId="{38CCB550-DAFB-46D0-9D5B-10E960FBBE13}" type="presOf" srcId="{C9C217C8-6CBA-440A-9F88-6474BACAC222}" destId="{E5C53746-7BF0-498D-96E6-1F28BD4A3C13}" srcOrd="0" destOrd="2" presId="urn:microsoft.com/office/officeart/2005/8/layout/arrow2"/>
    <dgm:cxn modelId="{5A2391EA-6BCE-4E5C-A34A-7FB07D77E4CD}" srcId="{7E37D730-665F-41AF-B36B-B527F9F3E50D}" destId="{5B16C12F-B3AE-4DFC-8FA9-759E81E02915}" srcOrd="1" destOrd="0" parTransId="{FBDE7990-EC10-40C8-8952-67D77CE96C46}" sibTransId="{C04E5EA6-3C48-4728-BE24-6B97B8439EC8}"/>
    <dgm:cxn modelId="{F6D76EB2-1F31-4B97-BDC1-717B4511F205}" type="presOf" srcId="{CE34C96E-56EE-4D51-9891-4C7292B6C043}" destId="{EB41A22B-3363-46D2-9D78-0F1F8D6E0FBF}" srcOrd="0" destOrd="0" presId="urn:microsoft.com/office/officeart/2005/8/layout/arrow2"/>
    <dgm:cxn modelId="{153F84F3-D80B-42FE-84CF-260F3B8581FD}" srcId="{221E6C3E-C315-4C74-947E-F7B90D6C00FF}" destId="{CE34C96E-56EE-4D51-9891-4C7292B6C043}" srcOrd="4" destOrd="0" parTransId="{3714180E-0238-49D4-91F3-CB0234D571D4}" sibTransId="{360D1C26-E3BA-499F-8039-8F36F73C8134}"/>
    <dgm:cxn modelId="{B9C0F338-4B7C-4BAD-B3BE-A076797F0D14}" type="presOf" srcId="{F224F66A-04B9-40EE-9584-5AE946FDBAE9}" destId="{6B446663-60C5-4116-9788-788D6A2BCE67}" srcOrd="0" destOrd="1" presId="urn:microsoft.com/office/officeart/2005/8/layout/arrow2"/>
    <dgm:cxn modelId="{D00703E3-798E-4BEF-9B8C-F94BC12CADE2}" type="presOf" srcId="{7E37D730-665F-41AF-B36B-B527F9F3E50D}" destId="{E489738E-A38B-4674-9960-6EB29298C759}" srcOrd="0" destOrd="0" presId="urn:microsoft.com/office/officeart/2005/8/layout/arrow2"/>
    <dgm:cxn modelId="{EC790133-6FD6-4C3D-BC9D-1166D804EB47}" type="presOf" srcId="{A065EEB7-4D6C-41CC-88CC-4A6B0652BE35}" destId="{EB41A22B-3363-46D2-9D78-0F1F8D6E0FBF}" srcOrd="0" destOrd="3" presId="urn:microsoft.com/office/officeart/2005/8/layout/arrow2"/>
    <dgm:cxn modelId="{E25863D0-5CE2-4708-A68F-547B6351B8B1}" srcId="{970E111F-6DD2-4641-A9CE-A5A224C42D9F}" destId="{202761DD-576D-4606-95C7-BD2C63C06A6A}" srcOrd="1" destOrd="0" parTransId="{9AC87399-87BA-476C-82F3-B28ED0E1B64E}" sibTransId="{9096D51A-D86C-4FF9-BE99-101A1E19B3EE}"/>
    <dgm:cxn modelId="{702F95B3-6ECF-4D1D-AF4C-2656865DC6A6}" srcId="{08CD1E06-0B84-4746-AC97-C606EDC09DCD}" destId="{8973460F-E769-48DF-94A9-C26F2D2313EC}" srcOrd="0" destOrd="0" parTransId="{81510D83-30E9-4332-BA95-D35F7273FC7C}" sibTransId="{6957E86F-AA79-47FA-A47C-42BE5F3A90DE}"/>
    <dgm:cxn modelId="{33C292D2-B709-479D-B908-B9DACCADA7E9}" srcId="{08CD1E06-0B84-4746-AC97-C606EDC09DCD}" destId="{C9C217C8-6CBA-440A-9F88-6474BACAC222}" srcOrd="1" destOrd="0" parTransId="{E8A6F892-C08B-49A8-81ED-6321DEBDD2D1}" sibTransId="{41930D41-3A0F-417F-B0B5-A778136C1177}"/>
    <dgm:cxn modelId="{05E1BA8E-487F-48FB-95B7-D380B1A00C1B}" type="presOf" srcId="{8973460F-E769-48DF-94A9-C26F2D2313EC}" destId="{E5C53746-7BF0-498D-96E6-1F28BD4A3C13}" srcOrd="0" destOrd="1" presId="urn:microsoft.com/office/officeart/2005/8/layout/arrow2"/>
    <dgm:cxn modelId="{9A9CE4C6-D5F9-40CF-ACC3-0D5A8E5E6F57}" type="presOf" srcId="{447B6885-411D-49B7-833E-8A41DD630E2D}" destId="{6B446663-60C5-4116-9788-788D6A2BCE67}" srcOrd="0" destOrd="0" presId="urn:microsoft.com/office/officeart/2005/8/layout/arrow2"/>
    <dgm:cxn modelId="{AE66EDEB-62A1-47F5-A3ED-ABC4CA42D97D}" srcId="{CE34C96E-56EE-4D51-9891-4C7292B6C043}" destId="{64890EF2-D2A4-48F5-BAA0-F07A45DD6D9F}" srcOrd="1" destOrd="0" parTransId="{A29C4C94-4034-4311-A6E1-C3AA941A7E79}" sibTransId="{4D8C87DE-7089-406D-ACE0-C02F731D5F37}"/>
    <dgm:cxn modelId="{D9C4F98E-EFDA-4B6F-8289-7CD91691F22A}" srcId="{CE34C96E-56EE-4D51-9891-4C7292B6C043}" destId="{D1906B5F-D038-4215-978A-B6FFAB907EA5}" srcOrd="0" destOrd="0" parTransId="{AE1AC606-FAFE-4DEB-AA42-5A99D06EC8D4}" sibTransId="{C58C9058-04D7-4DDA-9529-5C9EEC84B797}"/>
    <dgm:cxn modelId="{0853B8CF-C20C-4AF3-B0AE-08446F6EB358}" srcId="{7E37D730-665F-41AF-B36B-B527F9F3E50D}" destId="{05B0E36C-5A60-4778-8177-E7254DCCE081}" srcOrd="0" destOrd="0" parTransId="{C6F7819C-C5C3-45E6-9249-C1CB728DFA1D}" sibTransId="{70321DE9-4D5F-4A98-8497-9ACAB94E097F}"/>
    <dgm:cxn modelId="{3C2B764F-6C30-4E1C-8E17-947F6DF90FAE}" type="presOf" srcId="{669CE1C7-1836-48DB-A3F6-822A6DBE64FC}" destId="{E489738E-A38B-4674-9960-6EB29298C759}" srcOrd="0" destOrd="3" presId="urn:microsoft.com/office/officeart/2005/8/layout/arrow2"/>
    <dgm:cxn modelId="{E23FE9DB-43D5-4D01-A46E-AF141DCF3406}" srcId="{447B6885-411D-49B7-833E-8A41DD630E2D}" destId="{F663D62F-66B6-4E33-AF1C-0D6E07702EDD}" srcOrd="1" destOrd="0" parTransId="{8D772A71-3B17-4520-8D90-1EC4CB8AC678}" sibTransId="{2E903479-CC33-4538-9309-4BCB6DBEA6DE}"/>
    <dgm:cxn modelId="{2BDB9BE6-A22F-460F-A9D7-1953C5425E00}" type="presOf" srcId="{202761DD-576D-4606-95C7-BD2C63C06A6A}" destId="{061439EB-642A-49DB-881B-F8DED6BEF5E8}" srcOrd="0" destOrd="2" presId="urn:microsoft.com/office/officeart/2005/8/layout/arrow2"/>
    <dgm:cxn modelId="{CDB95F30-B152-49E6-A179-3180C9467714}" type="presOf" srcId="{B99EE471-C4C8-40AD-897A-7A58973AE335}" destId="{061439EB-642A-49DB-881B-F8DED6BEF5E8}" srcOrd="0" destOrd="1" presId="urn:microsoft.com/office/officeart/2005/8/layout/arrow2"/>
    <dgm:cxn modelId="{FFEB2DD8-30F3-4DFA-A4D0-06599C0C1540}" srcId="{221E6C3E-C315-4C74-947E-F7B90D6C00FF}" destId="{08CD1E06-0B84-4746-AC97-C606EDC09DCD}" srcOrd="0" destOrd="0" parTransId="{7E878642-04D9-4D9B-B034-D905ECA9BEA9}" sibTransId="{80404B36-6316-49C9-BB94-C69277689A4C}"/>
    <dgm:cxn modelId="{BB578A2A-B857-4D00-9544-8881B02C2406}" type="presOf" srcId="{D1906B5F-D038-4215-978A-B6FFAB907EA5}" destId="{EB41A22B-3363-46D2-9D78-0F1F8D6E0FBF}" srcOrd="0" destOrd="1" presId="urn:microsoft.com/office/officeart/2005/8/layout/arrow2"/>
    <dgm:cxn modelId="{E39EB4FA-94A2-49F5-BCCC-A000C55259B4}" type="presOf" srcId="{5B16C12F-B3AE-4DFC-8FA9-759E81E02915}" destId="{E489738E-A38B-4674-9960-6EB29298C759}" srcOrd="0" destOrd="2" presId="urn:microsoft.com/office/officeart/2005/8/layout/arrow2"/>
    <dgm:cxn modelId="{DE7B000E-207B-4CD2-B52E-3307D38CE942}" type="presOf" srcId="{08CD1E06-0B84-4746-AC97-C606EDC09DCD}" destId="{E5C53746-7BF0-498D-96E6-1F28BD4A3C13}" srcOrd="0" destOrd="0" presId="urn:microsoft.com/office/officeart/2005/8/layout/arrow2"/>
    <dgm:cxn modelId="{334F88F3-A360-4A29-9945-D0C0DD59D2A3}" srcId="{7E37D730-665F-41AF-B36B-B527F9F3E50D}" destId="{669CE1C7-1836-48DB-A3F6-822A6DBE64FC}" srcOrd="2" destOrd="0" parTransId="{5738AEE4-3EA6-4B09-8DF5-184AA82E051A}" sibTransId="{F8DFF804-00F5-4695-81C7-93C972ADECF4}"/>
    <dgm:cxn modelId="{31AB61C7-E410-4E3C-8D3C-C7CFDDC09DDC}" srcId="{447B6885-411D-49B7-833E-8A41DD630E2D}" destId="{F224F66A-04B9-40EE-9584-5AE946FDBAE9}" srcOrd="0" destOrd="0" parTransId="{527460FE-44B5-429D-8AF3-390E6F003AB1}" sibTransId="{DF39815D-51DF-4A3A-95AD-D4E05B14156B}"/>
    <dgm:cxn modelId="{30700467-6591-4614-9178-E1041EB2375F}" type="presOf" srcId="{64890EF2-D2A4-48F5-BAA0-F07A45DD6D9F}" destId="{EB41A22B-3363-46D2-9D78-0F1F8D6E0FBF}" srcOrd="0" destOrd="2" presId="urn:microsoft.com/office/officeart/2005/8/layout/arrow2"/>
    <dgm:cxn modelId="{426572BD-DA96-405A-9202-148D55C3054D}" type="presOf" srcId="{F663D62F-66B6-4E33-AF1C-0D6E07702EDD}" destId="{6B446663-60C5-4116-9788-788D6A2BCE67}" srcOrd="0" destOrd="2" presId="urn:microsoft.com/office/officeart/2005/8/layout/arrow2"/>
    <dgm:cxn modelId="{867BAAE9-909B-4F9D-BEC8-F12B385C8FB2}" srcId="{CE34C96E-56EE-4D51-9891-4C7292B6C043}" destId="{A065EEB7-4D6C-41CC-88CC-4A6B0652BE35}" srcOrd="2" destOrd="0" parTransId="{696E9D53-28C5-41BA-968E-DA3BCEC6830B}" sibTransId="{57BD436B-3438-4A07-AB12-66B6887836F5}"/>
    <dgm:cxn modelId="{F304F658-F9D8-4104-A0CE-83E6D5156CB5}" srcId="{221E6C3E-C315-4C74-947E-F7B90D6C00FF}" destId="{970E111F-6DD2-4641-A9CE-A5A224C42D9F}" srcOrd="2" destOrd="0" parTransId="{B0E8C454-478E-4F8B-B7F0-DFF8A68EB7D5}" sibTransId="{096F37C7-B702-4570-B84C-BFF78921933A}"/>
    <dgm:cxn modelId="{5525F5FE-8C04-47D0-9360-7FADDF7E1284}" type="presOf" srcId="{05B0E36C-5A60-4778-8177-E7254DCCE081}" destId="{E489738E-A38B-4674-9960-6EB29298C759}" srcOrd="0" destOrd="1" presId="urn:microsoft.com/office/officeart/2005/8/layout/arrow2"/>
    <dgm:cxn modelId="{E6DD91CF-040B-4E99-8809-922EF41DA590}" type="presOf" srcId="{970E111F-6DD2-4641-A9CE-A5A224C42D9F}" destId="{061439EB-642A-49DB-881B-F8DED6BEF5E8}" srcOrd="0" destOrd="0" presId="urn:microsoft.com/office/officeart/2005/8/layout/arrow2"/>
    <dgm:cxn modelId="{7E6D0FA8-8791-4947-B235-EEB21C68F6BE}" srcId="{221E6C3E-C315-4C74-947E-F7B90D6C00FF}" destId="{447B6885-411D-49B7-833E-8A41DD630E2D}" srcOrd="1" destOrd="0" parTransId="{379ABE53-2D0A-409A-9C70-0230CB674D65}" sibTransId="{E78B6A9E-EE7E-4539-A1E4-B6CBF62A7C5E}"/>
    <dgm:cxn modelId="{B02837EA-D552-4B47-8E1B-7BB8111F388C}" type="presParOf" srcId="{446596FF-CF44-4C80-80DD-B0E5A745C5A7}" destId="{F202B18B-9F4E-4041-B392-7F86CF821FD8}" srcOrd="0" destOrd="0" presId="urn:microsoft.com/office/officeart/2005/8/layout/arrow2"/>
    <dgm:cxn modelId="{329615ED-E8AB-467A-BB78-C492A69E1F62}" type="presParOf" srcId="{446596FF-CF44-4C80-80DD-B0E5A745C5A7}" destId="{A7653D73-3EDB-470E-B9C3-3A76AC65398D}" srcOrd="1" destOrd="0" presId="urn:microsoft.com/office/officeart/2005/8/layout/arrow2"/>
    <dgm:cxn modelId="{C44C079C-3D90-4DF5-88B7-4B6125078940}" type="presParOf" srcId="{A7653D73-3EDB-470E-B9C3-3A76AC65398D}" destId="{F62733D9-591E-4DB4-BA57-8964625000B0}" srcOrd="0" destOrd="0" presId="urn:microsoft.com/office/officeart/2005/8/layout/arrow2"/>
    <dgm:cxn modelId="{58E3D9D6-4E9E-492D-8030-8E9D4F66E8BA}" type="presParOf" srcId="{A7653D73-3EDB-470E-B9C3-3A76AC65398D}" destId="{E5C53746-7BF0-498D-96E6-1F28BD4A3C13}" srcOrd="1" destOrd="0" presId="urn:microsoft.com/office/officeart/2005/8/layout/arrow2"/>
    <dgm:cxn modelId="{923BFA7D-E041-48F5-AE31-3693C0A1F53F}" type="presParOf" srcId="{A7653D73-3EDB-470E-B9C3-3A76AC65398D}" destId="{2FB80D0C-4A04-43C2-A343-119950F2DF5A}" srcOrd="2" destOrd="0" presId="urn:microsoft.com/office/officeart/2005/8/layout/arrow2"/>
    <dgm:cxn modelId="{541C0EA8-2089-4270-908D-5CBCF78F3267}" type="presParOf" srcId="{A7653D73-3EDB-470E-B9C3-3A76AC65398D}" destId="{6B446663-60C5-4116-9788-788D6A2BCE67}" srcOrd="3" destOrd="0" presId="urn:microsoft.com/office/officeart/2005/8/layout/arrow2"/>
    <dgm:cxn modelId="{715A501F-0539-4586-94B6-4A2F7A9C399A}" type="presParOf" srcId="{A7653D73-3EDB-470E-B9C3-3A76AC65398D}" destId="{60A3B48A-A51F-46B6-AF09-2477BFD98A37}" srcOrd="4" destOrd="0" presId="urn:microsoft.com/office/officeart/2005/8/layout/arrow2"/>
    <dgm:cxn modelId="{DF3F6CD3-72B6-46FF-AF6A-A754182F6BF1}" type="presParOf" srcId="{A7653D73-3EDB-470E-B9C3-3A76AC65398D}" destId="{061439EB-642A-49DB-881B-F8DED6BEF5E8}" srcOrd="5" destOrd="0" presId="urn:microsoft.com/office/officeart/2005/8/layout/arrow2"/>
    <dgm:cxn modelId="{3F12476D-61F5-4E52-94CA-34D6810BF56A}" type="presParOf" srcId="{A7653D73-3EDB-470E-B9C3-3A76AC65398D}" destId="{DD8E86B2-19D5-47FC-B62E-49230E891BC2}" srcOrd="6" destOrd="0" presId="urn:microsoft.com/office/officeart/2005/8/layout/arrow2"/>
    <dgm:cxn modelId="{E6EB7E2B-1062-4415-A9ED-BE28BEF247CC}" type="presParOf" srcId="{A7653D73-3EDB-470E-B9C3-3A76AC65398D}" destId="{E489738E-A38B-4674-9960-6EB29298C759}" srcOrd="7" destOrd="0" presId="urn:microsoft.com/office/officeart/2005/8/layout/arrow2"/>
    <dgm:cxn modelId="{FFCA027C-B09D-4652-ADA7-798CC02D2A01}" type="presParOf" srcId="{A7653D73-3EDB-470E-B9C3-3A76AC65398D}" destId="{A14C4E01-199B-4005-B9BE-146ECCFA1774}" srcOrd="8" destOrd="0" presId="urn:microsoft.com/office/officeart/2005/8/layout/arrow2"/>
    <dgm:cxn modelId="{455C8A14-526A-48C4-87B3-940783ABF6BF}" type="presParOf" srcId="{A7653D73-3EDB-470E-B9C3-3A76AC65398D}" destId="{EB41A22B-3363-46D2-9D78-0F1F8D6E0FBF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02B18B-9F4E-4041-B392-7F86CF821FD8}">
      <dsp:nvSpPr>
        <dsp:cNvPr id="0" name=""/>
        <dsp:cNvSpPr/>
      </dsp:nvSpPr>
      <dsp:spPr>
        <a:xfrm>
          <a:off x="54014" y="337499"/>
          <a:ext cx="10039945" cy="492496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2733D9-591E-4DB4-BA57-8964625000B0}">
      <dsp:nvSpPr>
        <dsp:cNvPr id="0" name=""/>
        <dsp:cNvSpPr/>
      </dsp:nvSpPr>
      <dsp:spPr>
        <a:xfrm>
          <a:off x="1379414" y="3748174"/>
          <a:ext cx="230918" cy="2309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C53746-7BF0-498D-96E6-1F28BD4A3C13}">
      <dsp:nvSpPr>
        <dsp:cNvPr id="0" name=""/>
        <dsp:cNvSpPr/>
      </dsp:nvSpPr>
      <dsp:spPr>
        <a:xfrm>
          <a:off x="997324" y="4069111"/>
          <a:ext cx="2349887" cy="149344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359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Early AMET</a:t>
          </a:r>
          <a:endParaRPr lang="en-U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First developed by Rob Gilliam for MM5 meteorological applications (early 2000s)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Extended to AQ applications by Wyat Appel (mid-2000s)</a:t>
          </a:r>
        </a:p>
      </dsp:txBody>
      <dsp:txXfrm>
        <a:off x="997324" y="4069111"/>
        <a:ext cx="2349887" cy="1493441"/>
      </dsp:txXfrm>
    </dsp:sp>
    <dsp:sp modelId="{2FB80D0C-4A04-43C2-A343-119950F2DF5A}">
      <dsp:nvSpPr>
        <dsp:cNvPr id="0" name=""/>
        <dsp:cNvSpPr/>
      </dsp:nvSpPr>
      <dsp:spPr>
        <a:xfrm>
          <a:off x="2795598" y="2796387"/>
          <a:ext cx="361438" cy="3614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446663-60C5-4116-9788-788D6A2BCE67}">
      <dsp:nvSpPr>
        <dsp:cNvPr id="0" name=""/>
        <dsp:cNvSpPr/>
      </dsp:nvSpPr>
      <dsp:spPr>
        <a:xfrm>
          <a:off x="2307901" y="3234138"/>
          <a:ext cx="1827860" cy="262921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519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AMET v1.0</a:t>
          </a:r>
          <a:endParaRPr lang="en-US" sz="1700" b="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kern="1200" dirty="0"/>
            <a:t>Feb 2008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First public release                  through CMAS Center</a:t>
          </a:r>
        </a:p>
      </dsp:txBody>
      <dsp:txXfrm>
        <a:off x="2307901" y="3234138"/>
        <a:ext cx="1827860" cy="2629210"/>
      </dsp:txXfrm>
    </dsp:sp>
    <dsp:sp modelId="{60A3B48A-A51F-46B6-AF09-2477BFD98A37}">
      <dsp:nvSpPr>
        <dsp:cNvPr id="0" name=""/>
        <dsp:cNvSpPr/>
      </dsp:nvSpPr>
      <dsp:spPr>
        <a:xfrm>
          <a:off x="4298141" y="2179721"/>
          <a:ext cx="481917" cy="4819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1439EB-642A-49DB-881B-F8DED6BEF5E8}">
      <dsp:nvSpPr>
        <dsp:cNvPr id="0" name=""/>
        <dsp:cNvSpPr/>
      </dsp:nvSpPr>
      <dsp:spPr>
        <a:xfrm>
          <a:off x="3934575" y="2798660"/>
          <a:ext cx="2089858" cy="2678435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5358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AMETv1.1</a:t>
          </a:r>
          <a:endParaRPr lang="en-US" sz="1700" b="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kern="1200" dirty="0"/>
            <a:t>May 2008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Appel et al. (2011) </a:t>
          </a:r>
          <a:r>
            <a:rPr lang="en-US" sz="1300" i="1" kern="1200" dirty="0"/>
            <a:t>Environ. Modell. </a:t>
          </a:r>
          <a:r>
            <a:rPr lang="en-US" sz="1300" i="1" kern="1200" dirty="0" err="1"/>
            <a:t>Softw</a:t>
          </a:r>
          <a:r>
            <a:rPr lang="en-US" sz="1300" kern="1200" dirty="0"/>
            <a:t>., </a:t>
          </a:r>
          <a:r>
            <a:rPr lang="en-US" sz="1300" b="1" kern="1200" dirty="0"/>
            <a:t>26</a:t>
          </a:r>
          <a:r>
            <a:rPr lang="en-US" sz="1300" kern="1200" dirty="0"/>
            <a:t>, 434-443.</a:t>
          </a:r>
        </a:p>
      </dsp:txBody>
      <dsp:txXfrm>
        <a:off x="3934575" y="2798660"/>
        <a:ext cx="2089858" cy="2678435"/>
      </dsp:txXfrm>
    </dsp:sp>
    <dsp:sp modelId="{DD8E86B2-19D5-47FC-B62E-49230E891BC2}">
      <dsp:nvSpPr>
        <dsp:cNvPr id="0" name=""/>
        <dsp:cNvSpPr/>
      </dsp:nvSpPr>
      <dsp:spPr>
        <a:xfrm>
          <a:off x="6216738" y="1597664"/>
          <a:ext cx="622476" cy="6224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89738E-A38B-4674-9960-6EB29298C759}">
      <dsp:nvSpPr>
        <dsp:cNvPr id="0" name=""/>
        <dsp:cNvSpPr/>
      </dsp:nvSpPr>
      <dsp:spPr>
        <a:xfrm>
          <a:off x="5736844" y="2320822"/>
          <a:ext cx="2207462" cy="270668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9837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AMETv1.2</a:t>
          </a:r>
          <a:endParaRPr lang="en-U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July 2013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Minor update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Bug fixes, new scripts</a:t>
          </a:r>
        </a:p>
      </dsp:txBody>
      <dsp:txXfrm>
        <a:off x="5736844" y="2320822"/>
        <a:ext cx="2207462" cy="2706681"/>
      </dsp:txXfrm>
    </dsp:sp>
    <dsp:sp modelId="{A14C4E01-199B-4005-B9BE-146ECCFA1774}">
      <dsp:nvSpPr>
        <dsp:cNvPr id="0" name=""/>
        <dsp:cNvSpPr/>
      </dsp:nvSpPr>
      <dsp:spPr>
        <a:xfrm>
          <a:off x="8234610" y="1102036"/>
          <a:ext cx="793155" cy="7931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41A22B-3363-46D2-9D78-0F1F8D6E0FBF}">
      <dsp:nvSpPr>
        <dsp:cNvPr id="0" name=""/>
        <dsp:cNvSpPr/>
      </dsp:nvSpPr>
      <dsp:spPr>
        <a:xfrm>
          <a:off x="8193981" y="1952040"/>
          <a:ext cx="2292240" cy="3498603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0277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accent6">
                  <a:lumMod val="75000"/>
                </a:schemeClr>
              </a:solidFill>
            </a:rPr>
            <a:t>AMETv1.3 </a:t>
          </a:r>
          <a:endParaRPr lang="en-US" sz="1700" b="0" kern="1200" dirty="0">
            <a:solidFill>
              <a:schemeClr val="accent6">
                <a:lumMod val="75000"/>
              </a:schemeClr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kern="1200" dirty="0"/>
            <a:t>July 2017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Significant updates over previous version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Available through GitHub for the first time</a:t>
          </a:r>
        </a:p>
      </dsp:txBody>
      <dsp:txXfrm>
        <a:off x="8193981" y="1952040"/>
        <a:ext cx="2292240" cy="3498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BBC37-7BBD-4C0D-AB26-108CAC43C974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D1480-F791-4094-9117-EFFDAF1A1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76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4BE8AA-7F90-45BC-868E-E361CD1107FD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97109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PA_Master Template_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6224588"/>
            <a:ext cx="10160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111251" y="6224588"/>
            <a:ext cx="7524749" cy="228600"/>
          </a:xfrm>
          <a:prstGeom prst="rect">
            <a:avLst/>
          </a:prstGeom>
          <a:solidFill>
            <a:srgbClr val="003F69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900" b="1">
                <a:solidFill>
                  <a:srgbClr val="FFFFFF"/>
                </a:solidFill>
                <a:ea typeface="ＭＳ Ｐゴシック" pitchFamily="1" charset="-128"/>
              </a:rPr>
              <a:t>Office of Research and Development</a:t>
            </a:r>
            <a:endParaRPr lang="en-US" sz="900" b="1">
              <a:solidFill>
                <a:srgbClr val="000000"/>
              </a:solidFill>
              <a:ea typeface="ＭＳ Ｐゴシック" pitchFamily="1" charset="-128"/>
            </a:endParaRPr>
          </a:p>
          <a:p>
            <a:pPr eaLnBrk="0" hangingPunct="0">
              <a:lnSpc>
                <a:spcPct val="90000"/>
              </a:lnSpc>
              <a:defRPr/>
            </a:pPr>
            <a:r>
              <a:rPr lang="en-US" sz="900">
                <a:solidFill>
                  <a:srgbClr val="FFFFFF"/>
                </a:solidFill>
                <a:ea typeface="ＭＳ Ｐゴシック" pitchFamily="1" charset="-128"/>
              </a:rPr>
              <a:t>Atmospheric Modeling and Analysis Division, National Exposure Research Laboratory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86201" y="1447800"/>
            <a:ext cx="7617884" cy="1447800"/>
          </a:xfrm>
          <a:solidFill>
            <a:srgbClr val="003F69">
              <a:alpha val="0"/>
            </a:srgbClr>
          </a:solidFill>
        </p:spPr>
        <p:txBody>
          <a:bodyPr lIns="0" tIns="0" rIns="0" bIns="0" anchor="b"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86201" y="3016250"/>
            <a:ext cx="7617884" cy="338138"/>
          </a:xfrm>
          <a:solidFill>
            <a:srgbClr val="003F69">
              <a:alpha val="0"/>
            </a:srgbClr>
          </a:solidFill>
        </p:spPr>
        <p:txBody>
          <a:bodyPr lIns="0" tIns="0" rIns="0" bIns="0"/>
          <a:lstStyle>
            <a:lvl1pPr marL="0" indent="0">
              <a:lnSpc>
                <a:spcPct val="70000"/>
              </a:lnSpc>
              <a:buFont typeface="Times" pitchFamily="18" charset="0"/>
              <a:buNone/>
              <a:defRPr i="1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r>
              <a:rPr lang="en-US" dirty="0" err="1"/>
              <a:t>Click to edit Master subtitle style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8839200" y="6224588"/>
            <a:ext cx="25400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solidFill>
                  <a:srgbClr val="FFFFFF"/>
                </a:solidFill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01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2051" y="1708150"/>
            <a:ext cx="2590800" cy="4235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651" y="1708150"/>
            <a:ext cx="7569200" cy="4235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E536A42-6C8B-43CD-98FB-3290A83B37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3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651" y="1708150"/>
            <a:ext cx="10363200" cy="304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651" y="2165350"/>
            <a:ext cx="5080000" cy="3778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92851" y="2165351"/>
            <a:ext cx="5080000" cy="1812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92851" y="4130676"/>
            <a:ext cx="5080000" cy="1812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0987F4B-8F21-4B6C-8AF6-54B7EC10D9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1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651" y="1708150"/>
            <a:ext cx="10363200" cy="304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09651" y="2165350"/>
            <a:ext cx="10363200" cy="377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83E79D0-D4F4-4FB0-BE44-840A9E909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667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2AE71A4-416C-494D-B1AC-95A9DAA29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970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ADABDF0-BB2F-4A32-A58A-7222FA4CDE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21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651" y="2165350"/>
            <a:ext cx="5080000" cy="3778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2851" y="2165350"/>
            <a:ext cx="5080000" cy="3778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DE30713-ECE9-4EF5-BDC3-AA99687F1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578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3B13025-3F1C-4B50-A2D8-4DA2BBE27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40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0377724-57BF-4DDC-A6B9-22E526F3A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41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FDFF987-0C89-4316-B65F-AE27B2E92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64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F5B019F-56EF-4A99-A368-1728D7B57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8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8D36E93-F14A-47E9-BC39-2321E8502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58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PA_Master Template_B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" y="0"/>
            <a:ext cx="9751484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09651" y="1708150"/>
            <a:ext cx="1036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9651" y="2165350"/>
            <a:ext cx="10363200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6741" name="Rectangle 5"/>
          <p:cNvSpPr>
            <a:spLocks noChangeArrowheads="1"/>
          </p:cNvSpPr>
          <p:nvPr/>
        </p:nvSpPr>
        <p:spPr bwMode="auto">
          <a:xfrm>
            <a:off x="0" y="6224588"/>
            <a:ext cx="914400" cy="228600"/>
          </a:xfrm>
          <a:prstGeom prst="rect">
            <a:avLst/>
          </a:prstGeom>
          <a:solidFill>
            <a:srgbClr val="0070B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76000" y="6553200"/>
            <a:ext cx="812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solidFill>
                  <a:srgbClr val="000000"/>
                </a:solidFill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EF82F6E5-40FA-41D8-B147-B054271C8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6743" name="Rectangle 7"/>
          <p:cNvSpPr>
            <a:spLocks noChangeArrowheads="1"/>
          </p:cNvSpPr>
          <p:nvPr/>
        </p:nvSpPr>
        <p:spPr bwMode="auto">
          <a:xfrm>
            <a:off x="1001184" y="6224588"/>
            <a:ext cx="7524749" cy="228600"/>
          </a:xfrm>
          <a:prstGeom prst="rect">
            <a:avLst/>
          </a:prstGeom>
          <a:solidFill>
            <a:srgbClr val="003F69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900" b="1">
                <a:solidFill>
                  <a:srgbClr val="000000"/>
                </a:solidFill>
                <a:ea typeface="ＭＳ Ｐゴシック" pitchFamily="1" charset="-128"/>
              </a:rPr>
              <a:t>Office of Research and Development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en-US" sz="900">
                <a:solidFill>
                  <a:srgbClr val="000000"/>
                </a:solidFill>
                <a:ea typeface="ＭＳ Ｐゴシック" pitchFamily="1" charset="-128"/>
              </a:rPr>
              <a:t>Atmospheric Modeling &amp; Analysis Division, National Exposure Research Laboratory</a:t>
            </a:r>
          </a:p>
        </p:txBody>
      </p:sp>
    </p:spTree>
    <p:extLst>
      <p:ext uri="{BB962C8B-B14F-4D97-AF65-F5344CB8AC3E}">
        <p14:creationId xmlns:p14="http://schemas.microsoft.com/office/powerpoint/2010/main" val="1958541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Calibri" pitchFamily="34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Calibri" pitchFamily="34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Calibri" pitchFamily="34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Calibri" pitchFamily="34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Arial" charset="0"/>
          <a:ea typeface="ＭＳ Ｐゴシック" pitchFamily="1" charset="-128"/>
        </a:defRPr>
      </a:lvl9pPr>
    </p:titleStyle>
    <p:bodyStyle>
      <a:lvl1pPr marL="168275" indent="-168275" algn="l" rtl="0" eaLnBrk="0" fontAlgn="base" hangingPunct="0">
        <a:spcBef>
          <a:spcPct val="20000"/>
        </a:spcBef>
        <a:spcAft>
          <a:spcPct val="0"/>
        </a:spcAft>
        <a:buClr>
          <a:srgbClr val="0070B9"/>
        </a:buClr>
        <a:buSzPct val="90000"/>
        <a:buFont typeface="Times" pitchFamily="18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58788" indent="-174625" algn="l" rtl="0" eaLnBrk="0" fontAlgn="base" hangingPunct="0">
        <a:spcBef>
          <a:spcPct val="20000"/>
        </a:spcBef>
        <a:spcAft>
          <a:spcPct val="0"/>
        </a:spcAft>
        <a:buClr>
          <a:srgbClr val="0070B9"/>
        </a:buClr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742950" indent="-168275" algn="l" rtl="0" eaLnBrk="0" fontAlgn="base" hangingPunct="0">
        <a:spcBef>
          <a:spcPct val="20000"/>
        </a:spcBef>
        <a:spcAft>
          <a:spcPct val="0"/>
        </a:spcAft>
        <a:buClr>
          <a:srgbClr val="0070B9"/>
        </a:buClr>
        <a:buSzPct val="90000"/>
        <a:buFont typeface="Times" pitchFamily="18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027113" indent="-169863" algn="l" rtl="0" eaLnBrk="0" fontAlgn="base" hangingPunct="0">
        <a:spcBef>
          <a:spcPct val="20000"/>
        </a:spcBef>
        <a:spcAft>
          <a:spcPct val="0"/>
        </a:spcAft>
        <a:buClr>
          <a:srgbClr val="0070B9"/>
        </a:buClr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1317625" indent="-176213" algn="l" rtl="0" eaLnBrk="0" fontAlgn="base" hangingPunct="0">
        <a:spcBef>
          <a:spcPct val="20000"/>
        </a:spcBef>
        <a:spcAft>
          <a:spcPct val="0"/>
        </a:spcAft>
        <a:buClr>
          <a:srgbClr val="0070B9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5pPr>
      <a:lvl6pPr marL="1774825" indent="-176213" algn="l" rtl="0" fontAlgn="base">
        <a:spcBef>
          <a:spcPct val="20000"/>
        </a:spcBef>
        <a:spcAft>
          <a:spcPct val="0"/>
        </a:spcAft>
        <a:buClr>
          <a:srgbClr val="0070B9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6pPr>
      <a:lvl7pPr marL="2232025" indent="-176213" algn="l" rtl="0" fontAlgn="base">
        <a:spcBef>
          <a:spcPct val="20000"/>
        </a:spcBef>
        <a:spcAft>
          <a:spcPct val="0"/>
        </a:spcAft>
        <a:buClr>
          <a:srgbClr val="0070B9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7pPr>
      <a:lvl8pPr marL="2689225" indent="-176213" algn="l" rtl="0" fontAlgn="base">
        <a:spcBef>
          <a:spcPct val="20000"/>
        </a:spcBef>
        <a:spcAft>
          <a:spcPct val="0"/>
        </a:spcAft>
        <a:buClr>
          <a:srgbClr val="0070B9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8pPr>
      <a:lvl9pPr marL="3146425" indent="-176213" algn="l" rtl="0" fontAlgn="base">
        <a:spcBef>
          <a:spcPct val="20000"/>
        </a:spcBef>
        <a:spcAft>
          <a:spcPct val="0"/>
        </a:spcAft>
        <a:buClr>
          <a:srgbClr val="0070B9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hyperlink" Target="https://www.cmascenter.org/download/data.cf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USEPA/AMET/blob/1.3/docs/AMET_Users_Guide_v1.md" TargetMode="External"/><Relationship Id="rId2" Type="http://schemas.openxmlformats.org/officeDocument/2006/relationships/hyperlink" Target="https://github.com/USEPA/AMET/tree/maste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USEPA/AMET/blob/1.3/docs/AMET_Install_Guide_v13.md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3"/>
          <p:cNvSpPr>
            <a:spLocks noGrp="1"/>
          </p:cNvSpPr>
          <p:nvPr>
            <p:ph type="ctrTitle"/>
          </p:nvPr>
        </p:nvSpPr>
        <p:spPr>
          <a:xfrm>
            <a:off x="1323234" y="1731340"/>
            <a:ext cx="9727004" cy="499226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Updates to the Atmospheric Model Evaluation Tool (AMET) version 1.3</a:t>
            </a:r>
            <a:endParaRPr lang="en-US" sz="2800" dirty="0"/>
          </a:p>
        </p:txBody>
      </p:sp>
      <p:sp>
        <p:nvSpPr>
          <p:cNvPr id="14338" name="Subtitle 4"/>
          <p:cNvSpPr>
            <a:spLocks noGrp="1"/>
          </p:cNvSpPr>
          <p:nvPr>
            <p:ph type="subTitle" idx="1"/>
          </p:nvPr>
        </p:nvSpPr>
        <p:spPr>
          <a:xfrm>
            <a:off x="1993619" y="2399949"/>
            <a:ext cx="8386234" cy="929186"/>
          </a:xfrm>
        </p:spPr>
        <p:txBody>
          <a:bodyPr/>
          <a:lstStyle/>
          <a:p>
            <a:pPr algn="ctr"/>
            <a:r>
              <a:rPr lang="en-US" sz="2000" dirty="0"/>
              <a:t>Wyat Appel, Robert Gilliam, Zac Adelman</a:t>
            </a:r>
          </a:p>
          <a:p>
            <a:endParaRPr lang="en-US" sz="2000" dirty="0"/>
          </a:p>
          <a:p>
            <a:br>
              <a:rPr lang="en-US" sz="2000" dirty="0"/>
            </a:br>
            <a:endParaRPr lang="en-US" sz="2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0" y="6199632"/>
            <a:ext cx="5090160" cy="298704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B0F0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5080" y="5568952"/>
            <a:ext cx="7283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kern="0" dirty="0">
                <a:solidFill>
                  <a:schemeClr val="bg1"/>
                </a:solidFill>
              </a:rPr>
              <a:t>US EPA/UNC-CMAS Webinar</a:t>
            </a:r>
            <a:br>
              <a:rPr lang="en-US" sz="2800" kern="0" dirty="0">
                <a:solidFill>
                  <a:schemeClr val="bg1"/>
                </a:solidFill>
              </a:rPr>
            </a:br>
            <a:r>
              <a:rPr lang="en-US" sz="2800" kern="0" dirty="0">
                <a:solidFill>
                  <a:schemeClr val="bg1"/>
                </a:solidFill>
              </a:rPr>
              <a:t>July 27, 2017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700" y="2777112"/>
            <a:ext cx="4210050" cy="24765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" t="20671" r="5334" b="20000"/>
          <a:stretch>
            <a:fillRect/>
          </a:stretch>
        </p:blipFill>
        <p:spPr bwMode="auto">
          <a:xfrm>
            <a:off x="5717897" y="2777112"/>
            <a:ext cx="48704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371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688" y="944218"/>
            <a:ext cx="11294862" cy="544908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Simplified project table and database management</a:t>
            </a:r>
          </a:p>
          <a:p>
            <a:pPr lvl="1"/>
            <a:r>
              <a:rPr lang="en-US" dirty="0"/>
              <a:t> Separate database and project creation scripts have been eliminated</a:t>
            </a:r>
          </a:p>
          <a:p>
            <a:pPr lvl="1"/>
            <a:r>
              <a:rPr lang="en-US" dirty="0"/>
              <a:t> Automatically generated (database and project tables) at run-time</a:t>
            </a:r>
          </a:p>
          <a:p>
            <a:r>
              <a:rPr lang="en-US" dirty="0"/>
              <a:t>Simpler version of the </a:t>
            </a:r>
            <a:r>
              <a:rPr lang="en-US" dirty="0" err="1"/>
              <a:t>AutoFTP</a:t>
            </a:r>
            <a:r>
              <a:rPr lang="en-US" dirty="0"/>
              <a:t> option for acquiring MADIS data</a:t>
            </a:r>
          </a:p>
          <a:p>
            <a:pPr lvl="1"/>
            <a:r>
              <a:rPr lang="en-US" dirty="0"/>
              <a:t> Now done within R using simple native download function</a:t>
            </a:r>
          </a:p>
          <a:p>
            <a:pPr lvl="1"/>
            <a:r>
              <a:rPr lang="en-US" dirty="0"/>
              <a:t> Only observation files that are not in the user’s archive are downloaded</a:t>
            </a:r>
          </a:p>
          <a:p>
            <a:r>
              <a:rPr lang="en-US" dirty="0"/>
              <a:t>Dynamic MET site accounting</a:t>
            </a:r>
          </a:p>
          <a:p>
            <a:pPr lvl="1"/>
            <a:r>
              <a:rPr lang="en-US" sz="2200" dirty="0"/>
              <a:t> </a:t>
            </a:r>
            <a:r>
              <a:rPr lang="en-US" dirty="0"/>
              <a:t>Master site list is updated each observation file read with only new sites</a:t>
            </a:r>
          </a:p>
          <a:p>
            <a:pPr lvl="1"/>
            <a:r>
              <a:rPr lang="en-US" dirty="0"/>
              <a:t> Interpolation weights are only computed for new sites which improved speed</a:t>
            </a:r>
          </a:p>
          <a:p>
            <a:pPr lvl="1"/>
            <a:r>
              <a:rPr lang="en-US" dirty="0"/>
              <a:t> Existing sites and those outside of the model domain are automatically skipped</a:t>
            </a:r>
          </a:p>
          <a:p>
            <a:pPr lvl="1"/>
            <a:r>
              <a:rPr lang="en-US" dirty="0"/>
              <a:t> Option to auto-update “stations” meta-data table</a:t>
            </a:r>
          </a:p>
          <a:p>
            <a:r>
              <a:rPr lang="en-US" dirty="0"/>
              <a:t>Other updates include:</a:t>
            </a:r>
          </a:p>
          <a:p>
            <a:pPr lvl="1"/>
            <a:r>
              <a:rPr lang="en-US" dirty="0"/>
              <a:t> Automatic skipping of initialization times where diagnostic variables missing or zero</a:t>
            </a:r>
          </a:p>
          <a:p>
            <a:pPr lvl="1"/>
            <a:r>
              <a:rPr lang="en-US" dirty="0"/>
              <a:t> Ability to compare projects/model run time series from different databases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88174" y="69574"/>
            <a:ext cx="12413221" cy="755374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Key Updates to the AMETv1.3 MET Module</a:t>
            </a:r>
          </a:p>
        </p:txBody>
      </p:sp>
    </p:spTree>
    <p:extLst>
      <p:ext uri="{BB962C8B-B14F-4D97-AF65-F5344CB8AC3E}">
        <p14:creationId xmlns:p14="http://schemas.microsoft.com/office/powerpoint/2010/main" val="502635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 bwMode="auto">
          <a:xfrm>
            <a:off x="0" y="5919537"/>
            <a:ext cx="5598695" cy="9384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590" y="-308955"/>
            <a:ext cx="11280494" cy="1325563"/>
          </a:xfrm>
        </p:spPr>
        <p:txBody>
          <a:bodyPr/>
          <a:lstStyle/>
          <a:p>
            <a:pPr algn="ctr"/>
            <a:r>
              <a:rPr lang="en-US" sz="3200" dirty="0"/>
              <a:t>Workflow (MET): Matching Model with Observations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625" y="880458"/>
            <a:ext cx="10937912" cy="5647663"/>
          </a:xfrm>
        </p:spPr>
        <p:txBody>
          <a:bodyPr>
            <a:normAutofit/>
          </a:bodyPr>
          <a:lstStyle/>
          <a:p>
            <a:r>
              <a:rPr lang="en-US" dirty="0"/>
              <a:t>Go to project ID directory ($AMETBASE/</a:t>
            </a:r>
            <a:r>
              <a:rPr lang="en-US" dirty="0" err="1"/>
              <a:t>scripts_db</a:t>
            </a:r>
            <a:r>
              <a:rPr lang="en-US" dirty="0"/>
              <a:t>/) and update the observation-model matching run script </a:t>
            </a:r>
            <a:r>
              <a:rPr lang="en-US" b="1" i="1" u="sng" dirty="0" err="1">
                <a:solidFill>
                  <a:srgbClr val="FF0000"/>
                </a:solidFill>
              </a:rPr>
              <a:t>matching_surface.csh</a:t>
            </a:r>
            <a:r>
              <a:rPr lang="en-US" b="1" u="sng" dirty="0"/>
              <a:t> </a:t>
            </a:r>
            <a:r>
              <a:rPr lang="en-US" dirty="0"/>
              <a:t>to reflect new project.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407" y="1901221"/>
            <a:ext cx="3495675" cy="30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407" y="2638324"/>
            <a:ext cx="5267325" cy="819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407" y="4361184"/>
            <a:ext cx="5105400" cy="219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407" y="4723330"/>
            <a:ext cx="3286125" cy="209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407" y="5605366"/>
            <a:ext cx="2219325" cy="266700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stCxn id="5" idx="2"/>
          </p:cNvCxnSpPr>
          <p:nvPr/>
        </p:nvCxnSpPr>
        <p:spPr>
          <a:xfrm flipH="1">
            <a:off x="3194069" y="3457474"/>
            <a:ext cx="1" cy="2015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4" idx="2"/>
          </p:cNvCxnSpPr>
          <p:nvPr/>
        </p:nvCxnSpPr>
        <p:spPr>
          <a:xfrm flipH="1">
            <a:off x="2308244" y="2206021"/>
            <a:ext cx="1" cy="4323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083443" y="4932880"/>
            <a:ext cx="23149" cy="6724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3782" y="1901221"/>
            <a:ext cx="2181225" cy="2476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56956" y="2593724"/>
            <a:ext cx="1781175" cy="2381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58994" y="3357461"/>
            <a:ext cx="2000250" cy="2000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58994" y="4040439"/>
            <a:ext cx="2047875" cy="1809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51629" y="4614918"/>
            <a:ext cx="6057900" cy="60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95367" y="5775883"/>
            <a:ext cx="1590675" cy="247650"/>
          </a:xfrm>
          <a:prstGeom prst="rect">
            <a:avLst/>
          </a:prstGeom>
        </p:spPr>
      </p:pic>
      <p:cxnSp>
        <p:nvCxnSpPr>
          <p:cNvPr id="28" name="Elbow Connector 27"/>
          <p:cNvCxnSpPr>
            <a:stCxn id="10" idx="3"/>
            <a:endCxn id="21" idx="1"/>
          </p:cNvCxnSpPr>
          <p:nvPr/>
        </p:nvCxnSpPr>
        <p:spPr>
          <a:xfrm flipV="1">
            <a:off x="2779732" y="2025046"/>
            <a:ext cx="5154050" cy="3713670"/>
          </a:xfrm>
          <a:prstGeom prst="bentConnector3">
            <a:avLst>
              <a:gd name="adj1" fmla="val 61004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1" idx="2"/>
            <a:endCxn id="22" idx="0"/>
          </p:cNvCxnSpPr>
          <p:nvPr/>
        </p:nvCxnSpPr>
        <p:spPr>
          <a:xfrm>
            <a:off x="9024395" y="2148871"/>
            <a:ext cx="23149" cy="4448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2" idx="2"/>
            <a:endCxn id="23" idx="0"/>
          </p:cNvCxnSpPr>
          <p:nvPr/>
        </p:nvCxnSpPr>
        <p:spPr>
          <a:xfrm>
            <a:off x="9047544" y="2831849"/>
            <a:ext cx="11575" cy="5256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3" idx="2"/>
            <a:endCxn id="24" idx="0"/>
          </p:cNvCxnSpPr>
          <p:nvPr/>
        </p:nvCxnSpPr>
        <p:spPr>
          <a:xfrm>
            <a:off x="9059119" y="3557486"/>
            <a:ext cx="23813" cy="4829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4" idx="2"/>
            <a:endCxn id="25" idx="0"/>
          </p:cNvCxnSpPr>
          <p:nvPr/>
        </p:nvCxnSpPr>
        <p:spPr>
          <a:xfrm flipH="1">
            <a:off x="9080579" y="4221414"/>
            <a:ext cx="2353" cy="3935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5" idx="2"/>
            <a:endCxn id="26" idx="0"/>
          </p:cNvCxnSpPr>
          <p:nvPr/>
        </p:nvCxnSpPr>
        <p:spPr>
          <a:xfrm>
            <a:off x="9080579" y="5214993"/>
            <a:ext cx="10126" cy="5608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9082" y="3686514"/>
            <a:ext cx="4724400" cy="409575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 flipH="1">
            <a:off x="2432071" y="4107591"/>
            <a:ext cx="1" cy="2015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949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5919537"/>
            <a:ext cx="5598695" cy="9384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079" y="-244896"/>
            <a:ext cx="11280494" cy="1325563"/>
          </a:xfrm>
        </p:spPr>
        <p:txBody>
          <a:bodyPr/>
          <a:lstStyle/>
          <a:p>
            <a:pPr algn="ctr"/>
            <a:r>
              <a:rPr lang="en-US" sz="3200" dirty="0"/>
              <a:t>Workflow (MET): Matching Model with Observations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625" y="880458"/>
            <a:ext cx="10388279" cy="5647663"/>
          </a:xfrm>
        </p:spPr>
        <p:txBody>
          <a:bodyPr>
            <a:normAutofit/>
          </a:bodyPr>
          <a:lstStyle/>
          <a:p>
            <a:r>
              <a:rPr lang="en-US" dirty="0"/>
              <a:t>Execute the run script </a:t>
            </a:r>
            <a:r>
              <a:rPr lang="en-US" b="1" i="1" u="sng" dirty="0" err="1">
                <a:solidFill>
                  <a:srgbClr val="FF0000"/>
                </a:solidFill>
              </a:rPr>
              <a:t>matching_surface.csh</a:t>
            </a:r>
            <a:endParaRPr lang="en-US" b="1" i="1" u="sng" dirty="0">
              <a:solidFill>
                <a:srgbClr val="FF0000"/>
              </a:solidFill>
            </a:endParaRPr>
          </a:p>
          <a:p>
            <a:r>
              <a:rPr lang="en-US" dirty="0"/>
              <a:t>It’s suggested that VERBOSE = T for initial cases until users feel comfortable everything is running as it should</a:t>
            </a:r>
          </a:p>
          <a:p>
            <a:r>
              <a:rPr lang="en-US" dirty="0"/>
              <a:t>It’s necessary to set UPDATE_SITES = T for the first project or </a:t>
            </a:r>
            <a:r>
              <a:rPr lang="en-US" dirty="0" err="1"/>
              <a:t>metExample</a:t>
            </a:r>
            <a:r>
              <a:rPr lang="en-US" dirty="0"/>
              <a:t> project to populate the stations table (for spatial statistics plots)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625" y="2981022"/>
            <a:ext cx="9934575" cy="1914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625" y="5138886"/>
            <a:ext cx="10610850" cy="590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625" y="6007500"/>
            <a:ext cx="8201025" cy="21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38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5919537"/>
            <a:ext cx="5598695" cy="9384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407" y="-115747"/>
            <a:ext cx="11280494" cy="1325563"/>
          </a:xfrm>
        </p:spPr>
        <p:txBody>
          <a:bodyPr/>
          <a:lstStyle/>
          <a:p>
            <a:pPr algn="ctr"/>
            <a:r>
              <a:rPr lang="en-US" sz="3200" dirty="0"/>
              <a:t>Workflow: Statistical Analysis of WRF and MPAS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407" y="996203"/>
            <a:ext cx="10886955" cy="5647663"/>
          </a:xfrm>
        </p:spPr>
        <p:txBody>
          <a:bodyPr>
            <a:normAutofit/>
          </a:bodyPr>
          <a:lstStyle/>
          <a:p>
            <a:r>
              <a:rPr lang="en-US" dirty="0"/>
              <a:t>Analyze the WRF/MPAS-Observation paired data using analysis scripts</a:t>
            </a:r>
          </a:p>
          <a:p>
            <a:pPr marL="457200" lvl="1" indent="0">
              <a:buNone/>
            </a:pPr>
            <a:r>
              <a:rPr lang="en-US" sz="2000" dirty="0" err="1"/>
              <a:t>cp</a:t>
            </a:r>
            <a:r>
              <a:rPr lang="en-US" sz="2000" dirty="0"/>
              <a:t> –r $AMETBASE/</a:t>
            </a:r>
            <a:r>
              <a:rPr lang="en-US" sz="2000" dirty="0" err="1"/>
              <a:t>scripts_analysis</a:t>
            </a:r>
            <a:r>
              <a:rPr lang="en-US" sz="2000" dirty="0"/>
              <a:t>/</a:t>
            </a:r>
            <a:r>
              <a:rPr lang="en-US" sz="2000" dirty="0" err="1"/>
              <a:t>metExample</a:t>
            </a:r>
            <a:r>
              <a:rPr lang="en-US" sz="2000" dirty="0"/>
              <a:t> $AMETBASE/</a:t>
            </a:r>
            <a:r>
              <a:rPr lang="en-US" sz="2000" dirty="0" err="1"/>
              <a:t>scripts_analysis</a:t>
            </a:r>
            <a:r>
              <a:rPr lang="en-US" sz="2000" dirty="0"/>
              <a:t>/</a:t>
            </a:r>
            <a:r>
              <a:rPr lang="en-US" sz="2000" dirty="0" err="1"/>
              <a:t>myNewProject</a:t>
            </a:r>
            <a:endParaRPr lang="en-US" sz="2000" dirty="0"/>
          </a:p>
          <a:p>
            <a:r>
              <a:rPr lang="en-US" dirty="0"/>
              <a:t>Four canned scripts are provided: </a:t>
            </a:r>
            <a:r>
              <a:rPr lang="en-US" dirty="0" err="1"/>
              <a:t>run_spatial_surface.csh</a:t>
            </a:r>
            <a:r>
              <a:rPr lang="en-US" dirty="0"/>
              <a:t>, </a:t>
            </a:r>
            <a:r>
              <a:rPr lang="en-US" dirty="0" err="1"/>
              <a:t>run_timeseries.csh</a:t>
            </a:r>
            <a:r>
              <a:rPr lang="en-US" dirty="0"/>
              <a:t>, </a:t>
            </a:r>
            <a:r>
              <a:rPr lang="en-US" dirty="0" err="1"/>
              <a:t>run_summary</a:t>
            </a:r>
            <a:r>
              <a:rPr lang="en-US" dirty="0"/>
              <a:t> and </a:t>
            </a:r>
            <a:r>
              <a:rPr lang="en-US" dirty="0" err="1"/>
              <a:t>run_daily_barplot.csh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074" y="2869088"/>
            <a:ext cx="7753149" cy="12384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337" y="4154951"/>
            <a:ext cx="4564333" cy="5312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0347" y="4733625"/>
            <a:ext cx="5038725" cy="600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3337" y="5381076"/>
            <a:ext cx="3495675" cy="400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0347" y="5904550"/>
            <a:ext cx="2133600" cy="228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4524" y="3690118"/>
            <a:ext cx="25117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Settings common across all four analysis scripts and any to follow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35503" y="5788728"/>
            <a:ext cx="2511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or </a:t>
            </a:r>
            <a:r>
              <a:rPr lang="en-US" sz="2000" dirty="0" err="1">
                <a:solidFill>
                  <a:srgbClr val="FF0000"/>
                </a:solidFill>
              </a:rPr>
              <a:t>png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159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0" y="5919537"/>
            <a:ext cx="5598695" cy="9384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407" y="-196770"/>
            <a:ext cx="11280494" cy="1325563"/>
          </a:xfrm>
        </p:spPr>
        <p:txBody>
          <a:bodyPr/>
          <a:lstStyle/>
          <a:p>
            <a:pPr algn="ctr"/>
            <a:r>
              <a:rPr lang="en-US" dirty="0"/>
              <a:t>Workflow: Statistical Analysis of WRF and MPAS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51" y="2176758"/>
            <a:ext cx="4671517" cy="26024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9108" y="1184425"/>
            <a:ext cx="3894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run_spatial_surface.csh</a:t>
            </a:r>
            <a:endParaRPr lang="en-US" sz="2000" dirty="0"/>
          </a:p>
          <a:p>
            <a:pPr algn="ctr"/>
            <a:r>
              <a:rPr lang="en-US" sz="2000" dirty="0"/>
              <a:t>./</a:t>
            </a:r>
            <a:r>
              <a:rPr lang="en-US" sz="2000" dirty="0" err="1"/>
              <a:t>input_files</a:t>
            </a:r>
            <a:r>
              <a:rPr lang="en-US" sz="2000" dirty="0"/>
              <a:t>/</a:t>
            </a:r>
            <a:r>
              <a:rPr lang="en-US" sz="2000" dirty="0" err="1"/>
              <a:t>spatial_surface.input</a:t>
            </a:r>
            <a:endParaRPr lang="en-US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8695" y="1229789"/>
            <a:ext cx="6296146" cy="5236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8695" y="2066725"/>
            <a:ext cx="4658828" cy="8964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8695" y="3171463"/>
            <a:ext cx="4658828" cy="5405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8696" y="4548927"/>
            <a:ext cx="6031572" cy="11315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8695" y="5919537"/>
            <a:ext cx="6031572" cy="28592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22451" y="4883415"/>
            <a:ext cx="47569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Outputs:</a:t>
            </a:r>
            <a:br>
              <a:rPr lang="en-US" sz="2000" dirty="0"/>
            </a:br>
            <a:r>
              <a:rPr lang="en-US" sz="2000" dirty="0"/>
              <a:t>- 2-m temperature, mixing ratio, 10-m wind speed and direction</a:t>
            </a:r>
          </a:p>
          <a:p>
            <a:r>
              <a:rPr lang="en-US" sz="2000" dirty="0"/>
              <a:t>- Index of agreement, RMSE, MAE and bias of each variable</a:t>
            </a:r>
          </a:p>
          <a:p>
            <a:r>
              <a:rPr lang="en-US" sz="2000" dirty="0"/>
              <a:t>- Text csv of site specific stats and R data file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6713317" y="706568"/>
            <a:ext cx="3437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Settings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5598695" y="4097438"/>
            <a:ext cx="542040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761626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0" y="5919537"/>
            <a:ext cx="5598695" cy="9384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407" y="-196770"/>
            <a:ext cx="11280494" cy="1325563"/>
          </a:xfrm>
        </p:spPr>
        <p:txBody>
          <a:bodyPr/>
          <a:lstStyle/>
          <a:p>
            <a:pPr algn="ctr"/>
            <a:r>
              <a:rPr lang="en-US" dirty="0"/>
              <a:t>Workflow: Statistical Analysis of WRF and MPAS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96528" y="719026"/>
            <a:ext cx="3543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run_timeseries.csh</a:t>
            </a:r>
            <a:endParaRPr lang="en-US" sz="2000" dirty="0"/>
          </a:p>
          <a:p>
            <a:pPr algn="ctr"/>
            <a:r>
              <a:rPr lang="en-US" sz="2000" dirty="0"/>
              <a:t>./</a:t>
            </a:r>
            <a:r>
              <a:rPr lang="en-US" sz="2000" dirty="0" err="1"/>
              <a:t>input_files</a:t>
            </a:r>
            <a:r>
              <a:rPr lang="en-US" sz="2000" dirty="0"/>
              <a:t>/</a:t>
            </a:r>
            <a:r>
              <a:rPr lang="en-US" sz="2000" dirty="0" err="1"/>
              <a:t>timeseries.input</a:t>
            </a:r>
            <a:endParaRPr lang="en-US" sz="20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6528" y="3147016"/>
            <a:ext cx="3667125" cy="5715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528" y="3852941"/>
            <a:ext cx="3181350" cy="4000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6528" y="4371928"/>
            <a:ext cx="3800475" cy="2667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6528" y="4799524"/>
            <a:ext cx="3295650" cy="2095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6528" y="5169970"/>
            <a:ext cx="2686050" cy="60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2274" y="6174455"/>
            <a:ext cx="1495425" cy="428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3578" y="903943"/>
            <a:ext cx="4516365" cy="584736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945992" y="1450156"/>
            <a:ext cx="507622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Outputs:</a:t>
            </a:r>
            <a:br>
              <a:rPr lang="en-US" sz="1400" dirty="0"/>
            </a:br>
            <a:r>
              <a:rPr lang="en-US" sz="1400" dirty="0"/>
              <a:t>- 2-m temperature, mixing ratio, 10-m wind speed and direction in 4 panel plot</a:t>
            </a:r>
          </a:p>
          <a:p>
            <a:r>
              <a:rPr lang="en-US" sz="1400" dirty="0"/>
              <a:t>- Index of agreement, MAE and bias</a:t>
            </a:r>
          </a:p>
          <a:p>
            <a:r>
              <a:rPr lang="en-US" sz="1400" dirty="0"/>
              <a:t>- Text (csv) of site </a:t>
            </a:r>
            <a:r>
              <a:rPr lang="en-US" sz="1400" dirty="0" err="1"/>
              <a:t>timeseries</a:t>
            </a:r>
            <a:r>
              <a:rPr lang="en-US" sz="1400" dirty="0"/>
              <a:t> and R data file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6502208" y="2684219"/>
            <a:ext cx="3437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Settings</a:t>
            </a:r>
          </a:p>
        </p:txBody>
      </p:sp>
    </p:spTree>
    <p:extLst>
      <p:ext uri="{BB962C8B-B14F-4D97-AF65-F5344CB8AC3E}">
        <p14:creationId xmlns:p14="http://schemas.microsoft.com/office/powerpoint/2010/main" val="3199913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5919537"/>
            <a:ext cx="5598695" cy="9384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407" y="-196770"/>
            <a:ext cx="11280494" cy="1325563"/>
          </a:xfrm>
        </p:spPr>
        <p:txBody>
          <a:bodyPr/>
          <a:lstStyle/>
          <a:p>
            <a:pPr algn="ctr"/>
            <a:r>
              <a:rPr lang="en-US" dirty="0"/>
              <a:t>Workflow: Statistical Analysis of WRF and MPAS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0543" y="774850"/>
            <a:ext cx="3894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run_summary.csh</a:t>
            </a:r>
            <a:endParaRPr lang="en-US" sz="2000" dirty="0"/>
          </a:p>
          <a:p>
            <a:pPr algn="ctr"/>
            <a:r>
              <a:rPr lang="en-US" sz="2000" dirty="0"/>
              <a:t>./</a:t>
            </a:r>
            <a:r>
              <a:rPr lang="en-US" sz="2000" dirty="0" err="1"/>
              <a:t>input_files</a:t>
            </a:r>
            <a:r>
              <a:rPr lang="en-US" sz="2000" dirty="0"/>
              <a:t>/</a:t>
            </a:r>
            <a:r>
              <a:rPr lang="en-US" sz="2000" dirty="0" err="1"/>
              <a:t>summary.input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648" y="774849"/>
            <a:ext cx="5326810" cy="21198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083" y="4721628"/>
            <a:ext cx="2638425" cy="266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1083" y="5146024"/>
            <a:ext cx="7638010" cy="3491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2191" y="5670754"/>
            <a:ext cx="1819054" cy="10760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604" y="1553189"/>
            <a:ext cx="3942145" cy="5101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436706" y="2966904"/>
            <a:ext cx="50762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Outputs:</a:t>
            </a:r>
            <a:br>
              <a:rPr lang="en-US" sz="1600" dirty="0"/>
            </a:br>
            <a:r>
              <a:rPr lang="en-US" sz="1600" dirty="0"/>
              <a:t>- 2-m temperature, mixing ratio, 10-m wind speed and direction </a:t>
            </a:r>
          </a:p>
          <a:p>
            <a:r>
              <a:rPr lang="en-US" sz="1600" dirty="0"/>
              <a:t>- Cumulative (all samples) and diurnal statistics</a:t>
            </a:r>
          </a:p>
          <a:p>
            <a:r>
              <a:rPr lang="en-US" sz="1600" dirty="0"/>
              <a:t>- Text (csv) of cumulative and diurnal statistics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5790295" y="4220880"/>
            <a:ext cx="3437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Settings</a:t>
            </a:r>
          </a:p>
        </p:txBody>
      </p:sp>
    </p:spTree>
    <p:extLst>
      <p:ext uri="{BB962C8B-B14F-4D97-AF65-F5344CB8AC3E}">
        <p14:creationId xmlns:p14="http://schemas.microsoft.com/office/powerpoint/2010/main" val="446775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5919537"/>
            <a:ext cx="5598695" cy="9384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407" y="-196770"/>
            <a:ext cx="11280494" cy="1325563"/>
          </a:xfrm>
        </p:spPr>
        <p:txBody>
          <a:bodyPr/>
          <a:lstStyle/>
          <a:p>
            <a:pPr algn="ctr"/>
            <a:r>
              <a:rPr lang="en-US" dirty="0"/>
              <a:t>Workflow: Statistical Analysis of WRF and MPAS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99353" y="716415"/>
            <a:ext cx="3543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run_daily_barplot.csh</a:t>
            </a:r>
            <a:endParaRPr lang="en-US" sz="2000" dirty="0"/>
          </a:p>
          <a:p>
            <a:pPr algn="ctr"/>
            <a:r>
              <a:rPr lang="en-US" sz="2000" dirty="0"/>
              <a:t>./</a:t>
            </a:r>
            <a:r>
              <a:rPr lang="en-US" sz="2000" dirty="0" err="1"/>
              <a:t>input_files</a:t>
            </a:r>
            <a:r>
              <a:rPr lang="en-US" sz="2000" dirty="0"/>
              <a:t>/</a:t>
            </a:r>
            <a:r>
              <a:rPr lang="en-US" sz="2000" dirty="0" err="1"/>
              <a:t>daily_barplot.input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0442" y="3571734"/>
            <a:ext cx="3820315" cy="38616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444683" y="5083269"/>
            <a:ext cx="5461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Text and </a:t>
            </a:r>
            <a:r>
              <a:rPr lang="en-US" sz="2000" dirty="0" err="1"/>
              <a:t>Rdata</a:t>
            </a:r>
            <a:r>
              <a:rPr lang="en-US" sz="2000" dirty="0"/>
              <a:t> file outputs are automatically generated… no setting to turn off.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79" y="634221"/>
            <a:ext cx="6340384" cy="53254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2246" y="4328745"/>
            <a:ext cx="8929754" cy="40816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812768" y="1540711"/>
            <a:ext cx="50762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Outputs:</a:t>
            </a:r>
            <a:br>
              <a:rPr lang="en-US" sz="1600" dirty="0"/>
            </a:br>
            <a:r>
              <a:rPr lang="en-US" sz="1600" dirty="0"/>
              <a:t>- 2-m temperature, mixing ratio, 10-m wind speed and direction (T, Q, WS, WD)</a:t>
            </a:r>
          </a:p>
          <a:p>
            <a:r>
              <a:rPr lang="en-US" sz="1600" dirty="0"/>
              <a:t>- RMSE, Correlation and bias</a:t>
            </a:r>
          </a:p>
          <a:p>
            <a:r>
              <a:rPr lang="en-US" sz="1600" dirty="0"/>
              <a:t>- Text (csv) and R data file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6820442" y="3080393"/>
            <a:ext cx="3437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Settings</a:t>
            </a:r>
          </a:p>
        </p:txBody>
      </p:sp>
    </p:spTree>
    <p:extLst>
      <p:ext uri="{BB962C8B-B14F-4D97-AF65-F5344CB8AC3E}">
        <p14:creationId xmlns:p14="http://schemas.microsoft.com/office/powerpoint/2010/main" val="3017405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5919537"/>
            <a:ext cx="5598695" cy="9384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546" y="-17430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Add-on MET Evaluation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190" y="1151254"/>
            <a:ext cx="11052312" cy="552784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800" dirty="0">
                <a:cs typeface="Arial" panose="020B0604020202020204" pitchFamily="34" charset="0"/>
              </a:rPr>
              <a:t>Not all MET components in AMETv1.2 were converted from Perl to R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cs typeface="Arial" panose="020B0604020202020204" pitchFamily="34" charset="0"/>
              </a:rPr>
              <a:t>Development of the surface matching will make it fairly simple to add these components</a:t>
            </a:r>
          </a:p>
          <a:p>
            <a:pPr lvl="1">
              <a:lnSpc>
                <a:spcPct val="120000"/>
              </a:lnSpc>
            </a:pPr>
            <a:r>
              <a:rPr lang="en-US" sz="1600" dirty="0">
                <a:cs typeface="Arial" panose="020B0604020202020204" pitchFamily="34" charset="0"/>
              </a:rPr>
              <a:t> Updates will be a simple replacement of (</a:t>
            </a:r>
            <a:r>
              <a:rPr lang="en-US" sz="1600" dirty="0" err="1">
                <a:cs typeface="Arial" panose="020B0604020202020204" pitchFamily="34" charset="0"/>
              </a:rPr>
              <a:t>R_db_code</a:t>
            </a:r>
            <a:r>
              <a:rPr lang="en-US" sz="1600" dirty="0">
                <a:cs typeface="Arial" panose="020B0604020202020204" pitchFamily="34" charset="0"/>
              </a:rPr>
              <a:t>/MET*) existing matching codes</a:t>
            </a:r>
          </a:p>
          <a:p>
            <a:pPr lvl="1">
              <a:lnSpc>
                <a:spcPct val="120000"/>
              </a:lnSpc>
            </a:pPr>
            <a:r>
              <a:rPr lang="en-US" sz="1600" dirty="0">
                <a:cs typeface="Arial" panose="020B0604020202020204" pitchFamily="34" charset="0"/>
              </a:rPr>
              <a:t> </a:t>
            </a:r>
            <a:r>
              <a:rPr lang="en-US" sz="1600" dirty="0" err="1">
                <a:cs typeface="Arial" panose="020B0604020202020204" pitchFamily="34" charset="0"/>
              </a:rPr>
              <a:t>Git</a:t>
            </a:r>
            <a:r>
              <a:rPr lang="en-US" sz="1600" dirty="0">
                <a:cs typeface="Arial" panose="020B0604020202020204" pitchFamily="34" charset="0"/>
              </a:rPr>
              <a:t>-Hub archive will allow users to easily update and contribute code</a:t>
            </a:r>
          </a:p>
          <a:p>
            <a:pPr>
              <a:lnSpc>
                <a:spcPct val="120000"/>
              </a:lnSpc>
            </a:pPr>
            <a:r>
              <a:rPr lang="en-US" sz="1800" b="1" dirty="0">
                <a:cs typeface="Arial" panose="020B0604020202020204" pitchFamily="34" charset="0"/>
              </a:rPr>
              <a:t>RAOB</a:t>
            </a:r>
            <a:endParaRPr lang="en-US" sz="1800" dirty="0"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sz="1600" dirty="0">
                <a:cs typeface="Arial" panose="020B0604020202020204" pitchFamily="34" charset="0"/>
              </a:rPr>
              <a:t>matching WRF/MPAS with 2-4 times daily </a:t>
            </a:r>
            <a:r>
              <a:rPr lang="en-US" sz="1600" dirty="0" err="1">
                <a:cs typeface="Arial" panose="020B0604020202020204" pitchFamily="34" charset="0"/>
              </a:rPr>
              <a:t>rawinsonde</a:t>
            </a:r>
            <a:r>
              <a:rPr lang="en-US" sz="1600" dirty="0">
                <a:cs typeface="Arial" panose="020B0604020202020204" pitchFamily="34" charset="0"/>
              </a:rPr>
              <a:t> soundings (</a:t>
            </a:r>
            <a:r>
              <a:rPr lang="el-GR" sz="1600" dirty="0">
                <a:cs typeface="Arial" panose="020B0604020202020204" pitchFamily="34" charset="0"/>
              </a:rPr>
              <a:t>θ</a:t>
            </a:r>
            <a:r>
              <a:rPr lang="en-US" sz="1600" dirty="0">
                <a:cs typeface="Arial" panose="020B0604020202020204" pitchFamily="34" charset="0"/>
              </a:rPr>
              <a:t>, RH, WS, WD)</a:t>
            </a:r>
          </a:p>
          <a:p>
            <a:pPr>
              <a:lnSpc>
                <a:spcPct val="120000"/>
              </a:lnSpc>
            </a:pPr>
            <a:r>
              <a:rPr lang="en-US" sz="1800" b="1" dirty="0">
                <a:cs typeface="Arial" panose="020B0604020202020204" pitchFamily="34" charset="0"/>
              </a:rPr>
              <a:t>PROFILER</a:t>
            </a:r>
            <a:r>
              <a:rPr lang="en-US" sz="1800" dirty="0">
                <a:cs typeface="Arial" panose="020B0604020202020204" pitchFamily="34" charset="0"/>
              </a:rPr>
              <a:t>: </a:t>
            </a:r>
          </a:p>
          <a:p>
            <a:pPr lvl="1">
              <a:lnSpc>
                <a:spcPct val="120000"/>
              </a:lnSpc>
            </a:pPr>
            <a:r>
              <a:rPr lang="en-US" sz="1600" dirty="0">
                <a:cs typeface="Arial" panose="020B0604020202020204" pitchFamily="34" charset="0"/>
              </a:rPr>
              <a:t> Hourly PBL and tropospheric wind profiler matching with WRF/MPAS (</a:t>
            </a:r>
            <a:r>
              <a:rPr lang="el-GR" sz="1600" dirty="0">
                <a:cs typeface="Arial" panose="020B0604020202020204" pitchFamily="34" charset="0"/>
              </a:rPr>
              <a:t>θ</a:t>
            </a:r>
            <a:r>
              <a:rPr lang="en-US" sz="1600" dirty="0">
                <a:cs typeface="Arial" panose="020B0604020202020204" pitchFamily="34" charset="0"/>
              </a:rPr>
              <a:t>v, WS, WD)</a:t>
            </a:r>
          </a:p>
          <a:p>
            <a:pPr>
              <a:lnSpc>
                <a:spcPct val="120000"/>
              </a:lnSpc>
            </a:pPr>
            <a:r>
              <a:rPr lang="en-US" sz="1800" b="1" dirty="0" err="1">
                <a:cs typeface="Arial" panose="020B0604020202020204" pitchFamily="34" charset="0"/>
              </a:rPr>
              <a:t>SurfRad</a:t>
            </a:r>
            <a:r>
              <a:rPr lang="en-US" sz="1800" dirty="0">
                <a:cs typeface="Arial" panose="020B0604020202020204" pitchFamily="34" charset="0"/>
              </a:rPr>
              <a:t>: </a:t>
            </a:r>
          </a:p>
          <a:p>
            <a:pPr lvl="1">
              <a:lnSpc>
                <a:spcPct val="120000"/>
              </a:lnSpc>
            </a:pPr>
            <a:r>
              <a:rPr lang="en-US" sz="1600" dirty="0">
                <a:cs typeface="Arial" panose="020B0604020202020204" pitchFamily="34" charset="0"/>
              </a:rPr>
              <a:t> Shortwave radiation network </a:t>
            </a:r>
            <a:r>
              <a:rPr lang="en-US" sz="1600" dirty="0" err="1">
                <a:cs typeface="Arial" panose="020B0604020202020204" pitchFamily="34" charset="0"/>
              </a:rPr>
              <a:t>obs</a:t>
            </a:r>
            <a:r>
              <a:rPr lang="en-US" sz="1600" dirty="0">
                <a:cs typeface="Arial" panose="020B0604020202020204" pitchFamily="34" charset="0"/>
              </a:rPr>
              <a:t> matched with WRF/MPAS at various time scales </a:t>
            </a:r>
          </a:p>
          <a:p>
            <a:pPr>
              <a:lnSpc>
                <a:spcPct val="120000"/>
              </a:lnSpc>
            </a:pPr>
            <a:r>
              <a:rPr lang="en-US" sz="1800" b="1" dirty="0">
                <a:cs typeface="Arial" panose="020B0604020202020204" pitchFamily="34" charset="0"/>
              </a:rPr>
              <a:t>ACARS profiles</a:t>
            </a:r>
            <a:endParaRPr lang="en-US" sz="1800" dirty="0"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sz="1600" dirty="0">
                <a:cs typeface="Arial" panose="020B0604020202020204" pitchFamily="34" charset="0"/>
              </a:rPr>
              <a:t> Aircraft profiler data (</a:t>
            </a:r>
            <a:r>
              <a:rPr lang="el-GR" sz="1600" dirty="0">
                <a:cs typeface="Arial" panose="020B0604020202020204" pitchFamily="34" charset="0"/>
              </a:rPr>
              <a:t>θ</a:t>
            </a:r>
            <a:r>
              <a:rPr lang="en-US" sz="1600" dirty="0">
                <a:cs typeface="Arial" panose="020B0604020202020204" pitchFamily="34" charset="0"/>
              </a:rPr>
              <a:t>v, WS, WD) matched with WRF/MPAS</a:t>
            </a:r>
          </a:p>
          <a:p>
            <a:pPr>
              <a:lnSpc>
                <a:spcPct val="120000"/>
              </a:lnSpc>
            </a:pPr>
            <a:r>
              <a:rPr lang="en-US" sz="1800" b="1" dirty="0">
                <a:cs typeface="Arial" panose="020B0604020202020204" pitchFamily="34" charset="0"/>
              </a:rPr>
              <a:t>PRISM precipitation</a:t>
            </a:r>
            <a:r>
              <a:rPr lang="en-US" sz="1800" dirty="0">
                <a:cs typeface="Arial" panose="020B0604020202020204" pitchFamily="34" charset="0"/>
              </a:rPr>
              <a:t>: </a:t>
            </a:r>
          </a:p>
          <a:p>
            <a:pPr lvl="1">
              <a:lnSpc>
                <a:spcPct val="120000"/>
              </a:lnSpc>
            </a:pPr>
            <a:r>
              <a:rPr lang="en-US" sz="1600" dirty="0">
                <a:cs typeface="Arial" panose="020B0604020202020204" pitchFamily="34" charset="0"/>
              </a:rPr>
              <a:t>Daily, monthly or episodic matching of WRF/MPAS output</a:t>
            </a:r>
          </a:p>
          <a:p>
            <a:pPr lvl="1">
              <a:lnSpc>
                <a:spcPct val="120000"/>
              </a:lnSpc>
            </a:pPr>
            <a:r>
              <a:rPr lang="en-US" sz="1600" dirty="0">
                <a:cs typeface="Arial" panose="020B0604020202020204" pitchFamily="34" charset="0"/>
              </a:rPr>
              <a:t>4 km National gridded precipitation dataset from Oregon State University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9046" y="4768405"/>
            <a:ext cx="3734968" cy="1620363"/>
          </a:xfrm>
          <a:prstGeom prst="rect">
            <a:avLst/>
          </a:prstGeom>
        </p:spPr>
      </p:pic>
      <p:pic>
        <p:nvPicPr>
          <p:cNvPr id="6" name="Picture 2735" descr="midatl_obs_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91" y="1982860"/>
            <a:ext cx="3280467" cy="212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288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178" y="1113469"/>
            <a:ext cx="9933613" cy="4919583"/>
          </a:xfrm>
        </p:spPr>
        <p:txBody>
          <a:bodyPr>
            <a:normAutofit/>
          </a:bodyPr>
          <a:lstStyle/>
          <a:p>
            <a:r>
              <a:rPr lang="en-US" dirty="0"/>
              <a:t>Designed to work directly with CMAQ output</a:t>
            </a:r>
          </a:p>
          <a:p>
            <a:pPr lvl="1"/>
            <a:r>
              <a:rPr lang="en-US" dirty="0"/>
              <a:t> Can be modified to work with any data though (e.g. water measurements)</a:t>
            </a:r>
          </a:p>
          <a:p>
            <a:r>
              <a:rPr lang="en-US" dirty="0"/>
              <a:t>Directly supports data from a number of routine networks</a:t>
            </a:r>
          </a:p>
          <a:p>
            <a:pPr lvl="1"/>
            <a:r>
              <a:rPr lang="en-US" dirty="0"/>
              <a:t> NA: AQS, IMPROVE, CSN, CASTNET, NADP, MDN, SEARCH, AMON, AIRMON, FLUXNET</a:t>
            </a:r>
          </a:p>
          <a:p>
            <a:pPr lvl="1"/>
            <a:r>
              <a:rPr lang="en-US" dirty="0"/>
              <a:t> Europe: AIRBASE, AURN, EMEP, AGANET, ADMN, NAMN</a:t>
            </a:r>
          </a:p>
          <a:p>
            <a:pPr lvl="1"/>
            <a:r>
              <a:rPr lang="en-US" dirty="0"/>
              <a:t> Stores each network separately for more robust analysis</a:t>
            </a:r>
          </a:p>
          <a:p>
            <a:r>
              <a:rPr lang="en-US" dirty="0"/>
              <a:t>Utilizes Site Compare to do the model/observation matching</a:t>
            </a:r>
          </a:p>
          <a:p>
            <a:pPr lvl="1"/>
            <a:r>
              <a:rPr lang="en-US" dirty="0"/>
              <a:t> Fortran based utility that is provided with CMAQ and AMET </a:t>
            </a:r>
          </a:p>
          <a:p>
            <a:pPr lvl="1"/>
            <a:r>
              <a:rPr lang="en-US" dirty="0"/>
              <a:t> Requires properly formatted observation files</a:t>
            </a:r>
          </a:p>
          <a:p>
            <a:pPr lvl="2"/>
            <a:r>
              <a:rPr lang="en-US" dirty="0"/>
              <a:t> These files are available for download (see next slide)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84623" y="111752"/>
            <a:ext cx="10515600" cy="74301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Overview of the AMETv1.3 AQ Module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88"/>
          <a:stretch/>
        </p:blipFill>
        <p:spPr>
          <a:xfrm>
            <a:off x="8794473" y="3071191"/>
            <a:ext cx="3003275" cy="329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739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338" y="136732"/>
            <a:ext cx="11594683" cy="74301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Brief History of AMET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49133917"/>
              </p:ext>
            </p:extLst>
          </p:nvPr>
        </p:nvGraphicFramePr>
        <p:xfrm>
          <a:off x="788565" y="486562"/>
          <a:ext cx="10618407" cy="6274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9070634" y="4202885"/>
            <a:ext cx="2522951" cy="2474754"/>
            <a:chOff x="6020884" y="971944"/>
            <a:chExt cx="5143335" cy="432222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20884" y="1229710"/>
              <a:ext cx="5143335" cy="4064463"/>
            </a:xfrm>
            <a:prstGeom prst="rect">
              <a:avLst/>
            </a:prstGeom>
            <a:ln w="57150">
              <a:solidFill>
                <a:srgbClr val="0070B9"/>
              </a:solidFill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20884" y="971944"/>
              <a:ext cx="5143335" cy="257766"/>
            </a:xfrm>
            <a:prstGeom prst="rect">
              <a:avLst/>
            </a:prstGeom>
            <a:ln w="57150">
              <a:solidFill>
                <a:srgbClr val="0070B9"/>
              </a:solidFill>
            </a:ln>
          </p:spPr>
        </p:pic>
      </p:grpSp>
      <p:sp>
        <p:nvSpPr>
          <p:cNvPr id="11" name="Rectangle 10"/>
          <p:cNvSpPr/>
          <p:nvPr/>
        </p:nvSpPr>
        <p:spPr>
          <a:xfrm>
            <a:off x="8685151" y="3806226"/>
            <a:ext cx="3392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https://github.com/USEPA/AMET</a:t>
            </a:r>
          </a:p>
        </p:txBody>
      </p:sp>
    </p:spTree>
    <p:extLst>
      <p:ext uri="{BB962C8B-B14F-4D97-AF65-F5344CB8AC3E}">
        <p14:creationId xmlns:p14="http://schemas.microsoft.com/office/powerpoint/2010/main" val="1012511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814" y="1123408"/>
            <a:ext cx="7796699" cy="527739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Observations are paired with model data using Site Compare</a:t>
            </a:r>
          </a:p>
          <a:p>
            <a:pPr lvl="1"/>
            <a:r>
              <a:rPr lang="en-US" sz="2200" dirty="0"/>
              <a:t> Site Compare requires properly formatted data files</a:t>
            </a:r>
          </a:p>
          <a:p>
            <a:pPr marL="284163" lvl="1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Unlike the AMET-MET module, AMET-AQ requires pre-generated observation files</a:t>
            </a:r>
          </a:p>
          <a:p>
            <a:pPr lvl="1"/>
            <a:r>
              <a:rPr lang="en-US" dirty="0"/>
              <a:t> </a:t>
            </a:r>
            <a:r>
              <a:rPr lang="en-US" sz="2200" dirty="0"/>
              <a:t>User’s were previously given guidance on how to download and format these data</a:t>
            </a:r>
          </a:p>
          <a:p>
            <a:pPr lvl="1"/>
            <a:r>
              <a:rPr lang="en-US" sz="2200" dirty="0"/>
              <a:t> Now however, the AMET-AQ ready files are available for download directly</a:t>
            </a:r>
          </a:p>
          <a:p>
            <a:pPr lvl="1"/>
            <a:endParaRPr lang="en-US" dirty="0"/>
          </a:p>
          <a:p>
            <a:r>
              <a:rPr lang="en-US" dirty="0"/>
              <a:t> The CMAS Center has posted these data files on a Google drive</a:t>
            </a:r>
          </a:p>
          <a:p>
            <a:pPr lvl="1"/>
            <a:r>
              <a:rPr lang="en-US" sz="2200" dirty="0"/>
              <a:t> See the CMAS website for instructions on accessing these files</a:t>
            </a:r>
          </a:p>
          <a:p>
            <a:pPr lvl="1"/>
            <a:r>
              <a:rPr lang="en-US" sz="2200" dirty="0"/>
              <a:t> </a:t>
            </a:r>
            <a:r>
              <a:rPr lang="en-US" sz="2200" dirty="0">
                <a:hlinkClick r:id="rId2"/>
              </a:rPr>
              <a:t>https://www.cmascenter.org/download/data.cfm</a:t>
            </a:r>
            <a:r>
              <a:rPr lang="en-US" sz="2200" dirty="0"/>
              <a:t> (North American Air Quality Observation Data)</a:t>
            </a:r>
          </a:p>
          <a:p>
            <a:pPr lvl="1"/>
            <a:r>
              <a:rPr lang="en-US" sz="2200" dirty="0"/>
              <a:t>Note that while these data files are updated periodically, user’s may want to refer to the data source for latest data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84623" y="111752"/>
            <a:ext cx="10515600" cy="743012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AMET-AQ Observation Data Files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513" y="3941210"/>
            <a:ext cx="396240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nadp sit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675" y="680433"/>
            <a:ext cx="4074077" cy="299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149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304" y="934277"/>
            <a:ext cx="3478696" cy="278295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178" y="1113469"/>
            <a:ext cx="9148422" cy="4919583"/>
          </a:xfrm>
        </p:spPr>
        <p:txBody>
          <a:bodyPr>
            <a:normAutofit fontScale="92500"/>
          </a:bodyPr>
          <a:lstStyle/>
          <a:p>
            <a:r>
              <a:rPr lang="en-US" dirty="0"/>
              <a:t>Like the AMET-MET module, Perl code in AMET-AQ has been removed </a:t>
            </a:r>
            <a:endParaRPr lang="en-US" sz="2200" dirty="0"/>
          </a:p>
          <a:p>
            <a:pPr marL="284163" lvl="1" indent="0">
              <a:buNone/>
            </a:pPr>
            <a:endParaRPr lang="en-US" sz="800" dirty="0"/>
          </a:p>
          <a:p>
            <a:r>
              <a:rPr lang="en-US" dirty="0"/>
              <a:t>Added support for the AMON, AIRMON and FLUXNET networks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More robust data loading process</a:t>
            </a:r>
          </a:p>
          <a:p>
            <a:pPr lvl="1"/>
            <a:r>
              <a:rPr lang="en-US" sz="2200" dirty="0"/>
              <a:t> Previously model species were predefined when a new project was created</a:t>
            </a:r>
          </a:p>
          <a:p>
            <a:pPr lvl="2"/>
            <a:r>
              <a:rPr lang="en-US" sz="2200" dirty="0"/>
              <a:t> Unused/unnecessary species were carried along</a:t>
            </a:r>
          </a:p>
          <a:p>
            <a:pPr lvl="1"/>
            <a:r>
              <a:rPr lang="en-US" sz="2200" dirty="0"/>
              <a:t> New method adds species as necessary</a:t>
            </a:r>
          </a:p>
          <a:p>
            <a:pPr lvl="2"/>
            <a:r>
              <a:rPr lang="en-US" sz="2200" dirty="0"/>
              <a:t>This makes it easier to add new species and networks to AMET-AQ</a:t>
            </a:r>
          </a:p>
          <a:p>
            <a:pPr lvl="2"/>
            <a:endParaRPr lang="en-US" sz="800" dirty="0"/>
          </a:p>
          <a:p>
            <a:r>
              <a:rPr lang="en-US" dirty="0"/>
              <a:t>Data loading is also faster due to several code updates</a:t>
            </a:r>
          </a:p>
          <a:p>
            <a:pPr lvl="2"/>
            <a:endParaRPr lang="en-US" sz="800" dirty="0"/>
          </a:p>
          <a:p>
            <a:r>
              <a:rPr lang="en-US" dirty="0"/>
              <a:t>Removed several input files required in AMETv1.2</a:t>
            </a:r>
          </a:p>
          <a:p>
            <a:endParaRPr lang="en-US" sz="800" dirty="0"/>
          </a:p>
          <a:p>
            <a:r>
              <a:rPr lang="en-US" dirty="0"/>
              <a:t>Added several new analysis scripts and updated almost all the existing scripts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84623" y="111752"/>
            <a:ext cx="10515600" cy="743012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Key Updates to the AMETv1.3 AQ Module</a:t>
            </a:r>
          </a:p>
        </p:txBody>
      </p:sp>
    </p:spTree>
    <p:extLst>
      <p:ext uri="{BB962C8B-B14F-4D97-AF65-F5344CB8AC3E}">
        <p14:creationId xmlns:p14="http://schemas.microsoft.com/office/powerpoint/2010/main" val="2319830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AE71A4-416C-494D-B1AC-95A9DAA293B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0048" y="1929447"/>
            <a:ext cx="3081131" cy="258532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AMET-AQ Initialization </a:t>
            </a:r>
            <a:r>
              <a:rPr lang="en-US" dirty="0"/>
              <a:t>(database setup)</a:t>
            </a:r>
          </a:p>
          <a:p>
            <a:pPr algn="ctr"/>
            <a:endParaRPr lang="en-US" dirty="0"/>
          </a:p>
          <a:p>
            <a:pPr algn="ctr"/>
            <a:r>
              <a:rPr lang="en-US" dirty="0" err="1"/>
              <a:t>create_amet_user.csh</a:t>
            </a:r>
            <a:endParaRPr lang="en-US" dirty="0"/>
          </a:p>
          <a:p>
            <a:pPr algn="ctr"/>
            <a:r>
              <a:rPr lang="en-US" dirty="0" err="1"/>
              <a:t>delete_db.csh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Required input files: </a:t>
            </a:r>
          </a:p>
          <a:p>
            <a:pPr algn="ctr"/>
            <a:r>
              <a:rPr lang="en-US" dirty="0"/>
              <a:t>None</a:t>
            </a:r>
          </a:p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80105" y="1801798"/>
            <a:ext cx="3399182" cy="286232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AMET-AQ Project</a:t>
            </a:r>
          </a:p>
          <a:p>
            <a:pPr algn="ctr"/>
            <a:r>
              <a:rPr lang="en-US" dirty="0"/>
              <a:t>(project creation and database population)</a:t>
            </a:r>
          </a:p>
          <a:p>
            <a:pPr algn="ctr"/>
            <a:endParaRPr lang="en-US" dirty="0"/>
          </a:p>
          <a:p>
            <a:pPr algn="ctr"/>
            <a:r>
              <a:rPr lang="en-US" dirty="0" err="1"/>
              <a:t>aqProject.csh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Required input files:</a:t>
            </a:r>
          </a:p>
          <a:p>
            <a:pPr algn="ctr"/>
            <a:r>
              <a:rPr lang="en-US" dirty="0" err="1"/>
              <a:t>AQ_species_list.input</a:t>
            </a:r>
            <a:endParaRPr lang="en-US" dirty="0"/>
          </a:p>
          <a:p>
            <a:pPr algn="ctr"/>
            <a:r>
              <a:rPr lang="en-US" dirty="0" err="1"/>
              <a:t>sites_meta.input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70874" y="588350"/>
            <a:ext cx="2017643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CMAQ model data (combine files)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70873" y="5231237"/>
            <a:ext cx="2017643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Observation data (CMAS center website)</a:t>
            </a:r>
          </a:p>
        </p:txBody>
      </p:sp>
      <p:cxnSp>
        <p:nvCxnSpPr>
          <p:cNvPr id="12" name="Straight Arrow Connector 11"/>
          <p:cNvCxnSpPr>
            <a:stCxn id="9" idx="2"/>
            <a:endCxn id="8" idx="0"/>
          </p:cNvCxnSpPr>
          <p:nvPr/>
        </p:nvCxnSpPr>
        <p:spPr bwMode="auto">
          <a:xfrm>
            <a:off x="5979696" y="1234681"/>
            <a:ext cx="0" cy="567117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stCxn id="10" idx="0"/>
            <a:endCxn id="8" idx="2"/>
          </p:cNvCxnSpPr>
          <p:nvPr/>
        </p:nvCxnSpPr>
        <p:spPr bwMode="auto">
          <a:xfrm flipV="1">
            <a:off x="5979695" y="4664120"/>
            <a:ext cx="1" cy="567117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3441179" y="3222108"/>
            <a:ext cx="839857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8519144" y="342129"/>
            <a:ext cx="3399182" cy="178510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AMET-AQ Analysis</a:t>
            </a:r>
          </a:p>
          <a:p>
            <a:pPr algn="ctr"/>
            <a:endParaRPr lang="en-US" sz="1000" dirty="0"/>
          </a:p>
          <a:p>
            <a:pPr algn="ctr"/>
            <a:r>
              <a:rPr lang="en-US" dirty="0"/>
              <a:t>Various AQ analysis scripts</a:t>
            </a:r>
          </a:p>
          <a:p>
            <a:pPr algn="ctr"/>
            <a:endParaRPr lang="en-US" sz="1000" dirty="0"/>
          </a:p>
          <a:p>
            <a:pPr algn="ctr"/>
            <a:r>
              <a:rPr lang="en-US" dirty="0"/>
              <a:t>Required input files:</a:t>
            </a:r>
          </a:p>
          <a:p>
            <a:pPr algn="ctr"/>
            <a:r>
              <a:rPr lang="en-US" dirty="0"/>
              <a:t>Each analysis script has </a:t>
            </a:r>
          </a:p>
          <a:p>
            <a:pPr algn="ctr"/>
            <a:r>
              <a:rPr lang="en-US" dirty="0"/>
              <a:t>its own input file</a:t>
            </a: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7679287" y="3232959"/>
            <a:ext cx="839857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8518213" y="2340407"/>
            <a:ext cx="3399182" cy="150810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AMET-AQ Batch Analysis</a:t>
            </a:r>
          </a:p>
          <a:p>
            <a:pPr algn="ctr"/>
            <a:endParaRPr lang="en-US" sz="1000" dirty="0"/>
          </a:p>
          <a:p>
            <a:pPr algn="ctr"/>
            <a:r>
              <a:rPr lang="en-US" dirty="0"/>
              <a:t>Single AQ analysis script</a:t>
            </a:r>
          </a:p>
          <a:p>
            <a:pPr algn="ctr"/>
            <a:endParaRPr lang="en-US" sz="1000" dirty="0"/>
          </a:p>
          <a:p>
            <a:pPr algn="ctr"/>
            <a:r>
              <a:rPr lang="en-US" dirty="0"/>
              <a:t>Required input files:</a:t>
            </a:r>
          </a:p>
          <a:p>
            <a:pPr algn="ctr"/>
            <a:r>
              <a:rPr lang="en-US" dirty="0"/>
              <a:t>Single input file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539167" y="4061686"/>
            <a:ext cx="3399182" cy="209288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AMET Web Interface (Beta)</a:t>
            </a:r>
            <a:endParaRPr lang="en-US" sz="1000" b="1" dirty="0"/>
          </a:p>
          <a:p>
            <a:pPr algn="ctr"/>
            <a:endParaRPr lang="en-US" sz="1000" dirty="0"/>
          </a:p>
          <a:p>
            <a:pPr algn="ctr"/>
            <a:r>
              <a:rPr lang="en-US" dirty="0"/>
              <a:t>PHP based webpage interface for AMET-MET and AMET-AQ</a:t>
            </a:r>
          </a:p>
          <a:p>
            <a:pPr algn="ctr"/>
            <a:endParaRPr lang="en-US" sz="1000" dirty="0"/>
          </a:p>
          <a:p>
            <a:pPr algn="ctr"/>
            <a:r>
              <a:rPr lang="en-US" dirty="0"/>
              <a:t>Will be provided as beta code via GitHub for testing </a:t>
            </a:r>
          </a:p>
          <a:p>
            <a:pPr algn="ctr"/>
            <a:endParaRPr lang="en-US" dirty="0"/>
          </a:p>
        </p:txBody>
      </p:sp>
      <p:cxnSp>
        <p:nvCxnSpPr>
          <p:cNvPr id="23" name="Straight Arrow Connector 22"/>
          <p:cNvCxnSpPr>
            <a:endCxn id="18" idx="1"/>
          </p:cNvCxnSpPr>
          <p:nvPr/>
        </p:nvCxnSpPr>
        <p:spPr bwMode="auto">
          <a:xfrm flipV="1">
            <a:off x="7688833" y="1234681"/>
            <a:ext cx="830311" cy="199827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/>
          <p:cNvCxnSpPr>
            <a:stCxn id="8" idx="3"/>
            <a:endCxn id="22" idx="1"/>
          </p:cNvCxnSpPr>
          <p:nvPr/>
        </p:nvCxnSpPr>
        <p:spPr bwMode="auto">
          <a:xfrm>
            <a:off x="7679287" y="3232959"/>
            <a:ext cx="859880" cy="187516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6041004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178" y="1113469"/>
            <a:ext cx="9754709" cy="4919583"/>
          </a:xfrm>
        </p:spPr>
        <p:txBody>
          <a:bodyPr>
            <a:normAutofit/>
          </a:bodyPr>
          <a:lstStyle/>
          <a:p>
            <a:r>
              <a:rPr lang="en-US" dirty="0"/>
              <a:t>Temporal specific queries</a:t>
            </a:r>
          </a:p>
          <a:p>
            <a:pPr lvl="1"/>
            <a:r>
              <a:rPr lang="en-US" dirty="0"/>
              <a:t>Date range; specific year, month or day; day of week; hour of day; etc.</a:t>
            </a:r>
          </a:p>
          <a:p>
            <a:r>
              <a:rPr lang="en-US" dirty="0"/>
              <a:t>Spatial specific queries</a:t>
            </a:r>
          </a:p>
          <a:p>
            <a:pPr lvl="1"/>
            <a:r>
              <a:rPr lang="en-US" dirty="0"/>
              <a:t> State(s); RPOs; pre-defined regions; </a:t>
            </a:r>
            <a:r>
              <a:rPr lang="en-US" dirty="0" err="1"/>
              <a:t>lat</a:t>
            </a:r>
            <a:r>
              <a:rPr lang="en-US" dirty="0"/>
              <a:t>/</a:t>
            </a:r>
            <a:r>
              <a:rPr lang="en-US" dirty="0" err="1"/>
              <a:t>lon</a:t>
            </a:r>
            <a:r>
              <a:rPr lang="en-US" dirty="0"/>
              <a:t> box</a:t>
            </a:r>
          </a:p>
          <a:p>
            <a:r>
              <a:rPr lang="en-US" dirty="0"/>
              <a:t>Data specific queries</a:t>
            </a:r>
          </a:p>
          <a:p>
            <a:pPr lvl="1"/>
            <a:r>
              <a:rPr lang="en-US" dirty="0"/>
              <a:t> Query based on model/</a:t>
            </a:r>
            <a:r>
              <a:rPr lang="en-US" dirty="0" err="1"/>
              <a:t>ob</a:t>
            </a:r>
            <a:r>
              <a:rPr lang="en-US" dirty="0"/>
              <a:t> value</a:t>
            </a:r>
          </a:p>
          <a:p>
            <a:pPr lvl="1"/>
            <a:r>
              <a:rPr lang="en-US" dirty="0"/>
              <a:t> Cross query with other data</a:t>
            </a:r>
          </a:p>
          <a:p>
            <a:r>
              <a:rPr lang="en-US" dirty="0"/>
              <a:t>Custom queries can also be created</a:t>
            </a:r>
          </a:p>
          <a:p>
            <a:pPr lvl="1"/>
            <a:r>
              <a:rPr lang="en-US" dirty="0"/>
              <a:t> Can create queries based on any data in the database</a:t>
            </a:r>
          </a:p>
          <a:p>
            <a:r>
              <a:rPr lang="en-US" dirty="0"/>
              <a:t>Many plots are customizable</a:t>
            </a:r>
          </a:p>
          <a:p>
            <a:pPr lvl="1"/>
            <a:r>
              <a:rPr lang="en-US" dirty="0"/>
              <a:t> Control data ranges, colors, symbols, titles, etc.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84623" y="111752"/>
            <a:ext cx="10515600" cy="743012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AMETv1.3 AQ Module Query/Plot Options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869" y="2196548"/>
            <a:ext cx="4482548" cy="448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3748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78007" y="286855"/>
            <a:ext cx="10363200" cy="30480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Analysis Scripts in the AMET-AQ Module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0434" y="1063485"/>
            <a:ext cx="2643809" cy="5108713"/>
          </a:xfrm>
        </p:spPr>
        <p:txBody>
          <a:bodyPr>
            <a:normAutofit fontScale="70000" lnSpcReduction="20000"/>
          </a:bodyPr>
          <a:lstStyle/>
          <a:p>
            <a:r>
              <a:rPr lang="en-US" sz="3700" dirty="0"/>
              <a:t>Boxplot</a:t>
            </a:r>
          </a:p>
          <a:p>
            <a:pPr lvl="1"/>
            <a:r>
              <a:rPr lang="en-US" sz="3100" dirty="0"/>
              <a:t> Hourly </a:t>
            </a:r>
          </a:p>
          <a:p>
            <a:pPr lvl="1"/>
            <a:r>
              <a:rPr lang="en-US" sz="3100" dirty="0"/>
              <a:t> Day of Week</a:t>
            </a:r>
          </a:p>
          <a:p>
            <a:pPr lvl="1"/>
            <a:r>
              <a:rPr lang="en-US" sz="3100" dirty="0"/>
              <a:t> MDA8</a:t>
            </a:r>
          </a:p>
          <a:p>
            <a:pPr lvl="1"/>
            <a:r>
              <a:rPr lang="en-US" sz="3100" dirty="0"/>
              <a:t> Roselle</a:t>
            </a:r>
          </a:p>
          <a:p>
            <a:pPr lvl="1"/>
            <a:r>
              <a:rPr lang="en-US" sz="3100" dirty="0"/>
              <a:t> Solar Radiation</a:t>
            </a:r>
          </a:p>
          <a:p>
            <a:r>
              <a:rPr lang="en-US" sz="3300" dirty="0"/>
              <a:t>Bugle Plot</a:t>
            </a:r>
          </a:p>
          <a:p>
            <a:r>
              <a:rPr lang="en-US" sz="3300" dirty="0"/>
              <a:t>Histogram</a:t>
            </a:r>
          </a:p>
          <a:p>
            <a:r>
              <a:rPr lang="en-US" sz="3300" dirty="0"/>
              <a:t>Overlay File</a:t>
            </a:r>
          </a:p>
          <a:p>
            <a:r>
              <a:rPr lang="en-US" sz="3300" dirty="0"/>
              <a:t>Spatial Plot</a:t>
            </a:r>
          </a:p>
          <a:p>
            <a:pPr lvl="1"/>
            <a:r>
              <a:rPr lang="en-US" sz="3400" dirty="0"/>
              <a:t>Difference</a:t>
            </a:r>
          </a:p>
          <a:p>
            <a:pPr lvl="1"/>
            <a:r>
              <a:rPr lang="en-US" sz="3400" dirty="0"/>
              <a:t>Model to Model</a:t>
            </a:r>
          </a:p>
          <a:p>
            <a:pPr lvl="1"/>
            <a:r>
              <a:rPr lang="en-US" sz="3400" dirty="0"/>
              <a:t>Ratio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456044" y="1053546"/>
            <a:ext cx="2789582" cy="5108713"/>
          </a:xfrm>
        </p:spPr>
        <p:txBody>
          <a:bodyPr>
            <a:normAutofit/>
          </a:bodyPr>
          <a:lstStyle/>
          <a:p>
            <a:r>
              <a:rPr lang="en-US" sz="2600" dirty="0"/>
              <a:t>Monthly Stat Plot</a:t>
            </a:r>
          </a:p>
          <a:p>
            <a:r>
              <a:rPr lang="en-US" sz="2600" dirty="0"/>
              <a:t>Raw Data </a:t>
            </a:r>
          </a:p>
          <a:p>
            <a:r>
              <a:rPr lang="en-US" sz="2600" dirty="0"/>
              <a:t>Scatter Plots</a:t>
            </a:r>
          </a:p>
          <a:p>
            <a:pPr lvl="1"/>
            <a:r>
              <a:rPr lang="en-US" dirty="0"/>
              <a:t> </a:t>
            </a:r>
            <a:r>
              <a:rPr lang="en-US" sz="2200" dirty="0"/>
              <a:t>Binned</a:t>
            </a:r>
          </a:p>
          <a:p>
            <a:pPr lvl="1"/>
            <a:r>
              <a:rPr lang="en-US" sz="2200" dirty="0"/>
              <a:t> Density</a:t>
            </a:r>
          </a:p>
          <a:p>
            <a:pPr lvl="1"/>
            <a:r>
              <a:rPr lang="en-US" sz="2200" dirty="0"/>
              <a:t> Model to Model</a:t>
            </a:r>
          </a:p>
          <a:p>
            <a:pPr lvl="1"/>
            <a:r>
              <a:rPr lang="en-US" sz="2200" dirty="0"/>
              <a:t> Percentiles</a:t>
            </a:r>
          </a:p>
          <a:p>
            <a:pPr lvl="1"/>
            <a:r>
              <a:rPr lang="en-US" sz="2200" dirty="0"/>
              <a:t> Single Network</a:t>
            </a:r>
          </a:p>
          <a:p>
            <a:pPr lvl="1"/>
            <a:r>
              <a:rPr lang="en-US" sz="2200" dirty="0"/>
              <a:t> Forecast Skill</a:t>
            </a:r>
          </a:p>
          <a:p>
            <a:pPr lvl="1"/>
            <a:r>
              <a:rPr lang="en-US" sz="2200" dirty="0"/>
              <a:t> Soil</a:t>
            </a:r>
          </a:p>
          <a:p>
            <a:r>
              <a:rPr lang="en-US" sz="2600" dirty="0"/>
              <a:t>“</a:t>
            </a:r>
            <a:r>
              <a:rPr lang="en-US" sz="2600" dirty="0" err="1"/>
              <a:t>Soccergoal</a:t>
            </a:r>
            <a:r>
              <a:rPr lang="en-US" sz="2600" dirty="0"/>
              <a:t>” Plot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8163478" y="1053544"/>
            <a:ext cx="2769565" cy="5108712"/>
          </a:xfrm>
        </p:spPr>
        <p:txBody>
          <a:bodyPr>
            <a:normAutofit fontScale="92500"/>
          </a:bodyPr>
          <a:lstStyle/>
          <a:p>
            <a:r>
              <a:rPr lang="en-US" dirty="0"/>
              <a:t>Spectral Analysis</a:t>
            </a:r>
          </a:p>
          <a:p>
            <a:r>
              <a:rPr lang="en-US" dirty="0"/>
              <a:t>Stacked Bar Plots</a:t>
            </a:r>
          </a:p>
          <a:p>
            <a:pPr lvl="1"/>
            <a:r>
              <a:rPr lang="en-US" dirty="0"/>
              <a:t>AERO6</a:t>
            </a:r>
          </a:p>
          <a:p>
            <a:pPr lvl="1"/>
            <a:r>
              <a:rPr lang="en-US" dirty="0"/>
              <a:t>Panel</a:t>
            </a:r>
          </a:p>
          <a:p>
            <a:pPr lvl="1"/>
            <a:r>
              <a:rPr lang="en-US" dirty="0"/>
              <a:t>AERO6 Panel</a:t>
            </a:r>
          </a:p>
          <a:p>
            <a:pPr lvl="1"/>
            <a:r>
              <a:rPr lang="en-US" dirty="0"/>
              <a:t>Soil</a:t>
            </a:r>
          </a:p>
          <a:p>
            <a:r>
              <a:rPr lang="en-US" dirty="0"/>
              <a:t>Stats and Plots</a:t>
            </a:r>
          </a:p>
          <a:p>
            <a:r>
              <a:rPr lang="en-US" dirty="0"/>
              <a:t>Temporal</a:t>
            </a:r>
          </a:p>
          <a:p>
            <a:r>
              <a:rPr lang="en-US" dirty="0"/>
              <a:t>Time Series</a:t>
            </a:r>
          </a:p>
          <a:p>
            <a:pPr lvl="1"/>
            <a:r>
              <a:rPr lang="en-US" dirty="0"/>
              <a:t> Model to Model</a:t>
            </a:r>
          </a:p>
          <a:p>
            <a:pPr lvl="1"/>
            <a:r>
              <a:rPr lang="en-US" dirty="0"/>
              <a:t> Multi-Network</a:t>
            </a:r>
          </a:p>
        </p:txBody>
      </p:sp>
    </p:spTree>
    <p:extLst>
      <p:ext uri="{BB962C8B-B14F-4D97-AF65-F5344CB8AC3E}">
        <p14:creationId xmlns:p14="http://schemas.microsoft.com/office/powerpoint/2010/main" val="23295284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631" y="1083652"/>
            <a:ext cx="10515600" cy="4919583"/>
          </a:xfrm>
        </p:spPr>
        <p:txBody>
          <a:bodyPr>
            <a:normAutofit/>
          </a:bodyPr>
          <a:lstStyle/>
          <a:p>
            <a:r>
              <a:rPr lang="en-US" dirty="0"/>
              <a:t>A new “batch processing” analysis script in AMET-AQ in v1.3</a:t>
            </a:r>
            <a:endParaRPr lang="en-US" sz="2000" dirty="0"/>
          </a:p>
          <a:p>
            <a:r>
              <a:rPr lang="en-US" dirty="0"/>
              <a:t>Allows for “mass production” of plots using a single script</a:t>
            </a:r>
          </a:p>
          <a:p>
            <a:pPr lvl="1"/>
            <a:r>
              <a:rPr lang="en-US" dirty="0"/>
              <a:t> User can select which plots to create</a:t>
            </a:r>
          </a:p>
          <a:p>
            <a:pPr lvl="1"/>
            <a:r>
              <a:rPr lang="en-US" dirty="0"/>
              <a:t> Utilizes a single </a:t>
            </a:r>
            <a:r>
              <a:rPr lang="en-US" dirty="0" err="1"/>
              <a:t>namelist</a:t>
            </a:r>
            <a:r>
              <a:rPr lang="en-US" dirty="0"/>
              <a:t> file</a:t>
            </a:r>
            <a:endParaRPr lang="en-US" sz="2000" dirty="0"/>
          </a:p>
          <a:p>
            <a:r>
              <a:rPr lang="en-US" dirty="0"/>
              <a:t>Can produce all available AQ analysis plots </a:t>
            </a:r>
          </a:p>
          <a:p>
            <a:pPr lvl="1"/>
            <a:r>
              <a:rPr lang="en-US" dirty="0"/>
              <a:t> Neatly organized directory tree is created</a:t>
            </a:r>
          </a:p>
          <a:p>
            <a:pPr lvl="1"/>
            <a:r>
              <a:rPr lang="en-US" dirty="0"/>
              <a:t> Removes the need for configuring and running individual analysis script</a:t>
            </a:r>
            <a:endParaRPr lang="en-US" sz="2000" dirty="0"/>
          </a:p>
          <a:p>
            <a:r>
              <a:rPr lang="en-US" dirty="0"/>
              <a:t>Batch script will be part of a unified post-processing script for CMAQ</a:t>
            </a:r>
          </a:p>
          <a:p>
            <a:pPr lvl="1"/>
            <a:r>
              <a:rPr lang="en-US" dirty="0"/>
              <a:t> Currently developing a “master” CMAQ post-processing script</a:t>
            </a:r>
          </a:p>
          <a:p>
            <a:pPr lvl="1"/>
            <a:r>
              <a:rPr lang="en-US" dirty="0"/>
              <a:t> Single script to run combine, site compare and create batch plots </a:t>
            </a:r>
          </a:p>
          <a:p>
            <a:pPr lvl="1"/>
            <a:r>
              <a:rPr lang="en-US" dirty="0"/>
              <a:t> Will not require AMET to be installed (but more options with AMET installed)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84623" y="111752"/>
            <a:ext cx="10515600" cy="743012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Batch Processing Analysis in the AMET-AQ Module</a:t>
            </a:r>
          </a:p>
        </p:txBody>
      </p:sp>
    </p:spTree>
    <p:extLst>
      <p:ext uri="{BB962C8B-B14F-4D97-AF65-F5344CB8AC3E}">
        <p14:creationId xmlns:p14="http://schemas.microsoft.com/office/powerpoint/2010/main" val="1167369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 txBox="1">
            <a:spLocks noChangeArrowheads="1"/>
          </p:cNvSpPr>
          <p:nvPr/>
        </p:nvSpPr>
        <p:spPr bwMode="auto">
          <a:xfrm>
            <a:off x="208722" y="1088884"/>
            <a:ext cx="658301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7" rIns="91437" bIns="45717"/>
          <a:lstStyle>
            <a:lvl1pPr marL="168275" indent="-168275">
              <a:spcBef>
                <a:spcPct val="20000"/>
              </a:spcBef>
              <a:buClr>
                <a:srgbClr val="003F69"/>
              </a:buClr>
              <a:buSzPct val="90000"/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458788" indent="-174625">
              <a:spcBef>
                <a:spcPct val="20000"/>
              </a:spcBef>
              <a:buClr>
                <a:srgbClr val="003F69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742950" indent="-168275">
              <a:spcBef>
                <a:spcPct val="20000"/>
              </a:spcBef>
              <a:buClr>
                <a:srgbClr val="003F69"/>
              </a:buClr>
              <a:buSzPct val="90000"/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027113" indent="-169863">
              <a:spcBef>
                <a:spcPct val="20000"/>
              </a:spcBef>
              <a:buClr>
                <a:srgbClr val="003F69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317625" indent="-176213">
              <a:spcBef>
                <a:spcPct val="20000"/>
              </a:spcBef>
              <a:buClr>
                <a:srgbClr val="003F69"/>
              </a:buClr>
              <a:buChar char="»"/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774825" indent="-176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F69"/>
              </a:buClr>
              <a:buChar char="»"/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32025" indent="-176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F69"/>
              </a:buClr>
              <a:buChar char="»"/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689225" indent="-176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F69"/>
              </a:buClr>
              <a:buChar char="»"/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146425" indent="-176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F69"/>
              </a:buClr>
              <a:buChar char="»"/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Web based (PHP) GUI for AMET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 Project selection through a drop-down menu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 Easy selection of plotting options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 Sub-setting of sites/locations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1400" dirty="0"/>
          </a:p>
          <a:p>
            <a:pPr>
              <a:lnSpc>
                <a:spcPct val="90000"/>
              </a:lnSpc>
            </a:pPr>
            <a:r>
              <a:rPr lang="en-US" altLang="en-US" sz="2000" dirty="0"/>
              <a:t>Overlays on top of existing AMET release code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 </a:t>
            </a:r>
            <a:r>
              <a:rPr lang="en-US" altLang="en-US" dirty="0"/>
              <a:t>Requires two additional configuration files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 No other AMET code modifications required</a:t>
            </a:r>
          </a:p>
          <a:p>
            <a:pPr>
              <a:lnSpc>
                <a:spcPct val="90000"/>
              </a:lnSpc>
            </a:pPr>
            <a:endParaRPr lang="en-US" altLang="en-US" sz="1400" dirty="0"/>
          </a:p>
          <a:p>
            <a:pPr>
              <a:lnSpc>
                <a:spcPct val="90000"/>
              </a:lnSpc>
            </a:pPr>
            <a:r>
              <a:rPr lang="en-US" altLang="en-US" sz="2000" dirty="0"/>
              <a:t>Does require user to run Apache web-server</a:t>
            </a:r>
          </a:p>
          <a:p>
            <a:pPr>
              <a:lnSpc>
                <a:spcPct val="90000"/>
              </a:lnSpc>
            </a:pPr>
            <a:endParaRPr lang="en-US" altLang="en-US" sz="1400" dirty="0"/>
          </a:p>
          <a:p>
            <a:pPr>
              <a:lnSpc>
                <a:spcPct val="90000"/>
              </a:lnSpc>
            </a:pPr>
            <a:r>
              <a:rPr lang="en-US" altLang="en-US" sz="2000" dirty="0"/>
              <a:t>Beta version will be made available on </a:t>
            </a:r>
            <a:r>
              <a:rPr lang="en-US" altLang="en-US" sz="2000" dirty="0" err="1"/>
              <a:t>Git</a:t>
            </a:r>
            <a:r>
              <a:rPr lang="en-US" altLang="en-US" sz="2000" dirty="0"/>
              <a:t>-Hub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 Limited support available</a:t>
            </a:r>
          </a:p>
          <a:p>
            <a:pPr lvl="1">
              <a:lnSpc>
                <a:spcPct val="90000"/>
              </a:lnSpc>
            </a:pPr>
            <a:endParaRPr lang="en-US" altLang="en-US" sz="1400" dirty="0"/>
          </a:p>
          <a:p>
            <a:pPr>
              <a:lnSpc>
                <a:spcPct val="90000"/>
              </a:lnSpc>
            </a:pPr>
            <a:r>
              <a:rPr lang="en-US" altLang="en-US" sz="2000" dirty="0"/>
              <a:t>Web-based GUI has been used at EPA for years with good success</a:t>
            </a:r>
          </a:p>
        </p:txBody>
      </p:sp>
      <p:pic>
        <p:nvPicPr>
          <p:cNvPr id="14339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25" b="48172"/>
          <a:stretch>
            <a:fillRect/>
          </a:stretch>
        </p:blipFill>
        <p:spPr bwMode="auto">
          <a:xfrm>
            <a:off x="6823490" y="1422745"/>
            <a:ext cx="261937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665" y="5770907"/>
            <a:ext cx="39370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1" t="23294" r="20720" b="35730"/>
          <a:stretch>
            <a:fillRect/>
          </a:stretch>
        </p:blipFill>
        <p:spPr bwMode="auto">
          <a:xfrm>
            <a:off x="9430165" y="1371945"/>
            <a:ext cx="246697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47"/>
          <a:stretch>
            <a:fillRect/>
          </a:stretch>
        </p:blipFill>
        <p:spPr bwMode="auto">
          <a:xfrm>
            <a:off x="6791739" y="1024282"/>
            <a:ext cx="50673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665" y="4010371"/>
            <a:ext cx="3937000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Slide Number Placeholder 3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A9AEF2F-8B25-4DBC-81E7-C278CC24CF35}" type="slidenum">
              <a:rPr lang="en-US" altLang="en-US" sz="1000">
                <a:solidFill>
                  <a:srgbClr val="003F69"/>
                </a:solidFill>
              </a:rPr>
              <a:pPr/>
              <a:t>26</a:t>
            </a:fld>
            <a:endParaRPr lang="en-US" altLang="en-US" sz="1000">
              <a:solidFill>
                <a:srgbClr val="003F69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84623" y="111752"/>
            <a:ext cx="10003186" cy="743012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Web-based Graphical User Interface for AMET</a:t>
            </a:r>
          </a:p>
        </p:txBody>
      </p:sp>
    </p:spTree>
    <p:extLst>
      <p:ext uri="{BB962C8B-B14F-4D97-AF65-F5344CB8AC3E}">
        <p14:creationId xmlns:p14="http://schemas.microsoft.com/office/powerpoint/2010/main" val="29213520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631" y="1083652"/>
            <a:ext cx="10515600" cy="491958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AMET now resides in a GitHub repository</a:t>
            </a:r>
          </a:p>
          <a:p>
            <a:pPr lvl="1"/>
            <a:r>
              <a:rPr lang="en-US" dirty="0"/>
              <a:t> </a:t>
            </a:r>
            <a:r>
              <a:rPr lang="en-US" dirty="0">
                <a:hlinkClick r:id="rId2"/>
              </a:rPr>
              <a:t>https://github.com/USEPA/AMET/tree/master</a:t>
            </a:r>
            <a:endParaRPr lang="en-US" dirty="0"/>
          </a:p>
          <a:p>
            <a:pPr lvl="1"/>
            <a:r>
              <a:rPr lang="en-US" dirty="0"/>
              <a:t> AMET versions 1.2 and 1.3 are currently available there</a:t>
            </a:r>
          </a:p>
          <a:p>
            <a:pPr lvl="1"/>
            <a:r>
              <a:rPr lang="en-US" dirty="0"/>
              <a:t> Release notes available on AMET GitHub main page</a:t>
            </a:r>
          </a:p>
          <a:p>
            <a:pPr lvl="1"/>
            <a:r>
              <a:rPr lang="en-US" dirty="0"/>
              <a:t> AMET code is also linked from the CMAS Center website</a:t>
            </a:r>
          </a:p>
          <a:p>
            <a:endParaRPr lang="en-US" dirty="0"/>
          </a:p>
          <a:p>
            <a:r>
              <a:rPr lang="en-US" dirty="0"/>
              <a:t>Installation and User’s guides available</a:t>
            </a:r>
          </a:p>
          <a:p>
            <a:pPr lvl="1"/>
            <a:r>
              <a:rPr lang="en-US" dirty="0"/>
              <a:t> </a:t>
            </a:r>
            <a:r>
              <a:rPr lang="en-US" dirty="0">
                <a:hlinkClick r:id="rId3"/>
              </a:rPr>
              <a:t>https://github.com/USEPA/AMET/blob/1.3/docs/AMET_Users_Guide_v1.md</a:t>
            </a:r>
            <a:endParaRPr lang="en-US" dirty="0"/>
          </a:p>
          <a:p>
            <a:pPr lvl="1"/>
            <a:r>
              <a:rPr lang="en-US" dirty="0"/>
              <a:t> </a:t>
            </a:r>
            <a:r>
              <a:rPr lang="en-US" dirty="0">
                <a:hlinkClick r:id="rId4"/>
              </a:rPr>
              <a:t>https://github.com/USEPA/AMET/blob/1.3/docs/AMET_Install_Guide_v13.md</a:t>
            </a:r>
            <a:endParaRPr lang="en-US" dirty="0"/>
          </a:p>
          <a:p>
            <a:endParaRPr lang="en-US" dirty="0"/>
          </a:p>
          <a:p>
            <a:r>
              <a:rPr lang="en-US" dirty="0"/>
              <a:t>A development space will added to the AMET GitHub repository</a:t>
            </a:r>
          </a:p>
          <a:p>
            <a:pPr lvl="1"/>
            <a:r>
              <a:rPr lang="en-US" dirty="0"/>
              <a:t> Space where user contributed code can be shared</a:t>
            </a:r>
          </a:p>
          <a:p>
            <a:pPr lvl="1"/>
            <a:r>
              <a:rPr lang="en-US" dirty="0"/>
              <a:t> AMET web interface code (beta version) will initially reside here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76400" y="111752"/>
            <a:ext cx="10515600" cy="743012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Obtaining AMET and Documentation</a:t>
            </a:r>
          </a:p>
        </p:txBody>
      </p:sp>
    </p:spTree>
    <p:extLst>
      <p:ext uri="{BB962C8B-B14F-4D97-AF65-F5344CB8AC3E}">
        <p14:creationId xmlns:p14="http://schemas.microsoft.com/office/powerpoint/2010/main" val="14505797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AE71A4-416C-494D-B1AC-95A9DAA293B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000" t="10285" r="56972" b="5593"/>
          <a:stretch/>
        </p:blipFill>
        <p:spPr>
          <a:xfrm>
            <a:off x="157037" y="1271865"/>
            <a:ext cx="6006097" cy="51167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181" t="9829" r="57133" b="5372"/>
          <a:stretch/>
        </p:blipFill>
        <p:spPr>
          <a:xfrm>
            <a:off x="6126479" y="1271866"/>
            <a:ext cx="5902870" cy="511674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77967" y="157347"/>
            <a:ext cx="10515600" cy="74301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70B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70B9"/>
                </a:solidFill>
                <a:latin typeface="Calibri" pitchFamily="34" charset="0"/>
                <a:ea typeface="ＭＳ Ｐゴシック" pitchFamily="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70B9"/>
                </a:solidFill>
                <a:latin typeface="Calibri" pitchFamily="34" charset="0"/>
                <a:ea typeface="ＭＳ Ｐゴシック" pitchFamily="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70B9"/>
                </a:solidFill>
                <a:latin typeface="Calibri" pitchFamily="34" charset="0"/>
                <a:ea typeface="ＭＳ Ｐゴシック" pitchFamily="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70B9"/>
                </a:solidFill>
                <a:latin typeface="Calibri" pitchFamily="34" charset="0"/>
                <a:ea typeface="ＭＳ Ｐゴシック" pitchFamily="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70B9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70B9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70B9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70B9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3200" kern="0"/>
              <a:t>Obtaining AMET and Documentation</a:t>
            </a:r>
            <a:endParaRPr lang="en-US" sz="3200" kern="0" dirty="0"/>
          </a:p>
        </p:txBody>
      </p:sp>
    </p:spTree>
    <p:extLst>
      <p:ext uri="{BB962C8B-B14F-4D97-AF65-F5344CB8AC3E}">
        <p14:creationId xmlns:p14="http://schemas.microsoft.com/office/powerpoint/2010/main" val="7257667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 to: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09651" y="2165350"/>
            <a:ext cx="10363200" cy="3849084"/>
          </a:xfrm>
        </p:spPr>
        <p:txBody>
          <a:bodyPr/>
          <a:lstStyle/>
          <a:p>
            <a:r>
              <a:rPr lang="en-US" b="1" dirty="0"/>
              <a:t>Zac Adelman (UNC)</a:t>
            </a:r>
          </a:p>
          <a:p>
            <a:pPr lvl="1"/>
            <a:r>
              <a:rPr lang="en-US" sz="2000" dirty="0"/>
              <a:t>Code testing and documentation</a:t>
            </a:r>
            <a:endParaRPr lang="en-US" sz="900" dirty="0"/>
          </a:p>
          <a:p>
            <a:r>
              <a:rPr lang="en-US" b="1" dirty="0"/>
              <a:t>Kristen Foley (EPA) </a:t>
            </a:r>
          </a:p>
          <a:p>
            <a:pPr lvl="1"/>
            <a:r>
              <a:rPr lang="en-US" sz="2000" dirty="0"/>
              <a:t> Endless help with GitHub</a:t>
            </a:r>
            <a:endParaRPr lang="en-US" sz="900" dirty="0"/>
          </a:p>
          <a:p>
            <a:r>
              <a:rPr lang="en-US" b="1" dirty="0"/>
              <a:t>Ben Murphy (EPA) </a:t>
            </a:r>
          </a:p>
          <a:p>
            <a:pPr lvl="1"/>
            <a:r>
              <a:rPr lang="en-US" sz="2000" dirty="0"/>
              <a:t> Also helped with GitHub</a:t>
            </a:r>
            <a:endParaRPr lang="en-US" sz="900" dirty="0"/>
          </a:p>
          <a:p>
            <a:r>
              <a:rPr lang="en-US" b="1" dirty="0"/>
              <a:t>Christian Hogrefe (EPA) </a:t>
            </a:r>
          </a:p>
          <a:p>
            <a:pPr lvl="1"/>
            <a:r>
              <a:rPr lang="en-US" sz="2000" dirty="0"/>
              <a:t> Support for AMET-AQ tools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77724-57BF-4DDC-A6B9-22E526F3A03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19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528" y="1095334"/>
            <a:ext cx="6899910" cy="524732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Model evaluation tool for both AQ and MET models</a:t>
            </a:r>
          </a:p>
          <a:p>
            <a:pPr lvl="1"/>
            <a:r>
              <a:rPr lang="en-US" sz="2000" dirty="0"/>
              <a:t>WRF, MPAS (MM5 no longer supported)</a:t>
            </a:r>
          </a:p>
          <a:p>
            <a:pPr lvl="1"/>
            <a:r>
              <a:rPr lang="en-US" sz="2000" dirty="0"/>
              <a:t> CMAQ, </a:t>
            </a:r>
            <a:r>
              <a:rPr lang="en-US" sz="2000" dirty="0" err="1"/>
              <a:t>CAMx</a:t>
            </a:r>
            <a:r>
              <a:rPr lang="en-US" sz="2000" dirty="0"/>
              <a:t> (requires some pre-processing)</a:t>
            </a:r>
          </a:p>
          <a:p>
            <a:pPr marL="284163" lvl="1" indent="0">
              <a:buNone/>
            </a:pPr>
            <a:endParaRPr lang="en-US" sz="900" dirty="0"/>
          </a:p>
          <a:p>
            <a:r>
              <a:rPr lang="en-US" dirty="0"/>
              <a:t>Utilizes open source software</a:t>
            </a:r>
          </a:p>
          <a:p>
            <a:pPr lvl="1"/>
            <a:r>
              <a:rPr lang="en-US" sz="2000" dirty="0"/>
              <a:t> MySQL database software: Data storage and access </a:t>
            </a:r>
          </a:p>
          <a:p>
            <a:pPr lvl="1"/>
            <a:r>
              <a:rPr lang="en-US" sz="2000" dirty="0"/>
              <a:t> Fortran (post-processing tools) </a:t>
            </a:r>
          </a:p>
          <a:p>
            <a:pPr lvl="1"/>
            <a:r>
              <a:rPr lang="en-US" sz="2000" dirty="0"/>
              <a:t>R statistical software: Database interface and analysis</a:t>
            </a:r>
          </a:p>
          <a:p>
            <a:pPr marL="284163" lvl="1" indent="0">
              <a:buNone/>
            </a:pPr>
            <a:endParaRPr lang="en-US" sz="900" dirty="0"/>
          </a:p>
          <a:p>
            <a:r>
              <a:rPr lang="en-US" dirty="0"/>
              <a:t>Advantages of AMET</a:t>
            </a:r>
          </a:p>
          <a:p>
            <a:pPr lvl="1"/>
            <a:r>
              <a:rPr lang="en-US" sz="2200" dirty="0"/>
              <a:t> </a:t>
            </a:r>
            <a:r>
              <a:rPr lang="en-US" sz="2100" dirty="0"/>
              <a:t>Capable of managing large datasets efficiently</a:t>
            </a:r>
          </a:p>
          <a:p>
            <a:pPr lvl="1"/>
            <a:r>
              <a:rPr lang="en-US" dirty="0"/>
              <a:t> </a:t>
            </a:r>
            <a:r>
              <a:rPr lang="en-US" sz="2000" dirty="0"/>
              <a:t>Partially automated system, therefore easy to use</a:t>
            </a:r>
          </a:p>
          <a:p>
            <a:pPr lvl="1"/>
            <a:r>
              <a:rPr lang="en-US" sz="2000" dirty="0"/>
              <a:t> Relational database allows for unique querying of data</a:t>
            </a:r>
            <a:endParaRPr lang="en-US" dirty="0"/>
          </a:p>
          <a:p>
            <a:pPr lvl="1"/>
            <a:r>
              <a:rPr lang="en-US" sz="2000" dirty="0"/>
              <a:t> Pre-defined analysis scripts for common analysis across groups</a:t>
            </a:r>
          </a:p>
          <a:p>
            <a:pPr lvl="1"/>
            <a:r>
              <a:rPr lang="en-US" sz="2000" dirty="0"/>
              <a:t> Users can easily develop their own custom analyses in R </a:t>
            </a:r>
          </a:p>
          <a:p>
            <a:pPr lvl="2"/>
            <a:r>
              <a:rPr lang="en-US" sz="1900" dirty="0"/>
              <a:t> Or leverage output files to do their own analyses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217" y="132521"/>
            <a:ext cx="4818895" cy="66095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896" y="-230229"/>
            <a:ext cx="8381834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General Overview of AMET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076971" y="2303357"/>
            <a:ext cx="9606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(AQ only)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44448" y="2316858"/>
            <a:ext cx="9606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(AQ only)</a:t>
            </a:r>
          </a:p>
        </p:txBody>
      </p:sp>
    </p:spTree>
    <p:extLst>
      <p:ext uri="{BB962C8B-B14F-4D97-AF65-F5344CB8AC3E}">
        <p14:creationId xmlns:p14="http://schemas.microsoft.com/office/powerpoint/2010/main" val="3436235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2859E5C-8C53-4CAE-B31F-B81B16F3E353}" type="slidenum">
              <a:rPr lang="en-US" altLang="en-US" sz="1000">
                <a:solidFill>
                  <a:srgbClr val="003F69"/>
                </a:solidFill>
              </a:rPr>
              <a:pPr/>
              <a:t>4</a:t>
            </a:fld>
            <a:endParaRPr lang="en-US" altLang="en-US" sz="1000">
              <a:solidFill>
                <a:srgbClr val="003F69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12800" y="275490"/>
            <a:ext cx="10363200" cy="30480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Examples of AMET-MET Module Plots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906" y="1027031"/>
            <a:ext cx="3954117" cy="22028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1646" y="705832"/>
            <a:ext cx="4516365" cy="58473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185" y="4624693"/>
            <a:ext cx="3330600" cy="13254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402" y="1027031"/>
            <a:ext cx="2827881" cy="36596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8006" y="3356619"/>
            <a:ext cx="3299399" cy="1431398"/>
          </a:xfrm>
          <a:prstGeom prst="rect">
            <a:avLst/>
          </a:prstGeom>
        </p:spPr>
      </p:pic>
      <p:pic>
        <p:nvPicPr>
          <p:cNvPr id="11" name="Picture 2735" descr="midatl_obs_w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771" y="4814422"/>
            <a:ext cx="2500401" cy="161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413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82"/>
          <a:stretch>
            <a:fillRect/>
          </a:stretch>
        </p:blipFill>
        <p:spPr bwMode="auto">
          <a:xfrm>
            <a:off x="132522" y="4037495"/>
            <a:ext cx="39624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19175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" t="20671" r="5334" b="20000"/>
          <a:stretch>
            <a:fillRect/>
          </a:stretch>
        </p:blipFill>
        <p:spPr bwMode="auto">
          <a:xfrm>
            <a:off x="3985591" y="3999257"/>
            <a:ext cx="4495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9" descr="J3a_b313_12km_O3_All_78221_hourlyboxplot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78872" y="961335"/>
            <a:ext cx="2832100" cy="2832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1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356" y="1019175"/>
            <a:ext cx="32385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2859E5C-8C53-4CAE-B31F-B81B16F3E353}" type="slidenum">
              <a:rPr lang="en-US" altLang="en-US" sz="1000">
                <a:solidFill>
                  <a:srgbClr val="003F69"/>
                </a:solidFill>
              </a:rPr>
              <a:pPr/>
              <a:t>5</a:t>
            </a:fld>
            <a:endParaRPr lang="en-US" altLang="en-US" sz="1000">
              <a:solidFill>
                <a:srgbClr val="003F69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78007" y="286855"/>
            <a:ext cx="10363200" cy="30480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Examples of AMET-AQ Module Plots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42" y="3609975"/>
            <a:ext cx="3064565" cy="30645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856" y="979488"/>
            <a:ext cx="3194240" cy="255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560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623" y="111752"/>
            <a:ext cx="10515600" cy="743012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Key Updates to the AMETv1.3 MET and AQ Modules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815" y="1172818"/>
            <a:ext cx="9029151" cy="4335727"/>
          </a:xfrm>
        </p:spPr>
        <p:txBody>
          <a:bodyPr>
            <a:noAutofit/>
          </a:bodyPr>
          <a:lstStyle/>
          <a:p>
            <a:r>
              <a:rPr lang="en-US" dirty="0"/>
              <a:t>GitHub version control repository </a:t>
            </a:r>
          </a:p>
          <a:p>
            <a:pPr lvl="1"/>
            <a:r>
              <a:rPr lang="en-US" dirty="0"/>
              <a:t> </a:t>
            </a:r>
            <a:r>
              <a:rPr lang="en-US" sz="2000" dirty="0"/>
              <a:t>Easier development, maintenance, and distribution of code</a:t>
            </a:r>
          </a:p>
          <a:p>
            <a:pPr marL="284163" lvl="1" indent="0">
              <a:buNone/>
            </a:pPr>
            <a:endParaRPr lang="en-US" sz="800" dirty="0"/>
          </a:p>
          <a:p>
            <a:r>
              <a:rPr lang="en-US" dirty="0"/>
              <a:t>All Perl code has been removed </a:t>
            </a:r>
          </a:p>
          <a:p>
            <a:pPr lvl="1"/>
            <a:r>
              <a:rPr lang="en-US" dirty="0"/>
              <a:t> </a:t>
            </a:r>
            <a:r>
              <a:rPr lang="en-US" sz="2000" dirty="0"/>
              <a:t>Perl code has either been deprecated or replaced with R scripts</a:t>
            </a:r>
          </a:p>
          <a:p>
            <a:pPr marL="284163" lvl="1" indent="0">
              <a:buNone/>
            </a:pPr>
            <a:endParaRPr lang="en-US" sz="800" dirty="0"/>
          </a:p>
          <a:p>
            <a:r>
              <a:rPr lang="en-US" dirty="0"/>
              <a:t>Database setup and project creation have been simplified</a:t>
            </a:r>
          </a:p>
          <a:p>
            <a:endParaRPr lang="en-US" sz="800" dirty="0"/>
          </a:p>
          <a:p>
            <a:r>
              <a:rPr lang="en-US" dirty="0"/>
              <a:t>The number of required input files has been reduced</a:t>
            </a:r>
          </a:p>
          <a:p>
            <a:endParaRPr lang="en-US" sz="800" dirty="0"/>
          </a:p>
          <a:p>
            <a:r>
              <a:rPr lang="en-US" dirty="0"/>
              <a:t>MySQL credential management has been made more robust</a:t>
            </a:r>
          </a:p>
          <a:p>
            <a:endParaRPr lang="en-US" sz="800" dirty="0"/>
          </a:p>
          <a:p>
            <a:r>
              <a:rPr lang="en-US" dirty="0"/>
              <a:t>Improved MET and AQ data loading speed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654" y="1328008"/>
            <a:ext cx="4025346" cy="402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6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843" y="1123408"/>
            <a:ext cx="11157223" cy="4919583"/>
          </a:xfrm>
        </p:spPr>
        <p:txBody>
          <a:bodyPr>
            <a:normAutofit/>
          </a:bodyPr>
          <a:lstStyle/>
          <a:p>
            <a:r>
              <a:rPr lang="en-US" dirty="0"/>
              <a:t>Direct read of MADIS </a:t>
            </a:r>
            <a:r>
              <a:rPr lang="en-US" dirty="0" err="1"/>
              <a:t>netCDF</a:t>
            </a:r>
            <a:r>
              <a:rPr lang="en-US" dirty="0"/>
              <a:t> observation files within R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Simple text file observation format for non-MADIS observations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Dynamic MET site accounting</a:t>
            </a:r>
          </a:p>
          <a:p>
            <a:pPr marL="284163" lvl="1" indent="0">
              <a:buNone/>
            </a:pPr>
            <a:endParaRPr lang="en-US" sz="800" dirty="0"/>
          </a:p>
          <a:p>
            <a:r>
              <a:rPr lang="en-US" dirty="0"/>
              <a:t>Added support for the AMON, AIRMON and FLUXNET AQ networks</a:t>
            </a:r>
          </a:p>
          <a:p>
            <a:endParaRPr lang="en-US" sz="800" dirty="0"/>
          </a:p>
          <a:p>
            <a:r>
              <a:rPr lang="en-US" dirty="0"/>
              <a:t>15 years of AMET compatible AQ observation files available for download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More robust and faster AQ data loading process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Added several AQ new analysis scripts</a:t>
            </a:r>
          </a:p>
          <a:p>
            <a:endParaRPr lang="en-US" sz="800" dirty="0"/>
          </a:p>
          <a:p>
            <a:r>
              <a:rPr lang="en-US" dirty="0"/>
              <a:t>AMET-AQ “Batch” script for quickly and easily creating plots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84623" y="111752"/>
            <a:ext cx="10515600" cy="743012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Key Updates to the AMETv1.3 MET and AQ Modules</a:t>
            </a:r>
          </a:p>
        </p:txBody>
      </p:sp>
    </p:spTree>
    <p:extLst>
      <p:ext uri="{BB962C8B-B14F-4D97-AF65-F5344CB8AC3E}">
        <p14:creationId xmlns:p14="http://schemas.microsoft.com/office/powerpoint/2010/main" val="3293205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AE71A4-416C-494D-B1AC-95A9DAA293B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371" y="826757"/>
            <a:ext cx="1841954" cy="526010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97157" y="-248531"/>
            <a:ext cx="9954168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General Overview of AMET: GitHub Code Structure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82934" y="1001151"/>
            <a:ext cx="2860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- External AQ binaries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82934" y="1235612"/>
            <a:ext cx="2521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- R configuration file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82934" y="1498285"/>
            <a:ext cx="2521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- Documentation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82934" y="1722507"/>
            <a:ext cx="26207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- Model output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94660" y="2424759"/>
            <a:ext cx="3572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- Downloaded Met and AQ observations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94660" y="3145236"/>
            <a:ext cx="3205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- Output files for both AQ and MET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82934" y="3377045"/>
            <a:ext cx="2837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- R analysis code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82934" y="3608854"/>
            <a:ext cx="3423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- R model-observation matching code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94660" y="3865713"/>
            <a:ext cx="3095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- Analysis C-Shell scripts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94660" y="4570963"/>
            <a:ext cx="6435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- Model-observation matching and database management C-shell scripts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94660" y="5755058"/>
            <a:ext cx="3811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- Source code for AQ required executables</a:t>
            </a:r>
          </a:p>
        </p:txBody>
      </p:sp>
    </p:spTree>
    <p:extLst>
      <p:ext uri="{BB962C8B-B14F-4D97-AF65-F5344CB8AC3E}">
        <p14:creationId xmlns:p14="http://schemas.microsoft.com/office/powerpoint/2010/main" val="2818651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2237" y="736866"/>
            <a:ext cx="3377011" cy="1394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5" t="14883" r="4054" b="13953"/>
          <a:stretch/>
        </p:blipFill>
        <p:spPr>
          <a:xfrm>
            <a:off x="147500" y="5392"/>
            <a:ext cx="1960080" cy="196865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574" y="1896385"/>
            <a:ext cx="10515600" cy="4332878"/>
          </a:xfrm>
        </p:spPr>
        <p:txBody>
          <a:bodyPr>
            <a:noAutofit/>
          </a:bodyPr>
          <a:lstStyle/>
          <a:p>
            <a:r>
              <a:rPr lang="en-US" sz="2600" dirty="0"/>
              <a:t>Model for Prediction Across Scales (MPAS) compatibility</a:t>
            </a:r>
          </a:p>
          <a:p>
            <a:r>
              <a:rPr lang="en-US" sz="2600" dirty="0"/>
              <a:t>MPAS-MADIS </a:t>
            </a:r>
            <a:r>
              <a:rPr lang="en-US" sz="2600" dirty="0" err="1"/>
              <a:t>obs</a:t>
            </a:r>
            <a:r>
              <a:rPr lang="en-US" sz="2600" dirty="0"/>
              <a:t> matching uses </a:t>
            </a:r>
            <a:r>
              <a:rPr lang="en-US" sz="2600" dirty="0" err="1"/>
              <a:t>barycentric</a:t>
            </a:r>
            <a:r>
              <a:rPr lang="en-US" sz="2600" dirty="0"/>
              <a:t> interpolation (center of mass triangulation of surrounding three center grid points implemented by Russ Bullock). Shown to improve statistics over nearest neighbor.</a:t>
            </a:r>
          </a:p>
          <a:p>
            <a:r>
              <a:rPr lang="en-US" sz="2600" dirty="0"/>
              <a:t>MADIS </a:t>
            </a:r>
            <a:r>
              <a:rPr lang="en-US" sz="2600" dirty="0" err="1"/>
              <a:t>metar</a:t>
            </a:r>
            <a:r>
              <a:rPr lang="en-US" sz="2600" dirty="0"/>
              <a:t> and maritime observation datasets now have global observations, so global model evaluation is doable for MPAS modelers.</a:t>
            </a:r>
          </a:p>
          <a:p>
            <a:endParaRPr lang="en-US" sz="2600" dirty="0"/>
          </a:p>
          <a:p>
            <a:endParaRPr lang="en-US" sz="2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3542" y="4584937"/>
            <a:ext cx="4270805" cy="200503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850575" y="110915"/>
            <a:ext cx="10515600" cy="7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70B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70B9"/>
                </a:solidFill>
                <a:latin typeface="Calibri" pitchFamily="34" charset="0"/>
                <a:ea typeface="ＭＳ Ｐゴシック" pitchFamily="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70B9"/>
                </a:solidFill>
                <a:latin typeface="Calibri" pitchFamily="34" charset="0"/>
                <a:ea typeface="ＭＳ Ｐゴシック" pitchFamily="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70B9"/>
                </a:solidFill>
                <a:latin typeface="Calibri" pitchFamily="34" charset="0"/>
                <a:ea typeface="ＭＳ Ｐゴシック" pitchFamily="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70B9"/>
                </a:solidFill>
                <a:latin typeface="Calibri" pitchFamily="34" charset="0"/>
                <a:ea typeface="ＭＳ Ｐゴシック" pitchFamily="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70B9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70B9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70B9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70B9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3200" kern="0" dirty="0"/>
              <a:t>Key Features of AMETv1.3 MET Component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0900" y="4584937"/>
            <a:ext cx="3723667" cy="186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44539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00.xml><?xml version="1.0" encoding="utf-8"?>
<EsriMapsInfo xmlns="ESRI.ArcGIS.Mapping.OfficeIntegration.PowerPointInfo">
  <Version>Version1</Version>
  <RequiresSignIn>False</RequiresSignIn>
</EsriMapsInfo>
</file>

<file path=customXml/item101.xml><?xml version="1.0" encoding="utf-8"?>
<EsriMapsInfo xmlns="ESRI.ArcGIS.Mapping.OfficeIntegration.PowerPointInfo">
  <Version>Version1</Version>
  <RequiresSignIn>False</RequiresSignIn>
</EsriMapsInfo>
</file>

<file path=customXml/item102.xml><?xml version="1.0" encoding="utf-8"?>
<EsriMapsInfo xmlns="ESRI.ArcGIS.Mapping.OfficeIntegration.PowerPointInfo">
  <Version>Version1</Version>
  <RequiresSignIn>False</RequiresSignIn>
</EsriMapsInfo>
</file>

<file path=customXml/item103.xml><?xml version="1.0" encoding="utf-8"?>
<EsriMapsInfo xmlns="ESRI.ArcGIS.Mapping.OfficeIntegration.PowerPointInfo">
  <Version>Version1</Version>
  <RequiresSignIn>False</RequiresSignIn>
</EsriMapsInfo>
</file>

<file path=customXml/item104.xml><?xml version="1.0" encoding="utf-8"?>
<EsriMapsInfo xmlns="ESRI.ArcGIS.Mapping.OfficeIntegration.PowerPointInfo">
  <Version>Version1</Version>
  <RequiresSignIn>False</RequiresSignIn>
</EsriMapsInfo>
</file>

<file path=customXml/item105.xml><?xml version="1.0" encoding="utf-8"?>
<EsriMapsInfo xmlns="ESRI.ArcGIS.Mapping.OfficeIntegration.PowerPointInfo">
  <Version>Version1</Version>
  <RequiresSignIn>False</RequiresSignIn>
</EsriMapsInfo>
</file>

<file path=customXml/item106.xml><?xml version="1.0" encoding="utf-8"?>
<EsriMapsInfo xmlns="ESRI.ArcGIS.Mapping.OfficeIntegration.PowerPointInfo">
  <Version>Version1</Version>
  <RequiresSignIn>False</RequiresSignIn>
</EsriMapsInfo>
</file>

<file path=customXml/item107.xml><?xml version="1.0" encoding="utf-8"?>
<EsriMapsInfo xmlns="ESRI.ArcGIS.Mapping.OfficeIntegration.PowerPointInfo">
  <Version>Version1</Version>
  <RequiresSignIn>False</RequiresSignIn>
</EsriMapsInfo>
</file>

<file path=customXml/item108.xml><?xml version="1.0" encoding="utf-8"?>
<EsriMapsInfo xmlns="ESRI.ArcGIS.Mapping.OfficeIntegration.PowerPointInfo">
  <Version>Version1</Version>
  <RequiresSignIn>False</RequiresSignIn>
</EsriMapsInfo>
</file>

<file path=customXml/item109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10.xml><?xml version="1.0" encoding="utf-8"?>
<EsriMapsInfo xmlns="ESRI.ArcGIS.Mapping.OfficeIntegration.PowerPointInfo">
  <Version>Version1</Version>
  <RequiresSignIn>False</RequiresSignIn>
</EsriMapsInfo>
</file>

<file path=customXml/item111.xml><?xml version="1.0" encoding="utf-8"?>
<EsriMapsInfo xmlns="ESRI.ArcGIS.Mapping.OfficeIntegration.PowerPointInfo">
  <Version>Version1</Version>
  <RequiresSignIn>False</RequiresSignIn>
</EsriMapsInfo>
</file>

<file path=customXml/item112.xml><?xml version="1.0" encoding="utf-8"?>
<EsriMapsInfo xmlns="ESRI.ArcGIS.Mapping.OfficeIntegration.PowerPointInfo">
  <Version>Version1</Version>
  <RequiresSignIn>False</RequiresSignIn>
</EsriMapsInfo>
</file>

<file path=customXml/item113.xml><?xml version="1.0" encoding="utf-8"?>
<EsriMapsInfo xmlns="ESRI.ArcGIS.Mapping.OfficeIntegration.PowerPointInfo">
  <Version>Version1</Version>
  <RequiresSignIn>False</RequiresSignIn>
</EsriMapsInfo>
</file>

<file path=customXml/item114.xml><?xml version="1.0" encoding="utf-8"?>
<EsriMapsInfo xmlns="ESRI.ArcGIS.Mapping.OfficeIntegration.PowerPointInfo">
  <Version>Version1</Version>
  <RequiresSignIn>False</RequiresSignIn>
</EsriMapsInfo>
</file>

<file path=customXml/item115.xml><?xml version="1.0" encoding="utf-8"?>
<EsriMapsInfo xmlns="ESRI.ArcGIS.Mapping.OfficeIntegration.PowerPointInfo">
  <Version>Version1</Version>
  <RequiresSignIn>False</RequiresSignIn>
</EsriMapsInfo>
</file>

<file path=customXml/item116.xml><?xml version="1.0" encoding="utf-8"?>
<EsriMapsInfo xmlns="ESRI.ArcGIS.Mapping.OfficeIntegration.PowerPointInfo">
  <Version>Version1</Version>
  <RequiresSignIn>False</RequiresSignIn>
</EsriMapsInfo>
</file>

<file path=customXml/item117.xml><?xml version="1.0" encoding="utf-8"?>
<EsriMapsInfo xmlns="ESRI.ArcGIS.Mapping.OfficeIntegration.PowerPointInfo">
  <Version>Version1</Version>
  <RequiresSignIn>False</RequiresSignIn>
</EsriMapsInfo>
</file>

<file path=customXml/item118.xml><?xml version="1.0" encoding="utf-8"?>
<EsriMapsInfo xmlns="ESRI.ArcGIS.Mapping.OfficeIntegration.PowerPointInfo">
  <Version>Version1</Version>
  <RequiresSignIn>False</RequiresSignIn>
</EsriMapsInfo>
</file>

<file path=customXml/item119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20.xml><?xml version="1.0" encoding="utf-8"?>
<EsriMapsInfo xmlns="ESRI.ArcGIS.Mapping.OfficeIntegration.PowerPointInfo">
  <Version>Version1</Version>
  <RequiresSignIn>False</RequiresSignIn>
</EsriMapsInfo>
</file>

<file path=customXml/item121.xml><?xml version="1.0" encoding="utf-8"?>
<EsriMapsInfo xmlns="ESRI.ArcGIS.Mapping.OfficeIntegration.PowerPointInfo">
  <Version>Version1</Version>
  <RequiresSignIn>False</RequiresSignIn>
</EsriMapsInfo>
</file>

<file path=customXml/item122.xml><?xml version="1.0" encoding="utf-8"?>
<EsriMapsInfo xmlns="ESRI.ArcGIS.Mapping.OfficeIntegration.PowerPointInfo">
  <Version>Version1</Version>
  <RequiresSignIn>False</RequiresSignIn>
</EsriMapsInfo>
</file>

<file path=customXml/item123.xml><?xml version="1.0" encoding="utf-8"?>
<EsriMapsInfo xmlns="ESRI.ArcGIS.Mapping.OfficeIntegration.PowerPointInfo">
  <Version>Version1</Version>
  <RequiresSignIn>False</RequiresSignIn>
</EsriMapsInfo>
</file>

<file path=customXml/item124.xml><?xml version="1.0" encoding="utf-8"?>
<EsriMapsInfo xmlns="ESRI.ArcGIS.Mapping.OfficeIntegration.PowerPointInfo">
  <Version>Version1</Version>
  <RequiresSignIn>False</RequiresSignIn>
</EsriMapsInfo>
</file>

<file path=customXml/item125.xml><?xml version="1.0" encoding="utf-8"?>
<EsriMapsInfo xmlns="ESRI.ArcGIS.Mapping.OfficeIntegration.PowerPointInfo">
  <Version>Version1</Version>
  <RequiresSignIn>False</RequiresSignIn>
</EsriMapsInfo>
</file>

<file path=customXml/item126.xml><?xml version="1.0" encoding="utf-8"?>
<EsriMapsInfo xmlns="ESRI.ArcGIS.Mapping.OfficeIntegration.PowerPointInfo">
  <Version>Version1</Version>
  <RequiresSignIn>False</RequiresSignIn>
</EsriMapsInfo>
</file>

<file path=customXml/item127.xml><?xml version="1.0" encoding="utf-8"?>
<EsriMapsInfo xmlns="ESRI.ArcGIS.Mapping.OfficeIntegration.PowerPointInfo">
  <Version>Version1</Version>
  <RequiresSignIn>False</RequiresSignIn>
</EsriMapsInfo>
</file>

<file path=customXml/item128.xml><?xml version="1.0" encoding="utf-8"?>
<EsriMapsInfo xmlns="ESRI.ArcGIS.Mapping.OfficeIntegration.PowerPointInfo">
  <Version>Version1</Version>
  <RequiresSignIn>False</RequiresSignIn>
</EsriMapsInfo>
</file>

<file path=customXml/item129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30.xml><?xml version="1.0" encoding="utf-8"?>
<EsriMapsInfo xmlns="ESRI.ArcGIS.Mapping.OfficeIntegration.PowerPointInfo">
  <Version>Version1</Version>
  <RequiresSignIn>False</RequiresSignIn>
</EsriMapsInfo>
</file>

<file path=customXml/item131.xml><?xml version="1.0" encoding="utf-8"?>
<EsriMapsInfo xmlns="ESRI.ArcGIS.Mapping.OfficeIntegration.PowerPointInfo">
  <Version>Version1</Version>
  <RequiresSignIn>False</RequiresSignIn>
</EsriMapsInfo>
</file>

<file path=customXml/item132.xml><?xml version="1.0" encoding="utf-8"?>
<EsriMapsInfo xmlns="ESRI.ArcGIS.Mapping.OfficeIntegration.PowerPointInfo">
  <Version>Version1</Version>
  <RequiresSignIn>False</RequiresSignIn>
</EsriMapsInfo>
</file>

<file path=customXml/item133.xml><?xml version="1.0" encoding="utf-8"?>
<EsriMapsInfo xmlns="ESRI.ArcGIS.Mapping.OfficeIntegration.PowerPointInfo">
  <Version>Version1</Version>
  <RequiresSignIn>False</RequiresSignIn>
</EsriMapsInfo>
</file>

<file path=customXml/item134.xml><?xml version="1.0" encoding="utf-8"?>
<EsriMapsInfo xmlns="ESRI.ArcGIS.Mapping.OfficeIntegration.PowerPointInfo">
  <Version>Version1</Version>
  <RequiresSignIn>False</RequiresSignIn>
</EsriMapsInfo>
</file>

<file path=customXml/item135.xml><?xml version="1.0" encoding="utf-8"?>
<EsriMapsInfo xmlns="ESRI.ArcGIS.Mapping.OfficeIntegration.PowerPointInfo">
  <Version>Version1</Version>
  <RequiresSignIn>False</RequiresSignIn>
</EsriMapsInfo>
</file>

<file path=customXml/item136.xml><?xml version="1.0" encoding="utf-8"?>
<EsriMapsInfo xmlns="ESRI.ArcGIS.Mapping.OfficeIntegration.PowerPointInfo">
  <Version>Version1</Version>
  <RequiresSignIn>False</RequiresSignIn>
</EsriMapsInfo>
</file>

<file path=customXml/item137.xml><?xml version="1.0" encoding="utf-8"?>
<EsriMapsInfo xmlns="ESRI.ArcGIS.Mapping.OfficeIntegration.PowerPointInfo">
  <Version>Version1</Version>
  <RequiresSignIn>False</RequiresSignIn>
</EsriMapsInfo>
</file>

<file path=customXml/item138.xml><?xml version="1.0" encoding="utf-8"?>
<EsriMapsInfo xmlns="ESRI.ArcGIS.Mapping.OfficeIntegration.PowerPointInfo">
  <Version>Version1</Version>
  <RequiresSignIn>False</RequiresSignIn>
</EsriMapsInfo>
</file>

<file path=customXml/item139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40.xml><?xml version="1.0" encoding="utf-8"?>
<EsriMapsInfo xmlns="ESRI.ArcGIS.Mapping.OfficeIntegration.PowerPointInfo">
  <Version>Version1</Version>
  <RequiresSignIn>False</RequiresSignIn>
</EsriMapsInfo>
</file>

<file path=customXml/item141.xml><?xml version="1.0" encoding="utf-8"?>
<EsriMapsInfo xmlns="ESRI.ArcGIS.Mapping.OfficeIntegration.PowerPointInfo">
  <Version>Version1</Version>
  <RequiresSignIn>False</RequiresSignIn>
</EsriMapsInfo>
</file>

<file path=customXml/item142.xml><?xml version="1.0" encoding="utf-8"?>
<EsriMapsInfo xmlns="ESRI.ArcGIS.Mapping.OfficeIntegration.PowerPointInfo">
  <Version>Version1</Version>
  <RequiresSignIn>False</RequiresSignIn>
</EsriMapsInfo>
</file>

<file path=customXml/item143.xml><?xml version="1.0" encoding="utf-8"?>
<EsriMapsInfo xmlns="ESRI.ArcGIS.Mapping.OfficeIntegration.PowerPointInfo">
  <Version>Version1</Version>
  <RequiresSignIn>False</RequiresSignIn>
</EsriMapsInfo>
</file>

<file path=customXml/item14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82.xml><?xml version="1.0" encoding="utf-8"?>
<EsriMapsInfo xmlns="ESRI.ArcGIS.Mapping.OfficeIntegration.PowerPointInfo">
  <Version>Version1</Version>
  <RequiresSignIn>False</RequiresSignIn>
</EsriMapsInfo>
</file>

<file path=customXml/item83.xml><?xml version="1.0" encoding="utf-8"?>
<EsriMapsInfo xmlns="ESRI.ArcGIS.Mapping.OfficeIntegration.PowerPointInfo">
  <Version>Version1</Version>
  <RequiresSignIn>False</RequiresSignIn>
</EsriMapsInfo>
</file>

<file path=customXml/item84.xml><?xml version="1.0" encoding="utf-8"?>
<EsriMapsInfo xmlns="ESRI.ArcGIS.Mapping.OfficeIntegration.PowerPointInfo">
  <Version>Version1</Version>
  <RequiresSignIn>False</RequiresSignIn>
</EsriMapsInfo>
</file>

<file path=customXml/item85.xml><?xml version="1.0" encoding="utf-8"?>
<EsriMapsInfo xmlns="ESRI.ArcGIS.Mapping.OfficeIntegration.PowerPointInfo">
  <Version>Version1</Version>
  <RequiresSignIn>False</RequiresSignIn>
</EsriMapsInfo>
</file>

<file path=customXml/item86.xml><?xml version="1.0" encoding="utf-8"?>
<EsriMapsInfo xmlns="ESRI.ArcGIS.Mapping.OfficeIntegration.PowerPointInfo">
  <Version>Version1</Version>
  <RequiresSignIn>False</RequiresSignIn>
</EsriMapsInfo>
</file>

<file path=customXml/item87.xml><?xml version="1.0" encoding="utf-8"?>
<EsriMapsInfo xmlns="ESRI.ArcGIS.Mapping.OfficeIntegration.PowerPointInfo">
  <Version>Version1</Version>
  <RequiresSignIn>False</RequiresSignIn>
</EsriMapsInfo>
</file>

<file path=customXml/item88.xml><?xml version="1.0" encoding="utf-8"?>
<EsriMapsInfo xmlns="ESRI.ArcGIS.Mapping.OfficeIntegration.PowerPointInfo">
  <Version>Version1</Version>
  <RequiresSignIn>False</RequiresSignIn>
</EsriMapsInfo>
</file>

<file path=customXml/item89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90.xml><?xml version="1.0" encoding="utf-8"?>
<EsriMapsInfo xmlns="ESRI.ArcGIS.Mapping.OfficeIntegration.PowerPointInfo">
  <Version>Version1</Version>
  <RequiresSignIn>False</RequiresSignIn>
</EsriMapsInfo>
</file>

<file path=customXml/item91.xml><?xml version="1.0" encoding="utf-8"?>
<EsriMapsInfo xmlns="ESRI.ArcGIS.Mapping.OfficeIntegration.PowerPointInfo">
  <Version>Version1</Version>
  <RequiresSignIn>False</RequiresSignIn>
</EsriMapsInfo>
</file>

<file path=customXml/item92.xml><?xml version="1.0" encoding="utf-8"?>
<EsriMapsInfo xmlns="ESRI.ArcGIS.Mapping.OfficeIntegration.PowerPointInfo">
  <Version>Version1</Version>
  <RequiresSignIn>False</RequiresSignIn>
</EsriMapsInfo>
</file>

<file path=customXml/item93.xml><?xml version="1.0" encoding="utf-8"?>
<EsriMapsInfo xmlns="ESRI.ArcGIS.Mapping.OfficeIntegration.PowerPointInfo">
  <Version>Version1</Version>
  <RequiresSignIn>False</RequiresSignIn>
</EsriMapsInfo>
</file>

<file path=customXml/item94.xml><?xml version="1.0" encoding="utf-8"?>
<EsriMapsInfo xmlns="ESRI.ArcGIS.Mapping.OfficeIntegration.PowerPointInfo">
  <Version>Version1</Version>
  <RequiresSignIn>False</RequiresSignIn>
</EsriMapsInfo>
</file>

<file path=customXml/item95.xml><?xml version="1.0" encoding="utf-8"?>
<EsriMapsInfo xmlns="ESRI.ArcGIS.Mapping.OfficeIntegration.PowerPointInfo">
  <Version>Version1</Version>
  <RequiresSignIn>False</RequiresSignIn>
</EsriMapsInfo>
</file>

<file path=customXml/item96.xml><?xml version="1.0" encoding="utf-8"?>
<EsriMapsInfo xmlns="ESRI.ArcGIS.Mapping.OfficeIntegration.PowerPointInfo">
  <Version>Version1</Version>
  <RequiresSignIn>False</RequiresSignIn>
</EsriMapsInfo>
</file>

<file path=customXml/item97.xml><?xml version="1.0" encoding="utf-8"?>
<EsriMapsInfo xmlns="ESRI.ArcGIS.Mapping.OfficeIntegration.PowerPointInfo">
  <Version>Version1</Version>
  <RequiresSignIn>False</RequiresSignIn>
</EsriMapsInfo>
</file>

<file path=customXml/item98.xml><?xml version="1.0" encoding="utf-8"?>
<EsriMapsInfo xmlns="ESRI.ArcGIS.Mapping.OfficeIntegration.PowerPointInfo">
  <Version>Version1</Version>
  <RequiresSignIn>False</RequiresSignIn>
</EsriMapsInfo>
</file>

<file path=customXml/item9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44A4F82B-A4F0-4CAD-A260-8B358AE356B7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A9944522-4BAA-4CE9-A6F1-492F1D13DED5}">
  <ds:schemaRefs>
    <ds:schemaRef ds:uri="ESRI.ArcGIS.Mapping.OfficeIntegration.PowerPointInfo"/>
  </ds:schemaRefs>
</ds:datastoreItem>
</file>

<file path=customXml/itemProps100.xml><?xml version="1.0" encoding="utf-8"?>
<ds:datastoreItem xmlns:ds="http://schemas.openxmlformats.org/officeDocument/2006/customXml" ds:itemID="{48B5E408-B7A4-41F5-964C-1CE1F98C0847}">
  <ds:schemaRefs>
    <ds:schemaRef ds:uri="ESRI.ArcGIS.Mapping.OfficeIntegration.PowerPointInfo"/>
  </ds:schemaRefs>
</ds:datastoreItem>
</file>

<file path=customXml/itemProps101.xml><?xml version="1.0" encoding="utf-8"?>
<ds:datastoreItem xmlns:ds="http://schemas.openxmlformats.org/officeDocument/2006/customXml" ds:itemID="{859F0C48-7290-4233-BCD0-6E9C0AF09104}">
  <ds:schemaRefs>
    <ds:schemaRef ds:uri="ESRI.ArcGIS.Mapping.OfficeIntegration.PowerPointInfo"/>
  </ds:schemaRefs>
</ds:datastoreItem>
</file>

<file path=customXml/itemProps102.xml><?xml version="1.0" encoding="utf-8"?>
<ds:datastoreItem xmlns:ds="http://schemas.openxmlformats.org/officeDocument/2006/customXml" ds:itemID="{02F30BD3-CBCE-42E3-BE56-D1DC9CC968E1}">
  <ds:schemaRefs>
    <ds:schemaRef ds:uri="ESRI.ArcGIS.Mapping.OfficeIntegration.PowerPointInfo"/>
  </ds:schemaRefs>
</ds:datastoreItem>
</file>

<file path=customXml/itemProps103.xml><?xml version="1.0" encoding="utf-8"?>
<ds:datastoreItem xmlns:ds="http://schemas.openxmlformats.org/officeDocument/2006/customXml" ds:itemID="{3B4E69C8-13F1-4FD1-811C-5236AFE7CCC7}">
  <ds:schemaRefs>
    <ds:schemaRef ds:uri="ESRI.ArcGIS.Mapping.OfficeIntegration.PowerPointInfo"/>
  </ds:schemaRefs>
</ds:datastoreItem>
</file>

<file path=customXml/itemProps104.xml><?xml version="1.0" encoding="utf-8"?>
<ds:datastoreItem xmlns:ds="http://schemas.openxmlformats.org/officeDocument/2006/customXml" ds:itemID="{ABF17758-4F46-4F3E-9B19-0C3C87C775C6}">
  <ds:schemaRefs>
    <ds:schemaRef ds:uri="ESRI.ArcGIS.Mapping.OfficeIntegration.PowerPointInfo"/>
  </ds:schemaRefs>
</ds:datastoreItem>
</file>

<file path=customXml/itemProps105.xml><?xml version="1.0" encoding="utf-8"?>
<ds:datastoreItem xmlns:ds="http://schemas.openxmlformats.org/officeDocument/2006/customXml" ds:itemID="{878EDA70-5701-42A9-9FFD-EAC278DFD40B}">
  <ds:schemaRefs>
    <ds:schemaRef ds:uri="ESRI.ArcGIS.Mapping.OfficeIntegration.PowerPointInfo"/>
  </ds:schemaRefs>
</ds:datastoreItem>
</file>

<file path=customXml/itemProps106.xml><?xml version="1.0" encoding="utf-8"?>
<ds:datastoreItem xmlns:ds="http://schemas.openxmlformats.org/officeDocument/2006/customXml" ds:itemID="{200792E3-F034-4164-8F8A-F87F3F77D5E8}">
  <ds:schemaRefs>
    <ds:schemaRef ds:uri="ESRI.ArcGIS.Mapping.OfficeIntegration.PowerPointInfo"/>
  </ds:schemaRefs>
</ds:datastoreItem>
</file>

<file path=customXml/itemProps107.xml><?xml version="1.0" encoding="utf-8"?>
<ds:datastoreItem xmlns:ds="http://schemas.openxmlformats.org/officeDocument/2006/customXml" ds:itemID="{604EBFFA-84A7-422A-B530-ABDFDE68512A}">
  <ds:schemaRefs>
    <ds:schemaRef ds:uri="ESRI.ArcGIS.Mapping.OfficeIntegration.PowerPointInfo"/>
  </ds:schemaRefs>
</ds:datastoreItem>
</file>

<file path=customXml/itemProps108.xml><?xml version="1.0" encoding="utf-8"?>
<ds:datastoreItem xmlns:ds="http://schemas.openxmlformats.org/officeDocument/2006/customXml" ds:itemID="{2C7BFBFE-F780-47DF-B722-DF796669E325}">
  <ds:schemaRefs>
    <ds:schemaRef ds:uri="ESRI.ArcGIS.Mapping.OfficeIntegration.PowerPointInfo"/>
  </ds:schemaRefs>
</ds:datastoreItem>
</file>

<file path=customXml/itemProps109.xml><?xml version="1.0" encoding="utf-8"?>
<ds:datastoreItem xmlns:ds="http://schemas.openxmlformats.org/officeDocument/2006/customXml" ds:itemID="{C750CEB4-3FC1-481A-AC9C-08B7D4BC7DE7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CBF2ADB6-FBEF-4E78-BBBF-AE3026B50127}">
  <ds:schemaRefs>
    <ds:schemaRef ds:uri="ESRI.ArcGIS.Mapping.OfficeIntegration.PowerPointInfo"/>
  </ds:schemaRefs>
</ds:datastoreItem>
</file>

<file path=customXml/itemProps110.xml><?xml version="1.0" encoding="utf-8"?>
<ds:datastoreItem xmlns:ds="http://schemas.openxmlformats.org/officeDocument/2006/customXml" ds:itemID="{8A514FBD-F07A-494D-A003-C13AD388C4B8}">
  <ds:schemaRefs>
    <ds:schemaRef ds:uri="ESRI.ArcGIS.Mapping.OfficeIntegration.PowerPointInfo"/>
  </ds:schemaRefs>
</ds:datastoreItem>
</file>

<file path=customXml/itemProps111.xml><?xml version="1.0" encoding="utf-8"?>
<ds:datastoreItem xmlns:ds="http://schemas.openxmlformats.org/officeDocument/2006/customXml" ds:itemID="{8ECE1562-EBC0-431F-8AF6-96D070E726AD}">
  <ds:schemaRefs>
    <ds:schemaRef ds:uri="ESRI.ArcGIS.Mapping.OfficeIntegration.PowerPointInfo"/>
  </ds:schemaRefs>
</ds:datastoreItem>
</file>

<file path=customXml/itemProps112.xml><?xml version="1.0" encoding="utf-8"?>
<ds:datastoreItem xmlns:ds="http://schemas.openxmlformats.org/officeDocument/2006/customXml" ds:itemID="{7C0091EB-8E06-44D0-866A-88A915ED8876}">
  <ds:schemaRefs>
    <ds:schemaRef ds:uri="ESRI.ArcGIS.Mapping.OfficeIntegration.PowerPointInfo"/>
  </ds:schemaRefs>
</ds:datastoreItem>
</file>

<file path=customXml/itemProps113.xml><?xml version="1.0" encoding="utf-8"?>
<ds:datastoreItem xmlns:ds="http://schemas.openxmlformats.org/officeDocument/2006/customXml" ds:itemID="{D5A73C2E-1097-4596-9FB5-E13E02654B50}">
  <ds:schemaRefs>
    <ds:schemaRef ds:uri="ESRI.ArcGIS.Mapping.OfficeIntegration.PowerPointInfo"/>
  </ds:schemaRefs>
</ds:datastoreItem>
</file>

<file path=customXml/itemProps114.xml><?xml version="1.0" encoding="utf-8"?>
<ds:datastoreItem xmlns:ds="http://schemas.openxmlformats.org/officeDocument/2006/customXml" ds:itemID="{6FF6C6B2-B0EA-4848-A8E3-E14A71958732}">
  <ds:schemaRefs>
    <ds:schemaRef ds:uri="ESRI.ArcGIS.Mapping.OfficeIntegration.PowerPointInfo"/>
  </ds:schemaRefs>
</ds:datastoreItem>
</file>

<file path=customXml/itemProps115.xml><?xml version="1.0" encoding="utf-8"?>
<ds:datastoreItem xmlns:ds="http://schemas.openxmlformats.org/officeDocument/2006/customXml" ds:itemID="{D72B966A-6131-42FD-815C-BF2B6F5C218A}">
  <ds:schemaRefs>
    <ds:schemaRef ds:uri="ESRI.ArcGIS.Mapping.OfficeIntegration.PowerPointInfo"/>
  </ds:schemaRefs>
</ds:datastoreItem>
</file>

<file path=customXml/itemProps116.xml><?xml version="1.0" encoding="utf-8"?>
<ds:datastoreItem xmlns:ds="http://schemas.openxmlformats.org/officeDocument/2006/customXml" ds:itemID="{61F85B9D-D72D-4179-BB20-8F106E370337}">
  <ds:schemaRefs>
    <ds:schemaRef ds:uri="ESRI.ArcGIS.Mapping.OfficeIntegration.PowerPointInfo"/>
  </ds:schemaRefs>
</ds:datastoreItem>
</file>

<file path=customXml/itemProps117.xml><?xml version="1.0" encoding="utf-8"?>
<ds:datastoreItem xmlns:ds="http://schemas.openxmlformats.org/officeDocument/2006/customXml" ds:itemID="{88B5C626-D0D3-47F2-927F-567C161B9EA5}">
  <ds:schemaRefs>
    <ds:schemaRef ds:uri="ESRI.ArcGIS.Mapping.OfficeIntegration.PowerPointInfo"/>
  </ds:schemaRefs>
</ds:datastoreItem>
</file>

<file path=customXml/itemProps118.xml><?xml version="1.0" encoding="utf-8"?>
<ds:datastoreItem xmlns:ds="http://schemas.openxmlformats.org/officeDocument/2006/customXml" ds:itemID="{69565F4F-7068-4948-9235-074C249AA7D7}">
  <ds:schemaRefs>
    <ds:schemaRef ds:uri="ESRI.ArcGIS.Mapping.OfficeIntegration.PowerPointInfo"/>
  </ds:schemaRefs>
</ds:datastoreItem>
</file>

<file path=customXml/itemProps119.xml><?xml version="1.0" encoding="utf-8"?>
<ds:datastoreItem xmlns:ds="http://schemas.openxmlformats.org/officeDocument/2006/customXml" ds:itemID="{A8A531A9-62AE-46D9-A301-33DFCFC8AEC2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234CBA50-CE54-4ACF-9436-1127C9FA96B3}">
  <ds:schemaRefs>
    <ds:schemaRef ds:uri="ESRI.ArcGIS.Mapping.OfficeIntegration.PowerPointInfo"/>
  </ds:schemaRefs>
</ds:datastoreItem>
</file>

<file path=customXml/itemProps120.xml><?xml version="1.0" encoding="utf-8"?>
<ds:datastoreItem xmlns:ds="http://schemas.openxmlformats.org/officeDocument/2006/customXml" ds:itemID="{8CEA8974-5C3A-4C4E-B0FF-D496DC60FDD7}">
  <ds:schemaRefs>
    <ds:schemaRef ds:uri="ESRI.ArcGIS.Mapping.OfficeIntegration.PowerPointInfo"/>
  </ds:schemaRefs>
</ds:datastoreItem>
</file>

<file path=customXml/itemProps121.xml><?xml version="1.0" encoding="utf-8"?>
<ds:datastoreItem xmlns:ds="http://schemas.openxmlformats.org/officeDocument/2006/customXml" ds:itemID="{6B2A731D-4F6B-4CFB-9289-72E9C92766F3}">
  <ds:schemaRefs>
    <ds:schemaRef ds:uri="ESRI.ArcGIS.Mapping.OfficeIntegration.PowerPointInfo"/>
  </ds:schemaRefs>
</ds:datastoreItem>
</file>

<file path=customXml/itemProps122.xml><?xml version="1.0" encoding="utf-8"?>
<ds:datastoreItem xmlns:ds="http://schemas.openxmlformats.org/officeDocument/2006/customXml" ds:itemID="{76CE012F-6805-41FE-93F0-331F5C5AEB69}">
  <ds:schemaRefs>
    <ds:schemaRef ds:uri="ESRI.ArcGIS.Mapping.OfficeIntegration.PowerPointInfo"/>
  </ds:schemaRefs>
</ds:datastoreItem>
</file>

<file path=customXml/itemProps123.xml><?xml version="1.0" encoding="utf-8"?>
<ds:datastoreItem xmlns:ds="http://schemas.openxmlformats.org/officeDocument/2006/customXml" ds:itemID="{45DEBB13-35C5-4F80-B6C4-3CF6908D6051}">
  <ds:schemaRefs>
    <ds:schemaRef ds:uri="ESRI.ArcGIS.Mapping.OfficeIntegration.PowerPointInfo"/>
  </ds:schemaRefs>
</ds:datastoreItem>
</file>

<file path=customXml/itemProps124.xml><?xml version="1.0" encoding="utf-8"?>
<ds:datastoreItem xmlns:ds="http://schemas.openxmlformats.org/officeDocument/2006/customXml" ds:itemID="{E4FFD021-A700-45E4-957C-010CF75CBCD4}">
  <ds:schemaRefs>
    <ds:schemaRef ds:uri="ESRI.ArcGIS.Mapping.OfficeIntegration.PowerPointInfo"/>
  </ds:schemaRefs>
</ds:datastoreItem>
</file>

<file path=customXml/itemProps125.xml><?xml version="1.0" encoding="utf-8"?>
<ds:datastoreItem xmlns:ds="http://schemas.openxmlformats.org/officeDocument/2006/customXml" ds:itemID="{F7B02A07-C553-4E49-89DA-CACBAAF9424B}">
  <ds:schemaRefs>
    <ds:schemaRef ds:uri="ESRI.ArcGIS.Mapping.OfficeIntegration.PowerPointInfo"/>
  </ds:schemaRefs>
</ds:datastoreItem>
</file>

<file path=customXml/itemProps126.xml><?xml version="1.0" encoding="utf-8"?>
<ds:datastoreItem xmlns:ds="http://schemas.openxmlformats.org/officeDocument/2006/customXml" ds:itemID="{2746E59F-4A7E-457E-8917-F7464902D333}">
  <ds:schemaRefs>
    <ds:schemaRef ds:uri="ESRI.ArcGIS.Mapping.OfficeIntegration.PowerPointInfo"/>
  </ds:schemaRefs>
</ds:datastoreItem>
</file>

<file path=customXml/itemProps127.xml><?xml version="1.0" encoding="utf-8"?>
<ds:datastoreItem xmlns:ds="http://schemas.openxmlformats.org/officeDocument/2006/customXml" ds:itemID="{82B762F8-9AA1-4A3E-80EC-305EEE9419A8}">
  <ds:schemaRefs>
    <ds:schemaRef ds:uri="ESRI.ArcGIS.Mapping.OfficeIntegration.PowerPointInfo"/>
  </ds:schemaRefs>
</ds:datastoreItem>
</file>

<file path=customXml/itemProps128.xml><?xml version="1.0" encoding="utf-8"?>
<ds:datastoreItem xmlns:ds="http://schemas.openxmlformats.org/officeDocument/2006/customXml" ds:itemID="{31A030BA-50A9-4BF5-86DF-F44226BAC854}">
  <ds:schemaRefs>
    <ds:schemaRef ds:uri="ESRI.ArcGIS.Mapping.OfficeIntegration.PowerPointInfo"/>
  </ds:schemaRefs>
</ds:datastoreItem>
</file>

<file path=customXml/itemProps129.xml><?xml version="1.0" encoding="utf-8"?>
<ds:datastoreItem xmlns:ds="http://schemas.openxmlformats.org/officeDocument/2006/customXml" ds:itemID="{60B3F1AB-3A60-4F47-A06E-EA7771DBDC39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CE3C141C-A197-493F-8D87-E7E43D27A531}">
  <ds:schemaRefs>
    <ds:schemaRef ds:uri="ESRI.ArcGIS.Mapping.OfficeIntegration.PowerPointInfo"/>
  </ds:schemaRefs>
</ds:datastoreItem>
</file>

<file path=customXml/itemProps130.xml><?xml version="1.0" encoding="utf-8"?>
<ds:datastoreItem xmlns:ds="http://schemas.openxmlformats.org/officeDocument/2006/customXml" ds:itemID="{CB1D4B86-EF58-43E4-AC8C-847C2120DCA9}">
  <ds:schemaRefs>
    <ds:schemaRef ds:uri="ESRI.ArcGIS.Mapping.OfficeIntegration.PowerPointInfo"/>
  </ds:schemaRefs>
</ds:datastoreItem>
</file>

<file path=customXml/itemProps131.xml><?xml version="1.0" encoding="utf-8"?>
<ds:datastoreItem xmlns:ds="http://schemas.openxmlformats.org/officeDocument/2006/customXml" ds:itemID="{BB71D59E-2E84-4B25-ADB5-F38046D04E4C}">
  <ds:schemaRefs>
    <ds:schemaRef ds:uri="ESRI.ArcGIS.Mapping.OfficeIntegration.PowerPointInfo"/>
  </ds:schemaRefs>
</ds:datastoreItem>
</file>

<file path=customXml/itemProps132.xml><?xml version="1.0" encoding="utf-8"?>
<ds:datastoreItem xmlns:ds="http://schemas.openxmlformats.org/officeDocument/2006/customXml" ds:itemID="{D39E92E4-BAE4-4605-84BA-C64E580DBAF0}">
  <ds:schemaRefs>
    <ds:schemaRef ds:uri="ESRI.ArcGIS.Mapping.OfficeIntegration.PowerPointInfo"/>
  </ds:schemaRefs>
</ds:datastoreItem>
</file>

<file path=customXml/itemProps133.xml><?xml version="1.0" encoding="utf-8"?>
<ds:datastoreItem xmlns:ds="http://schemas.openxmlformats.org/officeDocument/2006/customXml" ds:itemID="{70B4AC54-71B6-41D8-BC2F-5418371F7187}">
  <ds:schemaRefs>
    <ds:schemaRef ds:uri="ESRI.ArcGIS.Mapping.OfficeIntegration.PowerPointInfo"/>
  </ds:schemaRefs>
</ds:datastoreItem>
</file>

<file path=customXml/itemProps134.xml><?xml version="1.0" encoding="utf-8"?>
<ds:datastoreItem xmlns:ds="http://schemas.openxmlformats.org/officeDocument/2006/customXml" ds:itemID="{818B52CD-8F47-4D6F-9DAF-7A958626265E}">
  <ds:schemaRefs>
    <ds:schemaRef ds:uri="ESRI.ArcGIS.Mapping.OfficeIntegration.PowerPointInfo"/>
  </ds:schemaRefs>
</ds:datastoreItem>
</file>

<file path=customXml/itemProps135.xml><?xml version="1.0" encoding="utf-8"?>
<ds:datastoreItem xmlns:ds="http://schemas.openxmlformats.org/officeDocument/2006/customXml" ds:itemID="{D6182018-7AFD-4DA6-B90E-F4C0FEF1B8BB}">
  <ds:schemaRefs>
    <ds:schemaRef ds:uri="ESRI.ArcGIS.Mapping.OfficeIntegration.PowerPointInfo"/>
  </ds:schemaRefs>
</ds:datastoreItem>
</file>

<file path=customXml/itemProps136.xml><?xml version="1.0" encoding="utf-8"?>
<ds:datastoreItem xmlns:ds="http://schemas.openxmlformats.org/officeDocument/2006/customXml" ds:itemID="{E6B01E83-9645-467D-AD5E-808A3036917C}">
  <ds:schemaRefs>
    <ds:schemaRef ds:uri="ESRI.ArcGIS.Mapping.OfficeIntegration.PowerPointInfo"/>
  </ds:schemaRefs>
</ds:datastoreItem>
</file>

<file path=customXml/itemProps137.xml><?xml version="1.0" encoding="utf-8"?>
<ds:datastoreItem xmlns:ds="http://schemas.openxmlformats.org/officeDocument/2006/customXml" ds:itemID="{B89BE48B-3A87-4A9D-9B07-F275B5462750}">
  <ds:schemaRefs>
    <ds:schemaRef ds:uri="ESRI.ArcGIS.Mapping.OfficeIntegration.PowerPointInfo"/>
  </ds:schemaRefs>
</ds:datastoreItem>
</file>

<file path=customXml/itemProps138.xml><?xml version="1.0" encoding="utf-8"?>
<ds:datastoreItem xmlns:ds="http://schemas.openxmlformats.org/officeDocument/2006/customXml" ds:itemID="{4E3BF40C-5B18-4E58-A4E1-E6EA7DBF81DC}">
  <ds:schemaRefs>
    <ds:schemaRef ds:uri="ESRI.ArcGIS.Mapping.OfficeIntegration.PowerPointInfo"/>
  </ds:schemaRefs>
</ds:datastoreItem>
</file>

<file path=customXml/itemProps139.xml><?xml version="1.0" encoding="utf-8"?>
<ds:datastoreItem xmlns:ds="http://schemas.openxmlformats.org/officeDocument/2006/customXml" ds:itemID="{1AB4168C-025C-4AFF-A94E-63462127E91F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2AB607CE-A33F-4F06-8F6B-B1735890678D}">
  <ds:schemaRefs>
    <ds:schemaRef ds:uri="ESRI.ArcGIS.Mapping.OfficeIntegration.PowerPointInfo"/>
  </ds:schemaRefs>
</ds:datastoreItem>
</file>

<file path=customXml/itemProps140.xml><?xml version="1.0" encoding="utf-8"?>
<ds:datastoreItem xmlns:ds="http://schemas.openxmlformats.org/officeDocument/2006/customXml" ds:itemID="{7EBFAF6B-C80A-4FB8-B5DF-27E34C088E37}">
  <ds:schemaRefs>
    <ds:schemaRef ds:uri="ESRI.ArcGIS.Mapping.OfficeIntegration.PowerPointInfo"/>
  </ds:schemaRefs>
</ds:datastoreItem>
</file>

<file path=customXml/itemProps141.xml><?xml version="1.0" encoding="utf-8"?>
<ds:datastoreItem xmlns:ds="http://schemas.openxmlformats.org/officeDocument/2006/customXml" ds:itemID="{D550F492-8B18-463B-8E0A-854E02B76ACB}">
  <ds:schemaRefs>
    <ds:schemaRef ds:uri="ESRI.ArcGIS.Mapping.OfficeIntegration.PowerPointInfo"/>
  </ds:schemaRefs>
</ds:datastoreItem>
</file>

<file path=customXml/itemProps142.xml><?xml version="1.0" encoding="utf-8"?>
<ds:datastoreItem xmlns:ds="http://schemas.openxmlformats.org/officeDocument/2006/customXml" ds:itemID="{D77B24CD-F7F3-40D4-91DA-479431F48448}">
  <ds:schemaRefs>
    <ds:schemaRef ds:uri="ESRI.ArcGIS.Mapping.OfficeIntegration.PowerPointInfo"/>
  </ds:schemaRefs>
</ds:datastoreItem>
</file>

<file path=customXml/itemProps143.xml><?xml version="1.0" encoding="utf-8"?>
<ds:datastoreItem xmlns:ds="http://schemas.openxmlformats.org/officeDocument/2006/customXml" ds:itemID="{A2D0C79F-5BC3-4AB0-AC60-4CA5948ABD2A}">
  <ds:schemaRefs>
    <ds:schemaRef ds:uri="ESRI.ArcGIS.Mapping.OfficeIntegration.PowerPointInfo"/>
  </ds:schemaRefs>
</ds:datastoreItem>
</file>

<file path=customXml/itemProps144.xml><?xml version="1.0" encoding="utf-8"?>
<ds:datastoreItem xmlns:ds="http://schemas.openxmlformats.org/officeDocument/2006/customXml" ds:itemID="{AA08DC11-682C-42C3-B85F-D569E09CBB5D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1F53776D-F5FF-4787-9862-EA778A3E1EA0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D5ECA889-485F-461A-AFEA-02E80E5A3412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CB1E8B4C-FA35-45EB-AE0B-F486E75554B5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E0DE1B09-AD32-47BF-A71A-9D59ADF3CE1B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C4FC0EBF-0544-4E58-9700-C74B02A08BA9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70FCC804-827D-4B81-B28B-33C754AAA316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2440010D-A39B-453E-91C8-25A6518A7761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8AF403D1-E0BA-4362-9273-1375C5A053A5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DCAC7CDE-C4D8-4C67-B627-6832679AC4C2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C764DB6B-FFDD-4243-9C88-0F9D25C87810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00503631-FAA3-4661-8509-21F1C6DCC383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93DE1B21-91E7-45AF-A39C-3F6327038432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64948241-3B05-4D81-9D9A-9CB34A524D1F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86FC9E56-A3F0-45C3-AE7C-FAA3BE03C4FF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D5204DE6-042F-40EF-84B0-B60DE6CDA2B0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06FC00FF-7330-404E-8333-C40338B8F520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CCB4CE4E-B70D-410F-8283-464CDD6C2373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7D385FEF-5261-414D-BDD0-F8D1371EDAAB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D0F8538E-3638-459A-A5C1-9E5DAEA38EC9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09B5FA48-E14C-4E62-839B-EDA74FB84C47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9A9DADBC-806D-4FD9-8E81-31D06AB32187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3B2CF5B9-FEB0-4184-B963-3F2B1C3A50CE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3B605D67-9C5D-4B3C-9846-DADD290A0CE4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8599718A-B17B-4788-B732-6D4A78510F02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3C5712F3-B0E2-42DC-9081-F2FE5BFFA83B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31775022-6F92-4D23-882A-AA1E7B3BB39A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77EE30E9-21AA-4E13-BF33-4CA95D575622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784C0E4E-24ED-47BB-B442-41743BF7601C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91D2442D-1BCE-4131-9795-AACB3BE98B91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938EF489-AB5D-4A63-AFD6-64C5930B3F08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52C8C4C9-87CD-4FA7-8C12-A7FBEBEEEE3F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F0B66B60-93FC-4282-9B53-38AFED1B8898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A211C9AF-A076-4655-B7B3-43BB5FFABD80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51897778-6831-4EA6-B2B4-A2D5DDDE44D7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A73F7920-C2D9-42D2-B1AA-B86235B03FE8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9D3174B9-66F2-452C-9884-44BF785CDC1A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F3764246-7C94-498A-BA21-F6ADC9BB31FE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5BB11373-C6AE-46B6-A39B-C56DC9BFF180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670030AA-721F-480F-B47B-5419FFC7D0C6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15513B65-813B-44B2-93E4-EC61CED2E2DD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F766CDA8-2304-4362-A852-0026D62F431B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5C7E8365-A123-439D-98E9-F37B5D9E902A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FA1B91B9-F172-4163-B425-49CFEF4C1886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E83CBF33-5D14-4E43-B03C-56AF76449BC5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B4CCE50E-B50A-484E-A9B0-C8CD8B472DAD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BF0BD979-A8FF-4580-AD36-9971006C5362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6D5E5920-AD5D-45BD-8028-03FA3BD15EC6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BE9BA78C-0B99-4CD2-9A25-DA44A844D264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94EB1889-25E9-434B-8F5A-644FCABCE3C4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D5AE5F74-6DAC-4B01-B5AC-4B7431E53537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4BC4B38A-61C1-49A4-9ACC-27E04380C5DF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4067B55F-BEA1-4ACE-9D9A-75A7D967C201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E7188D86-4B6E-4FD7-AE77-4BD6299D12FC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22A56A9E-FCFC-40CF-BC82-50AB2657F11C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F635CEEB-BA9C-45B6-955D-E70281B2D14D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6B4F6C8D-99A7-4797-A80B-AAF3A4568CA1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021A492D-9915-435B-AA62-BCE8435ACD6C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A1032381-166C-4F05-8DEC-36C9F47B0C96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229D9BD7-F850-4084-8F12-341E88E42C7D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BCA7D774-3CA3-40FF-BA46-6FA7659BAD01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9C7B84B1-3389-4238-AC20-3AD071DBC077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79EB2ACA-E36F-4EB3-81AA-E4079037E9B9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FB108480-3C3B-487F-9F79-6EF8CE493E35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FEECDC49-1704-45E7-98F5-B0C12C6C1011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2F9174C7-A817-4029-BE73-A3B218ED7723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FE7028A9-441D-46F9-B832-FE69E88A47BF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9400BF1D-2FE0-4F26-9E5A-8CF435ECE6A6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C8659C94-8E56-465D-A8D4-BFB55BB64C8C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3E74F6D5-E168-4A4C-A10E-8B3BD7F22BD6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5D7AF86D-733B-41D8-884D-415EAC84D70A}">
  <ds:schemaRefs>
    <ds:schemaRef ds:uri="ESRI.ArcGIS.Mapping.OfficeIntegration.PowerPointInfo"/>
  </ds:schemaRefs>
</ds:datastoreItem>
</file>

<file path=customXml/itemProps79.xml><?xml version="1.0" encoding="utf-8"?>
<ds:datastoreItem xmlns:ds="http://schemas.openxmlformats.org/officeDocument/2006/customXml" ds:itemID="{11F0189C-0535-4706-9775-9D778105D3FA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5BA2E4E5-23D8-4400-9395-1E92AA85D233}">
  <ds:schemaRefs>
    <ds:schemaRef ds:uri="ESRI.ArcGIS.Mapping.OfficeIntegration.PowerPointInfo"/>
  </ds:schemaRefs>
</ds:datastoreItem>
</file>

<file path=customXml/itemProps80.xml><?xml version="1.0" encoding="utf-8"?>
<ds:datastoreItem xmlns:ds="http://schemas.openxmlformats.org/officeDocument/2006/customXml" ds:itemID="{BC67024B-D72E-4B79-A007-63ED0A4E231F}">
  <ds:schemaRefs>
    <ds:schemaRef ds:uri="ESRI.ArcGIS.Mapping.OfficeIntegration.PowerPointInfo"/>
  </ds:schemaRefs>
</ds:datastoreItem>
</file>

<file path=customXml/itemProps81.xml><?xml version="1.0" encoding="utf-8"?>
<ds:datastoreItem xmlns:ds="http://schemas.openxmlformats.org/officeDocument/2006/customXml" ds:itemID="{8FE472B8-33DD-4850-BA66-F4255E9989AD}">
  <ds:schemaRefs>
    <ds:schemaRef ds:uri="ESRI.ArcGIS.Mapping.OfficeIntegration.PowerPointInfo"/>
  </ds:schemaRefs>
</ds:datastoreItem>
</file>

<file path=customXml/itemProps82.xml><?xml version="1.0" encoding="utf-8"?>
<ds:datastoreItem xmlns:ds="http://schemas.openxmlformats.org/officeDocument/2006/customXml" ds:itemID="{F8020290-1949-46A4-B1CC-580018C223B6}">
  <ds:schemaRefs>
    <ds:schemaRef ds:uri="ESRI.ArcGIS.Mapping.OfficeIntegration.PowerPointInfo"/>
  </ds:schemaRefs>
</ds:datastoreItem>
</file>

<file path=customXml/itemProps83.xml><?xml version="1.0" encoding="utf-8"?>
<ds:datastoreItem xmlns:ds="http://schemas.openxmlformats.org/officeDocument/2006/customXml" ds:itemID="{434A6F69-D31F-4A9E-B149-B7121314377A}">
  <ds:schemaRefs>
    <ds:schemaRef ds:uri="ESRI.ArcGIS.Mapping.OfficeIntegration.PowerPointInfo"/>
  </ds:schemaRefs>
</ds:datastoreItem>
</file>

<file path=customXml/itemProps84.xml><?xml version="1.0" encoding="utf-8"?>
<ds:datastoreItem xmlns:ds="http://schemas.openxmlformats.org/officeDocument/2006/customXml" ds:itemID="{27B62492-DF28-4FB1-9351-3EE037DED280}">
  <ds:schemaRefs>
    <ds:schemaRef ds:uri="ESRI.ArcGIS.Mapping.OfficeIntegration.PowerPointInfo"/>
  </ds:schemaRefs>
</ds:datastoreItem>
</file>

<file path=customXml/itemProps85.xml><?xml version="1.0" encoding="utf-8"?>
<ds:datastoreItem xmlns:ds="http://schemas.openxmlformats.org/officeDocument/2006/customXml" ds:itemID="{C59CE536-341F-4CAE-AD4A-C52C02A9E525}">
  <ds:schemaRefs>
    <ds:schemaRef ds:uri="ESRI.ArcGIS.Mapping.OfficeIntegration.PowerPointInfo"/>
  </ds:schemaRefs>
</ds:datastoreItem>
</file>

<file path=customXml/itemProps86.xml><?xml version="1.0" encoding="utf-8"?>
<ds:datastoreItem xmlns:ds="http://schemas.openxmlformats.org/officeDocument/2006/customXml" ds:itemID="{970C569D-BED6-4E8A-B4EC-92CF3A9C6A73}">
  <ds:schemaRefs>
    <ds:schemaRef ds:uri="ESRI.ArcGIS.Mapping.OfficeIntegration.PowerPointInfo"/>
  </ds:schemaRefs>
</ds:datastoreItem>
</file>

<file path=customXml/itemProps87.xml><?xml version="1.0" encoding="utf-8"?>
<ds:datastoreItem xmlns:ds="http://schemas.openxmlformats.org/officeDocument/2006/customXml" ds:itemID="{E01D9731-7A28-486D-8AEF-53629561819B}">
  <ds:schemaRefs>
    <ds:schemaRef ds:uri="ESRI.ArcGIS.Mapping.OfficeIntegration.PowerPointInfo"/>
  </ds:schemaRefs>
</ds:datastoreItem>
</file>

<file path=customXml/itemProps88.xml><?xml version="1.0" encoding="utf-8"?>
<ds:datastoreItem xmlns:ds="http://schemas.openxmlformats.org/officeDocument/2006/customXml" ds:itemID="{3EF7DF69-62FD-48F8-9099-32DE4E6F31F1}">
  <ds:schemaRefs>
    <ds:schemaRef ds:uri="ESRI.ArcGIS.Mapping.OfficeIntegration.PowerPointInfo"/>
  </ds:schemaRefs>
</ds:datastoreItem>
</file>

<file path=customXml/itemProps89.xml><?xml version="1.0" encoding="utf-8"?>
<ds:datastoreItem xmlns:ds="http://schemas.openxmlformats.org/officeDocument/2006/customXml" ds:itemID="{6A34060E-821B-469D-A3E3-809D8E1D97FA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09F29DA4-6D6F-4F9F-9994-7E501075835F}">
  <ds:schemaRefs>
    <ds:schemaRef ds:uri="ESRI.ArcGIS.Mapping.OfficeIntegration.PowerPointInfo"/>
  </ds:schemaRefs>
</ds:datastoreItem>
</file>

<file path=customXml/itemProps90.xml><?xml version="1.0" encoding="utf-8"?>
<ds:datastoreItem xmlns:ds="http://schemas.openxmlformats.org/officeDocument/2006/customXml" ds:itemID="{6940EF40-5E0E-4A5D-94E1-D6C180338C21}">
  <ds:schemaRefs>
    <ds:schemaRef ds:uri="ESRI.ArcGIS.Mapping.OfficeIntegration.PowerPointInfo"/>
  </ds:schemaRefs>
</ds:datastoreItem>
</file>

<file path=customXml/itemProps91.xml><?xml version="1.0" encoding="utf-8"?>
<ds:datastoreItem xmlns:ds="http://schemas.openxmlformats.org/officeDocument/2006/customXml" ds:itemID="{26C5CC8E-0544-45D6-B68E-CFEED57C4118}">
  <ds:schemaRefs>
    <ds:schemaRef ds:uri="ESRI.ArcGIS.Mapping.OfficeIntegration.PowerPointInfo"/>
  </ds:schemaRefs>
</ds:datastoreItem>
</file>

<file path=customXml/itemProps92.xml><?xml version="1.0" encoding="utf-8"?>
<ds:datastoreItem xmlns:ds="http://schemas.openxmlformats.org/officeDocument/2006/customXml" ds:itemID="{9E4BCDA4-9911-44C3-85F9-1537A649366B}">
  <ds:schemaRefs>
    <ds:schemaRef ds:uri="ESRI.ArcGIS.Mapping.OfficeIntegration.PowerPointInfo"/>
  </ds:schemaRefs>
</ds:datastoreItem>
</file>

<file path=customXml/itemProps93.xml><?xml version="1.0" encoding="utf-8"?>
<ds:datastoreItem xmlns:ds="http://schemas.openxmlformats.org/officeDocument/2006/customXml" ds:itemID="{90E64F6F-C1C4-47CA-ACB6-E17456EBCA13}">
  <ds:schemaRefs>
    <ds:schemaRef ds:uri="ESRI.ArcGIS.Mapping.OfficeIntegration.PowerPointInfo"/>
  </ds:schemaRefs>
</ds:datastoreItem>
</file>

<file path=customXml/itemProps94.xml><?xml version="1.0" encoding="utf-8"?>
<ds:datastoreItem xmlns:ds="http://schemas.openxmlformats.org/officeDocument/2006/customXml" ds:itemID="{B19B2074-9638-47A1-A71D-5C7EC702D879}">
  <ds:schemaRefs>
    <ds:schemaRef ds:uri="ESRI.ArcGIS.Mapping.OfficeIntegration.PowerPointInfo"/>
  </ds:schemaRefs>
</ds:datastoreItem>
</file>

<file path=customXml/itemProps95.xml><?xml version="1.0" encoding="utf-8"?>
<ds:datastoreItem xmlns:ds="http://schemas.openxmlformats.org/officeDocument/2006/customXml" ds:itemID="{B2B40089-1915-4FC0-98F3-9413146CC954}">
  <ds:schemaRefs>
    <ds:schemaRef ds:uri="ESRI.ArcGIS.Mapping.OfficeIntegration.PowerPointInfo"/>
  </ds:schemaRefs>
</ds:datastoreItem>
</file>

<file path=customXml/itemProps96.xml><?xml version="1.0" encoding="utf-8"?>
<ds:datastoreItem xmlns:ds="http://schemas.openxmlformats.org/officeDocument/2006/customXml" ds:itemID="{6DBE086F-11BE-46F1-919B-D519E1907BFB}">
  <ds:schemaRefs>
    <ds:schemaRef ds:uri="ESRI.ArcGIS.Mapping.OfficeIntegration.PowerPointInfo"/>
  </ds:schemaRefs>
</ds:datastoreItem>
</file>

<file path=customXml/itemProps97.xml><?xml version="1.0" encoding="utf-8"?>
<ds:datastoreItem xmlns:ds="http://schemas.openxmlformats.org/officeDocument/2006/customXml" ds:itemID="{ACC776B5-E1D3-4D83-B797-6DF9C68C6E56}">
  <ds:schemaRefs>
    <ds:schemaRef ds:uri="ESRI.ArcGIS.Mapping.OfficeIntegration.PowerPointInfo"/>
  </ds:schemaRefs>
</ds:datastoreItem>
</file>

<file path=customXml/itemProps98.xml><?xml version="1.0" encoding="utf-8"?>
<ds:datastoreItem xmlns:ds="http://schemas.openxmlformats.org/officeDocument/2006/customXml" ds:itemID="{37580031-E5E3-457F-9378-A9B2DF40F9CF}">
  <ds:schemaRefs>
    <ds:schemaRef ds:uri="ESRI.ArcGIS.Mapping.OfficeIntegration.PowerPointInfo"/>
  </ds:schemaRefs>
</ds:datastoreItem>
</file>

<file path=customXml/itemProps99.xml><?xml version="1.0" encoding="utf-8"?>
<ds:datastoreItem xmlns:ds="http://schemas.openxmlformats.org/officeDocument/2006/customXml" ds:itemID="{0B7250E9-56D1-46D0-BFAF-C0EC1121B2E5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12298</TotalTime>
  <Words>1980</Words>
  <Application>Microsoft Office PowerPoint</Application>
  <PresentationFormat>Widescreen</PresentationFormat>
  <Paragraphs>345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ＭＳ Ｐゴシック</vt:lpstr>
      <vt:lpstr>Arial</vt:lpstr>
      <vt:lpstr>Calibri</vt:lpstr>
      <vt:lpstr>Times</vt:lpstr>
      <vt:lpstr>Times New Roman</vt:lpstr>
      <vt:lpstr>Blank Presentation</vt:lpstr>
      <vt:lpstr>Updates to the Atmospheric Model Evaluation Tool (AMET) version 1.3</vt:lpstr>
      <vt:lpstr>Brief History of AMET</vt:lpstr>
      <vt:lpstr>General Overview of AMET</vt:lpstr>
      <vt:lpstr>Examples of AMET-MET Module Plots</vt:lpstr>
      <vt:lpstr>Examples of AMET-AQ Module Plots</vt:lpstr>
      <vt:lpstr>Key Updates to the AMETv1.3 MET and AQ Modules</vt:lpstr>
      <vt:lpstr>Key Updates to the AMETv1.3 MET and AQ Modules</vt:lpstr>
      <vt:lpstr>General Overview of AMET: GitHub Code Structure</vt:lpstr>
      <vt:lpstr>PowerPoint Presentation</vt:lpstr>
      <vt:lpstr>Key Updates to the AMETv1.3 MET Module</vt:lpstr>
      <vt:lpstr>Workflow (MET): Matching Model with Observations</vt:lpstr>
      <vt:lpstr>Workflow (MET): Matching Model with Observations</vt:lpstr>
      <vt:lpstr>Workflow: Statistical Analysis of WRF and MPAS</vt:lpstr>
      <vt:lpstr>Workflow: Statistical Analysis of WRF and MPAS</vt:lpstr>
      <vt:lpstr>Workflow: Statistical Analysis of WRF and MPAS</vt:lpstr>
      <vt:lpstr>Workflow: Statistical Analysis of WRF and MPAS</vt:lpstr>
      <vt:lpstr>Workflow: Statistical Analysis of WRF and MPAS</vt:lpstr>
      <vt:lpstr>Add-on MET Evaluation Components</vt:lpstr>
      <vt:lpstr>Overview of the AMETv1.3 AQ Module</vt:lpstr>
      <vt:lpstr>AMET-AQ Observation Data Files</vt:lpstr>
      <vt:lpstr>Key Updates to the AMETv1.3 AQ Module</vt:lpstr>
      <vt:lpstr>PowerPoint Presentation</vt:lpstr>
      <vt:lpstr>AMETv1.3 AQ Module Query/Plot Options</vt:lpstr>
      <vt:lpstr>Analysis Scripts in the AMET-AQ Module</vt:lpstr>
      <vt:lpstr>Batch Processing Analysis in the AMET-AQ Module</vt:lpstr>
      <vt:lpstr>Web-based Graphical User Interface for AMET</vt:lpstr>
      <vt:lpstr>Obtaining AMET and Documentation</vt:lpstr>
      <vt:lpstr>PowerPoint Presentation</vt:lpstr>
      <vt:lpstr>Thanks to: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Gilliam, Robert</dc:creator>
  <cp:lastModifiedBy>Appel, Keith Wyat</cp:lastModifiedBy>
  <cp:revision>212</cp:revision>
  <dcterms:created xsi:type="dcterms:W3CDTF">2017-02-10T16:17:16Z</dcterms:created>
  <dcterms:modified xsi:type="dcterms:W3CDTF">2017-07-27T15:20:51Z</dcterms:modified>
</cp:coreProperties>
</file>