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1"/>
  </p:notesMasterIdLst>
  <p:sldIdLst>
    <p:sldId id="258" r:id="rId2"/>
    <p:sldId id="378" r:id="rId3"/>
    <p:sldId id="275" r:id="rId4"/>
    <p:sldId id="286" r:id="rId5"/>
    <p:sldId id="376" r:id="rId6"/>
    <p:sldId id="264" r:id="rId7"/>
    <p:sldId id="285" r:id="rId8"/>
    <p:sldId id="399" r:id="rId9"/>
    <p:sldId id="403" r:id="rId10"/>
    <p:sldId id="401" r:id="rId11"/>
    <p:sldId id="402" r:id="rId12"/>
    <p:sldId id="380" r:id="rId13"/>
    <p:sldId id="375" r:id="rId14"/>
    <p:sldId id="381" r:id="rId15"/>
    <p:sldId id="382" r:id="rId16"/>
    <p:sldId id="400" r:id="rId17"/>
    <p:sldId id="383" r:id="rId18"/>
    <p:sldId id="404" r:id="rId19"/>
    <p:sldId id="260"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F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821580-E58B-4741-96A4-2EF2371C1B92}" v="4" dt="2024-10-21T18:59:23.1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09"/>
    <p:restoredTop sz="96008"/>
  </p:normalViewPr>
  <p:slideViewPr>
    <p:cSldViewPr snapToGrid="0">
      <p:cViewPr varScale="1">
        <p:scale>
          <a:sx n="115" d="100"/>
          <a:sy n="115" d="100"/>
        </p:scale>
        <p:origin x="10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k Haeng Baek" userId="435b85a0-b3a8-4d4b-bfbc-dfe49b1afecc" providerId="ADAL" clId="{4E821580-E58B-4741-96A4-2EF2371C1B92}"/>
    <pc:docChg chg="undo redo custSel modSld">
      <pc:chgData name="Bok Haeng Baek" userId="435b85a0-b3a8-4d4b-bfbc-dfe49b1afecc" providerId="ADAL" clId="{4E821580-E58B-4741-96A4-2EF2371C1B92}" dt="2024-10-21T18:59:57.549" v="129" actId="20577"/>
      <pc:docMkLst>
        <pc:docMk/>
      </pc:docMkLst>
      <pc:sldChg chg="addSp delSp modSp mod">
        <pc:chgData name="Bok Haeng Baek" userId="435b85a0-b3a8-4d4b-bfbc-dfe49b1afecc" providerId="ADAL" clId="{4E821580-E58B-4741-96A4-2EF2371C1B92}" dt="2024-10-21T18:59:57.549" v="129" actId="20577"/>
        <pc:sldMkLst>
          <pc:docMk/>
          <pc:sldMk cId="450015156" sldId="258"/>
        </pc:sldMkLst>
        <pc:spChg chg="add del mod">
          <ac:chgData name="Bok Haeng Baek" userId="435b85a0-b3a8-4d4b-bfbc-dfe49b1afecc" providerId="ADAL" clId="{4E821580-E58B-4741-96A4-2EF2371C1B92}" dt="2024-10-21T18:59:25.315" v="100" actId="20577"/>
          <ac:spMkLst>
            <pc:docMk/>
            <pc:sldMk cId="450015156" sldId="258"/>
            <ac:spMk id="3" creationId="{72D75A3B-FF1E-AE1C-E7D3-4251596C538F}"/>
          </ac:spMkLst>
        </pc:spChg>
        <pc:spChg chg="mod">
          <ac:chgData name="Bok Haeng Baek" userId="435b85a0-b3a8-4d4b-bfbc-dfe49b1afecc" providerId="ADAL" clId="{4E821580-E58B-4741-96A4-2EF2371C1B92}" dt="2024-10-21T18:59:57.549" v="129" actId="20577"/>
          <ac:spMkLst>
            <pc:docMk/>
            <pc:sldMk cId="450015156" sldId="258"/>
            <ac:spMk id="4" creationId="{C36A4DFA-7DA4-8DDB-3274-14A91989ED65}"/>
          </ac:spMkLst>
        </pc:spChg>
      </pc:sldChg>
      <pc:sldChg chg="modSp mod">
        <pc:chgData name="Bok Haeng Baek" userId="435b85a0-b3a8-4d4b-bfbc-dfe49b1afecc" providerId="ADAL" clId="{4E821580-E58B-4741-96A4-2EF2371C1B92}" dt="2024-10-21T18:58:28.903" v="60" actId="2711"/>
        <pc:sldMkLst>
          <pc:docMk/>
          <pc:sldMk cId="601422605" sldId="400"/>
        </pc:sldMkLst>
        <pc:spChg chg="mod">
          <ac:chgData name="Bok Haeng Baek" userId="435b85a0-b3a8-4d4b-bfbc-dfe49b1afecc" providerId="ADAL" clId="{4E821580-E58B-4741-96A4-2EF2371C1B92}" dt="2024-10-21T18:58:28.903" v="60" actId="2711"/>
          <ac:spMkLst>
            <pc:docMk/>
            <pc:sldMk cId="601422605" sldId="400"/>
            <ac:spMk id="2" creationId="{0658B9CF-217D-DBB6-0509-B902760A08FA}"/>
          </ac:spMkLst>
        </pc:spChg>
      </pc:sldChg>
      <pc:sldChg chg="modSp mod">
        <pc:chgData name="Bok Haeng Baek" userId="435b85a0-b3a8-4d4b-bfbc-dfe49b1afecc" providerId="ADAL" clId="{4E821580-E58B-4741-96A4-2EF2371C1B92}" dt="2024-10-21T18:57:34.949" v="57" actId="115"/>
        <pc:sldMkLst>
          <pc:docMk/>
          <pc:sldMk cId="2984452301" sldId="404"/>
        </pc:sldMkLst>
        <pc:spChg chg="mod">
          <ac:chgData name="Bok Haeng Baek" userId="435b85a0-b3a8-4d4b-bfbc-dfe49b1afecc" providerId="ADAL" clId="{4E821580-E58B-4741-96A4-2EF2371C1B92}" dt="2024-10-21T18:56:13.329" v="16" actId="20577"/>
          <ac:spMkLst>
            <pc:docMk/>
            <pc:sldMk cId="2984452301" sldId="404"/>
            <ac:spMk id="2" creationId="{96D37474-3C31-A4FC-4744-A35923736CE5}"/>
          </ac:spMkLst>
        </pc:spChg>
        <pc:spChg chg="mod">
          <ac:chgData name="Bok Haeng Baek" userId="435b85a0-b3a8-4d4b-bfbc-dfe49b1afecc" providerId="ADAL" clId="{4E821580-E58B-4741-96A4-2EF2371C1B92}" dt="2024-10-21T18:57:34.949" v="57" actId="115"/>
          <ac:spMkLst>
            <pc:docMk/>
            <pc:sldMk cId="2984452301" sldId="404"/>
            <ac:spMk id="3" creationId="{287E0980-ABE0-4230-08B0-9C37576AF1D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10/21/24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a:p>
        </p:txBody>
      </p:sp>
    </p:spTree>
    <p:extLst>
      <p:ext uri="{BB962C8B-B14F-4D97-AF65-F5344CB8AC3E}">
        <p14:creationId xmlns:p14="http://schemas.microsoft.com/office/powerpoint/2010/main" val="933923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a:t>
            </a:fld>
            <a:endParaRPr lang="en-US"/>
          </a:p>
        </p:txBody>
      </p:sp>
    </p:spTree>
    <p:extLst>
      <p:ext uri="{BB962C8B-B14F-4D97-AF65-F5344CB8AC3E}">
        <p14:creationId xmlns:p14="http://schemas.microsoft.com/office/powerpoint/2010/main" val="1222764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a:t>
            </a:fld>
            <a:endParaRPr lang="en-US"/>
          </a:p>
        </p:txBody>
      </p:sp>
    </p:spTree>
    <p:extLst>
      <p:ext uri="{BB962C8B-B14F-4D97-AF65-F5344CB8AC3E}">
        <p14:creationId xmlns:p14="http://schemas.microsoft.com/office/powerpoint/2010/main" val="1014464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8</a:t>
            </a:fld>
            <a:endParaRPr lang="en-US"/>
          </a:p>
        </p:txBody>
      </p:sp>
    </p:spTree>
    <p:extLst>
      <p:ext uri="{BB962C8B-B14F-4D97-AF65-F5344CB8AC3E}">
        <p14:creationId xmlns:p14="http://schemas.microsoft.com/office/powerpoint/2010/main" val="2508399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746DE6-3336-457D-A091-FA20AC1C536E}" type="slidenum">
              <a:rPr lang="en-US" smtClean="0"/>
              <a:t>9</a:t>
            </a:fld>
            <a:endParaRPr lang="en-US"/>
          </a:p>
        </p:txBody>
      </p:sp>
    </p:spTree>
    <p:extLst>
      <p:ext uri="{BB962C8B-B14F-4D97-AF65-F5344CB8AC3E}">
        <p14:creationId xmlns:p14="http://schemas.microsoft.com/office/powerpoint/2010/main" val="2006144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1F0C0-0650-9122-9566-8D2C1A725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5CD5D9-7E06-E6A5-16A7-D6AB6E6CF5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5068E5-1C9E-D67A-68F7-4E3164871AE3}"/>
              </a:ext>
            </a:extLst>
          </p:cNvPr>
          <p:cNvSpPr>
            <a:spLocks noGrp="1"/>
          </p:cNvSpPr>
          <p:nvPr>
            <p:ph type="body" idx="1"/>
          </p:nvPr>
        </p:nvSpPr>
        <p:spPr/>
        <p:txBody>
          <a:bodyPr/>
          <a:lstStyle/>
          <a:p>
            <a:r>
              <a:rPr lang="en-US" dirty="0"/>
              <a:t>In winter time, much less NH3 emissions over the domain but especially under represented especially in the mid-US. In July summer, same lack of NH3 emissions while over NH3 conc from Iowa and NC.  Overall, CA NH3 looks reasonable while over estimates of NH3 from IOWA and NC and under-estimated of NH3 from Mid-US. </a:t>
            </a:r>
          </a:p>
        </p:txBody>
      </p:sp>
      <p:sp>
        <p:nvSpPr>
          <p:cNvPr id="4" name="Slide Number Placeholder 3">
            <a:extLst>
              <a:ext uri="{FF2B5EF4-FFF2-40B4-BE49-F238E27FC236}">
                <a16:creationId xmlns:a16="http://schemas.microsoft.com/office/drawing/2014/main" id="{87445ABD-3C71-9611-A1C2-338B035DF912}"/>
              </a:ext>
            </a:extLst>
          </p:cNvPr>
          <p:cNvSpPr>
            <a:spLocks noGrp="1"/>
          </p:cNvSpPr>
          <p:nvPr>
            <p:ph type="sldNum" sz="quarter" idx="5"/>
          </p:nvPr>
        </p:nvSpPr>
        <p:spPr/>
        <p:txBody>
          <a:bodyPr/>
          <a:lstStyle/>
          <a:p>
            <a:fld id="{E0746DE6-3336-457D-A091-FA20AC1C536E}" type="slidenum">
              <a:rPr lang="en-US" smtClean="0"/>
              <a:t>10</a:t>
            </a:fld>
            <a:endParaRPr lang="en-US"/>
          </a:p>
        </p:txBody>
      </p:sp>
    </p:spTree>
    <p:extLst>
      <p:ext uri="{BB962C8B-B14F-4D97-AF65-F5344CB8AC3E}">
        <p14:creationId xmlns:p14="http://schemas.microsoft.com/office/powerpoint/2010/main" val="1583135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4AB1B-0F14-A91C-09CB-555EF94D67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824F2-3B10-B592-DBBD-A8CC855593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9EEE3B-6AC4-DFFE-9095-6F9B533C33B7}"/>
              </a:ext>
            </a:extLst>
          </p:cNvPr>
          <p:cNvSpPr>
            <a:spLocks noGrp="1"/>
          </p:cNvSpPr>
          <p:nvPr>
            <p:ph type="body" idx="1"/>
          </p:nvPr>
        </p:nvSpPr>
        <p:spPr/>
        <p:txBody>
          <a:bodyPr/>
          <a:lstStyle/>
          <a:p>
            <a:r>
              <a:rPr lang="en-US" dirty="0"/>
              <a:t>In winter time, much less NH3 emissions over the domain but especially under represented especially in the mid-US. In July summer, same lack of NH3 emissions while over NH3 conc from Iowa and NC.  Overall, CA NH3 looks reasonable while over estimates of NH3 from IOWA and NC and under-estimated of NH3 from Mid-US. </a:t>
            </a:r>
          </a:p>
        </p:txBody>
      </p:sp>
      <p:sp>
        <p:nvSpPr>
          <p:cNvPr id="4" name="Slide Number Placeholder 3">
            <a:extLst>
              <a:ext uri="{FF2B5EF4-FFF2-40B4-BE49-F238E27FC236}">
                <a16:creationId xmlns:a16="http://schemas.microsoft.com/office/drawing/2014/main" id="{C5F40360-DC82-EAEC-D762-75411E3DB9AC}"/>
              </a:ext>
            </a:extLst>
          </p:cNvPr>
          <p:cNvSpPr>
            <a:spLocks noGrp="1"/>
          </p:cNvSpPr>
          <p:nvPr>
            <p:ph type="sldNum" sz="quarter" idx="5"/>
          </p:nvPr>
        </p:nvSpPr>
        <p:spPr/>
        <p:txBody>
          <a:bodyPr/>
          <a:lstStyle/>
          <a:p>
            <a:fld id="{E0746DE6-3336-457D-A091-FA20AC1C536E}" type="slidenum">
              <a:rPr lang="en-US" smtClean="0"/>
              <a:t>11</a:t>
            </a:fld>
            <a:endParaRPr lang="en-US"/>
          </a:p>
        </p:txBody>
      </p:sp>
    </p:spTree>
    <p:extLst>
      <p:ext uri="{BB962C8B-B14F-4D97-AF65-F5344CB8AC3E}">
        <p14:creationId xmlns:p14="http://schemas.microsoft.com/office/powerpoint/2010/main" val="4024636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 where shows consistent high NH3 emissions shows a good correlation with </a:t>
            </a:r>
            <a:r>
              <a:rPr lang="en-US" dirty="0" err="1"/>
              <a:t>AMoN</a:t>
            </a:r>
            <a:r>
              <a:rPr lang="en-US" dirty="0"/>
              <a:t> NH3 conc. While IL, KS, UT state </a:t>
            </a:r>
            <a:r>
              <a:rPr lang="en-US" dirty="0" err="1"/>
              <a:t>AMoN</a:t>
            </a:r>
            <a:r>
              <a:rPr lang="en-US" dirty="0"/>
              <a:t> shows a significant underestimate which is consistent to the findings from NOAA CrIS NH3 conc distribution as well as </a:t>
            </a:r>
            <a:r>
              <a:rPr lang="en-US" dirty="0" err="1"/>
              <a:t>AMoN</a:t>
            </a:r>
            <a:r>
              <a:rPr lang="en-US" dirty="0"/>
              <a:t> observations</a:t>
            </a:r>
          </a:p>
          <a:p>
            <a:endParaRPr lang="en-US" dirty="0"/>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12</a:t>
            </a:fld>
            <a:endParaRPr lang="en-US"/>
          </a:p>
        </p:txBody>
      </p:sp>
    </p:spTree>
    <p:extLst>
      <p:ext uri="{BB962C8B-B14F-4D97-AF65-F5344CB8AC3E}">
        <p14:creationId xmlns:p14="http://schemas.microsoft.com/office/powerpoint/2010/main" val="1325871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we witnessed in earlier slides, there are significant impacts on NC eastern area NH3 increase due to the higher ambient temperature. </a:t>
            </a:r>
          </a:p>
        </p:txBody>
      </p:sp>
      <p:sp>
        <p:nvSpPr>
          <p:cNvPr id="4" name="Slide Number Placeholder 3"/>
          <p:cNvSpPr>
            <a:spLocks noGrp="1"/>
          </p:cNvSpPr>
          <p:nvPr>
            <p:ph type="sldNum" sz="quarter" idx="5"/>
          </p:nvPr>
        </p:nvSpPr>
        <p:spPr/>
        <p:txBody>
          <a:bodyPr/>
          <a:lstStyle/>
          <a:p>
            <a:fld id="{E0746DE6-3336-457D-A091-FA20AC1C536E}" type="slidenum">
              <a:rPr lang="en-US" smtClean="0"/>
              <a:t>14</a:t>
            </a:fld>
            <a:endParaRPr lang="en-US"/>
          </a:p>
        </p:txBody>
      </p:sp>
    </p:spTree>
    <p:extLst>
      <p:ext uri="{BB962C8B-B14F-4D97-AF65-F5344CB8AC3E}">
        <p14:creationId xmlns:p14="http://schemas.microsoft.com/office/powerpoint/2010/main" val="1597964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CFDE4587-3DBC-C44A-9E0E-4B30B6D912DD}" type="datetime1">
              <a:rPr lang="en-US" smtClean="0"/>
              <a:t>10/21/24</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
        <p:nvSpPr>
          <p:cNvPr id="8" name="TextBox 7">
            <a:extLst>
              <a:ext uri="{FF2B5EF4-FFF2-40B4-BE49-F238E27FC236}">
                <a16:creationId xmlns:a16="http://schemas.microsoft.com/office/drawing/2014/main" id="{41104562-731D-810E-5E21-EA7398AF4543}"/>
              </a:ext>
            </a:extLst>
          </p:cNvPr>
          <p:cNvSpPr txBox="1"/>
          <p:nvPr userDrawn="1"/>
        </p:nvSpPr>
        <p:spPr>
          <a:xfrm>
            <a:off x="5975498" y="47492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82912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A6AE32-4EE4-9244-B9AC-3E2459FBF243}" type="datetime1">
              <a:rPr lang="en-US" smtClean="0"/>
              <a:t>10/21/24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88053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12A969A5-8324-7B40-9E63-ECD8A50D9C96}" type="datetime1">
              <a:rPr lang="en-US" smtClean="0"/>
              <a:t>10/21/24</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2080389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750C8-7BC4-C94A-9CEF-DC2B6AD57F90}"/>
              </a:ext>
            </a:extLst>
          </p:cNvPr>
          <p:cNvSpPr>
            <a:spLocks noGrp="1"/>
          </p:cNvSpPr>
          <p:nvPr>
            <p:ph type="title" hasCustomPrompt="1"/>
          </p:nvPr>
        </p:nvSpPr>
        <p:spPr>
          <a:xfrm>
            <a:off x="838200" y="1237362"/>
            <a:ext cx="10515600" cy="1325563"/>
          </a:xfrm>
          <a:prstGeom prst="rect">
            <a:avLst/>
          </a:prstGeom>
        </p:spPr>
        <p:txBody>
          <a:bodyPr anchor="b"/>
          <a:lstStyle>
            <a:lvl1pPr>
              <a:defRPr b="1">
                <a:solidFill>
                  <a:schemeClr val="tx2"/>
                </a:solidFill>
              </a:defRPr>
            </a:lvl1pPr>
          </a:lstStyle>
          <a:p>
            <a:r>
              <a:rPr lang="en-US" dirty="0"/>
              <a:t>Section Title</a:t>
            </a:r>
          </a:p>
        </p:txBody>
      </p:sp>
      <p:sp>
        <p:nvSpPr>
          <p:cNvPr id="8" name="Text Placeholder 7">
            <a:extLst>
              <a:ext uri="{FF2B5EF4-FFF2-40B4-BE49-F238E27FC236}">
                <a16:creationId xmlns:a16="http://schemas.microsoft.com/office/drawing/2014/main" id="{04F74D3E-5851-FE4E-9E3D-6DA390D2721A}"/>
              </a:ext>
            </a:extLst>
          </p:cNvPr>
          <p:cNvSpPr>
            <a:spLocks noGrp="1"/>
          </p:cNvSpPr>
          <p:nvPr>
            <p:ph type="body" sz="quarter" idx="13" hasCustomPrompt="1"/>
          </p:nvPr>
        </p:nvSpPr>
        <p:spPr>
          <a:xfrm>
            <a:off x="838200" y="2653552"/>
            <a:ext cx="10515600" cy="2348754"/>
          </a:xfrm>
          <a:prstGeom prst="rect">
            <a:avLst/>
          </a:prstGeom>
        </p:spPr>
        <p:txBody>
          <a:bodyPr>
            <a:normAutofit/>
          </a:bodyPr>
          <a:lstStyle>
            <a:lvl1pPr marL="0" indent="0">
              <a:lnSpc>
                <a:spcPct val="100000"/>
              </a:lnSpc>
              <a:buNone/>
              <a:defRPr sz="1800">
                <a:solidFill>
                  <a:schemeClr val="tx1">
                    <a:lumMod val="85000"/>
                    <a:lumOff val="15000"/>
                  </a:schemeClr>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Tree>
    <p:extLst>
      <p:ext uri="{BB962C8B-B14F-4D97-AF65-F5344CB8AC3E}">
        <p14:creationId xmlns:p14="http://schemas.microsoft.com/office/powerpoint/2010/main" val="4107330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wo Column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25B1577-798B-5B43-9C68-E3844C632324}"/>
              </a:ext>
            </a:extLst>
          </p:cNvPr>
          <p:cNvSpPr>
            <a:spLocks noGrp="1"/>
          </p:cNvSpPr>
          <p:nvPr>
            <p:ph type="body" sz="quarter" idx="10" hasCustomPrompt="1"/>
          </p:nvPr>
        </p:nvSpPr>
        <p:spPr>
          <a:xfrm>
            <a:off x="4912286" y="1622425"/>
            <a:ext cx="3028202" cy="3613150"/>
          </a:xfrm>
          <a:prstGeom prst="rect">
            <a:avLst/>
          </a:prstGeom>
        </p:spPr>
        <p:txBody>
          <a:bodyPr>
            <a:noAutofit/>
          </a:bodyPr>
          <a:lstStyle>
            <a:lvl1pPr marL="0" indent="0">
              <a:lnSpc>
                <a:spcPct val="100000"/>
              </a:lnSpc>
              <a:buNone/>
              <a:defRPr sz="18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5" name="Title 1">
            <a:extLst>
              <a:ext uri="{FF2B5EF4-FFF2-40B4-BE49-F238E27FC236}">
                <a16:creationId xmlns:a16="http://schemas.microsoft.com/office/drawing/2014/main" id="{6E5D6134-C128-194F-ABBA-3F35206A3E5B}"/>
              </a:ext>
            </a:extLst>
          </p:cNvPr>
          <p:cNvSpPr>
            <a:spLocks noGrp="1"/>
          </p:cNvSpPr>
          <p:nvPr>
            <p:ph type="title" hasCustomPrompt="1"/>
          </p:nvPr>
        </p:nvSpPr>
        <p:spPr>
          <a:xfrm>
            <a:off x="1021977" y="1129785"/>
            <a:ext cx="3321424" cy="3962168"/>
          </a:xfrm>
          <a:prstGeom prst="rect">
            <a:avLst/>
          </a:prstGeom>
        </p:spPr>
        <p:txBody>
          <a:bodyPr anchor="t"/>
          <a:lstStyle>
            <a:lvl1pPr>
              <a:defRPr b="1">
                <a:solidFill>
                  <a:schemeClr val="accent1"/>
                </a:solidFill>
              </a:defRPr>
            </a:lvl1pPr>
          </a:lstStyle>
          <a:p>
            <a:r>
              <a:rPr lang="en-US" dirty="0"/>
              <a:t>Section Title</a:t>
            </a:r>
          </a:p>
        </p:txBody>
      </p:sp>
      <p:sp>
        <p:nvSpPr>
          <p:cNvPr id="18" name="Text Placeholder 10">
            <a:extLst>
              <a:ext uri="{FF2B5EF4-FFF2-40B4-BE49-F238E27FC236}">
                <a16:creationId xmlns:a16="http://schemas.microsoft.com/office/drawing/2014/main" id="{37DAE7B3-AA56-3547-8D89-8E0BEE7B8B74}"/>
              </a:ext>
            </a:extLst>
          </p:cNvPr>
          <p:cNvSpPr>
            <a:spLocks noGrp="1"/>
          </p:cNvSpPr>
          <p:nvPr>
            <p:ph type="body" sz="quarter" idx="11" hasCustomPrompt="1"/>
          </p:nvPr>
        </p:nvSpPr>
        <p:spPr>
          <a:xfrm>
            <a:off x="8325597" y="1622425"/>
            <a:ext cx="3028202" cy="3613150"/>
          </a:xfrm>
          <a:prstGeom prst="rect">
            <a:avLst/>
          </a:prstGeom>
        </p:spPr>
        <p:txBody>
          <a:bodyPr>
            <a:noAutofit/>
          </a:bodyPr>
          <a:lstStyle>
            <a:lvl1pPr marL="0" indent="0">
              <a:lnSpc>
                <a:spcPct val="100000"/>
              </a:lnSpc>
              <a:buNone/>
              <a:defRPr sz="18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2" name="Footer Placeholder 7">
            <a:extLst>
              <a:ext uri="{FF2B5EF4-FFF2-40B4-BE49-F238E27FC236}">
                <a16:creationId xmlns:a16="http://schemas.microsoft.com/office/drawing/2014/main" id="{20E0F281-CC88-F140-AD1B-1413B7AA2115}"/>
              </a:ext>
            </a:extLst>
          </p:cNvPr>
          <p:cNvSpPr>
            <a:spLocks noGrp="1"/>
          </p:cNvSpPr>
          <p:nvPr>
            <p:ph type="ftr" sz="quarter" idx="3"/>
          </p:nvPr>
        </p:nvSpPr>
        <p:spPr>
          <a:xfrm>
            <a:off x="838200" y="6257177"/>
            <a:ext cx="4114800" cy="365125"/>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18871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7820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580839"/>
          </a:xfrm>
        </p:spPr>
        <p:txBody>
          <a:bodyPr>
            <a:normAutofit/>
          </a:bodyPr>
          <a:lstStyle>
            <a:lvl1pPr>
              <a:defRPr sz="3200" cap="none" baseline="0"/>
            </a:lvl1pPr>
          </a:lstStyle>
          <a:p>
            <a:r>
              <a:rPr lang="en-US"/>
              <a:t>Click to edit Master title style</a:t>
            </a:r>
          </a:p>
        </p:txBody>
      </p:sp>
      <p:sp>
        <p:nvSpPr>
          <p:cNvPr id="3" name="Content Placeholder 2"/>
          <p:cNvSpPr>
            <a:spLocks noGrp="1"/>
          </p:cNvSpPr>
          <p:nvPr>
            <p:ph idx="1"/>
          </p:nvPr>
        </p:nvSpPr>
        <p:spPr>
          <a:xfrm>
            <a:off x="440286" y="1484158"/>
            <a:ext cx="11309338" cy="46716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675359" y="6231809"/>
            <a:ext cx="2844799" cy="365125"/>
          </a:xfrm>
        </p:spPr>
        <p:txBody>
          <a:bodyPr/>
          <a:lstStyle/>
          <a:p>
            <a:fld id="{A5D7F698-B4DD-3F4E-B8D8-99E202966797}" type="datetime1">
              <a:rPr lang="en-US" smtClean="0"/>
              <a:t>10/21/24</a:t>
            </a:fld>
            <a:endParaRPr lang="en-US"/>
          </a:p>
        </p:txBody>
      </p:sp>
      <p:sp>
        <p:nvSpPr>
          <p:cNvPr id="5" name="Footer Placeholder 4"/>
          <p:cNvSpPr>
            <a:spLocks noGrp="1"/>
          </p:cNvSpPr>
          <p:nvPr>
            <p:ph type="ftr" sz="quarter" idx="11"/>
          </p:nvPr>
        </p:nvSpPr>
        <p:spPr>
          <a:xfrm>
            <a:off x="440286" y="6243593"/>
            <a:ext cx="6917210" cy="365125"/>
          </a:xfrm>
        </p:spPr>
        <p:txBody>
          <a:bodyPr/>
          <a:lstStyle/>
          <a:p>
            <a:endParaRPr lang="en-US"/>
          </a:p>
        </p:txBody>
      </p:sp>
      <p:sp>
        <p:nvSpPr>
          <p:cNvPr id="6" name="Slide Number Placeholder 5"/>
          <p:cNvSpPr>
            <a:spLocks noGrp="1"/>
          </p:cNvSpPr>
          <p:nvPr>
            <p:ph type="sldNum" sz="quarter" idx="12"/>
          </p:nvPr>
        </p:nvSpPr>
        <p:spPr>
          <a:xfrm>
            <a:off x="10697116" y="6237701"/>
            <a:ext cx="1052508"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93710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8309563-64AA-F34B-836F-0F3213E74CBA}" type="datetime1">
              <a:rPr lang="en-US" smtClean="0"/>
              <a:t>10/21/24</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82614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06519C-F0F1-5C4C-99EB-4AF62276566C}" type="datetime1">
              <a:rPr lang="en-US" smtClean="0"/>
              <a:t>10/21/24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06671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BFBBB8-F82A-464B-B27E-0F8140A91917}" type="datetime1">
              <a:rPr lang="en-US" smtClean="0"/>
              <a:t>10/21/24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682073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5"/>
            <a:ext cx="11300036" cy="94284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654642"/>
          </a:xfrm>
        </p:spPr>
        <p:txBody>
          <a:bodyPr>
            <a:noAutofit/>
          </a:bodyPr>
          <a:lstStyle>
            <a:lvl1pPr>
              <a:defRPr sz="4000" cap="none" baseline="0"/>
            </a:lvl1pPr>
          </a:lstStyle>
          <a:p>
            <a:r>
              <a:rPr lang="en-US"/>
              <a:t>Click to edit Master title style</a:t>
            </a:r>
          </a:p>
        </p:txBody>
      </p:sp>
      <p:sp>
        <p:nvSpPr>
          <p:cNvPr id="3" name="Date Placeholder 2"/>
          <p:cNvSpPr>
            <a:spLocks noGrp="1"/>
          </p:cNvSpPr>
          <p:nvPr>
            <p:ph type="dt" sz="half" idx="10"/>
          </p:nvPr>
        </p:nvSpPr>
        <p:spPr/>
        <p:txBody>
          <a:bodyPr/>
          <a:lstStyle/>
          <a:p>
            <a:fld id="{1B2D7F01-08E3-CD4A-8CB9-5FB91B4FC1DE}" type="datetime1">
              <a:rPr lang="en-US" smtClean="0"/>
              <a:t>10/21/24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289741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43DE80-F544-6645-A89F-AB69FAE6AA5F}" type="datetime1">
              <a:rPr lang="en-US" smtClean="0"/>
              <a:t>10/21/24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538491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A25692D-E648-8C4C-BE85-4ECFF46992C2}" type="datetime1">
              <a:rPr lang="en-US" smtClean="0"/>
              <a:t>10/21/24</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85278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D9171D-464D-F84A-8884-69FB6F91418F}" type="datetime1">
              <a:rPr lang="en-US" smtClean="0"/>
              <a:t>10/21/24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92541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CD72B2D0-1E13-364F-892A-A69F11AD1C15}" type="datetime1">
              <a:rPr lang="en-US" smtClean="0"/>
              <a:t>10/21/24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539335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 Id="rId9" Type="http://schemas.openxmlformats.org/officeDocument/2006/relationships/image" Target="../media/image2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D60C94-0C9C-47B7-BE88-045235ACC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46533" y="1552397"/>
            <a:ext cx="11293912" cy="2854259"/>
          </a:xfrm>
        </p:spPr>
        <p:txBody>
          <a:bodyPr anchor="ctr">
            <a:normAutofit/>
          </a:bodyPr>
          <a:lstStyle/>
          <a:p>
            <a:pPr algn="ctr"/>
            <a:r>
              <a:rPr lang="en-GB" cap="none" dirty="0">
                <a:effectLst/>
                <a:latin typeface="+mn-lt"/>
                <a:ea typeface="Times New Roman" panose="02020603050405020304" pitchFamily="18" charset="0"/>
                <a:cs typeface="Times New Roman" panose="02020603050405020304" pitchFamily="18" charset="0"/>
              </a:rPr>
              <a:t>Dynamic Coupling of Meteorologically-induced (</a:t>
            </a:r>
            <a:r>
              <a:rPr lang="en-GB" cap="none" dirty="0" err="1">
                <a:effectLst/>
                <a:latin typeface="+mn-lt"/>
                <a:ea typeface="Times New Roman" panose="02020603050405020304" pitchFamily="18" charset="0"/>
                <a:cs typeface="Times New Roman" panose="02020603050405020304" pitchFamily="18" charset="0"/>
              </a:rPr>
              <a:t>MetEmis</a:t>
            </a:r>
            <a:r>
              <a:rPr lang="en-GB" cap="none" dirty="0">
                <a:effectLst/>
                <a:latin typeface="+mn-lt"/>
                <a:ea typeface="Times New Roman" panose="02020603050405020304" pitchFamily="18" charset="0"/>
                <a:cs typeface="Times New Roman" panose="02020603050405020304" pitchFamily="18" charset="0"/>
              </a:rPr>
              <a:t>) NH</a:t>
            </a:r>
            <a:r>
              <a:rPr lang="en-GB" cap="none" baseline="-25000" dirty="0">
                <a:effectLst/>
                <a:latin typeface="+mn-lt"/>
                <a:ea typeface="Times New Roman" panose="02020603050405020304" pitchFamily="18" charset="0"/>
                <a:cs typeface="Times New Roman" panose="02020603050405020304" pitchFamily="18" charset="0"/>
              </a:rPr>
              <a:t>3</a:t>
            </a:r>
            <a:r>
              <a:rPr lang="en-GB" cap="none" dirty="0">
                <a:effectLst/>
                <a:latin typeface="+mn-lt"/>
                <a:ea typeface="Times New Roman" panose="02020603050405020304" pitchFamily="18" charset="0"/>
                <a:cs typeface="Times New Roman" panose="02020603050405020304" pitchFamily="18" charset="0"/>
              </a:rPr>
              <a:t> Livestock Emissions with CMAQv5.4 </a:t>
            </a:r>
            <a:endParaRPr lang="en-US" cap="none" dirty="0">
              <a:solidFill>
                <a:schemeClr val="tx2"/>
              </a:solidFill>
              <a:latin typeface="+mn-lt"/>
            </a:endParaRPr>
          </a:p>
        </p:txBody>
      </p:sp>
      <p:sp>
        <p:nvSpPr>
          <p:cNvPr id="11" name="Rectangle 10">
            <a:extLst>
              <a:ext uri="{FF2B5EF4-FFF2-40B4-BE49-F238E27FC236}">
                <a16:creationId xmlns:a16="http://schemas.microsoft.com/office/drawing/2014/main" id="{BFCF7016-AC99-433F-B943-24C3736E0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0"/>
            <a:ext cx="7579574" cy="64361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A03737D1-A930-4E3E-9160-3CD4AEC72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453642"/>
            <a:ext cx="3615596" cy="64511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F71CFF33-010E-4E26-A285-83B182982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707627"/>
            <a:ext cx="11293913" cy="649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C36A4DFA-7DA4-8DDB-3274-14A91989ED65}"/>
              </a:ext>
            </a:extLst>
          </p:cNvPr>
          <p:cNvSpPr txBox="1"/>
          <p:nvPr/>
        </p:nvSpPr>
        <p:spPr>
          <a:xfrm>
            <a:off x="582723" y="5847573"/>
            <a:ext cx="11021448" cy="369332"/>
          </a:xfrm>
          <a:prstGeom prst="rect">
            <a:avLst/>
          </a:prstGeom>
          <a:noFill/>
        </p:spPr>
        <p:txBody>
          <a:bodyPr wrap="square" rtlCol="0">
            <a:spAutoFit/>
          </a:bodyPr>
          <a:lstStyle/>
          <a:p>
            <a:pPr algn="ctr"/>
            <a:r>
              <a:rPr lang="en-US" dirty="0">
                <a:solidFill>
                  <a:schemeClr val="bg1"/>
                </a:solidFill>
              </a:rPr>
              <a:t>CMAS 2024, Chapel Hill, NC</a:t>
            </a:r>
          </a:p>
        </p:txBody>
      </p:sp>
      <p:sp>
        <p:nvSpPr>
          <p:cNvPr id="6" name="Subtitle 5">
            <a:extLst>
              <a:ext uri="{FF2B5EF4-FFF2-40B4-BE49-F238E27FC236}">
                <a16:creationId xmlns:a16="http://schemas.microsoft.com/office/drawing/2014/main" id="{C80CA7A4-4C05-8127-F71D-9C104E9361A2}"/>
              </a:ext>
            </a:extLst>
          </p:cNvPr>
          <p:cNvSpPr>
            <a:spLocks noGrp="1"/>
          </p:cNvSpPr>
          <p:nvPr>
            <p:ph type="subTitle" idx="1"/>
          </p:nvPr>
        </p:nvSpPr>
        <p:spPr>
          <a:xfrm>
            <a:off x="610625" y="4633901"/>
            <a:ext cx="10993546" cy="1073726"/>
          </a:xfrm>
        </p:spPr>
        <p:txBody>
          <a:bodyPr>
            <a:normAutofit/>
          </a:bodyPr>
          <a:lstStyle/>
          <a:p>
            <a:pPr algn="ctr"/>
            <a:r>
              <a:rPr lang="en-US" sz="1800" cap="none" dirty="0">
                <a:solidFill>
                  <a:schemeClr val="accent2">
                    <a:lumMod val="75000"/>
                  </a:schemeClr>
                </a:solidFill>
              </a:rPr>
              <a:t>Bok. H. Baek, </a:t>
            </a:r>
            <a:r>
              <a:rPr lang="en-US" sz="1800" cap="none" dirty="0" err="1">
                <a:solidFill>
                  <a:schemeClr val="accent2">
                    <a:lumMod val="75000"/>
                  </a:schemeClr>
                </a:solidFill>
              </a:rPr>
              <a:t>Siqi</a:t>
            </a:r>
            <a:r>
              <a:rPr lang="en-US" sz="1800" cap="none" dirty="0">
                <a:solidFill>
                  <a:schemeClr val="accent2">
                    <a:lumMod val="75000"/>
                  </a:schemeClr>
                </a:solidFill>
              </a:rPr>
              <a:t> Ma, Chi-</a:t>
            </a:r>
            <a:r>
              <a:rPr lang="en-US" sz="1800" cap="none" dirty="0" err="1">
                <a:solidFill>
                  <a:schemeClr val="accent2">
                    <a:lumMod val="75000"/>
                  </a:schemeClr>
                </a:solidFill>
              </a:rPr>
              <a:t>Tsan</a:t>
            </a:r>
            <a:r>
              <a:rPr lang="en-US" sz="1800" cap="none" dirty="0">
                <a:solidFill>
                  <a:schemeClr val="accent2">
                    <a:lumMod val="75000"/>
                  </a:schemeClr>
                </a:solidFill>
              </a:rPr>
              <a:t> Wang, </a:t>
            </a:r>
            <a:r>
              <a:rPr lang="en-US" sz="1800" cap="none" dirty="0" err="1">
                <a:solidFill>
                  <a:schemeClr val="accent2">
                    <a:lumMod val="75000"/>
                  </a:schemeClr>
                </a:solidFill>
              </a:rPr>
              <a:t>Youhua</a:t>
            </a:r>
            <a:r>
              <a:rPr lang="en-US" sz="1800" cap="none" dirty="0">
                <a:solidFill>
                  <a:schemeClr val="accent2">
                    <a:lumMod val="75000"/>
                  </a:schemeClr>
                </a:solidFill>
              </a:rPr>
              <a:t> Tang, Patrick Campbell, and Daniel Tong</a:t>
            </a:r>
          </a:p>
          <a:p>
            <a:pPr algn="ctr"/>
            <a:r>
              <a:rPr lang="en-US" sz="1800" cap="none" dirty="0">
                <a:solidFill>
                  <a:schemeClr val="accent2">
                    <a:lumMod val="75000"/>
                  </a:schemeClr>
                </a:solidFill>
              </a:rPr>
              <a:t>George Mason University</a:t>
            </a:r>
          </a:p>
        </p:txBody>
      </p:sp>
      <p:sp>
        <p:nvSpPr>
          <p:cNvPr id="3" name="TextBox 2">
            <a:extLst>
              <a:ext uri="{FF2B5EF4-FFF2-40B4-BE49-F238E27FC236}">
                <a16:creationId xmlns:a16="http://schemas.microsoft.com/office/drawing/2014/main" id="{72D75A3B-FF1E-AE1C-E7D3-4251596C538F}"/>
              </a:ext>
            </a:extLst>
          </p:cNvPr>
          <p:cNvSpPr txBox="1"/>
          <p:nvPr/>
        </p:nvSpPr>
        <p:spPr>
          <a:xfrm>
            <a:off x="610625" y="591532"/>
            <a:ext cx="5419689" cy="369332"/>
          </a:xfrm>
          <a:prstGeom prst="rect">
            <a:avLst/>
          </a:prstGeom>
          <a:noFill/>
        </p:spPr>
        <p:txBody>
          <a:bodyPr wrap="none" rtlCol="0">
            <a:spAutoFit/>
          </a:bodyPr>
          <a:lstStyle/>
          <a:p>
            <a:r>
              <a:rPr lang="en-US" dirty="0"/>
              <a:t>NOAA JTTI (Joint Technology Transfer Initiative) Project</a:t>
            </a:r>
          </a:p>
        </p:txBody>
      </p:sp>
      <p:pic>
        <p:nvPicPr>
          <p:cNvPr id="7" name="Picture 6" descr="A logo of a university&#10;&#10;Description automatically generated">
            <a:extLst>
              <a:ext uri="{FF2B5EF4-FFF2-40B4-BE49-F238E27FC236}">
                <a16:creationId xmlns:a16="http://schemas.microsoft.com/office/drawing/2014/main" id="{D1B3BCAE-2017-6048-7AD3-1121D96AD033}"/>
              </a:ext>
            </a:extLst>
          </p:cNvPr>
          <p:cNvPicPr>
            <a:picLocks noChangeAspect="1"/>
          </p:cNvPicPr>
          <p:nvPr/>
        </p:nvPicPr>
        <p:blipFill>
          <a:blip r:embed="rId3"/>
          <a:stretch>
            <a:fillRect/>
          </a:stretch>
        </p:blipFill>
        <p:spPr>
          <a:xfrm>
            <a:off x="11009745" y="364197"/>
            <a:ext cx="839486" cy="824003"/>
          </a:xfrm>
          <a:prstGeom prst="rect">
            <a:avLst/>
          </a:prstGeom>
        </p:spPr>
      </p:pic>
    </p:spTree>
    <p:extLst>
      <p:ext uri="{BB962C8B-B14F-4D97-AF65-F5344CB8AC3E}">
        <p14:creationId xmlns:p14="http://schemas.microsoft.com/office/powerpoint/2010/main" val="450015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7BFCE-13A1-7F32-9DA6-7435E16FC6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34541D-5014-D81B-FD51-56E1B4532350}"/>
              </a:ext>
            </a:extLst>
          </p:cNvPr>
          <p:cNvSpPr>
            <a:spLocks noGrp="1"/>
          </p:cNvSpPr>
          <p:nvPr>
            <p:ph type="title"/>
          </p:nvPr>
        </p:nvSpPr>
        <p:spPr/>
        <p:txBody>
          <a:bodyPr>
            <a:normAutofit/>
          </a:bodyPr>
          <a:lstStyle/>
          <a:p>
            <a:pPr algn="ctr"/>
            <a:r>
              <a:rPr lang="en-US" sz="2800" dirty="0"/>
              <a:t>Seasonal Spatial Distribution of [NH</a:t>
            </a:r>
            <a:r>
              <a:rPr lang="en-US" sz="2800" baseline="-25000" dirty="0"/>
              <a:t>3</a:t>
            </a:r>
            <a:r>
              <a:rPr lang="en-US" sz="2800" dirty="0"/>
              <a:t>] b/n Satellite and CMAQ</a:t>
            </a:r>
          </a:p>
        </p:txBody>
      </p:sp>
      <p:sp>
        <p:nvSpPr>
          <p:cNvPr id="8" name="TextBox 7">
            <a:extLst>
              <a:ext uri="{FF2B5EF4-FFF2-40B4-BE49-F238E27FC236}">
                <a16:creationId xmlns:a16="http://schemas.microsoft.com/office/drawing/2014/main" id="{39380EA6-FB1D-180D-DC09-BBE2A9584451}"/>
              </a:ext>
            </a:extLst>
          </p:cNvPr>
          <p:cNvSpPr txBox="1"/>
          <p:nvPr/>
        </p:nvSpPr>
        <p:spPr>
          <a:xfrm>
            <a:off x="2457450" y="1110343"/>
            <a:ext cx="184731" cy="369332"/>
          </a:xfrm>
          <a:prstGeom prst="rect">
            <a:avLst/>
          </a:prstGeom>
          <a:noFill/>
        </p:spPr>
        <p:txBody>
          <a:bodyPr wrap="none" rtlCol="0">
            <a:spAutoFit/>
          </a:bodyPr>
          <a:lstStyle/>
          <a:p>
            <a:endParaRPr lang="en-US"/>
          </a:p>
        </p:txBody>
      </p:sp>
      <p:sp>
        <p:nvSpPr>
          <p:cNvPr id="11" name="TextBox 10">
            <a:extLst>
              <a:ext uri="{FF2B5EF4-FFF2-40B4-BE49-F238E27FC236}">
                <a16:creationId xmlns:a16="http://schemas.microsoft.com/office/drawing/2014/main" id="{D826C8A6-9682-9CD9-754A-65D993BAD9D4}"/>
              </a:ext>
            </a:extLst>
          </p:cNvPr>
          <p:cNvSpPr txBox="1"/>
          <p:nvPr/>
        </p:nvSpPr>
        <p:spPr>
          <a:xfrm>
            <a:off x="4040049" y="6519446"/>
            <a:ext cx="1937197" cy="338554"/>
          </a:xfrm>
          <a:prstGeom prst="rect">
            <a:avLst/>
          </a:prstGeom>
          <a:noFill/>
        </p:spPr>
        <p:txBody>
          <a:bodyPr wrap="none" rtlCol="0">
            <a:spAutoFit/>
          </a:bodyPr>
          <a:lstStyle/>
          <a:p>
            <a:r>
              <a:rPr lang="en-US" sz="1600" dirty="0"/>
              <a:t>(Shepard et al., 2020)</a:t>
            </a:r>
          </a:p>
        </p:txBody>
      </p:sp>
      <p:grpSp>
        <p:nvGrpSpPr>
          <p:cNvPr id="25" name="Group 24">
            <a:extLst>
              <a:ext uri="{FF2B5EF4-FFF2-40B4-BE49-F238E27FC236}">
                <a16:creationId xmlns:a16="http://schemas.microsoft.com/office/drawing/2014/main" id="{E328703E-5EB1-CB00-E640-93B92502E9B7}"/>
              </a:ext>
            </a:extLst>
          </p:cNvPr>
          <p:cNvGrpSpPr/>
          <p:nvPr/>
        </p:nvGrpSpPr>
        <p:grpSpPr>
          <a:xfrm>
            <a:off x="5674351" y="1818229"/>
            <a:ext cx="6517649" cy="4725821"/>
            <a:chOff x="5674351" y="1595639"/>
            <a:chExt cx="6517649" cy="4725821"/>
          </a:xfrm>
        </p:grpSpPr>
        <p:pic>
          <p:nvPicPr>
            <p:cNvPr id="22" name="Picture 21" descr="A map of the united states with numbers and a map of the united states&#10;&#10;Description automatically generated">
              <a:extLst>
                <a:ext uri="{FF2B5EF4-FFF2-40B4-BE49-F238E27FC236}">
                  <a16:creationId xmlns:a16="http://schemas.microsoft.com/office/drawing/2014/main" id="{A8DF68F7-D400-FBB9-373C-2CF30F3C55D3}"/>
                </a:ext>
              </a:extLst>
            </p:cNvPr>
            <p:cNvPicPr>
              <a:picLocks noChangeAspect="1"/>
            </p:cNvPicPr>
            <p:nvPr/>
          </p:nvPicPr>
          <p:blipFill>
            <a:blip r:embed="rId3"/>
            <a:stretch>
              <a:fillRect/>
            </a:stretch>
          </p:blipFill>
          <p:spPr>
            <a:xfrm>
              <a:off x="5693229" y="1595639"/>
              <a:ext cx="6498771" cy="2508276"/>
            </a:xfrm>
            <a:prstGeom prst="rect">
              <a:avLst/>
            </a:prstGeom>
          </p:spPr>
        </p:pic>
        <p:pic>
          <p:nvPicPr>
            <p:cNvPr id="24" name="Picture 23" descr="A map of the united states&#10;&#10;Description automatically generated">
              <a:extLst>
                <a:ext uri="{FF2B5EF4-FFF2-40B4-BE49-F238E27FC236}">
                  <a16:creationId xmlns:a16="http://schemas.microsoft.com/office/drawing/2014/main" id="{FE50BCCC-15EF-90B9-7550-5C48831CF575}"/>
                </a:ext>
              </a:extLst>
            </p:cNvPr>
            <p:cNvPicPr>
              <a:picLocks noChangeAspect="1"/>
            </p:cNvPicPr>
            <p:nvPr/>
          </p:nvPicPr>
          <p:blipFill>
            <a:blip r:embed="rId4"/>
            <a:stretch>
              <a:fillRect/>
            </a:stretch>
          </p:blipFill>
          <p:spPr>
            <a:xfrm>
              <a:off x="5674351" y="4027714"/>
              <a:ext cx="6517649" cy="2293746"/>
            </a:xfrm>
            <a:prstGeom prst="rect">
              <a:avLst/>
            </a:prstGeom>
          </p:spPr>
        </p:pic>
      </p:grpSp>
      <p:pic>
        <p:nvPicPr>
          <p:cNvPr id="1025" name="Picture 1" descr="page9image31566192">
            <a:extLst>
              <a:ext uri="{FF2B5EF4-FFF2-40B4-BE49-F238E27FC236}">
                <a16:creationId xmlns:a16="http://schemas.microsoft.com/office/drawing/2014/main" id="{F07E93EE-9DF0-4E9B-DFC5-FFBDA353A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078" y="1794115"/>
            <a:ext cx="5724364" cy="4725821"/>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8F446E88-0EED-492F-2A40-BD91E6C1E195}"/>
              </a:ext>
            </a:extLst>
          </p:cNvPr>
          <p:cNvGrpSpPr/>
          <p:nvPr/>
        </p:nvGrpSpPr>
        <p:grpSpPr>
          <a:xfrm>
            <a:off x="10060596" y="4808754"/>
            <a:ext cx="1154344" cy="871462"/>
            <a:chOff x="10000025" y="4519438"/>
            <a:chExt cx="1056601" cy="804851"/>
          </a:xfrm>
        </p:grpSpPr>
        <p:sp>
          <p:nvSpPr>
            <p:cNvPr id="9" name="Donut 8">
              <a:extLst>
                <a:ext uri="{FF2B5EF4-FFF2-40B4-BE49-F238E27FC236}">
                  <a16:creationId xmlns:a16="http://schemas.microsoft.com/office/drawing/2014/main" id="{837C07F5-5A02-BCF6-51A0-A13C1219A765}"/>
                </a:ext>
              </a:extLst>
            </p:cNvPr>
            <p:cNvSpPr/>
            <p:nvPr/>
          </p:nvSpPr>
          <p:spPr>
            <a:xfrm>
              <a:off x="10000025" y="4519438"/>
              <a:ext cx="616649" cy="674298"/>
            </a:xfrm>
            <a:prstGeom prst="donut">
              <a:avLst>
                <a:gd name="adj" fmla="val 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Donut 17">
              <a:extLst>
                <a:ext uri="{FF2B5EF4-FFF2-40B4-BE49-F238E27FC236}">
                  <a16:creationId xmlns:a16="http://schemas.microsoft.com/office/drawing/2014/main" id="{6E352CF4-C92F-524D-0FB6-68F376D093B2}"/>
                </a:ext>
              </a:extLst>
            </p:cNvPr>
            <p:cNvSpPr/>
            <p:nvPr/>
          </p:nvSpPr>
          <p:spPr>
            <a:xfrm>
              <a:off x="10708513" y="4959604"/>
              <a:ext cx="348113" cy="364685"/>
            </a:xfrm>
            <a:prstGeom prst="donut">
              <a:avLst>
                <a:gd name="adj" fmla="val 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Donut 19">
            <a:extLst>
              <a:ext uri="{FF2B5EF4-FFF2-40B4-BE49-F238E27FC236}">
                <a16:creationId xmlns:a16="http://schemas.microsoft.com/office/drawing/2014/main" id="{789E1D84-A588-0928-F9BB-E507B5F6F8BB}"/>
              </a:ext>
            </a:extLst>
          </p:cNvPr>
          <p:cNvSpPr/>
          <p:nvPr/>
        </p:nvSpPr>
        <p:spPr>
          <a:xfrm>
            <a:off x="9955711" y="2907963"/>
            <a:ext cx="406080" cy="674297"/>
          </a:xfrm>
          <a:prstGeom prst="donut">
            <a:avLst>
              <a:gd name="adj" fmla="val 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extBox 25">
            <a:extLst>
              <a:ext uri="{FF2B5EF4-FFF2-40B4-BE49-F238E27FC236}">
                <a16:creationId xmlns:a16="http://schemas.microsoft.com/office/drawing/2014/main" id="{AA4D5F45-E9B9-629D-9A9A-9773B79463E2}"/>
              </a:ext>
            </a:extLst>
          </p:cNvPr>
          <p:cNvSpPr txBox="1"/>
          <p:nvPr/>
        </p:nvSpPr>
        <p:spPr>
          <a:xfrm>
            <a:off x="9191660" y="1577224"/>
            <a:ext cx="2031710" cy="369332"/>
          </a:xfrm>
          <a:prstGeom prst="rect">
            <a:avLst/>
          </a:prstGeom>
          <a:noFill/>
        </p:spPr>
        <p:txBody>
          <a:bodyPr wrap="none" rtlCol="0">
            <a:spAutoFit/>
          </a:bodyPr>
          <a:lstStyle/>
          <a:p>
            <a:r>
              <a:rPr lang="en-US" dirty="0"/>
              <a:t>2020 CMAQ [NH</a:t>
            </a:r>
            <a:r>
              <a:rPr lang="en-US" baseline="-25000" dirty="0"/>
              <a:t>3</a:t>
            </a:r>
            <a:r>
              <a:rPr lang="en-US" dirty="0"/>
              <a:t>]</a:t>
            </a:r>
          </a:p>
        </p:txBody>
      </p:sp>
      <p:sp>
        <p:nvSpPr>
          <p:cNvPr id="27" name="TextBox 26">
            <a:extLst>
              <a:ext uri="{FF2B5EF4-FFF2-40B4-BE49-F238E27FC236}">
                <a16:creationId xmlns:a16="http://schemas.microsoft.com/office/drawing/2014/main" id="{92F6BE2D-84F1-6AAD-8AC2-1CDA3F55908E}"/>
              </a:ext>
            </a:extLst>
          </p:cNvPr>
          <p:cNvSpPr txBox="1"/>
          <p:nvPr/>
        </p:nvSpPr>
        <p:spPr>
          <a:xfrm>
            <a:off x="6468754" y="1577224"/>
            <a:ext cx="2081019" cy="369332"/>
          </a:xfrm>
          <a:prstGeom prst="rect">
            <a:avLst/>
          </a:prstGeom>
          <a:noFill/>
        </p:spPr>
        <p:txBody>
          <a:bodyPr wrap="none" rtlCol="0">
            <a:spAutoFit/>
          </a:bodyPr>
          <a:lstStyle/>
          <a:p>
            <a:r>
              <a:rPr lang="en-US" dirty="0"/>
              <a:t>2020 NH</a:t>
            </a:r>
            <a:r>
              <a:rPr lang="en-US" baseline="-25000" dirty="0"/>
              <a:t>3 </a:t>
            </a:r>
            <a:r>
              <a:rPr lang="en-US" dirty="0"/>
              <a:t>Emissions</a:t>
            </a:r>
          </a:p>
        </p:txBody>
      </p:sp>
      <p:sp>
        <p:nvSpPr>
          <p:cNvPr id="3" name="Donut 2">
            <a:extLst>
              <a:ext uri="{FF2B5EF4-FFF2-40B4-BE49-F238E27FC236}">
                <a16:creationId xmlns:a16="http://schemas.microsoft.com/office/drawing/2014/main" id="{6BAB324C-D1A2-213A-3660-E823112912EA}"/>
              </a:ext>
            </a:extLst>
          </p:cNvPr>
          <p:cNvSpPr/>
          <p:nvPr/>
        </p:nvSpPr>
        <p:spPr>
          <a:xfrm>
            <a:off x="9158085" y="2718180"/>
            <a:ext cx="406080" cy="573275"/>
          </a:xfrm>
          <a:prstGeom prst="donut">
            <a:avLst>
              <a:gd name="adj" fmla="val 0"/>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Donut 3">
            <a:extLst>
              <a:ext uri="{FF2B5EF4-FFF2-40B4-BE49-F238E27FC236}">
                <a16:creationId xmlns:a16="http://schemas.microsoft.com/office/drawing/2014/main" id="{932E1A33-BA84-D2F2-1B53-954409919A91}"/>
              </a:ext>
            </a:extLst>
          </p:cNvPr>
          <p:cNvSpPr/>
          <p:nvPr/>
        </p:nvSpPr>
        <p:spPr>
          <a:xfrm>
            <a:off x="9158085" y="5013118"/>
            <a:ext cx="406080" cy="573275"/>
          </a:xfrm>
          <a:prstGeom prst="donut">
            <a:avLst>
              <a:gd name="adj" fmla="val 0"/>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Slide Number Placeholder 4">
            <a:extLst>
              <a:ext uri="{FF2B5EF4-FFF2-40B4-BE49-F238E27FC236}">
                <a16:creationId xmlns:a16="http://schemas.microsoft.com/office/drawing/2014/main" id="{968ED311-0265-BFAD-E892-294E8E3B5559}"/>
              </a:ext>
            </a:extLst>
          </p:cNvPr>
          <p:cNvSpPr>
            <a:spLocks noGrp="1"/>
          </p:cNvSpPr>
          <p:nvPr>
            <p:ph type="sldNum" sz="quarter" idx="12"/>
          </p:nvPr>
        </p:nvSpPr>
        <p:spPr/>
        <p:txBody>
          <a:bodyPr/>
          <a:lstStyle/>
          <a:p>
            <a:fld id="{D57F1E4F-1CFF-5643-939E-217C01CDF565}" type="slidenum">
              <a:rPr lang="en-US" smtClean="0"/>
              <a:pPr/>
              <a:t>10</a:t>
            </a:fld>
            <a:endParaRPr lang="en-US"/>
          </a:p>
        </p:txBody>
      </p:sp>
      <p:sp>
        <p:nvSpPr>
          <p:cNvPr id="6" name="Donut 5">
            <a:extLst>
              <a:ext uri="{FF2B5EF4-FFF2-40B4-BE49-F238E27FC236}">
                <a16:creationId xmlns:a16="http://schemas.microsoft.com/office/drawing/2014/main" id="{3015BA8F-4ABB-24A6-68E1-B5E9D07BDAA9}"/>
              </a:ext>
            </a:extLst>
          </p:cNvPr>
          <p:cNvSpPr/>
          <p:nvPr/>
        </p:nvSpPr>
        <p:spPr>
          <a:xfrm>
            <a:off x="1221089" y="2907963"/>
            <a:ext cx="609120" cy="972661"/>
          </a:xfrm>
          <a:prstGeom prst="donut">
            <a:avLst>
              <a:gd name="adj" fmla="val 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Donut 6">
            <a:extLst>
              <a:ext uri="{FF2B5EF4-FFF2-40B4-BE49-F238E27FC236}">
                <a16:creationId xmlns:a16="http://schemas.microsoft.com/office/drawing/2014/main" id="{CC640044-7F15-CBCC-534B-261A248F09D6}"/>
              </a:ext>
            </a:extLst>
          </p:cNvPr>
          <p:cNvSpPr/>
          <p:nvPr/>
        </p:nvSpPr>
        <p:spPr>
          <a:xfrm>
            <a:off x="626503" y="3166946"/>
            <a:ext cx="354804" cy="415314"/>
          </a:xfrm>
          <a:prstGeom prst="donut">
            <a:avLst>
              <a:gd name="adj" fmla="val 0"/>
            </a:avLst>
          </a:prstGeom>
          <a:solidFill>
            <a:srgbClr val="00B0F0"/>
          </a:solid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Donut 11">
            <a:extLst>
              <a:ext uri="{FF2B5EF4-FFF2-40B4-BE49-F238E27FC236}">
                <a16:creationId xmlns:a16="http://schemas.microsoft.com/office/drawing/2014/main" id="{4A8289DC-B228-DB67-157A-41821863BE02}"/>
              </a:ext>
            </a:extLst>
          </p:cNvPr>
          <p:cNvSpPr/>
          <p:nvPr/>
        </p:nvSpPr>
        <p:spPr>
          <a:xfrm>
            <a:off x="1106622" y="5032125"/>
            <a:ext cx="515667" cy="730104"/>
          </a:xfrm>
          <a:prstGeom prst="donut">
            <a:avLst>
              <a:gd name="adj" fmla="val 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Donut 14">
            <a:extLst>
              <a:ext uri="{FF2B5EF4-FFF2-40B4-BE49-F238E27FC236}">
                <a16:creationId xmlns:a16="http://schemas.microsoft.com/office/drawing/2014/main" id="{8D93F1AF-31F2-C258-4799-A4C8435C375D}"/>
              </a:ext>
            </a:extLst>
          </p:cNvPr>
          <p:cNvSpPr/>
          <p:nvPr/>
        </p:nvSpPr>
        <p:spPr>
          <a:xfrm>
            <a:off x="651473" y="5331201"/>
            <a:ext cx="354804" cy="415314"/>
          </a:xfrm>
          <a:prstGeom prst="donut">
            <a:avLst>
              <a:gd name="adj" fmla="val 0"/>
            </a:avLst>
          </a:prstGeom>
          <a:solidFill>
            <a:srgbClr val="00B0F0"/>
          </a:solid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CFBB3F6B-49DF-D9D0-5038-4321F46406B5}"/>
              </a:ext>
            </a:extLst>
          </p:cNvPr>
          <p:cNvSpPr txBox="1"/>
          <p:nvPr/>
        </p:nvSpPr>
        <p:spPr>
          <a:xfrm>
            <a:off x="7615644" y="1979932"/>
            <a:ext cx="584864" cy="138499"/>
          </a:xfrm>
          <a:prstGeom prst="rect">
            <a:avLst/>
          </a:prstGeom>
          <a:solidFill>
            <a:schemeClr val="bg1"/>
          </a:solidFill>
        </p:spPr>
        <p:txBody>
          <a:bodyPr wrap="square" lIns="0" tIns="0" rIns="0" bIns="0" rtlCol="0" anchor="t">
            <a:spAutoFit/>
          </a:bodyPr>
          <a:lstStyle/>
          <a:p>
            <a:r>
              <a:rPr lang="en-US" sz="900" dirty="0"/>
              <a:t>2020</a:t>
            </a:r>
          </a:p>
        </p:txBody>
      </p:sp>
      <p:sp>
        <p:nvSpPr>
          <p:cNvPr id="13" name="TextBox 12">
            <a:extLst>
              <a:ext uri="{FF2B5EF4-FFF2-40B4-BE49-F238E27FC236}">
                <a16:creationId xmlns:a16="http://schemas.microsoft.com/office/drawing/2014/main" id="{5D7FBFE1-79A9-7299-4F07-7B92DE5D322A}"/>
              </a:ext>
            </a:extLst>
          </p:cNvPr>
          <p:cNvSpPr txBox="1"/>
          <p:nvPr/>
        </p:nvSpPr>
        <p:spPr>
          <a:xfrm>
            <a:off x="7615644" y="4290631"/>
            <a:ext cx="584864" cy="138499"/>
          </a:xfrm>
          <a:prstGeom prst="rect">
            <a:avLst/>
          </a:prstGeom>
          <a:solidFill>
            <a:schemeClr val="bg1"/>
          </a:solidFill>
        </p:spPr>
        <p:txBody>
          <a:bodyPr wrap="square" lIns="0" tIns="0" rIns="0" bIns="0" rtlCol="0" anchor="t">
            <a:spAutoFit/>
          </a:bodyPr>
          <a:lstStyle/>
          <a:p>
            <a:r>
              <a:rPr lang="en-US" sz="900" dirty="0"/>
              <a:t>2020</a:t>
            </a:r>
          </a:p>
        </p:txBody>
      </p:sp>
    </p:spTree>
    <p:extLst>
      <p:ext uri="{BB962C8B-B14F-4D97-AF65-F5344CB8AC3E}">
        <p14:creationId xmlns:p14="http://schemas.microsoft.com/office/powerpoint/2010/main" val="316911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8F4F9-F6E2-ADF1-8AFB-8DAA6F761ECD}"/>
            </a:ext>
          </a:extLst>
        </p:cNvPr>
        <p:cNvGrpSpPr/>
        <p:nvPr/>
      </p:nvGrpSpPr>
      <p:grpSpPr>
        <a:xfrm>
          <a:off x="0" y="0"/>
          <a:ext cx="0" cy="0"/>
          <a:chOff x="0" y="0"/>
          <a:chExt cx="0" cy="0"/>
        </a:xfrm>
      </p:grpSpPr>
      <p:pic>
        <p:nvPicPr>
          <p:cNvPr id="17" name="Picture 16" descr="A map of the united states&#10;&#10;Description automatically generated">
            <a:extLst>
              <a:ext uri="{FF2B5EF4-FFF2-40B4-BE49-F238E27FC236}">
                <a16:creationId xmlns:a16="http://schemas.microsoft.com/office/drawing/2014/main" id="{65DDE2D1-926A-4BA8-489E-03D44D7389F1}"/>
              </a:ext>
            </a:extLst>
          </p:cNvPr>
          <p:cNvPicPr>
            <a:picLocks noChangeAspect="1"/>
          </p:cNvPicPr>
          <p:nvPr/>
        </p:nvPicPr>
        <p:blipFill>
          <a:blip r:embed="rId3"/>
          <a:stretch>
            <a:fillRect/>
          </a:stretch>
        </p:blipFill>
        <p:spPr>
          <a:xfrm>
            <a:off x="6656714" y="1498576"/>
            <a:ext cx="5258877" cy="3407838"/>
          </a:xfrm>
          <a:prstGeom prst="rect">
            <a:avLst/>
          </a:prstGeom>
        </p:spPr>
      </p:pic>
      <p:sp>
        <p:nvSpPr>
          <p:cNvPr id="2" name="Title 1">
            <a:extLst>
              <a:ext uri="{FF2B5EF4-FFF2-40B4-BE49-F238E27FC236}">
                <a16:creationId xmlns:a16="http://schemas.microsoft.com/office/drawing/2014/main" id="{DB301669-5671-FCFB-BADE-B910DC02A452}"/>
              </a:ext>
            </a:extLst>
          </p:cNvPr>
          <p:cNvSpPr>
            <a:spLocks noGrp="1"/>
          </p:cNvSpPr>
          <p:nvPr>
            <p:ph type="title"/>
          </p:nvPr>
        </p:nvSpPr>
        <p:spPr/>
        <p:txBody>
          <a:bodyPr>
            <a:normAutofit/>
          </a:bodyPr>
          <a:lstStyle/>
          <a:p>
            <a:pPr algn="ctr"/>
            <a:r>
              <a:rPr lang="en-US" sz="2800" dirty="0"/>
              <a:t>Spatial Distribution of [NH</a:t>
            </a:r>
            <a:r>
              <a:rPr lang="en-US" sz="2800" baseline="-25000" dirty="0"/>
              <a:t>3</a:t>
            </a:r>
            <a:r>
              <a:rPr lang="en-US" sz="2800" dirty="0"/>
              <a:t>] from </a:t>
            </a:r>
            <a:r>
              <a:rPr lang="en-US" sz="2800" dirty="0" err="1"/>
              <a:t>AMoN</a:t>
            </a:r>
            <a:r>
              <a:rPr lang="en-US" sz="2800" dirty="0"/>
              <a:t> and CMAQ</a:t>
            </a:r>
          </a:p>
        </p:txBody>
      </p:sp>
      <p:sp>
        <p:nvSpPr>
          <p:cNvPr id="8" name="TextBox 7">
            <a:extLst>
              <a:ext uri="{FF2B5EF4-FFF2-40B4-BE49-F238E27FC236}">
                <a16:creationId xmlns:a16="http://schemas.microsoft.com/office/drawing/2014/main" id="{25102EEB-D4CA-6FDC-665C-31A6CF9F48E9}"/>
              </a:ext>
            </a:extLst>
          </p:cNvPr>
          <p:cNvSpPr txBox="1"/>
          <p:nvPr/>
        </p:nvSpPr>
        <p:spPr>
          <a:xfrm>
            <a:off x="2457450" y="1110343"/>
            <a:ext cx="184731" cy="369332"/>
          </a:xfrm>
          <a:prstGeom prst="rect">
            <a:avLst/>
          </a:prstGeom>
          <a:noFill/>
        </p:spPr>
        <p:txBody>
          <a:bodyPr wrap="none" rtlCol="0">
            <a:spAutoFit/>
          </a:bodyPr>
          <a:lstStyle/>
          <a:p>
            <a:endParaRPr lang="en-US"/>
          </a:p>
        </p:txBody>
      </p:sp>
      <p:grpSp>
        <p:nvGrpSpPr>
          <p:cNvPr id="4" name="Group 3">
            <a:extLst>
              <a:ext uri="{FF2B5EF4-FFF2-40B4-BE49-F238E27FC236}">
                <a16:creationId xmlns:a16="http://schemas.microsoft.com/office/drawing/2014/main" id="{93BE935C-C561-07B3-5040-3ECA9950ED7F}"/>
              </a:ext>
            </a:extLst>
          </p:cNvPr>
          <p:cNvGrpSpPr/>
          <p:nvPr/>
        </p:nvGrpSpPr>
        <p:grpSpPr>
          <a:xfrm>
            <a:off x="276409" y="1691182"/>
            <a:ext cx="6627043" cy="4947967"/>
            <a:chOff x="5884437" y="2027193"/>
            <a:chExt cx="6169491" cy="4504236"/>
          </a:xfrm>
        </p:grpSpPr>
        <p:pic>
          <p:nvPicPr>
            <p:cNvPr id="15" name="Picture 14" descr="A map of the united states&#10;&#10;Description automatically generated">
              <a:extLst>
                <a:ext uri="{FF2B5EF4-FFF2-40B4-BE49-F238E27FC236}">
                  <a16:creationId xmlns:a16="http://schemas.microsoft.com/office/drawing/2014/main" id="{587309A0-2A7D-7825-2B5C-A6AAF2263680}"/>
                </a:ext>
              </a:extLst>
            </p:cNvPr>
            <p:cNvPicPr>
              <a:picLocks noChangeAspect="1"/>
            </p:cNvPicPr>
            <p:nvPr/>
          </p:nvPicPr>
          <p:blipFill>
            <a:blip r:embed="rId4"/>
            <a:stretch>
              <a:fillRect/>
            </a:stretch>
          </p:blipFill>
          <p:spPr>
            <a:xfrm>
              <a:off x="5884437" y="2190791"/>
              <a:ext cx="6169491" cy="3788050"/>
            </a:xfrm>
            <a:prstGeom prst="rect">
              <a:avLst/>
            </a:prstGeom>
          </p:spPr>
        </p:pic>
        <p:sp>
          <p:nvSpPr>
            <p:cNvPr id="9" name="Donut 8">
              <a:extLst>
                <a:ext uri="{FF2B5EF4-FFF2-40B4-BE49-F238E27FC236}">
                  <a16:creationId xmlns:a16="http://schemas.microsoft.com/office/drawing/2014/main" id="{33CEAD83-BCEC-4BDE-B664-FF4279AEEF99}"/>
                </a:ext>
              </a:extLst>
            </p:cNvPr>
            <p:cNvSpPr/>
            <p:nvPr/>
          </p:nvSpPr>
          <p:spPr>
            <a:xfrm>
              <a:off x="10064552" y="4084816"/>
              <a:ext cx="472820" cy="465324"/>
            </a:xfrm>
            <a:prstGeom prst="donut">
              <a:avLst>
                <a:gd name="adj" fmla="val 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Donut 19">
              <a:extLst>
                <a:ext uri="{FF2B5EF4-FFF2-40B4-BE49-F238E27FC236}">
                  <a16:creationId xmlns:a16="http://schemas.microsoft.com/office/drawing/2014/main" id="{9DD1DFC4-BEFD-EDCC-D36F-9F95DC5E0A84}"/>
                </a:ext>
              </a:extLst>
            </p:cNvPr>
            <p:cNvSpPr/>
            <p:nvPr/>
          </p:nvSpPr>
          <p:spPr>
            <a:xfrm>
              <a:off x="7760976" y="2589064"/>
              <a:ext cx="1814680" cy="2232741"/>
            </a:xfrm>
            <a:prstGeom prst="donut">
              <a:avLst>
                <a:gd name="adj" fmla="val 0"/>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TextBox 5">
              <a:extLst>
                <a:ext uri="{FF2B5EF4-FFF2-40B4-BE49-F238E27FC236}">
                  <a16:creationId xmlns:a16="http://schemas.microsoft.com/office/drawing/2014/main" id="{3B435CAD-CDD6-84BD-BE8E-0CF1946D75D5}"/>
                </a:ext>
              </a:extLst>
            </p:cNvPr>
            <p:cNvSpPr txBox="1"/>
            <p:nvPr/>
          </p:nvSpPr>
          <p:spPr>
            <a:xfrm>
              <a:off x="7983181" y="2027193"/>
              <a:ext cx="3085434" cy="369332"/>
            </a:xfrm>
            <a:prstGeom prst="rect">
              <a:avLst/>
            </a:prstGeom>
            <a:noFill/>
          </p:spPr>
          <p:txBody>
            <a:bodyPr wrap="square" rtlCol="0">
              <a:spAutoFit/>
            </a:bodyPr>
            <a:lstStyle/>
            <a:p>
              <a:r>
                <a:rPr lang="en-US" dirty="0"/>
                <a:t>2017 </a:t>
              </a:r>
              <a:r>
                <a:rPr lang="en-US" dirty="0" err="1"/>
                <a:t>AMoN</a:t>
              </a:r>
              <a:r>
                <a:rPr lang="en-US" dirty="0"/>
                <a:t> [NH</a:t>
              </a:r>
              <a:r>
                <a:rPr lang="en-US" baseline="-25000" dirty="0"/>
                <a:t>3</a:t>
              </a:r>
              <a:r>
                <a:rPr lang="en-US" dirty="0"/>
                <a:t>]</a:t>
              </a:r>
            </a:p>
          </p:txBody>
        </p:sp>
        <p:sp>
          <p:nvSpPr>
            <p:cNvPr id="12" name="TextBox 11">
              <a:extLst>
                <a:ext uri="{FF2B5EF4-FFF2-40B4-BE49-F238E27FC236}">
                  <a16:creationId xmlns:a16="http://schemas.microsoft.com/office/drawing/2014/main" id="{87496571-1836-A270-FC23-6E9585A2D614}"/>
                </a:ext>
              </a:extLst>
            </p:cNvPr>
            <p:cNvSpPr txBox="1"/>
            <p:nvPr/>
          </p:nvSpPr>
          <p:spPr>
            <a:xfrm>
              <a:off x="10404811" y="6162097"/>
              <a:ext cx="1327608" cy="369332"/>
            </a:xfrm>
            <a:prstGeom prst="rect">
              <a:avLst/>
            </a:prstGeom>
            <a:noFill/>
          </p:spPr>
          <p:txBody>
            <a:bodyPr wrap="none" rtlCol="0">
              <a:spAutoFit/>
            </a:bodyPr>
            <a:lstStyle/>
            <a:p>
              <a:r>
                <a:rPr lang="en-US" dirty="0"/>
                <a:t>NADP, 2024</a:t>
              </a:r>
            </a:p>
          </p:txBody>
        </p:sp>
        <p:sp>
          <p:nvSpPr>
            <p:cNvPr id="13" name="Donut 12">
              <a:extLst>
                <a:ext uri="{FF2B5EF4-FFF2-40B4-BE49-F238E27FC236}">
                  <a16:creationId xmlns:a16="http://schemas.microsoft.com/office/drawing/2014/main" id="{AD2FD5DC-7310-5184-1DAD-6447F4124892}"/>
                </a:ext>
              </a:extLst>
            </p:cNvPr>
            <p:cNvSpPr/>
            <p:nvPr/>
          </p:nvSpPr>
          <p:spPr>
            <a:xfrm>
              <a:off x="6931436" y="3429000"/>
              <a:ext cx="405535" cy="416533"/>
            </a:xfrm>
            <a:prstGeom prst="donut">
              <a:avLst>
                <a:gd name="adj" fmla="val 0"/>
              </a:avLst>
            </a:prstGeom>
            <a:solidFill>
              <a:schemeClr val="accent2">
                <a:lumMod val="60000"/>
                <a:lumOff val="40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Donut 2">
              <a:extLst>
                <a:ext uri="{FF2B5EF4-FFF2-40B4-BE49-F238E27FC236}">
                  <a16:creationId xmlns:a16="http://schemas.microsoft.com/office/drawing/2014/main" id="{F1279E9C-D55F-8E70-5BAF-157E742FF053}"/>
                </a:ext>
              </a:extLst>
            </p:cNvPr>
            <p:cNvSpPr/>
            <p:nvPr/>
          </p:nvSpPr>
          <p:spPr>
            <a:xfrm>
              <a:off x="6138237" y="3535052"/>
              <a:ext cx="514841" cy="1015088"/>
            </a:xfrm>
            <a:prstGeom prst="donut">
              <a:avLst>
                <a:gd name="adj" fmla="val 0"/>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 name="TextBox 4">
            <a:extLst>
              <a:ext uri="{FF2B5EF4-FFF2-40B4-BE49-F238E27FC236}">
                <a16:creationId xmlns:a16="http://schemas.microsoft.com/office/drawing/2014/main" id="{36EC0EB4-A472-2614-9663-F7DCC4AF7CC3}"/>
              </a:ext>
            </a:extLst>
          </p:cNvPr>
          <p:cNvSpPr txBox="1"/>
          <p:nvPr/>
        </p:nvSpPr>
        <p:spPr>
          <a:xfrm>
            <a:off x="7324851" y="5102025"/>
            <a:ext cx="4590740" cy="143116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1" dirty="0">
                <a:solidFill>
                  <a:schemeClr val="accent3">
                    <a:lumMod val="75000"/>
                  </a:schemeClr>
                </a:solidFill>
              </a:rPr>
              <a:t>Mid-US: Under-estimated NH</a:t>
            </a:r>
            <a:r>
              <a:rPr lang="en-US" b="1" baseline="-25000" dirty="0">
                <a:solidFill>
                  <a:schemeClr val="accent3">
                    <a:lumMod val="75000"/>
                  </a:schemeClr>
                </a:solidFill>
              </a:rPr>
              <a:t>3</a:t>
            </a:r>
            <a:r>
              <a:rPr lang="en-US" b="1" dirty="0">
                <a:solidFill>
                  <a:schemeClr val="accent3">
                    <a:lumMod val="75000"/>
                  </a:schemeClr>
                </a:solidFill>
              </a:rPr>
              <a:t> </a:t>
            </a:r>
          </a:p>
          <a:p>
            <a:pPr marL="285750" indent="-285750">
              <a:spcAft>
                <a:spcPts val="600"/>
              </a:spcAft>
              <a:buFont typeface="Arial" panose="020B0604020202020204" pitchFamily="34" charset="0"/>
              <a:buChar char="•"/>
            </a:pPr>
            <a:r>
              <a:rPr lang="en-US" b="1" dirty="0">
                <a:solidFill>
                  <a:srgbClr val="FFC000"/>
                </a:solidFill>
              </a:rPr>
              <a:t>UT: Extreme under-estimated NH</a:t>
            </a:r>
            <a:r>
              <a:rPr lang="en-US" b="1" baseline="-25000" dirty="0">
                <a:solidFill>
                  <a:srgbClr val="FFC000"/>
                </a:solidFill>
              </a:rPr>
              <a:t>3</a:t>
            </a:r>
          </a:p>
          <a:p>
            <a:pPr marL="285750" indent="-285750">
              <a:spcAft>
                <a:spcPts val="600"/>
              </a:spcAft>
              <a:buFont typeface="Arial" panose="020B0604020202020204" pitchFamily="34" charset="0"/>
              <a:buChar char="•"/>
            </a:pPr>
            <a:r>
              <a:rPr lang="en-US" b="1" dirty="0">
                <a:solidFill>
                  <a:srgbClr val="FF0000"/>
                </a:solidFill>
              </a:rPr>
              <a:t>IA &amp; NC: High Over-estimated NH</a:t>
            </a:r>
            <a:r>
              <a:rPr lang="en-US" b="1" baseline="-25000" dirty="0">
                <a:solidFill>
                  <a:srgbClr val="FF0000"/>
                </a:solidFill>
              </a:rPr>
              <a:t>3</a:t>
            </a:r>
          </a:p>
          <a:p>
            <a:pPr marL="285750" indent="-285750">
              <a:spcAft>
                <a:spcPts val="600"/>
              </a:spcAft>
              <a:buFont typeface="Arial" panose="020B0604020202020204" pitchFamily="34" charset="0"/>
              <a:buChar char="•"/>
            </a:pPr>
            <a:r>
              <a:rPr lang="en-US" b="1" dirty="0">
                <a:solidFill>
                  <a:srgbClr val="0070C0"/>
                </a:solidFill>
              </a:rPr>
              <a:t>CA: Equivalent NH</a:t>
            </a:r>
            <a:r>
              <a:rPr lang="en-US" b="1" baseline="-25000" dirty="0">
                <a:solidFill>
                  <a:srgbClr val="0070C0"/>
                </a:solidFill>
              </a:rPr>
              <a:t>3</a:t>
            </a:r>
          </a:p>
        </p:txBody>
      </p:sp>
      <p:sp>
        <p:nvSpPr>
          <p:cNvPr id="7" name="Slide Number Placeholder 6">
            <a:extLst>
              <a:ext uri="{FF2B5EF4-FFF2-40B4-BE49-F238E27FC236}">
                <a16:creationId xmlns:a16="http://schemas.microsoft.com/office/drawing/2014/main" id="{F3E75606-18B2-14AC-7C1B-22D0B8E62135}"/>
              </a:ext>
            </a:extLst>
          </p:cNvPr>
          <p:cNvSpPr>
            <a:spLocks noGrp="1"/>
          </p:cNvSpPr>
          <p:nvPr>
            <p:ph type="sldNum" sz="quarter" idx="12"/>
          </p:nvPr>
        </p:nvSpPr>
        <p:spPr/>
        <p:txBody>
          <a:bodyPr/>
          <a:lstStyle/>
          <a:p>
            <a:fld id="{D57F1E4F-1CFF-5643-939E-217C01CDF565}" type="slidenum">
              <a:rPr lang="en-US" smtClean="0"/>
              <a:pPr/>
              <a:t>11</a:t>
            </a:fld>
            <a:endParaRPr lang="en-US"/>
          </a:p>
        </p:txBody>
      </p:sp>
      <p:sp>
        <p:nvSpPr>
          <p:cNvPr id="14" name="Donut 13">
            <a:extLst>
              <a:ext uri="{FF2B5EF4-FFF2-40B4-BE49-F238E27FC236}">
                <a16:creationId xmlns:a16="http://schemas.microsoft.com/office/drawing/2014/main" id="{36568D57-2975-2519-97B5-C0B7710A75F7}"/>
              </a:ext>
            </a:extLst>
          </p:cNvPr>
          <p:cNvSpPr/>
          <p:nvPr/>
        </p:nvSpPr>
        <p:spPr>
          <a:xfrm>
            <a:off x="9955712" y="3146961"/>
            <a:ext cx="363946" cy="368135"/>
          </a:xfrm>
          <a:prstGeom prst="donut">
            <a:avLst>
              <a:gd name="adj" fmla="val 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Donut 15">
            <a:extLst>
              <a:ext uri="{FF2B5EF4-FFF2-40B4-BE49-F238E27FC236}">
                <a16:creationId xmlns:a16="http://schemas.microsoft.com/office/drawing/2014/main" id="{6C603FF1-A3FA-1F0B-76E1-C5CE9CB4F529}"/>
              </a:ext>
            </a:extLst>
          </p:cNvPr>
          <p:cNvSpPr/>
          <p:nvPr/>
        </p:nvSpPr>
        <p:spPr>
          <a:xfrm flipV="1">
            <a:off x="8858992" y="2576944"/>
            <a:ext cx="641268" cy="654142"/>
          </a:xfrm>
          <a:prstGeom prst="donut">
            <a:avLst>
              <a:gd name="adj" fmla="val 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8026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2EFACB58-C256-6F0F-B342-6F0845300111}"/>
              </a:ext>
            </a:extLst>
          </p:cNvPr>
          <p:cNvPicPr>
            <a:picLocks noChangeAspect="1"/>
          </p:cNvPicPr>
          <p:nvPr/>
        </p:nvPicPr>
        <p:blipFill>
          <a:blip r:embed="rId3"/>
          <a:stretch>
            <a:fillRect/>
          </a:stretch>
        </p:blipFill>
        <p:spPr>
          <a:xfrm>
            <a:off x="9030400" y="468122"/>
            <a:ext cx="3200400" cy="3200400"/>
          </a:xfrm>
          <a:prstGeom prst="rect">
            <a:avLst/>
          </a:prstGeom>
          <a:solidFill>
            <a:schemeClr val="bg1"/>
          </a:solidFill>
        </p:spPr>
      </p:pic>
      <p:grpSp>
        <p:nvGrpSpPr>
          <p:cNvPr id="28" name="Group 27">
            <a:extLst>
              <a:ext uri="{FF2B5EF4-FFF2-40B4-BE49-F238E27FC236}">
                <a16:creationId xmlns:a16="http://schemas.microsoft.com/office/drawing/2014/main" id="{801C20E3-BA63-2F37-B66B-86442053974F}"/>
              </a:ext>
            </a:extLst>
          </p:cNvPr>
          <p:cNvGrpSpPr/>
          <p:nvPr/>
        </p:nvGrpSpPr>
        <p:grpSpPr>
          <a:xfrm>
            <a:off x="37585" y="102715"/>
            <a:ext cx="12116826" cy="3576115"/>
            <a:chOff x="37585" y="233057"/>
            <a:chExt cx="12116826" cy="3576115"/>
          </a:xfrm>
        </p:grpSpPr>
        <p:grpSp>
          <p:nvGrpSpPr>
            <p:cNvPr id="27" name="Group 26">
              <a:extLst>
                <a:ext uri="{FF2B5EF4-FFF2-40B4-BE49-F238E27FC236}">
                  <a16:creationId xmlns:a16="http://schemas.microsoft.com/office/drawing/2014/main" id="{4A985FFF-193D-B40C-01BA-3BBBFF5474B8}"/>
                </a:ext>
              </a:extLst>
            </p:cNvPr>
            <p:cNvGrpSpPr/>
            <p:nvPr/>
          </p:nvGrpSpPr>
          <p:grpSpPr>
            <a:xfrm>
              <a:off x="37585" y="233057"/>
              <a:ext cx="12116826" cy="3576115"/>
              <a:chOff x="37585" y="204777"/>
              <a:chExt cx="12116826" cy="3576115"/>
            </a:xfrm>
          </p:grpSpPr>
          <p:pic>
            <p:nvPicPr>
              <p:cNvPr id="18" name="Picture 17">
                <a:extLst>
                  <a:ext uri="{FF2B5EF4-FFF2-40B4-BE49-F238E27FC236}">
                    <a16:creationId xmlns:a16="http://schemas.microsoft.com/office/drawing/2014/main" id="{7D1D451B-A8BA-16C1-4E2B-5BAD479BA78B}"/>
                  </a:ext>
                </a:extLst>
              </p:cNvPr>
              <p:cNvPicPr>
                <a:picLocks noChangeAspect="1"/>
              </p:cNvPicPr>
              <p:nvPr/>
            </p:nvPicPr>
            <p:blipFill>
              <a:blip r:embed="rId4"/>
              <a:stretch>
                <a:fillRect/>
              </a:stretch>
            </p:blipFill>
            <p:spPr>
              <a:xfrm>
                <a:off x="6032353" y="580492"/>
                <a:ext cx="3200400" cy="3200400"/>
              </a:xfrm>
              <a:prstGeom prst="rect">
                <a:avLst/>
              </a:prstGeom>
              <a:solidFill>
                <a:schemeClr val="bg1"/>
              </a:solidFill>
            </p:spPr>
          </p:pic>
          <p:pic>
            <p:nvPicPr>
              <p:cNvPr id="16" name="Picture 15">
                <a:extLst>
                  <a:ext uri="{FF2B5EF4-FFF2-40B4-BE49-F238E27FC236}">
                    <a16:creationId xmlns:a16="http://schemas.microsoft.com/office/drawing/2014/main" id="{EC700C45-63C8-FCE4-6001-6525563BC241}"/>
                  </a:ext>
                </a:extLst>
              </p:cNvPr>
              <p:cNvPicPr>
                <a:picLocks noChangeAspect="1"/>
              </p:cNvPicPr>
              <p:nvPr/>
            </p:nvPicPr>
            <p:blipFill>
              <a:blip r:embed="rId5"/>
              <a:stretch>
                <a:fillRect/>
              </a:stretch>
            </p:blipFill>
            <p:spPr>
              <a:xfrm>
                <a:off x="3073164" y="557137"/>
                <a:ext cx="3200400" cy="3200400"/>
              </a:xfrm>
              <a:prstGeom prst="rect">
                <a:avLst/>
              </a:prstGeom>
              <a:solidFill>
                <a:schemeClr val="bg1"/>
              </a:solidFill>
            </p:spPr>
          </p:pic>
          <p:pic>
            <p:nvPicPr>
              <p:cNvPr id="14" name="Picture 13">
                <a:extLst>
                  <a:ext uri="{FF2B5EF4-FFF2-40B4-BE49-F238E27FC236}">
                    <a16:creationId xmlns:a16="http://schemas.microsoft.com/office/drawing/2014/main" id="{F50C5FC9-0B6E-5CCF-A980-2BA22C6D95E4}"/>
                  </a:ext>
                </a:extLst>
              </p:cNvPr>
              <p:cNvPicPr>
                <a:picLocks noChangeAspect="1"/>
              </p:cNvPicPr>
              <p:nvPr/>
            </p:nvPicPr>
            <p:blipFill>
              <a:blip r:embed="rId6"/>
              <a:stretch>
                <a:fillRect/>
              </a:stretch>
            </p:blipFill>
            <p:spPr>
              <a:xfrm>
                <a:off x="113975" y="580492"/>
                <a:ext cx="3200400" cy="3200400"/>
              </a:xfrm>
              <a:prstGeom prst="rect">
                <a:avLst/>
              </a:prstGeom>
              <a:solidFill>
                <a:schemeClr val="bg1"/>
              </a:solidFill>
            </p:spPr>
          </p:pic>
          <p:grpSp>
            <p:nvGrpSpPr>
              <p:cNvPr id="9" name="Group 8">
                <a:extLst>
                  <a:ext uri="{FF2B5EF4-FFF2-40B4-BE49-F238E27FC236}">
                    <a16:creationId xmlns:a16="http://schemas.microsoft.com/office/drawing/2014/main" id="{B54A34CE-F121-80C3-3A2A-EDF664DAD587}"/>
                  </a:ext>
                </a:extLst>
              </p:cNvPr>
              <p:cNvGrpSpPr/>
              <p:nvPr/>
            </p:nvGrpSpPr>
            <p:grpSpPr>
              <a:xfrm>
                <a:off x="37585" y="204777"/>
                <a:ext cx="12116826" cy="3517743"/>
                <a:chOff x="-124245" y="632922"/>
                <a:chExt cx="12196890" cy="3384705"/>
              </a:xfrm>
            </p:grpSpPr>
            <p:sp>
              <p:nvSpPr>
                <p:cNvPr id="7" name="TextBox 6">
                  <a:extLst>
                    <a:ext uri="{FF2B5EF4-FFF2-40B4-BE49-F238E27FC236}">
                      <a16:creationId xmlns:a16="http://schemas.microsoft.com/office/drawing/2014/main" id="{2CAC8736-9741-6F02-CD2E-7940FF429E1B}"/>
                    </a:ext>
                  </a:extLst>
                </p:cNvPr>
                <p:cNvSpPr txBox="1"/>
                <p:nvPr/>
              </p:nvSpPr>
              <p:spPr>
                <a:xfrm>
                  <a:off x="4186315" y="632922"/>
                  <a:ext cx="3575769" cy="325750"/>
                </a:xfrm>
                <a:prstGeom prst="rect">
                  <a:avLst/>
                </a:prstGeom>
                <a:noFill/>
                <a:ln w="31750">
                  <a:solidFill>
                    <a:srgbClr val="92D050"/>
                  </a:solidFill>
                </a:ln>
              </p:spPr>
              <p:txBody>
                <a:bodyPr wrap="square" rtlCol="0">
                  <a:spAutoFit/>
                </a:bodyPr>
                <a:lstStyle/>
                <a:p>
                  <a:r>
                    <a:rPr lang="en-US" sz="1600" dirty="0"/>
                    <a:t>Mid-US Under-estimated NH</a:t>
                  </a:r>
                  <a:r>
                    <a:rPr lang="en-US" sz="1600" baseline="-25000" dirty="0"/>
                    <a:t>3</a:t>
                  </a:r>
                  <a:r>
                    <a:rPr lang="en-US" sz="1600" dirty="0"/>
                    <a:t> emissions</a:t>
                  </a:r>
                  <a:endParaRPr lang="en-US" sz="1600" baseline="-25000" dirty="0"/>
                </a:p>
              </p:txBody>
            </p:sp>
            <p:sp>
              <p:nvSpPr>
                <p:cNvPr id="6" name="Frame 5">
                  <a:extLst>
                    <a:ext uri="{FF2B5EF4-FFF2-40B4-BE49-F238E27FC236}">
                      <a16:creationId xmlns:a16="http://schemas.microsoft.com/office/drawing/2014/main" id="{8BF930F3-FB81-980D-F899-B0B370968FD8}"/>
                    </a:ext>
                  </a:extLst>
                </p:cNvPr>
                <p:cNvSpPr/>
                <p:nvPr/>
              </p:nvSpPr>
              <p:spPr>
                <a:xfrm>
                  <a:off x="-124245" y="966968"/>
                  <a:ext cx="12196890" cy="3050659"/>
                </a:xfrm>
                <a:prstGeom prst="frame">
                  <a:avLst>
                    <a:gd name="adj1" fmla="val 714"/>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6" name="TextBox 25">
              <a:extLst>
                <a:ext uri="{FF2B5EF4-FFF2-40B4-BE49-F238E27FC236}">
                  <a16:creationId xmlns:a16="http://schemas.microsoft.com/office/drawing/2014/main" id="{642A1678-8570-6EA5-5E73-1710CBB4EA9B}"/>
                </a:ext>
              </a:extLst>
            </p:cNvPr>
            <p:cNvSpPr txBox="1"/>
            <p:nvPr/>
          </p:nvSpPr>
          <p:spPr>
            <a:xfrm>
              <a:off x="1037063" y="609746"/>
              <a:ext cx="10573747" cy="338554"/>
            </a:xfrm>
            <a:prstGeom prst="rect">
              <a:avLst/>
            </a:prstGeom>
            <a:solidFill>
              <a:schemeClr val="bg1"/>
            </a:solidFill>
          </p:spPr>
          <p:txBody>
            <a:bodyPr wrap="square" rtlCol="0">
              <a:spAutoFit/>
            </a:bodyPr>
            <a:lstStyle/>
            <a:p>
              <a:r>
                <a:rPr lang="en-US" sz="1600" dirty="0"/>
                <a:t>     Illinois                                           Indiana                                 </a:t>
              </a:r>
              <a:r>
                <a:rPr lang="ko-KR" altLang="en-US" sz="1600" dirty="0"/>
                <a:t>    </a:t>
              </a:r>
              <a:r>
                <a:rPr lang="en-US" sz="1600" dirty="0"/>
                <a:t>     </a:t>
              </a:r>
              <a:r>
                <a:rPr lang="ko-KR" altLang="en-US" sz="1600" dirty="0"/>
                <a:t> </a:t>
              </a:r>
              <a:r>
                <a:rPr lang="en-US" sz="1600" dirty="0"/>
                <a:t>Kansas    </a:t>
              </a:r>
              <a:r>
                <a:rPr lang="ko-KR" altLang="en-US" sz="1600" dirty="0"/>
                <a:t> </a:t>
              </a:r>
              <a:r>
                <a:rPr lang="en-US" sz="1600" dirty="0"/>
                <a:t>                                </a:t>
              </a:r>
              <a:r>
                <a:rPr lang="ko-KR" altLang="en-US" sz="1600" dirty="0"/>
                <a:t>     </a:t>
              </a:r>
              <a:r>
                <a:rPr lang="en-US" sz="1600" dirty="0"/>
                <a:t>  Texas</a:t>
              </a:r>
            </a:p>
          </p:txBody>
        </p:sp>
      </p:grpSp>
      <p:grpSp>
        <p:nvGrpSpPr>
          <p:cNvPr id="39" name="Group 38">
            <a:extLst>
              <a:ext uri="{FF2B5EF4-FFF2-40B4-BE49-F238E27FC236}">
                <a16:creationId xmlns:a16="http://schemas.microsoft.com/office/drawing/2014/main" id="{B0E24609-57A6-1036-8210-ED484DC301E8}"/>
              </a:ext>
            </a:extLst>
          </p:cNvPr>
          <p:cNvGrpSpPr/>
          <p:nvPr/>
        </p:nvGrpSpPr>
        <p:grpSpPr>
          <a:xfrm>
            <a:off x="277644" y="3691758"/>
            <a:ext cx="3284704" cy="3183798"/>
            <a:chOff x="277644" y="3675156"/>
            <a:chExt cx="3284704" cy="3200400"/>
          </a:xfrm>
        </p:grpSpPr>
        <p:pic>
          <p:nvPicPr>
            <p:cNvPr id="36" name="Picture 35">
              <a:extLst>
                <a:ext uri="{FF2B5EF4-FFF2-40B4-BE49-F238E27FC236}">
                  <a16:creationId xmlns:a16="http://schemas.microsoft.com/office/drawing/2014/main" id="{17DFD968-AAC8-132B-D468-42340D73E3E5}"/>
                </a:ext>
              </a:extLst>
            </p:cNvPr>
            <p:cNvPicPr>
              <a:picLocks noChangeAspect="1"/>
            </p:cNvPicPr>
            <p:nvPr/>
          </p:nvPicPr>
          <p:blipFill>
            <a:blip r:embed="rId7"/>
            <a:stretch>
              <a:fillRect/>
            </a:stretch>
          </p:blipFill>
          <p:spPr>
            <a:xfrm>
              <a:off x="361948" y="3675156"/>
              <a:ext cx="3200400" cy="3200400"/>
            </a:xfrm>
            <a:prstGeom prst="rect">
              <a:avLst/>
            </a:prstGeom>
          </p:spPr>
        </p:pic>
        <p:sp>
          <p:nvSpPr>
            <p:cNvPr id="37" name="TextBox 36">
              <a:extLst>
                <a:ext uri="{FF2B5EF4-FFF2-40B4-BE49-F238E27FC236}">
                  <a16:creationId xmlns:a16="http://schemas.microsoft.com/office/drawing/2014/main" id="{37FE534D-4C90-9B90-63BD-B16441E07342}"/>
                </a:ext>
              </a:extLst>
            </p:cNvPr>
            <p:cNvSpPr txBox="1"/>
            <p:nvPr/>
          </p:nvSpPr>
          <p:spPr>
            <a:xfrm>
              <a:off x="863406" y="3803422"/>
              <a:ext cx="2450969" cy="307777"/>
            </a:xfrm>
            <a:prstGeom prst="rect">
              <a:avLst/>
            </a:prstGeom>
            <a:solidFill>
              <a:schemeClr val="bg1"/>
            </a:solidFill>
          </p:spPr>
          <p:txBody>
            <a:bodyPr wrap="square" rtlCol="0">
              <a:spAutoFit/>
            </a:bodyPr>
            <a:lstStyle/>
            <a:p>
              <a:pPr algn="ctr"/>
              <a:r>
                <a:rPr lang="en-US" sz="1400" dirty="0"/>
                <a:t>Utah</a:t>
              </a:r>
            </a:p>
          </p:txBody>
        </p:sp>
        <p:sp>
          <p:nvSpPr>
            <p:cNvPr id="38" name="Frame 37">
              <a:extLst>
                <a:ext uri="{FF2B5EF4-FFF2-40B4-BE49-F238E27FC236}">
                  <a16:creationId xmlns:a16="http://schemas.microsoft.com/office/drawing/2014/main" id="{25C032A1-C665-573C-77A8-4AE730275AE6}"/>
                </a:ext>
              </a:extLst>
            </p:cNvPr>
            <p:cNvSpPr/>
            <p:nvPr/>
          </p:nvSpPr>
          <p:spPr>
            <a:xfrm>
              <a:off x="277644" y="3689915"/>
              <a:ext cx="3200400" cy="3136131"/>
            </a:xfrm>
            <a:prstGeom prst="frame">
              <a:avLst>
                <a:gd name="adj1" fmla="val 714"/>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 name="Group 45">
            <a:extLst>
              <a:ext uri="{FF2B5EF4-FFF2-40B4-BE49-F238E27FC236}">
                <a16:creationId xmlns:a16="http://schemas.microsoft.com/office/drawing/2014/main" id="{BA8F5DA1-5E94-2092-79CE-D30F88B1F311}"/>
              </a:ext>
            </a:extLst>
          </p:cNvPr>
          <p:cNvGrpSpPr/>
          <p:nvPr/>
        </p:nvGrpSpPr>
        <p:grpSpPr>
          <a:xfrm>
            <a:off x="8706823" y="3690349"/>
            <a:ext cx="3309995" cy="3200400"/>
            <a:chOff x="8772811" y="3716714"/>
            <a:chExt cx="3309995" cy="3200400"/>
          </a:xfrm>
        </p:grpSpPr>
        <p:grpSp>
          <p:nvGrpSpPr>
            <p:cNvPr id="34" name="Group 33">
              <a:extLst>
                <a:ext uri="{FF2B5EF4-FFF2-40B4-BE49-F238E27FC236}">
                  <a16:creationId xmlns:a16="http://schemas.microsoft.com/office/drawing/2014/main" id="{113C20DE-2C99-2A3C-4842-994129A4DA01}"/>
                </a:ext>
              </a:extLst>
            </p:cNvPr>
            <p:cNvGrpSpPr/>
            <p:nvPr/>
          </p:nvGrpSpPr>
          <p:grpSpPr>
            <a:xfrm>
              <a:off x="8882406" y="3716714"/>
              <a:ext cx="3200400" cy="3200400"/>
              <a:chOff x="8689065" y="3788921"/>
              <a:chExt cx="3200400" cy="3200400"/>
            </a:xfrm>
          </p:grpSpPr>
          <p:pic>
            <p:nvPicPr>
              <p:cNvPr id="32" name="Picture 31">
                <a:extLst>
                  <a:ext uri="{FF2B5EF4-FFF2-40B4-BE49-F238E27FC236}">
                    <a16:creationId xmlns:a16="http://schemas.microsoft.com/office/drawing/2014/main" id="{05D700AC-BA43-9C32-9340-83029D7A61F7}"/>
                  </a:ext>
                </a:extLst>
              </p:cNvPr>
              <p:cNvPicPr>
                <a:picLocks noChangeAspect="1"/>
              </p:cNvPicPr>
              <p:nvPr/>
            </p:nvPicPr>
            <p:blipFill>
              <a:blip r:embed="rId8"/>
              <a:stretch>
                <a:fillRect/>
              </a:stretch>
            </p:blipFill>
            <p:spPr>
              <a:xfrm>
                <a:off x="8689065" y="3788921"/>
                <a:ext cx="3200400" cy="3200400"/>
              </a:xfrm>
              <a:prstGeom prst="rect">
                <a:avLst/>
              </a:prstGeom>
            </p:spPr>
          </p:pic>
          <p:sp>
            <p:nvSpPr>
              <p:cNvPr id="33" name="TextBox 32">
                <a:extLst>
                  <a:ext uri="{FF2B5EF4-FFF2-40B4-BE49-F238E27FC236}">
                    <a16:creationId xmlns:a16="http://schemas.microsoft.com/office/drawing/2014/main" id="{923C5D11-0305-69A0-BAB4-FE3E4852203C}"/>
                  </a:ext>
                </a:extLst>
              </p:cNvPr>
              <p:cNvSpPr txBox="1"/>
              <p:nvPr/>
            </p:nvSpPr>
            <p:spPr>
              <a:xfrm>
                <a:off x="9134574" y="3917931"/>
                <a:ext cx="2568125" cy="307777"/>
              </a:xfrm>
              <a:prstGeom prst="rect">
                <a:avLst/>
              </a:prstGeom>
              <a:solidFill>
                <a:schemeClr val="bg1"/>
              </a:solidFill>
            </p:spPr>
            <p:txBody>
              <a:bodyPr wrap="square" rtlCol="0">
                <a:spAutoFit/>
              </a:bodyPr>
              <a:lstStyle/>
              <a:p>
                <a:pPr algn="ctr"/>
                <a:r>
                  <a:rPr lang="en-US" sz="1400" dirty="0"/>
                  <a:t>North Carolina  </a:t>
                </a:r>
              </a:p>
            </p:txBody>
          </p:sp>
        </p:grpSp>
        <p:sp>
          <p:nvSpPr>
            <p:cNvPr id="40" name="Frame 39">
              <a:extLst>
                <a:ext uri="{FF2B5EF4-FFF2-40B4-BE49-F238E27FC236}">
                  <a16:creationId xmlns:a16="http://schemas.microsoft.com/office/drawing/2014/main" id="{7C65A5AB-8608-BCB1-1FF8-E32517A53A3C}"/>
                </a:ext>
              </a:extLst>
            </p:cNvPr>
            <p:cNvSpPr/>
            <p:nvPr/>
          </p:nvSpPr>
          <p:spPr>
            <a:xfrm>
              <a:off x="8772811" y="3748849"/>
              <a:ext cx="3309995" cy="3136131"/>
            </a:xfrm>
            <a:prstGeom prst="frame">
              <a:avLst>
                <a:gd name="adj1" fmla="val 714"/>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44">
            <a:extLst>
              <a:ext uri="{FF2B5EF4-FFF2-40B4-BE49-F238E27FC236}">
                <a16:creationId xmlns:a16="http://schemas.microsoft.com/office/drawing/2014/main" id="{CDBA9ADD-80E4-1F96-2D3B-F204DC94D91A}"/>
              </a:ext>
            </a:extLst>
          </p:cNvPr>
          <p:cNvGrpSpPr/>
          <p:nvPr/>
        </p:nvGrpSpPr>
        <p:grpSpPr>
          <a:xfrm>
            <a:off x="4434595" y="3691758"/>
            <a:ext cx="3261603" cy="3214899"/>
            <a:chOff x="4061086" y="3710021"/>
            <a:chExt cx="3261603" cy="3214899"/>
          </a:xfrm>
        </p:grpSpPr>
        <p:pic>
          <p:nvPicPr>
            <p:cNvPr id="42" name="Picture 41">
              <a:extLst>
                <a:ext uri="{FF2B5EF4-FFF2-40B4-BE49-F238E27FC236}">
                  <a16:creationId xmlns:a16="http://schemas.microsoft.com/office/drawing/2014/main" id="{1D854FA7-30E2-0BDD-0E40-BA1592D18A6E}"/>
                </a:ext>
              </a:extLst>
            </p:cNvPr>
            <p:cNvPicPr>
              <a:picLocks noChangeAspect="1"/>
            </p:cNvPicPr>
            <p:nvPr/>
          </p:nvPicPr>
          <p:blipFill>
            <a:blip r:embed="rId9"/>
            <a:stretch>
              <a:fillRect/>
            </a:stretch>
          </p:blipFill>
          <p:spPr>
            <a:xfrm>
              <a:off x="4122289" y="3724520"/>
              <a:ext cx="3200400" cy="3200400"/>
            </a:xfrm>
            <a:prstGeom prst="rect">
              <a:avLst/>
            </a:prstGeom>
          </p:spPr>
        </p:pic>
        <p:sp>
          <p:nvSpPr>
            <p:cNvPr id="43" name="Frame 42">
              <a:extLst>
                <a:ext uri="{FF2B5EF4-FFF2-40B4-BE49-F238E27FC236}">
                  <a16:creationId xmlns:a16="http://schemas.microsoft.com/office/drawing/2014/main" id="{DB475C65-2B37-6D9E-548A-1D30F79D637D}"/>
                </a:ext>
              </a:extLst>
            </p:cNvPr>
            <p:cNvSpPr/>
            <p:nvPr/>
          </p:nvSpPr>
          <p:spPr>
            <a:xfrm>
              <a:off x="4061086" y="3710021"/>
              <a:ext cx="3261603" cy="3136131"/>
            </a:xfrm>
            <a:prstGeom prst="frame">
              <a:avLst>
                <a:gd name="adj1" fmla="val 714"/>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TextBox 43">
              <a:extLst>
                <a:ext uri="{FF2B5EF4-FFF2-40B4-BE49-F238E27FC236}">
                  <a16:creationId xmlns:a16="http://schemas.microsoft.com/office/drawing/2014/main" id="{189FB967-9C8C-CC18-4838-76FC5A579AE1}"/>
                </a:ext>
              </a:extLst>
            </p:cNvPr>
            <p:cNvSpPr txBox="1"/>
            <p:nvPr/>
          </p:nvSpPr>
          <p:spPr>
            <a:xfrm>
              <a:off x="4567496" y="3795120"/>
              <a:ext cx="2450969" cy="307777"/>
            </a:xfrm>
            <a:prstGeom prst="rect">
              <a:avLst/>
            </a:prstGeom>
            <a:solidFill>
              <a:schemeClr val="bg1"/>
            </a:solidFill>
          </p:spPr>
          <p:txBody>
            <a:bodyPr wrap="square" rtlCol="0">
              <a:spAutoFit/>
            </a:bodyPr>
            <a:lstStyle/>
            <a:p>
              <a:pPr algn="ctr"/>
              <a:r>
                <a:rPr lang="en-US" sz="1400" dirty="0"/>
                <a:t>California</a:t>
              </a:r>
            </a:p>
          </p:txBody>
        </p:sp>
      </p:grpSp>
      <p:sp>
        <p:nvSpPr>
          <p:cNvPr id="2" name="TextBox 1">
            <a:extLst>
              <a:ext uri="{FF2B5EF4-FFF2-40B4-BE49-F238E27FC236}">
                <a16:creationId xmlns:a16="http://schemas.microsoft.com/office/drawing/2014/main" id="{3E07895B-30FF-8304-0BCC-F9A14F2F5CCE}"/>
              </a:ext>
            </a:extLst>
          </p:cNvPr>
          <p:cNvSpPr txBox="1"/>
          <p:nvPr/>
        </p:nvSpPr>
        <p:spPr>
          <a:xfrm>
            <a:off x="9432148" y="20755"/>
            <a:ext cx="2645596" cy="369332"/>
          </a:xfrm>
          <a:prstGeom prst="rect">
            <a:avLst/>
          </a:prstGeom>
          <a:noFill/>
        </p:spPr>
        <p:txBody>
          <a:bodyPr wrap="none" rtlCol="0">
            <a:spAutoFit/>
          </a:bodyPr>
          <a:lstStyle/>
          <a:p>
            <a:r>
              <a:rPr lang="en-US" dirty="0"/>
              <a:t>Black: Base   </a:t>
            </a:r>
            <a:r>
              <a:rPr lang="en-US" dirty="0">
                <a:solidFill>
                  <a:srgbClr val="FF0000"/>
                </a:solidFill>
              </a:rPr>
              <a:t>Red: </a:t>
            </a:r>
            <a:r>
              <a:rPr lang="en-US" dirty="0" err="1">
                <a:solidFill>
                  <a:srgbClr val="FF0000"/>
                </a:solidFill>
              </a:rPr>
              <a:t>MetEmis</a:t>
            </a:r>
            <a:endParaRPr lang="en-US" dirty="0">
              <a:solidFill>
                <a:srgbClr val="FF0000"/>
              </a:solidFill>
            </a:endParaRPr>
          </a:p>
        </p:txBody>
      </p:sp>
      <p:sp>
        <p:nvSpPr>
          <p:cNvPr id="3" name="TextBox 2">
            <a:extLst>
              <a:ext uri="{FF2B5EF4-FFF2-40B4-BE49-F238E27FC236}">
                <a16:creationId xmlns:a16="http://schemas.microsoft.com/office/drawing/2014/main" id="{868965D8-4FE5-9AEF-BDD4-D48A407DA139}"/>
              </a:ext>
            </a:extLst>
          </p:cNvPr>
          <p:cNvSpPr txBox="1"/>
          <p:nvPr/>
        </p:nvSpPr>
        <p:spPr>
          <a:xfrm>
            <a:off x="277644" y="49294"/>
            <a:ext cx="2645596" cy="369332"/>
          </a:xfrm>
          <a:prstGeom prst="rect">
            <a:avLst/>
          </a:prstGeom>
          <a:noFill/>
        </p:spPr>
        <p:txBody>
          <a:bodyPr wrap="square" rtlCol="0">
            <a:spAutoFit/>
          </a:bodyPr>
          <a:lstStyle/>
          <a:p>
            <a:r>
              <a:rPr lang="en-US" b="1" dirty="0"/>
              <a:t>2020 </a:t>
            </a:r>
            <a:r>
              <a:rPr lang="en-US" b="1" dirty="0" err="1"/>
              <a:t>AMoN</a:t>
            </a:r>
            <a:r>
              <a:rPr lang="en-US" b="1" dirty="0"/>
              <a:t> vs [NH</a:t>
            </a:r>
            <a:r>
              <a:rPr lang="en-US" b="1" baseline="-25000" dirty="0"/>
              <a:t>3</a:t>
            </a:r>
            <a:r>
              <a:rPr lang="en-US" b="1" dirty="0"/>
              <a:t>]</a:t>
            </a:r>
          </a:p>
        </p:txBody>
      </p:sp>
      <p:sp>
        <p:nvSpPr>
          <p:cNvPr id="4" name="Slide Number Placeholder 3">
            <a:extLst>
              <a:ext uri="{FF2B5EF4-FFF2-40B4-BE49-F238E27FC236}">
                <a16:creationId xmlns:a16="http://schemas.microsoft.com/office/drawing/2014/main" id="{DCAC166A-666D-1645-0802-2798DE844CB2}"/>
              </a:ext>
            </a:extLst>
          </p:cNvPr>
          <p:cNvSpPr>
            <a:spLocks noGrp="1"/>
          </p:cNvSpPr>
          <p:nvPr>
            <p:ph type="sldNum" sz="quarter" idx="12"/>
          </p:nvPr>
        </p:nvSpPr>
        <p:spPr/>
        <p:txBody>
          <a:bodyPr/>
          <a:lstStyle/>
          <a:p>
            <a:fld id="{D57F1E4F-1CFF-5643-939E-217C01CDF565}" type="slidenum">
              <a:rPr lang="en-US" smtClean="0"/>
              <a:pPr/>
              <a:t>12</a:t>
            </a:fld>
            <a:endParaRPr lang="en-US"/>
          </a:p>
        </p:txBody>
      </p:sp>
    </p:spTree>
    <p:extLst>
      <p:ext uri="{BB962C8B-B14F-4D97-AF65-F5344CB8AC3E}">
        <p14:creationId xmlns:p14="http://schemas.microsoft.com/office/powerpoint/2010/main" val="3736621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7D9B1-9BBC-6431-9A92-8A551A28046F}"/>
              </a:ext>
            </a:extLst>
          </p:cNvPr>
          <p:cNvSpPr>
            <a:spLocks noGrp="1"/>
          </p:cNvSpPr>
          <p:nvPr>
            <p:ph type="title"/>
          </p:nvPr>
        </p:nvSpPr>
        <p:spPr/>
        <p:txBody>
          <a:bodyPr/>
          <a:lstStyle/>
          <a:p>
            <a:pPr algn="ctr"/>
            <a:r>
              <a:rPr lang="en-US" dirty="0"/>
              <a:t>Summary</a:t>
            </a:r>
            <a:r>
              <a:rPr lang="ko-KR" altLang="en-US" dirty="0"/>
              <a:t> </a:t>
            </a:r>
            <a:r>
              <a:rPr lang="en-US" altLang="ko-KR" dirty="0"/>
              <a:t>[1]</a:t>
            </a:r>
            <a:endParaRPr lang="en-US" dirty="0"/>
          </a:p>
        </p:txBody>
      </p:sp>
      <p:sp>
        <p:nvSpPr>
          <p:cNvPr id="3" name="Content Placeholder 2">
            <a:extLst>
              <a:ext uri="{FF2B5EF4-FFF2-40B4-BE49-F238E27FC236}">
                <a16:creationId xmlns:a16="http://schemas.microsoft.com/office/drawing/2014/main" id="{59CA2E70-46FD-C531-E8E4-527C2AD38EF2}"/>
              </a:ext>
            </a:extLst>
          </p:cNvPr>
          <p:cNvSpPr>
            <a:spLocks noGrp="1"/>
          </p:cNvSpPr>
          <p:nvPr>
            <p:ph idx="1"/>
          </p:nvPr>
        </p:nvSpPr>
        <p:spPr>
          <a:xfrm>
            <a:off x="440286" y="1484157"/>
            <a:ext cx="11309338" cy="5230679"/>
          </a:xfrm>
        </p:spPr>
        <p:txBody>
          <a:bodyPr>
            <a:normAutofit/>
          </a:bodyPr>
          <a:lstStyle/>
          <a:p>
            <a:r>
              <a:rPr lang="en-US" sz="2400" b="1" dirty="0"/>
              <a:t>Over-estimated NH</a:t>
            </a:r>
            <a:r>
              <a:rPr lang="en-US" sz="2400" b="1" baseline="-25000" dirty="0"/>
              <a:t>3</a:t>
            </a:r>
            <a:r>
              <a:rPr lang="en-US" sz="2400" b="1" dirty="0"/>
              <a:t> emissions from Swine CAFOs in the Iowa and NC </a:t>
            </a:r>
          </a:p>
          <a:p>
            <a:pPr lvl="1"/>
            <a:r>
              <a:rPr lang="en-US" sz="2200" dirty="0"/>
              <a:t>Revisit the calibrating/updating the NH</a:t>
            </a:r>
            <a:r>
              <a:rPr lang="en-US" sz="2200" baseline="-25000" dirty="0"/>
              <a:t>3</a:t>
            </a:r>
            <a:r>
              <a:rPr lang="en-US" sz="2200" dirty="0"/>
              <a:t> emission factors (grams/animal) </a:t>
            </a:r>
          </a:p>
          <a:p>
            <a:pPr lvl="1"/>
            <a:r>
              <a:rPr lang="en-US" sz="2200" dirty="0"/>
              <a:t>Assess the detailed impacts of precipitation on Swine over the Eastern U.S.</a:t>
            </a:r>
            <a:endParaRPr lang="en-US" sz="2400" b="1" dirty="0"/>
          </a:p>
          <a:p>
            <a:r>
              <a:rPr lang="en-US" sz="2400" b="1" dirty="0"/>
              <a:t>Under-estimated NH</a:t>
            </a:r>
            <a:r>
              <a:rPr lang="en-US" sz="2400" b="1" baseline="-25000" dirty="0"/>
              <a:t>3</a:t>
            </a:r>
            <a:r>
              <a:rPr lang="en-US" sz="2400" b="1" dirty="0"/>
              <a:t> emissions from the Beef Cattle in the mid-U.S.</a:t>
            </a:r>
          </a:p>
          <a:p>
            <a:pPr lvl="1"/>
            <a:r>
              <a:rPr lang="en-US" sz="2200" dirty="0"/>
              <a:t>Current approach is based on NH</a:t>
            </a:r>
            <a:r>
              <a:rPr lang="en-US" sz="2200" baseline="-25000" dirty="0"/>
              <a:t>3</a:t>
            </a:r>
            <a:r>
              <a:rPr lang="en-US" sz="2200" dirty="0"/>
              <a:t> EF x Animal Populations</a:t>
            </a:r>
          </a:p>
          <a:p>
            <a:pPr lvl="1"/>
            <a:r>
              <a:rPr lang="en-US" sz="2200" dirty="0"/>
              <a:t>Lack of representing the size of beef cattle open feedlots with meteorological impacts</a:t>
            </a:r>
          </a:p>
          <a:p>
            <a:pPr lvl="1"/>
            <a:r>
              <a:rPr lang="en-US" sz="2200" dirty="0"/>
              <a:t>Need an update of FEM to improve the size of sources and the wind speed impacts on open feedlots</a:t>
            </a:r>
          </a:p>
          <a:p>
            <a:r>
              <a:rPr lang="en-US" sz="2400" dirty="0"/>
              <a:t>These over/under-estimations of NH</a:t>
            </a:r>
            <a:r>
              <a:rPr lang="en-US" sz="2400" baseline="-25000" dirty="0"/>
              <a:t>3</a:t>
            </a:r>
            <a:r>
              <a:rPr lang="en-US" sz="2400" dirty="0"/>
              <a:t> findings are consistent with the findings from the top-down NH</a:t>
            </a:r>
            <a:r>
              <a:rPr lang="en-US" sz="2400" baseline="-25000" dirty="0"/>
              <a:t>3</a:t>
            </a:r>
            <a:r>
              <a:rPr lang="en-US" sz="2400" dirty="0"/>
              <a:t> Inverse modeling method</a:t>
            </a:r>
          </a:p>
        </p:txBody>
      </p:sp>
      <p:sp>
        <p:nvSpPr>
          <p:cNvPr id="4" name="Slide Number Placeholder 3">
            <a:extLst>
              <a:ext uri="{FF2B5EF4-FFF2-40B4-BE49-F238E27FC236}">
                <a16:creationId xmlns:a16="http://schemas.microsoft.com/office/drawing/2014/main" id="{4B48F3FE-FEAB-53C6-B921-1DBDA05A30FA}"/>
              </a:ext>
            </a:extLst>
          </p:cNvPr>
          <p:cNvSpPr>
            <a:spLocks noGrp="1"/>
          </p:cNvSpPr>
          <p:nvPr>
            <p:ph type="sldNum" sz="quarter" idx="12"/>
          </p:nvPr>
        </p:nvSpPr>
        <p:spPr/>
        <p:txBody>
          <a:bodyPr/>
          <a:lstStyle/>
          <a:p>
            <a:fld id="{D57F1E4F-1CFF-5643-939E-217C01CDF565}" type="slidenum">
              <a:rPr lang="en-US" smtClean="0"/>
              <a:pPr/>
              <a:t>13</a:t>
            </a:fld>
            <a:endParaRPr lang="en-US"/>
          </a:p>
        </p:txBody>
      </p:sp>
    </p:spTree>
    <p:extLst>
      <p:ext uri="{BB962C8B-B14F-4D97-AF65-F5344CB8AC3E}">
        <p14:creationId xmlns:p14="http://schemas.microsoft.com/office/powerpoint/2010/main" val="1549064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2B395-ACF5-37C4-1084-BF50752C851D}"/>
              </a:ext>
            </a:extLst>
          </p:cNvPr>
          <p:cNvSpPr>
            <a:spLocks noGrp="1"/>
          </p:cNvSpPr>
          <p:nvPr>
            <p:ph type="title"/>
          </p:nvPr>
        </p:nvSpPr>
        <p:spPr/>
        <p:txBody>
          <a:bodyPr>
            <a:normAutofit/>
          </a:bodyPr>
          <a:lstStyle/>
          <a:p>
            <a:pPr algn="ctr"/>
            <a:r>
              <a:rPr lang="en-US" dirty="0"/>
              <a:t>NH</a:t>
            </a:r>
            <a:r>
              <a:rPr lang="en-US" baseline="-25000" dirty="0"/>
              <a:t>3</a:t>
            </a:r>
            <a:r>
              <a:rPr lang="en-US" dirty="0"/>
              <a:t> Emission Changes (</a:t>
            </a:r>
            <a:r>
              <a:rPr lang="en-US" dirty="0" err="1"/>
              <a:t>MetEmis</a:t>
            </a:r>
            <a:r>
              <a:rPr lang="en-US" dirty="0"/>
              <a:t>-Base)</a:t>
            </a:r>
          </a:p>
        </p:txBody>
      </p:sp>
      <p:sp>
        <p:nvSpPr>
          <p:cNvPr id="3" name="Slide Number Placeholder 2">
            <a:extLst>
              <a:ext uri="{FF2B5EF4-FFF2-40B4-BE49-F238E27FC236}">
                <a16:creationId xmlns:a16="http://schemas.microsoft.com/office/drawing/2014/main" id="{BC34B0BA-8740-DAEC-265D-A053614AEE0A}"/>
              </a:ext>
            </a:extLst>
          </p:cNvPr>
          <p:cNvSpPr>
            <a:spLocks noGrp="1"/>
          </p:cNvSpPr>
          <p:nvPr>
            <p:ph type="sldNum" sz="quarter" idx="12"/>
          </p:nvPr>
        </p:nvSpPr>
        <p:spPr/>
        <p:txBody>
          <a:bodyPr/>
          <a:lstStyle/>
          <a:p>
            <a:fld id="{D57F1E4F-1CFF-5643-939E-217C01CDF565}" type="slidenum">
              <a:rPr lang="en-US" smtClean="0"/>
              <a:pPr/>
              <a:t>14</a:t>
            </a:fld>
            <a:endParaRPr lang="en-US"/>
          </a:p>
        </p:txBody>
      </p:sp>
      <p:pic>
        <p:nvPicPr>
          <p:cNvPr id="18" name="Picture 17">
            <a:extLst>
              <a:ext uri="{FF2B5EF4-FFF2-40B4-BE49-F238E27FC236}">
                <a16:creationId xmlns:a16="http://schemas.microsoft.com/office/drawing/2014/main" id="{0C7F5389-ADC6-625C-F9CD-8A35FF1B68B6}"/>
              </a:ext>
            </a:extLst>
          </p:cNvPr>
          <p:cNvPicPr>
            <a:picLocks noChangeAspect="1"/>
          </p:cNvPicPr>
          <p:nvPr/>
        </p:nvPicPr>
        <p:blipFill>
          <a:blip r:embed="rId3"/>
          <a:stretch>
            <a:fillRect/>
          </a:stretch>
        </p:blipFill>
        <p:spPr>
          <a:xfrm>
            <a:off x="178191" y="1396198"/>
            <a:ext cx="12013809" cy="5461802"/>
          </a:xfrm>
          <a:prstGeom prst="rect">
            <a:avLst/>
          </a:prstGeom>
        </p:spPr>
      </p:pic>
    </p:spTree>
    <p:extLst>
      <p:ext uri="{BB962C8B-B14F-4D97-AF65-F5344CB8AC3E}">
        <p14:creationId xmlns:p14="http://schemas.microsoft.com/office/powerpoint/2010/main" val="3641151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0BE0E-79E4-FF35-2A9B-EF601EB83237}"/>
              </a:ext>
            </a:extLst>
          </p:cNvPr>
          <p:cNvSpPr>
            <a:spLocks noGrp="1"/>
          </p:cNvSpPr>
          <p:nvPr>
            <p:ph type="title"/>
          </p:nvPr>
        </p:nvSpPr>
        <p:spPr/>
        <p:txBody>
          <a:bodyPr/>
          <a:lstStyle/>
          <a:p>
            <a:pPr algn="ctr"/>
            <a:r>
              <a:rPr lang="en-US" dirty="0"/>
              <a:t>NH</a:t>
            </a:r>
            <a:r>
              <a:rPr lang="en-US" baseline="-25000" dirty="0"/>
              <a:t>3</a:t>
            </a:r>
            <a:r>
              <a:rPr lang="en-US" dirty="0"/>
              <a:t> Concentration Changes (</a:t>
            </a:r>
            <a:r>
              <a:rPr lang="en-US" dirty="0" err="1"/>
              <a:t>MetEmis</a:t>
            </a:r>
            <a:r>
              <a:rPr lang="en-US" dirty="0"/>
              <a:t>-Base)</a:t>
            </a:r>
          </a:p>
        </p:txBody>
      </p:sp>
      <p:pic>
        <p:nvPicPr>
          <p:cNvPr id="5" name="Content Placeholder 4" descr="A group of maps with different colors&#10;&#10;Description automatically generated">
            <a:extLst>
              <a:ext uri="{FF2B5EF4-FFF2-40B4-BE49-F238E27FC236}">
                <a16:creationId xmlns:a16="http://schemas.microsoft.com/office/drawing/2014/main" id="{E06F8EC1-42CE-BFBD-D481-07719C93DB07}"/>
              </a:ext>
            </a:extLst>
          </p:cNvPr>
          <p:cNvPicPr>
            <a:picLocks noGrp="1" noChangeAspect="1"/>
          </p:cNvPicPr>
          <p:nvPr>
            <p:ph idx="1"/>
          </p:nvPr>
        </p:nvPicPr>
        <p:blipFill>
          <a:blip r:embed="rId2"/>
          <a:stretch>
            <a:fillRect/>
          </a:stretch>
        </p:blipFill>
        <p:spPr>
          <a:xfrm>
            <a:off x="374687" y="1396746"/>
            <a:ext cx="11442626" cy="5461254"/>
          </a:xfrm>
        </p:spPr>
      </p:pic>
      <p:sp>
        <p:nvSpPr>
          <p:cNvPr id="3" name="Slide Number Placeholder 2">
            <a:extLst>
              <a:ext uri="{FF2B5EF4-FFF2-40B4-BE49-F238E27FC236}">
                <a16:creationId xmlns:a16="http://schemas.microsoft.com/office/drawing/2014/main" id="{66121E8A-6452-366B-C5F2-C262D94AB21E}"/>
              </a:ext>
            </a:extLst>
          </p:cNvPr>
          <p:cNvSpPr>
            <a:spLocks noGrp="1"/>
          </p:cNvSpPr>
          <p:nvPr>
            <p:ph type="sldNum" sz="quarter" idx="12"/>
          </p:nvPr>
        </p:nvSpPr>
        <p:spPr/>
        <p:txBody>
          <a:bodyPr/>
          <a:lstStyle/>
          <a:p>
            <a:fld id="{D57F1E4F-1CFF-5643-939E-217C01CDF565}" type="slidenum">
              <a:rPr lang="en-US" smtClean="0"/>
              <a:pPr/>
              <a:t>15</a:t>
            </a:fld>
            <a:endParaRPr lang="en-US"/>
          </a:p>
        </p:txBody>
      </p:sp>
    </p:spTree>
    <p:extLst>
      <p:ext uri="{BB962C8B-B14F-4D97-AF65-F5344CB8AC3E}">
        <p14:creationId xmlns:p14="http://schemas.microsoft.com/office/powerpoint/2010/main" val="2282685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0658B9CF-217D-DBB6-0509-B902760A08FA}"/>
                  </a:ext>
                </a:extLst>
              </p:cNvPr>
              <p:cNvSpPr>
                <a:spLocks noGrp="1"/>
              </p:cNvSpPr>
              <p:nvPr>
                <p:ph type="title"/>
              </p:nvPr>
            </p:nvSpPr>
            <p:spPr>
              <a:xfrm>
                <a:off x="581192" y="625154"/>
                <a:ext cx="11029616" cy="580839"/>
              </a:xfrm>
            </p:spPr>
            <p:txBody>
              <a:bodyPr>
                <a:normAutofit fontScale="90000"/>
              </a:bodyPr>
              <a:lstStyle/>
              <a:p>
                <a:pPr algn="ctr"/>
                <a14:m>
                  <m:oMath xmlns:m="http://schemas.openxmlformats.org/officeDocument/2006/math">
                    <m:r>
                      <m:rPr>
                        <m:sty m:val="p"/>
                      </m:rPr>
                      <a:rPr lang="en-US" b="0" i="0" smtClean="0">
                        <a:latin typeface="+mn-lt"/>
                      </a:rPr>
                      <m:t>NH</m:t>
                    </m:r>
                    <m:r>
                      <a:rPr lang="en-US" b="0" i="0" baseline="-25000" smtClean="0">
                        <a:latin typeface="+mn-lt"/>
                      </a:rPr>
                      <m:t>3</m:t>
                    </m:r>
                    <m:r>
                      <a:rPr lang="en-US" b="0" i="0" smtClean="0">
                        <a:latin typeface="+mn-lt"/>
                      </a:rPr>
                      <m:t>, </m:t>
                    </m:r>
                    <m:r>
                      <m:rPr>
                        <m:sty m:val="p"/>
                      </m:rPr>
                      <a:rPr lang="en-US" b="0" i="0" smtClean="0">
                        <a:latin typeface="+mn-lt"/>
                      </a:rPr>
                      <m:t>NO</m:t>
                    </m:r>
                    <m:r>
                      <a:rPr lang="en-US" b="0" i="0" baseline="-25000" smtClean="0">
                        <a:latin typeface="+mn-lt"/>
                      </a:rPr>
                      <m:t>2</m:t>
                    </m:r>
                    <m:r>
                      <a:rPr lang="en-US" b="0" i="0" smtClean="0">
                        <a:latin typeface="+mn-lt"/>
                      </a:rPr>
                      <m:t> </m:t>
                    </m:r>
                    <m:r>
                      <m:rPr>
                        <m:sty m:val="p"/>
                      </m:rPr>
                      <a:rPr lang="en-US" b="0" i="0" smtClean="0">
                        <a:latin typeface="+mn-lt"/>
                      </a:rPr>
                      <m:t>and</m:t>
                    </m:r>
                    <m:r>
                      <a:rPr lang="en-US" b="0" i="0" smtClean="0">
                        <a:latin typeface="+mn-lt"/>
                      </a:rPr>
                      <m:t> </m:t>
                    </m:r>
                    <m:sSubSup>
                      <m:sSubSupPr>
                        <m:ctrlPr>
                          <a:rPr lang="en-US" i="1" smtClean="0">
                            <a:latin typeface="+mn-lt"/>
                          </a:rPr>
                        </m:ctrlPr>
                      </m:sSubSupPr>
                      <m:e>
                        <m:r>
                          <m:rPr>
                            <m:sty m:val="p"/>
                          </m:rPr>
                          <a:rPr lang="en-US" b="0" i="0" smtClean="0">
                            <a:latin typeface="+mn-lt"/>
                          </a:rPr>
                          <m:t>NH</m:t>
                        </m:r>
                      </m:e>
                      <m:sub>
                        <m:r>
                          <a:rPr lang="en-US" b="0" i="0" smtClean="0">
                            <a:latin typeface="+mn-lt"/>
                          </a:rPr>
                          <m:t>4</m:t>
                        </m:r>
                      </m:sub>
                      <m:sup>
                        <m:r>
                          <a:rPr lang="en-US" b="0" i="0" smtClean="0">
                            <a:latin typeface="+mn-lt"/>
                          </a:rPr>
                          <m:t>+</m:t>
                        </m:r>
                      </m:sup>
                    </m:sSubSup>
                  </m:oMath>
                </a14:m>
                <a:r>
                  <a:rPr lang="en-US" dirty="0">
                    <a:latin typeface="Helvetica Neue" panose="02000503000000020004" pitchFamily="2" charset="0"/>
                    <a:ea typeface="Helvetica Neue" panose="02000503000000020004" pitchFamily="2" charset="0"/>
                    <a:cs typeface="Helvetica Neue" panose="02000503000000020004" pitchFamily="2" charset="0"/>
                  </a:rPr>
                  <a:t> </a:t>
                </a:r>
                <a:r>
                  <a:rPr lang="en-US" dirty="0">
                    <a:latin typeface="+mn-lt"/>
                    <a:cs typeface="Calibri" panose="020F0502020204030204" pitchFamily="34" charset="0"/>
                  </a:rPr>
                  <a:t>Seasonal Concentrations</a:t>
                </a:r>
              </a:p>
            </p:txBody>
          </p:sp>
        </mc:Choice>
        <mc:Fallback>
          <p:sp>
            <p:nvSpPr>
              <p:cNvPr id="2" name="Title 1">
                <a:extLst>
                  <a:ext uri="{FF2B5EF4-FFF2-40B4-BE49-F238E27FC236}">
                    <a16:creationId xmlns:a16="http://schemas.microsoft.com/office/drawing/2014/main" id="{0658B9CF-217D-DBB6-0509-B902760A08FA}"/>
                  </a:ext>
                </a:extLst>
              </p:cNvPr>
              <p:cNvSpPr>
                <a:spLocks noGrp="1" noRot="1" noChangeAspect="1" noMove="1" noResize="1" noEditPoints="1" noAdjustHandles="1" noChangeArrowheads="1" noChangeShapeType="1" noTextEdit="1"/>
              </p:cNvSpPr>
              <p:nvPr>
                <p:ph type="title"/>
              </p:nvPr>
            </p:nvSpPr>
            <p:spPr>
              <a:xfrm>
                <a:off x="581192" y="625154"/>
                <a:ext cx="11029616" cy="580839"/>
              </a:xfrm>
              <a:blipFill>
                <a:blip r:embed="rId2"/>
                <a:stretch>
                  <a:fillRect t="-4255" b="-27660"/>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0439AECC-C421-B1FB-8830-F2B3992FD04F}"/>
              </a:ext>
            </a:extLst>
          </p:cNvPr>
          <p:cNvGrpSpPr/>
          <p:nvPr/>
        </p:nvGrpSpPr>
        <p:grpSpPr>
          <a:xfrm>
            <a:off x="342015" y="1317172"/>
            <a:ext cx="11749624" cy="5727102"/>
            <a:chOff x="440094" y="1282995"/>
            <a:chExt cx="11460153" cy="5727102"/>
          </a:xfrm>
        </p:grpSpPr>
        <p:pic>
          <p:nvPicPr>
            <p:cNvPr id="12" name="Picture 11">
              <a:extLst>
                <a:ext uri="{FF2B5EF4-FFF2-40B4-BE49-F238E27FC236}">
                  <a16:creationId xmlns:a16="http://schemas.microsoft.com/office/drawing/2014/main" id="{D0C3CCAD-9E6B-4DA0-1209-33DB856CA998}"/>
                </a:ext>
              </a:extLst>
            </p:cNvPr>
            <p:cNvPicPr>
              <a:picLocks noChangeAspect="1"/>
            </p:cNvPicPr>
            <p:nvPr/>
          </p:nvPicPr>
          <p:blipFill>
            <a:blip r:embed="rId3"/>
            <a:srcRect/>
            <a:stretch/>
          </p:blipFill>
          <p:spPr>
            <a:xfrm>
              <a:off x="440094" y="3896968"/>
              <a:ext cx="4150838" cy="3113129"/>
            </a:xfrm>
            <a:prstGeom prst="rect">
              <a:avLst/>
            </a:prstGeom>
          </p:spPr>
        </p:pic>
        <p:pic>
          <p:nvPicPr>
            <p:cNvPr id="13" name="Picture 12">
              <a:extLst>
                <a:ext uri="{FF2B5EF4-FFF2-40B4-BE49-F238E27FC236}">
                  <a16:creationId xmlns:a16="http://schemas.microsoft.com/office/drawing/2014/main" id="{29549232-818C-AB5E-260F-BF8A5DBCFB9D}"/>
                </a:ext>
              </a:extLst>
            </p:cNvPr>
            <p:cNvPicPr>
              <a:picLocks noChangeAspect="1"/>
            </p:cNvPicPr>
            <p:nvPr/>
          </p:nvPicPr>
          <p:blipFill>
            <a:blip r:embed="rId4"/>
            <a:srcRect/>
            <a:stretch/>
          </p:blipFill>
          <p:spPr>
            <a:xfrm>
              <a:off x="4094752" y="3896969"/>
              <a:ext cx="4150838" cy="3113128"/>
            </a:xfrm>
            <a:prstGeom prst="rect">
              <a:avLst/>
            </a:prstGeom>
          </p:spPr>
        </p:pic>
        <p:pic>
          <p:nvPicPr>
            <p:cNvPr id="14" name="Picture 13">
              <a:extLst>
                <a:ext uri="{FF2B5EF4-FFF2-40B4-BE49-F238E27FC236}">
                  <a16:creationId xmlns:a16="http://schemas.microsoft.com/office/drawing/2014/main" id="{1DCB7688-D0EE-7CD2-E8BB-8E26AA3CB029}"/>
                </a:ext>
              </a:extLst>
            </p:cNvPr>
            <p:cNvPicPr>
              <a:picLocks noChangeAspect="1"/>
            </p:cNvPicPr>
            <p:nvPr/>
          </p:nvPicPr>
          <p:blipFill>
            <a:blip r:embed="rId5"/>
            <a:srcRect/>
            <a:stretch/>
          </p:blipFill>
          <p:spPr>
            <a:xfrm>
              <a:off x="7749409" y="3896968"/>
              <a:ext cx="4150838" cy="3113129"/>
            </a:xfrm>
            <a:prstGeom prst="rect">
              <a:avLst/>
            </a:prstGeom>
          </p:spPr>
        </p:pic>
        <p:pic>
          <p:nvPicPr>
            <p:cNvPr id="15" name="Picture 14">
              <a:extLst>
                <a:ext uri="{FF2B5EF4-FFF2-40B4-BE49-F238E27FC236}">
                  <a16:creationId xmlns:a16="http://schemas.microsoft.com/office/drawing/2014/main" id="{1C653B42-EAF3-0310-2254-CC876AD466E2}"/>
                </a:ext>
              </a:extLst>
            </p:cNvPr>
            <p:cNvPicPr>
              <a:picLocks noChangeAspect="1"/>
            </p:cNvPicPr>
            <p:nvPr/>
          </p:nvPicPr>
          <p:blipFill>
            <a:blip r:embed="rId6"/>
            <a:srcRect/>
            <a:stretch/>
          </p:blipFill>
          <p:spPr>
            <a:xfrm>
              <a:off x="440094" y="1282995"/>
              <a:ext cx="4150838" cy="3113129"/>
            </a:xfrm>
            <a:prstGeom prst="rect">
              <a:avLst/>
            </a:prstGeom>
          </p:spPr>
        </p:pic>
        <p:pic>
          <p:nvPicPr>
            <p:cNvPr id="16" name="Picture 15">
              <a:extLst>
                <a:ext uri="{FF2B5EF4-FFF2-40B4-BE49-F238E27FC236}">
                  <a16:creationId xmlns:a16="http://schemas.microsoft.com/office/drawing/2014/main" id="{08BB876A-55F7-58C9-6183-511DBC044F09}"/>
                </a:ext>
              </a:extLst>
            </p:cNvPr>
            <p:cNvPicPr>
              <a:picLocks noChangeAspect="1"/>
            </p:cNvPicPr>
            <p:nvPr/>
          </p:nvPicPr>
          <p:blipFill>
            <a:blip r:embed="rId7"/>
            <a:srcRect/>
            <a:stretch/>
          </p:blipFill>
          <p:spPr>
            <a:xfrm>
              <a:off x="4094752" y="1282996"/>
              <a:ext cx="4150838" cy="3113128"/>
            </a:xfrm>
            <a:prstGeom prst="rect">
              <a:avLst/>
            </a:prstGeom>
          </p:spPr>
        </p:pic>
        <p:pic>
          <p:nvPicPr>
            <p:cNvPr id="17" name="Picture 16">
              <a:extLst>
                <a:ext uri="{FF2B5EF4-FFF2-40B4-BE49-F238E27FC236}">
                  <a16:creationId xmlns:a16="http://schemas.microsoft.com/office/drawing/2014/main" id="{DF8A6FBC-0CF8-4E96-F92A-A6C3961BB676}"/>
                </a:ext>
              </a:extLst>
            </p:cNvPr>
            <p:cNvPicPr>
              <a:picLocks noChangeAspect="1"/>
            </p:cNvPicPr>
            <p:nvPr/>
          </p:nvPicPr>
          <p:blipFill>
            <a:blip r:embed="rId8"/>
            <a:srcRect/>
            <a:stretch/>
          </p:blipFill>
          <p:spPr>
            <a:xfrm>
              <a:off x="7749409" y="1282995"/>
              <a:ext cx="4150838" cy="3113129"/>
            </a:xfrm>
            <a:prstGeom prst="rect">
              <a:avLst/>
            </a:prstGeom>
          </p:spPr>
        </p:pic>
      </p:grpSp>
      <p:sp>
        <p:nvSpPr>
          <p:cNvPr id="3" name="Slide Number Placeholder 2">
            <a:extLst>
              <a:ext uri="{FF2B5EF4-FFF2-40B4-BE49-F238E27FC236}">
                <a16:creationId xmlns:a16="http://schemas.microsoft.com/office/drawing/2014/main" id="{F24DE13E-3E21-7662-D555-0B94377FBA05}"/>
              </a:ext>
            </a:extLst>
          </p:cNvPr>
          <p:cNvSpPr>
            <a:spLocks noGrp="1"/>
          </p:cNvSpPr>
          <p:nvPr>
            <p:ph type="sldNum" sz="quarter" idx="12"/>
          </p:nvPr>
        </p:nvSpPr>
        <p:spPr/>
        <p:txBody>
          <a:bodyPr/>
          <a:lstStyle/>
          <a:p>
            <a:fld id="{D57F1E4F-1CFF-5643-939E-217C01CDF565}" type="slidenum">
              <a:rPr lang="en-US" smtClean="0"/>
              <a:pPr/>
              <a:t>16</a:t>
            </a:fld>
            <a:endParaRPr lang="en-US"/>
          </a:p>
        </p:txBody>
      </p:sp>
    </p:spTree>
    <p:extLst>
      <p:ext uri="{BB962C8B-B14F-4D97-AF65-F5344CB8AC3E}">
        <p14:creationId xmlns:p14="http://schemas.microsoft.com/office/powerpoint/2010/main" val="601422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D49772-4F85-0F9F-7EB6-7C24A6BE07F9}"/>
              </a:ext>
            </a:extLst>
          </p:cNvPr>
          <p:cNvPicPr>
            <a:picLocks noChangeAspect="1"/>
          </p:cNvPicPr>
          <p:nvPr/>
        </p:nvPicPr>
        <p:blipFill>
          <a:blip r:embed="rId2"/>
          <a:srcRect/>
          <a:stretch/>
        </p:blipFill>
        <p:spPr>
          <a:xfrm>
            <a:off x="386499" y="1387547"/>
            <a:ext cx="4150838" cy="3113129"/>
          </a:xfrm>
          <a:prstGeom prst="rect">
            <a:avLst/>
          </a:prstGeom>
        </p:spPr>
      </p:pic>
      <p:sp>
        <p:nvSpPr>
          <p:cNvPr id="2" name="Title 1">
            <a:extLst>
              <a:ext uri="{FF2B5EF4-FFF2-40B4-BE49-F238E27FC236}">
                <a16:creationId xmlns:a16="http://schemas.microsoft.com/office/drawing/2014/main" id="{DB2D3503-737C-30D4-7929-8893C0358922}"/>
              </a:ext>
            </a:extLst>
          </p:cNvPr>
          <p:cNvSpPr>
            <a:spLocks noGrp="1"/>
          </p:cNvSpPr>
          <p:nvPr>
            <p:ph type="title"/>
          </p:nvPr>
        </p:nvSpPr>
        <p:spPr/>
        <p:txBody>
          <a:bodyPr>
            <a:normAutofit/>
          </a:bodyPr>
          <a:lstStyle/>
          <a:p>
            <a:pPr algn="ctr"/>
            <a:r>
              <a:rPr lang="en-US" dirty="0" err="1">
                <a:latin typeface="+mn-lt"/>
              </a:rPr>
              <a:t>MetEmis</a:t>
            </a:r>
            <a:r>
              <a:rPr lang="en-US" dirty="0">
                <a:latin typeface="+mn-lt"/>
              </a:rPr>
              <a:t> Impacts on NH</a:t>
            </a:r>
            <a:r>
              <a:rPr lang="en-US" baseline="-25000" dirty="0">
                <a:latin typeface="+mn-lt"/>
              </a:rPr>
              <a:t>3</a:t>
            </a:r>
            <a:r>
              <a:rPr lang="en-US" dirty="0">
                <a:latin typeface="+mn-lt"/>
              </a:rPr>
              <a:t> and PM</a:t>
            </a:r>
            <a:r>
              <a:rPr lang="en-US" baseline="-25000" dirty="0">
                <a:latin typeface="+mn-lt"/>
              </a:rPr>
              <a:t>2.5</a:t>
            </a:r>
          </a:p>
        </p:txBody>
      </p:sp>
      <p:pic>
        <p:nvPicPr>
          <p:cNvPr id="7" name="Picture 6">
            <a:extLst>
              <a:ext uri="{FF2B5EF4-FFF2-40B4-BE49-F238E27FC236}">
                <a16:creationId xmlns:a16="http://schemas.microsoft.com/office/drawing/2014/main" id="{577FC945-96D3-530F-DB95-5096F5E058E9}"/>
              </a:ext>
            </a:extLst>
          </p:cNvPr>
          <p:cNvPicPr>
            <a:picLocks noChangeAspect="1"/>
          </p:cNvPicPr>
          <p:nvPr/>
        </p:nvPicPr>
        <p:blipFill>
          <a:blip r:embed="rId3"/>
          <a:srcRect/>
          <a:stretch/>
        </p:blipFill>
        <p:spPr>
          <a:xfrm>
            <a:off x="386499" y="3804665"/>
            <a:ext cx="4150838" cy="3113129"/>
          </a:xfrm>
          <a:prstGeom prst="rect">
            <a:avLst/>
          </a:prstGeom>
        </p:spPr>
      </p:pic>
      <p:pic>
        <p:nvPicPr>
          <p:cNvPr id="8" name="Picture 7">
            <a:extLst>
              <a:ext uri="{FF2B5EF4-FFF2-40B4-BE49-F238E27FC236}">
                <a16:creationId xmlns:a16="http://schemas.microsoft.com/office/drawing/2014/main" id="{27D5FDAF-A426-9B07-23A2-BC314DF660F2}"/>
              </a:ext>
            </a:extLst>
          </p:cNvPr>
          <p:cNvPicPr>
            <a:picLocks noChangeAspect="1"/>
          </p:cNvPicPr>
          <p:nvPr/>
        </p:nvPicPr>
        <p:blipFill>
          <a:blip r:embed="rId4"/>
          <a:srcRect/>
          <a:stretch/>
        </p:blipFill>
        <p:spPr>
          <a:xfrm>
            <a:off x="4020581" y="1397505"/>
            <a:ext cx="4150838" cy="3113129"/>
          </a:xfrm>
          <a:prstGeom prst="rect">
            <a:avLst/>
          </a:prstGeom>
        </p:spPr>
      </p:pic>
      <p:pic>
        <p:nvPicPr>
          <p:cNvPr id="9" name="Picture 8">
            <a:extLst>
              <a:ext uri="{FF2B5EF4-FFF2-40B4-BE49-F238E27FC236}">
                <a16:creationId xmlns:a16="http://schemas.microsoft.com/office/drawing/2014/main" id="{BE0DF94E-61DA-1400-0EAF-BC04F7D0763F}"/>
              </a:ext>
            </a:extLst>
          </p:cNvPr>
          <p:cNvPicPr>
            <a:picLocks noChangeAspect="1"/>
          </p:cNvPicPr>
          <p:nvPr/>
        </p:nvPicPr>
        <p:blipFill>
          <a:blip r:embed="rId5"/>
          <a:srcRect/>
          <a:stretch/>
        </p:blipFill>
        <p:spPr>
          <a:xfrm>
            <a:off x="4020581" y="3808502"/>
            <a:ext cx="4150838" cy="3113129"/>
          </a:xfrm>
          <a:prstGeom prst="rect">
            <a:avLst/>
          </a:prstGeom>
        </p:spPr>
      </p:pic>
      <p:pic>
        <p:nvPicPr>
          <p:cNvPr id="10" name="Picture 9">
            <a:extLst>
              <a:ext uri="{FF2B5EF4-FFF2-40B4-BE49-F238E27FC236}">
                <a16:creationId xmlns:a16="http://schemas.microsoft.com/office/drawing/2014/main" id="{6880C67E-FAB7-C26E-CF5A-C9CB19B2DB11}"/>
              </a:ext>
            </a:extLst>
          </p:cNvPr>
          <p:cNvPicPr>
            <a:picLocks noChangeAspect="1"/>
          </p:cNvPicPr>
          <p:nvPr/>
        </p:nvPicPr>
        <p:blipFill>
          <a:blip r:embed="rId6"/>
          <a:srcRect/>
          <a:stretch/>
        </p:blipFill>
        <p:spPr>
          <a:xfrm>
            <a:off x="7886749" y="1395034"/>
            <a:ext cx="4150838" cy="3113129"/>
          </a:xfrm>
          <a:prstGeom prst="rect">
            <a:avLst/>
          </a:prstGeom>
        </p:spPr>
      </p:pic>
      <p:pic>
        <p:nvPicPr>
          <p:cNvPr id="11" name="Picture 10">
            <a:extLst>
              <a:ext uri="{FF2B5EF4-FFF2-40B4-BE49-F238E27FC236}">
                <a16:creationId xmlns:a16="http://schemas.microsoft.com/office/drawing/2014/main" id="{1EB324D3-4BD6-6AD4-BF05-53D3C2A14858}"/>
              </a:ext>
            </a:extLst>
          </p:cNvPr>
          <p:cNvPicPr>
            <a:picLocks noChangeAspect="1"/>
          </p:cNvPicPr>
          <p:nvPr/>
        </p:nvPicPr>
        <p:blipFill>
          <a:blip r:embed="rId7"/>
          <a:srcRect/>
          <a:stretch/>
        </p:blipFill>
        <p:spPr>
          <a:xfrm>
            <a:off x="7886749" y="3785873"/>
            <a:ext cx="4150838" cy="3113129"/>
          </a:xfrm>
          <a:prstGeom prst="rect">
            <a:avLst/>
          </a:prstGeom>
        </p:spPr>
      </p:pic>
      <p:sp>
        <p:nvSpPr>
          <p:cNvPr id="3" name="Slide Number Placeholder 2">
            <a:extLst>
              <a:ext uri="{FF2B5EF4-FFF2-40B4-BE49-F238E27FC236}">
                <a16:creationId xmlns:a16="http://schemas.microsoft.com/office/drawing/2014/main" id="{4C1E5C79-8965-7D5E-183F-A9FC23110213}"/>
              </a:ext>
            </a:extLst>
          </p:cNvPr>
          <p:cNvSpPr>
            <a:spLocks noGrp="1"/>
          </p:cNvSpPr>
          <p:nvPr>
            <p:ph type="sldNum" sz="quarter" idx="12"/>
          </p:nvPr>
        </p:nvSpPr>
        <p:spPr/>
        <p:txBody>
          <a:bodyPr/>
          <a:lstStyle/>
          <a:p>
            <a:fld id="{D57F1E4F-1CFF-5643-939E-217C01CDF565}" type="slidenum">
              <a:rPr lang="en-US" smtClean="0"/>
              <a:pPr/>
              <a:t>17</a:t>
            </a:fld>
            <a:endParaRPr lang="en-US"/>
          </a:p>
        </p:txBody>
      </p:sp>
      <p:sp>
        <p:nvSpPr>
          <p:cNvPr id="4" name="Oval 3">
            <a:extLst>
              <a:ext uri="{FF2B5EF4-FFF2-40B4-BE49-F238E27FC236}">
                <a16:creationId xmlns:a16="http://schemas.microsoft.com/office/drawing/2014/main" id="{83172CA1-9AD2-CB3E-15DC-14EDB67BE668}"/>
              </a:ext>
            </a:extLst>
          </p:cNvPr>
          <p:cNvSpPr/>
          <p:nvPr/>
        </p:nvSpPr>
        <p:spPr>
          <a:xfrm>
            <a:off x="11223370" y="4219331"/>
            <a:ext cx="387438" cy="413840"/>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D682C1AA-CB51-7E40-449F-8CD2F1EC2C5F}"/>
              </a:ext>
            </a:extLst>
          </p:cNvPr>
          <p:cNvSpPr/>
          <p:nvPr/>
        </p:nvSpPr>
        <p:spPr>
          <a:xfrm>
            <a:off x="11223370" y="1520042"/>
            <a:ext cx="387438" cy="439387"/>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44879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BCAF1-35C5-DEC0-021E-56E3B20315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D37474-3C31-A4FC-4744-A35923736CE5}"/>
              </a:ext>
            </a:extLst>
          </p:cNvPr>
          <p:cNvSpPr>
            <a:spLocks noGrp="1"/>
          </p:cNvSpPr>
          <p:nvPr>
            <p:ph type="title"/>
          </p:nvPr>
        </p:nvSpPr>
        <p:spPr/>
        <p:txBody>
          <a:bodyPr/>
          <a:lstStyle/>
          <a:p>
            <a:pPr algn="ctr"/>
            <a:r>
              <a:rPr lang="en-US" dirty="0"/>
              <a:t>Summary</a:t>
            </a:r>
            <a:r>
              <a:rPr lang="ko-KR" altLang="en-US" dirty="0"/>
              <a:t> </a:t>
            </a:r>
            <a:r>
              <a:rPr lang="en-US" altLang="ko-KR" dirty="0"/>
              <a:t>and Future Works</a:t>
            </a:r>
            <a:endParaRPr lang="en-US" dirty="0"/>
          </a:p>
        </p:txBody>
      </p:sp>
      <p:sp>
        <p:nvSpPr>
          <p:cNvPr id="3" name="Content Placeholder 2">
            <a:extLst>
              <a:ext uri="{FF2B5EF4-FFF2-40B4-BE49-F238E27FC236}">
                <a16:creationId xmlns:a16="http://schemas.microsoft.com/office/drawing/2014/main" id="{287E0980-ABE0-4230-08B0-9C37576AF1DF}"/>
              </a:ext>
            </a:extLst>
          </p:cNvPr>
          <p:cNvSpPr>
            <a:spLocks noGrp="1"/>
          </p:cNvSpPr>
          <p:nvPr>
            <p:ph idx="1"/>
          </p:nvPr>
        </p:nvSpPr>
        <p:spPr>
          <a:xfrm>
            <a:off x="440286" y="1484157"/>
            <a:ext cx="11309338" cy="5230679"/>
          </a:xfrm>
        </p:spPr>
        <p:txBody>
          <a:bodyPr>
            <a:normAutofit/>
          </a:bodyPr>
          <a:lstStyle/>
          <a:p>
            <a:r>
              <a:rPr lang="en-US" sz="2800" dirty="0" err="1"/>
              <a:t>MetEmis</a:t>
            </a:r>
            <a:r>
              <a:rPr lang="en-US" sz="2800" dirty="0"/>
              <a:t> impacts on NH</a:t>
            </a:r>
            <a:r>
              <a:rPr lang="en-US" sz="2800" baseline="-25000" dirty="0"/>
              <a:t>3</a:t>
            </a:r>
            <a:r>
              <a:rPr lang="en-US" sz="2800" dirty="0"/>
              <a:t> can be greater during the winter season when higher NOx emissions are emitted. </a:t>
            </a:r>
          </a:p>
          <a:p>
            <a:r>
              <a:rPr lang="en-US" sz="2800" u="sng" dirty="0"/>
              <a:t>What is next</a:t>
            </a:r>
            <a:r>
              <a:rPr lang="en-US" sz="2800" u="sng" dirty="0">
                <a:latin typeface="Helvetica Neue" panose="02000503000000020004" pitchFamily="2" charset="0"/>
                <a:ea typeface="Helvetica Neue" panose="02000503000000020004" pitchFamily="2" charset="0"/>
                <a:cs typeface="Helvetica Neue" panose="02000503000000020004" pitchFamily="2" charset="0"/>
              </a:rPr>
              <a:t>?</a:t>
            </a:r>
          </a:p>
          <a:p>
            <a:pPr lvl="1"/>
            <a:r>
              <a:rPr lang="en-US" sz="2600" dirty="0"/>
              <a:t>Once the spatial distribution of NH</a:t>
            </a:r>
            <a:r>
              <a:rPr lang="en-US" sz="2600" baseline="-25000" dirty="0"/>
              <a:t>3</a:t>
            </a:r>
            <a:r>
              <a:rPr lang="en-US" sz="2600" dirty="0"/>
              <a:t> emissions from the livestock waste sector is updated, model performance will be evaluated with AQS dataset</a:t>
            </a:r>
          </a:p>
          <a:p>
            <a:pPr lvl="1"/>
            <a:r>
              <a:rPr lang="en-US" sz="2600" dirty="0"/>
              <a:t>Dynamic coupling of NH</a:t>
            </a:r>
            <a:r>
              <a:rPr lang="en-US" sz="2600" baseline="-25000" dirty="0"/>
              <a:t>3</a:t>
            </a:r>
            <a:r>
              <a:rPr lang="en-US" sz="2600" dirty="0"/>
              <a:t> emissions from the Livestock Waste sector could improve their spatiotemporal representations within the CTM system</a:t>
            </a:r>
          </a:p>
          <a:p>
            <a:pPr lvl="1"/>
            <a:r>
              <a:rPr lang="en-US" sz="2600" dirty="0"/>
              <a:t>Plan to add the wind-speed layers to the </a:t>
            </a:r>
            <a:r>
              <a:rPr lang="en-US" sz="2600" b="1" dirty="0" err="1"/>
              <a:t>MetEmis_TBL</a:t>
            </a:r>
            <a:r>
              <a:rPr lang="en-US" sz="2600" dirty="0"/>
              <a:t> for Livestock, which is critical to the emissions from the application and especially from beef cattle open feedlot</a:t>
            </a:r>
          </a:p>
        </p:txBody>
      </p:sp>
      <p:sp>
        <p:nvSpPr>
          <p:cNvPr id="4" name="Slide Number Placeholder 3">
            <a:extLst>
              <a:ext uri="{FF2B5EF4-FFF2-40B4-BE49-F238E27FC236}">
                <a16:creationId xmlns:a16="http://schemas.microsoft.com/office/drawing/2014/main" id="{2172EE14-4043-77A4-CA8D-9FB5266FB16F}"/>
              </a:ext>
            </a:extLst>
          </p:cNvPr>
          <p:cNvSpPr>
            <a:spLocks noGrp="1"/>
          </p:cNvSpPr>
          <p:nvPr>
            <p:ph type="sldNum" sz="quarter" idx="12"/>
          </p:nvPr>
        </p:nvSpPr>
        <p:spPr/>
        <p:txBody>
          <a:bodyPr/>
          <a:lstStyle/>
          <a:p>
            <a:fld id="{D57F1E4F-1CFF-5643-939E-217C01CDF565}" type="slidenum">
              <a:rPr lang="en-US" smtClean="0"/>
              <a:pPr/>
              <a:t>18</a:t>
            </a:fld>
            <a:endParaRPr lang="en-US"/>
          </a:p>
        </p:txBody>
      </p:sp>
    </p:spTree>
    <p:extLst>
      <p:ext uri="{BB962C8B-B14F-4D97-AF65-F5344CB8AC3E}">
        <p14:creationId xmlns:p14="http://schemas.microsoft.com/office/powerpoint/2010/main" val="2984452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9157" y="1113764"/>
            <a:ext cx="3269749" cy="4624327"/>
          </a:xfrm>
        </p:spPr>
        <p:txBody>
          <a:bodyPr anchor="ctr">
            <a:normAutofit/>
          </a:bodyPr>
          <a:lstStyle/>
          <a:p>
            <a:r>
              <a:rPr lang="en-US" sz="3200" dirty="0">
                <a:solidFill>
                  <a:srgbClr val="FFFFFF"/>
                </a:solidFill>
              </a:rPr>
              <a:t>Acknowledgement</a:t>
            </a:r>
          </a:p>
        </p:txBody>
      </p:sp>
      <p:sp>
        <p:nvSpPr>
          <p:cNvPr id="3" name="Content Placeholder 2"/>
          <p:cNvSpPr>
            <a:spLocks noGrp="1"/>
          </p:cNvSpPr>
          <p:nvPr>
            <p:ph idx="1"/>
          </p:nvPr>
        </p:nvSpPr>
        <p:spPr>
          <a:xfrm>
            <a:off x="5155905" y="1113764"/>
            <a:ext cx="6108179" cy="4624327"/>
          </a:xfrm>
        </p:spPr>
        <p:txBody>
          <a:bodyPr anchor="ctr">
            <a:normAutofit/>
          </a:bodyPr>
          <a:lstStyle/>
          <a:p>
            <a:pPr lvl="1"/>
            <a:r>
              <a:rPr lang="en-US" sz="2800" dirty="0"/>
              <a:t>U.S. NOAA Joint Technology Transfer Initiative (JTTI)</a:t>
            </a:r>
          </a:p>
          <a:p>
            <a:pPr lvl="1"/>
            <a:r>
              <a:rPr lang="en-US" sz="2800" dirty="0"/>
              <a:t>U.S. EPA OAQPS</a:t>
            </a:r>
          </a:p>
          <a:p>
            <a:pPr lvl="1"/>
            <a:r>
              <a:rPr lang="en-US" sz="2800" dirty="0"/>
              <a:t>Ministry of Environment in Korea</a:t>
            </a:r>
          </a:p>
        </p:txBody>
      </p:sp>
      <p:sp>
        <p:nvSpPr>
          <p:cNvPr id="4" name="Slide Number Placeholder 3">
            <a:extLst>
              <a:ext uri="{FF2B5EF4-FFF2-40B4-BE49-F238E27FC236}">
                <a16:creationId xmlns:a16="http://schemas.microsoft.com/office/drawing/2014/main" id="{D9CCF7E2-FF62-44D4-CD09-F4E51BA90FC4}"/>
              </a:ext>
            </a:extLst>
          </p:cNvPr>
          <p:cNvSpPr>
            <a:spLocks noGrp="1"/>
          </p:cNvSpPr>
          <p:nvPr>
            <p:ph type="sldNum" sz="quarter" idx="12"/>
          </p:nvPr>
        </p:nvSpPr>
        <p:spPr/>
        <p:txBody>
          <a:bodyPr/>
          <a:lstStyle/>
          <a:p>
            <a:fld id="{D57F1E4F-1CFF-5643-939E-217C01CDF565}" type="slidenum">
              <a:rPr lang="en-US" smtClean="0"/>
              <a:pPr/>
              <a:t>19</a:t>
            </a:fld>
            <a:endParaRPr lang="en-US"/>
          </a:p>
        </p:txBody>
      </p:sp>
    </p:spTree>
    <p:extLst>
      <p:ext uri="{BB962C8B-B14F-4D97-AF65-F5344CB8AC3E}">
        <p14:creationId xmlns:p14="http://schemas.microsoft.com/office/powerpoint/2010/main" val="793622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A86C9-645B-F593-72A0-E8707D905822}"/>
              </a:ext>
            </a:extLst>
          </p:cNvPr>
          <p:cNvSpPr>
            <a:spLocks noGrp="1"/>
          </p:cNvSpPr>
          <p:nvPr>
            <p:ph type="title"/>
          </p:nvPr>
        </p:nvSpPr>
        <p:spPr/>
        <p:txBody>
          <a:bodyPr/>
          <a:lstStyle/>
          <a:p>
            <a:pPr algn="ctr"/>
            <a:r>
              <a:rPr lang="en-US" dirty="0"/>
              <a:t>Dynamic Coupling of </a:t>
            </a:r>
            <a:r>
              <a:rPr lang="en-US" dirty="0" err="1"/>
              <a:t>MetEmis</a:t>
            </a:r>
            <a:r>
              <a:rPr lang="en-US" dirty="0"/>
              <a:t> Emission Sources</a:t>
            </a:r>
          </a:p>
        </p:txBody>
      </p:sp>
      <p:sp>
        <p:nvSpPr>
          <p:cNvPr id="3" name="Content Placeholder 2">
            <a:extLst>
              <a:ext uri="{FF2B5EF4-FFF2-40B4-BE49-F238E27FC236}">
                <a16:creationId xmlns:a16="http://schemas.microsoft.com/office/drawing/2014/main" id="{A2D52BCC-1F04-564B-556E-77C59BBC8B02}"/>
              </a:ext>
            </a:extLst>
          </p:cNvPr>
          <p:cNvSpPr>
            <a:spLocks noGrp="1"/>
          </p:cNvSpPr>
          <p:nvPr>
            <p:ph idx="1"/>
          </p:nvPr>
        </p:nvSpPr>
        <p:spPr>
          <a:xfrm>
            <a:off x="440286" y="1495044"/>
            <a:ext cx="11309338" cy="5155138"/>
          </a:xfrm>
        </p:spPr>
        <p:txBody>
          <a:bodyPr>
            <a:normAutofit/>
          </a:bodyPr>
          <a:lstStyle/>
          <a:p>
            <a:r>
              <a:rPr lang="en-US" dirty="0"/>
              <a:t>Meteorologically-induced Emission (</a:t>
            </a:r>
            <a:r>
              <a:rPr lang="en-US" dirty="0" err="1"/>
              <a:t>MetEmis</a:t>
            </a:r>
            <a:r>
              <a:rPr lang="en-US" dirty="0"/>
              <a:t>) Coupler Module that allows dynamically estimate emissions with local meteorological conditions</a:t>
            </a:r>
          </a:p>
          <a:p>
            <a:pPr lvl="1"/>
            <a:r>
              <a:rPr lang="en-US" dirty="0"/>
              <a:t>Onroad Mobile Emissions</a:t>
            </a:r>
          </a:p>
          <a:p>
            <a:pPr lvl="1"/>
            <a:r>
              <a:rPr lang="en-US" dirty="0"/>
              <a:t>Agricultural Livestock Emissions</a:t>
            </a:r>
          </a:p>
          <a:p>
            <a:r>
              <a:rPr lang="en-US" dirty="0"/>
              <a:t>Process-based Emissions Models are needed for dynamical coupling with the CTM systems</a:t>
            </a:r>
          </a:p>
          <a:p>
            <a:pPr lvl="1"/>
            <a:r>
              <a:rPr lang="en-US" dirty="0"/>
              <a:t>U.S. MOVES that estimates spatiotemporal emissions as function of vehicle-fuel-specific emissions factors, various traffic activities and </a:t>
            </a:r>
            <a:r>
              <a:rPr lang="en-US" b="1" u="sng" dirty="0"/>
              <a:t>local ambient temperature and humidity</a:t>
            </a:r>
          </a:p>
          <a:p>
            <a:pPr lvl="1"/>
            <a:r>
              <a:rPr lang="en-US" dirty="0"/>
              <a:t>Farm Emissions Model (FEM) that estimates NH</a:t>
            </a:r>
            <a:r>
              <a:rPr lang="en-US" baseline="-25000" dirty="0"/>
              <a:t>3</a:t>
            </a:r>
            <a:r>
              <a:rPr lang="en-US" dirty="0"/>
              <a:t> and VOC emissions as a function of animal-specific emission factors, animal population, farm management practices, and </a:t>
            </a:r>
            <a:r>
              <a:rPr lang="en-US" b="1" u="sng" dirty="0"/>
              <a:t>local ambient temperature, wind speed, and precipitations</a:t>
            </a:r>
          </a:p>
          <a:p>
            <a:r>
              <a:rPr lang="en-US" dirty="0"/>
              <a:t>Not practical to compute emissions from </a:t>
            </a:r>
            <a:r>
              <a:rPr lang="en-US" dirty="0" err="1"/>
              <a:t>MetEmis</a:t>
            </a:r>
            <a:r>
              <a:rPr lang="en-US" dirty="0"/>
              <a:t> sources as an inline module within the CTM due to its complex data requirements and computational resource requirements</a:t>
            </a:r>
          </a:p>
          <a:p>
            <a:r>
              <a:rPr lang="en-US" dirty="0"/>
              <a:t>CMAQ-</a:t>
            </a:r>
            <a:r>
              <a:rPr lang="en-US" dirty="0" err="1"/>
              <a:t>MetEmis</a:t>
            </a:r>
            <a:r>
              <a:rPr lang="en-US" dirty="0"/>
              <a:t>: Dynamic </a:t>
            </a:r>
            <a:r>
              <a:rPr lang="en-US" dirty="0" err="1"/>
              <a:t>MetEmis</a:t>
            </a:r>
            <a:r>
              <a:rPr lang="en-US" dirty="0"/>
              <a:t> Coupler Module for CMAQ </a:t>
            </a:r>
          </a:p>
          <a:p>
            <a:pPr lvl="1"/>
            <a:r>
              <a:rPr lang="en-US" dirty="0"/>
              <a:t>CMAQ-</a:t>
            </a:r>
            <a:r>
              <a:rPr lang="en-US" dirty="0" err="1"/>
              <a:t>MetEmis_MB</a:t>
            </a:r>
            <a:r>
              <a:rPr lang="en-US" dirty="0"/>
              <a:t> for </a:t>
            </a:r>
            <a:r>
              <a:rPr lang="en-US" dirty="0" err="1"/>
              <a:t>Moblile</a:t>
            </a:r>
            <a:r>
              <a:rPr lang="en-US" dirty="0"/>
              <a:t> Sources</a:t>
            </a:r>
          </a:p>
          <a:p>
            <a:pPr lvl="1"/>
            <a:r>
              <a:rPr lang="en-US" dirty="0"/>
              <a:t>CMAQ-</a:t>
            </a:r>
            <a:r>
              <a:rPr lang="en-US" dirty="0" err="1"/>
              <a:t>MetEmis_LV</a:t>
            </a:r>
            <a:r>
              <a:rPr lang="en-US" dirty="0"/>
              <a:t> for Livestock Waste Sources</a:t>
            </a:r>
          </a:p>
        </p:txBody>
      </p:sp>
      <p:sp>
        <p:nvSpPr>
          <p:cNvPr id="4" name="Slide Number Placeholder 3">
            <a:extLst>
              <a:ext uri="{FF2B5EF4-FFF2-40B4-BE49-F238E27FC236}">
                <a16:creationId xmlns:a16="http://schemas.microsoft.com/office/drawing/2014/main" id="{B25BF544-6587-22D3-6A5E-2970BF69C418}"/>
              </a:ext>
            </a:extLst>
          </p:cNvPr>
          <p:cNvSpPr>
            <a:spLocks noGrp="1"/>
          </p:cNvSpPr>
          <p:nvPr>
            <p:ph type="sldNum" sz="quarter" idx="12"/>
          </p:nvPr>
        </p:nvSpPr>
        <p:spPr/>
        <p:txBody>
          <a:bodyPr/>
          <a:lstStyle/>
          <a:p>
            <a:fld id="{D57F1E4F-1CFF-5643-939E-217C01CDF565}" type="slidenum">
              <a:rPr lang="en-US" smtClean="0"/>
              <a:pPr/>
              <a:t>2</a:t>
            </a:fld>
            <a:endParaRPr lang="en-US"/>
          </a:p>
        </p:txBody>
      </p:sp>
    </p:spTree>
    <p:extLst>
      <p:ext uri="{BB962C8B-B14F-4D97-AF65-F5344CB8AC3E}">
        <p14:creationId xmlns:p14="http://schemas.microsoft.com/office/powerpoint/2010/main" val="1829497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B072-D476-B359-E339-D3FD630BBB2D}"/>
              </a:ext>
            </a:extLst>
          </p:cNvPr>
          <p:cNvSpPr>
            <a:spLocks noGrp="1"/>
          </p:cNvSpPr>
          <p:nvPr>
            <p:ph type="title"/>
          </p:nvPr>
        </p:nvSpPr>
        <p:spPr/>
        <p:txBody>
          <a:bodyPr/>
          <a:lstStyle/>
          <a:p>
            <a:pPr algn="ctr"/>
            <a:r>
              <a:rPr lang="en-US" dirty="0"/>
              <a:t>CMAQ-</a:t>
            </a:r>
            <a:r>
              <a:rPr lang="en-US" dirty="0" err="1"/>
              <a:t>MetEmis</a:t>
            </a:r>
            <a:endParaRPr lang="en-US" dirty="0"/>
          </a:p>
        </p:txBody>
      </p:sp>
      <p:sp>
        <p:nvSpPr>
          <p:cNvPr id="3" name="Content Placeholder 2">
            <a:extLst>
              <a:ext uri="{FF2B5EF4-FFF2-40B4-BE49-F238E27FC236}">
                <a16:creationId xmlns:a16="http://schemas.microsoft.com/office/drawing/2014/main" id="{33858FFC-DE11-9FC7-9D2E-7009F49DD852}"/>
              </a:ext>
            </a:extLst>
          </p:cNvPr>
          <p:cNvSpPr>
            <a:spLocks noGrp="1"/>
          </p:cNvSpPr>
          <p:nvPr>
            <p:ph idx="1"/>
          </p:nvPr>
        </p:nvSpPr>
        <p:spPr>
          <a:xfrm>
            <a:off x="440287" y="1447210"/>
            <a:ext cx="5581822" cy="5304572"/>
          </a:xfrm>
        </p:spPr>
        <p:txBody>
          <a:bodyPr>
            <a:normAutofit lnSpcReduction="10000"/>
          </a:bodyPr>
          <a:lstStyle/>
          <a:p>
            <a:r>
              <a:rPr lang="en-US" dirty="0"/>
              <a:t>Developed a new CMAQ inline coupler for </a:t>
            </a:r>
            <a:r>
              <a:rPr lang="en-US" b="1" dirty="0"/>
              <a:t>Met</a:t>
            </a:r>
            <a:r>
              <a:rPr lang="en-US" dirty="0"/>
              <a:t>eorologically-induced </a:t>
            </a:r>
            <a:r>
              <a:rPr lang="en-US" b="1" dirty="0"/>
              <a:t>Emis</a:t>
            </a:r>
            <a:r>
              <a:rPr lang="en-US" dirty="0"/>
              <a:t>sions sources (</a:t>
            </a:r>
            <a:r>
              <a:rPr lang="en-US" b="1" dirty="0" err="1"/>
              <a:t>MetEmis</a:t>
            </a:r>
            <a:r>
              <a:rPr lang="en-US" dirty="0"/>
              <a:t>)</a:t>
            </a:r>
          </a:p>
          <a:p>
            <a:r>
              <a:rPr lang="en-US" b="1" dirty="0" err="1"/>
              <a:t>MetEmis_TBL</a:t>
            </a:r>
            <a:r>
              <a:rPr lang="en-US" dirty="0"/>
              <a:t>: Pseudo-layered Temperature-bin Gridded Hourly Emissions (Not Emission Factors)</a:t>
            </a:r>
          </a:p>
          <a:p>
            <a:r>
              <a:rPr lang="en-US" dirty="0"/>
              <a:t>Dynamically estimate the emissions by interpolating the gridded emissions between the temperature-bins</a:t>
            </a:r>
          </a:p>
          <a:p>
            <a:r>
              <a:rPr lang="en-US" dirty="0"/>
              <a:t>No computational burden for CMAQ to process Pseudo-layered Temperature-bin Gridded Hourly emissions</a:t>
            </a:r>
          </a:p>
          <a:p>
            <a:r>
              <a:rPr lang="en-US" dirty="0"/>
              <a:t>Completed CMAQ-</a:t>
            </a:r>
            <a:r>
              <a:rPr lang="en-US" dirty="0" err="1"/>
              <a:t>MetEmis_MB</a:t>
            </a:r>
            <a:r>
              <a:rPr lang="en-US" dirty="0"/>
              <a:t> development based on MOVES Emissions </a:t>
            </a:r>
          </a:p>
          <a:p>
            <a:pPr lvl="1"/>
            <a:r>
              <a:rPr lang="en-US" dirty="0"/>
              <a:t>Show the MPE improvement on finer spatial resolution CTM simulations</a:t>
            </a:r>
          </a:p>
          <a:p>
            <a:r>
              <a:rPr lang="en-US" dirty="0"/>
              <a:t>For Livestock waster sector,  followed the same </a:t>
            </a:r>
            <a:r>
              <a:rPr lang="en-US" dirty="0" err="1"/>
              <a:t>MetEmis</a:t>
            </a:r>
            <a:r>
              <a:rPr lang="en-US" dirty="0"/>
              <a:t> approach with additional met variable of precipitation which could l</a:t>
            </a:r>
            <a:r>
              <a:rPr lang="en-US" dirty="0">
                <a:sym typeface="Wingdings" pitchFamily="2" charset="2"/>
              </a:rPr>
              <a:t>ower the NH</a:t>
            </a:r>
            <a:r>
              <a:rPr lang="en-US" baseline="-25000" dirty="0">
                <a:sym typeface="Wingdings" pitchFamily="2" charset="2"/>
              </a:rPr>
              <a:t>3</a:t>
            </a:r>
            <a:r>
              <a:rPr lang="en-US" dirty="0">
                <a:sym typeface="Wingdings" pitchFamily="2" charset="2"/>
              </a:rPr>
              <a:t> emissions</a:t>
            </a:r>
            <a:endParaRPr lang="en-US" dirty="0"/>
          </a:p>
        </p:txBody>
      </p:sp>
      <p:pic>
        <p:nvPicPr>
          <p:cNvPr id="17" name="Picture 16">
            <a:extLst>
              <a:ext uri="{FF2B5EF4-FFF2-40B4-BE49-F238E27FC236}">
                <a16:creationId xmlns:a16="http://schemas.microsoft.com/office/drawing/2014/main" id="{4A766133-AAAF-C428-3CAC-BA1FF2E9B899}"/>
              </a:ext>
            </a:extLst>
          </p:cNvPr>
          <p:cNvPicPr>
            <a:picLocks noChangeAspect="1"/>
          </p:cNvPicPr>
          <p:nvPr/>
        </p:nvPicPr>
        <p:blipFill>
          <a:blip r:embed="rId3"/>
          <a:stretch>
            <a:fillRect/>
          </a:stretch>
        </p:blipFill>
        <p:spPr>
          <a:xfrm>
            <a:off x="6225309" y="1662545"/>
            <a:ext cx="5526404" cy="4751626"/>
          </a:xfrm>
          <a:prstGeom prst="rect">
            <a:avLst/>
          </a:prstGeom>
        </p:spPr>
      </p:pic>
      <p:sp>
        <p:nvSpPr>
          <p:cNvPr id="6" name="TextBox 5">
            <a:extLst>
              <a:ext uri="{FF2B5EF4-FFF2-40B4-BE49-F238E27FC236}">
                <a16:creationId xmlns:a16="http://schemas.microsoft.com/office/drawing/2014/main" id="{E2951FF2-7E1A-78BA-BC5C-94DA274CD24E}"/>
              </a:ext>
            </a:extLst>
          </p:cNvPr>
          <p:cNvSpPr txBox="1"/>
          <p:nvPr/>
        </p:nvSpPr>
        <p:spPr>
          <a:xfrm>
            <a:off x="9772073" y="6411172"/>
            <a:ext cx="2182840" cy="338554"/>
          </a:xfrm>
          <a:prstGeom prst="rect">
            <a:avLst/>
          </a:prstGeom>
          <a:noFill/>
        </p:spPr>
        <p:txBody>
          <a:bodyPr wrap="square">
            <a:spAutoFit/>
          </a:bodyPr>
          <a:lstStyle/>
          <a:p>
            <a:r>
              <a:rPr lang="en-US" sz="1600" dirty="0"/>
              <a:t>(</a:t>
            </a:r>
            <a:r>
              <a:rPr lang="en-US" sz="1600" i="1" dirty="0"/>
              <a:t>Baek et al., GMD 2023</a:t>
            </a:r>
            <a:r>
              <a:rPr lang="en-US" sz="1600" dirty="0"/>
              <a:t>)</a:t>
            </a:r>
          </a:p>
        </p:txBody>
      </p:sp>
      <p:sp>
        <p:nvSpPr>
          <p:cNvPr id="4" name="Slide Number Placeholder 3">
            <a:extLst>
              <a:ext uri="{FF2B5EF4-FFF2-40B4-BE49-F238E27FC236}">
                <a16:creationId xmlns:a16="http://schemas.microsoft.com/office/drawing/2014/main" id="{51ADD515-A6D9-E35F-7794-F1DC63AA8E79}"/>
              </a:ext>
            </a:extLst>
          </p:cNvPr>
          <p:cNvSpPr>
            <a:spLocks noGrp="1"/>
          </p:cNvSpPr>
          <p:nvPr>
            <p:ph type="sldNum" sz="quarter" idx="12"/>
          </p:nvPr>
        </p:nvSpPr>
        <p:spPr/>
        <p:txBody>
          <a:bodyPr/>
          <a:lstStyle/>
          <a:p>
            <a:fld id="{D57F1E4F-1CFF-5643-939E-217C01CDF565}" type="slidenum">
              <a:rPr lang="en-US" smtClean="0"/>
              <a:pPr/>
              <a:t>3</a:t>
            </a:fld>
            <a:endParaRPr lang="en-US"/>
          </a:p>
        </p:txBody>
      </p:sp>
    </p:spTree>
    <p:extLst>
      <p:ext uri="{BB962C8B-B14F-4D97-AF65-F5344CB8AC3E}">
        <p14:creationId xmlns:p14="http://schemas.microsoft.com/office/powerpoint/2010/main" val="1987020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25A89-2A7A-1AF7-CDBA-3F1EC6D5C866}"/>
              </a:ext>
            </a:extLst>
          </p:cNvPr>
          <p:cNvSpPr>
            <a:spLocks noGrp="1"/>
          </p:cNvSpPr>
          <p:nvPr>
            <p:ph type="title"/>
          </p:nvPr>
        </p:nvSpPr>
        <p:spPr/>
        <p:txBody>
          <a:bodyPr>
            <a:noAutofit/>
          </a:bodyPr>
          <a:lstStyle/>
          <a:p>
            <a:pPr algn="ctr"/>
            <a:r>
              <a:rPr lang="en-US" dirty="0"/>
              <a:t>Gas-to-Particle Conversion between NH</a:t>
            </a:r>
            <a:r>
              <a:rPr lang="en-US" baseline="-25000" dirty="0"/>
              <a:t>3</a:t>
            </a:r>
            <a:r>
              <a:rPr lang="en-US" dirty="0"/>
              <a:t>, and Acid Gases</a:t>
            </a:r>
          </a:p>
        </p:txBody>
      </p:sp>
      <p:pic>
        <p:nvPicPr>
          <p:cNvPr id="5" name="Picture 4" descr="A diagram of a cow&#10;&#10;Description automatically generated">
            <a:extLst>
              <a:ext uri="{FF2B5EF4-FFF2-40B4-BE49-F238E27FC236}">
                <a16:creationId xmlns:a16="http://schemas.microsoft.com/office/drawing/2014/main" id="{4544C58C-3AAD-4B9C-7C8E-F091C454304A}"/>
              </a:ext>
            </a:extLst>
          </p:cNvPr>
          <p:cNvPicPr>
            <a:picLocks noChangeAspect="1"/>
          </p:cNvPicPr>
          <p:nvPr/>
        </p:nvPicPr>
        <p:blipFill>
          <a:blip r:embed="rId2"/>
          <a:stretch>
            <a:fillRect/>
          </a:stretch>
        </p:blipFill>
        <p:spPr>
          <a:xfrm>
            <a:off x="581192" y="1701656"/>
            <a:ext cx="6469091" cy="4855878"/>
          </a:xfrm>
          <a:prstGeom prst="rect">
            <a:avLst/>
          </a:prstGeom>
        </p:spPr>
      </p:pic>
      <p:sp>
        <p:nvSpPr>
          <p:cNvPr id="7" name="TextBox 6">
            <a:extLst>
              <a:ext uri="{FF2B5EF4-FFF2-40B4-BE49-F238E27FC236}">
                <a16:creationId xmlns:a16="http://schemas.microsoft.com/office/drawing/2014/main" id="{1A9E5942-A94E-678C-A8CE-E24D45BC79D8}"/>
              </a:ext>
            </a:extLst>
          </p:cNvPr>
          <p:cNvSpPr txBox="1"/>
          <p:nvPr/>
        </p:nvSpPr>
        <p:spPr>
          <a:xfrm>
            <a:off x="7411792" y="1719278"/>
            <a:ext cx="4546242" cy="4801314"/>
          </a:xfrm>
          <a:prstGeom prst="rect">
            <a:avLst/>
          </a:prstGeom>
          <a:noFill/>
        </p:spPr>
        <p:txBody>
          <a:bodyPr wrap="square" rtlCol="0">
            <a:spAutoFit/>
          </a:bodyPr>
          <a:lstStyle/>
          <a:p>
            <a:r>
              <a:rPr lang="en-US" b="1" dirty="0"/>
              <a:t>Ammonia: NH</a:t>
            </a:r>
            <a:r>
              <a:rPr lang="en-US" b="1" baseline="-25000" dirty="0"/>
              <a:t>3</a:t>
            </a:r>
            <a:endParaRPr lang="en-US" b="1" dirty="0"/>
          </a:p>
          <a:p>
            <a:pPr marL="285750" indent="-285750">
              <a:buFont typeface="Arial" panose="020B0604020202020204" pitchFamily="34" charset="0"/>
              <a:buChar char="•"/>
            </a:pPr>
            <a:r>
              <a:rPr lang="en-US" dirty="0"/>
              <a:t>Most alkaline pollutants in the atmosphere neutralize the acid gases</a:t>
            </a:r>
          </a:p>
          <a:p>
            <a:endParaRPr lang="en-US" b="1" dirty="0"/>
          </a:p>
          <a:p>
            <a:r>
              <a:rPr lang="en-US" b="1" dirty="0"/>
              <a:t>Acid Gases: H</a:t>
            </a:r>
            <a:r>
              <a:rPr lang="en-US" b="1" baseline="-25000" dirty="0"/>
              <a:t>2</a:t>
            </a:r>
            <a:r>
              <a:rPr lang="en-US" b="1" dirty="0"/>
              <a:t>SO</a:t>
            </a:r>
            <a:r>
              <a:rPr lang="en-US" b="1" baseline="-25000" dirty="0"/>
              <a:t>4</a:t>
            </a:r>
            <a:r>
              <a:rPr lang="en-US" b="1" dirty="0"/>
              <a:t>, HNO</a:t>
            </a:r>
            <a:r>
              <a:rPr lang="en-US" b="1" baseline="-25000" dirty="0"/>
              <a:t>3</a:t>
            </a:r>
            <a:r>
              <a:rPr lang="en-US" b="1" dirty="0"/>
              <a:t> and HCl</a:t>
            </a:r>
          </a:p>
          <a:p>
            <a:pPr marL="285750" indent="-285750">
              <a:buFont typeface="Arial" panose="020B0604020202020204" pitchFamily="34" charset="0"/>
              <a:buChar char="•"/>
            </a:pPr>
            <a:r>
              <a:rPr lang="en-US" dirty="0"/>
              <a:t>Acidification of soils and acid rains</a:t>
            </a:r>
          </a:p>
          <a:p>
            <a:pPr marL="285750" indent="-285750">
              <a:buFont typeface="Arial" panose="020B0604020202020204" pitchFamily="34" charset="0"/>
              <a:buChar char="•"/>
            </a:pPr>
            <a:r>
              <a:rPr lang="en-US" dirty="0"/>
              <a:t>Mostly from anthropogenic emissions</a:t>
            </a:r>
          </a:p>
          <a:p>
            <a:pPr marL="285750" indent="-285750">
              <a:buFont typeface="Arial" panose="020B0604020202020204" pitchFamily="34" charset="0"/>
              <a:buChar char="•"/>
            </a:pPr>
            <a:endParaRPr lang="en-US" sz="1800" dirty="0"/>
          </a:p>
          <a:p>
            <a:r>
              <a:rPr lang="en-US" b="1" dirty="0"/>
              <a:t>Fine Particles: PM</a:t>
            </a:r>
            <a:r>
              <a:rPr lang="en-US" b="1" baseline="-25000" dirty="0"/>
              <a:t>2.5</a:t>
            </a:r>
          </a:p>
          <a:p>
            <a:pPr marL="285750" indent="-285750">
              <a:buFont typeface="Arial" panose="020B0604020202020204" pitchFamily="34" charset="0"/>
              <a:buChar char="•"/>
            </a:pPr>
            <a:r>
              <a:rPr lang="en-US" dirty="0"/>
              <a:t>Formed from reactions with Ammonia and Acid Gases</a:t>
            </a:r>
          </a:p>
          <a:p>
            <a:endParaRPr lang="en-US" dirty="0"/>
          </a:p>
          <a:p>
            <a:pPr marL="285750" indent="-285750">
              <a:buFont typeface="Arial" panose="020B0604020202020204" pitchFamily="34" charset="0"/>
              <a:buChar char="•"/>
            </a:pPr>
            <a:r>
              <a:rPr lang="en-US" dirty="0"/>
              <a:t>Key emission sector to control the secondary inorganic aerosol (SIA)</a:t>
            </a:r>
          </a:p>
          <a:p>
            <a:pPr marL="285750" indent="-285750">
              <a:buFont typeface="Arial" panose="020B0604020202020204" pitchFamily="34" charset="0"/>
              <a:buChar char="•"/>
            </a:pPr>
            <a:r>
              <a:rPr lang="en-US" dirty="0"/>
              <a:t>But, unlike many controlled emissions, </a:t>
            </a:r>
            <a:r>
              <a:rPr lang="en-US" b="1" u="sng" dirty="0"/>
              <a:t>NH</a:t>
            </a:r>
            <a:r>
              <a:rPr lang="en-US" b="1" u="sng" baseline="-25000" dirty="0"/>
              <a:t>3</a:t>
            </a:r>
            <a:r>
              <a:rPr lang="en-US" b="1" u="sng" dirty="0"/>
              <a:t> emissions from livestock waste is projected to grow in the future</a:t>
            </a:r>
          </a:p>
        </p:txBody>
      </p:sp>
      <p:sp>
        <p:nvSpPr>
          <p:cNvPr id="8" name="TextBox 7">
            <a:extLst>
              <a:ext uri="{FF2B5EF4-FFF2-40B4-BE49-F238E27FC236}">
                <a16:creationId xmlns:a16="http://schemas.microsoft.com/office/drawing/2014/main" id="{58F1DC59-8C0B-ECCD-E977-661F361D480F}"/>
              </a:ext>
            </a:extLst>
          </p:cNvPr>
          <p:cNvSpPr txBox="1"/>
          <p:nvPr/>
        </p:nvSpPr>
        <p:spPr>
          <a:xfrm>
            <a:off x="5016585" y="6534543"/>
            <a:ext cx="2395207" cy="276999"/>
          </a:xfrm>
          <a:prstGeom prst="rect">
            <a:avLst/>
          </a:prstGeom>
          <a:noFill/>
        </p:spPr>
        <p:txBody>
          <a:bodyPr wrap="none" rtlCol="0">
            <a:spAutoFit/>
          </a:bodyPr>
          <a:lstStyle/>
          <a:p>
            <a:r>
              <a:rPr lang="en-US" sz="1200" dirty="0"/>
              <a:t>(Stiles, Farming Connect, 2020) </a:t>
            </a:r>
          </a:p>
        </p:txBody>
      </p:sp>
      <p:sp>
        <p:nvSpPr>
          <p:cNvPr id="3" name="Slide Number Placeholder 2">
            <a:extLst>
              <a:ext uri="{FF2B5EF4-FFF2-40B4-BE49-F238E27FC236}">
                <a16:creationId xmlns:a16="http://schemas.microsoft.com/office/drawing/2014/main" id="{17A96BB5-F5C5-20BE-2BFF-D04550F6391A}"/>
              </a:ext>
            </a:extLst>
          </p:cNvPr>
          <p:cNvSpPr>
            <a:spLocks noGrp="1"/>
          </p:cNvSpPr>
          <p:nvPr>
            <p:ph type="sldNum" sz="quarter" idx="12"/>
          </p:nvPr>
        </p:nvSpPr>
        <p:spPr/>
        <p:txBody>
          <a:bodyPr/>
          <a:lstStyle/>
          <a:p>
            <a:fld id="{D57F1E4F-1CFF-5643-939E-217C01CDF565}" type="slidenum">
              <a:rPr lang="en-US" smtClean="0"/>
              <a:pPr/>
              <a:t>4</a:t>
            </a:fld>
            <a:endParaRPr lang="en-US"/>
          </a:p>
        </p:txBody>
      </p:sp>
    </p:spTree>
    <p:extLst>
      <p:ext uri="{BB962C8B-B14F-4D97-AF65-F5344CB8AC3E}">
        <p14:creationId xmlns:p14="http://schemas.microsoft.com/office/powerpoint/2010/main" val="2183212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8C0428-D53D-AB4C-BD03-21556C60B953}"/>
              </a:ext>
            </a:extLst>
          </p:cNvPr>
          <p:cNvSpPr>
            <a:spLocks noGrp="1"/>
          </p:cNvSpPr>
          <p:nvPr>
            <p:ph type="title"/>
          </p:nvPr>
        </p:nvSpPr>
        <p:spPr/>
        <p:txBody>
          <a:bodyPr>
            <a:normAutofit fontScale="90000"/>
          </a:bodyPr>
          <a:lstStyle/>
          <a:p>
            <a:pPr algn="ctr"/>
            <a:r>
              <a:rPr lang="en-US" sz="4000" dirty="0"/>
              <a:t>Farm Emission Model (FEM)</a:t>
            </a:r>
          </a:p>
        </p:txBody>
      </p:sp>
      <p:sp>
        <p:nvSpPr>
          <p:cNvPr id="7" name="Text Placeholder 6">
            <a:extLst>
              <a:ext uri="{FF2B5EF4-FFF2-40B4-BE49-F238E27FC236}">
                <a16:creationId xmlns:a16="http://schemas.microsoft.com/office/drawing/2014/main" id="{D0E1233A-4908-4F48-9EAA-95DD74CB6120}"/>
              </a:ext>
            </a:extLst>
          </p:cNvPr>
          <p:cNvSpPr>
            <a:spLocks noGrp="1"/>
          </p:cNvSpPr>
          <p:nvPr>
            <p:ph idx="1"/>
          </p:nvPr>
        </p:nvSpPr>
        <p:spPr>
          <a:xfrm>
            <a:off x="440287" y="1469891"/>
            <a:ext cx="6355150" cy="5198764"/>
          </a:xfrm>
        </p:spPr>
        <p:txBody>
          <a:bodyPr>
            <a:normAutofit fontScale="25000" lnSpcReduction="20000"/>
          </a:bodyPr>
          <a:lstStyle/>
          <a:p>
            <a:pPr marL="457200" indent="-457200">
              <a:lnSpc>
                <a:spcPct val="110000"/>
              </a:lnSpc>
              <a:buFont typeface="+mj-lt"/>
              <a:buAutoNum type="arabicPeriod"/>
            </a:pPr>
            <a:r>
              <a:rPr lang="en-US" sz="8000" b="1" dirty="0"/>
              <a:t>Manure types </a:t>
            </a:r>
            <a:r>
              <a:rPr lang="en-US" sz="8000" dirty="0"/>
              <a:t>: Dairy, Cattle, Poultry and Swine</a:t>
            </a:r>
          </a:p>
          <a:p>
            <a:pPr marL="752475" lvl="1" indent="-292100">
              <a:lnSpc>
                <a:spcPct val="120000"/>
              </a:lnSpc>
            </a:pPr>
            <a:r>
              <a:rPr lang="en-US" sz="7200" dirty="0">
                <a:sym typeface="Wingdings" pitchFamily="2" charset="2"/>
              </a:rPr>
              <a:t>Nitrogen Inputs (manure and urine), Dryness of excretion, Surface for housing /storage, Runoff area,,,,</a:t>
            </a:r>
          </a:p>
          <a:p>
            <a:pPr marL="752475" lvl="1" indent="-292100">
              <a:lnSpc>
                <a:spcPct val="120000"/>
              </a:lnSpc>
              <a:spcAft>
                <a:spcPts val="1200"/>
              </a:spcAft>
            </a:pPr>
            <a:r>
              <a:rPr lang="en-US" sz="7200" u="sng" dirty="0"/>
              <a:t>pH</a:t>
            </a:r>
            <a:r>
              <a:rPr lang="en-US" sz="7200" dirty="0"/>
              <a:t> plays a critical role in NH</a:t>
            </a:r>
            <a:r>
              <a:rPr lang="en-US" sz="7200" baseline="-25000" dirty="0"/>
              <a:t>3</a:t>
            </a:r>
            <a:r>
              <a:rPr lang="en-US" sz="7200" dirty="0"/>
              <a:t> fro</a:t>
            </a:r>
            <a:r>
              <a:rPr lang="en-US" sz="6400" dirty="0"/>
              <a:t>m housing and storage</a:t>
            </a:r>
            <a:endParaRPr lang="en-US" sz="7200" dirty="0"/>
          </a:p>
          <a:p>
            <a:pPr marL="457200" indent="-457200">
              <a:lnSpc>
                <a:spcPct val="110000"/>
              </a:lnSpc>
              <a:buFont typeface="+mj-lt"/>
              <a:buAutoNum type="arabicPeriod"/>
            </a:pPr>
            <a:r>
              <a:rPr lang="en-US" sz="8000" b="1" dirty="0"/>
              <a:t>Management Practices</a:t>
            </a:r>
          </a:p>
          <a:p>
            <a:pPr marL="752475" lvl="1" indent="-292100">
              <a:lnSpc>
                <a:spcPct val="110000"/>
              </a:lnSpc>
              <a:tabLst>
                <a:tab pos="449263" algn="l"/>
              </a:tabLst>
            </a:pPr>
            <a:r>
              <a:rPr lang="en-US" sz="7200" u="sng" dirty="0"/>
              <a:t>Housing</a:t>
            </a:r>
            <a:r>
              <a:rPr lang="en-US" sz="7200" dirty="0"/>
              <a:t>: </a:t>
            </a:r>
            <a:r>
              <a:rPr lang="en-US" sz="7200" dirty="0" err="1"/>
              <a:t>tiestall</a:t>
            </a:r>
            <a:r>
              <a:rPr lang="en-US" sz="7200" dirty="0"/>
              <a:t>, </a:t>
            </a:r>
            <a:r>
              <a:rPr lang="en-US" sz="7200" dirty="0" err="1"/>
              <a:t>freestall</a:t>
            </a:r>
            <a:r>
              <a:rPr lang="en-US" sz="7200" dirty="0"/>
              <a:t>, deep/shallow-pit, manure-belt,,,, </a:t>
            </a:r>
          </a:p>
          <a:p>
            <a:pPr marL="752475" lvl="1" indent="-292100">
              <a:lnSpc>
                <a:spcPct val="110000"/>
              </a:lnSpc>
              <a:tabLst>
                <a:tab pos="449263" algn="l"/>
              </a:tabLst>
            </a:pPr>
            <a:r>
              <a:rPr lang="en-US" sz="7200" u="sng" dirty="0"/>
              <a:t>Storage</a:t>
            </a:r>
            <a:r>
              <a:rPr lang="en-US" sz="7200" dirty="0"/>
              <a:t>: lagoon, </a:t>
            </a:r>
            <a:r>
              <a:rPr lang="en-US" sz="7200" dirty="0" err="1"/>
              <a:t>earthbasion</a:t>
            </a:r>
            <a:r>
              <a:rPr lang="en-US" sz="7200" dirty="0"/>
              <a:t>, and slurry tank</a:t>
            </a:r>
          </a:p>
          <a:p>
            <a:pPr marL="752475" lvl="1" indent="-292100">
              <a:lnSpc>
                <a:spcPct val="110000"/>
              </a:lnSpc>
              <a:tabLst>
                <a:tab pos="449263" algn="l"/>
              </a:tabLst>
            </a:pPr>
            <a:r>
              <a:rPr lang="en-US" sz="7200" u="sng" dirty="0"/>
              <a:t>Application</a:t>
            </a:r>
            <a:r>
              <a:rPr lang="en-US" sz="7200" dirty="0"/>
              <a:t>: irrigation, injection, training hose, broadcast</a:t>
            </a:r>
          </a:p>
          <a:p>
            <a:pPr marL="752475" lvl="1" indent="-292100">
              <a:lnSpc>
                <a:spcPct val="110000"/>
              </a:lnSpc>
              <a:tabLst>
                <a:tab pos="449263" algn="l"/>
              </a:tabLst>
            </a:pPr>
            <a:r>
              <a:rPr lang="en-US" sz="7200" u="sng" dirty="0"/>
              <a:t>Grazing</a:t>
            </a:r>
            <a:r>
              <a:rPr lang="en-US" sz="7200" dirty="0"/>
              <a:t>: seasonal, monthly, weekly, daily.</a:t>
            </a:r>
          </a:p>
          <a:p>
            <a:pPr marL="457200" indent="-457200">
              <a:lnSpc>
                <a:spcPct val="110000"/>
              </a:lnSpc>
              <a:buFont typeface="+mj-lt"/>
              <a:buAutoNum type="arabicPeriod"/>
            </a:pPr>
            <a:r>
              <a:rPr lang="en-US" sz="7200" b="1" dirty="0"/>
              <a:t>Meteorology</a:t>
            </a:r>
          </a:p>
          <a:p>
            <a:pPr lvl="1" indent="0">
              <a:lnSpc>
                <a:spcPct val="120000"/>
              </a:lnSpc>
              <a:spcBef>
                <a:spcPts val="600"/>
              </a:spcBef>
              <a:buNone/>
            </a:pPr>
            <a:r>
              <a:rPr lang="en-US" sz="7200" dirty="0"/>
              <a:t>Temperature    		</a:t>
            </a:r>
            <a:r>
              <a:rPr lang="en-US" sz="7200" dirty="0">
                <a:sym typeface="Wingdings" pitchFamily="2" charset="2"/>
              </a:rPr>
              <a:t>  NH</a:t>
            </a:r>
            <a:r>
              <a:rPr lang="en-US" sz="7200" baseline="-25000" dirty="0">
                <a:sym typeface="Wingdings" pitchFamily="2" charset="2"/>
              </a:rPr>
              <a:t>3</a:t>
            </a:r>
            <a:r>
              <a:rPr lang="en-US" sz="7200" dirty="0">
                <a:sym typeface="Wingdings" pitchFamily="2" charset="2"/>
              </a:rPr>
              <a:t> emissions</a:t>
            </a:r>
          </a:p>
          <a:p>
            <a:pPr lvl="1" indent="0">
              <a:lnSpc>
                <a:spcPct val="120000"/>
              </a:lnSpc>
              <a:spcBef>
                <a:spcPts val="600"/>
              </a:spcBef>
              <a:buNone/>
            </a:pPr>
            <a:r>
              <a:rPr lang="en-US" sz="7200" dirty="0">
                <a:sym typeface="Wingdings" pitchFamily="2" charset="2"/>
              </a:rPr>
              <a:t>Wind speed </a:t>
            </a:r>
            <a:r>
              <a:rPr lang="en-US" sz="7200" dirty="0"/>
              <a:t>    		</a:t>
            </a:r>
            <a:r>
              <a:rPr lang="en-US" sz="7200" dirty="0">
                <a:sym typeface="Wingdings" pitchFamily="2" charset="2"/>
              </a:rPr>
              <a:t>  NH</a:t>
            </a:r>
            <a:r>
              <a:rPr lang="en-US" sz="7200" baseline="-25000" dirty="0">
                <a:sym typeface="Wingdings" pitchFamily="2" charset="2"/>
              </a:rPr>
              <a:t>3</a:t>
            </a:r>
            <a:r>
              <a:rPr lang="en-US" sz="7200" dirty="0">
                <a:sym typeface="Wingdings" pitchFamily="2" charset="2"/>
              </a:rPr>
              <a:t> emissions</a:t>
            </a:r>
          </a:p>
          <a:p>
            <a:pPr lvl="1" indent="0">
              <a:lnSpc>
                <a:spcPct val="120000"/>
              </a:lnSpc>
              <a:spcBef>
                <a:spcPts val="600"/>
              </a:spcBef>
              <a:buNone/>
            </a:pPr>
            <a:r>
              <a:rPr lang="en-US" sz="7200" dirty="0"/>
              <a:t>Precipitation       		</a:t>
            </a:r>
            <a:r>
              <a:rPr lang="en-US" sz="7200" dirty="0">
                <a:sym typeface="Wingdings" pitchFamily="2" charset="2"/>
              </a:rPr>
              <a:t>  NH</a:t>
            </a:r>
            <a:r>
              <a:rPr lang="en-US" sz="7200" baseline="-25000" dirty="0">
                <a:sym typeface="Wingdings" pitchFamily="2" charset="2"/>
              </a:rPr>
              <a:t>3</a:t>
            </a:r>
            <a:r>
              <a:rPr lang="en-US" sz="7200" dirty="0">
                <a:sym typeface="Wingdings" pitchFamily="2" charset="2"/>
              </a:rPr>
              <a:t> emissions</a:t>
            </a:r>
            <a:endParaRPr lang="en-US" sz="7200" dirty="0"/>
          </a:p>
        </p:txBody>
      </p:sp>
      <p:grpSp>
        <p:nvGrpSpPr>
          <p:cNvPr id="2" name="Group 1">
            <a:extLst>
              <a:ext uri="{FF2B5EF4-FFF2-40B4-BE49-F238E27FC236}">
                <a16:creationId xmlns:a16="http://schemas.microsoft.com/office/drawing/2014/main" id="{54E4DCDB-0DDC-5F04-B1B0-A914CC29BE12}"/>
              </a:ext>
            </a:extLst>
          </p:cNvPr>
          <p:cNvGrpSpPr/>
          <p:nvPr/>
        </p:nvGrpSpPr>
        <p:grpSpPr>
          <a:xfrm>
            <a:off x="2661543" y="5388109"/>
            <a:ext cx="2824770" cy="1221002"/>
            <a:chOff x="3204033" y="5076989"/>
            <a:chExt cx="2824770" cy="1221002"/>
          </a:xfrm>
        </p:grpSpPr>
        <p:sp>
          <p:nvSpPr>
            <p:cNvPr id="5" name="Arrow: Down 5">
              <a:extLst>
                <a:ext uri="{FF2B5EF4-FFF2-40B4-BE49-F238E27FC236}">
                  <a16:creationId xmlns:a16="http://schemas.microsoft.com/office/drawing/2014/main" id="{FAB1AA6C-8A8D-EC44-ADFC-DB3541585DB6}"/>
                </a:ext>
              </a:extLst>
            </p:cNvPr>
            <p:cNvSpPr/>
            <p:nvPr/>
          </p:nvSpPr>
          <p:spPr>
            <a:xfrm rot="10800000">
              <a:off x="3204033" y="5076989"/>
              <a:ext cx="312820" cy="345241"/>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Arrow: Down 5">
              <a:extLst>
                <a:ext uri="{FF2B5EF4-FFF2-40B4-BE49-F238E27FC236}">
                  <a16:creationId xmlns:a16="http://schemas.microsoft.com/office/drawing/2014/main" id="{35BDAE09-034E-044B-A312-E00E9D3C2603}"/>
                </a:ext>
              </a:extLst>
            </p:cNvPr>
            <p:cNvSpPr/>
            <p:nvPr/>
          </p:nvSpPr>
          <p:spPr>
            <a:xfrm rot="10800000">
              <a:off x="5715982" y="5076989"/>
              <a:ext cx="312820" cy="345241"/>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Arrow: Down 5">
              <a:extLst>
                <a:ext uri="{FF2B5EF4-FFF2-40B4-BE49-F238E27FC236}">
                  <a16:creationId xmlns:a16="http://schemas.microsoft.com/office/drawing/2014/main" id="{69829172-E0EB-164E-9E88-7046428B2D4C}"/>
                </a:ext>
              </a:extLst>
            </p:cNvPr>
            <p:cNvSpPr/>
            <p:nvPr/>
          </p:nvSpPr>
          <p:spPr>
            <a:xfrm rot="10800000">
              <a:off x="3216445" y="5514869"/>
              <a:ext cx="312820" cy="345241"/>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Arrow: Down 5">
              <a:extLst>
                <a:ext uri="{FF2B5EF4-FFF2-40B4-BE49-F238E27FC236}">
                  <a16:creationId xmlns:a16="http://schemas.microsoft.com/office/drawing/2014/main" id="{9A720D96-DAB0-644B-B5A9-E6103F7B072A}"/>
                </a:ext>
              </a:extLst>
            </p:cNvPr>
            <p:cNvSpPr/>
            <p:nvPr/>
          </p:nvSpPr>
          <p:spPr>
            <a:xfrm rot="10800000">
              <a:off x="5715983" y="5514869"/>
              <a:ext cx="312820" cy="345241"/>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Arrow: Down 5">
              <a:extLst>
                <a:ext uri="{FF2B5EF4-FFF2-40B4-BE49-F238E27FC236}">
                  <a16:creationId xmlns:a16="http://schemas.microsoft.com/office/drawing/2014/main" id="{B5A8D851-3E72-2A43-9DB9-74843AF688D1}"/>
                </a:ext>
              </a:extLst>
            </p:cNvPr>
            <p:cNvSpPr/>
            <p:nvPr/>
          </p:nvSpPr>
          <p:spPr>
            <a:xfrm rot="10800000">
              <a:off x="3216445" y="5952749"/>
              <a:ext cx="312820" cy="345241"/>
            </a:xfrm>
            <a:prstGeom prst="downArrow">
              <a:avLst>
                <a:gd name="adj1" fmla="val 50000"/>
                <a:gd name="adj2" fmla="val 58858"/>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Arrow: Down 5">
              <a:extLst>
                <a:ext uri="{FF2B5EF4-FFF2-40B4-BE49-F238E27FC236}">
                  <a16:creationId xmlns:a16="http://schemas.microsoft.com/office/drawing/2014/main" id="{B553F68C-38C9-1148-89AC-5062A31D1B91}"/>
                </a:ext>
              </a:extLst>
            </p:cNvPr>
            <p:cNvSpPr/>
            <p:nvPr/>
          </p:nvSpPr>
          <p:spPr>
            <a:xfrm rot="10800000" flipV="1">
              <a:off x="5715983" y="5952749"/>
              <a:ext cx="312820" cy="345242"/>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3" name="Picture 2" descr="Graphical user interface, text, application, chat or text message&#10;&#10;Description automatically generated">
            <a:extLst>
              <a:ext uri="{FF2B5EF4-FFF2-40B4-BE49-F238E27FC236}">
                <a16:creationId xmlns:a16="http://schemas.microsoft.com/office/drawing/2014/main" id="{01C1021D-B0F5-752D-618A-53AB130ADBEB}"/>
              </a:ext>
            </a:extLst>
          </p:cNvPr>
          <p:cNvPicPr/>
          <p:nvPr/>
        </p:nvPicPr>
        <p:blipFill>
          <a:blip r:embed="rId2"/>
          <a:stretch>
            <a:fillRect/>
          </a:stretch>
        </p:blipFill>
        <p:spPr>
          <a:xfrm>
            <a:off x="7012645" y="1532292"/>
            <a:ext cx="4757723" cy="2313905"/>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C60F4B04-135E-41B9-E2F8-AB2FEFB6747B}"/>
              </a:ext>
            </a:extLst>
          </p:cNvPr>
          <p:cNvPicPr/>
          <p:nvPr/>
        </p:nvPicPr>
        <p:blipFill>
          <a:blip r:embed="rId3"/>
          <a:stretch>
            <a:fillRect/>
          </a:stretch>
        </p:blipFill>
        <p:spPr>
          <a:xfrm>
            <a:off x="7012646" y="4245748"/>
            <a:ext cx="4757723" cy="2549258"/>
          </a:xfrm>
          <a:prstGeom prst="rect">
            <a:avLst/>
          </a:prstGeom>
        </p:spPr>
      </p:pic>
      <p:sp>
        <p:nvSpPr>
          <p:cNvPr id="13" name="TextBox 12">
            <a:extLst>
              <a:ext uri="{FF2B5EF4-FFF2-40B4-BE49-F238E27FC236}">
                <a16:creationId xmlns:a16="http://schemas.microsoft.com/office/drawing/2014/main" id="{122C9961-C63A-B84F-E965-85D42E392D5B}"/>
              </a:ext>
            </a:extLst>
          </p:cNvPr>
          <p:cNvSpPr txBox="1"/>
          <p:nvPr/>
        </p:nvSpPr>
        <p:spPr>
          <a:xfrm>
            <a:off x="10091735" y="3895167"/>
            <a:ext cx="1804020" cy="338554"/>
          </a:xfrm>
          <a:prstGeom prst="rect">
            <a:avLst/>
          </a:prstGeom>
          <a:noFill/>
        </p:spPr>
        <p:txBody>
          <a:bodyPr wrap="none" rtlCol="0">
            <a:spAutoFit/>
          </a:bodyPr>
          <a:lstStyle/>
          <a:p>
            <a:r>
              <a:rPr lang="en-US" sz="1600" dirty="0"/>
              <a:t>(Pinder et al., 2004)</a:t>
            </a:r>
          </a:p>
        </p:txBody>
      </p:sp>
      <p:sp>
        <p:nvSpPr>
          <p:cNvPr id="14" name="Slide Number Placeholder 13">
            <a:extLst>
              <a:ext uri="{FF2B5EF4-FFF2-40B4-BE49-F238E27FC236}">
                <a16:creationId xmlns:a16="http://schemas.microsoft.com/office/drawing/2014/main" id="{ECBC8DAE-4DBE-31DF-71EA-70A1196D0E9E}"/>
              </a:ext>
            </a:extLst>
          </p:cNvPr>
          <p:cNvSpPr>
            <a:spLocks noGrp="1"/>
          </p:cNvSpPr>
          <p:nvPr>
            <p:ph type="sldNum" sz="quarter" idx="12"/>
          </p:nvPr>
        </p:nvSpPr>
        <p:spPr/>
        <p:txBody>
          <a:bodyPr/>
          <a:lstStyle/>
          <a:p>
            <a:fld id="{D57F1E4F-1CFF-5643-939E-217C01CDF565}" type="slidenum">
              <a:rPr lang="en-US" smtClean="0"/>
              <a:pPr/>
              <a:t>5</a:t>
            </a:fld>
            <a:endParaRPr lang="en-US"/>
          </a:p>
        </p:txBody>
      </p:sp>
    </p:spTree>
    <p:extLst>
      <p:ext uri="{BB962C8B-B14F-4D97-AF65-F5344CB8AC3E}">
        <p14:creationId xmlns:p14="http://schemas.microsoft.com/office/powerpoint/2010/main" val="784809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32" title="Schematic of submodels and inputs and outputs">
            <a:extLst>
              <a:ext uri="{FF2B5EF4-FFF2-40B4-BE49-F238E27FC236}">
                <a16:creationId xmlns:a16="http://schemas.microsoft.com/office/drawing/2014/main" id="{220F6885-8E23-7C43-84A3-C60B726BE34E}"/>
              </a:ext>
            </a:extLst>
          </p:cNvPr>
          <p:cNvGrpSpPr>
            <a:grpSpLocks/>
          </p:cNvGrpSpPr>
          <p:nvPr/>
        </p:nvGrpSpPr>
        <p:grpSpPr bwMode="auto">
          <a:xfrm>
            <a:off x="570915" y="1699560"/>
            <a:ext cx="7898830" cy="2894012"/>
            <a:chOff x="625000" y="2908983"/>
            <a:chExt cx="8167447" cy="2893855"/>
          </a:xfrm>
        </p:grpSpPr>
        <p:sp>
          <p:nvSpPr>
            <p:cNvPr id="7" name="TextBox 62">
              <a:extLst>
                <a:ext uri="{FF2B5EF4-FFF2-40B4-BE49-F238E27FC236}">
                  <a16:creationId xmlns:a16="http://schemas.microsoft.com/office/drawing/2014/main" id="{4FD7CFA5-280E-C940-9642-4A92B5455AA6}"/>
                </a:ext>
              </a:extLst>
            </p:cNvPr>
            <p:cNvSpPr txBox="1">
              <a:spLocks noChangeArrowheads="1"/>
            </p:cNvSpPr>
            <p:nvPr/>
          </p:nvSpPr>
          <p:spPr bwMode="auto">
            <a:xfrm>
              <a:off x="1705379" y="3202622"/>
              <a:ext cx="1212574" cy="3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endParaRPr lang="en-US" altLang="en-US"/>
            </a:p>
          </p:txBody>
        </p:sp>
        <p:sp>
          <p:nvSpPr>
            <p:cNvPr id="9" name="TextBox 64">
              <a:extLst>
                <a:ext uri="{FF2B5EF4-FFF2-40B4-BE49-F238E27FC236}">
                  <a16:creationId xmlns:a16="http://schemas.microsoft.com/office/drawing/2014/main" id="{5767284A-17F9-9A4A-9921-1EE32C901B12}"/>
                </a:ext>
              </a:extLst>
            </p:cNvPr>
            <p:cNvSpPr txBox="1">
              <a:spLocks noChangeArrowheads="1"/>
            </p:cNvSpPr>
            <p:nvPr/>
          </p:nvSpPr>
          <p:spPr bwMode="auto">
            <a:xfrm>
              <a:off x="625000" y="3401601"/>
              <a:ext cx="2783840" cy="1058266"/>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dirty="0"/>
                <a:t>Nitrogen and water</a:t>
              </a:r>
            </a:p>
            <a:p>
              <a:pPr algn="ctr" eaLnBrk="1" hangingPunct="1"/>
              <a:r>
                <a:rPr lang="en-US" altLang="en-US" sz="2000" dirty="0"/>
                <a:t>From literature or previous </a:t>
              </a:r>
              <a:r>
                <a:rPr lang="en-US" altLang="en-US" sz="2000" dirty="0" err="1"/>
                <a:t>submodel</a:t>
              </a:r>
              <a:endParaRPr lang="en-US" altLang="en-US" sz="2000" dirty="0"/>
            </a:p>
          </p:txBody>
        </p:sp>
        <p:sp>
          <p:nvSpPr>
            <p:cNvPr id="10" name="TextBox 9">
              <a:extLst>
                <a:ext uri="{FF2B5EF4-FFF2-40B4-BE49-F238E27FC236}">
                  <a16:creationId xmlns:a16="http://schemas.microsoft.com/office/drawing/2014/main" id="{AB446D38-1F5B-6948-ABE6-A8E0AB254E4E}"/>
                </a:ext>
              </a:extLst>
            </p:cNvPr>
            <p:cNvSpPr txBox="1"/>
            <p:nvPr/>
          </p:nvSpPr>
          <p:spPr>
            <a:xfrm>
              <a:off x="3604650" y="3170906"/>
              <a:ext cx="2208147" cy="2631932"/>
            </a:xfrm>
            <a:prstGeom prst="rect">
              <a:avLst/>
            </a:prstGeom>
            <a:solidFill>
              <a:schemeClr val="bg1">
                <a:lumMod val="85000"/>
              </a:schemeClr>
            </a:solidFill>
            <a:ln w="12700">
              <a:solidFill>
                <a:schemeClr val="tx1"/>
              </a:solidFill>
            </a:ln>
          </p:spPr>
          <p:txBody>
            <a:bodyPr/>
            <a:lstStyle/>
            <a:p>
              <a:pPr algn="ctr" eaLnBrk="1" hangingPunct="1">
                <a:defRPr/>
              </a:pPr>
              <a:endParaRPr lang="en-US" sz="2000" dirty="0">
                <a:cs typeface="Arial" charset="0"/>
              </a:endParaRPr>
            </a:p>
            <a:p>
              <a:pPr algn="ctr" eaLnBrk="1" hangingPunct="1">
                <a:defRPr/>
              </a:pPr>
              <a:r>
                <a:rPr lang="en-US" sz="2400" dirty="0" err="1">
                  <a:cs typeface="Arial" charset="0"/>
                </a:rPr>
                <a:t>Submodel</a:t>
              </a:r>
              <a:r>
                <a:rPr lang="en-US" sz="2400" dirty="0">
                  <a:cs typeface="Arial" charset="0"/>
                </a:rPr>
                <a:t> </a:t>
              </a:r>
            </a:p>
            <a:p>
              <a:pPr algn="ctr" eaLnBrk="1" hangingPunct="1">
                <a:defRPr/>
              </a:pPr>
              <a:r>
                <a:rPr lang="en-US" sz="2000" dirty="0">
                  <a:cs typeface="Arial" charset="0"/>
                </a:rPr>
                <a:t>(e.g. swine storage)</a:t>
              </a:r>
            </a:p>
          </p:txBody>
        </p:sp>
        <p:sp>
          <p:nvSpPr>
            <p:cNvPr id="11" name="TextBox 66">
              <a:extLst>
                <a:ext uri="{FF2B5EF4-FFF2-40B4-BE49-F238E27FC236}">
                  <a16:creationId xmlns:a16="http://schemas.microsoft.com/office/drawing/2014/main" id="{448599A1-0352-DB47-9E8F-2885E8C4630B}"/>
                </a:ext>
              </a:extLst>
            </p:cNvPr>
            <p:cNvSpPr txBox="1">
              <a:spLocks noChangeArrowheads="1"/>
            </p:cNvSpPr>
            <p:nvPr/>
          </p:nvSpPr>
          <p:spPr bwMode="auto">
            <a:xfrm>
              <a:off x="6008607" y="3401601"/>
              <a:ext cx="2783840" cy="87889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Daily Average Emission Factor</a:t>
              </a:r>
            </a:p>
          </p:txBody>
        </p:sp>
        <p:sp>
          <p:nvSpPr>
            <p:cNvPr id="12" name="TextBox 67">
              <a:extLst>
                <a:ext uri="{FF2B5EF4-FFF2-40B4-BE49-F238E27FC236}">
                  <a16:creationId xmlns:a16="http://schemas.microsoft.com/office/drawing/2014/main" id="{446D7F12-C098-F44F-932B-93D3EE8DA2E6}"/>
                </a:ext>
              </a:extLst>
            </p:cNvPr>
            <p:cNvSpPr txBox="1">
              <a:spLocks noChangeArrowheads="1"/>
            </p:cNvSpPr>
            <p:nvPr/>
          </p:nvSpPr>
          <p:spPr bwMode="auto">
            <a:xfrm>
              <a:off x="746701" y="2908983"/>
              <a:ext cx="2549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i="1"/>
                <a:t>Inputs</a:t>
              </a:r>
            </a:p>
          </p:txBody>
        </p:sp>
        <p:sp>
          <p:nvSpPr>
            <p:cNvPr id="13" name="TextBox 69">
              <a:extLst>
                <a:ext uri="{FF2B5EF4-FFF2-40B4-BE49-F238E27FC236}">
                  <a16:creationId xmlns:a16="http://schemas.microsoft.com/office/drawing/2014/main" id="{83864948-D112-BB47-AB82-ED77247F236E}"/>
                </a:ext>
              </a:extLst>
            </p:cNvPr>
            <p:cNvSpPr txBox="1">
              <a:spLocks noChangeArrowheads="1"/>
            </p:cNvSpPr>
            <p:nvPr/>
          </p:nvSpPr>
          <p:spPr bwMode="auto">
            <a:xfrm>
              <a:off x="6638196" y="2908983"/>
              <a:ext cx="15246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i="1"/>
                <a:t>Outputs</a:t>
              </a:r>
            </a:p>
          </p:txBody>
        </p:sp>
        <p:sp>
          <p:nvSpPr>
            <p:cNvPr id="14" name="TextBox 99">
              <a:extLst>
                <a:ext uri="{FF2B5EF4-FFF2-40B4-BE49-F238E27FC236}">
                  <a16:creationId xmlns:a16="http://schemas.microsoft.com/office/drawing/2014/main" id="{AD4BD7E3-B69B-5046-8A96-DEE4DA5C8C21}"/>
                </a:ext>
              </a:extLst>
            </p:cNvPr>
            <p:cNvSpPr txBox="1">
              <a:spLocks noChangeArrowheads="1"/>
            </p:cNvSpPr>
            <p:nvPr/>
          </p:nvSpPr>
          <p:spPr bwMode="auto">
            <a:xfrm>
              <a:off x="6008607" y="4492392"/>
              <a:ext cx="2783840" cy="1138773"/>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dirty="0"/>
                <a:t>Nitrogen and water balance</a:t>
              </a:r>
            </a:p>
            <a:p>
              <a:pPr algn="ctr" eaLnBrk="1" hangingPunct="1"/>
              <a:r>
                <a:rPr lang="en-US" altLang="en-US" sz="2000" dirty="0"/>
                <a:t>(goes to next </a:t>
              </a:r>
              <a:r>
                <a:rPr lang="en-US" altLang="en-US" sz="2000" dirty="0" err="1"/>
                <a:t>submodel</a:t>
              </a:r>
              <a:r>
                <a:rPr lang="en-US" altLang="en-US" sz="2000" dirty="0"/>
                <a:t>)</a:t>
              </a:r>
            </a:p>
          </p:txBody>
        </p:sp>
        <p:sp>
          <p:nvSpPr>
            <p:cNvPr id="15" name="TextBox 100">
              <a:extLst>
                <a:ext uri="{FF2B5EF4-FFF2-40B4-BE49-F238E27FC236}">
                  <a16:creationId xmlns:a16="http://schemas.microsoft.com/office/drawing/2014/main" id="{73743612-B960-D44E-9FA8-0133022F458F}"/>
                </a:ext>
              </a:extLst>
            </p:cNvPr>
            <p:cNvSpPr txBox="1">
              <a:spLocks noChangeArrowheads="1"/>
            </p:cNvSpPr>
            <p:nvPr/>
          </p:nvSpPr>
          <p:spPr bwMode="auto">
            <a:xfrm>
              <a:off x="3662390" y="4573286"/>
              <a:ext cx="2101568" cy="830997"/>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dirty="0"/>
                <a:t>Adjusted parameters</a:t>
              </a:r>
            </a:p>
          </p:txBody>
        </p:sp>
        <p:sp>
          <p:nvSpPr>
            <p:cNvPr id="16" name="TextBox 101">
              <a:extLst>
                <a:ext uri="{FF2B5EF4-FFF2-40B4-BE49-F238E27FC236}">
                  <a16:creationId xmlns:a16="http://schemas.microsoft.com/office/drawing/2014/main" id="{3DDCB17B-4702-154C-ADC9-D55F5D1A7824}"/>
                </a:ext>
              </a:extLst>
            </p:cNvPr>
            <p:cNvSpPr txBox="1">
              <a:spLocks noChangeArrowheads="1"/>
            </p:cNvSpPr>
            <p:nvPr/>
          </p:nvSpPr>
          <p:spPr bwMode="auto">
            <a:xfrm>
              <a:off x="625000" y="4669528"/>
              <a:ext cx="2783840" cy="961637"/>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dirty="0"/>
                <a:t>Meteorological data</a:t>
              </a:r>
            </a:p>
            <a:p>
              <a:pPr algn="ctr" eaLnBrk="1" hangingPunct="1"/>
              <a:r>
                <a:rPr lang="en-US" altLang="en-US" sz="2400" dirty="0"/>
                <a:t>(temp., WS, </a:t>
              </a:r>
              <a:r>
                <a:rPr lang="en-US" altLang="en-US" sz="2400" dirty="0" err="1"/>
                <a:t>precip</a:t>
              </a:r>
              <a:r>
                <a:rPr lang="en-US" altLang="en-US" sz="2400" dirty="0"/>
                <a:t>)</a:t>
              </a:r>
            </a:p>
          </p:txBody>
        </p:sp>
        <p:cxnSp>
          <p:nvCxnSpPr>
            <p:cNvPr id="17" name="Straight Arrow Connector 16">
              <a:extLst>
                <a:ext uri="{FF2B5EF4-FFF2-40B4-BE49-F238E27FC236}">
                  <a16:creationId xmlns:a16="http://schemas.microsoft.com/office/drawing/2014/main" id="{A1B25285-4BFB-1B40-8FCC-892DE95288F4}"/>
                </a:ext>
              </a:extLst>
            </p:cNvPr>
            <p:cNvCxnSpPr/>
            <p:nvPr/>
          </p:nvCxnSpPr>
          <p:spPr>
            <a:xfrm>
              <a:off x="3409393" y="3864606"/>
              <a:ext cx="2031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F608709-29B4-4A4E-B4F2-8CA55B785592}"/>
                </a:ext>
              </a:extLst>
            </p:cNvPr>
            <p:cNvCxnSpPr>
              <a:cxnSpLocks/>
            </p:cNvCxnSpPr>
            <p:nvPr/>
          </p:nvCxnSpPr>
          <p:spPr>
            <a:xfrm>
              <a:off x="3409393" y="5142474"/>
              <a:ext cx="2031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762FC81-2D13-F943-A870-B7D2D26E6E5D}"/>
                </a:ext>
              </a:extLst>
            </p:cNvPr>
            <p:cNvCxnSpPr>
              <a:cxnSpLocks/>
            </p:cNvCxnSpPr>
            <p:nvPr/>
          </p:nvCxnSpPr>
          <p:spPr>
            <a:xfrm>
              <a:off x="5812797" y="5142474"/>
              <a:ext cx="20478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705243D-763A-7145-920A-147E47D84BCB}"/>
                </a:ext>
              </a:extLst>
            </p:cNvPr>
            <p:cNvCxnSpPr/>
            <p:nvPr/>
          </p:nvCxnSpPr>
          <p:spPr>
            <a:xfrm>
              <a:off x="5812797" y="3828095"/>
              <a:ext cx="20478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A3811823-E417-7149-8CEC-50720E4640BD}"/>
              </a:ext>
            </a:extLst>
          </p:cNvPr>
          <p:cNvSpPr txBox="1"/>
          <p:nvPr/>
        </p:nvSpPr>
        <p:spPr>
          <a:xfrm>
            <a:off x="535922" y="5237498"/>
            <a:ext cx="2458430" cy="707886"/>
          </a:xfrm>
          <a:prstGeom prst="rect">
            <a:avLst/>
          </a:prstGeom>
          <a:noFill/>
        </p:spPr>
        <p:txBody>
          <a:bodyPr wrap="none" rtlCol="0">
            <a:spAutoFit/>
          </a:bodyPr>
          <a:lstStyle/>
          <a:p>
            <a:r>
              <a:rPr lang="en-US" sz="2000" dirty="0"/>
              <a:t>EF = {A*[TAN]*H} / r</a:t>
            </a:r>
          </a:p>
          <a:p>
            <a:r>
              <a:rPr lang="en-US" sz="2000" dirty="0"/>
              <a:t>r = r</a:t>
            </a:r>
            <a:r>
              <a:rPr lang="en-US" sz="2000" baseline="-25000" dirty="0"/>
              <a:t>a</a:t>
            </a:r>
            <a:r>
              <a:rPr lang="en-US" sz="2000" dirty="0"/>
              <a:t> + </a:t>
            </a:r>
            <a:r>
              <a:rPr lang="en-US" sz="2000" dirty="0" err="1"/>
              <a:t>r</a:t>
            </a:r>
            <a:r>
              <a:rPr lang="en-US" sz="2000" baseline="-25000" dirty="0" err="1"/>
              <a:t>b</a:t>
            </a:r>
            <a:r>
              <a:rPr lang="en-US" sz="2000" dirty="0"/>
              <a:t> + </a:t>
            </a:r>
            <a:r>
              <a:rPr lang="en-US" sz="2000" b="1" dirty="0" err="1"/>
              <a:t>r</a:t>
            </a:r>
            <a:r>
              <a:rPr lang="en-US" sz="2000" b="1" baseline="-25000" dirty="0" err="1"/>
              <a:t>s</a:t>
            </a:r>
            <a:endParaRPr lang="en-US" sz="2000" b="1" baseline="-25000" dirty="0"/>
          </a:p>
        </p:txBody>
      </p:sp>
      <p:sp>
        <p:nvSpPr>
          <p:cNvPr id="23" name="TextBox 22">
            <a:extLst>
              <a:ext uri="{FF2B5EF4-FFF2-40B4-BE49-F238E27FC236}">
                <a16:creationId xmlns:a16="http://schemas.microsoft.com/office/drawing/2014/main" id="{033277F8-7ABF-8C4C-8A9A-0A5EAF2276DD}"/>
              </a:ext>
            </a:extLst>
          </p:cNvPr>
          <p:cNvSpPr txBox="1"/>
          <p:nvPr/>
        </p:nvSpPr>
        <p:spPr>
          <a:xfrm>
            <a:off x="2994352" y="5158440"/>
            <a:ext cx="5863628" cy="1323439"/>
          </a:xfrm>
          <a:prstGeom prst="rect">
            <a:avLst/>
          </a:prstGeom>
          <a:noFill/>
        </p:spPr>
        <p:txBody>
          <a:bodyPr wrap="square" rtlCol="0">
            <a:spAutoFit/>
          </a:bodyPr>
          <a:lstStyle/>
          <a:p>
            <a:r>
              <a:rPr lang="en-US" sz="1600" i="1" dirty="0"/>
              <a:t>r</a:t>
            </a:r>
            <a:r>
              <a:rPr lang="en-US" sz="1600" i="1" baseline="-25000" dirty="0"/>
              <a:t>a</a:t>
            </a:r>
            <a:r>
              <a:rPr lang="en-US" sz="1600" i="1" dirty="0"/>
              <a:t> =Aerodynamic resistances</a:t>
            </a:r>
          </a:p>
          <a:p>
            <a:r>
              <a:rPr lang="en-US" sz="1600" i="1" dirty="0" err="1"/>
              <a:t>r</a:t>
            </a:r>
            <a:r>
              <a:rPr lang="en-US" sz="1600" i="1" baseline="-25000" dirty="0" err="1"/>
              <a:t>b</a:t>
            </a:r>
            <a:r>
              <a:rPr lang="en-US" sz="1600" i="1" dirty="0"/>
              <a:t> =Quasi-laminar resistance</a:t>
            </a:r>
          </a:p>
          <a:p>
            <a:r>
              <a:rPr lang="en-US" sz="1600" i="1" dirty="0" err="1"/>
              <a:t>r</a:t>
            </a:r>
            <a:r>
              <a:rPr lang="en-US" sz="1600" i="1" baseline="-25000" dirty="0" err="1"/>
              <a:t>s</a:t>
            </a:r>
            <a:r>
              <a:rPr lang="en-US" sz="1600" i="1" dirty="0"/>
              <a:t> = Surface resistance: Tuned to match measured EFs from observations</a:t>
            </a:r>
          </a:p>
          <a:p>
            <a:endParaRPr lang="en-US" i="1" dirty="0"/>
          </a:p>
          <a:p>
            <a:r>
              <a:rPr lang="en-US" sz="1400" i="1" dirty="0"/>
              <a:t>Hutchings et al (1996) A model of NH</a:t>
            </a:r>
            <a:r>
              <a:rPr lang="en-US" sz="1400" i="1" baseline="-25000" dirty="0"/>
              <a:t>3</a:t>
            </a:r>
            <a:r>
              <a:rPr lang="en-US" sz="1400" i="1" dirty="0"/>
              <a:t> volatilization from a grazing livestock farm</a:t>
            </a:r>
            <a:endParaRPr lang="en-US" sz="1400" dirty="0"/>
          </a:p>
        </p:txBody>
      </p:sp>
      <p:sp>
        <p:nvSpPr>
          <p:cNvPr id="24" name="TextBox 23">
            <a:extLst>
              <a:ext uri="{FF2B5EF4-FFF2-40B4-BE49-F238E27FC236}">
                <a16:creationId xmlns:a16="http://schemas.microsoft.com/office/drawing/2014/main" id="{501BD7BD-02C2-BD42-8F27-922F8B28F3F0}"/>
              </a:ext>
            </a:extLst>
          </p:cNvPr>
          <p:cNvSpPr txBox="1"/>
          <p:nvPr/>
        </p:nvSpPr>
        <p:spPr>
          <a:xfrm>
            <a:off x="9018056" y="2039027"/>
            <a:ext cx="2783923" cy="2554545"/>
          </a:xfrm>
          <a:prstGeom prst="rect">
            <a:avLst/>
          </a:prstGeom>
          <a:noFill/>
        </p:spPr>
        <p:txBody>
          <a:bodyPr wrap="square" rtlCol="0">
            <a:spAutoFit/>
          </a:bodyPr>
          <a:lstStyle/>
          <a:p>
            <a:r>
              <a:rPr lang="en-US" sz="1600" i="1" u="sng" dirty="0"/>
              <a:t>For confined animal housing:</a:t>
            </a:r>
          </a:p>
          <a:p>
            <a:r>
              <a:rPr lang="en-US" sz="1600" i="1" dirty="0"/>
              <a:t>﻿</a:t>
            </a:r>
            <a:r>
              <a:rPr lang="en-US" sz="1600" dirty="0" err="1"/>
              <a:t>r</a:t>
            </a:r>
            <a:r>
              <a:rPr lang="en-US" sz="1600" baseline="-25000" dirty="0" err="1"/>
              <a:t>s</a:t>
            </a:r>
            <a:r>
              <a:rPr lang="en-US" sz="1600" dirty="0"/>
              <a:t> = H</a:t>
            </a:r>
            <a:r>
              <a:rPr lang="en-US" sz="1600" baseline="-25000" dirty="0"/>
              <a:t>1</a:t>
            </a:r>
            <a:r>
              <a:rPr lang="en-US" sz="1600" dirty="0"/>
              <a:t> + H</a:t>
            </a:r>
            <a:r>
              <a:rPr lang="en-US" sz="1600" baseline="-25000" dirty="0"/>
              <a:t>2</a:t>
            </a:r>
            <a:r>
              <a:rPr lang="en-US" sz="1600" dirty="0"/>
              <a:t>T</a:t>
            </a:r>
          </a:p>
          <a:p>
            <a:endParaRPr lang="en-US" sz="1600" i="1" u="sng" dirty="0"/>
          </a:p>
          <a:p>
            <a:r>
              <a:rPr lang="en-US" sz="1600" i="1" u="sng" dirty="0"/>
              <a:t>For Beef open feedlots housing:</a:t>
            </a:r>
          </a:p>
          <a:p>
            <a:r>
              <a:rPr lang="en-US" sz="1600" dirty="0" err="1"/>
              <a:t>r</a:t>
            </a:r>
            <a:r>
              <a:rPr lang="en-US" sz="1600" baseline="-25000" dirty="0" err="1"/>
              <a:t>s</a:t>
            </a:r>
            <a:r>
              <a:rPr lang="en-US" sz="1600" dirty="0"/>
              <a:t> = H</a:t>
            </a:r>
            <a:r>
              <a:rPr lang="en-US" sz="1600" baseline="-25000" dirty="0"/>
              <a:t>1</a:t>
            </a:r>
            <a:r>
              <a:rPr lang="en-US" sz="1600" dirty="0"/>
              <a:t>T + H</a:t>
            </a:r>
            <a:r>
              <a:rPr lang="en-US" sz="1600" baseline="-25000" dirty="0"/>
              <a:t>2</a:t>
            </a:r>
            <a:r>
              <a:rPr lang="en-US" sz="1600" dirty="0"/>
              <a:t>u + C   </a:t>
            </a:r>
          </a:p>
          <a:p>
            <a:endParaRPr lang="en-US" sz="1600" i="1" dirty="0"/>
          </a:p>
          <a:p>
            <a:r>
              <a:rPr lang="en-US" sz="1600" dirty="0"/>
              <a:t>: H1 and H2 are constants and tuned to capture variability due to temperature and wind speed</a:t>
            </a:r>
            <a:endParaRPr lang="en-US" sz="1600" i="1" dirty="0"/>
          </a:p>
        </p:txBody>
      </p:sp>
      <p:sp>
        <p:nvSpPr>
          <p:cNvPr id="2" name="Title 1">
            <a:extLst>
              <a:ext uri="{FF2B5EF4-FFF2-40B4-BE49-F238E27FC236}">
                <a16:creationId xmlns:a16="http://schemas.microsoft.com/office/drawing/2014/main" id="{5D356766-3D61-4950-E0E3-45E56EEE2033}"/>
              </a:ext>
            </a:extLst>
          </p:cNvPr>
          <p:cNvSpPr>
            <a:spLocks noGrp="1"/>
          </p:cNvSpPr>
          <p:nvPr>
            <p:ph type="title"/>
          </p:nvPr>
        </p:nvSpPr>
        <p:spPr/>
        <p:txBody>
          <a:bodyPr/>
          <a:lstStyle/>
          <a:p>
            <a:pPr algn="ctr"/>
            <a:r>
              <a:rPr lang="en-US" dirty="0"/>
              <a:t>FEM </a:t>
            </a:r>
            <a:r>
              <a:rPr lang="en-US" dirty="0" err="1"/>
              <a:t>Submodel</a:t>
            </a:r>
            <a:r>
              <a:rPr lang="en-US" dirty="0"/>
              <a:t> Data Flow Diagram</a:t>
            </a:r>
          </a:p>
        </p:txBody>
      </p:sp>
      <p:sp>
        <p:nvSpPr>
          <p:cNvPr id="3" name="TextBox 2">
            <a:extLst>
              <a:ext uri="{FF2B5EF4-FFF2-40B4-BE49-F238E27FC236}">
                <a16:creationId xmlns:a16="http://schemas.microsoft.com/office/drawing/2014/main" id="{B91544F3-3321-8BF7-6A87-5D90555993FA}"/>
              </a:ext>
            </a:extLst>
          </p:cNvPr>
          <p:cNvSpPr txBox="1"/>
          <p:nvPr/>
        </p:nvSpPr>
        <p:spPr>
          <a:xfrm>
            <a:off x="9018056" y="5004551"/>
            <a:ext cx="2783922" cy="1200329"/>
          </a:xfrm>
          <a:prstGeom prst="rect">
            <a:avLst/>
          </a:prstGeom>
          <a:noFill/>
          <a:ln w="19050">
            <a:solidFill>
              <a:schemeClr val="accent2">
                <a:lumMod val="75000"/>
              </a:schemeClr>
            </a:solidFill>
          </a:ln>
        </p:spPr>
        <p:txBody>
          <a:bodyPr wrap="square" rtlCol="0">
            <a:spAutoFit/>
          </a:bodyPr>
          <a:lstStyle/>
          <a:p>
            <a:r>
              <a:rPr lang="en-US" dirty="0"/>
              <a:t>FEM has been used for the official livestock waste emission sector for U.S. EPA NEI since 2014</a:t>
            </a:r>
          </a:p>
        </p:txBody>
      </p:sp>
      <p:sp>
        <p:nvSpPr>
          <p:cNvPr id="4" name="Slide Number Placeholder 3">
            <a:extLst>
              <a:ext uri="{FF2B5EF4-FFF2-40B4-BE49-F238E27FC236}">
                <a16:creationId xmlns:a16="http://schemas.microsoft.com/office/drawing/2014/main" id="{DE452884-A855-87E4-BB85-D4FFBD8D74F7}"/>
              </a:ext>
            </a:extLst>
          </p:cNvPr>
          <p:cNvSpPr>
            <a:spLocks noGrp="1"/>
          </p:cNvSpPr>
          <p:nvPr>
            <p:ph type="sldNum" sz="quarter" idx="12"/>
          </p:nvPr>
        </p:nvSpPr>
        <p:spPr/>
        <p:txBody>
          <a:bodyPr/>
          <a:lstStyle/>
          <a:p>
            <a:fld id="{D57F1E4F-1CFF-5643-939E-217C01CDF565}" type="slidenum">
              <a:rPr lang="en-US" smtClean="0"/>
              <a:pPr/>
              <a:t>6</a:t>
            </a:fld>
            <a:endParaRPr lang="en-US"/>
          </a:p>
        </p:txBody>
      </p:sp>
    </p:spTree>
    <p:extLst>
      <p:ext uri="{BB962C8B-B14F-4D97-AF65-F5344CB8AC3E}">
        <p14:creationId xmlns:p14="http://schemas.microsoft.com/office/powerpoint/2010/main" val="759441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8C0428-D53D-AB4C-BD03-21556C60B953}"/>
              </a:ext>
            </a:extLst>
          </p:cNvPr>
          <p:cNvSpPr>
            <a:spLocks noGrp="1"/>
          </p:cNvSpPr>
          <p:nvPr>
            <p:ph type="title"/>
          </p:nvPr>
        </p:nvSpPr>
        <p:spPr/>
        <p:txBody>
          <a:bodyPr/>
          <a:lstStyle/>
          <a:p>
            <a:pPr algn="ctr"/>
            <a:r>
              <a:rPr lang="en-US" dirty="0"/>
              <a:t>Contributors of NH</a:t>
            </a:r>
            <a:r>
              <a:rPr lang="en-US" baseline="-25000" dirty="0"/>
              <a:t>3</a:t>
            </a:r>
            <a:r>
              <a:rPr lang="en-US" dirty="0"/>
              <a:t> Emissions in the U.S.</a:t>
            </a:r>
            <a:r>
              <a:rPr lang="ko-KR" altLang="en-US" dirty="0"/>
              <a:t> </a:t>
            </a:r>
            <a:r>
              <a:rPr lang="en-US" altLang="ko-KR" dirty="0"/>
              <a:t>(2019)</a:t>
            </a:r>
            <a:endParaRPr lang="en-US" dirty="0"/>
          </a:p>
        </p:txBody>
      </p:sp>
      <p:pic>
        <p:nvPicPr>
          <p:cNvPr id="4" name="Picture 3" descr="A close-up of a chart&#10;&#10;Description automatically generated">
            <a:extLst>
              <a:ext uri="{FF2B5EF4-FFF2-40B4-BE49-F238E27FC236}">
                <a16:creationId xmlns:a16="http://schemas.microsoft.com/office/drawing/2014/main" id="{10C3CBA8-3400-8D31-4D72-49533BBFAC93}"/>
              </a:ext>
            </a:extLst>
          </p:cNvPr>
          <p:cNvPicPr>
            <a:picLocks noChangeAspect="1"/>
          </p:cNvPicPr>
          <p:nvPr/>
        </p:nvPicPr>
        <p:blipFill>
          <a:blip r:embed="rId2"/>
          <a:stretch>
            <a:fillRect/>
          </a:stretch>
        </p:blipFill>
        <p:spPr>
          <a:xfrm>
            <a:off x="402771" y="1646400"/>
            <a:ext cx="11386457" cy="5017275"/>
          </a:xfrm>
          <a:prstGeom prst="rect">
            <a:avLst/>
          </a:prstGeom>
        </p:spPr>
      </p:pic>
      <p:sp>
        <p:nvSpPr>
          <p:cNvPr id="2" name="TextBox 1">
            <a:extLst>
              <a:ext uri="{FF2B5EF4-FFF2-40B4-BE49-F238E27FC236}">
                <a16:creationId xmlns:a16="http://schemas.microsoft.com/office/drawing/2014/main" id="{7080B784-9597-11C9-3DE0-5AE5BD78D705}"/>
              </a:ext>
            </a:extLst>
          </p:cNvPr>
          <p:cNvSpPr txBox="1"/>
          <p:nvPr/>
        </p:nvSpPr>
        <p:spPr>
          <a:xfrm>
            <a:off x="6507126" y="5411973"/>
            <a:ext cx="450764" cy="369332"/>
          </a:xfrm>
          <a:prstGeom prst="rect">
            <a:avLst/>
          </a:prstGeom>
          <a:noFill/>
        </p:spPr>
        <p:txBody>
          <a:bodyPr wrap="none" rtlCol="0">
            <a:spAutoFit/>
          </a:bodyPr>
          <a:lstStyle/>
          <a:p>
            <a:r>
              <a:rPr lang="en-US"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5" name="TextBox 4">
            <a:extLst>
              <a:ext uri="{FF2B5EF4-FFF2-40B4-BE49-F238E27FC236}">
                <a16:creationId xmlns:a16="http://schemas.microsoft.com/office/drawing/2014/main" id="{80853DF1-C8EC-D7A5-92A9-9648E0A6BF47}"/>
              </a:ext>
            </a:extLst>
          </p:cNvPr>
          <p:cNvSpPr txBox="1"/>
          <p:nvPr/>
        </p:nvSpPr>
        <p:spPr>
          <a:xfrm>
            <a:off x="9024384" y="3429000"/>
            <a:ext cx="598081" cy="369332"/>
          </a:xfrm>
          <a:prstGeom prst="rect">
            <a:avLst/>
          </a:prstGeom>
          <a:noFill/>
        </p:spPr>
        <p:txBody>
          <a:bodyPr wrap="square">
            <a:spAutoFit/>
          </a:bodyPr>
          <a:lstStyle/>
          <a:p>
            <a:r>
              <a:rPr lang="en-US"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3" name="Slide Number Placeholder 2">
            <a:extLst>
              <a:ext uri="{FF2B5EF4-FFF2-40B4-BE49-F238E27FC236}">
                <a16:creationId xmlns:a16="http://schemas.microsoft.com/office/drawing/2014/main" id="{7D811D1C-9E52-81A9-2051-2A111246299C}"/>
              </a:ext>
            </a:extLst>
          </p:cNvPr>
          <p:cNvSpPr>
            <a:spLocks noGrp="1"/>
          </p:cNvSpPr>
          <p:nvPr>
            <p:ph type="sldNum" sz="quarter" idx="12"/>
          </p:nvPr>
        </p:nvSpPr>
        <p:spPr/>
        <p:txBody>
          <a:bodyPr/>
          <a:lstStyle/>
          <a:p>
            <a:fld id="{D57F1E4F-1CFF-5643-939E-217C01CDF565}" type="slidenum">
              <a:rPr lang="en-US" smtClean="0"/>
              <a:pPr/>
              <a:t>7</a:t>
            </a:fld>
            <a:endParaRPr lang="en-US"/>
          </a:p>
        </p:txBody>
      </p:sp>
    </p:spTree>
    <p:extLst>
      <p:ext uri="{BB962C8B-B14F-4D97-AF65-F5344CB8AC3E}">
        <p14:creationId xmlns:p14="http://schemas.microsoft.com/office/powerpoint/2010/main" val="1845734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429D-1F35-6BAC-FCF3-12B331BC59C9}"/>
              </a:ext>
            </a:extLst>
          </p:cNvPr>
          <p:cNvSpPr>
            <a:spLocks noGrp="1"/>
          </p:cNvSpPr>
          <p:nvPr>
            <p:ph type="title"/>
          </p:nvPr>
        </p:nvSpPr>
        <p:spPr/>
        <p:txBody>
          <a:bodyPr/>
          <a:lstStyle/>
          <a:p>
            <a:pPr algn="ctr"/>
            <a:r>
              <a:rPr lang="en-US" dirty="0"/>
              <a:t>NH</a:t>
            </a:r>
            <a:r>
              <a:rPr lang="en-US" baseline="-25000" dirty="0"/>
              <a:t>3</a:t>
            </a:r>
            <a:r>
              <a:rPr lang="en-US" dirty="0"/>
              <a:t> Bottom-up vs Top-down Emissions Comparison</a:t>
            </a:r>
          </a:p>
        </p:txBody>
      </p:sp>
      <p:sp>
        <p:nvSpPr>
          <p:cNvPr id="9" name="TextBox 8">
            <a:extLst>
              <a:ext uri="{FF2B5EF4-FFF2-40B4-BE49-F238E27FC236}">
                <a16:creationId xmlns:a16="http://schemas.microsoft.com/office/drawing/2014/main" id="{87ADAD82-D99E-2426-D1D2-EE4465B178F0}"/>
              </a:ext>
            </a:extLst>
          </p:cNvPr>
          <p:cNvSpPr txBox="1"/>
          <p:nvPr/>
        </p:nvSpPr>
        <p:spPr>
          <a:xfrm>
            <a:off x="148456" y="4843139"/>
            <a:ext cx="5455174" cy="147732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t>Spatially difference distribution between BU and TD NH</a:t>
            </a:r>
            <a:r>
              <a:rPr lang="en-US" sz="2000" baseline="-25000" dirty="0"/>
              <a:t>3</a:t>
            </a:r>
            <a:r>
              <a:rPr lang="en-US" sz="2000" dirty="0"/>
              <a:t> annual total emissions</a:t>
            </a:r>
          </a:p>
          <a:p>
            <a:pPr marL="285750" indent="-285750">
              <a:buFont typeface="Arial" panose="020B0604020202020204" pitchFamily="34" charset="0"/>
              <a:buChar char="•"/>
            </a:pPr>
            <a:r>
              <a:rPr lang="en-US" sz="2000" dirty="0"/>
              <a:t>Temporal trends of NH</a:t>
            </a:r>
            <a:r>
              <a:rPr lang="en-US" sz="2000" baseline="-25000" dirty="0"/>
              <a:t>3</a:t>
            </a:r>
            <a:r>
              <a:rPr lang="en-US" sz="2000" dirty="0"/>
              <a:t> are different by region due to the seasonal meteorological condition</a:t>
            </a:r>
          </a:p>
        </p:txBody>
      </p:sp>
      <p:sp>
        <p:nvSpPr>
          <p:cNvPr id="10" name="TextBox 9">
            <a:extLst>
              <a:ext uri="{FF2B5EF4-FFF2-40B4-BE49-F238E27FC236}">
                <a16:creationId xmlns:a16="http://schemas.microsoft.com/office/drawing/2014/main" id="{A944E99A-D472-A276-13F5-EE1B63E35852}"/>
              </a:ext>
            </a:extLst>
          </p:cNvPr>
          <p:cNvSpPr txBox="1"/>
          <p:nvPr/>
        </p:nvSpPr>
        <p:spPr>
          <a:xfrm>
            <a:off x="7892501" y="1602759"/>
            <a:ext cx="4090671" cy="209288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t>Indicating that the significant differences over the Great Plains and Southwest regions</a:t>
            </a:r>
          </a:p>
          <a:p>
            <a:pPr marL="285750" indent="-285750">
              <a:buFont typeface="Arial" panose="020B0604020202020204" pitchFamily="34" charset="0"/>
              <a:buChar char="•"/>
            </a:pPr>
            <a:r>
              <a:rPr lang="en-US" sz="2000" dirty="0"/>
              <a:t>Quantitively questionable due to the uncertainties of </a:t>
            </a:r>
            <a:r>
              <a:rPr lang="ko-KR" altLang="en-US" sz="2000" dirty="0"/>
              <a:t> </a:t>
            </a:r>
            <a:r>
              <a:rPr lang="en-US" altLang="ko-KR" sz="2000" dirty="0"/>
              <a:t>NOAA </a:t>
            </a:r>
            <a:r>
              <a:rPr lang="en-US" altLang="ko-KR" sz="2000" dirty="0" err="1"/>
              <a:t>CrIs</a:t>
            </a:r>
            <a:r>
              <a:rPr lang="en-US" altLang="ko-KR" sz="2000" dirty="0"/>
              <a:t> </a:t>
            </a:r>
            <a:r>
              <a:rPr lang="en-US" sz="2000" dirty="0"/>
              <a:t>NH</a:t>
            </a:r>
            <a:r>
              <a:rPr lang="en-US" sz="2000" baseline="-25000" dirty="0"/>
              <a:t>3</a:t>
            </a:r>
            <a:r>
              <a:rPr lang="en-US" sz="2000" dirty="0"/>
              <a:t> retrievals</a:t>
            </a:r>
          </a:p>
        </p:txBody>
      </p:sp>
      <p:pic>
        <p:nvPicPr>
          <p:cNvPr id="6" name="Picture 5">
            <a:extLst>
              <a:ext uri="{FF2B5EF4-FFF2-40B4-BE49-F238E27FC236}">
                <a16:creationId xmlns:a16="http://schemas.microsoft.com/office/drawing/2014/main" id="{21E09C6E-928D-2A9C-0898-BF4F05D7A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694" y="1477712"/>
            <a:ext cx="7421266" cy="3039001"/>
          </a:xfrm>
          <a:prstGeom prst="rect">
            <a:avLst/>
          </a:prstGeom>
        </p:spPr>
      </p:pic>
      <p:pic>
        <p:nvPicPr>
          <p:cNvPr id="7" name="Picture 6">
            <a:extLst>
              <a:ext uri="{FF2B5EF4-FFF2-40B4-BE49-F238E27FC236}">
                <a16:creationId xmlns:a16="http://schemas.microsoft.com/office/drawing/2014/main" id="{21DE910F-33E8-7CE5-EECE-58A60583D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630" y="4267200"/>
            <a:ext cx="6540529" cy="2907186"/>
          </a:xfrm>
          <a:prstGeom prst="rect">
            <a:avLst/>
          </a:prstGeom>
        </p:spPr>
      </p:pic>
      <p:graphicFrame>
        <p:nvGraphicFramePr>
          <p:cNvPr id="5" name="Table 4">
            <a:extLst>
              <a:ext uri="{FF2B5EF4-FFF2-40B4-BE49-F238E27FC236}">
                <a16:creationId xmlns:a16="http://schemas.microsoft.com/office/drawing/2014/main" id="{A5612759-6A14-C122-7F79-C45ECCC464D8}"/>
              </a:ext>
            </a:extLst>
          </p:cNvPr>
          <p:cNvGraphicFramePr>
            <a:graphicFrameLocks noGrp="1"/>
          </p:cNvGraphicFramePr>
          <p:nvPr>
            <p:extLst>
              <p:ext uri="{D42A27DB-BD31-4B8C-83A1-F6EECF244321}">
                <p14:modId xmlns:p14="http://schemas.microsoft.com/office/powerpoint/2010/main" val="2701842417"/>
              </p:ext>
            </p:extLst>
          </p:nvPr>
        </p:nvGraphicFramePr>
        <p:xfrm>
          <a:off x="5888575" y="3855137"/>
          <a:ext cx="5887172" cy="274638"/>
        </p:xfrm>
        <a:graphic>
          <a:graphicData uri="http://schemas.openxmlformats.org/drawingml/2006/table">
            <a:tbl>
              <a:tblPr firstRow="1" firstCol="1" bandRow="1">
                <a:tableStyleId>{2D5ABB26-0587-4C30-8999-92F81FD0307C}</a:tableStyleId>
              </a:tblPr>
              <a:tblGrid>
                <a:gridCol w="3006618">
                  <a:extLst>
                    <a:ext uri="{9D8B030D-6E8A-4147-A177-3AD203B41FA5}">
                      <a16:colId xmlns:a16="http://schemas.microsoft.com/office/drawing/2014/main" val="2651732580"/>
                    </a:ext>
                  </a:extLst>
                </a:gridCol>
                <a:gridCol w="2880554">
                  <a:extLst>
                    <a:ext uri="{9D8B030D-6E8A-4147-A177-3AD203B41FA5}">
                      <a16:colId xmlns:a16="http://schemas.microsoft.com/office/drawing/2014/main" val="2044540434"/>
                    </a:ext>
                  </a:extLst>
                </a:gridCol>
              </a:tblGrid>
              <a:tr h="232966">
                <a:tc>
                  <a:txBody>
                    <a:bodyPr/>
                    <a:lstStyle/>
                    <a:p>
                      <a:pPr marL="0" algn="ctr" defTabSz="914400" rtl="0" eaLnBrk="1" latinLnBrk="0" hangingPunct="1">
                        <a:lnSpc>
                          <a:spcPct val="107000"/>
                        </a:lnSpc>
                        <a:spcAft>
                          <a:spcPts val="0"/>
                        </a:spcAft>
                      </a:pPr>
                      <a:r>
                        <a:rPr lang="en-US" sz="1800" b="1" kern="100" dirty="0">
                          <a:effectLst/>
                        </a:rPr>
                        <a:t>US NEI NH</a:t>
                      </a:r>
                      <a:r>
                        <a:rPr lang="en-US" sz="1800" b="1" kern="100" baseline="-25000" dirty="0">
                          <a:effectLst/>
                        </a:rPr>
                        <a:t>3</a:t>
                      </a:r>
                      <a:endParaRPr lang="en-US" sz="1800" b="1" kern="100" baseline="-25000" dirty="0">
                        <a:solidFill>
                          <a:schemeClr val="tx1"/>
                        </a:solidFill>
                        <a:effectLst/>
                        <a:latin typeface="+mn-lt"/>
                        <a:ea typeface="+mn-ea"/>
                        <a:cs typeface="+mn-cs"/>
                      </a:endParaRPr>
                    </a:p>
                  </a:txBody>
                  <a:tcPr marL="0" marR="0" marT="0" marB="0"/>
                </a:tc>
                <a:tc>
                  <a:txBody>
                    <a:bodyPr/>
                    <a:lstStyle/>
                    <a:p>
                      <a:pPr marL="0" algn="ctr" defTabSz="914400" rtl="0" eaLnBrk="1" latinLnBrk="0" hangingPunct="1">
                        <a:lnSpc>
                          <a:spcPct val="107000"/>
                        </a:lnSpc>
                        <a:spcAft>
                          <a:spcPts val="0"/>
                        </a:spcAft>
                      </a:pPr>
                      <a:r>
                        <a:rPr lang="en-US" sz="1800" b="1" kern="100" dirty="0">
                          <a:effectLst/>
                        </a:rPr>
                        <a:t>       Top-Down NH</a:t>
                      </a:r>
                      <a:r>
                        <a:rPr lang="en-US" sz="1800" b="1" kern="100" baseline="-25000" dirty="0">
                          <a:effectLst/>
                        </a:rPr>
                        <a:t>3</a:t>
                      </a:r>
                      <a:endParaRPr lang="en-US" sz="1800" b="1" kern="100" baseline="-250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val="3739773710"/>
                  </a:ext>
                </a:extLst>
              </a:tr>
            </a:tbl>
          </a:graphicData>
        </a:graphic>
      </p:graphicFrame>
      <p:sp>
        <p:nvSpPr>
          <p:cNvPr id="3" name="Oval 2">
            <a:extLst>
              <a:ext uri="{FF2B5EF4-FFF2-40B4-BE49-F238E27FC236}">
                <a16:creationId xmlns:a16="http://schemas.microsoft.com/office/drawing/2014/main" id="{E7B6137A-C908-35AF-275B-7A65F737DE73}"/>
              </a:ext>
            </a:extLst>
          </p:cNvPr>
          <p:cNvSpPr/>
          <p:nvPr/>
        </p:nvSpPr>
        <p:spPr>
          <a:xfrm>
            <a:off x="7127739" y="4902956"/>
            <a:ext cx="553221" cy="568205"/>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71FEB92-58F3-25E2-4472-5479FF8AE1A4}"/>
              </a:ext>
            </a:extLst>
          </p:cNvPr>
          <p:cNvSpPr/>
          <p:nvPr/>
        </p:nvSpPr>
        <p:spPr>
          <a:xfrm>
            <a:off x="8026899" y="5471161"/>
            <a:ext cx="431301" cy="430084"/>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FDA5C28B-8259-BFB1-A5FA-C0F2DF537141}"/>
              </a:ext>
            </a:extLst>
          </p:cNvPr>
          <p:cNvSpPr/>
          <p:nvPr/>
        </p:nvSpPr>
        <p:spPr>
          <a:xfrm>
            <a:off x="1007676" y="3347994"/>
            <a:ext cx="717166" cy="919206"/>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1FBB701B-E8C3-3424-2BB0-B86F662A3D86}"/>
              </a:ext>
            </a:extLst>
          </p:cNvPr>
          <p:cNvSpPr/>
          <p:nvPr/>
        </p:nvSpPr>
        <p:spPr>
          <a:xfrm>
            <a:off x="2876043" y="3281466"/>
            <a:ext cx="717166" cy="985734"/>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4C32EE7-B605-EBD6-8D54-ACA3004A39EB}"/>
              </a:ext>
            </a:extLst>
          </p:cNvPr>
          <p:cNvSpPr txBox="1"/>
          <p:nvPr/>
        </p:nvSpPr>
        <p:spPr>
          <a:xfrm>
            <a:off x="9158108" y="68812"/>
            <a:ext cx="2693686" cy="369332"/>
          </a:xfrm>
          <a:prstGeom prst="rect">
            <a:avLst/>
          </a:prstGeom>
          <a:noFill/>
        </p:spPr>
        <p:txBody>
          <a:bodyPr wrap="none" rtlCol="0">
            <a:spAutoFit/>
          </a:bodyPr>
          <a:lstStyle/>
          <a:p>
            <a:r>
              <a:rPr lang="en-US" dirty="0"/>
              <a:t>(Baek and Xing, ITM, 2023)</a:t>
            </a:r>
          </a:p>
        </p:txBody>
      </p:sp>
      <p:sp>
        <p:nvSpPr>
          <p:cNvPr id="8" name="Slide Number Placeholder 7">
            <a:extLst>
              <a:ext uri="{FF2B5EF4-FFF2-40B4-BE49-F238E27FC236}">
                <a16:creationId xmlns:a16="http://schemas.microsoft.com/office/drawing/2014/main" id="{30462634-E2D0-DDFE-A6FD-95B8CC070903}"/>
              </a:ext>
            </a:extLst>
          </p:cNvPr>
          <p:cNvSpPr>
            <a:spLocks noGrp="1"/>
          </p:cNvSpPr>
          <p:nvPr>
            <p:ph type="sldNum" sz="quarter" idx="12"/>
          </p:nvPr>
        </p:nvSpPr>
        <p:spPr/>
        <p:txBody>
          <a:bodyPr/>
          <a:lstStyle/>
          <a:p>
            <a:fld id="{D57F1E4F-1CFF-5643-939E-217C01CDF565}" type="slidenum">
              <a:rPr lang="en-US" smtClean="0"/>
              <a:pPr/>
              <a:t>8</a:t>
            </a:fld>
            <a:endParaRPr lang="en-US"/>
          </a:p>
        </p:txBody>
      </p:sp>
    </p:spTree>
    <p:extLst>
      <p:ext uri="{BB962C8B-B14F-4D97-AF65-F5344CB8AC3E}">
        <p14:creationId xmlns:p14="http://schemas.microsoft.com/office/powerpoint/2010/main" val="1445692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429D-1F35-6BAC-FCF3-12B331BC59C9}"/>
              </a:ext>
            </a:extLst>
          </p:cNvPr>
          <p:cNvSpPr>
            <a:spLocks noGrp="1"/>
          </p:cNvSpPr>
          <p:nvPr>
            <p:ph type="title"/>
          </p:nvPr>
        </p:nvSpPr>
        <p:spPr/>
        <p:txBody>
          <a:bodyPr/>
          <a:lstStyle/>
          <a:p>
            <a:pPr algn="ctr"/>
            <a:r>
              <a:rPr lang="en-US" dirty="0"/>
              <a:t>Sector-level NH</a:t>
            </a:r>
            <a:r>
              <a:rPr lang="en-US" baseline="-25000" dirty="0"/>
              <a:t>3</a:t>
            </a:r>
            <a:r>
              <a:rPr lang="en-US" dirty="0"/>
              <a:t> Emissions Comparison (2020)</a:t>
            </a:r>
          </a:p>
        </p:txBody>
      </p:sp>
      <p:grpSp>
        <p:nvGrpSpPr>
          <p:cNvPr id="38" name="Group 37">
            <a:extLst>
              <a:ext uri="{FF2B5EF4-FFF2-40B4-BE49-F238E27FC236}">
                <a16:creationId xmlns:a16="http://schemas.microsoft.com/office/drawing/2014/main" id="{0B9E491D-163C-25BC-B676-CAE84B38085F}"/>
              </a:ext>
            </a:extLst>
          </p:cNvPr>
          <p:cNvGrpSpPr/>
          <p:nvPr/>
        </p:nvGrpSpPr>
        <p:grpSpPr>
          <a:xfrm>
            <a:off x="0" y="4265433"/>
            <a:ext cx="12192000" cy="2619144"/>
            <a:chOff x="0" y="1540219"/>
            <a:chExt cx="12192000" cy="2619144"/>
          </a:xfrm>
        </p:grpSpPr>
        <p:pic>
          <p:nvPicPr>
            <p:cNvPr id="3" name="Picture 2">
              <a:extLst>
                <a:ext uri="{FF2B5EF4-FFF2-40B4-BE49-F238E27FC236}">
                  <a16:creationId xmlns:a16="http://schemas.microsoft.com/office/drawing/2014/main" id="{518345E7-52BF-DCD8-74AF-C73868344D37}"/>
                </a:ext>
              </a:extLst>
            </p:cNvPr>
            <p:cNvPicPr>
              <a:picLocks noChangeAspect="1"/>
            </p:cNvPicPr>
            <p:nvPr/>
          </p:nvPicPr>
          <p:blipFill rotWithShape="1">
            <a:blip r:embed="rId3"/>
            <a:srcRect b="703"/>
            <a:stretch/>
          </p:blipFill>
          <p:spPr>
            <a:xfrm>
              <a:off x="0" y="1789188"/>
              <a:ext cx="2833243" cy="2370175"/>
            </a:xfrm>
            <a:prstGeom prst="rect">
              <a:avLst/>
            </a:prstGeom>
          </p:spPr>
        </p:pic>
        <p:sp>
          <p:nvSpPr>
            <p:cNvPr id="4" name="TextBox 3">
              <a:extLst>
                <a:ext uri="{FF2B5EF4-FFF2-40B4-BE49-F238E27FC236}">
                  <a16:creationId xmlns:a16="http://schemas.microsoft.com/office/drawing/2014/main" id="{B36FAF63-98D0-A514-3E1E-A083DBD559F4}"/>
                </a:ext>
              </a:extLst>
            </p:cNvPr>
            <p:cNvSpPr txBox="1"/>
            <p:nvPr/>
          </p:nvSpPr>
          <p:spPr>
            <a:xfrm>
              <a:off x="643813" y="1540219"/>
              <a:ext cx="1545616" cy="400110"/>
            </a:xfrm>
            <a:prstGeom prst="rect">
              <a:avLst/>
            </a:prstGeom>
            <a:solidFill>
              <a:schemeClr val="bg1"/>
            </a:solidFill>
          </p:spPr>
          <p:txBody>
            <a:bodyPr wrap="none" rtlCol="0">
              <a:spAutoFit/>
            </a:bodyPr>
            <a:lstStyle/>
            <a:p>
              <a:r>
                <a:rPr lang="en-US" sz="2000" b="1"/>
                <a:t>Beef Cattle</a:t>
              </a:r>
            </a:p>
          </p:txBody>
        </p:sp>
        <p:pic>
          <p:nvPicPr>
            <p:cNvPr id="20" name="Picture 19" descr="A map of the united states&#10;&#10;Description automatically generated">
              <a:extLst>
                <a:ext uri="{FF2B5EF4-FFF2-40B4-BE49-F238E27FC236}">
                  <a16:creationId xmlns:a16="http://schemas.microsoft.com/office/drawing/2014/main" id="{6874EA73-7DEB-503C-638B-6C5B0C11E1DD}"/>
                </a:ext>
              </a:extLst>
            </p:cNvPr>
            <p:cNvPicPr>
              <a:picLocks noChangeAspect="1"/>
            </p:cNvPicPr>
            <p:nvPr/>
          </p:nvPicPr>
          <p:blipFill>
            <a:blip r:embed="rId4"/>
            <a:stretch>
              <a:fillRect/>
            </a:stretch>
          </p:blipFill>
          <p:spPr>
            <a:xfrm>
              <a:off x="2761242" y="1949328"/>
              <a:ext cx="3152270" cy="2048181"/>
            </a:xfrm>
            <a:prstGeom prst="rect">
              <a:avLst/>
            </a:prstGeom>
          </p:spPr>
        </p:pic>
        <p:pic>
          <p:nvPicPr>
            <p:cNvPr id="22" name="Picture 21" descr="A map of the united states&#10;&#10;Description automatically generated">
              <a:extLst>
                <a:ext uri="{FF2B5EF4-FFF2-40B4-BE49-F238E27FC236}">
                  <a16:creationId xmlns:a16="http://schemas.microsoft.com/office/drawing/2014/main" id="{67AAFD5F-9BE9-55B8-02A3-9C7C9B8E9D4D}"/>
                </a:ext>
              </a:extLst>
            </p:cNvPr>
            <p:cNvPicPr>
              <a:picLocks noChangeAspect="1"/>
            </p:cNvPicPr>
            <p:nvPr/>
          </p:nvPicPr>
          <p:blipFill>
            <a:blip r:embed="rId5"/>
            <a:stretch>
              <a:fillRect/>
            </a:stretch>
          </p:blipFill>
          <p:spPr>
            <a:xfrm>
              <a:off x="5904844" y="1948304"/>
              <a:ext cx="3869348" cy="2048181"/>
            </a:xfrm>
            <a:prstGeom prst="rect">
              <a:avLst/>
            </a:prstGeom>
          </p:spPr>
        </p:pic>
        <p:pic>
          <p:nvPicPr>
            <p:cNvPr id="26" name="Picture 25" descr="A map of the united states&#10;&#10;Description automatically generated">
              <a:extLst>
                <a:ext uri="{FF2B5EF4-FFF2-40B4-BE49-F238E27FC236}">
                  <a16:creationId xmlns:a16="http://schemas.microsoft.com/office/drawing/2014/main" id="{2C283D77-6BC7-0C31-4570-BFA14DD0AECD}"/>
                </a:ext>
              </a:extLst>
            </p:cNvPr>
            <p:cNvPicPr>
              <a:picLocks noChangeAspect="1"/>
            </p:cNvPicPr>
            <p:nvPr/>
          </p:nvPicPr>
          <p:blipFill>
            <a:blip r:embed="rId6"/>
            <a:stretch>
              <a:fillRect/>
            </a:stretch>
          </p:blipFill>
          <p:spPr>
            <a:xfrm>
              <a:off x="9048398" y="1948304"/>
              <a:ext cx="3143602" cy="2058371"/>
            </a:xfrm>
            <a:prstGeom prst="rect">
              <a:avLst/>
            </a:prstGeom>
          </p:spPr>
        </p:pic>
      </p:grpSp>
      <p:grpSp>
        <p:nvGrpSpPr>
          <p:cNvPr id="37" name="Group 36">
            <a:extLst>
              <a:ext uri="{FF2B5EF4-FFF2-40B4-BE49-F238E27FC236}">
                <a16:creationId xmlns:a16="http://schemas.microsoft.com/office/drawing/2014/main" id="{2CC18387-3EB0-7C43-C05A-A21B91D443FB}"/>
              </a:ext>
            </a:extLst>
          </p:cNvPr>
          <p:cNvGrpSpPr/>
          <p:nvPr/>
        </p:nvGrpSpPr>
        <p:grpSpPr>
          <a:xfrm>
            <a:off x="30700" y="1531964"/>
            <a:ext cx="12130600" cy="2587629"/>
            <a:chOff x="49198" y="4277669"/>
            <a:chExt cx="12130600" cy="2587629"/>
          </a:xfrm>
        </p:grpSpPr>
        <p:pic>
          <p:nvPicPr>
            <p:cNvPr id="11" name="Picture 10">
              <a:extLst>
                <a:ext uri="{FF2B5EF4-FFF2-40B4-BE49-F238E27FC236}">
                  <a16:creationId xmlns:a16="http://schemas.microsoft.com/office/drawing/2014/main" id="{2FAAECFB-CD09-F770-D966-7911D8DCA7F1}"/>
                </a:ext>
              </a:extLst>
            </p:cNvPr>
            <p:cNvPicPr>
              <a:picLocks noChangeAspect="1"/>
            </p:cNvPicPr>
            <p:nvPr/>
          </p:nvPicPr>
          <p:blipFill rotWithShape="1">
            <a:blip r:embed="rId7"/>
            <a:srcRect t="695" b="1121"/>
            <a:stretch/>
          </p:blipFill>
          <p:spPr>
            <a:xfrm>
              <a:off x="49198" y="4495123"/>
              <a:ext cx="2761242" cy="2370175"/>
            </a:xfrm>
            <a:prstGeom prst="rect">
              <a:avLst/>
            </a:prstGeom>
          </p:spPr>
        </p:pic>
        <p:sp>
          <p:nvSpPr>
            <p:cNvPr id="12" name="TextBox 11">
              <a:extLst>
                <a:ext uri="{FF2B5EF4-FFF2-40B4-BE49-F238E27FC236}">
                  <a16:creationId xmlns:a16="http://schemas.microsoft.com/office/drawing/2014/main" id="{043F01CE-7661-828F-68BC-B5B0B500DEC2}"/>
                </a:ext>
              </a:extLst>
            </p:cNvPr>
            <p:cNvSpPr txBox="1"/>
            <p:nvPr/>
          </p:nvSpPr>
          <p:spPr>
            <a:xfrm>
              <a:off x="599690" y="4277669"/>
              <a:ext cx="899605" cy="400110"/>
            </a:xfrm>
            <a:prstGeom prst="rect">
              <a:avLst/>
            </a:prstGeom>
            <a:solidFill>
              <a:schemeClr val="bg1"/>
            </a:solidFill>
          </p:spPr>
          <p:txBody>
            <a:bodyPr wrap="none" rtlCol="0">
              <a:spAutoFit/>
            </a:bodyPr>
            <a:lstStyle/>
            <a:p>
              <a:r>
                <a:rPr lang="en-US" sz="2000" b="1"/>
                <a:t>Swine</a:t>
              </a:r>
            </a:p>
          </p:txBody>
        </p:sp>
        <p:pic>
          <p:nvPicPr>
            <p:cNvPr id="30" name="Picture 29" descr="A map of the united states&#10;&#10;Description automatically generated">
              <a:extLst>
                <a:ext uri="{FF2B5EF4-FFF2-40B4-BE49-F238E27FC236}">
                  <a16:creationId xmlns:a16="http://schemas.microsoft.com/office/drawing/2014/main" id="{D225136E-62F2-5FE4-C157-891F0EBEA914}"/>
                </a:ext>
              </a:extLst>
            </p:cNvPr>
            <p:cNvPicPr>
              <a:picLocks noChangeAspect="1"/>
            </p:cNvPicPr>
            <p:nvPr/>
          </p:nvPicPr>
          <p:blipFill>
            <a:blip r:embed="rId8"/>
            <a:stretch>
              <a:fillRect/>
            </a:stretch>
          </p:blipFill>
          <p:spPr>
            <a:xfrm>
              <a:off x="2734247" y="4642106"/>
              <a:ext cx="3219794" cy="2134585"/>
            </a:xfrm>
            <a:prstGeom prst="rect">
              <a:avLst/>
            </a:prstGeom>
          </p:spPr>
        </p:pic>
        <p:pic>
          <p:nvPicPr>
            <p:cNvPr id="32" name="Picture 31" descr="A map of the united states&#10;&#10;Description automatically generated">
              <a:extLst>
                <a:ext uri="{FF2B5EF4-FFF2-40B4-BE49-F238E27FC236}">
                  <a16:creationId xmlns:a16="http://schemas.microsoft.com/office/drawing/2014/main" id="{C2F591D9-E42F-9C43-7932-ECB9A4F9DD0E}"/>
                </a:ext>
              </a:extLst>
            </p:cNvPr>
            <p:cNvPicPr>
              <a:picLocks noChangeAspect="1"/>
            </p:cNvPicPr>
            <p:nvPr/>
          </p:nvPicPr>
          <p:blipFill>
            <a:blip r:embed="rId9"/>
            <a:stretch>
              <a:fillRect/>
            </a:stretch>
          </p:blipFill>
          <p:spPr>
            <a:xfrm>
              <a:off x="5917040" y="4661794"/>
              <a:ext cx="3143763" cy="2114897"/>
            </a:xfrm>
            <a:prstGeom prst="rect">
              <a:avLst/>
            </a:prstGeom>
          </p:spPr>
        </p:pic>
        <p:pic>
          <p:nvPicPr>
            <p:cNvPr id="34" name="Picture 33" descr="A map of the united states&#10;&#10;Description automatically generated">
              <a:extLst>
                <a:ext uri="{FF2B5EF4-FFF2-40B4-BE49-F238E27FC236}">
                  <a16:creationId xmlns:a16="http://schemas.microsoft.com/office/drawing/2014/main" id="{4120C0A1-A4A0-78B8-D739-083EB8DAD3D0}"/>
                </a:ext>
              </a:extLst>
            </p:cNvPr>
            <p:cNvPicPr>
              <a:picLocks noChangeAspect="1"/>
            </p:cNvPicPr>
            <p:nvPr/>
          </p:nvPicPr>
          <p:blipFill>
            <a:blip r:embed="rId10"/>
            <a:stretch>
              <a:fillRect/>
            </a:stretch>
          </p:blipFill>
          <p:spPr>
            <a:xfrm>
              <a:off x="9060641" y="4651949"/>
              <a:ext cx="3119157" cy="2114897"/>
            </a:xfrm>
            <a:prstGeom prst="rect">
              <a:avLst/>
            </a:prstGeom>
          </p:spPr>
        </p:pic>
      </p:grpSp>
      <p:pic>
        <p:nvPicPr>
          <p:cNvPr id="36" name="Picture 35" descr="A chart of a number of numbers&#10;&#10;Description automatically generated with medium confidence">
            <a:extLst>
              <a:ext uri="{FF2B5EF4-FFF2-40B4-BE49-F238E27FC236}">
                <a16:creationId xmlns:a16="http://schemas.microsoft.com/office/drawing/2014/main" id="{7E95FD79-A0D8-3C35-06EC-1764B8F5F5B7}"/>
              </a:ext>
            </a:extLst>
          </p:cNvPr>
          <p:cNvPicPr>
            <a:picLocks noChangeAspect="1"/>
          </p:cNvPicPr>
          <p:nvPr/>
        </p:nvPicPr>
        <p:blipFill>
          <a:blip r:embed="rId11"/>
          <a:stretch>
            <a:fillRect/>
          </a:stretch>
        </p:blipFill>
        <p:spPr>
          <a:xfrm>
            <a:off x="11561121" y="3314881"/>
            <a:ext cx="567546" cy="1609526"/>
          </a:xfrm>
          <a:prstGeom prst="rect">
            <a:avLst/>
          </a:prstGeom>
        </p:spPr>
      </p:pic>
      <p:sp>
        <p:nvSpPr>
          <p:cNvPr id="5" name="TextBox 4">
            <a:extLst>
              <a:ext uri="{FF2B5EF4-FFF2-40B4-BE49-F238E27FC236}">
                <a16:creationId xmlns:a16="http://schemas.microsoft.com/office/drawing/2014/main" id="{8B547C97-C75E-D7A4-461E-5EA3C87B86F9}"/>
              </a:ext>
            </a:extLst>
          </p:cNvPr>
          <p:cNvSpPr txBox="1"/>
          <p:nvPr/>
        </p:nvSpPr>
        <p:spPr>
          <a:xfrm>
            <a:off x="3716043" y="1525353"/>
            <a:ext cx="1505540" cy="400110"/>
          </a:xfrm>
          <a:prstGeom prst="rect">
            <a:avLst/>
          </a:prstGeom>
          <a:solidFill>
            <a:schemeClr val="bg1"/>
          </a:solidFill>
        </p:spPr>
        <p:txBody>
          <a:bodyPr wrap="none" rtlCol="0">
            <a:spAutoFit/>
          </a:bodyPr>
          <a:lstStyle/>
          <a:p>
            <a:r>
              <a:rPr lang="en-US" sz="2000" b="1"/>
              <a:t>Bottom-up</a:t>
            </a:r>
          </a:p>
        </p:txBody>
      </p:sp>
      <p:sp>
        <p:nvSpPr>
          <p:cNvPr id="6" name="TextBox 5">
            <a:extLst>
              <a:ext uri="{FF2B5EF4-FFF2-40B4-BE49-F238E27FC236}">
                <a16:creationId xmlns:a16="http://schemas.microsoft.com/office/drawing/2014/main" id="{33784650-990A-B1C8-9EF2-F06E5E7EE441}"/>
              </a:ext>
            </a:extLst>
          </p:cNvPr>
          <p:cNvSpPr txBox="1"/>
          <p:nvPr/>
        </p:nvSpPr>
        <p:spPr>
          <a:xfrm>
            <a:off x="6812554" y="1525353"/>
            <a:ext cx="1354794" cy="400110"/>
          </a:xfrm>
          <a:prstGeom prst="rect">
            <a:avLst/>
          </a:prstGeom>
          <a:solidFill>
            <a:schemeClr val="bg1"/>
          </a:solidFill>
        </p:spPr>
        <p:txBody>
          <a:bodyPr wrap="none" rtlCol="0">
            <a:spAutoFit/>
          </a:bodyPr>
          <a:lstStyle/>
          <a:p>
            <a:r>
              <a:rPr lang="en-US" sz="2000" b="1"/>
              <a:t>Top-down</a:t>
            </a:r>
          </a:p>
        </p:txBody>
      </p:sp>
      <p:sp>
        <p:nvSpPr>
          <p:cNvPr id="7" name="TextBox 6">
            <a:extLst>
              <a:ext uri="{FF2B5EF4-FFF2-40B4-BE49-F238E27FC236}">
                <a16:creationId xmlns:a16="http://schemas.microsoft.com/office/drawing/2014/main" id="{339F18F3-42F8-A3D6-22FB-535D2062D486}"/>
              </a:ext>
            </a:extLst>
          </p:cNvPr>
          <p:cNvSpPr txBox="1"/>
          <p:nvPr/>
        </p:nvSpPr>
        <p:spPr>
          <a:xfrm>
            <a:off x="9763366" y="1525353"/>
            <a:ext cx="1742465" cy="400110"/>
          </a:xfrm>
          <a:prstGeom prst="rect">
            <a:avLst/>
          </a:prstGeom>
          <a:solidFill>
            <a:schemeClr val="bg1"/>
          </a:solidFill>
        </p:spPr>
        <p:txBody>
          <a:bodyPr wrap="none" rtlCol="0">
            <a:spAutoFit/>
          </a:bodyPr>
          <a:lstStyle/>
          <a:p>
            <a:r>
              <a:rPr lang="en-US" sz="2000" b="1"/>
              <a:t>Diff (TD-BU)</a:t>
            </a:r>
          </a:p>
        </p:txBody>
      </p:sp>
      <p:sp>
        <p:nvSpPr>
          <p:cNvPr id="8" name="TextBox 7">
            <a:extLst>
              <a:ext uri="{FF2B5EF4-FFF2-40B4-BE49-F238E27FC236}">
                <a16:creationId xmlns:a16="http://schemas.microsoft.com/office/drawing/2014/main" id="{4AD03626-4560-5AB9-D694-6DB0459AF2FB}"/>
              </a:ext>
            </a:extLst>
          </p:cNvPr>
          <p:cNvSpPr txBox="1"/>
          <p:nvPr/>
        </p:nvSpPr>
        <p:spPr>
          <a:xfrm>
            <a:off x="9136447" y="57678"/>
            <a:ext cx="2693686" cy="369332"/>
          </a:xfrm>
          <a:prstGeom prst="rect">
            <a:avLst/>
          </a:prstGeom>
          <a:noFill/>
        </p:spPr>
        <p:txBody>
          <a:bodyPr wrap="none" rtlCol="0">
            <a:spAutoFit/>
          </a:bodyPr>
          <a:lstStyle/>
          <a:p>
            <a:r>
              <a:rPr lang="en-US" dirty="0"/>
              <a:t>(Baek and Xing, ITM, 2023)</a:t>
            </a:r>
          </a:p>
        </p:txBody>
      </p:sp>
      <p:sp>
        <p:nvSpPr>
          <p:cNvPr id="9" name="Slide Number Placeholder 8">
            <a:extLst>
              <a:ext uri="{FF2B5EF4-FFF2-40B4-BE49-F238E27FC236}">
                <a16:creationId xmlns:a16="http://schemas.microsoft.com/office/drawing/2014/main" id="{5A38CD0E-6A42-72F3-DEC0-DF4FBC0BDADF}"/>
              </a:ext>
            </a:extLst>
          </p:cNvPr>
          <p:cNvSpPr>
            <a:spLocks noGrp="1"/>
          </p:cNvSpPr>
          <p:nvPr>
            <p:ph type="sldNum" sz="quarter" idx="12"/>
          </p:nvPr>
        </p:nvSpPr>
        <p:spPr/>
        <p:txBody>
          <a:bodyPr/>
          <a:lstStyle/>
          <a:p>
            <a:fld id="{D57F1E4F-1CFF-5643-939E-217C01CDF565}" type="slidenum">
              <a:rPr lang="en-US" smtClean="0"/>
              <a:pPr/>
              <a:t>9</a:t>
            </a:fld>
            <a:endParaRPr lang="en-US"/>
          </a:p>
        </p:txBody>
      </p:sp>
      <p:sp>
        <p:nvSpPr>
          <p:cNvPr id="10" name="Oval 9">
            <a:extLst>
              <a:ext uri="{FF2B5EF4-FFF2-40B4-BE49-F238E27FC236}">
                <a16:creationId xmlns:a16="http://schemas.microsoft.com/office/drawing/2014/main" id="{9BFFC1A0-13C8-C376-B9BD-AA3D1CC4500C}"/>
              </a:ext>
            </a:extLst>
          </p:cNvPr>
          <p:cNvSpPr/>
          <p:nvPr/>
        </p:nvSpPr>
        <p:spPr>
          <a:xfrm>
            <a:off x="10385558" y="2212295"/>
            <a:ext cx="623116" cy="744311"/>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CDDD4F35-B611-3490-0A89-87D9AC1660B9}"/>
              </a:ext>
            </a:extLst>
          </p:cNvPr>
          <p:cNvSpPr/>
          <p:nvPr/>
        </p:nvSpPr>
        <p:spPr>
          <a:xfrm>
            <a:off x="11250701" y="2695075"/>
            <a:ext cx="567546" cy="559263"/>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7B44D2F3-2676-4EEB-0696-7A0138F01222}"/>
              </a:ext>
            </a:extLst>
          </p:cNvPr>
          <p:cNvSpPr/>
          <p:nvPr/>
        </p:nvSpPr>
        <p:spPr>
          <a:xfrm>
            <a:off x="9962853" y="4706211"/>
            <a:ext cx="845409" cy="1750345"/>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4156594"/>
      </p:ext>
    </p:extLst>
  </p:cSld>
  <p:clrMapOvr>
    <a:masterClrMapping/>
  </p:clrMapOvr>
</p:sld>
</file>

<file path=ppt/theme/theme1.xml><?xml version="1.0" encoding="utf-8"?>
<a:theme xmlns:a="http://schemas.openxmlformats.org/drawingml/2006/main" name="Dividend">
  <a:themeElements>
    <a:clrScheme name="Custom 1">
      <a:dk1>
        <a:srgbClr val="000000"/>
      </a:dk1>
      <a:lt1>
        <a:srgbClr val="FFFFFF"/>
      </a:lt1>
      <a:dk2>
        <a:srgbClr val="3D3D3D"/>
      </a:dk2>
      <a:lt2>
        <a:srgbClr val="EBEBEB"/>
      </a:lt2>
      <a:accent1>
        <a:srgbClr val="465359"/>
      </a:accent1>
      <a:accent2>
        <a:srgbClr val="6EAD47"/>
      </a:accent2>
      <a:accent3>
        <a:srgbClr val="81A66E"/>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GMU_AQ_GDIT_ORD.30Nov2022" id="{99709AF1-4F7D-844E-A383-35AB2E5AB2AD}" vid="{89CC5871-382B-2444-BF49-A8F64B4B7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Template>
  <TotalTime>3130</TotalTime>
  <Words>1354</Words>
  <Application>Microsoft Macintosh PowerPoint</Application>
  <PresentationFormat>Widescreen</PresentationFormat>
  <Paragraphs>173</Paragraphs>
  <Slides>19</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Gill Sans MT</vt:lpstr>
      <vt:lpstr>Helvetica Neue</vt:lpstr>
      <vt:lpstr>Wingdings</vt:lpstr>
      <vt:lpstr>Wingdings 2</vt:lpstr>
      <vt:lpstr>Dividend</vt:lpstr>
      <vt:lpstr>Dynamic Coupling of Meteorologically-induced (MetEmis) NH3 Livestock Emissions with CMAQv5.4 </vt:lpstr>
      <vt:lpstr>Dynamic Coupling of MetEmis Emission Sources</vt:lpstr>
      <vt:lpstr>CMAQ-MetEmis</vt:lpstr>
      <vt:lpstr>Gas-to-Particle Conversion between NH3, and Acid Gases</vt:lpstr>
      <vt:lpstr>Farm Emission Model (FEM)</vt:lpstr>
      <vt:lpstr>FEM Submodel Data Flow Diagram</vt:lpstr>
      <vt:lpstr>Contributors of NH3 Emissions in the U.S. (2019)</vt:lpstr>
      <vt:lpstr>NH3 Bottom-up vs Top-down Emissions Comparison</vt:lpstr>
      <vt:lpstr>Sector-level NH3 Emissions Comparison (2020)</vt:lpstr>
      <vt:lpstr>Seasonal Spatial Distribution of [NH3] b/n Satellite and CMAQ</vt:lpstr>
      <vt:lpstr>Spatial Distribution of [NH3] from AMoN and CMAQ</vt:lpstr>
      <vt:lpstr>PowerPoint Presentation</vt:lpstr>
      <vt:lpstr>Summary [1]</vt:lpstr>
      <vt:lpstr>NH3 Emission Changes (MetEmis-Base)</vt:lpstr>
      <vt:lpstr>NH3 Concentration Changes (MetEmis-Base)</vt:lpstr>
      <vt:lpstr>NH3, NO2 and NH_4^+ Seasonal Concentrations</vt:lpstr>
      <vt:lpstr>MetEmis Impacts on NH3 and PM2.5</vt:lpstr>
      <vt:lpstr>Summary and Future Works</vt:lpstr>
      <vt:lpstr>Acknowledgement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Bok Haeng Baek</dc:creator>
  <cp:lastModifiedBy>Bok Haeng Baek</cp:lastModifiedBy>
  <cp:revision>2</cp:revision>
  <dcterms:created xsi:type="dcterms:W3CDTF">2024-10-07T17:46:55Z</dcterms:created>
  <dcterms:modified xsi:type="dcterms:W3CDTF">2024-10-21T19:00:00Z</dcterms:modified>
</cp:coreProperties>
</file>