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Arial Narrow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Gill Sans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g1totkK6vr6sXGmwdmmBmvLSK5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F2F35E-5018-40D2-9DC5-E566F006AB37}">
  <a:tblStyle styleId="{43F2F35E-5018-40D2-9DC5-E566F006AB3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4.xml"/><Relationship Id="rId33" Type="http://schemas.openxmlformats.org/officeDocument/2006/relationships/font" Target="fonts/GillSans-regular.fntdata"/><Relationship Id="rId10" Type="http://schemas.openxmlformats.org/officeDocument/2006/relationships/slide" Target="slides/slide3.xml"/><Relationship Id="rId32" Type="http://schemas.openxmlformats.org/officeDocument/2006/relationships/font" Target="fonts/Lato-boldItalic.fntdata"/><Relationship Id="rId13" Type="http://schemas.openxmlformats.org/officeDocument/2006/relationships/slide" Target="slides/slide6.xml"/><Relationship Id="rId35" Type="http://schemas.openxmlformats.org/officeDocument/2006/relationships/font" Target="fonts/OpenSans-regular.fntdata"/><Relationship Id="rId12" Type="http://schemas.openxmlformats.org/officeDocument/2006/relationships/slide" Target="slides/slide5.xml"/><Relationship Id="rId34" Type="http://schemas.openxmlformats.org/officeDocument/2006/relationships/font" Target="fonts/GillSans-bold.fntdata"/><Relationship Id="rId15" Type="http://schemas.openxmlformats.org/officeDocument/2006/relationships/slide" Target="slides/slide8.xml"/><Relationship Id="rId37" Type="http://schemas.openxmlformats.org/officeDocument/2006/relationships/font" Target="fonts/OpenSans-italic.fntdata"/><Relationship Id="rId14" Type="http://schemas.openxmlformats.org/officeDocument/2006/relationships/slide" Target="slides/slide7.xml"/><Relationship Id="rId36" Type="http://schemas.openxmlformats.org/officeDocument/2006/relationships/font" Target="fonts/OpenSans-bold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7d1145b41_0_63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6" name="Google Shape;216;g2c7d1145b41_0_63:notes"/>
          <p:cNvSpPr/>
          <p:nvPr>
            <p:ph idx="2" type="sldImg"/>
          </p:nvPr>
        </p:nvSpPr>
        <p:spPr>
          <a:xfrm>
            <a:off x="-242888" y="374650"/>
            <a:ext cx="7194600" cy="40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0d393eb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00d393eb7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0d294771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300d294771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a09da0f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0a09da0f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00d393eb7f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00d393eb7f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a09da0f5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a09da0f5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6560b7c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06560b7c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0d393eb7f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00d393eb7f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6ac832a9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06ac832a9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6ac832a9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06ac832a9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6ac832a9e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06ac832a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1b7e24746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1f1b7e24746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bdfa74c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RAVE:  Regional ABL and VIIRS fire emissions</a:t>
            </a:r>
            <a:endParaRPr/>
          </a:p>
        </p:txBody>
      </p:sp>
      <p:sp>
        <p:nvSpPr>
          <p:cNvPr id="259" name="Google Shape;259;g30bdfa74c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0d2947716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00d294771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0d393eb7f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300d393eb7f_0_2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0d393eb7f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300d393eb7f_0_5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0d393eb7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00d393eb7f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" name="Google Shape;15;p14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7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1b7e24746_0_4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f1b7e24746_0_46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1f1b7e24746_0_4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f1b7e24746_0_46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1f1b7e24746_0_4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8476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3"/>
          <p:cNvSpPr txBox="1"/>
          <p:nvPr>
            <p:ph type="title"/>
          </p:nvPr>
        </p:nvSpPr>
        <p:spPr>
          <a:xfrm>
            <a:off x="1371600" y="3810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8eb1b49be_1_35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g268eb1b49be_1_352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g268eb1b49be_1_352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g268eb1b49be_1_3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47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7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47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4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36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6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6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" name="Google Shape;12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5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p35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5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5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9" name="Google Shape;129;p35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5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38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38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39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39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40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4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41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4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42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2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8eb1b49be_1_349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68eb1b49be_1_349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68eb1b49be_1_3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43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6" name="Google Shape;166;p43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7" name="Google Shape;167;p43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3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44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4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4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45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9" name="Google Shape;179;p45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0" name="Google Shape;180;p45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p45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45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45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46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8" name="Google Shape;18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Options">
  <p:cSld name="03 Option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 txBox="1"/>
          <p:nvPr>
            <p:ph idx="1" type="body"/>
          </p:nvPr>
        </p:nvSpPr>
        <p:spPr>
          <a:xfrm>
            <a:off x="5478304" y="1170383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8"/>
          <p:cNvSpPr txBox="1"/>
          <p:nvPr>
            <p:ph idx="2" type="body"/>
          </p:nvPr>
        </p:nvSpPr>
        <p:spPr>
          <a:xfrm>
            <a:off x="5478304" y="864392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8"/>
          <p:cNvSpPr txBox="1"/>
          <p:nvPr>
            <p:ph idx="3" type="body"/>
          </p:nvPr>
        </p:nvSpPr>
        <p:spPr>
          <a:xfrm>
            <a:off x="5478304" y="2516978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8"/>
          <p:cNvSpPr txBox="1"/>
          <p:nvPr>
            <p:ph idx="4" type="body"/>
          </p:nvPr>
        </p:nvSpPr>
        <p:spPr>
          <a:xfrm>
            <a:off x="5478304" y="2210987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8"/>
          <p:cNvSpPr txBox="1"/>
          <p:nvPr>
            <p:ph idx="5" type="body"/>
          </p:nvPr>
        </p:nvSpPr>
        <p:spPr>
          <a:xfrm>
            <a:off x="5478304" y="3863573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8"/>
          <p:cNvSpPr txBox="1"/>
          <p:nvPr>
            <p:ph idx="6" type="body"/>
          </p:nvPr>
        </p:nvSpPr>
        <p:spPr>
          <a:xfrm>
            <a:off x="5478304" y="3557582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>
            <p:ph idx="1" type="body"/>
          </p:nvPr>
        </p:nvSpPr>
        <p:spPr>
          <a:xfrm>
            <a:off x="311700" y="8476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9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5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5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5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0" name="Google Shape;210;p5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1" name="Google Shape;211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8eb1b49be_1_356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68eb1b49be_1_356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g268eb1b49be_1_356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g268eb1b49be_1_35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68eb1b49be_1_356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68eb1b49be_1_356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" name="Google Shape;39;g268eb1b49be_1_3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image" Target="../media/image1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" name="Google Shape;89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7d1145b41_0_63"/>
          <p:cNvSpPr txBox="1"/>
          <p:nvPr>
            <p:ph idx="1" type="body"/>
          </p:nvPr>
        </p:nvSpPr>
        <p:spPr>
          <a:xfrm>
            <a:off x="2237100" y="58400"/>
            <a:ext cx="69069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00"/>
                </a:solidFill>
              </a:rPr>
              <a:t>Development of a regional air quality online prediction system </a:t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00"/>
                </a:solidFill>
              </a:rPr>
              <a:t>within the Unified Forecast System (UFS) framework</a:t>
            </a:r>
            <a:endParaRPr sz="2816">
              <a:solidFill>
                <a:srgbClr val="FFFF00"/>
              </a:solidFill>
            </a:endParaRPr>
          </a:p>
        </p:txBody>
      </p:sp>
      <p:sp>
        <p:nvSpPr>
          <p:cNvPr id="219" name="Google Shape;219;g2c7d1145b41_0_63"/>
          <p:cNvSpPr txBox="1"/>
          <p:nvPr>
            <p:ph idx="3" type="body"/>
          </p:nvPr>
        </p:nvSpPr>
        <p:spPr>
          <a:xfrm>
            <a:off x="2200425" y="802400"/>
            <a:ext cx="33258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0000"/>
              <a:buNone/>
            </a:pPr>
            <a:r>
              <a:rPr b="1" lang="en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Jianping Huang (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NOAA/NWS/NCEP/EMC) 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814"/>
              <a:buNone/>
            </a:pPr>
            <a:r>
              <a:t/>
            </a:r>
            <a:endParaRPr b="1" sz="128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Fanglin Yang (EMC), Ivanka Stajner (NASA), Jeffrey McQueen, Cory Martin, Raffaele Montuoro (EMC)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Kai Wang, Ho-Chun Huang, Brian Curtis, Anna Smoot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Hyundeok Choi, Haixia Liu  (EMC, Lynker),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Barry Baker (OAR ARL), Youhua Tang, Patrick Campbell(ARL, GMU). Daniel Tong (GMU)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Georg Grell (OAR GSL)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20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Hongli Wang, Ruifang Li (GSL, CIRES)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9999"/>
              <a:buNone/>
            </a:pPr>
            <a:r>
              <a:t/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5470"/>
              <a:buNone/>
            </a:pPr>
            <a:r>
              <a:rPr lang="en" sz="1800">
                <a:solidFill>
                  <a:schemeClr val="lt2"/>
                </a:solidFill>
              </a:rPr>
              <a:t>2024 CMAS Annual Conference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220" name="Google Shape;220;g2c7d1145b41_0_63"/>
          <p:cNvPicPr preferRelativeResize="0"/>
          <p:nvPr/>
        </p:nvPicPr>
        <p:blipFill rotWithShape="1">
          <a:blip r:embed="rId3">
            <a:alphaModFix/>
          </a:blip>
          <a:srcRect b="0" l="2580" r="-2576" t="0"/>
          <a:stretch/>
        </p:blipFill>
        <p:spPr>
          <a:xfrm>
            <a:off x="1433150" y="4253775"/>
            <a:ext cx="9076474" cy="20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c7d1145b41_0_63"/>
          <p:cNvSpPr txBox="1"/>
          <p:nvPr>
            <p:ph idx="3" type="body"/>
          </p:nvPr>
        </p:nvSpPr>
        <p:spPr>
          <a:xfrm>
            <a:off x="5713550" y="1245775"/>
            <a:ext cx="34011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9"/>
              <a:buFont typeface="Arial"/>
              <a:buNone/>
            </a:pPr>
            <a:r>
              <a:rPr lang="en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Wilczak (PSL)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99"/>
              <a:buNone/>
            </a:pPr>
            <a:r>
              <a:rPr lang="en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Irina Djalalova, Dave Allured (PSL, CIRES)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9"/>
              <a:buFont typeface="Arial"/>
              <a:buNone/>
            </a:pPr>
            <a:r>
              <a:rPr lang="en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Shobha Kondragunta (NESDIS STAR)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9"/>
              <a:buFont typeface="Arial"/>
              <a:buNone/>
            </a:pPr>
            <a:r>
              <a:rPr lang="en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Chuanyu Xu, Zigang Wei  (IMSG, NESDIS STAR)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9"/>
              <a:buFont typeface="Arial"/>
              <a:buNone/>
            </a:pPr>
            <a:r>
              <a:rPr lang="en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Fangjun Li and Xiaoyang Zhang (SDSU)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Jack Kain, Youngsun Jung (STI)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                         </a:t>
            </a:r>
            <a:r>
              <a:rPr lang="en" sz="1400">
                <a:solidFill>
                  <a:schemeClr val="lt2"/>
                </a:solidFill>
              </a:rPr>
              <a:t>                </a:t>
            </a:r>
            <a:endParaRPr sz="1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2"/>
                </a:solidFill>
              </a:rPr>
              <a:t>          Chapel Hill, NC ,                October 21, 2024</a:t>
            </a:r>
            <a:endParaRPr sz="1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0d393eb7f_0_1"/>
          <p:cNvSpPr/>
          <p:nvPr/>
        </p:nvSpPr>
        <p:spPr>
          <a:xfrm>
            <a:off x="8205660" y="38955"/>
            <a:ext cx="951000" cy="95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00d393eb7f_0_1"/>
          <p:cNvSpPr txBox="1"/>
          <p:nvPr/>
        </p:nvSpPr>
        <p:spPr>
          <a:xfrm>
            <a:off x="304800" y="114375"/>
            <a:ext cx="871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QMv7.0.7 improves O</a:t>
            </a:r>
            <a:r>
              <a:rPr b="1" baseline="-25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exceedance predictions</a:t>
            </a:r>
            <a:r>
              <a:rPr b="1" baseline="-25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summer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00d393eb7f_0_1"/>
          <p:cNvSpPr txBox="1"/>
          <p:nvPr/>
        </p:nvSpPr>
        <p:spPr>
          <a:xfrm>
            <a:off x="472450" y="837550"/>
            <a:ext cx="2199600" cy="3898800"/>
          </a:xfrm>
          <a:prstGeom prst="rect">
            <a:avLst/>
          </a:prstGeom>
          <a:solidFill>
            <a:srgbClr val="E9EEF4"/>
          </a:solidFill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AQMv7 demonstrates higher Critical Success Index (CSI) values for daily max. 8-hour ave. O</a:t>
            </a:r>
            <a:r>
              <a:rPr b="0" baseline="-25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both the raw model (solid) and bias-corrected (BC) products (dashed) than AQMv6.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AQMv7 exhibits enhanced predictive capabilities for O</a:t>
            </a:r>
            <a:r>
              <a:rPr b="0" baseline="-25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exceedance events (≥70 ppb).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00d393eb7f_0_1"/>
          <p:cNvSpPr txBox="1"/>
          <p:nvPr/>
        </p:nvSpPr>
        <p:spPr>
          <a:xfrm rot="-5400000">
            <a:off x="2531800" y="2499225"/>
            <a:ext cx="6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300d393eb7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2" y="913830"/>
            <a:ext cx="5943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g300d393eb7f_0_1"/>
          <p:cNvCxnSpPr/>
          <p:nvPr/>
        </p:nvCxnSpPr>
        <p:spPr>
          <a:xfrm flipH="1" rot="10800000">
            <a:off x="3130350" y="1801850"/>
            <a:ext cx="2400" cy="19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8" name="Google Shape;348;g300d393eb7f_0_1"/>
          <p:cNvCxnSpPr/>
          <p:nvPr/>
        </p:nvCxnSpPr>
        <p:spPr>
          <a:xfrm>
            <a:off x="5593975" y="1626325"/>
            <a:ext cx="0" cy="2448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0d2947716_0_270"/>
          <p:cNvSpPr txBox="1"/>
          <p:nvPr>
            <p:ph idx="1" type="body"/>
          </p:nvPr>
        </p:nvSpPr>
        <p:spPr>
          <a:xfrm>
            <a:off x="311700" y="6190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1C4587"/>
                </a:solidFill>
              </a:rPr>
              <a:t>Major Changes</a:t>
            </a:r>
            <a:r>
              <a:rPr lang="en"/>
              <a:t>: 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○"/>
            </a:pPr>
            <a:r>
              <a:rPr lang="en" sz="1600">
                <a:solidFill>
                  <a:srgbClr val="0000FF"/>
                </a:solidFill>
              </a:rPr>
              <a:t>Update the Regional hourly Advanced Baseline Imager (ABI) and Visible Infrared Imaging Radiometer Suite (VIIRS) Emissions (RAVE) input datasets from version 1.3 to v2.0, </a:t>
            </a:r>
            <a:r>
              <a:rPr lang="en" sz="1600">
                <a:solidFill>
                  <a:srgbClr val="0000FF"/>
                </a:solidFill>
              </a:rPr>
              <a:t>whi</a:t>
            </a:r>
            <a:r>
              <a:rPr lang="en" sz="1600">
                <a:solidFill>
                  <a:srgbClr val="0000FF"/>
                </a:solidFill>
              </a:rPr>
              <a:t>ch use observations from NOAA's latest generation of U.S. polar-orbiting satellites (NOAA-21). </a:t>
            </a:r>
            <a:endParaRPr sz="1600">
              <a:solidFill>
                <a:srgbClr val="0000FF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Update the list of AirNow's observational surface sites for ozone (O</a:t>
            </a:r>
            <a:r>
              <a:rPr baseline="-25000" lang="en" sz="1600"/>
              <a:t>3</a:t>
            </a:r>
            <a:r>
              <a:rPr lang="en" sz="1600"/>
              <a:t>) and fine particulate matter (PM</a:t>
            </a:r>
            <a:r>
              <a:rPr baseline="-25000" lang="en" sz="1600"/>
              <a:t>2.5</a:t>
            </a:r>
            <a:r>
              <a:rPr lang="en" sz="1600"/>
              <a:t>) to improve bias-corrected products.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Mitigate overprediction of fugitive dust.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Increase accuracy of predicted dry deposition velocities for small gravitational settling and aerodynamic resistance values.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○"/>
            </a:pPr>
            <a:r>
              <a:rPr lang="en" sz="1600">
                <a:solidFill>
                  <a:srgbClr val="0000FF"/>
                </a:solidFill>
              </a:rPr>
              <a:t>Implement bug fixes and other code improvements.</a:t>
            </a:r>
            <a:endParaRPr sz="1600">
              <a:solidFill>
                <a:srgbClr val="0000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en" sz="1600">
                <a:solidFill>
                  <a:srgbClr val="0000FF"/>
                </a:solidFill>
              </a:rPr>
              <a:t>Implemented:  Oct. 1, 2024 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354" name="Google Shape;354;g300d2947716_0_270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g300d2947716_0_270"/>
          <p:cNvSpPr txBox="1"/>
          <p:nvPr>
            <p:ph type="title"/>
          </p:nvPr>
        </p:nvSpPr>
        <p:spPr>
          <a:xfrm>
            <a:off x="580475" y="76200"/>
            <a:ext cx="775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rgbClr val="1C4587"/>
                </a:solidFill>
              </a:rPr>
              <a:t>Upgrade of the AQM operational system: v7.0.8</a:t>
            </a:r>
            <a:endParaRPr sz="24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a09da0f56_0_0"/>
          <p:cNvSpPr txBox="1"/>
          <p:nvPr/>
        </p:nvSpPr>
        <p:spPr>
          <a:xfrm>
            <a:off x="406575" y="127975"/>
            <a:ext cx="8113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AQMv7.0.8 Improves PM</a:t>
            </a:r>
            <a:r>
              <a:rPr b="1" baseline="-25000" lang="en" sz="2400">
                <a:solidFill>
                  <a:schemeClr val="dk1"/>
                </a:solidFill>
              </a:rPr>
              <a:t>2.5</a:t>
            </a:r>
            <a:r>
              <a:rPr b="1" lang="en" sz="2400">
                <a:solidFill>
                  <a:schemeClr val="dk1"/>
                </a:solidFill>
              </a:rPr>
              <a:t> Predictions in July 2024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361" name="Google Shape;361;g30a09da0f5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659755"/>
            <a:ext cx="521207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0a09da0f5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500" y="2518084"/>
            <a:ext cx="5212078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0a09da0f56_0_0"/>
          <p:cNvSpPr/>
          <p:nvPr/>
        </p:nvSpPr>
        <p:spPr>
          <a:xfrm>
            <a:off x="6467200" y="2571750"/>
            <a:ext cx="1052400" cy="1173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g30a09da0f56_0_0"/>
          <p:cNvPicPr preferRelativeResize="0"/>
          <p:nvPr/>
        </p:nvPicPr>
        <p:blipFill rotWithShape="1">
          <a:blip r:embed="rId5">
            <a:alphaModFix/>
          </a:blip>
          <a:srcRect b="51458" l="8299" r="33414" t="0"/>
          <a:stretch/>
        </p:blipFill>
        <p:spPr>
          <a:xfrm>
            <a:off x="6230690" y="593550"/>
            <a:ext cx="2653986" cy="18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0d393eb7f_0_448"/>
          <p:cNvSpPr txBox="1"/>
          <p:nvPr>
            <p:ph idx="1" type="subTitle"/>
          </p:nvPr>
        </p:nvSpPr>
        <p:spPr>
          <a:xfrm>
            <a:off x="359325" y="125275"/>
            <a:ext cx="8118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Proposed changes for AQM v8.0</a:t>
            </a:r>
            <a:endParaRPr b="1" sz="2600"/>
          </a:p>
        </p:txBody>
      </p:sp>
      <p:sp>
        <p:nvSpPr>
          <p:cNvPr id="370" name="Google Shape;370;g300d393eb7f_0_448"/>
          <p:cNvSpPr txBox="1"/>
          <p:nvPr/>
        </p:nvSpPr>
        <p:spPr>
          <a:xfrm>
            <a:off x="454000" y="613075"/>
            <a:ext cx="86169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Increase model grid-spacing resolution from 13 km to 9 km</a:t>
            </a: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Update the UFS-Atmosphere model to use the Finite-Volume Cubed-Sphere (FV3) dynamical core.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Upgrade the Common Community Physics Package (CCPP) to align with the version used in the Global Forecast System (GFS) v17.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Upgrade CMAQ from version 5.2.1 to version 5.4.</a:t>
            </a:r>
            <a:endParaRPr b="0" i="0" sz="1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Update the National Emission Inventory (NEI) from 2016 to 2019</a:t>
            </a: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Refine fire emission representations and activate Volatile Organic Compound (VOC) emissions from wildfires.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91A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Implement a short training period for PM</a:t>
            </a:r>
            <a:r>
              <a:rPr b="0" baseline="-2500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0" i="0" lang="en" sz="1700" u="none" cap="none" strike="noStrike">
                <a:solidFill>
                  <a:srgbClr val="14191A"/>
                </a:solidFill>
                <a:latin typeface="Arial"/>
                <a:ea typeface="Arial"/>
                <a:cs typeface="Arial"/>
                <a:sym typeface="Arial"/>
              </a:rPr>
              <a:t> bias correction during intense wildfire events.</a:t>
            </a:r>
            <a:endParaRPr b="0" i="0" sz="1700" u="none" cap="none" strike="noStrike">
              <a:solidFill>
                <a:srgbClr val="141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implementation is planned for December 2025.</a:t>
            </a:r>
            <a:endParaRPr b="0" i="0" sz="1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a09da0f56_0_138"/>
          <p:cNvSpPr txBox="1"/>
          <p:nvPr/>
        </p:nvSpPr>
        <p:spPr>
          <a:xfrm>
            <a:off x="782300" y="3232675"/>
            <a:ext cx="2415600" cy="624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v8.0: dust module requires refinement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376" name="Google Shape;376;g30a09da0f56_0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125"/>
            <a:ext cx="5303521" cy="256031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0a09da0f56_0_138"/>
          <p:cNvSpPr txBox="1"/>
          <p:nvPr/>
        </p:nvSpPr>
        <p:spPr>
          <a:xfrm>
            <a:off x="5049500" y="870475"/>
            <a:ext cx="4075200" cy="475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v8.0 improves O</a:t>
            </a:r>
            <a:r>
              <a:rPr baseline="-25000" lang="en" sz="15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 predictions (e.g., nighttime)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378" name="Google Shape;378;g30a09da0f56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175" y="2221975"/>
            <a:ext cx="5303521" cy="256031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0a09da0f56_0_138"/>
          <p:cNvSpPr/>
          <p:nvPr/>
        </p:nvSpPr>
        <p:spPr>
          <a:xfrm>
            <a:off x="6939950" y="2921575"/>
            <a:ext cx="330900" cy="10590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06560b7c1d_0_10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g306560b7c1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75" y="5"/>
            <a:ext cx="5303521" cy="23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06560b7c1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775" y="2433530"/>
            <a:ext cx="5303521" cy="23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306560b7c1d_0_10"/>
          <p:cNvSpPr txBox="1"/>
          <p:nvPr/>
        </p:nvSpPr>
        <p:spPr>
          <a:xfrm>
            <a:off x="388775" y="3052900"/>
            <a:ext cx="3279900" cy="680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overpredicted over SEUS and underpredicted in R</a:t>
            </a:r>
            <a:r>
              <a:rPr lang="en" sz="1600">
                <a:solidFill>
                  <a:schemeClr val="dk1"/>
                </a:solidFill>
              </a:rPr>
              <a:t>8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g306560b7c1d_0_10"/>
          <p:cNvPicPr preferRelativeResize="0"/>
          <p:nvPr/>
        </p:nvPicPr>
        <p:blipFill rotWithShape="1">
          <a:blip r:embed="rId5">
            <a:alphaModFix/>
          </a:blip>
          <a:srcRect b="51458" l="8299" r="33414" t="0"/>
          <a:stretch/>
        </p:blipFill>
        <p:spPr>
          <a:xfrm>
            <a:off x="6145590" y="158625"/>
            <a:ext cx="2653986" cy="18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00d393eb7f_0_430"/>
          <p:cNvSpPr txBox="1"/>
          <p:nvPr>
            <p:ph idx="1" type="body"/>
          </p:nvPr>
        </p:nvSpPr>
        <p:spPr>
          <a:xfrm>
            <a:off x="457200" y="1200150"/>
            <a:ext cx="8619600" cy="3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" sz="2000">
                <a:solidFill>
                  <a:srgbClr val="0C343D"/>
                </a:solidFill>
              </a:rPr>
              <a:t>The first UFS-AQM online system-based AQMv7.0.7 was successfully implemented on May 14, 2024. </a:t>
            </a:r>
            <a:endParaRPr sz="2000">
              <a:solidFill>
                <a:srgbClr val="0C343D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" sz="2000">
                <a:solidFill>
                  <a:srgbClr val="0C343D"/>
                </a:solidFill>
              </a:rPr>
              <a:t>An updated version (v7.0.8) was implemented along with code bug fixes to support the upgrade of RAVE v2 fire emission products Oct. 1st, 2024. </a:t>
            </a:r>
            <a:endParaRPr sz="2000">
              <a:solidFill>
                <a:srgbClr val="0C343D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n" sz="2000">
                <a:solidFill>
                  <a:srgbClr val="0C343D"/>
                </a:solidFill>
              </a:rPr>
              <a:t>Development of </a:t>
            </a:r>
            <a:r>
              <a:rPr b="1" lang="en" sz="2000">
                <a:solidFill>
                  <a:srgbClr val="0000FF"/>
                </a:solidFill>
              </a:rPr>
              <a:t>AQM v8.0</a:t>
            </a:r>
            <a:r>
              <a:rPr lang="en" sz="2000">
                <a:solidFill>
                  <a:srgbClr val="0C343D"/>
                </a:solidFill>
              </a:rPr>
              <a:t> is underway by refining model grid-spacing, upgrading CMAQ, the UFS-Atmosphere model, and the National Emission Inventory, with implementation </a:t>
            </a:r>
            <a:r>
              <a:rPr b="1" lang="en" sz="2000">
                <a:solidFill>
                  <a:srgbClr val="0C343D"/>
                </a:solidFill>
              </a:rPr>
              <a:t>planned for Q1 FY 2026</a:t>
            </a:r>
            <a:r>
              <a:rPr lang="en" sz="2000">
                <a:solidFill>
                  <a:srgbClr val="0C343D"/>
                </a:solidFill>
              </a:rPr>
              <a:t>.</a:t>
            </a:r>
            <a:endParaRPr sz="2600"/>
          </a:p>
        </p:txBody>
      </p:sp>
      <p:sp>
        <p:nvSpPr>
          <p:cNvPr id="394" name="Google Shape;394;g300d393eb7f_0_43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Summary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06ac832a9e_0_120"/>
          <p:cNvSpPr txBox="1"/>
          <p:nvPr>
            <p:ph idx="1" type="body"/>
          </p:nvPr>
        </p:nvSpPr>
        <p:spPr>
          <a:xfrm>
            <a:off x="457200" y="1200150"/>
            <a:ext cx="8619600" cy="3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Incorporate data assimilation (i.e., JEDI) to constrain chemical initial conditions. 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Tropospheric Monitoring Instrument (TROPOMI) and Tropospheric Emissions: Monitoring of Pollution (TEMPO) retrieval data to constrain ICs of NO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O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other chemical species.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 AirNow surface PM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/O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and satellite-retrieved AOD to constrain ICs of PM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/O</a:t>
            </a:r>
            <a:r>
              <a:rPr baseline="-25000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aseline="-25000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Switch to the MPAS dynamic core.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Higher resolution ( 3 km?) or nested domains for CONUS.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 an AI forecast model for further improving AQ predictions.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400" name="Google Shape;400;g306ac832a9e_0_1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4100"/>
              <a:t>On-going work and future plans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6ac832a9e_0_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g306ac832a9e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400" y="1306525"/>
            <a:ext cx="4811449" cy="33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06ac832a9e_0_2"/>
          <p:cNvSpPr txBox="1"/>
          <p:nvPr>
            <p:ph type="title"/>
          </p:nvPr>
        </p:nvSpPr>
        <p:spPr>
          <a:xfrm>
            <a:off x="342625" y="129775"/>
            <a:ext cx="860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>
                <a:solidFill>
                  <a:srgbClr val="1155CC"/>
                </a:solidFill>
              </a:rPr>
              <a:t>Evolution of National Air Quality Forecast Capabilities</a:t>
            </a:r>
            <a:endParaRPr sz="2600">
              <a:solidFill>
                <a:srgbClr val="1155CC"/>
              </a:solidFill>
            </a:endParaRPr>
          </a:p>
        </p:txBody>
      </p:sp>
      <p:sp>
        <p:nvSpPr>
          <p:cNvPr id="229" name="Google Shape;229;g306ac832a9e_0_2"/>
          <p:cNvSpPr txBox="1"/>
          <p:nvPr>
            <p:ph idx="1" type="body"/>
          </p:nvPr>
        </p:nvSpPr>
        <p:spPr>
          <a:xfrm>
            <a:off x="219150" y="821400"/>
            <a:ext cx="3846600" cy="42759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" sz="1800">
                <a:solidFill>
                  <a:srgbClr val="3C78D8"/>
                </a:solidFill>
              </a:rPr>
              <a:t>Prediction systems</a:t>
            </a:r>
            <a:endParaRPr b="1" sz="1800">
              <a:solidFill>
                <a:srgbClr val="3C78D8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1155CC"/>
                </a:solidFill>
              </a:rPr>
              <a:t>Chemistry model(s)</a:t>
            </a:r>
            <a:r>
              <a:rPr lang="en" sz="1400">
                <a:solidFill>
                  <a:srgbClr val="1155CC"/>
                </a:solidFill>
              </a:rPr>
              <a:t>:</a:t>
            </a:r>
            <a:r>
              <a:rPr lang="en" sz="1400"/>
              <a:t> EPA </a:t>
            </a:r>
            <a:r>
              <a:rPr lang="en" sz="1400">
                <a:solidFill>
                  <a:schemeClr val="dk1"/>
                </a:solidFill>
              </a:rPr>
              <a:t>Community Multiscale Air Quality (</a:t>
            </a:r>
            <a:r>
              <a:rPr b="1" lang="en" sz="1400">
                <a:solidFill>
                  <a:schemeClr val="dk1"/>
                </a:solidFill>
              </a:rPr>
              <a:t>CMAQ</a:t>
            </a:r>
            <a:r>
              <a:rPr lang="en" sz="1400">
                <a:solidFill>
                  <a:schemeClr val="dk1"/>
                </a:solidFill>
              </a:rPr>
              <a:t>) model: gas-chemistry mechanisms (e.g., CB06) and aerosol module (e.g., Aero7)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1155CC"/>
                </a:solidFill>
              </a:rPr>
              <a:t>Meteorological models</a:t>
            </a:r>
            <a:r>
              <a:rPr b="1" lang="en" sz="1400"/>
              <a:t>: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222222"/>
                </a:solidFill>
              </a:rPr>
              <a:t>NOAA/NCEP  North American Mesoscale (</a:t>
            </a:r>
            <a:r>
              <a:rPr b="1" lang="en" sz="1400">
                <a:solidFill>
                  <a:srgbClr val="222222"/>
                </a:solidFill>
              </a:rPr>
              <a:t>NAM</a:t>
            </a:r>
            <a:r>
              <a:rPr lang="en" sz="1400">
                <a:solidFill>
                  <a:srgbClr val="222222"/>
                </a:solidFill>
              </a:rPr>
              <a:t>) numerical  weather prediction models: Eta, WRF/NMM, NMMB</a:t>
            </a:r>
            <a:endParaRPr sz="1400">
              <a:solidFill>
                <a:srgbClr val="222222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222222"/>
                </a:solidFill>
              </a:rPr>
              <a:t>NOAA/NCEP Global Forecast System (</a:t>
            </a:r>
            <a:r>
              <a:rPr b="1" lang="en" sz="1400">
                <a:solidFill>
                  <a:srgbClr val="222222"/>
                </a:solidFill>
              </a:rPr>
              <a:t>GFS</a:t>
            </a:r>
            <a:r>
              <a:rPr lang="en" sz="1400">
                <a:solidFill>
                  <a:srgbClr val="222222"/>
                </a:solidFill>
              </a:rPr>
              <a:t>)</a:t>
            </a:r>
            <a:endParaRPr sz="1400">
              <a:solidFill>
                <a:srgbClr val="22222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1155CC"/>
                </a:solidFill>
              </a:rPr>
              <a:t>Meteorology-Chemistry Coupling</a:t>
            </a:r>
            <a:r>
              <a:rPr b="1" lang="en" sz="1400"/>
              <a:t>: </a:t>
            </a:r>
            <a:r>
              <a:rPr lang="en" sz="1400">
                <a:solidFill>
                  <a:srgbClr val="FF0000"/>
                </a:solidFill>
              </a:rPr>
              <a:t>Offline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" sz="1800">
                <a:solidFill>
                  <a:srgbClr val="3C78D8"/>
                </a:solidFill>
              </a:rPr>
              <a:t>Forecast Guidance: </a:t>
            </a:r>
            <a:endParaRPr b="1" sz="1800">
              <a:solidFill>
                <a:srgbClr val="3C78D8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78D8"/>
              </a:buClr>
              <a:buSzPts val="1400"/>
              <a:buChar char="●"/>
            </a:pPr>
            <a:r>
              <a:rPr lang="en" sz="1400">
                <a:solidFill>
                  <a:srgbClr val="3C78D8"/>
                </a:solidFill>
              </a:rPr>
              <a:t>O3, PM2.5, and smoke</a:t>
            </a:r>
            <a:r>
              <a:rPr b="1" lang="en" sz="1400">
                <a:solidFill>
                  <a:srgbClr val="3C78D8"/>
                </a:solidFill>
              </a:rPr>
              <a:t>: </a:t>
            </a:r>
            <a:r>
              <a:rPr lang="en" sz="1400">
                <a:solidFill>
                  <a:schemeClr val="dk1"/>
                </a:solidFill>
              </a:rPr>
              <a:t>nationwide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Char char="●"/>
            </a:pPr>
            <a:r>
              <a:rPr lang="en" sz="1400">
                <a:solidFill>
                  <a:srgbClr val="3C78D8"/>
                </a:solidFill>
              </a:rPr>
              <a:t>Dust:</a:t>
            </a:r>
            <a:r>
              <a:rPr b="1" lang="en" sz="1400">
                <a:solidFill>
                  <a:srgbClr val="3C78D8"/>
                </a:solidFill>
              </a:rPr>
              <a:t> </a:t>
            </a:r>
            <a:r>
              <a:rPr lang="en" sz="1300">
                <a:solidFill>
                  <a:schemeClr val="dk1"/>
                </a:solidFill>
              </a:rPr>
              <a:t>CONUS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6ac832a9e_0_28"/>
          <p:cNvSpPr/>
          <p:nvPr/>
        </p:nvSpPr>
        <p:spPr>
          <a:xfrm>
            <a:off x="7891208" y="25763"/>
            <a:ext cx="1224000" cy="5253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006F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fscommunity.org/wp-content/uploads/2019/11/UFS-Logo-RGB-3c-horizontal-150dpi.png" id="235" name="Google Shape;235;g306ac832a9e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1208" y="88358"/>
            <a:ext cx="1182116" cy="46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06ac832a9e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975" y="780650"/>
            <a:ext cx="8659627" cy="34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06ac832a9e_0_28"/>
          <p:cNvSpPr/>
          <p:nvPr/>
        </p:nvSpPr>
        <p:spPr>
          <a:xfrm>
            <a:off x="5707350" y="2347975"/>
            <a:ext cx="752100" cy="3636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06ac832a9e_0_28"/>
          <p:cNvSpPr txBox="1"/>
          <p:nvPr/>
        </p:nvSpPr>
        <p:spPr>
          <a:xfrm>
            <a:off x="391875" y="-152400"/>
            <a:ext cx="7402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6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Transition from many operational modeling systems to UFS Applications</a:t>
            </a:r>
            <a:endParaRPr b="0" i="0" sz="26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06ac832a9e_0_28"/>
          <p:cNvSpPr/>
          <p:nvPr/>
        </p:nvSpPr>
        <p:spPr>
          <a:xfrm>
            <a:off x="255775" y="2873825"/>
            <a:ext cx="1619700" cy="24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06ac832a9e_0_28"/>
          <p:cNvSpPr txBox="1"/>
          <p:nvPr>
            <p:ph idx="4294967295" type="body"/>
          </p:nvPr>
        </p:nvSpPr>
        <p:spPr>
          <a:xfrm>
            <a:off x="408850" y="4231500"/>
            <a:ext cx="87351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" sz="1820">
                <a:solidFill>
                  <a:srgbClr val="0070C0"/>
                </a:solidFill>
              </a:rPr>
              <a:t>AQM will be included in the short range regional application. Progress to date focuses on including CMAQ chemistry online in the regional UFS application.</a:t>
            </a:r>
            <a:endParaRPr b="1" sz="1825"/>
          </a:p>
        </p:txBody>
      </p:sp>
      <p:sp>
        <p:nvSpPr>
          <p:cNvPr id="241" name="Google Shape;241;g306ac832a9e_0_28"/>
          <p:cNvSpPr txBox="1"/>
          <p:nvPr/>
        </p:nvSpPr>
        <p:spPr>
          <a:xfrm>
            <a:off x="2954650" y="2818975"/>
            <a:ext cx="118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UFS-AQM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06ac832a9e_0_28"/>
          <p:cNvSpPr/>
          <p:nvPr/>
        </p:nvSpPr>
        <p:spPr>
          <a:xfrm>
            <a:off x="2617975" y="2863975"/>
            <a:ext cx="1619700" cy="24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06ac832a9e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1f1b7e24746_0_981"/>
          <p:cNvPicPr preferRelativeResize="0"/>
          <p:nvPr/>
        </p:nvPicPr>
        <p:blipFill rotWithShape="1">
          <a:blip r:embed="rId3">
            <a:alphaModFix/>
          </a:blip>
          <a:srcRect b="0" l="-1830" r="1830" t="0"/>
          <a:stretch/>
        </p:blipFill>
        <p:spPr>
          <a:xfrm>
            <a:off x="4513450" y="573225"/>
            <a:ext cx="4268000" cy="40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f1b7e24746_0_981"/>
          <p:cNvSpPr/>
          <p:nvPr/>
        </p:nvSpPr>
        <p:spPr>
          <a:xfrm>
            <a:off x="463475" y="1520625"/>
            <a:ext cx="3191400" cy="2018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f1b7e24746_0_981"/>
          <p:cNvSpPr/>
          <p:nvPr/>
        </p:nvSpPr>
        <p:spPr>
          <a:xfrm>
            <a:off x="658800" y="1791675"/>
            <a:ext cx="2821200" cy="43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Atmos. Dyncore (FV3)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f1b7e24746_0_981"/>
          <p:cNvSpPr/>
          <p:nvPr/>
        </p:nvSpPr>
        <p:spPr>
          <a:xfrm>
            <a:off x="658800" y="2325075"/>
            <a:ext cx="2821200" cy="43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Atmos. Physics (CCPP)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f1b7e24746_0_981"/>
          <p:cNvSpPr/>
          <p:nvPr/>
        </p:nvSpPr>
        <p:spPr>
          <a:xfrm>
            <a:off x="658800" y="2934675"/>
            <a:ext cx="2821200" cy="43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Writing Component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1f1b7e24746_0_9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2243625"/>
            <a:ext cx="109728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f1b7e24746_0_9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872025"/>
            <a:ext cx="18192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f1b7e24746_0_981"/>
          <p:cNvSpPr/>
          <p:nvPr/>
        </p:nvSpPr>
        <p:spPr>
          <a:xfrm>
            <a:off x="440700" y="573225"/>
            <a:ext cx="8667000" cy="415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f1b7e24746_0_981"/>
          <p:cNvSpPr txBox="1"/>
          <p:nvPr/>
        </p:nvSpPr>
        <p:spPr>
          <a:xfrm>
            <a:off x="1517875" y="38875"/>
            <a:ext cx="7719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The </a:t>
            </a: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UFS-AQM </a:t>
            </a: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Online-coupling </a:t>
            </a: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 </a:t>
            </a:r>
            <a:r>
              <a:rPr lang="en" sz="2600">
                <a:solidFill>
                  <a:schemeClr val="dk1"/>
                </a:solidFill>
              </a:rPr>
              <a:t>Model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bdfa74c8f_0_0"/>
          <p:cNvSpPr/>
          <p:nvPr/>
        </p:nvSpPr>
        <p:spPr>
          <a:xfrm>
            <a:off x="4866797" y="1815818"/>
            <a:ext cx="1343700" cy="754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9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FV3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(transport/physics)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0bdfa74c8f_0_0"/>
          <p:cNvSpPr/>
          <p:nvPr/>
        </p:nvSpPr>
        <p:spPr>
          <a:xfrm>
            <a:off x="1179486" y="1861262"/>
            <a:ext cx="1200300" cy="706200"/>
          </a:xfrm>
          <a:prstGeom prst="snipRoundRect">
            <a:avLst>
              <a:gd fmla="val 16667" name="adj1"/>
              <a:gd fmla="val 16667" name="adj2"/>
            </a:avLst>
          </a:prstGeom>
          <a:noFill/>
          <a:ln cap="flat" cmpd="sng" w="254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NEXUS</a:t>
            </a:r>
            <a:endParaRPr b="0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(NOAA Emission and Exchange Unified System) 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0bdfa74c8f_0_0"/>
          <p:cNvSpPr/>
          <p:nvPr/>
        </p:nvSpPr>
        <p:spPr>
          <a:xfrm>
            <a:off x="3033913" y="1820043"/>
            <a:ext cx="1343700" cy="754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CMAQ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" sz="11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gas-chem. and aerosols)</a:t>
            </a:r>
            <a:endParaRPr b="0" i="0" sz="11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0bdfa74c8f_0_0"/>
          <p:cNvSpPr/>
          <p:nvPr/>
        </p:nvSpPr>
        <p:spPr>
          <a:xfrm>
            <a:off x="2382525" y="2029832"/>
            <a:ext cx="480300" cy="3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>
              <a:alpha val="118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0bdfa74c8f_0_0"/>
          <p:cNvSpPr/>
          <p:nvPr/>
        </p:nvSpPr>
        <p:spPr>
          <a:xfrm>
            <a:off x="1292528" y="744658"/>
            <a:ext cx="9267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Anthrop.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0bdfa74c8f_0_0"/>
          <p:cNvSpPr/>
          <p:nvPr/>
        </p:nvSpPr>
        <p:spPr>
          <a:xfrm>
            <a:off x="3878794" y="582919"/>
            <a:ext cx="13437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WildFire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(RAVE)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0bdfa74c8f_0_0"/>
          <p:cNvSpPr/>
          <p:nvPr/>
        </p:nvSpPr>
        <p:spPr>
          <a:xfrm>
            <a:off x="4342693" y="1265357"/>
            <a:ext cx="3018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0bdfa74c8f_0_0"/>
          <p:cNvSpPr/>
          <p:nvPr/>
        </p:nvSpPr>
        <p:spPr>
          <a:xfrm>
            <a:off x="3097237" y="3124631"/>
            <a:ext cx="1310700" cy="696600"/>
          </a:xfrm>
          <a:prstGeom prst="snipRoundRect">
            <a:avLst>
              <a:gd fmla="val 16667" name="adj1"/>
              <a:gd fmla="val 16667" name="adj2"/>
            </a:avLst>
          </a:prstGeom>
          <a:noFill/>
          <a:ln cap="flat" cmpd="sng" w="254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UPP &amp; Post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(PM</a:t>
            </a:r>
            <a:r>
              <a:rPr b="0" baseline="-2500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0bdfa74c8f_0_0"/>
          <p:cNvSpPr/>
          <p:nvPr/>
        </p:nvSpPr>
        <p:spPr>
          <a:xfrm>
            <a:off x="4906538" y="3124631"/>
            <a:ext cx="1343700" cy="703500"/>
          </a:xfrm>
          <a:prstGeom prst="snipRoundRect">
            <a:avLst>
              <a:gd fmla="val 16667" name="adj1"/>
              <a:gd fmla="val 16667" name="adj2"/>
            </a:avLst>
          </a:prstGeom>
          <a:noFill/>
          <a:ln cap="flat" cmpd="sng" w="254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Correction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0bdfa74c8f_0_0"/>
          <p:cNvSpPr/>
          <p:nvPr/>
        </p:nvSpPr>
        <p:spPr>
          <a:xfrm>
            <a:off x="1605009" y="2577935"/>
            <a:ext cx="301800" cy="411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0bdfa74c8f_0_0"/>
          <p:cNvSpPr/>
          <p:nvPr/>
        </p:nvSpPr>
        <p:spPr>
          <a:xfrm>
            <a:off x="6801001" y="4085475"/>
            <a:ext cx="11301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GFS outputs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0bdfa74c8f_0_0"/>
          <p:cNvSpPr/>
          <p:nvPr/>
        </p:nvSpPr>
        <p:spPr>
          <a:xfrm>
            <a:off x="1577771" y="1439953"/>
            <a:ext cx="3018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0bdfa74c8f_0_0"/>
          <p:cNvSpPr/>
          <p:nvPr/>
        </p:nvSpPr>
        <p:spPr>
          <a:xfrm>
            <a:off x="6714049" y="638600"/>
            <a:ext cx="15243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GEFS/Aero +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Chem. Climat. LBCs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0bdfa74c8f_0_0"/>
          <p:cNvSpPr/>
          <p:nvPr/>
        </p:nvSpPr>
        <p:spPr>
          <a:xfrm>
            <a:off x="3146738" y="4262584"/>
            <a:ext cx="13107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(CS, AK,HI)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bdfa74c8f_0_0"/>
          <p:cNvSpPr txBox="1"/>
          <p:nvPr/>
        </p:nvSpPr>
        <p:spPr>
          <a:xfrm>
            <a:off x="696200" y="35150"/>
            <a:ext cx="8160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6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 flowchart of the UFS-AQM online system (AQMv7.0) </a:t>
            </a:r>
            <a:endParaRPr b="0" i="0" sz="26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0bdfa74c8f_0_0"/>
          <p:cNvSpPr/>
          <p:nvPr/>
        </p:nvSpPr>
        <p:spPr>
          <a:xfrm>
            <a:off x="2886076" y="1693569"/>
            <a:ext cx="3457500" cy="101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0bdfa74c8f_0_0"/>
          <p:cNvSpPr/>
          <p:nvPr/>
        </p:nvSpPr>
        <p:spPr>
          <a:xfrm>
            <a:off x="7236563" y="1311806"/>
            <a:ext cx="301800" cy="510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0bdfa74c8f_0_0"/>
          <p:cNvSpPr txBox="1"/>
          <p:nvPr/>
        </p:nvSpPr>
        <p:spPr>
          <a:xfrm>
            <a:off x="4780582" y="1311806"/>
            <a:ext cx="1895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UFS-AQM</a:t>
            </a:r>
            <a:endParaRPr b="1" i="0" sz="11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Coupled forecast model</a:t>
            </a:r>
            <a:endParaRPr b="0" i="0" sz="11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0bdfa74c8f_0_0"/>
          <p:cNvSpPr/>
          <p:nvPr/>
        </p:nvSpPr>
        <p:spPr>
          <a:xfrm>
            <a:off x="1303496" y="2998352"/>
            <a:ext cx="9267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Biogenic Emission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0bdfa74c8f_0_0"/>
          <p:cNvSpPr/>
          <p:nvPr/>
        </p:nvSpPr>
        <p:spPr>
          <a:xfrm>
            <a:off x="3629180" y="2713160"/>
            <a:ext cx="2535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0bdfa74c8f_0_0"/>
          <p:cNvSpPr/>
          <p:nvPr/>
        </p:nvSpPr>
        <p:spPr>
          <a:xfrm>
            <a:off x="6365645" y="2037545"/>
            <a:ext cx="480300" cy="335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0bdfa74c8f_0_0"/>
          <p:cNvSpPr/>
          <p:nvPr/>
        </p:nvSpPr>
        <p:spPr>
          <a:xfrm>
            <a:off x="4415677" y="3314839"/>
            <a:ext cx="480300" cy="3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>
              <a:alpha val="118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0bdfa74c8f_0_0"/>
          <p:cNvSpPr/>
          <p:nvPr/>
        </p:nvSpPr>
        <p:spPr>
          <a:xfrm>
            <a:off x="4371380" y="2091023"/>
            <a:ext cx="495000" cy="245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0bdfa74c8f_0_0"/>
          <p:cNvSpPr/>
          <p:nvPr/>
        </p:nvSpPr>
        <p:spPr>
          <a:xfrm>
            <a:off x="4895506" y="4239077"/>
            <a:ext cx="1310700" cy="6858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erification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0bdfa74c8f_0_0"/>
          <p:cNvSpPr/>
          <p:nvPr/>
        </p:nvSpPr>
        <p:spPr>
          <a:xfrm>
            <a:off x="5416421" y="2709699"/>
            <a:ext cx="2535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0bdfa74c8f_0_0"/>
          <p:cNvSpPr/>
          <p:nvPr/>
        </p:nvSpPr>
        <p:spPr>
          <a:xfrm>
            <a:off x="3660356" y="3838841"/>
            <a:ext cx="2535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0bdfa74c8f_0_0"/>
          <p:cNvSpPr/>
          <p:nvPr/>
        </p:nvSpPr>
        <p:spPr>
          <a:xfrm>
            <a:off x="5409494" y="3828455"/>
            <a:ext cx="253500" cy="41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g30bdfa74c8f_0_0"/>
          <p:cNvCxnSpPr/>
          <p:nvPr/>
        </p:nvCxnSpPr>
        <p:spPr>
          <a:xfrm>
            <a:off x="4377710" y="3838841"/>
            <a:ext cx="558000" cy="3768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9" name="Google Shape;289;g30bdfa74c8f_0_0"/>
          <p:cNvCxnSpPr/>
          <p:nvPr/>
        </p:nvCxnSpPr>
        <p:spPr>
          <a:xfrm flipH="1">
            <a:off x="4457506" y="3838841"/>
            <a:ext cx="438000" cy="4236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0" name="Google Shape;290;g30bdfa74c8f_0_0"/>
          <p:cNvSpPr/>
          <p:nvPr/>
        </p:nvSpPr>
        <p:spPr>
          <a:xfrm>
            <a:off x="916988" y="558600"/>
            <a:ext cx="1688400" cy="328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lgDash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0bdfa74c8f_0_0"/>
          <p:cNvSpPr txBox="1"/>
          <p:nvPr/>
        </p:nvSpPr>
        <p:spPr>
          <a:xfrm>
            <a:off x="813195" y="4038075"/>
            <a:ext cx="1895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New parallel emissions preprocessing system</a:t>
            </a:r>
            <a:endParaRPr b="0" i="0" sz="9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0bdfa74c8f_0_0"/>
          <p:cNvSpPr/>
          <p:nvPr/>
        </p:nvSpPr>
        <p:spPr>
          <a:xfrm>
            <a:off x="6833063" y="1832588"/>
            <a:ext cx="1310700" cy="696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ICs and BCs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0bdfa74c8f_0_0"/>
          <p:cNvSpPr txBox="1"/>
          <p:nvPr/>
        </p:nvSpPr>
        <p:spPr>
          <a:xfrm>
            <a:off x="5567663" y="2700881"/>
            <a:ext cx="92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 fields</a:t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0bdfa74c8f_0_0"/>
          <p:cNvSpPr/>
          <p:nvPr/>
        </p:nvSpPr>
        <p:spPr>
          <a:xfrm>
            <a:off x="6629550" y="2825438"/>
            <a:ext cx="1485900" cy="101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lgDash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0bdfa74c8f_0_0"/>
          <p:cNvSpPr/>
          <p:nvPr/>
        </p:nvSpPr>
        <p:spPr>
          <a:xfrm>
            <a:off x="3772050" y="482288"/>
            <a:ext cx="1576500" cy="886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lgDash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0bdfa74c8f_0_0"/>
          <p:cNvSpPr/>
          <p:nvPr/>
        </p:nvSpPr>
        <p:spPr>
          <a:xfrm>
            <a:off x="7205700" y="2520788"/>
            <a:ext cx="301800" cy="438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0bdfa74c8f_0_0"/>
          <p:cNvSpPr/>
          <p:nvPr/>
        </p:nvSpPr>
        <p:spPr>
          <a:xfrm>
            <a:off x="6718763" y="2975588"/>
            <a:ext cx="1310700" cy="696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UFS_Utils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0bdfa74c8f_0_0"/>
          <p:cNvSpPr/>
          <p:nvPr/>
        </p:nvSpPr>
        <p:spPr>
          <a:xfrm>
            <a:off x="7205700" y="3663788"/>
            <a:ext cx="301800" cy="438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0bdfa74c8f_0_0"/>
          <p:cNvSpPr/>
          <p:nvPr/>
        </p:nvSpPr>
        <p:spPr>
          <a:xfrm>
            <a:off x="2917238" y="2932313"/>
            <a:ext cx="1688400" cy="107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lgDash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300d2947716_0_139"/>
          <p:cNvPicPr preferRelativeResize="0"/>
          <p:nvPr/>
        </p:nvPicPr>
        <p:blipFill rotWithShape="1">
          <a:blip r:embed="rId3">
            <a:alphaModFix/>
          </a:blip>
          <a:srcRect b="0" l="0" r="0" t="9908"/>
          <a:stretch/>
        </p:blipFill>
        <p:spPr>
          <a:xfrm>
            <a:off x="4181700" y="573075"/>
            <a:ext cx="4962299" cy="2560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00d2947716_0_139"/>
          <p:cNvSpPr txBox="1"/>
          <p:nvPr/>
        </p:nvSpPr>
        <p:spPr>
          <a:xfrm>
            <a:off x="288552" y="23000"/>
            <a:ext cx="87741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400"/>
              <a:buFont typeface="Arial"/>
              <a:buNone/>
            </a:pPr>
            <a:r>
              <a:rPr b="0" i="0" lang="en" sz="26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Model Configurations for the AQMv7.0.7 implementation</a:t>
            </a:r>
            <a:endParaRPr b="0" i="0" sz="26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g300d2947716_0_139"/>
          <p:cNvSpPr txBox="1"/>
          <p:nvPr/>
        </p:nvSpPr>
        <p:spPr>
          <a:xfrm>
            <a:off x="4282550" y="3126825"/>
            <a:ext cx="44733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single large North American domain covers three operational product domains ( CONUS, AK and HI</a:t>
            </a:r>
            <a:r>
              <a:rPr b="1" i="0" lang="en" sz="13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300" u="none" cap="none" strike="noStrik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300"/>
              <a:buFont typeface="Arial"/>
              <a:buChar char="●"/>
            </a:pPr>
            <a:r>
              <a:rPr b="1" i="0" lang="en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NOAA’s UFS-AQM based AQMv7.0.7 was implemented on May 14, 2024</a:t>
            </a:r>
            <a:endParaRPr b="1" i="0" sz="1300" u="none" cap="none" strike="noStrik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g300d2947716_0_139"/>
          <p:cNvGraphicFramePr/>
          <p:nvPr/>
        </p:nvGraphicFramePr>
        <p:xfrm>
          <a:off x="288550" y="6380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{43F2F35E-5018-40D2-9DC5-E566F006AB37}</a:tableStyleId>
              </a:tblPr>
              <a:tblGrid>
                <a:gridCol w="1274575"/>
                <a:gridCol w="2618575"/>
              </a:tblGrid>
              <a:tr h="4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Atmos. &amp; air quality models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UFS-Atmos + CMAQv5.2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</a:rPr>
                        <a:t>Online-coupling </a:t>
                      </a:r>
                      <a:endParaRPr sz="1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4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Gas mechanism &amp; aerosol model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CB6r3 + Aero6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4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Grid_spacing &amp; vertical levels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13 km &amp; 65 levels (topped at 0.2 hpa)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61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Anthropogenic emissions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NEI 2016v1 for CONUS + EDGAR-for-HTAPv2, CEDSv2 &amp; OMI-HTAP for O-CONUS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61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Fire emissions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</a:rPr>
                        <a:t>RAVE v1 (hourly, 0.03 deg) </a:t>
                      </a: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+ Sofiev plumerise algorithm, linearly-distributed, VOCs off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4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Biogenic &amp; dust emissions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FF"/>
                          </a:solidFill>
                        </a:rPr>
                        <a:t>MEGAN v2</a:t>
                      </a: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 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4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Dynamics &amp; physics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FV3 &amp; CCPP GFSv16 suite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14191A"/>
                          </a:solidFill>
                        </a:rPr>
                        <a:t>Chem-LBCs</a:t>
                      </a:r>
                      <a:endParaRPr b="1" sz="100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0000FF"/>
                          </a:solidFill>
                        </a:rPr>
                        <a:t>AM4 for gases + GEFS for aerosols</a:t>
                      </a:r>
                      <a:endParaRPr sz="10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</a:tbl>
          </a:graphicData>
        </a:graphic>
      </p:graphicFrame>
      <p:sp>
        <p:nvSpPr>
          <p:cNvPr id="308" name="Google Shape;308;g300d2947716_0_139"/>
          <p:cNvSpPr txBox="1"/>
          <p:nvPr/>
        </p:nvSpPr>
        <p:spPr>
          <a:xfrm>
            <a:off x="4369650" y="2570300"/>
            <a:ext cx="1296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Huang et al. (BAMS in review)</a:t>
            </a:r>
            <a:endParaRPr b="1" i="0" sz="1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00d2947716_0_139"/>
          <p:cNvSpPr txBox="1"/>
          <p:nvPr/>
        </p:nvSpPr>
        <p:spPr>
          <a:xfrm>
            <a:off x="6467225" y="1660250"/>
            <a:ext cx="715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CONUS</a:t>
            </a:r>
            <a:endParaRPr b="1" i="0" sz="11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00d2947716_0_139"/>
          <p:cNvSpPr txBox="1"/>
          <p:nvPr/>
        </p:nvSpPr>
        <p:spPr>
          <a:xfrm>
            <a:off x="5705225" y="898250"/>
            <a:ext cx="421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AK</a:t>
            </a:r>
            <a:endParaRPr b="1" i="0" sz="11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00d2947716_0_139"/>
          <p:cNvSpPr txBox="1"/>
          <p:nvPr/>
        </p:nvSpPr>
        <p:spPr>
          <a:xfrm>
            <a:off x="5248025" y="2422250"/>
            <a:ext cx="421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1" i="0" sz="11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0d393eb7f_0_280"/>
          <p:cNvSpPr/>
          <p:nvPr/>
        </p:nvSpPr>
        <p:spPr>
          <a:xfrm>
            <a:off x="8205660" y="38955"/>
            <a:ext cx="951000" cy="95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300d393eb7f_0_280"/>
          <p:cNvPicPr preferRelativeResize="0"/>
          <p:nvPr/>
        </p:nvPicPr>
        <p:blipFill rotWithShape="1">
          <a:blip r:embed="rId3">
            <a:alphaModFix/>
          </a:blip>
          <a:srcRect b="2199" l="0" r="68" t="-2200"/>
          <a:stretch/>
        </p:blipFill>
        <p:spPr>
          <a:xfrm>
            <a:off x="356075" y="777425"/>
            <a:ext cx="8412477" cy="34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00d393eb7f_0_280"/>
          <p:cNvSpPr txBox="1"/>
          <p:nvPr/>
        </p:nvSpPr>
        <p:spPr>
          <a:xfrm>
            <a:off x="384750" y="114375"/>
            <a:ext cx="8636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AQMv6 (</a:t>
            </a:r>
            <a:r>
              <a:rPr b="1" i="0" lang="en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GBBEPx</a:t>
            </a:r>
            <a:r>
              <a:rPr b="1" i="0" lang="en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 vs. </a:t>
            </a: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AQMv7.0.7 (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RAVE v1</a:t>
            </a: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PM</a:t>
            </a:r>
            <a:r>
              <a:rPr b="1" baseline="-25000" i="0" lang="en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2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predictions</a:t>
            </a:r>
            <a:endParaRPr b="1" i="0" sz="23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00d393eb7f_0_280"/>
          <p:cNvSpPr txBox="1"/>
          <p:nvPr/>
        </p:nvSpPr>
        <p:spPr>
          <a:xfrm>
            <a:off x="4900525" y="4380125"/>
            <a:ext cx="4243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 et al. (BAMS submission, 2024)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0d393eb7f_0_594"/>
          <p:cNvSpPr txBox="1"/>
          <p:nvPr/>
        </p:nvSpPr>
        <p:spPr>
          <a:xfrm>
            <a:off x="42902" y="137609"/>
            <a:ext cx="915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AQMv7 improves PM</a:t>
            </a:r>
            <a:r>
              <a:rPr b="1" baseline="-25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during Quebec Fire 2023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300d393eb7f_0_5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387" y="841625"/>
            <a:ext cx="4389121" cy="384048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00d393eb7f_0_594"/>
          <p:cNvSpPr/>
          <p:nvPr/>
        </p:nvSpPr>
        <p:spPr>
          <a:xfrm>
            <a:off x="8780700" y="1034625"/>
            <a:ext cx="228600" cy="22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E2635"/>
          </a:solidFill>
          <a:ln cap="flat" cmpd="sng" w="9525">
            <a:solidFill>
              <a:srgbClr val="FE26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2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00d393eb7f_0_5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550" y="765425"/>
            <a:ext cx="4389120" cy="38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0d393eb7f_0_141"/>
          <p:cNvSpPr/>
          <p:nvPr/>
        </p:nvSpPr>
        <p:spPr>
          <a:xfrm>
            <a:off x="8205660" y="38955"/>
            <a:ext cx="951000" cy="95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00d393eb7f_0_141"/>
          <p:cNvSpPr txBox="1"/>
          <p:nvPr/>
        </p:nvSpPr>
        <p:spPr>
          <a:xfrm>
            <a:off x="310550" y="114375"/>
            <a:ext cx="876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QMv7.0.7 improves 24-hr ave. PM</a:t>
            </a:r>
            <a:r>
              <a:rPr b="1" baseline="-25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summer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00d393eb7f_0_141"/>
          <p:cNvSpPr txBox="1"/>
          <p:nvPr/>
        </p:nvSpPr>
        <p:spPr>
          <a:xfrm>
            <a:off x="472450" y="989950"/>
            <a:ext cx="2199600" cy="3533700"/>
          </a:xfrm>
          <a:prstGeom prst="rect">
            <a:avLst/>
          </a:prstGeom>
          <a:solidFill>
            <a:srgbClr val="E9EEF4"/>
          </a:solidFill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AQMv7 demonstrates higher CSI values for 24-hr ave. PM</a:t>
            </a:r>
            <a:r>
              <a:rPr b="0" baseline="-25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both the raw model and bias-corrected (BC) products (dashed) than AQMv6.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AQMv7 exhibits enhanced predictive capabilities for PM</a:t>
            </a:r>
            <a:r>
              <a:rPr b="0" baseline="-25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exceedance events (≥35 ug/m</a:t>
            </a:r>
            <a:r>
              <a:rPr b="0" baseline="3000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00d393eb7f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115" y="837555"/>
            <a:ext cx="5943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g300d393eb7f_0_141"/>
          <p:cNvCxnSpPr/>
          <p:nvPr/>
        </p:nvCxnSpPr>
        <p:spPr>
          <a:xfrm>
            <a:off x="4910775" y="1567325"/>
            <a:ext cx="0" cy="2448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300d393eb7f_0_141"/>
          <p:cNvCxnSpPr/>
          <p:nvPr/>
        </p:nvCxnSpPr>
        <p:spPr>
          <a:xfrm>
            <a:off x="6891975" y="1567325"/>
            <a:ext cx="0" cy="24489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