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6" r:id="rId2"/>
    <p:sldId id="275" r:id="rId3"/>
    <p:sldId id="399" r:id="rId4"/>
    <p:sldId id="356" r:id="rId5"/>
    <p:sldId id="388" r:id="rId6"/>
    <p:sldId id="432" r:id="rId7"/>
    <p:sldId id="354" r:id="rId8"/>
    <p:sldId id="418" r:id="rId9"/>
    <p:sldId id="355" r:id="rId10"/>
    <p:sldId id="351" r:id="rId11"/>
    <p:sldId id="357" r:id="rId12"/>
    <p:sldId id="390" r:id="rId13"/>
    <p:sldId id="405" r:id="rId14"/>
    <p:sldId id="332" r:id="rId15"/>
    <p:sldId id="439" r:id="rId16"/>
    <p:sldId id="407" r:id="rId17"/>
    <p:sldId id="404" r:id="rId18"/>
    <p:sldId id="430" r:id="rId19"/>
    <p:sldId id="437" r:id="rId20"/>
    <p:sldId id="438" r:id="rId21"/>
    <p:sldId id="420" r:id="rId22"/>
    <p:sldId id="392" r:id="rId23"/>
    <p:sldId id="4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529" autoAdjust="0"/>
  </p:normalViewPr>
  <p:slideViewPr>
    <p:cSldViewPr snapToGrid="0">
      <p:cViewPr>
        <p:scale>
          <a:sx n="80" d="100"/>
          <a:sy n="80" d="100"/>
        </p:scale>
        <p:origin x="54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A8AF5-C513-4080-A1AE-A0CB56C54AD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2077942-C1CD-4AFF-AF61-706FCD2E66F0}">
      <dgm:prSet phldrT="[Text]" custT="1"/>
      <dgm:spPr/>
      <dgm:t>
        <a:bodyPr/>
        <a:lstStyle/>
        <a:p>
          <a:r>
            <a:rPr lang="en-US" sz="2400" dirty="0"/>
            <a:t>GFDL model</a:t>
          </a:r>
        </a:p>
        <a:p>
          <a:endParaRPr lang="en-US" sz="2400" dirty="0"/>
        </a:p>
      </dgm:t>
    </dgm:pt>
    <dgm:pt modelId="{AC61D9F8-952B-451E-9F01-421209D36C39}" type="parTrans" cxnId="{AA2FF1AC-0DD4-46F9-A03F-E56176AD9768}">
      <dgm:prSet/>
      <dgm:spPr/>
      <dgm:t>
        <a:bodyPr/>
        <a:lstStyle/>
        <a:p>
          <a:endParaRPr lang="en-US"/>
        </a:p>
      </dgm:t>
    </dgm:pt>
    <dgm:pt modelId="{0F9477EB-69A7-4581-A87B-C21331507F6F}" type="sibTrans" cxnId="{AA2FF1AC-0DD4-46F9-A03F-E56176AD9768}">
      <dgm:prSet/>
      <dgm:spPr/>
      <dgm:t>
        <a:bodyPr/>
        <a:lstStyle/>
        <a:p>
          <a:endParaRPr lang="en-US"/>
        </a:p>
      </dgm:t>
    </dgm:pt>
    <dgm:pt modelId="{D5150A47-D8BB-4438-81D1-EE5AE3D14D7E}">
      <dgm:prSet phldrT="[Text]" custT="1"/>
      <dgm:spPr/>
      <dgm:t>
        <a:bodyPr/>
        <a:lstStyle/>
        <a:p>
          <a:r>
            <a:rPr lang="en-US" sz="2400" dirty="0"/>
            <a:t>WRF model</a:t>
          </a:r>
        </a:p>
        <a:p>
          <a:endParaRPr lang="en-US" sz="2400" dirty="0"/>
        </a:p>
      </dgm:t>
    </dgm:pt>
    <dgm:pt modelId="{1F850120-A2F8-447D-8779-AD0554BE1B5E}" type="parTrans" cxnId="{762E4F62-5429-4747-8A7A-431D06CDF262}">
      <dgm:prSet/>
      <dgm:spPr/>
      <dgm:t>
        <a:bodyPr/>
        <a:lstStyle/>
        <a:p>
          <a:endParaRPr lang="en-US"/>
        </a:p>
      </dgm:t>
    </dgm:pt>
    <dgm:pt modelId="{86808272-A994-418A-AB26-239B94AC891B}" type="sibTrans" cxnId="{762E4F62-5429-4747-8A7A-431D06CDF262}">
      <dgm:prSet/>
      <dgm:spPr/>
      <dgm:t>
        <a:bodyPr/>
        <a:lstStyle/>
        <a:p>
          <a:endParaRPr lang="en-US"/>
        </a:p>
      </dgm:t>
    </dgm:pt>
    <dgm:pt modelId="{695BB6CC-B9C5-41C8-909B-C49DF92E4DDA}">
      <dgm:prSet phldrT="[Text]"/>
      <dgm:spPr/>
      <dgm:t>
        <a:bodyPr/>
        <a:lstStyle/>
        <a:p>
          <a:r>
            <a:rPr lang="en-US" dirty="0"/>
            <a:t>CMAQ model</a:t>
          </a:r>
        </a:p>
        <a:p>
          <a:endParaRPr lang="en-US" dirty="0"/>
        </a:p>
      </dgm:t>
    </dgm:pt>
    <dgm:pt modelId="{7D9CBA01-29AA-424C-A28A-DE9B0D426276}" type="parTrans" cxnId="{E2410AEE-9DF0-46A6-A33D-03163E833541}">
      <dgm:prSet/>
      <dgm:spPr/>
      <dgm:t>
        <a:bodyPr/>
        <a:lstStyle/>
        <a:p>
          <a:endParaRPr lang="en-US"/>
        </a:p>
      </dgm:t>
    </dgm:pt>
    <dgm:pt modelId="{ECB84EB2-D15C-4A39-92FC-A96D7B831A51}" type="sibTrans" cxnId="{E2410AEE-9DF0-46A6-A33D-03163E833541}">
      <dgm:prSet/>
      <dgm:spPr/>
      <dgm:t>
        <a:bodyPr/>
        <a:lstStyle/>
        <a:p>
          <a:endParaRPr lang="en-US"/>
        </a:p>
      </dgm:t>
    </dgm:pt>
    <dgm:pt modelId="{AF06ACAF-06FF-43F2-9DB5-20368A0F2905}">
      <dgm:prSet/>
      <dgm:spPr/>
      <dgm:t>
        <a:bodyPr/>
        <a:lstStyle/>
        <a:p>
          <a:r>
            <a:rPr lang="en-US" dirty="0"/>
            <a:t>Year 2006-2100</a:t>
          </a:r>
        </a:p>
      </dgm:t>
    </dgm:pt>
    <dgm:pt modelId="{144110C4-847F-414B-824B-779D6CBB04D5}" type="parTrans" cxnId="{D08A95A9-378A-499E-A79E-3DB1968E9F61}">
      <dgm:prSet/>
      <dgm:spPr/>
      <dgm:t>
        <a:bodyPr/>
        <a:lstStyle/>
        <a:p>
          <a:endParaRPr lang="en-US"/>
        </a:p>
      </dgm:t>
    </dgm:pt>
    <dgm:pt modelId="{DEA8D291-4745-481A-B68D-0FD291CB1634}" type="sibTrans" cxnId="{D08A95A9-378A-499E-A79E-3DB1968E9F61}">
      <dgm:prSet/>
      <dgm:spPr/>
      <dgm:t>
        <a:bodyPr/>
        <a:lstStyle/>
        <a:p>
          <a:endParaRPr lang="en-US"/>
        </a:p>
      </dgm:t>
    </dgm:pt>
    <dgm:pt modelId="{8CB26917-3F33-41CA-BEBA-FC38EA218EA5}">
      <dgm:prSet/>
      <dgm:spPr/>
      <dgm:t>
        <a:bodyPr/>
        <a:lstStyle/>
        <a:p>
          <a:r>
            <a:rPr lang="en-US" dirty="0"/>
            <a:t>8 selected years dynamically downscaled</a:t>
          </a:r>
        </a:p>
      </dgm:t>
    </dgm:pt>
    <dgm:pt modelId="{BD250991-00A7-46EE-A745-D99D8FBA4993}" type="parTrans" cxnId="{6D986063-E874-4D87-A99D-88550B7D9F85}">
      <dgm:prSet/>
      <dgm:spPr/>
      <dgm:t>
        <a:bodyPr/>
        <a:lstStyle/>
        <a:p>
          <a:endParaRPr lang="en-US"/>
        </a:p>
      </dgm:t>
    </dgm:pt>
    <dgm:pt modelId="{54E456C2-30DD-448D-B361-86874F8093BD}" type="sibTrans" cxnId="{6D986063-E874-4D87-A99D-88550B7D9F85}">
      <dgm:prSet/>
      <dgm:spPr/>
      <dgm:t>
        <a:bodyPr/>
        <a:lstStyle/>
        <a:p>
          <a:endParaRPr lang="en-US"/>
        </a:p>
      </dgm:t>
    </dgm:pt>
    <dgm:pt modelId="{1BD98B29-0EFE-4C0A-8F3E-DD3A331E7FC9}">
      <dgm:prSet/>
      <dgm:spPr/>
      <dgm:t>
        <a:bodyPr/>
        <a:lstStyle/>
        <a:p>
          <a:r>
            <a:rPr lang="en-US" dirty="0"/>
            <a:t>3 ens. members</a:t>
          </a:r>
        </a:p>
      </dgm:t>
    </dgm:pt>
    <dgm:pt modelId="{2228EEE4-21F0-4383-ADF9-6EE82E9C40C3}" type="sibTrans" cxnId="{A7D85005-F284-4B0E-85E6-86D4A73C033B}">
      <dgm:prSet/>
      <dgm:spPr/>
      <dgm:t>
        <a:bodyPr/>
        <a:lstStyle/>
        <a:p>
          <a:endParaRPr lang="en-US"/>
        </a:p>
      </dgm:t>
    </dgm:pt>
    <dgm:pt modelId="{68A19638-C106-4C82-BBF4-38D93D608496}" type="parTrans" cxnId="{A7D85005-F284-4B0E-85E6-86D4A73C033B}">
      <dgm:prSet/>
      <dgm:spPr/>
      <dgm:t>
        <a:bodyPr/>
        <a:lstStyle/>
        <a:p>
          <a:endParaRPr lang="en-US"/>
        </a:p>
      </dgm:t>
    </dgm:pt>
    <dgm:pt modelId="{CE4FA9C4-ECF8-4059-80BA-F2ADF54A74C8}">
      <dgm:prSet/>
      <dgm:spPr/>
      <dgm:t>
        <a:bodyPr/>
        <a:lstStyle/>
        <a:p>
          <a:r>
            <a:rPr lang="en-US" dirty="0"/>
            <a:t>6 hourly output</a:t>
          </a:r>
        </a:p>
      </dgm:t>
    </dgm:pt>
    <dgm:pt modelId="{EECBC2B4-F55C-4A9E-A092-226A38416793}" type="sibTrans" cxnId="{F2493F4A-E3D1-4DAE-9BC9-EE15FE2E0AC4}">
      <dgm:prSet/>
      <dgm:spPr/>
      <dgm:t>
        <a:bodyPr/>
        <a:lstStyle/>
        <a:p>
          <a:endParaRPr lang="en-US"/>
        </a:p>
      </dgm:t>
    </dgm:pt>
    <dgm:pt modelId="{F3FD0BFF-49CD-41C3-B54C-5F68C93F2B4C}" type="parTrans" cxnId="{F2493F4A-E3D1-4DAE-9BC9-EE15FE2E0AC4}">
      <dgm:prSet/>
      <dgm:spPr/>
      <dgm:t>
        <a:bodyPr/>
        <a:lstStyle/>
        <a:p>
          <a:endParaRPr lang="en-US"/>
        </a:p>
      </dgm:t>
    </dgm:pt>
    <dgm:pt modelId="{4A3F1FBC-9E6D-4A8A-A99D-9E43F5A4F4E1}">
      <dgm:prSet/>
      <dgm:spPr/>
      <dgm:t>
        <a:bodyPr/>
        <a:lstStyle/>
        <a:p>
          <a:r>
            <a:rPr lang="en-US" dirty="0"/>
            <a:t>2.5</a:t>
          </a:r>
          <a:r>
            <a:rPr lang="en-US" baseline="30000" dirty="0"/>
            <a:t>o</a:t>
          </a:r>
          <a:r>
            <a:rPr lang="en-US" dirty="0"/>
            <a:t> X 2.5</a:t>
          </a:r>
          <a:r>
            <a:rPr lang="en-US" baseline="30000" dirty="0"/>
            <a:t>o</a:t>
          </a:r>
          <a:r>
            <a:rPr lang="en-US" dirty="0"/>
            <a:t> grid</a:t>
          </a:r>
        </a:p>
      </dgm:t>
    </dgm:pt>
    <dgm:pt modelId="{5E0D8E17-90BC-4645-B6EF-695AAE6BA13F}" type="sibTrans" cxnId="{FAE96E52-B30B-41FD-9B62-4325CA43E76B}">
      <dgm:prSet/>
      <dgm:spPr/>
      <dgm:t>
        <a:bodyPr/>
        <a:lstStyle/>
        <a:p>
          <a:endParaRPr lang="en-US"/>
        </a:p>
      </dgm:t>
    </dgm:pt>
    <dgm:pt modelId="{0F607A9D-AC4E-4763-B048-081C6ABF8C40}" type="parTrans" cxnId="{FAE96E52-B30B-41FD-9B62-4325CA43E76B}">
      <dgm:prSet/>
      <dgm:spPr/>
      <dgm:t>
        <a:bodyPr/>
        <a:lstStyle/>
        <a:p>
          <a:endParaRPr lang="en-US"/>
        </a:p>
      </dgm:t>
    </dgm:pt>
    <dgm:pt modelId="{467EE93F-6B44-4DE6-9EB9-2D4B5B172450}">
      <dgm:prSet/>
      <dgm:spPr/>
      <dgm:t>
        <a:bodyPr/>
        <a:lstStyle/>
        <a:p>
          <a:r>
            <a:rPr lang="en-US" dirty="0"/>
            <a:t>Hourly output</a:t>
          </a:r>
        </a:p>
      </dgm:t>
    </dgm:pt>
    <dgm:pt modelId="{6EC43FCC-150B-4B01-B94C-F24FCA65029F}" type="parTrans" cxnId="{2A115F0D-7480-41C2-8F63-8EFF1DEB1D3A}">
      <dgm:prSet/>
      <dgm:spPr/>
      <dgm:t>
        <a:bodyPr/>
        <a:lstStyle/>
        <a:p>
          <a:endParaRPr lang="en-US"/>
        </a:p>
      </dgm:t>
    </dgm:pt>
    <dgm:pt modelId="{2CA1A64B-A37A-49E3-9AA4-36CF5D1AD8AB}" type="sibTrans" cxnId="{2A115F0D-7480-41C2-8F63-8EFF1DEB1D3A}">
      <dgm:prSet/>
      <dgm:spPr/>
      <dgm:t>
        <a:bodyPr/>
        <a:lstStyle/>
        <a:p>
          <a:endParaRPr lang="en-US"/>
        </a:p>
      </dgm:t>
    </dgm:pt>
    <dgm:pt modelId="{6F3A2A1D-A571-4B13-85FE-7B3228C75E49}">
      <dgm:prSet/>
      <dgm:spPr/>
      <dgm:t>
        <a:bodyPr/>
        <a:lstStyle/>
        <a:p>
          <a:r>
            <a:rPr lang="en-US" dirty="0"/>
            <a:t>12km grid</a:t>
          </a:r>
        </a:p>
      </dgm:t>
    </dgm:pt>
    <dgm:pt modelId="{8A150FFA-5906-4BA9-8E90-D7CEF7258816}" type="parTrans" cxnId="{F9885A5D-F10F-45F6-9AF8-FC635197938A}">
      <dgm:prSet/>
      <dgm:spPr/>
      <dgm:t>
        <a:bodyPr/>
        <a:lstStyle/>
        <a:p>
          <a:endParaRPr lang="en-US"/>
        </a:p>
      </dgm:t>
    </dgm:pt>
    <dgm:pt modelId="{3472AFDA-E427-442B-A0F4-E37158F118A6}" type="sibTrans" cxnId="{F9885A5D-F10F-45F6-9AF8-FC635197938A}">
      <dgm:prSet/>
      <dgm:spPr/>
      <dgm:t>
        <a:bodyPr/>
        <a:lstStyle/>
        <a:p>
          <a:endParaRPr lang="en-US"/>
        </a:p>
      </dgm:t>
    </dgm:pt>
    <dgm:pt modelId="{598031AF-C272-4E88-B593-10A64A41C47D}">
      <dgm:prSet/>
      <dgm:spPr/>
      <dgm:t>
        <a:bodyPr/>
        <a:lstStyle/>
        <a:p>
          <a:r>
            <a:rPr lang="en-US" dirty="0"/>
            <a:t>8 selected years downscaled</a:t>
          </a:r>
        </a:p>
      </dgm:t>
    </dgm:pt>
    <dgm:pt modelId="{7BF76BA2-FBC6-447A-8405-2A4BDE0DD954}" type="parTrans" cxnId="{40EC5E6F-EAEB-4084-8DC7-E3FB6C6E9B07}">
      <dgm:prSet/>
      <dgm:spPr/>
      <dgm:t>
        <a:bodyPr/>
        <a:lstStyle/>
        <a:p>
          <a:endParaRPr lang="en-US"/>
        </a:p>
      </dgm:t>
    </dgm:pt>
    <dgm:pt modelId="{A42ED5BD-2D1B-43CC-A3E4-274FB4598AE2}" type="sibTrans" cxnId="{40EC5E6F-EAEB-4084-8DC7-E3FB6C6E9B07}">
      <dgm:prSet/>
      <dgm:spPr/>
      <dgm:t>
        <a:bodyPr/>
        <a:lstStyle/>
        <a:p>
          <a:endParaRPr lang="en-US"/>
        </a:p>
      </dgm:t>
    </dgm:pt>
    <dgm:pt modelId="{EEB6F999-49A6-4876-8492-F1A4DB3FF8FB}">
      <dgm:prSet/>
      <dgm:spPr/>
      <dgm:t>
        <a:bodyPr/>
        <a:lstStyle/>
        <a:p>
          <a:r>
            <a:rPr lang="en-US" dirty="0"/>
            <a:t>Hourly output</a:t>
          </a:r>
        </a:p>
      </dgm:t>
    </dgm:pt>
    <dgm:pt modelId="{80F36892-9FCA-4F2E-929C-E55EA20A2E95}" type="parTrans" cxnId="{7D457FB6-B9F6-4725-AB24-57DFBDA3F480}">
      <dgm:prSet/>
      <dgm:spPr/>
      <dgm:t>
        <a:bodyPr/>
        <a:lstStyle/>
        <a:p>
          <a:endParaRPr lang="en-US"/>
        </a:p>
      </dgm:t>
    </dgm:pt>
    <dgm:pt modelId="{B621C502-83C0-41E3-AE98-2CE82BEF017A}" type="sibTrans" cxnId="{7D457FB6-B9F6-4725-AB24-57DFBDA3F480}">
      <dgm:prSet/>
      <dgm:spPr/>
      <dgm:t>
        <a:bodyPr/>
        <a:lstStyle/>
        <a:p>
          <a:endParaRPr lang="en-US"/>
        </a:p>
      </dgm:t>
    </dgm:pt>
    <dgm:pt modelId="{E1970657-6C5E-4F4F-BAEC-3F9ED09C7108}">
      <dgm:prSet/>
      <dgm:spPr/>
      <dgm:t>
        <a:bodyPr/>
        <a:lstStyle/>
        <a:p>
          <a:r>
            <a:rPr lang="en-US" dirty="0"/>
            <a:t>12km grid</a:t>
          </a:r>
        </a:p>
      </dgm:t>
    </dgm:pt>
    <dgm:pt modelId="{6E53F3F6-94F4-4507-A845-C8651BB79A6D}" type="parTrans" cxnId="{805CF321-BABE-4161-9708-A74407449113}">
      <dgm:prSet/>
      <dgm:spPr/>
      <dgm:t>
        <a:bodyPr/>
        <a:lstStyle/>
        <a:p>
          <a:endParaRPr lang="en-US"/>
        </a:p>
      </dgm:t>
    </dgm:pt>
    <dgm:pt modelId="{C6A7994C-DBC7-4B10-8C97-99C9ED086A29}" type="sibTrans" cxnId="{805CF321-BABE-4161-9708-A74407449113}">
      <dgm:prSet/>
      <dgm:spPr/>
      <dgm:t>
        <a:bodyPr/>
        <a:lstStyle/>
        <a:p>
          <a:endParaRPr lang="en-US"/>
        </a:p>
      </dgm:t>
    </dgm:pt>
    <dgm:pt modelId="{832C007C-FA3E-4168-84A7-CD4C825A4C16}">
      <dgm:prSet/>
      <dgm:spPr/>
      <dgm:t>
        <a:bodyPr/>
        <a:lstStyle/>
        <a:p>
          <a:r>
            <a:rPr lang="en-US" dirty="0" err="1"/>
            <a:t>BenMAP</a:t>
          </a:r>
          <a:r>
            <a:rPr lang="en-US" dirty="0"/>
            <a:t>-CE</a:t>
          </a:r>
        </a:p>
      </dgm:t>
    </dgm:pt>
    <dgm:pt modelId="{DACD66DC-1AB9-4C1B-97C8-CBDADB378C79}" type="parTrans" cxnId="{D507D4FF-E107-4E20-87A7-F2E50D00FDB8}">
      <dgm:prSet/>
      <dgm:spPr/>
      <dgm:t>
        <a:bodyPr/>
        <a:lstStyle/>
        <a:p>
          <a:endParaRPr lang="en-US"/>
        </a:p>
      </dgm:t>
    </dgm:pt>
    <dgm:pt modelId="{0C0694B3-4445-4EA5-BCE5-99E6EF93AB2A}" type="sibTrans" cxnId="{D507D4FF-E107-4E20-87A7-F2E50D00FDB8}">
      <dgm:prSet/>
      <dgm:spPr/>
      <dgm:t>
        <a:bodyPr/>
        <a:lstStyle/>
        <a:p>
          <a:endParaRPr lang="en-US"/>
        </a:p>
      </dgm:t>
    </dgm:pt>
    <dgm:pt modelId="{C129F760-9A44-4122-B2BA-90BBAB416343}">
      <dgm:prSet/>
      <dgm:spPr/>
      <dgm:t>
        <a:bodyPr/>
        <a:lstStyle/>
        <a:p>
          <a:r>
            <a:rPr lang="en-US" dirty="0"/>
            <a:t>Health impacts of downscaled years calculated</a:t>
          </a:r>
        </a:p>
      </dgm:t>
    </dgm:pt>
    <dgm:pt modelId="{86E4FAAC-FB4A-4EBF-89E0-699934FCC369}" type="parTrans" cxnId="{4774BF44-D96F-41B6-9938-9F632EF47D38}">
      <dgm:prSet/>
      <dgm:spPr/>
      <dgm:t>
        <a:bodyPr/>
        <a:lstStyle/>
        <a:p>
          <a:endParaRPr lang="en-US"/>
        </a:p>
      </dgm:t>
    </dgm:pt>
    <dgm:pt modelId="{3E0C556D-01D5-4026-9AF9-C702DD2B4A7F}" type="sibTrans" cxnId="{4774BF44-D96F-41B6-9938-9F632EF47D38}">
      <dgm:prSet/>
      <dgm:spPr/>
      <dgm:t>
        <a:bodyPr/>
        <a:lstStyle/>
        <a:p>
          <a:endParaRPr lang="en-US"/>
        </a:p>
      </dgm:t>
    </dgm:pt>
    <dgm:pt modelId="{744B4495-48DF-4DB4-9554-8DB48841D41D}">
      <dgm:prSet/>
      <dgm:spPr/>
      <dgm:t>
        <a:bodyPr/>
        <a:lstStyle/>
        <a:p>
          <a:r>
            <a:rPr lang="en-US" dirty="0"/>
            <a:t>8 years selected</a:t>
          </a:r>
        </a:p>
      </dgm:t>
    </dgm:pt>
    <dgm:pt modelId="{9AEADC9F-8C1E-4430-9FF0-FFBEDF62F960}" type="parTrans" cxnId="{D623BDC4-21A8-4025-8DD1-15F5725795F5}">
      <dgm:prSet/>
      <dgm:spPr/>
      <dgm:t>
        <a:bodyPr/>
        <a:lstStyle/>
        <a:p>
          <a:endParaRPr lang="en-US"/>
        </a:p>
      </dgm:t>
    </dgm:pt>
    <dgm:pt modelId="{D270C935-5E4A-4120-943E-7C898053CD4F}" type="sibTrans" cxnId="{D623BDC4-21A8-4025-8DD1-15F5725795F5}">
      <dgm:prSet/>
      <dgm:spPr/>
      <dgm:t>
        <a:bodyPr/>
        <a:lstStyle/>
        <a:p>
          <a:endParaRPr lang="en-US"/>
        </a:p>
      </dgm:t>
    </dgm:pt>
    <dgm:pt modelId="{0704A49B-D3E2-478D-B642-B43388596EA6}">
      <dgm:prSet/>
      <dgm:spPr/>
      <dgm:t>
        <a:bodyPr/>
        <a:lstStyle/>
        <a:p>
          <a:endParaRPr lang="en-US" dirty="0"/>
        </a:p>
      </dgm:t>
    </dgm:pt>
    <dgm:pt modelId="{FFB75F97-A43D-4C68-B84A-C2832EA03E50}" type="parTrans" cxnId="{BBAF88CE-CFBF-4DCD-BDFC-F4E256FE9D0F}">
      <dgm:prSet/>
      <dgm:spPr/>
      <dgm:t>
        <a:bodyPr/>
        <a:lstStyle/>
        <a:p>
          <a:endParaRPr lang="en-US"/>
        </a:p>
      </dgm:t>
    </dgm:pt>
    <dgm:pt modelId="{63FB9F8B-DB78-4C96-8530-C519DEB842C9}" type="sibTrans" cxnId="{BBAF88CE-CFBF-4DCD-BDFC-F4E256FE9D0F}">
      <dgm:prSet/>
      <dgm:spPr/>
      <dgm:t>
        <a:bodyPr/>
        <a:lstStyle/>
        <a:p>
          <a:endParaRPr lang="en-US"/>
        </a:p>
      </dgm:t>
    </dgm:pt>
    <dgm:pt modelId="{025FBFA8-982E-452C-9752-BE9E64561EA9}" type="pres">
      <dgm:prSet presAssocID="{08CA8AF5-C513-4080-A1AE-A0CB56C54AD4}" presName="linearFlow" presStyleCnt="0">
        <dgm:presLayoutVars>
          <dgm:dir/>
          <dgm:animLvl val="lvl"/>
          <dgm:resizeHandles val="exact"/>
        </dgm:presLayoutVars>
      </dgm:prSet>
      <dgm:spPr/>
    </dgm:pt>
    <dgm:pt modelId="{5CD539B3-26BE-4022-A9C4-EFE536F9D07A}" type="pres">
      <dgm:prSet presAssocID="{22077942-C1CD-4AFF-AF61-706FCD2E66F0}" presName="composite" presStyleCnt="0"/>
      <dgm:spPr/>
    </dgm:pt>
    <dgm:pt modelId="{553175D7-503D-40B7-96E1-8F1FEFD87001}" type="pres">
      <dgm:prSet presAssocID="{22077942-C1CD-4AFF-AF61-706FCD2E66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E09BAA5-B408-4AAB-869D-CD4EDD13DA40}" type="pres">
      <dgm:prSet presAssocID="{22077942-C1CD-4AFF-AF61-706FCD2E66F0}" presName="parSh" presStyleLbl="node1" presStyleIdx="0" presStyleCnt="4"/>
      <dgm:spPr/>
    </dgm:pt>
    <dgm:pt modelId="{13BA75F3-CD22-4A27-8D16-01F7805DD925}" type="pres">
      <dgm:prSet presAssocID="{22077942-C1CD-4AFF-AF61-706FCD2E66F0}" presName="desTx" presStyleLbl="fgAcc1" presStyleIdx="0" presStyleCnt="4">
        <dgm:presLayoutVars>
          <dgm:bulletEnabled val="1"/>
        </dgm:presLayoutVars>
      </dgm:prSet>
      <dgm:spPr/>
    </dgm:pt>
    <dgm:pt modelId="{9E34B4B3-3B03-4E1E-B32C-58594C243E5C}" type="pres">
      <dgm:prSet presAssocID="{0F9477EB-69A7-4581-A87B-C21331507F6F}" presName="sibTrans" presStyleLbl="sibTrans2D1" presStyleIdx="0" presStyleCnt="3"/>
      <dgm:spPr/>
    </dgm:pt>
    <dgm:pt modelId="{AB80E82B-B5A5-47A4-8D48-455581999898}" type="pres">
      <dgm:prSet presAssocID="{0F9477EB-69A7-4581-A87B-C21331507F6F}" presName="connTx" presStyleLbl="sibTrans2D1" presStyleIdx="0" presStyleCnt="3"/>
      <dgm:spPr/>
    </dgm:pt>
    <dgm:pt modelId="{804A76A7-88E5-4F5E-B0CC-127D3013B615}" type="pres">
      <dgm:prSet presAssocID="{D5150A47-D8BB-4438-81D1-EE5AE3D14D7E}" presName="composite" presStyleCnt="0"/>
      <dgm:spPr/>
    </dgm:pt>
    <dgm:pt modelId="{203781C7-00F7-4076-A3D6-7CD17AEF3CB6}" type="pres">
      <dgm:prSet presAssocID="{D5150A47-D8BB-4438-81D1-EE5AE3D14D7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D47FD3-85FF-4D51-862B-F4577E42BA30}" type="pres">
      <dgm:prSet presAssocID="{D5150A47-D8BB-4438-81D1-EE5AE3D14D7E}" presName="parSh" presStyleLbl="node1" presStyleIdx="1" presStyleCnt="4"/>
      <dgm:spPr/>
    </dgm:pt>
    <dgm:pt modelId="{2C5B9D65-ECCF-4148-9255-5AA472E0E8E6}" type="pres">
      <dgm:prSet presAssocID="{D5150A47-D8BB-4438-81D1-EE5AE3D14D7E}" presName="desTx" presStyleLbl="fgAcc1" presStyleIdx="1" presStyleCnt="4">
        <dgm:presLayoutVars>
          <dgm:bulletEnabled val="1"/>
        </dgm:presLayoutVars>
      </dgm:prSet>
      <dgm:spPr/>
    </dgm:pt>
    <dgm:pt modelId="{EFA58A14-5E6D-4C46-B104-65C0DC617DE4}" type="pres">
      <dgm:prSet presAssocID="{86808272-A994-418A-AB26-239B94AC891B}" presName="sibTrans" presStyleLbl="sibTrans2D1" presStyleIdx="1" presStyleCnt="3"/>
      <dgm:spPr/>
    </dgm:pt>
    <dgm:pt modelId="{6D43F8F8-87F2-4C25-8AE7-02CBA686F874}" type="pres">
      <dgm:prSet presAssocID="{86808272-A994-418A-AB26-239B94AC891B}" presName="connTx" presStyleLbl="sibTrans2D1" presStyleIdx="1" presStyleCnt="3"/>
      <dgm:spPr/>
    </dgm:pt>
    <dgm:pt modelId="{32B980DC-B734-4CDF-80DB-ED0FEF5B4D03}" type="pres">
      <dgm:prSet presAssocID="{695BB6CC-B9C5-41C8-909B-C49DF92E4DDA}" presName="composite" presStyleCnt="0"/>
      <dgm:spPr/>
    </dgm:pt>
    <dgm:pt modelId="{1A80B94B-0BF0-4FCC-9FA9-85FCA32551D8}" type="pres">
      <dgm:prSet presAssocID="{695BB6CC-B9C5-41C8-909B-C49DF92E4DDA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762F51-290E-4372-A551-767B2224A2BB}" type="pres">
      <dgm:prSet presAssocID="{695BB6CC-B9C5-41C8-909B-C49DF92E4DDA}" presName="parSh" presStyleLbl="node1" presStyleIdx="2" presStyleCnt="4"/>
      <dgm:spPr/>
    </dgm:pt>
    <dgm:pt modelId="{16F78174-C72F-45B7-9099-F13D28D2DE1E}" type="pres">
      <dgm:prSet presAssocID="{695BB6CC-B9C5-41C8-909B-C49DF92E4DDA}" presName="desTx" presStyleLbl="fgAcc1" presStyleIdx="2" presStyleCnt="4">
        <dgm:presLayoutVars>
          <dgm:bulletEnabled val="1"/>
        </dgm:presLayoutVars>
      </dgm:prSet>
      <dgm:spPr/>
    </dgm:pt>
    <dgm:pt modelId="{FBEF3258-7EE7-4B93-8535-F9E1375B9AFA}" type="pres">
      <dgm:prSet presAssocID="{ECB84EB2-D15C-4A39-92FC-A96D7B831A51}" presName="sibTrans" presStyleLbl="sibTrans2D1" presStyleIdx="2" presStyleCnt="3"/>
      <dgm:spPr/>
    </dgm:pt>
    <dgm:pt modelId="{AC5803A2-5DFB-41FE-B051-DAC08FD22B24}" type="pres">
      <dgm:prSet presAssocID="{ECB84EB2-D15C-4A39-92FC-A96D7B831A51}" presName="connTx" presStyleLbl="sibTrans2D1" presStyleIdx="2" presStyleCnt="3"/>
      <dgm:spPr/>
    </dgm:pt>
    <dgm:pt modelId="{1D60B2D7-916B-4E7E-B20A-7B9FB1568D01}" type="pres">
      <dgm:prSet presAssocID="{832C007C-FA3E-4168-84A7-CD4C825A4C16}" presName="composite" presStyleCnt="0"/>
      <dgm:spPr/>
    </dgm:pt>
    <dgm:pt modelId="{32071D8A-15B4-4F6B-920E-0AD66A4A71B9}" type="pres">
      <dgm:prSet presAssocID="{832C007C-FA3E-4168-84A7-CD4C825A4C1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E4D327-2087-41ED-A643-675EB7F9AAEE}" type="pres">
      <dgm:prSet presAssocID="{832C007C-FA3E-4168-84A7-CD4C825A4C16}" presName="parSh" presStyleLbl="node1" presStyleIdx="3" presStyleCnt="4"/>
      <dgm:spPr/>
    </dgm:pt>
    <dgm:pt modelId="{8214760C-56CF-4426-9481-5CC27AA9C036}" type="pres">
      <dgm:prSet presAssocID="{832C007C-FA3E-4168-84A7-CD4C825A4C1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D6DFD401-7683-4223-A51F-3DADC93FBEDE}" type="presOf" srcId="{695BB6CC-B9C5-41C8-909B-C49DF92E4DDA}" destId="{98762F51-290E-4372-A551-767B2224A2BB}" srcOrd="1" destOrd="0" presId="urn:microsoft.com/office/officeart/2005/8/layout/process3"/>
    <dgm:cxn modelId="{A7D85005-F284-4B0E-85E6-86D4A73C033B}" srcId="{22077942-C1CD-4AFF-AF61-706FCD2E66F0}" destId="{1BD98B29-0EFE-4C0A-8F3E-DD3A331E7FC9}" srcOrd="1" destOrd="0" parTransId="{68A19638-C106-4C82-BBF4-38D93D608496}" sibTransId="{2228EEE4-21F0-4383-ADF9-6EE82E9C40C3}"/>
    <dgm:cxn modelId="{2A115F0D-7480-41C2-8F63-8EFF1DEB1D3A}" srcId="{D5150A47-D8BB-4438-81D1-EE5AE3D14D7E}" destId="{467EE93F-6B44-4DE6-9EB9-2D4B5B172450}" srcOrd="1" destOrd="0" parTransId="{6EC43FCC-150B-4B01-B94C-F24FCA65029F}" sibTransId="{2CA1A64B-A37A-49E3-9AA4-36CF5D1AD8AB}"/>
    <dgm:cxn modelId="{1A06861C-1B70-4CCA-AEC3-C11CE0D72C1E}" type="presOf" srcId="{ECB84EB2-D15C-4A39-92FC-A96D7B831A51}" destId="{FBEF3258-7EE7-4B93-8535-F9E1375B9AFA}" srcOrd="0" destOrd="0" presId="urn:microsoft.com/office/officeart/2005/8/layout/process3"/>
    <dgm:cxn modelId="{805CF321-BABE-4161-9708-A74407449113}" srcId="{695BB6CC-B9C5-41C8-909B-C49DF92E4DDA}" destId="{E1970657-6C5E-4F4F-BAEC-3F9ED09C7108}" srcOrd="2" destOrd="0" parTransId="{6E53F3F6-94F4-4507-A845-C8651BB79A6D}" sibTransId="{C6A7994C-DBC7-4B10-8C97-99C9ED086A29}"/>
    <dgm:cxn modelId="{52E1923B-8505-424A-9B1C-E099C26BDEA3}" type="presOf" srcId="{22077942-C1CD-4AFF-AF61-706FCD2E66F0}" destId="{553175D7-503D-40B7-96E1-8F1FEFD87001}" srcOrd="0" destOrd="0" presId="urn:microsoft.com/office/officeart/2005/8/layout/process3"/>
    <dgm:cxn modelId="{F9885A5D-F10F-45F6-9AF8-FC635197938A}" srcId="{D5150A47-D8BB-4438-81D1-EE5AE3D14D7E}" destId="{6F3A2A1D-A571-4B13-85FE-7B3228C75E49}" srcOrd="2" destOrd="0" parTransId="{8A150FFA-5906-4BA9-8E90-D7CEF7258816}" sibTransId="{3472AFDA-E427-442B-A0F4-E37158F118A6}"/>
    <dgm:cxn modelId="{A253145F-66DA-4D51-8526-E7A4567BDDA1}" type="presOf" srcId="{AF06ACAF-06FF-43F2-9DB5-20368A0F2905}" destId="{13BA75F3-CD22-4A27-8D16-01F7805DD925}" srcOrd="0" destOrd="0" presId="urn:microsoft.com/office/officeart/2005/8/layout/process3"/>
    <dgm:cxn modelId="{4C39395F-2F2A-42F7-BBE9-8431483C4F8B}" type="presOf" srcId="{D5150A47-D8BB-4438-81D1-EE5AE3D14D7E}" destId="{203781C7-00F7-4076-A3D6-7CD17AEF3CB6}" srcOrd="0" destOrd="0" presId="urn:microsoft.com/office/officeart/2005/8/layout/process3"/>
    <dgm:cxn modelId="{4E24F860-CAE9-47AE-9ED8-6BC333D1F80A}" type="presOf" srcId="{0F9477EB-69A7-4581-A87B-C21331507F6F}" destId="{AB80E82B-B5A5-47A4-8D48-455581999898}" srcOrd="1" destOrd="0" presId="urn:microsoft.com/office/officeart/2005/8/layout/process3"/>
    <dgm:cxn modelId="{762E4F62-5429-4747-8A7A-431D06CDF262}" srcId="{08CA8AF5-C513-4080-A1AE-A0CB56C54AD4}" destId="{D5150A47-D8BB-4438-81D1-EE5AE3D14D7E}" srcOrd="1" destOrd="0" parTransId="{1F850120-A2F8-447D-8779-AD0554BE1B5E}" sibTransId="{86808272-A994-418A-AB26-239B94AC891B}"/>
    <dgm:cxn modelId="{6D986063-E874-4D87-A99D-88550B7D9F85}" srcId="{D5150A47-D8BB-4438-81D1-EE5AE3D14D7E}" destId="{8CB26917-3F33-41CA-BEBA-FC38EA218EA5}" srcOrd="0" destOrd="0" parTransId="{BD250991-00A7-46EE-A745-D99D8FBA4993}" sibTransId="{54E456C2-30DD-448D-B361-86874F8093BD}"/>
    <dgm:cxn modelId="{4774BF44-D96F-41B6-9938-9F632EF47D38}" srcId="{832C007C-FA3E-4168-84A7-CD4C825A4C16}" destId="{C129F760-9A44-4122-B2BA-90BBAB416343}" srcOrd="0" destOrd="0" parTransId="{86E4FAAC-FB4A-4EBF-89E0-699934FCC369}" sibTransId="{3E0C556D-01D5-4026-9AF9-C702DD2B4A7F}"/>
    <dgm:cxn modelId="{BE562245-15A1-4E74-9921-2F59AC4F4D26}" type="presOf" srcId="{0704A49B-D3E2-478D-B642-B43388596EA6}" destId="{8214760C-56CF-4426-9481-5CC27AA9C036}" srcOrd="0" destOrd="1" presId="urn:microsoft.com/office/officeart/2005/8/layout/process3"/>
    <dgm:cxn modelId="{F2493F4A-E3D1-4DAE-9BC9-EE15FE2E0AC4}" srcId="{22077942-C1CD-4AFF-AF61-706FCD2E66F0}" destId="{CE4FA9C4-ECF8-4059-80BA-F2ADF54A74C8}" srcOrd="2" destOrd="0" parTransId="{F3FD0BFF-49CD-41C3-B54C-5F68C93F2B4C}" sibTransId="{EECBC2B4-F55C-4A9E-A092-226A38416793}"/>
    <dgm:cxn modelId="{B7E5096E-233C-4FEF-85F1-BAE09116BA92}" type="presOf" srcId="{8CB26917-3F33-41CA-BEBA-FC38EA218EA5}" destId="{2C5B9D65-ECCF-4148-9255-5AA472E0E8E6}" srcOrd="0" destOrd="0" presId="urn:microsoft.com/office/officeart/2005/8/layout/process3"/>
    <dgm:cxn modelId="{40EC5E6F-EAEB-4084-8DC7-E3FB6C6E9B07}" srcId="{695BB6CC-B9C5-41C8-909B-C49DF92E4DDA}" destId="{598031AF-C272-4E88-B593-10A64A41C47D}" srcOrd="0" destOrd="0" parTransId="{7BF76BA2-FBC6-447A-8405-2A4BDE0DD954}" sibTransId="{A42ED5BD-2D1B-43CC-A3E4-274FB4598AE2}"/>
    <dgm:cxn modelId="{A106BE51-504F-4A49-9E14-4C6638E1E522}" type="presOf" srcId="{CE4FA9C4-ECF8-4059-80BA-F2ADF54A74C8}" destId="{13BA75F3-CD22-4A27-8D16-01F7805DD925}" srcOrd="0" destOrd="2" presId="urn:microsoft.com/office/officeart/2005/8/layout/process3"/>
    <dgm:cxn modelId="{2E7F1352-82A1-4324-B741-36264193D4FC}" type="presOf" srcId="{0F9477EB-69A7-4581-A87B-C21331507F6F}" destId="{9E34B4B3-3B03-4E1E-B32C-58594C243E5C}" srcOrd="0" destOrd="0" presId="urn:microsoft.com/office/officeart/2005/8/layout/process3"/>
    <dgm:cxn modelId="{FAE96E52-B30B-41FD-9B62-4325CA43E76B}" srcId="{22077942-C1CD-4AFF-AF61-706FCD2E66F0}" destId="{4A3F1FBC-9E6D-4A8A-A99D-9E43F5A4F4E1}" srcOrd="3" destOrd="0" parTransId="{0F607A9D-AC4E-4763-B048-081C6ABF8C40}" sibTransId="{5E0D8E17-90BC-4645-B6EF-695AAE6BA13F}"/>
    <dgm:cxn modelId="{2256C573-3A4F-448A-879F-C580D175D3A4}" type="presOf" srcId="{1BD98B29-0EFE-4C0A-8F3E-DD3A331E7FC9}" destId="{13BA75F3-CD22-4A27-8D16-01F7805DD925}" srcOrd="0" destOrd="1" presId="urn:microsoft.com/office/officeart/2005/8/layout/process3"/>
    <dgm:cxn modelId="{9958D058-5653-4BCB-85DE-956780B451F4}" type="presOf" srcId="{08CA8AF5-C513-4080-A1AE-A0CB56C54AD4}" destId="{025FBFA8-982E-452C-9752-BE9E64561EA9}" srcOrd="0" destOrd="0" presId="urn:microsoft.com/office/officeart/2005/8/layout/process3"/>
    <dgm:cxn modelId="{81F67E85-07B9-4BE3-BCCE-5754ACD4C223}" type="presOf" srcId="{EEB6F999-49A6-4876-8492-F1A4DB3FF8FB}" destId="{16F78174-C72F-45B7-9099-F13D28D2DE1E}" srcOrd="0" destOrd="1" presId="urn:microsoft.com/office/officeart/2005/8/layout/process3"/>
    <dgm:cxn modelId="{F8C20F86-5F1B-48A6-9578-8161C2EACC9A}" type="presOf" srcId="{86808272-A994-418A-AB26-239B94AC891B}" destId="{EFA58A14-5E6D-4C46-B104-65C0DC617DE4}" srcOrd="0" destOrd="0" presId="urn:microsoft.com/office/officeart/2005/8/layout/process3"/>
    <dgm:cxn modelId="{6DB43F87-CBB4-4015-A365-ECB4B7192F94}" type="presOf" srcId="{ECB84EB2-D15C-4A39-92FC-A96D7B831A51}" destId="{AC5803A2-5DFB-41FE-B051-DAC08FD22B24}" srcOrd="1" destOrd="0" presId="urn:microsoft.com/office/officeart/2005/8/layout/process3"/>
    <dgm:cxn modelId="{BC843A8F-36EF-469B-AF38-8F2D9F75ECE2}" type="presOf" srcId="{744B4495-48DF-4DB4-9554-8DB48841D41D}" destId="{13BA75F3-CD22-4A27-8D16-01F7805DD925}" srcOrd="0" destOrd="4" presId="urn:microsoft.com/office/officeart/2005/8/layout/process3"/>
    <dgm:cxn modelId="{80C3A390-EC80-47B1-8E36-4E9207DAA436}" type="presOf" srcId="{6F3A2A1D-A571-4B13-85FE-7B3228C75E49}" destId="{2C5B9D65-ECCF-4148-9255-5AA472E0E8E6}" srcOrd="0" destOrd="2" presId="urn:microsoft.com/office/officeart/2005/8/layout/process3"/>
    <dgm:cxn modelId="{23003396-B732-4658-A3F3-A20A8CABBBA8}" type="presOf" srcId="{467EE93F-6B44-4DE6-9EB9-2D4B5B172450}" destId="{2C5B9D65-ECCF-4148-9255-5AA472E0E8E6}" srcOrd="0" destOrd="1" presId="urn:microsoft.com/office/officeart/2005/8/layout/process3"/>
    <dgm:cxn modelId="{5D49E29F-29C3-4EB8-B20D-625C04EA11E1}" type="presOf" srcId="{86808272-A994-418A-AB26-239B94AC891B}" destId="{6D43F8F8-87F2-4C25-8AE7-02CBA686F874}" srcOrd="1" destOrd="0" presId="urn:microsoft.com/office/officeart/2005/8/layout/process3"/>
    <dgm:cxn modelId="{D08A95A9-378A-499E-A79E-3DB1968E9F61}" srcId="{22077942-C1CD-4AFF-AF61-706FCD2E66F0}" destId="{AF06ACAF-06FF-43F2-9DB5-20368A0F2905}" srcOrd="0" destOrd="0" parTransId="{144110C4-847F-414B-824B-779D6CBB04D5}" sibTransId="{DEA8D291-4745-481A-B68D-0FD291CB1634}"/>
    <dgm:cxn modelId="{AA2FF1AC-0DD4-46F9-A03F-E56176AD9768}" srcId="{08CA8AF5-C513-4080-A1AE-A0CB56C54AD4}" destId="{22077942-C1CD-4AFF-AF61-706FCD2E66F0}" srcOrd="0" destOrd="0" parTransId="{AC61D9F8-952B-451E-9F01-421209D36C39}" sibTransId="{0F9477EB-69A7-4581-A87B-C21331507F6F}"/>
    <dgm:cxn modelId="{7D457FB6-B9F6-4725-AB24-57DFBDA3F480}" srcId="{695BB6CC-B9C5-41C8-909B-C49DF92E4DDA}" destId="{EEB6F999-49A6-4876-8492-F1A4DB3FF8FB}" srcOrd="1" destOrd="0" parTransId="{80F36892-9FCA-4F2E-929C-E55EA20A2E95}" sibTransId="{B621C502-83C0-41E3-AE98-2CE82BEF017A}"/>
    <dgm:cxn modelId="{8B64F8BB-26FE-4748-AC79-B82E3C5B006C}" type="presOf" srcId="{22077942-C1CD-4AFF-AF61-706FCD2E66F0}" destId="{DE09BAA5-B408-4AAB-869D-CD4EDD13DA40}" srcOrd="1" destOrd="0" presId="urn:microsoft.com/office/officeart/2005/8/layout/process3"/>
    <dgm:cxn modelId="{D623BDC4-21A8-4025-8DD1-15F5725795F5}" srcId="{22077942-C1CD-4AFF-AF61-706FCD2E66F0}" destId="{744B4495-48DF-4DB4-9554-8DB48841D41D}" srcOrd="4" destOrd="0" parTransId="{9AEADC9F-8C1E-4430-9FF0-FFBEDF62F960}" sibTransId="{D270C935-5E4A-4120-943E-7C898053CD4F}"/>
    <dgm:cxn modelId="{BBAF88CE-CFBF-4DCD-BDFC-F4E256FE9D0F}" srcId="{832C007C-FA3E-4168-84A7-CD4C825A4C16}" destId="{0704A49B-D3E2-478D-B642-B43388596EA6}" srcOrd="1" destOrd="0" parTransId="{FFB75F97-A43D-4C68-B84A-C2832EA03E50}" sibTransId="{63FB9F8B-DB78-4C96-8530-C519DEB842C9}"/>
    <dgm:cxn modelId="{EE4164D7-E027-49C9-A6F3-0360B0E0137D}" type="presOf" srcId="{C129F760-9A44-4122-B2BA-90BBAB416343}" destId="{8214760C-56CF-4426-9481-5CC27AA9C036}" srcOrd="0" destOrd="0" presId="urn:microsoft.com/office/officeart/2005/8/layout/process3"/>
    <dgm:cxn modelId="{57EBDFD8-3A6E-4D82-ADC7-BD07D29ADE4E}" type="presOf" srcId="{695BB6CC-B9C5-41C8-909B-C49DF92E4DDA}" destId="{1A80B94B-0BF0-4FCC-9FA9-85FCA32551D8}" srcOrd="0" destOrd="0" presId="urn:microsoft.com/office/officeart/2005/8/layout/process3"/>
    <dgm:cxn modelId="{422750DD-F24D-4B92-86FE-73D3A6AA55F4}" type="presOf" srcId="{598031AF-C272-4E88-B593-10A64A41C47D}" destId="{16F78174-C72F-45B7-9099-F13D28D2DE1E}" srcOrd="0" destOrd="0" presId="urn:microsoft.com/office/officeart/2005/8/layout/process3"/>
    <dgm:cxn modelId="{398978E3-853D-4E3D-A3B9-0F03637339FB}" type="presOf" srcId="{D5150A47-D8BB-4438-81D1-EE5AE3D14D7E}" destId="{A2D47FD3-85FF-4D51-862B-F4577E42BA30}" srcOrd="1" destOrd="0" presId="urn:microsoft.com/office/officeart/2005/8/layout/process3"/>
    <dgm:cxn modelId="{FD4F21E9-B87A-4A3C-A217-CAE019B102E5}" type="presOf" srcId="{E1970657-6C5E-4F4F-BAEC-3F9ED09C7108}" destId="{16F78174-C72F-45B7-9099-F13D28D2DE1E}" srcOrd="0" destOrd="2" presId="urn:microsoft.com/office/officeart/2005/8/layout/process3"/>
    <dgm:cxn modelId="{099CA1E9-C593-4FD4-A555-4E6CCC3C4001}" type="presOf" srcId="{832C007C-FA3E-4168-84A7-CD4C825A4C16}" destId="{32071D8A-15B4-4F6B-920E-0AD66A4A71B9}" srcOrd="0" destOrd="0" presId="urn:microsoft.com/office/officeart/2005/8/layout/process3"/>
    <dgm:cxn modelId="{E2410AEE-9DF0-46A6-A33D-03163E833541}" srcId="{08CA8AF5-C513-4080-A1AE-A0CB56C54AD4}" destId="{695BB6CC-B9C5-41C8-909B-C49DF92E4DDA}" srcOrd="2" destOrd="0" parTransId="{7D9CBA01-29AA-424C-A28A-DE9B0D426276}" sibTransId="{ECB84EB2-D15C-4A39-92FC-A96D7B831A51}"/>
    <dgm:cxn modelId="{8B6370EE-9E39-444E-BA0B-83995F8F04C7}" type="presOf" srcId="{832C007C-FA3E-4168-84A7-CD4C825A4C16}" destId="{98E4D327-2087-41ED-A643-675EB7F9AAEE}" srcOrd="1" destOrd="0" presId="urn:microsoft.com/office/officeart/2005/8/layout/process3"/>
    <dgm:cxn modelId="{62DC94F0-22A5-483B-8C53-384A01F6B302}" type="presOf" srcId="{4A3F1FBC-9E6D-4A8A-A99D-9E43F5A4F4E1}" destId="{13BA75F3-CD22-4A27-8D16-01F7805DD925}" srcOrd="0" destOrd="3" presId="urn:microsoft.com/office/officeart/2005/8/layout/process3"/>
    <dgm:cxn modelId="{D507D4FF-E107-4E20-87A7-F2E50D00FDB8}" srcId="{08CA8AF5-C513-4080-A1AE-A0CB56C54AD4}" destId="{832C007C-FA3E-4168-84A7-CD4C825A4C16}" srcOrd="3" destOrd="0" parTransId="{DACD66DC-1AB9-4C1B-97C8-CBDADB378C79}" sibTransId="{0C0694B3-4445-4EA5-BCE5-99E6EF93AB2A}"/>
    <dgm:cxn modelId="{19065072-8A76-4A91-8980-317AAE7649AE}" type="presParOf" srcId="{025FBFA8-982E-452C-9752-BE9E64561EA9}" destId="{5CD539B3-26BE-4022-A9C4-EFE536F9D07A}" srcOrd="0" destOrd="0" presId="urn:microsoft.com/office/officeart/2005/8/layout/process3"/>
    <dgm:cxn modelId="{2B2795F9-E3CA-4171-8456-8E38D68B72BB}" type="presParOf" srcId="{5CD539B3-26BE-4022-A9C4-EFE536F9D07A}" destId="{553175D7-503D-40B7-96E1-8F1FEFD87001}" srcOrd="0" destOrd="0" presId="urn:microsoft.com/office/officeart/2005/8/layout/process3"/>
    <dgm:cxn modelId="{41B60E9B-22B7-4CA9-853E-8ABDD85836A6}" type="presParOf" srcId="{5CD539B3-26BE-4022-A9C4-EFE536F9D07A}" destId="{DE09BAA5-B408-4AAB-869D-CD4EDD13DA40}" srcOrd="1" destOrd="0" presId="urn:microsoft.com/office/officeart/2005/8/layout/process3"/>
    <dgm:cxn modelId="{E68F6A5D-1A99-48EB-89CF-0C0E3B181A61}" type="presParOf" srcId="{5CD539B3-26BE-4022-A9C4-EFE536F9D07A}" destId="{13BA75F3-CD22-4A27-8D16-01F7805DD925}" srcOrd="2" destOrd="0" presId="urn:microsoft.com/office/officeart/2005/8/layout/process3"/>
    <dgm:cxn modelId="{54471B3F-59FA-418B-9BCD-CE1D3C92907A}" type="presParOf" srcId="{025FBFA8-982E-452C-9752-BE9E64561EA9}" destId="{9E34B4B3-3B03-4E1E-B32C-58594C243E5C}" srcOrd="1" destOrd="0" presId="urn:microsoft.com/office/officeart/2005/8/layout/process3"/>
    <dgm:cxn modelId="{8ED3C3ED-5BDB-4929-9754-0002F9D86768}" type="presParOf" srcId="{9E34B4B3-3B03-4E1E-B32C-58594C243E5C}" destId="{AB80E82B-B5A5-47A4-8D48-455581999898}" srcOrd="0" destOrd="0" presId="urn:microsoft.com/office/officeart/2005/8/layout/process3"/>
    <dgm:cxn modelId="{07166D41-A584-46E5-B1AA-135476D0A2F2}" type="presParOf" srcId="{025FBFA8-982E-452C-9752-BE9E64561EA9}" destId="{804A76A7-88E5-4F5E-B0CC-127D3013B615}" srcOrd="2" destOrd="0" presId="urn:microsoft.com/office/officeart/2005/8/layout/process3"/>
    <dgm:cxn modelId="{5FAFD936-A513-40B6-8EE0-13E73D7CE4C6}" type="presParOf" srcId="{804A76A7-88E5-4F5E-B0CC-127D3013B615}" destId="{203781C7-00F7-4076-A3D6-7CD17AEF3CB6}" srcOrd="0" destOrd="0" presId="urn:microsoft.com/office/officeart/2005/8/layout/process3"/>
    <dgm:cxn modelId="{206EEB7E-F3BA-46D9-AD30-620409AC0799}" type="presParOf" srcId="{804A76A7-88E5-4F5E-B0CC-127D3013B615}" destId="{A2D47FD3-85FF-4D51-862B-F4577E42BA30}" srcOrd="1" destOrd="0" presId="urn:microsoft.com/office/officeart/2005/8/layout/process3"/>
    <dgm:cxn modelId="{BA12D5E2-1275-4E9F-B7BD-A6124D9BF006}" type="presParOf" srcId="{804A76A7-88E5-4F5E-B0CC-127D3013B615}" destId="{2C5B9D65-ECCF-4148-9255-5AA472E0E8E6}" srcOrd="2" destOrd="0" presId="urn:microsoft.com/office/officeart/2005/8/layout/process3"/>
    <dgm:cxn modelId="{63DBC8DF-A041-43B0-AA2A-171AE388BBE9}" type="presParOf" srcId="{025FBFA8-982E-452C-9752-BE9E64561EA9}" destId="{EFA58A14-5E6D-4C46-B104-65C0DC617DE4}" srcOrd="3" destOrd="0" presId="urn:microsoft.com/office/officeart/2005/8/layout/process3"/>
    <dgm:cxn modelId="{2B418679-D38B-49A7-A3D0-B1D8C2D47127}" type="presParOf" srcId="{EFA58A14-5E6D-4C46-B104-65C0DC617DE4}" destId="{6D43F8F8-87F2-4C25-8AE7-02CBA686F874}" srcOrd="0" destOrd="0" presId="urn:microsoft.com/office/officeart/2005/8/layout/process3"/>
    <dgm:cxn modelId="{639ED8B3-9633-4439-8DE2-7D5BDC76AA7E}" type="presParOf" srcId="{025FBFA8-982E-452C-9752-BE9E64561EA9}" destId="{32B980DC-B734-4CDF-80DB-ED0FEF5B4D03}" srcOrd="4" destOrd="0" presId="urn:microsoft.com/office/officeart/2005/8/layout/process3"/>
    <dgm:cxn modelId="{F52AA453-72D5-4C56-A50A-E24A27FBD30D}" type="presParOf" srcId="{32B980DC-B734-4CDF-80DB-ED0FEF5B4D03}" destId="{1A80B94B-0BF0-4FCC-9FA9-85FCA32551D8}" srcOrd="0" destOrd="0" presId="urn:microsoft.com/office/officeart/2005/8/layout/process3"/>
    <dgm:cxn modelId="{A45AE082-1DD2-400C-B607-26CD99FFB468}" type="presParOf" srcId="{32B980DC-B734-4CDF-80DB-ED0FEF5B4D03}" destId="{98762F51-290E-4372-A551-767B2224A2BB}" srcOrd="1" destOrd="0" presId="urn:microsoft.com/office/officeart/2005/8/layout/process3"/>
    <dgm:cxn modelId="{CA75103E-4AEC-4746-85BF-8BB57738080F}" type="presParOf" srcId="{32B980DC-B734-4CDF-80DB-ED0FEF5B4D03}" destId="{16F78174-C72F-45B7-9099-F13D28D2DE1E}" srcOrd="2" destOrd="0" presId="urn:microsoft.com/office/officeart/2005/8/layout/process3"/>
    <dgm:cxn modelId="{74633F76-673D-4464-9ECB-3E3086496E36}" type="presParOf" srcId="{025FBFA8-982E-452C-9752-BE9E64561EA9}" destId="{FBEF3258-7EE7-4B93-8535-F9E1375B9AFA}" srcOrd="5" destOrd="0" presId="urn:microsoft.com/office/officeart/2005/8/layout/process3"/>
    <dgm:cxn modelId="{6BD80450-3DC3-4AC9-874D-AC1158C148DB}" type="presParOf" srcId="{FBEF3258-7EE7-4B93-8535-F9E1375B9AFA}" destId="{AC5803A2-5DFB-41FE-B051-DAC08FD22B24}" srcOrd="0" destOrd="0" presId="urn:microsoft.com/office/officeart/2005/8/layout/process3"/>
    <dgm:cxn modelId="{8AA04035-E512-4593-B936-B8BD52E66D65}" type="presParOf" srcId="{025FBFA8-982E-452C-9752-BE9E64561EA9}" destId="{1D60B2D7-916B-4E7E-B20A-7B9FB1568D01}" srcOrd="6" destOrd="0" presId="urn:microsoft.com/office/officeart/2005/8/layout/process3"/>
    <dgm:cxn modelId="{DFC8ACC0-3659-4A2B-9AC8-1D9A692588DF}" type="presParOf" srcId="{1D60B2D7-916B-4E7E-B20A-7B9FB1568D01}" destId="{32071D8A-15B4-4F6B-920E-0AD66A4A71B9}" srcOrd="0" destOrd="0" presId="urn:microsoft.com/office/officeart/2005/8/layout/process3"/>
    <dgm:cxn modelId="{D4771A39-888C-4400-94EC-C463EF7E9F62}" type="presParOf" srcId="{1D60B2D7-916B-4E7E-B20A-7B9FB1568D01}" destId="{98E4D327-2087-41ED-A643-675EB7F9AAEE}" srcOrd="1" destOrd="0" presId="urn:microsoft.com/office/officeart/2005/8/layout/process3"/>
    <dgm:cxn modelId="{984B243A-6CA0-4A42-A66D-AF42E31F67A2}" type="presParOf" srcId="{1D60B2D7-916B-4E7E-B20A-7B9FB1568D01}" destId="{8214760C-56CF-4426-9481-5CC27AA9C03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BAA5-B408-4AAB-869D-CD4EDD13DA40}">
      <dsp:nvSpPr>
        <dsp:cNvPr id="0" name=""/>
        <dsp:cNvSpPr/>
      </dsp:nvSpPr>
      <dsp:spPr>
        <a:xfrm>
          <a:off x="1529" y="1645024"/>
          <a:ext cx="1922386" cy="11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GFDL model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29" y="1645024"/>
        <a:ext cx="1922386" cy="760224"/>
      </dsp:txXfrm>
    </dsp:sp>
    <dsp:sp modelId="{13BA75F3-CD22-4A27-8D16-01F7805DD925}">
      <dsp:nvSpPr>
        <dsp:cNvPr id="0" name=""/>
        <dsp:cNvSpPr/>
      </dsp:nvSpPr>
      <dsp:spPr>
        <a:xfrm>
          <a:off x="395271" y="2405249"/>
          <a:ext cx="1922386" cy="17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Year 2006-2100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3 ens. members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6 hourly output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2.5</a:t>
          </a:r>
          <a:r>
            <a:rPr lang="en-US" sz="1700" kern="1200" baseline="30000" dirty="0"/>
            <a:t>o</a:t>
          </a:r>
          <a:r>
            <a:rPr lang="en-US" sz="1700" kern="1200" dirty="0"/>
            <a:t> X 2.5</a:t>
          </a:r>
          <a:r>
            <a:rPr lang="en-US" sz="1700" kern="1200" baseline="30000" dirty="0"/>
            <a:t>o</a:t>
          </a:r>
          <a:r>
            <a:rPr lang="en-US" sz="1700" kern="1200" dirty="0"/>
            <a:t> grid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8 years selected</a:t>
          </a:r>
        </a:p>
      </dsp:txBody>
      <dsp:txXfrm>
        <a:off x="445461" y="2455439"/>
        <a:ext cx="1822006" cy="1613220"/>
      </dsp:txXfrm>
    </dsp:sp>
    <dsp:sp modelId="{9E34B4B3-3B03-4E1E-B32C-58594C243E5C}">
      <dsp:nvSpPr>
        <dsp:cNvPr id="0" name=""/>
        <dsp:cNvSpPr/>
      </dsp:nvSpPr>
      <dsp:spPr>
        <a:xfrm>
          <a:off x="2215343" y="1785827"/>
          <a:ext cx="617824" cy="47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15343" y="1881551"/>
        <a:ext cx="474239" cy="287170"/>
      </dsp:txXfrm>
    </dsp:sp>
    <dsp:sp modelId="{A2D47FD3-85FF-4D51-862B-F4577E42BA30}">
      <dsp:nvSpPr>
        <dsp:cNvPr id="0" name=""/>
        <dsp:cNvSpPr/>
      </dsp:nvSpPr>
      <dsp:spPr>
        <a:xfrm>
          <a:off x="3089624" y="1645024"/>
          <a:ext cx="1922386" cy="11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WRF model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089624" y="1645024"/>
        <a:ext cx="1922386" cy="760224"/>
      </dsp:txXfrm>
    </dsp:sp>
    <dsp:sp modelId="{2C5B9D65-ECCF-4148-9255-5AA472E0E8E6}">
      <dsp:nvSpPr>
        <dsp:cNvPr id="0" name=""/>
        <dsp:cNvSpPr/>
      </dsp:nvSpPr>
      <dsp:spPr>
        <a:xfrm>
          <a:off x="3483365" y="2405249"/>
          <a:ext cx="1922386" cy="17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8 selected years dynamically downscaled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Hourly output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12km grid</a:t>
          </a:r>
        </a:p>
      </dsp:txBody>
      <dsp:txXfrm>
        <a:off x="3533555" y="2455439"/>
        <a:ext cx="1822006" cy="1613220"/>
      </dsp:txXfrm>
    </dsp:sp>
    <dsp:sp modelId="{EFA58A14-5E6D-4C46-B104-65C0DC617DE4}">
      <dsp:nvSpPr>
        <dsp:cNvPr id="0" name=""/>
        <dsp:cNvSpPr/>
      </dsp:nvSpPr>
      <dsp:spPr>
        <a:xfrm>
          <a:off x="5303437" y="1785827"/>
          <a:ext cx="617824" cy="47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03437" y="1881551"/>
        <a:ext cx="474239" cy="287170"/>
      </dsp:txXfrm>
    </dsp:sp>
    <dsp:sp modelId="{98762F51-290E-4372-A551-767B2224A2BB}">
      <dsp:nvSpPr>
        <dsp:cNvPr id="0" name=""/>
        <dsp:cNvSpPr/>
      </dsp:nvSpPr>
      <dsp:spPr>
        <a:xfrm>
          <a:off x="6177718" y="1645024"/>
          <a:ext cx="1922386" cy="11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CMAQ model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177718" y="1645024"/>
        <a:ext cx="1922386" cy="760224"/>
      </dsp:txXfrm>
    </dsp:sp>
    <dsp:sp modelId="{16F78174-C72F-45B7-9099-F13D28D2DE1E}">
      <dsp:nvSpPr>
        <dsp:cNvPr id="0" name=""/>
        <dsp:cNvSpPr/>
      </dsp:nvSpPr>
      <dsp:spPr>
        <a:xfrm>
          <a:off x="6571460" y="2405249"/>
          <a:ext cx="1922386" cy="17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8 selected years downscaled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Hourly output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12km grid</a:t>
          </a:r>
        </a:p>
      </dsp:txBody>
      <dsp:txXfrm>
        <a:off x="6621650" y="2455439"/>
        <a:ext cx="1822006" cy="1613220"/>
      </dsp:txXfrm>
    </dsp:sp>
    <dsp:sp modelId="{FBEF3258-7EE7-4B93-8535-F9E1375B9AFA}">
      <dsp:nvSpPr>
        <dsp:cNvPr id="0" name=""/>
        <dsp:cNvSpPr/>
      </dsp:nvSpPr>
      <dsp:spPr>
        <a:xfrm>
          <a:off x="8391531" y="1785827"/>
          <a:ext cx="617824" cy="47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91531" y="1881551"/>
        <a:ext cx="474239" cy="287170"/>
      </dsp:txXfrm>
    </dsp:sp>
    <dsp:sp modelId="{98E4D327-2087-41ED-A643-675EB7F9AAEE}">
      <dsp:nvSpPr>
        <dsp:cNvPr id="0" name=""/>
        <dsp:cNvSpPr/>
      </dsp:nvSpPr>
      <dsp:spPr>
        <a:xfrm>
          <a:off x="9265812" y="1645024"/>
          <a:ext cx="1922386" cy="114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BenMAP</a:t>
          </a:r>
          <a:r>
            <a:rPr lang="en-US" sz="1700" kern="1200" dirty="0"/>
            <a:t>-CE</a:t>
          </a:r>
        </a:p>
      </dsp:txBody>
      <dsp:txXfrm>
        <a:off x="9265812" y="1645024"/>
        <a:ext cx="1922386" cy="760224"/>
      </dsp:txXfrm>
    </dsp:sp>
    <dsp:sp modelId="{8214760C-56CF-4426-9481-5CC27AA9C036}">
      <dsp:nvSpPr>
        <dsp:cNvPr id="0" name=""/>
        <dsp:cNvSpPr/>
      </dsp:nvSpPr>
      <dsp:spPr>
        <a:xfrm>
          <a:off x="9659554" y="2405249"/>
          <a:ext cx="1922386" cy="171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Health impacts of downscaled years calculated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9709744" y="2455439"/>
        <a:ext cx="1822006" cy="161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8BD84-5218-4AED-B343-52E127997F65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E670B-5D03-45DE-A83F-CF9252F12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6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use different models to achieve this objective – which we show as a flowchart in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Emphasize (1) 8 years are selected from GCM (2) third project will be about visibility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E670B-5D03-45DE-A83F-CF9252F12A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3CB8-DE18-43AD-9E6F-051EC364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B53BC-478F-4420-9A9F-915D26C89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3B95-37C8-4D01-B5FF-A0510899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D06-55E3-429F-88C1-443429051FD9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FDE8F-A383-4B1C-A040-C0DBDEEE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D31D-D4BB-4705-B9E8-D4B4BEAA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B3BB-7F23-4763-B61E-0DC9EFDC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60CC9-3B7D-4DD0-BAFD-A66E42B63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E4A3-4728-4B4D-AB98-68FA0F22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C8C0-06A3-41D4-95AD-AB8E04CF3C9F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E415-0D71-4C9A-8863-98F7BA8A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5088-A6D1-492A-9C6A-C4AAA6F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23D1D-B567-4A22-AD5D-37A6F9B80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D47D-5864-496B-8D40-ADDCC599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1159-F5A6-4568-975F-AD88A700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642A-E579-45A7-84CE-628FFE35E12C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DC82-272D-4E6A-980A-96F6834C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16D4-C80E-42CB-9A87-3E4B6F5D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7781F-16F7-4F84-B107-8FDC64A6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27CA-05DD-4006-AD3B-66F54CF9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6D8C-BDDE-449F-A649-1FD13E7B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0119-66C8-44D8-A84B-4F9FE872D361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1B05-DE14-409E-9390-2E438C19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ED74-10B7-4E6B-86AC-4112F6DF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7F8D-094A-4589-B348-484BF3F1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FB8F-5CC3-401F-9A5C-063EDCDB1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E0345-ADBB-497F-85DD-2B2E2352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573F-24B4-41BD-9605-4292B61AF191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9788-41A4-46FC-8C35-7DCA0847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995A-85B0-4804-B7F3-2FD988CA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47BF-7415-4EBF-A0A7-7103D744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AD3A-5CA4-4BD2-A972-B3107074B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303C2-C797-48E9-A563-C8C5E6209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A6380-309B-41CB-8810-EDBC68F5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DC03-28CA-477D-883D-F7D90BB5ECA5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85E3A-4233-4E97-9121-DFAC4956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21CFD-A534-459C-80BC-45DDCB1E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F2A9-1F94-4F45-A44C-F028A301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01353-F8FE-4D29-99C9-7FE0C982A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2120E-98D2-4421-BE1C-4B7CA5C9F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93F1B-F064-4B3E-8E77-38E38AEAD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30F5-0EA7-4197-BEF2-D3E1657D1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82D37-DA0F-4F40-9F77-5393919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90BC-E29C-4B6F-8726-70F9E59CF38E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954C5-0362-4254-915A-3CB5F991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25B23-BAA7-4496-B0F5-AE6D0A30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33B2-3A95-4228-88D1-47D9B606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CEBBC-9664-4FD9-9EAF-17E4199B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2E1A-2EF7-4D09-ABE1-2E29D39A516F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58916-37E9-4284-8F24-91F2CC27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2C273-919C-4079-9DDB-440024AE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13CD3-72FC-44E9-BF63-F2DEAC00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B471-1D76-4D1C-AA9D-0FB33CCC8F6E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A795D-A1A3-4EA1-A2A0-AA1F8327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02BE4-6410-4FBF-9D1A-4BAED2D7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5A3D-9A74-40E0-8F90-4AC69212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641EA-158B-4613-9CAD-0ACC33FD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5D362-FE7A-4B89-8AAF-8A33C09E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C9ADC-32F5-4CC8-8EF6-C5B16898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12B0-1155-41FA-B44B-78B776AA1171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E0A95-C221-42B2-83BA-B3A2CAD9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542B-1C1C-4C62-8E0F-806F6B32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3863-BBEA-4D74-A204-917CF75E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9CD35-9415-45EF-BA40-FC16862F8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B0039-0CAB-495D-BC87-97E0250D9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77C2C-3608-46B6-9D4B-64BB18B4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303-8B09-45DC-82A7-1979311E40FD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F7125-61A6-407B-BD2A-9A390094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893E9-D5AB-466D-A21E-E1EBA09C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E0035-F063-465A-A576-69359A85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D179-6CE9-4F05-909F-0527973F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863E-34AB-4342-9E5F-A1EDCEBAD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32FA-23AE-4B84-989A-6BC157CCF63C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EB21-75FB-42BE-8BDB-4ABD8575C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63C0-9FC3-40B1-95B5-C8F58526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00E2-0185-4F91-B5F4-27FF52A51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75" y="384872"/>
            <a:ext cx="10982849" cy="27330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12700"/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US mortality impacts of PM</a:t>
            </a:r>
            <a:r>
              <a:rPr lang="en-US" sz="4000" b="1" baseline="-25000" dirty="0"/>
              <a:t>2.5</a:t>
            </a:r>
            <a:r>
              <a:rPr lang="en-US" sz="4000" b="1" dirty="0"/>
              <a:t> associated with climate change and variability at midcentury using dynamically downscaled global climate and chemistry in WRF and CMAQ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75" y="3337088"/>
            <a:ext cx="10982849" cy="233784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Surendra Kunwar</a:t>
            </a:r>
            <a:r>
              <a:rPr lang="en-US" sz="2800" baseline="30000" dirty="0"/>
              <a:t>1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300" dirty="0"/>
              <a:t>Coauthors: 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Jared Bowden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George Milly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Michael Previdi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Arlene Fiore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2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J. Jason West</a:t>
            </a:r>
            <a:r>
              <a:rPr lang="en-US" sz="23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North Carolina at Chapel Hill, Chapel Hill, NC, USA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North Carolina State Climate Office, Raleigh, NC, USA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Lamont-Doherty Earth Observatory and Columbia University, Palisades, NY, USA</a:t>
            </a:r>
          </a:p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Massachussetts Institute of Technology, Cambridge, MA, USA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2521D-112E-44C1-B62C-0B004B3CF6A5}"/>
              </a:ext>
            </a:extLst>
          </p:cNvPr>
          <p:cNvSpPr/>
          <p:nvPr/>
        </p:nvSpPr>
        <p:spPr>
          <a:xfrm>
            <a:off x="604576" y="5902858"/>
            <a:ext cx="109828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CMAS 2024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Tuesday October 22, 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3915"/>
            <a:ext cx="12192000" cy="667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GFDL vs WRF Monthly Precipitation Total: July 2058 (ens. H1)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3E60-C9A4-4FC5-B59C-8CF0D9B59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96" y="5304797"/>
            <a:ext cx="5157787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GFDL 2058 H1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FDD17-9BD5-431A-9E88-7B6BD3336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717" y="5304797"/>
            <a:ext cx="5183188" cy="4119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WRF 12km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9FCF-2F3E-470C-A802-370E52F29E1A}"/>
              </a:ext>
            </a:extLst>
          </p:cNvPr>
          <p:cNvSpPr txBox="1"/>
          <p:nvPr/>
        </p:nvSpPr>
        <p:spPr>
          <a:xfrm>
            <a:off x="612856" y="923021"/>
            <a:ext cx="1096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precipitation [units mm] pattern of GFDL are represented well in WRF*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WRF simulation adds finer scale details in precipitation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90A9E58C-89F2-4FF0-8D35-A85CA07BF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7338"/>
          <a:stretch/>
        </p:blipFill>
        <p:spPr>
          <a:xfrm>
            <a:off x="233325" y="2005722"/>
            <a:ext cx="5572462" cy="3395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7C413-2446-47EE-BCE9-66C318D51D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0" t="12590" r="4015" b="3937"/>
          <a:stretch/>
        </p:blipFill>
        <p:spPr>
          <a:xfrm>
            <a:off x="6303522" y="2005720"/>
            <a:ext cx="5664881" cy="3395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0712F-3C62-458B-A206-293CDE5AD818}"/>
              </a:ext>
            </a:extLst>
          </p:cNvPr>
          <p:cNvSpPr txBox="1"/>
          <p:nvPr/>
        </p:nvSpPr>
        <p:spPr>
          <a:xfrm>
            <a:off x="381001" y="5904872"/>
            <a:ext cx="11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Spectral nudging applied to moisture in WRF simulations for better precipitation results (Spero et al, 2018)</a:t>
            </a:r>
          </a:p>
          <a:p>
            <a:r>
              <a:rPr lang="en-US" dirty="0"/>
              <a:t>* July-December 6-month </a:t>
            </a:r>
            <a:r>
              <a:rPr lang="en-US" dirty="0" err="1"/>
              <a:t>spinup</a:t>
            </a:r>
            <a:r>
              <a:rPr lang="en-US" dirty="0"/>
              <a:t> used for surface temperature IC for better Inland lake model results</a:t>
            </a:r>
          </a:p>
        </p:txBody>
      </p:sp>
    </p:spTree>
    <p:extLst>
      <p:ext uri="{BB962C8B-B14F-4D97-AF65-F5344CB8AC3E}">
        <p14:creationId xmlns:p14="http://schemas.microsoft.com/office/powerpoint/2010/main" val="188762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"/>
            <a:ext cx="12192000" cy="5795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CMAQ 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7" y="883228"/>
            <a:ext cx="11066357" cy="5590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12km CONUS domain adopted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Meteorology-sensitive emissions used inline in CMAQ: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sea spray aerosol emission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lightning NO</a:t>
            </a:r>
            <a:r>
              <a:rPr lang="en-US" sz="2200" baseline="-25000" dirty="0"/>
              <a:t>x</a:t>
            </a:r>
            <a:r>
              <a:rPr lang="en-US" sz="2200" dirty="0"/>
              <a:t> emissions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biogenic emissions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CMAQ O</a:t>
            </a:r>
            <a:r>
              <a:rPr lang="en-US" sz="2600" baseline="-25000" dirty="0"/>
              <a:t>3</a:t>
            </a:r>
            <a:r>
              <a:rPr lang="en-US" sz="2600" dirty="0"/>
              <a:t> BC and IC from GFDL modified:</a:t>
            </a:r>
          </a:p>
          <a:p>
            <a:pPr marL="803275" lvl="1" indent="-3460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/>
              <a:t>ozone (O</a:t>
            </a:r>
            <a:r>
              <a:rPr lang="en-US" sz="2200" baseline="-25000" dirty="0"/>
              <a:t>3</a:t>
            </a:r>
            <a:r>
              <a:rPr lang="en-US" sz="2200" dirty="0"/>
              <a:t>) overestimation bias-corrected for better matching with observations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92-BF70-4436-9FB3-D9EEDF76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78"/>
            <a:ext cx="12192000" cy="586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GFDL vs CMAQ vs Observation PM</a:t>
            </a:r>
            <a:r>
              <a:rPr lang="en-US" sz="3600" baseline="-25000" dirty="0"/>
              <a:t>2.5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6F56-3F12-4E03-BEE5-C207C315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583475"/>
            <a:ext cx="11713028" cy="586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CMAQ PM</a:t>
            </a:r>
            <a:r>
              <a:rPr lang="en-US" sz="2200" baseline="-25000" dirty="0"/>
              <a:t>2.5</a:t>
            </a:r>
            <a:r>
              <a:rPr lang="en-US" sz="2200" dirty="0"/>
              <a:t> is mostly underestimated at regional level (West coast and Southeast):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B9E6-EBCA-421E-9AFF-6B747B28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94D4E50E-76A7-4A5C-B6AE-6DAC4D0F3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385450"/>
              </p:ext>
            </p:extLst>
          </p:nvPr>
        </p:nvGraphicFramePr>
        <p:xfrm>
          <a:off x="229961" y="1169627"/>
          <a:ext cx="11713028" cy="5646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919">
                  <a:extLst>
                    <a:ext uri="{9D8B030D-6E8A-4147-A177-3AD203B41FA5}">
                      <a16:colId xmlns:a16="http://schemas.microsoft.com/office/drawing/2014/main" val="113424831"/>
                    </a:ext>
                  </a:extLst>
                </a:gridCol>
                <a:gridCol w="4138220">
                  <a:extLst>
                    <a:ext uri="{9D8B030D-6E8A-4147-A177-3AD203B41FA5}">
                      <a16:colId xmlns:a16="http://schemas.microsoft.com/office/drawing/2014/main" val="2865409725"/>
                    </a:ext>
                  </a:extLst>
                </a:gridCol>
                <a:gridCol w="4171167">
                  <a:extLst>
                    <a:ext uri="{9D8B030D-6E8A-4147-A177-3AD203B41FA5}">
                      <a16:colId xmlns:a16="http://schemas.microsoft.com/office/drawing/2014/main" val="2044577684"/>
                    </a:ext>
                  </a:extLst>
                </a:gridCol>
                <a:gridCol w="2908722">
                  <a:extLst>
                    <a:ext uri="{9D8B030D-6E8A-4147-A177-3AD203B41FA5}">
                      <a16:colId xmlns:a16="http://schemas.microsoft.com/office/drawing/2014/main" val="1685803533"/>
                    </a:ext>
                  </a:extLst>
                </a:gridCol>
              </a:tblGrid>
              <a:tr h="4342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GFDL (</a:t>
                      </a:r>
                      <a:r>
                        <a:rPr lang="el-GR" b="1" dirty="0"/>
                        <a:t>μ</a:t>
                      </a:r>
                      <a:r>
                        <a:rPr lang="en-US" b="1" dirty="0"/>
                        <a:t>g/m</a:t>
                      </a:r>
                      <a:r>
                        <a:rPr lang="en-US" b="1" baseline="30000" dirty="0"/>
                        <a:t>3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CMAQ 12k (</a:t>
                      </a:r>
                      <a:r>
                        <a:rPr lang="el-GR" b="1" dirty="0"/>
                        <a:t>μ</a:t>
                      </a:r>
                      <a:r>
                        <a:rPr lang="en-US" b="1" dirty="0"/>
                        <a:t>g/m</a:t>
                      </a:r>
                      <a:r>
                        <a:rPr lang="en-US" b="1" baseline="30000" dirty="0"/>
                        <a:t>3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FRM Observation (</a:t>
                      </a:r>
                      <a:r>
                        <a:rPr lang="el-GR" b="1" dirty="0"/>
                        <a:t>μ</a:t>
                      </a:r>
                      <a:r>
                        <a:rPr lang="en-US" b="1" dirty="0"/>
                        <a:t>g/m</a:t>
                      </a:r>
                      <a:r>
                        <a:rPr lang="en-US" b="1" baseline="30000" dirty="0"/>
                        <a:t>3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73616"/>
                  </a:ext>
                </a:extLst>
              </a:tr>
              <a:tr h="26059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2006 (H1 ens. member)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38404"/>
                  </a:ext>
                </a:extLst>
              </a:tr>
              <a:tr h="26059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2054 (H5 ens. Member)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8998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778BBBE-1B41-BBD8-0423-95A46CBB8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"/>
          <a:stretch/>
        </p:blipFill>
        <p:spPr bwMode="auto">
          <a:xfrm>
            <a:off x="768257" y="1664358"/>
            <a:ext cx="4069837" cy="253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297BF-ABA8-DD88-A4F3-EBD2B0859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11" y="1664358"/>
            <a:ext cx="4048703" cy="25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D551C-6906-B1A6-47D0-E375212AD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7" y="4235854"/>
            <a:ext cx="4069837" cy="252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09949-4773-3705-C71D-7AD63E0E1A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4" y="4291460"/>
            <a:ext cx="4049384" cy="25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5" descr="A rainbow colored lines with text&#10;&#10;Description automatically generated with medium confidence">
            <a:extLst>
              <a:ext uri="{FF2B5EF4-FFF2-40B4-BE49-F238E27FC236}">
                <a16:creationId xmlns:a16="http://schemas.microsoft.com/office/drawing/2014/main" id="{37E50E50-2CD4-AF9B-5608-08BCD0E3A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40234" r="63572" b="39219"/>
          <a:stretch/>
        </p:blipFill>
        <p:spPr>
          <a:xfrm>
            <a:off x="9082287" y="3530329"/>
            <a:ext cx="2550465" cy="1638257"/>
          </a:xfrm>
          <a:prstGeom prst="rect">
            <a:avLst/>
          </a:prstGeom>
        </p:spPr>
      </p:pic>
      <p:pic>
        <p:nvPicPr>
          <p:cNvPr id="10" name="Content Placeholder 5" descr="A rainbow colored lines with text&#10;&#10;Description automatically generated with medium confidence">
            <a:extLst>
              <a:ext uri="{FF2B5EF4-FFF2-40B4-BE49-F238E27FC236}">
                <a16:creationId xmlns:a16="http://schemas.microsoft.com/office/drawing/2014/main" id="{C260D70D-AAB1-8417-3270-BC3DC4861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4" t="11048" r="50000" b="10500"/>
          <a:stretch/>
        </p:blipFill>
        <p:spPr>
          <a:xfrm>
            <a:off x="11562079" y="3141844"/>
            <a:ext cx="366781" cy="24152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FC974-C7E8-91DF-9D02-BD048EBADDC3}"/>
              </a:ext>
            </a:extLst>
          </p:cNvPr>
          <p:cNvSpPr/>
          <p:nvPr/>
        </p:nvSpPr>
        <p:spPr>
          <a:xfrm>
            <a:off x="11678920" y="3840480"/>
            <a:ext cx="249940" cy="1168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118F-1073-8886-1439-C7669EEE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48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Mean-scaling: Connecting GFDL and CMAQ Annual Average Statistics of PM</a:t>
            </a:r>
            <a:r>
              <a:rPr lang="en-US" baseline="-25000" dirty="0"/>
              <a:t>2.5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5EAA6-266F-85F8-201C-783BE21E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708178" cy="5213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estimate distribution of mean annual PM2.5 in fine scale, Mean-scaling method used: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CMAQ distribution mean (by applying above mean-scaling method):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CMAQ distribution standard deviation (applying mean-scaling):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With mean and </a:t>
            </a:r>
            <a:r>
              <a:rPr lang="en-US" sz="2800" dirty="0" err="1"/>
              <a:t>stdev</a:t>
            </a:r>
            <a:r>
              <a:rPr lang="en-US" sz="2800" dirty="0"/>
              <a:t>. are </a:t>
            </a:r>
            <a:r>
              <a:rPr lang="en-US" dirty="0"/>
              <a:t>estima</a:t>
            </a:r>
            <a:r>
              <a:rPr lang="en-US" sz="2800" dirty="0"/>
              <a:t>ted, PM</a:t>
            </a:r>
            <a:r>
              <a:rPr lang="en-US" sz="2800" baseline="-25000" dirty="0"/>
              <a:t>2.5</a:t>
            </a:r>
            <a:r>
              <a:rPr lang="en-US" sz="2800" dirty="0"/>
              <a:t> normal distribution is defined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16332-AED9-78ED-502E-8EFFEF89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5DCA-4362-7A45-F870-42F950C3F6B8}"/>
                  </a:ext>
                </a:extLst>
              </p:cNvPr>
              <p:cNvSpPr txBox="1"/>
              <p:nvPr/>
            </p:nvSpPr>
            <p:spPr>
              <a:xfrm>
                <a:off x="902666" y="1921148"/>
                <a:ext cx="8053136" cy="85850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CMAQ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distribution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parameter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CMAQ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year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parameter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GFDL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45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year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average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GFDL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4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year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average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65DCA-4362-7A45-F870-42F950C3F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66" y="1921148"/>
                <a:ext cx="8053136" cy="858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CD21458F-CF2D-83D0-8127-DC882399049F}"/>
              </a:ext>
            </a:extLst>
          </p:cNvPr>
          <p:cNvSpPr/>
          <p:nvPr/>
        </p:nvSpPr>
        <p:spPr>
          <a:xfrm>
            <a:off x="9024485" y="1980808"/>
            <a:ext cx="439053" cy="771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63BC3-8B15-3B92-AA2E-5387259A2F6E}"/>
              </a:ext>
            </a:extLst>
          </p:cNvPr>
          <p:cNvSpPr txBox="1"/>
          <p:nvPr/>
        </p:nvSpPr>
        <p:spPr>
          <a:xfrm>
            <a:off x="9633672" y="2089580"/>
            <a:ext cx="255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Mean-scale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A03561-609F-2449-7896-6041707E83D5}"/>
                  </a:ext>
                </a:extLst>
              </p:cNvPr>
              <p:cNvSpPr txBox="1"/>
              <p:nvPr/>
            </p:nvSpPr>
            <p:spPr>
              <a:xfrm>
                <a:off x="1894273" y="3656914"/>
                <a:ext cx="976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CMAQ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distribution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mean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ean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scale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*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CMAQ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4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year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mean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A03561-609F-2449-7896-6041707E8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73" y="3656914"/>
                <a:ext cx="9760171" cy="461665"/>
              </a:xfrm>
              <a:prstGeom prst="rect">
                <a:avLst/>
              </a:prstGeom>
              <a:blipFill>
                <a:blip r:embed="rId3"/>
                <a:stretch>
                  <a:fillRect l="-4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1C76B7-495C-6D42-06D6-145760620A30}"/>
                  </a:ext>
                </a:extLst>
              </p:cNvPr>
              <p:cNvSpPr txBox="1"/>
              <p:nvPr/>
            </p:nvSpPr>
            <p:spPr>
              <a:xfrm>
                <a:off x="1920415" y="4876001"/>
                <a:ext cx="9434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CMAQ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distribution</m:t>
                    </m:r>
                    <m: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stdev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Mean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scale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CMAQ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4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year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stdev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1C76B7-495C-6D42-06D6-14576062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15" y="4876001"/>
                <a:ext cx="9434511" cy="461665"/>
              </a:xfrm>
              <a:prstGeom prst="rect">
                <a:avLst/>
              </a:prstGeom>
              <a:blipFill>
                <a:blip r:embed="rId4"/>
                <a:stretch>
                  <a:fillRect l="-4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42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3B66-9152-49C8-046F-25862C8F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81547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FUT–PRES PM</a:t>
            </a:r>
            <a:r>
              <a:rPr lang="en-US" baseline="-25000" dirty="0"/>
              <a:t>2.5</a:t>
            </a:r>
            <a:r>
              <a:rPr lang="en-US" dirty="0"/>
              <a:t> Distribution from Monte Carlo Samples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FE7F-72F2-165A-9036-ECA7427D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4714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AVG of FUT-PRES calculated by Monte Carlo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91C08-3360-7DB4-4B65-8EB644287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2014706"/>
            <a:ext cx="5357813" cy="823912"/>
          </a:xfrm>
        </p:spPr>
        <p:txBody>
          <a:bodyPr/>
          <a:lstStyle/>
          <a:p>
            <a:pPr algn="ctr"/>
            <a:r>
              <a:rPr lang="en-US" dirty="0"/>
              <a:t>STDEV of FUT-PRES calculated by Monte Carlo Sampling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CA24B-9A71-9244-2947-33BF6A47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" y="3028806"/>
            <a:ext cx="6114300" cy="3755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D21731-2151-0702-5D64-A9CE423A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247" y="3028806"/>
            <a:ext cx="6114300" cy="37551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C4E7E-CD11-F819-2646-7BADD56D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1B36-C181-444D-9D07-39A070FFBA7E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E3509A-C9E2-6360-3113-726D654FE41A}"/>
              </a:ext>
            </a:extLst>
          </p:cNvPr>
          <p:cNvSpPr txBox="1">
            <a:spLocks/>
          </p:cNvSpPr>
          <p:nvPr/>
        </p:nvSpPr>
        <p:spPr>
          <a:xfrm>
            <a:off x="557349" y="833838"/>
            <a:ext cx="10972663" cy="943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The mean (left below) and the </a:t>
            </a:r>
            <a:r>
              <a:rPr lang="en-US" sz="2800" b="0" dirty="0" err="1"/>
              <a:t>stdev</a:t>
            </a:r>
            <a:r>
              <a:rPr lang="en-US" sz="2800" b="0" dirty="0"/>
              <a:t>. (right below) describe the probability distribution (assumed Gaussian) of FUT-PRES mean annual PM</a:t>
            </a:r>
            <a:r>
              <a:rPr lang="en-US" sz="2800" b="0" baseline="-25000" dirty="0"/>
              <a:t>2.5</a:t>
            </a:r>
            <a:r>
              <a:rPr lang="en-US" sz="2800" b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574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3915"/>
            <a:ext cx="12192000" cy="497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Regional Trends of </a:t>
            </a:r>
            <a:r>
              <a:rPr lang="el-GR" sz="3600" dirty="0"/>
              <a:t>Δ</a:t>
            </a:r>
            <a:r>
              <a:rPr lang="en-US" sz="3600" dirty="0"/>
              <a:t>PM</a:t>
            </a:r>
            <a:r>
              <a:rPr lang="en-US" sz="3600" baseline="-25000" dirty="0"/>
              <a:t>2.5</a:t>
            </a:r>
            <a:r>
              <a:rPr lang="en-US" sz="3600" dirty="0"/>
              <a:t> Components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graph with red squares&#10;&#10;Description automatically generated">
            <a:extLst>
              <a:ext uri="{FF2B5EF4-FFF2-40B4-BE49-F238E27FC236}">
                <a16:creationId xmlns:a16="http://schemas.microsoft.com/office/drawing/2014/main" id="{B3F5155C-1802-B678-2F0D-9BA8E74BD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/>
          <a:stretch/>
        </p:blipFill>
        <p:spPr>
          <a:xfrm>
            <a:off x="6224943" y="2654357"/>
            <a:ext cx="5612832" cy="36245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 descr="A graph with red squares&#10;&#10;Description automatically generated">
            <a:extLst>
              <a:ext uri="{FF2B5EF4-FFF2-40B4-BE49-F238E27FC236}">
                <a16:creationId xmlns:a16="http://schemas.microsoft.com/office/drawing/2014/main" id="{80BD4E04-6DAA-1B24-3E49-75CAAAAC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/>
          <a:stretch/>
        </p:blipFill>
        <p:spPr>
          <a:xfrm>
            <a:off x="327272" y="2654358"/>
            <a:ext cx="5592991" cy="36244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B6106D-EAED-18E8-65AF-EA54E6807530}"/>
              </a:ext>
            </a:extLst>
          </p:cNvPr>
          <p:cNvSpPr txBox="1"/>
          <p:nvPr/>
        </p:nvSpPr>
        <p:spPr>
          <a:xfrm>
            <a:off x="370970" y="507832"/>
            <a:ext cx="11466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en-US" sz="2000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is the highest 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US (50 x 50 CMAQ </a:t>
            </a:r>
            <a:r>
              <a:rPr lang="en-US" sz="20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gridcells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aggregated around AL),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Ohio River Valley (50 X 50 CMAQ </a:t>
            </a:r>
            <a:r>
              <a:rPr lang="en-US" sz="2000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gridcells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aggregated 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TN)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emperature-led increase in OC is only partly offset by decrease in nitrate component in both regions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1D28-04D3-CC09-A424-A05D02B09649}"/>
              </a:ext>
            </a:extLst>
          </p:cNvPr>
          <p:cNvSpPr txBox="1"/>
          <p:nvPr/>
        </p:nvSpPr>
        <p:spPr>
          <a:xfrm>
            <a:off x="2428792" y="2207532"/>
            <a:ext cx="308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Southeast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15346-B16E-A14A-92E8-37470951406B}"/>
              </a:ext>
            </a:extLst>
          </p:cNvPr>
          <p:cNvSpPr txBox="1"/>
          <p:nvPr/>
        </p:nvSpPr>
        <p:spPr>
          <a:xfrm>
            <a:off x="8152386" y="2207532"/>
            <a:ext cx="308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Ohio River Valley</a:t>
            </a:r>
          </a:p>
        </p:txBody>
      </p:sp>
    </p:spTree>
    <p:extLst>
      <p:ext uri="{BB962C8B-B14F-4D97-AF65-F5344CB8AC3E}">
        <p14:creationId xmlns:p14="http://schemas.microsoft.com/office/powerpoint/2010/main" val="400167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98EF-66C7-E3C6-EC7A-788DED7E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21"/>
            <a:ext cx="12192000" cy="7644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700" dirty="0" err="1"/>
              <a:t>Gridcell</a:t>
            </a:r>
            <a:r>
              <a:rPr lang="en-US" sz="3700" dirty="0"/>
              <a:t>-specific Results of Mean-scaling of PM</a:t>
            </a:r>
            <a:r>
              <a:rPr lang="en-US" sz="3700" baseline="-25000" dirty="0"/>
              <a:t>2.5</a:t>
            </a:r>
            <a:r>
              <a:rPr lang="en-US" sz="3700" dirty="0"/>
              <a:t>: Charlotte, 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17926-F2FA-3395-9920-A5F51B51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82293-DB38-C5D3-FF58-656A8424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50" y="1168273"/>
            <a:ext cx="5055230" cy="4351338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BEE9082-8BB8-CFBA-2929-5777EB624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86" r="14566" b="10388"/>
          <a:stretch/>
        </p:blipFill>
        <p:spPr>
          <a:xfrm>
            <a:off x="3193640" y="3343942"/>
            <a:ext cx="2902360" cy="15659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C533F9-DBE2-8321-5FA0-58B74E5569E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86400" y="3343942"/>
            <a:ext cx="1325250" cy="850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C06422-D0B4-41B9-E6A0-ACC220B1C6FA}"/>
              </a:ext>
            </a:extLst>
          </p:cNvPr>
          <p:cNvSpPr txBox="1"/>
          <p:nvPr/>
        </p:nvSpPr>
        <p:spPr>
          <a:xfrm>
            <a:off x="504847" y="946622"/>
            <a:ext cx="53981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Mean-scaling of the Average and </a:t>
            </a:r>
            <a:r>
              <a:rPr lang="en-US" sz="2400" dirty="0" err="1"/>
              <a:t>Stdev</a:t>
            </a:r>
            <a:r>
              <a:rPr lang="en-US" sz="2400" dirty="0"/>
              <a:t>. of PRES and FUT annual PM</a:t>
            </a:r>
            <a:r>
              <a:rPr lang="en-US" sz="2400" baseline="-25000" dirty="0"/>
              <a:t>2.5</a:t>
            </a:r>
            <a:r>
              <a:rPr lang="en-US" sz="2400" dirty="0"/>
              <a:t> describe the Gaussian distribution of mean annual PM</a:t>
            </a:r>
            <a:r>
              <a:rPr lang="en-US" sz="2400" baseline="-25000" dirty="0"/>
              <a:t>2.5</a:t>
            </a:r>
            <a:r>
              <a:rPr lang="en-US" sz="2400" dirty="0"/>
              <a:t>at each </a:t>
            </a:r>
            <a:r>
              <a:rPr lang="en-US" sz="2400" dirty="0" err="1"/>
              <a:t>gridcell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B761F-FE09-3BED-7858-C9829555AF02}"/>
              </a:ext>
            </a:extLst>
          </p:cNvPr>
          <p:cNvSpPr txBox="1"/>
          <p:nvPr/>
        </p:nvSpPr>
        <p:spPr>
          <a:xfrm>
            <a:off x="421640" y="5557174"/>
            <a:ext cx="10932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Similarly, health effects of PM</a:t>
            </a:r>
            <a:r>
              <a:rPr lang="en-US" sz="2400" baseline="-25000" dirty="0"/>
              <a:t>2.5</a:t>
            </a:r>
            <a:r>
              <a:rPr lang="en-US" sz="2400" dirty="0"/>
              <a:t> due to climate change can be extrapolated in individual </a:t>
            </a:r>
            <a:r>
              <a:rPr lang="en-US" sz="2400" dirty="0" err="1"/>
              <a:t>gridcells</a:t>
            </a:r>
            <a:r>
              <a:rPr lang="en-US" sz="2400" dirty="0"/>
              <a:t> over CONUS domain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84305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64A0-7908-5F38-1CC4-73C9B8B6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87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Mean Scaling Method for Estimating Annual PM</a:t>
            </a:r>
            <a:r>
              <a:rPr lang="en-US" baseline="-25000" dirty="0"/>
              <a:t>2.5 </a:t>
            </a:r>
            <a:r>
              <a:rPr lang="en-US" dirty="0"/>
              <a:t>related Mortalities Distribution ~ N(µ,σ)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7FE69-79CD-5972-029D-C080E242D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263" y="1372767"/>
                <a:ext cx="1115581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- CMAQ Gaussian distribution parameters of annual mortalities calculated at each </a:t>
                </a:r>
                <a:r>
                  <a:rPr lang="en-US" sz="2400" dirty="0" err="1"/>
                  <a:t>gridcell</a:t>
                </a:r>
                <a:r>
                  <a:rPr lang="en-US" sz="2400" dirty="0"/>
                  <a:t> assuming: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𝑐𝑚𝑎𝑞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𝑑𝑖𝑠𝑡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𝑐𝑚𝑎𝑞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𝑦𝑟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𝑔𝑓𝑑𝑙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,45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𝑔𝑓𝑑𝑙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7FE69-79CD-5972-029D-C080E242D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263" y="1372767"/>
                <a:ext cx="11155814" cy="4351338"/>
              </a:xfrm>
              <a:blipFill>
                <a:blip r:embed="rId2"/>
                <a:stretch>
                  <a:fillRect l="-82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C0F0DDA9-D9B0-13E8-3E70-98A1ABC23736}"/>
              </a:ext>
            </a:extLst>
          </p:cNvPr>
          <p:cNvSpPr/>
          <p:nvPr/>
        </p:nvSpPr>
        <p:spPr>
          <a:xfrm rot="20878725">
            <a:off x="2622596" y="4187459"/>
            <a:ext cx="1890867" cy="714103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averaged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0D8DFA8-BE3D-178D-FEA0-71B96A79C05E}"/>
              </a:ext>
            </a:extLst>
          </p:cNvPr>
          <p:cNvSpPr/>
          <p:nvPr/>
        </p:nvSpPr>
        <p:spPr>
          <a:xfrm rot="20327394">
            <a:off x="7399984" y="2244742"/>
            <a:ext cx="2121109" cy="692267"/>
          </a:xfrm>
          <a:prstGeom prst="lef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averaged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605B548-BD3C-853C-C616-0C30AB841E5B}"/>
              </a:ext>
            </a:extLst>
          </p:cNvPr>
          <p:cNvSpPr/>
          <p:nvPr/>
        </p:nvSpPr>
        <p:spPr>
          <a:xfrm rot="904489">
            <a:off x="7367540" y="4297148"/>
            <a:ext cx="2141731" cy="714103"/>
          </a:xfrm>
          <a:prstGeom prst="lef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averaged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0D8B5A0-2D6C-A5EF-BE30-D022E2011828}"/>
              </a:ext>
            </a:extLst>
          </p:cNvPr>
          <p:cNvSpPr/>
          <p:nvPr/>
        </p:nvSpPr>
        <p:spPr>
          <a:xfrm>
            <a:off x="7907383" y="3394761"/>
            <a:ext cx="304800" cy="6879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B2D37-5542-1470-9B47-14B576403732}"/>
              </a:ext>
            </a:extLst>
          </p:cNvPr>
          <p:cNvSpPr txBox="1"/>
          <p:nvPr/>
        </p:nvSpPr>
        <p:spPr>
          <a:xfrm>
            <a:off x="8212183" y="3458467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Scale Factor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AA591A6-5051-FF2E-D328-1751C9F3CB40}"/>
              </a:ext>
            </a:extLst>
          </p:cNvPr>
          <p:cNvSpPr/>
          <p:nvPr/>
        </p:nvSpPr>
        <p:spPr>
          <a:xfrm>
            <a:off x="8906095" y="1852448"/>
            <a:ext cx="3262188" cy="130628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GFDL 45-years’ (3 ensemble members times 15 years)  binned annual mortality averages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91E0B6C-E508-33BA-E569-F2BA4108A68F}"/>
              </a:ext>
            </a:extLst>
          </p:cNvPr>
          <p:cNvSpPr/>
          <p:nvPr/>
        </p:nvSpPr>
        <p:spPr>
          <a:xfrm>
            <a:off x="9020432" y="3855773"/>
            <a:ext cx="3127747" cy="130628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GFDL 4 selected years’ annual mortality average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602B43E-C806-745D-4E9F-CD87453F5CE9}"/>
              </a:ext>
            </a:extLst>
          </p:cNvPr>
          <p:cNvSpPr/>
          <p:nvPr/>
        </p:nvSpPr>
        <p:spPr>
          <a:xfrm>
            <a:off x="565923" y="3855773"/>
            <a:ext cx="2634374" cy="130628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CMAQ 4 selected years’ annual mortality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CAD585-00CD-183F-ACC4-928B0ABD6B9A}"/>
                  </a:ext>
                </a:extLst>
              </p:cNvPr>
              <p:cNvSpPr txBox="1"/>
              <p:nvPr/>
            </p:nvSpPr>
            <p:spPr>
              <a:xfrm>
                <a:off x="449943" y="5403717"/>
                <a:ext cx="11598877" cy="129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- CMAQ distribution std. dev.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𝑐𝑚𝑎𝑞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</m:oMath>
                </a14:m>
                <a:r>
                  <a:rPr lang="en-US" sz="2400" dirty="0"/>
                  <a:t>) is obtained from: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𝑐𝑚𝑎𝑞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𝑐𝑚𝑎𝑞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𝑦𝑟</m:t>
                            </m:r>
                          </m:sub>
                        </m:sSub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𝑔𝑓𝑑𝑙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,45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𝑔𝑓𝑑𝑙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𝑦𝑟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-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𝑐𝑚𝑎𝑞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𝑐𝑚𝑎𝑞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𝑑𝑖𝑠𝑡</m:t>
                        </m:r>
                      </m:sub>
                    </m:sSub>
                  </m:oMath>
                </a14:m>
                <a:r>
                  <a:rPr lang="en-US" sz="2400" dirty="0"/>
                  <a:t> are calculated, PM</a:t>
                </a:r>
                <a:r>
                  <a:rPr lang="en-US" sz="2400" baseline="-25000" dirty="0"/>
                  <a:t>2.5</a:t>
                </a:r>
                <a:r>
                  <a:rPr lang="en-US" sz="2400" dirty="0"/>
                  <a:t> normal distribution is defined!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CAD585-00CD-183F-ACC4-928B0ABD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5403717"/>
                <a:ext cx="11598877" cy="1292213"/>
              </a:xfrm>
              <a:prstGeom prst="rect">
                <a:avLst/>
              </a:prstGeom>
              <a:blipFill>
                <a:blip r:embed="rId3"/>
                <a:stretch>
                  <a:fillRect l="-84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37F035E-1CFF-B569-E69A-D3EA9DFE6791}"/>
              </a:ext>
            </a:extLst>
          </p:cNvPr>
          <p:cNvSpPr/>
          <p:nvPr/>
        </p:nvSpPr>
        <p:spPr>
          <a:xfrm rot="11588738">
            <a:off x="3568820" y="2595337"/>
            <a:ext cx="1890867" cy="714103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5E210B0-FD5D-FE3F-B7BF-A12661F5EB4D}"/>
              </a:ext>
            </a:extLst>
          </p:cNvPr>
          <p:cNvSpPr/>
          <p:nvPr/>
        </p:nvSpPr>
        <p:spPr>
          <a:xfrm>
            <a:off x="854864" y="2146331"/>
            <a:ext cx="2879025" cy="130628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CMAQ distribution mortalities (estimate of DESIRED QUANTITY )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5A6371-78BA-BE58-DCB3-07207D21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1B36-C181-444D-9D07-39A070FFBA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3915"/>
            <a:ext cx="12192000" cy="635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PM</a:t>
            </a:r>
            <a:r>
              <a:rPr lang="en-US" sz="3500" baseline="-25000" dirty="0"/>
              <a:t>2.5</a:t>
            </a:r>
            <a:r>
              <a:rPr lang="en-US" sz="3500" dirty="0"/>
              <a:t> Human Health Impacts Distribution due to Climate Change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9FCF-2F3E-470C-A802-370E52F29E1A}"/>
              </a:ext>
            </a:extLst>
          </p:cNvPr>
          <p:cNvSpPr txBox="1"/>
          <p:nvPr/>
        </p:nvSpPr>
        <p:spPr>
          <a:xfrm>
            <a:off x="234778" y="628580"/>
            <a:ext cx="1173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Illustration of steps to estimate present-day annual mortalities distribution at single </a:t>
            </a:r>
            <a:r>
              <a:rPr lang="en-US" sz="2400" dirty="0" err="1"/>
              <a:t>gridcell</a:t>
            </a:r>
            <a:r>
              <a:rPr lang="en-US" sz="2400" dirty="0"/>
              <a:t> (hypothetical):</a:t>
            </a:r>
          </a:p>
        </p:txBody>
      </p:sp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366F563-FFC8-65AF-8EEE-49628F0FB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5861" r="1322"/>
          <a:stretch/>
        </p:blipFill>
        <p:spPr>
          <a:xfrm>
            <a:off x="44443" y="1388844"/>
            <a:ext cx="5935578" cy="4321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14AF68-9CCE-B913-7526-26878F07E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0" r="28422" b="2248"/>
          <a:stretch/>
        </p:blipFill>
        <p:spPr bwMode="auto">
          <a:xfrm>
            <a:off x="3360246" y="5595056"/>
            <a:ext cx="1817235" cy="12652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75B911-376C-897F-040F-ED9E9855C019}"/>
              </a:ext>
            </a:extLst>
          </p:cNvPr>
          <p:cNvGrpSpPr/>
          <p:nvPr/>
        </p:nvGrpSpPr>
        <p:grpSpPr>
          <a:xfrm>
            <a:off x="6095999" y="1470606"/>
            <a:ext cx="6076957" cy="462934"/>
            <a:chOff x="6924674" y="1590676"/>
            <a:chExt cx="5191133" cy="462934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F3CFD3-0A87-DA63-22D1-6B7277F9A12E}"/>
                </a:ext>
              </a:extLst>
            </p:cNvPr>
            <p:cNvSpPr/>
            <p:nvPr/>
          </p:nvSpPr>
          <p:spPr>
            <a:xfrm>
              <a:off x="6924674" y="1590676"/>
              <a:ext cx="5191133" cy="462934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1a)             Histogram of GFDL based health mortalities</a:t>
              </a:r>
              <a:endParaRPr lang="en-US" sz="2000" baseline="-25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E56E5E-8CE7-9699-47F0-64298D3305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5" t="38175" r="74965" b="54896"/>
            <a:stretch/>
          </p:blipFill>
          <p:spPr>
            <a:xfrm>
              <a:off x="7319955" y="1661140"/>
              <a:ext cx="582455" cy="336008"/>
            </a:xfrm>
            <a:prstGeom prst="rect">
              <a:avLst/>
            </a:prstGeom>
            <a:grpFill/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450-8068-CB42-8DC8-C6D67EB23399}"/>
              </a:ext>
            </a:extLst>
          </p:cNvPr>
          <p:cNvGrpSpPr/>
          <p:nvPr/>
        </p:nvGrpSpPr>
        <p:grpSpPr>
          <a:xfrm>
            <a:off x="6096001" y="4037443"/>
            <a:ext cx="6080290" cy="462934"/>
            <a:chOff x="6928007" y="5012045"/>
            <a:chExt cx="5191133" cy="462934"/>
          </a:xfrm>
          <a:solidFill>
            <a:schemeClr val="bg2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81D6F3-04AD-DCE6-C1F4-239B41D48514}"/>
                </a:ext>
              </a:extLst>
            </p:cNvPr>
            <p:cNvSpPr/>
            <p:nvPr/>
          </p:nvSpPr>
          <p:spPr>
            <a:xfrm>
              <a:off x="6928007" y="5012045"/>
              <a:ext cx="5191133" cy="462934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4)               Estimated Gaussian fit to CMAQ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7E691-9364-1430-1760-CA329F37D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5" t="31016" r="76301" b="61976"/>
            <a:stretch/>
          </p:blipFill>
          <p:spPr>
            <a:xfrm>
              <a:off x="7362121" y="5054351"/>
              <a:ext cx="487205" cy="339852"/>
            </a:xfrm>
            <a:prstGeom prst="rect">
              <a:avLst/>
            </a:prstGeom>
            <a:grpFill/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24196-DF28-3064-10B9-E99141FC5395}"/>
              </a:ext>
            </a:extLst>
          </p:cNvPr>
          <p:cNvSpPr/>
          <p:nvPr/>
        </p:nvSpPr>
        <p:spPr>
          <a:xfrm>
            <a:off x="6095998" y="2060436"/>
            <a:ext cx="6076957" cy="555709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1b)             Gaussian fit to GFDL histogram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FEF10F-47D5-5EF7-B825-6467B92232C1}"/>
              </a:ext>
            </a:extLst>
          </p:cNvPr>
          <p:cNvGrpSpPr/>
          <p:nvPr/>
        </p:nvGrpSpPr>
        <p:grpSpPr>
          <a:xfrm>
            <a:off x="6107570" y="2761308"/>
            <a:ext cx="6076957" cy="462934"/>
            <a:chOff x="6924682" y="2876121"/>
            <a:chExt cx="5191133" cy="462934"/>
          </a:xfrm>
          <a:solidFill>
            <a:schemeClr val="bg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7FDF53-1168-F896-4282-75ED86241443}"/>
                </a:ext>
              </a:extLst>
            </p:cNvPr>
            <p:cNvSpPr/>
            <p:nvPr/>
          </p:nvSpPr>
          <p:spPr>
            <a:xfrm>
              <a:off x="6924682" y="2876121"/>
              <a:ext cx="5191133" cy="462934"/>
            </a:xfrm>
            <a:prstGeom prst="rect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2)</a:t>
              </a:r>
              <a:r>
                <a:rPr lang="en-US" dirty="0"/>
                <a:t>                </a:t>
              </a:r>
              <a:r>
                <a:rPr lang="en-US" sz="2000" dirty="0"/>
                <a:t>Selected 4 GFDL years’ annual mortalities</a:t>
              </a: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D01879-3036-7984-B577-02741AD04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4" t="17871" r="76035" b="76202"/>
            <a:stretch/>
          </p:blipFill>
          <p:spPr>
            <a:xfrm>
              <a:off x="7322018" y="2970337"/>
              <a:ext cx="506263" cy="287488"/>
            </a:xfrm>
            <a:prstGeom prst="rect">
              <a:avLst/>
            </a:prstGeom>
            <a:grpFill/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31580BE-4268-E066-65B3-CB600D914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22" b="53193"/>
          <a:stretch/>
        </p:blipFill>
        <p:spPr bwMode="auto">
          <a:xfrm>
            <a:off x="1308387" y="5599064"/>
            <a:ext cx="1923929" cy="11831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D24510-830E-36B6-BDDF-AFF4EEA270B8}"/>
              </a:ext>
            </a:extLst>
          </p:cNvPr>
          <p:cNvSpPr txBox="1"/>
          <p:nvPr/>
        </p:nvSpPr>
        <p:spPr>
          <a:xfrm>
            <a:off x="6051193" y="4636079"/>
            <a:ext cx="60980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Similar steps taken to estimate midcentury annual mortalities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Impact of climate change on human mortality due to PM</a:t>
            </a:r>
            <a:r>
              <a:rPr lang="en-US" sz="2200" baseline="-25000" dirty="0"/>
              <a:t>2.5</a:t>
            </a:r>
            <a:r>
              <a:rPr lang="en-US" sz="2200" dirty="0"/>
              <a:t> changes estimated by Monte Carlo sampling from present and future distributions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37F39D-5C91-3943-5889-70D0833B1C7C}"/>
              </a:ext>
            </a:extLst>
          </p:cNvPr>
          <p:cNvSpPr/>
          <p:nvPr/>
        </p:nvSpPr>
        <p:spPr>
          <a:xfrm>
            <a:off x="6104237" y="3369405"/>
            <a:ext cx="6080290" cy="462934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3)               Corresponding 4 CMAQ years’ mortalities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1FF801-E411-3448-0D7A-13D3367B22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259" r="75699" b="82993"/>
          <a:stretch/>
        </p:blipFill>
        <p:spPr>
          <a:xfrm>
            <a:off x="6668409" y="3461496"/>
            <a:ext cx="487204" cy="278751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551FBD-B878-8075-21F0-01AF6960C3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4125" r="76131" b="68362"/>
          <a:stretch/>
        </p:blipFill>
        <p:spPr>
          <a:xfrm>
            <a:off x="6578540" y="2179205"/>
            <a:ext cx="584549" cy="36438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6075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5438-A260-7C42-00F6-EBACE997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"/>
            <a:ext cx="12192000" cy="8047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300" dirty="0"/>
              <a:t>Preliminary Result from </a:t>
            </a:r>
            <a:r>
              <a:rPr lang="en-US" sz="3300" dirty="0" err="1"/>
              <a:t>BenMAP</a:t>
            </a:r>
            <a:r>
              <a:rPr lang="en-US" sz="3300" dirty="0"/>
              <a:t>: PRES-FUT Distribution of Mean Deaths at </a:t>
            </a:r>
            <a:r>
              <a:rPr lang="en-US" sz="3300" dirty="0" err="1"/>
              <a:t>Gridcell</a:t>
            </a:r>
            <a:r>
              <a:rPr lang="en-US" sz="3300" dirty="0"/>
              <a:t>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5575-9D7B-AD74-268C-291828DC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896112"/>
            <a:ext cx="11932920" cy="582536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‘PRES-FUT PM</a:t>
            </a:r>
            <a:r>
              <a:rPr lang="en-US" sz="2400" baseline="-25000" dirty="0"/>
              <a:t>2.5</a:t>
            </a:r>
            <a:r>
              <a:rPr lang="en-US" sz="2400" dirty="0"/>
              <a:t> distribution mean’ health impacts over CMAQ 12k grid: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Population used: US Census based 2015 population (available within </a:t>
            </a:r>
            <a:r>
              <a:rPr lang="en-US" sz="2400" dirty="0" err="1"/>
              <a:t>BenMAP</a:t>
            </a:r>
            <a:r>
              <a:rPr lang="en-US" sz="2400" dirty="0"/>
              <a:t>)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HIF used: study by </a:t>
            </a:r>
            <a:r>
              <a:rPr lang="en-US" sz="2400" dirty="0" err="1"/>
              <a:t>Krewski</a:t>
            </a:r>
            <a:r>
              <a:rPr lang="en-US" sz="2400" dirty="0"/>
              <a:t> et al., 2009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4E7E-A28E-FD1B-E125-82666A3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90A56-3367-957A-4CC5-F1573846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2" y="1366524"/>
            <a:ext cx="8338991" cy="361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48FD83-3039-099B-8804-544CACA0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786" y="1527165"/>
            <a:ext cx="15906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2F76-601F-4971-A848-24FA3992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"/>
            <a:ext cx="12191999" cy="5754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Future Climate Change Impacts on PM</a:t>
            </a:r>
            <a:r>
              <a:rPr lang="en-US" sz="3600" baseline="-25000" dirty="0"/>
              <a:t>2.5</a:t>
            </a:r>
            <a:r>
              <a:rPr lang="en-US" sz="3600" dirty="0"/>
              <a:t> Air Quality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5F48-8BAC-4E04-AEC4-B6E11E16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CF5AC-08A5-457B-BB49-18A9B7C4E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" y="1312817"/>
            <a:ext cx="4823410" cy="5043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21FD0-9646-4DE6-A2E6-301F10EE9338}"/>
              </a:ext>
            </a:extLst>
          </p:cNvPr>
          <p:cNvSpPr txBox="1"/>
          <p:nvPr/>
        </p:nvSpPr>
        <p:spPr>
          <a:xfrm>
            <a:off x="311499" y="696779"/>
            <a:ext cx="1069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Climate change can influence air quality in many ways: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FE1C2C1-2638-4CF9-9D09-C111C00B5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84057"/>
              </p:ext>
            </p:extLst>
          </p:nvPr>
        </p:nvGraphicFramePr>
        <p:xfrm>
          <a:off x="5206091" y="1354670"/>
          <a:ext cx="6540432" cy="48796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97460">
                  <a:extLst>
                    <a:ext uri="{9D8B030D-6E8A-4147-A177-3AD203B41FA5}">
                      <a16:colId xmlns:a16="http://schemas.microsoft.com/office/drawing/2014/main" val="2258399396"/>
                    </a:ext>
                  </a:extLst>
                </a:gridCol>
                <a:gridCol w="4542972">
                  <a:extLst>
                    <a:ext uri="{9D8B030D-6E8A-4147-A177-3AD203B41FA5}">
                      <a16:colId xmlns:a16="http://schemas.microsoft.com/office/drawing/2014/main" val="4032991715"/>
                    </a:ext>
                  </a:extLst>
                </a:gridCol>
              </a:tblGrid>
              <a:tr h="41853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609382"/>
                  </a:ext>
                </a:extLst>
              </a:tr>
              <a:tr h="805234">
                <a:tc>
                  <a:txBody>
                    <a:bodyPr/>
                    <a:lstStyle/>
                    <a:p>
                      <a:r>
                        <a:rPr lang="en-US" sz="2000" b="1" dirty="0"/>
                        <a:t>Anthropogenic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0" dirty="0"/>
                        <a:t>Warmer summer-&gt; more energy demand for cooling -&gt; more fossil fuel burnt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6852"/>
                  </a:ext>
                </a:extLst>
              </a:tr>
              <a:tr h="850132">
                <a:tc>
                  <a:txBody>
                    <a:bodyPr/>
                    <a:lstStyle/>
                    <a:p>
                      <a:r>
                        <a:rPr lang="en-US" sz="2000" b="1" dirty="0"/>
                        <a:t>Natural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Stronger wind -&gt; soil erosion -&gt; release of dust particles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Examples: biogenic VOCs, dust,  wildfires, sea salt, lightning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88491"/>
                  </a:ext>
                </a:extLst>
              </a:tr>
              <a:tr h="834013">
                <a:tc>
                  <a:txBody>
                    <a:bodyPr/>
                    <a:lstStyle/>
                    <a:p>
                      <a:r>
                        <a:rPr lang="en-US" sz="2000" b="1" dirty="0"/>
                        <a:t>Air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Higher temperature-&gt; accelerated chemical reaction of 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89961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r>
                        <a:rPr lang="en-US" sz="2000" b="1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Less rain -&gt; less washing out of PM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Examples: PM ventilation by wind, mixing depth, frontal passage, convection, rain, dry deposition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2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8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5438-A260-7C42-00F6-EBACE997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"/>
            <a:ext cx="12192000" cy="8047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300" dirty="0"/>
              <a:t>Preliminary Result from </a:t>
            </a:r>
            <a:r>
              <a:rPr lang="en-US" sz="3300" dirty="0" err="1"/>
              <a:t>BenMAP</a:t>
            </a:r>
            <a:r>
              <a:rPr lang="en-US" sz="3300" dirty="0"/>
              <a:t>: PRES-FUT Distribution Mean Deaths Aggregated at State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5575-9D7B-AD74-268C-291828DC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896112"/>
            <a:ext cx="11932920" cy="582536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‘PRES-FUT PM</a:t>
            </a:r>
            <a:r>
              <a:rPr lang="en-US" sz="2400" baseline="-25000" dirty="0"/>
              <a:t>2.5</a:t>
            </a:r>
            <a:r>
              <a:rPr lang="en-US" sz="2400" dirty="0"/>
              <a:t> distribution mean’ health impacts over CMAQ 12k grid: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CONUS aggregated excess deaths in 2050s compared to the present: 8,712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4E7E-A28E-FD1B-E125-82666A3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0C03B-8841-12D1-B900-5C4F115E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1" y="1349219"/>
            <a:ext cx="9145545" cy="3981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AEE50-6532-FD04-8B5E-6C0567AB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36" y="2368477"/>
            <a:ext cx="18192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8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5438-A260-7C42-00F6-EBACE997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"/>
            <a:ext cx="12271248" cy="80470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5575-9D7B-AD74-268C-291828DCF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804672"/>
            <a:ext cx="11932920" cy="605332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We quantified climate change impacts on US PM</a:t>
            </a:r>
            <a:r>
              <a:rPr lang="en-US" baseline="-25000" dirty="0"/>
              <a:t>2.5</a:t>
            </a:r>
            <a:r>
              <a:rPr lang="en-US" dirty="0"/>
              <a:t> in 2050s compared to present, in the presence of climate variability, by: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using ensemble global model simulation to characterize PM</a:t>
            </a:r>
            <a:r>
              <a:rPr lang="en-US" baseline="-25000" dirty="0"/>
              <a:t>2.5</a:t>
            </a:r>
            <a:r>
              <a:rPr lang="en-US" dirty="0"/>
              <a:t> variability,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downscaling meteorology and air quality in selected years to fine resolution (12km),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keeping anthropogenic emissions constant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mapping fine scale probability distributions of PM</a:t>
            </a:r>
            <a:r>
              <a:rPr lang="en-US" baseline="-25000" dirty="0"/>
              <a:t>2.5</a:t>
            </a:r>
            <a:r>
              <a:rPr lang="en-US" dirty="0"/>
              <a:t> in individual grid cells</a:t>
            </a:r>
          </a:p>
          <a:p>
            <a:pPr marL="1257300" lvl="1" indent="-571500"/>
            <a:endParaRPr lang="en-US" dirty="0"/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dirty="0"/>
              <a:t>Our novel method:</a:t>
            </a:r>
            <a:endParaRPr lang="en-US" sz="2400" dirty="0"/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generated probabilistic information about climate </a:t>
            </a:r>
            <a:r>
              <a:rPr lang="en-US" dirty="0" err="1"/>
              <a:t>change+variability</a:t>
            </a:r>
            <a:r>
              <a:rPr lang="en-US" dirty="0"/>
              <a:t> induced PM</a:t>
            </a:r>
            <a:r>
              <a:rPr lang="en-US" baseline="-25000" dirty="0"/>
              <a:t>2.5</a:t>
            </a:r>
            <a:r>
              <a:rPr lang="en-US" dirty="0"/>
              <a:t> changes in individual grid cells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is also being used in health impacts of PM2.5 due to climate change and climate variability at fine resolution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endParaRPr lang="en-US" dirty="0"/>
          </a:p>
          <a:p>
            <a:pPr marL="512763" indent="-512763"/>
            <a:r>
              <a:rPr lang="en-US" dirty="0"/>
              <a:t>Future steps: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fit different probability distribution models to health impacts of PM</a:t>
            </a:r>
            <a:r>
              <a:rPr lang="en-US" baseline="-25000" dirty="0"/>
              <a:t>2.5</a:t>
            </a:r>
            <a:r>
              <a:rPr lang="en-US" dirty="0"/>
              <a:t> to see resulting climate change impact 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aggregate FUT-PRES PM</a:t>
            </a:r>
            <a:r>
              <a:rPr lang="en-US" baseline="-25000" dirty="0"/>
              <a:t>2.5</a:t>
            </a:r>
            <a:r>
              <a:rPr lang="en-US" dirty="0"/>
              <a:t> health impacts over multiple </a:t>
            </a:r>
            <a:r>
              <a:rPr lang="en-US" dirty="0" err="1"/>
              <a:t>gridcells</a:t>
            </a:r>
            <a:r>
              <a:rPr lang="en-US" dirty="0"/>
              <a:t> (e.g. of a city)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apply similar approach to visibility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4E7E-A28E-FD1B-E125-82666A3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0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5A9-3AC9-41BC-827A-99834323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7"/>
            <a:ext cx="12192000" cy="5363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  <a:tabLst>
                <a:tab pos="2457450" algn="l"/>
              </a:tabLst>
            </a:pPr>
            <a:r>
              <a:rPr lang="en-US" sz="3600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CE4A-BC11-4D84-929E-2D7AEA9F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866775"/>
            <a:ext cx="11487150" cy="5854699"/>
          </a:xfrm>
        </p:spPr>
        <p:txBody>
          <a:bodyPr>
            <a:normAutofit/>
          </a:bodyPr>
          <a:lstStyle/>
          <a:p>
            <a:pPr>
              <a:buFontTx/>
              <a:buChar char="-"/>
              <a:tabLst>
                <a:tab pos="2457450" algn="l"/>
              </a:tabLst>
            </a:pPr>
            <a:r>
              <a:rPr lang="en-US" dirty="0"/>
              <a:t>My PhD Advisor, Collaborators/coauthors, Mentors, Committee, Lab group</a:t>
            </a:r>
          </a:p>
          <a:p>
            <a:pPr>
              <a:buFontTx/>
              <a:buChar char="-"/>
              <a:tabLst>
                <a:tab pos="2457450" algn="l"/>
              </a:tabLst>
            </a:pPr>
            <a:r>
              <a:rPr lang="en-US" dirty="0"/>
              <a:t>NSF’s XSEDE program and UNC Research Computing for computational resources</a:t>
            </a:r>
          </a:p>
          <a:p>
            <a:pPr>
              <a:buFontTx/>
              <a:buChar char="-"/>
              <a:tabLst>
                <a:tab pos="2457450" algn="l"/>
              </a:tabLst>
            </a:pPr>
            <a:r>
              <a:rPr lang="en-US" dirty="0"/>
              <a:t>USEPA (STAR grant #RD83587801), Weiss Urban Livability Fellowship (Graduate School), Don and Jennifer </a:t>
            </a:r>
            <a:r>
              <a:rPr lang="en-US" dirty="0" err="1"/>
              <a:t>Holzworth</a:t>
            </a:r>
            <a:r>
              <a:rPr lang="en-US" dirty="0"/>
              <a:t> Fellowship (Environmental Sciences and Engineering) for funding</a:t>
            </a:r>
          </a:p>
          <a:p>
            <a:pPr>
              <a:buFontTx/>
              <a:buChar char="-"/>
              <a:tabLst>
                <a:tab pos="2457450" algn="l"/>
              </a:tabLst>
            </a:pPr>
            <a:r>
              <a:rPr lang="en-US" dirty="0"/>
              <a:t>LDEO Fiore group (then at Columbia University) for GFDL data; Gus Correa for GFDL data transfer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D087-9C3E-4D57-9DDB-3C64977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01BCB-EF9A-4159-B00E-59CF8D0A292F}"/>
              </a:ext>
            </a:extLst>
          </p:cNvPr>
          <p:cNvSpPr txBox="1">
            <a:spLocks/>
          </p:cNvSpPr>
          <p:nvPr/>
        </p:nvSpPr>
        <p:spPr>
          <a:xfrm>
            <a:off x="1171575" y="7053263"/>
            <a:ext cx="10706100" cy="254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26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5A9-3AC9-41BC-827A-99834323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17"/>
            <a:ext cx="12192000" cy="5363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Thank You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CE4A-BC11-4D84-929E-2D7AEA9F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866775"/>
            <a:ext cx="11487150" cy="585469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457450" algn="l"/>
              </a:tabLst>
            </a:pPr>
            <a:r>
              <a:rPr lang="en-US" dirty="0"/>
              <a:t>Questions/Comments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D087-9C3E-4D57-9DDB-3C64977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01BCB-EF9A-4159-B00E-59CF8D0A292F}"/>
              </a:ext>
            </a:extLst>
          </p:cNvPr>
          <p:cNvSpPr txBox="1">
            <a:spLocks/>
          </p:cNvSpPr>
          <p:nvPr/>
        </p:nvSpPr>
        <p:spPr>
          <a:xfrm>
            <a:off x="1171575" y="7053263"/>
            <a:ext cx="10706100" cy="2540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32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1CA5-5FBB-4643-AFF4-76E026B7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73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Past Studies on Future Climate Change Impacts on US PM</a:t>
            </a:r>
            <a:r>
              <a:rPr lang="en-US" sz="3600" baseline="-25000" dirty="0"/>
              <a:t>2.5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B228C-9D99-410F-89A4-21CB9BFE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00E2-0185-4F91-B5F4-27FF52A5186B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1536C2-8F40-4398-A914-EA8B1052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244"/>
            <a:ext cx="10515600" cy="4351338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Limitations of some earlier regional modeling studies: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downscaled global model to regional scale using single realization of one model to simulate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PM</a:t>
            </a:r>
            <a:r>
              <a:rPr lang="en-US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2.5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changes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averaged 5-10 years’ PM</a:t>
            </a:r>
            <a:r>
              <a:rPr lang="en-US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2.5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values to represent period of interest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not have accounted for 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limate variability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mportant to understand the context of climate variability in climate-change impact studies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0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"/>
            <a:ext cx="12192000" cy="4999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Climate Variability vs Climate Change in a Global Model</a:t>
            </a:r>
            <a:endParaRPr lang="en-US" sz="3600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539207"/>
            <a:ext cx="11244105" cy="41519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/>
              <a:t>PM</a:t>
            </a:r>
            <a:r>
              <a:rPr lang="en-US" sz="2000" baseline="-25000" dirty="0"/>
              <a:t>2.5  </a:t>
            </a:r>
            <a:r>
              <a:rPr lang="en-US" sz="2000" dirty="0" err="1"/>
              <a:t>variability+change</a:t>
            </a:r>
            <a:r>
              <a:rPr lang="en-US" sz="2000" dirty="0"/>
              <a:t> illustrated by 3 GFDL ensemble members H1 and H3 at an arbitrary US location: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18D6E0-C78B-40E4-87C1-68351C47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1838"/>
              </p:ext>
            </p:extLst>
          </p:nvPr>
        </p:nvGraphicFramePr>
        <p:xfrm>
          <a:off x="927093" y="4518178"/>
          <a:ext cx="4587682" cy="725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7682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7256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NATURAL CLIMATE VARIABILITY =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fluctuation around a steady mean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A4D8DD9-D7BA-4C53-8F5A-137F14E71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04637"/>
              </p:ext>
            </p:extLst>
          </p:nvPr>
        </p:nvGraphicFramePr>
        <p:xfrm>
          <a:off x="6169255" y="4535678"/>
          <a:ext cx="3843880" cy="70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3880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666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CLIMATE CHANGE (SIGNAL) =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long term change of mean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464CDF89-E112-4D7A-82F9-7D5CB0D5E978}"/>
              </a:ext>
            </a:extLst>
          </p:cNvPr>
          <p:cNvSpPr/>
          <p:nvPr/>
        </p:nvSpPr>
        <p:spPr>
          <a:xfrm>
            <a:off x="5472804" y="4060177"/>
            <a:ext cx="665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/>
              <a:t>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33904-7EFE-4996-B795-81DAE3F673EC}"/>
              </a:ext>
            </a:extLst>
          </p:cNvPr>
          <p:cNvSpPr/>
          <p:nvPr/>
        </p:nvSpPr>
        <p:spPr>
          <a:xfrm>
            <a:off x="2972705" y="5112480"/>
            <a:ext cx="66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+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EBB934B-D0B6-4201-A589-D362EBD6B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24800"/>
              </p:ext>
            </p:extLst>
          </p:nvPr>
        </p:nvGraphicFramePr>
        <p:xfrm>
          <a:off x="237016" y="5623049"/>
          <a:ext cx="2670375" cy="9328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0375">
                  <a:extLst>
                    <a:ext uri="{9D8B030D-6E8A-4147-A177-3AD203B41FA5}">
                      <a16:colId xmlns:a16="http://schemas.microsoft.com/office/drawing/2014/main" val="188746201"/>
                    </a:ext>
                  </a:extLst>
                </a:gridCol>
              </a:tblGrid>
              <a:tr h="932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NATURAL FORCING =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caused by solar activity, volcanoes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6109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6326278-39D5-4049-8B94-3078B4C95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3861"/>
              </p:ext>
            </p:extLst>
          </p:nvPr>
        </p:nvGraphicFramePr>
        <p:xfrm>
          <a:off x="3698534" y="5613799"/>
          <a:ext cx="3337958" cy="942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7958">
                  <a:extLst>
                    <a:ext uri="{9D8B030D-6E8A-4147-A177-3AD203B41FA5}">
                      <a16:colId xmlns:a16="http://schemas.microsoft.com/office/drawing/2014/main" val="4286055662"/>
                    </a:ext>
                  </a:extLst>
                </a:gridCol>
              </a:tblGrid>
              <a:tr h="94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INTERNAL VARIABILITY (NOISE) =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internally arising due to chaotic nature of climate system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5613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BACDB5B-FC23-4F31-BF12-7D31D603F5F4}"/>
              </a:ext>
            </a:extLst>
          </p:cNvPr>
          <p:cNvSpPr/>
          <p:nvPr/>
        </p:nvSpPr>
        <p:spPr>
          <a:xfrm>
            <a:off x="12005810" y="1191854"/>
            <a:ext cx="37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effectLst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87588FF-534C-4AEA-9BBF-F5EF5F35ED6A}"/>
              </a:ext>
            </a:extLst>
          </p:cNvPr>
          <p:cNvCxnSpPr>
            <a:cxnSpLocks/>
            <a:endCxn id="29" idx="0"/>
          </p:cNvCxnSpPr>
          <p:nvPr/>
        </p:nvCxnSpPr>
        <p:spPr>
          <a:xfrm rot="10800000" flipV="1">
            <a:off x="1572204" y="5460823"/>
            <a:ext cx="1648747" cy="16222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2085238-E625-4761-8EE6-BCFCF47F0B8C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089595" y="5460825"/>
            <a:ext cx="2277918" cy="15297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05B0EE-0AED-40F5-934E-E8E07BDBACAB}"/>
              </a:ext>
            </a:extLst>
          </p:cNvPr>
          <p:cNvCxnSpPr>
            <a:cxnSpLocks/>
          </p:cNvCxnSpPr>
          <p:nvPr/>
        </p:nvCxnSpPr>
        <p:spPr>
          <a:xfrm flipV="1">
            <a:off x="3249509" y="5207919"/>
            <a:ext cx="0" cy="252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E27C25-CFBA-4DF1-92FC-EB9B01DA4707}"/>
              </a:ext>
            </a:extLst>
          </p:cNvPr>
          <p:cNvSpPr txBox="1"/>
          <p:nvPr/>
        </p:nvSpPr>
        <p:spPr>
          <a:xfrm>
            <a:off x="482321" y="3989570"/>
            <a:ext cx="10834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Variability (noise) can confound Climate Change (signal):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EE338D-C339-4C0F-A07E-58609CF15732}"/>
              </a:ext>
            </a:extLst>
          </p:cNvPr>
          <p:cNvSpPr txBox="1"/>
          <p:nvPr/>
        </p:nvSpPr>
        <p:spPr>
          <a:xfrm>
            <a:off x="9456751" y="2426582"/>
            <a:ext cx="236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location (red dot) for which GFDL ensemble PM2.5 is shown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59D7E8-417C-C995-258B-9FCA8060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16" y="849840"/>
            <a:ext cx="5977329" cy="312926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FD35A56-021E-66C2-F31D-858B2405B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90" t="62812" r="27194" b="18652"/>
          <a:stretch/>
        </p:blipFill>
        <p:spPr>
          <a:xfrm>
            <a:off x="373001" y="2077329"/>
            <a:ext cx="2245010" cy="641801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B90ADE20-ED3B-AAA1-000B-EF6240C588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86" r="14566" b="10388"/>
          <a:stretch/>
        </p:blipFill>
        <p:spPr>
          <a:xfrm>
            <a:off x="9157960" y="954400"/>
            <a:ext cx="2805270" cy="1513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2FBE8E-BD36-435B-9146-045F03C5DA38}"/>
              </a:ext>
            </a:extLst>
          </p:cNvPr>
          <p:cNvCxnSpPr>
            <a:cxnSpLocks/>
          </p:cNvCxnSpPr>
          <p:nvPr/>
        </p:nvCxnSpPr>
        <p:spPr>
          <a:xfrm flipH="1">
            <a:off x="8848545" y="1787685"/>
            <a:ext cx="2403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0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6352-FAFF-4D8A-8AC1-956A0941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68"/>
            <a:ext cx="12192000" cy="5549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Study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D49F-3872-40C7-A402-4BCF855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19771147-86F3-4E90-B174-61BB8F060CA0}"/>
              </a:ext>
            </a:extLst>
          </p:cNvPr>
          <p:cNvSpPr/>
          <p:nvPr/>
        </p:nvSpPr>
        <p:spPr>
          <a:xfrm>
            <a:off x="5905937" y="1046898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BDB315-430E-4601-B19F-9B4DD635788E}"/>
              </a:ext>
            </a:extLst>
          </p:cNvPr>
          <p:cNvSpPr txBox="1"/>
          <p:nvPr/>
        </p:nvSpPr>
        <p:spPr>
          <a:xfrm>
            <a:off x="155448" y="495405"/>
            <a:ext cx="11878056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‘To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quantify the impacts of RCP8.5 climate change (in the 2050s compared to the present) and variability on US PM</a:t>
            </a:r>
            <a:r>
              <a:rPr lang="en-US" sz="24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2.5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related human mortality at fine spatial resolution, </a:t>
            </a:r>
            <a:r>
              <a:rPr lang="en-US" sz="2400" dirty="0"/>
              <a:t>using a novel approach of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combining probability distributions from multi-year global model ensembles with downscaling over the continental US.’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F17071-262E-73E5-8AC4-F69A17F02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692010"/>
              </p:ext>
            </p:extLst>
          </p:nvPr>
        </p:nvGraphicFramePr>
        <p:xfrm>
          <a:off x="353157" y="2483708"/>
          <a:ext cx="11583471" cy="576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93B3C1-E996-30EA-731E-9D571EB49AF7}"/>
              </a:ext>
            </a:extLst>
          </p:cNvPr>
          <p:cNvSpPr txBox="1"/>
          <p:nvPr/>
        </p:nvSpPr>
        <p:spPr>
          <a:xfrm>
            <a:off x="2179168" y="4026468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meteorology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82C98-5A6D-9110-3115-E2214ACC5207}"/>
              </a:ext>
            </a:extLst>
          </p:cNvPr>
          <p:cNvSpPr txBox="1"/>
          <p:nvPr/>
        </p:nvSpPr>
        <p:spPr>
          <a:xfrm>
            <a:off x="5272563" y="4026468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meteorology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61BFE9-EEEF-74BE-6A2E-2FD766B10678}"/>
              </a:ext>
            </a:extLst>
          </p:cNvPr>
          <p:cNvSpPr/>
          <p:nvPr/>
        </p:nvSpPr>
        <p:spPr>
          <a:xfrm rot="5400000">
            <a:off x="7243056" y="3614864"/>
            <a:ext cx="467034" cy="512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18A0FAC7-F805-F9FA-8D62-B3FC9738A8F5}"/>
              </a:ext>
            </a:extLst>
          </p:cNvPr>
          <p:cNvSpPr/>
          <p:nvPr/>
        </p:nvSpPr>
        <p:spPr>
          <a:xfrm>
            <a:off x="1176730" y="3419973"/>
            <a:ext cx="6068568" cy="676890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91FB4-54DB-1CEC-E027-859569B87032}"/>
              </a:ext>
            </a:extLst>
          </p:cNvPr>
          <p:cNvSpPr txBox="1"/>
          <p:nvPr/>
        </p:nvSpPr>
        <p:spPr>
          <a:xfrm>
            <a:off x="3653575" y="3379019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48BC-2DC0-6FA4-3E3B-780B8F9BCE8A}"/>
              </a:ext>
            </a:extLst>
          </p:cNvPr>
          <p:cNvSpPr txBox="1"/>
          <p:nvPr/>
        </p:nvSpPr>
        <p:spPr>
          <a:xfrm>
            <a:off x="7686288" y="3648899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emissions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873303-2DF5-8438-5601-CB19D7DBF38C}"/>
              </a:ext>
            </a:extLst>
          </p:cNvPr>
          <p:cNvSpPr/>
          <p:nvPr/>
        </p:nvSpPr>
        <p:spPr>
          <a:xfrm>
            <a:off x="6482030" y="3117142"/>
            <a:ext cx="1959445" cy="4670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SMOKE processor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BF94-036D-B542-9062-1147169B6198}"/>
              </a:ext>
            </a:extLst>
          </p:cNvPr>
          <p:cNvSpPr txBox="1"/>
          <p:nvPr/>
        </p:nvSpPr>
        <p:spPr>
          <a:xfrm>
            <a:off x="8526599" y="4026468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quality</a:t>
            </a:r>
          </a:p>
        </p:txBody>
      </p:sp>
    </p:spTree>
    <p:extLst>
      <p:ext uri="{BB962C8B-B14F-4D97-AF65-F5344CB8AC3E}">
        <p14:creationId xmlns:p14="http://schemas.microsoft.com/office/powerpoint/2010/main" val="85998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6352-FAFF-4D8A-8AC1-956A0941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68"/>
            <a:ext cx="12192000" cy="109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400" dirty="0"/>
              <a:t>Steps Towards Constructing Probability Distribution of PM</a:t>
            </a:r>
            <a:r>
              <a:rPr lang="en-US" sz="3400" baseline="-25000" dirty="0"/>
              <a:t>2.5</a:t>
            </a:r>
            <a:r>
              <a:rPr lang="en-US" sz="3400" dirty="0"/>
              <a:t> associated Mortality at Fine Scale using Global and Regional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D49F-3872-40C7-A402-4BCF855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8595485-FEE7-437E-8029-3712955E4FCF}"/>
              </a:ext>
            </a:extLst>
          </p:cNvPr>
          <p:cNvSpPr/>
          <p:nvPr/>
        </p:nvSpPr>
        <p:spPr>
          <a:xfrm>
            <a:off x="3185652" y="1304437"/>
            <a:ext cx="5668300" cy="696369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3-ensemble, coarse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Global Chemistry-Climate Model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simulations for 2006-2100 under RCP8.5 scenario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EC08A6F-8363-4B61-AAFF-7209BAAA887E}"/>
              </a:ext>
            </a:extLst>
          </p:cNvPr>
          <p:cNvSpPr/>
          <p:nvPr/>
        </p:nvSpPr>
        <p:spPr>
          <a:xfrm>
            <a:off x="3184618" y="2256641"/>
            <a:ext cx="5650182" cy="392476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8 GCM years representing high/median PM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2.5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362ACCE-1D2B-416C-86B0-D665B4729D48}"/>
              </a:ext>
            </a:extLst>
          </p:cNvPr>
          <p:cNvSpPr/>
          <p:nvPr/>
        </p:nvSpPr>
        <p:spPr>
          <a:xfrm>
            <a:off x="3184616" y="2892627"/>
            <a:ext cx="5650184" cy="393338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Dynamical downscaling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meteorology (WRF 12km)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6D9C96B-FA63-4177-8101-387E202FC386}"/>
              </a:ext>
            </a:extLst>
          </p:cNvPr>
          <p:cNvSpPr/>
          <p:nvPr/>
        </p:nvSpPr>
        <p:spPr>
          <a:xfrm>
            <a:off x="3203770" y="3518401"/>
            <a:ext cx="5650184" cy="618660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Air quality downscaling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(CMAQ 12km) with inline biogenic, lightning NO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seasalt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emissions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34FDA6B9-E082-44D1-A702-9B010EB7D15A}"/>
              </a:ext>
            </a:extLst>
          </p:cNvPr>
          <p:cNvSpPr/>
          <p:nvPr/>
        </p:nvSpPr>
        <p:spPr>
          <a:xfrm>
            <a:off x="1463010" y="5006345"/>
            <a:ext cx="2601798" cy="1715130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Construct fine scale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probability distribution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mean annual PM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2.5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change between present and future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1F66B58-BEDC-464F-BFF2-65F47529D103}"/>
              </a:ext>
            </a:extLst>
          </p:cNvPr>
          <p:cNvSpPr/>
          <p:nvPr/>
        </p:nvSpPr>
        <p:spPr>
          <a:xfrm>
            <a:off x="4857304" y="5006344"/>
            <a:ext cx="2507530" cy="1715129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Study associated probabilistic impacts of PM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variability 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human health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1FCD6CE9-9D8C-4EBA-8E8D-0039D48461AC}"/>
              </a:ext>
            </a:extLst>
          </p:cNvPr>
          <p:cNvSpPr/>
          <p:nvPr/>
        </p:nvSpPr>
        <p:spPr>
          <a:xfrm>
            <a:off x="3506362" y="4147643"/>
            <a:ext cx="240736" cy="858701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140B94B-1BD5-47A3-A711-7AD885445B4B}"/>
              </a:ext>
            </a:extLst>
          </p:cNvPr>
          <p:cNvSpPr/>
          <p:nvPr/>
        </p:nvSpPr>
        <p:spPr>
          <a:xfrm>
            <a:off x="5980762" y="3287192"/>
            <a:ext cx="240736" cy="22291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956D2B0-7C04-4221-82FA-E359D6CBDF76}"/>
              </a:ext>
            </a:extLst>
          </p:cNvPr>
          <p:cNvSpPr/>
          <p:nvPr/>
        </p:nvSpPr>
        <p:spPr>
          <a:xfrm>
            <a:off x="5990700" y="4147644"/>
            <a:ext cx="230797" cy="8587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13EBB58-283E-4667-B31B-374BC241FF46}"/>
              </a:ext>
            </a:extLst>
          </p:cNvPr>
          <p:cNvSpPr/>
          <p:nvPr/>
        </p:nvSpPr>
        <p:spPr>
          <a:xfrm>
            <a:off x="5980762" y="2659175"/>
            <a:ext cx="240736" cy="22291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5147139-A2D5-41EA-A6CA-8C43D90C1408}"/>
              </a:ext>
            </a:extLst>
          </p:cNvPr>
          <p:cNvSpPr/>
          <p:nvPr/>
        </p:nvSpPr>
        <p:spPr>
          <a:xfrm>
            <a:off x="5990701" y="2017468"/>
            <a:ext cx="240736" cy="22291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DCF5634-0907-E703-40F1-4C4A0059C3E5}"/>
              </a:ext>
            </a:extLst>
          </p:cNvPr>
          <p:cNvSpPr/>
          <p:nvPr/>
        </p:nvSpPr>
        <p:spPr>
          <a:xfrm>
            <a:off x="8157330" y="5012574"/>
            <a:ext cx="2799759" cy="1708899"/>
          </a:xfrm>
          <a:prstGeom prst="flowChartProcess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Study associated probabilistic impacts of climate induced PM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changes 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visibility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1628421-E28B-8D72-1029-15323BBEF70E}"/>
              </a:ext>
            </a:extLst>
          </p:cNvPr>
          <p:cNvSpPr/>
          <p:nvPr/>
        </p:nvSpPr>
        <p:spPr>
          <a:xfrm>
            <a:off x="8408911" y="4137061"/>
            <a:ext cx="205666" cy="8587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668A-02A4-4995-B36A-97425A1A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11"/>
            <a:ext cx="12192000" cy="5627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WRF/CMAQ Simulations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B2B441-9AF2-4682-959A-A6638A21A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37191"/>
              </p:ext>
            </p:extLst>
          </p:nvPr>
        </p:nvGraphicFramePr>
        <p:xfrm>
          <a:off x="987400" y="1352021"/>
          <a:ext cx="10427527" cy="2738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493">
                  <a:extLst>
                    <a:ext uri="{9D8B030D-6E8A-4147-A177-3AD203B41FA5}">
                      <a16:colId xmlns:a16="http://schemas.microsoft.com/office/drawing/2014/main" val="35821940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05027998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037010114"/>
                    </a:ext>
                  </a:extLst>
                </a:gridCol>
                <a:gridCol w="1839393">
                  <a:extLst>
                    <a:ext uri="{9D8B030D-6E8A-4147-A177-3AD203B41FA5}">
                      <a16:colId xmlns:a16="http://schemas.microsoft.com/office/drawing/2014/main" val="413664215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69354820"/>
                    </a:ext>
                  </a:extLst>
                </a:gridCol>
                <a:gridCol w="1879041">
                  <a:extLst>
                    <a:ext uri="{9D8B030D-6E8A-4147-A177-3AD203B41FA5}">
                      <a16:colId xmlns:a16="http://schemas.microsoft.com/office/drawing/2014/main" val="3245362073"/>
                    </a:ext>
                  </a:extLst>
                </a:gridCol>
              </a:tblGrid>
              <a:tr h="7270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Scenario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GFDL IC/BC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Anthropogenic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#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85405"/>
                  </a:ext>
                </a:extLst>
              </a:tr>
              <a:tr h="53411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2006-2020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2005 RCP8.5_WMGG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RCP8.5_WMGG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2016 National Emissions Inventory (NEI)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6255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FUT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2051-2065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2050 RCP8.5_WMGG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RCP8.5_WMGG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2016 National Emissions Inventory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901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8964-CEC9-4652-B042-67A7AD3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603D3-1C6E-492D-8184-BC2071089EBA}"/>
              </a:ext>
            </a:extLst>
          </p:cNvPr>
          <p:cNvSpPr txBox="1"/>
          <p:nvPr/>
        </p:nvSpPr>
        <p:spPr>
          <a:xfrm>
            <a:off x="786914" y="4844700"/>
            <a:ext cx="10566886" cy="149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Land Use/Cover remains constant for all WRF/CMAQ simulations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GFDL RCP8.5_WMGG fixes aerosol, precursor emissions at 2006 level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CMAQ simulations use 2016 NEI emissions to reflect current emissions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08080-D4CB-4EDE-844E-0A39FB03A894}"/>
              </a:ext>
            </a:extLst>
          </p:cNvPr>
          <p:cNvSpPr txBox="1"/>
          <p:nvPr/>
        </p:nvSpPr>
        <p:spPr>
          <a:xfrm>
            <a:off x="987400" y="4103589"/>
            <a:ext cx="10853256" cy="52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accent1"/>
                </a:solidFill>
              </a:rPr>
              <a:t>FUT </a:t>
            </a:r>
            <a:r>
              <a:rPr lang="en-US" sz="2100" dirty="0"/>
              <a:t>- </a:t>
            </a:r>
            <a:r>
              <a:rPr lang="en-US" sz="2100" dirty="0">
                <a:solidFill>
                  <a:schemeClr val="accent2"/>
                </a:solidFill>
              </a:rPr>
              <a:t>PRES </a:t>
            </a:r>
            <a:r>
              <a:rPr lang="en-US" sz="2100" dirty="0"/>
              <a:t>= effect of only climate change on future PM</a:t>
            </a:r>
            <a:r>
              <a:rPr lang="en-US" sz="2100" baseline="-25000" dirty="0"/>
              <a:t>2.5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84FFF-BECA-4019-8E7A-CFEA314F83B2}"/>
              </a:ext>
            </a:extLst>
          </p:cNvPr>
          <p:cNvSpPr txBox="1"/>
          <p:nvPr/>
        </p:nvSpPr>
        <p:spPr>
          <a:xfrm>
            <a:off x="786914" y="718848"/>
            <a:ext cx="10566886" cy="52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Simulations conducted in regional models WRF and CMAQ:</a:t>
            </a:r>
          </a:p>
        </p:txBody>
      </p:sp>
    </p:spTree>
    <p:extLst>
      <p:ext uri="{BB962C8B-B14F-4D97-AF65-F5344CB8AC3E}">
        <p14:creationId xmlns:p14="http://schemas.microsoft.com/office/powerpoint/2010/main" val="31655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"/>
            <a:ext cx="12192000" cy="6706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WRF Physics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47" y="806957"/>
            <a:ext cx="11066357" cy="5280025"/>
          </a:xfrm>
        </p:spPr>
        <p:txBody>
          <a:bodyPr>
            <a:normAutofit/>
          </a:bodyPr>
          <a:lstStyle/>
          <a:p>
            <a:r>
              <a:rPr lang="en-US" sz="2400" dirty="0"/>
              <a:t>8 selected GFDL years (RCP8.5 meteorology with 2005 emissions) downscaled in WRFv3.8.1.1: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04C3-877A-45E2-9FD4-37C92338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0" b="1366"/>
          <a:stretch/>
        </p:blipFill>
        <p:spPr>
          <a:xfrm>
            <a:off x="7745605" y="1732429"/>
            <a:ext cx="4245205" cy="28135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6F3C6-7CA2-4A1E-B8D7-6229B540431E}"/>
              </a:ext>
            </a:extLst>
          </p:cNvPr>
          <p:cNvCxnSpPr>
            <a:cxnSpLocks/>
          </p:cNvCxnSpPr>
          <p:nvPr/>
        </p:nvCxnSpPr>
        <p:spPr>
          <a:xfrm flipV="1">
            <a:off x="8922934" y="3967431"/>
            <a:ext cx="0" cy="592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E948A4-97DE-44F3-9158-8B27EEE7A932}"/>
              </a:ext>
            </a:extLst>
          </p:cNvPr>
          <p:cNvCxnSpPr>
            <a:cxnSpLocks/>
          </p:cNvCxnSpPr>
          <p:nvPr/>
        </p:nvCxnSpPr>
        <p:spPr>
          <a:xfrm flipV="1">
            <a:off x="10612732" y="4282978"/>
            <a:ext cx="0" cy="296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1FDAD2-3332-49C9-BA6E-493208327066}"/>
              </a:ext>
            </a:extLst>
          </p:cNvPr>
          <p:cNvSpPr txBox="1"/>
          <p:nvPr/>
        </p:nvSpPr>
        <p:spPr>
          <a:xfrm>
            <a:off x="8576547" y="4598526"/>
            <a:ext cx="9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12km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AEB78-CE28-48FE-836C-5F38E2DE7A25}"/>
              </a:ext>
            </a:extLst>
          </p:cNvPr>
          <p:cNvSpPr txBox="1"/>
          <p:nvPr/>
        </p:nvSpPr>
        <p:spPr>
          <a:xfrm>
            <a:off x="10258530" y="4598526"/>
            <a:ext cx="93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36km domain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FD7276-8EA9-472D-9CEF-B0DAABB8D479}"/>
              </a:ext>
            </a:extLst>
          </p:cNvPr>
          <p:cNvGraphicFramePr>
            <a:graphicFrameLocks noGrp="1"/>
          </p:cNvGraphicFramePr>
          <p:nvPr/>
        </p:nvGraphicFramePr>
        <p:xfrm>
          <a:off x="201190" y="1807389"/>
          <a:ext cx="7454253" cy="46069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22135">
                  <a:extLst>
                    <a:ext uri="{9D8B030D-6E8A-4147-A177-3AD203B41FA5}">
                      <a16:colId xmlns:a16="http://schemas.microsoft.com/office/drawing/2014/main" val="3214809972"/>
                    </a:ext>
                  </a:extLst>
                </a:gridCol>
                <a:gridCol w="4832118">
                  <a:extLst>
                    <a:ext uri="{9D8B030D-6E8A-4147-A177-3AD203B41FA5}">
                      <a16:colId xmlns:a16="http://schemas.microsoft.com/office/drawing/2014/main" val="766048106"/>
                    </a:ext>
                  </a:extLst>
                </a:gridCol>
              </a:tblGrid>
              <a:tr h="452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 options used in WRF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78297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r>
                        <a:rPr lang="en-US" sz="2000" dirty="0" err="1"/>
                        <a:t>mp_physics</a:t>
                      </a:r>
                      <a:r>
                        <a:rPr lang="en-US" sz="2000" dirty="0"/>
                        <a:t>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WSM 6-class graupel scheme microphysics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47792"/>
                  </a:ext>
                </a:extLst>
              </a:tr>
              <a:tr h="781259"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ra_lw_physics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 =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RRTMG radiative transfer scheme for longwave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23265"/>
                  </a:ext>
                </a:extLst>
              </a:tr>
              <a:tr h="781259"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ra_sw_physics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 =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RRTMG radiative transfer scheme for shortwave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60355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r>
                        <a:rPr lang="en-US" sz="2000" dirty="0" err="1"/>
                        <a:t>sf_surface_physics</a:t>
                      </a:r>
                      <a:r>
                        <a:rPr lang="en-US" sz="2000" dirty="0"/>
                        <a:t>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Unified Noah land-surface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24742"/>
                  </a:ext>
                </a:extLst>
              </a:tr>
              <a:tr h="781259">
                <a:tc>
                  <a:txBody>
                    <a:bodyPr/>
                    <a:lstStyle/>
                    <a:p>
                      <a:r>
                        <a:rPr lang="en-US" sz="2000" dirty="0" err="1"/>
                        <a:t>cu_physics</a:t>
                      </a:r>
                      <a:r>
                        <a:rPr lang="en-US" sz="2000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Kain-Fritsch (new Eta) scheme for cumulus parameterization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18695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r>
                        <a:rPr lang="en-US" sz="2000" dirty="0" err="1"/>
                        <a:t>num_land_cat</a:t>
                      </a:r>
                      <a:r>
                        <a:rPr lang="en-US" sz="2000" dirty="0"/>
                        <a:t>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land categories of NLCD2011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77128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r>
                        <a:rPr lang="en-US" sz="2000" dirty="0" err="1"/>
                        <a:t>num_soil_cat</a:t>
                      </a:r>
                      <a:r>
                        <a:rPr lang="en-US" sz="2000" dirty="0"/>
                        <a:t> =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 categories of soil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9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2CF127-3259-4EC0-9C02-42B0BF5E408A}"/>
              </a:ext>
            </a:extLst>
          </p:cNvPr>
          <p:cNvSpPr txBox="1"/>
          <p:nvPr/>
        </p:nvSpPr>
        <p:spPr>
          <a:xfrm>
            <a:off x="8441170" y="1407279"/>
            <a:ext cx="331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Domains used in Simulations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AEAEC-71E0-4F22-A86E-FFA09D8E6C96}"/>
              </a:ext>
            </a:extLst>
          </p:cNvPr>
          <p:cNvSpPr txBox="1"/>
          <p:nvPr/>
        </p:nvSpPr>
        <p:spPr>
          <a:xfrm>
            <a:off x="1244291" y="1407279"/>
            <a:ext cx="574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Physics Options used in WRFv3.8.1.1 simulations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97A69-9221-455E-875C-FEC2A905DB0F}"/>
              </a:ext>
            </a:extLst>
          </p:cNvPr>
          <p:cNvSpPr/>
          <p:nvPr/>
        </p:nvSpPr>
        <p:spPr>
          <a:xfrm>
            <a:off x="76604" y="6388084"/>
            <a:ext cx="77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 Spectral nudging is applied to moisture for better precipitation results (Spero et al, 2018)</a:t>
            </a:r>
          </a:p>
        </p:txBody>
      </p:sp>
    </p:spTree>
    <p:extLst>
      <p:ext uri="{BB962C8B-B14F-4D97-AF65-F5344CB8AC3E}">
        <p14:creationId xmlns:p14="http://schemas.microsoft.com/office/powerpoint/2010/main" val="160965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E6140A-FA93-4DE0-8188-162DB1B881C3}"/>
              </a:ext>
            </a:extLst>
          </p:cNvPr>
          <p:cNvSpPr txBox="1">
            <a:spLocks/>
          </p:cNvSpPr>
          <p:nvPr/>
        </p:nvSpPr>
        <p:spPr>
          <a:xfrm>
            <a:off x="0" y="-5610"/>
            <a:ext cx="12192000" cy="55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GFDL vs WRF 2m Temperature : July 2058 (ens. H1) Example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BB405-30BB-41A7-B261-BE9A8A01B6DC}"/>
              </a:ext>
            </a:extLst>
          </p:cNvPr>
          <p:cNvSpPr txBox="1">
            <a:spLocks/>
          </p:cNvSpPr>
          <p:nvPr/>
        </p:nvSpPr>
        <p:spPr>
          <a:xfrm>
            <a:off x="482321" y="743578"/>
            <a:ext cx="11244105" cy="56127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9FCF-2F3E-470C-A802-370E52F29E1A}"/>
              </a:ext>
            </a:extLst>
          </p:cNvPr>
          <p:cNvSpPr txBox="1"/>
          <p:nvPr/>
        </p:nvSpPr>
        <p:spPr>
          <a:xfrm>
            <a:off x="513358" y="873921"/>
            <a:ext cx="1096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2-m temperature [T2; units of Kelvin] patterns of GFDL simulations represented in WRF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WRF simulation adds fine scale details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96088" y="1771532"/>
          <a:ext cx="11470263" cy="5037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768">
                  <a:extLst>
                    <a:ext uri="{9D8B030D-6E8A-4147-A177-3AD203B41FA5}">
                      <a16:colId xmlns:a16="http://schemas.microsoft.com/office/drawing/2014/main" val="295434682"/>
                    </a:ext>
                  </a:extLst>
                </a:gridCol>
                <a:gridCol w="3725694">
                  <a:extLst>
                    <a:ext uri="{9D8B030D-6E8A-4147-A177-3AD203B41FA5}">
                      <a16:colId xmlns:a16="http://schemas.microsoft.com/office/drawing/2014/main" val="1831245560"/>
                    </a:ext>
                  </a:extLst>
                </a:gridCol>
                <a:gridCol w="3745149">
                  <a:extLst>
                    <a:ext uri="{9D8B030D-6E8A-4147-A177-3AD203B41FA5}">
                      <a16:colId xmlns:a16="http://schemas.microsoft.com/office/drawing/2014/main" val="475879582"/>
                    </a:ext>
                  </a:extLst>
                </a:gridCol>
                <a:gridCol w="3661652">
                  <a:extLst>
                    <a:ext uri="{9D8B030D-6E8A-4147-A177-3AD203B41FA5}">
                      <a16:colId xmlns:a16="http://schemas.microsoft.com/office/drawing/2014/main" val="466056214"/>
                    </a:ext>
                  </a:extLst>
                </a:gridCol>
              </a:tblGrid>
              <a:tr h="42346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July 2058(H1) Maximum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T2 July 2058(H1)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T2 July 2058(H1)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53713"/>
                  </a:ext>
                </a:extLst>
              </a:tr>
              <a:tr h="230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GFDL 2058 H1</a:t>
                      </a:r>
                    </a:p>
                  </a:txBody>
                  <a:tcPr vert="vert27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71917"/>
                  </a:ext>
                </a:extLst>
              </a:tr>
              <a:tr h="230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WRF 12km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592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55DA9FB-3AF7-4AE6-8D52-1A01CB83E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2" y="2248066"/>
            <a:ext cx="3303504" cy="2202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21CEBD-8AF1-4412-975C-8EFF0F043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2" y="4547684"/>
            <a:ext cx="3303504" cy="2202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0DD6E-C282-45AE-A349-1917F662F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4" y="2248066"/>
            <a:ext cx="3303503" cy="2202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324E5D-2EE5-471C-B920-2442802C1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52" y="4547685"/>
            <a:ext cx="3303503" cy="22023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FEE879-E7C5-4039-9A8B-6405BF352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11" y="2279192"/>
            <a:ext cx="3303503" cy="2202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9A9B1A-B3B1-43D7-B73A-B010D3127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8" y="4569020"/>
            <a:ext cx="3303506" cy="22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2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13008</TotalTime>
  <Words>1888</Words>
  <Application>Microsoft Office PowerPoint</Application>
  <PresentationFormat>Widescreen</PresentationFormat>
  <Paragraphs>302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Courier New</vt:lpstr>
      <vt:lpstr>Symbol</vt:lpstr>
      <vt:lpstr>Times New Roman</vt:lpstr>
      <vt:lpstr>Wingdings</vt:lpstr>
      <vt:lpstr>Office Theme</vt:lpstr>
      <vt:lpstr>US mortality impacts of PM2.5 associated with climate change and variability at midcentury using dynamically downscaled global climate and chemistry in WRF and CMAQ</vt:lpstr>
      <vt:lpstr>Future Climate Change Impacts on PM2.5 Air Quality</vt:lpstr>
      <vt:lpstr>Past Studies on Future Climate Change Impacts on US PM2.5</vt:lpstr>
      <vt:lpstr>Climate Variability vs Climate Change in a Global Model</vt:lpstr>
      <vt:lpstr>Study Objective</vt:lpstr>
      <vt:lpstr>Steps Towards Constructing Probability Distribution of PM2.5 associated Mortality at Fine Scale using Global and Regional Models</vt:lpstr>
      <vt:lpstr>WRF/CMAQ Simulations</vt:lpstr>
      <vt:lpstr>WRF Physics Options</vt:lpstr>
      <vt:lpstr>PowerPoint Presentation</vt:lpstr>
      <vt:lpstr>PowerPoint Presentation</vt:lpstr>
      <vt:lpstr>CMAQ Simulation Setup</vt:lpstr>
      <vt:lpstr>GFDL vs CMAQ vs Observation PM2.5</vt:lpstr>
      <vt:lpstr>Mean-scaling: Connecting GFDL and CMAQ Annual Average Statistics of PM2.5</vt:lpstr>
      <vt:lpstr>FUT–PRES PM2.5 Distribution from Monte Carlo Samples</vt:lpstr>
      <vt:lpstr>PowerPoint Presentation</vt:lpstr>
      <vt:lpstr>Gridcell-specific Results of Mean-scaling of PM2.5: Charlotte, NC</vt:lpstr>
      <vt:lpstr>Mean Scaling Method for Estimating Annual PM2.5 related Mortalities Distribution ~ N(µ,σ)</vt:lpstr>
      <vt:lpstr>PowerPoint Presentation</vt:lpstr>
      <vt:lpstr>Preliminary Result from BenMAP: PRES-FUT Distribution of Mean Deaths at Gridcell Level</vt:lpstr>
      <vt:lpstr>Preliminary Result from BenMAP: PRES-FUT Distribution Mean Deaths Aggregated at State Level</vt:lpstr>
      <vt:lpstr>Conclusion</vt:lpstr>
      <vt:lpstr>Acknowledgment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 K</dc:creator>
  <cp:lastModifiedBy>Kunwar, Surendra Bahadur</cp:lastModifiedBy>
  <cp:revision>1147</cp:revision>
  <dcterms:created xsi:type="dcterms:W3CDTF">2022-01-31T00:34:01Z</dcterms:created>
  <dcterms:modified xsi:type="dcterms:W3CDTF">2024-10-22T15:41:59Z</dcterms:modified>
</cp:coreProperties>
</file>