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6" r:id="rId10"/>
    <p:sldId id="260" r:id="rId11"/>
    <p:sldId id="268" r:id="rId12"/>
    <p:sldId id="267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83" autoAdjust="0"/>
  </p:normalViewPr>
  <p:slideViewPr>
    <p:cSldViewPr snapToGrid="0">
      <p:cViewPr varScale="1">
        <p:scale>
          <a:sx n="87" d="100"/>
          <a:sy n="87" d="100"/>
        </p:scale>
        <p:origin x="30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6A3A9-C900-4265-904D-C5DDF01DBE5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1A3F9-3941-40DE-B9E3-5CC52D21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2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 am from GT </a:t>
            </a:r>
          </a:p>
          <a:p>
            <a:r>
              <a:rPr lang="en-US" altLang="zh-CN" dirty="0"/>
              <a:t>I AM A graduate student in XX</a:t>
            </a:r>
          </a:p>
          <a:p>
            <a:r>
              <a:rPr lang="en-US" altLang="zh-CN" dirty="0"/>
              <a:t>My topic is..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internal combustion engine vehicle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(ICEV) emissions, are a primary source of Traffic-related pollutants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contrast,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 vehicles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(EVs) XXX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adoption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electric vehicles (EVs) is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U.S., saw a 55% increase in EV sales in 2022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Biden administration aims for xxx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meantime, Georgia achieving XXX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However, electric vehicles (EVs) HAS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adverse effects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Firstly, due to EV charging, it redistributes xxx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Secondly, extra battery usage, increased OTHER emission, such XX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Thirdly, DUE TO xxx, xxx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88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highlight of our research is XX</a:t>
            </a:r>
          </a:p>
          <a:p>
            <a:r>
              <a:rPr lang="en-US" altLang="zh-CN" dirty="0"/>
              <a:t>Using XXX means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7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𝑦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change in the incidence of premature mortality;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𝛽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concentration–response coefficient reflecting the relationship between the air pollutant concentration and associated health outcome;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Δx</m:t>
                    </m:r>
                    <m:r>
                      <a:rPr lang="en-US" sz="1200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simulated change in the hourly mean air pollutant concentrations between the base and EV scenarios;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b>
                        <m:r>
                          <a:rPr lang="en-US" sz="1200" i="1" kern="12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sub>
                    </m:sSub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baseline mortality rates; and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𝑃𝑜𝑝</m:t>
                    </m:r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stands for the population within each census tract.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where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Δ𝑦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change in the incidence of premature mortality;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𝛽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the concentration–response coefficient reflecting the relationship between the air pollutant concentration and associated health outcome;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Δx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simulated change in the hourly mean air pollutant concentrations between the base and EV scenarios;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𝑦_0 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is the baseline mortality rates;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𝑃𝑜𝑝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stands for the population within each census tract. 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the NO EV (1 km) scenario, NO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concentrations are highest along major roads, with a domain-wide average of 1.7 ppb. 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concentrations are higher in the northern part of the domain, averaging 34.26 ppb, while PM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2.5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levels are high near roads and point sources, averaging 6.22 µg/m³. Following a 30% EV adoption, the domain-wide average NO</a:t>
            </a:r>
            <a:r>
              <a:rPr lang="en-US" altLang="zh-CN" sz="1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concentration decreases by 0.25 ppb, particularly along roads, though localized increases (red) are observed around certain power plants (plotted as black points). 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concentrations show a domain-wide average decrease of 0.40 ppb, with localized increases near major roads due to reduced NO</a:t>
            </a:r>
            <a:r>
              <a:rPr lang="en-US" altLang="zh-CN" sz="1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emissions and subsequent less NO</a:t>
            </a:r>
            <a:r>
              <a:rPr lang="en-US" altLang="zh-CN" sz="1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scavenging to consume 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(NO + 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→ NO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O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PM</a:t>
            </a:r>
            <a:r>
              <a:rPr lang="en-US" altLang="zh-CN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2.5 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concentrations decrease by 0.06 µg/m³ on average, with decreases along roads (but more spread-out than NO</a:t>
            </a:r>
            <a:r>
              <a:rPr lang="en-US" altLang="zh-CN" sz="10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due to SOA formation downwind of emission source) and localized increases near power plants due to elevated EGU emissions. 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domain</a:t>
            </a:r>
          </a:p>
          <a:p>
            <a:r>
              <a:rPr lang="en-US" dirty="0"/>
              <a:t>However…</a:t>
            </a:r>
          </a:p>
          <a:p>
            <a:r>
              <a:rPr lang="en-US" dirty="0"/>
              <a:t>As for the daytime, chemical reactions come into 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29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With a high resolution model, we are able to CAPTURE the reversed health impact from </a:t>
            </a:r>
            <a:r>
              <a:rPr lang="en-US" altLang="zh-CN" dirty="0" err="1"/>
              <a:t>onroad</a:t>
            </a:r>
            <a:r>
              <a:rPr lang="en-US" altLang="zh-CN" dirty="0"/>
              <a:t> O3 concentration increase</a:t>
            </a:r>
          </a:p>
          <a:p>
            <a:r>
              <a:rPr lang="en-US" altLang="zh-CN" dirty="0"/>
              <a:t>Also,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69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discuss this EJ problem</a:t>
            </a:r>
          </a:p>
          <a:p>
            <a:r>
              <a:rPr lang="en-US" altLang="zh-CN" dirty="0"/>
              <a:t>What this means is that…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1A3F9-3941-40DE-B9E3-5CC52D211C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2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A361-B2CA-459D-B6B3-8B8724D1D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3885F-C245-4C0B-9824-E7670A67E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92C37-114F-47DB-B0F3-B5813B1DB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D692-F77E-400B-808C-B0EC579B9ACD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9D772-FD59-4135-A5A3-B53B187EA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0FC77-723F-418B-A5C1-483BA0A1E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9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2EB6-A413-49CC-AB8D-DC233B0A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C85F5-C91F-4349-B5D8-B2FE995F3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7CB6-0F23-45E3-BE5F-EF85C9FC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5A6C-3A4E-4BA6-B28F-2C290A7C65F9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B370-95F8-4F47-BA6B-DF7779B7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85E8-E309-4D48-B3DC-F8AC302F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18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B0BEE-5882-4C48-B302-0E1E380F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EB677-7435-4F8A-8EFE-7D13AF7BDA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5556-E780-40DB-A90E-FC3E71B8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CBE2-DE6F-4ABE-9DD2-114AEC04B1FA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69448-FA5B-4177-BE3F-7034B32D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0B609-E521-4D85-A1AE-7A7F6A16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FA95B-DE6E-4F13-9194-F8AF38F3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6929-C579-4C77-A4E1-1E2A26BF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5CEA8-22FB-41B3-8FF3-8A0BEDAD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A3FF-010B-452E-B0B4-8DA38DEE522E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06030-E830-41C6-85B1-7EBC13725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E8CB2-4663-4AE3-AE21-2C10082C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4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CC62E-6D60-4ED6-859D-69F53CF7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0AACC-2C35-40F4-BCC5-829A39174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839FD-47E9-4DF3-84C3-FDB40D9A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DB25-FA37-4C8B-80F4-36FD84C5A418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6720-8E94-4C74-A113-F477EAF9D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1D59C-0308-4EB8-A64F-A2FD9A8F7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C347-C970-4B2D-8C5E-75693723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2D331-2A58-4326-B15A-E23CD97C0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488C0-8AD9-413E-B55E-02D7E4A9B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2198E-5BB5-4DB9-B2E0-DCFF9378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AF48-8AA1-40A8-B06A-3E2C591A4B40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8ED11A-8027-48A5-AB01-1F0B394B1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C1B99-FFB2-48BD-96FE-5AEE1D51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78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F9B0-8A68-42CE-A863-8028C7FD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E6282-BE5C-4B35-A2FD-DC781E982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03AC2-E582-4A95-A7D6-F225FB02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E3A3C-B90D-45C7-B339-FD62DC7C8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B32EEF-74FF-4C38-B7DF-6F39EEE66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328F9-DBD7-4810-B19A-7E0AB2E9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0F2EE-7ED6-4BAB-9792-E3833D065CA2}" type="datetime1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DBA76D-7B65-4A28-B98A-755375986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2018D2-748F-4877-8847-D465198B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1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CD291-B77F-4680-8E22-5919AE055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26D4C-95FC-4415-8995-29742EBCC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1538-DFE2-4CC1-BD1F-A230B5501327}" type="datetime1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ECE11-0D40-4A08-A7F8-3A257A2F5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8F135-25F9-4432-B5A4-370F1251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3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F9A9B-299C-404A-9956-F6C2E006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C3C0-00E7-4D43-AADC-616FAA925488}" type="datetime1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76801-98A9-4C72-8BC1-55D3970DE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8EF5-1F69-4109-A60C-413FF547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0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DEC-0B5D-4F7C-96E0-E5513873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61528-3F7D-4FD8-B3B5-A0D922310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4B429-EE8C-4C57-A352-D2E01F56E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7F674A-768F-45EF-BFAE-B22367FC0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35BFC-8EC3-4755-BE46-735AA7D431AE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50C87E-7055-445F-9376-15983491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20D26-E6E6-4776-8815-51466FE8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F13A-39A7-43BE-B547-BC301B96B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11C945-E615-4F6A-AADD-3F96BF1F95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09F7E-9B8D-4EDA-A276-5CFF55643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5011F-5776-4377-9EBB-1DA5E3A4E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0CB66-9A85-41B0-A268-861266AF87AD}" type="datetime1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E0D0E-0A5E-4AB2-81B5-E2555333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065AD-779A-4566-A2B9-93BFAF85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7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3C96C-DD99-4F57-8430-1205425C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4E13F-85B4-43F9-8288-3D17B7333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E786-A3DA-4420-A9D4-08BF0484FE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EC582-6260-4857-92B5-D99CD4872CE0}" type="datetime1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87B6A-47BF-4A35-A848-0051DCCA1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3CC67-8C77-4B79-99C9-56AA35FF2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AF131-937C-41B9-B8FF-4845C81AF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9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D94746-BE85-45BD-8A06-C204BB2D93C3}"/>
              </a:ext>
            </a:extLst>
          </p:cNvPr>
          <p:cNvSpPr/>
          <p:nvPr/>
        </p:nvSpPr>
        <p:spPr>
          <a:xfrm>
            <a:off x="0" y="1486333"/>
            <a:ext cx="121920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Electric Vehicles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Adoption address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Inequalities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Georgia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7F54BF-1831-40FC-8F61-FC4E70532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3838" y="6021840"/>
            <a:ext cx="2293780" cy="669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BABED-E0AA-48C4-88EF-3653421E7E9F}"/>
              </a:ext>
            </a:extLst>
          </p:cNvPr>
          <p:cNvSpPr txBox="1"/>
          <p:nvPr/>
        </p:nvSpPr>
        <p:spPr>
          <a:xfrm>
            <a:off x="2608966" y="3971935"/>
            <a:ext cx="7716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Xin He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Yakun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Zhou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T. Nash Skipper 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Zongrun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Ziqi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Gao 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Armistead G. Russell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, Jennifer Kaiser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1,2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Civil and Environmental Engineering</a:t>
            </a:r>
          </a:p>
          <a:p>
            <a:pPr algn="ctr"/>
            <a:r>
              <a:rPr lang="en-US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Earth and Atmospheric Sciences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BA4DD2-3862-4D5D-87DA-5DB0F115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C29DD-CE60-47BC-8FE7-EA29BD57E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AD6EA1-82CE-4D4D-9C69-F167AC2341C8}"/>
              </a:ext>
            </a:extLst>
          </p:cNvPr>
          <p:cNvSpPr/>
          <p:nvPr/>
        </p:nvSpPr>
        <p:spPr>
          <a:xfrm>
            <a:off x="0" y="-3046"/>
            <a:ext cx="1219200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Reference</a:t>
            </a:r>
            <a:endParaRPr lang="en-US" sz="44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9C9770-BFFC-4318-9AA2-3706F2F5A781}"/>
              </a:ext>
            </a:extLst>
          </p:cNvPr>
          <p:cNvSpPr/>
          <p:nvPr/>
        </p:nvSpPr>
        <p:spPr>
          <a:xfrm>
            <a:off x="0" y="191853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Ma, S., &amp; Tong, D. Q. (2022). Neighborhood Emission Mapping Operation (NEMO): A 1-km anthropogenic emission dataset in the United States. Scientific Data, 9(1), 680. 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Deetjen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A., &amp; Azevedo, I. L. (2019). Reduced-order dispatch model for simulating marginal emissions factors for the United States power sector. Environmental science &amp; technology</a:t>
            </a:r>
          </a:p>
          <a:p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Environmental Protection Agency. (2021). Estimating PM2.5- and Ozone-Attributable Health Benefits.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64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AF8454-9001-F8D0-7774-204398FD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11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A631496-094D-A6B0-6A26-8015F8DF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03" y="1346102"/>
            <a:ext cx="6918393" cy="4597498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83BA7778-54A2-2451-8AE2-FBF7FDB629CC}"/>
              </a:ext>
            </a:extLst>
          </p:cNvPr>
          <p:cNvSpPr/>
          <p:nvPr/>
        </p:nvSpPr>
        <p:spPr>
          <a:xfrm>
            <a:off x="0" y="-3046"/>
            <a:ext cx="586312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32624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91776F-54E9-FD32-9374-9358A2C84CCD}"/>
              </a:ext>
            </a:extLst>
          </p:cNvPr>
          <p:cNvSpPr/>
          <p:nvPr/>
        </p:nvSpPr>
        <p:spPr>
          <a:xfrm>
            <a:off x="0" y="-3046"/>
            <a:ext cx="586312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SI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C21F771-9936-D2F5-D38E-FAF227BA7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29" y="839079"/>
            <a:ext cx="8203809" cy="559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2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CF1F8-4A2E-42DC-8E17-82EE0459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AD140-3132-4C35-B85C-2974CBA612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120" y="136525"/>
            <a:ext cx="5028658" cy="6640642"/>
          </a:xfrm>
          <a:prstGeom prst="rect">
            <a:avLst/>
          </a:prstGeom>
          <a:noFill/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30360D1-4783-C113-1972-C1F4D1136713}"/>
              </a:ext>
            </a:extLst>
          </p:cNvPr>
          <p:cNvSpPr/>
          <p:nvPr/>
        </p:nvSpPr>
        <p:spPr>
          <a:xfrm>
            <a:off x="0" y="-3046"/>
            <a:ext cx="586312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Arial"/>
              </a:rPr>
              <a:t>SI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D4ED1DF-B740-2343-DD90-34DFDF7C81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9727" r="4834" b="2768"/>
          <a:stretch/>
        </p:blipFill>
        <p:spPr bwMode="auto">
          <a:xfrm>
            <a:off x="0" y="2375704"/>
            <a:ext cx="5128746" cy="2106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18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208D48E-0200-4C16-AD15-5CF8944E9B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A7934B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Background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1FE15-939B-40B2-9496-A9F499904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99" y="1344883"/>
            <a:ext cx="3378201" cy="1601137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D20F2230-D4F2-492A-BADB-8830CB2F554D}"/>
              </a:ext>
            </a:extLst>
          </p:cNvPr>
          <p:cNvSpPr txBox="1">
            <a:spLocks/>
          </p:cNvSpPr>
          <p:nvPr/>
        </p:nvSpPr>
        <p:spPr>
          <a:xfrm>
            <a:off x="4514849" y="3331994"/>
            <a:ext cx="7797800" cy="29222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1" indent="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3. EVs adoption has adverse effects: </a:t>
            </a:r>
          </a:p>
          <a:p>
            <a:pPr marL="342900" marR="0" lvl="1" indent="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 panose="020B060402020202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marR="0" lvl="1" indent="-17145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EV charging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L="342900" marR="0" lvl="1" indent="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Arial" panose="020B0604020202020204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redistributes air pollution from urban roadways 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power plant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pPr marL="514350" marR="0" lvl="1" indent="-17145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Extra Battery usage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342900" marR="0" lvl="1" indent="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Arial" panose="020B0604020202020204"/>
              </a:rPr>
              <a:t>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brake &amp; tire wear and fugitive dust</a:t>
            </a:r>
          </a:p>
          <a:p>
            <a:pPr lvl="1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NO</a:t>
            </a:r>
            <a:r>
              <a:rPr kumimoji="0" lang="en-US" sz="1800" b="1" i="0" u="none" strike="noStrike" kern="1200" cap="none" spc="0" normalizeH="0" baseline="-2500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x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Scavenging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+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→ 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1" indent="0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 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increase despite less NO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x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emissions from cars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A97E1-7FF6-45DA-B9F2-D1FF91B90E01}"/>
              </a:ext>
            </a:extLst>
          </p:cNvPr>
          <p:cNvSpPr/>
          <p:nvPr/>
        </p:nvSpPr>
        <p:spPr>
          <a:xfrm>
            <a:off x="4514849" y="1481643"/>
            <a:ext cx="7962900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AutoNum type="arabicPeriod"/>
              <a:defRPr/>
            </a:pPr>
            <a:r>
              <a:rPr lang="en-US" sz="2400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Internal combustion engine vehicle (ICEV)</a:t>
            </a:r>
            <a:r>
              <a:rPr lang="en-US" sz="2400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en-US" sz="2400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Primary source of </a:t>
            </a:r>
            <a:r>
              <a:rPr lang="en-US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traffic-related pollutants 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(PM</a:t>
            </a:r>
            <a:r>
              <a:rPr lang="en-US" baseline="-25000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2.5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, NO</a:t>
            </a:r>
            <a:r>
              <a:rPr lang="en-US" baseline="-25000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EVs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promise benefits on air quality, human health, and economics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926E1-AFB4-4BE3-8CF9-B3CC9FA0C9E1}"/>
              </a:ext>
            </a:extLst>
          </p:cNvPr>
          <p:cNvSpPr/>
          <p:nvPr/>
        </p:nvSpPr>
        <p:spPr>
          <a:xfrm>
            <a:off x="0" y="3651712"/>
            <a:ext cx="4883149" cy="313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en-US" sz="2400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2. EVs adoption is rising</a:t>
            </a:r>
            <a:r>
              <a:rPr lang="en-US" sz="2400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endParaRPr lang="en-US" dirty="0">
              <a:solidFill>
                <a:srgbClr val="003057"/>
              </a:solidFill>
              <a:latin typeface="Arial" panose="020B060402020202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The U.S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.: </a:t>
            </a: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      55% increase in EV sales in 2022</a:t>
            </a:r>
          </a:p>
          <a:p>
            <a:pPr marL="6286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Biden administration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	50% of new vehicle sales to be EVs</a:t>
            </a:r>
          </a:p>
          <a:p>
            <a:pPr marL="6286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Georgia</a:t>
            </a: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	77% increase in EV registrations</a:t>
            </a:r>
          </a:p>
          <a:p>
            <a:pPr marL="628650" lvl="1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003057"/>
              </a:solidFill>
              <a:latin typeface="Arial" panose="020B0604020202020204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en-US" dirty="0">
                <a:solidFill>
                  <a:srgbClr val="003057"/>
                </a:solidFill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EE9ABFE-0009-4ACD-9E4A-C2FCD7CFF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3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2072">
            <a:extLst>
              <a:ext uri="{FF2B5EF4-FFF2-40B4-BE49-F238E27FC236}">
                <a16:creationId xmlns:a16="http://schemas.microsoft.com/office/drawing/2014/main" id="{121D18F1-757F-42AF-8B1A-21FB5D131FBC}"/>
              </a:ext>
            </a:extLst>
          </p:cNvPr>
          <p:cNvSpPr/>
          <p:nvPr/>
        </p:nvSpPr>
        <p:spPr>
          <a:xfrm>
            <a:off x="6562045" y="2026622"/>
            <a:ext cx="5428400" cy="158880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70911-CB38-466D-9A11-F45625ACD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42781"/>
            <a:ext cx="2743200" cy="365125"/>
          </a:xfrm>
        </p:spPr>
        <p:txBody>
          <a:bodyPr/>
          <a:lstStyle/>
          <a:p>
            <a:fld id="{F63AF131-937C-41B9-B8FF-4845C81AFA73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C493A-0F1E-40EC-9F2B-7BA0AF22B599}"/>
              </a:ext>
            </a:extLst>
          </p:cNvPr>
          <p:cNvSpPr/>
          <p:nvPr/>
        </p:nvSpPr>
        <p:spPr>
          <a:xfrm>
            <a:off x="0" y="262821"/>
            <a:ext cx="12192000" cy="64633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Why use high-resolution (1 km) air quality models?</a:t>
            </a:r>
            <a:r>
              <a:rPr lang="en-US" sz="36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 </a:t>
            </a:r>
            <a:endParaRPr lang="en-US" sz="36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10" name="Picture 9" descr="A diagram of a car and a tree&#10;&#10;Description automatically generated">
            <a:extLst>
              <a:ext uri="{FF2B5EF4-FFF2-40B4-BE49-F238E27FC236}">
                <a16:creationId xmlns:a16="http://schemas.microsoft.com/office/drawing/2014/main" id="{2A555C7B-0FD3-4E87-86FF-B39B9D492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61" y="4068193"/>
            <a:ext cx="5335460" cy="22620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D3A02-6986-41D7-AF4A-4DFEC6E9EC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95" y="4068193"/>
            <a:ext cx="4616073" cy="22171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67BFCB2-D337-40E2-BCFE-1450B0242CE7}"/>
              </a:ext>
            </a:extLst>
          </p:cNvPr>
          <p:cNvSpPr/>
          <p:nvPr/>
        </p:nvSpPr>
        <p:spPr>
          <a:xfrm>
            <a:off x="112721" y="1264551"/>
            <a:ext cx="6096000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AutoNum type="arabicPeriod"/>
            </a:pPr>
            <a:r>
              <a:rPr lang="en-US" sz="2500" b="1" dirty="0">
                <a:solidFill>
                  <a:srgbClr val="003057"/>
                </a:solidFill>
                <a:latin typeface="Roboto"/>
                <a:ea typeface="Roboto"/>
                <a:cs typeface="Roboto"/>
              </a:rPr>
              <a:t>Chemical Perspective </a:t>
            </a:r>
            <a:endParaRPr lang="en-US" sz="2500" b="1" dirty="0">
              <a:solidFill>
                <a:srgbClr val="00305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CFAA49-08B4-495F-91D1-7CE1910329C3}"/>
              </a:ext>
            </a:extLst>
          </p:cNvPr>
          <p:cNvSpPr/>
          <p:nvPr/>
        </p:nvSpPr>
        <p:spPr>
          <a:xfrm>
            <a:off x="5185329" y="1252384"/>
            <a:ext cx="8181832" cy="4770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b="1" dirty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Environmental justice analysis</a:t>
            </a:r>
          </a:p>
        </p:txBody>
      </p:sp>
      <p:sp>
        <p:nvSpPr>
          <p:cNvPr id="15" name="Rounded Rectangle 2072">
            <a:extLst>
              <a:ext uri="{FF2B5EF4-FFF2-40B4-BE49-F238E27FC236}">
                <a16:creationId xmlns:a16="http://schemas.microsoft.com/office/drawing/2014/main" id="{0450FAC0-20BD-4AFB-9388-6E258F7E2A35}"/>
              </a:ext>
            </a:extLst>
          </p:cNvPr>
          <p:cNvSpPr/>
          <p:nvPr/>
        </p:nvSpPr>
        <p:spPr>
          <a:xfrm>
            <a:off x="446521" y="2026622"/>
            <a:ext cx="5428400" cy="1588809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5D8C8AD-6DF5-4C96-B5BC-3958CC54BCDC}"/>
              </a:ext>
            </a:extLst>
          </p:cNvPr>
          <p:cNvSpPr txBox="1">
            <a:spLocks/>
          </p:cNvSpPr>
          <p:nvPr/>
        </p:nvSpPr>
        <p:spPr>
          <a:xfrm>
            <a:off x="539461" y="2026578"/>
            <a:ext cx="5428399" cy="1588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➔ Segregate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emission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into different cells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➔ Different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chemical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happening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➔ Influence modeled pollution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concentration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F8A60BD5-549C-41DA-9426-1B14BB72E097}"/>
              </a:ext>
            </a:extLst>
          </p:cNvPr>
          <p:cNvSpPr txBox="1">
            <a:spLocks/>
          </p:cNvSpPr>
          <p:nvPr/>
        </p:nvSpPr>
        <p:spPr>
          <a:xfrm>
            <a:off x="6638926" y="2386107"/>
            <a:ext cx="5351520" cy="696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➔ Investigate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neighborhood-level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inequities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➔ Previous study: 4 / 12 km over Georgia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➔ Ours: first time conducting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1km</a:t>
            </a:r>
          </a:p>
        </p:txBody>
      </p:sp>
    </p:spTree>
    <p:extLst>
      <p:ext uri="{BB962C8B-B14F-4D97-AF65-F5344CB8AC3E}">
        <p14:creationId xmlns:p14="http://schemas.microsoft.com/office/powerpoint/2010/main" val="296717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5D3FC-32FA-42BF-A8FC-E4CB5264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277437"/>
            <a:ext cx="2743200" cy="365125"/>
          </a:xfrm>
        </p:spPr>
        <p:txBody>
          <a:bodyPr/>
          <a:lstStyle/>
          <a:p>
            <a:fld id="{F63AF131-937C-41B9-B8FF-4845C81AFA73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8A8878-CA7D-4D3F-BC4F-C96C56805D8F}"/>
              </a:ext>
            </a:extLst>
          </p:cNvPr>
          <p:cNvSpPr txBox="1">
            <a:spLocks/>
          </p:cNvSpPr>
          <p:nvPr/>
        </p:nvSpPr>
        <p:spPr>
          <a:xfrm>
            <a:off x="381000" y="1043063"/>
            <a:ext cx="9286875" cy="18174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1. high resolution air quality model (1 km) :</a:t>
            </a:r>
            <a:endParaRPr lang="en-US" sz="3000" b="1" dirty="0"/>
          </a:p>
          <a:p>
            <a:r>
              <a:rPr lang="en-US" b="1" dirty="0"/>
              <a:t>CMAQ v5.4</a:t>
            </a:r>
            <a:endParaRPr lang="en-US" dirty="0"/>
          </a:p>
          <a:p>
            <a:r>
              <a:rPr lang="en-US" dirty="0"/>
              <a:t>1 km grid source emissions (Ma &amp; Tong, 2022):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Neighborhood Emission Mapping Operation (NEMO) </a:t>
            </a:r>
            <a:r>
              <a:rPr lang="en-US" dirty="0"/>
              <a:t>emission dataset</a:t>
            </a:r>
          </a:p>
          <a:p>
            <a:r>
              <a:rPr lang="en-US" dirty="0"/>
              <a:t>month of July,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9F80FE-CE52-4D4C-99DB-A6562C99FD0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6" t="1" b="230"/>
          <a:stretch/>
        </p:blipFill>
        <p:spPr>
          <a:xfrm>
            <a:off x="9172575" y="710410"/>
            <a:ext cx="2743201" cy="20621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627DE6F-A41D-408D-9758-03B67CAA8760}"/>
              </a:ext>
            </a:extLst>
          </p:cNvPr>
          <p:cNvSpPr/>
          <p:nvPr/>
        </p:nvSpPr>
        <p:spPr>
          <a:xfrm>
            <a:off x="0" y="6098"/>
            <a:ext cx="12192000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Method</a:t>
            </a:r>
            <a:endParaRPr lang="en-US" sz="44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7B587D-C54A-4C2C-AAD3-BA4D8BE0E6D0}"/>
              </a:ext>
            </a:extLst>
          </p:cNvPr>
          <p:cNvSpPr txBox="1">
            <a:spLocks/>
          </p:cNvSpPr>
          <p:nvPr/>
        </p:nvSpPr>
        <p:spPr>
          <a:xfrm>
            <a:off x="381000" y="3121260"/>
            <a:ext cx="9286875" cy="18174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dirty="0"/>
              <a:t>2. Electricity dispatch model</a:t>
            </a:r>
          </a:p>
          <a:p>
            <a:r>
              <a:rPr lang="en-US" dirty="0"/>
              <a:t>Hypothesis: </a:t>
            </a:r>
            <a:r>
              <a:rPr lang="en-US" sz="1900" b="1" dirty="0"/>
              <a:t>Replace 30% existing ICEV with EVs</a:t>
            </a:r>
            <a:endParaRPr lang="en-US" sz="1900" dirty="0"/>
          </a:p>
          <a:p>
            <a:r>
              <a:rPr lang="en-US" sz="1900" b="1" dirty="0"/>
              <a:t>Simple Dispatch Model </a:t>
            </a:r>
            <a:r>
              <a:rPr lang="en-US" sz="1900" dirty="0"/>
              <a:t>(</a:t>
            </a:r>
            <a:r>
              <a:rPr lang="en-US" sz="1900" dirty="0" err="1"/>
              <a:t>Deetjen</a:t>
            </a:r>
            <a:r>
              <a:rPr lang="en-US" sz="1900" dirty="0"/>
              <a:t> &amp; Azevedo, 2019): </a:t>
            </a:r>
          </a:p>
          <a:p>
            <a:pPr marL="0" indent="0">
              <a:buNone/>
            </a:pPr>
            <a:r>
              <a:rPr lang="en-US" sz="1900" dirty="0"/>
              <a:t>   allocate electricity demands from extra EV charging </a:t>
            </a:r>
          </a:p>
          <a:p>
            <a:pPr marL="0" indent="0">
              <a:buNone/>
            </a:pPr>
            <a:r>
              <a:rPr lang="en-US" sz="1900" dirty="0"/>
              <a:t>   to specific fleet of power plant units in GA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913266-4569-4F2A-97A0-81B5AC1650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078" t="48051"/>
          <a:stretch/>
        </p:blipFill>
        <p:spPr>
          <a:xfrm>
            <a:off x="7438645" y="3029391"/>
            <a:ext cx="4372355" cy="18352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AB7E2517-DEFD-4FE2-A073-359DD53EB9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5056330"/>
                <a:ext cx="7057645" cy="181748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b="0" kern="120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b="0" kern="120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b="0" kern="120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0" kern="120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b="0" kern="1200">
                    <a:solidFill>
                      <a:srgbClr val="003057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600" b="1" dirty="0"/>
                  <a:t>3. Health impact assessment</a:t>
                </a:r>
              </a:p>
              <a:p>
                <a:r>
                  <a:rPr lang="en-US" sz="1900" dirty="0" err="1"/>
                  <a:t>BenMAP</a:t>
                </a:r>
                <a:r>
                  <a:rPr lang="en-US" sz="1900" dirty="0"/>
                  <a:t>-CE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: premature mortality incidence change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concentrations </a:t>
                </a:r>
                <a:r>
                  <a:rPr lang="en-US" sz="2000" dirty="0"/>
                  <a:t>change</a:t>
                </a:r>
                <a:endParaRPr lang="en-US" sz="1900" dirty="0"/>
              </a:p>
              <a:p>
                <a:pPr marL="0" indent="0">
                  <a:buNone/>
                </a:pPr>
                <a:endParaRPr lang="en-US" sz="2600" b="1" dirty="0"/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AB7E2517-DEFD-4FE2-A073-359DD53EB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56330"/>
                <a:ext cx="7057645" cy="1817483"/>
              </a:xfrm>
              <a:prstGeom prst="rect">
                <a:avLst/>
              </a:prstGeom>
              <a:blipFill>
                <a:blip r:embed="rId5"/>
                <a:stretch>
                  <a:fillRect l="-1556" t="-5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619B138-ABA0-46E5-88E7-2394C6A1280C}"/>
                  </a:ext>
                </a:extLst>
              </p:cNvPr>
              <p:cNvSpPr/>
              <p:nvPr/>
            </p:nvSpPr>
            <p:spPr>
              <a:xfrm>
                <a:off x="7622613" y="5718971"/>
                <a:ext cx="4293163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0">
                          <a:latin typeface="Cambria Math" panose="02040503050406030204" pitchFamily="18" charset="0"/>
                        </a:rPr>
                        <m:t>=(1−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Δx</m:t>
                          </m:r>
                        </m:sup>
                      </m:sSup>
                      <m:r>
                        <a:rPr lang="en-US" sz="2400" i="0">
                          <a:latin typeface="Cambria Math" panose="02040503050406030204" pitchFamily="18" charset="0"/>
                        </a:rPr>
                        <m:t>)×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𝑃𝑜𝑝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619B138-ABA0-46E5-88E7-2394C6A128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613" y="5718971"/>
                <a:ext cx="4293163" cy="478977"/>
              </a:xfrm>
              <a:prstGeom prst="rect">
                <a:avLst/>
              </a:prstGeom>
              <a:blipFill>
                <a:blip r:embed="rId6"/>
                <a:stretch>
                  <a:fillRect b="-16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398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CFA9D-33F2-47AF-BD4A-A45BD9FD18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62" t="6670" r="372" b="1880"/>
          <a:stretch/>
        </p:blipFill>
        <p:spPr bwMode="auto">
          <a:xfrm>
            <a:off x="0" y="0"/>
            <a:ext cx="2532185" cy="6858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203C6-D48C-4525-AF0F-67723674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1346" y="6413966"/>
            <a:ext cx="2743200" cy="365125"/>
          </a:xfrm>
        </p:spPr>
        <p:txBody>
          <a:bodyPr/>
          <a:lstStyle/>
          <a:p>
            <a:fld id="{F63AF131-937C-41B9-B8FF-4845C81AFA7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137332-3E80-4E72-87C4-D05FD498F080}"/>
              </a:ext>
            </a:extLst>
          </p:cNvPr>
          <p:cNvSpPr/>
          <p:nvPr/>
        </p:nvSpPr>
        <p:spPr>
          <a:xfrm>
            <a:off x="2387032" y="167035"/>
            <a:ext cx="10126945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Result 1: Air quality change </a:t>
            </a:r>
            <a:r>
              <a:rPr lang="en-US" altLang="zh-CN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from 30% EV Adoption</a:t>
            </a:r>
          </a:p>
          <a:p>
            <a:pPr algn="ctr"/>
            <a:endParaRPr lang="en-US" sz="32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B8C17EF-9520-2CA0-A2AE-BD58385B8C55}"/>
              </a:ext>
            </a:extLst>
          </p:cNvPr>
          <p:cNvSpPr txBox="1"/>
          <p:nvPr/>
        </p:nvSpPr>
        <p:spPr>
          <a:xfrm>
            <a:off x="2903660" y="5121305"/>
            <a:ext cx="90070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concentrations decrease by 0.06 µg/m³ on average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Decreases but more spread out due to SOA formation downwind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Localized increases near power plants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due to elevated EGU emissions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29CE82A-8078-95FF-1E9F-BA43C4F34CD7}"/>
              </a:ext>
            </a:extLst>
          </p:cNvPr>
          <p:cNvSpPr txBox="1"/>
          <p:nvPr/>
        </p:nvSpPr>
        <p:spPr>
          <a:xfrm>
            <a:off x="2903659" y="963563"/>
            <a:ext cx="9007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Domain-wide average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decreases by 0.25 ppb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Decreases along roads,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but localized increases near certain power plants (black points)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2F2DAAA-0918-401F-CDE5-EC20384A1EE4}"/>
              </a:ext>
            </a:extLst>
          </p:cNvPr>
          <p:cNvSpPr txBox="1"/>
          <p:nvPr/>
        </p:nvSpPr>
        <p:spPr>
          <a:xfrm>
            <a:off x="2903659" y="3105831"/>
            <a:ext cx="99616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concentrations decrease by 0.40 ppb on average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Localized increases near major roads 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due to reduced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scavenging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NO + O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→ NO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+ O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7536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A4400-9DA2-4B90-9562-7A502997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A251B6-A5E7-478C-8537-FAA388AD7B6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" b="34035"/>
          <a:stretch/>
        </p:blipFill>
        <p:spPr bwMode="auto">
          <a:xfrm>
            <a:off x="0" y="892096"/>
            <a:ext cx="5318417" cy="5052052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79E050-AFBB-4C11-A59E-3F46A1985865}"/>
              </a:ext>
            </a:extLst>
          </p:cNvPr>
          <p:cNvSpPr/>
          <p:nvPr/>
        </p:nvSpPr>
        <p:spPr>
          <a:xfrm>
            <a:off x="0" y="136525"/>
            <a:ext cx="121920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Result 2:    Resolution Impact on </a:t>
            </a:r>
            <a:r>
              <a:rPr lang="en-US" altLang="zh-CN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Air quality</a:t>
            </a:r>
            <a:endParaRPr lang="en-US" sz="32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E040788-2261-8BD1-EDB2-D6BFCB2C3692}"/>
              </a:ext>
            </a:extLst>
          </p:cNvPr>
          <p:cNvSpPr txBox="1"/>
          <p:nvPr/>
        </p:nvSpPr>
        <p:spPr>
          <a:xfrm>
            <a:off x="5225028" y="892096"/>
            <a:ext cx="696697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400" b="1" dirty="0">
                <a:latin typeface="Arial" panose="020B0604020202020204" pitchFamily="34" charset="0"/>
              </a:rPr>
              <a:t>In our domain</a:t>
            </a:r>
            <a:r>
              <a:rPr lang="en-US" altLang="zh-CN" b="1" dirty="0">
                <a:latin typeface="Arial" panose="020B0604020202020204" pitchFamily="34" charset="0"/>
              </a:rPr>
              <a:t>: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Nighttime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zh-CN" altLang="zh-CN" sz="18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high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zh-CN" altLang="zh-CN" sz="18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scavenging reduces O</a:t>
            </a:r>
            <a:r>
              <a:rPr kumimoji="0" lang="zh-CN" altLang="zh-CN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increase as NO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decrease.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Daytime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zh-CN" altLang="zh-CN" sz="18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is low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VOC-saturated,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NO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increase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Nighttime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zh-CN" altLang="zh-CN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concentrations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</a:t>
            </a:r>
            <a:r>
              <a:rPr kumimoji="0" lang="en-US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1 km resolution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across the domain</a:t>
            </a:r>
            <a:endParaRPr kumimoji="0" lang="en-US" altLang="zh-CN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blue (lower) near roads at 1 km resolution.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km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concentrated on roads.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 km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emissions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dispersed</a:t>
            </a:r>
            <a:r>
              <a:rPr lang="en-US" altLang="zh-CN" dirty="0">
                <a:latin typeface="Arial" panose="020B0604020202020204" pitchFamily="34" charset="0"/>
              </a:rPr>
              <a:t> (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concentrations</a:t>
            </a: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diluted)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Non-road areas at 12 km show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NO</a:t>
            </a:r>
            <a:r>
              <a:rPr kumimoji="0" lang="zh-CN" altLang="zh-CN" sz="18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concentrations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zh-CN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sz="2400" b="1" dirty="0">
                <a:latin typeface="Arial" panose="020B0604020202020204" pitchFamily="34" charset="0"/>
              </a:rPr>
              <a:t>Daytime</a:t>
            </a:r>
            <a:r>
              <a:rPr lang="en-US" altLang="zh-CN" dirty="0">
                <a:latin typeface="Arial" panose="020B0604020202020204" pitchFamily="34" charset="0"/>
              </a:rPr>
              <a:t>:</a:t>
            </a:r>
            <a:endParaRPr kumimoji="0" lang="zh-CN" altLang="zh-CN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Lower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zh-CN" altLang="zh-CN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west, higher 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zh-CN" altLang="zh-CN" sz="18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east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 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1 km indicates 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reaction rates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Wind direction (west to east)</a:t>
            </a: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transports concentrated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</a:t>
            </a:r>
            <a:r>
              <a:rPr kumimoji="0" lang="zh-CN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eastward.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higher O</a:t>
            </a:r>
            <a:r>
              <a:rPr kumimoji="0" lang="zh-CN" altLang="zh-CN" sz="180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formation in the east and lower in the west at 1 km.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737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2C72BD-952B-233F-5C30-4E2FAF3E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C2243-3244-4146-B0C6-7C977E3CBD6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40069" y="966058"/>
            <a:ext cx="4770682" cy="3325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F3AD645-3E62-423E-9F10-06962A1F9F20}"/>
              </a:ext>
            </a:extLst>
          </p:cNvPr>
          <p:cNvPicPr/>
          <p:nvPr/>
        </p:nvPicPr>
        <p:blipFill rotWithShape="1">
          <a:blip r:embed="rId4"/>
          <a:srcRect t="5156"/>
          <a:stretch/>
        </p:blipFill>
        <p:spPr bwMode="auto">
          <a:xfrm>
            <a:off x="6096000" y="966058"/>
            <a:ext cx="4770682" cy="3424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1C55BC3-6F97-314A-C286-2AE41080EBF0}"/>
              </a:ext>
            </a:extLst>
          </p:cNvPr>
          <p:cNvSpPr txBox="1"/>
          <p:nvPr/>
        </p:nvSpPr>
        <p:spPr>
          <a:xfrm>
            <a:off x="-1" y="516541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Coarse Resolution (12 km) vs Fine Resolution (1 km)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CN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exposure is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underestimated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40-43%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across different racial groups using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coarse resolution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∵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coarse resolution is not able to capture extreme values as good as fine resolution one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73AF78-B338-8866-062C-3030686DB63C}"/>
              </a:ext>
            </a:extLst>
          </p:cNvPr>
          <p:cNvSpPr/>
          <p:nvPr/>
        </p:nvSpPr>
        <p:spPr>
          <a:xfrm>
            <a:off x="0" y="136525"/>
            <a:ext cx="121920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Result 2: Resolution Impact on</a:t>
            </a:r>
            <a:r>
              <a:rPr lang="zh-CN" altLang="en-US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 </a:t>
            </a:r>
            <a:r>
              <a:rPr lang="en-US" altLang="zh-CN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Health Impact Assessment</a:t>
            </a:r>
            <a:endParaRPr lang="en-US" sz="32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86C521-1B41-040A-D150-BA165A398E72}"/>
              </a:ext>
            </a:extLst>
          </p:cNvPr>
          <p:cNvSpPr txBox="1"/>
          <p:nvPr/>
        </p:nvSpPr>
        <p:spPr>
          <a:xfrm>
            <a:off x="0" y="4159068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Changes in Premature Mortality Rate (per 100,000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annual average) in Metro Atlanta at 1 km Resolution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3FDD0B0-DF1C-3DF5-6919-C1E44B00E9E2}"/>
              </a:ext>
            </a:extLst>
          </p:cNvPr>
          <p:cNvSpPr txBox="1"/>
          <p:nvPr/>
        </p:nvSpPr>
        <p:spPr>
          <a:xfrm>
            <a:off x="1140069" y="1046257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PM</a:t>
            </a:r>
            <a:r>
              <a:rPr lang="en-US" altLang="zh-CN" sz="1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F03D5A-DCA1-ECC0-1499-64D1DAB505CD}"/>
              </a:ext>
            </a:extLst>
          </p:cNvPr>
          <p:cNvSpPr txBox="1"/>
          <p:nvPr/>
        </p:nvSpPr>
        <p:spPr>
          <a:xfrm>
            <a:off x="6368561" y="1016088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</a:t>
            </a:r>
            <a:r>
              <a:rPr kumimoji="0" lang="zh-CN" altLang="zh-CN" sz="1800" b="1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</a:t>
            </a: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69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11095-024E-4C25-BBCF-3BE4ED55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B59BE3-302F-4F57-9D98-67C89B9A3538}"/>
              </a:ext>
            </a:extLst>
          </p:cNvPr>
          <p:cNvSpPr/>
          <p:nvPr/>
        </p:nvSpPr>
        <p:spPr>
          <a:xfrm>
            <a:off x="0" y="26700"/>
            <a:ext cx="121920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Result 3: Environmental Injustice</a:t>
            </a:r>
            <a:endParaRPr lang="en-US" sz="32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3ED672-D2C1-4B9B-9569-6D062AD961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408" y="1331062"/>
            <a:ext cx="3301732" cy="4195875"/>
          </a:xfrm>
          <a:prstGeom prst="rect">
            <a:avLst/>
          </a:prstGeom>
          <a:noFill/>
        </p:spPr>
      </p:pic>
      <p:pic>
        <p:nvPicPr>
          <p:cNvPr id="11" name="Picture 10" descr="A graph with different colored squares&#10;&#10;Description automatically generated">
            <a:extLst>
              <a:ext uri="{FF2B5EF4-FFF2-40B4-BE49-F238E27FC236}">
                <a16:creationId xmlns:a16="http://schemas.microsoft.com/office/drawing/2014/main" id="{365ECF70-AD06-469E-BB58-DDABE78EC1E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93354" b="1190"/>
          <a:stretch/>
        </p:blipFill>
        <p:spPr bwMode="auto">
          <a:xfrm>
            <a:off x="7356975" y="5551041"/>
            <a:ext cx="4644525" cy="5018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0D72D10-2F8F-3781-B2D4-EF37D56BF35B}"/>
              </a:ext>
            </a:extLst>
          </p:cNvPr>
          <p:cNvSpPr txBox="1"/>
          <p:nvPr/>
        </p:nvSpPr>
        <p:spPr>
          <a:xfrm>
            <a:off x="306729" y="1160646"/>
            <a:ext cx="847678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Injustice exists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Base case (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no EV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 PM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Exposure 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Population Avg: 6.51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/m³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Higher for: People of Color (6.70), Black (7.16), Asian (6.81), Hispanic (6.81)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Lower for: White (6.38)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A4740E-6CEF-D8E9-004B-17FA6384E487}"/>
              </a:ext>
            </a:extLst>
          </p:cNvPr>
          <p:cNvSpPr txBox="1"/>
          <p:nvPr/>
        </p:nvSpPr>
        <p:spPr>
          <a:xfrm>
            <a:off x="334352" y="2568594"/>
            <a:ext cx="69161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Environmental Injustice reduced with EV adoption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bars represent decile groups of PM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Largest PM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Reductions (Bottom bar):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Occur in areas with relatively high minority populations: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Black: 27% , Asian: 9%, Hispanic or Latino: 12%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Smallest PM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2.5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Reductions (Top bar):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Seen in areas where non-Hispanic White populations predominate: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White: 79%</a:t>
            </a:r>
          </a:p>
          <a:p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Minority populations, previously exposed to higher pollution levels, see greater reductions compared to predominantly White areas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1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1A86F9-6B7C-177E-9BC7-0ABF8C294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AF131-937C-41B9-B8FF-4845C81AFA73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BB1DFBB-5F24-1C80-DD54-49CA6EE73840}"/>
              </a:ext>
            </a:extLst>
          </p:cNvPr>
          <p:cNvSpPr/>
          <p:nvPr/>
        </p:nvSpPr>
        <p:spPr>
          <a:xfrm>
            <a:off x="0" y="26700"/>
            <a:ext cx="12192000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C</a:t>
            </a:r>
            <a:r>
              <a:rPr lang="en-US" altLang="zh-CN" sz="3200" b="1" dirty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+mn-lt"/>
              </a:rPr>
              <a:t>onclusion</a:t>
            </a:r>
            <a:endParaRPr lang="en-US" sz="3200" b="1" dirty="0">
              <a:solidFill>
                <a:srgbClr val="A7934B"/>
              </a:solidFill>
              <a:latin typeface="Roboto" panose="02000000000000000000" pitchFamily="2" charset="0"/>
              <a:ea typeface="Roboto" panose="02000000000000000000" pitchFamily="2" charset="0"/>
              <a:cs typeface="Arial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6711F7-224A-3D19-E831-DA764FB1B7CB}"/>
              </a:ext>
            </a:extLst>
          </p:cNvPr>
          <p:cNvSpPr txBox="1"/>
          <p:nvPr/>
        </p:nvSpPr>
        <p:spPr>
          <a:xfrm>
            <a:off x="1172307" y="1241618"/>
            <a:ext cx="997633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Emission redistribution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between different resolutions impact the O</a:t>
            </a:r>
            <a:r>
              <a:rPr lang="en-US" altLang="zh-C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concentration modeling via different chemical reaction rate.</a:t>
            </a:r>
          </a:p>
          <a:p>
            <a:pPr marL="342900" indent="-342900">
              <a:buAutoNum type="arabicPeriod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 adoption in Georgia can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air quality overall, even though localized increases in pollution still occur near power plants or main roads. </a:t>
            </a:r>
          </a:p>
          <a:p>
            <a:pPr marL="342900" indent="-342900">
              <a:buAutoNum type="arabicPeriod"/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EV adoption in Georgia can </a:t>
            </a:r>
            <a:r>
              <a:rPr lang="en-US" altLang="zh-CN" sz="2800" b="1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environmental injustice: Minority communities, historically exposed to higher pollution levels, see the largest reductions in PM</a:t>
            </a:r>
            <a:r>
              <a:rPr lang="en-US" altLang="zh-C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2.5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levels.</a:t>
            </a:r>
          </a:p>
          <a:p>
            <a:pPr marL="342900" indent="-342900">
              <a:buAutoNum type="arabicPeriod"/>
            </a:pP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77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3901</TotalTime>
  <Words>1432</Words>
  <Application>Microsoft Office PowerPoint</Application>
  <PresentationFormat>宽屏</PresentationFormat>
  <Paragraphs>179</Paragraphs>
  <Slides>13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Roboto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He, Xin</dc:creator>
  <cp:lastModifiedBy>Xin He</cp:lastModifiedBy>
  <cp:revision>53</cp:revision>
  <dcterms:created xsi:type="dcterms:W3CDTF">2024-10-18T14:38:08Z</dcterms:created>
  <dcterms:modified xsi:type="dcterms:W3CDTF">2024-10-21T20:29:53Z</dcterms:modified>
</cp:coreProperties>
</file>