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605" r:id="rId2"/>
    <p:sldId id="3589" r:id="rId3"/>
    <p:sldId id="373" r:id="rId4"/>
    <p:sldId id="3618" r:id="rId5"/>
    <p:sldId id="3615" r:id="rId6"/>
    <p:sldId id="3614" r:id="rId7"/>
    <p:sldId id="3619" r:id="rId8"/>
    <p:sldId id="3621" r:id="rId9"/>
    <p:sldId id="3631" r:id="rId10"/>
    <p:sldId id="3620" r:id="rId11"/>
    <p:sldId id="3622" r:id="rId12"/>
    <p:sldId id="3613" r:id="rId13"/>
    <p:sldId id="3626" r:id="rId14"/>
    <p:sldId id="3588" r:id="rId15"/>
    <p:sldId id="3625" r:id="rId16"/>
    <p:sldId id="3623" r:id="rId17"/>
    <p:sldId id="3630" r:id="rId18"/>
    <p:sldId id="3624" r:id="rId19"/>
    <p:sldId id="267" r:id="rId20"/>
    <p:sldId id="3628" r:id="rId21"/>
    <p:sldId id="3629" r:id="rId22"/>
  </p:sldIdLst>
  <p:sldSz cx="9144000" cy="5143500" type="screen16x9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091D5"/>
    <a:srgbClr val="264263"/>
    <a:srgbClr val="214A89"/>
    <a:srgbClr val="E8E8E8"/>
    <a:srgbClr val="5FFF1D"/>
    <a:srgbClr val="56E71A"/>
    <a:srgbClr val="FFFFFF"/>
    <a:srgbClr val="1E3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574" autoAdjust="0"/>
    <p:restoredTop sz="94286" autoAdjust="0"/>
  </p:normalViewPr>
  <p:slideViewPr>
    <p:cSldViewPr snapToGrid="0" snapToObjects="1">
      <p:cViewPr varScale="1">
        <p:scale>
          <a:sx n="161" d="100"/>
          <a:sy n="161" d="100"/>
        </p:scale>
        <p:origin x="142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217" d="100"/>
          <a:sy n="217" d="100"/>
        </p:scale>
        <p:origin x="1672" y="-68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7E063358-16DD-D54A-9389-AD3EE82C1C69}" type="datetime1">
              <a:rPr lang="en-US" smtClean="0"/>
              <a:pPr/>
              <a:t>10/21/24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537F650C-FC29-B34D-9090-D38745CAC8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32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164BB54F-1679-1E4C-B106-70A9DBD3EF54}" type="datetime1">
              <a:rPr lang="en-US" smtClean="0"/>
              <a:pPr/>
              <a:t>10/21/24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E662BC02-158A-E748-AADE-9FBB1E4D5C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36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92150"/>
            <a:ext cx="61531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 has introduced the TROPEES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50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issue with sounder data is coarse resolution (typically around 15km) but can be coarser at the edge the swath. Box is 1.5 vs 2.5 deg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91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18 million people; </a:t>
            </a:r>
            <a:r>
              <a:rPr lang="en-US" dirty="0">
                <a:effectLst/>
              </a:rPr>
              <a:t>99.9 million chickens, 11.4 million pigs, 3.8 million head of cattle, 0.8 million sheep and 0.5 million dairy goats; t</a:t>
            </a:r>
            <a:r>
              <a:rPr lang="en-US" dirty="0"/>
              <a:t>he Netherlands is the world’s second-biggest exporter of agricultural products by value behind the US.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Bordered by Germany and Belgium , which also have large sources of NH3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0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plots are part of a larger study of NH3 from fires in Southern </a:t>
            </a:r>
            <a:r>
              <a:rPr lang="en-US" dirty="0" err="1"/>
              <a:t>Calfornia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Hansen Cao, o used </a:t>
            </a:r>
            <a:r>
              <a:rPr lang="en-US" dirty="0" err="1"/>
              <a:t>CrIS</a:t>
            </a:r>
            <a:r>
              <a:rPr lang="en-US" dirty="0"/>
              <a:t> data over LA to look at the impact of the COVID shutdown on NH3 in the LA Basin. </a:t>
            </a:r>
            <a:r>
              <a:rPr lang="en-US" dirty="0" err="1"/>
              <a:t>Describe.Used</a:t>
            </a:r>
            <a:r>
              <a:rPr lang="en-US" dirty="0"/>
              <a:t> this data along with TROPOMI NO2 and GEOS-Chem to provide the first estimate of NH3 from transportation from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8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64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in situ measurements, but inversions make poor conditions for infrared retrievals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1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does it come from? Sources, PM2.5, can be a significant fraction, deposition, ecosystem disruption, algal blooms. NH3 emissions and concentrations are increasing.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9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we care?  Reacts with the ….to form, PM2.5, can be a significant fraction, deposition, ecosystem disruption, algal blooms. NH3 emissions and concentrations are increasing. AS NOX and SOX </a:t>
            </a:r>
            <a:r>
              <a:rPr lang="en-US" dirty="0" err="1"/>
              <a:t>dreductions</a:t>
            </a:r>
            <a:r>
              <a:rPr lang="en-US" dirty="0"/>
              <a:t> hit their limits,, reducing ammonia provides another option to slow PM 2.5 </a:t>
            </a:r>
            <a:r>
              <a:rPr lang="en-US" dirty="0" err="1"/>
              <a:t>formation.And</a:t>
            </a:r>
            <a:r>
              <a:rPr lang="en-US" dirty="0"/>
              <a:t> it’s increasing, as these trends from the IASI instrument show. current distribution and future trends.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67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instruments, </a:t>
            </a:r>
            <a:r>
              <a:rPr lang="en-US" dirty="0" err="1"/>
              <a:t>time,TES</a:t>
            </a:r>
            <a:r>
              <a:rPr lang="en-US" dirty="0"/>
              <a:t> (high </a:t>
            </a:r>
            <a:r>
              <a:rPr lang="en-US" dirty="0" err="1"/>
              <a:t>res,sparse,overpass</a:t>
            </a:r>
            <a:r>
              <a:rPr lang="en-US" dirty="0"/>
              <a:t>). AIRS (almost </a:t>
            </a:r>
            <a:r>
              <a:rPr lang="en-US" dirty="0" err="1"/>
              <a:t>done,also</a:t>
            </a:r>
            <a:r>
              <a:rPr lang="en-US" dirty="0"/>
              <a:t> 13:30 overpass, global coverage), </a:t>
            </a:r>
            <a:r>
              <a:rPr lang="en-US" dirty="0" err="1"/>
              <a:t>CrIS</a:t>
            </a:r>
            <a:r>
              <a:rPr lang="en-US" dirty="0"/>
              <a:t> same advantages as AIRS, but much lower noise), IASI (European, also global but earlier overpass and thus </a:t>
            </a:r>
            <a:r>
              <a:rPr lang="en-US" dirty="0" err="1"/>
              <a:t>wasker</a:t>
            </a:r>
            <a:r>
              <a:rPr lang="en-US" dirty="0"/>
              <a:t> </a:t>
            </a:r>
            <a:r>
              <a:rPr lang="en-US" dirty="0" err="1"/>
              <a:t>signas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73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Measured </a:t>
            </a:r>
            <a:r>
              <a:rPr lang="en-US" dirty="0" err="1"/>
              <a:t>radiances,forward</a:t>
            </a:r>
            <a:r>
              <a:rPr lang="en-US" dirty="0"/>
              <a:t> model with no NH3, NH3 signal, depends on amount and thermal contrast,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9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part of the TES Science Team I conducted an analysis of multiple trace gases over 18 megacities. One statistic I looked at was the frequency of NH3 observations greater than 10 during the 2013-2015 period. There were some expected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7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sounder data compare to in situ measurements? A problem of scales.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1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F9089-53FE-F869-2C77-43A4D7F7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61061-2662-A771-B5FD-E98638BE3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7628A-A19C-7587-8E65-F7431EC4D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in situ measurements, but inversions make poor conditions for infrared retrievals;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DC3B4-9E02-1D8E-1F26-E98421A14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13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USDA set up a network of nine sites in the Magic Valley in Idaho.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7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4A8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3451"/>
            <a:ext cx="8686800" cy="3543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205979"/>
            <a:ext cx="8686800" cy="60444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>
                <a:solidFill>
                  <a:srgbClr val="214A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33451"/>
            <a:ext cx="4267200" cy="3543300"/>
          </a:xfrm>
        </p:spPr>
        <p:txBody>
          <a:bodyPr/>
          <a:lstStyle>
            <a:lvl1pPr>
              <a:lnSpc>
                <a:spcPct val="100000"/>
              </a:lnSpc>
              <a:defRPr sz="21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350"/>
            </a:lvl4pPr>
            <a:lvl5pPr>
              <a:lnSpc>
                <a:spcPct val="100000"/>
              </a:lnSpc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3451"/>
            <a:ext cx="4267200" cy="3543300"/>
          </a:xfrm>
        </p:spPr>
        <p:txBody>
          <a:bodyPr/>
          <a:lstStyle>
            <a:lvl1pPr>
              <a:lnSpc>
                <a:spcPct val="100000"/>
              </a:lnSpc>
              <a:defRPr sz="21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350"/>
            </a:lvl4pPr>
            <a:lvl5pPr>
              <a:lnSpc>
                <a:spcPct val="100000"/>
              </a:lnSpc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205979"/>
            <a:ext cx="8686800" cy="60444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33451"/>
            <a:ext cx="4268788" cy="6977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31157"/>
            <a:ext cx="4268788" cy="283606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933451"/>
            <a:ext cx="4270375" cy="6977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270375" cy="283606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205979"/>
            <a:ext cx="8686800" cy="60444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33451"/>
            <a:ext cx="8686800" cy="351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8600" y="98538"/>
            <a:ext cx="8686800" cy="985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637252" y="4601814"/>
            <a:ext cx="7278148" cy="985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205979"/>
            <a:ext cx="8686800" cy="60444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319129" y="4896470"/>
            <a:ext cx="5247861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" dirty="0">
                <a:latin typeface="Arial"/>
                <a:cs typeface="Arial"/>
              </a:rPr>
              <a:t>AER Company Proprietary Information. ©Atmospheric and Environmental Research, Inc. (AER), 2019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62470" y="4896470"/>
            <a:ext cx="1113182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46A246-FCAB-4ACA-9DB9-4A04A8F6D9DB}" type="slidenum">
              <a:rPr lang="en-US" sz="525" smtClean="0">
                <a:latin typeface="Arial"/>
                <a:cs typeface="Arial"/>
              </a:rPr>
              <a:pPr/>
              <a:t>‹#›</a:t>
            </a:fld>
            <a:endParaRPr lang="en-US" sz="525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003726" y="4896470"/>
            <a:ext cx="995481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458BF-2C3F-4D8E-8008-8F024B5AF5D6}" type="datetime1">
              <a:rPr lang="en-US" sz="525" smtClean="0">
                <a:latin typeface="Arial"/>
                <a:cs typeface="Arial"/>
              </a:rPr>
              <a:pPr/>
              <a:t>10/21/24</a:t>
            </a:fld>
            <a:endParaRPr lang="en-US" sz="525" dirty="0"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3920A3-B681-EA4E-B5C5-081FD09897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5" y="4601814"/>
            <a:ext cx="1391412" cy="419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rgbClr val="214A89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s41586-018-0747-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433138" y="1366244"/>
            <a:ext cx="8710862" cy="27154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36"/>
              </a:spcBef>
              <a:buNone/>
            </a:pPr>
            <a:endParaRPr lang="en-US" sz="1650" b="1" dirty="0">
              <a:solidFill>
                <a:srgbClr val="7F7F7F"/>
              </a:solidFill>
            </a:endParaRPr>
          </a:p>
          <a:p>
            <a:pPr marL="0" indent="0" algn="ctr">
              <a:spcBef>
                <a:spcPts val="36"/>
              </a:spcBef>
              <a:buNone/>
            </a:pPr>
            <a:endParaRPr lang="en-US" sz="1650" dirty="0">
              <a:solidFill>
                <a:srgbClr val="7F7F7F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36"/>
              </a:spcBef>
              <a:buNone/>
            </a:pPr>
            <a:endParaRPr kumimoji="1" lang="en-US" sz="18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0" indent="0" algn="ctr">
              <a:lnSpc>
                <a:spcPct val="110000"/>
              </a:lnSpc>
              <a:spcBef>
                <a:spcPts val="36"/>
              </a:spcBef>
              <a:buNone/>
            </a:pPr>
            <a:endParaRPr lang="en-US" sz="1650" dirty="0">
              <a:solidFill>
                <a:srgbClr val="7F7F7F"/>
              </a:solidFill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0F9FB25E-796B-464C-ACF9-3798DE31D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17"/>
          <a:stretch/>
        </p:blipFill>
        <p:spPr>
          <a:xfrm>
            <a:off x="8363345" y="3856963"/>
            <a:ext cx="640996" cy="689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FCDAE0-B191-1FCB-DC18-5943AE2457FD}"/>
              </a:ext>
            </a:extLst>
          </p:cNvPr>
          <p:cNvSpPr txBox="1"/>
          <p:nvPr/>
        </p:nvSpPr>
        <p:spPr>
          <a:xfrm>
            <a:off x="143123" y="1435336"/>
            <a:ext cx="85677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4171950" algn="l"/>
              </a:tabLs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Karen E. Cady-Pereira</a:t>
            </a:r>
            <a:r>
              <a:rPr lang="en-US" sz="1600" b="1" baseline="30000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, Jeana Mascio</a:t>
            </a:r>
            <a:r>
              <a:rPr lang="en-US" sz="1600" b="1" baseline="30000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, Betsy Berry</a:t>
            </a:r>
            <a:r>
              <a:rPr lang="en-US" sz="1600" b="1" baseline="30000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, Elva Kuai</a:t>
            </a:r>
            <a:r>
              <a:rPr lang="en-US" sz="1600" b="1" baseline="30000" dirty="0">
                <a:ea typeface="Times New Roman" panose="02020603050405020304" pitchFamily="18" charset="0"/>
              </a:rPr>
              <a:t>3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, Enrico Dammers</a:t>
            </a:r>
            <a:r>
              <a:rPr lang="en-US" sz="1600" b="1" baseline="30000" dirty="0">
                <a:effectLst/>
                <a:ea typeface="Times New Roman" panose="02020603050405020304" pitchFamily="18" charset="0"/>
              </a:rPr>
              <a:t>2</a:t>
            </a:r>
            <a:endParaRPr lang="en-US" sz="1600" b="1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CB3669-FADE-8EB6-B11B-FCEF676075A9}"/>
              </a:ext>
            </a:extLst>
          </p:cNvPr>
          <p:cNvSpPr txBox="1"/>
          <p:nvPr/>
        </p:nvSpPr>
        <p:spPr>
          <a:xfrm>
            <a:off x="2488759" y="4229325"/>
            <a:ext cx="83806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Times New Roman" panose="02020603050405020304" pitchFamily="18" charset="0"/>
              </a:rPr>
              <a:t>CMAS Conference: October 21-23, Chapel Hill, North Carolina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13CD1F-9EB5-3C3A-BB74-93022802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" y="389492"/>
            <a:ext cx="8686800" cy="9183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solidFill>
                  <a:srgbClr val="6091D5"/>
                </a:solidFill>
              </a:rPr>
              <a:t>Remote Sensing of Ammonia: how it works and what it can tell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AB5DC-3214-5C5D-C3F9-6B4D347193B8}"/>
              </a:ext>
            </a:extLst>
          </p:cNvPr>
          <p:cNvSpPr txBox="1"/>
          <p:nvPr/>
        </p:nvSpPr>
        <p:spPr>
          <a:xfrm>
            <a:off x="3585438" y="2086085"/>
            <a:ext cx="364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AER, Lexington, Mass</a:t>
            </a:r>
          </a:p>
          <a:p>
            <a:r>
              <a:rPr lang="en-US" sz="1200" dirty="0"/>
              <a:t>2. TNO, The Netherlands</a:t>
            </a:r>
          </a:p>
          <a:p>
            <a:r>
              <a:rPr lang="en-US" sz="1200" dirty="0"/>
              <a:t>3. NASA Jet Propulsion Laboratory, Pasadena, California</a:t>
            </a:r>
          </a:p>
        </p:txBody>
      </p:sp>
    </p:spTree>
    <p:extLst>
      <p:ext uri="{BB962C8B-B14F-4D97-AF65-F5344CB8AC3E}">
        <p14:creationId xmlns:p14="http://schemas.microsoft.com/office/powerpoint/2010/main" val="262688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DAB21C6-BCB6-7BB9-63EF-1BFE27BE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76" y="715472"/>
            <a:ext cx="3510040" cy="43875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00321E-6A2D-C927-5592-180F21B6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1" y="205337"/>
            <a:ext cx="7674997" cy="604449"/>
          </a:xfrm>
        </p:spPr>
        <p:txBody>
          <a:bodyPr/>
          <a:lstStyle/>
          <a:p>
            <a:r>
              <a:rPr lang="en-US" dirty="0"/>
              <a:t>Validation of </a:t>
            </a:r>
            <a:r>
              <a:rPr lang="en-US" dirty="0" err="1"/>
              <a:t>CrIS</a:t>
            </a:r>
            <a:r>
              <a:rPr lang="en-US" dirty="0"/>
              <a:t> NH</a:t>
            </a:r>
            <a:r>
              <a:rPr lang="en-US" baseline="-25000" dirty="0"/>
              <a:t>3</a:t>
            </a:r>
            <a:r>
              <a:rPr lang="en-US" dirty="0"/>
              <a:t> using USDA 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4C48A-652B-10E5-B13C-BF571F1A37C0}"/>
              </a:ext>
            </a:extLst>
          </p:cNvPr>
          <p:cNvSpPr txBox="1"/>
          <p:nvPr/>
        </p:nvSpPr>
        <p:spPr>
          <a:xfrm>
            <a:off x="215654" y="4283483"/>
            <a:ext cx="1596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Cady-Pereira et al., 2024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387E28-1C9D-B477-FCA1-1D05FDBBD7B9}"/>
              </a:ext>
            </a:extLst>
          </p:cNvPr>
          <p:cNvGrpSpPr/>
          <p:nvPr/>
        </p:nvGrpSpPr>
        <p:grpSpPr>
          <a:xfrm>
            <a:off x="293400" y="1160139"/>
            <a:ext cx="4065103" cy="1688298"/>
            <a:chOff x="420940" y="2063907"/>
            <a:chExt cx="7533901" cy="29057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680530-01D9-CAD6-5F41-67BDA70D2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0356" y="2063907"/>
              <a:ext cx="4644485" cy="290576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A11E22-0948-C7F9-1C8C-7244B01B7DA3}"/>
                </a:ext>
              </a:extLst>
            </p:cNvPr>
            <p:cNvGrpSpPr/>
            <p:nvPr/>
          </p:nvGrpSpPr>
          <p:grpSpPr>
            <a:xfrm>
              <a:off x="420940" y="2164972"/>
              <a:ext cx="2560234" cy="2703635"/>
              <a:chOff x="1274885" y="0"/>
              <a:chExt cx="2560234" cy="2703635"/>
            </a:xfrm>
          </p:grpSpPr>
          <p:pic>
            <p:nvPicPr>
              <p:cNvPr id="10" name="Picture 9" descr="Map&#10;&#10;Description automatically generated">
                <a:extLst>
                  <a:ext uri="{FF2B5EF4-FFF2-40B4-BE49-F238E27FC236}">
                    <a16:creationId xmlns:a16="http://schemas.microsoft.com/office/drawing/2014/main" id="{C22F48DB-25C0-BAE2-40A3-B7932E42A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885" y="0"/>
                <a:ext cx="2560234" cy="270363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EB4B69-EC53-C398-EA59-E58D919E4C1E}"/>
                  </a:ext>
                </a:extLst>
              </p:cNvPr>
              <p:cNvSpPr/>
              <p:nvPr/>
            </p:nvSpPr>
            <p:spPr>
              <a:xfrm>
                <a:off x="2303585" y="877033"/>
                <a:ext cx="788154" cy="93838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3245368-61DC-DE39-02FD-A0635BDD296C}"/>
                </a:ext>
              </a:extLst>
            </p:cNvPr>
            <p:cNvCxnSpPr>
              <a:cxnSpLocks/>
            </p:cNvCxnSpPr>
            <p:nvPr/>
          </p:nvCxnSpPr>
          <p:spPr>
            <a:xfrm>
              <a:off x="2354997" y="3219793"/>
              <a:ext cx="1113133" cy="2071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404AC9B-293C-AC33-B809-F0630B0A690C}"/>
              </a:ext>
            </a:extLst>
          </p:cNvPr>
          <p:cNvSpPr txBox="1"/>
          <p:nvPr/>
        </p:nvSpPr>
        <p:spPr>
          <a:xfrm>
            <a:off x="13148" y="2969828"/>
            <a:ext cx="437107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264263"/>
                </a:solidFill>
              </a:rPr>
              <a:t>Ground network: provided two week means of surface NH</a:t>
            </a:r>
            <a:r>
              <a:rPr lang="en-US" sz="1350" b="1" baseline="-25000" dirty="0">
                <a:solidFill>
                  <a:srgbClr val="264263"/>
                </a:solidFill>
              </a:rPr>
              <a:t>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0070C0"/>
                </a:solidFill>
              </a:rPr>
              <a:t>R</a:t>
            </a:r>
            <a:r>
              <a:rPr lang="en-US" sz="1200" b="1" dirty="0" err="1">
                <a:solidFill>
                  <a:srgbClr val="0070C0"/>
                </a:solidFill>
                <a:effectLst/>
              </a:rPr>
              <a:t>adiello</a:t>
            </a:r>
            <a:r>
              <a:rPr lang="en-US" sz="1200" b="1" dirty="0">
                <a:solidFill>
                  <a:srgbClr val="0070C0"/>
                </a:solidFill>
                <a:effectLst/>
              </a:rPr>
              <a:t> passive samplers (</a:t>
            </a:r>
            <a:r>
              <a:rPr lang="en-US" sz="1200" b="1" dirty="0" err="1">
                <a:solidFill>
                  <a:srgbClr val="0070C0"/>
                </a:solidFill>
                <a:effectLst/>
              </a:rPr>
              <a:t>AMoN</a:t>
            </a:r>
            <a:r>
              <a:rPr lang="en-US" sz="1200" b="1" dirty="0">
                <a:solidFill>
                  <a:srgbClr val="0070C0"/>
                </a:solidFill>
                <a:effectLst/>
              </a:rPr>
              <a:t> type)</a:t>
            </a:r>
            <a:endParaRPr lang="en-US" sz="1200" b="1" baseline="-250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70C0"/>
                </a:solidFill>
              </a:rPr>
              <a:t>Nine sites, 2018-2020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70C0"/>
                </a:solidFill>
              </a:rPr>
              <a:t>Intensive dairy activities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6592D8-F147-918E-308E-747DE52A43C2}"/>
              </a:ext>
            </a:extLst>
          </p:cNvPr>
          <p:cNvSpPr/>
          <p:nvPr/>
        </p:nvSpPr>
        <p:spPr>
          <a:xfrm>
            <a:off x="6910384" y="875176"/>
            <a:ext cx="1504060" cy="72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5DC2B-62B7-FE6D-778E-30893CFFB226}"/>
              </a:ext>
            </a:extLst>
          </p:cNvPr>
          <p:cNvSpPr txBox="1"/>
          <p:nvPr/>
        </p:nvSpPr>
        <p:spPr>
          <a:xfrm>
            <a:off x="6832096" y="809786"/>
            <a:ext cx="22986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srgbClr val="0070C0"/>
              </a:solidFill>
            </a:endParaRPr>
          </a:p>
          <a:p>
            <a:r>
              <a:rPr lang="en-US" sz="1350" b="1" dirty="0" err="1">
                <a:solidFill>
                  <a:srgbClr val="FF0000"/>
                </a:solidFill>
              </a:rPr>
              <a:t>CrIS</a:t>
            </a:r>
            <a:r>
              <a:rPr lang="en-US" sz="1350" b="1" dirty="0">
                <a:solidFill>
                  <a:srgbClr val="FF0000"/>
                </a:solidFill>
              </a:rPr>
              <a:t> NH</a:t>
            </a:r>
            <a:r>
              <a:rPr lang="en-US" sz="1350" b="1" baseline="-25000" dirty="0">
                <a:solidFill>
                  <a:srgbClr val="FF0000"/>
                </a:solidFill>
              </a:rPr>
              <a:t>3</a:t>
            </a:r>
            <a:r>
              <a:rPr lang="en-US" sz="1350" b="1" dirty="0">
                <a:solidFill>
                  <a:srgbClr val="FF0000"/>
                </a:solidFill>
              </a:rPr>
              <a:t> data</a:t>
            </a:r>
            <a:r>
              <a:rPr lang="en-US" sz="1350" b="1" dirty="0">
                <a:solidFill>
                  <a:srgbClr val="214A89"/>
                </a:solidFill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70C0"/>
                </a:solidFill>
              </a:rPr>
              <a:t>Co-location: within 15 km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70C0"/>
                </a:solidFill>
              </a:rPr>
              <a:t>Averaged over two weeks</a:t>
            </a:r>
          </a:p>
          <a:p>
            <a:endParaRPr lang="en-US" sz="1350" b="1" dirty="0">
              <a:solidFill>
                <a:srgbClr val="0070C0"/>
              </a:solidFill>
            </a:endParaRPr>
          </a:p>
          <a:p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5CC5B7-0FA4-8BA2-4F45-79A3C17FAE27}"/>
              </a:ext>
            </a:extLst>
          </p:cNvPr>
          <p:cNvSpPr txBox="1"/>
          <p:nvPr/>
        </p:nvSpPr>
        <p:spPr>
          <a:xfrm>
            <a:off x="2156723" y="3778614"/>
            <a:ext cx="288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Cris captures seasonal cycle but misses some NH</a:t>
            </a:r>
            <a:r>
              <a:rPr lang="en-US" b="1" baseline="-25000" dirty="0">
                <a:solidFill>
                  <a:srgbClr val="0070C0"/>
                </a:solidFill>
              </a:rPr>
              <a:t>3</a:t>
            </a:r>
            <a:r>
              <a:rPr lang="en-US" b="1" dirty="0">
                <a:solidFill>
                  <a:srgbClr val="0070C0"/>
                </a:solidFill>
              </a:rPr>
              <a:t> spikes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47A53-3E52-9270-769D-D3282FD46FF9}"/>
              </a:ext>
            </a:extLst>
          </p:cNvPr>
          <p:cNvSpPr txBox="1"/>
          <p:nvPr/>
        </p:nvSpPr>
        <p:spPr>
          <a:xfrm>
            <a:off x="1207519" y="730112"/>
            <a:ext cx="223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Magic Valley in Idaho</a:t>
            </a:r>
          </a:p>
        </p:txBody>
      </p:sp>
    </p:spTree>
    <p:extLst>
      <p:ext uri="{BB962C8B-B14F-4D97-AF65-F5344CB8AC3E}">
        <p14:creationId xmlns:p14="http://schemas.microsoft.com/office/powerpoint/2010/main" val="183872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654F7-223C-E618-8411-277EC42AC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7A696D-2F15-60D0-78BD-57B8E803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0" y="319021"/>
            <a:ext cx="5241163" cy="604449"/>
          </a:xfrm>
        </p:spPr>
        <p:txBody>
          <a:bodyPr>
            <a:noAutofit/>
          </a:bodyPr>
          <a:lstStyle/>
          <a:p>
            <a:r>
              <a:rPr lang="en-US" sz="2400" dirty="0"/>
              <a:t>Oversampling and source location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B8A4D16-4CA7-4888-055C-82A7CF6521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03" r="-1" b="52731"/>
          <a:stretch/>
        </p:blipFill>
        <p:spPr>
          <a:xfrm>
            <a:off x="5409488" y="2681906"/>
            <a:ext cx="3594702" cy="2461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BEC6B2-FA0D-9A4B-6EA1-884BDCE802E3}"/>
              </a:ext>
            </a:extLst>
          </p:cNvPr>
          <p:cNvSpPr txBox="1"/>
          <p:nvPr/>
        </p:nvSpPr>
        <p:spPr>
          <a:xfrm>
            <a:off x="88311" y="996492"/>
            <a:ext cx="49195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Physical oversampling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 average of all pixels within a grid box (0.02 deg) over a selected period (May-October 2020), weighted by the </a:t>
            </a:r>
            <a:r>
              <a:rPr lang="en-US" sz="1600" b="1" dirty="0">
                <a:solidFill>
                  <a:srgbClr val="FF0000"/>
                </a:solidFill>
              </a:rPr>
              <a:t>fraction of the pixel within the box </a:t>
            </a:r>
            <a:r>
              <a:rPr lang="en-US" sz="1600" b="1" dirty="0">
                <a:solidFill>
                  <a:srgbClr val="0070C0"/>
                </a:solidFill>
              </a:rPr>
              <a:t>AND the </a:t>
            </a:r>
            <a:r>
              <a:rPr lang="en-US" sz="1600" b="1" dirty="0">
                <a:solidFill>
                  <a:srgbClr val="FF0000"/>
                </a:solidFill>
              </a:rPr>
              <a:t>spatial response of instrument in that pixel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trades</a:t>
            </a:r>
            <a:r>
              <a:rPr lang="en-US" sz="1600" b="1" dirty="0">
                <a:solidFill>
                  <a:srgbClr val="0959C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temporal variability </a:t>
            </a:r>
            <a:r>
              <a:rPr lang="en-US" sz="1600" b="1" dirty="0">
                <a:solidFill>
                  <a:srgbClr val="0070C0"/>
                </a:solidFill>
              </a:rPr>
              <a:t>for</a:t>
            </a:r>
            <a:r>
              <a:rPr lang="en-US" sz="1600" b="1" dirty="0">
                <a:solidFill>
                  <a:srgbClr val="0959C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sharpened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959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A420B-94E2-90DA-2E0C-FDFF8CC4E0C9}"/>
              </a:ext>
            </a:extLst>
          </p:cNvPr>
          <p:cNvSpPr txBox="1"/>
          <p:nvPr/>
        </p:nvSpPr>
        <p:spPr>
          <a:xfrm>
            <a:off x="6412815" y="4804946"/>
            <a:ext cx="1307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959C0"/>
                </a:solidFill>
              </a:rPr>
              <a:t>Dairy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BDF9B-0C30-40EA-921E-AC9D6CFDC39C}"/>
              </a:ext>
            </a:extLst>
          </p:cNvPr>
          <p:cNvSpPr txBox="1"/>
          <p:nvPr/>
        </p:nvSpPr>
        <p:spPr>
          <a:xfrm>
            <a:off x="6131324" y="204277"/>
            <a:ext cx="2071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959C0"/>
                </a:solidFill>
              </a:rPr>
              <a:t>Average </a:t>
            </a:r>
            <a:r>
              <a:rPr lang="en-US" sz="1400" b="1" dirty="0" err="1">
                <a:solidFill>
                  <a:srgbClr val="0959C0"/>
                </a:solidFill>
              </a:rPr>
              <a:t>CrIS</a:t>
            </a:r>
            <a:r>
              <a:rPr lang="en-US" sz="1400" b="1" dirty="0">
                <a:solidFill>
                  <a:srgbClr val="0959C0"/>
                </a:solidFill>
              </a:rPr>
              <a:t> Surface NH</a:t>
            </a:r>
            <a:r>
              <a:rPr lang="en-US" sz="1400" b="1" baseline="-25000" dirty="0">
                <a:solidFill>
                  <a:srgbClr val="0959C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40CAD0-CA69-9EC6-DAB6-6ACD84838D76}"/>
              </a:ext>
            </a:extLst>
          </p:cNvPr>
          <p:cNvSpPr txBox="1"/>
          <p:nvPr/>
        </p:nvSpPr>
        <p:spPr>
          <a:xfrm>
            <a:off x="88311" y="3546498"/>
            <a:ext cx="638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959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Areas with a </a:t>
            </a:r>
            <a:r>
              <a:rPr lang="en-US" sz="1600" b="1" dirty="0">
                <a:solidFill>
                  <a:srgbClr val="FF0000"/>
                </a:solidFill>
              </a:rPr>
              <a:t>high dairy density correlate well with high NH</a:t>
            </a:r>
            <a:r>
              <a:rPr lang="en-US" sz="1600" b="1" baseline="-25000" dirty="0">
                <a:solidFill>
                  <a:srgbClr val="FF0000"/>
                </a:solidFill>
              </a:rPr>
              <a:t>3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Some monitoring sites are not located within hotspots.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There are </a:t>
            </a:r>
            <a:r>
              <a:rPr lang="en-US" sz="1600" b="1" dirty="0">
                <a:solidFill>
                  <a:srgbClr val="FF0000"/>
                </a:solidFill>
              </a:rPr>
              <a:t>NH</a:t>
            </a:r>
            <a:r>
              <a:rPr lang="en-US" sz="1600" b="1" baseline="-25000" dirty="0">
                <a:solidFill>
                  <a:srgbClr val="FF0000"/>
                </a:solidFill>
              </a:rPr>
              <a:t>3</a:t>
            </a:r>
            <a:r>
              <a:rPr lang="en-US" sz="1600" b="1" dirty="0">
                <a:solidFill>
                  <a:srgbClr val="FF0000"/>
                </a:solidFill>
              </a:rPr>
              <a:t> “clouds” downwind </a:t>
            </a:r>
            <a:r>
              <a:rPr lang="en-US" sz="1600" b="1" dirty="0">
                <a:solidFill>
                  <a:srgbClr val="0070C0"/>
                </a:solidFill>
              </a:rPr>
              <a:t>of dairies.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B509C607-1300-AB4B-CA75-EADFA8B00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7" r="49923" b="57270"/>
          <a:stretch/>
        </p:blipFill>
        <p:spPr>
          <a:xfrm>
            <a:off x="5338245" y="511207"/>
            <a:ext cx="3657174" cy="226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FCA8E-AF86-F76A-E7C8-7D4A5875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98E757-7179-E03E-1E1F-874A97A1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855" y="182460"/>
            <a:ext cx="4169253" cy="604449"/>
          </a:xfrm>
        </p:spPr>
        <p:txBody>
          <a:bodyPr>
            <a:normAutofit/>
          </a:bodyPr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in the Netherlands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357F29-D3E2-F509-5DE3-8EC14EBFB898}"/>
              </a:ext>
            </a:extLst>
          </p:cNvPr>
          <p:cNvSpPr/>
          <p:nvPr/>
        </p:nvSpPr>
        <p:spPr>
          <a:xfrm>
            <a:off x="4438996" y="864524"/>
            <a:ext cx="1092970" cy="193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DB0BF-CC92-396B-263F-D5859CEA2314}"/>
              </a:ext>
            </a:extLst>
          </p:cNvPr>
          <p:cNvSpPr txBox="1"/>
          <p:nvPr/>
        </p:nvSpPr>
        <p:spPr>
          <a:xfrm>
            <a:off x="4438996" y="2415993"/>
            <a:ext cx="44709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The Netherlands are a small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External sources also contribute to high NH</a:t>
            </a:r>
            <a:r>
              <a:rPr lang="en-US" sz="1400" b="1" baseline="-25000" dirty="0">
                <a:solidFill>
                  <a:srgbClr val="0070C0"/>
                </a:solidFill>
              </a:rPr>
              <a:t>3</a:t>
            </a:r>
            <a:r>
              <a:rPr lang="en-US" sz="1400" b="1" dirty="0">
                <a:solidFill>
                  <a:srgbClr val="0070C0"/>
                </a:solidFill>
              </a:rPr>
              <a:t>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Dutch monitoring networks are sparse and mostly situated in low source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AIRS can provide better spatial coverage and consistent data going back to 2002 </a:t>
            </a:r>
          </a:p>
          <a:p>
            <a:endParaRPr lang="en-US" sz="1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AIRS data co-located with the LML network sites capture most of the interannual variability evident in the in-situ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214A89"/>
              </a:solidFill>
            </a:endParaRP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15FEB06-8EFC-0772-E0A0-DDB3C71C0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3" y="2707766"/>
            <a:ext cx="4169253" cy="2432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3B5640-2F57-0BAF-1BCF-C1477F229D69}"/>
              </a:ext>
            </a:extLst>
          </p:cNvPr>
          <p:cNvSpPr txBox="1"/>
          <p:nvPr/>
        </p:nvSpPr>
        <p:spPr>
          <a:xfrm>
            <a:off x="3551504" y="676441"/>
            <a:ext cx="5687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High NH</a:t>
            </a:r>
            <a:r>
              <a:rPr lang="en-US" b="1" baseline="-25000" dirty="0">
                <a:solidFill>
                  <a:srgbClr val="0070C0"/>
                </a:solidFill>
              </a:rPr>
              <a:t>3</a:t>
            </a:r>
            <a:r>
              <a:rPr lang="en-US" b="1" dirty="0">
                <a:solidFill>
                  <a:srgbClr val="0070C0"/>
                </a:solidFill>
              </a:rPr>
              <a:t> amounts have caused excess deposition to waterways and nature reserves, which led to new controls: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18000 development projects blocked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planned 50% reduction in livestock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&gt; massive protests: Dutch nitrogen crisis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011597B-22B4-1B4B-03D3-DBC036967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41" y="604006"/>
            <a:ext cx="3515238" cy="2590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EE514C-4166-63C8-06FA-07B7A5901AB3}"/>
              </a:ext>
            </a:extLst>
          </p:cNvPr>
          <p:cNvSpPr/>
          <p:nvPr/>
        </p:nvSpPr>
        <p:spPr>
          <a:xfrm>
            <a:off x="4372586" y="4595276"/>
            <a:ext cx="4537409" cy="21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26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FB2C00-DB4D-AC39-8DA0-619372C7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from fires in Southern California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4C623-7A17-1C9F-0354-38EAED4F1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700" r="6627" b="9241"/>
          <a:stretch/>
        </p:blipFill>
        <p:spPr>
          <a:xfrm>
            <a:off x="276851" y="759736"/>
            <a:ext cx="2480856" cy="1508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66F07-55E3-E565-7462-D231E8CA25E8}"/>
              </a:ext>
            </a:extLst>
          </p:cNvPr>
          <p:cNvSpPr txBox="1"/>
          <p:nvPr/>
        </p:nvSpPr>
        <p:spPr>
          <a:xfrm>
            <a:off x="2841949" y="738069"/>
            <a:ext cx="626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Daily active fire detection and thermal anomaly data from MODIS and VIIRS visible 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67B09-D7D5-339A-A378-DCE30F2B0684}"/>
              </a:ext>
            </a:extLst>
          </p:cNvPr>
          <p:cNvSpPr txBox="1"/>
          <p:nvPr/>
        </p:nvSpPr>
        <p:spPr>
          <a:xfrm>
            <a:off x="3023808" y="1626220"/>
            <a:ext cx="5901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70C0"/>
                </a:solidFill>
              </a:rPr>
              <a:t>CrIS</a:t>
            </a:r>
            <a:r>
              <a:rPr lang="en-US" sz="1600" b="1" dirty="0">
                <a:solidFill>
                  <a:srgbClr val="0070C0"/>
                </a:solidFill>
              </a:rPr>
              <a:t> data show significant enhancement in CO and NH</a:t>
            </a:r>
            <a:r>
              <a:rPr lang="en-US" sz="1600" b="1" baseline="-25000" dirty="0">
                <a:solidFill>
                  <a:srgbClr val="0070C0"/>
                </a:solidFill>
              </a:rPr>
              <a:t>3 </a:t>
            </a:r>
            <a:r>
              <a:rPr lang="en-US" sz="1600" b="1" dirty="0">
                <a:solidFill>
                  <a:srgbClr val="0070C0"/>
                </a:solidFill>
              </a:rPr>
              <a:t>during 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the September 6-14 period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2E18A7-1C80-A8C8-10BA-4962155635D0}"/>
              </a:ext>
            </a:extLst>
          </p:cNvPr>
          <p:cNvGrpSpPr/>
          <p:nvPr/>
        </p:nvGrpSpPr>
        <p:grpSpPr>
          <a:xfrm>
            <a:off x="4577548" y="2377399"/>
            <a:ext cx="4274019" cy="2673673"/>
            <a:chOff x="5615655" y="4417965"/>
            <a:chExt cx="4004510" cy="23525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7F8C41-1673-5E29-DED9-D154F91AF530}"/>
                </a:ext>
              </a:extLst>
            </p:cNvPr>
            <p:cNvGrpSpPr/>
            <p:nvPr/>
          </p:nvGrpSpPr>
          <p:grpSpPr>
            <a:xfrm>
              <a:off x="6040061" y="4417965"/>
              <a:ext cx="3580104" cy="2352505"/>
              <a:chOff x="5956896" y="2190619"/>
              <a:chExt cx="5190000" cy="3721573"/>
            </a:xfrm>
          </p:grpSpPr>
          <p:pic>
            <p:nvPicPr>
              <p:cNvPr id="12" name="Picture 11" descr="A graph with numbers and lines&#10;&#10;Description automatically generated">
                <a:extLst>
                  <a:ext uri="{FF2B5EF4-FFF2-40B4-BE49-F238E27FC236}">
                    <a16:creationId xmlns:a16="http://schemas.microsoft.com/office/drawing/2014/main" id="{0C4D4947-C407-A06D-C90A-552A653B0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56896" y="2190619"/>
                <a:ext cx="5190000" cy="180322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CECD612-8170-25E7-C776-D0434A826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9238" y="4001348"/>
                <a:ext cx="5107658" cy="1910844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8A5BB8-AE33-6F24-08F7-5AACEF9B19B6}"/>
                </a:ext>
              </a:extLst>
            </p:cNvPr>
            <p:cNvSpPr txBox="1"/>
            <p:nvPr/>
          </p:nvSpPr>
          <p:spPr>
            <a:xfrm rot="16200000">
              <a:off x="4986438" y="5187695"/>
              <a:ext cx="1604478" cy="346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070C0"/>
                  </a:solidFill>
                </a:rPr>
                <a:t>Imperial Valley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8ACF4F-B6CD-9EEC-EF35-E7D180FB0F7B}"/>
                </a:ext>
              </a:extLst>
            </p:cNvPr>
            <p:cNvSpPr txBox="1"/>
            <p:nvPr/>
          </p:nvSpPr>
          <p:spPr>
            <a:xfrm>
              <a:off x="8924524" y="4640921"/>
              <a:ext cx="59503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NH3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E91561-11AA-4BCB-CC85-24C3793A3B4E}"/>
              </a:ext>
            </a:extLst>
          </p:cNvPr>
          <p:cNvGrpSpPr/>
          <p:nvPr/>
        </p:nvGrpSpPr>
        <p:grpSpPr>
          <a:xfrm>
            <a:off x="138084" y="2305703"/>
            <a:ext cx="4367315" cy="2841234"/>
            <a:chOff x="5593012" y="1502936"/>
            <a:chExt cx="4137214" cy="25911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1635BB-C1E2-1518-F2B7-D767B4616BB8}"/>
                </a:ext>
              </a:extLst>
            </p:cNvPr>
            <p:cNvGrpSpPr/>
            <p:nvPr/>
          </p:nvGrpSpPr>
          <p:grpSpPr>
            <a:xfrm>
              <a:off x="5593012" y="1502936"/>
              <a:ext cx="4137214" cy="2591138"/>
              <a:chOff x="5758465" y="1159707"/>
              <a:chExt cx="4513097" cy="2846217"/>
            </a:xfrm>
          </p:grpSpPr>
          <p:pic>
            <p:nvPicPr>
              <p:cNvPr id="23" name="Picture 22" descr="A graph of different types of data&#10;&#10;Description automatically generated with medium confidence">
                <a:extLst>
                  <a:ext uri="{FF2B5EF4-FFF2-40B4-BE49-F238E27FC236}">
                    <a16:creationId xmlns:a16="http://schemas.microsoft.com/office/drawing/2014/main" id="{111FEA29-DC08-BF30-04E0-F9AD1E78FD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50000"/>
              <a:stretch/>
            </p:blipFill>
            <p:spPr>
              <a:xfrm>
                <a:off x="6251446" y="1159707"/>
                <a:ext cx="4020116" cy="284621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6CA8097-AB54-BE1E-7CFB-FD3E03E4501E}"/>
                  </a:ext>
                </a:extLst>
              </p:cNvPr>
              <p:cNvSpPr txBox="1"/>
              <p:nvPr/>
            </p:nvSpPr>
            <p:spPr>
              <a:xfrm rot="16200000">
                <a:off x="5453741" y="2222132"/>
                <a:ext cx="991108" cy="381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0070C0"/>
                    </a:solidFill>
                    <a:latin typeface="+mn-lt"/>
                  </a:rPr>
                  <a:t>LA Basin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4D5B5-E081-8AF3-3408-31BC21BD05F3}"/>
                </a:ext>
              </a:extLst>
            </p:cNvPr>
            <p:cNvSpPr txBox="1"/>
            <p:nvPr/>
          </p:nvSpPr>
          <p:spPr>
            <a:xfrm>
              <a:off x="7798735" y="2950907"/>
              <a:ext cx="1273915" cy="421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Active fire period: 09/06-09/14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ADF5EC7-E8D8-EFCD-8D17-17583B5812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1088" y="3412572"/>
              <a:ext cx="73204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3CF703-AFD9-68F6-090E-F579277A3368}"/>
                </a:ext>
              </a:extLst>
            </p:cNvPr>
            <p:cNvSpPr txBox="1"/>
            <p:nvPr/>
          </p:nvSpPr>
          <p:spPr>
            <a:xfrm>
              <a:off x="8933487" y="1703597"/>
              <a:ext cx="595035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</a:t>
              </a:r>
            </a:p>
            <a:p>
              <a:endParaRPr lang="en-US" dirty="0"/>
            </a:p>
            <a:p>
              <a:endParaRPr lang="en-US" sz="1100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NH3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B0C16B-4948-11AD-D260-08548CBBC461}"/>
                </a:ext>
              </a:extLst>
            </p:cNvPr>
            <p:cNvSpPr txBox="1"/>
            <p:nvPr/>
          </p:nvSpPr>
          <p:spPr>
            <a:xfrm>
              <a:off x="7070815" y="2158475"/>
              <a:ext cx="801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2017/09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B7C447-BE95-9BD3-6ED6-0EF475EF45B9}"/>
                </a:ext>
              </a:extLst>
            </p:cNvPr>
            <p:cNvSpPr txBox="1"/>
            <p:nvPr/>
          </p:nvSpPr>
          <p:spPr>
            <a:xfrm rot="1812566">
              <a:off x="7326611" y="1599915"/>
              <a:ext cx="801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2020/09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C95987-081B-9D7E-720E-A95462ADC5B6}"/>
                </a:ext>
              </a:extLst>
            </p:cNvPr>
            <p:cNvSpPr txBox="1"/>
            <p:nvPr/>
          </p:nvSpPr>
          <p:spPr>
            <a:xfrm rot="20981777">
              <a:off x="6918211" y="2909077"/>
              <a:ext cx="801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2020/09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5AA642-E672-1E74-36A0-E68A4968CB70}"/>
                </a:ext>
              </a:extLst>
            </p:cNvPr>
            <p:cNvSpPr txBox="1"/>
            <p:nvPr/>
          </p:nvSpPr>
          <p:spPr>
            <a:xfrm>
              <a:off x="6901359" y="3410453"/>
              <a:ext cx="801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2017/09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B229CDF-3383-1A8E-5BBB-67786A84AB70}"/>
              </a:ext>
            </a:extLst>
          </p:cNvPr>
          <p:cNvSpPr/>
          <p:nvPr/>
        </p:nvSpPr>
        <p:spPr>
          <a:xfrm>
            <a:off x="109057" y="4236440"/>
            <a:ext cx="506084" cy="8146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1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7413-8EE8-6BB2-36B1-311AF5E8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52" y="261654"/>
            <a:ext cx="8330864" cy="486548"/>
          </a:xfrm>
        </p:spPr>
        <p:txBody>
          <a:bodyPr>
            <a:normAutofit/>
          </a:bodyPr>
          <a:lstStyle/>
          <a:p>
            <a:r>
              <a:rPr lang="en-US" sz="2000" dirty="0"/>
              <a:t>Ammonia (NH</a:t>
            </a:r>
            <a:r>
              <a:rPr lang="en-US" sz="2000" baseline="-25000" dirty="0"/>
              <a:t>3</a:t>
            </a:r>
            <a:r>
              <a:rPr lang="en-US" sz="2000" dirty="0"/>
              <a:t>) emissions from traffic: COVID lockdown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115E-6B49-EB05-C2BA-C7FDAAE9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277F6B-8BDD-AE4A-B37C-B11D2565597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D7A01-CE67-B3CA-30BA-E945658935E3}"/>
              </a:ext>
            </a:extLst>
          </p:cNvPr>
          <p:cNvSpPr txBox="1"/>
          <p:nvPr/>
        </p:nvSpPr>
        <p:spPr>
          <a:xfrm>
            <a:off x="446159" y="4214403"/>
            <a:ext cx="37890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</a:rPr>
              <a:t>Figure modified from Cao et al.,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6FD74-8840-772D-3449-54CF03F1459C}"/>
              </a:ext>
            </a:extLst>
          </p:cNvPr>
          <p:cNvSpPr txBox="1"/>
          <p:nvPr/>
        </p:nvSpPr>
        <p:spPr>
          <a:xfrm>
            <a:off x="4572000" y="809714"/>
            <a:ext cx="4572000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COVID-19 lockdowns provided a natural experiment</a:t>
            </a:r>
            <a:r>
              <a:rPr lang="en-US" sz="1200" b="1" dirty="0">
                <a:solidFill>
                  <a:srgbClr val="0070C0"/>
                </a:solidFill>
              </a:rPr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Urban area </a:t>
            </a:r>
            <a:r>
              <a:rPr lang="en-US" sz="1200" b="1" dirty="0">
                <a:solidFill>
                  <a:srgbClr val="0070C0"/>
                </a:solidFill>
              </a:rPr>
              <a:t>presented </a:t>
            </a:r>
            <a:r>
              <a:rPr lang="en-US" sz="1200" b="1" dirty="0">
                <a:solidFill>
                  <a:srgbClr val="FF0000"/>
                </a:solidFill>
              </a:rPr>
              <a:t>elevated NH</a:t>
            </a:r>
            <a:r>
              <a:rPr lang="en-US" sz="1200" b="1" baseline="-25000" dirty="0">
                <a:solidFill>
                  <a:srgbClr val="FF0000"/>
                </a:solidFill>
              </a:rPr>
              <a:t>3</a:t>
            </a:r>
            <a:r>
              <a:rPr lang="en-US" sz="1200" b="1" dirty="0">
                <a:solidFill>
                  <a:srgbClr val="FF0000"/>
                </a:solidFill>
              </a:rPr>
              <a:t> and NO</a:t>
            </a:r>
            <a:r>
              <a:rPr lang="en-US" sz="1200" b="1" baseline="-25000" dirty="0">
                <a:solidFill>
                  <a:srgbClr val="FF0000"/>
                </a:solidFill>
              </a:rPr>
              <a:t>2</a:t>
            </a:r>
            <a:r>
              <a:rPr lang="en-US" sz="1200" b="1" dirty="0">
                <a:solidFill>
                  <a:srgbClr val="FF0000"/>
                </a:solidFill>
              </a:rPr>
              <a:t> before </a:t>
            </a:r>
            <a:r>
              <a:rPr lang="en-US" sz="1200" b="1" dirty="0">
                <a:solidFill>
                  <a:srgbClr val="0070C0"/>
                </a:solidFill>
              </a:rPr>
              <a:t>lockdown, but </a:t>
            </a:r>
            <a:r>
              <a:rPr lang="en-US" sz="1200" b="1" dirty="0">
                <a:solidFill>
                  <a:srgbClr val="FF0000"/>
                </a:solidFill>
              </a:rPr>
              <a:t>low values for both during </a:t>
            </a:r>
            <a:r>
              <a:rPr lang="en-US" sz="1200" b="1" dirty="0">
                <a:solidFill>
                  <a:srgbClr val="0070C0"/>
                </a:solidFill>
              </a:rPr>
              <a:t>the lockdown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70C0"/>
                </a:solidFill>
              </a:rPr>
              <a:t>This results indicates that a </a:t>
            </a:r>
            <a:r>
              <a:rPr lang="en-US" sz="1200" b="1" dirty="0">
                <a:solidFill>
                  <a:srgbClr val="FF0000"/>
                </a:solidFill>
              </a:rPr>
              <a:t>significant fraction of urban NH</a:t>
            </a:r>
            <a:r>
              <a:rPr lang="en-US" sz="1200" b="1" baseline="-25000" dirty="0">
                <a:solidFill>
                  <a:srgbClr val="FF0000"/>
                </a:solidFill>
              </a:rPr>
              <a:t>3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0070C0"/>
                </a:solidFill>
              </a:rPr>
              <a:t>in the LA area </a:t>
            </a:r>
            <a:r>
              <a:rPr lang="en-US" sz="1200" b="1" dirty="0">
                <a:solidFill>
                  <a:srgbClr val="FF0000"/>
                </a:solidFill>
              </a:rPr>
              <a:t>is due to vehicles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First</a:t>
            </a:r>
            <a:r>
              <a:rPr lang="en-US" sz="1200" b="1" dirty="0">
                <a:solidFill>
                  <a:srgbClr val="0070C0"/>
                </a:solidFill>
              </a:rPr>
              <a:t> satellite-based confirmation that </a:t>
            </a:r>
            <a:r>
              <a:rPr lang="en-US" sz="1200" b="1" dirty="0">
                <a:solidFill>
                  <a:srgbClr val="FF0000"/>
                </a:solidFill>
              </a:rPr>
              <a:t>vehicles are an under-recognized source of urban NH</a:t>
            </a:r>
            <a:r>
              <a:rPr lang="en-US" sz="1200" b="1" baseline="-25000" dirty="0">
                <a:solidFill>
                  <a:srgbClr val="FF0000"/>
                </a:solidFill>
              </a:rPr>
              <a:t>3</a:t>
            </a:r>
            <a:r>
              <a:rPr lang="en-US" sz="1200" b="1" dirty="0">
                <a:solidFill>
                  <a:srgbClr val="FF0000"/>
                </a:solidFill>
              </a:rPr>
              <a:t> pollution </a:t>
            </a:r>
            <a:r>
              <a:rPr lang="en-US" sz="1200" b="1" dirty="0">
                <a:solidFill>
                  <a:srgbClr val="0070C0"/>
                </a:solidFill>
              </a:rPr>
              <a:t>in Los Angeles.</a:t>
            </a:r>
          </a:p>
          <a:p>
            <a:endParaRPr lang="en-US" sz="135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662D5C-4E6E-74ED-5B61-A9BB8C14C948}"/>
              </a:ext>
            </a:extLst>
          </p:cNvPr>
          <p:cNvSpPr/>
          <p:nvPr/>
        </p:nvSpPr>
        <p:spPr>
          <a:xfrm>
            <a:off x="2170082" y="1684055"/>
            <a:ext cx="897339" cy="50441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83741A-2B03-D87B-3FD3-816B8CDCD83F}"/>
              </a:ext>
            </a:extLst>
          </p:cNvPr>
          <p:cNvSpPr txBox="1"/>
          <p:nvPr/>
        </p:nvSpPr>
        <p:spPr>
          <a:xfrm>
            <a:off x="289699" y="3665005"/>
            <a:ext cx="2787686" cy="311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Area dominated by vehicle emissions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8D68A8-CAA2-C4E2-01D9-D64B9A57EAA4}"/>
              </a:ext>
            </a:extLst>
          </p:cNvPr>
          <p:cNvSpPr txBox="1"/>
          <p:nvPr/>
        </p:nvSpPr>
        <p:spPr>
          <a:xfrm>
            <a:off x="3193307" y="3752727"/>
            <a:ext cx="3093604" cy="31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Area dominated by agricultural emissions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C6571E-927A-C414-1992-6AF533104A3A}"/>
              </a:ext>
            </a:extLst>
          </p:cNvPr>
          <p:cNvSpPr/>
          <p:nvPr/>
        </p:nvSpPr>
        <p:spPr>
          <a:xfrm>
            <a:off x="3240693" y="3665005"/>
            <a:ext cx="3046218" cy="48654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596FB963-5852-8848-7D21-BB1630737515}"/>
              </a:ext>
            </a:extLst>
          </p:cNvPr>
          <p:cNvPicPr/>
          <p:nvPr/>
        </p:nvPicPr>
        <p:blipFill>
          <a:blip r:embed="rId3"/>
          <a:srcRect t="-1" b="47076"/>
          <a:stretch/>
        </p:blipFill>
        <p:spPr>
          <a:xfrm>
            <a:off x="446159" y="809714"/>
            <a:ext cx="3999009" cy="2757519"/>
          </a:xfrm>
          <a:prstGeom prst="rect">
            <a:avLst/>
          </a:prstGeom>
          <a:ln>
            <a:noFill/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F70F5D2-3986-A084-3F12-44D5FB0F2840}"/>
              </a:ext>
            </a:extLst>
          </p:cNvPr>
          <p:cNvSpPr/>
          <p:nvPr/>
        </p:nvSpPr>
        <p:spPr>
          <a:xfrm>
            <a:off x="2556460" y="1432525"/>
            <a:ext cx="508883" cy="209925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314908-319E-4854-FB7A-171216BC238D}"/>
              </a:ext>
            </a:extLst>
          </p:cNvPr>
          <p:cNvSpPr/>
          <p:nvPr/>
        </p:nvSpPr>
        <p:spPr>
          <a:xfrm>
            <a:off x="1298380" y="2657869"/>
            <a:ext cx="508883" cy="209925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952D5F-9AE2-5877-8E9B-C66153A32148}"/>
              </a:ext>
            </a:extLst>
          </p:cNvPr>
          <p:cNvGrpSpPr/>
          <p:nvPr/>
        </p:nvGrpSpPr>
        <p:grpSpPr>
          <a:xfrm>
            <a:off x="1246868" y="1412278"/>
            <a:ext cx="1830517" cy="1479611"/>
            <a:chOff x="1246868" y="1412278"/>
            <a:chExt cx="1830517" cy="147961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03EA8EA-8CBA-5EB4-2661-C171F2076251}"/>
                </a:ext>
              </a:extLst>
            </p:cNvPr>
            <p:cNvSpPr/>
            <p:nvPr/>
          </p:nvSpPr>
          <p:spPr>
            <a:xfrm>
              <a:off x="1246868" y="1412278"/>
              <a:ext cx="508883" cy="209925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D15EA7-CD1B-50ED-31F8-9879AEFFACC2}"/>
                </a:ext>
              </a:extLst>
            </p:cNvPr>
            <p:cNvSpPr/>
            <p:nvPr/>
          </p:nvSpPr>
          <p:spPr>
            <a:xfrm>
              <a:off x="2568502" y="2681964"/>
              <a:ext cx="508883" cy="209925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92728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3EF88C-9301-8829-F67F-2448C4D7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903" y="127072"/>
            <a:ext cx="6428629" cy="604449"/>
          </a:xfrm>
        </p:spPr>
        <p:txBody>
          <a:bodyPr>
            <a:normAutofit/>
          </a:bodyPr>
          <a:lstStyle/>
          <a:p>
            <a:r>
              <a:rPr lang="en-US" sz="2400" dirty="0"/>
              <a:t>Estimating emissions from </a:t>
            </a:r>
            <a:r>
              <a:rPr lang="en-US" sz="2400" dirty="0" err="1"/>
              <a:t>CrIS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C9312-A215-0145-BC8D-FA703FC4C738}"/>
              </a:ext>
            </a:extLst>
          </p:cNvPr>
          <p:cNvSpPr txBox="1"/>
          <p:nvPr/>
        </p:nvSpPr>
        <p:spPr>
          <a:xfrm>
            <a:off x="361290" y="4236052"/>
            <a:ext cx="1741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Cao et al.,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BE23E1-19E1-3530-D27D-A3DDB7082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2" y="4817098"/>
            <a:ext cx="2934278" cy="2340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83F78B8-31A4-9FF4-4B53-41B0310A9240}"/>
              </a:ext>
            </a:extLst>
          </p:cNvPr>
          <p:cNvSpPr/>
          <p:nvPr/>
        </p:nvSpPr>
        <p:spPr>
          <a:xfrm>
            <a:off x="5861527" y="578933"/>
            <a:ext cx="3302746" cy="35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Cao et al. (2020) applied a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4DVar approach 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using </a:t>
            </a:r>
            <a:r>
              <a:rPr lang="en-US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CrIS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 2014 data to improve GEOS-Chem estimates of NH</a:t>
            </a:r>
            <a:r>
              <a:rPr lang="en-US" sz="1400" b="1" baseline="-25000" dirty="0">
                <a:solidFill>
                  <a:srgbClr val="0070C0"/>
                </a:solidFill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 emissions over CONUS</a:t>
            </a:r>
          </a:p>
          <a:p>
            <a:endParaRPr lang="en-US" sz="14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70C0"/>
                </a:solidFill>
                <a:cs typeface="Arial" panose="020B0604020202020204" pitchFamily="34" charset="0"/>
              </a:rPr>
              <a:t>Total posterior 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annual anthropogenic emission estimate for CONUS is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higher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 than prior estimate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by 51%. </a:t>
            </a:r>
          </a:p>
          <a:p>
            <a:endParaRPr lang="en-US" sz="14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Posterior monthly emission for CONUS increased throughout the whole year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Sensitivity tests: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20-30% reductions in SO</a:t>
            </a:r>
            <a:r>
              <a:rPr lang="en-US" sz="1400" b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 and NO</a:t>
            </a:r>
            <a:r>
              <a:rPr lang="en-US" sz="1400" b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x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 emissions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 led to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difference &lt; 4% in posterior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BCC16F-22CC-BF8B-8558-8B62BB3851FC}"/>
              </a:ext>
            </a:extLst>
          </p:cNvPr>
          <p:cNvSpPr/>
          <p:nvPr/>
        </p:nvSpPr>
        <p:spPr>
          <a:xfrm>
            <a:off x="2953940" y="583049"/>
            <a:ext cx="3611052" cy="213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81B62B-FAFA-B91D-6361-3FFA6E28DF64}"/>
              </a:ext>
            </a:extLst>
          </p:cNvPr>
          <p:cNvSpPr/>
          <p:nvPr/>
        </p:nvSpPr>
        <p:spPr>
          <a:xfrm>
            <a:off x="1437171" y="610241"/>
            <a:ext cx="720265" cy="248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E9AD1C-322E-939E-8EC3-3412B382BA0B}"/>
              </a:ext>
            </a:extLst>
          </p:cNvPr>
          <p:cNvSpPr/>
          <p:nvPr/>
        </p:nvSpPr>
        <p:spPr>
          <a:xfrm>
            <a:off x="4137377" y="619360"/>
            <a:ext cx="720265" cy="248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5DD521E-9993-2B94-31FF-DEF0261FDBE1}"/>
              </a:ext>
            </a:extLst>
          </p:cNvPr>
          <p:cNvGrpSpPr/>
          <p:nvPr/>
        </p:nvGrpSpPr>
        <p:grpSpPr>
          <a:xfrm>
            <a:off x="174508" y="574785"/>
            <a:ext cx="5558864" cy="4511842"/>
            <a:chOff x="282391" y="550689"/>
            <a:chExt cx="5558864" cy="451184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8D30BB3-7F43-DD81-340B-4566A454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91" y="634662"/>
              <a:ext cx="5558864" cy="223915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08BA344-7FC1-C92E-DF2A-35D829011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94" y="3003471"/>
              <a:ext cx="2674955" cy="179122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81CC07F-1F7B-5C90-E988-B394CBA10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994" y="3167942"/>
              <a:ext cx="2708425" cy="189458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FCAFD7-4834-A620-84FD-20FAE2A6F815}"/>
                </a:ext>
              </a:extLst>
            </p:cNvPr>
            <p:cNvSpPr txBox="1"/>
            <p:nvPr/>
          </p:nvSpPr>
          <p:spPr>
            <a:xfrm>
              <a:off x="3061823" y="2204865"/>
              <a:ext cx="1227547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4.43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Tg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N a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C1C918-757E-4C26-1A5D-881A4DA71E8A}"/>
                </a:ext>
              </a:extLst>
            </p:cNvPr>
            <p:cNvSpPr txBox="1"/>
            <p:nvPr/>
          </p:nvSpPr>
          <p:spPr>
            <a:xfrm>
              <a:off x="282391" y="2235173"/>
              <a:ext cx="1227547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2.95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Tg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N a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4A1F96-9C72-46C9-8CFA-B9F29FDC3047}"/>
                </a:ext>
              </a:extLst>
            </p:cNvPr>
            <p:cNvSpPr txBox="1"/>
            <p:nvPr/>
          </p:nvSpPr>
          <p:spPr>
            <a:xfrm>
              <a:off x="3193563" y="579376"/>
              <a:ext cx="1382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Posterior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C0D838B-62A1-336D-11EF-0FDB4DBE9C49}"/>
                </a:ext>
              </a:extLst>
            </p:cNvPr>
            <p:cNvSpPr txBox="1"/>
            <p:nvPr/>
          </p:nvSpPr>
          <p:spPr>
            <a:xfrm>
              <a:off x="667193" y="550689"/>
              <a:ext cx="724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Prior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9DF3FCD-0FB8-5644-6E23-CF46D15A29A9}"/>
              </a:ext>
            </a:extLst>
          </p:cNvPr>
          <p:cNvSpPr/>
          <p:nvPr/>
        </p:nvSpPr>
        <p:spPr>
          <a:xfrm>
            <a:off x="1290584" y="652125"/>
            <a:ext cx="1041621" cy="299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5AA231-6522-BF1C-8421-43A09E411AB8}"/>
              </a:ext>
            </a:extLst>
          </p:cNvPr>
          <p:cNvSpPr/>
          <p:nvPr/>
        </p:nvSpPr>
        <p:spPr>
          <a:xfrm>
            <a:off x="7172077" y="574785"/>
            <a:ext cx="45719" cy="26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E6BF893-EC63-A5E0-EF4B-62321A758F82}"/>
              </a:ext>
            </a:extLst>
          </p:cNvPr>
          <p:cNvSpPr/>
          <p:nvPr/>
        </p:nvSpPr>
        <p:spPr>
          <a:xfrm>
            <a:off x="4086811" y="643230"/>
            <a:ext cx="1041621" cy="299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B99A65D-3972-6D93-7F79-6A29B5122EDD}"/>
              </a:ext>
            </a:extLst>
          </p:cNvPr>
          <p:cNvSpPr/>
          <p:nvPr/>
        </p:nvSpPr>
        <p:spPr>
          <a:xfrm>
            <a:off x="5669536" y="4482273"/>
            <a:ext cx="3366191" cy="568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1F1515-DAED-1B80-1800-3A759B297125}"/>
              </a:ext>
            </a:extLst>
          </p:cNvPr>
          <p:cNvSpPr txBox="1"/>
          <p:nvPr/>
        </p:nvSpPr>
        <p:spPr>
          <a:xfrm>
            <a:off x="7217796" y="4687913"/>
            <a:ext cx="1749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Cao et al., 2020</a:t>
            </a:r>
          </a:p>
        </p:txBody>
      </p:sp>
    </p:spTree>
    <p:extLst>
      <p:ext uri="{BB962C8B-B14F-4D97-AF65-F5344CB8AC3E}">
        <p14:creationId xmlns:p14="http://schemas.microsoft.com/office/powerpoint/2010/main" val="389746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2FFFE0BE-F280-C641-7648-FAC2F14DD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13" y="1037271"/>
            <a:ext cx="4399858" cy="259159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1E7085-BB0A-6F30-2EBD-033ED25E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source regions from AIRS and IASI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106C0-EE8C-7449-6FE6-325282EE5483}"/>
              </a:ext>
            </a:extLst>
          </p:cNvPr>
          <p:cNvSpPr txBox="1"/>
          <p:nvPr/>
        </p:nvSpPr>
        <p:spPr>
          <a:xfrm>
            <a:off x="159095" y="3505757"/>
            <a:ext cx="2115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Warner et al., 2017</a:t>
            </a:r>
          </a:p>
        </p:txBody>
      </p:sp>
      <p:pic>
        <p:nvPicPr>
          <p:cNvPr id="8" name="Picture 7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ADF9DFEA-8AD4-7709-D354-59D85B64A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53"/>
          <a:stretch/>
        </p:blipFill>
        <p:spPr>
          <a:xfrm>
            <a:off x="4474071" y="1139143"/>
            <a:ext cx="4656014" cy="2120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91D4B-3EB5-F4CE-8355-3264507EB6C8}"/>
              </a:ext>
            </a:extLst>
          </p:cNvPr>
          <p:cNvSpPr txBox="1"/>
          <p:nvPr/>
        </p:nvSpPr>
        <p:spPr>
          <a:xfrm>
            <a:off x="7686260" y="3382646"/>
            <a:ext cx="2767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Van Damme et al.,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0D2B7-589C-C4A6-E93A-675F898173E7}"/>
              </a:ext>
            </a:extLst>
          </p:cNvPr>
          <p:cNvSpPr txBox="1"/>
          <p:nvPr/>
        </p:nvSpPr>
        <p:spPr>
          <a:xfrm>
            <a:off x="1434006" y="667939"/>
            <a:ext cx="204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AIRS: 2002-2013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8659E-61B4-EF2D-5697-BF4499E06BC0}"/>
              </a:ext>
            </a:extLst>
          </p:cNvPr>
          <p:cNvSpPr txBox="1"/>
          <p:nvPr/>
        </p:nvSpPr>
        <p:spPr>
          <a:xfrm>
            <a:off x="5663155" y="769810"/>
            <a:ext cx="316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IASI: 2008-2018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575D8-F71A-78B6-3810-11C66818E59F}"/>
              </a:ext>
            </a:extLst>
          </p:cNvPr>
          <p:cNvSpPr txBox="1"/>
          <p:nvPr/>
        </p:nvSpPr>
        <p:spPr>
          <a:xfrm>
            <a:off x="989901" y="3730740"/>
            <a:ext cx="757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Different </a:t>
            </a:r>
            <a:r>
              <a:rPr lang="en-US" b="1" dirty="0">
                <a:solidFill>
                  <a:srgbClr val="FF0000"/>
                </a:solidFill>
              </a:rPr>
              <a:t>instruments types </a:t>
            </a:r>
            <a:r>
              <a:rPr lang="en-US" b="1" dirty="0">
                <a:solidFill>
                  <a:srgbClr val="0070C0"/>
                </a:solidFill>
              </a:rPr>
              <a:t>(radiometer vs interferometer), different </a:t>
            </a:r>
            <a:r>
              <a:rPr lang="en-US" b="1" dirty="0">
                <a:solidFill>
                  <a:srgbClr val="FF0000"/>
                </a:solidFill>
              </a:rPr>
              <a:t>algorithm</a:t>
            </a:r>
            <a:r>
              <a:rPr lang="en-US" b="1" dirty="0">
                <a:solidFill>
                  <a:srgbClr val="0070C0"/>
                </a:solidFill>
              </a:rPr>
              <a:t> (OE vs ML), different </a:t>
            </a:r>
            <a:r>
              <a:rPr lang="en-US" b="1" dirty="0">
                <a:solidFill>
                  <a:srgbClr val="FF0000"/>
                </a:solidFill>
              </a:rPr>
              <a:t>parameter</a:t>
            </a:r>
            <a:r>
              <a:rPr lang="en-US" b="1" dirty="0">
                <a:solidFill>
                  <a:srgbClr val="0070C0"/>
                </a:solidFill>
              </a:rPr>
              <a:t> (level VMR vs column): very similar spatial pattern in the trends.</a:t>
            </a:r>
          </a:p>
        </p:txBody>
      </p:sp>
    </p:spTree>
    <p:extLst>
      <p:ext uri="{BB962C8B-B14F-4D97-AF65-F5344CB8AC3E}">
        <p14:creationId xmlns:p14="http://schemas.microsoft.com/office/powerpoint/2010/main" val="219799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80B4-19ED-9EA5-02E9-741BC9009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02A7FE-A4C6-248F-497A-6C6381877CF5}"/>
              </a:ext>
            </a:extLst>
          </p:cNvPr>
          <p:cNvSpPr txBox="1"/>
          <p:nvPr/>
        </p:nvSpPr>
        <p:spPr>
          <a:xfrm>
            <a:off x="38762" y="810428"/>
            <a:ext cx="906647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NH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0070C0"/>
                </a:solidFill>
              </a:rPr>
              <a:t> concentrations obtained by applying </a:t>
            </a:r>
            <a:r>
              <a:rPr lang="en-US" b="1" dirty="0">
                <a:solidFill>
                  <a:srgbClr val="FF0000"/>
                </a:solidFill>
              </a:rPr>
              <a:t>optimal estimation </a:t>
            </a:r>
            <a:r>
              <a:rPr lang="en-US" b="1" dirty="0">
                <a:solidFill>
                  <a:srgbClr val="0070C0"/>
                </a:solidFill>
              </a:rPr>
              <a:t>radiances measured by </a:t>
            </a:r>
            <a:r>
              <a:rPr lang="en-US" b="1" dirty="0">
                <a:solidFill>
                  <a:srgbClr val="FF0000"/>
                </a:solidFill>
              </a:rPr>
              <a:t>infrared sounders </a:t>
            </a:r>
            <a:r>
              <a:rPr lang="en-US" b="1" dirty="0">
                <a:solidFill>
                  <a:srgbClr val="0070C0"/>
                </a:solidFill>
              </a:rPr>
              <a:t>have been </a:t>
            </a:r>
            <a:r>
              <a:rPr lang="en-US" b="1" dirty="0">
                <a:solidFill>
                  <a:srgbClr val="FF0000"/>
                </a:solidFill>
              </a:rPr>
              <a:t>validated</a:t>
            </a:r>
            <a:r>
              <a:rPr lang="en-US" b="1" dirty="0">
                <a:solidFill>
                  <a:srgbClr val="0070C0"/>
                </a:solidFill>
              </a:rPr>
              <a:t> against in situ networks and aircraft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These data capture: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 global and regional </a:t>
            </a:r>
            <a:r>
              <a:rPr lang="en-US" sz="1600" b="1" dirty="0">
                <a:solidFill>
                  <a:srgbClr val="FF0000"/>
                </a:solidFill>
              </a:rPr>
              <a:t>spatial variability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seasonal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NH</a:t>
            </a:r>
            <a:r>
              <a:rPr lang="en-US" sz="1600" b="1" baseline="-25000" dirty="0">
                <a:solidFill>
                  <a:srgbClr val="0070C0"/>
                </a:solidFill>
              </a:rPr>
              <a:t>3</a:t>
            </a:r>
            <a:r>
              <a:rPr lang="en-US" sz="1600" b="1" dirty="0">
                <a:solidFill>
                  <a:srgbClr val="0070C0"/>
                </a:solidFill>
              </a:rPr>
              <a:t> generated by </a:t>
            </a:r>
            <a:r>
              <a:rPr lang="en-US" sz="1600" b="1" dirty="0">
                <a:solidFill>
                  <a:srgbClr val="FF0000"/>
                </a:solidFill>
              </a:rPr>
              <a:t>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… and can be used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locate </a:t>
            </a:r>
            <a:r>
              <a:rPr lang="en-US" sz="1600" b="1" dirty="0">
                <a:solidFill>
                  <a:srgbClr val="FF0000"/>
                </a:solidFill>
              </a:rPr>
              <a:t>emission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estimate </a:t>
            </a:r>
            <a:r>
              <a:rPr lang="en-US" sz="1600" b="1" dirty="0">
                <a:solidFill>
                  <a:srgbClr val="FF0000"/>
                </a:solidFill>
              </a:rPr>
              <a:t>emissions from traffic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find </a:t>
            </a:r>
            <a:r>
              <a:rPr lang="en-US" sz="1600" b="1" dirty="0">
                <a:solidFill>
                  <a:srgbClr val="FF0000"/>
                </a:solidFill>
              </a:rPr>
              <a:t>trends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improve model </a:t>
            </a:r>
            <a:r>
              <a:rPr lang="en-US" sz="1600" b="1" dirty="0">
                <a:solidFill>
                  <a:srgbClr val="FF0000"/>
                </a:solidFill>
              </a:rPr>
              <a:t>emission inventories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Current and planned IR sounders will provide a data record from </a:t>
            </a:r>
            <a:r>
              <a:rPr lang="en-US" b="1" dirty="0">
                <a:solidFill>
                  <a:srgbClr val="FF0000"/>
                </a:solidFill>
              </a:rPr>
              <a:t>2002 into the 2040s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The NOAA GXS sounder on geostationary </a:t>
            </a:r>
            <a:r>
              <a:rPr lang="en-US" b="1" dirty="0" err="1">
                <a:solidFill>
                  <a:srgbClr val="0070C0"/>
                </a:solidFill>
              </a:rPr>
              <a:t>GeoXO</a:t>
            </a:r>
            <a:r>
              <a:rPr lang="en-US" b="1" dirty="0">
                <a:solidFill>
                  <a:srgbClr val="0070C0"/>
                </a:solidFill>
              </a:rPr>
              <a:t> (planned for 2035) will provide </a:t>
            </a:r>
            <a:r>
              <a:rPr lang="en-US" b="1" dirty="0">
                <a:solidFill>
                  <a:srgbClr val="FF0000"/>
                </a:solidFill>
              </a:rPr>
              <a:t>hourly observations </a:t>
            </a:r>
            <a:r>
              <a:rPr lang="en-US" b="1" dirty="0">
                <a:solidFill>
                  <a:srgbClr val="0070C0"/>
                </a:solidFill>
              </a:rPr>
              <a:t>over North America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39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27B47-29DA-00F8-093B-7DCA4C35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2C814-2C93-B8D5-5B5B-FF208D29A6A4}"/>
              </a:ext>
            </a:extLst>
          </p:cNvPr>
          <p:cNvSpPr txBox="1"/>
          <p:nvPr/>
        </p:nvSpPr>
        <p:spPr>
          <a:xfrm>
            <a:off x="315609" y="750632"/>
            <a:ext cx="86868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  <a:ea typeface="Times New Roman" panose="02020603050405020304" pitchFamily="18" charset="0"/>
              </a:rPr>
              <a:t>Cady-Pereira, K. E., Guo, X., Wang, R.,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Leytem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A. B., Calkins, C., Berry, E., Sun, K., Müller, M.,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Wisthaler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A., Payne, V. H., Shephard, M. W.,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Zondlo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M. A., and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Kantchev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V.: Validation of MUSES NH</a:t>
            </a:r>
            <a:r>
              <a:rPr lang="en-US" sz="10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 observations from AIRS and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CrIS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 against aircraft measurements from DISCOVER-AQ and a surface network in the Magic Valley, Atmos. Meas. Tech., 17, 15–36, https://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doi.org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/10.5194/amt-17-15-2024, 2024</a:t>
            </a:r>
            <a:r>
              <a:rPr lang="en-US" sz="1000" dirty="0">
                <a:effectLst/>
              </a:rPr>
              <a:t> </a:t>
            </a:r>
          </a:p>
          <a:p>
            <a:endParaRPr lang="en-US" sz="1000" dirty="0"/>
          </a:p>
          <a:p>
            <a:r>
              <a:rPr lang="en-US" sz="1000" dirty="0">
                <a:effectLst/>
              </a:rPr>
              <a:t> </a:t>
            </a:r>
            <a:r>
              <a:rPr lang="en-US" sz="1000" dirty="0" err="1">
                <a:effectLst/>
              </a:rPr>
              <a:t>Cao,H</a:t>
            </a:r>
            <a:r>
              <a:rPr lang="en-US" sz="1000" dirty="0">
                <a:effectLst/>
              </a:rPr>
              <a:t>, et al 2020, Environ. Res. Lett. 15 104082</a:t>
            </a:r>
          </a:p>
          <a:p>
            <a:pPr lvl="1"/>
            <a:endParaRPr lang="en-US" sz="1000" i="1" dirty="0"/>
          </a:p>
          <a:p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Cao, H., D. K.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Henze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K. Cady-Pereira, B. C. McDonald, C. Harkins, K. Sun, K. W. Bowman, T.-M. Fu, and M, O. Nawaz, 2022. COVID-19 lockdowns afford the first satellite-based confirmation that vehicles are an under-recognized source of urban NH</a:t>
            </a:r>
            <a:r>
              <a:rPr lang="en-US" sz="100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pollution in Los Angeles. </a:t>
            </a:r>
            <a:r>
              <a:rPr lang="en-US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Environmental Science &amp; Technology Letters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9 (1): 3–9. </a:t>
            </a:r>
            <a:endParaRPr lang="en-US" sz="1000" i="1" dirty="0"/>
          </a:p>
          <a:p>
            <a:endParaRPr lang="en-US" sz="1000" dirty="0">
              <a:ea typeface="Times New Roman" panose="02020603050405020304" pitchFamily="18" charset="0"/>
            </a:endParaRPr>
          </a:p>
          <a:p>
            <a:r>
              <a:rPr lang="en-US" sz="1000" dirty="0">
                <a:effectLst/>
                <a:ea typeface="Times New Roman" panose="02020603050405020304" pitchFamily="18" charset="0"/>
              </a:rPr>
              <a:t>Shephard, M. W., Dammers, E., Cady-Pereira, K. E.,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Kharol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S. K., Thompson, J.,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Gainariu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-Matz, Y., Zhang, J.,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McLinden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C. A., </a:t>
            </a:r>
            <a:r>
              <a:rPr lang="en-US" sz="1000" dirty="0" err="1">
                <a:effectLst/>
                <a:ea typeface="Times New Roman" panose="02020603050405020304" pitchFamily="18" charset="0"/>
              </a:rPr>
              <a:t>Kovachik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A., Moran, M., and Bittman, S.:  Ammonia measurements from space with the Cross-track Infrared Sounder: characteristics and applications. </a:t>
            </a:r>
            <a:r>
              <a:rPr lang="en-US" sz="1000" i="1" dirty="0">
                <a:effectLst/>
                <a:ea typeface="Times New Roman" panose="02020603050405020304" pitchFamily="18" charset="0"/>
              </a:rPr>
              <a:t>Atmospheric Chemistry and Physics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, 20(4), pp.2277-2302, 2020.</a:t>
            </a:r>
          </a:p>
          <a:p>
            <a:endParaRPr lang="en-US" sz="1000" dirty="0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1000" dirty="0">
                <a:effectLst/>
                <a:ea typeface="Times New Roman" panose="02020603050405020304" pitchFamily="18" charset="0"/>
              </a:rPr>
              <a:t>Van Damme, M., Clarisse, L., Whitburn, S. </a:t>
            </a:r>
            <a:r>
              <a:rPr lang="en-US" sz="1000" i="1" dirty="0">
                <a:effectLst/>
                <a:ea typeface="Times New Roman" panose="02020603050405020304" pitchFamily="18" charset="0"/>
              </a:rPr>
              <a:t>et al.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 Industrial and agricultural ammonia point sources exposed. </a:t>
            </a:r>
            <a:r>
              <a:rPr lang="en-US" sz="1000" i="1" dirty="0">
                <a:effectLst/>
                <a:ea typeface="Times New Roman" panose="02020603050405020304" pitchFamily="18" charset="0"/>
              </a:rPr>
              <a:t>Nature,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 564,</a:t>
            </a:r>
            <a:r>
              <a:rPr lang="en-US" sz="10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000" dirty="0">
                <a:effectLst/>
                <a:ea typeface="Times New Roman" panose="02020603050405020304" pitchFamily="18" charset="0"/>
              </a:rPr>
              <a:t>99–103 (2018). </a:t>
            </a:r>
            <a:r>
              <a:rPr lang="en-US" sz="10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"/>
              </a:rPr>
              <a:t>https://doi.org/10.1038/s41586-018-0747-1</a:t>
            </a:r>
            <a:r>
              <a:rPr lang="en-US" sz="1000" dirty="0">
                <a:effectLst/>
              </a:rPr>
              <a:t> </a:t>
            </a:r>
          </a:p>
          <a:p>
            <a:endParaRPr lang="en-US" sz="1000" dirty="0"/>
          </a:p>
          <a:p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 Damme et al 2021, Environ. Res. Lett. 16 055017</a:t>
            </a:r>
            <a:endParaRPr lang="en-US" sz="1000" dirty="0">
              <a:effectLst/>
            </a:endParaRPr>
          </a:p>
          <a:p>
            <a:endParaRPr lang="en-US" sz="1000" dirty="0">
              <a:ea typeface="Times New Roman" panose="02020603050405020304" pitchFamily="18" charset="0"/>
            </a:endParaRPr>
          </a:p>
          <a:p>
            <a:r>
              <a:rPr lang="en-US" sz="1000" kern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000" kern="1400" dirty="0">
                <a:effectLst/>
                <a:ea typeface="Times New Roman" panose="02020603050405020304" pitchFamily="18" charset="0"/>
              </a:rPr>
              <a:t>Warner, J. X., R. R. Dickerson, Z. Wei, L. L. Strow, Y. Wang, and Q. Liang: Increased atmospheric ammonia over the world’s major agricultural areas detected from space, </a:t>
            </a:r>
            <a:r>
              <a:rPr lang="en-US" sz="1000" i="1" kern="1400" dirty="0" err="1">
                <a:effectLst/>
                <a:ea typeface="Times New Roman" panose="02020603050405020304" pitchFamily="18" charset="0"/>
              </a:rPr>
              <a:t>Geophys</a:t>
            </a:r>
            <a:r>
              <a:rPr lang="en-US" sz="1000" i="1" kern="1400" dirty="0">
                <a:effectLst/>
                <a:ea typeface="Times New Roman" panose="02020603050405020304" pitchFamily="18" charset="0"/>
              </a:rPr>
              <a:t>. Res. Lett.,</a:t>
            </a:r>
            <a:r>
              <a:rPr lang="en-US" sz="1000" kern="1400" dirty="0">
                <a:effectLst/>
                <a:ea typeface="Times New Roman" panose="02020603050405020304" pitchFamily="18" charset="0"/>
              </a:rPr>
              <a:t> 44, doi:10.1002/2016GL072305, 2017.</a:t>
            </a:r>
            <a:r>
              <a:rPr lang="en-US" sz="1000" dirty="0">
                <a:effectLst/>
              </a:rPr>
              <a:t> </a:t>
            </a:r>
            <a:endParaRPr lang="en-US" sz="1000" dirty="0">
              <a:effectLst/>
              <a:ea typeface="Times New Roman" panose="02020603050405020304" pitchFamily="18" charset="0"/>
            </a:endParaRPr>
          </a:p>
          <a:p>
            <a:endParaRPr lang="en-US" sz="1000" dirty="0">
              <a:effectLst/>
              <a:latin typeface="Helvetica" pitchFamily="2" charset="0"/>
            </a:endParaRPr>
          </a:p>
          <a:p>
            <a:endParaRPr lang="en-US" sz="1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71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787F-EB98-ACB7-8004-5947C245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D2DE-DA54-9D0E-B079-0B7B478AA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6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43050" y="0"/>
            <a:ext cx="6172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9000"/>
              </a:lnSpc>
            </a:pPr>
            <a:endParaRPr lang="en-US" sz="105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3050" y="2014604"/>
            <a:ext cx="18573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0DD407-076F-6B7A-0428-97F8482196F2}"/>
              </a:ext>
            </a:extLst>
          </p:cNvPr>
          <p:cNvGrpSpPr/>
          <p:nvPr/>
        </p:nvGrpSpPr>
        <p:grpSpPr>
          <a:xfrm>
            <a:off x="323423" y="2774593"/>
            <a:ext cx="4071547" cy="1610621"/>
            <a:chOff x="323423" y="2774593"/>
            <a:chExt cx="4071547" cy="1610621"/>
          </a:xfrm>
        </p:grpSpPr>
        <p:pic>
          <p:nvPicPr>
            <p:cNvPr id="13" name="Picture 12" descr="A tractor in a field&#10;&#10;Description automatically generated with medium confidence">
              <a:extLst>
                <a:ext uri="{FF2B5EF4-FFF2-40B4-BE49-F238E27FC236}">
                  <a16:creationId xmlns:a16="http://schemas.microsoft.com/office/drawing/2014/main" id="{E3D68024-684A-1356-C0B8-8C2416E8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423" y="2774593"/>
              <a:ext cx="2780522" cy="155182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D46958-5B61-BCC6-194F-11C470F0CE7D}"/>
                </a:ext>
              </a:extLst>
            </p:cNvPr>
            <p:cNvSpPr txBox="1"/>
            <p:nvPr/>
          </p:nvSpPr>
          <p:spPr>
            <a:xfrm>
              <a:off x="3099921" y="3738883"/>
              <a:ext cx="12950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Fertilizer Application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53E998-22F0-5300-0687-7F7EA0F3B647}"/>
              </a:ext>
            </a:extLst>
          </p:cNvPr>
          <p:cNvGrpSpPr/>
          <p:nvPr/>
        </p:nvGrpSpPr>
        <p:grpSpPr>
          <a:xfrm>
            <a:off x="364140" y="362765"/>
            <a:ext cx="3977272" cy="2446403"/>
            <a:chOff x="364140" y="292997"/>
            <a:chExt cx="3977272" cy="2446403"/>
          </a:xfrm>
        </p:grpSpPr>
        <p:pic>
          <p:nvPicPr>
            <p:cNvPr id="11" name="Picture 10" descr="A group of cows in a pen&#10;&#10;Description automatically generated with medium confidence">
              <a:extLst>
                <a:ext uri="{FF2B5EF4-FFF2-40B4-BE49-F238E27FC236}">
                  <a16:creationId xmlns:a16="http://schemas.microsoft.com/office/drawing/2014/main" id="{13EE4DED-1A01-93ED-D82A-54C518696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64140" y="794528"/>
              <a:ext cx="2710736" cy="177722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A5EA30-1AA1-FBA8-066D-82E1FA72E33D}"/>
                </a:ext>
              </a:extLst>
            </p:cNvPr>
            <p:cNvSpPr txBox="1"/>
            <p:nvPr/>
          </p:nvSpPr>
          <p:spPr>
            <a:xfrm>
              <a:off x="3116911" y="2093069"/>
              <a:ext cx="1224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Livestock Waste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D431C3-BAB0-50D2-F89E-AF252F414B74}"/>
                </a:ext>
              </a:extLst>
            </p:cNvPr>
            <p:cNvSpPr txBox="1"/>
            <p:nvPr/>
          </p:nvSpPr>
          <p:spPr>
            <a:xfrm>
              <a:off x="1070660" y="292997"/>
              <a:ext cx="23136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Principal (80%)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0528BE-5611-1517-742A-36B1B94E08A7}"/>
              </a:ext>
            </a:extLst>
          </p:cNvPr>
          <p:cNvGrpSpPr/>
          <p:nvPr/>
        </p:nvGrpSpPr>
        <p:grpSpPr>
          <a:xfrm>
            <a:off x="5180454" y="280326"/>
            <a:ext cx="3599406" cy="2098513"/>
            <a:chOff x="5180454" y="280326"/>
            <a:chExt cx="3599406" cy="2098513"/>
          </a:xfrm>
        </p:grpSpPr>
        <p:pic>
          <p:nvPicPr>
            <p:cNvPr id="15" name="Picture 14" descr="A picture containing tree, outdoor, mountain, smoke&#10;&#10;Description automatically generated">
              <a:extLst>
                <a:ext uri="{FF2B5EF4-FFF2-40B4-BE49-F238E27FC236}">
                  <a16:creationId xmlns:a16="http://schemas.microsoft.com/office/drawing/2014/main" id="{6E7C0DE5-4919-23B4-E3DE-5BD17E27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0454" y="857250"/>
              <a:ext cx="2313622" cy="15215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6722F-5DDB-9274-60F5-9328C8AF99E4}"/>
                </a:ext>
              </a:extLst>
            </p:cNvPr>
            <p:cNvSpPr txBox="1"/>
            <p:nvPr/>
          </p:nvSpPr>
          <p:spPr>
            <a:xfrm>
              <a:off x="5736043" y="280326"/>
              <a:ext cx="23136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Secondary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D1FAA6-9C51-B98C-0A2E-8B0883FDBBEE}"/>
                </a:ext>
              </a:extLst>
            </p:cNvPr>
            <p:cNvSpPr txBox="1"/>
            <p:nvPr/>
          </p:nvSpPr>
          <p:spPr>
            <a:xfrm>
              <a:off x="7555359" y="939636"/>
              <a:ext cx="1224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Biomass burning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8CB863-772F-04EB-B249-815733BAF437}"/>
              </a:ext>
            </a:extLst>
          </p:cNvPr>
          <p:cNvGrpSpPr/>
          <p:nvPr/>
        </p:nvGrpSpPr>
        <p:grpSpPr>
          <a:xfrm>
            <a:off x="4572000" y="2314686"/>
            <a:ext cx="4089916" cy="2235936"/>
            <a:chOff x="4572000" y="2314686"/>
            <a:chExt cx="4089916" cy="2235936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662768A-8F9A-51FF-A2A1-97F1ADB0B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436" t="55585" r="30193" b="18333"/>
            <a:stretch/>
          </p:blipFill>
          <p:spPr>
            <a:xfrm>
              <a:off x="4572000" y="2314686"/>
              <a:ext cx="3120828" cy="223593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00CB01-6D21-F083-2C8A-8DBA0467B87B}"/>
                </a:ext>
              </a:extLst>
            </p:cNvPr>
            <p:cNvSpPr txBox="1"/>
            <p:nvPr/>
          </p:nvSpPr>
          <p:spPr>
            <a:xfrm>
              <a:off x="7437415" y="2939161"/>
              <a:ext cx="1224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Catalytic converters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838C660-DE62-0EBB-6B93-2927B0FD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884" y="272751"/>
            <a:ext cx="8686800" cy="91832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569908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9854C3-E444-2A73-D51C-E63909C6F580}"/>
              </a:ext>
            </a:extLst>
          </p:cNvPr>
          <p:cNvSpPr/>
          <p:nvPr/>
        </p:nvSpPr>
        <p:spPr>
          <a:xfrm>
            <a:off x="222136" y="2451788"/>
            <a:ext cx="336268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From each observation: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Radiances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Noise estimate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FC380-ECF7-FABD-2855-B8203BB443B9}"/>
              </a:ext>
            </a:extLst>
          </p:cNvPr>
          <p:cNvSpPr/>
          <p:nvPr/>
        </p:nvSpPr>
        <p:spPr>
          <a:xfrm>
            <a:off x="221469" y="1681219"/>
            <a:ext cx="336268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First guess emissivity from</a:t>
            </a:r>
          </a:p>
          <a:p>
            <a:r>
              <a:rPr lang="en-US" dirty="0">
                <a:solidFill>
                  <a:srgbClr val="0070C0"/>
                </a:solidFill>
              </a:rPr>
              <a:t>University of Wisconsin database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DD1331-449D-2EB9-2D44-DB4D93D7DD91}"/>
              </a:ext>
            </a:extLst>
          </p:cNvPr>
          <p:cNvSpPr/>
          <p:nvPr/>
        </p:nvSpPr>
        <p:spPr>
          <a:xfrm>
            <a:off x="3970073" y="1383228"/>
            <a:ext cx="3333603" cy="1200329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From previous retrievals: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Water vapor profiles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Temperature profiles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Surface temperature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A6B0DB-F4D3-8E56-1B90-CF34BF7F6C8A}"/>
              </a:ext>
            </a:extLst>
          </p:cNvPr>
          <p:cNvSpPr/>
          <p:nvPr/>
        </p:nvSpPr>
        <p:spPr>
          <a:xfrm>
            <a:off x="3970073" y="2687691"/>
            <a:ext cx="3333589" cy="1200329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Optimal estimation first step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Refinements of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Surface temperature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Emissivity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04A112-775E-DA41-823B-327C3FC5FA37}"/>
              </a:ext>
            </a:extLst>
          </p:cNvPr>
          <p:cNvCxnSpPr>
            <a:cxnSpLocks/>
          </p:cNvCxnSpPr>
          <p:nvPr/>
        </p:nvCxnSpPr>
        <p:spPr>
          <a:xfrm>
            <a:off x="3523301" y="2306469"/>
            <a:ext cx="446772" cy="66371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8D671F-4E62-FDFA-6D88-145EA6118710}"/>
              </a:ext>
            </a:extLst>
          </p:cNvPr>
          <p:cNvCxnSpPr>
            <a:cxnSpLocks/>
          </p:cNvCxnSpPr>
          <p:nvPr/>
        </p:nvCxnSpPr>
        <p:spPr>
          <a:xfrm flipV="1">
            <a:off x="3240361" y="3951327"/>
            <a:ext cx="696689" cy="46014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6A081-DC2A-5AB2-30C9-4F0661B4D751}"/>
              </a:ext>
            </a:extLst>
          </p:cNvPr>
          <p:cNvSpPr/>
          <p:nvPr/>
        </p:nvSpPr>
        <p:spPr bwMode="auto">
          <a:xfrm>
            <a:off x="34999" y="1010899"/>
            <a:ext cx="9287965" cy="1269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9F558E-6D77-8072-554E-DE6E7A88CBB2}"/>
              </a:ext>
            </a:extLst>
          </p:cNvPr>
          <p:cNvSpPr/>
          <p:nvPr/>
        </p:nvSpPr>
        <p:spPr bwMode="auto">
          <a:xfrm>
            <a:off x="26308" y="6315501"/>
            <a:ext cx="9183250" cy="8794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57E70B6F-E6FA-6B37-3C7F-5D42762B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394"/>
            <a:ext cx="9326880" cy="914169"/>
          </a:xfrm>
        </p:spPr>
        <p:txBody>
          <a:bodyPr/>
          <a:lstStyle/>
          <a:p>
            <a:pPr algn="ctr"/>
            <a:r>
              <a:rPr lang="en-US" sz="2800" dirty="0"/>
              <a:t>TES/AIRS/</a:t>
            </a:r>
            <a:r>
              <a:rPr lang="en-US" sz="2800" dirty="0" err="1"/>
              <a:t>CrIS</a:t>
            </a:r>
            <a:r>
              <a:rPr lang="en-US" sz="2800" dirty="0"/>
              <a:t> NH</a:t>
            </a:r>
            <a:r>
              <a:rPr lang="en-US" sz="2800" baseline="-25000" dirty="0"/>
              <a:t>3</a:t>
            </a:r>
            <a:r>
              <a:rPr lang="en-US" sz="2800" dirty="0"/>
              <a:t> Algorithm Structure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26806D-9C9F-88EE-D491-C60503E9997C}"/>
              </a:ext>
            </a:extLst>
          </p:cNvPr>
          <p:cNvSpPr/>
          <p:nvPr/>
        </p:nvSpPr>
        <p:spPr>
          <a:xfrm>
            <a:off x="222136" y="3601479"/>
            <a:ext cx="336268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Use radiances for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a priori selection from three possible profiles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Cloud screening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612A5A-F9D1-B35E-3C3D-1DAD30376A71}"/>
              </a:ext>
            </a:extLst>
          </p:cNvPr>
          <p:cNvCxnSpPr>
            <a:cxnSpLocks/>
          </p:cNvCxnSpPr>
          <p:nvPr/>
        </p:nvCxnSpPr>
        <p:spPr>
          <a:xfrm>
            <a:off x="1513157" y="3350157"/>
            <a:ext cx="0" cy="25093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332291-3FB5-6207-E852-4C2268067FFE}"/>
              </a:ext>
            </a:extLst>
          </p:cNvPr>
          <p:cNvCxnSpPr>
            <a:cxnSpLocks/>
          </p:cNvCxnSpPr>
          <p:nvPr/>
        </p:nvCxnSpPr>
        <p:spPr>
          <a:xfrm>
            <a:off x="5527376" y="2589908"/>
            <a:ext cx="0" cy="12728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2975C7-599B-16C3-2385-DFFDC60AD082}"/>
              </a:ext>
            </a:extLst>
          </p:cNvPr>
          <p:cNvSpPr txBox="1"/>
          <p:nvPr/>
        </p:nvSpPr>
        <p:spPr>
          <a:xfrm>
            <a:off x="261726" y="713881"/>
            <a:ext cx="856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Optimal estimation (Rodgers, 2000): </a:t>
            </a:r>
          </a:p>
          <a:p>
            <a:pPr marL="228600" indent="-228600">
              <a:buFont typeface="Arial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Find the profile that minimizes difference between measured (</a:t>
            </a:r>
            <a:r>
              <a:rPr lang="en-US" sz="1600" b="1" dirty="0" err="1">
                <a:solidFill>
                  <a:srgbClr val="0070C0"/>
                </a:solidFill>
              </a:rPr>
              <a:t>CrIS</a:t>
            </a:r>
            <a:r>
              <a:rPr lang="en-US" sz="1600" b="1" dirty="0">
                <a:solidFill>
                  <a:srgbClr val="0070C0"/>
                </a:solidFill>
              </a:rPr>
              <a:t>) and calculated forward model (OSS) radiances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5B0C50-706F-07EF-012D-DBB8E8083440}"/>
              </a:ext>
            </a:extLst>
          </p:cNvPr>
          <p:cNvSpPr/>
          <p:nvPr/>
        </p:nvSpPr>
        <p:spPr>
          <a:xfrm>
            <a:off x="3937050" y="3956296"/>
            <a:ext cx="3362680" cy="1200329"/>
          </a:xfrm>
          <a:prstGeom prst="rect">
            <a:avLst/>
          </a:prstGeom>
          <a:solidFill>
            <a:srgbClr val="E8E8E8"/>
          </a:solidFill>
          <a:ln w="571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Optimal estimation second step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NH</a:t>
            </a:r>
            <a:r>
              <a:rPr lang="en-US" baseline="-25000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 profiles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Error estimates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Averaging kernels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D814F0-62E5-E0FC-0E4F-23BCE5078062}"/>
              </a:ext>
            </a:extLst>
          </p:cNvPr>
          <p:cNvSpPr txBox="1"/>
          <p:nvPr/>
        </p:nvSpPr>
        <p:spPr>
          <a:xfrm>
            <a:off x="72007" y="6410697"/>
            <a:ext cx="2882301" cy="5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i="1" dirty="0">
                <a:solidFill>
                  <a:srgbClr val="3A601B"/>
                </a:solidFill>
              </a:rPr>
              <a:t>For more details see: </a:t>
            </a:r>
            <a:r>
              <a:rPr lang="en-US" sz="1000" b="1" i="1" dirty="0" err="1">
                <a:solidFill>
                  <a:srgbClr val="3A601B"/>
                </a:solidFill>
              </a:rPr>
              <a:t>Shephard</a:t>
            </a:r>
            <a:r>
              <a:rPr lang="en-US" sz="1000" b="1" i="1" dirty="0">
                <a:solidFill>
                  <a:srgbClr val="3A601B"/>
                </a:solidFill>
              </a:rPr>
              <a:t> M.W. and K. E. Cady-Pereira, AMT, 2015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6BA1050-09EC-376D-675C-B53A994C8C4F}"/>
              </a:ext>
            </a:extLst>
          </p:cNvPr>
          <p:cNvCxnSpPr>
            <a:cxnSpLocks/>
          </p:cNvCxnSpPr>
          <p:nvPr/>
        </p:nvCxnSpPr>
        <p:spPr>
          <a:xfrm>
            <a:off x="5620971" y="3888020"/>
            <a:ext cx="0" cy="17114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F77B82CE-4174-46B0-9E82-E96BA83228A2}"/>
              </a:ext>
            </a:extLst>
          </p:cNvPr>
          <p:cNvSpPr/>
          <p:nvPr/>
        </p:nvSpPr>
        <p:spPr>
          <a:xfrm>
            <a:off x="221469" y="4801808"/>
            <a:ext cx="1291687" cy="312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61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9CB58-CFFC-AEA1-30A3-4777FA110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D56429-A816-DF76-3CC5-18546E0E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86" y="123106"/>
            <a:ext cx="8686800" cy="604449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DISCOVER-AQ validation: Central Valley - winter 2013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74EE273-4F70-3338-9CB4-FFFC80E51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0" t="7052" r="6163" b="49602"/>
          <a:stretch/>
        </p:blipFill>
        <p:spPr>
          <a:xfrm>
            <a:off x="4392567" y="2788221"/>
            <a:ext cx="2151322" cy="2074222"/>
          </a:xfrm>
          <a:prstGeom prst="rect">
            <a:avLst/>
          </a:prstGeom>
        </p:spPr>
      </p:pic>
      <p:pic>
        <p:nvPicPr>
          <p:cNvPr id="8" name="Picture 7" descr="A picture containing text, map, boat, ship&#10;&#10;Description automatically generated">
            <a:extLst>
              <a:ext uri="{FF2B5EF4-FFF2-40B4-BE49-F238E27FC236}">
                <a16:creationId xmlns:a16="http://schemas.microsoft.com/office/drawing/2014/main" id="{D7D2931A-739F-D8CB-AB5B-46437BE90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14" r="49512" b="48941"/>
          <a:stretch/>
        </p:blipFill>
        <p:spPr>
          <a:xfrm>
            <a:off x="6111506" y="935475"/>
            <a:ext cx="2428355" cy="1972308"/>
          </a:xfrm>
          <a:prstGeom prst="rect">
            <a:avLst/>
          </a:prstGeom>
        </p:spPr>
      </p:pic>
      <p:pic>
        <p:nvPicPr>
          <p:cNvPr id="9" name="Picture 8" descr="A picture containing text, map, boat, ship&#10;&#10;Description automatically generated">
            <a:extLst>
              <a:ext uri="{FF2B5EF4-FFF2-40B4-BE49-F238E27FC236}">
                <a16:creationId xmlns:a16="http://schemas.microsoft.com/office/drawing/2014/main" id="{5C90879C-9CF8-AF8F-AD48-A8B0DFB14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12" t="9814" b="50741"/>
          <a:stretch/>
        </p:blipFill>
        <p:spPr>
          <a:xfrm>
            <a:off x="6458053" y="2873079"/>
            <a:ext cx="2428355" cy="1886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E7A41F-B517-5A4B-21C1-CF12D989695B}"/>
              </a:ext>
            </a:extLst>
          </p:cNvPr>
          <p:cNvSpPr txBox="1"/>
          <p:nvPr/>
        </p:nvSpPr>
        <p:spPr>
          <a:xfrm>
            <a:off x="3681328" y="2336433"/>
            <a:ext cx="62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AIRS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64D3F7-C090-18A2-4055-948EE8684B11}"/>
                  </a:ext>
                </a:extLst>
              </p:cNvPr>
              <p:cNvSpPr txBox="1"/>
              <p:nvPr/>
            </p:nvSpPr>
            <p:spPr>
              <a:xfrm>
                <a:off x="926800" y="1065658"/>
                <a:ext cx="3723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𝐗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</a:t>
                </a:r>
                <a:r>
                  <a:rPr lang="en-US" sz="1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en-US" sz="16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apriori</a:t>
                </a:r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sz="1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AK</a:t>
                </a:r>
                <a:r>
                  <a:rPr lang="en-US" sz="16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 </a:t>
                </a:r>
                <a:r>
                  <a:rPr lang="en-US" sz="1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en-US" sz="16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aircraft</a:t>
                </a:r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- </a:t>
                </a:r>
                <a:r>
                  <a:rPr lang="en-US" sz="1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en-US" sz="16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apriori</a:t>
                </a:r>
                <a:r>
                  <a:rPr lang="en-US" sz="16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en-US" dirty="0">
                    <a:effectLst/>
                  </a:rPr>
                  <a:t> 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64D3F7-C090-18A2-4055-948EE8684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00" y="1065658"/>
                <a:ext cx="3723129" cy="369332"/>
              </a:xfrm>
              <a:prstGeom prst="rect">
                <a:avLst/>
              </a:prstGeom>
              <a:blipFill>
                <a:blip r:embed="rId5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177BDD2-4AB4-85EF-1CF4-CC20AE687D35}"/>
              </a:ext>
            </a:extLst>
          </p:cNvPr>
          <p:cNvSpPr txBox="1"/>
          <p:nvPr/>
        </p:nvSpPr>
        <p:spPr>
          <a:xfrm>
            <a:off x="4683796" y="586511"/>
            <a:ext cx="1624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Retrieved - Aircraft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C286D-0DED-1CFE-9EFC-EC64534AF5DC}"/>
              </a:ext>
            </a:extLst>
          </p:cNvPr>
          <p:cNvSpPr txBox="1"/>
          <p:nvPr/>
        </p:nvSpPr>
        <p:spPr>
          <a:xfrm>
            <a:off x="6655141" y="588910"/>
            <a:ext cx="2231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Retrieved - Aircraft w/AK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6B5FD-4D75-0450-770C-13EE03B4DD20}"/>
              </a:ext>
            </a:extLst>
          </p:cNvPr>
          <p:cNvSpPr txBox="1"/>
          <p:nvPr/>
        </p:nvSpPr>
        <p:spPr>
          <a:xfrm>
            <a:off x="7232073" y="4700968"/>
            <a:ext cx="1596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Cady-Pereira et al., 2024</a:t>
            </a: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262215C2-878C-A877-C1FB-DCD16137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" t="7052" r="50252" b="49834"/>
          <a:stretch/>
        </p:blipFill>
        <p:spPr>
          <a:xfrm>
            <a:off x="4248437" y="809929"/>
            <a:ext cx="2151323" cy="2063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1E5DBB-6CB5-4C4A-03A4-6670CBA3F3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8118"/>
          <a:stretch/>
        </p:blipFill>
        <p:spPr>
          <a:xfrm>
            <a:off x="1479970" y="1551068"/>
            <a:ext cx="1879854" cy="2993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2307BE-A799-571A-35E3-312E72A0218E}"/>
              </a:ext>
            </a:extLst>
          </p:cNvPr>
          <p:cNvSpPr txBox="1"/>
          <p:nvPr/>
        </p:nvSpPr>
        <p:spPr>
          <a:xfrm>
            <a:off x="3769112" y="3893176"/>
            <a:ext cx="62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CrIS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B48B62-91B5-5DE0-B59E-06EE5038370C}"/>
              </a:ext>
            </a:extLst>
          </p:cNvPr>
          <p:cNvSpPr txBox="1"/>
          <p:nvPr/>
        </p:nvSpPr>
        <p:spPr>
          <a:xfrm>
            <a:off x="764649" y="696326"/>
            <a:ext cx="372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Applying the instrument operator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ED4A3E-1464-0978-1469-3D9C93221BA7}"/>
              </a:ext>
            </a:extLst>
          </p:cNvPr>
          <p:cNvSpPr txBox="1"/>
          <p:nvPr/>
        </p:nvSpPr>
        <p:spPr>
          <a:xfrm>
            <a:off x="150638" y="2667300"/>
            <a:ext cx="147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Sample AK</a:t>
            </a:r>
          </a:p>
        </p:txBody>
      </p:sp>
    </p:spTree>
    <p:extLst>
      <p:ext uri="{BB962C8B-B14F-4D97-AF65-F5344CB8AC3E}">
        <p14:creationId xmlns:p14="http://schemas.microsoft.com/office/powerpoint/2010/main" val="167927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5014"/>
            <a:ext cx="8686800" cy="91832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3050" y="2014604"/>
            <a:ext cx="18573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992987-5442-95D0-B871-BC5A8FDE919B}"/>
              </a:ext>
            </a:extLst>
          </p:cNvPr>
          <p:cNvGrpSpPr/>
          <p:nvPr/>
        </p:nvGrpSpPr>
        <p:grpSpPr>
          <a:xfrm>
            <a:off x="138345" y="146471"/>
            <a:ext cx="8084747" cy="1675265"/>
            <a:chOff x="-369497" y="7943"/>
            <a:chExt cx="8084747" cy="167526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543050" y="7943"/>
              <a:ext cx="6172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89000"/>
                </a:lnSpc>
              </a:pPr>
              <a:endParaRPr lang="en-US" sz="1050" b="1">
                <a:solidFill>
                  <a:srgbClr val="000066"/>
                </a:solidFill>
                <a:latin typeface="Arial" charset="0"/>
              </a:endParaRPr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C2096D0-8697-D53A-088F-CD3FBEC35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08" t="3691" r="16667" b="71677"/>
            <a:stretch/>
          </p:blipFill>
          <p:spPr>
            <a:xfrm>
              <a:off x="-369497" y="887475"/>
              <a:ext cx="5614416" cy="79573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922BB-80C3-A579-F6E4-A2A456EF5390}"/>
              </a:ext>
            </a:extLst>
          </p:cNvPr>
          <p:cNvGrpSpPr/>
          <p:nvPr/>
        </p:nvGrpSpPr>
        <p:grpSpPr>
          <a:xfrm>
            <a:off x="138345" y="1797597"/>
            <a:ext cx="6096931" cy="2061972"/>
            <a:chOff x="-408395" y="1751466"/>
            <a:chExt cx="6096931" cy="2061972"/>
          </a:xfrm>
        </p:grpSpPr>
        <p:pic>
          <p:nvPicPr>
            <p:cNvPr id="10" name="Picture 9" descr="Delhi_Air_Pollution.jpg">
              <a:extLst>
                <a:ext uri="{FF2B5EF4-FFF2-40B4-BE49-F238E27FC236}">
                  <a16:creationId xmlns:a16="http://schemas.microsoft.com/office/drawing/2014/main" id="{CE586A1B-E4FE-A3C5-E2C1-22B34693E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894" y="1785588"/>
              <a:ext cx="2943642" cy="1889450"/>
            </a:xfrm>
            <a:prstGeom prst="rect">
              <a:avLst/>
            </a:prstGeom>
          </p:spPr>
        </p:pic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41274E6B-3CD3-2283-B492-E180B4908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08395" y="1751466"/>
              <a:ext cx="3100375" cy="20619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29F00E-B470-FCC4-7F54-BD5C8E859FC0}"/>
              </a:ext>
            </a:extLst>
          </p:cNvPr>
          <p:cNvSpPr txBox="1"/>
          <p:nvPr/>
        </p:nvSpPr>
        <p:spPr>
          <a:xfrm>
            <a:off x="7134807" y="4368279"/>
            <a:ext cx="1609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effectLst/>
              </a:rPr>
              <a:t>Van Damme </a:t>
            </a:r>
            <a:r>
              <a:rPr lang="en-US" sz="800" i="1" dirty="0">
                <a:effectLst/>
              </a:rPr>
              <a:t>et al</a:t>
            </a:r>
            <a:r>
              <a:rPr lang="en-US" sz="800" dirty="0">
                <a:effectLst/>
              </a:rPr>
              <a:t> 2021</a:t>
            </a:r>
            <a:endParaRPr lang="en-US" sz="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40F2CF-EB7A-8C24-F16B-2B652FA8F382}"/>
              </a:ext>
            </a:extLst>
          </p:cNvPr>
          <p:cNvGrpSpPr/>
          <p:nvPr/>
        </p:nvGrpSpPr>
        <p:grpSpPr>
          <a:xfrm>
            <a:off x="6043627" y="1335275"/>
            <a:ext cx="3009865" cy="2927532"/>
            <a:chOff x="6043627" y="1335275"/>
            <a:chExt cx="3009865" cy="29275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55056B-1099-BDF2-73CA-3754C94BE816}"/>
                </a:ext>
              </a:extLst>
            </p:cNvPr>
            <p:cNvSpPr txBox="1"/>
            <p:nvPr/>
          </p:nvSpPr>
          <p:spPr>
            <a:xfrm>
              <a:off x="6373368" y="1335275"/>
              <a:ext cx="2542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NH</a:t>
              </a:r>
              <a:r>
                <a:rPr lang="en-US" sz="1400" b="1" baseline="-25000" dirty="0">
                  <a:solidFill>
                    <a:srgbClr val="0070C0"/>
                  </a:solidFill>
                </a:rPr>
                <a:t>3</a:t>
              </a:r>
              <a:r>
                <a:rPr lang="en-US" sz="1400" b="1" dirty="0">
                  <a:solidFill>
                    <a:srgbClr val="0070C0"/>
                  </a:solidFill>
                </a:rPr>
                <a:t> concentrations have been increasing globally 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06CCE93-56D7-8EAA-7A60-8BCD973E5331}"/>
                </a:ext>
              </a:extLst>
            </p:cNvPr>
            <p:cNvGrpSpPr/>
            <p:nvPr/>
          </p:nvGrpSpPr>
          <p:grpSpPr>
            <a:xfrm>
              <a:off x="6043627" y="1960427"/>
              <a:ext cx="3009865" cy="2302380"/>
              <a:chOff x="473998" y="0"/>
              <a:chExt cx="3916610" cy="2857501"/>
            </a:xfrm>
          </p:grpSpPr>
          <p:pic>
            <p:nvPicPr>
              <p:cNvPr id="19" name="Picture 18" descr="Chart, line chart&#10;&#10;Description automatically generated">
                <a:extLst>
                  <a:ext uri="{FF2B5EF4-FFF2-40B4-BE49-F238E27FC236}">
                    <a16:creationId xmlns:a16="http://schemas.microsoft.com/office/drawing/2014/main" id="{BDA9CD20-9FD8-75FD-69DF-F318EE6DAE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941" b="55556"/>
              <a:stretch/>
            </p:blipFill>
            <p:spPr>
              <a:xfrm>
                <a:off x="667511" y="0"/>
                <a:ext cx="3723097" cy="2286000"/>
              </a:xfrm>
              <a:prstGeom prst="rect">
                <a:avLst/>
              </a:prstGeom>
            </p:spPr>
          </p:pic>
          <p:pic>
            <p:nvPicPr>
              <p:cNvPr id="20" name="Picture 19" descr="Chart, line chart&#10;&#10;Description automatically generated">
                <a:extLst>
                  <a:ext uri="{FF2B5EF4-FFF2-40B4-BE49-F238E27FC236}">
                    <a16:creationId xmlns:a16="http://schemas.microsoft.com/office/drawing/2014/main" id="{0975A9E6-FDF9-A738-A1CC-55B08AC32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0044" b="1"/>
              <a:stretch/>
            </p:blipFill>
            <p:spPr>
              <a:xfrm>
                <a:off x="473998" y="2345436"/>
                <a:ext cx="3916610" cy="5120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66645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4A44E1-ED9E-910E-83A6-A60C6FB80A3E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C6424-581D-7897-1B16-52B03743C60C}"/>
              </a:ext>
            </a:extLst>
          </p:cNvPr>
          <p:cNvSpPr/>
          <p:nvPr/>
        </p:nvSpPr>
        <p:spPr bwMode="auto">
          <a:xfrm>
            <a:off x="781884" y="6165304"/>
            <a:ext cx="8259246" cy="6926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2" descr="Instrument Render">
            <a:extLst>
              <a:ext uri="{FF2B5EF4-FFF2-40B4-BE49-F238E27FC236}">
                <a16:creationId xmlns:a16="http://schemas.microsoft.com/office/drawing/2014/main" id="{233BC342-CB2F-1938-4481-9012ABDA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85" y="1966412"/>
            <a:ext cx="1262439" cy="506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89C13C4-CEFF-3FC9-8E7B-0EA932BA62DC}"/>
              </a:ext>
            </a:extLst>
          </p:cNvPr>
          <p:cNvSpPr txBox="1">
            <a:spLocks/>
          </p:cNvSpPr>
          <p:nvPr/>
        </p:nvSpPr>
        <p:spPr>
          <a:xfrm>
            <a:off x="2887526" y="108763"/>
            <a:ext cx="3482469" cy="72008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214A8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sz="2800" dirty="0">
                <a:solidFill>
                  <a:srgbClr val="0070C0"/>
                </a:solidFill>
              </a:rPr>
              <a:t>Infrared Sounders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EBAD30-5A76-BBCE-1A42-2A254A6ED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69" y="1534928"/>
            <a:ext cx="2707365" cy="1893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1446E-69F7-5553-0CF4-2CC1F710D346}"/>
              </a:ext>
            </a:extLst>
          </p:cNvPr>
          <p:cNvSpPr txBox="1"/>
          <p:nvPr/>
        </p:nvSpPr>
        <p:spPr>
          <a:xfrm>
            <a:off x="113521" y="484918"/>
            <a:ext cx="38961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TES (2004-2018)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On NASA AURA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First NH</a:t>
            </a:r>
            <a:r>
              <a:rPr lang="en-US" baseline="-25000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 measurements from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2D050"/>
                </a:solidFill>
              </a:rPr>
              <a:t>High spectral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Sparse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2D050"/>
                </a:solidFill>
              </a:rPr>
              <a:t>1:30/13:30 LST overpasses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91D5"/>
                </a:solidFill>
              </a:rPr>
              <a:t>Interferometer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9D406-F808-A215-8C65-1A9F59F3B835}"/>
              </a:ext>
            </a:extLst>
          </p:cNvPr>
          <p:cNvSpPr txBox="1"/>
          <p:nvPr/>
        </p:nvSpPr>
        <p:spPr>
          <a:xfrm>
            <a:off x="113521" y="2884529"/>
            <a:ext cx="3896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AIRS (2002-2026)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On NASA AQUA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Global daily coverage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1:30/13:30 LST overpasses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Nearing its end-of-life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Radiometer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20139-FB2C-9975-EB4F-FA8E65631C71}"/>
              </a:ext>
            </a:extLst>
          </p:cNvPr>
          <p:cNvSpPr txBox="1"/>
          <p:nvPr/>
        </p:nvSpPr>
        <p:spPr>
          <a:xfrm>
            <a:off x="5247860" y="536769"/>
            <a:ext cx="3896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B050"/>
                </a:solidFill>
              </a:rPr>
              <a:t>CrIS</a:t>
            </a:r>
            <a:r>
              <a:rPr lang="en-US" b="1" dirty="0">
                <a:solidFill>
                  <a:srgbClr val="00B050"/>
                </a:solidFill>
              </a:rPr>
              <a:t> (2012-…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On NASA/NOAA SNPP, JPSS-1,JPSS-2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Scheduled for JPSS-3 and JPSS-4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Global daily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1:30/13:30 LST overpasses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91D5"/>
                </a:solidFill>
              </a:rPr>
              <a:t>Interferometer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642FB-5538-1342-9D83-960C490A09EF}"/>
              </a:ext>
            </a:extLst>
          </p:cNvPr>
          <p:cNvSpPr txBox="1"/>
          <p:nvPr/>
        </p:nvSpPr>
        <p:spPr>
          <a:xfrm>
            <a:off x="5099244" y="2858250"/>
            <a:ext cx="4193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IASI  (2006-…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On </a:t>
            </a:r>
            <a:r>
              <a:rPr lang="en-US" dirty="0" err="1">
                <a:solidFill>
                  <a:srgbClr val="0070C0"/>
                </a:solidFill>
              </a:rPr>
              <a:t>Metop</a:t>
            </a:r>
            <a:r>
              <a:rPr lang="en-US" dirty="0">
                <a:solidFill>
                  <a:srgbClr val="0070C0"/>
                </a:solidFill>
              </a:rPr>
              <a:t>-A/B/C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IASI-NG scheduled for </a:t>
            </a:r>
            <a:r>
              <a:rPr lang="en-US" dirty="0" err="1">
                <a:solidFill>
                  <a:srgbClr val="0070C0"/>
                </a:solidFill>
              </a:rPr>
              <a:t>Metop</a:t>
            </a:r>
            <a:r>
              <a:rPr lang="en-US" dirty="0">
                <a:solidFill>
                  <a:srgbClr val="0070C0"/>
                </a:solidFill>
              </a:rPr>
              <a:t>-SG A/B/C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Global daily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9:30/21:30 LST overpasses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Interferometer</a:t>
            </a:r>
          </a:p>
        </p:txBody>
      </p:sp>
    </p:spTree>
    <p:extLst>
      <p:ext uri="{BB962C8B-B14F-4D97-AF65-F5344CB8AC3E}">
        <p14:creationId xmlns:p14="http://schemas.microsoft.com/office/powerpoint/2010/main" val="104551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41D2C4-41D0-17A8-6AFA-CC60D7D6807C}"/>
              </a:ext>
            </a:extLst>
          </p:cNvPr>
          <p:cNvSpPr/>
          <p:nvPr/>
        </p:nvSpPr>
        <p:spPr bwMode="auto">
          <a:xfrm>
            <a:off x="790575" y="6309320"/>
            <a:ext cx="8353425" cy="548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A1A202-FC10-5B51-5559-AF69C3636565}"/>
              </a:ext>
            </a:extLst>
          </p:cNvPr>
          <p:cNvGrpSpPr/>
          <p:nvPr/>
        </p:nvGrpSpPr>
        <p:grpSpPr>
          <a:xfrm>
            <a:off x="330056" y="2426975"/>
            <a:ext cx="5126136" cy="891245"/>
            <a:chOff x="425753" y="2422895"/>
            <a:chExt cx="5126136" cy="8912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F364A9-D2BC-7100-6996-29C999C008CE}"/>
                </a:ext>
              </a:extLst>
            </p:cNvPr>
            <p:cNvSpPr txBox="1"/>
            <p:nvPr/>
          </p:nvSpPr>
          <p:spPr>
            <a:xfrm>
              <a:off x="2854127" y="2422895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AD823F-9B79-5D99-303B-53609DACB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72878"/>
            <a:stretch/>
          </p:blipFill>
          <p:spPr>
            <a:xfrm>
              <a:off x="1526198" y="2589334"/>
              <a:ext cx="4025691" cy="57778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A42A85-75FE-A276-772D-BC46B8B91831}"/>
                </a:ext>
              </a:extLst>
            </p:cNvPr>
            <p:cNvSpPr txBox="1"/>
            <p:nvPr/>
          </p:nvSpPr>
          <p:spPr>
            <a:xfrm>
              <a:off x="425753" y="2623247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78BA09-EDE4-1BE5-7EA4-D4E4B997C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76704" r="3494" b="17031"/>
            <a:stretch/>
          </p:blipFill>
          <p:spPr>
            <a:xfrm>
              <a:off x="1526198" y="3101068"/>
              <a:ext cx="4025691" cy="2130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FC944-83E8-24C9-09B3-D33C56BCC8B9}"/>
              </a:ext>
            </a:extLst>
          </p:cNvPr>
          <p:cNvGrpSpPr/>
          <p:nvPr/>
        </p:nvGrpSpPr>
        <p:grpSpPr>
          <a:xfrm>
            <a:off x="324521" y="2438438"/>
            <a:ext cx="5131671" cy="1475448"/>
            <a:chOff x="5102037" y="1289691"/>
            <a:chExt cx="5131671" cy="14754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159CC0-FF86-FF90-1562-C4B3D89D7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56387"/>
            <a:stretch/>
          </p:blipFill>
          <p:spPr>
            <a:xfrm>
              <a:off x="6202482" y="1456130"/>
              <a:ext cx="4025691" cy="11386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013548-946D-12AF-9ECE-EFE8875B87FB}"/>
                </a:ext>
              </a:extLst>
            </p:cNvPr>
            <p:cNvSpPr txBox="1"/>
            <p:nvPr/>
          </p:nvSpPr>
          <p:spPr>
            <a:xfrm>
              <a:off x="5102037" y="1490043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83FC79-AA8D-08D3-3381-7F55B228BA55}"/>
                </a:ext>
              </a:extLst>
            </p:cNvPr>
            <p:cNvSpPr txBox="1"/>
            <p:nvPr/>
          </p:nvSpPr>
          <p:spPr>
            <a:xfrm>
              <a:off x="5102037" y="2025178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No NH</a:t>
              </a:r>
              <a:r>
                <a:rPr lang="en-US" b="1" baseline="-25000" dirty="0"/>
                <a:t>3</a:t>
              </a:r>
            </a:p>
            <a:p>
              <a:endParaRPr lang="en-US" sz="8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57838F-03D2-1CA9-0EA1-582E5C9FA01F}"/>
                </a:ext>
              </a:extLst>
            </p:cNvPr>
            <p:cNvSpPr txBox="1"/>
            <p:nvPr/>
          </p:nvSpPr>
          <p:spPr>
            <a:xfrm>
              <a:off x="7772723" y="207511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NH</a:t>
              </a:r>
              <a:r>
                <a:rPr lang="en-US" sz="900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2F06A8-DC4C-E45A-C71D-ADD60B949586}"/>
                </a:ext>
              </a:extLst>
            </p:cNvPr>
            <p:cNvSpPr txBox="1"/>
            <p:nvPr/>
          </p:nvSpPr>
          <p:spPr>
            <a:xfrm>
              <a:off x="8524047" y="2060905"/>
              <a:ext cx="4596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H</a:t>
              </a:r>
              <a:r>
                <a:rPr lang="en-US" sz="900" b="1" baseline="-25000" dirty="0"/>
                <a:t>2</a:t>
              </a:r>
              <a:r>
                <a:rPr lang="en-US" sz="900" b="1" dirty="0"/>
                <a:t>O</a:t>
              </a:r>
              <a:endParaRPr lang="en-US" sz="900" b="1" baseline="-25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1ABB07-9CF5-1721-5D9E-96DD43B23599}"/>
                </a:ext>
              </a:extLst>
            </p:cNvPr>
            <p:cNvSpPr txBox="1"/>
            <p:nvPr/>
          </p:nvSpPr>
          <p:spPr>
            <a:xfrm>
              <a:off x="9752557" y="2052256"/>
              <a:ext cx="3930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O</a:t>
              </a:r>
              <a:r>
                <a:rPr lang="en-US" sz="900" b="1" baseline="-25000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0903EF-54FF-7025-D5BB-8000D44602BD}"/>
                </a:ext>
              </a:extLst>
            </p:cNvPr>
            <p:cNvSpPr txBox="1"/>
            <p:nvPr/>
          </p:nvSpPr>
          <p:spPr>
            <a:xfrm>
              <a:off x="7209166" y="1918498"/>
              <a:ext cx="25433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C00000"/>
                  </a:solidFill>
                </a:rPr>
                <a:t>Observation</a:t>
              </a:r>
              <a:r>
                <a:rPr lang="en-US" sz="900" b="1" dirty="0">
                  <a:solidFill>
                    <a:srgbClr val="003399"/>
                  </a:solidFill>
                </a:rPr>
                <a:t> – Forward Model Calculations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F6475A-20E5-45A1-1D88-EB570C1472F0}"/>
                </a:ext>
              </a:extLst>
            </p:cNvPr>
            <p:cNvSpPr txBox="1"/>
            <p:nvPr/>
          </p:nvSpPr>
          <p:spPr>
            <a:xfrm>
              <a:off x="7530411" y="1289691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A1F0AE-B0F2-48A7-B5D3-D9EB2995F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76704" r="3494" b="17031"/>
            <a:stretch/>
          </p:blipFill>
          <p:spPr>
            <a:xfrm>
              <a:off x="6208017" y="2552067"/>
              <a:ext cx="4025691" cy="21307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4A7D32-E00B-37AD-5229-BD26D30F9C9B}"/>
              </a:ext>
            </a:extLst>
          </p:cNvPr>
          <p:cNvGrpSpPr/>
          <p:nvPr/>
        </p:nvGrpSpPr>
        <p:grpSpPr>
          <a:xfrm>
            <a:off x="322266" y="2435718"/>
            <a:ext cx="5128391" cy="2043678"/>
            <a:chOff x="5736987" y="2765139"/>
            <a:chExt cx="5128391" cy="20436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06F9A5-A9D0-491A-D2E7-36A8C40A3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76704" r="3494" b="17031"/>
            <a:stretch/>
          </p:blipFill>
          <p:spPr>
            <a:xfrm>
              <a:off x="6839687" y="4595745"/>
              <a:ext cx="4025691" cy="2130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6936CA5-0245-9125-B1D8-141F02BB2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40250"/>
            <a:stretch/>
          </p:blipFill>
          <p:spPr>
            <a:xfrm>
              <a:off x="6837432" y="2931578"/>
              <a:ext cx="4025691" cy="16874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BCF9D8-D6B3-64EA-E8F3-A63F4CE1199F}"/>
                </a:ext>
              </a:extLst>
            </p:cNvPr>
            <p:cNvSpPr txBox="1"/>
            <p:nvPr/>
          </p:nvSpPr>
          <p:spPr>
            <a:xfrm>
              <a:off x="5736987" y="2965491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8453E1-064D-63FB-6AAE-96BB83D505A4}"/>
                </a:ext>
              </a:extLst>
            </p:cNvPr>
            <p:cNvSpPr txBox="1"/>
            <p:nvPr/>
          </p:nvSpPr>
          <p:spPr>
            <a:xfrm>
              <a:off x="5736987" y="3500626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No NH</a:t>
              </a:r>
              <a:r>
                <a:rPr lang="en-US" b="1" baseline="-25000" dirty="0"/>
                <a:t>3</a:t>
              </a:r>
            </a:p>
            <a:p>
              <a:endParaRPr lang="en-US" sz="8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59B78C-FD64-E8B2-E767-DAAB9641832E}"/>
                </a:ext>
              </a:extLst>
            </p:cNvPr>
            <p:cNvSpPr txBox="1"/>
            <p:nvPr/>
          </p:nvSpPr>
          <p:spPr>
            <a:xfrm>
              <a:off x="8407673" y="3550564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NH</a:t>
              </a:r>
              <a:r>
                <a:rPr lang="en-US" sz="900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1083F3-7841-F490-90CC-6D13DEFBA86E}"/>
                </a:ext>
              </a:extLst>
            </p:cNvPr>
            <p:cNvSpPr txBox="1"/>
            <p:nvPr/>
          </p:nvSpPr>
          <p:spPr>
            <a:xfrm>
              <a:off x="9158997" y="3536353"/>
              <a:ext cx="4596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H</a:t>
              </a:r>
              <a:r>
                <a:rPr lang="en-US" sz="900" b="1" baseline="-25000" dirty="0"/>
                <a:t>2</a:t>
              </a:r>
              <a:r>
                <a:rPr lang="en-US" sz="900" b="1" dirty="0"/>
                <a:t>O</a:t>
              </a:r>
              <a:endParaRPr lang="en-US" sz="900" b="1" baseline="-25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559989-E926-DAD9-5877-FA42EFF1DDCC}"/>
                </a:ext>
              </a:extLst>
            </p:cNvPr>
            <p:cNvSpPr txBox="1"/>
            <p:nvPr/>
          </p:nvSpPr>
          <p:spPr>
            <a:xfrm>
              <a:off x="10387507" y="3527704"/>
              <a:ext cx="3930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O</a:t>
              </a:r>
              <a:r>
                <a:rPr lang="en-US" sz="900" b="1" baseline="-25000" dirty="0"/>
                <a:t>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7D8A2B-6A26-B3E5-66DE-D367CA82A0CD}"/>
                </a:ext>
              </a:extLst>
            </p:cNvPr>
            <p:cNvSpPr txBox="1"/>
            <p:nvPr/>
          </p:nvSpPr>
          <p:spPr>
            <a:xfrm>
              <a:off x="7844116" y="3393946"/>
              <a:ext cx="25433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C00000"/>
                  </a:solidFill>
                </a:rPr>
                <a:t>Observation</a:t>
              </a:r>
              <a:r>
                <a:rPr lang="en-US" sz="900" b="1" dirty="0">
                  <a:solidFill>
                    <a:srgbClr val="003399"/>
                  </a:solidFill>
                </a:rPr>
                <a:t> – Forward Model Calculations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118FB9-0A7C-6FB1-488E-C5E461739AC8}"/>
                </a:ext>
              </a:extLst>
            </p:cNvPr>
            <p:cNvSpPr txBox="1"/>
            <p:nvPr/>
          </p:nvSpPr>
          <p:spPr>
            <a:xfrm>
              <a:off x="8165361" y="2765139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A8E1964-D970-D24E-E830-B10B29334D6D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F2F54CD-EC73-60F5-5A70-CB6211675372}"/>
              </a:ext>
            </a:extLst>
          </p:cNvPr>
          <p:cNvSpPr txBox="1">
            <a:spLocks/>
          </p:cNvSpPr>
          <p:nvPr/>
        </p:nvSpPr>
        <p:spPr>
          <a:xfrm>
            <a:off x="1089329" y="205818"/>
            <a:ext cx="5160396" cy="61949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214A89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>
                <a:solidFill>
                  <a:srgbClr val="0070C0"/>
                </a:solidFill>
              </a:rPr>
              <a:t>Optimal Estimation for NH</a:t>
            </a:r>
            <a:r>
              <a:rPr lang="en-US" sz="2800" baseline="-25000" dirty="0">
                <a:solidFill>
                  <a:srgbClr val="0070C0"/>
                </a:solidFill>
              </a:rPr>
              <a:t>3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D74105-6EF0-AF55-8BAC-167A220650CD}"/>
              </a:ext>
            </a:extLst>
          </p:cNvPr>
          <p:cNvGrpSpPr/>
          <p:nvPr/>
        </p:nvGrpSpPr>
        <p:grpSpPr>
          <a:xfrm>
            <a:off x="41488" y="882865"/>
            <a:ext cx="6129760" cy="3516368"/>
            <a:chOff x="421048" y="2428314"/>
            <a:chExt cx="5127741" cy="269881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B99F353-B3BC-D4B2-7CBC-2F270DDE1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15405"/>
            <a:stretch/>
          </p:blipFill>
          <p:spPr>
            <a:xfrm>
              <a:off x="1523098" y="2594753"/>
              <a:ext cx="4025691" cy="253237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C41A053-3DC0-4B3B-3AB6-230134765AAE}"/>
                </a:ext>
              </a:extLst>
            </p:cNvPr>
            <p:cNvSpPr txBox="1"/>
            <p:nvPr/>
          </p:nvSpPr>
          <p:spPr>
            <a:xfrm>
              <a:off x="422653" y="2628666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3D3A99-31EB-BD4B-67FE-E3408D6034A0}"/>
                </a:ext>
              </a:extLst>
            </p:cNvPr>
            <p:cNvSpPr txBox="1"/>
            <p:nvPr/>
          </p:nvSpPr>
          <p:spPr>
            <a:xfrm>
              <a:off x="422653" y="3163801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No NH</a:t>
              </a:r>
              <a:r>
                <a:rPr lang="en-US" b="1" baseline="-25000" dirty="0"/>
                <a:t>3</a:t>
              </a:r>
            </a:p>
            <a:p>
              <a:endParaRPr lang="en-US" sz="800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A134A4-5484-81E0-510E-D1A517B7C5A6}"/>
                </a:ext>
              </a:extLst>
            </p:cNvPr>
            <p:cNvSpPr txBox="1"/>
            <p:nvPr/>
          </p:nvSpPr>
          <p:spPr>
            <a:xfrm>
              <a:off x="422653" y="3741196"/>
              <a:ext cx="123046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66CC"/>
                  </a:solidFill>
                </a:rPr>
                <a:t>Initial Guess</a:t>
              </a:r>
            </a:p>
            <a:p>
              <a:endParaRPr lang="en-US" sz="800" b="1" dirty="0">
                <a:solidFill>
                  <a:srgbClr val="3366CC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4AD54-1DCE-99DB-6D76-07A51064D6D3}"/>
                </a:ext>
              </a:extLst>
            </p:cNvPr>
            <p:cNvSpPr txBox="1"/>
            <p:nvPr/>
          </p:nvSpPr>
          <p:spPr>
            <a:xfrm>
              <a:off x="421048" y="4311216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Retrieval</a:t>
              </a:r>
            </a:p>
            <a:p>
              <a:endParaRPr lang="en-US" sz="8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49B8A0-B3A7-3379-3A33-B91C98F8C09F}"/>
                </a:ext>
              </a:extLst>
            </p:cNvPr>
            <p:cNvSpPr txBox="1"/>
            <p:nvPr/>
          </p:nvSpPr>
          <p:spPr>
            <a:xfrm>
              <a:off x="3093339" y="3213739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NH</a:t>
              </a:r>
              <a:r>
                <a:rPr lang="en-US" sz="900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AB70CA-4537-AF9A-F5FC-A3A72DD1708E}"/>
                </a:ext>
              </a:extLst>
            </p:cNvPr>
            <p:cNvSpPr txBox="1"/>
            <p:nvPr/>
          </p:nvSpPr>
          <p:spPr>
            <a:xfrm>
              <a:off x="3844663" y="3199528"/>
              <a:ext cx="4596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H</a:t>
              </a:r>
              <a:r>
                <a:rPr lang="en-US" sz="900" b="1" baseline="-25000" dirty="0"/>
                <a:t>2</a:t>
              </a:r>
              <a:r>
                <a:rPr lang="en-US" sz="900" b="1" dirty="0"/>
                <a:t>O</a:t>
              </a:r>
              <a:endParaRPr lang="en-US" sz="900" b="1" baseline="-250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A04836-BEED-93A5-6868-4AE9738E4EE8}"/>
                </a:ext>
              </a:extLst>
            </p:cNvPr>
            <p:cNvSpPr txBox="1"/>
            <p:nvPr/>
          </p:nvSpPr>
          <p:spPr>
            <a:xfrm>
              <a:off x="5073173" y="3190879"/>
              <a:ext cx="3930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O</a:t>
              </a:r>
              <a:r>
                <a:rPr lang="en-US" sz="900" b="1" baseline="-25000" dirty="0"/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5F4A04-F7AA-FDFD-D138-6310CD02F97F}"/>
                </a:ext>
              </a:extLst>
            </p:cNvPr>
            <p:cNvSpPr txBox="1"/>
            <p:nvPr/>
          </p:nvSpPr>
          <p:spPr>
            <a:xfrm>
              <a:off x="2529782" y="3057121"/>
              <a:ext cx="25433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C00000"/>
                  </a:solidFill>
                </a:rPr>
                <a:t>Observation</a:t>
              </a:r>
              <a:r>
                <a:rPr lang="en-US" sz="900" b="1" dirty="0">
                  <a:solidFill>
                    <a:srgbClr val="003399"/>
                  </a:solidFill>
                </a:rPr>
                <a:t> – Forward Model Calculations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577320C-A724-5303-203F-D5FED45436B0}"/>
                </a:ext>
              </a:extLst>
            </p:cNvPr>
            <p:cNvSpPr txBox="1"/>
            <p:nvPr/>
          </p:nvSpPr>
          <p:spPr>
            <a:xfrm>
              <a:off x="2851027" y="2428314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CFD7066-A33E-3D1E-80B5-0DB5F9F610F8}"/>
              </a:ext>
            </a:extLst>
          </p:cNvPr>
          <p:cNvSpPr txBox="1"/>
          <p:nvPr/>
        </p:nvSpPr>
        <p:spPr>
          <a:xfrm>
            <a:off x="945286" y="6581001"/>
            <a:ext cx="802221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i="1" dirty="0">
                <a:solidFill>
                  <a:srgbClr val="3A601B"/>
                </a:solidFill>
              </a:rPr>
              <a:t>For more details see: Shephard M.W. and K. E. Cady-Pereira, AMT, 2015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9E3208-2DB4-962A-1D94-A20CC0A0813A}"/>
              </a:ext>
            </a:extLst>
          </p:cNvPr>
          <p:cNvSpPr txBox="1"/>
          <p:nvPr/>
        </p:nvSpPr>
        <p:spPr>
          <a:xfrm>
            <a:off x="950410" y="5373216"/>
            <a:ext cx="4464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3A601B"/>
                </a:solidFill>
              </a:rPr>
              <a:t>Detectability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>
                <a:solidFill>
                  <a:srgbClr val="0D0D0D"/>
                </a:solidFill>
              </a:rPr>
              <a:t>is ~ </a:t>
            </a:r>
            <a:r>
              <a:rPr lang="en-US" sz="1600" b="1" dirty="0">
                <a:solidFill>
                  <a:srgbClr val="3A601B"/>
                </a:solidFill>
              </a:rPr>
              <a:t>0.25  </a:t>
            </a:r>
            <a:r>
              <a:rPr lang="en-US" sz="1600" b="1" dirty="0" err="1">
                <a:solidFill>
                  <a:srgbClr val="3A601B"/>
                </a:solidFill>
              </a:rPr>
              <a:t>ppbv</a:t>
            </a:r>
            <a:r>
              <a:rPr lang="en-US" sz="1600" b="1" dirty="0">
                <a:solidFill>
                  <a:srgbClr val="3A601B"/>
                </a:solidFill>
              </a:rPr>
              <a:t> </a:t>
            </a:r>
            <a:r>
              <a:rPr lang="en-US" sz="1600" b="1" dirty="0">
                <a:solidFill>
                  <a:srgbClr val="0D0D0D"/>
                </a:solidFill>
              </a:rPr>
              <a:t>under ideal conditions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3A601B"/>
                </a:solidFill>
              </a:rPr>
              <a:t>Thermal contrast </a:t>
            </a:r>
            <a:r>
              <a:rPr lang="en-US" sz="1600" b="1" dirty="0">
                <a:solidFill>
                  <a:srgbClr val="0D0D0D"/>
                </a:solidFill>
              </a:rPr>
              <a:t>plays an important role</a:t>
            </a:r>
            <a:endParaRPr lang="en-US" b="1" dirty="0">
              <a:solidFill>
                <a:srgbClr val="0D0D0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7" name="Picture 46" descr="plot_bt_tcon.png">
            <a:extLst>
              <a:ext uri="{FF2B5EF4-FFF2-40B4-BE49-F238E27FC236}">
                <a16:creationId xmlns:a16="http://schemas.microsoft.com/office/drawing/2014/main" id="{B9461D61-EFD4-2E10-7434-A89A372F7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84" y="368160"/>
            <a:ext cx="2823999" cy="367561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9AB9621-57F1-5FF1-5F0C-1A9A9933AEEB}"/>
              </a:ext>
            </a:extLst>
          </p:cNvPr>
          <p:cNvSpPr txBox="1"/>
          <p:nvPr/>
        </p:nvSpPr>
        <p:spPr>
          <a:xfrm>
            <a:off x="5615608" y="609329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D0D0D"/>
                </a:solidFill>
              </a:rPr>
              <a:t>Thermal Contrast:   Surface- Air Temperature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43A334-BE3C-1585-DAAE-9E74947EEF1E}"/>
              </a:ext>
            </a:extLst>
          </p:cNvPr>
          <p:cNvSpPr txBox="1"/>
          <p:nvPr/>
        </p:nvSpPr>
        <p:spPr>
          <a:xfrm>
            <a:off x="6739564" y="4138175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NH</a:t>
            </a:r>
            <a:r>
              <a:rPr lang="en-US" b="1" baseline="-25000" dirty="0">
                <a:solidFill>
                  <a:srgbClr val="0070C0"/>
                </a:solidFill>
              </a:rPr>
              <a:t>3</a:t>
            </a:r>
            <a:r>
              <a:rPr lang="en-US" b="1" dirty="0">
                <a:solidFill>
                  <a:srgbClr val="0070C0"/>
                </a:solidFill>
              </a:rPr>
              <a:t> Signal </a:t>
            </a:r>
            <a:r>
              <a:rPr lang="en-US" b="1" dirty="0" err="1">
                <a:solidFill>
                  <a:srgbClr val="0070C0"/>
                </a:solidFill>
              </a:rPr>
              <a:t>vs</a:t>
            </a:r>
            <a:r>
              <a:rPr lang="en-US" b="1" dirty="0">
                <a:solidFill>
                  <a:srgbClr val="0070C0"/>
                </a:solidFill>
              </a:rPr>
              <a:t> TCON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DFC9E-1B5F-2660-9DD1-1859A0B7A65C}"/>
              </a:ext>
            </a:extLst>
          </p:cNvPr>
          <p:cNvSpPr txBox="1"/>
          <p:nvPr/>
        </p:nvSpPr>
        <p:spPr>
          <a:xfrm>
            <a:off x="133804" y="4194188"/>
            <a:ext cx="2117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Rodgers, 2000</a:t>
            </a:r>
          </a:p>
        </p:txBody>
      </p:sp>
    </p:spTree>
    <p:extLst>
      <p:ext uri="{BB962C8B-B14F-4D97-AF65-F5344CB8AC3E}">
        <p14:creationId xmlns:p14="http://schemas.microsoft.com/office/powerpoint/2010/main" val="185543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88239-D6AE-5070-9611-6C597B0C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04" y="237247"/>
            <a:ext cx="7643191" cy="604449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Frequencies of elevated NH</a:t>
            </a:r>
            <a:r>
              <a:rPr lang="en-US" baseline="-25000" dirty="0"/>
              <a:t>3</a:t>
            </a:r>
            <a:r>
              <a:rPr lang="en-US" dirty="0"/>
              <a:t> occurrences from TES</a:t>
            </a:r>
          </a:p>
        </p:txBody>
      </p:sp>
      <p:pic>
        <p:nvPicPr>
          <p:cNvPr id="4" name="Content Placeholder 3" descr="NH3-Data_3.png">
            <a:extLst>
              <a:ext uri="{FF2B5EF4-FFF2-40B4-BE49-F238E27FC236}">
                <a16:creationId xmlns:a16="http://schemas.microsoft.com/office/drawing/2014/main" id="{74AAAFC3-8357-672D-443E-53524B64A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9" y="996750"/>
            <a:ext cx="5659742" cy="31136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38B5CD-7097-3D76-614A-8565D5416039}"/>
              </a:ext>
            </a:extLst>
          </p:cNvPr>
          <p:cNvSpPr/>
          <p:nvPr/>
        </p:nvSpPr>
        <p:spPr>
          <a:xfrm>
            <a:off x="2006478" y="4265473"/>
            <a:ext cx="1847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(Graphic) G. </a:t>
            </a:r>
            <a:r>
              <a:rPr lang="en-US" sz="800" dirty="0" err="1"/>
              <a:t>Grullón</a:t>
            </a:r>
            <a:r>
              <a:rPr lang="en-US" sz="800" dirty="0"/>
              <a:t>/Science;</a:t>
            </a:r>
          </a:p>
          <a:p>
            <a:r>
              <a:rPr lang="en-US" sz="800" dirty="0"/>
              <a:t> (Data) JPL TES Science Team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2FE84-CD4A-9132-C477-4476A6AD8549}"/>
              </a:ext>
            </a:extLst>
          </p:cNvPr>
          <p:cNvSpPr txBox="1"/>
          <p:nvPr/>
        </p:nvSpPr>
        <p:spPr>
          <a:xfrm>
            <a:off x="6156001" y="906450"/>
            <a:ext cx="283692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TES Megacity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2013-2015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eighteen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frequent occurrences of elevated NH3 (&gt;10 </a:t>
            </a:r>
            <a:r>
              <a:rPr lang="en-US" sz="1400" b="1" dirty="0" err="1">
                <a:solidFill>
                  <a:srgbClr val="0070C0"/>
                </a:solidFill>
              </a:rPr>
              <a:t>ppbv</a:t>
            </a:r>
            <a:r>
              <a:rPr lang="en-US" sz="1400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Delhi, Kolkata, Dhaka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Traffic, biomass burning,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Lagos:</a:t>
            </a:r>
            <a:r>
              <a:rPr lang="en-US" sz="1400" b="1" dirty="0">
                <a:solidFill>
                  <a:srgbClr val="0070C0"/>
                </a:solidFill>
              </a:rPr>
              <a:t> local pollution, biomass burning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Paris:</a:t>
            </a:r>
            <a:r>
              <a:rPr lang="en-US" sz="1400" b="1" dirty="0">
                <a:solidFill>
                  <a:srgbClr val="0070C0"/>
                </a:solidFill>
              </a:rPr>
              <a:t> transport from surrounding agricultural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652D66-8E7B-C4B9-8606-21BE6A36A43E}"/>
              </a:ext>
            </a:extLst>
          </p:cNvPr>
          <p:cNvSpPr txBox="1"/>
          <p:nvPr/>
        </p:nvSpPr>
        <p:spPr>
          <a:xfrm>
            <a:off x="5919106" y="4265473"/>
            <a:ext cx="31595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cs typeface="Arial" panose="020B0604020202020204" pitchFamily="34" charset="0"/>
              </a:rPr>
              <a:t>https://</a:t>
            </a:r>
            <a:r>
              <a:rPr lang="en-US" sz="1000" dirty="0" err="1">
                <a:effectLst/>
                <a:cs typeface="Arial" panose="020B0604020202020204" pitchFamily="34" charset="0"/>
              </a:rPr>
              <a:t>www.science.org</a:t>
            </a:r>
            <a:r>
              <a:rPr lang="en-US" sz="1000" dirty="0">
                <a:effectLst/>
                <a:cs typeface="Arial" panose="020B0604020202020204" pitchFamily="34" charset="0"/>
              </a:rPr>
              <a:t>/content/article/here-are-some-world-s-worst-cities-air-quality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1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7E3D3E-18EB-5E0F-4DAD-51C63D836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15" y="851216"/>
            <a:ext cx="5973694" cy="28798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5F5ACD-EAC1-7700-6225-3A8C1A05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584" y="174054"/>
            <a:ext cx="6569765" cy="604449"/>
          </a:xfrm>
        </p:spPr>
        <p:txBody>
          <a:bodyPr/>
          <a:lstStyle/>
          <a:p>
            <a:r>
              <a:rPr lang="en-US" dirty="0" err="1"/>
              <a:t>CrIS</a:t>
            </a:r>
            <a:r>
              <a:rPr lang="en-US" dirty="0"/>
              <a:t> Mean Surface NH</a:t>
            </a:r>
            <a:r>
              <a:rPr lang="en-US" baseline="-25000" dirty="0"/>
              <a:t>3</a:t>
            </a:r>
            <a:r>
              <a:rPr lang="en-US" dirty="0"/>
              <a:t> (2013-2017)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9186E-A899-2BD7-1AFD-EB4E1C64AF63}"/>
              </a:ext>
            </a:extLst>
          </p:cNvPr>
          <p:cNvSpPr txBox="1"/>
          <p:nvPr/>
        </p:nvSpPr>
        <p:spPr>
          <a:xfrm>
            <a:off x="6229349" y="1012371"/>
            <a:ext cx="28330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Hot spots </a:t>
            </a:r>
            <a:r>
              <a:rPr lang="en-US" dirty="0">
                <a:solidFill>
                  <a:srgbClr val="0070C0"/>
                </a:solidFill>
              </a:rPr>
              <a:t>correspond to areas with</a:t>
            </a:r>
            <a:r>
              <a:rPr lang="en-US" b="1" dirty="0">
                <a:solidFill>
                  <a:srgbClr val="0070C0"/>
                </a:solidFill>
              </a:rPr>
              <a:t> intensive agriculture </a:t>
            </a:r>
            <a:r>
              <a:rPr lang="en-US" b="1" dirty="0">
                <a:solidFill>
                  <a:srgbClr val="FF0000"/>
                </a:solidFill>
              </a:rPr>
              <a:t>(US Midwest, Central Valley, Central Asia, northwestern Europe), </a:t>
            </a:r>
            <a:r>
              <a:rPr lang="en-US" b="1" dirty="0">
                <a:solidFill>
                  <a:srgbClr val="0070C0"/>
                </a:solidFill>
              </a:rPr>
              <a:t>biomass burning </a:t>
            </a:r>
            <a:r>
              <a:rPr lang="en-US" b="1" dirty="0">
                <a:solidFill>
                  <a:srgbClr val="FF0000"/>
                </a:solidFill>
              </a:rPr>
              <a:t>(South America, most of Africa, Siberia),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6091D5"/>
                </a:solidFill>
              </a:rPr>
              <a:t>or multiple sources</a:t>
            </a:r>
            <a:r>
              <a:rPr lang="en-US" b="1" dirty="0">
                <a:solidFill>
                  <a:srgbClr val="214A89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(Indo-Gangetic Plain).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08EEB-9A7C-2C40-4198-575E1AB7DD30}"/>
              </a:ext>
            </a:extLst>
          </p:cNvPr>
          <p:cNvSpPr txBox="1"/>
          <p:nvPr/>
        </p:nvSpPr>
        <p:spPr>
          <a:xfrm>
            <a:off x="7374641" y="4358067"/>
            <a:ext cx="1596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Shephard  et al., 2020</a:t>
            </a:r>
          </a:p>
        </p:txBody>
      </p:sp>
    </p:spTree>
    <p:extLst>
      <p:ext uri="{BB962C8B-B14F-4D97-AF65-F5344CB8AC3E}">
        <p14:creationId xmlns:p14="http://schemas.microsoft.com/office/powerpoint/2010/main" val="254893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1E0605-A956-1199-5BE2-97AD37751553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825A48-169F-667A-C0A9-611FC2DC14F7}"/>
              </a:ext>
            </a:extLst>
          </p:cNvPr>
          <p:cNvSpPr txBox="1">
            <a:spLocks/>
          </p:cNvSpPr>
          <p:nvPr/>
        </p:nvSpPr>
        <p:spPr>
          <a:xfrm>
            <a:off x="769179" y="208174"/>
            <a:ext cx="8167551" cy="54868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214A89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>
                <a:solidFill>
                  <a:srgbClr val="0070C0"/>
                </a:solidFill>
              </a:rPr>
              <a:t>Surface NH</a:t>
            </a:r>
            <a:r>
              <a:rPr lang="en-US" sz="2800" baseline="-25000" dirty="0">
                <a:solidFill>
                  <a:srgbClr val="0070C0"/>
                </a:solidFill>
              </a:rPr>
              <a:t>3</a:t>
            </a:r>
            <a:r>
              <a:rPr lang="en-US" sz="2800" dirty="0">
                <a:solidFill>
                  <a:srgbClr val="0070C0"/>
                </a:solidFill>
              </a:rPr>
              <a:t> from </a:t>
            </a:r>
            <a:r>
              <a:rPr lang="en-US" sz="2800" dirty="0" err="1">
                <a:solidFill>
                  <a:srgbClr val="0070C0"/>
                </a:solidFill>
              </a:rPr>
              <a:t>CrIS</a:t>
            </a:r>
            <a:r>
              <a:rPr lang="en-US" sz="2800" dirty="0">
                <a:solidFill>
                  <a:srgbClr val="0070C0"/>
                </a:solidFill>
              </a:rPr>
              <a:t> and the </a:t>
            </a:r>
            <a:r>
              <a:rPr lang="en-US" sz="2800" dirty="0" err="1">
                <a:solidFill>
                  <a:srgbClr val="0070C0"/>
                </a:solidFill>
              </a:rPr>
              <a:t>AMoN</a:t>
            </a:r>
            <a:r>
              <a:rPr lang="en-US" sz="2800" dirty="0">
                <a:solidFill>
                  <a:srgbClr val="0070C0"/>
                </a:solidFill>
              </a:rPr>
              <a:t> Network</a:t>
            </a:r>
            <a:endParaRPr lang="en-US" sz="2800" baseline="-25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DC4E5-FDED-8A38-1F64-74C4B1FB6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1249" r="7889" b="6917"/>
          <a:stretch/>
        </p:blipFill>
        <p:spPr>
          <a:xfrm>
            <a:off x="312107" y="756855"/>
            <a:ext cx="3009114" cy="225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BB8A9E-5D2A-5AA7-D6A6-CE6D14C1D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50000" r="51592"/>
          <a:stretch/>
        </p:blipFill>
        <p:spPr>
          <a:xfrm>
            <a:off x="3441543" y="895690"/>
            <a:ext cx="2769843" cy="2171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44EE2-DF08-567E-2AB4-AB6790F41562}"/>
              </a:ext>
            </a:extLst>
          </p:cNvPr>
          <p:cNvSpPr txBox="1"/>
          <p:nvPr/>
        </p:nvSpPr>
        <p:spPr>
          <a:xfrm>
            <a:off x="260887" y="3030035"/>
            <a:ext cx="404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6091D5"/>
                </a:solidFill>
              </a:rPr>
              <a:t>IR Sounders</a:t>
            </a:r>
            <a:r>
              <a:rPr lang="en-US" altLang="en-US" sz="1800" dirty="0">
                <a:solidFill>
                  <a:srgbClr val="6091D5"/>
                </a:solidFill>
              </a:rPr>
              <a:t>: </a:t>
            </a:r>
            <a:r>
              <a:rPr lang="en-US" altLang="en-US" sz="1800" b="1" dirty="0">
                <a:solidFill>
                  <a:srgbClr val="FF0000"/>
                </a:solidFill>
              </a:rPr>
              <a:t>instantaneous profiles over a footprint at least 14 km </a:t>
            </a:r>
            <a:r>
              <a:rPr lang="en-US" altLang="en-US" sz="1800" b="1" dirty="0">
                <a:solidFill>
                  <a:srgbClr val="6091D5"/>
                </a:solidFill>
              </a:rPr>
              <a:t>in diameter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982A9-C150-9FDB-479A-4F6AA200E9DB}"/>
              </a:ext>
            </a:extLst>
          </p:cNvPr>
          <p:cNvSpPr txBox="1"/>
          <p:nvPr/>
        </p:nvSpPr>
        <p:spPr>
          <a:xfrm>
            <a:off x="6452030" y="884956"/>
            <a:ext cx="1901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Good agreement between </a:t>
            </a:r>
            <a:r>
              <a:rPr lang="en-US" b="1" dirty="0" err="1">
                <a:solidFill>
                  <a:srgbClr val="0070C0"/>
                </a:solidFill>
              </a:rPr>
              <a:t>CrIS</a:t>
            </a:r>
            <a:r>
              <a:rPr lang="en-US" b="1" dirty="0">
                <a:solidFill>
                  <a:srgbClr val="0070C0"/>
                </a:solidFill>
              </a:rPr>
              <a:t> and </a:t>
            </a:r>
            <a:r>
              <a:rPr lang="en-US" b="1" dirty="0" err="1">
                <a:solidFill>
                  <a:srgbClr val="0070C0"/>
                </a:solidFill>
              </a:rPr>
              <a:t>AMoN</a:t>
            </a:r>
            <a:r>
              <a:rPr lang="en-US" b="1" dirty="0">
                <a:solidFill>
                  <a:srgbClr val="0070C0"/>
                </a:solidFill>
              </a:rPr>
              <a:t> in spite of sampling differences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DEAF51-2349-09FE-8C9F-FEFD30A3E1D6}"/>
              </a:ext>
            </a:extLst>
          </p:cNvPr>
          <p:cNvSpPr txBox="1"/>
          <p:nvPr/>
        </p:nvSpPr>
        <p:spPr>
          <a:xfrm>
            <a:off x="4693652" y="2942325"/>
            <a:ext cx="3516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6091D5"/>
                </a:solidFill>
              </a:rPr>
              <a:t>G</a:t>
            </a:r>
            <a:r>
              <a:rPr lang="en-US" altLang="en-US" sz="1800" b="1" dirty="0">
                <a:solidFill>
                  <a:srgbClr val="6091D5"/>
                </a:solidFill>
              </a:rPr>
              <a:t>round measurements</a:t>
            </a:r>
            <a:r>
              <a:rPr lang="en-US" altLang="en-US" sz="1800" dirty="0">
                <a:solidFill>
                  <a:srgbClr val="6091D5"/>
                </a:solidFill>
              </a:rPr>
              <a:t>: </a:t>
            </a:r>
            <a:r>
              <a:rPr lang="en-US" altLang="en-US" sz="1800" b="1" dirty="0">
                <a:solidFill>
                  <a:srgbClr val="FF0000"/>
                </a:solidFill>
              </a:rPr>
              <a:t>point data </a:t>
            </a:r>
            <a:r>
              <a:rPr lang="en-US" altLang="en-US" sz="1800" b="1" dirty="0">
                <a:solidFill>
                  <a:srgbClr val="6091D5"/>
                </a:solidFill>
              </a:rPr>
              <a:t>at the </a:t>
            </a:r>
            <a:r>
              <a:rPr lang="en-US" altLang="en-US" sz="1800" b="1" dirty="0">
                <a:solidFill>
                  <a:srgbClr val="FF0000"/>
                </a:solidFill>
              </a:rPr>
              <a:t>surface</a:t>
            </a:r>
            <a:r>
              <a:rPr lang="en-US" altLang="en-US" sz="1800" b="1" dirty="0">
                <a:solidFill>
                  <a:srgbClr val="6091D5"/>
                </a:solidFill>
              </a:rPr>
              <a:t> (often two week means)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31001F-4970-5386-A414-440DD11267D6}"/>
              </a:ext>
            </a:extLst>
          </p:cNvPr>
          <p:cNvSpPr txBox="1"/>
          <p:nvPr/>
        </p:nvSpPr>
        <p:spPr>
          <a:xfrm>
            <a:off x="963154" y="3740314"/>
            <a:ext cx="345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 dirty="0">
                <a:solidFill>
                  <a:srgbClr val="6091D5"/>
                </a:solidFill>
              </a:rPr>
              <a:t>Aircraft measurements: </a:t>
            </a:r>
            <a:r>
              <a:rPr lang="en-US" altLang="en-US" sz="1800" b="1" dirty="0">
                <a:solidFill>
                  <a:srgbClr val="FF0000"/>
                </a:solidFill>
              </a:rPr>
              <a:t>instantaneous point samples </a:t>
            </a:r>
            <a:r>
              <a:rPr lang="en-US" altLang="en-US" sz="1800" b="1" dirty="0">
                <a:solidFill>
                  <a:srgbClr val="6091D5"/>
                </a:solidFill>
              </a:rPr>
              <a:t>along a </a:t>
            </a:r>
            <a:r>
              <a:rPr lang="en-US" altLang="en-US" sz="1800" b="1" dirty="0">
                <a:solidFill>
                  <a:srgbClr val="FF0000"/>
                </a:solidFill>
              </a:rPr>
              <a:t>spiral</a:t>
            </a:r>
            <a:r>
              <a:rPr lang="en-US" altLang="en-US" sz="1800" b="1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6091D5"/>
                </a:solidFill>
              </a:rPr>
              <a:t>or a</a:t>
            </a:r>
            <a:r>
              <a:rPr lang="en-US" altLang="en-US" sz="1800" b="1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</a:rPr>
              <a:t>path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192D6-DCC0-2D19-8229-00E98444B971}"/>
              </a:ext>
            </a:extLst>
          </p:cNvPr>
          <p:cNvSpPr txBox="1"/>
          <p:nvPr/>
        </p:nvSpPr>
        <p:spPr>
          <a:xfrm>
            <a:off x="5608529" y="3811462"/>
            <a:ext cx="3328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C00000"/>
                </a:solidFill>
              </a:rPr>
              <a:t>All measurements </a:t>
            </a:r>
            <a:r>
              <a:rPr lang="en-US" altLang="en-US" sz="2000" b="1" dirty="0">
                <a:solidFill>
                  <a:srgbClr val="0070C0"/>
                </a:solidFill>
              </a:rPr>
              <a:t>come with large uncertainties!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12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1298D-316B-7C5A-A3E1-3389B975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C4759C-23CB-3EF6-CB74-C1503978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86" y="123106"/>
            <a:ext cx="8686800" cy="604449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DISCOVER-AQ validation: Central Valley - winter 2013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0728FB5-681A-A2C1-C2D2-964B8DBEB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0" t="11880" r="6163" b="49602"/>
          <a:stretch/>
        </p:blipFill>
        <p:spPr>
          <a:xfrm>
            <a:off x="6530898" y="815064"/>
            <a:ext cx="2294546" cy="19659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A9C7D-DDC4-E6B6-9FC7-44760B6C004B}"/>
              </a:ext>
            </a:extLst>
          </p:cNvPr>
          <p:cNvSpPr txBox="1"/>
          <p:nvPr/>
        </p:nvSpPr>
        <p:spPr>
          <a:xfrm>
            <a:off x="6897033" y="578330"/>
            <a:ext cx="1624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Retrieved - Aircraft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B53625-157E-E7D4-3A33-4C93FC70C506}"/>
              </a:ext>
            </a:extLst>
          </p:cNvPr>
          <p:cNvSpPr txBox="1"/>
          <p:nvPr/>
        </p:nvSpPr>
        <p:spPr>
          <a:xfrm>
            <a:off x="7232073" y="4700968"/>
            <a:ext cx="1596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Cady-Pereira et al.,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77ADD-1E77-706A-B03D-2540B796BF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18" b="58216"/>
          <a:stretch/>
        </p:blipFill>
        <p:spPr>
          <a:xfrm>
            <a:off x="-565797" y="702356"/>
            <a:ext cx="4379606" cy="1874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429794-FFE5-BCFE-FB10-FC5DA56A695E}"/>
              </a:ext>
            </a:extLst>
          </p:cNvPr>
          <p:cNvSpPr txBox="1"/>
          <p:nvPr/>
        </p:nvSpPr>
        <p:spPr>
          <a:xfrm>
            <a:off x="0" y="533079"/>
            <a:ext cx="5110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Central Valley has some of the highest NH</a:t>
            </a:r>
            <a:r>
              <a:rPr lang="en-US" sz="1600" b="1" baseline="-25000" dirty="0">
                <a:solidFill>
                  <a:srgbClr val="0070C0"/>
                </a:solidFill>
              </a:rPr>
              <a:t>3</a:t>
            </a:r>
            <a:r>
              <a:rPr lang="en-US" sz="1600" b="1" dirty="0">
                <a:solidFill>
                  <a:srgbClr val="0070C0"/>
                </a:solidFill>
              </a:rPr>
              <a:t> levels in the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787E5-20AE-845D-128A-774E85542DE3}"/>
              </a:ext>
            </a:extLst>
          </p:cNvPr>
          <p:cNvSpPr txBox="1"/>
          <p:nvPr/>
        </p:nvSpPr>
        <p:spPr>
          <a:xfrm>
            <a:off x="3435571" y="983103"/>
            <a:ext cx="30953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… </a:t>
            </a:r>
            <a:r>
              <a:rPr lang="en-US" sz="1400" b="1" dirty="0">
                <a:solidFill>
                  <a:srgbClr val="0070C0"/>
                </a:solidFill>
              </a:rPr>
              <a:t>but DAQ period coincided with persistent thermal inversions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       thinner BL and cool surface layer complicate retrievals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-43 ppb bias at surface, 2 ppb at 900 </a:t>
            </a:r>
            <a:r>
              <a:rPr lang="en-US" sz="1400" b="1" dirty="0" err="1">
                <a:solidFill>
                  <a:srgbClr val="0070C0"/>
                </a:solidFill>
              </a:rPr>
              <a:t>hPa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E75E7DB-298E-0BF1-91F9-7A22BE146B65}"/>
              </a:ext>
            </a:extLst>
          </p:cNvPr>
          <p:cNvSpPr/>
          <p:nvPr/>
        </p:nvSpPr>
        <p:spPr>
          <a:xfrm>
            <a:off x="3584666" y="1633023"/>
            <a:ext cx="190831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9C3E5A58-2D73-DA76-6BF8-D244FFF5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t="7966" r="6865" b="50091"/>
          <a:stretch/>
        </p:blipFill>
        <p:spPr>
          <a:xfrm>
            <a:off x="3041246" y="2722069"/>
            <a:ext cx="1941988" cy="188835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CFA536-2289-79D6-C86E-EA3A5798C175}"/>
              </a:ext>
            </a:extLst>
          </p:cNvPr>
          <p:cNvCxnSpPr>
            <a:cxnSpLocks/>
          </p:cNvCxnSpPr>
          <p:nvPr/>
        </p:nvCxnSpPr>
        <p:spPr>
          <a:xfrm flipV="1">
            <a:off x="6249798" y="1789953"/>
            <a:ext cx="388813" cy="181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5AB484-265C-6C8E-7FFF-13BA86F4896B}"/>
              </a:ext>
            </a:extLst>
          </p:cNvPr>
          <p:cNvSpPr txBox="1"/>
          <p:nvPr/>
        </p:nvSpPr>
        <p:spPr>
          <a:xfrm>
            <a:off x="412128" y="3401105"/>
            <a:ext cx="3084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Bias possibly due to vertical distribution and PTR-MS lack of sensitivity above 900 </a:t>
            </a:r>
            <a:r>
              <a:rPr lang="en-US" sz="1400" b="1" dirty="0" err="1">
                <a:solidFill>
                  <a:srgbClr val="0070C0"/>
                </a:solidFill>
              </a:rPr>
              <a:t>hPa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F73E95-DAB7-27D7-8C63-16C4F0D90F5C}"/>
              </a:ext>
            </a:extLst>
          </p:cNvPr>
          <p:cNvSpPr txBox="1"/>
          <p:nvPr/>
        </p:nvSpPr>
        <p:spPr>
          <a:xfrm>
            <a:off x="2966820" y="2494735"/>
            <a:ext cx="2010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Total column up to 700 </a:t>
            </a:r>
            <a:r>
              <a:rPr lang="en-US" sz="1200" b="1" dirty="0" err="1">
                <a:solidFill>
                  <a:srgbClr val="0070C0"/>
                </a:solidFill>
              </a:rPr>
              <a:t>hPa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41" name="Picture 40" descr="Chart, scatter chart&#10;&#10;Description automatically generated">
            <a:extLst>
              <a:ext uri="{FF2B5EF4-FFF2-40B4-BE49-F238E27FC236}">
                <a16:creationId xmlns:a16="http://schemas.microsoft.com/office/drawing/2014/main" id="{B1D24019-F480-E2D4-3AF7-7FF585E03D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 t="8693" r="7260" b="50092"/>
          <a:stretch/>
        </p:blipFill>
        <p:spPr>
          <a:xfrm>
            <a:off x="4940637" y="2737697"/>
            <a:ext cx="1941988" cy="187272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86489BD-9B1E-64C8-ADC7-DA9D06C23FF8}"/>
              </a:ext>
            </a:extLst>
          </p:cNvPr>
          <p:cNvSpPr txBox="1"/>
          <p:nvPr/>
        </p:nvSpPr>
        <p:spPr>
          <a:xfrm>
            <a:off x="4906469" y="2494734"/>
            <a:ext cx="2010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Total column up to 900 </a:t>
            </a:r>
            <a:r>
              <a:rPr lang="en-US" sz="1200" b="1" dirty="0" err="1">
                <a:solidFill>
                  <a:srgbClr val="0070C0"/>
                </a:solidFill>
              </a:rPr>
              <a:t>hPa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29B10F-CC70-9421-80E5-022B3D618302}"/>
              </a:ext>
            </a:extLst>
          </p:cNvPr>
          <p:cNvSpPr txBox="1"/>
          <p:nvPr/>
        </p:nvSpPr>
        <p:spPr>
          <a:xfrm>
            <a:off x="1029513" y="2490312"/>
            <a:ext cx="1849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Aircraft 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41CAEC-DF8A-0BDA-982B-CB7A8B4B76A3}"/>
              </a:ext>
            </a:extLst>
          </p:cNvPr>
          <p:cNvSpPr txBox="1"/>
          <p:nvPr/>
        </p:nvSpPr>
        <p:spPr>
          <a:xfrm>
            <a:off x="902720" y="871633"/>
            <a:ext cx="746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PTR-MS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83DD56-0106-4BC5-19CF-DCA5D7002F2E}"/>
              </a:ext>
            </a:extLst>
          </p:cNvPr>
          <p:cNvSpPr txBox="1"/>
          <p:nvPr/>
        </p:nvSpPr>
        <p:spPr>
          <a:xfrm>
            <a:off x="6882625" y="3139495"/>
            <a:ext cx="204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Retrieval appears to be shifting NH</a:t>
            </a:r>
            <a:r>
              <a:rPr lang="en-US" sz="1400" b="1" baseline="-25000" dirty="0">
                <a:solidFill>
                  <a:srgbClr val="0070C0"/>
                </a:solidFill>
              </a:rPr>
              <a:t>3</a:t>
            </a:r>
            <a:r>
              <a:rPr lang="en-US" sz="1400" b="1" dirty="0">
                <a:solidFill>
                  <a:srgbClr val="0070C0"/>
                </a:solidFill>
              </a:rPr>
              <a:t> upwards</a:t>
            </a:r>
          </a:p>
        </p:txBody>
      </p:sp>
    </p:spTree>
    <p:extLst>
      <p:ext uri="{BB962C8B-B14F-4D97-AF65-F5344CB8AC3E}">
        <p14:creationId xmlns:p14="http://schemas.microsoft.com/office/powerpoint/2010/main" val="2214795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69029</TotalTime>
  <Words>2203</Words>
  <Application>Microsoft Macintosh PowerPoint</Application>
  <PresentationFormat>On-screen Show (16:9)</PresentationFormat>
  <Paragraphs>299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Helvetica</vt:lpstr>
      <vt:lpstr>Times New Roman</vt:lpstr>
      <vt:lpstr>Office Theme</vt:lpstr>
      <vt:lpstr>Remote Sensing of Ammonia: how it works and what it can tell us</vt:lpstr>
      <vt:lpstr>Sources</vt:lpstr>
      <vt:lpstr>Impact</vt:lpstr>
      <vt:lpstr>PowerPoint Presentation</vt:lpstr>
      <vt:lpstr>PowerPoint Presentation</vt:lpstr>
      <vt:lpstr>Frequencies of elevated NH3 occurrences from TES</vt:lpstr>
      <vt:lpstr>CrIS Mean Surface NH3 (2013-2017)</vt:lpstr>
      <vt:lpstr>PowerPoint Presentation</vt:lpstr>
      <vt:lpstr>DISCOVER-AQ validation: Central Valley - winter 2013</vt:lpstr>
      <vt:lpstr>Validation of CrIS NH3 using USDA network</vt:lpstr>
      <vt:lpstr>Oversampling and source location</vt:lpstr>
      <vt:lpstr>NH3 in the Netherlands</vt:lpstr>
      <vt:lpstr>NH3 from fires in Southern California</vt:lpstr>
      <vt:lpstr>Ammonia (NH3) emissions from traffic: COVID lockdown study</vt:lpstr>
      <vt:lpstr>Estimating emissions from CrIS</vt:lpstr>
      <vt:lpstr>Trends in source regions from AIRS and IASI</vt:lpstr>
      <vt:lpstr>Summary</vt:lpstr>
      <vt:lpstr>References</vt:lpstr>
      <vt:lpstr>Backup slides</vt:lpstr>
      <vt:lpstr>TES/AIRS/CrIS NH3 Algorithm Structure</vt:lpstr>
      <vt:lpstr>DISCOVER-AQ validation: Central Valley - winter 2013</vt:lpstr>
    </vt:vector>
  </TitlesOfParts>
  <Manager/>
  <Company>AER, Inc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Natasha Gilson</dc:creator>
  <cp:keywords/>
  <dc:description/>
  <cp:lastModifiedBy>Cady-Pereira, Karen</cp:lastModifiedBy>
  <cp:revision>679</cp:revision>
  <cp:lastPrinted>2023-10-06T11:29:19Z</cp:lastPrinted>
  <dcterms:created xsi:type="dcterms:W3CDTF">2013-08-12T18:40:03Z</dcterms:created>
  <dcterms:modified xsi:type="dcterms:W3CDTF">2024-10-21T22:58:54Z</dcterms:modified>
  <cp:category/>
</cp:coreProperties>
</file>