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8"/>
  </p:notesMasterIdLst>
  <p:sldIdLst>
    <p:sldId id="342" r:id="rId2"/>
    <p:sldId id="351" r:id="rId3"/>
    <p:sldId id="262" r:id="rId4"/>
    <p:sldId id="375" r:id="rId5"/>
    <p:sldId id="257" r:id="rId6"/>
    <p:sldId id="258" r:id="rId7"/>
    <p:sldId id="358" r:id="rId8"/>
    <p:sldId id="356" r:id="rId9"/>
    <p:sldId id="372" r:id="rId10"/>
    <p:sldId id="371" r:id="rId11"/>
    <p:sldId id="376" r:id="rId12"/>
    <p:sldId id="370" r:id="rId13"/>
    <p:sldId id="312" r:id="rId14"/>
    <p:sldId id="373" r:id="rId15"/>
    <p:sldId id="374"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6F3ABE-3E61-4AF5-BCA9-AFA08D610370}">
          <p14:sldIdLst>
            <p14:sldId id="342"/>
            <p14:sldId id="351"/>
            <p14:sldId id="262"/>
            <p14:sldId id="375"/>
            <p14:sldId id="257"/>
            <p14:sldId id="258"/>
            <p14:sldId id="358"/>
            <p14:sldId id="356"/>
          </p14:sldIdLst>
        </p14:section>
        <p14:section name="Untitled Section" id="{160D7771-C5B2-4D53-87E6-663B6A078476}">
          <p14:sldIdLst>
            <p14:sldId id="372"/>
          </p14:sldIdLst>
        </p14:section>
        <p14:section name="Untitled Section" id="{230A82AE-309C-4869-849F-65F39F5CCCE2}">
          <p14:sldIdLst/>
        </p14:section>
        <p14:section name="Untitled Section" id="{9B68C400-5D36-40CA-A6A3-5E1030352C2F}">
          <p14:sldIdLst>
            <p14:sldId id="371"/>
            <p14:sldId id="376"/>
            <p14:sldId id="370"/>
            <p14:sldId id="312"/>
            <p14:sldId id="373"/>
            <p14:sldId id="374"/>
          </p14:sldIdLst>
        </p14:section>
        <p14:section name="Untitled Section" id="{964E862C-3CBB-4895-A1DC-CCF9866B2A4F}">
          <p14:sldIdLst>
            <p14:sldId id="3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1522"/>
    <a:srgbClr val="05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646"/>
  </p:normalViewPr>
  <p:slideViewPr>
    <p:cSldViewPr snapToGrid="0" snapToObjects="1" showGuides="1">
      <p:cViewPr varScale="1">
        <p:scale>
          <a:sx n="73" d="100"/>
          <a:sy n="73" d="100"/>
        </p:scale>
        <p:origin x="581"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10/17/2024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316018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dirty="0"/>
          </a:p>
        </p:txBody>
      </p:sp>
    </p:spTree>
    <p:extLst>
      <p:ext uri="{BB962C8B-B14F-4D97-AF65-F5344CB8AC3E}">
        <p14:creationId xmlns:p14="http://schemas.microsoft.com/office/powerpoint/2010/main" val="380931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10</a:t>
            </a:fld>
            <a:endParaRPr lang="en-US" dirty="0"/>
          </a:p>
        </p:txBody>
      </p:sp>
    </p:spTree>
    <p:extLst>
      <p:ext uri="{BB962C8B-B14F-4D97-AF65-F5344CB8AC3E}">
        <p14:creationId xmlns:p14="http://schemas.microsoft.com/office/powerpoint/2010/main" val="23218781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D79F5-4B0C-4918-92AF-D93754AFE2A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2F9AD-F8DB-439B-B496-7FB7108D3B28}" type="slidenum">
              <a:rPr lang="en-US" smtClean="0"/>
              <a:t>‹#›</a:t>
            </a:fld>
            <a:endParaRPr lang="en-US"/>
          </a:p>
        </p:txBody>
      </p:sp>
    </p:spTree>
    <p:extLst>
      <p:ext uri="{BB962C8B-B14F-4D97-AF65-F5344CB8AC3E}">
        <p14:creationId xmlns:p14="http://schemas.microsoft.com/office/powerpoint/2010/main" val="311494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5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dirty="0"/>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dirty="0"/>
              <a:t>Click to edit Master title style</a:t>
            </a:r>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dirty="0"/>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dirty="0"/>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dirty="0"/>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dirty="0"/>
              <a:t>Click to edit Master title style</a:t>
            </a:r>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dirty="0"/>
              <a:t>Click to edit Master title style</a:t>
            </a:r>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dirty="0"/>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 id="2147483669"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5" Type="http://schemas.openxmlformats.org/officeDocument/2006/relationships/image" Target="../media/image53.emf"/><Relationship Id="rId4"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5" Type="http://schemas.openxmlformats.org/officeDocument/2006/relationships/image" Target="../media/image57.emf"/><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0.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3082">
              <a:srgbClr val="0070C0"/>
            </a:gs>
            <a:gs pos="93000">
              <a:schemeClr val="bg1"/>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a:xfrm>
            <a:off x="0" y="2192018"/>
            <a:ext cx="12191998" cy="1323440"/>
          </a:xfrm>
        </p:spPr>
        <p:txBody>
          <a:bodyPr/>
          <a:lstStyle/>
          <a:p>
            <a:r>
              <a:rPr lang="en-US" sz="3600" b="1" spc="0" dirty="0">
                <a:solidFill>
                  <a:srgbClr val="FFFF00"/>
                </a:solidFill>
                <a:latin typeface="Times New Roman" panose="02020603050405020304" pitchFamily="18" charset="0"/>
                <a:cs typeface="Times New Roman" panose="02020603050405020304" pitchFamily="18" charset="0"/>
              </a:rPr>
              <a:t>Updates to NOAAs Unified Forecast System Air Quality Model (UFS-AQM): An Evaluation for Summer 2023 Case Studies</a:t>
            </a:r>
            <a:endParaRPr lang="en-US" sz="3600" spc="0" dirty="0">
              <a:solidFill>
                <a:srgbClr val="FFFF00"/>
              </a:solidFill>
            </a:endParaRPr>
          </a:p>
        </p:txBody>
      </p:sp>
      <p:sp>
        <p:nvSpPr>
          <p:cNvPr id="5" name="Subtitle 4"/>
          <p:cNvSpPr>
            <a:spLocks noGrp="1"/>
          </p:cNvSpPr>
          <p:nvPr>
            <p:ph type="subTitle" idx="1"/>
          </p:nvPr>
        </p:nvSpPr>
        <p:spPr>
          <a:xfrm>
            <a:off x="0" y="3954946"/>
            <a:ext cx="12191997" cy="781119"/>
          </a:xfrm>
        </p:spPr>
        <p:txBody>
          <a:bodyPr/>
          <a:lstStyle/>
          <a:p>
            <a:r>
              <a:rPr lang="en-US" sz="3200" b="1" spc="0" dirty="0">
                <a:latin typeface="Times New Roman" panose="02020603050405020304" pitchFamily="18" charset="0"/>
                <a:cs typeface="Times New Roman" panose="02020603050405020304" pitchFamily="18" charset="0"/>
              </a:rPr>
              <a:t>NOAA/ARL-George Mason University, NOAA/CSL, and NOAA/NCEP and Others</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11" y="33772"/>
            <a:ext cx="937639" cy="937639"/>
          </a:xfrm>
          <a:prstGeom prst="rect">
            <a:avLst/>
          </a:prstGeom>
          <a:solidFill>
            <a:schemeClr val="bg1"/>
          </a:solidFill>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017" y="74022"/>
            <a:ext cx="1107440" cy="720269"/>
          </a:xfrm>
          <a:prstGeom prst="rect">
            <a:avLst/>
          </a:prstGeom>
          <a:solidFill>
            <a:schemeClr val="bg1"/>
          </a:solidFill>
        </p:spPr>
      </p:pic>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62455" y="15584"/>
            <a:ext cx="11654177" cy="646331"/>
          </a:xfrm>
          <a:prstGeom prst="rect">
            <a:avLst/>
          </a:prstGeom>
          <a:solidFill>
            <a:srgbClr val="FFFF00"/>
          </a:solidFill>
        </p:spPr>
        <p:txBody>
          <a:bodyPr wrap="square" rtlCol="0">
            <a:spAutoFit/>
          </a:bodyPr>
          <a:lstStyle/>
          <a:p>
            <a:r>
              <a:rPr lang="en-US" b="1" dirty="0"/>
              <a:t>SO</a:t>
            </a:r>
            <a:r>
              <a:rPr lang="en-US" b="1" baseline="-25000" dirty="0"/>
              <a:t>2</a:t>
            </a:r>
            <a:r>
              <a:rPr lang="en-US" b="1" dirty="0"/>
              <a:t> </a:t>
            </a:r>
            <a:r>
              <a:rPr lang="en-US" b="1" dirty="0" err="1"/>
              <a:t>undeprediction</a:t>
            </a:r>
            <a:r>
              <a:rPr lang="en-US" b="1" dirty="0"/>
              <a:t> over U.S. West leads to underprediction of sulfate and ammonium, and overprediction of nitrate. This bias on aerosol compositions could also affect the downstream PM2.5 prediction. </a:t>
            </a:r>
          </a:p>
        </p:txBody>
      </p:sp>
      <p:pic>
        <p:nvPicPr>
          <p:cNvPr id="4" name="Picture 3">
            <a:extLst>
              <a:ext uri="{FF2B5EF4-FFF2-40B4-BE49-F238E27FC236}">
                <a16:creationId xmlns:a16="http://schemas.microsoft.com/office/drawing/2014/main" id="{12E95612-7E0B-4B97-ABC7-96C1776501CA}"/>
              </a:ext>
            </a:extLst>
          </p:cNvPr>
          <p:cNvPicPr>
            <a:picLocks/>
          </p:cNvPicPr>
          <p:nvPr/>
        </p:nvPicPr>
        <p:blipFill>
          <a:blip r:embed="rId3"/>
          <a:stretch>
            <a:fillRect/>
          </a:stretch>
        </p:blipFill>
        <p:spPr>
          <a:xfrm>
            <a:off x="75368" y="789178"/>
            <a:ext cx="4023360" cy="2926080"/>
          </a:xfrm>
          <a:prstGeom prst="rect">
            <a:avLst/>
          </a:prstGeom>
        </p:spPr>
      </p:pic>
      <p:pic>
        <p:nvPicPr>
          <p:cNvPr id="6" name="Picture 5">
            <a:extLst>
              <a:ext uri="{FF2B5EF4-FFF2-40B4-BE49-F238E27FC236}">
                <a16:creationId xmlns:a16="http://schemas.microsoft.com/office/drawing/2014/main" id="{378A615D-6A32-474A-A08D-A2EBB53D9B26}"/>
              </a:ext>
            </a:extLst>
          </p:cNvPr>
          <p:cNvPicPr>
            <a:picLocks/>
          </p:cNvPicPr>
          <p:nvPr/>
        </p:nvPicPr>
        <p:blipFill rotWithShape="1">
          <a:blip r:embed="rId4"/>
          <a:srcRect r="658"/>
          <a:stretch/>
        </p:blipFill>
        <p:spPr>
          <a:xfrm>
            <a:off x="4096365" y="763778"/>
            <a:ext cx="3996909" cy="2926080"/>
          </a:xfrm>
          <a:prstGeom prst="rect">
            <a:avLst/>
          </a:prstGeom>
        </p:spPr>
      </p:pic>
      <p:pic>
        <p:nvPicPr>
          <p:cNvPr id="8" name="Picture 7">
            <a:extLst>
              <a:ext uri="{FF2B5EF4-FFF2-40B4-BE49-F238E27FC236}">
                <a16:creationId xmlns:a16="http://schemas.microsoft.com/office/drawing/2014/main" id="{BC5CE510-6652-4170-AD0E-A4982DA14EE3}"/>
              </a:ext>
            </a:extLst>
          </p:cNvPr>
          <p:cNvPicPr>
            <a:picLocks/>
          </p:cNvPicPr>
          <p:nvPr/>
        </p:nvPicPr>
        <p:blipFill>
          <a:blip r:embed="rId5"/>
          <a:stretch>
            <a:fillRect/>
          </a:stretch>
        </p:blipFill>
        <p:spPr>
          <a:xfrm>
            <a:off x="76119" y="3753358"/>
            <a:ext cx="4023360" cy="2926080"/>
          </a:xfrm>
          <a:prstGeom prst="rect">
            <a:avLst/>
          </a:prstGeom>
        </p:spPr>
      </p:pic>
      <p:pic>
        <p:nvPicPr>
          <p:cNvPr id="10" name="Picture 9">
            <a:extLst>
              <a:ext uri="{FF2B5EF4-FFF2-40B4-BE49-F238E27FC236}">
                <a16:creationId xmlns:a16="http://schemas.microsoft.com/office/drawing/2014/main" id="{92823017-7CF7-4695-81E7-36A47F4BDA71}"/>
              </a:ext>
            </a:extLst>
          </p:cNvPr>
          <p:cNvPicPr>
            <a:picLocks/>
          </p:cNvPicPr>
          <p:nvPr/>
        </p:nvPicPr>
        <p:blipFill>
          <a:blip r:embed="rId6"/>
          <a:stretch>
            <a:fillRect/>
          </a:stretch>
        </p:blipFill>
        <p:spPr>
          <a:xfrm>
            <a:off x="4096363" y="3758005"/>
            <a:ext cx="4023360" cy="2926080"/>
          </a:xfrm>
          <a:prstGeom prst="rect">
            <a:avLst/>
          </a:prstGeom>
        </p:spPr>
      </p:pic>
      <p:pic>
        <p:nvPicPr>
          <p:cNvPr id="12" name="Picture 11">
            <a:extLst>
              <a:ext uri="{FF2B5EF4-FFF2-40B4-BE49-F238E27FC236}">
                <a16:creationId xmlns:a16="http://schemas.microsoft.com/office/drawing/2014/main" id="{30A1330D-94F4-4253-84C6-2939A0C83272}"/>
              </a:ext>
            </a:extLst>
          </p:cNvPr>
          <p:cNvPicPr>
            <a:picLocks/>
          </p:cNvPicPr>
          <p:nvPr/>
        </p:nvPicPr>
        <p:blipFill>
          <a:blip r:embed="rId7"/>
          <a:stretch>
            <a:fillRect/>
          </a:stretch>
        </p:blipFill>
        <p:spPr>
          <a:xfrm>
            <a:off x="8166068" y="3817968"/>
            <a:ext cx="4023360" cy="2926080"/>
          </a:xfrm>
          <a:prstGeom prst="rect">
            <a:avLst/>
          </a:prstGeom>
        </p:spPr>
      </p:pic>
      <p:pic>
        <p:nvPicPr>
          <p:cNvPr id="14" name="Picture 13">
            <a:extLst>
              <a:ext uri="{FF2B5EF4-FFF2-40B4-BE49-F238E27FC236}">
                <a16:creationId xmlns:a16="http://schemas.microsoft.com/office/drawing/2014/main" id="{EB14D573-FDFA-44B3-A09E-27CA93DD3310}"/>
              </a:ext>
            </a:extLst>
          </p:cNvPr>
          <p:cNvPicPr>
            <a:picLocks/>
          </p:cNvPicPr>
          <p:nvPr/>
        </p:nvPicPr>
        <p:blipFill>
          <a:blip r:embed="rId8"/>
          <a:stretch>
            <a:fillRect/>
          </a:stretch>
        </p:blipFill>
        <p:spPr>
          <a:xfrm>
            <a:off x="8192381" y="758109"/>
            <a:ext cx="4023360" cy="2926080"/>
          </a:xfrm>
          <a:prstGeom prst="rect">
            <a:avLst/>
          </a:prstGeom>
        </p:spPr>
      </p:pic>
      <p:sp>
        <p:nvSpPr>
          <p:cNvPr id="21" name="TextBox 20">
            <a:extLst>
              <a:ext uri="{FF2B5EF4-FFF2-40B4-BE49-F238E27FC236}">
                <a16:creationId xmlns:a16="http://schemas.microsoft.com/office/drawing/2014/main" id="{2159936A-36A1-4F8B-90C6-E64F10B02688}"/>
              </a:ext>
            </a:extLst>
          </p:cNvPr>
          <p:cNvSpPr txBox="1"/>
          <p:nvPr/>
        </p:nvSpPr>
        <p:spPr>
          <a:xfrm>
            <a:off x="1715911" y="4362972"/>
            <a:ext cx="2246489" cy="1169551"/>
          </a:xfrm>
          <a:prstGeom prst="rect">
            <a:avLst/>
          </a:prstGeom>
          <a:solidFill>
            <a:schemeClr val="bg1"/>
          </a:solidFill>
        </p:spPr>
        <p:txBody>
          <a:bodyPr wrap="square" rtlCol="0">
            <a:spAutoFit/>
          </a:bodyPr>
          <a:lstStyle/>
          <a:p>
            <a:r>
              <a:rPr lang="en-US" sz="1400" b="1" dirty="0">
                <a:solidFill>
                  <a:srgbClr val="00B050"/>
                </a:solidFill>
              </a:rPr>
              <a:t>SO</a:t>
            </a:r>
            <a:r>
              <a:rPr lang="en-US" sz="1400" b="1" baseline="-25000" dirty="0">
                <a:solidFill>
                  <a:srgbClr val="00B050"/>
                </a:solidFill>
              </a:rPr>
              <a:t>2</a:t>
            </a:r>
            <a:r>
              <a:rPr lang="en-US" sz="1400" b="1" dirty="0">
                <a:solidFill>
                  <a:srgbClr val="00B050"/>
                </a:solidFill>
              </a:rPr>
              <a:t> underprediction causes Sulfate and ammonium underpredictions and nitrate overprediction</a:t>
            </a:r>
          </a:p>
        </p:txBody>
      </p:sp>
      <p:cxnSp>
        <p:nvCxnSpPr>
          <p:cNvPr id="23" name="Straight Arrow Connector 22">
            <a:extLst>
              <a:ext uri="{FF2B5EF4-FFF2-40B4-BE49-F238E27FC236}">
                <a16:creationId xmlns:a16="http://schemas.microsoft.com/office/drawing/2014/main" id="{5A716FAC-6F00-4AC7-BDBC-1A2F84A0360A}"/>
              </a:ext>
            </a:extLst>
          </p:cNvPr>
          <p:cNvCxnSpPr>
            <a:cxnSpLocks/>
          </p:cNvCxnSpPr>
          <p:nvPr/>
        </p:nvCxnSpPr>
        <p:spPr>
          <a:xfrm flipH="1" flipV="1">
            <a:off x="1669567" y="3293619"/>
            <a:ext cx="238255" cy="1168703"/>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EDFC8B-7EA3-4AC0-8CBF-A01B11CBE4D8}"/>
              </a:ext>
            </a:extLst>
          </p:cNvPr>
          <p:cNvCxnSpPr>
            <a:cxnSpLocks/>
          </p:cNvCxnSpPr>
          <p:nvPr/>
        </p:nvCxnSpPr>
        <p:spPr>
          <a:xfrm flipH="1">
            <a:off x="1669566" y="5532523"/>
            <a:ext cx="297548" cy="609614"/>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B0263BB-BC13-416F-8B6F-070C43F9AD31}"/>
              </a:ext>
            </a:extLst>
          </p:cNvPr>
          <p:cNvCxnSpPr>
            <a:cxnSpLocks/>
          </p:cNvCxnSpPr>
          <p:nvPr/>
        </p:nvCxnSpPr>
        <p:spPr>
          <a:xfrm>
            <a:off x="3725333" y="5489524"/>
            <a:ext cx="1876859" cy="652613"/>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DEA46C-FA4B-435A-8503-AE347EF47711}"/>
              </a:ext>
            </a:extLst>
          </p:cNvPr>
          <p:cNvCxnSpPr>
            <a:cxnSpLocks/>
          </p:cNvCxnSpPr>
          <p:nvPr/>
        </p:nvCxnSpPr>
        <p:spPr>
          <a:xfrm>
            <a:off x="3725332" y="5129144"/>
            <a:ext cx="6452416" cy="1170056"/>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8BB4321-80DD-42E8-9778-47888996D298}"/>
              </a:ext>
            </a:extLst>
          </p:cNvPr>
          <p:cNvGrpSpPr/>
          <p:nvPr/>
        </p:nvGrpSpPr>
        <p:grpSpPr>
          <a:xfrm>
            <a:off x="5045382" y="1941688"/>
            <a:ext cx="2732662" cy="2421284"/>
            <a:chOff x="5045382" y="1941688"/>
            <a:chExt cx="2732662" cy="2421284"/>
          </a:xfrm>
        </p:grpSpPr>
        <p:sp>
          <p:nvSpPr>
            <p:cNvPr id="34" name="Flowchart: Delay 33">
              <a:extLst>
                <a:ext uri="{FF2B5EF4-FFF2-40B4-BE49-F238E27FC236}">
                  <a16:creationId xmlns:a16="http://schemas.microsoft.com/office/drawing/2014/main" id="{07106DA6-6C5C-49AD-A520-64C439C1FA8B}"/>
                </a:ext>
              </a:extLst>
            </p:cNvPr>
            <p:cNvSpPr/>
            <p:nvPr/>
          </p:nvSpPr>
          <p:spPr>
            <a:xfrm>
              <a:off x="6412089" y="1941689"/>
              <a:ext cx="1365955" cy="2421283"/>
            </a:xfrm>
            <a:prstGeom prst="flowChartDela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Cations: Ca</a:t>
              </a:r>
              <a:r>
                <a:rPr lang="en-US" b="1" baseline="30000" dirty="0"/>
                <a:t>2+</a:t>
              </a:r>
              <a:r>
                <a:rPr lang="en-US" b="1" dirty="0"/>
                <a:t>, Mg</a:t>
              </a:r>
              <a:r>
                <a:rPr lang="en-US" b="1" baseline="30000" dirty="0"/>
                <a:t>2+</a:t>
              </a:r>
              <a:r>
                <a:rPr lang="en-US" b="1" dirty="0"/>
                <a:t>, Na</a:t>
              </a:r>
              <a:r>
                <a:rPr lang="en-US" b="1" baseline="30000" dirty="0"/>
                <a:t>+</a:t>
              </a:r>
              <a:r>
                <a:rPr lang="en-US" b="1" dirty="0"/>
                <a:t>, K</a:t>
              </a:r>
              <a:r>
                <a:rPr lang="en-US" b="1" baseline="30000" dirty="0"/>
                <a:t>+</a:t>
              </a:r>
              <a:r>
                <a:rPr lang="en-US" b="1" dirty="0"/>
                <a:t>, NH</a:t>
              </a:r>
              <a:r>
                <a:rPr lang="en-US" b="1" baseline="-25000" dirty="0"/>
                <a:t>4</a:t>
              </a:r>
              <a:r>
                <a:rPr lang="en-US" b="1" baseline="30000" dirty="0"/>
                <a:t>+</a:t>
              </a:r>
              <a:endParaRPr lang="en-US" b="1" dirty="0"/>
            </a:p>
          </p:txBody>
        </p:sp>
        <p:sp>
          <p:nvSpPr>
            <p:cNvPr id="35" name="Flowchart: Delay 34">
              <a:extLst>
                <a:ext uri="{FF2B5EF4-FFF2-40B4-BE49-F238E27FC236}">
                  <a16:creationId xmlns:a16="http://schemas.microsoft.com/office/drawing/2014/main" id="{34364280-414F-4039-BD31-2F44CB1EE0A1}"/>
                </a:ext>
              </a:extLst>
            </p:cNvPr>
            <p:cNvSpPr/>
            <p:nvPr/>
          </p:nvSpPr>
          <p:spPr>
            <a:xfrm flipH="1">
              <a:off x="5045382" y="1941688"/>
              <a:ext cx="1365956" cy="2421283"/>
            </a:xfrm>
            <a:prstGeom prst="flowChartDela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Anions: SO</a:t>
              </a:r>
              <a:r>
                <a:rPr lang="en-US" b="1" baseline="-25000" dirty="0"/>
                <a:t>4</a:t>
              </a:r>
              <a:r>
                <a:rPr lang="en-US" b="1" baseline="30000" dirty="0"/>
                <a:t>2-</a:t>
              </a:r>
              <a:r>
                <a:rPr lang="en-US" b="1" dirty="0"/>
                <a:t>, NO</a:t>
              </a:r>
              <a:r>
                <a:rPr lang="en-US" b="1" baseline="-25000" dirty="0"/>
                <a:t>3</a:t>
              </a:r>
              <a:r>
                <a:rPr lang="en-US" b="1" baseline="30000" dirty="0"/>
                <a:t>-</a:t>
              </a:r>
              <a:r>
                <a:rPr lang="en-US" b="1" dirty="0"/>
                <a:t>, Cl</a:t>
              </a:r>
              <a:r>
                <a:rPr lang="en-US" b="1" baseline="30000" dirty="0"/>
                <a:t>-</a:t>
              </a:r>
              <a:endParaRPr lang="en-US" b="1" dirty="0"/>
            </a:p>
          </p:txBody>
        </p:sp>
      </p:grpSp>
    </p:spTree>
    <p:extLst>
      <p:ext uri="{BB962C8B-B14F-4D97-AF65-F5344CB8AC3E}">
        <p14:creationId xmlns:p14="http://schemas.microsoft.com/office/powerpoint/2010/main" val="38407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32BDF7-F53D-43E8-9C27-D384BACC0425}"/>
              </a:ext>
            </a:extLst>
          </p:cNvPr>
          <p:cNvSpPr>
            <a:spLocks noGrp="1"/>
          </p:cNvSpPr>
          <p:nvPr>
            <p:ph type="sldNum" sz="quarter" idx="12"/>
          </p:nvPr>
        </p:nvSpPr>
        <p:spPr/>
        <p:txBody>
          <a:bodyPr/>
          <a:lstStyle/>
          <a:p>
            <a:fld id="{80C2F9AD-F8DB-439B-B496-7FB7108D3B28}" type="slidenum">
              <a:rPr lang="en-US" smtClean="0"/>
              <a:t>11</a:t>
            </a:fld>
            <a:endParaRPr lang="en-US"/>
          </a:p>
        </p:txBody>
      </p:sp>
      <p:pic>
        <p:nvPicPr>
          <p:cNvPr id="7" name="Picture 6">
            <a:extLst>
              <a:ext uri="{FF2B5EF4-FFF2-40B4-BE49-F238E27FC236}">
                <a16:creationId xmlns:a16="http://schemas.microsoft.com/office/drawing/2014/main" id="{D50934EB-BBB5-43AC-A485-E714104E77CE}"/>
              </a:ext>
            </a:extLst>
          </p:cNvPr>
          <p:cNvPicPr>
            <a:picLocks noChangeAspect="1"/>
          </p:cNvPicPr>
          <p:nvPr/>
        </p:nvPicPr>
        <p:blipFill>
          <a:blip r:embed="rId2"/>
          <a:stretch>
            <a:fillRect/>
          </a:stretch>
        </p:blipFill>
        <p:spPr>
          <a:xfrm>
            <a:off x="89462" y="216468"/>
            <a:ext cx="4023360" cy="3235392"/>
          </a:xfrm>
          <a:prstGeom prst="rect">
            <a:avLst/>
          </a:prstGeom>
        </p:spPr>
      </p:pic>
      <p:pic>
        <p:nvPicPr>
          <p:cNvPr id="9" name="Picture 8">
            <a:extLst>
              <a:ext uri="{FF2B5EF4-FFF2-40B4-BE49-F238E27FC236}">
                <a16:creationId xmlns:a16="http://schemas.microsoft.com/office/drawing/2014/main" id="{B7C49544-1DBF-4258-8EA4-BADD77C7CC23}"/>
              </a:ext>
            </a:extLst>
          </p:cNvPr>
          <p:cNvPicPr>
            <a:picLocks noChangeAspect="1"/>
          </p:cNvPicPr>
          <p:nvPr/>
        </p:nvPicPr>
        <p:blipFill>
          <a:blip r:embed="rId3"/>
          <a:stretch>
            <a:fillRect/>
          </a:stretch>
        </p:blipFill>
        <p:spPr>
          <a:xfrm>
            <a:off x="60961" y="3618079"/>
            <a:ext cx="4023360" cy="3239921"/>
          </a:xfrm>
          <a:prstGeom prst="rect">
            <a:avLst/>
          </a:prstGeom>
        </p:spPr>
      </p:pic>
      <p:pic>
        <p:nvPicPr>
          <p:cNvPr id="11" name="Picture 10">
            <a:extLst>
              <a:ext uri="{FF2B5EF4-FFF2-40B4-BE49-F238E27FC236}">
                <a16:creationId xmlns:a16="http://schemas.microsoft.com/office/drawing/2014/main" id="{BF647B37-D37B-4428-9272-ED40CCCA7544}"/>
              </a:ext>
            </a:extLst>
          </p:cNvPr>
          <p:cNvPicPr>
            <a:picLocks noChangeAspect="1"/>
          </p:cNvPicPr>
          <p:nvPr/>
        </p:nvPicPr>
        <p:blipFill>
          <a:blip r:embed="rId4"/>
          <a:stretch>
            <a:fillRect/>
          </a:stretch>
        </p:blipFill>
        <p:spPr>
          <a:xfrm>
            <a:off x="4090131" y="240031"/>
            <a:ext cx="4023360" cy="3284451"/>
          </a:xfrm>
          <a:prstGeom prst="rect">
            <a:avLst/>
          </a:prstGeom>
        </p:spPr>
      </p:pic>
      <p:pic>
        <p:nvPicPr>
          <p:cNvPr id="13" name="Picture 12">
            <a:extLst>
              <a:ext uri="{FF2B5EF4-FFF2-40B4-BE49-F238E27FC236}">
                <a16:creationId xmlns:a16="http://schemas.microsoft.com/office/drawing/2014/main" id="{BCC9D32B-537E-4513-8F4A-60512DFF2C85}"/>
              </a:ext>
            </a:extLst>
          </p:cNvPr>
          <p:cNvPicPr>
            <a:picLocks noChangeAspect="1"/>
          </p:cNvPicPr>
          <p:nvPr/>
        </p:nvPicPr>
        <p:blipFill>
          <a:blip r:embed="rId5"/>
          <a:stretch>
            <a:fillRect/>
          </a:stretch>
        </p:blipFill>
        <p:spPr>
          <a:xfrm>
            <a:off x="4135682" y="3639804"/>
            <a:ext cx="4023360" cy="3220866"/>
          </a:xfrm>
          <a:prstGeom prst="rect">
            <a:avLst/>
          </a:prstGeom>
        </p:spPr>
      </p:pic>
      <p:pic>
        <p:nvPicPr>
          <p:cNvPr id="15" name="Picture 14">
            <a:extLst>
              <a:ext uri="{FF2B5EF4-FFF2-40B4-BE49-F238E27FC236}">
                <a16:creationId xmlns:a16="http://schemas.microsoft.com/office/drawing/2014/main" id="{09D0FC4A-14A2-4CE1-A2E3-2BB2CCB5B99A}"/>
              </a:ext>
            </a:extLst>
          </p:cNvPr>
          <p:cNvPicPr>
            <a:picLocks noChangeAspect="1"/>
          </p:cNvPicPr>
          <p:nvPr/>
        </p:nvPicPr>
        <p:blipFill>
          <a:blip r:embed="rId6"/>
          <a:stretch>
            <a:fillRect/>
          </a:stretch>
        </p:blipFill>
        <p:spPr>
          <a:xfrm>
            <a:off x="8159380" y="224927"/>
            <a:ext cx="4023360" cy="3314658"/>
          </a:xfrm>
          <a:prstGeom prst="rect">
            <a:avLst/>
          </a:prstGeom>
        </p:spPr>
      </p:pic>
      <p:pic>
        <p:nvPicPr>
          <p:cNvPr id="17" name="Picture 16">
            <a:extLst>
              <a:ext uri="{FF2B5EF4-FFF2-40B4-BE49-F238E27FC236}">
                <a16:creationId xmlns:a16="http://schemas.microsoft.com/office/drawing/2014/main" id="{32D623D0-EB22-4B48-82EC-807498202812}"/>
              </a:ext>
            </a:extLst>
          </p:cNvPr>
          <p:cNvPicPr>
            <a:picLocks noChangeAspect="1"/>
          </p:cNvPicPr>
          <p:nvPr/>
        </p:nvPicPr>
        <p:blipFill>
          <a:blip r:embed="rId7"/>
          <a:stretch>
            <a:fillRect/>
          </a:stretch>
        </p:blipFill>
        <p:spPr>
          <a:xfrm>
            <a:off x="8107679" y="3636830"/>
            <a:ext cx="4023360" cy="3240634"/>
          </a:xfrm>
          <a:prstGeom prst="rect">
            <a:avLst/>
          </a:prstGeom>
        </p:spPr>
      </p:pic>
      <p:sp>
        <p:nvSpPr>
          <p:cNvPr id="24" name="TextBox 109">
            <a:extLst>
              <a:ext uri="{FF2B5EF4-FFF2-40B4-BE49-F238E27FC236}">
                <a16:creationId xmlns:a16="http://schemas.microsoft.com/office/drawing/2014/main" id="{739ABA72-C4AC-423C-A92E-CEA3B18C187C}"/>
              </a:ext>
            </a:extLst>
          </p:cNvPr>
          <p:cNvSpPr txBox="1"/>
          <p:nvPr/>
        </p:nvSpPr>
        <p:spPr>
          <a:xfrm>
            <a:off x="1667797" y="4562774"/>
            <a:ext cx="2467885"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002060"/>
                </a:solidFill>
                <a:effectLst/>
                <a:latin typeface="Calibri"/>
                <a:ea typeface="Calibri"/>
                <a:cs typeface="Calibri"/>
              </a:rPr>
              <a:t>NH</a:t>
            </a:r>
            <a:r>
              <a:rPr lang="en-US" sz="2800" b="1" baseline="-25000" dirty="0">
                <a:solidFill>
                  <a:srgbClr val="002060"/>
                </a:solidFill>
                <a:effectLst/>
                <a:latin typeface="Calibri"/>
                <a:ea typeface="Calibri"/>
                <a:cs typeface="Calibri"/>
              </a:rPr>
              <a:t>3</a:t>
            </a:r>
            <a:r>
              <a:rPr lang="en-US" sz="2800" b="1" dirty="0">
                <a:solidFill>
                  <a:srgbClr val="002060"/>
                </a:solidFill>
                <a:effectLst/>
                <a:latin typeface="Calibri"/>
                <a:ea typeface="Calibri"/>
                <a:cs typeface="Calibri"/>
              </a:rPr>
              <a:t> over Rockies</a:t>
            </a:r>
            <a:endParaRPr lang="en-US" sz="2800" dirty="0">
              <a:solidFill>
                <a:srgbClr val="002060"/>
              </a:solidFill>
            </a:endParaRPr>
          </a:p>
        </p:txBody>
      </p:sp>
      <p:sp>
        <p:nvSpPr>
          <p:cNvPr id="25" name="TextBox 109">
            <a:extLst>
              <a:ext uri="{FF2B5EF4-FFF2-40B4-BE49-F238E27FC236}">
                <a16:creationId xmlns:a16="http://schemas.microsoft.com/office/drawing/2014/main" id="{57509A25-CB9C-4BB0-97CF-82752DDFFB04}"/>
              </a:ext>
            </a:extLst>
          </p:cNvPr>
          <p:cNvSpPr txBox="1"/>
          <p:nvPr/>
        </p:nvSpPr>
        <p:spPr>
          <a:xfrm>
            <a:off x="1820197" y="1405202"/>
            <a:ext cx="2467885"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002060"/>
                </a:solidFill>
                <a:effectLst/>
                <a:latin typeface="Calibri"/>
                <a:ea typeface="Calibri"/>
                <a:cs typeface="Calibri"/>
              </a:rPr>
              <a:t>SO</a:t>
            </a:r>
            <a:r>
              <a:rPr lang="en-US" sz="2800" b="1" baseline="-25000" dirty="0">
                <a:solidFill>
                  <a:srgbClr val="002060"/>
                </a:solidFill>
                <a:effectLst/>
                <a:latin typeface="Calibri"/>
                <a:ea typeface="Calibri"/>
                <a:cs typeface="Calibri"/>
              </a:rPr>
              <a:t>2</a:t>
            </a:r>
            <a:r>
              <a:rPr lang="en-US" sz="2800" b="1" dirty="0">
                <a:solidFill>
                  <a:srgbClr val="002060"/>
                </a:solidFill>
                <a:effectLst/>
                <a:latin typeface="Calibri"/>
                <a:ea typeface="Calibri"/>
                <a:cs typeface="Calibri"/>
              </a:rPr>
              <a:t> over Rockies</a:t>
            </a:r>
            <a:endParaRPr lang="en-US" sz="2800" dirty="0">
              <a:solidFill>
                <a:srgbClr val="002060"/>
              </a:solidFill>
            </a:endParaRPr>
          </a:p>
        </p:txBody>
      </p:sp>
      <p:sp>
        <p:nvSpPr>
          <p:cNvPr id="26" name="TextBox 109">
            <a:extLst>
              <a:ext uri="{FF2B5EF4-FFF2-40B4-BE49-F238E27FC236}">
                <a16:creationId xmlns:a16="http://schemas.microsoft.com/office/drawing/2014/main" id="{6D7DB9E2-046A-4F26-A3F5-4858847C4C77}"/>
              </a:ext>
            </a:extLst>
          </p:cNvPr>
          <p:cNvSpPr txBox="1"/>
          <p:nvPr/>
        </p:nvSpPr>
        <p:spPr>
          <a:xfrm>
            <a:off x="5506804" y="1424205"/>
            <a:ext cx="2467885"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chemeClr val="accent2">
                    <a:lumMod val="50000"/>
                  </a:schemeClr>
                </a:solidFill>
                <a:effectLst/>
                <a:latin typeface="Calibri"/>
                <a:ea typeface="Calibri"/>
                <a:cs typeface="Calibri"/>
              </a:rPr>
              <a:t>SO</a:t>
            </a:r>
            <a:r>
              <a:rPr lang="en-US" sz="2800" b="1" baseline="-25000" dirty="0">
                <a:solidFill>
                  <a:schemeClr val="accent2">
                    <a:lumMod val="50000"/>
                  </a:schemeClr>
                </a:solidFill>
                <a:effectLst/>
                <a:latin typeface="Calibri"/>
                <a:ea typeface="Calibri"/>
                <a:cs typeface="Calibri"/>
              </a:rPr>
              <a:t>2</a:t>
            </a:r>
            <a:r>
              <a:rPr lang="en-US" sz="2800" b="1" dirty="0">
                <a:solidFill>
                  <a:schemeClr val="accent2">
                    <a:lumMod val="50000"/>
                  </a:schemeClr>
                </a:solidFill>
                <a:effectLst/>
                <a:latin typeface="Calibri"/>
                <a:ea typeface="Calibri"/>
                <a:cs typeface="Calibri"/>
              </a:rPr>
              <a:t> over North Central</a:t>
            </a:r>
            <a:endParaRPr lang="en-US" sz="2800" dirty="0">
              <a:solidFill>
                <a:schemeClr val="accent2">
                  <a:lumMod val="50000"/>
                </a:schemeClr>
              </a:solidFill>
            </a:endParaRPr>
          </a:p>
        </p:txBody>
      </p:sp>
      <p:sp>
        <p:nvSpPr>
          <p:cNvPr id="27" name="TextBox 109">
            <a:extLst>
              <a:ext uri="{FF2B5EF4-FFF2-40B4-BE49-F238E27FC236}">
                <a16:creationId xmlns:a16="http://schemas.microsoft.com/office/drawing/2014/main" id="{89A93683-5B0B-4542-8AEB-E7CF27FF22D2}"/>
              </a:ext>
            </a:extLst>
          </p:cNvPr>
          <p:cNvSpPr txBox="1"/>
          <p:nvPr/>
        </p:nvSpPr>
        <p:spPr>
          <a:xfrm>
            <a:off x="5669714" y="4635106"/>
            <a:ext cx="2467885"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chemeClr val="accent2">
                    <a:lumMod val="50000"/>
                  </a:schemeClr>
                </a:solidFill>
                <a:effectLst/>
                <a:latin typeface="Calibri"/>
                <a:ea typeface="Calibri"/>
                <a:cs typeface="Calibri"/>
              </a:rPr>
              <a:t>NO</a:t>
            </a:r>
            <a:r>
              <a:rPr lang="en-US" sz="2800" b="1" baseline="-25000" dirty="0">
                <a:solidFill>
                  <a:schemeClr val="accent2">
                    <a:lumMod val="50000"/>
                  </a:schemeClr>
                </a:solidFill>
                <a:effectLst/>
                <a:latin typeface="Calibri"/>
                <a:ea typeface="Calibri"/>
                <a:cs typeface="Calibri"/>
              </a:rPr>
              <a:t>3</a:t>
            </a:r>
            <a:r>
              <a:rPr lang="en-US" sz="2800" b="1" dirty="0">
                <a:solidFill>
                  <a:schemeClr val="accent2">
                    <a:lumMod val="50000"/>
                  </a:schemeClr>
                </a:solidFill>
                <a:effectLst/>
                <a:latin typeface="Calibri"/>
                <a:ea typeface="Calibri"/>
                <a:cs typeface="Calibri"/>
              </a:rPr>
              <a:t> over North Central</a:t>
            </a:r>
            <a:endParaRPr lang="en-US" sz="2800" dirty="0">
              <a:solidFill>
                <a:schemeClr val="accent2">
                  <a:lumMod val="50000"/>
                </a:schemeClr>
              </a:solidFill>
            </a:endParaRPr>
          </a:p>
        </p:txBody>
      </p:sp>
      <p:sp>
        <p:nvSpPr>
          <p:cNvPr id="28" name="TextBox 109">
            <a:extLst>
              <a:ext uri="{FF2B5EF4-FFF2-40B4-BE49-F238E27FC236}">
                <a16:creationId xmlns:a16="http://schemas.microsoft.com/office/drawing/2014/main" id="{E487E435-FFE1-4A57-97F0-ECB14FB2D5DD}"/>
              </a:ext>
            </a:extLst>
          </p:cNvPr>
          <p:cNvSpPr txBox="1"/>
          <p:nvPr/>
        </p:nvSpPr>
        <p:spPr>
          <a:xfrm>
            <a:off x="8598808" y="969447"/>
            <a:ext cx="1466809"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FF0000"/>
                </a:solidFill>
                <a:effectLst/>
                <a:latin typeface="Calibri"/>
                <a:ea typeface="Calibri"/>
                <a:cs typeface="Calibri"/>
              </a:rPr>
              <a:t>SO</a:t>
            </a:r>
            <a:r>
              <a:rPr lang="en-US" sz="2800" b="1" baseline="-25000" dirty="0">
                <a:solidFill>
                  <a:srgbClr val="FF0000"/>
                </a:solidFill>
                <a:effectLst/>
                <a:latin typeface="Calibri"/>
                <a:ea typeface="Calibri"/>
                <a:cs typeface="Calibri"/>
              </a:rPr>
              <a:t>2</a:t>
            </a:r>
            <a:r>
              <a:rPr lang="en-US" sz="2800" b="1" dirty="0">
                <a:solidFill>
                  <a:srgbClr val="FF0000"/>
                </a:solidFill>
                <a:effectLst/>
                <a:latin typeface="Calibri"/>
                <a:ea typeface="Calibri"/>
                <a:cs typeface="Calibri"/>
              </a:rPr>
              <a:t> over East</a:t>
            </a:r>
            <a:endParaRPr lang="en-US" sz="2800" dirty="0">
              <a:solidFill>
                <a:srgbClr val="FF0000"/>
              </a:solidFill>
            </a:endParaRPr>
          </a:p>
        </p:txBody>
      </p:sp>
      <p:sp>
        <p:nvSpPr>
          <p:cNvPr id="29" name="TextBox 109">
            <a:extLst>
              <a:ext uri="{FF2B5EF4-FFF2-40B4-BE49-F238E27FC236}">
                <a16:creationId xmlns:a16="http://schemas.microsoft.com/office/drawing/2014/main" id="{1AF1C923-7966-42E0-94BA-4739E0A80D06}"/>
              </a:ext>
            </a:extLst>
          </p:cNvPr>
          <p:cNvSpPr txBox="1"/>
          <p:nvPr/>
        </p:nvSpPr>
        <p:spPr>
          <a:xfrm>
            <a:off x="10390819" y="4768925"/>
            <a:ext cx="1601484"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FF0000"/>
                </a:solidFill>
                <a:effectLst/>
                <a:latin typeface="Calibri"/>
                <a:ea typeface="Calibri"/>
                <a:cs typeface="Calibri"/>
              </a:rPr>
              <a:t>NH</a:t>
            </a:r>
            <a:r>
              <a:rPr lang="en-US" sz="2800" b="1" baseline="-25000" dirty="0">
                <a:solidFill>
                  <a:srgbClr val="FF0000"/>
                </a:solidFill>
                <a:effectLst/>
                <a:latin typeface="Calibri"/>
                <a:ea typeface="Calibri"/>
                <a:cs typeface="Calibri"/>
              </a:rPr>
              <a:t>3</a:t>
            </a:r>
            <a:r>
              <a:rPr lang="en-US" sz="2800" b="1" dirty="0">
                <a:solidFill>
                  <a:srgbClr val="FF0000"/>
                </a:solidFill>
                <a:effectLst/>
                <a:latin typeface="Calibri"/>
                <a:ea typeface="Calibri"/>
                <a:cs typeface="Calibri"/>
              </a:rPr>
              <a:t> over East</a:t>
            </a:r>
            <a:endParaRPr lang="en-US" sz="2800" dirty="0">
              <a:solidFill>
                <a:srgbClr val="FF0000"/>
              </a:solidFill>
            </a:endParaRPr>
          </a:p>
        </p:txBody>
      </p:sp>
    </p:spTree>
    <p:extLst>
      <p:ext uri="{BB962C8B-B14F-4D97-AF65-F5344CB8AC3E}">
        <p14:creationId xmlns:p14="http://schemas.microsoft.com/office/powerpoint/2010/main" val="42004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236B92-D081-4BEE-B145-74C00BDF229C}"/>
              </a:ext>
            </a:extLst>
          </p:cNvPr>
          <p:cNvPicPr>
            <a:picLocks noChangeAspect="1"/>
          </p:cNvPicPr>
          <p:nvPr/>
        </p:nvPicPr>
        <p:blipFill>
          <a:blip r:embed="rId2"/>
          <a:stretch>
            <a:fillRect/>
          </a:stretch>
        </p:blipFill>
        <p:spPr>
          <a:xfrm>
            <a:off x="80835" y="163900"/>
            <a:ext cx="3912243" cy="4375230"/>
          </a:xfrm>
          <a:prstGeom prst="rect">
            <a:avLst/>
          </a:prstGeom>
        </p:spPr>
      </p:pic>
      <p:pic>
        <p:nvPicPr>
          <p:cNvPr id="11" name="Picture 10">
            <a:extLst>
              <a:ext uri="{FF2B5EF4-FFF2-40B4-BE49-F238E27FC236}">
                <a16:creationId xmlns:a16="http://schemas.microsoft.com/office/drawing/2014/main" id="{E8EE00A5-D455-4B7C-AE1F-1D5068E950E2}"/>
              </a:ext>
            </a:extLst>
          </p:cNvPr>
          <p:cNvPicPr>
            <a:picLocks/>
          </p:cNvPicPr>
          <p:nvPr/>
        </p:nvPicPr>
        <p:blipFill>
          <a:blip r:embed="rId3"/>
          <a:stretch>
            <a:fillRect/>
          </a:stretch>
        </p:blipFill>
        <p:spPr>
          <a:xfrm>
            <a:off x="8059530" y="33388"/>
            <a:ext cx="3931920" cy="2194560"/>
          </a:xfrm>
          <a:prstGeom prst="rect">
            <a:avLst/>
          </a:prstGeom>
        </p:spPr>
      </p:pic>
      <p:pic>
        <p:nvPicPr>
          <p:cNvPr id="13" name="Picture 12">
            <a:extLst>
              <a:ext uri="{FF2B5EF4-FFF2-40B4-BE49-F238E27FC236}">
                <a16:creationId xmlns:a16="http://schemas.microsoft.com/office/drawing/2014/main" id="{B3E1A67B-4B54-41A0-91C3-71CABE72ADB6}"/>
              </a:ext>
            </a:extLst>
          </p:cNvPr>
          <p:cNvPicPr>
            <a:picLocks/>
          </p:cNvPicPr>
          <p:nvPr/>
        </p:nvPicPr>
        <p:blipFill>
          <a:blip r:embed="rId4"/>
          <a:stretch>
            <a:fillRect/>
          </a:stretch>
        </p:blipFill>
        <p:spPr>
          <a:xfrm>
            <a:off x="4025546" y="37482"/>
            <a:ext cx="3931920" cy="2194560"/>
          </a:xfrm>
          <a:prstGeom prst="rect">
            <a:avLst/>
          </a:prstGeom>
        </p:spPr>
      </p:pic>
      <p:pic>
        <p:nvPicPr>
          <p:cNvPr id="15" name="Picture 14">
            <a:extLst>
              <a:ext uri="{FF2B5EF4-FFF2-40B4-BE49-F238E27FC236}">
                <a16:creationId xmlns:a16="http://schemas.microsoft.com/office/drawing/2014/main" id="{F7C0648F-D05A-4772-A5EF-21C3B5E73AA2}"/>
              </a:ext>
            </a:extLst>
          </p:cNvPr>
          <p:cNvPicPr>
            <a:picLocks/>
          </p:cNvPicPr>
          <p:nvPr/>
        </p:nvPicPr>
        <p:blipFill rotWithShape="1">
          <a:blip r:embed="rId5"/>
          <a:srcRect t="9382"/>
          <a:stretch/>
        </p:blipFill>
        <p:spPr>
          <a:xfrm>
            <a:off x="4124984" y="2458528"/>
            <a:ext cx="3931920" cy="1988657"/>
          </a:xfrm>
          <a:prstGeom prst="rect">
            <a:avLst/>
          </a:prstGeom>
        </p:spPr>
      </p:pic>
      <p:pic>
        <p:nvPicPr>
          <p:cNvPr id="17" name="Picture 16">
            <a:extLst>
              <a:ext uri="{FF2B5EF4-FFF2-40B4-BE49-F238E27FC236}">
                <a16:creationId xmlns:a16="http://schemas.microsoft.com/office/drawing/2014/main" id="{FD62FB0B-BB53-4226-B345-EA32FD46256B}"/>
              </a:ext>
            </a:extLst>
          </p:cNvPr>
          <p:cNvPicPr>
            <a:picLocks/>
          </p:cNvPicPr>
          <p:nvPr/>
        </p:nvPicPr>
        <p:blipFill rotWithShape="1">
          <a:blip r:embed="rId6"/>
          <a:srcRect t="7858"/>
          <a:stretch/>
        </p:blipFill>
        <p:spPr>
          <a:xfrm>
            <a:off x="8074357" y="2458527"/>
            <a:ext cx="3931920" cy="2022109"/>
          </a:xfrm>
          <a:prstGeom prst="rect">
            <a:avLst/>
          </a:prstGeom>
        </p:spPr>
      </p:pic>
      <p:pic>
        <p:nvPicPr>
          <p:cNvPr id="19" name="Picture 18">
            <a:extLst>
              <a:ext uri="{FF2B5EF4-FFF2-40B4-BE49-F238E27FC236}">
                <a16:creationId xmlns:a16="http://schemas.microsoft.com/office/drawing/2014/main" id="{BDA02B2E-4996-4F03-A54A-87C297D76871}"/>
              </a:ext>
            </a:extLst>
          </p:cNvPr>
          <p:cNvPicPr>
            <a:picLocks/>
          </p:cNvPicPr>
          <p:nvPr/>
        </p:nvPicPr>
        <p:blipFill rotWithShape="1">
          <a:blip r:embed="rId7"/>
          <a:srcRect t="9731"/>
          <a:stretch/>
        </p:blipFill>
        <p:spPr>
          <a:xfrm>
            <a:off x="7304" y="4761781"/>
            <a:ext cx="3931920" cy="2063540"/>
          </a:xfrm>
          <a:prstGeom prst="rect">
            <a:avLst/>
          </a:prstGeom>
        </p:spPr>
      </p:pic>
      <p:pic>
        <p:nvPicPr>
          <p:cNvPr id="21" name="Picture 20">
            <a:extLst>
              <a:ext uri="{FF2B5EF4-FFF2-40B4-BE49-F238E27FC236}">
                <a16:creationId xmlns:a16="http://schemas.microsoft.com/office/drawing/2014/main" id="{FCE219AF-351E-465A-9ED5-6CD6A75C9998}"/>
              </a:ext>
            </a:extLst>
          </p:cNvPr>
          <p:cNvPicPr>
            <a:picLocks/>
          </p:cNvPicPr>
          <p:nvPr/>
        </p:nvPicPr>
        <p:blipFill rotWithShape="1">
          <a:blip r:embed="rId8"/>
          <a:srcRect t="6842"/>
          <a:stretch/>
        </p:blipFill>
        <p:spPr>
          <a:xfrm>
            <a:off x="3993078" y="4734073"/>
            <a:ext cx="3931920" cy="2044412"/>
          </a:xfrm>
          <a:prstGeom prst="rect">
            <a:avLst/>
          </a:prstGeom>
        </p:spPr>
      </p:pic>
      <p:pic>
        <p:nvPicPr>
          <p:cNvPr id="23" name="Picture 22">
            <a:extLst>
              <a:ext uri="{FF2B5EF4-FFF2-40B4-BE49-F238E27FC236}">
                <a16:creationId xmlns:a16="http://schemas.microsoft.com/office/drawing/2014/main" id="{1A341018-BAED-4BF1-8567-A0968C269999}"/>
              </a:ext>
            </a:extLst>
          </p:cNvPr>
          <p:cNvPicPr>
            <a:picLocks/>
          </p:cNvPicPr>
          <p:nvPr/>
        </p:nvPicPr>
        <p:blipFill rotWithShape="1">
          <a:blip r:embed="rId9"/>
          <a:srcRect t="7858"/>
          <a:stretch/>
        </p:blipFill>
        <p:spPr>
          <a:xfrm>
            <a:off x="8078984" y="4734073"/>
            <a:ext cx="3931920" cy="2022109"/>
          </a:xfrm>
          <a:prstGeom prst="rect">
            <a:avLst/>
          </a:prstGeom>
        </p:spPr>
      </p:pic>
      <p:sp>
        <p:nvSpPr>
          <p:cNvPr id="24" name="TextBox 23">
            <a:extLst>
              <a:ext uri="{FF2B5EF4-FFF2-40B4-BE49-F238E27FC236}">
                <a16:creationId xmlns:a16="http://schemas.microsoft.com/office/drawing/2014/main" id="{617BB24A-BF3B-41BF-94D4-4CC88E21C796}"/>
              </a:ext>
            </a:extLst>
          </p:cNvPr>
          <p:cNvSpPr txBox="1"/>
          <p:nvPr/>
        </p:nvSpPr>
        <p:spPr>
          <a:xfrm>
            <a:off x="7305" y="37482"/>
            <a:ext cx="3658922" cy="707886"/>
          </a:xfrm>
          <a:prstGeom prst="rect">
            <a:avLst/>
          </a:prstGeom>
          <a:noFill/>
        </p:spPr>
        <p:txBody>
          <a:bodyPr wrap="square" rtlCol="0">
            <a:spAutoFit/>
          </a:bodyPr>
          <a:lstStyle/>
          <a:p>
            <a:r>
              <a:rPr lang="en-US" sz="2000" b="1" dirty="0">
                <a:highlight>
                  <a:srgbClr val="FFFF00"/>
                </a:highlight>
                <a:latin typeface="Times New Roman" panose="02020603050405020304" pitchFamily="18" charset="0"/>
                <a:cs typeface="Times New Roman" panose="02020603050405020304" pitchFamily="18" charset="0"/>
              </a:rPr>
              <a:t>V54 showed better chemical behavior over the LA flight</a:t>
            </a:r>
          </a:p>
        </p:txBody>
      </p:sp>
      <p:sp>
        <p:nvSpPr>
          <p:cNvPr id="25" name="Rectangle 24">
            <a:extLst>
              <a:ext uri="{FF2B5EF4-FFF2-40B4-BE49-F238E27FC236}">
                <a16:creationId xmlns:a16="http://schemas.microsoft.com/office/drawing/2014/main" id="{D2497B20-0979-475E-97CD-F59DB26FD087}"/>
              </a:ext>
            </a:extLst>
          </p:cNvPr>
          <p:cNvSpPr/>
          <p:nvPr/>
        </p:nvSpPr>
        <p:spPr>
          <a:xfrm>
            <a:off x="5689600" y="338667"/>
            <a:ext cx="485422" cy="75635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C759D36-A394-4737-AC7A-9788DE73BDB3}"/>
              </a:ext>
            </a:extLst>
          </p:cNvPr>
          <p:cNvSpPr/>
          <p:nvPr/>
        </p:nvSpPr>
        <p:spPr>
          <a:xfrm>
            <a:off x="5537198" y="5288851"/>
            <a:ext cx="485422" cy="75635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AFE62E-6D74-447F-BAE2-0E3E57642FDF}"/>
              </a:ext>
            </a:extLst>
          </p:cNvPr>
          <p:cNvSpPr/>
          <p:nvPr/>
        </p:nvSpPr>
        <p:spPr>
          <a:xfrm>
            <a:off x="1642529" y="4950178"/>
            <a:ext cx="485422" cy="75635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1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8DED4A-9AB5-6631-5FF8-C3E9F2E9AD37}"/>
              </a:ext>
            </a:extLst>
          </p:cNvPr>
          <p:cNvPicPr>
            <a:picLocks noChangeAspect="1"/>
          </p:cNvPicPr>
          <p:nvPr/>
        </p:nvPicPr>
        <p:blipFill>
          <a:blip r:embed="rId2"/>
          <a:stretch>
            <a:fillRect/>
          </a:stretch>
        </p:blipFill>
        <p:spPr>
          <a:xfrm>
            <a:off x="0" y="3943350"/>
            <a:ext cx="5410200" cy="2724150"/>
          </a:xfrm>
          <a:prstGeom prst="rect">
            <a:avLst/>
          </a:prstGeom>
        </p:spPr>
      </p:pic>
      <p:pic>
        <p:nvPicPr>
          <p:cNvPr id="10" name="Picture 9" descr="A line graph with blue and orange dots&#10;&#10;Description automatically generated">
            <a:extLst>
              <a:ext uri="{FF2B5EF4-FFF2-40B4-BE49-F238E27FC236}">
                <a16:creationId xmlns:a16="http://schemas.microsoft.com/office/drawing/2014/main" id="{AD94DAFA-0CCA-16ED-E25A-F0F8B1BCD1BB}"/>
              </a:ext>
            </a:extLst>
          </p:cNvPr>
          <p:cNvPicPr>
            <a:picLocks noChangeAspect="1"/>
          </p:cNvPicPr>
          <p:nvPr/>
        </p:nvPicPr>
        <p:blipFill>
          <a:blip r:embed="rId3"/>
          <a:stretch>
            <a:fillRect/>
          </a:stretch>
        </p:blipFill>
        <p:spPr>
          <a:xfrm>
            <a:off x="5405438" y="3709988"/>
            <a:ext cx="6781800" cy="3143250"/>
          </a:xfrm>
          <a:prstGeom prst="rect">
            <a:avLst/>
          </a:prstGeom>
        </p:spPr>
      </p:pic>
      <p:sp>
        <p:nvSpPr>
          <p:cNvPr id="11" name="TextBox 109">
            <a:extLst>
              <a:ext uri="{FF2B5EF4-FFF2-40B4-BE49-F238E27FC236}">
                <a16:creationId xmlns:a16="http://schemas.microsoft.com/office/drawing/2014/main" id="{3177F926-C5CF-F7E7-841B-45E9D9A9EE6D}"/>
              </a:ext>
            </a:extLst>
          </p:cNvPr>
          <p:cNvSpPr txBox="1"/>
          <p:nvPr/>
        </p:nvSpPr>
        <p:spPr>
          <a:xfrm>
            <a:off x="5660099" y="5970681"/>
            <a:ext cx="2417101" cy="523220"/>
          </a:xfrm>
          <a:prstGeom prst="rect">
            <a:avLst/>
          </a:prstGeom>
          <a:noFill/>
        </p:spPr>
        <p:txBody>
          <a:bodyPr wrap="square" lIns="91440" tIns="45720" rIns="91440" bIns="45720" anchor="t">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lgn="ctr">
              <a:spcBef>
                <a:spcPts val="0"/>
              </a:spcBef>
              <a:spcAft>
                <a:spcPts val="0"/>
              </a:spcAft>
            </a:pPr>
            <a:r>
              <a:rPr lang="en-US" sz="2800" b="1" dirty="0">
                <a:solidFill>
                  <a:srgbClr val="FF0000"/>
                </a:solidFill>
                <a:effectLst/>
                <a:latin typeface="Calibri"/>
                <a:ea typeface="Calibri"/>
                <a:cs typeface="Calibri"/>
              </a:rPr>
              <a:t>Los Angeles</a:t>
            </a:r>
            <a:endParaRPr lang="en-US" sz="2800" dirty="0"/>
          </a:p>
        </p:txBody>
      </p:sp>
      <p:sp>
        <p:nvSpPr>
          <p:cNvPr id="12" name="TextBox 34">
            <a:extLst>
              <a:ext uri="{FF2B5EF4-FFF2-40B4-BE49-F238E27FC236}">
                <a16:creationId xmlns:a16="http://schemas.microsoft.com/office/drawing/2014/main" id="{E4722027-D114-93DC-5A7A-0DF3D9040BB1}"/>
              </a:ext>
            </a:extLst>
          </p:cNvPr>
          <p:cNvSpPr txBox="1"/>
          <p:nvPr/>
        </p:nvSpPr>
        <p:spPr>
          <a:xfrm>
            <a:off x="5932262" y="5651479"/>
            <a:ext cx="3697511" cy="430887"/>
          </a:xfrm>
          <a:prstGeom prst="rect">
            <a:avLst/>
          </a:prstGeom>
          <a:noFill/>
        </p:spPr>
        <p:txBody>
          <a:bodyPr wrap="square" lIns="91440" tIns="45720" rIns="91440" bIns="45720" anchor="t">
            <a:spAutoFit/>
          </a:bodyPr>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rtl="0">
              <a:spcBef>
                <a:spcPts val="0"/>
              </a:spcBef>
              <a:spcAft>
                <a:spcPts val="0"/>
              </a:spcAft>
            </a:pPr>
            <a:r>
              <a:rPr lang="en-US" sz="2200" b="1" dirty="0">
                <a:effectLst/>
                <a:latin typeface="Calibri"/>
                <a:ea typeface="Calibri"/>
                <a:cs typeface="Calibri"/>
              </a:rPr>
              <a:t>Mean bias: 1.72 x 10</a:t>
            </a:r>
            <a:r>
              <a:rPr lang="en-US" sz="2200" b="1" baseline="30000" dirty="0">
                <a:effectLst/>
                <a:latin typeface="Calibri"/>
                <a:ea typeface="Calibri"/>
                <a:cs typeface="Calibri"/>
              </a:rPr>
              <a:t>15</a:t>
            </a:r>
            <a:r>
              <a:rPr lang="en-US" sz="2200" b="1" dirty="0">
                <a:effectLst/>
                <a:latin typeface="Calibri"/>
                <a:ea typeface="Calibri"/>
                <a:cs typeface="Calibri"/>
              </a:rPr>
              <a:t> (+28%)</a:t>
            </a:r>
          </a:p>
        </p:txBody>
      </p:sp>
      <p:sp>
        <p:nvSpPr>
          <p:cNvPr id="13" name="TextBox 12">
            <a:extLst>
              <a:ext uri="{FF2B5EF4-FFF2-40B4-BE49-F238E27FC236}">
                <a16:creationId xmlns:a16="http://schemas.microsoft.com/office/drawing/2014/main" id="{052B76EA-5B2A-46B6-8D25-259839E1D91A}"/>
              </a:ext>
            </a:extLst>
          </p:cNvPr>
          <p:cNvSpPr txBox="1"/>
          <p:nvPr/>
        </p:nvSpPr>
        <p:spPr>
          <a:xfrm>
            <a:off x="4024432" y="6526308"/>
            <a:ext cx="1907830" cy="369332"/>
          </a:xfrm>
          <a:prstGeom prst="rect">
            <a:avLst/>
          </a:prstGeom>
          <a:noFill/>
        </p:spPr>
        <p:txBody>
          <a:bodyPr wrap="none" rtlCol="0">
            <a:spAutoFit/>
          </a:bodyPr>
          <a:lstStyle/>
          <a:p>
            <a:r>
              <a:rPr lang="en-US" b="1" i="0" dirty="0">
                <a:solidFill>
                  <a:srgbClr val="002060"/>
                </a:solidFill>
                <a:effectLst/>
                <a:latin typeface="ui-monospace"/>
              </a:rPr>
              <a:t>Courtesy of Wei Li</a:t>
            </a:r>
            <a:endParaRPr lang="en-US" b="1" dirty="0">
              <a:solidFill>
                <a:srgbClr val="002060"/>
              </a:solidFill>
            </a:endParaRPr>
          </a:p>
        </p:txBody>
      </p:sp>
      <p:pic>
        <p:nvPicPr>
          <p:cNvPr id="17" name="Picture 16">
            <a:extLst>
              <a:ext uri="{FF2B5EF4-FFF2-40B4-BE49-F238E27FC236}">
                <a16:creationId xmlns:a16="http://schemas.microsoft.com/office/drawing/2014/main" id="{865F65F1-862D-40CC-BC7F-AF5302D2D93F}"/>
              </a:ext>
            </a:extLst>
          </p:cNvPr>
          <p:cNvPicPr>
            <a:picLocks noChangeAspect="1"/>
          </p:cNvPicPr>
          <p:nvPr/>
        </p:nvPicPr>
        <p:blipFill rotWithShape="1">
          <a:blip r:embed="rId4"/>
          <a:srcRect r="579"/>
          <a:stretch/>
        </p:blipFill>
        <p:spPr>
          <a:xfrm>
            <a:off x="159494" y="40697"/>
            <a:ext cx="4916358" cy="3657600"/>
          </a:xfrm>
          <a:prstGeom prst="rect">
            <a:avLst/>
          </a:prstGeom>
        </p:spPr>
      </p:pic>
      <p:pic>
        <p:nvPicPr>
          <p:cNvPr id="21" name="Picture 20">
            <a:extLst>
              <a:ext uri="{FF2B5EF4-FFF2-40B4-BE49-F238E27FC236}">
                <a16:creationId xmlns:a16="http://schemas.microsoft.com/office/drawing/2014/main" id="{A6E1D531-B780-4FCF-96EB-E4399970A5CA}"/>
              </a:ext>
            </a:extLst>
          </p:cNvPr>
          <p:cNvPicPr>
            <a:picLocks noChangeAspect="1"/>
          </p:cNvPicPr>
          <p:nvPr/>
        </p:nvPicPr>
        <p:blipFill>
          <a:blip r:embed="rId5"/>
          <a:stretch>
            <a:fillRect/>
          </a:stretch>
        </p:blipFill>
        <p:spPr>
          <a:xfrm>
            <a:off x="5146154" y="39789"/>
            <a:ext cx="4916357" cy="3657600"/>
          </a:xfrm>
          <a:prstGeom prst="rect">
            <a:avLst/>
          </a:prstGeom>
        </p:spPr>
      </p:pic>
      <p:sp>
        <p:nvSpPr>
          <p:cNvPr id="22" name="TextBox 21">
            <a:extLst>
              <a:ext uri="{FF2B5EF4-FFF2-40B4-BE49-F238E27FC236}">
                <a16:creationId xmlns:a16="http://schemas.microsoft.com/office/drawing/2014/main" id="{AD0D7290-822E-4EFA-B65F-F581A8D1104D}"/>
              </a:ext>
            </a:extLst>
          </p:cNvPr>
          <p:cNvSpPr txBox="1"/>
          <p:nvPr/>
        </p:nvSpPr>
        <p:spPr>
          <a:xfrm>
            <a:off x="10132813" y="429289"/>
            <a:ext cx="2069029" cy="3170099"/>
          </a:xfrm>
          <a:prstGeom prst="rect">
            <a:avLst/>
          </a:prstGeom>
          <a:noFill/>
        </p:spPr>
        <p:txBody>
          <a:bodyPr wrap="square" rtlCol="0">
            <a:spAutoFit/>
          </a:bodyPr>
          <a:lstStyle/>
          <a:p>
            <a:r>
              <a:rPr lang="en-US" b="1" dirty="0">
                <a:highlight>
                  <a:srgbClr val="FFFF00"/>
                </a:highlight>
                <a:latin typeface="Times New Roman" panose="02020603050405020304" pitchFamily="18" charset="0"/>
                <a:cs typeface="Times New Roman" panose="02020603050405020304" pitchFamily="18" charset="0"/>
              </a:rPr>
              <a:t>This Cross-Comparison try to address the bias of  the NOx emissions over Megacities, reflected by in-situ comparison (slope, mean bias, mean ratio) and TEMPO tropospheric vertical column</a:t>
            </a:r>
            <a:r>
              <a:rPr lang="en-US" sz="2000" b="1" dirty="0">
                <a:highlight>
                  <a:srgbClr val="FFFF00"/>
                </a:highligh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7728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D0D7290-822E-4EFA-B65F-F581A8D1104D}"/>
              </a:ext>
            </a:extLst>
          </p:cNvPr>
          <p:cNvSpPr txBox="1"/>
          <p:nvPr/>
        </p:nvSpPr>
        <p:spPr>
          <a:xfrm>
            <a:off x="10114961" y="237373"/>
            <a:ext cx="1917545" cy="707886"/>
          </a:xfrm>
          <a:prstGeom prst="rect">
            <a:avLst/>
          </a:prstGeom>
          <a:noFill/>
        </p:spPr>
        <p:txBody>
          <a:bodyPr wrap="square" rtlCol="0">
            <a:spAutoFit/>
          </a:bodyPr>
          <a:lstStyle/>
          <a:p>
            <a:r>
              <a:rPr lang="en-US" sz="2000" b="1" dirty="0">
                <a:highlight>
                  <a:srgbClr val="FFFF00"/>
                </a:highlight>
                <a:latin typeface="Times New Roman" panose="02020603050405020304" pitchFamily="18" charset="0"/>
                <a:cs typeface="Times New Roman" panose="02020603050405020304" pitchFamily="18" charset="0"/>
              </a:rPr>
              <a:t>Same but for Chicago</a:t>
            </a:r>
          </a:p>
        </p:txBody>
      </p:sp>
      <p:pic>
        <p:nvPicPr>
          <p:cNvPr id="14" name="Picture 13" descr="A graph with blue and orange lines&#10;&#10;Description automatically generated">
            <a:extLst>
              <a:ext uri="{FF2B5EF4-FFF2-40B4-BE49-F238E27FC236}">
                <a16:creationId xmlns:a16="http://schemas.microsoft.com/office/drawing/2014/main" id="{F6D4F116-C884-2578-81E7-6B8183AB6326}"/>
              </a:ext>
            </a:extLst>
          </p:cNvPr>
          <p:cNvPicPr>
            <a:picLocks noChangeAspect="1"/>
          </p:cNvPicPr>
          <p:nvPr/>
        </p:nvPicPr>
        <p:blipFill>
          <a:blip r:embed="rId2"/>
          <a:stretch>
            <a:fillRect/>
          </a:stretch>
        </p:blipFill>
        <p:spPr>
          <a:xfrm>
            <a:off x="5418426" y="3788299"/>
            <a:ext cx="6771409" cy="3033280"/>
          </a:xfrm>
          <a:prstGeom prst="rect">
            <a:avLst/>
          </a:prstGeom>
        </p:spPr>
      </p:pic>
      <p:pic>
        <p:nvPicPr>
          <p:cNvPr id="15" name="Picture 14">
            <a:extLst>
              <a:ext uri="{FF2B5EF4-FFF2-40B4-BE49-F238E27FC236}">
                <a16:creationId xmlns:a16="http://schemas.microsoft.com/office/drawing/2014/main" id="{8495B951-0D7B-8C51-475D-074E97C25097}"/>
              </a:ext>
            </a:extLst>
          </p:cNvPr>
          <p:cNvPicPr>
            <a:picLocks noChangeAspect="1"/>
          </p:cNvPicPr>
          <p:nvPr/>
        </p:nvPicPr>
        <p:blipFill>
          <a:blip r:embed="rId3"/>
          <a:stretch>
            <a:fillRect/>
          </a:stretch>
        </p:blipFill>
        <p:spPr>
          <a:xfrm>
            <a:off x="2165" y="3941131"/>
            <a:ext cx="5411931" cy="2727613"/>
          </a:xfrm>
          <a:prstGeom prst="rect">
            <a:avLst/>
          </a:prstGeom>
        </p:spPr>
      </p:pic>
      <p:sp>
        <p:nvSpPr>
          <p:cNvPr id="16" name="TextBox 15">
            <a:extLst>
              <a:ext uri="{FF2B5EF4-FFF2-40B4-BE49-F238E27FC236}">
                <a16:creationId xmlns:a16="http://schemas.microsoft.com/office/drawing/2014/main" id="{55F29BDD-74A2-468D-82EC-65965D5AF280}"/>
              </a:ext>
            </a:extLst>
          </p:cNvPr>
          <p:cNvSpPr txBox="1"/>
          <p:nvPr/>
        </p:nvSpPr>
        <p:spPr>
          <a:xfrm>
            <a:off x="7072460" y="4121256"/>
            <a:ext cx="2910526" cy="369332"/>
          </a:xfrm>
          <a:prstGeom prst="rect">
            <a:avLst/>
          </a:prstGeom>
          <a:noFill/>
        </p:spPr>
        <p:txBody>
          <a:bodyPr wrap="square">
            <a:spAutoFit/>
          </a:bodyPr>
          <a:lstStyle/>
          <a:p>
            <a:pPr rtl="0">
              <a:spcBef>
                <a:spcPts val="0"/>
              </a:spcBef>
              <a:spcAft>
                <a:spcPts val="0"/>
              </a:spcAft>
            </a:pPr>
            <a:r>
              <a:rPr lang="en-US" sz="1800" b="1" dirty="0">
                <a:effectLst/>
                <a:latin typeface="Calibri"/>
                <a:ea typeface="Calibri"/>
                <a:cs typeface="Calibri"/>
              </a:rPr>
              <a:t>Mean bias: 1.71 x 10</a:t>
            </a:r>
            <a:r>
              <a:rPr lang="en-US" sz="1800" b="1" baseline="30000" dirty="0">
                <a:effectLst/>
                <a:latin typeface="Calibri"/>
                <a:ea typeface="Calibri"/>
                <a:cs typeface="Calibri"/>
              </a:rPr>
              <a:t>14</a:t>
            </a:r>
            <a:r>
              <a:rPr lang="en-US" sz="1800" b="1" dirty="0">
                <a:effectLst/>
                <a:latin typeface="Calibri"/>
                <a:ea typeface="Calibri"/>
                <a:cs typeface="Calibri"/>
              </a:rPr>
              <a:t> (+6%)</a:t>
            </a:r>
          </a:p>
        </p:txBody>
      </p:sp>
      <p:sp>
        <p:nvSpPr>
          <p:cNvPr id="18" name="TextBox 109">
            <a:extLst>
              <a:ext uri="{FF2B5EF4-FFF2-40B4-BE49-F238E27FC236}">
                <a16:creationId xmlns:a16="http://schemas.microsoft.com/office/drawing/2014/main" id="{2AB366ED-A974-B953-28D7-A9AC3927AA35}"/>
              </a:ext>
            </a:extLst>
          </p:cNvPr>
          <p:cNvSpPr txBox="1"/>
          <p:nvPr/>
        </p:nvSpPr>
        <p:spPr>
          <a:xfrm>
            <a:off x="6808090" y="5887078"/>
            <a:ext cx="1855126" cy="5232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FF0000"/>
                </a:solidFill>
                <a:effectLst/>
                <a:latin typeface="Calibri"/>
                <a:ea typeface="Calibri"/>
                <a:cs typeface="Calibri"/>
              </a:rPr>
              <a:t>Chicago</a:t>
            </a:r>
            <a:endParaRPr lang="en-US" sz="2800" dirty="0"/>
          </a:p>
        </p:txBody>
      </p:sp>
      <p:pic>
        <p:nvPicPr>
          <p:cNvPr id="4" name="Picture 3">
            <a:extLst>
              <a:ext uri="{FF2B5EF4-FFF2-40B4-BE49-F238E27FC236}">
                <a16:creationId xmlns:a16="http://schemas.microsoft.com/office/drawing/2014/main" id="{0CA4F284-A32F-4B72-BA7E-59FC45CE5134}"/>
              </a:ext>
            </a:extLst>
          </p:cNvPr>
          <p:cNvPicPr>
            <a:picLocks noChangeAspect="1"/>
          </p:cNvPicPr>
          <p:nvPr/>
        </p:nvPicPr>
        <p:blipFill>
          <a:blip r:embed="rId4"/>
          <a:stretch>
            <a:fillRect/>
          </a:stretch>
        </p:blipFill>
        <p:spPr>
          <a:xfrm>
            <a:off x="110573" y="43496"/>
            <a:ext cx="4809302" cy="3657600"/>
          </a:xfrm>
          <a:prstGeom prst="rect">
            <a:avLst/>
          </a:prstGeom>
        </p:spPr>
      </p:pic>
      <p:pic>
        <p:nvPicPr>
          <p:cNvPr id="6" name="Picture 5">
            <a:extLst>
              <a:ext uri="{FF2B5EF4-FFF2-40B4-BE49-F238E27FC236}">
                <a16:creationId xmlns:a16="http://schemas.microsoft.com/office/drawing/2014/main" id="{7F75F75D-7943-458B-A6AC-3E20BD2025E0}"/>
              </a:ext>
            </a:extLst>
          </p:cNvPr>
          <p:cNvPicPr>
            <a:picLocks noChangeAspect="1"/>
          </p:cNvPicPr>
          <p:nvPr/>
        </p:nvPicPr>
        <p:blipFill>
          <a:blip r:embed="rId5"/>
          <a:stretch>
            <a:fillRect/>
          </a:stretch>
        </p:blipFill>
        <p:spPr>
          <a:xfrm>
            <a:off x="4978347" y="80527"/>
            <a:ext cx="4859867" cy="3657600"/>
          </a:xfrm>
          <a:prstGeom prst="rect">
            <a:avLst/>
          </a:prstGeom>
        </p:spPr>
      </p:pic>
      <p:sp>
        <p:nvSpPr>
          <p:cNvPr id="13" name="TextBox 12">
            <a:extLst>
              <a:ext uri="{FF2B5EF4-FFF2-40B4-BE49-F238E27FC236}">
                <a16:creationId xmlns:a16="http://schemas.microsoft.com/office/drawing/2014/main" id="{052B76EA-5B2A-46B6-8D25-259839E1D91A}"/>
              </a:ext>
            </a:extLst>
          </p:cNvPr>
          <p:cNvSpPr txBox="1"/>
          <p:nvPr/>
        </p:nvSpPr>
        <p:spPr>
          <a:xfrm>
            <a:off x="4024432" y="6526308"/>
            <a:ext cx="1907830" cy="369332"/>
          </a:xfrm>
          <a:prstGeom prst="rect">
            <a:avLst/>
          </a:prstGeom>
          <a:noFill/>
        </p:spPr>
        <p:txBody>
          <a:bodyPr wrap="none" rtlCol="0">
            <a:spAutoFit/>
          </a:bodyPr>
          <a:lstStyle/>
          <a:p>
            <a:r>
              <a:rPr lang="en-US" b="1" i="0" dirty="0">
                <a:solidFill>
                  <a:srgbClr val="002060"/>
                </a:solidFill>
                <a:effectLst/>
                <a:latin typeface="ui-monospace"/>
              </a:rPr>
              <a:t>Courtesy of Wei Li</a:t>
            </a:r>
            <a:endParaRPr lang="en-US" b="1" dirty="0">
              <a:solidFill>
                <a:srgbClr val="002060"/>
              </a:solidFill>
            </a:endParaRPr>
          </a:p>
        </p:txBody>
      </p:sp>
    </p:spTree>
    <p:extLst>
      <p:ext uri="{BB962C8B-B14F-4D97-AF65-F5344CB8AC3E}">
        <p14:creationId xmlns:p14="http://schemas.microsoft.com/office/powerpoint/2010/main" val="269281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line graph with blue and orange dots&#10;&#10;Description automatically generated">
            <a:extLst>
              <a:ext uri="{FF2B5EF4-FFF2-40B4-BE49-F238E27FC236}">
                <a16:creationId xmlns:a16="http://schemas.microsoft.com/office/drawing/2014/main" id="{7DA77D13-CEA2-00F6-0708-DE81276AEAB1}"/>
              </a:ext>
            </a:extLst>
          </p:cNvPr>
          <p:cNvPicPr>
            <a:picLocks noChangeAspect="1"/>
          </p:cNvPicPr>
          <p:nvPr/>
        </p:nvPicPr>
        <p:blipFill>
          <a:blip r:embed="rId2"/>
          <a:stretch>
            <a:fillRect/>
          </a:stretch>
        </p:blipFill>
        <p:spPr>
          <a:xfrm>
            <a:off x="5419076" y="3600042"/>
            <a:ext cx="6763616" cy="3145848"/>
          </a:xfrm>
          <a:prstGeom prst="rect">
            <a:avLst/>
          </a:prstGeom>
        </p:spPr>
      </p:pic>
      <p:pic>
        <p:nvPicPr>
          <p:cNvPr id="11" name="Picture 10">
            <a:extLst>
              <a:ext uri="{FF2B5EF4-FFF2-40B4-BE49-F238E27FC236}">
                <a16:creationId xmlns:a16="http://schemas.microsoft.com/office/drawing/2014/main" id="{C5362C7B-B18B-31BF-A581-4B51DA9ACFB3}"/>
              </a:ext>
            </a:extLst>
          </p:cNvPr>
          <p:cNvPicPr>
            <a:picLocks noChangeAspect="1"/>
          </p:cNvPicPr>
          <p:nvPr/>
        </p:nvPicPr>
        <p:blipFill>
          <a:blip r:embed="rId3"/>
          <a:stretch>
            <a:fillRect/>
          </a:stretch>
        </p:blipFill>
        <p:spPr>
          <a:xfrm>
            <a:off x="9308" y="3674943"/>
            <a:ext cx="5417127" cy="3030681"/>
          </a:xfrm>
          <a:prstGeom prst="rect">
            <a:avLst/>
          </a:prstGeom>
        </p:spPr>
      </p:pic>
      <p:sp>
        <p:nvSpPr>
          <p:cNvPr id="13" name="TextBox 12">
            <a:extLst>
              <a:ext uri="{FF2B5EF4-FFF2-40B4-BE49-F238E27FC236}">
                <a16:creationId xmlns:a16="http://schemas.microsoft.com/office/drawing/2014/main" id="{052B76EA-5B2A-46B6-8D25-259839E1D91A}"/>
              </a:ext>
            </a:extLst>
          </p:cNvPr>
          <p:cNvSpPr txBox="1"/>
          <p:nvPr/>
        </p:nvSpPr>
        <p:spPr>
          <a:xfrm>
            <a:off x="4024432" y="6526308"/>
            <a:ext cx="1907830" cy="369332"/>
          </a:xfrm>
          <a:prstGeom prst="rect">
            <a:avLst/>
          </a:prstGeom>
          <a:noFill/>
        </p:spPr>
        <p:txBody>
          <a:bodyPr wrap="none" rtlCol="0">
            <a:spAutoFit/>
          </a:bodyPr>
          <a:lstStyle/>
          <a:p>
            <a:r>
              <a:rPr lang="en-US" b="1" i="0" dirty="0">
                <a:solidFill>
                  <a:srgbClr val="002060"/>
                </a:solidFill>
                <a:effectLst/>
                <a:latin typeface="ui-monospace"/>
              </a:rPr>
              <a:t>Courtesy of Wei Li</a:t>
            </a:r>
            <a:endParaRPr lang="en-US" b="1" dirty="0">
              <a:solidFill>
                <a:srgbClr val="002060"/>
              </a:solidFill>
            </a:endParaRPr>
          </a:p>
        </p:txBody>
      </p:sp>
      <p:sp>
        <p:nvSpPr>
          <p:cNvPr id="22" name="TextBox 21">
            <a:extLst>
              <a:ext uri="{FF2B5EF4-FFF2-40B4-BE49-F238E27FC236}">
                <a16:creationId xmlns:a16="http://schemas.microsoft.com/office/drawing/2014/main" id="{AD0D7290-822E-4EFA-B65F-F581A8D1104D}"/>
              </a:ext>
            </a:extLst>
          </p:cNvPr>
          <p:cNvSpPr txBox="1"/>
          <p:nvPr/>
        </p:nvSpPr>
        <p:spPr>
          <a:xfrm>
            <a:off x="10114961" y="237373"/>
            <a:ext cx="2029471" cy="2862322"/>
          </a:xfrm>
          <a:prstGeom prst="rect">
            <a:avLst/>
          </a:prstGeom>
          <a:noFill/>
        </p:spPr>
        <p:txBody>
          <a:bodyPr wrap="square" rtlCol="0">
            <a:spAutoFit/>
          </a:bodyPr>
          <a:lstStyle/>
          <a:p>
            <a:r>
              <a:rPr lang="en-US" sz="2000" b="1" dirty="0">
                <a:highlight>
                  <a:srgbClr val="FFFF00"/>
                </a:highlight>
                <a:latin typeface="Times New Roman" panose="02020603050405020304" pitchFamily="18" charset="0"/>
                <a:cs typeface="Times New Roman" panose="02020603050405020304" pitchFamily="18" charset="0"/>
              </a:rPr>
              <a:t>Same but for New York.  The discrepancies exist among different species (NOx vs </a:t>
            </a:r>
            <a:r>
              <a:rPr lang="en-US" sz="2000" b="1" dirty="0" err="1">
                <a:highlight>
                  <a:srgbClr val="FFFF00"/>
                </a:highlight>
                <a:latin typeface="Times New Roman" panose="02020603050405020304" pitchFamily="18" charset="0"/>
                <a:cs typeface="Times New Roman" panose="02020603050405020304" pitchFamily="18" charset="0"/>
              </a:rPr>
              <a:t>NOy</a:t>
            </a:r>
            <a:r>
              <a:rPr lang="en-US" sz="2000" b="1" dirty="0">
                <a:highlight>
                  <a:srgbClr val="FFFF00"/>
                </a:highlight>
                <a:latin typeface="Times New Roman" panose="02020603050405020304" pitchFamily="18" charset="0"/>
                <a:cs typeface="Times New Roman" panose="02020603050405020304" pitchFamily="18" charset="0"/>
              </a:rPr>
              <a:t>)  , as well as  </a:t>
            </a:r>
            <a:r>
              <a:rPr lang="en-US" sz="2000" b="1">
                <a:highlight>
                  <a:srgbClr val="FFFF00"/>
                </a:highlight>
                <a:latin typeface="Times New Roman" panose="02020603050405020304" pitchFamily="18" charset="0"/>
                <a:cs typeface="Times New Roman" panose="02020603050405020304" pitchFamily="18" charset="0"/>
              </a:rPr>
              <a:t>in-situ vs TEMPO </a:t>
            </a:r>
            <a:r>
              <a:rPr lang="en-US" sz="2000" b="1" dirty="0">
                <a:highlight>
                  <a:srgbClr val="FFFF00"/>
                </a:highlight>
                <a:latin typeface="Times New Roman" panose="02020603050405020304" pitchFamily="18" charset="0"/>
                <a:cs typeface="Times New Roman" panose="02020603050405020304" pitchFamily="18" charset="0"/>
              </a:rPr>
              <a:t>comparison</a:t>
            </a:r>
          </a:p>
        </p:txBody>
      </p:sp>
      <p:sp>
        <p:nvSpPr>
          <p:cNvPr id="16" name="TextBox 15">
            <a:extLst>
              <a:ext uri="{FF2B5EF4-FFF2-40B4-BE49-F238E27FC236}">
                <a16:creationId xmlns:a16="http://schemas.microsoft.com/office/drawing/2014/main" id="{55F29BDD-74A2-468D-82EC-65965D5AF280}"/>
              </a:ext>
            </a:extLst>
          </p:cNvPr>
          <p:cNvSpPr txBox="1"/>
          <p:nvPr/>
        </p:nvSpPr>
        <p:spPr>
          <a:xfrm>
            <a:off x="8233889" y="3757989"/>
            <a:ext cx="3208649" cy="369332"/>
          </a:xfrm>
          <a:prstGeom prst="rect">
            <a:avLst/>
          </a:prstGeom>
          <a:noFill/>
        </p:spPr>
        <p:txBody>
          <a:bodyPr wrap="square">
            <a:spAutoFit/>
          </a:bodyPr>
          <a:lstStyle/>
          <a:p>
            <a:pPr rtl="0">
              <a:spcBef>
                <a:spcPts val="0"/>
              </a:spcBef>
              <a:spcAft>
                <a:spcPts val="0"/>
              </a:spcAft>
            </a:pPr>
            <a:r>
              <a:rPr lang="en-US" sz="1800" b="1" dirty="0">
                <a:effectLst/>
                <a:latin typeface="Calibri"/>
                <a:ea typeface="Calibri"/>
                <a:cs typeface="Calibri"/>
              </a:rPr>
              <a:t>Mean bias: 1.41 x 1015 (+26%)</a:t>
            </a:r>
          </a:p>
        </p:txBody>
      </p:sp>
      <p:sp>
        <p:nvSpPr>
          <p:cNvPr id="18" name="TextBox 109">
            <a:extLst>
              <a:ext uri="{FF2B5EF4-FFF2-40B4-BE49-F238E27FC236}">
                <a16:creationId xmlns:a16="http://schemas.microsoft.com/office/drawing/2014/main" id="{2AB366ED-A974-B953-28D7-A9AC3927AA35}"/>
              </a:ext>
            </a:extLst>
          </p:cNvPr>
          <p:cNvSpPr txBox="1"/>
          <p:nvPr/>
        </p:nvSpPr>
        <p:spPr>
          <a:xfrm>
            <a:off x="6808089" y="5887078"/>
            <a:ext cx="2467885" cy="5232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n-US" sz="2800" b="1" dirty="0">
                <a:solidFill>
                  <a:srgbClr val="FF0000"/>
                </a:solidFill>
                <a:effectLst/>
                <a:latin typeface="Calibri"/>
                <a:ea typeface="Calibri"/>
                <a:cs typeface="Calibri"/>
              </a:rPr>
              <a:t>New York City</a:t>
            </a:r>
            <a:endParaRPr lang="en-US" sz="2800" dirty="0"/>
          </a:p>
        </p:txBody>
      </p:sp>
      <p:pic>
        <p:nvPicPr>
          <p:cNvPr id="3" name="Picture 2">
            <a:extLst>
              <a:ext uri="{FF2B5EF4-FFF2-40B4-BE49-F238E27FC236}">
                <a16:creationId xmlns:a16="http://schemas.microsoft.com/office/drawing/2014/main" id="{0C507BBC-0E4D-4830-9ECB-639C08FB5F88}"/>
              </a:ext>
            </a:extLst>
          </p:cNvPr>
          <p:cNvPicPr>
            <a:picLocks noChangeAspect="1"/>
          </p:cNvPicPr>
          <p:nvPr/>
        </p:nvPicPr>
        <p:blipFill>
          <a:blip r:embed="rId4"/>
          <a:stretch>
            <a:fillRect/>
          </a:stretch>
        </p:blipFill>
        <p:spPr>
          <a:xfrm>
            <a:off x="47568" y="17166"/>
            <a:ext cx="4848740" cy="3657600"/>
          </a:xfrm>
          <a:prstGeom prst="rect">
            <a:avLst/>
          </a:prstGeom>
        </p:spPr>
      </p:pic>
      <p:pic>
        <p:nvPicPr>
          <p:cNvPr id="7" name="Picture 6">
            <a:extLst>
              <a:ext uri="{FF2B5EF4-FFF2-40B4-BE49-F238E27FC236}">
                <a16:creationId xmlns:a16="http://schemas.microsoft.com/office/drawing/2014/main" id="{32B97175-4184-41AD-A99A-C6AAFFABF0BF}"/>
              </a:ext>
            </a:extLst>
          </p:cNvPr>
          <p:cNvPicPr>
            <a:picLocks noChangeAspect="1"/>
          </p:cNvPicPr>
          <p:nvPr/>
        </p:nvPicPr>
        <p:blipFill>
          <a:blip r:embed="rId5"/>
          <a:stretch>
            <a:fillRect/>
          </a:stretch>
        </p:blipFill>
        <p:spPr>
          <a:xfrm>
            <a:off x="4977789" y="29718"/>
            <a:ext cx="4843167" cy="3657600"/>
          </a:xfrm>
          <a:prstGeom prst="rect">
            <a:avLst/>
          </a:prstGeom>
        </p:spPr>
      </p:pic>
      <p:cxnSp>
        <p:nvCxnSpPr>
          <p:cNvPr id="4" name="Straight Arrow Connector 3">
            <a:extLst>
              <a:ext uri="{FF2B5EF4-FFF2-40B4-BE49-F238E27FC236}">
                <a16:creationId xmlns:a16="http://schemas.microsoft.com/office/drawing/2014/main" id="{D9C61D5A-42FE-41F6-AFFA-BF7D3559F01F}"/>
              </a:ext>
            </a:extLst>
          </p:cNvPr>
          <p:cNvCxnSpPr/>
          <p:nvPr/>
        </p:nvCxnSpPr>
        <p:spPr>
          <a:xfrm>
            <a:off x="3922313" y="537608"/>
            <a:ext cx="1416942" cy="0"/>
          </a:xfrm>
          <a:prstGeom prst="straightConnector1">
            <a:avLst/>
          </a:prstGeom>
          <a:ln w="635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234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572" y="-226043"/>
            <a:ext cx="10515600" cy="1325563"/>
          </a:xfrm>
        </p:spPr>
        <p:txBody>
          <a:bodyPr/>
          <a:lstStyle/>
          <a:p>
            <a:r>
              <a:rPr lang="en-US" b="1" dirty="0">
                <a:solidFill>
                  <a:schemeClr val="accent4"/>
                </a:solidFill>
              </a:rPr>
              <a:t>Summary</a:t>
            </a:r>
          </a:p>
        </p:txBody>
      </p:sp>
      <p:sp>
        <p:nvSpPr>
          <p:cNvPr id="3" name="Content Placeholder 2"/>
          <p:cNvSpPr>
            <a:spLocks noGrp="1"/>
          </p:cNvSpPr>
          <p:nvPr>
            <p:ph idx="1"/>
          </p:nvPr>
        </p:nvSpPr>
        <p:spPr>
          <a:xfrm>
            <a:off x="213572" y="730276"/>
            <a:ext cx="11764856" cy="5937955"/>
          </a:xfrm>
          <a:solidFill>
            <a:srgbClr val="FFFFFF"/>
          </a:solidFill>
        </p:spPr>
        <p:txBody>
          <a:bodyPr/>
          <a:lstStyle/>
          <a:p>
            <a:pPr>
              <a:spcAft>
                <a:spcPts val="1000"/>
              </a:spcAft>
            </a:pPr>
            <a:r>
              <a:rPr lang="en-US" sz="2600" b="1" dirty="0">
                <a:solidFill>
                  <a:schemeClr val="tx1"/>
                </a:solidFill>
              </a:rPr>
              <a:t>The CMAQ5.4 chemistry has stronger photochemical variation than CMAQ 5.2, reflected by its higher ozone product efficiency and lower nighttime ozone. </a:t>
            </a:r>
          </a:p>
          <a:p>
            <a:r>
              <a:rPr lang="en-US" sz="2600" b="1" dirty="0">
                <a:solidFill>
                  <a:schemeClr val="tx1"/>
                </a:solidFill>
              </a:rPr>
              <a:t>The model’s well-mixing assumption and insufficient spatial resolution lead to overpredicted NOx consumption and </a:t>
            </a:r>
            <a:r>
              <a:rPr lang="en-US" sz="2600" b="1" dirty="0" err="1">
                <a:solidFill>
                  <a:schemeClr val="tx1"/>
                </a:solidFill>
              </a:rPr>
              <a:t>NOz</a:t>
            </a:r>
            <a:r>
              <a:rPr lang="en-US" sz="2600" b="1" dirty="0">
                <a:solidFill>
                  <a:schemeClr val="tx1"/>
                </a:solidFill>
              </a:rPr>
              <a:t> production, and shorter NOx age. CMAQ 5.4 shows slightly better O</a:t>
            </a:r>
            <a:r>
              <a:rPr lang="en-US" sz="2600" b="1" baseline="-25000" dirty="0">
                <a:solidFill>
                  <a:schemeClr val="tx1"/>
                </a:solidFill>
              </a:rPr>
              <a:t>3</a:t>
            </a:r>
            <a:r>
              <a:rPr lang="en-US" sz="2600" b="1" dirty="0">
                <a:solidFill>
                  <a:schemeClr val="tx1"/>
                </a:solidFill>
              </a:rPr>
              <a:t>-to-NO</a:t>
            </a:r>
            <a:r>
              <a:rPr lang="en-US" sz="2600" b="1" baseline="-25000" dirty="0">
                <a:solidFill>
                  <a:schemeClr val="tx1"/>
                </a:solidFill>
              </a:rPr>
              <a:t>z</a:t>
            </a:r>
            <a:r>
              <a:rPr lang="en-US" sz="2600" b="1" dirty="0">
                <a:solidFill>
                  <a:schemeClr val="tx1"/>
                </a:solidFill>
              </a:rPr>
              <a:t> ratio or O</a:t>
            </a:r>
            <a:r>
              <a:rPr lang="en-US" sz="2600" b="1" baseline="-25000" dirty="0">
                <a:solidFill>
                  <a:schemeClr val="tx1"/>
                </a:solidFill>
              </a:rPr>
              <a:t>3</a:t>
            </a:r>
            <a:r>
              <a:rPr lang="en-US" sz="2600" b="1" dirty="0">
                <a:solidFill>
                  <a:schemeClr val="tx1"/>
                </a:solidFill>
              </a:rPr>
              <a:t> production </a:t>
            </a:r>
            <a:r>
              <a:rPr lang="en-US" sz="2600" b="1" dirty="0" err="1">
                <a:solidFill>
                  <a:schemeClr val="tx1"/>
                </a:solidFill>
              </a:rPr>
              <a:t>efficency</a:t>
            </a:r>
            <a:r>
              <a:rPr lang="en-US" sz="2600" b="1" dirty="0">
                <a:solidFill>
                  <a:schemeClr val="tx1"/>
                </a:solidFill>
              </a:rPr>
              <a:t>.</a:t>
            </a:r>
          </a:p>
          <a:p>
            <a:pPr>
              <a:spcAft>
                <a:spcPts val="1000"/>
              </a:spcAft>
            </a:pPr>
            <a:r>
              <a:rPr lang="en-US" sz="2600" b="1" dirty="0">
                <a:solidFill>
                  <a:schemeClr val="tx1"/>
                </a:solidFill>
              </a:rPr>
              <a:t>The lateral or top boundary conditions for some species need adjustments.</a:t>
            </a:r>
          </a:p>
          <a:p>
            <a:pPr>
              <a:spcAft>
                <a:spcPts val="1000"/>
              </a:spcAft>
            </a:pPr>
            <a:r>
              <a:rPr lang="en-US" sz="2600" b="1" dirty="0">
                <a:solidFill>
                  <a:schemeClr val="tx1"/>
                </a:solidFill>
              </a:rPr>
              <a:t>SO</a:t>
            </a:r>
            <a:r>
              <a:rPr lang="en-US" sz="2600" b="1" baseline="-25000" dirty="0">
                <a:solidFill>
                  <a:schemeClr val="tx1"/>
                </a:solidFill>
              </a:rPr>
              <a:t>2</a:t>
            </a:r>
            <a:r>
              <a:rPr lang="en-US" sz="2600" b="1" dirty="0">
                <a:solidFill>
                  <a:schemeClr val="tx1"/>
                </a:solidFill>
              </a:rPr>
              <a:t> is underpredicted over U.S. West and overpredicted in other regions. NH</a:t>
            </a:r>
            <a:r>
              <a:rPr lang="en-US" sz="2600" b="1" baseline="-25000" dirty="0">
                <a:solidFill>
                  <a:schemeClr val="tx1"/>
                </a:solidFill>
              </a:rPr>
              <a:t>3</a:t>
            </a:r>
            <a:r>
              <a:rPr lang="en-US" sz="2600" b="1" dirty="0">
                <a:solidFill>
                  <a:schemeClr val="tx1"/>
                </a:solidFill>
              </a:rPr>
              <a:t> is </a:t>
            </a:r>
            <a:r>
              <a:rPr lang="en-US" sz="2600" b="1" dirty="0" err="1">
                <a:solidFill>
                  <a:schemeClr val="tx1"/>
                </a:solidFill>
              </a:rPr>
              <a:t>underepdicted</a:t>
            </a:r>
            <a:r>
              <a:rPr lang="en-US" sz="2600" b="1" dirty="0">
                <a:solidFill>
                  <a:schemeClr val="tx1"/>
                </a:solidFill>
              </a:rPr>
              <a:t> over the CONUS.</a:t>
            </a:r>
          </a:p>
          <a:p>
            <a:pPr>
              <a:spcAft>
                <a:spcPts val="1000"/>
              </a:spcAft>
            </a:pPr>
            <a:r>
              <a:rPr lang="en-US" sz="2600" b="1" dirty="0">
                <a:solidFill>
                  <a:schemeClr val="tx1"/>
                </a:solidFill>
              </a:rPr>
              <a:t>The consistency between Satellite and in-situ data could be an issue, and we need to be caution for making emission adjustment based on them.</a:t>
            </a:r>
          </a:p>
        </p:txBody>
      </p:sp>
    </p:spTree>
    <p:extLst>
      <p:ext uri="{BB962C8B-B14F-4D97-AF65-F5344CB8AC3E}">
        <p14:creationId xmlns:p14="http://schemas.microsoft.com/office/powerpoint/2010/main" val="364846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336405" y="985201"/>
            <a:ext cx="6910627" cy="1164882"/>
          </a:xfrm>
        </p:spPr>
        <p:txBody>
          <a:bodyPr/>
          <a:lstStyle/>
          <a:p>
            <a:r>
              <a:rPr lang="en-US" dirty="0"/>
              <a:t>Background</a:t>
            </a:r>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676373" y="2540615"/>
            <a:ext cx="7965822" cy="4220539"/>
          </a:xfrm>
        </p:spPr>
        <p:txBody>
          <a:bodyPr/>
          <a:lstStyle/>
          <a:p>
            <a:r>
              <a:rPr lang="en-US" sz="1800" b="1" dirty="0"/>
              <a:t>The National Air Quality Forecast Capability (NAQFC) is changed to online UFS-AQM. It was mainly verified with </a:t>
            </a:r>
            <a:r>
              <a:rPr lang="en-US" sz="1800" b="1" dirty="0" err="1"/>
              <a:t>AIRNow</a:t>
            </a:r>
            <a:r>
              <a:rPr lang="en-US" sz="1800" b="1" dirty="0"/>
              <a:t>/AQS data for its surface ozone and PM2.5 prediction.  During summer 2023, the field experiment of  Atmospheric Emissions and Reactions Observed from Megacities to Marine Areas (AEROMMA) took place, and provided comprehensive airborne measurements to evaluate the 3-D full-chemistry performance of NAQFC.</a:t>
            </a:r>
          </a:p>
          <a:p>
            <a:r>
              <a:rPr lang="en-US" sz="1800" b="1" dirty="0"/>
              <a:t>Besides the in-situ measurements, some newly available satellite data could also be used to evaluate the NAQFC’s emission etc.</a:t>
            </a:r>
            <a:endParaRPr lang="en-US"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2</a:t>
            </a:fld>
            <a:endParaRPr lang="en-US" dirty="0"/>
          </a:p>
        </p:txBody>
      </p:sp>
    </p:spTree>
    <p:extLst>
      <p:ext uri="{BB962C8B-B14F-4D97-AF65-F5344CB8AC3E}">
        <p14:creationId xmlns:p14="http://schemas.microsoft.com/office/powerpoint/2010/main" val="224903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0419-95D5-43DB-A3F1-9DA082910E73}"/>
              </a:ext>
            </a:extLst>
          </p:cNvPr>
          <p:cNvSpPr>
            <a:spLocks noGrp="1"/>
          </p:cNvSpPr>
          <p:nvPr>
            <p:ph type="title"/>
          </p:nvPr>
        </p:nvSpPr>
        <p:spPr>
          <a:xfrm>
            <a:off x="415600" y="225721"/>
            <a:ext cx="11360800" cy="763600"/>
          </a:xfrm>
        </p:spPr>
        <p:txBody>
          <a:bodyPr>
            <a:normAutofit fontScale="90000"/>
          </a:bodyPr>
          <a:lstStyle/>
          <a:p>
            <a:r>
              <a:rPr lang="en-US" b="1" dirty="0">
                <a:latin typeface="Times New Roman" panose="02020603050405020304" pitchFamily="18" charset="0"/>
                <a:cs typeface="Times New Roman" panose="02020603050405020304" pitchFamily="18" charset="0"/>
              </a:rPr>
              <a:t>NAQFC Configuration </a:t>
            </a:r>
          </a:p>
        </p:txBody>
      </p:sp>
      <p:sp>
        <p:nvSpPr>
          <p:cNvPr id="3" name="Text Placeholder 2">
            <a:extLst>
              <a:ext uri="{FF2B5EF4-FFF2-40B4-BE49-F238E27FC236}">
                <a16:creationId xmlns:a16="http://schemas.microsoft.com/office/drawing/2014/main" id="{8D2CBC81-2EDF-4176-9285-95796AD8B133}"/>
              </a:ext>
            </a:extLst>
          </p:cNvPr>
          <p:cNvSpPr>
            <a:spLocks noGrp="1"/>
          </p:cNvSpPr>
          <p:nvPr>
            <p:ph type="body" idx="1"/>
          </p:nvPr>
        </p:nvSpPr>
        <p:spPr>
          <a:xfrm>
            <a:off x="311085" y="1310325"/>
            <a:ext cx="11655628" cy="5321953"/>
          </a:xfrm>
        </p:spPr>
        <p:txBody>
          <a:bodyPr>
            <a:normAutofit lnSpcReduction="10000"/>
          </a:bodyPr>
          <a:lstStyle/>
          <a:p>
            <a:r>
              <a:rPr lang="en-US" sz="3200" dirty="0"/>
              <a:t>Full-chemistry CMAQ mechanism: currently </a:t>
            </a:r>
            <a:r>
              <a:rPr lang="en-US" sz="3200" u="sng" dirty="0"/>
              <a:t>CMAQ 5.2 </a:t>
            </a:r>
            <a:r>
              <a:rPr lang="en-US" sz="3200" dirty="0"/>
              <a:t>and moving to </a:t>
            </a:r>
            <a:r>
              <a:rPr lang="en-US" sz="3200" u="sng" dirty="0"/>
              <a:t>CMAQ 5.4</a:t>
            </a:r>
          </a:p>
          <a:p>
            <a:r>
              <a:rPr lang="en-US" sz="3200" dirty="0"/>
              <a:t>Currently 13km horizontal resolution over North America. </a:t>
            </a:r>
          </a:p>
          <a:p>
            <a:r>
              <a:rPr lang="en-US" sz="3200" dirty="0"/>
              <a:t>4-cycles-per-day forecast up to 72 hours </a:t>
            </a:r>
          </a:p>
          <a:p>
            <a:r>
              <a:rPr lang="en-US" sz="3200" dirty="0"/>
              <a:t>Aerosol Lateral Boundary conditions: GEFS-Aerosol </a:t>
            </a:r>
          </a:p>
          <a:p>
            <a:r>
              <a:rPr lang="en-US" sz="3200" dirty="0"/>
              <a:t>Anthropogenic Emission: National Emission Inventory (NEI) for CONUS, CEDS </a:t>
            </a:r>
            <a:r>
              <a:rPr lang="en-US" sz="3200" dirty="0" err="1"/>
              <a:t>etc</a:t>
            </a:r>
            <a:r>
              <a:rPr lang="en-US" sz="3200" dirty="0"/>
              <a:t> for other regions.</a:t>
            </a:r>
          </a:p>
          <a:p>
            <a:r>
              <a:rPr lang="en-US" sz="3200" dirty="0"/>
              <a:t>Biogenic Emission: MEGAN scheme</a:t>
            </a:r>
          </a:p>
          <a:p>
            <a:r>
              <a:rPr lang="en-US" sz="3200" dirty="0"/>
              <a:t>Dust Emission: FENGSHA scheme</a:t>
            </a:r>
          </a:p>
          <a:p>
            <a:r>
              <a:rPr lang="en-US" sz="3200" dirty="0"/>
              <a:t>Fire Emission: Regional ABI and VIIRS fire Emissions (RAVE) emission. Will be upgraded to RAVE2</a:t>
            </a:r>
          </a:p>
        </p:txBody>
      </p:sp>
    </p:spTree>
    <p:extLst>
      <p:ext uri="{BB962C8B-B14F-4D97-AF65-F5344CB8AC3E}">
        <p14:creationId xmlns:p14="http://schemas.microsoft.com/office/powerpoint/2010/main" val="152901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CA7CC1-CC6D-4E8B-BCBE-B34D5B48E2B2}"/>
              </a:ext>
            </a:extLst>
          </p:cNvPr>
          <p:cNvPicPr>
            <a:picLocks noChangeAspect="1"/>
          </p:cNvPicPr>
          <p:nvPr/>
        </p:nvPicPr>
        <p:blipFill rotWithShape="1">
          <a:blip r:embed="rId2"/>
          <a:srcRect l="3717" t="10080" b="10062"/>
          <a:stretch/>
        </p:blipFill>
        <p:spPr>
          <a:xfrm>
            <a:off x="951924" y="56469"/>
            <a:ext cx="10288152" cy="6399765"/>
          </a:xfrm>
          <a:prstGeom prst="rect">
            <a:avLst/>
          </a:prstGeom>
        </p:spPr>
      </p:pic>
      <p:sp>
        <p:nvSpPr>
          <p:cNvPr id="7" name="Rectangle 6">
            <a:extLst>
              <a:ext uri="{FF2B5EF4-FFF2-40B4-BE49-F238E27FC236}">
                <a16:creationId xmlns:a16="http://schemas.microsoft.com/office/drawing/2014/main" id="{5E76478B-66F2-441A-B193-2085821000F9}"/>
              </a:ext>
            </a:extLst>
          </p:cNvPr>
          <p:cNvSpPr/>
          <p:nvPr/>
        </p:nvSpPr>
        <p:spPr>
          <a:xfrm>
            <a:off x="1977887" y="2071796"/>
            <a:ext cx="1858617" cy="25941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4AAF4B-BEEB-42A9-8256-E2E69E522DEA}"/>
              </a:ext>
            </a:extLst>
          </p:cNvPr>
          <p:cNvSpPr/>
          <p:nvPr/>
        </p:nvSpPr>
        <p:spPr>
          <a:xfrm>
            <a:off x="5808906" y="2294003"/>
            <a:ext cx="1858617" cy="997527"/>
          </a:xfrm>
          <a:prstGeom prst="rect">
            <a:avLst/>
          </a:prstGeom>
          <a:noFill/>
          <a:ln w="28575">
            <a:solidFill>
              <a:srgbClr val="051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D915DD-9ACB-4845-B25F-7D84CC8A8FDE}"/>
              </a:ext>
            </a:extLst>
          </p:cNvPr>
          <p:cNvSpPr/>
          <p:nvPr/>
        </p:nvSpPr>
        <p:spPr>
          <a:xfrm>
            <a:off x="7735507" y="2409902"/>
            <a:ext cx="681130" cy="99752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05F3F3-EFE6-447D-B6AD-39C3A1040C7F}"/>
              </a:ext>
            </a:extLst>
          </p:cNvPr>
          <p:cNvSpPr/>
          <p:nvPr/>
        </p:nvSpPr>
        <p:spPr>
          <a:xfrm>
            <a:off x="3914997" y="2387331"/>
            <a:ext cx="1218283" cy="116724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D2F7E6-C571-437E-9849-731DD9988F59}"/>
              </a:ext>
            </a:extLst>
          </p:cNvPr>
          <p:cNvSpPr txBox="1"/>
          <p:nvPr/>
        </p:nvSpPr>
        <p:spPr>
          <a:xfrm>
            <a:off x="147483" y="109491"/>
            <a:ext cx="8463117" cy="1323439"/>
          </a:xfrm>
          <a:prstGeom prst="rect">
            <a:avLst/>
          </a:prstGeom>
          <a:noFill/>
        </p:spPr>
        <p:txBody>
          <a:bodyPr wrap="square" rtlCol="0">
            <a:spAutoFit/>
          </a:bodyPr>
          <a:lstStyle/>
          <a:p>
            <a:r>
              <a:rPr lang="en-US" sz="4000" b="1" dirty="0">
                <a:highlight>
                  <a:srgbClr val="FFFF00"/>
                </a:highlight>
                <a:latin typeface="Times New Roman" panose="02020603050405020304" pitchFamily="18" charset="0"/>
                <a:cs typeface="Times New Roman" panose="02020603050405020304" pitchFamily="18" charset="0"/>
              </a:rPr>
              <a:t>Most AEROMMA flights flew around megacities</a:t>
            </a:r>
          </a:p>
        </p:txBody>
      </p:sp>
      <p:pic>
        <p:nvPicPr>
          <p:cNvPr id="1026" name="Picture 2" descr="Instrument Checkout for DC3 Mission">
            <a:extLst>
              <a:ext uri="{FF2B5EF4-FFF2-40B4-BE49-F238E27FC236}">
                <a16:creationId xmlns:a16="http://schemas.microsoft.com/office/drawing/2014/main" id="{A84EBFA3-85D4-4A73-A8E4-3C990A50D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992" y="3822139"/>
            <a:ext cx="4314018" cy="287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craft payload schematic">
            <a:extLst>
              <a:ext uri="{FF2B5EF4-FFF2-40B4-BE49-F238E27FC236}">
                <a16:creationId xmlns:a16="http://schemas.microsoft.com/office/drawing/2014/main" id="{7DC8DAB8-7BA5-42B3-88D5-90BD5803B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2" y="5251148"/>
            <a:ext cx="4568093" cy="153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7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732FFF-3570-4DB3-A112-E68DF07D471B}"/>
              </a:ext>
            </a:extLst>
          </p:cNvPr>
          <p:cNvPicPr>
            <a:picLocks/>
          </p:cNvPicPr>
          <p:nvPr/>
        </p:nvPicPr>
        <p:blipFill>
          <a:blip r:embed="rId3"/>
          <a:stretch>
            <a:fillRect/>
          </a:stretch>
        </p:blipFill>
        <p:spPr>
          <a:xfrm>
            <a:off x="7970130" y="1680209"/>
            <a:ext cx="3931920" cy="4297680"/>
          </a:xfrm>
          <a:prstGeom prst="rect">
            <a:avLst/>
          </a:prstGeom>
        </p:spPr>
      </p:pic>
      <p:pic>
        <p:nvPicPr>
          <p:cNvPr id="15" name="Picture 14">
            <a:extLst>
              <a:ext uri="{FF2B5EF4-FFF2-40B4-BE49-F238E27FC236}">
                <a16:creationId xmlns:a16="http://schemas.microsoft.com/office/drawing/2014/main" id="{0E46BABC-22A8-426B-BD93-CC0CFF2E461E}"/>
              </a:ext>
            </a:extLst>
          </p:cNvPr>
          <p:cNvPicPr>
            <a:picLocks/>
          </p:cNvPicPr>
          <p:nvPr/>
        </p:nvPicPr>
        <p:blipFill>
          <a:blip r:embed="rId4"/>
          <a:stretch>
            <a:fillRect/>
          </a:stretch>
        </p:blipFill>
        <p:spPr>
          <a:xfrm>
            <a:off x="4026780" y="1748789"/>
            <a:ext cx="3931920" cy="4297680"/>
          </a:xfrm>
          <a:prstGeom prst="rect">
            <a:avLst/>
          </a:prstGeom>
        </p:spPr>
      </p:pic>
      <p:sp>
        <p:nvSpPr>
          <p:cNvPr id="10" name="TextBox 9">
            <a:extLst>
              <a:ext uri="{FF2B5EF4-FFF2-40B4-BE49-F238E27FC236}">
                <a16:creationId xmlns:a16="http://schemas.microsoft.com/office/drawing/2014/main" id="{7A1C1DF9-70E7-4AF7-A7D2-BF9BB9354300}"/>
              </a:ext>
            </a:extLst>
          </p:cNvPr>
          <p:cNvSpPr txBox="1"/>
          <p:nvPr/>
        </p:nvSpPr>
        <p:spPr>
          <a:xfrm>
            <a:off x="471948" y="300332"/>
            <a:ext cx="4862550" cy="1323439"/>
          </a:xfrm>
          <a:prstGeom prst="rect">
            <a:avLst/>
          </a:prstGeom>
          <a:noFill/>
        </p:spPr>
        <p:txBody>
          <a:bodyPr wrap="none" rtlCol="0">
            <a:spAutoFit/>
          </a:bodyPr>
          <a:lstStyle/>
          <a:p>
            <a:r>
              <a:rPr lang="en-US" sz="4000" b="1" dirty="0">
                <a:highlight>
                  <a:srgbClr val="FFFF00"/>
                </a:highlight>
                <a:latin typeface="Times New Roman" panose="02020603050405020304" pitchFamily="18" charset="0"/>
                <a:cs typeface="Times New Roman" panose="02020603050405020304" pitchFamily="18" charset="0"/>
              </a:rPr>
              <a:t>CONUS Meteorology</a:t>
            </a:r>
          </a:p>
          <a:p>
            <a:endParaRPr lang="en-US" sz="4000" b="1" dirty="0">
              <a:highlight>
                <a:srgbClr val="FFFF00"/>
              </a:highligh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592E79D-6B15-468A-A397-E2B344DB2816}"/>
              </a:ext>
            </a:extLst>
          </p:cNvPr>
          <p:cNvSpPr txBox="1"/>
          <p:nvPr/>
        </p:nvSpPr>
        <p:spPr>
          <a:xfrm>
            <a:off x="4549422" y="6096003"/>
            <a:ext cx="7507111" cy="461665"/>
          </a:xfrm>
          <a:prstGeom prst="rect">
            <a:avLst/>
          </a:prstGeom>
          <a:noFill/>
        </p:spPr>
        <p:txBody>
          <a:bodyPr wrap="square" rtlCol="0">
            <a:spAutoFit/>
          </a:bodyPr>
          <a:lstStyle/>
          <a:p>
            <a:r>
              <a:rPr lang="en-US" sz="2400" b="1" u="sng" dirty="0">
                <a:highlight>
                  <a:srgbClr val="FFFFFF"/>
                </a:highlight>
                <a:latin typeface="Times New Roman" panose="02020603050405020304" pitchFamily="18" charset="0"/>
                <a:cs typeface="Times New Roman" panose="02020603050405020304" pitchFamily="18" charset="0"/>
              </a:rPr>
              <a:t>Dry bias near surface </a:t>
            </a:r>
            <a:r>
              <a:rPr lang="en-US" sz="2400" b="1" dirty="0">
                <a:highlight>
                  <a:srgbClr val="FFFFFF"/>
                </a:highlight>
                <a:latin typeface="Times New Roman" panose="02020603050405020304" pitchFamily="18" charset="0"/>
                <a:cs typeface="Times New Roman" panose="02020603050405020304" pitchFamily="18" charset="0"/>
              </a:rPr>
              <a:t>,  </a:t>
            </a:r>
            <a:r>
              <a:rPr lang="en-US" sz="2400" b="1" u="sng" dirty="0">
                <a:solidFill>
                  <a:srgbClr val="FF0000"/>
                </a:solidFill>
                <a:highlight>
                  <a:srgbClr val="FFFFFF"/>
                </a:highlight>
                <a:latin typeface="Times New Roman" panose="02020603050405020304" pitchFamily="18" charset="0"/>
                <a:cs typeface="Times New Roman" panose="02020603050405020304" pitchFamily="18" charset="0"/>
              </a:rPr>
              <a:t>wet bias </a:t>
            </a:r>
            <a:r>
              <a:rPr lang="en-US" sz="2400" b="1" dirty="0">
                <a:highlight>
                  <a:srgbClr val="FFFFFF"/>
                </a:highlight>
                <a:latin typeface="Times New Roman" panose="02020603050405020304" pitchFamily="18" charset="0"/>
                <a:cs typeface="Times New Roman" panose="02020603050405020304" pitchFamily="18" charset="0"/>
              </a:rPr>
              <a:t>near the PBL top </a:t>
            </a:r>
          </a:p>
        </p:txBody>
      </p:sp>
      <p:cxnSp>
        <p:nvCxnSpPr>
          <p:cNvPr id="3" name="Straight Arrow Connector 2">
            <a:extLst>
              <a:ext uri="{FF2B5EF4-FFF2-40B4-BE49-F238E27FC236}">
                <a16:creationId xmlns:a16="http://schemas.microsoft.com/office/drawing/2014/main" id="{528518FE-2848-4B7C-8988-0D1A15FEBA22}"/>
              </a:ext>
            </a:extLst>
          </p:cNvPr>
          <p:cNvCxnSpPr>
            <a:cxnSpLocks/>
          </p:cNvCxnSpPr>
          <p:nvPr/>
        </p:nvCxnSpPr>
        <p:spPr>
          <a:xfrm flipV="1">
            <a:off x="6852356" y="5463822"/>
            <a:ext cx="0" cy="63218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8E15188-1E42-4E02-88D4-47429ABBBE59}"/>
              </a:ext>
            </a:extLst>
          </p:cNvPr>
          <p:cNvCxnSpPr>
            <a:cxnSpLocks/>
          </p:cNvCxnSpPr>
          <p:nvPr/>
        </p:nvCxnSpPr>
        <p:spPr>
          <a:xfrm flipV="1">
            <a:off x="6818590" y="5337810"/>
            <a:ext cx="3821611" cy="80067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6B21DD-606A-4F73-9976-3C58761C45AD}"/>
              </a:ext>
            </a:extLst>
          </p:cNvPr>
          <p:cNvCxnSpPr>
            <a:cxnSpLocks/>
          </p:cNvCxnSpPr>
          <p:nvPr/>
        </p:nvCxnSpPr>
        <p:spPr>
          <a:xfrm flipV="1">
            <a:off x="8724506" y="4682152"/>
            <a:ext cx="1022697" cy="147919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0990B8B-909D-4454-B5EB-A7D424BFC0C4}"/>
              </a:ext>
            </a:extLst>
          </p:cNvPr>
          <p:cNvPicPr>
            <a:picLocks noChangeAspect="1"/>
          </p:cNvPicPr>
          <p:nvPr/>
        </p:nvPicPr>
        <p:blipFill>
          <a:blip r:embed="rId5"/>
          <a:stretch>
            <a:fillRect/>
          </a:stretch>
        </p:blipFill>
        <p:spPr>
          <a:xfrm>
            <a:off x="34290" y="1624990"/>
            <a:ext cx="3931920" cy="4284319"/>
          </a:xfrm>
          <a:prstGeom prst="rect">
            <a:avLst/>
          </a:prstGeom>
        </p:spPr>
      </p:pic>
    </p:spTree>
    <p:extLst>
      <p:ext uri="{BB962C8B-B14F-4D97-AF65-F5344CB8AC3E}">
        <p14:creationId xmlns:p14="http://schemas.microsoft.com/office/powerpoint/2010/main" val="384159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E0100D-7F98-401D-BDFD-BC3A14B65D74}"/>
              </a:ext>
            </a:extLst>
          </p:cNvPr>
          <p:cNvPicPr>
            <a:picLocks/>
          </p:cNvPicPr>
          <p:nvPr/>
        </p:nvPicPr>
        <p:blipFill>
          <a:blip r:embed="rId2"/>
          <a:stretch>
            <a:fillRect/>
          </a:stretch>
        </p:blipFill>
        <p:spPr>
          <a:xfrm>
            <a:off x="4053290" y="2202057"/>
            <a:ext cx="3931920" cy="4297680"/>
          </a:xfrm>
          <a:prstGeom prst="rect">
            <a:avLst/>
          </a:prstGeom>
        </p:spPr>
      </p:pic>
      <p:pic>
        <p:nvPicPr>
          <p:cNvPr id="8" name="Picture 7">
            <a:extLst>
              <a:ext uri="{FF2B5EF4-FFF2-40B4-BE49-F238E27FC236}">
                <a16:creationId xmlns:a16="http://schemas.microsoft.com/office/drawing/2014/main" id="{B1B94FF4-AE77-417D-9E43-816BEC0F9CD3}"/>
              </a:ext>
            </a:extLst>
          </p:cNvPr>
          <p:cNvPicPr>
            <a:picLocks/>
          </p:cNvPicPr>
          <p:nvPr/>
        </p:nvPicPr>
        <p:blipFill>
          <a:blip r:embed="rId3"/>
          <a:stretch>
            <a:fillRect/>
          </a:stretch>
        </p:blipFill>
        <p:spPr>
          <a:xfrm>
            <a:off x="13000" y="2142395"/>
            <a:ext cx="3931920" cy="4297680"/>
          </a:xfrm>
          <a:prstGeom prst="rect">
            <a:avLst/>
          </a:prstGeom>
        </p:spPr>
      </p:pic>
      <p:sp>
        <p:nvSpPr>
          <p:cNvPr id="10" name="TextBox 9">
            <a:extLst>
              <a:ext uri="{FF2B5EF4-FFF2-40B4-BE49-F238E27FC236}">
                <a16:creationId xmlns:a16="http://schemas.microsoft.com/office/drawing/2014/main" id="{0778D9CA-B45C-4F76-85D8-117C6BEDA01C}"/>
              </a:ext>
            </a:extLst>
          </p:cNvPr>
          <p:cNvSpPr txBox="1"/>
          <p:nvPr/>
        </p:nvSpPr>
        <p:spPr>
          <a:xfrm>
            <a:off x="281789" y="388069"/>
            <a:ext cx="11910211" cy="1754326"/>
          </a:xfrm>
          <a:prstGeom prst="rect">
            <a:avLst/>
          </a:prstGeom>
          <a:noFill/>
        </p:spPr>
        <p:txBody>
          <a:bodyPr wrap="square" rtlCol="0">
            <a:spAutoFit/>
          </a:bodyPr>
          <a:lstStyle/>
          <a:p>
            <a:r>
              <a:rPr lang="en-US" sz="3600" b="1" dirty="0">
                <a:highlight>
                  <a:srgbClr val="FFFF00"/>
                </a:highlight>
                <a:latin typeface="Times New Roman" panose="02020603050405020304" pitchFamily="18" charset="0"/>
                <a:cs typeface="Times New Roman" panose="02020603050405020304" pitchFamily="18" charset="0"/>
              </a:rPr>
              <a:t>The vertical gradient of modeled winds are too smooth near the tropopause over U.S. West. The model tends to underpredict W by one or two orders of magnitude. </a:t>
            </a:r>
          </a:p>
        </p:txBody>
      </p:sp>
      <p:sp>
        <p:nvSpPr>
          <p:cNvPr id="2" name="Rectangle 1">
            <a:extLst>
              <a:ext uri="{FF2B5EF4-FFF2-40B4-BE49-F238E27FC236}">
                <a16:creationId xmlns:a16="http://schemas.microsoft.com/office/drawing/2014/main" id="{A1B46C91-95CC-45DE-9F09-863BF0391E55}"/>
              </a:ext>
            </a:extLst>
          </p:cNvPr>
          <p:cNvSpPr/>
          <p:nvPr/>
        </p:nvSpPr>
        <p:spPr>
          <a:xfrm>
            <a:off x="1061156" y="2675467"/>
            <a:ext cx="5915377" cy="99342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7E2CC1-49E1-42FF-8DD1-BA63549E5FE7}"/>
              </a:ext>
            </a:extLst>
          </p:cNvPr>
          <p:cNvPicPr>
            <a:picLocks/>
          </p:cNvPicPr>
          <p:nvPr/>
        </p:nvPicPr>
        <p:blipFill>
          <a:blip r:embed="rId4"/>
          <a:stretch>
            <a:fillRect/>
          </a:stretch>
        </p:blipFill>
        <p:spPr>
          <a:xfrm>
            <a:off x="8188184" y="2236347"/>
            <a:ext cx="3931920" cy="4297680"/>
          </a:xfrm>
          <a:prstGeom prst="rect">
            <a:avLst/>
          </a:prstGeom>
        </p:spPr>
      </p:pic>
    </p:spTree>
    <p:extLst>
      <p:ext uri="{BB962C8B-B14F-4D97-AF65-F5344CB8AC3E}">
        <p14:creationId xmlns:p14="http://schemas.microsoft.com/office/powerpoint/2010/main" val="309342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561" y="133737"/>
            <a:ext cx="11206976" cy="1334814"/>
          </a:xfrm>
        </p:spPr>
        <p:txBody>
          <a:bodyPr/>
          <a:lstStyle/>
          <a:p>
            <a:r>
              <a:rPr lang="en-US" sz="2800" dirty="0">
                <a:solidFill>
                  <a:srgbClr val="00B050"/>
                </a:solidFill>
              </a:rPr>
              <a:t>The background ozone and tropospheric CO are underestimated over CONUS, which is related to monthly lateral boundary condition and fire emission.</a:t>
            </a:r>
          </a:p>
        </p:txBody>
      </p:sp>
      <p:pic>
        <p:nvPicPr>
          <p:cNvPr id="4" name="Picture 3">
            <a:extLst>
              <a:ext uri="{FF2B5EF4-FFF2-40B4-BE49-F238E27FC236}">
                <a16:creationId xmlns:a16="http://schemas.microsoft.com/office/drawing/2014/main" id="{D9CBA8FD-FFD2-4197-868B-F316AF6F893A}"/>
              </a:ext>
            </a:extLst>
          </p:cNvPr>
          <p:cNvPicPr>
            <a:picLocks noChangeAspect="1"/>
          </p:cNvPicPr>
          <p:nvPr/>
        </p:nvPicPr>
        <p:blipFill>
          <a:blip r:embed="rId2"/>
          <a:stretch>
            <a:fillRect/>
          </a:stretch>
        </p:blipFill>
        <p:spPr>
          <a:xfrm>
            <a:off x="101299" y="1783081"/>
            <a:ext cx="6007608" cy="4557309"/>
          </a:xfrm>
          <a:prstGeom prst="rect">
            <a:avLst/>
          </a:prstGeom>
        </p:spPr>
      </p:pic>
      <p:pic>
        <p:nvPicPr>
          <p:cNvPr id="6" name="Picture 5">
            <a:extLst>
              <a:ext uri="{FF2B5EF4-FFF2-40B4-BE49-F238E27FC236}">
                <a16:creationId xmlns:a16="http://schemas.microsoft.com/office/drawing/2014/main" id="{CAD3ABB7-32B6-4C32-ACBB-D66837D362BC}"/>
              </a:ext>
            </a:extLst>
          </p:cNvPr>
          <p:cNvPicPr>
            <a:picLocks noChangeAspect="1"/>
          </p:cNvPicPr>
          <p:nvPr/>
        </p:nvPicPr>
        <p:blipFill>
          <a:blip r:embed="rId3"/>
          <a:stretch>
            <a:fillRect/>
          </a:stretch>
        </p:blipFill>
        <p:spPr>
          <a:xfrm>
            <a:off x="6047232" y="1754301"/>
            <a:ext cx="6007608" cy="4626673"/>
          </a:xfrm>
          <a:prstGeom prst="rect">
            <a:avLst/>
          </a:prstGeom>
        </p:spPr>
      </p:pic>
    </p:spTree>
    <p:extLst>
      <p:ext uri="{BB962C8B-B14F-4D97-AF65-F5344CB8AC3E}">
        <p14:creationId xmlns:p14="http://schemas.microsoft.com/office/powerpoint/2010/main" val="3829654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C90B46-3826-4825-9D36-A13FCF3278EB}"/>
              </a:ext>
            </a:extLst>
          </p:cNvPr>
          <p:cNvPicPr>
            <a:picLocks noChangeAspect="1"/>
          </p:cNvPicPr>
          <p:nvPr/>
        </p:nvPicPr>
        <p:blipFill>
          <a:blip r:embed="rId3"/>
          <a:stretch>
            <a:fillRect/>
          </a:stretch>
        </p:blipFill>
        <p:spPr>
          <a:xfrm>
            <a:off x="8158890" y="3764642"/>
            <a:ext cx="4023360" cy="3064897"/>
          </a:xfrm>
          <a:prstGeom prst="rect">
            <a:avLst/>
          </a:prstGeom>
        </p:spPr>
      </p:pic>
      <p:sp>
        <p:nvSpPr>
          <p:cNvPr id="2" name="TextBox 1"/>
          <p:cNvSpPr txBox="1"/>
          <p:nvPr/>
        </p:nvSpPr>
        <p:spPr>
          <a:xfrm>
            <a:off x="2244433" y="78975"/>
            <a:ext cx="7703134" cy="369332"/>
          </a:xfrm>
          <a:prstGeom prst="rect">
            <a:avLst/>
          </a:prstGeom>
          <a:solidFill>
            <a:srgbClr val="FFFF00"/>
          </a:solidFill>
        </p:spPr>
        <p:txBody>
          <a:bodyPr wrap="none" rtlCol="0">
            <a:spAutoFit/>
          </a:bodyPr>
          <a:lstStyle/>
          <a:p>
            <a:r>
              <a:rPr lang="en-US" b="1" dirty="0" err="1"/>
              <a:t>NOz</a:t>
            </a:r>
            <a:r>
              <a:rPr lang="en-US" b="1" dirty="0"/>
              <a:t> is overpredicted or modeled NOx-to-</a:t>
            </a:r>
            <a:r>
              <a:rPr lang="en-US" b="1" dirty="0" err="1"/>
              <a:t>NOz</a:t>
            </a:r>
            <a:r>
              <a:rPr lang="en-US" b="1" dirty="0"/>
              <a:t> conversion is too fast.</a:t>
            </a:r>
          </a:p>
        </p:txBody>
      </p:sp>
      <p:sp>
        <p:nvSpPr>
          <p:cNvPr id="29" name="TextBox 28">
            <a:extLst>
              <a:ext uri="{FF2B5EF4-FFF2-40B4-BE49-F238E27FC236}">
                <a16:creationId xmlns:a16="http://schemas.microsoft.com/office/drawing/2014/main" id="{D35BEDAA-F255-4426-B254-53CBF4AAAAA6}"/>
              </a:ext>
            </a:extLst>
          </p:cNvPr>
          <p:cNvSpPr txBox="1"/>
          <p:nvPr/>
        </p:nvSpPr>
        <p:spPr>
          <a:xfrm>
            <a:off x="9832623" y="4762888"/>
            <a:ext cx="1907822" cy="954107"/>
          </a:xfrm>
          <a:prstGeom prst="rect">
            <a:avLst/>
          </a:prstGeom>
          <a:solidFill>
            <a:schemeClr val="bg1"/>
          </a:solidFill>
        </p:spPr>
        <p:txBody>
          <a:bodyPr wrap="square" rtlCol="0">
            <a:spAutoFit/>
          </a:bodyPr>
          <a:lstStyle/>
          <a:p>
            <a:r>
              <a:rPr lang="en-US" sz="1400" b="1" dirty="0">
                <a:solidFill>
                  <a:srgbClr val="FFC000"/>
                </a:solidFill>
              </a:rPr>
              <a:t>Models tend to underpredict both background and emission of ethane</a:t>
            </a:r>
          </a:p>
        </p:txBody>
      </p:sp>
      <p:pic>
        <p:nvPicPr>
          <p:cNvPr id="4" name="Picture 3">
            <a:extLst>
              <a:ext uri="{FF2B5EF4-FFF2-40B4-BE49-F238E27FC236}">
                <a16:creationId xmlns:a16="http://schemas.microsoft.com/office/drawing/2014/main" id="{A6A3B949-BC0B-4126-A971-B6E09FF1E6FE}"/>
              </a:ext>
            </a:extLst>
          </p:cNvPr>
          <p:cNvPicPr>
            <a:picLocks/>
          </p:cNvPicPr>
          <p:nvPr/>
        </p:nvPicPr>
        <p:blipFill>
          <a:blip r:embed="rId4"/>
          <a:stretch>
            <a:fillRect/>
          </a:stretch>
        </p:blipFill>
        <p:spPr>
          <a:xfrm>
            <a:off x="10231" y="560070"/>
            <a:ext cx="4023360" cy="3063240"/>
          </a:xfrm>
          <a:prstGeom prst="rect">
            <a:avLst/>
          </a:prstGeom>
        </p:spPr>
      </p:pic>
      <p:pic>
        <p:nvPicPr>
          <p:cNvPr id="6" name="Picture 5">
            <a:extLst>
              <a:ext uri="{FF2B5EF4-FFF2-40B4-BE49-F238E27FC236}">
                <a16:creationId xmlns:a16="http://schemas.microsoft.com/office/drawing/2014/main" id="{660F74FA-1F2B-4326-AFA3-5C1E1DC64F0A}"/>
              </a:ext>
            </a:extLst>
          </p:cNvPr>
          <p:cNvPicPr>
            <a:picLocks noChangeAspect="1"/>
          </p:cNvPicPr>
          <p:nvPr/>
        </p:nvPicPr>
        <p:blipFill>
          <a:blip r:embed="rId5"/>
          <a:stretch>
            <a:fillRect/>
          </a:stretch>
        </p:blipFill>
        <p:spPr>
          <a:xfrm>
            <a:off x="4034790" y="548640"/>
            <a:ext cx="4023360" cy="3061411"/>
          </a:xfrm>
          <a:prstGeom prst="rect">
            <a:avLst/>
          </a:prstGeom>
        </p:spPr>
      </p:pic>
      <p:pic>
        <p:nvPicPr>
          <p:cNvPr id="10" name="Picture 9">
            <a:extLst>
              <a:ext uri="{FF2B5EF4-FFF2-40B4-BE49-F238E27FC236}">
                <a16:creationId xmlns:a16="http://schemas.microsoft.com/office/drawing/2014/main" id="{EAC59782-77F1-4406-884B-A6FAA9CFEE68}"/>
              </a:ext>
            </a:extLst>
          </p:cNvPr>
          <p:cNvPicPr>
            <a:picLocks noChangeAspect="1"/>
          </p:cNvPicPr>
          <p:nvPr/>
        </p:nvPicPr>
        <p:blipFill>
          <a:blip r:embed="rId6"/>
          <a:stretch>
            <a:fillRect/>
          </a:stretch>
        </p:blipFill>
        <p:spPr>
          <a:xfrm>
            <a:off x="8115300" y="573874"/>
            <a:ext cx="4023360" cy="3076470"/>
          </a:xfrm>
          <a:prstGeom prst="rect">
            <a:avLst/>
          </a:prstGeom>
        </p:spPr>
      </p:pic>
      <p:pic>
        <p:nvPicPr>
          <p:cNvPr id="12" name="Picture 11">
            <a:extLst>
              <a:ext uri="{FF2B5EF4-FFF2-40B4-BE49-F238E27FC236}">
                <a16:creationId xmlns:a16="http://schemas.microsoft.com/office/drawing/2014/main" id="{7767B6D3-2EDF-4C48-9674-05489FF68EE2}"/>
              </a:ext>
            </a:extLst>
          </p:cNvPr>
          <p:cNvPicPr>
            <a:picLocks noChangeAspect="1"/>
          </p:cNvPicPr>
          <p:nvPr/>
        </p:nvPicPr>
        <p:blipFill>
          <a:blip r:embed="rId7"/>
          <a:stretch>
            <a:fillRect/>
          </a:stretch>
        </p:blipFill>
        <p:spPr>
          <a:xfrm>
            <a:off x="30648" y="3744978"/>
            <a:ext cx="4023360" cy="3116999"/>
          </a:xfrm>
          <a:prstGeom prst="rect">
            <a:avLst/>
          </a:prstGeom>
        </p:spPr>
      </p:pic>
      <p:pic>
        <p:nvPicPr>
          <p:cNvPr id="14" name="Picture 13">
            <a:extLst>
              <a:ext uri="{FF2B5EF4-FFF2-40B4-BE49-F238E27FC236}">
                <a16:creationId xmlns:a16="http://schemas.microsoft.com/office/drawing/2014/main" id="{8C4BF2F7-EA38-427A-8D81-ABFE04F65977}"/>
              </a:ext>
            </a:extLst>
          </p:cNvPr>
          <p:cNvPicPr>
            <a:picLocks noChangeAspect="1"/>
          </p:cNvPicPr>
          <p:nvPr/>
        </p:nvPicPr>
        <p:blipFill>
          <a:blip r:embed="rId8"/>
          <a:stretch>
            <a:fillRect/>
          </a:stretch>
        </p:blipFill>
        <p:spPr>
          <a:xfrm>
            <a:off x="4050030" y="3790698"/>
            <a:ext cx="4023360" cy="3079699"/>
          </a:xfrm>
          <a:prstGeom prst="rect">
            <a:avLst/>
          </a:prstGeom>
        </p:spPr>
      </p:pic>
    </p:spTree>
    <p:extLst>
      <p:ext uri="{BB962C8B-B14F-4D97-AF65-F5344CB8AC3E}">
        <p14:creationId xmlns:p14="http://schemas.microsoft.com/office/powerpoint/2010/main" val="314252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0DAF7C-2F9F-479B-AC80-9AC15034EA38}"/>
              </a:ext>
            </a:extLst>
          </p:cNvPr>
          <p:cNvPicPr>
            <a:picLocks noChangeAspect="1"/>
          </p:cNvPicPr>
          <p:nvPr/>
        </p:nvPicPr>
        <p:blipFill>
          <a:blip r:embed="rId2"/>
          <a:stretch>
            <a:fillRect/>
          </a:stretch>
        </p:blipFill>
        <p:spPr>
          <a:xfrm>
            <a:off x="6396524" y="1452562"/>
            <a:ext cx="5394960" cy="4552643"/>
          </a:xfrm>
          <a:prstGeom prst="rect">
            <a:avLst/>
          </a:prstGeom>
        </p:spPr>
      </p:pic>
      <p:pic>
        <p:nvPicPr>
          <p:cNvPr id="3" name="Picture 2">
            <a:extLst>
              <a:ext uri="{FF2B5EF4-FFF2-40B4-BE49-F238E27FC236}">
                <a16:creationId xmlns:a16="http://schemas.microsoft.com/office/drawing/2014/main" id="{83D5A4CF-BB09-4AB4-A403-55E853A2DA6B}"/>
              </a:ext>
            </a:extLst>
          </p:cNvPr>
          <p:cNvPicPr>
            <a:picLocks noChangeAspect="1"/>
          </p:cNvPicPr>
          <p:nvPr/>
        </p:nvPicPr>
        <p:blipFill>
          <a:blip r:embed="rId3"/>
          <a:stretch>
            <a:fillRect/>
          </a:stretch>
        </p:blipFill>
        <p:spPr>
          <a:xfrm>
            <a:off x="554228" y="1509712"/>
            <a:ext cx="5394960" cy="4370729"/>
          </a:xfrm>
          <a:prstGeom prst="rect">
            <a:avLst/>
          </a:prstGeom>
        </p:spPr>
      </p:pic>
      <p:sp>
        <p:nvSpPr>
          <p:cNvPr id="11" name="TextBox 10">
            <a:extLst>
              <a:ext uri="{FF2B5EF4-FFF2-40B4-BE49-F238E27FC236}">
                <a16:creationId xmlns:a16="http://schemas.microsoft.com/office/drawing/2014/main" id="{0BC15F86-3D0F-487C-BB41-B85704371086}"/>
              </a:ext>
            </a:extLst>
          </p:cNvPr>
          <p:cNvSpPr txBox="1"/>
          <p:nvPr/>
        </p:nvSpPr>
        <p:spPr>
          <a:xfrm>
            <a:off x="1218333" y="357623"/>
            <a:ext cx="10356383" cy="923330"/>
          </a:xfrm>
          <a:prstGeom prst="rect">
            <a:avLst/>
          </a:prstGeom>
          <a:solidFill>
            <a:schemeClr val="accent1"/>
          </a:solidFill>
        </p:spPr>
        <p:txBody>
          <a:bodyPr wrap="square">
            <a:spAutoFit/>
          </a:bodyPr>
          <a:lstStyle/>
          <a:p>
            <a:r>
              <a:rPr lang="en-US" b="1" dirty="0"/>
              <a:t>The overpredicted NOx-to-</a:t>
            </a:r>
            <a:r>
              <a:rPr lang="en-US" b="1" dirty="0" err="1"/>
              <a:t>NOz</a:t>
            </a:r>
            <a:r>
              <a:rPr lang="en-US" b="1" dirty="0"/>
              <a:t> conversion leads to underpredictions of ozone production efficiency, represented by the O3-to-NOz ratio, and NOx age and NOx/</a:t>
            </a:r>
            <a:r>
              <a:rPr lang="en-US" b="1" dirty="0" err="1"/>
              <a:t>NOy</a:t>
            </a:r>
            <a:r>
              <a:rPr lang="en-US" b="1" dirty="0"/>
              <a:t> ratio. It is caused by the model’s well-mixing assumption in each grid cell or insufficient spatial resolution. </a:t>
            </a:r>
            <a:endParaRPr lang="en-US" dirty="0"/>
          </a:p>
        </p:txBody>
      </p:sp>
      <p:sp>
        <p:nvSpPr>
          <p:cNvPr id="12" name="Rectangle 11">
            <a:extLst>
              <a:ext uri="{FF2B5EF4-FFF2-40B4-BE49-F238E27FC236}">
                <a16:creationId xmlns:a16="http://schemas.microsoft.com/office/drawing/2014/main" id="{015ABA93-913E-4825-8B47-AD7501B9044D}"/>
              </a:ext>
            </a:extLst>
          </p:cNvPr>
          <p:cNvSpPr/>
          <p:nvPr/>
        </p:nvSpPr>
        <p:spPr>
          <a:xfrm>
            <a:off x="2707217" y="1919112"/>
            <a:ext cx="485422" cy="75635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B4FF9D-BB48-4093-8B7A-887BE679E755}"/>
              </a:ext>
            </a:extLst>
          </p:cNvPr>
          <p:cNvSpPr/>
          <p:nvPr/>
        </p:nvSpPr>
        <p:spPr>
          <a:xfrm>
            <a:off x="8438448" y="1947333"/>
            <a:ext cx="485422" cy="75635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112641"/>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83FB289611F48B69BD26C8D22F7B1" ma:contentTypeVersion="11" ma:contentTypeDescription="Create a new document." ma:contentTypeScope="" ma:versionID="87975a940b2bbf63695c698a9ecea0ff">
  <xsd:schema xmlns:xsd="http://www.w3.org/2001/XMLSchema" xmlns:xs="http://www.w3.org/2001/XMLSchema" xmlns:p="http://schemas.microsoft.com/office/2006/metadata/properties" xmlns:ns2="f2484c33-5be1-4920-86e2-479bf14a604b" xmlns:ns3="5e009ff4-007d-467e-80c6-b0b1ac168595" targetNamespace="http://schemas.microsoft.com/office/2006/metadata/properties" ma:root="true" ma:fieldsID="18becadcb25a3811afdae8a27869e4b6" ns2:_="" ns3:_="">
    <xsd:import namespace="f2484c33-5be1-4920-86e2-479bf14a604b"/>
    <xsd:import namespace="5e009ff4-007d-467e-80c6-b0b1ac1685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84c33-5be1-4920-86e2-479bf14a6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009ff4-007d-467e-80c6-b0b1ac16859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354739-efdd-40ee-ba0f-2476beb0eb51}" ma:internalName="TaxCatchAll" ma:showField="CatchAllData" ma:web="5e009ff4-007d-467e-80c6-b0b1ac1685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484c33-5be1-4920-86e2-479bf14a604b">
      <Terms xmlns="http://schemas.microsoft.com/office/infopath/2007/PartnerControls"/>
    </lcf76f155ced4ddcb4097134ff3c332f>
    <TaxCatchAll xmlns="5e009ff4-007d-467e-80c6-b0b1ac168595" xsi:nil="true"/>
  </documentManagement>
</p:properties>
</file>

<file path=customXml/itemProps1.xml><?xml version="1.0" encoding="utf-8"?>
<ds:datastoreItem xmlns:ds="http://schemas.openxmlformats.org/officeDocument/2006/customXml" ds:itemID="{BA4A696F-8832-4CD0-993B-B87BEDC40F20}"/>
</file>

<file path=customXml/itemProps2.xml><?xml version="1.0" encoding="utf-8"?>
<ds:datastoreItem xmlns:ds="http://schemas.openxmlformats.org/officeDocument/2006/customXml" ds:itemID="{656B4162-2FD2-4115-9085-81D507B988D0}"/>
</file>

<file path=customXml/itemProps3.xml><?xml version="1.0" encoding="utf-8"?>
<ds:datastoreItem xmlns:ds="http://schemas.openxmlformats.org/officeDocument/2006/customXml" ds:itemID="{E447A21D-6DAB-4F37-9C68-75E2923DE0B9}"/>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TM11936837</Template>
  <TotalTime>0</TotalTime>
  <Words>669</Words>
  <Application>Microsoft Office PowerPoint</Application>
  <PresentationFormat>Widescreen</PresentationFormat>
  <Paragraphs>56</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Nova</vt:lpstr>
      <vt:lpstr>Biome</vt:lpstr>
      <vt:lpstr>Biome Light</vt:lpstr>
      <vt:lpstr>Calibri</vt:lpstr>
      <vt:lpstr>Segoe UI</vt:lpstr>
      <vt:lpstr>Times New Roman</vt:lpstr>
      <vt:lpstr>ui-monospace</vt:lpstr>
      <vt:lpstr>Office Theme</vt:lpstr>
      <vt:lpstr>Updates to NOAAs Unified Forecast System Air Quality Model (UFS-AQM): An Evaluation for Summer 2023 Case Studies</vt:lpstr>
      <vt:lpstr>Background</vt:lpstr>
      <vt:lpstr>NAQFC Configuration </vt:lpstr>
      <vt:lpstr>PowerPoint Presentation</vt:lpstr>
      <vt:lpstr>PowerPoint Presentation</vt:lpstr>
      <vt:lpstr>PowerPoint Presentation</vt:lpstr>
      <vt:lpstr>The background ozone and tropospheric CO are underestimated over CONUS, which is related to monthly lateral boundary condition and fire emission.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2022-07-13T15:59:43Z</dcterms:created>
  <dcterms:modified xsi:type="dcterms:W3CDTF">2024-10-18T17:06:14Z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0x01010057583FB289611F48B69BD26C8D22F7B1</vt:lpwstr>
  </property>
</Properties>
</file>