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5"/>
  </p:sldMasterIdLst>
  <p:notesMasterIdLst>
    <p:notesMasterId r:id="rId23"/>
  </p:notesMasterIdLst>
  <p:handoutMasterIdLst>
    <p:handoutMasterId r:id="rId24"/>
  </p:handoutMasterIdLst>
  <p:sldIdLst>
    <p:sldId id="256" r:id="rId6"/>
    <p:sldId id="327" r:id="rId7"/>
    <p:sldId id="323" r:id="rId8"/>
    <p:sldId id="339" r:id="rId9"/>
    <p:sldId id="340" r:id="rId10"/>
    <p:sldId id="263" r:id="rId11"/>
    <p:sldId id="266" r:id="rId12"/>
    <p:sldId id="268" r:id="rId13"/>
    <p:sldId id="363" r:id="rId14"/>
    <p:sldId id="272" r:id="rId15"/>
    <p:sldId id="273" r:id="rId16"/>
    <p:sldId id="274" r:id="rId17"/>
    <p:sldId id="365" r:id="rId18"/>
    <p:sldId id="366" r:id="rId19"/>
    <p:sldId id="367" r:id="rId20"/>
    <p:sldId id="364" r:id="rId21"/>
    <p:sldId id="270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45BA10-2E36-8ED1-7577-AAA832F3BECB}" name="Guest User" initials="GU" userId="S::urn:spo:anon#986ae22b71a01818af7e6f80e1f56561189d620a4598e85f9493d1ca5b3cbffe::" providerId="AD"/>
  <p188:author id="{FBBB3C5C-5684-2313-13C3-12E142CC542F}" name="Guest User" initials="GU" userId="S::urn:spo:anon#f6d9fad09d72b56fb860b2c134fb7e569291fede2ce07e51f9ca00beed9a4b85::" providerId="AD"/>
  <p188:author id="{76587C75-13FE-B0E6-88D3-AFC7341A3DD8}" name="Zac Adelman" initials="ZA" userId="S::adelman@ladco.org::09f88f83-8b5a-4d60-a505-8d018e5032ab" providerId="AD"/>
  <p188:author id="{FD3740D8-31D3-2D96-4807-475B167CEAA2}" name="Vukovich, Jeffrey" initials="VJ" userId="S::Vukovich.Jeffrey@epa.gov::bc2e2d75-1e07-49ce-a953-655aabcdbc59" providerId="AD"/>
  <p188:author id="{254281E0-E046-9384-A833-B35910B84A73}" name="Eyth, Alison" initials="EA" userId="S::Eyth.Alison@epa.gov::649d2ced-6280-4c44-830a-d941bed67d1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m Moore" initials="" lastIdx="4" clrIdx="0"/>
  <p:cmAuthor id="1" name="Alison Eyth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E791"/>
    <a:srgbClr val="C4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31"/>
    <p:restoredTop sz="86620"/>
  </p:normalViewPr>
  <p:slideViewPr>
    <p:cSldViewPr snapToGrid="0">
      <p:cViewPr varScale="1">
        <p:scale>
          <a:sx n="101" d="100"/>
          <a:sy n="101" d="100"/>
        </p:scale>
        <p:origin x="888" y="3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11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73074D-DE6B-7B85-8580-4F57D82895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F9A3A9-73EC-7716-D48A-51A33EF139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D64FD4-7ACA-734A-804D-B98F448A619D}" type="datetimeFigureOut">
              <a:rPr lang="en-US" smtClean="0"/>
              <a:t>10/22/24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F6F71-A22A-9E0E-9896-E5AEBA2EAF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49440-4710-59AC-C110-9DAEBDF8BF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1CA79-B50C-E244-BA1C-90C021E92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721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500050"/>
                </a:solidFill>
                <a:effectLst/>
                <a:latin typeface="Arial" panose="020B0604020202020204" pitchFamily="34" charset="0"/>
              </a:rPr>
              <a:t>People need to understand that these data and the subsequent air quality modeling are just one part of a weight of evidence argument for or against a case that an area will meet NAAQS attainment goals. Relative to trends in observed air quality and emissions, emissions control programs, and other SIP elements, the air quality modeling gets a lot of attention from those of us developing/supporting SIPs due in larger part to the resource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289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 did carry forward the geographic redistribution for construction and agricultural SCCs that was implemented in the 2016 platforms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39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311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353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NOx changes are driven by reductions in </a:t>
            </a:r>
            <a:r>
              <a:rPr lang="en-US" dirty="0" err="1"/>
              <a:t>onroad</a:t>
            </a:r>
            <a:r>
              <a:rPr lang="en-US" dirty="0"/>
              <a:t> mobile and EGU point, most of the other sectors are not forecasted the change much</a:t>
            </a:r>
          </a:p>
          <a:p>
            <a:r>
              <a:rPr lang="en-US" dirty="0"/>
              <a:t>Soil NOx is forecast to be the single largest source of NOx by 2032</a:t>
            </a:r>
          </a:p>
          <a:p>
            <a:r>
              <a:rPr lang="en-US" dirty="0"/>
              <a:t>Important future sources of NOx: C3 CMV, industrial point, nonpoint, oil and gas, nonroad mobile, rail</a:t>
            </a:r>
          </a:p>
        </p:txBody>
      </p:sp>
    </p:spTree>
    <p:extLst>
      <p:ext uri="{BB962C8B-B14F-4D97-AF65-F5344CB8AC3E}">
        <p14:creationId xmlns:p14="http://schemas.microsoft.com/office/powerpoint/2010/main" val="284656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Continued forecasts of dramatic changes to EGU SO2</a:t>
            </a:r>
          </a:p>
          <a:p>
            <a:r>
              <a:rPr lang="en-US" dirty="0"/>
              <a:t>Industrial point and nonpoint oil and gas are forecast to be the dominant sources by 2032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925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Fires are constant</a:t>
            </a:r>
          </a:p>
          <a:p>
            <a:r>
              <a:rPr lang="en-US" dirty="0"/>
              <a:t>Fugitive dust shown here is unadjusted</a:t>
            </a:r>
          </a:p>
        </p:txBody>
      </p:sp>
    </p:spTree>
    <p:extLst>
      <p:ext uri="{BB962C8B-B14F-4D97-AF65-F5344CB8AC3E}">
        <p14:creationId xmlns:p14="http://schemas.microsoft.com/office/powerpoint/2010/main" val="1911667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5ae450521a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5ae450521a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EDEDED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ACACAC"/>
                </a:solidFill>
                <a:latin typeface="Arial"/>
                <a:cs typeface="Arial"/>
              </a:defRPr>
            </a:lvl1pPr>
          </a:lstStyle>
          <a:p>
            <a:pPr marL="10795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/>
          </a:p>
        </p:txBody>
      </p:sp>
    </p:spTree>
    <p:extLst>
      <p:ext uri="{BB962C8B-B14F-4D97-AF65-F5344CB8AC3E}">
        <p14:creationId xmlns:p14="http://schemas.microsoft.com/office/powerpoint/2010/main" val="1027812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23850" rtl="0">
              <a:spcBef>
                <a:spcPts val="1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17500" rtl="0">
              <a:spcBef>
                <a:spcPts val="10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1C458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800">
                <a:solidFill>
                  <a:schemeClr val="accent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2"/>
                </a:solidFill>
              </a:defRPr>
            </a:lvl1pPr>
            <a:lvl2pPr lvl="1" algn="r" rtl="0">
              <a:buNone/>
              <a:defRPr sz="1000">
                <a:solidFill>
                  <a:schemeClr val="lt2"/>
                </a:solidFill>
              </a:defRPr>
            </a:lvl2pPr>
            <a:lvl3pPr lvl="2" algn="r" rtl="0">
              <a:buNone/>
              <a:defRPr sz="1000">
                <a:solidFill>
                  <a:schemeClr val="lt2"/>
                </a:solidFill>
              </a:defRPr>
            </a:lvl3pPr>
            <a:lvl4pPr lvl="3" algn="r" rtl="0">
              <a:buNone/>
              <a:defRPr sz="1000">
                <a:solidFill>
                  <a:schemeClr val="lt2"/>
                </a:solidFill>
              </a:defRPr>
            </a:lvl4pPr>
            <a:lvl5pPr lvl="4" algn="r" rtl="0">
              <a:buNone/>
              <a:defRPr sz="1000">
                <a:solidFill>
                  <a:schemeClr val="lt2"/>
                </a:solidFill>
              </a:defRPr>
            </a:lvl5pPr>
            <a:lvl6pPr lvl="5" algn="r" rtl="0">
              <a:buNone/>
              <a:defRPr sz="1000">
                <a:solidFill>
                  <a:schemeClr val="lt2"/>
                </a:solidFill>
              </a:defRPr>
            </a:lvl6pPr>
            <a:lvl7pPr lvl="6" algn="r" rtl="0">
              <a:buNone/>
              <a:defRPr sz="1000">
                <a:solidFill>
                  <a:schemeClr val="lt2"/>
                </a:solidFill>
              </a:defRPr>
            </a:lvl7pPr>
            <a:lvl8pPr lvl="7" algn="r" rtl="0">
              <a:buNone/>
              <a:defRPr sz="1000">
                <a:solidFill>
                  <a:schemeClr val="lt2"/>
                </a:solidFill>
              </a:defRPr>
            </a:lvl8pPr>
            <a:lvl9pPr lvl="8" algn="r" rtl="0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hyperlink" Target="http://views.cira.colostate.edu/wiki/SiteSettings/Wiki/Index/11209" TargetMode="External"/><Relationship Id="rId4" Type="http://schemas.openxmlformats.org/officeDocument/2006/relationships/hyperlink" Target="https://www.epa.gov/air-emissions-modeling/2022v1-emissions-modeling-platform#:~:text=The%202022%20Emissions%20Modeling%20Platform,regulatory%20and%20non%2Dregulatory%20applications.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s.cira.colostate.edu/wiki/wiki/1221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ews.cira.colostate.edu/wiki/wiki/12214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views.cira.colostate.edu/wiki/wiki/1221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a.gov/outlooks/aeo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rs in a traffic jam">
            <a:extLst>
              <a:ext uri="{FF2B5EF4-FFF2-40B4-BE49-F238E27FC236}">
                <a16:creationId xmlns:a16="http://schemas.microsoft.com/office/drawing/2014/main" id="{F84EB334-B29B-BE08-980F-BA45857FE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40" t="23000" r="-980"/>
          <a:stretch/>
        </p:blipFill>
        <p:spPr>
          <a:xfrm>
            <a:off x="3571" y="3756765"/>
            <a:ext cx="2278570" cy="1380083"/>
          </a:xfrm>
          <a:prstGeom prst="rect">
            <a:avLst/>
          </a:prstGeom>
        </p:spPr>
      </p:pic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16584" y="510069"/>
            <a:ext cx="8510832" cy="1481297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US" sz="3900" dirty="0"/>
            </a:br>
            <a:r>
              <a:rPr lang="en-US" sz="3900" dirty="0"/>
              <a:t>Development of Analytic Emissions for the 2022 version 1 Emissions Modeling Platform</a:t>
            </a:r>
            <a:endParaRPr lang="en-US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324200" y="2571749"/>
            <a:ext cx="8148258" cy="927025"/>
          </a:xfr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Presentation to the Annual CMAS Conference</a:t>
            </a:r>
          </a:p>
          <a:p>
            <a:pPr marL="0" lvl="0" indent="0" algn="l">
              <a:lnSpc>
                <a:spcPct val="114999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October 23, 2024</a:t>
            </a:r>
          </a:p>
        </p:txBody>
      </p:sp>
      <p:pic>
        <p:nvPicPr>
          <p:cNvPr id="3" name="Picture 3" descr="Free Images : horizon, architecture, sky, road, skyline, street, city ...">
            <a:extLst>
              <a:ext uri="{FF2B5EF4-FFF2-40B4-BE49-F238E27FC236}">
                <a16:creationId xmlns:a16="http://schemas.microsoft.com/office/drawing/2014/main" id="{8FFED9C7-8DBA-FD02-63B7-8B38FDEE0B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320" b="645"/>
          <a:stretch/>
        </p:blipFill>
        <p:spPr>
          <a:xfrm>
            <a:off x="2244923" y="3773433"/>
            <a:ext cx="2260690" cy="1373902"/>
          </a:xfrm>
          <a:prstGeom prst="rect">
            <a:avLst/>
          </a:prstGeom>
        </p:spPr>
      </p:pic>
      <p:pic>
        <p:nvPicPr>
          <p:cNvPr id="2" name="Picture 3" descr="Top view of a tractor on a farm">
            <a:extLst>
              <a:ext uri="{FF2B5EF4-FFF2-40B4-BE49-F238E27FC236}">
                <a16:creationId xmlns:a16="http://schemas.microsoft.com/office/drawing/2014/main" id="{B576148B-A357-E378-88CF-A2E1C9AC22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25" r="-993" b="11494"/>
          <a:stretch/>
        </p:blipFill>
        <p:spPr>
          <a:xfrm>
            <a:off x="4513063" y="3774625"/>
            <a:ext cx="2287680" cy="1373391"/>
          </a:xfrm>
          <a:prstGeom prst="rect">
            <a:avLst/>
          </a:prstGeom>
        </p:spPr>
      </p:pic>
      <p:pic>
        <p:nvPicPr>
          <p:cNvPr id="5" name="Picture 5" descr="Smoke coming out of power plant">
            <a:extLst>
              <a:ext uri="{FF2B5EF4-FFF2-40B4-BE49-F238E27FC236}">
                <a16:creationId xmlns:a16="http://schemas.microsoft.com/office/drawing/2014/main" id="{64650E49-1020-6EA1-CB6B-086BA0F65E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365" r="13529" b="144"/>
          <a:stretch/>
        </p:blipFill>
        <p:spPr>
          <a:xfrm>
            <a:off x="6781205" y="3774625"/>
            <a:ext cx="2364323" cy="138023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FB20FA9-B02D-97DC-A889-6D7276B32722}"/>
              </a:ext>
            </a:extLst>
          </p:cNvPr>
          <p:cNvCxnSpPr/>
          <p:nvPr/>
        </p:nvCxnSpPr>
        <p:spPr>
          <a:xfrm>
            <a:off x="-1785" y="3775471"/>
            <a:ext cx="9147570" cy="3571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27DC9-E99E-A32F-BED0-0D39A5BAF9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0973E-C5EF-ADF3-EDD3-D7B73D7450F2}"/>
              </a:ext>
            </a:extLst>
          </p:cNvPr>
          <p:cNvSpPr txBox="1"/>
          <p:nvPr/>
        </p:nvSpPr>
        <p:spPr>
          <a:xfrm>
            <a:off x="316584" y="1910737"/>
            <a:ext cx="88198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Z. Adelman, M. Aldridge, C. Allen, A. Bollman, M. Collins, Y. Dietrich, L. Dayton, A. </a:t>
            </a:r>
            <a:r>
              <a:rPr lang="en-US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Eyth</a:t>
            </a:r>
            <a:r>
              <a:rPr lang="en-US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, J. Godfrey, M. Janssen, S. Kayin, B. Kim, S. McCusker, T. Moore, E. Murray, R. Payne, M. Roark, S. Roberts, T. Richardson, K. Seltzer, K. </a:t>
            </a:r>
            <a:r>
              <a:rPr lang="en-US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Talgo</a:t>
            </a:r>
            <a:r>
              <a:rPr lang="en-US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, M. </a:t>
            </a:r>
            <a:r>
              <a:rPr lang="en-US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Uhl</a:t>
            </a:r>
            <a:r>
              <a:rPr lang="en-US" b="0" i="0" u="none" strike="noStrike" dirty="0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, J. </a:t>
            </a:r>
            <a:r>
              <a:rPr lang="en-US" b="0" i="0" u="none" strike="noStrike" dirty="0" err="1"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Vukovich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31920" y="-28575"/>
            <a:ext cx="3712210" cy="5200650"/>
            <a:chOff x="5431920" y="-28575"/>
            <a:chExt cx="3712210" cy="520065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1828" y="55"/>
              <a:ext cx="3662172" cy="514344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60495" y="0"/>
              <a:ext cx="2540" cy="5143500"/>
            </a:xfrm>
            <a:custGeom>
              <a:avLst/>
              <a:gdLst/>
              <a:ahLst/>
              <a:cxnLst/>
              <a:rect l="l" t="t" r="r" b="b"/>
              <a:pathLst>
                <a:path w="2539" h="5143500">
                  <a:moveTo>
                    <a:pt x="2141" y="0"/>
                  </a:moveTo>
                  <a:lnTo>
                    <a:pt x="0" y="5143497"/>
                  </a:lnTo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62407" y="761009"/>
            <a:ext cx="4725438" cy="4069704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354965" indent="-342265">
              <a:spcBef>
                <a:spcPts val="1035"/>
              </a:spcBef>
              <a:buClr>
                <a:srgbClr val="EDEDED"/>
              </a:buClr>
              <a:buSzPct val="105882"/>
              <a:buFont typeface="Arial"/>
              <a:buChar char="●"/>
              <a:tabLst>
                <a:tab pos="354965" algn="l"/>
              </a:tabLst>
            </a:pPr>
            <a:r>
              <a:rPr sz="2000" spc="-10" dirty="0">
                <a:solidFill>
                  <a:srgbClr val="EDEDED"/>
                </a:solidFill>
                <a:latin typeface="Arial"/>
                <a:cs typeface="Arial"/>
              </a:rPr>
              <a:t>Onroad</a:t>
            </a:r>
            <a:endParaRPr sz="2000" dirty="0">
              <a:latin typeface="Arial"/>
              <a:cs typeface="Arial"/>
            </a:endParaRPr>
          </a:p>
          <a:p>
            <a:pPr marL="812800" marR="5080" lvl="1" indent="-323215">
              <a:spcBef>
                <a:spcPts val="1005"/>
              </a:spcBef>
              <a:buClr>
                <a:schemeClr val="tx1"/>
              </a:buClr>
              <a:buSzPct val="107142"/>
              <a:buChar char="○"/>
              <a:tabLst>
                <a:tab pos="812800" algn="l"/>
              </a:tabLst>
            </a:pP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2023</a:t>
            </a:r>
            <a:r>
              <a:rPr sz="1800" spc="-4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AEO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 used</a:t>
            </a:r>
            <a:r>
              <a:rPr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to</a:t>
            </a:r>
            <a:r>
              <a:rPr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project</a:t>
            </a:r>
            <a:r>
              <a:rPr sz="1800" spc="-4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2022</a:t>
            </a:r>
            <a:r>
              <a:rPr sz="1800" spc="-4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activity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data</a:t>
            </a:r>
            <a:r>
              <a:rPr sz="1800" spc="-5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to</a:t>
            </a:r>
            <a:r>
              <a:rPr sz="1800"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the</a:t>
            </a:r>
            <a:r>
              <a:rPr sz="1800"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analytic</a:t>
            </a:r>
            <a:r>
              <a:rPr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years</a:t>
            </a:r>
            <a:r>
              <a:rPr sz="18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endParaRPr lang="en-US" sz="1800" spc="-15" dirty="0">
              <a:solidFill>
                <a:srgbClr val="EDEDED"/>
              </a:solidFill>
              <a:latin typeface="Arial"/>
              <a:cs typeface="Arial"/>
            </a:endParaRPr>
          </a:p>
          <a:p>
            <a:pPr marL="812800" marR="5080" lvl="1" indent="-323215">
              <a:spcBef>
                <a:spcPts val="1005"/>
              </a:spcBef>
              <a:buClr>
                <a:schemeClr val="tx1"/>
              </a:buClr>
              <a:buSzPct val="107142"/>
              <a:buChar char="○"/>
              <a:tabLst>
                <a:tab pos="812800" algn="l"/>
              </a:tabLst>
            </a:pPr>
            <a:r>
              <a:rPr lang="en-US" sz="1800" spc="-15" dirty="0">
                <a:solidFill>
                  <a:srgbClr val="EDEDED"/>
                </a:solidFill>
              </a:rPr>
              <a:t>Some states provided VMT projections</a:t>
            </a:r>
            <a:endParaRPr lang="en-US" sz="1800" spc="-15" dirty="0">
              <a:solidFill>
                <a:srgbClr val="EDEDED"/>
              </a:solidFill>
              <a:latin typeface="Arial"/>
              <a:cs typeface="Arial"/>
            </a:endParaRPr>
          </a:p>
          <a:p>
            <a:pPr marL="812800" marR="22860" lvl="1" indent="-323215">
              <a:spcBef>
                <a:spcPts val="985"/>
              </a:spcBef>
              <a:buClr>
                <a:schemeClr val="tx1"/>
              </a:buClr>
              <a:buSzPct val="107142"/>
              <a:buChar char="○"/>
              <a:tabLst>
                <a:tab pos="812800" algn="l"/>
              </a:tabLst>
            </a:pP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EPA</a:t>
            </a:r>
            <a:r>
              <a:rPr sz="18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developed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adjustment</a:t>
            </a:r>
            <a:r>
              <a:rPr sz="1800" spc="-6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factors</a:t>
            </a:r>
            <a:r>
              <a:rPr sz="1800" spc="-6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EDEDED"/>
                </a:solidFill>
                <a:latin typeface="Arial"/>
                <a:cs typeface="Arial"/>
              </a:rPr>
              <a:t>to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account</a:t>
            </a:r>
            <a:r>
              <a:rPr sz="1800" spc="-5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for</a:t>
            </a:r>
            <a:r>
              <a:rPr sz="1800" spc="-4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recent</a:t>
            </a:r>
            <a:r>
              <a:rPr sz="1800" spc="-4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onroad</a:t>
            </a:r>
            <a:r>
              <a:rPr sz="1800" spc="-4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mobile</a:t>
            </a:r>
            <a:r>
              <a:rPr sz="1800"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source</a:t>
            </a:r>
            <a:r>
              <a:rPr sz="1800" spc="-3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rules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that</a:t>
            </a:r>
            <a:r>
              <a:rPr sz="1800" spc="-4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are</a:t>
            </a:r>
            <a:r>
              <a:rPr sz="1800"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not</a:t>
            </a:r>
            <a:r>
              <a:rPr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reflected</a:t>
            </a:r>
            <a:r>
              <a:rPr sz="1800" spc="-5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in</a:t>
            </a:r>
            <a:r>
              <a:rPr sz="18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MOVES4</a:t>
            </a:r>
            <a:endParaRPr sz="1800" dirty="0">
              <a:latin typeface="Arial"/>
              <a:cs typeface="Arial"/>
            </a:endParaRPr>
          </a:p>
          <a:p>
            <a:pPr marL="354965" indent="-342265">
              <a:spcBef>
                <a:spcPts val="840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sz="2000" spc="-10" dirty="0">
                <a:solidFill>
                  <a:srgbClr val="EDEDED"/>
                </a:solidFill>
                <a:latin typeface="Arial"/>
                <a:cs typeface="Arial"/>
              </a:rPr>
              <a:t>Nonroad</a:t>
            </a:r>
            <a:endParaRPr sz="2000" dirty="0">
              <a:latin typeface="Arial"/>
              <a:cs typeface="Arial"/>
            </a:endParaRPr>
          </a:p>
          <a:p>
            <a:pPr marL="812800" marR="205104" lvl="1" indent="-323215">
              <a:spcBef>
                <a:spcPts val="540"/>
              </a:spcBef>
              <a:buClr>
                <a:schemeClr val="tx1"/>
              </a:buClr>
              <a:buSzPct val="107142"/>
              <a:buChar char="○"/>
              <a:tabLst>
                <a:tab pos="812800" algn="l"/>
              </a:tabLst>
            </a:pP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MOVES4-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nonroad</a:t>
            </a:r>
            <a:r>
              <a:rPr sz="1800" spc="-6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spc="-60" dirty="0">
                <a:solidFill>
                  <a:srgbClr val="EDEDED"/>
                </a:solidFill>
                <a:latin typeface="Arial"/>
                <a:cs typeface="Arial"/>
              </a:rPr>
              <a:t>used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for</a:t>
            </a:r>
            <a:r>
              <a:rPr sz="1800" spc="-20" dirty="0">
                <a:solidFill>
                  <a:srgbClr val="EDEDED"/>
                </a:solidFill>
                <a:latin typeface="Arial"/>
                <a:cs typeface="Arial"/>
              </a:rPr>
              <a:t> 2026,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2032,</a:t>
            </a:r>
            <a:r>
              <a:rPr sz="1800" spc="-3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and</a:t>
            </a:r>
            <a:r>
              <a:rPr sz="1800"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2038</a:t>
            </a:r>
            <a:r>
              <a:rPr sz="1800"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using</a:t>
            </a:r>
            <a:r>
              <a:rPr sz="1800" spc="-3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2022</a:t>
            </a:r>
            <a:r>
              <a:rPr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meteorology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5277" y="351281"/>
            <a:ext cx="4803775" cy="4097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C000"/>
                </a:solidFill>
              </a:rPr>
              <a:t>Onroad</a:t>
            </a:r>
            <a:r>
              <a:rPr spc="-90" dirty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and</a:t>
            </a:r>
            <a:r>
              <a:rPr spc="-95" dirty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Nonroad</a:t>
            </a:r>
            <a:r>
              <a:rPr spc="-90" dirty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Mobile</a:t>
            </a:r>
            <a:endParaRPr spc="-10" dirty="0">
              <a:solidFill>
                <a:srgbClr val="FFC00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3625717-9A99-9CE8-687B-E3B9329EE8B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795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endParaRPr lang="en-US" spc="-5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31920" y="-28575"/>
            <a:ext cx="3712210" cy="5200650"/>
            <a:chOff x="5431920" y="-28575"/>
            <a:chExt cx="3712210" cy="520065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1828" y="0"/>
              <a:ext cx="3662172" cy="51434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60495" y="0"/>
              <a:ext cx="2540" cy="5143500"/>
            </a:xfrm>
            <a:custGeom>
              <a:avLst/>
              <a:gdLst/>
              <a:ahLst/>
              <a:cxnLst/>
              <a:rect l="l" t="t" r="r" b="b"/>
              <a:pathLst>
                <a:path w="2539" h="5143500">
                  <a:moveTo>
                    <a:pt x="2141" y="0"/>
                  </a:moveTo>
                  <a:lnTo>
                    <a:pt x="0" y="5143497"/>
                  </a:lnTo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70806" y="781124"/>
            <a:ext cx="5018228" cy="4200509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354965" indent="-342265">
              <a:spcBef>
                <a:spcPts val="1035"/>
              </a:spcBef>
              <a:buClr>
                <a:srgbClr val="EDEDED"/>
              </a:buClr>
              <a:buSzPct val="105882"/>
              <a:buFont typeface="Arial"/>
              <a:buChar char="●"/>
              <a:tabLst>
                <a:tab pos="354965" algn="l"/>
              </a:tabLst>
            </a:pPr>
            <a:r>
              <a:rPr lang="en-US" sz="2000" spc="-10" dirty="0">
                <a:solidFill>
                  <a:srgbClr val="EDEDED"/>
                </a:solidFill>
              </a:rPr>
              <a:t>Marine</a:t>
            </a:r>
            <a:endParaRPr lang="en-US" sz="2000" dirty="0">
              <a:latin typeface="Arial"/>
              <a:cs typeface="Arial"/>
            </a:endParaRPr>
          </a:p>
          <a:p>
            <a:pPr marL="812800" marR="5080" lvl="1" indent="-323215">
              <a:spcBef>
                <a:spcPts val="600"/>
              </a:spcBef>
              <a:buClr>
                <a:schemeClr val="tx1"/>
              </a:buClr>
              <a:buSzPct val="107142"/>
              <a:buChar char="○"/>
              <a:tabLst>
                <a:tab pos="812800" algn="l"/>
              </a:tabLst>
            </a:pPr>
            <a:r>
              <a:rPr lang="en-US" sz="1600" b="0" i="0" u="none" strike="noStrike" dirty="0">
                <a:solidFill>
                  <a:srgbClr val="EDEDED"/>
                </a:solidFill>
                <a:effectLst/>
                <a:latin typeface="Arial" panose="020B0604020202020204" pitchFamily="34" charset="0"/>
              </a:rPr>
              <a:t>Adjustment factors by ship type and region were developed based on the Freight Analysis Framework version 5</a:t>
            </a:r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812800" marR="5080" lvl="1" indent="-323215">
              <a:spcBef>
                <a:spcPts val="600"/>
              </a:spcBef>
              <a:buClr>
                <a:schemeClr val="tx1"/>
              </a:buClr>
              <a:buSzPct val="107142"/>
              <a:buChar char="○"/>
              <a:tabLst>
                <a:tab pos="812800" algn="l"/>
              </a:tabLst>
            </a:pPr>
            <a:r>
              <a:rPr lang="en-US" sz="1600" b="0" i="0" u="none" strike="noStrike" dirty="0">
                <a:solidFill>
                  <a:srgbClr val="EDEDED"/>
                </a:solidFill>
                <a:effectLst/>
                <a:latin typeface="Arial" panose="020B0604020202020204" pitchFamily="34" charset="0"/>
              </a:rPr>
              <a:t>A NOx adjustment was applied based on projected fleet turnover to cleaner engines</a:t>
            </a: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20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  <a:p>
            <a:pPr marL="354965" indent="-342265">
              <a:lnSpc>
                <a:spcPct val="100000"/>
              </a:lnSpc>
              <a:spcBef>
                <a:spcPts val="1070"/>
              </a:spcBef>
              <a:buClr>
                <a:schemeClr val="tx1"/>
              </a:buClr>
              <a:buChar char="●"/>
              <a:tabLst>
                <a:tab pos="354965" algn="l"/>
              </a:tabLst>
            </a:pPr>
            <a:r>
              <a:rPr sz="2000" spc="-10" dirty="0">
                <a:solidFill>
                  <a:srgbClr val="EDEDED"/>
                </a:solidFill>
                <a:latin typeface="Arial"/>
                <a:cs typeface="Arial"/>
              </a:rPr>
              <a:t>Airports</a:t>
            </a:r>
            <a:endParaRPr sz="2000" dirty="0">
              <a:latin typeface="Arial"/>
              <a:cs typeface="Arial"/>
            </a:endParaRPr>
          </a:p>
          <a:p>
            <a:pPr marL="812800" marR="165100" lvl="1" indent="-323215">
              <a:lnSpc>
                <a:spcPct val="104700"/>
              </a:lnSpc>
              <a:spcBef>
                <a:spcPts val="650"/>
              </a:spcBef>
              <a:buClr>
                <a:schemeClr val="tx1"/>
              </a:buClr>
              <a:buChar char="○"/>
              <a:tabLst>
                <a:tab pos="812800" algn="l"/>
              </a:tabLst>
            </a:pP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Terminal</a:t>
            </a:r>
            <a:r>
              <a:rPr sz="1600"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Area</a:t>
            </a:r>
            <a:r>
              <a:rPr sz="1600"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Forecast</a:t>
            </a:r>
            <a:r>
              <a:rPr sz="1600" spc="-5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(TAF</a:t>
            </a:r>
            <a:r>
              <a:rPr lang="en-US" sz="1600" dirty="0">
                <a:solidFill>
                  <a:srgbClr val="EDEDED"/>
                </a:solidFill>
                <a:latin typeface="Arial"/>
                <a:cs typeface="Arial"/>
              </a:rPr>
              <a:t>)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used</a:t>
            </a:r>
            <a:r>
              <a:rPr sz="1600" spc="-4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EDEDED"/>
                </a:solidFill>
                <a:latin typeface="Arial"/>
                <a:cs typeface="Arial"/>
              </a:rPr>
              <a:t>to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derive</a:t>
            </a:r>
            <a:r>
              <a:rPr sz="1600" spc="-5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projection</a:t>
            </a:r>
            <a:r>
              <a:rPr sz="1600" spc="-8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factors</a:t>
            </a:r>
            <a:r>
              <a:rPr sz="1600" spc="-7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for</a:t>
            </a:r>
            <a:r>
              <a:rPr sz="1600" spc="-7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each</a:t>
            </a:r>
            <a:r>
              <a:rPr sz="1600" spc="-7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analytic</a:t>
            </a:r>
            <a:r>
              <a:rPr sz="1600" spc="-6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EDEDED"/>
                </a:solidFill>
                <a:latin typeface="Arial"/>
                <a:cs typeface="Arial"/>
              </a:rPr>
              <a:t>year</a:t>
            </a:r>
            <a:endParaRPr sz="16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080"/>
              </a:spcBef>
              <a:buClr>
                <a:schemeClr val="tx1"/>
              </a:buClr>
              <a:buChar char="●"/>
              <a:tabLst>
                <a:tab pos="354965" algn="l"/>
              </a:tabLst>
            </a:pPr>
            <a:r>
              <a:rPr sz="2000" spc="-20" dirty="0">
                <a:solidFill>
                  <a:srgbClr val="EDEDED"/>
                </a:solidFill>
                <a:latin typeface="Arial"/>
                <a:cs typeface="Arial"/>
              </a:rPr>
              <a:t>Rail</a:t>
            </a:r>
            <a:endParaRPr sz="2000" dirty="0">
              <a:latin typeface="Arial"/>
              <a:cs typeface="Arial"/>
            </a:endParaRPr>
          </a:p>
          <a:p>
            <a:pPr marL="812800" marR="5080" lvl="1" indent="-323215">
              <a:lnSpc>
                <a:spcPct val="105000"/>
              </a:lnSpc>
              <a:spcBef>
                <a:spcPts val="1025"/>
              </a:spcBef>
              <a:buClr>
                <a:schemeClr val="tx1"/>
              </a:buClr>
              <a:buChar char="○"/>
              <a:tabLst>
                <a:tab pos="812800" algn="l"/>
              </a:tabLst>
            </a:pPr>
            <a:r>
              <a:rPr lang="en-US" sz="1600" dirty="0">
                <a:solidFill>
                  <a:srgbClr val="EDEDED"/>
                </a:solidFill>
                <a:latin typeface="Arial"/>
                <a:cs typeface="Arial"/>
              </a:rPr>
              <a:t>Annual Energy Outlook (AEO) fuel use data</a:t>
            </a:r>
            <a:r>
              <a:rPr sz="1600" spc="-20" dirty="0">
                <a:solidFill>
                  <a:srgbClr val="EDEDED"/>
                </a:solidFill>
                <a:latin typeface="Arial"/>
                <a:cs typeface="Arial"/>
              </a:rPr>
              <a:t> used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to</a:t>
            </a:r>
            <a:r>
              <a:rPr sz="1600" spc="-6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derive</a:t>
            </a:r>
            <a:r>
              <a:rPr sz="1600" spc="-5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factors</a:t>
            </a:r>
            <a:r>
              <a:rPr sz="1600" spc="-9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to</a:t>
            </a:r>
            <a:r>
              <a:rPr sz="1600" spc="-5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compute</a:t>
            </a:r>
            <a:r>
              <a:rPr sz="1600" spc="-8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EDEDED"/>
                </a:solidFill>
                <a:latin typeface="Arial"/>
                <a:cs typeface="Arial"/>
              </a:rPr>
              <a:t>analytic</a:t>
            </a:r>
            <a:r>
              <a:rPr sz="1600" spc="-5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EDEDED"/>
                </a:solidFill>
                <a:latin typeface="Arial"/>
                <a:cs typeface="Arial"/>
              </a:rPr>
              <a:t>year </a:t>
            </a:r>
            <a:r>
              <a:rPr sz="1600" spc="-10" dirty="0">
                <a:solidFill>
                  <a:srgbClr val="EDEDED"/>
                </a:solidFill>
                <a:latin typeface="Arial"/>
                <a:cs typeface="Arial"/>
              </a:rPr>
              <a:t>emissions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1699" y="0"/>
            <a:ext cx="4885267" cy="727044"/>
          </a:xfrm>
          <a:prstGeom prst="rect">
            <a:avLst/>
          </a:prstGeom>
        </p:spPr>
        <p:txBody>
          <a:bodyPr vert="horz" wrap="square" lIns="0" tIns="326313" rIns="0" bIns="0" rtlCol="0">
            <a:spAutoFit/>
          </a:bodyPr>
          <a:lstStyle/>
          <a:p>
            <a:pPr marL="109220" algn="ctr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C000"/>
                </a:solidFill>
              </a:rPr>
              <a:t>Marine,</a:t>
            </a:r>
            <a:r>
              <a:rPr spc="-50" dirty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Airport,</a:t>
            </a:r>
            <a:r>
              <a:rPr spc="-45" dirty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&amp;</a:t>
            </a:r>
            <a:r>
              <a:rPr spc="-65" dirty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Rail</a:t>
            </a:r>
            <a:endParaRPr spc="-10" dirty="0">
              <a:solidFill>
                <a:srgbClr val="FFC00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0132F6-ACF7-2CB1-27BC-AD05F983B47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795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endParaRPr lang="en-US" spc="-5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1EA923E5-491E-12D4-3451-24B43AAC4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984" y="1008938"/>
            <a:ext cx="2831859" cy="303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2E5B4595-8300-7A15-0FE6-63D0F3424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731" y="4082405"/>
            <a:ext cx="1266363" cy="101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B7091B-A337-2FB9-ED71-7156BE893073}"/>
              </a:ext>
            </a:extLst>
          </p:cNvPr>
          <p:cNvSpPr txBox="1"/>
          <p:nvPr/>
        </p:nvSpPr>
        <p:spPr>
          <a:xfrm>
            <a:off x="5850479" y="86683"/>
            <a:ext cx="31007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Relative growth for bulk carriers by region (AK and HI also available)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60415" y="-28575"/>
            <a:ext cx="3712210" cy="5200650"/>
            <a:chOff x="5431920" y="-28575"/>
            <a:chExt cx="3712210" cy="520065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4020" y="0"/>
              <a:ext cx="3649979" cy="514197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60495" y="0"/>
              <a:ext cx="2540" cy="5143500"/>
            </a:xfrm>
            <a:custGeom>
              <a:avLst/>
              <a:gdLst/>
              <a:ahLst/>
              <a:cxnLst/>
              <a:rect l="l" t="t" r="r" b="b"/>
              <a:pathLst>
                <a:path w="2539" h="5143500">
                  <a:moveTo>
                    <a:pt x="2141" y="0"/>
                  </a:moveTo>
                  <a:lnTo>
                    <a:pt x="0" y="5143497"/>
                  </a:lnTo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4240" y="-112100"/>
            <a:ext cx="4963041" cy="727044"/>
          </a:xfrm>
          <a:prstGeom prst="rect">
            <a:avLst/>
          </a:prstGeom>
        </p:spPr>
        <p:txBody>
          <a:bodyPr vert="horz" wrap="square" lIns="0" tIns="326313" rIns="0" bIns="0" rtlCol="0">
            <a:spAutoFit/>
          </a:bodyPr>
          <a:lstStyle/>
          <a:p>
            <a:pPr marL="109220" algn="ctr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C000"/>
                </a:solidFill>
              </a:rPr>
              <a:t>Oil</a:t>
            </a:r>
            <a:r>
              <a:rPr spc="-55" dirty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and</a:t>
            </a:r>
            <a:r>
              <a:rPr spc="-50" dirty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Gas</a:t>
            </a:r>
            <a:endParaRPr spc="-10" dirty="0">
              <a:solidFill>
                <a:srgbClr val="FFC00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F8B793-BF48-6297-7430-3409841B2A9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795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endParaRPr lang="en-US" spc="-5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74826-7EE9-42F5-3204-5886599B7DB7}"/>
              </a:ext>
            </a:extLst>
          </p:cNvPr>
          <p:cNvSpPr txBox="1"/>
          <p:nvPr/>
        </p:nvSpPr>
        <p:spPr>
          <a:xfrm>
            <a:off x="122842" y="653047"/>
            <a:ext cx="5730083" cy="4403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965" indent="-342265">
              <a:spcBef>
                <a:spcPts val="1035"/>
              </a:spcBef>
              <a:buClr>
                <a:srgbClr val="EDEDED"/>
              </a:buClr>
              <a:buSzPct val="105882"/>
              <a:buFont typeface="Arial"/>
              <a:buChar char="●"/>
              <a:tabLst>
                <a:tab pos="354965" algn="l"/>
              </a:tabLst>
            </a:pPr>
            <a:r>
              <a:rPr lang="en-US" sz="1800" b="0" i="0" u="none" strike="noStrike" dirty="0">
                <a:solidFill>
                  <a:srgbClr val="EDEDED"/>
                </a:solidFill>
                <a:effectLst/>
                <a:latin typeface="Arial" panose="020B0604020202020204" pitchFamily="34" charset="0"/>
              </a:rPr>
              <a:t>Production-related non-point and point sources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800" dirty="0">
              <a:latin typeface="Arial"/>
              <a:cs typeface="Arial"/>
            </a:endParaRPr>
          </a:p>
          <a:p>
            <a:pPr marL="538480" marR="5080" lvl="1" indent="-323215">
              <a:spcBef>
                <a:spcPts val="300"/>
              </a:spcBef>
              <a:buClr>
                <a:schemeClr val="tx1"/>
              </a:buClr>
              <a:buSzPct val="107142"/>
              <a:buFont typeface="Arial"/>
              <a:buChar char="○"/>
              <a:tabLst>
                <a:tab pos="812800" algn="l"/>
              </a:tabLst>
            </a:pPr>
            <a:r>
              <a:rPr lang="en-US" sz="1600" b="0" i="0" u="none" strike="noStrike" dirty="0">
                <a:solidFill>
                  <a:srgbClr val="EDEDED"/>
                </a:solidFill>
                <a:effectLst/>
                <a:latin typeface="Arial" panose="020B0604020202020204" pitchFamily="34" charset="0"/>
              </a:rPr>
              <a:t>Energy Information Administration (EIA) state historical production data for years 2022 and 2023</a:t>
            </a: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marL="538480" marR="5080" lvl="1" indent="-323215">
              <a:spcBef>
                <a:spcPts val="300"/>
              </a:spcBef>
              <a:buClr>
                <a:schemeClr val="tx1"/>
              </a:buClr>
              <a:buSzPct val="107142"/>
              <a:buFont typeface="Arial"/>
              <a:buChar char="○"/>
              <a:tabLst>
                <a:tab pos="812800" algn="l"/>
              </a:tabLst>
            </a:pPr>
            <a:r>
              <a:rPr lang="en-US" sz="1600" b="0" i="0" u="none" strike="noStrike" dirty="0">
                <a:solidFill>
                  <a:srgbClr val="EDEDED"/>
                </a:solidFill>
                <a:effectLst/>
                <a:latin typeface="Arial" panose="020B0604020202020204" pitchFamily="34" charset="0"/>
              </a:rPr>
              <a:t>Production forecasts from EIA's Annual Energy Outlook (AEO) 2023 Reference case</a:t>
            </a:r>
            <a:r>
              <a:rPr lang="en-US" sz="1600" b="0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6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354965" indent="-342265">
              <a:spcBef>
                <a:spcPts val="1035"/>
              </a:spcBef>
              <a:buClr>
                <a:srgbClr val="EDEDED"/>
              </a:buClr>
              <a:buSzPct val="105882"/>
              <a:buFont typeface="Arial"/>
              <a:buChar char="●"/>
              <a:tabLst>
                <a:tab pos="354965" algn="l"/>
              </a:tabLst>
            </a:pPr>
            <a:r>
              <a:rPr lang="en-US" sz="1800" dirty="0">
                <a:solidFill>
                  <a:srgbClr val="EDEDED"/>
                </a:solidFill>
                <a:latin typeface="Arial" panose="020B0604020202020204" pitchFamily="34" charset="0"/>
              </a:rPr>
              <a:t>Exploration</a:t>
            </a:r>
            <a:r>
              <a:rPr lang="en-US" sz="1800" b="0" i="0" u="none" strike="noStrike" dirty="0">
                <a:solidFill>
                  <a:srgbClr val="EDEDED"/>
                </a:solidFill>
                <a:effectLst/>
                <a:latin typeface="Arial" panose="020B0604020202020204" pitchFamily="34" charset="0"/>
              </a:rPr>
              <a:t>-related non-point sources</a:t>
            </a:r>
          </a:p>
          <a:p>
            <a:pPr marL="538480" marR="5080" lvl="1" indent="-323215">
              <a:spcBef>
                <a:spcPts val="300"/>
              </a:spcBef>
              <a:buClr>
                <a:schemeClr val="tx1"/>
              </a:buClr>
              <a:buSzPct val="107142"/>
              <a:buFont typeface="Arial"/>
              <a:buChar char="○"/>
              <a:tabLst>
                <a:tab pos="812800" algn="l"/>
              </a:tabLst>
            </a:pPr>
            <a:r>
              <a:rPr lang="en-US" sz="1600" b="0" i="0" u="none" strike="noStrike" dirty="0">
                <a:solidFill>
                  <a:srgbClr val="EDEDED"/>
                </a:solidFill>
                <a:effectLst/>
                <a:latin typeface="Arial" panose="020B0604020202020204" pitchFamily="34" charset="0"/>
              </a:rPr>
              <a:t>3-year average of activity (2018, 2019, 2022)</a:t>
            </a:r>
          </a:p>
          <a:p>
            <a:pPr marL="538480" marR="5080" lvl="1" indent="-323215">
              <a:spcBef>
                <a:spcPts val="300"/>
              </a:spcBef>
              <a:buClr>
                <a:schemeClr val="tx1"/>
              </a:buClr>
              <a:buSzPct val="107142"/>
              <a:buFont typeface="Arial"/>
              <a:buChar char="○"/>
              <a:tabLst>
                <a:tab pos="812800" algn="l"/>
              </a:tabLst>
            </a:pPr>
            <a:r>
              <a:rPr lang="en-US" sz="1600" dirty="0">
                <a:solidFill>
                  <a:srgbClr val="EDEDED"/>
                </a:solidFill>
                <a:latin typeface="Arial" panose="020B0604020202020204" pitchFamily="34" charset="0"/>
              </a:rPr>
              <a:t>Average activity used in the EPA Oil and Gas Tool to generate analytic year emissions</a:t>
            </a:r>
          </a:p>
          <a:p>
            <a:pPr marL="354965" indent="-342265">
              <a:spcBef>
                <a:spcPts val="1035"/>
              </a:spcBef>
              <a:buClr>
                <a:srgbClr val="EDEDED"/>
              </a:buClr>
              <a:buSzPct val="105882"/>
              <a:buFont typeface="Arial"/>
              <a:buChar char="●"/>
              <a:tabLst>
                <a:tab pos="354965" algn="l"/>
              </a:tabLst>
            </a:pPr>
            <a:r>
              <a:rPr lang="en-US" sz="1800" dirty="0">
                <a:solidFill>
                  <a:srgbClr val="EDEDED"/>
                </a:solidFill>
                <a:latin typeface="Arial" panose="020B0604020202020204" pitchFamily="34" charset="0"/>
              </a:rPr>
              <a:t>Transmissions</a:t>
            </a:r>
            <a:r>
              <a:rPr lang="en-US" sz="1800" b="0" i="0" u="none" strike="noStrike" dirty="0">
                <a:solidFill>
                  <a:srgbClr val="EDEDED"/>
                </a:solidFill>
                <a:effectLst/>
                <a:latin typeface="Arial" panose="020B0604020202020204" pitchFamily="34" charset="0"/>
              </a:rPr>
              <a:t>-related point sources</a:t>
            </a:r>
          </a:p>
          <a:p>
            <a:pPr marL="538480" marR="5080" lvl="1" indent="-323215">
              <a:spcBef>
                <a:spcPts val="300"/>
              </a:spcBef>
              <a:buClr>
                <a:schemeClr val="tx1"/>
              </a:buClr>
              <a:buSzPct val="107142"/>
              <a:buFont typeface="Arial"/>
              <a:buChar char="○"/>
              <a:tabLst>
                <a:tab pos="812800" algn="l"/>
              </a:tabLst>
            </a:pPr>
            <a:r>
              <a:rPr lang="en-US" sz="1600" b="0" i="0" u="none" strike="noStrike" dirty="0">
                <a:solidFill>
                  <a:srgbClr val="EDEDED"/>
                </a:solidFill>
                <a:effectLst/>
                <a:latin typeface="Arial" panose="020B0604020202020204" pitchFamily="34" charset="0"/>
              </a:rPr>
              <a:t>EIAs AEO 2023 Reference Case production forecast</a:t>
            </a:r>
          </a:p>
          <a:p>
            <a:pPr marL="538480" marR="5080" lvl="1" indent="-323215">
              <a:spcBef>
                <a:spcPts val="300"/>
              </a:spcBef>
              <a:buClr>
                <a:schemeClr val="tx1"/>
              </a:buClr>
              <a:buSzPct val="107142"/>
              <a:buFont typeface="Arial"/>
              <a:buChar char="○"/>
              <a:tabLst>
                <a:tab pos="812800" algn="l"/>
              </a:tabLst>
            </a:pPr>
            <a:r>
              <a:rPr lang="en-US" sz="1600" dirty="0">
                <a:solidFill>
                  <a:srgbClr val="EDEDED"/>
                </a:solidFill>
                <a:latin typeface="Arial" panose="020B0604020202020204" pitchFamily="34" charset="0"/>
              </a:rPr>
              <a:t>Controls applied to point and non-point sources </a:t>
            </a:r>
          </a:p>
          <a:p>
            <a:pPr marL="538480" marR="5080" lvl="1" indent="-323215">
              <a:spcBef>
                <a:spcPts val="300"/>
              </a:spcBef>
              <a:buClr>
                <a:schemeClr val="tx1"/>
              </a:buClr>
              <a:buSzPct val="107142"/>
              <a:buFont typeface="Arial"/>
              <a:buChar char="○"/>
              <a:tabLst>
                <a:tab pos="812800" algn="l"/>
              </a:tabLst>
            </a:pPr>
            <a:r>
              <a:rPr lang="en-US" sz="1600" b="0" i="0" u="none" strike="noStrike" dirty="0">
                <a:solidFill>
                  <a:srgbClr val="EDEDED"/>
                </a:solidFill>
                <a:effectLst/>
                <a:latin typeface="Arial" panose="020B0604020202020204" pitchFamily="34" charset="0"/>
              </a:rPr>
              <a:t>New Source Performance Standard (NSPS) Oil and Gas, Reciprocating Internal Combustion Engines, Natural Gas Turbines and Process Heaters</a:t>
            </a:r>
            <a:endParaRPr lang="en-US" sz="1600" b="0" i="0" dirty="0"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78596-31F7-19EC-59A9-EDFED42E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6683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National Nitrogen Oxides Emissions</a:t>
            </a:r>
          </a:p>
        </p:txBody>
      </p:sp>
      <p:pic>
        <p:nvPicPr>
          <p:cNvPr id="5" name="Picture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A140651A-AD12-371D-CCA8-C1DC36949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59383"/>
            <a:ext cx="7772400" cy="434819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7FF533-A272-76AE-4707-8993861FB2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795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endParaRPr lang="en-US" spc="-5"/>
          </a:p>
        </p:txBody>
      </p:sp>
    </p:spTree>
    <p:extLst>
      <p:ext uri="{BB962C8B-B14F-4D97-AF65-F5344CB8AC3E}">
        <p14:creationId xmlns:p14="http://schemas.microsoft.com/office/powerpoint/2010/main" val="607349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78596-31F7-19EC-59A9-EDFED42E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6683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National Sulfur Dioxide Emissions</a:t>
            </a:r>
          </a:p>
        </p:txBody>
      </p:sp>
      <p:pic>
        <p:nvPicPr>
          <p:cNvPr id="5" name="Picture 4" descr="A graph of a graph showing different colored bars&#10;&#10;Description automatically generated with medium confidence">
            <a:extLst>
              <a:ext uri="{FF2B5EF4-FFF2-40B4-BE49-F238E27FC236}">
                <a16:creationId xmlns:a16="http://schemas.microsoft.com/office/drawing/2014/main" id="{8BDFB2C4-8949-851F-F515-8BFAB45ED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59383"/>
            <a:ext cx="7772400" cy="434819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38A420-BBC8-89E7-C757-3DD5C3E4CE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795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endParaRPr lang="en-US" spc="-5"/>
          </a:p>
        </p:txBody>
      </p:sp>
    </p:spTree>
    <p:extLst>
      <p:ext uri="{BB962C8B-B14F-4D97-AF65-F5344CB8AC3E}">
        <p14:creationId xmlns:p14="http://schemas.microsoft.com/office/powerpoint/2010/main" val="3989049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78596-31F7-19EC-59A9-EDFED42E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6683"/>
            <a:ext cx="8520600" cy="5727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National Volatile Organic Compound* Emissions</a:t>
            </a:r>
          </a:p>
        </p:txBody>
      </p:sp>
      <p:pic>
        <p:nvPicPr>
          <p:cNvPr id="5" name="Picture 4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D4101B3A-65C8-8C59-632F-D1424CA39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659383"/>
            <a:ext cx="7772400" cy="43481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2D4CC0-304C-9572-5EAA-A47A15F1BF60}"/>
              </a:ext>
            </a:extLst>
          </p:cNvPr>
          <p:cNvSpPr txBox="1"/>
          <p:nvPr/>
        </p:nvSpPr>
        <p:spPr>
          <a:xfrm>
            <a:off x="6370983" y="4706128"/>
            <a:ext cx="20872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Anthropogenic Only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344B88-9D6D-9925-F1DA-696DDE2E92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795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endParaRPr lang="en-US" spc="-5"/>
          </a:p>
        </p:txBody>
      </p:sp>
    </p:spTree>
    <p:extLst>
      <p:ext uri="{BB962C8B-B14F-4D97-AF65-F5344CB8AC3E}">
        <p14:creationId xmlns:p14="http://schemas.microsoft.com/office/powerpoint/2010/main" val="2069880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78596-31F7-19EC-59A9-EDFED42E9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86683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National Fine Particulate Emissions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DB0852-920D-5F5F-AE99-20F07938037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795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endParaRPr lang="en-US" spc="-5"/>
          </a:p>
        </p:txBody>
      </p:sp>
      <p:pic>
        <p:nvPicPr>
          <p:cNvPr id="9" name="Picture 8" descr="A graph of different colors&#10;&#10;Description automatically generated">
            <a:extLst>
              <a:ext uri="{FF2B5EF4-FFF2-40B4-BE49-F238E27FC236}">
                <a16:creationId xmlns:a16="http://schemas.microsoft.com/office/drawing/2014/main" id="{15155D73-301B-2AB1-C0A5-9902E7C36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62" y="659383"/>
            <a:ext cx="7362750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79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Smoke coming out of power plant">
            <a:extLst>
              <a:ext uri="{FF2B5EF4-FFF2-40B4-BE49-F238E27FC236}">
                <a16:creationId xmlns:a16="http://schemas.microsoft.com/office/drawing/2014/main" id="{E801F61F-4E51-8042-E77A-4BC49AFB4C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54" t="4175" r="532" b="-398"/>
          <a:stretch/>
        </p:blipFill>
        <p:spPr>
          <a:xfrm>
            <a:off x="5465677" y="569"/>
            <a:ext cx="3674752" cy="5157461"/>
          </a:xfrm>
          <a:prstGeom prst="rect">
            <a:avLst/>
          </a:prstGeom>
        </p:spPr>
      </p:pic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478181" y="216442"/>
            <a:ext cx="498599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200" dirty="0">
                <a:solidFill>
                  <a:srgbClr val="FFC000"/>
                </a:solidFill>
              </a:rPr>
              <a:t>Next Steps</a:t>
            </a:r>
          </a:p>
        </p:txBody>
      </p:sp>
      <p:sp>
        <p:nvSpPr>
          <p:cNvPr id="152" name="Google Shape;152;p27"/>
          <p:cNvSpPr txBox="1">
            <a:spLocks noGrp="1"/>
          </p:cNvSpPr>
          <p:nvPr>
            <p:ph type="body" idx="1"/>
          </p:nvPr>
        </p:nvSpPr>
        <p:spPr>
          <a:xfrm>
            <a:off x="344049" y="1005015"/>
            <a:ext cx="4855546" cy="38477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000" dirty="0">
                <a:solidFill>
                  <a:schemeClr val="tx1"/>
                </a:solidFill>
              </a:rPr>
              <a:t>Analytic year emissions are open for comment through November 7, 2024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000" dirty="0">
                <a:solidFill>
                  <a:schemeClr val="tx1"/>
                </a:solidFill>
              </a:rPr>
              <a:t>US EPA will review and incorporate comments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000" dirty="0">
                <a:solidFill>
                  <a:schemeClr val="tx1"/>
                </a:solidFill>
              </a:rPr>
              <a:t>Final analytic emissions inventories will be available by the end of 2024</a:t>
            </a:r>
          </a:p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2000" dirty="0">
                <a:solidFill>
                  <a:schemeClr val="tx1"/>
                </a:solidFill>
              </a:rPr>
              <a:t>A 2022v2 platform will be developed in 2025 with updated projection methods/data for some sectors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B76E164-4FEE-2C14-9BFB-FE4A7ECD60F2}"/>
              </a:ext>
            </a:extLst>
          </p:cNvPr>
          <p:cNvCxnSpPr/>
          <p:nvPr/>
        </p:nvCxnSpPr>
        <p:spPr>
          <a:xfrm flipH="1">
            <a:off x="5460520" y="-31270"/>
            <a:ext cx="2157" cy="5184474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62C0639-B554-437E-ED25-F4D8B2234965}"/>
              </a:ext>
            </a:extLst>
          </p:cNvPr>
          <p:cNvSpPr txBox="1"/>
          <p:nvPr/>
        </p:nvSpPr>
        <p:spPr>
          <a:xfrm>
            <a:off x="6279873" y="3714946"/>
            <a:ext cx="263552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2022v1 Emissions Modeling Platform @ US EPA</a:t>
            </a:r>
            <a:endParaRPr lang="en-US" dirty="0">
              <a:solidFill>
                <a:srgbClr val="FFC000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6D49E0A2-F4BE-6892-42EC-72045AC7B2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9873" y="1283835"/>
            <a:ext cx="2329898" cy="23298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EF8E1B-D7F4-E706-2483-792307C3B9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25359C6-1FB2-BE66-7858-DF175705B4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0" t="19995" r="42764" b="13983"/>
          <a:stretch/>
        </p:blipFill>
        <p:spPr>
          <a:xfrm>
            <a:off x="5460495" y="0"/>
            <a:ext cx="3795265" cy="51435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460495" y="0"/>
            <a:ext cx="2540" cy="5143500"/>
          </a:xfrm>
          <a:custGeom>
            <a:avLst/>
            <a:gdLst/>
            <a:ahLst/>
            <a:cxnLst/>
            <a:rect l="l" t="t" r="r" b="b"/>
            <a:pathLst>
              <a:path w="2539" h="5143500">
                <a:moveTo>
                  <a:pt x="2141" y="0"/>
                </a:moveTo>
                <a:lnTo>
                  <a:pt x="0" y="5143497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6208" y="96523"/>
            <a:ext cx="8520600" cy="579055"/>
          </a:xfrm>
          <a:prstGeom prst="rect">
            <a:avLst/>
          </a:prstGeom>
        </p:spPr>
        <p:txBody>
          <a:bodyPr vert="horz" wrap="square" lIns="0" tIns="164515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95"/>
              </a:spcBef>
            </a:pPr>
            <a:r>
              <a:rPr sz="2600" dirty="0">
                <a:solidFill>
                  <a:srgbClr val="FFC000"/>
                </a:solidFill>
              </a:rPr>
              <a:t>Overview</a:t>
            </a:r>
            <a:r>
              <a:rPr sz="2600" spc="-85" dirty="0">
                <a:solidFill>
                  <a:srgbClr val="FFC000"/>
                </a:solidFill>
              </a:rPr>
              <a:t> </a:t>
            </a:r>
            <a:r>
              <a:rPr sz="2600" dirty="0">
                <a:solidFill>
                  <a:srgbClr val="FFC000"/>
                </a:solidFill>
              </a:rPr>
              <a:t>of</a:t>
            </a:r>
            <a:r>
              <a:rPr sz="2600" spc="-75" dirty="0">
                <a:solidFill>
                  <a:srgbClr val="FFC000"/>
                </a:solidFill>
              </a:rPr>
              <a:t> </a:t>
            </a:r>
            <a:r>
              <a:rPr lang="en-US" sz="2600" spc="-75" dirty="0">
                <a:solidFill>
                  <a:srgbClr val="FFC000"/>
                </a:solidFill>
              </a:rPr>
              <a:t>Emissions </a:t>
            </a:r>
            <a:r>
              <a:rPr sz="2600" spc="-10" dirty="0">
                <a:solidFill>
                  <a:srgbClr val="FFC000"/>
                </a:solidFill>
              </a:rPr>
              <a:t>Projections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11700" y="819023"/>
            <a:ext cx="4977130" cy="384419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98450" marR="5080" indent="-285750">
              <a:lnSpc>
                <a:spcPct val="115100"/>
              </a:lnSpc>
              <a:spcBef>
                <a:spcPts val="100"/>
              </a:spcBef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Emissions</a:t>
            </a:r>
            <a:r>
              <a:rPr sz="1800"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are</a:t>
            </a:r>
            <a:r>
              <a:rPr sz="1800" spc="-4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projected</a:t>
            </a:r>
            <a:r>
              <a:rPr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to</a:t>
            </a:r>
            <a:r>
              <a:rPr sz="1800" spc="-4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analytic years</a:t>
            </a:r>
            <a:r>
              <a:rPr sz="1800" spc="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EDEDED"/>
                </a:solidFill>
                <a:latin typeface="Arial"/>
                <a:cs typeface="Arial"/>
              </a:rPr>
              <a:t>to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support</a:t>
            </a:r>
            <a:r>
              <a:rPr sz="1800"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air</a:t>
            </a:r>
            <a:r>
              <a:rPr sz="1800"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quality</a:t>
            </a:r>
            <a:r>
              <a:rPr sz="18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modeling</a:t>
            </a: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EDEDED"/>
                </a:solidFill>
                <a:latin typeface="Arial"/>
                <a:cs typeface="Arial"/>
              </a:rPr>
              <a:t>to</a:t>
            </a:r>
            <a:r>
              <a:rPr lang="en-US" sz="1800" spc="-25" dirty="0">
                <a:solidFill>
                  <a:srgbClr val="EDEDED"/>
                </a:solidFill>
              </a:rPr>
              <a:t>:</a:t>
            </a:r>
          </a:p>
          <a:p>
            <a:pPr marL="812165" lvl="1" indent="-322580">
              <a:lnSpc>
                <a:spcPct val="100000"/>
              </a:lnSpc>
              <a:spcBef>
                <a:spcPts val="875"/>
              </a:spcBef>
              <a:buClr>
                <a:schemeClr val="tx1"/>
              </a:buClr>
              <a:buSzPct val="100000"/>
              <a:buChar char="○"/>
              <a:tabLst>
                <a:tab pos="812165" algn="l"/>
              </a:tabLst>
            </a:pPr>
            <a:r>
              <a:rPr lang="en-US" sz="1500" dirty="0">
                <a:solidFill>
                  <a:srgbClr val="EDEDED"/>
                </a:solidFill>
                <a:latin typeface="Arial"/>
                <a:cs typeface="Arial"/>
              </a:rPr>
              <a:t>Evaluate policy options</a:t>
            </a:r>
          </a:p>
          <a:p>
            <a:pPr marL="812165" lvl="1" indent="-322580">
              <a:lnSpc>
                <a:spcPct val="100000"/>
              </a:lnSpc>
              <a:spcBef>
                <a:spcPts val="875"/>
              </a:spcBef>
              <a:buClr>
                <a:schemeClr val="tx1"/>
              </a:buClr>
              <a:buSzPct val="100000"/>
              <a:buChar char="○"/>
              <a:tabLst>
                <a:tab pos="812165" algn="l"/>
              </a:tabLst>
            </a:pPr>
            <a:r>
              <a:rPr sz="1500" dirty="0">
                <a:solidFill>
                  <a:srgbClr val="EDEDED"/>
                </a:solidFill>
                <a:latin typeface="Arial"/>
                <a:cs typeface="Arial"/>
              </a:rPr>
              <a:t>Develop</a:t>
            </a:r>
            <a:r>
              <a:rPr sz="1500" spc="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EDEDED"/>
                </a:solidFill>
                <a:latin typeface="Arial"/>
                <a:cs typeface="Arial"/>
              </a:rPr>
              <a:t>Regulatory</a:t>
            </a:r>
            <a:r>
              <a:rPr sz="1500"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EDEDED"/>
                </a:solidFill>
                <a:latin typeface="Arial"/>
                <a:cs typeface="Arial"/>
              </a:rPr>
              <a:t>Impact</a:t>
            </a:r>
            <a:r>
              <a:rPr sz="15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EDEDED"/>
                </a:solidFill>
                <a:latin typeface="Arial"/>
                <a:cs typeface="Arial"/>
              </a:rPr>
              <a:t>Assessments</a:t>
            </a:r>
            <a:r>
              <a:rPr lang="en-US" sz="1500" spc="-10" dirty="0">
                <a:solidFill>
                  <a:srgbClr val="EDEDED"/>
                </a:solidFill>
                <a:latin typeface="Arial"/>
                <a:cs typeface="Arial"/>
              </a:rPr>
              <a:t> (RIAs)</a:t>
            </a:r>
            <a:endParaRPr sz="1500" dirty="0">
              <a:latin typeface="Arial"/>
              <a:cs typeface="Arial"/>
            </a:endParaRPr>
          </a:p>
          <a:p>
            <a:pPr marL="812165" lvl="1" indent="-322580">
              <a:lnSpc>
                <a:spcPct val="100000"/>
              </a:lnSpc>
              <a:spcBef>
                <a:spcPts val="870"/>
              </a:spcBef>
              <a:buClr>
                <a:schemeClr val="tx1"/>
              </a:buClr>
              <a:buSzPct val="100000"/>
              <a:buChar char="○"/>
              <a:tabLst>
                <a:tab pos="812165" algn="l"/>
              </a:tabLst>
            </a:pPr>
            <a:r>
              <a:rPr sz="1500" dirty="0">
                <a:solidFill>
                  <a:srgbClr val="EDEDED"/>
                </a:solidFill>
                <a:latin typeface="Arial"/>
                <a:cs typeface="Arial"/>
              </a:rPr>
              <a:t>Assess</a:t>
            </a:r>
            <a:r>
              <a:rPr sz="15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EDEDED"/>
                </a:solidFill>
                <a:latin typeface="Arial"/>
                <a:cs typeface="Arial"/>
              </a:rPr>
              <a:t>pollutant</a:t>
            </a:r>
            <a:r>
              <a:rPr sz="1500" spc="-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EDEDED"/>
                </a:solidFill>
                <a:latin typeface="Arial"/>
                <a:cs typeface="Arial"/>
              </a:rPr>
              <a:t>transport</a:t>
            </a:r>
            <a:r>
              <a:rPr sz="1500"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EDEDED"/>
                </a:solidFill>
                <a:latin typeface="Arial"/>
                <a:cs typeface="Arial"/>
              </a:rPr>
              <a:t>to</a:t>
            </a:r>
            <a:r>
              <a:rPr sz="1500" spc="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EDEDED"/>
                </a:solidFill>
                <a:latin typeface="Arial"/>
                <a:cs typeface="Arial"/>
              </a:rPr>
              <a:t>other</a:t>
            </a:r>
            <a:r>
              <a:rPr sz="1500" spc="-4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500" spc="-10" dirty="0">
                <a:solidFill>
                  <a:srgbClr val="EDEDED"/>
                </a:solidFill>
                <a:latin typeface="Arial"/>
                <a:cs typeface="Arial"/>
              </a:rPr>
              <a:t>areas</a:t>
            </a:r>
            <a:endParaRPr sz="1500" dirty="0">
              <a:latin typeface="Arial"/>
              <a:cs typeface="Arial"/>
            </a:endParaRPr>
          </a:p>
          <a:p>
            <a:pPr marL="355600" marR="220345" indent="-342900">
              <a:lnSpc>
                <a:spcPct val="114999"/>
              </a:lnSpc>
              <a:spcBef>
                <a:spcPts val="960"/>
              </a:spcBef>
              <a:buClr>
                <a:schemeClr val="tx1"/>
              </a:buClr>
              <a:buSzPct val="100000"/>
              <a:buChar char="●"/>
              <a:tabLst>
                <a:tab pos="355600" algn="l"/>
              </a:tabLst>
            </a:pPr>
            <a:r>
              <a:rPr lang="en-US" sz="1800" dirty="0">
                <a:solidFill>
                  <a:srgbClr val="EDEDED"/>
                </a:solidFill>
              </a:rPr>
              <a:t>Use in p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hotochemical modeling</a:t>
            </a:r>
            <a:r>
              <a:rPr sz="1800"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to</a:t>
            </a:r>
            <a:r>
              <a:rPr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estimate</a:t>
            </a:r>
            <a:r>
              <a:rPr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the</a:t>
            </a:r>
            <a:r>
              <a:rPr sz="18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change</a:t>
            </a:r>
            <a:r>
              <a:rPr sz="18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in</a:t>
            </a:r>
            <a:r>
              <a:rPr sz="18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air</a:t>
            </a:r>
            <a:r>
              <a:rPr sz="18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quality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due</a:t>
            </a:r>
            <a:r>
              <a:rPr sz="1800"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to</a:t>
            </a:r>
            <a:r>
              <a:rPr sz="1800" spc="-4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changes</a:t>
            </a: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in</a:t>
            </a:r>
            <a:r>
              <a:rPr sz="1800" spc="-3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anthropogenic</a:t>
            </a:r>
            <a:r>
              <a:rPr sz="1800" spc="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emissions</a:t>
            </a:r>
            <a:endParaRPr sz="1800" dirty="0">
              <a:latin typeface="Arial"/>
              <a:cs typeface="Arial"/>
            </a:endParaRPr>
          </a:p>
          <a:p>
            <a:pPr marL="812165" lvl="1" indent="-322580">
              <a:spcBef>
                <a:spcPts val="1210"/>
              </a:spcBef>
              <a:buClr>
                <a:schemeClr val="tx1"/>
              </a:buClr>
              <a:buSzPct val="100000"/>
              <a:buChar char="○"/>
              <a:tabLst>
                <a:tab pos="812165" algn="l"/>
              </a:tabLst>
            </a:pPr>
            <a:r>
              <a:rPr sz="1500" dirty="0">
                <a:solidFill>
                  <a:srgbClr val="EDEDED"/>
                </a:solidFill>
                <a:latin typeface="Arial"/>
                <a:cs typeface="Arial"/>
              </a:rPr>
              <a:t>Ozone,</a:t>
            </a:r>
            <a:r>
              <a:rPr lang="en-US" sz="1500" spc="-20" dirty="0">
                <a:solidFill>
                  <a:srgbClr val="EDEDED"/>
                </a:solidFill>
              </a:rPr>
              <a:t> </a:t>
            </a:r>
            <a:r>
              <a:rPr sz="1500" dirty="0">
                <a:solidFill>
                  <a:srgbClr val="EDEDED"/>
                </a:solidFill>
                <a:latin typeface="Arial"/>
                <a:cs typeface="Arial"/>
              </a:rPr>
              <a:t>particulate </a:t>
            </a:r>
            <a:r>
              <a:rPr sz="1500" spc="-10" dirty="0">
                <a:solidFill>
                  <a:srgbClr val="EDEDED"/>
                </a:solidFill>
                <a:latin typeface="Arial"/>
                <a:cs typeface="Arial"/>
              </a:rPr>
              <a:t>matter</a:t>
            </a:r>
            <a:r>
              <a:rPr lang="en-US" sz="1500" spc="-10" dirty="0">
                <a:solidFill>
                  <a:srgbClr val="EDEDED"/>
                </a:solidFill>
              </a:rPr>
              <a:t>, regional haze</a:t>
            </a:r>
            <a:endParaRPr sz="1500" dirty="0">
              <a:latin typeface="Arial"/>
              <a:cs typeface="Arial"/>
            </a:endParaRPr>
          </a:p>
          <a:p>
            <a:pPr marL="355600" marR="525780" indent="-342900">
              <a:lnSpc>
                <a:spcPct val="114999"/>
              </a:lnSpc>
              <a:spcBef>
                <a:spcPts val="565"/>
              </a:spcBef>
              <a:buClr>
                <a:schemeClr val="tx1"/>
              </a:buClr>
              <a:buSzPct val="100000"/>
              <a:buChar char="●"/>
              <a:tabLst>
                <a:tab pos="355600" algn="l"/>
              </a:tabLst>
            </a:pP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Natural sources (</a:t>
            </a:r>
            <a:r>
              <a:rPr lang="en-US" sz="1800" dirty="0">
                <a:solidFill>
                  <a:srgbClr val="EDEDED"/>
                </a:solidFill>
              </a:rPr>
              <a:t>biogenic emissions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)</a:t>
            </a:r>
            <a:r>
              <a:rPr lang="en-US" sz="1800" dirty="0">
                <a:solidFill>
                  <a:srgbClr val="EDEDED"/>
                </a:solidFill>
              </a:rPr>
              <a:t> and fires are held constant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AB1B31-D034-784A-568D-73842287B278}"/>
              </a:ext>
            </a:extLst>
          </p:cNvPr>
          <p:cNvSpPr txBox="1"/>
          <p:nvPr/>
        </p:nvSpPr>
        <p:spPr>
          <a:xfrm>
            <a:off x="6183080" y="719174"/>
            <a:ext cx="2453320" cy="2031325"/>
          </a:xfrm>
          <a:prstGeom prst="rect">
            <a:avLst/>
          </a:prstGeom>
          <a:solidFill>
            <a:schemeClr val="tx1">
              <a:alpha val="61000"/>
            </a:schemeClr>
          </a:solidFill>
          <a:ln>
            <a:solidFill>
              <a:schemeClr val="accent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Interested in Learning More about Emissions Projections?</a:t>
            </a:r>
          </a:p>
          <a:p>
            <a:endParaRPr lang="en-US" dirty="0"/>
          </a:p>
          <a:p>
            <a:pPr algn="ctr"/>
            <a:r>
              <a:rPr lang="en-US" dirty="0"/>
              <a:t>Check out the Emissions Control Data Request Webinar 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2022 Collaborative Wiki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95BB80EA-32AC-8DD3-3C95-9019A8342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002" y="2862120"/>
            <a:ext cx="1689475" cy="1689475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3D2DE70-4ADE-62CB-217C-A37AE9DCEA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795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endParaRPr lang="en-US" spc="-5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78850-0F8B-402E-A1E4-AB56EED35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28" y="86683"/>
            <a:ext cx="5141458" cy="572700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rgbClr val="FFC000"/>
                </a:solidFill>
              </a:rPr>
              <a:t>Expected Uses of Analytic Year Emissions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2D251-3335-4ECF-BB38-EE65A695B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435" y="1082145"/>
            <a:ext cx="5243643" cy="4102329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sz="1900" dirty="0"/>
              <a:t>The 2022v1 platform includes emissions inventories for 2026, 2032, and 2038.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States will use 2026 to develop ozone NAAQS SIPs for Serious nonattainment areas which are due by early CY 2026.  </a:t>
            </a:r>
          </a:p>
          <a:p>
            <a:pPr lvl="1"/>
            <a:r>
              <a:rPr lang="en-US" dirty="0"/>
              <a:t>2032 is the appropriate analytic year for areas classified as Severe or will be bumped up to severe in 2027.  </a:t>
            </a:r>
          </a:p>
          <a:p>
            <a:pPr lvl="1"/>
            <a:r>
              <a:rPr lang="en-US" dirty="0"/>
              <a:t>EPA and states will likely need to perform modeling for 2032 to support PM2.5 NAAQS implementation.</a:t>
            </a:r>
          </a:p>
          <a:p>
            <a:pPr lvl="1"/>
            <a:r>
              <a:rPr lang="en-US" dirty="0"/>
              <a:t>2038 inventories will support analyses that require data for a year later than 2032.</a:t>
            </a:r>
          </a:p>
          <a:p>
            <a:pPr>
              <a:lnSpc>
                <a:spcPct val="114999"/>
              </a:lnSpc>
              <a:spcBef>
                <a:spcPts val="1200"/>
              </a:spcBef>
            </a:pPr>
            <a:r>
              <a:rPr lang="en-US" sz="1900" dirty="0"/>
              <a:t>EPA will develop air quality model-ready emissions for 2026 and 2032</a:t>
            </a:r>
          </a:p>
        </p:txBody>
      </p:sp>
      <p:pic>
        <p:nvPicPr>
          <p:cNvPr id="5" name="Picture 4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271DCF7C-009C-0762-1F5A-A394E6F91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215" y="0"/>
            <a:ext cx="3658276" cy="51435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9EBAB1B-CC9A-C37D-7523-B5722B9E81D3}"/>
              </a:ext>
            </a:extLst>
          </p:cNvPr>
          <p:cNvCxnSpPr/>
          <p:nvPr/>
        </p:nvCxnSpPr>
        <p:spPr>
          <a:xfrm flipH="1">
            <a:off x="5479187" y="0"/>
            <a:ext cx="2157" cy="5184474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6FF9367-6D22-3746-CEBC-97EA02F97604}"/>
              </a:ext>
            </a:extLst>
          </p:cNvPr>
          <p:cNvSpPr/>
          <p:nvPr/>
        </p:nvSpPr>
        <p:spPr>
          <a:xfrm>
            <a:off x="6312003" y="1752600"/>
            <a:ext cx="2044700" cy="1981200"/>
          </a:xfrm>
          <a:prstGeom prst="roundRect">
            <a:avLst/>
          </a:prstGeom>
          <a:solidFill>
            <a:schemeClr val="tx1">
              <a:alpha val="8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Analytic Year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 year for which emissions are projected to support modeling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277049-3CE8-1099-C0C6-68482C3CAE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5503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6AE0-9BBD-D344-E274-0F0B56FC2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83" y="108893"/>
            <a:ext cx="4944396" cy="5727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Typical Ways to Perform Projections to Analytic Years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AF26B-C49F-7CC0-FB37-9AE9D4363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842" y="1056317"/>
            <a:ext cx="5282278" cy="36069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dirty="0"/>
              <a:t>Apply factors that represent changes in activity between years</a:t>
            </a:r>
          </a:p>
          <a:p>
            <a:pPr lvl="1">
              <a:lnSpc>
                <a:spcPct val="114999"/>
              </a:lnSpc>
              <a:spcBef>
                <a:spcPts val="600"/>
              </a:spcBef>
            </a:pPr>
            <a:r>
              <a:rPr lang="en-US" sz="1600" dirty="0"/>
              <a:t>Factors can be derived from Annual Energy Outlook (AEO), other economic data, human population projections, etc.</a:t>
            </a:r>
            <a:endParaRPr lang="en-US" sz="1200" dirty="0"/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dirty="0"/>
              <a:t>Apply factors to reflect controls or technology changes between years 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dirty="0"/>
              <a:t>Apply any closures to facilities or units </a:t>
            </a:r>
          </a:p>
          <a:p>
            <a:pPr>
              <a:lnSpc>
                <a:spcPct val="114999"/>
              </a:lnSpc>
              <a:spcBef>
                <a:spcPts val="600"/>
              </a:spcBef>
            </a:pPr>
            <a:r>
              <a:rPr lang="en-US" dirty="0"/>
              <a:t>Run a model with updated inputs for the analytic year (e.g., IPM or ERTAC EGU, MOVES for </a:t>
            </a:r>
            <a:r>
              <a:rPr lang="en-US" dirty="0" err="1"/>
              <a:t>onroad</a:t>
            </a:r>
            <a:r>
              <a:rPr lang="en-US" dirty="0"/>
              <a:t> and nonroad)</a:t>
            </a:r>
          </a:p>
        </p:txBody>
      </p:sp>
      <p:pic>
        <p:nvPicPr>
          <p:cNvPr id="5" name="Picture 4" descr="A field of crops under a blue sky&#10;&#10;Description automatically generated">
            <a:extLst>
              <a:ext uri="{FF2B5EF4-FFF2-40B4-BE49-F238E27FC236}">
                <a16:creationId xmlns:a16="http://schemas.microsoft.com/office/drawing/2014/main" id="{B2E881A4-E2F1-E628-A87D-AC99D3B6B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187" y="0"/>
            <a:ext cx="3719146" cy="51435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8552B3E-DFA3-1370-196A-D6B43EDA6498}"/>
              </a:ext>
            </a:extLst>
          </p:cNvPr>
          <p:cNvCxnSpPr/>
          <p:nvPr/>
        </p:nvCxnSpPr>
        <p:spPr>
          <a:xfrm flipH="1">
            <a:off x="5479187" y="0"/>
            <a:ext cx="2157" cy="5184474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76A08CB-77E4-B0FF-350A-D7773EB6A4C1}"/>
              </a:ext>
            </a:extLst>
          </p:cNvPr>
          <p:cNvSpPr/>
          <p:nvPr/>
        </p:nvSpPr>
        <p:spPr>
          <a:xfrm>
            <a:off x="6312002" y="1752600"/>
            <a:ext cx="2514881" cy="1981200"/>
          </a:xfrm>
          <a:prstGeom prst="roundRect">
            <a:avLst/>
          </a:prstGeom>
          <a:solidFill>
            <a:schemeClr val="tx1">
              <a:alpha val="8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Basic Emissions Projection Method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Base Year Emissions x</a:t>
            </a:r>
          </a:p>
          <a:p>
            <a:pPr algn="ctr"/>
            <a:r>
              <a:rPr lang="en-US" dirty="0"/>
              <a:t>Activity Change Factor x</a:t>
            </a:r>
          </a:p>
          <a:p>
            <a:pPr algn="ctr"/>
            <a:r>
              <a:rPr lang="en-US" dirty="0"/>
              <a:t>Control Factor(s)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58C6EA-C420-13F5-9017-EC84656992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31481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rs in a traffic jam">
            <a:extLst>
              <a:ext uri="{FF2B5EF4-FFF2-40B4-BE49-F238E27FC236}">
                <a16:creationId xmlns:a16="http://schemas.microsoft.com/office/drawing/2014/main" id="{F63BC57C-8FE8-661F-A2A3-1EAA06250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147" t="22913" r="14316" b="-98"/>
          <a:stretch/>
        </p:blipFill>
        <p:spPr>
          <a:xfrm>
            <a:off x="5479187" y="0"/>
            <a:ext cx="3860369" cy="51556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B6139-84A8-C875-EB31-98B656E7F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76" y="283483"/>
            <a:ext cx="5273553" cy="70908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2022 EIC Projections Workgroup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19F0B-7825-084C-9581-DF164DE69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133" y="992563"/>
            <a:ext cx="5273553" cy="4064254"/>
          </a:xfrm>
        </p:spPr>
        <p:txBody>
          <a:bodyPr>
            <a:normAutofit lnSpcReduction="10000"/>
          </a:bodyPr>
          <a:lstStyle/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dirty="0"/>
              <a:t>2022v1 work focused on understanding recent US EPA and MJO/state methods and data to project activity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dirty="0"/>
              <a:t>Identify alternative methods and data for projections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dirty="0"/>
              <a:t>Workgroup goal: make recommendations to U.S. EPA about data sources or methodology changes for projecting emissions in each version of the 2022 platform</a:t>
            </a:r>
          </a:p>
          <a:p>
            <a:pPr>
              <a:lnSpc>
                <a:spcPct val="114999"/>
              </a:lnSpc>
              <a:spcAft>
                <a:spcPts val="600"/>
              </a:spcAft>
            </a:pPr>
            <a:r>
              <a:rPr lang="en-US" dirty="0"/>
              <a:t>Emissions Collaborative facilitated the collection of state control program, facility retirement, and consent decrees</a:t>
            </a:r>
          </a:p>
          <a:p>
            <a:pPr lvl="2">
              <a:lnSpc>
                <a:spcPct val="114999"/>
              </a:lnSpc>
            </a:pP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F26C37A-C438-6777-E166-0599470546E6}"/>
              </a:ext>
            </a:extLst>
          </p:cNvPr>
          <p:cNvCxnSpPr/>
          <p:nvPr/>
        </p:nvCxnSpPr>
        <p:spPr>
          <a:xfrm flipH="1">
            <a:off x="5479187" y="0"/>
            <a:ext cx="2157" cy="5184474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65A0645-59BF-38BF-DE44-C8D3B3713AF2}"/>
              </a:ext>
            </a:extLst>
          </p:cNvPr>
          <p:cNvSpPr/>
          <p:nvPr/>
        </p:nvSpPr>
        <p:spPr>
          <a:xfrm>
            <a:off x="6029480" y="1351496"/>
            <a:ext cx="2991678" cy="2464904"/>
          </a:xfrm>
          <a:prstGeom prst="round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spcBef>
                <a:spcPts val="210"/>
              </a:spcBef>
              <a:buClr>
                <a:srgbClr val="EDEDED"/>
              </a:buClr>
              <a:tabLst>
                <a:tab pos="354965" algn="l"/>
              </a:tabLst>
            </a:pPr>
            <a:r>
              <a:rPr lang="en-US" sz="1400" dirty="0">
                <a:solidFill>
                  <a:srgbClr val="0070C0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Projection Task Forces</a:t>
            </a:r>
            <a:endParaRPr lang="en-US" sz="1400" dirty="0">
              <a:solidFill>
                <a:srgbClr val="0070C0"/>
              </a:solidFill>
              <a:uFill>
                <a:solidFill>
                  <a:srgbClr val="4DD0E0"/>
                </a:solidFill>
              </a:uFill>
              <a:latin typeface="Arial"/>
              <a:cs typeface="Arial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54965" indent="-342265">
              <a:spcBef>
                <a:spcPts val="600"/>
              </a:spcBef>
              <a:buClr>
                <a:schemeClr val="bg1"/>
              </a:buClr>
              <a:buFont typeface="Arial"/>
              <a:buChar char="●"/>
              <a:tabLst>
                <a:tab pos="354965" algn="l"/>
              </a:tabLst>
            </a:pPr>
            <a:r>
              <a:rPr lang="en-US" sz="140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Electricity</a:t>
            </a:r>
            <a:r>
              <a:rPr lang="en-US" sz="1400" spc="-5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Generating</a:t>
            </a:r>
            <a:r>
              <a:rPr lang="en-US" sz="1400" spc="-2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Units</a:t>
            </a:r>
            <a:r>
              <a:rPr lang="en-US" sz="1400" spc="-4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 </a:t>
            </a:r>
            <a:endParaRPr lang="en-US" sz="1400" spc="-25" dirty="0">
              <a:solidFill>
                <a:schemeClr val="bg1"/>
              </a:solidFill>
              <a:latin typeface="Arial"/>
              <a:cs typeface="Arial"/>
            </a:endParaRPr>
          </a:p>
          <a:p>
            <a:pPr marL="354965" indent="-342265">
              <a:spcBef>
                <a:spcPts val="600"/>
              </a:spcBef>
              <a:buClr>
                <a:schemeClr val="bg1"/>
              </a:buClr>
              <a:buFont typeface="Arial"/>
              <a:buChar char="●"/>
              <a:tabLst>
                <a:tab pos="354965" algn="l"/>
              </a:tabLst>
            </a:pPr>
            <a:r>
              <a:rPr lang="en-US" sz="140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Industrial</a:t>
            </a:r>
            <a:r>
              <a:rPr lang="en-US" sz="1400" spc="-25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Point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355600" marR="403225" indent="-342900">
              <a:spcBef>
                <a:spcPts val="600"/>
              </a:spcBef>
              <a:buClr>
                <a:schemeClr val="bg1"/>
              </a:buClr>
              <a:buChar char="●"/>
              <a:tabLst>
                <a:tab pos="355600" algn="l"/>
              </a:tabLst>
            </a:pPr>
            <a:r>
              <a:rPr lang="en-US" sz="140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Nonpoint</a:t>
            </a:r>
            <a:endParaRPr lang="en-US" sz="1400" spc="-35" dirty="0">
              <a:solidFill>
                <a:schemeClr val="bg1"/>
              </a:solidFill>
            </a:endParaRPr>
          </a:p>
          <a:p>
            <a:pPr marL="355600" marR="403225" indent="-342900">
              <a:spcBef>
                <a:spcPts val="600"/>
              </a:spcBef>
              <a:buClr>
                <a:schemeClr val="bg1"/>
              </a:buClr>
              <a:buChar char="●"/>
              <a:tabLst>
                <a:tab pos="355600" algn="l"/>
              </a:tabLst>
            </a:pPr>
            <a:r>
              <a:rPr lang="en-US" sz="140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Onroad/Nonroad</a:t>
            </a:r>
          </a:p>
          <a:p>
            <a:pPr marL="354965" indent="-342265">
              <a:spcBef>
                <a:spcPts val="600"/>
              </a:spcBef>
              <a:buClr>
                <a:schemeClr val="bg1"/>
              </a:buClr>
              <a:buChar char="●"/>
              <a:tabLst>
                <a:tab pos="354965" algn="l"/>
              </a:tabLst>
            </a:pPr>
            <a:r>
              <a:rPr lang="en-US" sz="140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Marine/Airports/Rail</a:t>
            </a:r>
          </a:p>
          <a:p>
            <a:pPr marL="354965" indent="-342265">
              <a:spcBef>
                <a:spcPts val="600"/>
              </a:spcBef>
              <a:buClr>
                <a:schemeClr val="bg1"/>
              </a:buClr>
              <a:buChar char="●"/>
              <a:tabLst>
                <a:tab pos="354965" algn="l"/>
              </a:tabLst>
            </a:pPr>
            <a:r>
              <a:rPr lang="en-US" sz="140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Oil</a:t>
            </a:r>
            <a:r>
              <a:rPr lang="en-US" sz="1400" spc="-1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&amp;</a:t>
            </a:r>
            <a:r>
              <a:rPr lang="en-US" sz="1400" spc="-1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 </a:t>
            </a:r>
            <a:r>
              <a:rPr lang="en-US" sz="1400" dirty="0">
                <a:solidFill>
                  <a:schemeClr val="bg1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</a:rPr>
              <a:t>Gas</a:t>
            </a:r>
            <a:endParaRPr lang="en-US" sz="14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6AF08-9D0A-1BBA-864B-9263D83F61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15323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94020" y="3047"/>
            <a:ext cx="3646931" cy="513740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460495" y="0"/>
            <a:ext cx="2540" cy="5143500"/>
          </a:xfrm>
          <a:custGeom>
            <a:avLst/>
            <a:gdLst/>
            <a:ahLst/>
            <a:cxnLst/>
            <a:rect l="l" t="t" r="r" b="b"/>
            <a:pathLst>
              <a:path w="2539" h="5143500">
                <a:moveTo>
                  <a:pt x="2141" y="0"/>
                </a:moveTo>
                <a:lnTo>
                  <a:pt x="0" y="5143497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90440" y="775025"/>
            <a:ext cx="5093209" cy="4271041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354965" marR="848360" indent="-342900">
              <a:lnSpc>
                <a:spcPct val="104700"/>
              </a:lnSpc>
              <a:spcBef>
                <a:spcPts val="5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Hold</a:t>
            </a:r>
            <a:r>
              <a:rPr sz="1800" spc="-3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Constant:</a:t>
            </a:r>
            <a:r>
              <a:rPr sz="1800" spc="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 err="1">
                <a:solidFill>
                  <a:srgbClr val="EDEDED"/>
                </a:solidFill>
                <a:latin typeface="Arial"/>
                <a:cs typeface="Arial"/>
              </a:rPr>
              <a:t>biogenics</a:t>
            </a:r>
            <a:r>
              <a:rPr lang="en-US" sz="1800" dirty="0">
                <a:solidFill>
                  <a:srgbClr val="EDEDED"/>
                </a:solidFill>
              </a:rPr>
              <a:t>,</a:t>
            </a:r>
            <a:r>
              <a:rPr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fires</a:t>
            </a:r>
            <a:r>
              <a:rPr lang="en-US" sz="1800" spc="-10" dirty="0">
                <a:solidFill>
                  <a:srgbClr val="EDEDED"/>
                </a:solidFill>
                <a:latin typeface="Arial"/>
                <a:cs typeface="Arial"/>
              </a:rPr>
              <a:t>, fertilizer, residential wood combustion, dust, others</a:t>
            </a:r>
            <a:endParaRPr sz="1800" dirty="0">
              <a:latin typeface="Arial"/>
              <a:cs typeface="Arial"/>
            </a:endParaRPr>
          </a:p>
          <a:p>
            <a:pPr marL="354965" marR="473075" indent="-342900">
              <a:lnSpc>
                <a:spcPct val="105300"/>
              </a:lnSpc>
              <a:spcBef>
                <a:spcPts val="555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Non-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EGU</a:t>
            </a:r>
            <a:r>
              <a:rPr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point,</a:t>
            </a:r>
            <a:r>
              <a:rPr sz="1800" spc="1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spc="10" dirty="0">
                <a:solidFill>
                  <a:srgbClr val="EDEDED"/>
                </a:solidFill>
                <a:latin typeface="Arial"/>
                <a:cs typeface="Arial"/>
              </a:rPr>
              <a:t>oil &amp; gas,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nonpoint,</a:t>
            </a:r>
            <a:r>
              <a:rPr sz="1800" spc="1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locomotives,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commercial</a:t>
            </a:r>
            <a:r>
              <a:rPr sz="1800" spc="-4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EDEDED"/>
                </a:solidFill>
                <a:latin typeface="Arial"/>
                <a:cs typeface="Arial"/>
              </a:rPr>
              <a:t>marine</a:t>
            </a:r>
            <a:r>
              <a:rPr sz="1800" spc="-4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EDEDED"/>
                </a:solidFill>
                <a:latin typeface="Arial"/>
                <a:cs typeface="Arial"/>
              </a:rPr>
              <a:t>vessels</a:t>
            </a:r>
            <a:endParaRPr sz="1800" dirty="0">
              <a:latin typeface="Arial"/>
              <a:cs typeface="Arial"/>
            </a:endParaRPr>
          </a:p>
          <a:p>
            <a:pPr marL="812165" lvl="1" indent="-322580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128571"/>
              <a:buChar char="○"/>
              <a:tabLst>
                <a:tab pos="812165" algn="l"/>
              </a:tabLst>
            </a:pP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Apply</a:t>
            </a:r>
            <a:r>
              <a:rPr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factors</a:t>
            </a:r>
            <a:r>
              <a:rPr spc="-6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reflecting</a:t>
            </a:r>
            <a:r>
              <a:rPr spc="-7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emissions</a:t>
            </a:r>
            <a:r>
              <a:rPr spc="-5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EDEDED"/>
                </a:solidFill>
                <a:latin typeface="Arial"/>
                <a:cs typeface="Arial"/>
              </a:rPr>
              <a:t>activity</a:t>
            </a:r>
            <a:endParaRPr dirty="0">
              <a:latin typeface="Arial"/>
              <a:cs typeface="Arial"/>
            </a:endParaRPr>
          </a:p>
          <a:p>
            <a:pPr marL="812165">
              <a:lnSpc>
                <a:spcPct val="100000"/>
              </a:lnSpc>
              <a:spcBef>
                <a:spcPts val="85"/>
              </a:spcBef>
              <a:buClr>
                <a:schemeClr val="tx1"/>
              </a:buClr>
            </a:pPr>
            <a:r>
              <a:rPr lang="en-US" spc="-45" dirty="0">
                <a:solidFill>
                  <a:srgbClr val="EDEDED"/>
                </a:solidFill>
              </a:rPr>
              <a:t>forecasts</a:t>
            </a:r>
            <a:r>
              <a:rPr spc="-4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and</a:t>
            </a:r>
            <a:r>
              <a:rPr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impact</a:t>
            </a:r>
            <a:r>
              <a:rPr spc="-4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of</a:t>
            </a:r>
            <a:r>
              <a:rPr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regulatory</a:t>
            </a:r>
            <a:r>
              <a:rPr spc="-4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EDEDED"/>
                </a:solidFill>
                <a:latin typeface="Arial"/>
                <a:cs typeface="Arial"/>
              </a:rPr>
              <a:t>programs</a:t>
            </a:r>
            <a:endParaRPr dirty="0">
              <a:latin typeface="Arial"/>
              <a:cs typeface="Arial"/>
            </a:endParaRPr>
          </a:p>
          <a:p>
            <a:pPr marL="812165" lvl="1" indent="-322580">
              <a:lnSpc>
                <a:spcPct val="100000"/>
              </a:lnSpc>
              <a:spcBef>
                <a:spcPts val="685"/>
              </a:spcBef>
              <a:buClr>
                <a:schemeClr val="tx1"/>
              </a:buClr>
              <a:buSzPct val="128571"/>
              <a:buChar char="○"/>
              <a:tabLst>
                <a:tab pos="812165" algn="l"/>
              </a:tabLst>
            </a:pP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Remove</a:t>
            </a:r>
            <a:r>
              <a:rPr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permanently</a:t>
            </a:r>
            <a:r>
              <a:rPr spc="-5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closed</a:t>
            </a:r>
            <a:r>
              <a:rPr spc="-6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point</a:t>
            </a:r>
            <a:r>
              <a:rPr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EDEDED"/>
                </a:solidFill>
                <a:latin typeface="Arial"/>
                <a:cs typeface="Arial"/>
              </a:rPr>
              <a:t>sources</a:t>
            </a:r>
            <a:endParaRPr dirty="0">
              <a:latin typeface="Arial"/>
              <a:cs typeface="Arial"/>
            </a:endParaRPr>
          </a:p>
          <a:p>
            <a:pPr marL="812165" lvl="1" indent="-322580">
              <a:lnSpc>
                <a:spcPct val="100000"/>
              </a:lnSpc>
              <a:spcBef>
                <a:spcPts val="680"/>
              </a:spcBef>
              <a:buClr>
                <a:schemeClr val="tx1"/>
              </a:buClr>
              <a:buSzPct val="128571"/>
              <a:buChar char="○"/>
              <a:tabLst>
                <a:tab pos="812165" algn="l"/>
              </a:tabLst>
            </a:pP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Often</a:t>
            </a:r>
            <a:r>
              <a:rPr spc="-4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done</a:t>
            </a:r>
            <a:r>
              <a:rPr spc="-4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in</a:t>
            </a:r>
            <a:r>
              <a:rPr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the</a:t>
            </a:r>
            <a:r>
              <a:rPr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Control</a:t>
            </a:r>
            <a:r>
              <a:rPr spc="-4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Strategy</a:t>
            </a:r>
            <a:r>
              <a:rPr spc="-4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EDEDED"/>
                </a:solidFill>
                <a:latin typeface="Arial"/>
                <a:cs typeface="Arial"/>
              </a:rPr>
              <a:t>Tool</a:t>
            </a:r>
            <a:r>
              <a:rPr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pc="-10" dirty="0">
                <a:solidFill>
                  <a:srgbClr val="EDEDED"/>
                </a:solidFill>
                <a:latin typeface="Arial"/>
                <a:cs typeface="Arial"/>
              </a:rPr>
              <a:t>(</a:t>
            </a:r>
            <a:r>
              <a:rPr spc="-10" dirty="0" err="1">
                <a:solidFill>
                  <a:srgbClr val="EDEDED"/>
                </a:solidFill>
                <a:latin typeface="Arial"/>
                <a:cs typeface="Arial"/>
              </a:rPr>
              <a:t>CoST</a:t>
            </a:r>
            <a:r>
              <a:rPr spc="-10" dirty="0">
                <a:solidFill>
                  <a:srgbClr val="EDEDED"/>
                </a:solidFill>
                <a:latin typeface="Arial"/>
                <a:cs typeface="Arial"/>
              </a:rPr>
              <a:t>)</a:t>
            </a:r>
            <a:endParaRPr lang="en-US" sz="1600" spc="-10" dirty="0">
              <a:solidFill>
                <a:srgbClr val="EDEDED"/>
              </a:solidFill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240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Run</a:t>
            </a:r>
            <a:r>
              <a:rPr lang="en-US"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MOVES:</a:t>
            </a:r>
            <a:r>
              <a:rPr lang="en-US"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 err="1">
                <a:solidFill>
                  <a:srgbClr val="EDEDED"/>
                </a:solidFill>
                <a:latin typeface="Arial"/>
                <a:cs typeface="Arial"/>
              </a:rPr>
              <a:t>onroad</a:t>
            </a:r>
            <a:r>
              <a:rPr lang="en-US" sz="18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and</a:t>
            </a:r>
            <a:r>
              <a:rPr lang="en-US"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nonroad</a:t>
            </a:r>
            <a:r>
              <a:rPr lang="en-US" sz="1800" spc="-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EDEDED"/>
                </a:solidFill>
                <a:latin typeface="Arial"/>
                <a:cs typeface="Arial"/>
              </a:rPr>
              <a:t>sectors</a:t>
            </a:r>
            <a:endParaRPr lang="en-US" sz="18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300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Run</a:t>
            </a:r>
            <a:r>
              <a:rPr lang="en-US"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EGU</a:t>
            </a:r>
            <a:r>
              <a:rPr lang="en-US" sz="18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forecast</a:t>
            </a:r>
            <a:r>
              <a:rPr lang="en-US" sz="1800" spc="-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model</a:t>
            </a:r>
            <a:r>
              <a:rPr lang="en-US" sz="1800" spc="-1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(IPM</a:t>
            </a:r>
            <a:r>
              <a:rPr lang="en-US" sz="1800" spc="-1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or</a:t>
            </a:r>
            <a:r>
              <a:rPr lang="en-US" sz="1800" spc="-10" dirty="0">
                <a:solidFill>
                  <a:srgbClr val="EDEDED"/>
                </a:solidFill>
                <a:latin typeface="Arial"/>
                <a:cs typeface="Arial"/>
              </a:rPr>
              <a:t> ERTAC)</a:t>
            </a:r>
          </a:p>
          <a:p>
            <a:pPr marL="354965" indent="-342265">
              <a:lnSpc>
                <a:spcPct val="100000"/>
              </a:lnSpc>
              <a:spcBef>
                <a:spcPts val="1300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lang="en-US" sz="1800" spc="-10" dirty="0">
                <a:solidFill>
                  <a:srgbClr val="EDEDED"/>
                </a:solidFill>
              </a:rPr>
              <a:t>All sectors include national rules, where applicable 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1700" y="70269"/>
            <a:ext cx="8520600" cy="637534"/>
          </a:xfrm>
          <a:prstGeom prst="rect">
            <a:avLst/>
          </a:prstGeom>
        </p:spPr>
        <p:txBody>
          <a:bodyPr vert="horz" wrap="square" lIns="0" tIns="237668" rIns="0" bIns="0" rtlCol="0">
            <a:spAutoFit/>
          </a:bodyPr>
          <a:lstStyle/>
          <a:p>
            <a:pPr marL="109220">
              <a:lnSpc>
                <a:spcPct val="100000"/>
              </a:lnSpc>
              <a:spcBef>
                <a:spcPts val="95"/>
              </a:spcBef>
            </a:pPr>
            <a:r>
              <a:rPr dirty="0">
                <a:solidFill>
                  <a:srgbClr val="FFC000"/>
                </a:solidFill>
              </a:rPr>
              <a:t>Projection</a:t>
            </a:r>
            <a:r>
              <a:rPr spc="-95" dirty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Methods</a:t>
            </a:r>
            <a:r>
              <a:rPr spc="-75" dirty="0">
                <a:solidFill>
                  <a:srgbClr val="FFC000"/>
                </a:solidFill>
              </a:rPr>
              <a:t> </a:t>
            </a:r>
            <a:r>
              <a:rPr dirty="0">
                <a:solidFill>
                  <a:srgbClr val="FFC000"/>
                </a:solidFill>
              </a:rPr>
              <a:t>by</a:t>
            </a:r>
            <a:r>
              <a:rPr spc="-90" dirty="0">
                <a:solidFill>
                  <a:srgbClr val="FFC000"/>
                </a:solidFill>
              </a:rPr>
              <a:t> </a:t>
            </a:r>
            <a:r>
              <a:rPr spc="-10" dirty="0">
                <a:solidFill>
                  <a:srgbClr val="FFC000"/>
                </a:solidFill>
              </a:rPr>
              <a:t>Sector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914D4-6D9F-FF13-E1EA-8F30B7C91E4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26390" y="4655087"/>
            <a:ext cx="548700" cy="393600"/>
          </a:xfrm>
        </p:spPr>
        <p:txBody>
          <a:bodyPr/>
          <a:lstStyle/>
          <a:p>
            <a:pPr marL="10795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endParaRPr lang="en-US" spc="-5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6474212-BD43-4D78-3306-75156A086548}"/>
              </a:ext>
            </a:extLst>
          </p:cNvPr>
          <p:cNvSpPr/>
          <p:nvPr/>
        </p:nvSpPr>
        <p:spPr>
          <a:xfrm>
            <a:off x="5938902" y="1339296"/>
            <a:ext cx="2991678" cy="2464904"/>
          </a:xfrm>
          <a:prstGeom prst="round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 algn="ctr">
              <a:lnSpc>
                <a:spcPct val="100000"/>
              </a:lnSpc>
              <a:spcBef>
                <a:spcPts val="210"/>
              </a:spcBef>
              <a:buClr>
                <a:srgbClr val="EDEDED"/>
              </a:buClr>
              <a:tabLst>
                <a:tab pos="354965" algn="l"/>
              </a:tabLst>
            </a:pPr>
            <a:r>
              <a:rPr lang="en-US" sz="1800" dirty="0">
                <a:solidFill>
                  <a:srgbClr val="0070C0"/>
                </a:solidFill>
                <a:uFill>
                  <a:solidFill>
                    <a:srgbClr val="4DD0E0"/>
                  </a:solidFill>
                </a:uFill>
                <a:cs typeface="Arial"/>
              </a:rPr>
              <a:t>Future Realizations</a:t>
            </a:r>
          </a:p>
          <a:p>
            <a:pPr marL="12700" algn="ctr">
              <a:lnSpc>
                <a:spcPct val="100000"/>
              </a:lnSpc>
              <a:spcBef>
                <a:spcPts val="210"/>
              </a:spcBef>
              <a:buClr>
                <a:srgbClr val="EDEDED"/>
              </a:buClr>
              <a:tabLst>
                <a:tab pos="354965" algn="l"/>
              </a:tabLst>
            </a:pPr>
            <a:endParaRPr lang="en-US" sz="1600" dirty="0">
              <a:solidFill>
                <a:srgbClr val="0070C0"/>
              </a:solidFill>
              <a:uFill>
                <a:solidFill>
                  <a:srgbClr val="4DD0E0"/>
                </a:solidFill>
              </a:uFill>
              <a:cs typeface="Arial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Analytic years for state implementation planning are a single realization designed to only quantify the impacts of anthropogenic emissions changes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31920" y="-28575"/>
            <a:ext cx="3712210" cy="5200650"/>
            <a:chOff x="5431920" y="-28575"/>
            <a:chExt cx="3712210" cy="52006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7924" y="0"/>
              <a:ext cx="3656076" cy="51434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460495" y="0"/>
              <a:ext cx="2540" cy="5143500"/>
            </a:xfrm>
            <a:custGeom>
              <a:avLst/>
              <a:gdLst/>
              <a:ahLst/>
              <a:cxnLst/>
              <a:rect l="l" t="t" r="r" b="b"/>
              <a:pathLst>
                <a:path w="2539" h="5143500">
                  <a:moveTo>
                    <a:pt x="2141" y="0"/>
                  </a:moveTo>
                  <a:lnTo>
                    <a:pt x="0" y="5143497"/>
                  </a:lnTo>
                </a:path>
              </a:pathLst>
            </a:custGeom>
            <a:ln w="571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11700" y="193121"/>
            <a:ext cx="8520600" cy="572700"/>
          </a:xfrm>
          <a:prstGeom prst="rect">
            <a:avLst/>
          </a:prstGeom>
        </p:spPr>
        <p:txBody>
          <a:bodyPr vert="horz" wrap="square" lIns="0" tIns="164515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95"/>
              </a:spcBef>
            </a:pPr>
            <a:r>
              <a:rPr lang="en-US" dirty="0">
                <a:solidFill>
                  <a:srgbClr val="FFC000"/>
                </a:solidFill>
              </a:rPr>
              <a:t>Electricity Generating Units (EGU)</a:t>
            </a:r>
            <a:endParaRPr spc="-10" dirty="0">
              <a:solidFill>
                <a:srgbClr val="FFC000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4111" y="890811"/>
            <a:ext cx="4971181" cy="1610634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354965" marR="473075" indent="-342900">
              <a:lnSpc>
                <a:spcPct val="105300"/>
              </a:lnSpc>
              <a:spcBef>
                <a:spcPts val="555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U.S. EPA</a:t>
            </a:r>
            <a:r>
              <a:rPr lang="en-US"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IPM</a:t>
            </a:r>
            <a:r>
              <a:rPr lang="en-US" sz="18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and ERTAC</a:t>
            </a:r>
            <a:r>
              <a:rPr lang="en-US" sz="18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EGU</a:t>
            </a:r>
            <a:r>
              <a:rPr lang="en-US" sz="1800" spc="-1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EDEDED"/>
                </a:solidFill>
                <a:latin typeface="Arial"/>
                <a:cs typeface="Arial"/>
              </a:rPr>
              <a:t>models</a:t>
            </a:r>
            <a:endParaRPr lang="en-US" sz="1800" dirty="0">
              <a:latin typeface="Arial"/>
              <a:cs typeface="Arial"/>
            </a:endParaRPr>
          </a:p>
          <a:p>
            <a:pPr marL="812165" lvl="1" indent="-322580">
              <a:lnSpc>
                <a:spcPct val="100000"/>
              </a:lnSpc>
              <a:spcBef>
                <a:spcPts val="720"/>
              </a:spcBef>
              <a:buClr>
                <a:schemeClr val="tx1"/>
              </a:buClr>
              <a:buSzPct val="128571"/>
              <a:buChar char="○"/>
              <a:tabLst>
                <a:tab pos="812165" algn="l"/>
              </a:tabLst>
            </a:pPr>
            <a:r>
              <a:rPr lang="en-US" sz="1600" dirty="0">
                <a:solidFill>
                  <a:srgbClr val="EDEDED"/>
                </a:solidFill>
                <a:latin typeface="Arial"/>
                <a:cs typeface="Arial"/>
              </a:rPr>
              <a:t>Different models to forecast emissions</a:t>
            </a:r>
            <a:endParaRPr lang="en-US" sz="1800" dirty="0">
              <a:solidFill>
                <a:srgbClr val="EDEDED"/>
              </a:solidFill>
            </a:endParaRPr>
          </a:p>
          <a:p>
            <a:pPr marL="354965" marR="473075" indent="-342900">
              <a:lnSpc>
                <a:spcPct val="105300"/>
              </a:lnSpc>
              <a:spcBef>
                <a:spcPts val="555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Special</a:t>
            </a:r>
            <a:r>
              <a:rPr lang="en-US" sz="1800" spc="-6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considerations:</a:t>
            </a:r>
            <a:r>
              <a:rPr lang="en-US" sz="1800" spc="-3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strike="sngStrike" spc="-20" dirty="0">
                <a:solidFill>
                  <a:srgbClr val="EDEDED"/>
                </a:solidFill>
                <a:latin typeface="Arial"/>
                <a:cs typeface="Arial"/>
              </a:rPr>
              <a:t>Good </a:t>
            </a:r>
            <a:r>
              <a:rPr lang="en-US" sz="1800" strike="sngStrike" dirty="0">
                <a:solidFill>
                  <a:srgbClr val="EDEDED"/>
                </a:solidFill>
                <a:latin typeface="Arial"/>
                <a:cs typeface="Arial"/>
              </a:rPr>
              <a:t>Neighbor</a:t>
            </a:r>
            <a:r>
              <a:rPr lang="en-US" sz="1800" strike="sngStrike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strike="sngStrike" dirty="0">
                <a:solidFill>
                  <a:srgbClr val="EDEDED"/>
                </a:solidFill>
                <a:latin typeface="Arial"/>
                <a:cs typeface="Arial"/>
              </a:rPr>
              <a:t>Plan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,</a:t>
            </a:r>
            <a:r>
              <a:rPr lang="en-US" sz="1800"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electric</a:t>
            </a:r>
            <a:r>
              <a:rPr lang="en-US" sz="1800"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vehicle</a:t>
            </a:r>
            <a:r>
              <a:rPr lang="en-US" sz="1800"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spc="-20" dirty="0">
                <a:solidFill>
                  <a:srgbClr val="EDEDED"/>
                </a:solidFill>
                <a:latin typeface="Arial"/>
                <a:cs typeface="Arial"/>
              </a:rPr>
              <a:t>(EV) </a:t>
            </a:r>
            <a:r>
              <a:rPr lang="en-US" sz="1800" dirty="0">
                <a:solidFill>
                  <a:srgbClr val="EDEDED"/>
                </a:solidFill>
                <a:latin typeface="Arial"/>
                <a:cs typeface="Arial"/>
              </a:rPr>
              <a:t>demand</a:t>
            </a:r>
            <a:r>
              <a:rPr lang="en-US" sz="1800" spc="-4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lang="en-US" sz="1800" spc="-10" dirty="0">
                <a:solidFill>
                  <a:srgbClr val="EDEDED"/>
                </a:solidFill>
                <a:latin typeface="Arial"/>
                <a:cs typeface="Arial"/>
              </a:rPr>
              <a:t>projections, 111d GHG Fossil Fuel rule</a:t>
            </a:r>
            <a:endParaRPr lang="en-US" sz="1800" dirty="0">
              <a:solidFill>
                <a:schemeClr val="tx1"/>
              </a:solidFill>
              <a:latin typeface="+mj-lt"/>
              <a:cs typeface="Arial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963D2C3-54B9-8031-3275-A2E0A2F0879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795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endParaRPr lang="en-US" spc="-5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EDDFA9-D9CF-B59B-92C7-BFFF15C5EA56}"/>
              </a:ext>
            </a:extLst>
          </p:cNvPr>
          <p:cNvSpPr txBox="1"/>
          <p:nvPr/>
        </p:nvSpPr>
        <p:spPr>
          <a:xfrm>
            <a:off x="1020794" y="2642055"/>
            <a:ext cx="3417816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>
                    <a:lumMod val="50000"/>
                  </a:schemeClr>
                </a:solidFill>
              </a:rPr>
              <a:t>Integrated Planning Model (IPM)</a:t>
            </a:r>
          </a:p>
          <a:p>
            <a:endParaRPr lang="en-US" sz="1600" b="0" i="0" u="none" strike="noStrike" dirty="0">
              <a:solidFill>
                <a:schemeClr val="accent4">
                  <a:lumMod val="50000"/>
                </a:schemeClr>
              </a:solidFill>
              <a:effectLst/>
              <a:latin typeface="+mj-lt"/>
            </a:endParaRPr>
          </a:p>
          <a:p>
            <a:r>
              <a:rPr lang="en-US" sz="1600" b="0" i="0" u="none" strike="noStrike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</a:rPr>
              <a:t>Provides least-cost projections of capacity expansion, generation, and emission control strategies for meeting energy demand and environmental, transmission, dispatch, and reliability constraints.</a:t>
            </a:r>
          </a:p>
          <a:p>
            <a:endParaRPr lang="en-US" sz="1600" b="0" i="0" u="none" strike="noStrike" dirty="0">
              <a:solidFill>
                <a:schemeClr val="accent4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D32396-22D1-B15A-26AE-A40ED1D83384}"/>
              </a:ext>
            </a:extLst>
          </p:cNvPr>
          <p:cNvSpPr txBox="1"/>
          <p:nvPr/>
        </p:nvSpPr>
        <p:spPr>
          <a:xfrm>
            <a:off x="4779238" y="2642055"/>
            <a:ext cx="3401120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3">
                    <a:lumMod val="50000"/>
                  </a:schemeClr>
                </a:solidFill>
              </a:rPr>
              <a:t>Eastern Research Technical Advisory Committee EGU Model</a:t>
            </a:r>
          </a:p>
          <a:p>
            <a:pPr algn="ctr"/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b="0" i="0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Provides conservative generation and emissions projections appropriate for state air quality planning from hourly base year data and state-supplied information.</a:t>
            </a:r>
            <a:endParaRPr lang="en-US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0495" y="0"/>
            <a:ext cx="3683504" cy="51434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5244" y="295402"/>
            <a:ext cx="51587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C000"/>
                </a:solidFill>
              </a:rPr>
              <a:t>Industrial</a:t>
            </a:r>
            <a:r>
              <a:rPr sz="2400" spc="-20" dirty="0">
                <a:solidFill>
                  <a:srgbClr val="FFC000"/>
                </a:solidFill>
              </a:rPr>
              <a:t> </a:t>
            </a:r>
            <a:r>
              <a:rPr sz="2400" dirty="0">
                <a:solidFill>
                  <a:srgbClr val="FFC000"/>
                </a:solidFill>
              </a:rPr>
              <a:t>Point</a:t>
            </a:r>
            <a:r>
              <a:rPr sz="2400" spc="-20" dirty="0">
                <a:solidFill>
                  <a:srgbClr val="FFC000"/>
                </a:solidFill>
              </a:rPr>
              <a:t> </a:t>
            </a:r>
            <a:r>
              <a:rPr sz="2400" dirty="0">
                <a:solidFill>
                  <a:srgbClr val="FFC000"/>
                </a:solidFill>
              </a:rPr>
              <a:t>(</a:t>
            </a:r>
            <a:r>
              <a:rPr sz="2400" dirty="0" err="1">
                <a:solidFill>
                  <a:srgbClr val="FFC000"/>
                </a:solidFill>
              </a:rPr>
              <a:t>NonEGU</a:t>
            </a:r>
            <a:r>
              <a:rPr sz="2400" dirty="0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5" name="object 5"/>
          <p:cNvSpPr/>
          <p:nvPr/>
        </p:nvSpPr>
        <p:spPr>
          <a:xfrm>
            <a:off x="5460495" y="0"/>
            <a:ext cx="2540" cy="5143500"/>
          </a:xfrm>
          <a:custGeom>
            <a:avLst/>
            <a:gdLst/>
            <a:ahLst/>
            <a:cxnLst/>
            <a:rect l="l" t="t" r="r" b="b"/>
            <a:pathLst>
              <a:path w="2539" h="5143500">
                <a:moveTo>
                  <a:pt x="2141" y="0"/>
                </a:moveTo>
                <a:lnTo>
                  <a:pt x="0" y="5143497"/>
                </a:lnTo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81101" y="863853"/>
            <a:ext cx="4832350" cy="3360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5000"/>
              </a:lnSpc>
              <a:buClr>
                <a:schemeClr val="tx1"/>
              </a:buClr>
              <a:buSzPct val="105882"/>
              <a:buChar char="●"/>
              <a:tabLst>
                <a:tab pos="355600" algn="l"/>
              </a:tabLst>
            </a:pPr>
            <a:r>
              <a:rPr lang="en-US" sz="1700" dirty="0">
                <a:solidFill>
                  <a:srgbClr val="EDEDED"/>
                </a:solidFill>
                <a:latin typeface="Arial"/>
                <a:cs typeface="Arial"/>
              </a:rPr>
              <a:t>P</a:t>
            </a:r>
            <a:r>
              <a:rPr sz="1700" dirty="0">
                <a:solidFill>
                  <a:srgbClr val="EDEDED"/>
                </a:solidFill>
                <a:latin typeface="Arial"/>
                <a:cs typeface="Arial"/>
              </a:rPr>
              <a:t>rojections</a:t>
            </a:r>
            <a:r>
              <a:rPr sz="1700" spc="-3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EDEDED"/>
                </a:solidFill>
                <a:latin typeface="Arial"/>
                <a:cs typeface="Arial"/>
              </a:rPr>
              <a:t>in</a:t>
            </a:r>
            <a:r>
              <a:rPr sz="1700" spc="-2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EDEDED"/>
                </a:solidFill>
                <a:latin typeface="Arial"/>
                <a:cs typeface="Arial"/>
              </a:rPr>
              <a:t>this</a:t>
            </a:r>
            <a:r>
              <a:rPr sz="17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EDEDED"/>
                </a:solidFill>
                <a:latin typeface="Arial"/>
                <a:cs typeface="Arial"/>
              </a:rPr>
              <a:t>sector</a:t>
            </a:r>
            <a:r>
              <a:rPr sz="17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700" spc="-10" dirty="0">
                <a:solidFill>
                  <a:srgbClr val="EDEDED"/>
                </a:solidFill>
                <a:latin typeface="Arial"/>
                <a:cs typeface="Arial"/>
              </a:rPr>
              <a:t>incorporate </a:t>
            </a:r>
            <a:r>
              <a:rPr sz="1700" dirty="0">
                <a:solidFill>
                  <a:srgbClr val="EDEDED"/>
                </a:solidFill>
                <a:latin typeface="Arial"/>
                <a:cs typeface="Arial"/>
              </a:rPr>
              <a:t>growth</a:t>
            </a:r>
            <a:r>
              <a:rPr sz="1700" spc="-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EDEDED"/>
                </a:solidFill>
                <a:latin typeface="Arial"/>
                <a:cs typeface="Arial"/>
              </a:rPr>
              <a:t>factors</a:t>
            </a:r>
            <a:r>
              <a:rPr sz="17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EDEDED"/>
                </a:solidFill>
                <a:latin typeface="Arial"/>
                <a:cs typeface="Arial"/>
              </a:rPr>
              <a:t>derived</a:t>
            </a:r>
            <a:r>
              <a:rPr sz="17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EDEDED"/>
                </a:solidFill>
                <a:latin typeface="Arial"/>
                <a:cs typeface="Arial"/>
              </a:rPr>
              <a:t>from</a:t>
            </a:r>
            <a:r>
              <a:rPr sz="1700" spc="-20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EDEDED"/>
                </a:solidFill>
                <a:latin typeface="Arial"/>
                <a:cs typeface="Arial"/>
              </a:rPr>
              <a:t>the </a:t>
            </a:r>
            <a:r>
              <a:rPr sz="1700" u="heavy" dirty="0">
                <a:solidFill>
                  <a:srgbClr val="4DD0E0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  <a:hlinkClick r:id="rId3"/>
              </a:rPr>
              <a:t>Annual</a:t>
            </a:r>
            <a:r>
              <a:rPr sz="1700" u="heavy" spc="-15" dirty="0">
                <a:solidFill>
                  <a:srgbClr val="4DD0E0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700" u="heavy" spc="-10" dirty="0">
                <a:solidFill>
                  <a:srgbClr val="4DD0E0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  <a:hlinkClick r:id="rId3"/>
              </a:rPr>
              <a:t>Energy</a:t>
            </a:r>
            <a:r>
              <a:rPr sz="1700" spc="-10" dirty="0">
                <a:solidFill>
                  <a:srgbClr val="4DD0E0"/>
                </a:solidFill>
                <a:latin typeface="Arial"/>
                <a:cs typeface="Arial"/>
              </a:rPr>
              <a:t> </a:t>
            </a:r>
            <a:r>
              <a:rPr sz="1700" u="heavy" dirty="0">
                <a:solidFill>
                  <a:srgbClr val="4DD0E0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  <a:hlinkClick r:id="rId3"/>
              </a:rPr>
              <a:t>Outlook</a:t>
            </a:r>
            <a:r>
              <a:rPr sz="1700" u="heavy" spc="-15" dirty="0">
                <a:solidFill>
                  <a:srgbClr val="4DD0E0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  <a:hlinkClick r:id="rId3"/>
              </a:rPr>
              <a:t> </a:t>
            </a:r>
            <a:r>
              <a:rPr sz="1700" u="heavy" dirty="0">
                <a:solidFill>
                  <a:srgbClr val="4DD0E0"/>
                </a:solidFill>
                <a:uFill>
                  <a:solidFill>
                    <a:srgbClr val="4DD0E0"/>
                  </a:solidFill>
                </a:uFill>
                <a:latin typeface="Arial"/>
                <a:cs typeface="Arial"/>
                <a:hlinkClick r:id="rId3"/>
              </a:rPr>
              <a:t>(AEO)</a:t>
            </a:r>
            <a:r>
              <a:rPr lang="en-US" sz="1700" dirty="0">
                <a:solidFill>
                  <a:srgbClr val="EDEDED"/>
                </a:solidFill>
                <a:latin typeface="Arial"/>
                <a:cs typeface="Arial"/>
              </a:rPr>
              <a:t> and </a:t>
            </a:r>
            <a:r>
              <a:rPr sz="1700" dirty="0">
                <a:solidFill>
                  <a:srgbClr val="EDEDED"/>
                </a:solidFill>
                <a:latin typeface="Arial"/>
                <a:cs typeface="Arial"/>
              </a:rPr>
              <a:t>state employment</a:t>
            </a:r>
            <a:r>
              <a:rPr sz="1700" spc="-5" dirty="0">
                <a:solidFill>
                  <a:srgbClr val="EDEDED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EDEDED"/>
                </a:solidFill>
                <a:latin typeface="Arial"/>
                <a:cs typeface="Arial"/>
              </a:rPr>
              <a:t>data</a:t>
            </a:r>
            <a:endParaRPr sz="1700" dirty="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105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lang="en-US" sz="1700" dirty="0">
                <a:solidFill>
                  <a:srgbClr val="EDEDED"/>
                </a:solidFill>
                <a:latin typeface="Arial"/>
                <a:cs typeface="Arial"/>
              </a:rPr>
              <a:t>Projections based on value of shipments, energy use, and employment data by industry type</a:t>
            </a:r>
          </a:p>
          <a:p>
            <a:pPr marL="354965" indent="-342265">
              <a:lnSpc>
                <a:spcPct val="100000"/>
              </a:lnSpc>
              <a:spcBef>
                <a:spcPts val="1105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lang="en-US" sz="1700" dirty="0">
                <a:solidFill>
                  <a:srgbClr val="EDEDED"/>
                </a:solidFill>
              </a:rPr>
              <a:t>Regional data favored over national data</a:t>
            </a:r>
          </a:p>
          <a:p>
            <a:pPr marL="354965" indent="-342265">
              <a:lnSpc>
                <a:spcPct val="100000"/>
              </a:lnSpc>
              <a:spcBef>
                <a:spcPts val="1105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lang="en-US" sz="1700" dirty="0">
                <a:solidFill>
                  <a:srgbClr val="EDEDED"/>
                </a:solidFill>
                <a:latin typeface="Arial"/>
                <a:cs typeface="Arial"/>
              </a:rPr>
              <a:t>Growth caps of 2% per year</a:t>
            </a:r>
          </a:p>
          <a:p>
            <a:pPr marL="354965" indent="-342265">
              <a:lnSpc>
                <a:spcPct val="100000"/>
              </a:lnSpc>
              <a:spcBef>
                <a:spcPts val="1105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lang="en-US" sz="1700" dirty="0">
                <a:solidFill>
                  <a:srgbClr val="EDEDED"/>
                </a:solidFill>
                <a:latin typeface="Arial"/>
                <a:cs typeface="Arial"/>
              </a:rPr>
              <a:t>Federal and stat</a:t>
            </a:r>
            <a:r>
              <a:rPr lang="en-US" sz="1700" dirty="0">
                <a:solidFill>
                  <a:srgbClr val="EDEDED"/>
                </a:solidFill>
              </a:rPr>
              <a:t>e controls</a:t>
            </a:r>
          </a:p>
          <a:p>
            <a:pPr marL="354965" indent="-342265">
              <a:lnSpc>
                <a:spcPct val="100000"/>
              </a:lnSpc>
              <a:spcBef>
                <a:spcPts val="1105"/>
              </a:spcBef>
              <a:buClr>
                <a:schemeClr val="tx1"/>
              </a:buClr>
              <a:buSzPct val="105882"/>
              <a:buChar char="●"/>
              <a:tabLst>
                <a:tab pos="354965" algn="l"/>
              </a:tabLst>
            </a:pPr>
            <a:r>
              <a:rPr lang="en-US" sz="1700" dirty="0">
                <a:solidFill>
                  <a:srgbClr val="EDEDED"/>
                </a:solidFill>
                <a:latin typeface="Arial"/>
                <a:cs typeface="Arial"/>
              </a:rPr>
              <a:t>Known shut</a:t>
            </a:r>
            <a:r>
              <a:rPr lang="en-US" sz="1700" dirty="0">
                <a:solidFill>
                  <a:srgbClr val="EDEDED"/>
                </a:solidFill>
              </a:rPr>
              <a:t>downs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19DD0-33E9-580F-D913-9461AAF55DB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488549" y="4666387"/>
            <a:ext cx="548700" cy="393600"/>
          </a:xfrm>
        </p:spPr>
        <p:txBody>
          <a:bodyPr/>
          <a:lstStyle/>
          <a:p>
            <a:pPr marL="10795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endParaRPr lang="en-US" spc="-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019" y="202133"/>
            <a:ext cx="4660265" cy="40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FFC000"/>
                </a:solidFill>
              </a:rPr>
              <a:t>Nonpoint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3591" y="843016"/>
            <a:ext cx="4836795" cy="36691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100965" indent="-287020">
              <a:lnSpc>
                <a:spcPct val="105100"/>
              </a:lnSpc>
              <a:spcBef>
                <a:spcPts val="600"/>
              </a:spcBef>
              <a:buClr>
                <a:srgbClr val="EDEDED"/>
              </a:buClr>
              <a:buChar char="●"/>
              <a:tabLst>
                <a:tab pos="299085" algn="l"/>
              </a:tabLst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nonpoint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data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category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wide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variety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emissions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sources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projection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methods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can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vary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greatly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between</a:t>
            </a:r>
            <a:r>
              <a:rPr sz="18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these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different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sources.</a:t>
            </a:r>
            <a:endParaRPr sz="1800" dirty="0">
              <a:latin typeface="Arial"/>
              <a:cs typeface="Arial"/>
            </a:endParaRPr>
          </a:p>
          <a:p>
            <a:pPr marL="299085" marR="5080" indent="-287020">
              <a:lnSpc>
                <a:spcPct val="105100"/>
              </a:lnSpc>
              <a:spcBef>
                <a:spcPts val="600"/>
              </a:spcBef>
              <a:buClr>
                <a:srgbClr val="EDEDED"/>
              </a:buClr>
              <a:buChar char="●"/>
              <a:tabLst>
                <a:tab pos="299085" algn="l"/>
              </a:tabLst>
            </a:pPr>
            <a:r>
              <a:rPr lang="en-US" sz="1800" dirty="0">
                <a:solidFill>
                  <a:srgbClr val="FFFFFF"/>
                </a:solidFill>
              </a:rPr>
              <a:t>Many of the subsectors used the Annual Energy Outlook sector data; other data included population and VMT projections</a:t>
            </a:r>
          </a:p>
          <a:p>
            <a:pPr marL="299085" marR="5080" indent="-287020">
              <a:lnSpc>
                <a:spcPct val="105100"/>
              </a:lnSpc>
              <a:spcBef>
                <a:spcPts val="600"/>
              </a:spcBef>
              <a:buClr>
                <a:srgbClr val="EDEDED"/>
              </a:buClr>
              <a:buChar char="●"/>
              <a:tabLst>
                <a:tab pos="299085" algn="l"/>
              </a:tabLst>
            </a:pPr>
            <a:r>
              <a:rPr lang="en-US" sz="1800" dirty="0">
                <a:solidFill>
                  <a:srgbClr val="FFFFFF"/>
                </a:solidFill>
              </a:rPr>
              <a:t>A few subsectors (e.g., residential wood combustion and waste) used no growth</a:t>
            </a:r>
          </a:p>
          <a:p>
            <a:pPr marL="299085" marR="5080" indent="-287020">
              <a:lnSpc>
                <a:spcPct val="105100"/>
              </a:lnSpc>
              <a:spcBef>
                <a:spcPts val="600"/>
              </a:spcBef>
              <a:buClr>
                <a:srgbClr val="EDEDED"/>
              </a:buClr>
              <a:buChar char="●"/>
              <a:tabLst>
                <a:tab pos="299085" algn="l"/>
              </a:tabLst>
            </a:pPr>
            <a:r>
              <a:rPr lang="en-US" sz="1800" dirty="0">
                <a:solidFill>
                  <a:srgbClr val="FFFFFF"/>
                </a:solidFill>
              </a:rPr>
              <a:t>Review the platform documentation for details</a:t>
            </a:r>
          </a:p>
          <a:p>
            <a:pPr marL="299085" marR="5080" lvl="1" indent="-287020">
              <a:lnSpc>
                <a:spcPct val="105100"/>
              </a:lnSpc>
              <a:buClr>
                <a:srgbClr val="EDEDED"/>
              </a:buClr>
              <a:buChar char="●"/>
              <a:tabLst>
                <a:tab pos="299085" algn="l"/>
              </a:tabLst>
            </a:pPr>
            <a:endParaRPr sz="1500" dirty="0">
              <a:latin typeface="Arial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9865C-FC80-1B1E-2981-56221350820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10795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endParaRPr lang="en-US" spc="-5"/>
          </a:p>
        </p:txBody>
      </p:sp>
      <p:pic>
        <p:nvPicPr>
          <p:cNvPr id="7" name="Picture 6" descr="A city with many tall buildings&#10;&#10;Description automatically generated">
            <a:extLst>
              <a:ext uri="{FF2B5EF4-FFF2-40B4-BE49-F238E27FC236}">
                <a16:creationId xmlns:a16="http://schemas.microsoft.com/office/drawing/2014/main" id="{9E2EF0C2-CFFC-85E8-F738-426075EC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215" y="0"/>
            <a:ext cx="3658276" cy="51435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27B47CF-3544-E7E0-1E4D-3209A69E3948}"/>
              </a:ext>
            </a:extLst>
          </p:cNvPr>
          <p:cNvCxnSpPr/>
          <p:nvPr/>
        </p:nvCxnSpPr>
        <p:spPr>
          <a:xfrm flipH="1">
            <a:off x="5479187" y="0"/>
            <a:ext cx="2157" cy="5184474"/>
          </a:xfrm>
          <a:prstGeom prst="straightConnector1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21247" y="1092039"/>
            <a:ext cx="2620656" cy="26720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 Blue and White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446F43D88E304B9A8612EBB1AAEBEA" ma:contentTypeVersion="43" ma:contentTypeDescription="Create a new document." ma:contentTypeScope="" ma:versionID="2c6734ea2186adbb5247165ac34cbc8d">
  <xsd:schema xmlns:xsd="http://www.w3.org/2001/XMLSchema" xmlns:xs="http://www.w3.org/2001/XMLSchema" xmlns:p="http://schemas.microsoft.com/office/2006/metadata/properties" xmlns:ns1="http://schemas.microsoft.com/sharepoint/v3" xmlns:ns3="4ffa91fb-a0ff-4ac5-b2db-65c790d184a4" xmlns:ns4="http://schemas.microsoft.com/sharepoint.v3" xmlns:ns5="http://schemas.microsoft.com/sharepoint/v3/fields" xmlns:ns6="ba8eb6be-0955-44cd-ad6c-1ec625d649b5" xmlns:ns7="46aa0371-c0be-4330-a5ff-ec128acf39ed" targetNamespace="http://schemas.microsoft.com/office/2006/metadata/properties" ma:root="true" ma:fieldsID="276a05f8cbf7ce645666ea490d87085f" ns1:_="" ns3:_="" ns4:_="" ns5:_="" ns6:_="" ns7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ba8eb6be-0955-44cd-ad6c-1ec625d649b5"/>
    <xsd:import namespace="46aa0371-c0be-4330-a5ff-ec128acf39ed"/>
    <xsd:element name="properties">
      <xsd:complexType>
        <xsd:sequence>
          <xsd:element name="documentManagement">
            <xsd:complexType>
              <xsd:all>
                <xsd:element ref="ns3:Document_x0020_Creation_x0020_Date" minOccurs="0"/>
                <xsd:element ref="ns3:Creator" minOccurs="0"/>
                <xsd:element ref="ns3:EPA_x0020_Office" minOccurs="0"/>
                <xsd:element ref="ns3:Record" minOccurs="0"/>
                <xsd:element ref="ns4:CategoryDescription" minOccurs="0"/>
                <xsd:element ref="ns3:Identifier" minOccurs="0"/>
                <xsd:element ref="ns3:EPA_x0020_Contributor" minOccurs="0"/>
                <xsd:element ref="ns3:External_x0020_Contributor" minOccurs="0"/>
                <xsd:element ref="ns5:_Coverage" minOccurs="0"/>
                <xsd:element ref="ns3:EPA_x0020_Related_x0020_Documents" minOccurs="0"/>
                <xsd:element ref="ns5:_Source" minOccurs="0"/>
                <xsd:element ref="ns3:Rights" minOccurs="0"/>
                <xsd:element ref="ns1:Language" minOccurs="0"/>
                <xsd:element ref="ns3:j747ac98061d40f0aa7bd47e1db5675d" minOccurs="0"/>
                <xsd:element ref="ns3:TaxKeywordTaxHTField" minOccurs="0"/>
                <xsd:element ref="ns3:TaxCatchAllLabel" minOccurs="0"/>
                <xsd:element ref="ns3:TaxCatchAll" minOccurs="0"/>
                <xsd:element ref="ns6:SharedWithUsers" minOccurs="0"/>
                <xsd:element ref="ns6:SharedWithDetails" minOccurs="0"/>
                <xsd:element ref="ns6:SharingHintHash" minOccurs="0"/>
                <xsd:element ref="ns6:LastSharedByUser" minOccurs="0"/>
                <xsd:element ref="ns6:LastSharedByTime" minOccurs="0"/>
                <xsd:element ref="ns7:MediaServiceMetadata" minOccurs="0"/>
                <xsd:element ref="ns7:MediaServiceFastMetadata" minOccurs="0"/>
                <xsd:element ref="ns7:MediaServiceAutoTags" minOccurs="0"/>
                <xsd:element ref="ns7:MediaServiceOCR" minOccurs="0"/>
                <xsd:element ref="ns6:Records_x0020_Status" minOccurs="0"/>
                <xsd:element ref="ns6:Records_x0020_Date" minOccurs="0"/>
                <xsd:element ref="ns7:MediaServiceDateTaken" minOccurs="0"/>
                <xsd:element ref="ns7:MediaServiceLocation" minOccurs="0"/>
                <xsd:element ref="ns7:MediaServiceEventHashCode" minOccurs="0"/>
                <xsd:element ref="ns7:MediaServiceGenerationTime" minOccurs="0"/>
                <xsd:element ref="ns7:MediaServiceAutoKeyPoints" minOccurs="0"/>
                <xsd:element ref="ns7:MediaServiceKeyPoints" minOccurs="0"/>
                <xsd:element ref="ns1:_ip_UnifiedCompliancePolicyProperties" minOccurs="0"/>
                <xsd:element ref="ns1:_ip_UnifiedCompliancePolicyUIAction" minOccurs="0"/>
                <xsd:element ref="ns7:MediaLengthInSeconds" minOccurs="0"/>
                <xsd:element ref="ns7:_activity" minOccurs="0"/>
                <xsd:element ref="ns7:MediaServiceObjectDetectorVersions" minOccurs="0"/>
                <xsd:element ref="ns7:MediaServiceSystemTags" minOccurs="0"/>
                <xsd:element ref="ns7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  <xsd:element name="_ip_UnifiedCompliancePolicyProperties" ma:index="4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hidden="true" ma:list="{7e98d0d4-ff80-45b8-9575-45dc4ee100ce}" ma:internalName="TaxCatchAllLabel" ma:readOnly="true" ma:showField="CatchAllDataLabel" ma:web="ba8eb6be-0955-44cd-ad6c-1ec625d649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hidden="true" ma:list="{7e98d0d4-ff80-45b8-9575-45dc4ee100ce}" ma:internalName="TaxCatchAll" ma:showField="CatchAllData" ma:web="ba8eb6be-0955-44cd-ad6c-1ec625d649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8eb6be-0955-44cd-ad6c-1ec625d649b5" elementFormDefault="qualified">
    <xsd:import namespace="http://schemas.microsoft.com/office/2006/documentManagement/types"/>
    <xsd:import namespace="http://schemas.microsoft.com/office/infopath/2007/PartnerControls"/>
    <xsd:element name="SharedWithUsers" ma:index="2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3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3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32" nillable="true" ma:displayName="Last Shared By Time" ma:description="" ma:internalName="LastSharedByTime" ma:readOnly="true">
      <xsd:simpleType>
        <xsd:restriction base="dms:DateTime"/>
      </xsd:simpleType>
    </xsd:element>
    <xsd:element name="Records_x0020_Status" ma:index="37" nillable="true" ma:displayName="Records Status" ma:default="Pending" ma:internalName="Records_x0020_Status">
      <xsd:simpleType>
        <xsd:restriction base="dms:Text"/>
      </xsd:simpleType>
    </xsd:element>
    <xsd:element name="Records_x0020_Date" ma:index="38" nillable="true" ma:displayName="Records Date" ma:hidden="true" ma:internalName="Records_x0020_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a0371-c0be-4330-a5ff-ec128acf39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3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3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40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4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4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4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4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48" nillable="true" ma:displayName="_activity" ma:hidden="true" ma:internalName="_activity">
      <xsd:simpleType>
        <xsd:restriction base="dms:Note"/>
      </xsd:simpleType>
    </xsd:element>
    <xsd:element name="MediaServiceObjectDetectorVersions" ma:index="4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5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5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haredContentType xmlns="Microsoft.SharePoint.Taxonomy.ContentTypeSync" SourceId="29f62856-1543-49d4-a736-4569d363f533" ContentTypeId="0x0101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_ip_UnifiedCompliancePolicyUIAction xmlns="http://schemas.microsoft.com/sharepoint/v3" xsi:nil="true"/>
    <j747ac98061d40f0aa7bd47e1db5675d xmlns="4ffa91fb-a0ff-4ac5-b2db-65c790d184a4">
      <Terms xmlns="http://schemas.microsoft.com/office/infopath/2007/PartnerControls"/>
    </j747ac98061d40f0aa7bd47e1db5675d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ecords_x0020_Date xmlns="ba8eb6be-0955-44cd-ad6c-1ec625d649b5" xsi:nil="true"/>
    <_ip_UnifiedCompliancePolicyProperties xmlns="http://schemas.microsoft.com/sharepoint/v3" xsi:nil="true"/>
    <Rights xmlns="4ffa91fb-a0ff-4ac5-b2db-65c790d184a4" xsi:nil="true"/>
    <Document_x0020_Creation_x0020_Date xmlns="4ffa91fb-a0ff-4ac5-b2db-65c790d184a4">2024-03-19T14:04:02+00:00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Records_x0020_Status xmlns="ba8eb6be-0955-44cd-ad6c-1ec625d649b5">Pending</Records_x0020_Status>
    <_activity xmlns="46aa0371-c0be-4330-a5ff-ec128acf39ed" xsi:nil="true"/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</documentManagement>
</p:properties>
</file>

<file path=customXml/itemProps1.xml><?xml version="1.0" encoding="utf-8"?>
<ds:datastoreItem xmlns:ds="http://schemas.openxmlformats.org/officeDocument/2006/customXml" ds:itemID="{3B4526DA-B60F-456D-8897-D3BCFA394E3F}">
  <ds:schemaRefs>
    <ds:schemaRef ds:uri="46aa0371-c0be-4330-a5ff-ec128acf39ed"/>
    <ds:schemaRef ds:uri="4ffa91fb-a0ff-4ac5-b2db-65c790d184a4"/>
    <ds:schemaRef ds:uri="ba8eb6be-0955-44cd-ad6c-1ec625d649b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.v3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CFB5FE5-99DE-4A18-8FB0-7EB3365AC0A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206EB4C-9CBB-4D4D-86AC-8D72F50AA5B4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1A068524-C1D1-43DE-B85D-48D30516742B}">
  <ds:schemaRefs>
    <ds:schemaRef ds:uri="46aa0371-c0be-4330-a5ff-ec128acf39ed"/>
    <ds:schemaRef ds:uri="4ffa91fb-a0ff-4ac5-b2db-65c790d184a4"/>
    <ds:schemaRef ds:uri="ba8eb6be-0955-44cd-ad6c-1ec625d649b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.v3"/>
    <ds:schemaRef ds:uri="http://schemas.microsoft.com/sharepoint/v3"/>
    <ds:schemaRef ds:uri="http://schemas.microsoft.com/sharepoint/v3/field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16097</TotalTime>
  <Words>1377</Words>
  <Application>Microsoft Macintosh PowerPoint</Application>
  <PresentationFormat>On-screen Show (16:9)</PresentationFormat>
  <Paragraphs>147</Paragraphs>
  <Slides>17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Simple Dark Blue and White</vt:lpstr>
      <vt:lpstr> Development of Analytic Emissions for the 2022 version 1 Emissions Modeling Platform</vt:lpstr>
      <vt:lpstr>Overview of Emissions Projections</vt:lpstr>
      <vt:lpstr>Expected Uses of Analytic Year Emissions</vt:lpstr>
      <vt:lpstr>Typical Ways to Perform Projections to Analytic Years</vt:lpstr>
      <vt:lpstr>2022 EIC Projections Workgroup</vt:lpstr>
      <vt:lpstr>Projection Methods by Sector</vt:lpstr>
      <vt:lpstr>Electricity Generating Units (EGU)</vt:lpstr>
      <vt:lpstr>Industrial Point (NonEGU)</vt:lpstr>
      <vt:lpstr>Nonpoint</vt:lpstr>
      <vt:lpstr>Onroad and Nonroad Mobile</vt:lpstr>
      <vt:lpstr>Marine, Airport, &amp; Rail</vt:lpstr>
      <vt:lpstr>Oil and Gas</vt:lpstr>
      <vt:lpstr>National Nitrogen Oxides Emissions</vt:lpstr>
      <vt:lpstr>National Sulfur Dioxide Emissions</vt:lpstr>
      <vt:lpstr>National Volatile Organic Compound* Emissions</vt:lpstr>
      <vt:lpstr>National Fine Particulate Emissions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Development of a 2022 Regulatory Emissions Modeling Platform</dc:title>
  <dc:creator>Eyth, Alison</dc:creator>
  <cp:lastModifiedBy>Zac Adelman</cp:lastModifiedBy>
  <cp:revision>25</cp:revision>
  <dcterms:modified xsi:type="dcterms:W3CDTF">2024-10-23T01:37:29Z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0x010100BC446F43D88E304B9A8612EBB1AAEBEA</vt:lpwstr>
  </property>
</Properties>
</file>