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56AA120-8C19-4D93-9B55-2BE506846583}">
  <a:tblStyle styleId="{056AA120-8C19-4D93-9B55-2BE5068465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5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fa7922eaa0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fa7922eaa0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fa7922eaa0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fa7922eaa0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fa7922eaa0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fa7922eaa0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fa7922eaa0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fa7922eaa0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fa7922eaa0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fa7922eaa0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fa7922eaa0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fa7922eaa0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fa7922eaa0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fa7922eaa0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fa7922eaa0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fa7922eaa0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fa7922eaa0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fa7922eaa0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fa7922eaa0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fa7922eaa0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fa7922eaa0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fa7922eaa0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 notes are for people who prepare what they say, so you’re in the clear obviously.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fa7922eaa0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fa7922eaa0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fa7922eaa0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fa7922eaa0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a44e0e784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a44e0e784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fa7922eaa0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fa7922eaa0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fa7922eaa0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fa7922eaa0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a44e0e784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a44e0e784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fa7922eaa0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fa7922eaa0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3C3C3C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55600" lvl="0" marL="457200" algn="ctr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indent="-336550" lvl="1" marL="91440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>
                <a:solidFill>
                  <a:schemeClr val="dk1"/>
                </a:solidFill>
              </a:defRPr>
            </a:lvl1pPr>
            <a:lvl2pPr indent="-3365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rgbClr val="3C3C3C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556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indent="-3365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○"/>
              <a:defRPr sz="1700"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500">
                <a:solidFill>
                  <a:schemeClr val="dk1"/>
                </a:solidFill>
              </a:defRPr>
            </a:lvl1pPr>
            <a:lvl2pPr lvl="1" algn="r">
              <a:buNone/>
              <a:defRPr sz="1500">
                <a:solidFill>
                  <a:schemeClr val="dk1"/>
                </a:solidFill>
              </a:defRPr>
            </a:lvl2pPr>
            <a:lvl3pPr lvl="2" algn="r">
              <a:buNone/>
              <a:defRPr sz="1500">
                <a:solidFill>
                  <a:schemeClr val="dk1"/>
                </a:solidFill>
              </a:defRPr>
            </a:lvl3pPr>
            <a:lvl4pPr lvl="3" algn="r">
              <a:buNone/>
              <a:defRPr sz="1500">
                <a:solidFill>
                  <a:schemeClr val="dk1"/>
                </a:solidFill>
              </a:defRPr>
            </a:lvl4pPr>
            <a:lvl5pPr lvl="4" algn="r">
              <a:buNone/>
              <a:defRPr sz="1500">
                <a:solidFill>
                  <a:schemeClr val="dk1"/>
                </a:solidFill>
              </a:defRPr>
            </a:lvl5pPr>
            <a:lvl6pPr lvl="5" algn="r">
              <a:buNone/>
              <a:defRPr sz="1500">
                <a:solidFill>
                  <a:schemeClr val="dk1"/>
                </a:solidFill>
              </a:defRPr>
            </a:lvl6pPr>
            <a:lvl7pPr lvl="6" algn="r">
              <a:buNone/>
              <a:defRPr sz="1500">
                <a:solidFill>
                  <a:schemeClr val="dk1"/>
                </a:solidFill>
              </a:defRPr>
            </a:lvl7pPr>
            <a:lvl8pPr lvl="7" algn="r">
              <a:buNone/>
              <a:defRPr sz="1500">
                <a:solidFill>
                  <a:schemeClr val="dk1"/>
                </a:solidFill>
              </a:defRPr>
            </a:lvl8pPr>
            <a:lvl9pPr lvl="8" algn="r">
              <a:buNone/>
              <a:defRPr sz="15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5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Relationship Id="rId4" Type="http://schemas.openxmlformats.org/officeDocument/2006/relationships/image" Target="../media/image10.png"/><Relationship Id="rId5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3213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Impacts of Chemical Mechanism Choice and Meteorology on Model Processes and Wintertime PM</a:t>
            </a:r>
            <a:r>
              <a:rPr baseline="-25000" lang="en" sz="3400"/>
              <a:t>2.5</a:t>
            </a:r>
            <a:r>
              <a:rPr lang="en" sz="3400"/>
              <a:t> in the Western U.S.</a:t>
            </a:r>
            <a:endParaRPr sz="34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0" y="3012000"/>
            <a:ext cx="9144000" cy="15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Cam Phelan</a:t>
            </a:r>
            <a:r>
              <a:rPr baseline="30000" lang="en" sz="1900"/>
              <a:t>1</a:t>
            </a:r>
            <a:r>
              <a:rPr lang="en" sz="1900"/>
              <a:t>, Abi Lawal</a:t>
            </a:r>
            <a:r>
              <a:rPr baseline="30000" lang="en" sz="1900"/>
              <a:t>1</a:t>
            </a:r>
            <a:r>
              <a:rPr lang="en" sz="1900"/>
              <a:t>, William Vizuete</a:t>
            </a:r>
            <a:r>
              <a:rPr baseline="30000" lang="en" sz="1900"/>
              <a:t>2</a:t>
            </a:r>
            <a:r>
              <a:rPr lang="en" sz="1900"/>
              <a:t>, Jacob Boomsma</a:t>
            </a:r>
            <a:r>
              <a:rPr baseline="30000" lang="en" sz="1900"/>
              <a:t>3</a:t>
            </a:r>
            <a:r>
              <a:rPr lang="en" sz="1900"/>
              <a:t>, Heather Holmes</a:t>
            </a:r>
            <a:r>
              <a:rPr baseline="30000" lang="en" sz="1900"/>
              <a:t>3</a:t>
            </a:r>
            <a:r>
              <a:rPr lang="en" sz="1900"/>
              <a:t>, Cesunica Ivey</a:t>
            </a:r>
            <a:r>
              <a:rPr baseline="30000" lang="en" sz="1900"/>
              <a:t>1</a:t>
            </a:r>
            <a:endParaRPr baseline="30000"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600"/>
              <a:t>1 </a:t>
            </a:r>
            <a:r>
              <a:rPr lang="en" sz="1600"/>
              <a:t>University of California Berkeley Department of Civil &amp; Environmental Engineering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600"/>
              <a:t>2 </a:t>
            </a:r>
            <a:r>
              <a:rPr lang="en" sz="1600"/>
              <a:t>University of North Carolina Department of Environmental Sciences and Engineering</a:t>
            </a:r>
            <a:endParaRPr sz="1600">
              <a:highlight>
                <a:srgbClr val="980000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600"/>
              <a:t>3</a:t>
            </a:r>
            <a:r>
              <a:rPr baseline="30000" lang="en" sz="1600"/>
              <a:t> </a:t>
            </a:r>
            <a:r>
              <a:rPr lang="en" sz="1600"/>
              <a:t>University of Utah Department of Chemical Engineering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23</a:t>
            </a:r>
            <a:r>
              <a:rPr baseline="30000" lang="en" sz="1600"/>
              <a:t>rd </a:t>
            </a:r>
            <a:r>
              <a:rPr lang="en" sz="1600"/>
              <a:t>Annual CMAS Conference, October 23, 2024</a:t>
            </a:r>
            <a:endParaRPr sz="1600"/>
          </a:p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Poor performance for total and speciated PM</a:t>
            </a:r>
            <a:r>
              <a:rPr baseline="-25000" lang="en"/>
              <a:t>2.5</a:t>
            </a:r>
            <a:endParaRPr/>
          </a:p>
        </p:txBody>
      </p:sp>
      <p:sp>
        <p:nvSpPr>
          <p:cNvPr id="149" name="Google Shape;149;p22"/>
          <p:cNvSpPr txBox="1"/>
          <p:nvPr>
            <p:ph idx="1" type="body"/>
          </p:nvPr>
        </p:nvSpPr>
        <p:spPr>
          <a:xfrm>
            <a:off x="311700" y="1152475"/>
            <a:ext cx="5486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Reno, NV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NMB for total PM</a:t>
            </a:r>
            <a:r>
              <a:rPr baseline="-25000" lang="en"/>
              <a:t>2.5</a:t>
            </a:r>
            <a:r>
              <a:rPr lang="en"/>
              <a:t> between -41% - -28% during PCAPs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NMB for total PM</a:t>
            </a:r>
            <a:r>
              <a:rPr baseline="-25000" lang="en"/>
              <a:t>2.5</a:t>
            </a:r>
            <a:r>
              <a:rPr lang="en"/>
              <a:t> between -53% - -49% excluding PCAPs 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Small sample size for CSN data, cannot compare PCAP speciated performance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i="1" lang="en"/>
              <a:t>Not</a:t>
            </a:r>
            <a:r>
              <a:rPr lang="en"/>
              <a:t> a valid model for SIP applications!</a:t>
            </a:r>
            <a:endParaRPr/>
          </a:p>
        </p:txBody>
      </p:sp>
      <p:grpSp>
        <p:nvGrpSpPr>
          <p:cNvPr id="150" name="Google Shape;150;p22"/>
          <p:cNvGrpSpPr/>
          <p:nvPr/>
        </p:nvGrpSpPr>
        <p:grpSpPr>
          <a:xfrm>
            <a:off x="5864350" y="1152475"/>
            <a:ext cx="3027180" cy="3613325"/>
            <a:chOff x="5634475" y="966650"/>
            <a:chExt cx="3027180" cy="3613325"/>
          </a:xfrm>
        </p:grpSpPr>
        <p:pic>
          <p:nvPicPr>
            <p:cNvPr descr="A table of numbers and letters&#10;&#10;Description automatically generated with medium confidence" id="151" name="Google Shape;151;p22"/>
            <p:cNvPicPr preferRelativeResize="0"/>
            <p:nvPr/>
          </p:nvPicPr>
          <p:blipFill rotWithShape="1">
            <a:blip r:embed="rId3">
              <a:alphaModFix/>
            </a:blip>
            <a:srcRect b="11119" l="0" r="76869" t="0"/>
            <a:stretch/>
          </p:blipFill>
          <p:spPr>
            <a:xfrm>
              <a:off x="5634475" y="966650"/>
              <a:ext cx="669601" cy="3613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22" title="Reno_NMB_CSN_Heatmap.png"/>
            <p:cNvPicPr preferRelativeResize="0"/>
            <p:nvPr/>
          </p:nvPicPr>
          <p:blipFill rotWithShape="1">
            <a:blip r:embed="rId4">
              <a:alphaModFix/>
            </a:blip>
            <a:srcRect b="11606" l="0" r="0" t="0"/>
            <a:stretch/>
          </p:blipFill>
          <p:spPr>
            <a:xfrm>
              <a:off x="6244475" y="967375"/>
              <a:ext cx="2417180" cy="36118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3" name="Google Shape;153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Process analysis shows larger horizontal advection than expected during PCAPs</a:t>
            </a:r>
            <a:endParaRPr/>
          </a:p>
        </p:txBody>
      </p:sp>
      <p:sp>
        <p:nvSpPr>
          <p:cNvPr id="159" name="Google Shape;159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23" title="HADV_ANO3xWSPD1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238" y="1428750"/>
            <a:ext cx="3241481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 title="HADV_ANO3xSFC_TMP.png"/>
          <p:cNvPicPr preferRelativeResize="0"/>
          <p:nvPr/>
        </p:nvPicPr>
        <p:blipFill rotWithShape="1">
          <a:blip r:embed="rId4">
            <a:alphaModFix/>
          </a:blip>
          <a:srcRect b="0" l="12572" r="0" t="0"/>
          <a:stretch/>
        </p:blipFill>
        <p:spPr>
          <a:xfrm>
            <a:off x="3358713" y="1428750"/>
            <a:ext cx="283402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 title="HADV_ANO3xRH.png"/>
          <p:cNvPicPr preferRelativeResize="0"/>
          <p:nvPr/>
        </p:nvPicPr>
        <p:blipFill rotWithShape="1">
          <a:blip r:embed="rId5">
            <a:alphaModFix/>
          </a:blip>
          <a:srcRect b="0" l="12572" r="0" t="0"/>
          <a:stretch/>
        </p:blipFill>
        <p:spPr>
          <a:xfrm>
            <a:off x="6192733" y="1428750"/>
            <a:ext cx="283402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3"/>
          <p:cNvSpPr txBox="1"/>
          <p:nvPr/>
        </p:nvSpPr>
        <p:spPr>
          <a:xfrm>
            <a:off x="0" y="4681800"/>
            <a:ext cx="731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Phelan et al., in prep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64" name="Google Shape;16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7604" y="1692259"/>
            <a:ext cx="323469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Condensation is the largest non-transport process, but does not fully explain nitrate PM</a:t>
            </a:r>
            <a:r>
              <a:rPr baseline="-25000" lang="en"/>
              <a:t>2.5</a:t>
            </a:r>
            <a:r>
              <a:rPr lang="en"/>
              <a:t> variability</a:t>
            </a:r>
            <a:endParaRPr/>
          </a:p>
        </p:txBody>
      </p:sp>
      <p:pic>
        <p:nvPicPr>
          <p:cNvPr id="171" name="Google Shape;17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3988" y="1692259"/>
            <a:ext cx="323469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863" y="1691943"/>
            <a:ext cx="3241481" cy="228661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4"/>
          <p:cNvSpPr txBox="1"/>
          <p:nvPr/>
        </p:nvSpPr>
        <p:spPr>
          <a:xfrm>
            <a:off x="0" y="4681800"/>
            <a:ext cx="731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Phelan et al., in prep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74" name="Google Shape;17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Dry deposition rates in A are more variable than B-D, reflecting the impact of aerosol treatment</a:t>
            </a:r>
            <a:endParaRPr/>
          </a:p>
        </p:txBody>
      </p:sp>
      <p:sp>
        <p:nvSpPr>
          <p:cNvPr id="180" name="Google Shape;180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25"/>
          <p:cNvPicPr preferRelativeResize="0"/>
          <p:nvPr/>
        </p:nvPicPr>
        <p:blipFill rotWithShape="1">
          <a:blip r:embed="rId3">
            <a:alphaModFix/>
          </a:blip>
          <a:srcRect b="0" l="465" r="455" t="0"/>
          <a:stretch/>
        </p:blipFill>
        <p:spPr>
          <a:xfrm>
            <a:off x="234488" y="1504275"/>
            <a:ext cx="3241482" cy="228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5"/>
          <p:cNvPicPr preferRelativeResize="0"/>
          <p:nvPr/>
        </p:nvPicPr>
        <p:blipFill rotWithShape="1">
          <a:blip r:embed="rId4">
            <a:alphaModFix/>
          </a:blip>
          <a:srcRect b="0" l="11789" r="1585" t="0"/>
          <a:stretch/>
        </p:blipFill>
        <p:spPr>
          <a:xfrm>
            <a:off x="3475963" y="1504275"/>
            <a:ext cx="2834022" cy="228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/>
          <p:cNvPicPr preferRelativeResize="0"/>
          <p:nvPr/>
        </p:nvPicPr>
        <p:blipFill rotWithShape="1">
          <a:blip r:embed="rId5">
            <a:alphaModFix/>
          </a:blip>
          <a:srcRect b="0" l="11789" r="1585" t="0"/>
          <a:stretch/>
        </p:blipFill>
        <p:spPr>
          <a:xfrm>
            <a:off x="6309983" y="1504275"/>
            <a:ext cx="2834022" cy="228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5"/>
          <p:cNvSpPr txBox="1"/>
          <p:nvPr/>
        </p:nvSpPr>
        <p:spPr>
          <a:xfrm>
            <a:off x="0" y="4681800"/>
            <a:ext cx="731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Phelan et al., in prep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85" name="Google Shape;185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reactions change with meteorology?</a:t>
            </a:r>
            <a:endParaRPr/>
          </a:p>
        </p:txBody>
      </p:sp>
      <p:sp>
        <p:nvSpPr>
          <p:cNvPr id="191" name="Google Shape;191;p26"/>
          <p:cNvSpPr txBox="1"/>
          <p:nvPr>
            <p:ph idx="1" type="body"/>
          </p:nvPr>
        </p:nvSpPr>
        <p:spPr>
          <a:xfrm>
            <a:off x="311700" y="1017738"/>
            <a:ext cx="3760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Using IRR to compare the consumption of explicit organic species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Alkene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VOC oxidation product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Isoprene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Gas-phase nitrogen chemistry in progress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No aqueous/multiphase chemistry (yet)</a:t>
            </a:r>
            <a:endParaRPr/>
          </a:p>
        </p:txBody>
      </p:sp>
      <p:sp>
        <p:nvSpPr>
          <p:cNvPr id="192" name="Google Shape;192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3" name="Google Shape;193;p26" title="CMAS_HNO3_Boxplo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2308" y="1286713"/>
            <a:ext cx="4619981" cy="2878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Ethene consumption by oxidant</a:t>
            </a:r>
            <a:endParaRPr/>
          </a:p>
        </p:txBody>
      </p:sp>
      <p:sp>
        <p:nvSpPr>
          <p:cNvPr id="199" name="Google Shape;199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27"/>
          <p:cNvPicPr preferRelativeResize="0"/>
          <p:nvPr/>
        </p:nvPicPr>
        <p:blipFill rotWithShape="1">
          <a:blip r:embed="rId3">
            <a:alphaModFix/>
          </a:blip>
          <a:srcRect b="0" l="4355" r="8718" t="0"/>
          <a:stretch/>
        </p:blipFill>
        <p:spPr>
          <a:xfrm>
            <a:off x="571100" y="956350"/>
            <a:ext cx="8387199" cy="380864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7"/>
          <p:cNvSpPr txBox="1"/>
          <p:nvPr/>
        </p:nvSpPr>
        <p:spPr>
          <a:xfrm>
            <a:off x="0" y="4681800"/>
            <a:ext cx="731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Phelan et al., in prep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02" name="Google Shape;202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3" name="Google Shape;203;p27"/>
          <p:cNvSpPr txBox="1"/>
          <p:nvPr/>
        </p:nvSpPr>
        <p:spPr>
          <a:xfrm>
            <a:off x="1016775" y="4272325"/>
            <a:ext cx="8538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    </a:t>
            </a:r>
            <a:r>
              <a:rPr lang="en" sz="1900"/>
              <a:t>cb6r3_ae7_aq	     cb6r3_ae6_aq    racm2_ae6_aq   saprc07tc_ae6_aq</a:t>
            </a:r>
            <a:endParaRPr sz="19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Formaldehyde consumption by oxidant</a:t>
            </a:r>
            <a:endParaRPr/>
          </a:p>
        </p:txBody>
      </p:sp>
      <p:sp>
        <p:nvSpPr>
          <p:cNvPr id="209" name="Google Shape;209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28"/>
          <p:cNvPicPr preferRelativeResize="0"/>
          <p:nvPr/>
        </p:nvPicPr>
        <p:blipFill rotWithShape="1">
          <a:blip r:embed="rId3">
            <a:alphaModFix/>
          </a:blip>
          <a:srcRect b="0" l="6501" r="8181" t="0"/>
          <a:stretch/>
        </p:blipFill>
        <p:spPr>
          <a:xfrm>
            <a:off x="600300" y="956425"/>
            <a:ext cx="8232000" cy="3808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8"/>
          <p:cNvSpPr txBox="1"/>
          <p:nvPr/>
        </p:nvSpPr>
        <p:spPr>
          <a:xfrm>
            <a:off x="0" y="4681800"/>
            <a:ext cx="731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Phelan et al., in prep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12" name="Google Shape;212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3" name="Google Shape;213;p28"/>
          <p:cNvSpPr txBox="1"/>
          <p:nvPr/>
        </p:nvSpPr>
        <p:spPr>
          <a:xfrm>
            <a:off x="1016775" y="4272325"/>
            <a:ext cx="8538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cb6r3_ae7_aq	  cb6r3_ae6_aq	   racm2_ae6_aq   saprc07tc_ae6_aq</a:t>
            </a:r>
            <a:endParaRPr sz="19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Isoprene consumption by oxidant </a:t>
            </a:r>
            <a:endParaRPr/>
          </a:p>
        </p:txBody>
      </p:sp>
      <p:sp>
        <p:nvSpPr>
          <p:cNvPr id="219" name="Google Shape;219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0" name="Google Shape;220;p29"/>
          <p:cNvPicPr preferRelativeResize="0"/>
          <p:nvPr/>
        </p:nvPicPr>
        <p:blipFill rotWithShape="1">
          <a:blip r:embed="rId3">
            <a:alphaModFix/>
          </a:blip>
          <a:srcRect b="0" l="3722" r="8481" t="0"/>
          <a:stretch/>
        </p:blipFill>
        <p:spPr>
          <a:xfrm>
            <a:off x="311700" y="956425"/>
            <a:ext cx="8471351" cy="3808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9"/>
          <p:cNvSpPr txBox="1"/>
          <p:nvPr/>
        </p:nvSpPr>
        <p:spPr>
          <a:xfrm>
            <a:off x="0" y="4681800"/>
            <a:ext cx="731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Phelan et al., in prep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22" name="Google Shape;222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3" name="Google Shape;223;p29"/>
          <p:cNvSpPr txBox="1"/>
          <p:nvPr/>
        </p:nvSpPr>
        <p:spPr>
          <a:xfrm>
            <a:off x="1016775" y="4272325"/>
            <a:ext cx="8538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cb6r3_ae7_aq</a:t>
            </a:r>
            <a:r>
              <a:rPr lang="en" sz="1900"/>
              <a:t>	  cb6r3_ae6_aq	   racm2_ae6_aq   saprc07tc_ae6_aq</a:t>
            </a:r>
            <a:endParaRPr sz="19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0"/>
          <p:cNvSpPr txBox="1"/>
          <p:nvPr>
            <p:ph idx="1" type="body"/>
          </p:nvPr>
        </p:nvSpPr>
        <p:spPr>
          <a:xfrm>
            <a:off x="311700" y="395275"/>
            <a:ext cx="3999900" cy="41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/>
              <a:t>Key Takeaways</a:t>
            </a:r>
            <a:endParaRPr sz="1900" u="sng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Large differences in secondary PM</a:t>
            </a:r>
            <a:r>
              <a:rPr baseline="-25000" lang="en" sz="1800"/>
              <a:t>2.5</a:t>
            </a:r>
            <a:r>
              <a:rPr lang="en" sz="1800"/>
              <a:t> between mechanisms, with meteorology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IPR magnitudes for aerosol nitrate does not reflect variability found in model outputs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Advection is likely oversimulated in the WRF model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Differences in modeled VOC oxidation do not propagate into OC PM</a:t>
            </a:r>
            <a:r>
              <a:rPr baseline="-25000" lang="en" sz="1800"/>
              <a:t>2.5</a:t>
            </a:r>
            <a:r>
              <a:rPr lang="en" sz="1800"/>
              <a:t> variability</a:t>
            </a:r>
            <a:endParaRPr sz="1800"/>
          </a:p>
        </p:txBody>
      </p:sp>
      <p:sp>
        <p:nvSpPr>
          <p:cNvPr id="229" name="Google Shape;229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0" name="Google Shape;230;p30"/>
          <p:cNvSpPr txBox="1"/>
          <p:nvPr>
            <p:ph idx="2" type="body"/>
          </p:nvPr>
        </p:nvSpPr>
        <p:spPr>
          <a:xfrm>
            <a:off x="4832400" y="395275"/>
            <a:ext cx="3999900" cy="41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/>
              <a:t>Upcoming Work</a:t>
            </a:r>
            <a:endParaRPr sz="1900" u="sng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Replicate IPR and IRR analysis with Boise, Denver, &amp; Salt Lake City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Compare gas-phase and aerosol nitrogen IPR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In-depth comparison of SLC processes and reactions with findings from Baasandorj et al, 2017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Interacting impacts of meteorology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Look into CMAQv5.4+, CRACMM</a:t>
            </a:r>
            <a:endParaRPr sz="1800"/>
          </a:p>
        </p:txBody>
      </p:sp>
      <p:sp>
        <p:nvSpPr>
          <p:cNvPr id="231" name="Google Shape;231;p30"/>
          <p:cNvSpPr txBox="1"/>
          <p:nvPr/>
        </p:nvSpPr>
        <p:spPr>
          <a:xfrm>
            <a:off x="0" y="4681800"/>
            <a:ext cx="731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cam_phelan@berkeley.edu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1"/>
          <p:cNvSpPr txBox="1"/>
          <p:nvPr>
            <p:ph type="title"/>
          </p:nvPr>
        </p:nvSpPr>
        <p:spPr>
          <a:xfrm>
            <a:off x="374700" y="282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Integrated Process Rate (IPR) outputs to understand model dynamics</a:t>
            </a:r>
            <a:endParaRPr/>
          </a:p>
        </p:txBody>
      </p:sp>
      <p:grpSp>
        <p:nvGrpSpPr>
          <p:cNvPr id="237" name="Google Shape;237;p31"/>
          <p:cNvGrpSpPr/>
          <p:nvPr/>
        </p:nvGrpSpPr>
        <p:grpSpPr>
          <a:xfrm>
            <a:off x="834724" y="1458823"/>
            <a:ext cx="7696900" cy="3306552"/>
            <a:chOff x="834724" y="1017723"/>
            <a:chExt cx="7696900" cy="3306552"/>
          </a:xfrm>
        </p:grpSpPr>
        <p:sp>
          <p:nvSpPr>
            <p:cNvPr id="238" name="Google Shape;238;p31"/>
            <p:cNvSpPr/>
            <p:nvPr/>
          </p:nvSpPr>
          <p:spPr>
            <a:xfrm>
              <a:off x="834724" y="1185851"/>
              <a:ext cx="7696900" cy="1807680"/>
            </a:xfrm>
            <a:prstGeom prst="rect">
              <a:avLst/>
            </a:prstGeom>
            <a:noFill/>
            <a:ln cap="flat" cmpd="sng" w="571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1"/>
            <p:cNvSpPr/>
            <p:nvPr/>
          </p:nvSpPr>
          <p:spPr>
            <a:xfrm>
              <a:off x="1072239" y="2093990"/>
              <a:ext cx="1649875" cy="627358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Deposition</a:t>
              </a:r>
              <a:endParaRPr sz="1800"/>
            </a:p>
          </p:txBody>
        </p:sp>
        <p:sp>
          <p:nvSpPr>
            <p:cNvPr id="240" name="Google Shape;240;p31"/>
            <p:cNvSpPr/>
            <p:nvPr/>
          </p:nvSpPr>
          <p:spPr>
            <a:xfrm>
              <a:off x="1098149" y="1319559"/>
              <a:ext cx="1649875" cy="627358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Advection</a:t>
              </a:r>
              <a:endParaRPr sz="1800"/>
            </a:p>
          </p:txBody>
        </p:sp>
        <p:sp>
          <p:nvSpPr>
            <p:cNvPr id="241" name="Google Shape;241;p31"/>
            <p:cNvSpPr/>
            <p:nvPr/>
          </p:nvSpPr>
          <p:spPr>
            <a:xfrm>
              <a:off x="2964060" y="1312226"/>
              <a:ext cx="1649875" cy="627358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Diffusion</a:t>
              </a:r>
              <a:endParaRPr sz="1800"/>
            </a:p>
          </p:txBody>
        </p:sp>
        <p:sp>
          <p:nvSpPr>
            <p:cNvPr id="242" name="Google Shape;242;p31"/>
            <p:cNvSpPr/>
            <p:nvPr/>
          </p:nvSpPr>
          <p:spPr>
            <a:xfrm>
              <a:off x="2964060" y="2089346"/>
              <a:ext cx="1649875" cy="627358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Aerosol processes</a:t>
              </a:r>
              <a:endParaRPr sz="1800"/>
            </a:p>
          </p:txBody>
        </p:sp>
        <p:sp>
          <p:nvSpPr>
            <p:cNvPr id="243" name="Google Shape;243;p31"/>
            <p:cNvSpPr/>
            <p:nvPr/>
          </p:nvSpPr>
          <p:spPr>
            <a:xfrm>
              <a:off x="6695880" y="1312226"/>
              <a:ext cx="1649875" cy="627358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Gas-phase chem</a:t>
              </a:r>
              <a:r>
                <a:rPr b="1" lang="en" sz="1800">
                  <a:solidFill>
                    <a:srgbClr val="FFFFFF"/>
                  </a:solidFill>
                </a:rPr>
                <a:t>istry</a:t>
              </a:r>
              <a:endParaRPr sz="1800"/>
            </a:p>
          </p:txBody>
        </p:sp>
        <p:sp>
          <p:nvSpPr>
            <p:cNvPr id="244" name="Google Shape;244;p31"/>
            <p:cNvSpPr/>
            <p:nvPr/>
          </p:nvSpPr>
          <p:spPr>
            <a:xfrm>
              <a:off x="6695880" y="2089346"/>
              <a:ext cx="1649875" cy="627358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FFFF"/>
                  </a:solidFill>
                </a:rPr>
                <a:t>A</a:t>
              </a:r>
              <a:r>
                <a:rPr b="1" lang="en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queous chemistry</a:t>
              </a:r>
              <a:endParaRPr sz="1800"/>
            </a:p>
          </p:txBody>
        </p:sp>
        <p:sp>
          <p:nvSpPr>
            <p:cNvPr id="245" name="Google Shape;245;p31"/>
            <p:cNvSpPr/>
            <p:nvPr/>
          </p:nvSpPr>
          <p:spPr>
            <a:xfrm>
              <a:off x="4829970" y="2089346"/>
              <a:ext cx="1649875" cy="627358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Plume in grid</a:t>
              </a:r>
              <a:endParaRPr sz="1800"/>
            </a:p>
          </p:txBody>
        </p:sp>
        <p:sp>
          <p:nvSpPr>
            <p:cNvPr id="246" name="Google Shape;246;p31"/>
            <p:cNvSpPr/>
            <p:nvPr/>
          </p:nvSpPr>
          <p:spPr>
            <a:xfrm>
              <a:off x="4829970" y="1319559"/>
              <a:ext cx="1649875" cy="627358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Emissions</a:t>
              </a:r>
              <a:endParaRPr sz="1800"/>
            </a:p>
          </p:txBody>
        </p:sp>
        <p:sp>
          <p:nvSpPr>
            <p:cNvPr id="247" name="Google Shape;247;p31"/>
            <p:cNvSpPr txBox="1"/>
            <p:nvPr/>
          </p:nvSpPr>
          <p:spPr>
            <a:xfrm>
              <a:off x="3102100" y="3854175"/>
              <a:ext cx="3229500" cy="4701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ΔC</a:t>
              </a:r>
              <a:r>
                <a:rPr b="1" baseline="-25000" lang="en" sz="2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total </a:t>
              </a:r>
              <a:r>
                <a:rPr b="1" lang="en" sz="2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(x, y, z, t + Δt)</a:t>
              </a:r>
              <a:r>
                <a:rPr b="1" baseline="-25000" lang="en" sz="2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aseline="-25000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8" name="Google Shape;248;p31"/>
            <p:cNvGrpSpPr/>
            <p:nvPr/>
          </p:nvGrpSpPr>
          <p:grpSpPr>
            <a:xfrm>
              <a:off x="1594525" y="2838047"/>
              <a:ext cx="6244643" cy="1016123"/>
              <a:chOff x="1250727" y="4045380"/>
              <a:chExt cx="9186000" cy="1440900"/>
            </a:xfrm>
          </p:grpSpPr>
          <p:cxnSp>
            <p:nvCxnSpPr>
              <p:cNvPr id="249" name="Google Shape;249;p31"/>
              <p:cNvCxnSpPr>
                <a:stCxn id="250" idx="0"/>
              </p:cNvCxnSpPr>
              <p:nvPr/>
            </p:nvCxnSpPr>
            <p:spPr>
              <a:xfrm>
                <a:off x="5843727" y="4045380"/>
                <a:ext cx="0" cy="1440900"/>
              </a:xfrm>
              <a:prstGeom prst="straightConnector1">
                <a:avLst/>
              </a:prstGeom>
              <a:noFill/>
              <a:ln cap="flat" cmpd="sng" w="5715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lg" w="lg" type="triangle"/>
              </a:ln>
            </p:spPr>
          </p:cxnSp>
          <p:sp>
            <p:nvSpPr>
              <p:cNvPr id="250" name="Google Shape;250;p31"/>
              <p:cNvSpPr txBox="1"/>
              <p:nvPr/>
            </p:nvSpPr>
            <p:spPr>
              <a:xfrm>
                <a:off x="1250727" y="4045380"/>
                <a:ext cx="9186000" cy="5997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rgbClr val="FFFFFF"/>
                    </a:solidFill>
                  </a:rPr>
                  <a:t>Driver</a:t>
                </a:r>
                <a:endParaRPr/>
              </a:p>
            </p:txBody>
          </p:sp>
        </p:grpSp>
        <p:sp>
          <p:nvSpPr>
            <p:cNvPr id="251" name="Google Shape;251;p31"/>
            <p:cNvSpPr txBox="1"/>
            <p:nvPr/>
          </p:nvSpPr>
          <p:spPr>
            <a:xfrm>
              <a:off x="1594525" y="1074682"/>
              <a:ext cx="757500" cy="3693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ΔC</a:t>
              </a:r>
              <a:r>
                <a:rPr b="1" baseline="-25000" lang="en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adv</a:t>
              </a:r>
              <a:endParaRPr baseline="-25000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1"/>
            <p:cNvSpPr txBox="1"/>
            <p:nvPr/>
          </p:nvSpPr>
          <p:spPr>
            <a:xfrm>
              <a:off x="3506838" y="1017723"/>
              <a:ext cx="732600" cy="3693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ΔC</a:t>
              </a:r>
              <a:r>
                <a:rPr b="1" baseline="-25000" lang="en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diff</a:t>
              </a:r>
              <a:endParaRPr baseline="-25000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1"/>
            <p:cNvSpPr txBox="1"/>
            <p:nvPr/>
          </p:nvSpPr>
          <p:spPr>
            <a:xfrm>
              <a:off x="3366393" y="2643951"/>
              <a:ext cx="819300" cy="3693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ΔC</a:t>
              </a:r>
              <a:r>
                <a:rPr b="1" baseline="-25000" lang="en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aero</a:t>
              </a:r>
              <a:endParaRPr baseline="-25000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31"/>
            <p:cNvSpPr txBox="1"/>
            <p:nvPr/>
          </p:nvSpPr>
          <p:spPr>
            <a:xfrm>
              <a:off x="5289428" y="1074686"/>
              <a:ext cx="846900" cy="3693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ΔC</a:t>
              </a:r>
              <a:r>
                <a:rPr b="1" baseline="-25000" lang="en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emis</a:t>
              </a:r>
              <a:endParaRPr baseline="-25000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31"/>
            <p:cNvSpPr txBox="1"/>
            <p:nvPr/>
          </p:nvSpPr>
          <p:spPr>
            <a:xfrm>
              <a:off x="7142050" y="1017737"/>
              <a:ext cx="757500" cy="3693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ΔC</a:t>
              </a:r>
              <a:r>
                <a:rPr b="1" baseline="-25000" lang="en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gas</a:t>
              </a:r>
              <a:endParaRPr baseline="-25000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1"/>
            <p:cNvSpPr txBox="1"/>
            <p:nvPr/>
          </p:nvSpPr>
          <p:spPr>
            <a:xfrm>
              <a:off x="5229779" y="2643951"/>
              <a:ext cx="951600" cy="3693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ΔC</a:t>
              </a:r>
              <a:r>
                <a:rPr b="1" baseline="-25000" lang="en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plume</a:t>
              </a:r>
              <a:endParaRPr baseline="-25000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1"/>
            <p:cNvSpPr txBox="1"/>
            <p:nvPr/>
          </p:nvSpPr>
          <p:spPr>
            <a:xfrm>
              <a:off x="7067213" y="2643951"/>
              <a:ext cx="907200" cy="3693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ΔC</a:t>
              </a:r>
              <a:r>
                <a:rPr b="1" baseline="-25000" lang="en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cloud</a:t>
              </a:r>
              <a:endParaRPr baseline="-25000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1"/>
            <p:cNvSpPr txBox="1"/>
            <p:nvPr/>
          </p:nvSpPr>
          <p:spPr>
            <a:xfrm>
              <a:off x="1528893" y="2624226"/>
              <a:ext cx="819300" cy="3693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ΔC</a:t>
              </a:r>
              <a:r>
                <a:rPr b="1" baseline="-25000" lang="en" sz="1800">
                  <a:solidFill>
                    <a:srgbClr val="FFFFFF"/>
                  </a:solidFill>
                </a:rPr>
                <a:t>dep</a:t>
              </a:r>
              <a:endParaRPr baseline="-25000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9" name="Google Shape;25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7134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AQMEL at UC Berkeley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Collaborators at University of Utah, University of North Carolina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Chi-Tsan Wang and anyone else who contributed to PyPERMM, PyPA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Funding from NIH NIEHS, R01ES032810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Savio supercomputer cluster from the Berkeley Research Computing program </a:t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2684" y="483238"/>
            <a:ext cx="1163624" cy="11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7749" y="1594724"/>
            <a:ext cx="1233475" cy="123347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304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Chemical Mechanism Choice Impacts Simulated Pollution </a:t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152475"/>
            <a:ext cx="4120500" cy="3416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This is not news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Lots of chemical mechanism choices!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Secondary aerosols, nighttime chemistry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No requirement or explicit guidance on mechanism choice for SIPs– good and bad</a:t>
            </a:r>
            <a:endParaRPr>
              <a:highlight>
                <a:srgbClr val="980000"/>
              </a:highlight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0" y="4463325"/>
            <a:ext cx="8991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Final Regulatory Impact Analysis for Reconsideration of National Ambient Air Quality Standards for Particulate Matter, 2024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b="0" l="16492" r="0" t="0"/>
          <a:stretch/>
        </p:blipFill>
        <p:spPr>
          <a:xfrm>
            <a:off x="4688925" y="1029325"/>
            <a:ext cx="4302675" cy="328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ap with different locations&#10;&#10;Description automatically generated" id="79" name="Google Shape;79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5100" y="926100"/>
            <a:ext cx="4655100" cy="32913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5427924" y="2880975"/>
            <a:ext cx="983100" cy="29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Reno, NV</a:t>
            </a:r>
            <a:endParaRPr sz="900"/>
          </a:p>
        </p:txBody>
      </p:sp>
      <p:sp>
        <p:nvSpPr>
          <p:cNvPr id="81" name="Google Shape;81;p16"/>
          <p:cNvSpPr txBox="1"/>
          <p:nvPr/>
        </p:nvSpPr>
        <p:spPr>
          <a:xfrm>
            <a:off x="6204450" y="1605225"/>
            <a:ext cx="896400" cy="29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Boise, ID</a:t>
            </a:r>
            <a:endParaRPr sz="900"/>
          </a:p>
        </p:txBody>
      </p:sp>
      <p:sp>
        <p:nvSpPr>
          <p:cNvPr id="82" name="Google Shape;82;p16"/>
          <p:cNvSpPr txBox="1"/>
          <p:nvPr/>
        </p:nvSpPr>
        <p:spPr>
          <a:xfrm>
            <a:off x="7780798" y="2839723"/>
            <a:ext cx="1051500" cy="29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Denver, CO</a:t>
            </a:r>
            <a:endParaRPr sz="900"/>
          </a:p>
        </p:txBody>
      </p:sp>
      <p:sp>
        <p:nvSpPr>
          <p:cNvPr id="83" name="Google Shape;83;p16"/>
          <p:cNvSpPr txBox="1"/>
          <p:nvPr/>
        </p:nvSpPr>
        <p:spPr>
          <a:xfrm>
            <a:off x="7446890" y="1897721"/>
            <a:ext cx="1533300" cy="29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Salt Lake City, UT</a:t>
            </a:r>
            <a:endParaRPr sz="900"/>
          </a:p>
        </p:txBody>
      </p:sp>
      <p:sp>
        <p:nvSpPr>
          <p:cNvPr id="84" name="Google Shape;84;p16"/>
          <p:cNvSpPr txBox="1"/>
          <p:nvPr/>
        </p:nvSpPr>
        <p:spPr>
          <a:xfrm>
            <a:off x="7948498" y="1015293"/>
            <a:ext cx="1148400" cy="29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Bountiful, UT</a:t>
            </a:r>
            <a:endParaRPr sz="900"/>
          </a:p>
        </p:txBody>
      </p:sp>
      <p:sp>
        <p:nvSpPr>
          <p:cNvPr id="85" name="Google Shape;85;p16"/>
          <p:cNvSpPr txBox="1"/>
          <p:nvPr>
            <p:ph type="title"/>
          </p:nvPr>
        </p:nvSpPr>
        <p:spPr>
          <a:xfrm>
            <a:off x="311700" y="274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Reasons for poor model performance in Western US </a:t>
            </a:r>
            <a:endParaRPr/>
          </a:p>
        </p:txBody>
      </p: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218050" y="1143950"/>
            <a:ext cx="4218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Grid scales common in CMAQ insufficient to capture flow, other meteorology around mountains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Persistent Cold Air Pools (PCAPs) poorly captured by meteorology models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Emissions inventory issues</a:t>
            </a:r>
            <a:endParaRPr/>
          </a:p>
        </p:txBody>
      </p:sp>
      <p:sp>
        <p:nvSpPr>
          <p:cNvPr id="87" name="Google Shape;87;p16"/>
          <p:cNvSpPr txBox="1"/>
          <p:nvPr/>
        </p:nvSpPr>
        <p:spPr>
          <a:xfrm>
            <a:off x="0" y="4681800"/>
            <a:ext cx="731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Phelan et al., 2024, in review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8" name="Google Shape;8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311700" y="555600"/>
            <a:ext cx="83793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Persistent Cold Air Pools (PCAPs) make modeling in the western U.S. wintertime even more difficult</a:t>
            </a:r>
            <a:endParaRPr/>
          </a:p>
        </p:txBody>
      </p:sp>
      <p:sp>
        <p:nvSpPr>
          <p:cNvPr id="94" name="Google Shape;94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6000" y="1311300"/>
            <a:ext cx="4376676" cy="328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450" y="1669775"/>
            <a:ext cx="5219699" cy="18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0" y="4681800"/>
            <a:ext cx="731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Image (R): Salt Lake Tribune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</a:t>
            </a:r>
            <a:endParaRPr/>
          </a:p>
        </p:txBody>
      </p:sp>
      <p:sp>
        <p:nvSpPr>
          <p:cNvPr id="103" name="Google Shape;103;p18"/>
          <p:cNvSpPr txBox="1"/>
          <p:nvPr>
            <p:ph idx="1" type="body"/>
          </p:nvPr>
        </p:nvSpPr>
        <p:spPr>
          <a:xfrm>
            <a:off x="311700" y="1152475"/>
            <a:ext cx="7845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How do PM</a:t>
            </a:r>
            <a:r>
              <a:rPr baseline="-25000" lang="en" sz="2000">
                <a:solidFill>
                  <a:schemeClr val="dk1"/>
                </a:solidFill>
              </a:rPr>
              <a:t>2.5</a:t>
            </a:r>
            <a:r>
              <a:rPr lang="en"/>
              <a:t> </a:t>
            </a:r>
            <a:r>
              <a:rPr lang="en" sz="2000">
                <a:solidFill>
                  <a:schemeClr val="dk1"/>
                </a:solidFill>
              </a:rPr>
              <a:t>differences between mechanisms change with meteorology?</a:t>
            </a:r>
            <a:endParaRPr sz="20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Which chemical species of PM</a:t>
            </a:r>
            <a:r>
              <a:rPr baseline="-25000" lang="en"/>
              <a:t>2.5</a:t>
            </a:r>
            <a:r>
              <a:rPr lang="en"/>
              <a:t> have the most variability?</a:t>
            </a:r>
            <a:endParaRPr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Which CMAQ processes are responsible for this variability?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Are there important gas-phase reactions that could also impact this situation?</a:t>
            </a:r>
            <a:endParaRPr/>
          </a:p>
        </p:txBody>
      </p:sp>
      <p:sp>
        <p:nvSpPr>
          <p:cNvPr id="104" name="Google Shape;10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Modeling Methods</a:t>
            </a:r>
            <a:endParaRPr/>
          </a:p>
        </p:txBody>
      </p:sp>
      <p:sp>
        <p:nvSpPr>
          <p:cNvPr id="110" name="Google Shape;110;p19"/>
          <p:cNvSpPr txBox="1"/>
          <p:nvPr>
            <p:ph idx="1" type="body"/>
          </p:nvPr>
        </p:nvSpPr>
        <p:spPr>
          <a:xfrm>
            <a:off x="311700" y="1152475"/>
            <a:ext cx="5266500" cy="39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4 CMAQ 5.3.3 simulations, only varying chemical mechanism</a:t>
            </a:r>
            <a:endParaRPr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">
                <a:solidFill>
                  <a:srgbClr val="E41A1C"/>
                </a:solidFill>
              </a:rPr>
              <a:t>A</a:t>
            </a:r>
            <a:r>
              <a:rPr lang="en"/>
              <a:t> = cb6r3_ae7_aq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">
                <a:solidFill>
                  <a:srgbClr val="377EB8"/>
                </a:solidFill>
              </a:rPr>
              <a:t>B</a:t>
            </a:r>
            <a:r>
              <a:rPr lang="en"/>
              <a:t> = cb6r3_ae6_aq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">
                <a:solidFill>
                  <a:srgbClr val="4DAF4A"/>
                </a:solidFill>
              </a:rPr>
              <a:t>C</a:t>
            </a:r>
            <a:r>
              <a:rPr lang="en"/>
              <a:t> = racm2_ae6_aq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">
                <a:solidFill>
                  <a:srgbClr val="984EA3"/>
                </a:solidFill>
              </a:rPr>
              <a:t>D</a:t>
            </a:r>
            <a:r>
              <a:rPr lang="en"/>
              <a:t> = saprc07tc_ae6_aq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January 1-31, 2016 plus 2 weeks spinup time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IPR and full IRR at all grid cells and model layers</a:t>
            </a:r>
            <a:endParaRPr/>
          </a:p>
        </p:txBody>
      </p:sp>
      <p:grpSp>
        <p:nvGrpSpPr>
          <p:cNvPr id="111" name="Google Shape;111;p19"/>
          <p:cNvGrpSpPr/>
          <p:nvPr/>
        </p:nvGrpSpPr>
        <p:grpSpPr>
          <a:xfrm>
            <a:off x="5618599" y="445025"/>
            <a:ext cx="3251037" cy="3678336"/>
            <a:chOff x="7248858" y="803803"/>
            <a:chExt cx="4070411" cy="4605404"/>
          </a:xfrm>
        </p:grpSpPr>
        <p:sp>
          <p:nvSpPr>
            <p:cNvPr id="112" name="Google Shape;112;p19"/>
            <p:cNvSpPr/>
            <p:nvPr/>
          </p:nvSpPr>
          <p:spPr>
            <a:xfrm>
              <a:off x="9263601" y="3411506"/>
              <a:ext cx="1997700" cy="1997700"/>
            </a:xfrm>
            <a:prstGeom prst="ellipse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9"/>
            <p:cNvSpPr/>
            <p:nvPr/>
          </p:nvSpPr>
          <p:spPr>
            <a:xfrm>
              <a:off x="7248858" y="3411507"/>
              <a:ext cx="1997700" cy="1997700"/>
            </a:xfrm>
            <a:prstGeom prst="ellipse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9"/>
            <p:cNvSpPr/>
            <p:nvPr/>
          </p:nvSpPr>
          <p:spPr>
            <a:xfrm>
              <a:off x="8332206" y="2658396"/>
              <a:ext cx="1997700" cy="1979100"/>
            </a:xfrm>
            <a:prstGeom prst="ellipse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9"/>
            <p:cNvSpPr/>
            <p:nvPr/>
          </p:nvSpPr>
          <p:spPr>
            <a:xfrm>
              <a:off x="8954631" y="1413733"/>
              <a:ext cx="1997700" cy="1997700"/>
            </a:xfrm>
            <a:prstGeom prst="ellipse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9"/>
            <p:cNvSpPr/>
            <p:nvPr/>
          </p:nvSpPr>
          <p:spPr>
            <a:xfrm>
              <a:off x="8003290" y="803803"/>
              <a:ext cx="1763700" cy="1747500"/>
            </a:xfrm>
            <a:prstGeom prst="ellipse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9"/>
            <p:cNvSpPr txBox="1"/>
            <p:nvPr/>
          </p:nvSpPr>
          <p:spPr>
            <a:xfrm>
              <a:off x="8162471" y="989761"/>
              <a:ext cx="1119900" cy="4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AERO7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118" name="Google Shape;118;p19"/>
            <p:cNvSpPr txBox="1"/>
            <p:nvPr/>
          </p:nvSpPr>
          <p:spPr>
            <a:xfrm>
              <a:off x="8428696" y="3141005"/>
              <a:ext cx="1119900" cy="4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AERO6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119" name="Google Shape;119;p19"/>
            <p:cNvSpPr txBox="1"/>
            <p:nvPr/>
          </p:nvSpPr>
          <p:spPr>
            <a:xfrm>
              <a:off x="9862169" y="1872461"/>
              <a:ext cx="1457100" cy="4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Cb6r3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120" name="Google Shape;120;p19"/>
            <p:cNvSpPr txBox="1"/>
            <p:nvPr/>
          </p:nvSpPr>
          <p:spPr>
            <a:xfrm>
              <a:off x="7437666" y="4399096"/>
              <a:ext cx="1119900" cy="4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RACM2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121" name="Google Shape;121;p19"/>
            <p:cNvSpPr txBox="1"/>
            <p:nvPr/>
          </p:nvSpPr>
          <p:spPr>
            <a:xfrm>
              <a:off x="9632982" y="4525272"/>
              <a:ext cx="1671300" cy="65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SAPRC07tc</a:t>
              </a:r>
              <a:endParaRPr sz="1200">
                <a:solidFill>
                  <a:schemeClr val="dk1"/>
                </a:solidFill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122" name="Google Shape;122;p19"/>
            <p:cNvSpPr txBox="1"/>
            <p:nvPr/>
          </p:nvSpPr>
          <p:spPr>
            <a:xfrm>
              <a:off x="9437545" y="2767787"/>
              <a:ext cx="329700" cy="59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500">
                  <a:solidFill>
                    <a:srgbClr val="377EB8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1100"/>
            </a:p>
          </p:txBody>
        </p:sp>
        <p:sp>
          <p:nvSpPr>
            <p:cNvPr id="123" name="Google Shape;123;p19"/>
            <p:cNvSpPr txBox="1"/>
            <p:nvPr/>
          </p:nvSpPr>
          <p:spPr>
            <a:xfrm>
              <a:off x="9107909" y="1552755"/>
              <a:ext cx="329700" cy="59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500">
                  <a:solidFill>
                    <a:srgbClr val="E41A1C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sz="1100"/>
            </a:p>
          </p:txBody>
        </p:sp>
        <p:sp>
          <p:nvSpPr>
            <p:cNvPr id="124" name="Google Shape;124;p19"/>
            <p:cNvSpPr txBox="1"/>
            <p:nvPr/>
          </p:nvSpPr>
          <p:spPr>
            <a:xfrm>
              <a:off x="9632969" y="3889801"/>
              <a:ext cx="329700" cy="59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500">
                  <a:solidFill>
                    <a:srgbClr val="984EA3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endParaRPr sz="1100"/>
            </a:p>
          </p:txBody>
        </p:sp>
        <p:sp>
          <p:nvSpPr>
            <p:cNvPr id="125" name="Google Shape;125;p19"/>
            <p:cNvSpPr txBox="1"/>
            <p:nvPr/>
          </p:nvSpPr>
          <p:spPr>
            <a:xfrm>
              <a:off x="8557582" y="3865809"/>
              <a:ext cx="329700" cy="59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500">
                  <a:solidFill>
                    <a:srgbClr val="4DAF4A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 sz="1100"/>
            </a:p>
          </p:txBody>
        </p:sp>
      </p:grpSp>
      <p:sp>
        <p:nvSpPr>
          <p:cNvPr id="126" name="Google Shape;12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Specifications</a:t>
            </a:r>
            <a:endParaRPr/>
          </a:p>
        </p:txBody>
      </p:sp>
      <p:sp>
        <p:nvSpPr>
          <p:cNvPr id="132" name="Google Shape;13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33" name="Google Shape;133;p20"/>
          <p:cNvGraphicFramePr/>
          <p:nvPr/>
        </p:nvGraphicFramePr>
        <p:xfrm>
          <a:off x="418875" y="1152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{056AA120-8C19-4D93-9B55-2BE506846583}</a:tableStyleId>
              </a:tblPr>
              <a:tblGrid>
                <a:gridCol w="2684525"/>
                <a:gridCol w="2832925"/>
                <a:gridCol w="2536125"/>
              </a:tblGrid>
              <a:tr h="513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>
                          <a:solidFill>
                            <a:schemeClr val="dk1"/>
                          </a:solidFill>
                        </a:rPr>
                        <a:t>Inputs and Model Versions</a:t>
                      </a:r>
                      <a:endParaRPr b="1" sz="19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>
                          <a:solidFill>
                            <a:schemeClr val="dk1"/>
                          </a:solidFill>
                        </a:rPr>
                        <a:t>WRF Options</a:t>
                      </a:r>
                      <a:endParaRPr b="1" sz="19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>
                          <a:solidFill>
                            <a:schemeClr val="dk1"/>
                          </a:solidFill>
                        </a:rPr>
                        <a:t>CMAQ Options</a:t>
                      </a:r>
                      <a:endParaRPr b="1" sz="19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54100">
                <a:tc row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EQUATES emissions, boundary conditions  for 2016 12_US1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WRF v4.3.3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MCIP 5.3.3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CMAQ 5.3.3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ACM2 boundary layer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PX LSM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K-F Cumulus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RRTM LW radiation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Dudhia SW radiation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Thompson microphysics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Modified_IGBP_MODIS land use**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Inline dust turned on**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pcSOA turned on for all n</a:t>
                      </a:r>
                      <a:r>
                        <a:rPr lang="en" sz="1800">
                          <a:solidFill>
                            <a:schemeClr val="dk1"/>
                          </a:solidFill>
                        </a:rPr>
                        <a:t>onfire</a:t>
                      </a:r>
                      <a:r>
                        <a:rPr lang="en" sz="1800">
                          <a:solidFill>
                            <a:schemeClr val="dk1"/>
                          </a:solidFill>
                        </a:rPr>
                        <a:t> sources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M3dry deposition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Bi-di NH</a:t>
                      </a:r>
                      <a:r>
                        <a:rPr baseline="-25000" lang="en" sz="1800">
                          <a:solidFill>
                            <a:schemeClr val="dk1"/>
                          </a:solidFill>
                        </a:rPr>
                        <a:t>3</a:t>
                      </a:r>
                      <a:r>
                        <a:rPr lang="en" sz="1800">
                          <a:solidFill>
                            <a:schemeClr val="dk1"/>
                          </a:solidFill>
                        </a:rPr>
                        <a:t> flux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BEIS biogenics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12_US1 grid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35 vertical layers, 14 under 1 km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54100">
                <a:tc vMerge="1"/>
                <a:tc vMerge="1"/>
                <a:tc vMerge="1"/>
              </a:tr>
              <a:tr h="854100">
                <a:tc vMerge="1"/>
                <a:tc vMerge="1"/>
                <a:tc vMerge="1"/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Chemical mechanism variability with humidity, PCAP strongest for nitrate, ammonium  </a:t>
            </a:r>
            <a:endParaRPr/>
          </a:p>
        </p:txBody>
      </p:sp>
      <p:pic>
        <p:nvPicPr>
          <p:cNvPr id="139" name="Google Shape;139;p21" title="PM25_NO3xRH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66" y="1551750"/>
            <a:ext cx="3177539" cy="22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 title="PM25_NH4xRH.png"/>
          <p:cNvPicPr preferRelativeResize="0"/>
          <p:nvPr/>
        </p:nvPicPr>
        <p:blipFill rotWithShape="1">
          <a:blip r:embed="rId4">
            <a:alphaModFix/>
          </a:blip>
          <a:srcRect b="0" l="12165" r="0" t="0"/>
          <a:stretch/>
        </p:blipFill>
        <p:spPr>
          <a:xfrm>
            <a:off x="6190124" y="1551750"/>
            <a:ext cx="2799483" cy="22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 title="PM25_OCxRH.png"/>
          <p:cNvPicPr preferRelativeResize="0"/>
          <p:nvPr/>
        </p:nvPicPr>
        <p:blipFill rotWithShape="1">
          <a:blip r:embed="rId5">
            <a:alphaModFix/>
          </a:blip>
          <a:srcRect b="0" l="12564" r="0" t="0"/>
          <a:stretch/>
        </p:blipFill>
        <p:spPr>
          <a:xfrm>
            <a:off x="3256300" y="1551750"/>
            <a:ext cx="2933827" cy="228599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1"/>
          <p:cNvSpPr txBox="1"/>
          <p:nvPr/>
        </p:nvSpPr>
        <p:spPr>
          <a:xfrm>
            <a:off x="0" y="4681800"/>
            <a:ext cx="731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Phelan et al., in prep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43" name="Google Shape;14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