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81" r:id="rId2"/>
    <p:sldId id="592" r:id="rId3"/>
    <p:sldId id="586" r:id="rId4"/>
    <p:sldId id="579" r:id="rId5"/>
    <p:sldId id="578" r:id="rId6"/>
    <p:sldId id="593" r:id="rId7"/>
    <p:sldId id="269" r:id="rId8"/>
    <p:sldId id="580" r:id="rId9"/>
    <p:sldId id="555" r:id="rId10"/>
    <p:sldId id="585" r:id="rId11"/>
    <p:sldId id="294" r:id="rId12"/>
    <p:sldId id="296" r:id="rId13"/>
    <p:sldId id="274" r:id="rId14"/>
    <p:sldId id="588" r:id="rId15"/>
    <p:sldId id="583" r:id="rId16"/>
    <p:sldId id="257" r:id="rId17"/>
    <p:sldId id="594" r:id="rId18"/>
    <p:sldId id="591" r:id="rId19"/>
    <p:sldId id="574" r:id="rId20"/>
    <p:sldId id="587" r:id="rId21"/>
    <p:sldId id="5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showGuides="1">
      <p:cViewPr varScale="1">
        <p:scale>
          <a:sx n="81" d="100"/>
          <a:sy n="81" d="100"/>
        </p:scale>
        <p:origin x="614" y="72"/>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o, Venkatesh" userId="619c503a-0c74-428f-ab5a-aa8754c37241" providerId="ADAL" clId="{ED2B367E-F377-4E2C-B060-9F68384E5C62}"/>
    <pc:docChg chg="custSel modSld">
      <pc:chgData name="Rao, Venkatesh" userId="619c503a-0c74-428f-ab5a-aa8754c37241" providerId="ADAL" clId="{ED2B367E-F377-4E2C-B060-9F68384E5C62}" dt="2024-10-23T11:27:34.227" v="219" actId="20577"/>
      <pc:docMkLst>
        <pc:docMk/>
      </pc:docMkLst>
      <pc:sldChg chg="modSp mod">
        <pc:chgData name="Rao, Venkatesh" userId="619c503a-0c74-428f-ab5a-aa8754c37241" providerId="ADAL" clId="{ED2B367E-F377-4E2C-B060-9F68384E5C62}" dt="2024-10-23T11:27:34.227" v="219" actId="20577"/>
        <pc:sldMkLst>
          <pc:docMk/>
          <pc:sldMk cId="2421247410" sldId="560"/>
        </pc:sldMkLst>
        <pc:spChg chg="mod">
          <ac:chgData name="Rao, Venkatesh" userId="619c503a-0c74-428f-ab5a-aa8754c37241" providerId="ADAL" clId="{ED2B367E-F377-4E2C-B060-9F68384E5C62}" dt="2024-10-23T11:27:34.227" v="219" actId="20577"/>
          <ac:spMkLst>
            <pc:docMk/>
            <pc:sldMk cId="2421247410" sldId="560"/>
            <ac:spMk id="13" creationId="{235342E9-44CF-4593-8D87-8870C59B3440}"/>
          </ac:spMkLst>
        </pc:spChg>
      </pc:sldChg>
      <pc:sldChg chg="modSp mod">
        <pc:chgData name="Rao, Venkatesh" userId="619c503a-0c74-428f-ab5a-aa8754c37241" providerId="ADAL" clId="{ED2B367E-F377-4E2C-B060-9F68384E5C62}" dt="2024-10-23T11:27:01.707" v="196" actId="20577"/>
        <pc:sldMkLst>
          <pc:docMk/>
          <pc:sldMk cId="3306980579" sldId="587"/>
        </pc:sldMkLst>
        <pc:spChg chg="mod">
          <ac:chgData name="Rao, Venkatesh" userId="619c503a-0c74-428f-ab5a-aa8754c37241" providerId="ADAL" clId="{ED2B367E-F377-4E2C-B060-9F68384E5C62}" dt="2024-10-23T11:27:01.707" v="196" actId="20577"/>
          <ac:spMkLst>
            <pc:docMk/>
            <pc:sldMk cId="3306980579" sldId="587"/>
            <ac:spMk id="3" creationId="{BA17D941-CE90-8096-3F24-4D55402D2E2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Zubrow\Desktop\data\modeling_platform\2011_platform\QA\rwc_VT_daily_2011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mccauley_kayla_epa_gov/Documents/Documents/Arctic%20Council%20-%20Black%20Carbon/2024%20Report/national_state_sector_2002_2023_caps_09feb2024_tons_KAM_Calcs_A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epa-my.sharepoint.com/personal/mccauley_kayla_epa_gov/Documents/Documents/Arctic%20Council%20-%20Black%20Carbon/2024%20Report/national_state_sector_2002_2023_caps_09feb2024_tons_KAM_Calcs_AC.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Sheet1!$J$1</c:f>
              <c:strCache>
                <c:ptCount val="1"/>
                <c:pt idx="0">
                  <c:v>PM2_5</c:v>
                </c:pt>
              </c:strCache>
            </c:strRef>
          </c:tx>
          <c:spPr>
            <a:ln w="31750" cap="rnd">
              <a:solidFill>
                <a:schemeClr val="accent2"/>
              </a:solidFill>
              <a:round/>
            </a:ln>
            <a:effectLst/>
          </c:spPr>
          <c:marker>
            <c:symbol val="none"/>
          </c:marker>
          <c:val>
            <c:numRef>
              <c:f>Sheet1!$J$2:$J$5111</c:f>
              <c:numCache>
                <c:formatCode>General</c:formatCode>
                <c:ptCount val="365"/>
                <c:pt idx="0">
                  <c:v>1.14049041338</c:v>
                </c:pt>
                <c:pt idx="1">
                  <c:v>2.38818335743</c:v>
                </c:pt>
                <c:pt idx="2">
                  <c:v>2.63122756893</c:v>
                </c:pt>
                <c:pt idx="3">
                  <c:v>2.5755353843800002</c:v>
                </c:pt>
                <c:pt idx="4">
                  <c:v>2.66892628504</c:v>
                </c:pt>
                <c:pt idx="5">
                  <c:v>2.7300044728700001</c:v>
                </c:pt>
                <c:pt idx="6">
                  <c:v>2.66892628504</c:v>
                </c:pt>
                <c:pt idx="7">
                  <c:v>2.4582213520599998</c:v>
                </c:pt>
                <c:pt idx="8">
                  <c:v>2.7869068850100001</c:v>
                </c:pt>
                <c:pt idx="9">
                  <c:v>2.8934388797100001</c:v>
                </c:pt>
                <c:pt idx="10">
                  <c:v>2.8844471059000001</c:v>
                </c:pt>
                <c:pt idx="11">
                  <c:v>2.6617485849400002</c:v>
                </c:pt>
                <c:pt idx="12">
                  <c:v>2.9419287826199998</c:v>
                </c:pt>
                <c:pt idx="13">
                  <c:v>3.4699765754</c:v>
                </c:pt>
                <c:pt idx="14">
                  <c:v>3.56098758594</c:v>
                </c:pt>
                <c:pt idx="15">
                  <c:v>3.6202645970899998</c:v>
                </c:pt>
                <c:pt idx="16">
                  <c:v>4.1003998776300001</c:v>
                </c:pt>
                <c:pt idx="17">
                  <c:v>3.2652140924599999</c:v>
                </c:pt>
                <c:pt idx="18">
                  <c:v>3.0784393459500001</c:v>
                </c:pt>
                <c:pt idx="19">
                  <c:v>3.3981221921999998</c:v>
                </c:pt>
                <c:pt idx="20">
                  <c:v>3.2364808049299998</c:v>
                </c:pt>
                <c:pt idx="21">
                  <c:v>3.7801086657699998</c:v>
                </c:pt>
                <c:pt idx="22">
                  <c:v>4.6152907030700003</c:v>
                </c:pt>
                <c:pt idx="23">
                  <c:v>4.8906550128699999</c:v>
                </c:pt>
                <c:pt idx="24">
                  <c:v>3.7250165795000001</c:v>
                </c:pt>
                <c:pt idx="25">
                  <c:v>3.3622167161299998</c:v>
                </c:pt>
                <c:pt idx="26">
                  <c:v>3.3083183227699999</c:v>
                </c:pt>
                <c:pt idx="27">
                  <c:v>3.14668310845</c:v>
                </c:pt>
                <c:pt idx="28">
                  <c:v>2.9431557653399998</c:v>
                </c:pt>
                <c:pt idx="29">
                  <c:v>3.3760126933299999</c:v>
                </c:pt>
                <c:pt idx="30">
                  <c:v>4.1003998776300001</c:v>
                </c:pt>
                <c:pt idx="31">
                  <c:v>3.3763481266599999</c:v>
                </c:pt>
                <c:pt idx="32">
                  <c:v>3.1398411723800002</c:v>
                </c:pt>
                <c:pt idx="33">
                  <c:v>3.3877033661599998</c:v>
                </c:pt>
                <c:pt idx="34">
                  <c:v>3.11829429321</c:v>
                </c:pt>
                <c:pt idx="35">
                  <c:v>2.9649580500499999</c:v>
                </c:pt>
                <c:pt idx="36">
                  <c:v>2.55090126192</c:v>
                </c:pt>
                <c:pt idx="37">
                  <c:v>2.6359884514799998</c:v>
                </c:pt>
                <c:pt idx="38">
                  <c:v>3.6283772776399998</c:v>
                </c:pt>
                <c:pt idx="39">
                  <c:v>3.7720581555799999</c:v>
                </c:pt>
                <c:pt idx="40">
                  <c:v>3.6858578520599998</c:v>
                </c:pt>
                <c:pt idx="41">
                  <c:v>3.5816748827499998</c:v>
                </c:pt>
                <c:pt idx="42">
                  <c:v>3.0978512685799999</c:v>
                </c:pt>
                <c:pt idx="43">
                  <c:v>3.5746517267</c:v>
                </c:pt>
                <c:pt idx="44">
                  <c:v>2.6252112640299998</c:v>
                </c:pt>
                <c:pt idx="45">
                  <c:v>3.8618491279499998</c:v>
                </c:pt>
                <c:pt idx="46">
                  <c:v>3.54575121855</c:v>
                </c:pt>
                <c:pt idx="47">
                  <c:v>2.3783162382</c:v>
                </c:pt>
                <c:pt idx="48">
                  <c:v>1.8287192513899999</c:v>
                </c:pt>
                <c:pt idx="49">
                  <c:v>3.3169728995600001</c:v>
                </c:pt>
                <c:pt idx="50">
                  <c:v>3.5279621186300001</c:v>
                </c:pt>
                <c:pt idx="51">
                  <c:v>3.5088845270200002</c:v>
                </c:pt>
                <c:pt idx="52">
                  <c:v>3.7900256094699998</c:v>
                </c:pt>
                <c:pt idx="53">
                  <c:v>3.5780792534899999</c:v>
                </c:pt>
                <c:pt idx="54">
                  <c:v>3.42003889682</c:v>
                </c:pt>
                <c:pt idx="55">
                  <c:v>2.3962899752700002</c:v>
                </c:pt>
                <c:pt idx="56">
                  <c:v>3.5037655035199999</c:v>
                </c:pt>
                <c:pt idx="57">
                  <c:v>2.7879857170900002</c:v>
                </c:pt>
                <c:pt idx="58">
                  <c:v>2.3809547305500001</c:v>
                </c:pt>
                <c:pt idx="59">
                  <c:v>3.3275626940900001</c:v>
                </c:pt>
                <c:pt idx="60">
                  <c:v>3.5789657322499999</c:v>
                </c:pt>
                <c:pt idx="61">
                  <c:v>3.9884663370400002</c:v>
                </c:pt>
                <c:pt idx="62">
                  <c:v>3.6615980745200001</c:v>
                </c:pt>
                <c:pt idx="63">
                  <c:v>1.9054405594899999</c:v>
                </c:pt>
                <c:pt idx="64">
                  <c:v>2.4732839951900001</c:v>
                </c:pt>
                <c:pt idx="65">
                  <c:v>3.07995061475</c:v>
                </c:pt>
                <c:pt idx="66">
                  <c:v>3.5502271536199999</c:v>
                </c:pt>
                <c:pt idx="67">
                  <c:v>3.2915884337899999</c:v>
                </c:pt>
                <c:pt idx="68">
                  <c:v>1.94456280043</c:v>
                </c:pt>
                <c:pt idx="69">
                  <c:v>1.2800191050700001</c:v>
                </c:pt>
                <c:pt idx="70">
                  <c:v>1.94136334185</c:v>
                </c:pt>
                <c:pt idx="71">
                  <c:v>1.9703930408899999</c:v>
                </c:pt>
                <c:pt idx="72">
                  <c:v>2.59246997257</c:v>
                </c:pt>
                <c:pt idx="73">
                  <c:v>2.7599645226599998</c:v>
                </c:pt>
                <c:pt idx="74">
                  <c:v>1.5637955934000001</c:v>
                </c:pt>
                <c:pt idx="75">
                  <c:v>1.97330005628</c:v>
                </c:pt>
                <c:pt idx="76">
                  <c:v>1.6607813517000001</c:v>
                </c:pt>
                <c:pt idx="77">
                  <c:v>2.3857417378800001</c:v>
                </c:pt>
                <c:pt idx="78">
                  <c:v>2.3762927253299999</c:v>
                </c:pt>
                <c:pt idx="79">
                  <c:v>1.7303659656799999</c:v>
                </c:pt>
                <c:pt idx="80">
                  <c:v>1.94097576919</c:v>
                </c:pt>
                <c:pt idx="81">
                  <c:v>2.7132721588100002</c:v>
                </c:pt>
                <c:pt idx="82">
                  <c:v>2.4761946481999999</c:v>
                </c:pt>
                <c:pt idx="83">
                  <c:v>2.5013335190100001</c:v>
                </c:pt>
                <c:pt idx="84">
                  <c:v>2.7234058169100002</c:v>
                </c:pt>
                <c:pt idx="85">
                  <c:v>2.8396846686799999</c:v>
                </c:pt>
                <c:pt idx="86">
                  <c:v>2.6858610936899998</c:v>
                </c:pt>
                <c:pt idx="87">
                  <c:v>2.3109596158399999</c:v>
                </c:pt>
                <c:pt idx="88">
                  <c:v>2.0559187298900001</c:v>
                </c:pt>
                <c:pt idx="89">
                  <c:v>1.8834910060000001</c:v>
                </c:pt>
                <c:pt idx="90">
                  <c:v>1.6688328539699999</c:v>
                </c:pt>
                <c:pt idx="91">
                  <c:v>1.78497049966</c:v>
                </c:pt>
                <c:pt idx="92">
                  <c:v>1.9106821599999999</c:v>
                </c:pt>
                <c:pt idx="93">
                  <c:v>1.48583826363</c:v>
                </c:pt>
                <c:pt idx="94">
                  <c:v>1.53972805895</c:v>
                </c:pt>
                <c:pt idx="95">
                  <c:v>1.9923408306899999</c:v>
                </c:pt>
                <c:pt idx="96">
                  <c:v>2.06058205789</c:v>
                </c:pt>
                <c:pt idx="97">
                  <c:v>1.93126892603</c:v>
                </c:pt>
                <c:pt idx="98">
                  <c:v>1.8101143308700001</c:v>
                </c:pt>
                <c:pt idx="99">
                  <c:v>1.3108050064900001</c:v>
                </c:pt>
                <c:pt idx="100">
                  <c:v>0.77819287327099995</c:v>
                </c:pt>
                <c:pt idx="101">
                  <c:v>1.2703200883100001</c:v>
                </c:pt>
                <c:pt idx="102">
                  <c:v>1.0763440522400001</c:v>
                </c:pt>
                <c:pt idx="103">
                  <c:v>1.3565342809500001</c:v>
                </c:pt>
                <c:pt idx="104">
                  <c:v>2.0498113740799999</c:v>
                </c:pt>
                <c:pt idx="105">
                  <c:v>1.60895541384</c:v>
                </c:pt>
                <c:pt idx="106">
                  <c:v>1.1204200801999999</c:v>
                </c:pt>
                <c:pt idx="107">
                  <c:v>1.6510778154700001</c:v>
                </c:pt>
                <c:pt idx="108">
                  <c:v>1.4930312858499999</c:v>
                </c:pt>
                <c:pt idx="109">
                  <c:v>1.19847882261</c:v>
                </c:pt>
                <c:pt idx="110">
                  <c:v>1.5540983403399999</c:v>
                </c:pt>
                <c:pt idx="111">
                  <c:v>1.6376970789400001</c:v>
                </c:pt>
                <c:pt idx="112">
                  <c:v>1.35390703218</c:v>
                </c:pt>
                <c:pt idx="113">
                  <c:v>0.91926061201200004</c:v>
                </c:pt>
                <c:pt idx="114">
                  <c:v>1.1158534249100001</c:v>
                </c:pt>
                <c:pt idx="115">
                  <c:v>0.54076268918299997</c:v>
                </c:pt>
                <c:pt idx="116">
                  <c:v>0.37588581981000002</c:v>
                </c:pt>
                <c:pt idx="117">
                  <c:v>0.37588581981000002</c:v>
                </c:pt>
                <c:pt idx="118">
                  <c:v>0.77820169176099996</c:v>
                </c:pt>
                <c:pt idx="119">
                  <c:v>1.0809172111700001</c:v>
                </c:pt>
                <c:pt idx="120">
                  <c:v>0.89832761000399997</c:v>
                </c:pt>
                <c:pt idx="121">
                  <c:v>0.19876022148299999</c:v>
                </c:pt>
                <c:pt idx="122">
                  <c:v>0.117131423431</c:v>
                </c:pt>
                <c:pt idx="123">
                  <c:v>0.68468402530600003</c:v>
                </c:pt>
                <c:pt idx="124">
                  <c:v>0.76011926680099995</c:v>
                </c:pt>
                <c:pt idx="125">
                  <c:v>0.80322250503100001</c:v>
                </c:pt>
                <c:pt idx="126">
                  <c:v>0.53833707519200003</c:v>
                </c:pt>
                <c:pt idx="127">
                  <c:v>0.64834523066000005</c:v>
                </c:pt>
                <c:pt idx="128">
                  <c:v>0.66178306691599997</c:v>
                </c:pt>
                <c:pt idx="129">
                  <c:v>0.67749849880000002</c:v>
                </c:pt>
                <c:pt idx="130">
                  <c:v>0.38474307857899998</c:v>
                </c:pt>
                <c:pt idx="131">
                  <c:v>0.32295985242699998</c:v>
                </c:pt>
                <c:pt idx="132">
                  <c:v>0.117131423431</c:v>
                </c:pt>
                <c:pt idx="133">
                  <c:v>0.24593991716899999</c:v>
                </c:pt>
                <c:pt idx="134">
                  <c:v>0.32343806814199999</c:v>
                </c:pt>
                <c:pt idx="135">
                  <c:v>0.26018535078299998</c:v>
                </c:pt>
                <c:pt idx="136">
                  <c:v>0.22345720876</c:v>
                </c:pt>
                <c:pt idx="137">
                  <c:v>0.117131423431</c:v>
                </c:pt>
                <c:pt idx="138">
                  <c:v>0.117131423431</c:v>
                </c:pt>
                <c:pt idx="139">
                  <c:v>0.117131423431</c:v>
                </c:pt>
                <c:pt idx="140">
                  <c:v>0.24593991716899999</c:v>
                </c:pt>
                <c:pt idx="141">
                  <c:v>0.30924993267099998</c:v>
                </c:pt>
                <c:pt idx="142">
                  <c:v>0.18044089879899999</c:v>
                </c:pt>
                <c:pt idx="143">
                  <c:v>0.117131423431</c:v>
                </c:pt>
                <c:pt idx="144">
                  <c:v>0.117131423431</c:v>
                </c:pt>
                <c:pt idx="145">
                  <c:v>0.117131423431</c:v>
                </c:pt>
                <c:pt idx="146">
                  <c:v>0.117131423431</c:v>
                </c:pt>
                <c:pt idx="147">
                  <c:v>0.24593991716899999</c:v>
                </c:pt>
                <c:pt idx="148">
                  <c:v>0.30924993267099998</c:v>
                </c:pt>
                <c:pt idx="149">
                  <c:v>0.30924993267099998</c:v>
                </c:pt>
                <c:pt idx="150">
                  <c:v>0.18044089879899999</c:v>
                </c:pt>
                <c:pt idx="151">
                  <c:v>9.73352901923E-2</c:v>
                </c:pt>
                <c:pt idx="152">
                  <c:v>9.4368805110399995E-2</c:v>
                </c:pt>
                <c:pt idx="153">
                  <c:v>9.4368805110399995E-2</c:v>
                </c:pt>
                <c:pt idx="154">
                  <c:v>0.24157914055800001</c:v>
                </c:pt>
                <c:pt idx="155">
                  <c:v>0.31393274953099998</c:v>
                </c:pt>
                <c:pt idx="156">
                  <c:v>0.166722557385</c:v>
                </c:pt>
                <c:pt idx="157">
                  <c:v>9.4368805110399995E-2</c:v>
                </c:pt>
                <c:pt idx="158">
                  <c:v>9.4368805110399995E-2</c:v>
                </c:pt>
                <c:pt idx="159">
                  <c:v>9.4368805110399995E-2</c:v>
                </c:pt>
                <c:pt idx="160">
                  <c:v>9.4368805110399995E-2</c:v>
                </c:pt>
                <c:pt idx="161">
                  <c:v>0.24157914055800001</c:v>
                </c:pt>
                <c:pt idx="162">
                  <c:v>0.31393274953099998</c:v>
                </c:pt>
                <c:pt idx="163">
                  <c:v>0.166722557385</c:v>
                </c:pt>
                <c:pt idx="164">
                  <c:v>9.4368805110399995E-2</c:v>
                </c:pt>
                <c:pt idx="165">
                  <c:v>9.4368805110399995E-2</c:v>
                </c:pt>
                <c:pt idx="166">
                  <c:v>9.4368805110399995E-2</c:v>
                </c:pt>
                <c:pt idx="167">
                  <c:v>9.4368805110399995E-2</c:v>
                </c:pt>
                <c:pt idx="168">
                  <c:v>0.24157914055800001</c:v>
                </c:pt>
                <c:pt idx="169">
                  <c:v>0.31393274953099998</c:v>
                </c:pt>
                <c:pt idx="170">
                  <c:v>0.166722557385</c:v>
                </c:pt>
                <c:pt idx="171">
                  <c:v>9.4368805110399995E-2</c:v>
                </c:pt>
                <c:pt idx="172">
                  <c:v>9.4368805110399995E-2</c:v>
                </c:pt>
                <c:pt idx="173">
                  <c:v>9.4368805110399995E-2</c:v>
                </c:pt>
                <c:pt idx="174">
                  <c:v>9.4368805110399995E-2</c:v>
                </c:pt>
                <c:pt idx="175">
                  <c:v>0.24157914055800001</c:v>
                </c:pt>
                <c:pt idx="176">
                  <c:v>0.31393274953099998</c:v>
                </c:pt>
                <c:pt idx="177">
                  <c:v>0.166722557385</c:v>
                </c:pt>
                <c:pt idx="178">
                  <c:v>9.4368805110399995E-2</c:v>
                </c:pt>
                <c:pt idx="179">
                  <c:v>9.4368805110399995E-2</c:v>
                </c:pt>
                <c:pt idx="180">
                  <c:v>9.4368805110399995E-2</c:v>
                </c:pt>
                <c:pt idx="181">
                  <c:v>8.5981715184700006E-2</c:v>
                </c:pt>
                <c:pt idx="182">
                  <c:v>0.24760491431100001</c:v>
                </c:pt>
                <c:pt idx="183">
                  <c:v>0.32740720456900002</c:v>
                </c:pt>
                <c:pt idx="184">
                  <c:v>0.32740720456900002</c:v>
                </c:pt>
                <c:pt idx="185">
                  <c:v>0.16504292154899999</c:v>
                </c:pt>
                <c:pt idx="186">
                  <c:v>8.5241028123099999E-2</c:v>
                </c:pt>
                <c:pt idx="187">
                  <c:v>8.5241028123099999E-2</c:v>
                </c:pt>
                <c:pt idx="188">
                  <c:v>8.5241028123099999E-2</c:v>
                </c:pt>
                <c:pt idx="189">
                  <c:v>0.24760491431100001</c:v>
                </c:pt>
                <c:pt idx="190">
                  <c:v>0.32740720456900002</c:v>
                </c:pt>
                <c:pt idx="191">
                  <c:v>0.16504292154899999</c:v>
                </c:pt>
                <c:pt idx="192">
                  <c:v>8.5241028123099999E-2</c:v>
                </c:pt>
                <c:pt idx="193">
                  <c:v>8.5241028123099999E-2</c:v>
                </c:pt>
                <c:pt idx="194">
                  <c:v>8.5241028123099999E-2</c:v>
                </c:pt>
                <c:pt idx="195">
                  <c:v>8.5241028123099999E-2</c:v>
                </c:pt>
                <c:pt idx="196">
                  <c:v>0.24760491431100001</c:v>
                </c:pt>
                <c:pt idx="197">
                  <c:v>0.32740720456900002</c:v>
                </c:pt>
                <c:pt idx="198">
                  <c:v>0.16504292154899999</c:v>
                </c:pt>
                <c:pt idx="199">
                  <c:v>8.5241028123099999E-2</c:v>
                </c:pt>
                <c:pt idx="200">
                  <c:v>8.5241028123099999E-2</c:v>
                </c:pt>
                <c:pt idx="201">
                  <c:v>8.5241028123099999E-2</c:v>
                </c:pt>
                <c:pt idx="202">
                  <c:v>8.5241028123099999E-2</c:v>
                </c:pt>
                <c:pt idx="203">
                  <c:v>0.24760491431100001</c:v>
                </c:pt>
                <c:pt idx="204">
                  <c:v>0.32740720456900002</c:v>
                </c:pt>
                <c:pt idx="205">
                  <c:v>0.16504292154899999</c:v>
                </c:pt>
                <c:pt idx="206">
                  <c:v>8.5241028123099999E-2</c:v>
                </c:pt>
                <c:pt idx="207">
                  <c:v>8.5241028123099999E-2</c:v>
                </c:pt>
                <c:pt idx="208">
                  <c:v>8.5241028123099999E-2</c:v>
                </c:pt>
                <c:pt idx="209">
                  <c:v>8.5241028123099999E-2</c:v>
                </c:pt>
                <c:pt idx="210">
                  <c:v>0.24760491431100001</c:v>
                </c:pt>
                <c:pt idx="211">
                  <c:v>0.32740720456900002</c:v>
                </c:pt>
                <c:pt idx="212">
                  <c:v>0.16309425561499999</c:v>
                </c:pt>
                <c:pt idx="213">
                  <c:v>8.1658306926399998E-2</c:v>
                </c:pt>
                <c:pt idx="214">
                  <c:v>8.1658306926399998E-2</c:v>
                </c:pt>
                <c:pt idx="215">
                  <c:v>8.1658306926399998E-2</c:v>
                </c:pt>
                <c:pt idx="216">
                  <c:v>8.1658306926399998E-2</c:v>
                </c:pt>
                <c:pt idx="217">
                  <c:v>0.22670359272999999</c:v>
                </c:pt>
                <c:pt idx="218">
                  <c:v>0.297993129573</c:v>
                </c:pt>
                <c:pt idx="219">
                  <c:v>0.152947998093</c:v>
                </c:pt>
                <c:pt idx="220">
                  <c:v>8.1658306926399998E-2</c:v>
                </c:pt>
                <c:pt idx="221">
                  <c:v>8.1658306926399998E-2</c:v>
                </c:pt>
                <c:pt idx="222">
                  <c:v>8.1658306926399998E-2</c:v>
                </c:pt>
                <c:pt idx="223">
                  <c:v>8.1658306926399998E-2</c:v>
                </c:pt>
                <c:pt idx="224">
                  <c:v>0.22670359272999999</c:v>
                </c:pt>
                <c:pt idx="225">
                  <c:v>0.297993129573</c:v>
                </c:pt>
                <c:pt idx="226">
                  <c:v>0.152947998093</c:v>
                </c:pt>
                <c:pt idx="227">
                  <c:v>8.1658306926399998E-2</c:v>
                </c:pt>
                <c:pt idx="228">
                  <c:v>8.1658306926399998E-2</c:v>
                </c:pt>
                <c:pt idx="229">
                  <c:v>8.1658306926399998E-2</c:v>
                </c:pt>
                <c:pt idx="230">
                  <c:v>8.1658306926399998E-2</c:v>
                </c:pt>
                <c:pt idx="231">
                  <c:v>0.22670359272999999</c:v>
                </c:pt>
                <c:pt idx="232">
                  <c:v>0.297993129573</c:v>
                </c:pt>
                <c:pt idx="233">
                  <c:v>0.152947998093</c:v>
                </c:pt>
                <c:pt idx="234">
                  <c:v>8.1658306926399998E-2</c:v>
                </c:pt>
                <c:pt idx="235">
                  <c:v>8.1658306926399998E-2</c:v>
                </c:pt>
                <c:pt idx="236">
                  <c:v>8.1658306926399998E-2</c:v>
                </c:pt>
                <c:pt idx="237">
                  <c:v>8.1658306926399998E-2</c:v>
                </c:pt>
                <c:pt idx="238">
                  <c:v>0.22670359272999999</c:v>
                </c:pt>
                <c:pt idx="239">
                  <c:v>0.297993129573</c:v>
                </c:pt>
                <c:pt idx="240">
                  <c:v>0.152947998093</c:v>
                </c:pt>
                <c:pt idx="241">
                  <c:v>8.1658306926399998E-2</c:v>
                </c:pt>
                <c:pt idx="242">
                  <c:v>8.1658306926399998E-2</c:v>
                </c:pt>
                <c:pt idx="243">
                  <c:v>0.106725229879</c:v>
                </c:pt>
                <c:pt idx="244">
                  <c:v>0.113634858886</c:v>
                </c:pt>
                <c:pt idx="245">
                  <c:v>0.280328656969</c:v>
                </c:pt>
                <c:pt idx="246">
                  <c:v>0.36225872772599998</c:v>
                </c:pt>
                <c:pt idx="247">
                  <c:v>0.36225872772599998</c:v>
                </c:pt>
                <c:pt idx="248">
                  <c:v>0.195565083966</c:v>
                </c:pt>
                <c:pt idx="249">
                  <c:v>0.113634858886</c:v>
                </c:pt>
                <c:pt idx="250">
                  <c:v>0.113634858886</c:v>
                </c:pt>
                <c:pt idx="251">
                  <c:v>0.113634858886</c:v>
                </c:pt>
                <c:pt idx="252">
                  <c:v>0.280328656969</c:v>
                </c:pt>
                <c:pt idx="253">
                  <c:v>0.36225872772599998</c:v>
                </c:pt>
                <c:pt idx="254">
                  <c:v>0.195565083966</c:v>
                </c:pt>
                <c:pt idx="255">
                  <c:v>0.113634858886</c:v>
                </c:pt>
                <c:pt idx="256">
                  <c:v>0.113634858886</c:v>
                </c:pt>
                <c:pt idx="257">
                  <c:v>0.12990703514400001</c:v>
                </c:pt>
                <c:pt idx="258">
                  <c:v>0.45811773647300003</c:v>
                </c:pt>
                <c:pt idx="259">
                  <c:v>0.56231126591900005</c:v>
                </c:pt>
                <c:pt idx="260">
                  <c:v>0.51097245045299999</c:v>
                </c:pt>
                <c:pt idx="261">
                  <c:v>0.50089471260200003</c:v>
                </c:pt>
                <c:pt idx="262">
                  <c:v>0.113634858886</c:v>
                </c:pt>
                <c:pt idx="263">
                  <c:v>0.113634858886</c:v>
                </c:pt>
                <c:pt idx="264">
                  <c:v>0.113634858886</c:v>
                </c:pt>
                <c:pt idx="265">
                  <c:v>0.113634858886</c:v>
                </c:pt>
                <c:pt idx="266">
                  <c:v>0.280328656969</c:v>
                </c:pt>
                <c:pt idx="267">
                  <c:v>0.36225872772599998</c:v>
                </c:pt>
                <c:pt idx="268">
                  <c:v>0.195565083966</c:v>
                </c:pt>
                <c:pt idx="269">
                  <c:v>0.113634858886</c:v>
                </c:pt>
                <c:pt idx="270">
                  <c:v>0.113634858886</c:v>
                </c:pt>
                <c:pt idx="271">
                  <c:v>0.113634858886</c:v>
                </c:pt>
                <c:pt idx="272">
                  <c:v>0.113634858886</c:v>
                </c:pt>
                <c:pt idx="273">
                  <c:v>0.96790252365100005</c:v>
                </c:pt>
                <c:pt idx="274">
                  <c:v>0.92070596260199999</c:v>
                </c:pt>
                <c:pt idx="275">
                  <c:v>0.45249550786699999</c:v>
                </c:pt>
                <c:pt idx="276">
                  <c:v>0.39503815915099999</c:v>
                </c:pt>
                <c:pt idx="277">
                  <c:v>0.54518793998399995</c:v>
                </c:pt>
                <c:pt idx="278">
                  <c:v>1.05957910976</c:v>
                </c:pt>
                <c:pt idx="279">
                  <c:v>1.05957910976</c:v>
                </c:pt>
                <c:pt idx="280">
                  <c:v>0.64305127036300003</c:v>
                </c:pt>
                <c:pt idx="281">
                  <c:v>0.56939770566100001</c:v>
                </c:pt>
                <c:pt idx="282">
                  <c:v>0.45249550786699999</c:v>
                </c:pt>
                <c:pt idx="283">
                  <c:v>0.56027550636900003</c:v>
                </c:pt>
                <c:pt idx="284">
                  <c:v>0.45143438993099999</c:v>
                </c:pt>
                <c:pt idx="285">
                  <c:v>0.39503815915099999</c:v>
                </c:pt>
                <c:pt idx="286">
                  <c:v>0.39503815915099999</c:v>
                </c:pt>
                <c:pt idx="287">
                  <c:v>0.630118623381</c:v>
                </c:pt>
                <c:pt idx="288">
                  <c:v>0.705539534829</c:v>
                </c:pt>
                <c:pt idx="289">
                  <c:v>0.84762834453699998</c:v>
                </c:pt>
                <c:pt idx="290">
                  <c:v>0.62062011705300002</c:v>
                </c:pt>
                <c:pt idx="291">
                  <c:v>0.67881388688699995</c:v>
                </c:pt>
                <c:pt idx="292">
                  <c:v>0.39503815915099999</c:v>
                </c:pt>
                <c:pt idx="293">
                  <c:v>0.69354153760600001</c:v>
                </c:pt>
                <c:pt idx="294">
                  <c:v>0.81834842082699999</c:v>
                </c:pt>
                <c:pt idx="295">
                  <c:v>1.2554902533400001</c:v>
                </c:pt>
                <c:pt idx="296">
                  <c:v>1.0954814993499999</c:v>
                </c:pt>
                <c:pt idx="297">
                  <c:v>1.0056963692300001</c:v>
                </c:pt>
                <c:pt idx="298">
                  <c:v>1.1457881215300001</c:v>
                </c:pt>
                <c:pt idx="299">
                  <c:v>1.27869533942</c:v>
                </c:pt>
                <c:pt idx="300">
                  <c:v>1.62712756694</c:v>
                </c:pt>
                <c:pt idx="301">
                  <c:v>1.74762562548</c:v>
                </c:pt>
                <c:pt idx="302">
                  <c:v>1.79789333607</c:v>
                </c:pt>
                <c:pt idx="303">
                  <c:v>1.68099002494</c:v>
                </c:pt>
                <c:pt idx="304">
                  <c:v>1.41539693329</c:v>
                </c:pt>
                <c:pt idx="305">
                  <c:v>1.46657945204</c:v>
                </c:pt>
                <c:pt idx="306">
                  <c:v>1.0642653658300001</c:v>
                </c:pt>
                <c:pt idx="307">
                  <c:v>0.43205410363399999</c:v>
                </c:pt>
                <c:pt idx="308">
                  <c:v>2.00276461713</c:v>
                </c:pt>
                <c:pt idx="309">
                  <c:v>1.85347562018</c:v>
                </c:pt>
                <c:pt idx="310">
                  <c:v>1.5867076851299999</c:v>
                </c:pt>
                <c:pt idx="311">
                  <c:v>1.28338380011</c:v>
                </c:pt>
                <c:pt idx="312">
                  <c:v>0.74420806442800003</c:v>
                </c:pt>
                <c:pt idx="313">
                  <c:v>1.0786359779100001</c:v>
                </c:pt>
                <c:pt idx="314">
                  <c:v>1.64618674995</c:v>
                </c:pt>
                <c:pt idx="315">
                  <c:v>1.7908319298199999</c:v>
                </c:pt>
                <c:pt idx="316">
                  <c:v>1.1745711233</c:v>
                </c:pt>
                <c:pt idx="317">
                  <c:v>0.48613660502099998</c:v>
                </c:pt>
                <c:pt idx="318">
                  <c:v>0.93494925773199999</c:v>
                </c:pt>
                <c:pt idx="319">
                  <c:v>1.11455159525</c:v>
                </c:pt>
                <c:pt idx="320">
                  <c:v>1.4953174795099999</c:v>
                </c:pt>
                <c:pt idx="321">
                  <c:v>1.78628213989</c:v>
                </c:pt>
                <c:pt idx="322">
                  <c:v>1.45676061404</c:v>
                </c:pt>
                <c:pt idx="323">
                  <c:v>1.4978589684600001</c:v>
                </c:pt>
                <c:pt idx="324">
                  <c:v>2.0536812583900002</c:v>
                </c:pt>
                <c:pt idx="325">
                  <c:v>2.2245196698399998</c:v>
                </c:pt>
                <c:pt idx="326">
                  <c:v>1.89045022799</c:v>
                </c:pt>
                <c:pt idx="327">
                  <c:v>2.2111039900399998</c:v>
                </c:pt>
                <c:pt idx="328">
                  <c:v>1.71338717481</c:v>
                </c:pt>
                <c:pt idx="329">
                  <c:v>1.59485001785</c:v>
                </c:pt>
                <c:pt idx="330">
                  <c:v>1.3182577332600001</c:v>
                </c:pt>
                <c:pt idx="331">
                  <c:v>1.1125471523599999</c:v>
                </c:pt>
                <c:pt idx="332">
                  <c:v>0.99960720154899996</c:v>
                </c:pt>
                <c:pt idx="333">
                  <c:v>1.55638585677</c:v>
                </c:pt>
                <c:pt idx="334">
                  <c:v>2.1496528902900001</c:v>
                </c:pt>
                <c:pt idx="335">
                  <c:v>1.8637503741300001</c:v>
                </c:pt>
                <c:pt idx="336">
                  <c:v>2.2228260787399998</c:v>
                </c:pt>
                <c:pt idx="337">
                  <c:v>1.64797800583</c:v>
                </c:pt>
                <c:pt idx="338">
                  <c:v>1.0697821032399999</c:v>
                </c:pt>
                <c:pt idx="339">
                  <c:v>1.5871606248500001</c:v>
                </c:pt>
                <c:pt idx="340">
                  <c:v>1.63026584724</c:v>
                </c:pt>
                <c:pt idx="341">
                  <c:v>2.12597458196</c:v>
                </c:pt>
                <c:pt idx="342">
                  <c:v>1.7775433465199999</c:v>
                </c:pt>
                <c:pt idx="343">
                  <c:v>2.2623409629700002</c:v>
                </c:pt>
                <c:pt idx="344">
                  <c:v>2.44902366649</c:v>
                </c:pt>
                <c:pt idx="345">
                  <c:v>1.9426671556699999</c:v>
                </c:pt>
                <c:pt idx="346">
                  <c:v>2.20859413742</c:v>
                </c:pt>
                <c:pt idx="347">
                  <c:v>1.6446363491</c:v>
                </c:pt>
                <c:pt idx="348">
                  <c:v>1.3608560026800001</c:v>
                </c:pt>
                <c:pt idx="349">
                  <c:v>2.1942222025599998</c:v>
                </c:pt>
                <c:pt idx="350">
                  <c:v>2.8622301316700001</c:v>
                </c:pt>
                <c:pt idx="351">
                  <c:v>3.0201647766900002</c:v>
                </c:pt>
                <c:pt idx="352">
                  <c:v>2.7257451419700001</c:v>
                </c:pt>
                <c:pt idx="353">
                  <c:v>2.8587673309200001</c:v>
                </c:pt>
                <c:pt idx="354">
                  <c:v>2.3953810093599999</c:v>
                </c:pt>
                <c:pt idx="355">
                  <c:v>1.7523987436899999</c:v>
                </c:pt>
                <c:pt idx="356">
                  <c:v>2.6971147000900002</c:v>
                </c:pt>
                <c:pt idx="357">
                  <c:v>3.1531814540899998</c:v>
                </c:pt>
                <c:pt idx="358">
                  <c:v>3.0560909762200001</c:v>
                </c:pt>
                <c:pt idx="359">
                  <c:v>2.3880778662400002</c:v>
                </c:pt>
                <c:pt idx="360">
                  <c:v>2.1906309825400001</c:v>
                </c:pt>
                <c:pt idx="361">
                  <c:v>3.2790372967499999</c:v>
                </c:pt>
                <c:pt idx="362">
                  <c:v>3.5412755039400001</c:v>
                </c:pt>
                <c:pt idx="363">
                  <c:v>3.09943727409</c:v>
                </c:pt>
                <c:pt idx="364">
                  <c:v>1.87799289764</c:v>
                </c:pt>
              </c:numCache>
            </c:numRef>
          </c:val>
          <c:smooth val="0"/>
          <c:extLst>
            <c:ext xmlns:c16="http://schemas.microsoft.com/office/drawing/2014/chart" uri="{C3380CC4-5D6E-409C-BE32-E72D297353CC}">
              <c16:uniqueId val="{00000000-9FDA-4792-824D-D03F146917DE}"/>
            </c:ext>
          </c:extLst>
        </c:ser>
        <c:dLbls>
          <c:showLegendKey val="0"/>
          <c:showVal val="0"/>
          <c:showCatName val="0"/>
          <c:showSerName val="0"/>
          <c:showPercent val="0"/>
          <c:showBubbleSize val="0"/>
        </c:dLbls>
        <c:smooth val="0"/>
        <c:axId val="351001312"/>
        <c:axId val="350999744"/>
      </c:lineChart>
      <c:catAx>
        <c:axId val="35100131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50999744"/>
        <c:crosses val="autoZero"/>
        <c:auto val="1"/>
        <c:lblAlgn val="ctr"/>
        <c:lblOffset val="100"/>
        <c:tickMarkSkip val="31"/>
        <c:noMultiLvlLbl val="0"/>
      </c:catAx>
      <c:valAx>
        <c:axId val="350999744"/>
        <c:scaling>
          <c:orientation val="minMax"/>
          <c:max val="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PM2.5 (tons)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51001312"/>
        <c:crossesAt val="1"/>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RWC,</a:t>
            </a:r>
            <a:r>
              <a:rPr lang="en-US" baseline="0"/>
              <a:t> Multi-Pollutant Trends, x1000 tons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Sheet1!$I$14</c:f>
              <c:strCache>
                <c:ptCount val="1"/>
                <c:pt idx="0">
                  <c:v>PM2.5</c:v>
                </c:pt>
              </c:strCache>
            </c:strRef>
          </c:tx>
          <c:spPr>
            <a:ln w="28575" cap="rnd">
              <a:solidFill>
                <a:srgbClr val="FF0000"/>
              </a:solidFill>
              <a:round/>
            </a:ln>
            <a:effectLst>
              <a:innerShdw blurRad="63500" dist="50800" dir="16200000">
                <a:prstClr val="black">
                  <a:alpha val="50000"/>
                </a:prstClr>
              </a:innerShdw>
            </a:effectLst>
          </c:spPr>
          <c:marker>
            <c:symbol val="none"/>
          </c:marker>
          <c:cat>
            <c:strRef>
              <c:f>Sheet1!$H$15:$H$35</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Sheet1!$I$15:$I$35</c:f>
              <c:numCache>
                <c:formatCode>General</c:formatCode>
                <c:ptCount val="21"/>
                <c:pt idx="0">
                  <c:v>297.76</c:v>
                </c:pt>
                <c:pt idx="1">
                  <c:v>313.43</c:v>
                </c:pt>
                <c:pt idx="2">
                  <c:v>321.27</c:v>
                </c:pt>
                <c:pt idx="3">
                  <c:v>337.14</c:v>
                </c:pt>
                <c:pt idx="4">
                  <c:v>299.01</c:v>
                </c:pt>
                <c:pt idx="5">
                  <c:v>330.48</c:v>
                </c:pt>
                <c:pt idx="6">
                  <c:v>369.83</c:v>
                </c:pt>
                <c:pt idx="7">
                  <c:v>395.62</c:v>
                </c:pt>
                <c:pt idx="8">
                  <c:v>424.3</c:v>
                </c:pt>
                <c:pt idx="9">
                  <c:v>411.54</c:v>
                </c:pt>
                <c:pt idx="10">
                  <c:v>343.9</c:v>
                </c:pt>
                <c:pt idx="11">
                  <c:v>448.74</c:v>
                </c:pt>
                <c:pt idx="12">
                  <c:v>454.14</c:v>
                </c:pt>
                <c:pt idx="13">
                  <c:v>399.83</c:v>
                </c:pt>
                <c:pt idx="14">
                  <c:v>348.15</c:v>
                </c:pt>
                <c:pt idx="15">
                  <c:v>337.23</c:v>
                </c:pt>
                <c:pt idx="16">
                  <c:v>411.42</c:v>
                </c:pt>
                <c:pt idx="17">
                  <c:v>428.28</c:v>
                </c:pt>
                <c:pt idx="18">
                  <c:v>485.08</c:v>
                </c:pt>
                <c:pt idx="19">
                  <c:v>485.08</c:v>
                </c:pt>
                <c:pt idx="20">
                  <c:v>485.08</c:v>
                </c:pt>
              </c:numCache>
            </c:numRef>
          </c:val>
          <c:smooth val="0"/>
          <c:extLst>
            <c:ext xmlns:c16="http://schemas.microsoft.com/office/drawing/2014/chart" uri="{C3380CC4-5D6E-409C-BE32-E72D297353CC}">
              <c16:uniqueId val="{00000000-7E3A-4F94-964F-567AE1DBE939}"/>
            </c:ext>
          </c:extLst>
        </c:ser>
        <c:ser>
          <c:idx val="1"/>
          <c:order val="1"/>
          <c:tx>
            <c:strRef>
              <c:f>Sheet1!$J$14</c:f>
              <c:strCache>
                <c:ptCount val="1"/>
                <c:pt idx="0">
                  <c:v>NOx</c:v>
                </c:pt>
              </c:strCache>
            </c:strRef>
          </c:tx>
          <c:spPr>
            <a:ln w="28575" cap="rnd">
              <a:solidFill>
                <a:schemeClr val="accent2"/>
              </a:solidFill>
              <a:round/>
            </a:ln>
            <a:effectLst/>
          </c:spPr>
          <c:marker>
            <c:symbol val="none"/>
          </c:marker>
          <c:cat>
            <c:strRef>
              <c:f>Sheet1!$H$15:$H$35</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Sheet1!$J$15:$J$35</c:f>
              <c:numCache>
                <c:formatCode>General</c:formatCode>
                <c:ptCount val="21"/>
                <c:pt idx="0">
                  <c:v>34.67</c:v>
                </c:pt>
                <c:pt idx="1">
                  <c:v>36.49</c:v>
                </c:pt>
                <c:pt idx="2">
                  <c:v>37.409999999999997</c:v>
                </c:pt>
                <c:pt idx="3">
                  <c:v>39.25</c:v>
                </c:pt>
                <c:pt idx="4">
                  <c:v>34.81</c:v>
                </c:pt>
                <c:pt idx="5">
                  <c:v>38.479999999999997</c:v>
                </c:pt>
                <c:pt idx="6">
                  <c:v>43.06</c:v>
                </c:pt>
                <c:pt idx="7">
                  <c:v>46.06</c:v>
                </c:pt>
                <c:pt idx="8">
                  <c:v>49.4</c:v>
                </c:pt>
                <c:pt idx="9">
                  <c:v>47.92</c:v>
                </c:pt>
                <c:pt idx="10">
                  <c:v>40.04</c:v>
                </c:pt>
                <c:pt idx="11">
                  <c:v>52.25</c:v>
                </c:pt>
                <c:pt idx="12">
                  <c:v>52.88</c:v>
                </c:pt>
                <c:pt idx="13">
                  <c:v>46.55</c:v>
                </c:pt>
                <c:pt idx="14">
                  <c:v>40.54</c:v>
                </c:pt>
                <c:pt idx="15">
                  <c:v>39.26</c:v>
                </c:pt>
                <c:pt idx="16">
                  <c:v>47.9</c:v>
                </c:pt>
                <c:pt idx="17">
                  <c:v>49.87</c:v>
                </c:pt>
                <c:pt idx="18">
                  <c:v>49.79</c:v>
                </c:pt>
                <c:pt idx="19">
                  <c:v>49.79</c:v>
                </c:pt>
                <c:pt idx="20">
                  <c:v>49.79</c:v>
                </c:pt>
              </c:numCache>
            </c:numRef>
          </c:val>
          <c:smooth val="0"/>
          <c:extLst>
            <c:ext xmlns:c16="http://schemas.microsoft.com/office/drawing/2014/chart" uri="{C3380CC4-5D6E-409C-BE32-E72D297353CC}">
              <c16:uniqueId val="{00000001-7E3A-4F94-964F-567AE1DBE939}"/>
            </c:ext>
          </c:extLst>
        </c:ser>
        <c:ser>
          <c:idx val="2"/>
          <c:order val="2"/>
          <c:tx>
            <c:strRef>
              <c:f>Sheet1!$K$14</c:f>
              <c:strCache>
                <c:ptCount val="1"/>
                <c:pt idx="0">
                  <c:v>VOC</c:v>
                </c:pt>
              </c:strCache>
            </c:strRef>
          </c:tx>
          <c:spPr>
            <a:ln w="28575" cap="rnd">
              <a:solidFill>
                <a:srgbClr val="92D050"/>
              </a:solidFill>
              <a:round/>
            </a:ln>
            <a:effectLst/>
          </c:spPr>
          <c:marker>
            <c:symbol val="none"/>
          </c:marker>
          <c:cat>
            <c:strRef>
              <c:f>Sheet1!$H$15:$H$35</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Sheet1!$K$15:$K$35</c:f>
              <c:numCache>
                <c:formatCode>General</c:formatCode>
                <c:ptCount val="21"/>
                <c:pt idx="0">
                  <c:v>294.08999999999997</c:v>
                </c:pt>
                <c:pt idx="1">
                  <c:v>309.56</c:v>
                </c:pt>
                <c:pt idx="2">
                  <c:v>317.3</c:v>
                </c:pt>
                <c:pt idx="3">
                  <c:v>332.97</c:v>
                </c:pt>
                <c:pt idx="4">
                  <c:v>295.32</c:v>
                </c:pt>
                <c:pt idx="5">
                  <c:v>326.39999999999998</c:v>
                </c:pt>
                <c:pt idx="6">
                  <c:v>365.26</c:v>
                </c:pt>
                <c:pt idx="7">
                  <c:v>390.73</c:v>
                </c:pt>
                <c:pt idx="8">
                  <c:v>419.06</c:v>
                </c:pt>
                <c:pt idx="9">
                  <c:v>406.46</c:v>
                </c:pt>
                <c:pt idx="10">
                  <c:v>339.65</c:v>
                </c:pt>
                <c:pt idx="11">
                  <c:v>443.2</c:v>
                </c:pt>
                <c:pt idx="12">
                  <c:v>448.53</c:v>
                </c:pt>
                <c:pt idx="13">
                  <c:v>394.89</c:v>
                </c:pt>
                <c:pt idx="14">
                  <c:v>343.85</c:v>
                </c:pt>
                <c:pt idx="15">
                  <c:v>333.07</c:v>
                </c:pt>
                <c:pt idx="16">
                  <c:v>406.34</c:v>
                </c:pt>
                <c:pt idx="17">
                  <c:v>422.99</c:v>
                </c:pt>
                <c:pt idx="18">
                  <c:v>459.88</c:v>
                </c:pt>
                <c:pt idx="19">
                  <c:v>459.88</c:v>
                </c:pt>
                <c:pt idx="20">
                  <c:v>459.88</c:v>
                </c:pt>
              </c:numCache>
            </c:numRef>
          </c:val>
          <c:smooth val="0"/>
          <c:extLst>
            <c:ext xmlns:c16="http://schemas.microsoft.com/office/drawing/2014/chart" uri="{C3380CC4-5D6E-409C-BE32-E72D297353CC}">
              <c16:uniqueId val="{00000002-7E3A-4F94-964F-567AE1DBE939}"/>
            </c:ext>
          </c:extLst>
        </c:ser>
        <c:dLbls>
          <c:showLegendKey val="0"/>
          <c:showVal val="0"/>
          <c:showCatName val="0"/>
          <c:showSerName val="0"/>
          <c:showPercent val="0"/>
          <c:showBubbleSize val="0"/>
        </c:dLbls>
        <c:marker val="1"/>
        <c:smooth val="0"/>
        <c:axId val="2106907359"/>
        <c:axId val="2106908191"/>
      </c:lineChart>
      <c:lineChart>
        <c:grouping val="standard"/>
        <c:varyColors val="0"/>
        <c:ser>
          <c:idx val="3"/>
          <c:order val="3"/>
          <c:tx>
            <c:strRef>
              <c:f>Sheet1!$L$14</c:f>
              <c:strCache>
                <c:ptCount val="1"/>
                <c:pt idx="0">
                  <c:v>Black Carbon</c:v>
                </c:pt>
              </c:strCache>
            </c:strRef>
          </c:tx>
          <c:spPr>
            <a:ln w="28575" cap="rnd">
              <a:solidFill>
                <a:schemeClr val="tx1">
                  <a:lumMod val="85000"/>
                  <a:lumOff val="15000"/>
                </a:schemeClr>
              </a:solidFill>
              <a:round/>
            </a:ln>
            <a:effectLst/>
          </c:spPr>
          <c:marker>
            <c:symbol val="none"/>
          </c:marker>
          <c:cat>
            <c:strRef>
              <c:f>Sheet1!$H$15:$H$35</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Sheet1!$L$15:$L$35</c:f>
              <c:numCache>
                <c:formatCode>General</c:formatCode>
                <c:ptCount val="21"/>
                <c:pt idx="0">
                  <c:v>16.62</c:v>
                </c:pt>
                <c:pt idx="1">
                  <c:v>17.489999999999998</c:v>
                </c:pt>
                <c:pt idx="2">
                  <c:v>17.93</c:v>
                </c:pt>
                <c:pt idx="3">
                  <c:v>18.809999999999999</c:v>
                </c:pt>
                <c:pt idx="4">
                  <c:v>16.68</c:v>
                </c:pt>
                <c:pt idx="5">
                  <c:v>18.440000000000001</c:v>
                </c:pt>
                <c:pt idx="6">
                  <c:v>20.64</c:v>
                </c:pt>
                <c:pt idx="7">
                  <c:v>22.08</c:v>
                </c:pt>
                <c:pt idx="8">
                  <c:v>23.68</c:v>
                </c:pt>
                <c:pt idx="9">
                  <c:v>22.96</c:v>
                </c:pt>
                <c:pt idx="10">
                  <c:v>19.190000000000001</c:v>
                </c:pt>
                <c:pt idx="11">
                  <c:v>25.04</c:v>
                </c:pt>
                <c:pt idx="12">
                  <c:v>25.34</c:v>
                </c:pt>
                <c:pt idx="13">
                  <c:v>22.31</c:v>
                </c:pt>
                <c:pt idx="14">
                  <c:v>19.43</c:v>
                </c:pt>
                <c:pt idx="15">
                  <c:v>18.82</c:v>
                </c:pt>
                <c:pt idx="16">
                  <c:v>17.25</c:v>
                </c:pt>
                <c:pt idx="17">
                  <c:v>23.9</c:v>
                </c:pt>
                <c:pt idx="18">
                  <c:v>27.07</c:v>
                </c:pt>
                <c:pt idx="19">
                  <c:v>27.07</c:v>
                </c:pt>
                <c:pt idx="20">
                  <c:v>27.07</c:v>
                </c:pt>
              </c:numCache>
            </c:numRef>
          </c:val>
          <c:smooth val="0"/>
          <c:extLst>
            <c:ext xmlns:c16="http://schemas.microsoft.com/office/drawing/2014/chart" uri="{C3380CC4-5D6E-409C-BE32-E72D297353CC}">
              <c16:uniqueId val="{00000003-7E3A-4F94-964F-567AE1DBE939}"/>
            </c:ext>
          </c:extLst>
        </c:ser>
        <c:dLbls>
          <c:showLegendKey val="0"/>
          <c:showVal val="0"/>
          <c:showCatName val="0"/>
          <c:showSerName val="0"/>
          <c:showPercent val="0"/>
          <c:showBubbleSize val="0"/>
        </c:dLbls>
        <c:marker val="1"/>
        <c:smooth val="0"/>
        <c:axId val="170104255"/>
        <c:axId val="170108831"/>
      </c:lineChart>
      <c:catAx>
        <c:axId val="210690735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908191"/>
        <c:crosses val="autoZero"/>
        <c:auto val="1"/>
        <c:lblAlgn val="ctr"/>
        <c:lblOffset val="100"/>
        <c:noMultiLvlLbl val="0"/>
      </c:catAx>
      <c:valAx>
        <c:axId val="210690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PM2.5,</a:t>
                </a:r>
                <a:r>
                  <a:rPr lang="en-US" baseline="0"/>
                  <a:t> VOC , and NOx, Emissions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907359"/>
        <c:crosses val="autoZero"/>
        <c:crossBetween val="between"/>
      </c:valAx>
      <c:valAx>
        <c:axId val="17010883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Black</a:t>
                </a:r>
                <a:r>
                  <a:rPr lang="en-US" baseline="0"/>
                  <a:t> Carbon Emissions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104255"/>
        <c:crosses val="max"/>
        <c:crossBetween val="between"/>
      </c:valAx>
      <c:catAx>
        <c:axId val="170104255"/>
        <c:scaling>
          <c:orientation val="minMax"/>
        </c:scaling>
        <c:delete val="1"/>
        <c:axPos val="b"/>
        <c:numFmt formatCode="General" sourceLinked="1"/>
        <c:majorTickMark val="out"/>
        <c:minorTickMark val="none"/>
        <c:tickLblPos val="nextTo"/>
        <c:crossAx val="170108831"/>
        <c:crosses val="autoZero"/>
        <c:auto val="1"/>
        <c:lblAlgn val="ctr"/>
        <c:lblOffset val="100"/>
        <c:noMultiLvlLbl val="0"/>
      </c:catAx>
      <c:spPr>
        <a:noFill/>
        <a:ln>
          <a:noFill/>
        </a:ln>
        <a:effectLst/>
      </c:spPr>
    </c:plotArea>
    <c:legend>
      <c:legendPos val="b"/>
      <c:overlay val="0"/>
      <c:spPr>
        <a:noFill/>
        <a:ln>
          <a:solidFill>
            <a:schemeClr val="accent1">
              <a:alpha val="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PM2.5: 2020 NEI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BD-4CCE-A450-056A4A8D9D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BD-4CCE-A450-056A4A8D9D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BD-4CCE-A450-056A4A8D9D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BD-4CCE-A450-056A4A8D9D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BD-4CCE-A450-056A4A8D9D4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BD-4CCE-A450-056A4A8D9D4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0BD-4CCE-A450-056A4A8D9D4C}"/>
              </c:ext>
            </c:extLst>
          </c:dPt>
          <c:dLbls>
            <c:dLbl>
              <c:idx val="0"/>
              <c:layout>
                <c:manualLayout>
                  <c:x val="-0.10184065060049322"/>
                  <c:y val="4.07087235642500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0BD-4CCE-A450-056A4A8D9D4C}"/>
                </c:ext>
              </c:extLst>
            </c:dLbl>
            <c:dLbl>
              <c:idx val="4"/>
              <c:layout>
                <c:manualLayout>
                  <c:x val="1.1155424164037257E-2"/>
                  <c:y val="4.56472257064614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0BD-4CCE-A450-056A4A8D9D4C}"/>
                </c:ext>
              </c:extLst>
            </c:dLbl>
            <c:dLbl>
              <c:idx val="5"/>
              <c:layout>
                <c:manualLayout>
                  <c:x val="6.0320077318854999E-4"/>
                  <c:y val="6.43633474089301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0BD-4CCE-A450-056A4A8D9D4C}"/>
                </c:ext>
              </c:extLst>
            </c:dLbl>
            <c:dLbl>
              <c:idx val="6"/>
              <c:layout>
                <c:manualLayout>
                  <c:x val="5.4766953769767951E-2"/>
                  <c:y val="3.309844818188385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0BD-4CCE-A450-056A4A8D9D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Sheet1!$E$8:$E$14</c:f>
              <c:strCache>
                <c:ptCount val="7"/>
                <c:pt idx="0">
                  <c:v>Fires</c:v>
                </c:pt>
                <c:pt idx="1">
                  <c:v>Mobile Nonroad</c:v>
                </c:pt>
                <c:pt idx="2">
                  <c:v>Mobile Onroad</c:v>
                </c:pt>
                <c:pt idx="3">
                  <c:v>Misc</c:v>
                </c:pt>
                <c:pt idx="4">
                  <c:v>Fuel Comb: Non-RWC</c:v>
                </c:pt>
                <c:pt idx="5">
                  <c:v>RWC</c:v>
                </c:pt>
                <c:pt idx="6">
                  <c:v>Industrial Processes</c:v>
                </c:pt>
              </c:strCache>
              <c:extLst/>
            </c:strRef>
          </c:cat>
          <c:val>
            <c:numRef>
              <c:f>Sheet1!$F$8:$F$14</c:f>
              <c:numCache>
                <c:formatCode>General</c:formatCode>
                <c:ptCount val="7"/>
                <c:pt idx="0">
                  <c:v>2287.9359232993006</c:v>
                </c:pt>
                <c:pt idx="1">
                  <c:v>95.487651346786336</c:v>
                </c:pt>
                <c:pt idx="2">
                  <c:v>71.904863883049487</c:v>
                </c:pt>
                <c:pt idx="3">
                  <c:v>1845.1956214823315</c:v>
                </c:pt>
                <c:pt idx="4">
                  <c:v>316.89159113911626</c:v>
                </c:pt>
                <c:pt idx="5">
                  <c:v>440.05518133978626</c:v>
                </c:pt>
                <c:pt idx="6">
                  <c:v>224.30042232370533</c:v>
                </c:pt>
              </c:numCache>
              <c:extLst/>
            </c:numRef>
          </c:val>
          <c:extLst>
            <c:ext xmlns:c16="http://schemas.microsoft.com/office/drawing/2014/chart" uri="{C3380CC4-5D6E-409C-BE32-E72D297353CC}">
              <c16:uniqueId val="{0000000E-20BD-4CCE-A450-056A4A8D9D4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PM2.5: 2017 NEI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EF-4A30-838F-D1CAED6233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EF-4A30-838F-D1CAED6233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EF-4A30-838F-D1CAED6233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EF-4A30-838F-D1CAED6233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EEF-4A30-838F-D1CAED6233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EEF-4A30-838F-D1CAED62336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EEF-4A30-838F-D1CAED62336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6EEF-4A30-838F-D1CAED62336B}"/>
                </c:ext>
              </c:extLst>
            </c:dLbl>
            <c:dLbl>
              <c:idx val="1"/>
              <c:layout>
                <c:manualLayout>
                  <c:x val="-2.612221306271743E-2"/>
                  <c:y val="-1.28543629264017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EEF-4A30-838F-D1CAED62336B}"/>
                </c:ext>
              </c:extLst>
            </c:dLbl>
            <c:dLbl>
              <c:idx val="4"/>
              <c:layout>
                <c:manualLayout>
                  <c:x val="1.1155424164037257E-2"/>
                  <c:y val="4.56472257064614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EF-4A30-838F-D1CAED62336B}"/>
                </c:ext>
              </c:extLst>
            </c:dLbl>
            <c:dLbl>
              <c:idx val="5"/>
              <c:layout>
                <c:manualLayout>
                  <c:x val="6.0320077318854999E-4"/>
                  <c:y val="6.43633474089301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EEF-4A30-838F-D1CAED62336B}"/>
                </c:ext>
              </c:extLst>
            </c:dLbl>
            <c:dLbl>
              <c:idx val="6"/>
              <c:layout>
                <c:manualLayout>
                  <c:x val="5.4766953769767951E-2"/>
                  <c:y val="3.309844818188385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EEF-4A30-838F-D1CAED6233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Sheet1!$E$8:$E$14</c:f>
              <c:strCache>
                <c:ptCount val="7"/>
                <c:pt idx="0">
                  <c:v>Fires</c:v>
                </c:pt>
                <c:pt idx="1">
                  <c:v>Mobile Nonroad</c:v>
                </c:pt>
                <c:pt idx="2">
                  <c:v>Mobile Onroad</c:v>
                </c:pt>
                <c:pt idx="3">
                  <c:v>Misc</c:v>
                </c:pt>
                <c:pt idx="4">
                  <c:v>Fuel Comb: Non-RWC</c:v>
                </c:pt>
                <c:pt idx="5">
                  <c:v>RWC</c:v>
                </c:pt>
                <c:pt idx="6">
                  <c:v>Industrial Processes</c:v>
                </c:pt>
              </c:strCache>
              <c:extLst/>
            </c:strRef>
          </c:cat>
          <c:val>
            <c:numRef>
              <c:f>Sheet1!$G$8:$G$14</c:f>
              <c:numCache>
                <c:formatCode>General</c:formatCode>
                <c:ptCount val="7"/>
                <c:pt idx="0">
                  <c:v>2010.4521004445924</c:v>
                </c:pt>
                <c:pt idx="1">
                  <c:v>119.88804034262269</c:v>
                </c:pt>
                <c:pt idx="2">
                  <c:v>91.569636626824703</c:v>
                </c:pt>
                <c:pt idx="3">
                  <c:v>1965.2579481868383</c:v>
                </c:pt>
                <c:pt idx="4">
                  <c:v>273.69487657626456</c:v>
                </c:pt>
                <c:pt idx="5">
                  <c:v>305.93118212480346</c:v>
                </c:pt>
                <c:pt idx="6">
                  <c:v>244.6819503840199</c:v>
                </c:pt>
              </c:numCache>
              <c:extLst/>
            </c:numRef>
          </c:val>
          <c:extLst>
            <c:ext xmlns:c16="http://schemas.microsoft.com/office/drawing/2014/chart" uri="{C3380CC4-5D6E-409C-BE32-E72D297353CC}">
              <c16:uniqueId val="{0000000E-6EEF-4A30-838F-D1CAED62336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94CE3-C5ED-4DB8-847C-96915081CA4F}"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83020-B835-44EB-AE51-82F9687DB48C}" type="slidenum">
              <a:rPr lang="en-US" smtClean="0"/>
              <a:t>‹#›</a:t>
            </a:fld>
            <a:endParaRPr lang="en-US"/>
          </a:p>
        </p:txBody>
      </p:sp>
    </p:spTree>
    <p:extLst>
      <p:ext uri="{BB962C8B-B14F-4D97-AF65-F5344CB8AC3E}">
        <p14:creationId xmlns:p14="http://schemas.microsoft.com/office/powerpoint/2010/main" val="50122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slide: summarize that v2 release comes down to “good enough” vs policy driver like NATA</a:t>
            </a:r>
          </a:p>
        </p:txBody>
      </p:sp>
      <p:sp>
        <p:nvSpPr>
          <p:cNvPr id="4" name="Slide Number Placeholder 3"/>
          <p:cNvSpPr>
            <a:spLocks noGrp="1"/>
          </p:cNvSpPr>
          <p:nvPr>
            <p:ph type="sldNum" sz="quarter" idx="10"/>
          </p:nvPr>
        </p:nvSpPr>
        <p:spPr/>
        <p:txBody>
          <a:bodyPr/>
          <a:lstStyle/>
          <a:p>
            <a:fld id="{D3A837EF-A9E9-4CA3-9DBC-F547A63B9A59}" type="slidenum">
              <a:rPr lang="en-US" smtClean="0"/>
              <a:t>7</a:t>
            </a:fld>
            <a:endParaRPr lang="en-US"/>
          </a:p>
        </p:txBody>
      </p:sp>
    </p:spTree>
    <p:extLst>
      <p:ext uri="{BB962C8B-B14F-4D97-AF65-F5344CB8AC3E}">
        <p14:creationId xmlns:p14="http://schemas.microsoft.com/office/powerpoint/2010/main" val="3756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8</a:t>
            </a:fld>
            <a:endParaRPr lang="en-US" dirty="0"/>
          </a:p>
        </p:txBody>
      </p:sp>
    </p:spTree>
    <p:extLst>
      <p:ext uri="{BB962C8B-B14F-4D97-AF65-F5344CB8AC3E}">
        <p14:creationId xmlns:p14="http://schemas.microsoft.com/office/powerpoint/2010/main" val="187892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9</a:t>
            </a:fld>
            <a:endParaRPr lang="en-US"/>
          </a:p>
        </p:txBody>
      </p:sp>
    </p:spTree>
    <p:extLst>
      <p:ext uri="{BB962C8B-B14F-4D97-AF65-F5344CB8AC3E}">
        <p14:creationId xmlns:p14="http://schemas.microsoft.com/office/powerpoint/2010/main" val="277063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examples: (e.g., CLRTAP, US-Canada AQ Agreement, Arctic Monitoring and Assessment Programme (AMAP), Commission for Environmental Cooperation (CEC))</a:t>
            </a:r>
          </a:p>
          <a:p>
            <a:endParaRPr lang="en-US" dirty="0"/>
          </a:p>
        </p:txBody>
      </p:sp>
      <p:sp>
        <p:nvSpPr>
          <p:cNvPr id="4" name="Slide Number Placeholder 3"/>
          <p:cNvSpPr>
            <a:spLocks noGrp="1"/>
          </p:cNvSpPr>
          <p:nvPr>
            <p:ph type="sldNum" sz="quarter" idx="10"/>
          </p:nvPr>
        </p:nvSpPr>
        <p:spPr/>
        <p:txBody>
          <a:bodyPr/>
          <a:lstStyle/>
          <a:p>
            <a:fld id="{E4A2774F-008A-4A27-8B7E-441A0FEE837E}" type="slidenum">
              <a:rPr lang="en-US" smtClean="0"/>
              <a:t>11</a:t>
            </a:fld>
            <a:endParaRPr lang="en-US"/>
          </a:p>
        </p:txBody>
      </p:sp>
    </p:spTree>
    <p:extLst>
      <p:ext uri="{BB962C8B-B14F-4D97-AF65-F5344CB8AC3E}">
        <p14:creationId xmlns:p14="http://schemas.microsoft.com/office/powerpoint/2010/main" val="270140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 important to international community: methods/factors are often used as example for others</a:t>
            </a:r>
          </a:p>
        </p:txBody>
      </p:sp>
      <p:sp>
        <p:nvSpPr>
          <p:cNvPr id="4" name="Slide Number Placeholder 3"/>
          <p:cNvSpPr>
            <a:spLocks noGrp="1"/>
          </p:cNvSpPr>
          <p:nvPr>
            <p:ph type="sldNum" sz="quarter" idx="10"/>
          </p:nvPr>
        </p:nvSpPr>
        <p:spPr/>
        <p:txBody>
          <a:bodyPr/>
          <a:lstStyle/>
          <a:p>
            <a:fld id="{78E819CB-6F14-4D87-803E-DB34D9D9F35F}" type="slidenum">
              <a:rPr lang="en-US" smtClean="0"/>
              <a:pPr/>
              <a:t>13</a:t>
            </a:fld>
            <a:endParaRPr lang="en-US"/>
          </a:p>
        </p:txBody>
      </p:sp>
    </p:spTree>
    <p:extLst>
      <p:ext uri="{BB962C8B-B14F-4D97-AF65-F5344CB8AC3E}">
        <p14:creationId xmlns:p14="http://schemas.microsoft.com/office/powerpoint/2010/main" val="322777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21</a:t>
            </a:fld>
            <a:endParaRPr lang="en-US" dirty="0"/>
          </a:p>
        </p:txBody>
      </p:sp>
    </p:spTree>
    <p:extLst>
      <p:ext uri="{BB962C8B-B14F-4D97-AF65-F5344CB8AC3E}">
        <p14:creationId xmlns:p14="http://schemas.microsoft.com/office/powerpoint/2010/main" val="346442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D9F9-1995-81FE-02C9-2C5EAF87FE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895540-91EB-E78C-F804-0E30C0DB7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85479-3D7C-3429-C412-812C425024C1}"/>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5" name="Footer Placeholder 4">
            <a:extLst>
              <a:ext uri="{FF2B5EF4-FFF2-40B4-BE49-F238E27FC236}">
                <a16:creationId xmlns:a16="http://schemas.microsoft.com/office/drawing/2014/main" id="{F0A168F5-53A1-3E9A-CDCD-0984CFD28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853BE-AEC0-7B2B-0F33-4DFDAD294CEF}"/>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240404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B0B0-22EB-2E9A-FA08-1AC94E839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78014-684B-0419-07E7-7CBB636817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1AEA7-096F-EA76-4F82-1DD7BBAEF598}"/>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5" name="Footer Placeholder 4">
            <a:extLst>
              <a:ext uri="{FF2B5EF4-FFF2-40B4-BE49-F238E27FC236}">
                <a16:creationId xmlns:a16="http://schemas.microsoft.com/office/drawing/2014/main" id="{0D970F60-DB85-2D4A-EE59-D3638A66C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69955-1A48-2227-9EAE-565D9B07FCBA}"/>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211705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EF496-7E39-7F5D-1D09-8245B0EC7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95643F-533A-217E-6BF6-E02F8C80BC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3FDAF-123B-8FD2-859A-DF6FEFFC68A4}"/>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5" name="Footer Placeholder 4">
            <a:extLst>
              <a:ext uri="{FF2B5EF4-FFF2-40B4-BE49-F238E27FC236}">
                <a16:creationId xmlns:a16="http://schemas.microsoft.com/office/drawing/2014/main" id="{885D5716-BD87-ADE3-0D41-3AD36B374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4CE10-04A8-D800-ED8C-AA9D89C917FB}"/>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348118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561A-743B-14E2-54AF-9E45192CD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F2937-A656-AED4-5465-6EA912CE67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7D2FF-8F00-A41D-908B-166211A089E1}"/>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5" name="Footer Placeholder 4">
            <a:extLst>
              <a:ext uri="{FF2B5EF4-FFF2-40B4-BE49-F238E27FC236}">
                <a16:creationId xmlns:a16="http://schemas.microsoft.com/office/drawing/2014/main" id="{0D09EF9F-1AE8-5AFB-343B-2B9352091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C5C37-7AA1-4F38-9100-D6F8C3999718}"/>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181379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93D5-A31F-6F87-FBC9-A78F2AF74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90DFB-D8CA-A8E0-C96A-BAA02538B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4BA2D-45E4-09BD-DD30-D3595852D138}"/>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5" name="Footer Placeholder 4">
            <a:extLst>
              <a:ext uri="{FF2B5EF4-FFF2-40B4-BE49-F238E27FC236}">
                <a16:creationId xmlns:a16="http://schemas.microsoft.com/office/drawing/2014/main" id="{DC043EEB-81A8-5DD0-E587-746F505F4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C636E-7643-3BA0-0CDF-EFC731FBF57E}"/>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142765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F2A1-FEFD-174C-8A7F-5642F42CB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7741A-FEED-725E-F583-ABE1FA0C5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EB0BAA-DA14-FB85-7295-C9A4D038DE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B4A4B-F81D-4E27-CAA8-6A65D008BE01}"/>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6" name="Footer Placeholder 5">
            <a:extLst>
              <a:ext uri="{FF2B5EF4-FFF2-40B4-BE49-F238E27FC236}">
                <a16:creationId xmlns:a16="http://schemas.microsoft.com/office/drawing/2014/main" id="{EC754C64-FA76-B5D1-0C34-1241478FD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32634-0528-0D53-3B40-A1CC0E013546}"/>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156338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F463-A824-A252-33DA-1421831BDE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BFC5F4-F98F-8E76-A86E-C541DD944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5328F-B90D-204E-7AAB-7071A42288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B45D8D-EB92-D85F-2868-E208ADA65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6C85E-92A4-3748-574B-7FEF34F18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21274-C1C0-CC38-BE9D-9609C57465B4}"/>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8" name="Footer Placeholder 7">
            <a:extLst>
              <a:ext uri="{FF2B5EF4-FFF2-40B4-BE49-F238E27FC236}">
                <a16:creationId xmlns:a16="http://schemas.microsoft.com/office/drawing/2014/main" id="{55CF9769-270D-7DA0-0F41-506AB1B97D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118043-EE93-030D-639D-ECF25DF4DDB0}"/>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179103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AAB0-DB77-64A5-906D-1564389CE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1EBC02-D9E4-FC2D-0ABD-5254902A20D8}"/>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4" name="Footer Placeholder 3">
            <a:extLst>
              <a:ext uri="{FF2B5EF4-FFF2-40B4-BE49-F238E27FC236}">
                <a16:creationId xmlns:a16="http://schemas.microsoft.com/office/drawing/2014/main" id="{211E02D5-1E3B-7BC1-B65D-E15B2B1CB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FF9B25-231B-B7D0-B888-3B751969193F}"/>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406398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71363-6D27-AE8D-2441-91856673725C}"/>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3" name="Footer Placeholder 2">
            <a:extLst>
              <a:ext uri="{FF2B5EF4-FFF2-40B4-BE49-F238E27FC236}">
                <a16:creationId xmlns:a16="http://schemas.microsoft.com/office/drawing/2014/main" id="{6EE04B03-8214-8C60-D139-FFED45E8B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BFBFBC-D9B4-F8B8-7736-5E0DACD016EC}"/>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196458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714A-12D0-C266-C730-13A0B3FB7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910F1-9546-4EC1-8B7B-1D3FAF342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20CDD-6398-7F1D-AC31-5F6C0BBA4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5EF15-9FF2-996B-AF05-591AAB790F7D}"/>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6" name="Footer Placeholder 5">
            <a:extLst>
              <a:ext uri="{FF2B5EF4-FFF2-40B4-BE49-F238E27FC236}">
                <a16:creationId xmlns:a16="http://schemas.microsoft.com/office/drawing/2014/main" id="{560BE45E-C884-9CE3-C5C8-0D8687765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07D64-81E5-407C-6D18-73BCE513834B}"/>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5056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2D3B-80CE-D7F1-BCFE-DFC79F966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037A6B-268C-879C-E753-22F1F40B5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588FC-308D-8F97-ACEE-9BA1493BC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9EA2E-0161-F21E-FB92-7068A8C4D466}"/>
              </a:ext>
            </a:extLst>
          </p:cNvPr>
          <p:cNvSpPr>
            <a:spLocks noGrp="1"/>
          </p:cNvSpPr>
          <p:nvPr>
            <p:ph type="dt" sz="half" idx="10"/>
          </p:nvPr>
        </p:nvSpPr>
        <p:spPr/>
        <p:txBody>
          <a:bodyPr/>
          <a:lstStyle/>
          <a:p>
            <a:fld id="{8E5657D3-FB9F-4B1B-81F2-8271F802C7CA}" type="datetimeFigureOut">
              <a:rPr lang="en-US" smtClean="0"/>
              <a:t>10/23/2024</a:t>
            </a:fld>
            <a:endParaRPr lang="en-US"/>
          </a:p>
        </p:txBody>
      </p:sp>
      <p:sp>
        <p:nvSpPr>
          <p:cNvPr id="6" name="Footer Placeholder 5">
            <a:extLst>
              <a:ext uri="{FF2B5EF4-FFF2-40B4-BE49-F238E27FC236}">
                <a16:creationId xmlns:a16="http://schemas.microsoft.com/office/drawing/2014/main" id="{DD09F605-40D4-3C28-97F7-2E664C922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40960-B061-85B0-5230-1B15673D838E}"/>
              </a:ext>
            </a:extLst>
          </p:cNvPr>
          <p:cNvSpPr>
            <a:spLocks noGrp="1"/>
          </p:cNvSpPr>
          <p:nvPr>
            <p:ph type="sldNum" sz="quarter" idx="12"/>
          </p:nvPr>
        </p:nvSpPr>
        <p:spPr/>
        <p:txBody>
          <a:bodyPr/>
          <a:lstStyle/>
          <a:p>
            <a:fld id="{E7D35509-34A8-472C-BE31-9D5955760BB8}" type="slidenum">
              <a:rPr lang="en-US" smtClean="0"/>
              <a:t>‹#›</a:t>
            </a:fld>
            <a:endParaRPr lang="en-US"/>
          </a:p>
        </p:txBody>
      </p:sp>
    </p:spTree>
    <p:extLst>
      <p:ext uri="{BB962C8B-B14F-4D97-AF65-F5344CB8AC3E}">
        <p14:creationId xmlns:p14="http://schemas.microsoft.com/office/powerpoint/2010/main" val="4149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58A6A-1634-A20B-9F0E-662CEAEBF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E8338-A8B8-FC01-0AA4-22D124932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8E956-AB8A-1A88-7135-B5EC27644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657D3-FB9F-4B1B-81F2-8271F802C7CA}" type="datetimeFigureOut">
              <a:rPr lang="en-US" smtClean="0"/>
              <a:t>10/23/2024</a:t>
            </a:fld>
            <a:endParaRPr lang="en-US"/>
          </a:p>
        </p:txBody>
      </p:sp>
      <p:sp>
        <p:nvSpPr>
          <p:cNvPr id="5" name="Footer Placeholder 4">
            <a:extLst>
              <a:ext uri="{FF2B5EF4-FFF2-40B4-BE49-F238E27FC236}">
                <a16:creationId xmlns:a16="http://schemas.microsoft.com/office/drawing/2014/main" id="{7B1EAA18-BF54-6FC9-1572-6280BA6EB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98459A-59E7-B848-1946-A684E1906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35509-34A8-472C-BE31-9D5955760BB8}" type="slidenum">
              <a:rPr lang="en-US" smtClean="0"/>
              <a:t>‹#›</a:t>
            </a:fld>
            <a:endParaRPr lang="en-US"/>
          </a:p>
        </p:txBody>
      </p:sp>
    </p:spTree>
    <p:extLst>
      <p:ext uri="{BB962C8B-B14F-4D97-AF65-F5344CB8AC3E}">
        <p14:creationId xmlns:p14="http://schemas.microsoft.com/office/powerpoint/2010/main" val="1071582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www.epa.gov/system/files/documents/2022-04/eiag-stakeholder-methods-collaboration_december102021_0.docx"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hyperlink" Target="https://www.epa.gov/air-emissions-inventories/air-pollutant-emissions-trends-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E023-0F4E-186C-94D5-EBBFACA202DF}"/>
              </a:ext>
            </a:extLst>
          </p:cNvPr>
          <p:cNvSpPr>
            <a:spLocks noGrp="1"/>
          </p:cNvSpPr>
          <p:nvPr>
            <p:ph type="ctrTitle"/>
          </p:nvPr>
        </p:nvSpPr>
        <p:spPr/>
        <p:txBody>
          <a:bodyPr>
            <a:noAutofit/>
          </a:bodyPr>
          <a:lstStyle/>
          <a:p>
            <a:r>
              <a:rPr lang="en-US" sz="4400" dirty="0"/>
              <a:t>Emissions Methods Improvements to support the NEI and emissions data to support the development of a modeling platform</a:t>
            </a:r>
          </a:p>
        </p:txBody>
      </p:sp>
      <p:sp>
        <p:nvSpPr>
          <p:cNvPr id="3" name="Subtitle 2">
            <a:extLst>
              <a:ext uri="{FF2B5EF4-FFF2-40B4-BE49-F238E27FC236}">
                <a16:creationId xmlns:a16="http://schemas.microsoft.com/office/drawing/2014/main" id="{EDA0305A-008D-35BF-3FE6-08D528DAC5D4}"/>
              </a:ext>
            </a:extLst>
          </p:cNvPr>
          <p:cNvSpPr>
            <a:spLocks noGrp="1"/>
          </p:cNvSpPr>
          <p:nvPr>
            <p:ph type="subTitle" idx="1"/>
          </p:nvPr>
        </p:nvSpPr>
        <p:spPr/>
        <p:txBody>
          <a:bodyPr>
            <a:normAutofit lnSpcReduction="10000"/>
          </a:bodyPr>
          <a:lstStyle/>
          <a:p>
            <a:r>
              <a:rPr lang="en-US" dirty="0"/>
              <a:t>Tesh Rao</a:t>
            </a:r>
          </a:p>
          <a:p>
            <a:r>
              <a:rPr lang="en-US" dirty="0"/>
              <a:t>EPA/OAQPS/Emissions Inventory and Analysis Group (EIAG)</a:t>
            </a:r>
          </a:p>
          <a:p>
            <a:r>
              <a:rPr lang="en-US" dirty="0"/>
              <a:t>October 23, 2024</a:t>
            </a:r>
          </a:p>
          <a:p>
            <a:r>
              <a:rPr lang="en-US" dirty="0"/>
              <a:t>2024 CMAS Conference</a:t>
            </a:r>
          </a:p>
        </p:txBody>
      </p:sp>
    </p:spTree>
    <p:extLst>
      <p:ext uri="{BB962C8B-B14F-4D97-AF65-F5344CB8AC3E}">
        <p14:creationId xmlns:p14="http://schemas.microsoft.com/office/powerpoint/2010/main" val="321481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6729-0036-4C3A-B12B-0173AAE4A720}"/>
              </a:ext>
            </a:extLst>
          </p:cNvPr>
          <p:cNvSpPr>
            <a:spLocks noGrp="1"/>
          </p:cNvSpPr>
          <p:nvPr>
            <p:ph type="title"/>
          </p:nvPr>
        </p:nvSpPr>
        <p:spPr/>
        <p:txBody>
          <a:bodyPr/>
          <a:lstStyle/>
          <a:p>
            <a:r>
              <a:rPr lang="en-US" dirty="0"/>
              <a:t>NEI Drivers - Uses by SLTs</a:t>
            </a:r>
          </a:p>
        </p:txBody>
      </p:sp>
      <p:sp>
        <p:nvSpPr>
          <p:cNvPr id="3" name="Content Placeholder 2">
            <a:extLst>
              <a:ext uri="{FF2B5EF4-FFF2-40B4-BE49-F238E27FC236}">
                <a16:creationId xmlns:a16="http://schemas.microsoft.com/office/drawing/2014/main" id="{C908318C-1EDA-430F-A745-49F5C5F59893}"/>
              </a:ext>
            </a:extLst>
          </p:cNvPr>
          <p:cNvSpPr>
            <a:spLocks noGrp="1"/>
          </p:cNvSpPr>
          <p:nvPr>
            <p:ph idx="1"/>
          </p:nvPr>
        </p:nvSpPr>
        <p:spPr/>
        <p:txBody>
          <a:bodyPr>
            <a:normAutofit/>
          </a:bodyPr>
          <a:lstStyle/>
          <a:p>
            <a:r>
              <a:rPr lang="en-US" dirty="0"/>
              <a:t>NAAQS and Regional Haze Implementation</a:t>
            </a:r>
          </a:p>
          <a:p>
            <a:pPr lvl="1"/>
            <a:r>
              <a:rPr lang="en-US" dirty="0"/>
              <a:t>Starting point for State Implementation Plan (SIP) inventory requirements for O</a:t>
            </a:r>
            <a:r>
              <a:rPr lang="en-US" baseline="-25000" dirty="0"/>
              <a:t>3</a:t>
            </a:r>
            <a:r>
              <a:rPr lang="en-US" dirty="0"/>
              <a:t>, PM</a:t>
            </a:r>
            <a:r>
              <a:rPr lang="en-US" baseline="-25000" dirty="0"/>
              <a:t>2.5</a:t>
            </a:r>
            <a:r>
              <a:rPr lang="en-US" dirty="0"/>
              <a:t>, transport, and regional haze SIPS</a:t>
            </a:r>
          </a:p>
          <a:p>
            <a:pPr lvl="2"/>
            <a:r>
              <a:rPr lang="en-US" dirty="0"/>
              <a:t>Planning inventories</a:t>
            </a:r>
          </a:p>
          <a:p>
            <a:pPr lvl="2"/>
            <a:r>
              <a:rPr lang="en-US" dirty="0"/>
              <a:t>Modeling inventories</a:t>
            </a:r>
          </a:p>
          <a:p>
            <a:pPr lvl="1"/>
            <a:r>
              <a:rPr lang="en-US" dirty="0"/>
              <a:t>NAAQS Designations: emissions (along with monitoring data) are among the most important factors in designation tools used by SLTs (designating non-attainment areas)</a:t>
            </a:r>
          </a:p>
          <a:p>
            <a:r>
              <a:rPr lang="en-US" dirty="0"/>
              <a:t>NAAQS policy assessments and integrated science assessments (ORD)</a:t>
            </a:r>
          </a:p>
          <a:p>
            <a:endParaRPr lang="en-US" dirty="0"/>
          </a:p>
        </p:txBody>
      </p:sp>
      <p:sp>
        <p:nvSpPr>
          <p:cNvPr id="4" name="Slide Number Placeholder 3">
            <a:extLst>
              <a:ext uri="{FF2B5EF4-FFF2-40B4-BE49-F238E27FC236}">
                <a16:creationId xmlns:a16="http://schemas.microsoft.com/office/drawing/2014/main" id="{584B1BB4-64A2-467F-8FDD-BF973A3EC6CA}"/>
              </a:ext>
            </a:extLst>
          </p:cNvPr>
          <p:cNvSpPr>
            <a:spLocks noGrp="1"/>
          </p:cNvSpPr>
          <p:nvPr>
            <p:ph type="sldNum" sz="quarter" idx="12"/>
          </p:nvPr>
        </p:nvSpPr>
        <p:spPr/>
        <p:txBody>
          <a:bodyPr/>
          <a:lstStyle/>
          <a:p>
            <a:fld id="{0E32ECE0-38A0-47B8-B1A6-C56FBC7E4C24}" type="slidenum">
              <a:rPr lang="en-US" smtClean="0"/>
              <a:t>10</a:t>
            </a:fld>
            <a:endParaRPr lang="en-US"/>
          </a:p>
        </p:txBody>
      </p:sp>
      <p:sp>
        <p:nvSpPr>
          <p:cNvPr id="5" name="TextBox 4">
            <a:extLst>
              <a:ext uri="{FF2B5EF4-FFF2-40B4-BE49-F238E27FC236}">
                <a16:creationId xmlns:a16="http://schemas.microsoft.com/office/drawing/2014/main" id="{2969FAB3-EAE8-4B95-8496-22B903930A8A}"/>
              </a:ext>
            </a:extLst>
          </p:cNvPr>
          <p:cNvSpPr txBox="1"/>
          <p:nvPr/>
        </p:nvSpPr>
        <p:spPr>
          <a:xfrm>
            <a:off x="1278873" y="5297160"/>
            <a:ext cx="8832916" cy="646331"/>
          </a:xfrm>
          <a:prstGeom prst="rect">
            <a:avLst/>
          </a:prstGeom>
          <a:noFill/>
        </p:spPr>
        <p:txBody>
          <a:bodyPr wrap="square" rtlCol="0">
            <a:spAutoFit/>
          </a:bodyPr>
          <a:lstStyle/>
          <a:p>
            <a:r>
              <a:rPr lang="en-US" dirty="0">
                <a:solidFill>
                  <a:srgbClr val="FF0000"/>
                </a:solidFill>
              </a:rPr>
              <a:t>EPA works with the SLTs to develop the NEI.  We use data submitted by SLTs for all the sources supplemented with estimates that EPA develops </a:t>
            </a:r>
          </a:p>
        </p:txBody>
      </p:sp>
    </p:spTree>
    <p:extLst>
      <p:ext uri="{BB962C8B-B14F-4D97-AF65-F5344CB8AC3E}">
        <p14:creationId xmlns:p14="http://schemas.microsoft.com/office/powerpoint/2010/main" val="353436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6729-0036-4C3A-B12B-0173AAE4A720}"/>
              </a:ext>
            </a:extLst>
          </p:cNvPr>
          <p:cNvSpPr>
            <a:spLocks noGrp="1"/>
          </p:cNvSpPr>
          <p:nvPr>
            <p:ph type="title"/>
          </p:nvPr>
        </p:nvSpPr>
        <p:spPr/>
        <p:txBody>
          <a:bodyPr/>
          <a:lstStyle/>
          <a:p>
            <a:r>
              <a:rPr lang="en-US" dirty="0"/>
              <a:t>NEI Drivers - Uses by EPA and Others </a:t>
            </a:r>
            <a:r>
              <a:rPr lang="en-US" sz="3200" dirty="0"/>
              <a:t>(1 of 2)</a:t>
            </a:r>
            <a:endParaRPr lang="en-US" dirty="0"/>
          </a:p>
        </p:txBody>
      </p:sp>
      <p:sp>
        <p:nvSpPr>
          <p:cNvPr id="3" name="Content Placeholder 2">
            <a:extLst>
              <a:ext uri="{FF2B5EF4-FFF2-40B4-BE49-F238E27FC236}">
                <a16:creationId xmlns:a16="http://schemas.microsoft.com/office/drawing/2014/main" id="{C908318C-1EDA-430F-A745-49F5C5F59893}"/>
              </a:ext>
            </a:extLst>
          </p:cNvPr>
          <p:cNvSpPr>
            <a:spLocks noGrp="1"/>
          </p:cNvSpPr>
          <p:nvPr>
            <p:ph idx="1"/>
          </p:nvPr>
        </p:nvSpPr>
        <p:spPr>
          <a:xfrm>
            <a:off x="838200" y="1825625"/>
            <a:ext cx="10515600" cy="4705804"/>
          </a:xfrm>
        </p:spPr>
        <p:txBody>
          <a:bodyPr>
            <a:normAutofit fontScale="92500" lnSpcReduction="10000"/>
          </a:bodyPr>
          <a:lstStyle/>
          <a:p>
            <a:r>
              <a:rPr lang="en-US" dirty="0"/>
              <a:t>Air quality modeling</a:t>
            </a:r>
          </a:p>
          <a:p>
            <a:pPr lvl="1"/>
            <a:r>
              <a:rPr lang="en-US" dirty="0"/>
              <a:t>NAAQS Regulatory and Regional Haze: Transport rules, NAAQS Regulatory Impact Analysis (RIA), OTAQ RIAs, international transport </a:t>
            </a:r>
          </a:p>
          <a:p>
            <a:pPr lvl="1"/>
            <a:r>
              <a:rPr lang="en-US" dirty="0" err="1"/>
              <a:t>AirToxScreen</a:t>
            </a:r>
            <a:r>
              <a:rPr lang="en-US" dirty="0"/>
              <a:t> – risk results used by SLTs</a:t>
            </a:r>
          </a:p>
          <a:p>
            <a:pPr lvl="1"/>
            <a:r>
              <a:rPr lang="en-US" dirty="0"/>
              <a:t>Technology Review (RTR): starting point</a:t>
            </a:r>
          </a:p>
          <a:p>
            <a:pPr lvl="1"/>
            <a:r>
              <a:rPr lang="en-US" dirty="0"/>
              <a:t>ORD air quality model development</a:t>
            </a:r>
          </a:p>
          <a:p>
            <a:pPr lvl="1"/>
            <a:r>
              <a:rPr lang="en-US" dirty="0"/>
              <a:t>Centers for Disease Control and Prevention (CDC) air quality analysis</a:t>
            </a:r>
          </a:p>
          <a:p>
            <a:pPr lvl="1"/>
            <a:r>
              <a:rPr lang="en-US" dirty="0"/>
              <a:t>Global modeling inventories used by international community</a:t>
            </a:r>
          </a:p>
          <a:p>
            <a:r>
              <a:rPr lang="en-US" dirty="0"/>
              <a:t>Emissions trends – national and state</a:t>
            </a:r>
          </a:p>
          <a:p>
            <a:pPr lvl="1"/>
            <a:r>
              <a:rPr lang="en-US" dirty="0"/>
              <a:t>Air trends report</a:t>
            </a:r>
          </a:p>
          <a:p>
            <a:pPr lvl="1"/>
            <a:r>
              <a:rPr lang="en-US" dirty="0"/>
              <a:t>ORD Report on the Environment</a:t>
            </a:r>
          </a:p>
          <a:p>
            <a:pPr lvl="1"/>
            <a:r>
              <a:rPr lang="en-US" dirty="0"/>
              <a:t>International agreements </a:t>
            </a:r>
          </a:p>
          <a:p>
            <a:pPr lvl="1"/>
            <a:r>
              <a:rPr lang="en-US" dirty="0"/>
              <a:t>Public and press requests</a:t>
            </a:r>
          </a:p>
          <a:p>
            <a:pPr lvl="1"/>
            <a:endParaRPr lang="en-US" dirty="0"/>
          </a:p>
        </p:txBody>
      </p:sp>
      <p:sp>
        <p:nvSpPr>
          <p:cNvPr id="4" name="Slide Number Placeholder 3">
            <a:extLst>
              <a:ext uri="{FF2B5EF4-FFF2-40B4-BE49-F238E27FC236}">
                <a16:creationId xmlns:a16="http://schemas.microsoft.com/office/drawing/2014/main" id="{4C837D08-2AF8-40EF-9CB9-80EDB0DC99A5}"/>
              </a:ext>
            </a:extLst>
          </p:cNvPr>
          <p:cNvSpPr>
            <a:spLocks noGrp="1"/>
          </p:cNvSpPr>
          <p:nvPr>
            <p:ph type="sldNum" sz="quarter" idx="12"/>
          </p:nvPr>
        </p:nvSpPr>
        <p:spPr/>
        <p:txBody>
          <a:bodyPr/>
          <a:lstStyle/>
          <a:p>
            <a:fld id="{0E32ECE0-38A0-47B8-B1A6-C56FBC7E4C24}" type="slidenum">
              <a:rPr lang="en-US" smtClean="0"/>
              <a:t>11</a:t>
            </a:fld>
            <a:endParaRPr lang="en-US"/>
          </a:p>
        </p:txBody>
      </p:sp>
    </p:spTree>
    <p:extLst>
      <p:ext uri="{BB962C8B-B14F-4D97-AF65-F5344CB8AC3E}">
        <p14:creationId xmlns:p14="http://schemas.microsoft.com/office/powerpoint/2010/main" val="334661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6729-0036-4C3A-B12B-0173AAE4A720}"/>
              </a:ext>
            </a:extLst>
          </p:cNvPr>
          <p:cNvSpPr>
            <a:spLocks noGrp="1"/>
          </p:cNvSpPr>
          <p:nvPr>
            <p:ph type="title"/>
          </p:nvPr>
        </p:nvSpPr>
        <p:spPr/>
        <p:txBody>
          <a:bodyPr/>
          <a:lstStyle/>
          <a:p>
            <a:r>
              <a:rPr lang="en-US" dirty="0"/>
              <a:t>NEI Drivers - Uses by EPA and Others </a:t>
            </a:r>
            <a:r>
              <a:rPr lang="en-US" sz="3200" dirty="0"/>
              <a:t>(2 of 2)</a:t>
            </a:r>
            <a:endParaRPr lang="en-US" dirty="0"/>
          </a:p>
        </p:txBody>
      </p:sp>
      <p:sp>
        <p:nvSpPr>
          <p:cNvPr id="3" name="Content Placeholder 2">
            <a:extLst>
              <a:ext uri="{FF2B5EF4-FFF2-40B4-BE49-F238E27FC236}">
                <a16:creationId xmlns:a16="http://schemas.microsoft.com/office/drawing/2014/main" id="{C908318C-1EDA-430F-A745-49F5C5F59893}"/>
              </a:ext>
            </a:extLst>
          </p:cNvPr>
          <p:cNvSpPr>
            <a:spLocks noGrp="1"/>
          </p:cNvSpPr>
          <p:nvPr>
            <p:ph idx="1"/>
          </p:nvPr>
        </p:nvSpPr>
        <p:spPr>
          <a:xfrm>
            <a:off x="838200" y="1825625"/>
            <a:ext cx="10515600" cy="4604204"/>
          </a:xfrm>
        </p:spPr>
        <p:txBody>
          <a:bodyPr>
            <a:normAutofit/>
          </a:bodyPr>
          <a:lstStyle/>
          <a:p>
            <a:r>
              <a:rPr lang="en-US" dirty="0"/>
              <a:t>Monitoring: siting purposes</a:t>
            </a:r>
          </a:p>
          <a:p>
            <a:r>
              <a:rPr lang="en-US" dirty="0"/>
              <a:t>Public information via NEI website</a:t>
            </a:r>
          </a:p>
          <a:p>
            <a:pPr lvl="1"/>
            <a:r>
              <a:rPr lang="en-US" dirty="0"/>
              <a:t>NEI Report Story Map </a:t>
            </a:r>
          </a:p>
          <a:p>
            <a:pPr lvl="1"/>
            <a:r>
              <a:rPr lang="en-US" dirty="0"/>
              <a:t>NEI query tools, technical support documentation, submittal instructions, guidance, plan, instructions</a:t>
            </a:r>
          </a:p>
          <a:p>
            <a:pPr lvl="1"/>
            <a:r>
              <a:rPr lang="en-US" dirty="0"/>
              <a:t>Emissions processes for EPA’s air quality modeling</a:t>
            </a:r>
          </a:p>
          <a:p>
            <a:r>
              <a:rPr lang="en-US" dirty="0"/>
              <a:t>Data quality analysis</a:t>
            </a:r>
          </a:p>
          <a:p>
            <a:pPr lvl="1"/>
            <a:r>
              <a:rPr lang="en-US" dirty="0"/>
              <a:t>OECA Enforcement and Compliance History (ECHO) web tool for regulated facilities</a:t>
            </a:r>
          </a:p>
          <a:p>
            <a:pPr lvl="1"/>
            <a:r>
              <a:rPr lang="en-US" dirty="0"/>
              <a:t>TRI – missing or significant facility differences</a:t>
            </a:r>
          </a:p>
        </p:txBody>
      </p:sp>
      <p:sp>
        <p:nvSpPr>
          <p:cNvPr id="4" name="Slide Number Placeholder 3">
            <a:extLst>
              <a:ext uri="{FF2B5EF4-FFF2-40B4-BE49-F238E27FC236}">
                <a16:creationId xmlns:a16="http://schemas.microsoft.com/office/drawing/2014/main" id="{5EF2A305-6C58-40C1-8BFD-95035CE9BD97}"/>
              </a:ext>
            </a:extLst>
          </p:cNvPr>
          <p:cNvSpPr>
            <a:spLocks noGrp="1"/>
          </p:cNvSpPr>
          <p:nvPr>
            <p:ph type="sldNum" sz="quarter" idx="12"/>
          </p:nvPr>
        </p:nvSpPr>
        <p:spPr/>
        <p:txBody>
          <a:bodyPr/>
          <a:lstStyle/>
          <a:p>
            <a:fld id="{0E32ECE0-38A0-47B8-B1A6-C56FBC7E4C24}" type="slidenum">
              <a:rPr lang="en-US" smtClean="0"/>
              <a:t>12</a:t>
            </a:fld>
            <a:endParaRPr lang="en-US"/>
          </a:p>
        </p:txBody>
      </p:sp>
    </p:spTree>
    <p:extLst>
      <p:ext uri="{BB962C8B-B14F-4D97-AF65-F5344CB8AC3E}">
        <p14:creationId xmlns:p14="http://schemas.microsoft.com/office/powerpoint/2010/main" val="253704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173625"/>
            <a:ext cx="11358902" cy="1143000"/>
          </a:xfrm>
        </p:spPr>
        <p:txBody>
          <a:bodyPr>
            <a:normAutofit fontScale="90000"/>
          </a:bodyPr>
          <a:lstStyle/>
          <a:p>
            <a:r>
              <a:rPr lang="en-US" dirty="0"/>
              <a:t>Example of a Key NEI Use: </a:t>
            </a:r>
            <a:br>
              <a:rPr lang="en-US" dirty="0"/>
            </a:br>
            <a:r>
              <a:rPr lang="en-US" sz="4000" dirty="0"/>
              <a:t>Allocating to hours, grid cells, and species for AQ modeling</a:t>
            </a:r>
            <a:endParaRPr lang="en-US" dirty="0"/>
          </a:p>
        </p:txBody>
      </p:sp>
      <p:sp>
        <p:nvSpPr>
          <p:cNvPr id="4" name="Slide Number Placeholder 2"/>
          <p:cNvSpPr>
            <a:spLocks noGrp="1"/>
          </p:cNvSpPr>
          <p:nvPr>
            <p:ph type="sldNum" sz="quarter" idx="12"/>
          </p:nvPr>
        </p:nvSpPr>
        <p:spPr>
          <a:xfrm>
            <a:off x="11577016" y="6407945"/>
            <a:ext cx="365760" cy="365125"/>
          </a:xfrm>
        </p:spPr>
        <p:txBody>
          <a:bodyPr/>
          <a:lstStyle/>
          <a:p>
            <a:fld id="{16D4B1CE-4584-4940-B22B-1A52A204CA10}" type="slidenum">
              <a:rPr lang="en-US" smtClean="0"/>
              <a:pPr/>
              <a:t>13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8738" y="3429000"/>
            <a:ext cx="2925033" cy="1685958"/>
          </a:xfrm>
          <a:prstGeom prst="rect">
            <a:avLst/>
          </a:prstGeom>
        </p:spPr>
      </p:pic>
      <p:sp>
        <p:nvSpPr>
          <p:cNvPr id="6" name="Rectangle 5"/>
          <p:cNvSpPr/>
          <p:nvPr/>
        </p:nvSpPr>
        <p:spPr>
          <a:xfrm>
            <a:off x="2978552" y="3526163"/>
            <a:ext cx="1554781" cy="1700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 and Future Inventories</a:t>
            </a:r>
            <a:br>
              <a:rPr lang="en-US" dirty="0"/>
            </a:br>
            <a:r>
              <a:rPr lang="en-US" sz="1400" dirty="0"/>
              <a:t>(annual, monthly, daily, hourly) </a:t>
            </a:r>
            <a:br>
              <a:rPr lang="en-US" sz="1400" dirty="0"/>
            </a:br>
            <a:endParaRPr lang="en-US" sz="800" dirty="0"/>
          </a:p>
          <a:p>
            <a:pPr algn="ctr"/>
            <a:r>
              <a:rPr lang="en-US" sz="1600" dirty="0"/>
              <a:t>Met. Data</a:t>
            </a:r>
          </a:p>
        </p:txBody>
      </p:sp>
      <p:graphicFrame>
        <p:nvGraphicFramePr>
          <p:cNvPr id="7" name="Content Placeholder 8"/>
          <p:cNvGraphicFramePr>
            <a:graphicFrameLocks/>
          </p:cNvGraphicFramePr>
          <p:nvPr/>
        </p:nvGraphicFramePr>
        <p:xfrm>
          <a:off x="5232512" y="1795763"/>
          <a:ext cx="3423330" cy="1662777"/>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344" y="3733801"/>
            <a:ext cx="1523820" cy="1076833"/>
          </a:xfrm>
          <a:prstGeom prst="rect">
            <a:avLst/>
          </a:prstGeom>
        </p:spPr>
      </p:pic>
      <p:pic>
        <p:nvPicPr>
          <p:cNvPr id="9" name="Picture 8"/>
          <p:cNvPicPr>
            <a:picLocks noChangeAspect="1" noChangeArrowheads="1"/>
          </p:cNvPicPr>
          <p:nvPr/>
        </p:nvPicPr>
        <p:blipFill>
          <a:blip r:embed="rId6" cstate="print"/>
          <a:srcRect/>
          <a:stretch>
            <a:fillRect/>
          </a:stretch>
        </p:blipFill>
        <p:spPr bwMode="auto">
          <a:xfrm>
            <a:off x="5725672" y="4800601"/>
            <a:ext cx="2690473" cy="2247463"/>
          </a:xfrm>
          <a:prstGeom prst="rect">
            <a:avLst/>
          </a:prstGeom>
          <a:noFill/>
          <a:ln w="9525">
            <a:noFill/>
            <a:miter lim="800000"/>
            <a:headEnd/>
            <a:tailEnd/>
          </a:ln>
        </p:spPr>
      </p:pic>
      <p:sp>
        <p:nvSpPr>
          <p:cNvPr id="10" name="Right Arrow 9"/>
          <p:cNvSpPr/>
          <p:nvPr/>
        </p:nvSpPr>
        <p:spPr>
          <a:xfrm rot="19004886" flipV="1">
            <a:off x="4594800" y="3128766"/>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2609973" flipV="1">
            <a:off x="4640072" y="5204537"/>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flipV="1">
            <a:off x="4770228" y="4267201"/>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flipV="1">
            <a:off x="8477627" y="4166956"/>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9196721" flipV="1">
            <a:off x="8481443" y="5483100"/>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2360599" flipV="1">
            <a:off x="8582799" y="2923742"/>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406744" y="5189594"/>
            <a:ext cx="2362200" cy="1200329"/>
          </a:xfrm>
          <a:prstGeom prst="rect">
            <a:avLst/>
          </a:prstGeom>
          <a:noFill/>
        </p:spPr>
        <p:txBody>
          <a:bodyPr wrap="square" rtlCol="0">
            <a:spAutoFit/>
          </a:bodyPr>
          <a:lstStyle/>
          <a:p>
            <a:r>
              <a:rPr lang="en-US" b="1" dirty="0"/>
              <a:t>Final product</a:t>
            </a:r>
            <a:r>
              <a:rPr lang="en-US" dirty="0"/>
              <a:t>: gridded, hourly, speciated emissions in a format for an air quality model</a:t>
            </a:r>
          </a:p>
        </p:txBody>
      </p:sp>
      <p:sp>
        <p:nvSpPr>
          <p:cNvPr id="17" name="TextBox 16"/>
          <p:cNvSpPr txBox="1"/>
          <p:nvPr/>
        </p:nvSpPr>
        <p:spPr>
          <a:xfrm rot="18923076">
            <a:off x="3860181" y="2685565"/>
            <a:ext cx="1450975" cy="307777"/>
          </a:xfrm>
          <a:prstGeom prst="rect">
            <a:avLst/>
          </a:prstGeom>
          <a:noFill/>
        </p:spPr>
        <p:txBody>
          <a:bodyPr wrap="none" rtlCol="0">
            <a:spAutoFit/>
          </a:bodyPr>
          <a:lstStyle/>
          <a:p>
            <a:r>
              <a:rPr lang="en-US" sz="1400" dirty="0"/>
              <a:t>Temporal Profiles</a:t>
            </a:r>
          </a:p>
        </p:txBody>
      </p:sp>
      <p:sp>
        <p:nvSpPr>
          <p:cNvPr id="18" name="TextBox 17"/>
          <p:cNvSpPr txBox="1"/>
          <p:nvPr/>
        </p:nvSpPr>
        <p:spPr>
          <a:xfrm>
            <a:off x="4558118" y="3915528"/>
            <a:ext cx="1529842" cy="307777"/>
          </a:xfrm>
          <a:prstGeom prst="rect">
            <a:avLst/>
          </a:prstGeom>
          <a:noFill/>
        </p:spPr>
        <p:txBody>
          <a:bodyPr wrap="none" rtlCol="0">
            <a:spAutoFit/>
          </a:bodyPr>
          <a:lstStyle/>
          <a:p>
            <a:r>
              <a:rPr lang="en-US" sz="1400" dirty="0"/>
              <a:t>Speciation Profiles</a:t>
            </a:r>
          </a:p>
        </p:txBody>
      </p:sp>
      <p:sp>
        <p:nvSpPr>
          <p:cNvPr id="19" name="TextBox 18"/>
          <p:cNvSpPr txBox="1"/>
          <p:nvPr/>
        </p:nvSpPr>
        <p:spPr>
          <a:xfrm rot="2778875">
            <a:off x="4117200" y="5682787"/>
            <a:ext cx="1495666" cy="307777"/>
          </a:xfrm>
          <a:prstGeom prst="rect">
            <a:avLst/>
          </a:prstGeom>
          <a:noFill/>
        </p:spPr>
        <p:txBody>
          <a:bodyPr wrap="none" rtlCol="0">
            <a:spAutoFit/>
          </a:bodyPr>
          <a:lstStyle/>
          <a:p>
            <a:r>
              <a:rPr lang="en-US" sz="1400" dirty="0"/>
              <a:t>Spatial Surrogates</a:t>
            </a:r>
          </a:p>
        </p:txBody>
      </p:sp>
      <p:sp>
        <p:nvSpPr>
          <p:cNvPr id="23" name="TextBox 22"/>
          <p:cNvSpPr txBox="1"/>
          <p:nvPr/>
        </p:nvSpPr>
        <p:spPr>
          <a:xfrm>
            <a:off x="6486392" y="1415218"/>
            <a:ext cx="889987" cy="369332"/>
          </a:xfrm>
          <a:prstGeom prst="rect">
            <a:avLst/>
          </a:prstGeom>
          <a:noFill/>
        </p:spPr>
        <p:txBody>
          <a:bodyPr wrap="none" rtlCol="0">
            <a:spAutoFit/>
          </a:bodyPr>
          <a:lstStyle/>
          <a:p>
            <a:r>
              <a:rPr lang="en-US" b="1" u="sng" dirty="0"/>
              <a:t>SMOKE</a:t>
            </a:r>
          </a:p>
        </p:txBody>
      </p:sp>
      <p:sp>
        <p:nvSpPr>
          <p:cNvPr id="20" name="Rectangle 19"/>
          <p:cNvSpPr/>
          <p:nvPr/>
        </p:nvSpPr>
        <p:spPr>
          <a:xfrm>
            <a:off x="5324645" y="1784550"/>
            <a:ext cx="3295110" cy="5073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4" name="TextBox 23"/>
          <p:cNvSpPr txBox="1"/>
          <p:nvPr/>
        </p:nvSpPr>
        <p:spPr>
          <a:xfrm>
            <a:off x="9397815" y="1566953"/>
            <a:ext cx="2480015" cy="1477328"/>
          </a:xfrm>
          <a:prstGeom prst="rect">
            <a:avLst/>
          </a:prstGeom>
          <a:noFill/>
        </p:spPr>
        <p:txBody>
          <a:bodyPr wrap="square" rtlCol="0">
            <a:spAutoFit/>
          </a:bodyPr>
          <a:lstStyle/>
          <a:p>
            <a:r>
              <a:rPr lang="en-US" b="1" dirty="0"/>
              <a:t>SMOKE</a:t>
            </a:r>
            <a:r>
              <a:rPr lang="en-US" dirty="0"/>
              <a:t> software system performs </a:t>
            </a:r>
            <a:br>
              <a:rPr lang="en-US" dirty="0"/>
            </a:br>
            <a:r>
              <a:rPr lang="en-US" b="1" dirty="0"/>
              <a:t>temporal allocation</a:t>
            </a:r>
            <a:r>
              <a:rPr lang="en-US" dirty="0"/>
              <a:t>, </a:t>
            </a:r>
            <a:br>
              <a:rPr lang="en-US" dirty="0"/>
            </a:br>
            <a:r>
              <a:rPr lang="en-US" b="1" dirty="0"/>
              <a:t>speciation</a:t>
            </a:r>
            <a:r>
              <a:rPr lang="en-US" dirty="0"/>
              <a:t>, and </a:t>
            </a:r>
            <a:r>
              <a:rPr lang="en-US" b="1" dirty="0"/>
              <a:t>spatial allocation</a:t>
            </a:r>
            <a:r>
              <a:rPr lang="en-US" dirty="0"/>
              <a:t> to create… </a:t>
            </a:r>
          </a:p>
        </p:txBody>
      </p:sp>
      <p:sp>
        <p:nvSpPr>
          <p:cNvPr id="25" name="Rectangle 24"/>
          <p:cNvSpPr/>
          <p:nvPr/>
        </p:nvSpPr>
        <p:spPr>
          <a:xfrm>
            <a:off x="7425544" y="4810633"/>
            <a:ext cx="966028" cy="30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0706" y="1458959"/>
            <a:ext cx="2036860" cy="923330"/>
          </a:xfrm>
          <a:prstGeom prst="rect">
            <a:avLst/>
          </a:prstGeom>
          <a:noFill/>
        </p:spPr>
        <p:txBody>
          <a:bodyPr wrap="square" rtlCol="0">
            <a:spAutoFit/>
          </a:bodyPr>
          <a:lstStyle/>
          <a:p>
            <a:r>
              <a:rPr lang="en-US" b="1" u="sng" dirty="0"/>
              <a:t>Ancillary Data</a:t>
            </a:r>
            <a:r>
              <a:rPr lang="en-US" b="1" dirty="0"/>
              <a:t>: profiles and cross references </a:t>
            </a:r>
          </a:p>
        </p:txBody>
      </p:sp>
      <p:sp>
        <p:nvSpPr>
          <p:cNvPr id="21" name="Left Brace 20"/>
          <p:cNvSpPr/>
          <p:nvPr/>
        </p:nvSpPr>
        <p:spPr>
          <a:xfrm rot="3060000">
            <a:off x="4162773" y="1905157"/>
            <a:ext cx="456686" cy="145441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ight Arrow Callout 21"/>
              <p:cNvSpPr/>
              <p:nvPr/>
            </p:nvSpPr>
            <p:spPr>
              <a:xfrm>
                <a:off x="92977" y="1764903"/>
                <a:ext cx="2877730" cy="4916804"/>
              </a:xfrm>
              <a:prstGeom prst="rightArrowCallout">
                <a:avLst>
                  <a:gd name="adj1" fmla="val 9058"/>
                  <a:gd name="adj2" fmla="val 9656"/>
                  <a:gd name="adj3" fmla="val 5258"/>
                  <a:gd name="adj4" fmla="val 9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atin typeface="Cambria Math" panose="02040503050406030204" pitchFamily="18" charset="0"/>
                  </a:rPr>
                  <a:t>NEI</a:t>
                </a:r>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 </m:t>
                          </m:r>
                          <m:r>
                            <a:rPr lang="en-US" i="1">
                              <a:latin typeface="Cambria Math" panose="02040503050406030204" pitchFamily="18" charset="0"/>
                            </a:rPr>
                            <m:t>𝐸𝐹</m:t>
                          </m:r>
                          <m:r>
                            <a:rPr lang="en-US" i="1">
                              <a:latin typeface="Cambria Math" panose="02040503050406030204" pitchFamily="18" charset="0"/>
                            </a:rPr>
                            <m:t>, </m:t>
                          </m:r>
                          <m:r>
                            <a:rPr lang="en-US" i="1">
                              <a:latin typeface="Cambria Math" panose="02040503050406030204" pitchFamily="18" charset="0"/>
                            </a:rPr>
                            <m:t>𝐶𝐹</m:t>
                          </m:r>
                          <m:r>
                            <a:rPr lang="en-US" i="1">
                              <a:latin typeface="Cambria Math" panose="02040503050406030204" pitchFamily="18" charset="0"/>
                            </a:rPr>
                            <m:t>,</m:t>
                          </m:r>
                          <m:r>
                            <a:rPr lang="en-US" i="1">
                              <a:latin typeface="Cambria Math" panose="02040503050406030204" pitchFamily="18" charset="0"/>
                            </a:rPr>
                            <m:t>𝑀</m:t>
                          </m:r>
                        </m:e>
                      </m:d>
                    </m:oMath>
                  </m:oMathPara>
                </a14:m>
                <a:endParaRPr lang="en-US" dirty="0"/>
              </a:p>
              <a:p>
                <a:endParaRPr lang="en-US" sz="1000" dirty="0"/>
              </a:p>
              <a:p>
                <a:r>
                  <a:rPr lang="en-US" dirty="0"/>
                  <a:t>where: </a:t>
                </a:r>
              </a:p>
              <a:p>
                <a:pPr marL="182880" lvl="1" indent="-182880">
                  <a:buFontTx/>
                  <a:buChar char="-"/>
                </a:pPr>
                <a:r>
                  <a:rPr lang="en-US" i="1" dirty="0"/>
                  <a:t>s</a:t>
                </a:r>
                <a:r>
                  <a:rPr lang="en-US" dirty="0"/>
                  <a:t>: sector ranges from broad to specific</a:t>
                </a:r>
              </a:p>
              <a:p>
                <a:pPr marL="182880" lvl="1" indent="-182880">
                  <a:buFontTx/>
                  <a:buChar char="-"/>
                </a:pPr>
                <a:r>
                  <a:rPr lang="en-US" i="1" dirty="0"/>
                  <a:t>t</a:t>
                </a:r>
                <a:r>
                  <a:rPr lang="en-US" dirty="0"/>
                  <a:t>: time ranging from annual to hourly;</a:t>
                </a:r>
              </a:p>
              <a:p>
                <a:pPr marL="182880" lvl="1" indent="-182880">
                  <a:buFontTx/>
                  <a:buChar char="-"/>
                </a:pPr>
                <a:r>
                  <a:rPr lang="en-US" i="1" dirty="0"/>
                  <a:t>x</a:t>
                </a:r>
                <a:r>
                  <a:rPr lang="en-US" dirty="0"/>
                  <a:t>: location ranging from state to point</a:t>
                </a:r>
              </a:p>
              <a:p>
                <a:pPr marL="182880" lvl="1" indent="-182880">
                  <a:buFontTx/>
                  <a:buChar char="-"/>
                </a:pPr>
                <a:r>
                  <a:rPr lang="en-US" i="1" dirty="0"/>
                  <a:t>A</a:t>
                </a:r>
                <a:r>
                  <a:rPr lang="en-US" dirty="0"/>
                  <a:t>: activity data</a:t>
                </a:r>
              </a:p>
              <a:p>
                <a:pPr marL="182880" lvl="1" indent="-182880">
                  <a:buFontTx/>
                  <a:buChar char="-"/>
                </a:pPr>
                <a:r>
                  <a:rPr lang="en-US" i="1" dirty="0"/>
                  <a:t>EF</a:t>
                </a:r>
                <a:r>
                  <a:rPr lang="en-US" dirty="0"/>
                  <a:t>: emission factor</a:t>
                </a:r>
              </a:p>
              <a:p>
                <a:pPr marL="182880" lvl="1" indent="-182880">
                  <a:buFontTx/>
                  <a:buChar char="-"/>
                </a:pPr>
                <a:r>
                  <a:rPr lang="en-US" i="1" dirty="0"/>
                  <a:t>CF</a:t>
                </a:r>
                <a:r>
                  <a:rPr lang="en-US" dirty="0"/>
                  <a:t>: control factors</a:t>
                </a:r>
              </a:p>
              <a:p>
                <a:pPr marL="182880" lvl="1" indent="-182880">
                  <a:buFontTx/>
                  <a:buChar char="-"/>
                </a:pPr>
                <a:r>
                  <a:rPr lang="en-US" i="1" dirty="0"/>
                  <a:t>M</a:t>
                </a:r>
                <a:r>
                  <a:rPr lang="en-US" dirty="0"/>
                  <a:t>: Meteorology</a:t>
                </a:r>
              </a:p>
              <a:p>
                <a:pPr marL="182880" lvl="1" indent="-182880">
                  <a:buFontTx/>
                  <a:buChar char="-"/>
                </a:pPr>
                <a:r>
                  <a:rPr lang="en-US" b="1" dirty="0"/>
                  <a:t>State-Tribe-Local supersedes EPA where available</a:t>
                </a:r>
                <a:endParaRPr lang="en-US" dirty="0"/>
              </a:p>
            </p:txBody>
          </p:sp>
        </mc:Choice>
        <mc:Fallback xmlns="">
          <p:sp>
            <p:nvSpPr>
              <p:cNvPr id="22" name="Right Arrow Callout 21"/>
              <p:cNvSpPr>
                <a:spLocks noRot="1" noChangeAspect="1" noMove="1" noResize="1" noEditPoints="1" noAdjustHandles="1" noChangeArrowheads="1" noChangeShapeType="1" noTextEdit="1"/>
              </p:cNvSpPr>
              <p:nvPr/>
            </p:nvSpPr>
            <p:spPr>
              <a:xfrm>
                <a:off x="92977" y="1764903"/>
                <a:ext cx="2877730" cy="4916804"/>
              </a:xfrm>
              <a:prstGeom prst="rightArrowCallout">
                <a:avLst>
                  <a:gd name="adj1" fmla="val 9058"/>
                  <a:gd name="adj2" fmla="val 9656"/>
                  <a:gd name="adj3" fmla="val 5258"/>
                  <a:gd name="adj4" fmla="val 91058"/>
                </a:avLst>
              </a:prstGeom>
              <a:blipFill>
                <a:blip r:embed="rId7"/>
                <a:stretch>
                  <a:fillRect l="-1474" t="-619" b="-1733"/>
                </a:stretch>
              </a:blipFill>
            </p:spPr>
            <p:txBody>
              <a:bodyPr/>
              <a:lstStyle/>
              <a:p>
                <a:r>
                  <a:rPr lang="en-US">
                    <a:noFill/>
                  </a:rPr>
                  <a:t> </a:t>
                </a:r>
              </a:p>
            </p:txBody>
          </p:sp>
        </mc:Fallback>
      </mc:AlternateContent>
      <p:sp>
        <p:nvSpPr>
          <p:cNvPr id="26" name="Rectangle 25"/>
          <p:cNvSpPr/>
          <p:nvPr/>
        </p:nvSpPr>
        <p:spPr>
          <a:xfrm>
            <a:off x="440148" y="1382287"/>
            <a:ext cx="1012265" cy="369332"/>
          </a:xfrm>
          <a:prstGeom prst="rect">
            <a:avLst/>
          </a:prstGeom>
        </p:spPr>
        <p:txBody>
          <a:bodyPr wrap="none">
            <a:spAutoFit/>
          </a:bodyPr>
          <a:lstStyle/>
          <a:p>
            <a:r>
              <a:rPr lang="en-US" b="1" u="sng" dirty="0"/>
              <a:t>NEI Data</a:t>
            </a:r>
            <a:endParaRPr lang="en-US" dirty="0"/>
          </a:p>
        </p:txBody>
      </p:sp>
    </p:spTree>
    <p:extLst>
      <p:ext uri="{BB962C8B-B14F-4D97-AF65-F5344CB8AC3E}">
        <p14:creationId xmlns:p14="http://schemas.microsoft.com/office/powerpoint/2010/main" val="142567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359E-EA98-00AC-080F-838F48209B50}"/>
              </a:ext>
            </a:extLst>
          </p:cNvPr>
          <p:cNvSpPr>
            <a:spLocks noGrp="1"/>
          </p:cNvSpPr>
          <p:nvPr>
            <p:ph type="ctrTitle"/>
          </p:nvPr>
        </p:nvSpPr>
        <p:spPr/>
        <p:txBody>
          <a:bodyPr/>
          <a:lstStyle/>
          <a:p>
            <a:r>
              <a:rPr lang="en-US" dirty="0"/>
              <a:t>A few summaries of NEI data</a:t>
            </a:r>
          </a:p>
        </p:txBody>
      </p:sp>
      <p:sp>
        <p:nvSpPr>
          <p:cNvPr id="3" name="Subtitle 2">
            <a:extLst>
              <a:ext uri="{FF2B5EF4-FFF2-40B4-BE49-F238E27FC236}">
                <a16:creationId xmlns:a16="http://schemas.microsoft.com/office/drawing/2014/main" id="{4A4BDEE6-A7DE-F509-AD91-CF250D30A050}"/>
              </a:ext>
            </a:extLst>
          </p:cNvPr>
          <p:cNvSpPr>
            <a:spLocks noGrp="1"/>
          </p:cNvSpPr>
          <p:nvPr>
            <p:ph type="subTitle" idx="1"/>
          </p:nvPr>
        </p:nvSpPr>
        <p:spPr/>
        <p:txBody>
          <a:bodyPr/>
          <a:lstStyle/>
          <a:p>
            <a:r>
              <a:rPr lang="en-US" dirty="0"/>
              <a:t>2020 NEI and Trends</a:t>
            </a:r>
          </a:p>
        </p:txBody>
      </p:sp>
    </p:spTree>
    <p:extLst>
      <p:ext uri="{BB962C8B-B14F-4D97-AF65-F5344CB8AC3E}">
        <p14:creationId xmlns:p14="http://schemas.microsoft.com/office/powerpoint/2010/main" val="340837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B86DCCC2-7C5E-2504-E4FE-A25146651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59" y="80388"/>
            <a:ext cx="4411227" cy="31350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B9702C40-7E93-7C0B-3340-BB2657D6C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9" y="3055429"/>
            <a:ext cx="5275385" cy="374922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DD586017-EA46-A8D2-7C98-39CA7A0CF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822" y="3317855"/>
            <a:ext cx="4981192" cy="35401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3189A8D-D2A5-3B46-D748-B061D18751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822" y="-52560"/>
            <a:ext cx="4785360" cy="340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6FA13D-6817-05A2-2BE1-FDBB1C7C2D79}"/>
              </a:ext>
            </a:extLst>
          </p:cNvPr>
          <p:cNvPicPr>
            <a:picLocks noChangeAspect="1"/>
          </p:cNvPicPr>
          <p:nvPr/>
        </p:nvPicPr>
        <p:blipFill>
          <a:blip r:embed="rId2"/>
          <a:stretch>
            <a:fillRect/>
          </a:stretch>
        </p:blipFill>
        <p:spPr>
          <a:xfrm>
            <a:off x="0" y="0"/>
            <a:ext cx="7174601" cy="6858000"/>
          </a:xfrm>
          <a:prstGeom prst="rect">
            <a:avLst/>
          </a:prstGeom>
        </p:spPr>
      </p:pic>
      <p:sp>
        <p:nvSpPr>
          <p:cNvPr id="4" name="TextBox 3">
            <a:extLst>
              <a:ext uri="{FF2B5EF4-FFF2-40B4-BE49-F238E27FC236}">
                <a16:creationId xmlns:a16="http://schemas.microsoft.com/office/drawing/2014/main" id="{AAD0DD0C-B09B-625B-F3ED-C56CCDEF4F68}"/>
              </a:ext>
            </a:extLst>
          </p:cNvPr>
          <p:cNvSpPr txBox="1"/>
          <p:nvPr/>
        </p:nvSpPr>
        <p:spPr>
          <a:xfrm>
            <a:off x="7635424" y="66675"/>
            <a:ext cx="4162425" cy="6463308"/>
          </a:xfrm>
          <a:prstGeom prst="rect">
            <a:avLst/>
          </a:prstGeom>
          <a:noFill/>
        </p:spPr>
        <p:txBody>
          <a:bodyPr wrap="square" rtlCol="0">
            <a:spAutoFit/>
          </a:bodyPr>
          <a:lstStyle/>
          <a:p>
            <a:r>
              <a:rPr lang="en-US" dirty="0"/>
              <a:t>Items to note:</a:t>
            </a:r>
          </a:p>
          <a:p>
            <a:endParaRPr lang="en-US" dirty="0"/>
          </a:p>
          <a:p>
            <a:pPr marL="285750" indent="-285750">
              <a:buFont typeface="Arial" panose="020B0604020202020204" pitchFamily="34" charset="0"/>
              <a:buChar char="•"/>
            </a:pPr>
            <a:r>
              <a:rPr lang="en-US" dirty="0">
                <a:highlight>
                  <a:srgbClr val="FFFF00"/>
                </a:highlight>
              </a:rPr>
              <a:t>Methods update in 2020 NEI:  From 2002-2019, these trends reflect EQUATES-based emissions data, which minimizes time series effects due to method changes</a:t>
            </a:r>
          </a:p>
          <a:p>
            <a:pPr marL="742950" lvl="1" indent="-285750">
              <a:buFont typeface="Arial" panose="020B0604020202020204" pitchFamily="34" charset="0"/>
              <a:buChar char="•"/>
            </a:pPr>
            <a:r>
              <a:rPr lang="en-US" dirty="0"/>
              <a:t>Stakeholders have indicated this to be a very helpful upgrade</a:t>
            </a:r>
          </a:p>
          <a:p>
            <a:pPr marL="742950" lvl="1" indent="-285750">
              <a:buFont typeface="Arial" panose="020B0604020202020204" pitchFamily="34" charset="0"/>
              <a:buChar char="•"/>
            </a:pPr>
            <a:r>
              <a:rPr lang="en-US" dirty="0"/>
              <a:t>More sectoral detail available at the national and state level to help explain national trends</a:t>
            </a:r>
          </a:p>
          <a:p>
            <a:pPr marL="742950" lvl="1" indent="-285750">
              <a:buFont typeface="Arial" panose="020B0604020202020204" pitchFamily="34" charset="0"/>
              <a:buChar char="•"/>
            </a:pPr>
            <a:r>
              <a:rPr lang="en-US" dirty="0"/>
              <a:t>Can isolate more emission sectors</a:t>
            </a:r>
          </a:p>
          <a:p>
            <a:pPr marL="742950" lvl="1" indent="-285750">
              <a:buFont typeface="Arial" panose="020B0604020202020204" pitchFamily="34" charset="0"/>
              <a:buChar char="•"/>
            </a:pPr>
            <a:r>
              <a:rPr lang="en-US" dirty="0"/>
              <a:t>Added BC and OC</a:t>
            </a:r>
          </a:p>
          <a:p>
            <a:pPr marL="285750" indent="-285750">
              <a:buFont typeface="Arial" panose="020B0604020202020204" pitchFamily="34" charset="0"/>
              <a:buChar char="•"/>
            </a:pPr>
            <a:r>
              <a:rPr lang="en-US" dirty="0"/>
              <a:t>PM2.5 shows static trends over time since 2002, POC shows similar trends</a:t>
            </a:r>
          </a:p>
          <a:p>
            <a:pPr marL="285750" indent="-285750">
              <a:buFont typeface="Arial" panose="020B0604020202020204" pitchFamily="34" charset="0"/>
              <a:buChar char="•"/>
            </a:pPr>
            <a:r>
              <a:rPr lang="en-US" dirty="0"/>
              <a:t>NH3 shows an increasing trend in recent years up to 2020 </a:t>
            </a:r>
          </a:p>
          <a:p>
            <a:pPr marL="285750" indent="-285750">
              <a:buFont typeface="Arial" panose="020B0604020202020204" pitchFamily="34" charset="0"/>
              <a:buChar char="•"/>
            </a:pPr>
            <a:r>
              <a:rPr lang="en-US" dirty="0"/>
              <a:t>VOC flattening trends in recent years</a:t>
            </a:r>
          </a:p>
          <a:p>
            <a:pPr marL="285750" indent="-285750">
              <a:buFont typeface="Arial" panose="020B0604020202020204" pitchFamily="34" charset="0"/>
              <a:buChar char="•"/>
            </a:pPr>
            <a:r>
              <a:rPr lang="en-US" dirty="0"/>
              <a:t>Large point source SO2 reductions leading to other sectors playing a role (O&amp;G contributes about 10%) in 2020</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F3741C79-7449-64CE-ABD1-E88B7C79F4E9}"/>
              </a:ext>
            </a:extLst>
          </p:cNvPr>
          <p:cNvSpPr txBox="1"/>
          <p:nvPr/>
        </p:nvSpPr>
        <p:spPr>
          <a:xfrm>
            <a:off x="3609975" y="266700"/>
            <a:ext cx="1866900" cy="369332"/>
          </a:xfrm>
          <a:prstGeom prst="rect">
            <a:avLst/>
          </a:prstGeom>
          <a:noFill/>
        </p:spPr>
        <p:txBody>
          <a:bodyPr wrap="square" rtlCol="0">
            <a:spAutoFit/>
          </a:bodyPr>
          <a:lstStyle/>
          <a:p>
            <a:r>
              <a:rPr lang="en-US" dirty="0"/>
              <a:t>Wildfires Omitted</a:t>
            </a:r>
          </a:p>
        </p:txBody>
      </p:sp>
      <p:sp>
        <p:nvSpPr>
          <p:cNvPr id="6" name="TextBox 5">
            <a:extLst>
              <a:ext uri="{FF2B5EF4-FFF2-40B4-BE49-F238E27FC236}">
                <a16:creationId xmlns:a16="http://schemas.microsoft.com/office/drawing/2014/main" id="{008F495E-6398-6D94-98A6-C88E6399EC12}"/>
              </a:ext>
            </a:extLst>
          </p:cNvPr>
          <p:cNvSpPr txBox="1"/>
          <p:nvPr/>
        </p:nvSpPr>
        <p:spPr>
          <a:xfrm>
            <a:off x="3295649" y="625733"/>
            <a:ext cx="2181226" cy="276999"/>
          </a:xfrm>
          <a:prstGeom prst="rect">
            <a:avLst/>
          </a:prstGeom>
          <a:noFill/>
        </p:spPr>
        <p:txBody>
          <a:bodyPr wrap="square" rtlCol="0">
            <a:spAutoFit/>
          </a:bodyPr>
          <a:lstStyle/>
          <a:p>
            <a:r>
              <a:rPr lang="en-US" sz="1200" dirty="0"/>
              <a:t>Y-axes represent “Million Tons”</a:t>
            </a:r>
          </a:p>
        </p:txBody>
      </p:sp>
      <p:sp>
        <p:nvSpPr>
          <p:cNvPr id="2" name="Oval 1">
            <a:extLst>
              <a:ext uri="{FF2B5EF4-FFF2-40B4-BE49-F238E27FC236}">
                <a16:creationId xmlns:a16="http://schemas.microsoft.com/office/drawing/2014/main" id="{0F460873-762E-0C10-AA15-B5252B5256AC}"/>
              </a:ext>
            </a:extLst>
          </p:cNvPr>
          <p:cNvSpPr/>
          <p:nvPr/>
        </p:nvSpPr>
        <p:spPr>
          <a:xfrm>
            <a:off x="95602" y="4022467"/>
            <a:ext cx="6325386" cy="3102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96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318EE-A33C-B7B9-3C2B-9846D76D7EB7}"/>
              </a:ext>
            </a:extLst>
          </p:cNvPr>
          <p:cNvSpPr>
            <a:spLocks noGrp="1"/>
          </p:cNvSpPr>
          <p:nvPr>
            <p:ph type="title"/>
          </p:nvPr>
        </p:nvSpPr>
        <p:spPr>
          <a:xfrm>
            <a:off x="420757" y="-72197"/>
            <a:ext cx="10515600" cy="1325563"/>
          </a:xfrm>
        </p:spPr>
        <p:txBody>
          <a:bodyPr/>
          <a:lstStyle/>
          <a:p>
            <a:r>
              <a:rPr lang="en-US" dirty="0"/>
              <a:t>More things that can be done now with CAP trends with EQUATES-based updates</a:t>
            </a:r>
          </a:p>
        </p:txBody>
      </p:sp>
      <p:pic>
        <p:nvPicPr>
          <p:cNvPr id="9" name="Picture 8">
            <a:extLst>
              <a:ext uri="{FF2B5EF4-FFF2-40B4-BE49-F238E27FC236}">
                <a16:creationId xmlns:a16="http://schemas.microsoft.com/office/drawing/2014/main" id="{894E081D-41BD-CCE4-D72E-BA7A07E355AF}"/>
              </a:ext>
            </a:extLst>
          </p:cNvPr>
          <p:cNvPicPr>
            <a:picLocks noChangeAspect="1"/>
          </p:cNvPicPr>
          <p:nvPr/>
        </p:nvPicPr>
        <p:blipFill>
          <a:blip r:embed="rId2"/>
          <a:stretch>
            <a:fillRect/>
          </a:stretch>
        </p:blipFill>
        <p:spPr>
          <a:xfrm>
            <a:off x="176611" y="3903370"/>
            <a:ext cx="4072322" cy="2290681"/>
          </a:xfrm>
          <a:prstGeom prst="rect">
            <a:avLst/>
          </a:prstGeom>
        </p:spPr>
      </p:pic>
      <p:pic>
        <p:nvPicPr>
          <p:cNvPr id="10" name="Content Placeholder 4" descr="Chart, line chart&#10;&#10;Description automatically generated">
            <a:extLst>
              <a:ext uri="{FF2B5EF4-FFF2-40B4-BE49-F238E27FC236}">
                <a16:creationId xmlns:a16="http://schemas.microsoft.com/office/drawing/2014/main" id="{18A68975-31D4-F1BE-AD27-897C9A261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22" y="1253366"/>
            <a:ext cx="5223808" cy="2611904"/>
          </a:xfrm>
          <a:prstGeom prst="rect">
            <a:avLst/>
          </a:prstGeom>
        </p:spPr>
      </p:pic>
      <p:pic>
        <p:nvPicPr>
          <p:cNvPr id="11" name="Picture 10">
            <a:extLst>
              <a:ext uri="{FF2B5EF4-FFF2-40B4-BE49-F238E27FC236}">
                <a16:creationId xmlns:a16="http://schemas.microsoft.com/office/drawing/2014/main" id="{EA58C531-4CFC-6190-6A89-A5289C9DD481}"/>
              </a:ext>
            </a:extLst>
          </p:cNvPr>
          <p:cNvPicPr>
            <a:picLocks noChangeAspect="1"/>
          </p:cNvPicPr>
          <p:nvPr/>
        </p:nvPicPr>
        <p:blipFill>
          <a:blip r:embed="rId4"/>
          <a:stretch>
            <a:fillRect/>
          </a:stretch>
        </p:blipFill>
        <p:spPr>
          <a:xfrm>
            <a:off x="5357753" y="1328520"/>
            <a:ext cx="4825361" cy="1653219"/>
          </a:xfrm>
          <a:prstGeom prst="rect">
            <a:avLst/>
          </a:prstGeom>
        </p:spPr>
      </p:pic>
      <p:pic>
        <p:nvPicPr>
          <p:cNvPr id="12" name="Picture 11">
            <a:extLst>
              <a:ext uri="{FF2B5EF4-FFF2-40B4-BE49-F238E27FC236}">
                <a16:creationId xmlns:a16="http://schemas.microsoft.com/office/drawing/2014/main" id="{89941863-6ACB-48D2-B873-3DE2377694C3}"/>
              </a:ext>
            </a:extLst>
          </p:cNvPr>
          <p:cNvPicPr>
            <a:picLocks noChangeAspect="1"/>
          </p:cNvPicPr>
          <p:nvPr/>
        </p:nvPicPr>
        <p:blipFill>
          <a:blip r:embed="rId5"/>
          <a:stretch>
            <a:fillRect/>
          </a:stretch>
        </p:blipFill>
        <p:spPr>
          <a:xfrm>
            <a:off x="5513832" y="3056893"/>
            <a:ext cx="4166595" cy="1404051"/>
          </a:xfrm>
          <a:prstGeom prst="rect">
            <a:avLst/>
          </a:prstGeom>
        </p:spPr>
      </p:pic>
      <p:pic>
        <p:nvPicPr>
          <p:cNvPr id="13" name="Picture 12">
            <a:extLst>
              <a:ext uri="{FF2B5EF4-FFF2-40B4-BE49-F238E27FC236}">
                <a16:creationId xmlns:a16="http://schemas.microsoft.com/office/drawing/2014/main" id="{F47C15EE-DD54-F96A-3EAF-F37A5E23F64A}"/>
              </a:ext>
            </a:extLst>
          </p:cNvPr>
          <p:cNvPicPr>
            <a:picLocks noChangeAspect="1"/>
          </p:cNvPicPr>
          <p:nvPr/>
        </p:nvPicPr>
        <p:blipFill>
          <a:blip r:embed="rId6"/>
          <a:stretch>
            <a:fillRect/>
          </a:stretch>
        </p:blipFill>
        <p:spPr>
          <a:xfrm>
            <a:off x="8809122" y="3429000"/>
            <a:ext cx="3952582" cy="1404052"/>
          </a:xfrm>
          <a:prstGeom prst="rect">
            <a:avLst/>
          </a:prstGeom>
        </p:spPr>
      </p:pic>
      <p:pic>
        <p:nvPicPr>
          <p:cNvPr id="14" name="Picture 13">
            <a:extLst>
              <a:ext uri="{FF2B5EF4-FFF2-40B4-BE49-F238E27FC236}">
                <a16:creationId xmlns:a16="http://schemas.microsoft.com/office/drawing/2014/main" id="{4F5E9817-C1AC-8BAB-0A9B-4075E76D9090}"/>
              </a:ext>
            </a:extLst>
          </p:cNvPr>
          <p:cNvPicPr>
            <a:picLocks noChangeAspect="1"/>
          </p:cNvPicPr>
          <p:nvPr/>
        </p:nvPicPr>
        <p:blipFill>
          <a:blip r:embed="rId7"/>
          <a:stretch>
            <a:fillRect/>
          </a:stretch>
        </p:blipFill>
        <p:spPr>
          <a:xfrm>
            <a:off x="7770433" y="4775759"/>
            <a:ext cx="3910016" cy="2082241"/>
          </a:xfrm>
          <a:prstGeom prst="rect">
            <a:avLst/>
          </a:prstGeom>
        </p:spPr>
      </p:pic>
      <p:graphicFrame>
        <p:nvGraphicFramePr>
          <p:cNvPr id="15" name="Chart 14">
            <a:extLst>
              <a:ext uri="{FF2B5EF4-FFF2-40B4-BE49-F238E27FC236}">
                <a16:creationId xmlns:a16="http://schemas.microsoft.com/office/drawing/2014/main" id="{83C3C7F1-9982-1595-AB11-CFFD0FF71360}"/>
              </a:ext>
            </a:extLst>
          </p:cNvPr>
          <p:cNvGraphicFramePr>
            <a:graphicFrameLocks/>
          </p:cNvGraphicFramePr>
          <p:nvPr>
            <p:extLst>
              <p:ext uri="{D42A27DB-BD31-4B8C-83A1-F6EECF244321}">
                <p14:modId xmlns:p14="http://schemas.microsoft.com/office/powerpoint/2010/main" val="166204167"/>
              </p:ext>
            </p:extLst>
          </p:nvPr>
        </p:nvGraphicFramePr>
        <p:xfrm>
          <a:off x="3166386" y="4426106"/>
          <a:ext cx="4532887" cy="229068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9030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E99A-63C3-7604-08EF-BA66F84E0F0C}"/>
              </a:ext>
            </a:extLst>
          </p:cNvPr>
          <p:cNvSpPr>
            <a:spLocks noGrp="1"/>
          </p:cNvSpPr>
          <p:nvPr>
            <p:ph type="title"/>
          </p:nvPr>
        </p:nvSpPr>
        <p:spPr/>
        <p:txBody>
          <a:bodyPr/>
          <a:lstStyle/>
          <a:p>
            <a:r>
              <a:rPr lang="en-US" dirty="0">
                <a:cs typeface="Calibri Light"/>
              </a:rPr>
              <a:t>Example: PM2.5 and Residential Wood Combustion (RWC)</a:t>
            </a:r>
            <a:endParaRPr lang="en-US" dirty="0"/>
          </a:p>
        </p:txBody>
      </p:sp>
      <p:graphicFrame>
        <p:nvGraphicFramePr>
          <p:cNvPr id="4" name="Content Placeholder 3">
            <a:extLst>
              <a:ext uri="{FF2B5EF4-FFF2-40B4-BE49-F238E27FC236}">
                <a16:creationId xmlns:a16="http://schemas.microsoft.com/office/drawing/2014/main" id="{3D376901-1A94-1254-C474-325ED2E231EE}"/>
              </a:ext>
            </a:extLst>
          </p:cNvPr>
          <p:cNvGraphicFramePr>
            <a:graphicFrameLocks noGrp="1"/>
          </p:cNvGraphicFramePr>
          <p:nvPr>
            <p:ph idx="1"/>
          </p:nvPr>
        </p:nvGraphicFramePr>
        <p:xfrm>
          <a:off x="7239480" y="2063565"/>
          <a:ext cx="5403149" cy="387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4A455FA-BCAD-4B0C-A2FF-E2BF06C281B0}"/>
              </a:ext>
            </a:extLst>
          </p:cNvPr>
          <p:cNvGraphicFramePr>
            <a:graphicFrameLocks/>
          </p:cNvGraphicFramePr>
          <p:nvPr/>
        </p:nvGraphicFramePr>
        <p:xfrm>
          <a:off x="3488055" y="2063565"/>
          <a:ext cx="5276850" cy="3879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97E1C2-30A1-CB6B-79C9-C293E9CC3706}"/>
              </a:ext>
            </a:extLst>
          </p:cNvPr>
          <p:cNvSpPr txBox="1"/>
          <p:nvPr/>
        </p:nvSpPr>
        <p:spPr>
          <a:xfrm>
            <a:off x="744279" y="2286000"/>
            <a:ext cx="3179135" cy="2308324"/>
          </a:xfrm>
          <a:prstGeom prst="rect">
            <a:avLst/>
          </a:prstGeom>
          <a:noFill/>
        </p:spPr>
        <p:txBody>
          <a:bodyPr wrap="square" rtlCol="0">
            <a:spAutoFit/>
          </a:bodyPr>
          <a:lstStyle/>
          <a:p>
            <a:pPr marL="285750" indent="-285750">
              <a:buClr>
                <a:srgbClr val="92D050"/>
              </a:buClr>
              <a:buFont typeface="Arial" panose="020B0604020202020204" pitchFamily="34" charset="0"/>
              <a:buChar char="•"/>
            </a:pPr>
            <a:r>
              <a:rPr lang="en-US" dirty="0"/>
              <a:t>Improved methods to improve RWC (woodstove emissions) in the 2020 NEI, which led to a 44% increase in PM2.5 RWC emissions compared to the 2017 NEI</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8508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390-B5B5-4B0B-979F-A51D19A8566C}"/>
              </a:ext>
            </a:extLst>
          </p:cNvPr>
          <p:cNvSpPr>
            <a:spLocks noGrp="1"/>
          </p:cNvSpPr>
          <p:nvPr>
            <p:ph type="title"/>
          </p:nvPr>
        </p:nvSpPr>
        <p:spPr/>
        <p:txBody>
          <a:bodyPr/>
          <a:lstStyle/>
          <a:p>
            <a:r>
              <a:rPr lang="en-US" dirty="0"/>
              <a:t>Current Methods Priorities List, for 2023 NEI</a:t>
            </a:r>
          </a:p>
        </p:txBody>
      </p:sp>
      <p:sp>
        <p:nvSpPr>
          <p:cNvPr id="3" name="Content Placeholder 2">
            <a:extLst>
              <a:ext uri="{FF2B5EF4-FFF2-40B4-BE49-F238E27FC236}">
                <a16:creationId xmlns:a16="http://schemas.microsoft.com/office/drawing/2014/main" id="{B13F1FD1-4816-4E82-9B2B-47BA44761AE7}"/>
              </a:ext>
            </a:extLst>
          </p:cNvPr>
          <p:cNvSpPr>
            <a:spLocks noGrp="1"/>
          </p:cNvSpPr>
          <p:nvPr>
            <p:ph idx="1"/>
          </p:nvPr>
        </p:nvSpPr>
        <p:spPr>
          <a:xfrm>
            <a:off x="838200" y="1517715"/>
            <a:ext cx="10515600" cy="4975160"/>
          </a:xfrm>
        </p:spPr>
        <p:txBody>
          <a:bodyPr>
            <a:normAutofit fontScale="55000" lnSpcReduction="20000"/>
          </a:bodyPr>
          <a:lstStyle/>
          <a:p>
            <a:pPr marL="284163" indent="-284163">
              <a:buFont typeface="Arial" panose="020B0604020202020204" pitchFamily="34" charset="0"/>
              <a:buChar char="•"/>
            </a:pPr>
            <a:r>
              <a:rPr lang="en-US" dirty="0"/>
              <a:t>Roofing Asphalt Emissions (volatile organic pollutants (VOC), HAPs)</a:t>
            </a:r>
          </a:p>
          <a:p>
            <a:pPr marL="741363" lvl="1" indent="-284163"/>
            <a:r>
              <a:rPr lang="en-US" dirty="0"/>
              <a:t>About 12k tons of VOC estimated in 2020 (Nationwide)</a:t>
            </a:r>
          </a:p>
          <a:p>
            <a:pPr marL="284163" indent="-284163">
              <a:buFont typeface="Arial" panose="020B0604020202020204" pitchFamily="34" charset="0"/>
              <a:buChar char="•"/>
            </a:pPr>
            <a:r>
              <a:rPr lang="en-US" dirty="0"/>
              <a:t>Improving commercial cooking emission methods and adding residential cooking  (PM2.5, CO, VOC, HAPs)</a:t>
            </a:r>
          </a:p>
          <a:p>
            <a:pPr marL="741363" lvl="1" indent="-284163"/>
            <a:r>
              <a:rPr lang="en-US" dirty="0"/>
              <a:t>Commercial:  330k tons PM2.5, 40k tons VOC, 150k tons CO (2020)</a:t>
            </a:r>
          </a:p>
          <a:p>
            <a:pPr marL="741363" lvl="1" indent="-284163"/>
            <a:r>
              <a:rPr lang="en-US" dirty="0"/>
              <a:t>Residential:    13.5k tons PM2.5, 1.2k tons VOC, 171k tons CO (2020)</a:t>
            </a:r>
          </a:p>
          <a:p>
            <a:pPr marL="284163" indent="-284163">
              <a:buFont typeface="Arial" panose="020B0604020202020204" pitchFamily="34" charset="0"/>
              <a:buChar char="•"/>
            </a:pPr>
            <a:r>
              <a:rPr lang="en-US" dirty="0"/>
              <a:t>Abandoned oil and gas wells (VOC HAP)</a:t>
            </a:r>
          </a:p>
          <a:p>
            <a:pPr marL="741363" lvl="1" indent="-284163"/>
            <a:r>
              <a:rPr lang="en-US" dirty="0"/>
              <a:t>About 174k tons VOC (and about 320k tons CH4) in 2020</a:t>
            </a:r>
          </a:p>
          <a:p>
            <a:pPr marL="284163" indent="-284163">
              <a:buFont typeface="Arial" panose="020B0604020202020204" pitchFamily="34" charset="0"/>
              <a:buChar char="•"/>
            </a:pPr>
            <a:r>
              <a:rPr lang="en-US" dirty="0"/>
              <a:t>NH3 emissions for non-Ag sources (human activities, pets, wild animals), mobile sources</a:t>
            </a:r>
          </a:p>
          <a:p>
            <a:pPr marL="741363" lvl="1" indent="-284163"/>
            <a:r>
              <a:rPr lang="en-US" dirty="0"/>
              <a:t>Uses population and animal population activity data and in sum is nearly equal to what mobile source NH3 estimates are in urban areas</a:t>
            </a:r>
          </a:p>
          <a:p>
            <a:pPr marL="741363" lvl="1" indent="-284163"/>
            <a:r>
              <a:rPr lang="en-US" dirty="0"/>
              <a:t>About 120k tons of NH3 added, mostly in urban areas </a:t>
            </a:r>
          </a:p>
          <a:p>
            <a:pPr marL="741363" lvl="1" indent="-284163"/>
            <a:r>
              <a:rPr lang="en-US" dirty="0"/>
              <a:t>Use updated MOVES model, which will yield ~2x NH3 emissions for onroad</a:t>
            </a:r>
          </a:p>
          <a:p>
            <a:pPr marL="284163" indent="-284163">
              <a:buFont typeface="Arial" panose="020B0604020202020204" pitchFamily="34" charset="0"/>
              <a:buChar char="•"/>
            </a:pPr>
            <a:r>
              <a:rPr lang="en-US" dirty="0"/>
              <a:t>Introduction of structural/motor vehicle fires (CAP, HAP)</a:t>
            </a:r>
          </a:p>
          <a:p>
            <a:pPr marL="741363" lvl="1" indent="-284163"/>
            <a:r>
              <a:rPr lang="en-US" dirty="0"/>
              <a:t>Together about 25k tons of PM2.5 and about 40k tons of VOC</a:t>
            </a:r>
          </a:p>
          <a:p>
            <a:pPr marL="284163" indent="-284163">
              <a:buFont typeface="Arial" panose="020B0604020202020204" pitchFamily="34" charset="0"/>
              <a:buChar char="•"/>
            </a:pPr>
            <a:r>
              <a:rPr lang="en-US" dirty="0"/>
              <a:t>Introduction of pile burn emissions (all pollutants)</a:t>
            </a:r>
          </a:p>
          <a:p>
            <a:pPr marL="741363" lvl="1" indent="-284163"/>
            <a:r>
              <a:rPr lang="en-US" dirty="0"/>
              <a:t>Small amounts of emissions</a:t>
            </a:r>
          </a:p>
          <a:p>
            <a:pPr marL="284163" indent="-284163">
              <a:buFont typeface="Arial" panose="020B0604020202020204" pitchFamily="34" charset="0"/>
              <a:buChar char="•"/>
            </a:pPr>
            <a:r>
              <a:rPr lang="en-US" dirty="0"/>
              <a:t>Possibly Include dioxins/furan congeners for as many sources as possible</a:t>
            </a:r>
            <a:endParaRPr lang="en-US" dirty="0">
              <a:solidFill>
                <a:srgbClr val="00B0F0"/>
              </a:solidFill>
            </a:endParaRPr>
          </a:p>
          <a:p>
            <a:pPr marL="284163" indent="-284163">
              <a:buFont typeface="Arial" panose="020B0604020202020204" pitchFamily="34" charset="0"/>
              <a:buChar char="•"/>
            </a:pPr>
            <a:r>
              <a:rPr lang="en-US" dirty="0"/>
              <a:t>Continued improvements to residential wood combustion methods (activity, emission factors, speciation, SCC rearrangements)—(CAP, HAP)</a:t>
            </a:r>
          </a:p>
          <a:p>
            <a:pPr marL="741363" lvl="1" indent="-284163"/>
            <a:r>
              <a:rPr lang="en-US" dirty="0"/>
              <a:t>Introduction of Campfire emissions (about 2-3% of RWC total PM2.5)</a:t>
            </a:r>
          </a:p>
          <a:p>
            <a:pPr marL="741363" lvl="1" indent="-284163"/>
            <a:r>
              <a:rPr lang="en-US" dirty="0"/>
              <a:t>Potential addition of barrel stoves (“exempt” type appliances)</a:t>
            </a:r>
          </a:p>
          <a:p>
            <a:pPr marL="284163" indent="-284163">
              <a:buFont typeface="Arial" panose="020B0604020202020204" pitchFamily="34" charset="0"/>
              <a:buChar char="•"/>
            </a:pPr>
            <a:r>
              <a:rPr lang="en-US" dirty="0"/>
              <a:t>Continued spatial allocation improvements, temporal allocation improvements, speciation updates</a:t>
            </a:r>
            <a:endParaRPr lang="en-US" dirty="0">
              <a:solidFill>
                <a:schemeClr val="accent1"/>
              </a:solidFill>
            </a:endParaRP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819CC65-D1A0-4072-9C83-7BE4E9DA74F0}"/>
              </a:ext>
            </a:extLst>
          </p:cNvPr>
          <p:cNvSpPr>
            <a:spLocks noGrp="1"/>
          </p:cNvSpPr>
          <p:nvPr>
            <p:ph type="sldNum" sz="quarter" idx="12"/>
          </p:nvPr>
        </p:nvSpPr>
        <p:spPr/>
        <p:txBody>
          <a:bodyPr/>
          <a:lstStyle/>
          <a:p>
            <a:fld id="{1E965597-E443-4DEA-A6D5-DE07078CC28B}" type="slidenum">
              <a:rPr lang="en-US" smtClean="0"/>
              <a:pPr/>
              <a:t>19</a:t>
            </a:fld>
            <a:endParaRPr lang="en-US"/>
          </a:p>
        </p:txBody>
      </p:sp>
    </p:spTree>
    <p:extLst>
      <p:ext uri="{BB962C8B-B14F-4D97-AF65-F5344CB8AC3E}">
        <p14:creationId xmlns:p14="http://schemas.microsoft.com/office/powerpoint/2010/main" val="160312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0884-578D-DBFF-104F-3D9CE8705B24}"/>
              </a:ext>
            </a:extLst>
          </p:cNvPr>
          <p:cNvSpPr>
            <a:spLocks noGrp="1"/>
          </p:cNvSpPr>
          <p:nvPr>
            <p:ph type="title"/>
          </p:nvPr>
        </p:nvSpPr>
        <p:spPr/>
        <p:txBody>
          <a:bodyPr/>
          <a:lstStyle/>
          <a:p>
            <a:r>
              <a:rPr lang="en-US" dirty="0"/>
              <a:t>Other collaborators…</a:t>
            </a:r>
          </a:p>
        </p:txBody>
      </p:sp>
      <p:sp>
        <p:nvSpPr>
          <p:cNvPr id="3" name="Content Placeholder 2">
            <a:extLst>
              <a:ext uri="{FF2B5EF4-FFF2-40B4-BE49-F238E27FC236}">
                <a16:creationId xmlns:a16="http://schemas.microsoft.com/office/drawing/2014/main" id="{C41BB127-232E-A3C7-120D-E8D1A609A9EB}"/>
              </a:ext>
            </a:extLst>
          </p:cNvPr>
          <p:cNvSpPr>
            <a:spLocks noGrp="1"/>
          </p:cNvSpPr>
          <p:nvPr>
            <p:ph sz="half" idx="2"/>
          </p:nvPr>
        </p:nvSpPr>
        <p:spPr>
          <a:xfrm>
            <a:off x="839788" y="1941922"/>
            <a:ext cx="5157787" cy="4247741"/>
          </a:xfrm>
        </p:spPr>
        <p:txBody>
          <a:bodyPr>
            <a:normAutofit fontScale="92500" lnSpcReduction="10000"/>
          </a:bodyPr>
          <a:lstStyle/>
          <a:p>
            <a:r>
              <a:rPr lang="en-US" dirty="0"/>
              <a:t>Karl Seltzer, EIAG</a:t>
            </a:r>
          </a:p>
          <a:p>
            <a:r>
              <a:rPr lang="en-US" dirty="0"/>
              <a:t>Madeleine Strum, EIAG</a:t>
            </a:r>
          </a:p>
          <a:p>
            <a:r>
              <a:rPr lang="en-US" dirty="0"/>
              <a:t>Yijia Dietrich, EIAG</a:t>
            </a:r>
          </a:p>
          <a:p>
            <a:r>
              <a:rPr lang="en-US" dirty="0"/>
              <a:t>Rich Mason, EIAG</a:t>
            </a:r>
          </a:p>
          <a:p>
            <a:r>
              <a:rPr lang="en-US" dirty="0"/>
              <a:t>Lindsay Dayton, EIAG</a:t>
            </a:r>
          </a:p>
          <a:p>
            <a:r>
              <a:rPr lang="en-US" dirty="0"/>
              <a:t>Alison Eyth, EIAG</a:t>
            </a:r>
          </a:p>
          <a:p>
            <a:r>
              <a:rPr lang="en-US" dirty="0"/>
              <a:t>Jeff Vukovich, EIAG</a:t>
            </a:r>
          </a:p>
          <a:p>
            <a:r>
              <a:rPr lang="en-US" dirty="0"/>
              <a:t>Art Diem, EIAG</a:t>
            </a:r>
          </a:p>
          <a:p>
            <a:r>
              <a:rPr lang="en-US" dirty="0"/>
              <a:t>Jeff Vukovich, EIAG</a:t>
            </a:r>
          </a:p>
          <a:p>
            <a:endParaRPr lang="en-US" dirty="0"/>
          </a:p>
        </p:txBody>
      </p:sp>
      <p:sp>
        <p:nvSpPr>
          <p:cNvPr id="6" name="Content Placeholder 5">
            <a:extLst>
              <a:ext uri="{FF2B5EF4-FFF2-40B4-BE49-F238E27FC236}">
                <a16:creationId xmlns:a16="http://schemas.microsoft.com/office/drawing/2014/main" id="{3972FF67-4CE9-C17B-C546-9E57E4A75AB0}"/>
              </a:ext>
            </a:extLst>
          </p:cNvPr>
          <p:cNvSpPr>
            <a:spLocks noGrp="1"/>
          </p:cNvSpPr>
          <p:nvPr>
            <p:ph sz="quarter" idx="4"/>
          </p:nvPr>
        </p:nvSpPr>
        <p:spPr>
          <a:xfrm>
            <a:off x="6096000" y="1690688"/>
            <a:ext cx="5183188" cy="4247741"/>
          </a:xfrm>
        </p:spPr>
        <p:txBody>
          <a:bodyPr>
            <a:normAutofit fontScale="92500" lnSpcReduction="10000"/>
          </a:bodyPr>
          <a:lstStyle/>
          <a:p>
            <a:r>
              <a:rPr lang="en-US" dirty="0"/>
              <a:t>Jesse Bash, ORD</a:t>
            </a:r>
          </a:p>
          <a:p>
            <a:r>
              <a:rPr lang="en-US" dirty="0"/>
              <a:t>Amara Holder, ORD</a:t>
            </a:r>
          </a:p>
          <a:p>
            <a:r>
              <a:rPr lang="en-US" dirty="0"/>
              <a:t>Ingrid George, ORD</a:t>
            </a:r>
          </a:p>
          <a:p>
            <a:r>
              <a:rPr lang="en-US" dirty="0"/>
              <a:t>Havala Pye, ORD</a:t>
            </a:r>
          </a:p>
          <a:p>
            <a:r>
              <a:rPr lang="en-US" dirty="0"/>
              <a:t>James Beidler, ORD</a:t>
            </a:r>
          </a:p>
          <a:p>
            <a:r>
              <a:rPr lang="en-US" dirty="0"/>
              <a:t>George Pouliot, ORD</a:t>
            </a:r>
          </a:p>
          <a:p>
            <a:r>
              <a:rPr lang="en-US" dirty="0"/>
              <a:t>Kristen Foley, ORD</a:t>
            </a:r>
          </a:p>
          <a:p>
            <a:r>
              <a:rPr lang="en-US" dirty="0"/>
              <a:t>Nonpoint contractors (David Cooley, Hannah Derrick, Olivia Salmon)</a:t>
            </a:r>
          </a:p>
        </p:txBody>
      </p:sp>
    </p:spTree>
    <p:extLst>
      <p:ext uri="{BB962C8B-B14F-4D97-AF65-F5344CB8AC3E}">
        <p14:creationId xmlns:p14="http://schemas.microsoft.com/office/powerpoint/2010/main" val="1674124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16A2-6428-B53F-B63D-DBDF886587EB}"/>
              </a:ext>
            </a:extLst>
          </p:cNvPr>
          <p:cNvSpPr>
            <a:spLocks noGrp="1"/>
          </p:cNvSpPr>
          <p:nvPr>
            <p:ph type="title"/>
          </p:nvPr>
        </p:nvSpPr>
        <p:spPr/>
        <p:txBody>
          <a:bodyPr/>
          <a:lstStyle/>
          <a:p>
            <a:r>
              <a:rPr lang="en-US" dirty="0"/>
              <a:t>Further “on the horizon” wish list</a:t>
            </a:r>
          </a:p>
        </p:txBody>
      </p:sp>
      <p:sp>
        <p:nvSpPr>
          <p:cNvPr id="3" name="Content Placeholder 2">
            <a:extLst>
              <a:ext uri="{FF2B5EF4-FFF2-40B4-BE49-F238E27FC236}">
                <a16:creationId xmlns:a16="http://schemas.microsoft.com/office/drawing/2014/main" id="{BA17D941-CE90-8096-3F24-4D55402D2E2C}"/>
              </a:ext>
            </a:extLst>
          </p:cNvPr>
          <p:cNvSpPr>
            <a:spLocks noGrp="1"/>
          </p:cNvSpPr>
          <p:nvPr>
            <p:ph idx="1"/>
          </p:nvPr>
        </p:nvSpPr>
        <p:spPr/>
        <p:txBody>
          <a:bodyPr>
            <a:normAutofit fontScale="70000" lnSpcReduction="20000"/>
          </a:bodyPr>
          <a:lstStyle/>
          <a:p>
            <a:r>
              <a:rPr lang="en-US" dirty="0"/>
              <a:t>General improvements to existing sectors, including improvements to spatial allocation methods, temporal allocations, and VOC and PM speciation</a:t>
            </a:r>
          </a:p>
          <a:p>
            <a:r>
              <a:rPr lang="en-US" dirty="0"/>
              <a:t>Using top-down data to estimate emissions/improve current emissions</a:t>
            </a:r>
          </a:p>
          <a:p>
            <a:pPr lvl="1"/>
            <a:r>
              <a:rPr lang="en-US" dirty="0"/>
              <a:t>Estimation of emissions from O&amp;G leaks, methane/VOCs</a:t>
            </a:r>
          </a:p>
          <a:p>
            <a:pPr lvl="1"/>
            <a:r>
              <a:rPr lang="en-US" dirty="0"/>
              <a:t>NH3 sectors</a:t>
            </a:r>
          </a:p>
          <a:p>
            <a:r>
              <a:rPr lang="en-US" dirty="0"/>
              <a:t>Solvent usage in O&amp;G operations</a:t>
            </a:r>
          </a:p>
          <a:p>
            <a:r>
              <a:rPr lang="en-US" dirty="0"/>
              <a:t>Development of HAP emission trends</a:t>
            </a:r>
          </a:p>
          <a:p>
            <a:r>
              <a:rPr lang="en-US" dirty="0"/>
              <a:t>Other (new) sources</a:t>
            </a:r>
          </a:p>
          <a:p>
            <a:pPr lvl="1"/>
            <a:r>
              <a:rPr lang="en-US" dirty="0"/>
              <a:t>Dust from coal train open compartment rail operations</a:t>
            </a:r>
          </a:p>
          <a:p>
            <a:pPr lvl="1"/>
            <a:r>
              <a:rPr lang="en-US" dirty="0"/>
              <a:t>Improving dust estimates, and including wind-blown dust in the NEI</a:t>
            </a:r>
          </a:p>
          <a:p>
            <a:pPr lvl="1"/>
            <a:r>
              <a:rPr lang="en-US" dirty="0"/>
              <a:t>Fireworks</a:t>
            </a:r>
          </a:p>
          <a:p>
            <a:r>
              <a:rPr lang="en-US" dirty="0"/>
              <a:t>Working more with international community on emission methods and related items</a:t>
            </a:r>
          </a:p>
          <a:p>
            <a:r>
              <a:rPr lang="en-US" dirty="0"/>
              <a:t>Working to improve sectors that may play an important role in the new PM NAAQS</a:t>
            </a:r>
          </a:p>
          <a:p>
            <a:pPr lvl="1"/>
            <a:r>
              <a:rPr lang="en-US" dirty="0"/>
              <a:t>Understanding Woodstove emissions better</a:t>
            </a:r>
          </a:p>
          <a:p>
            <a:pPr lvl="1"/>
            <a:r>
              <a:rPr lang="en-US" dirty="0"/>
              <a:t>Improving Cooking emission estimates</a:t>
            </a:r>
          </a:p>
          <a:p>
            <a:pPr lvl="1"/>
            <a:endParaRPr lang="en-US" dirty="0"/>
          </a:p>
        </p:txBody>
      </p:sp>
    </p:spTree>
    <p:extLst>
      <p:ext uri="{BB962C8B-B14F-4D97-AF65-F5344CB8AC3E}">
        <p14:creationId xmlns:p14="http://schemas.microsoft.com/office/powerpoint/2010/main" val="330698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21</a:t>
            </a:fld>
            <a:endParaRPr lang="en-US" dirty="0"/>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236826" y="72196"/>
            <a:ext cx="11718345" cy="839047"/>
          </a:xfrm>
        </p:spPr>
        <p:txBody>
          <a:bodyPr>
            <a:normAutofit/>
          </a:bodyPr>
          <a:lstStyle/>
          <a:p>
            <a:pPr algn="ctr"/>
            <a:r>
              <a:rPr lang="en-US" dirty="0"/>
              <a:t>The Future</a:t>
            </a:r>
          </a:p>
        </p:txBody>
      </p:sp>
      <p:sp>
        <p:nvSpPr>
          <p:cNvPr id="12" name="TextBox 11">
            <a:extLst>
              <a:ext uri="{FF2B5EF4-FFF2-40B4-BE49-F238E27FC236}">
                <a16:creationId xmlns:a16="http://schemas.microsoft.com/office/drawing/2014/main" id="{0D582688-DCE7-41A5-A858-D2CEF93F295B}"/>
              </a:ext>
            </a:extLst>
          </p:cNvPr>
          <p:cNvSpPr txBox="1"/>
          <p:nvPr/>
        </p:nvSpPr>
        <p:spPr>
          <a:xfrm>
            <a:off x="472438" y="911243"/>
            <a:ext cx="11482733" cy="493981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cs typeface="Times"/>
              </a:rPr>
              <a:t>We highly value collaborative improvements to the NEI!</a:t>
            </a:r>
          </a:p>
          <a:p>
            <a:pPr marL="1066785" lvl="1" indent="-609585">
              <a:spcAft>
                <a:spcPts val="600"/>
              </a:spcAft>
              <a:buFont typeface="Courier New" panose="02070309020205020404" pitchFamily="49" charset="0"/>
              <a:buChar char="o"/>
            </a:pPr>
            <a:r>
              <a:rPr lang="en-US" sz="2000" dirty="0">
                <a:cs typeface="Times"/>
              </a:rPr>
              <a:t>When we say “NEI,” we mean many things:  Emission quantification, projections, speciation, or temporal and spatial allocation (i.e., translating annual, county-level emissions to the gridded products we use in air quality models).</a:t>
            </a:r>
          </a:p>
          <a:p>
            <a:pPr marL="342900" indent="-342900">
              <a:spcAft>
                <a:spcPts val="600"/>
              </a:spcAft>
              <a:buFont typeface="Arial" panose="020B0604020202020204" pitchFamily="34" charset="0"/>
              <a:buChar char="•"/>
            </a:pPr>
            <a:r>
              <a:rPr lang="en-US" sz="2000" dirty="0">
                <a:cs typeface="Times"/>
              </a:rPr>
              <a:t>We would also like to pursue new avenues of research to build and evaluate inventories: using top-down methods to constrain, allocate or develop estimates of emissions, PMF/NMF analysis of measurements to understand source attribution, generation of “emission ratios” from field work to evaluate the inventory, etc.</a:t>
            </a:r>
          </a:p>
          <a:p>
            <a:pPr marL="342900" indent="-342900">
              <a:spcAft>
                <a:spcPts val="600"/>
              </a:spcAft>
              <a:buFont typeface="Arial" panose="020B0604020202020204" pitchFamily="34" charset="0"/>
              <a:buChar char="•"/>
            </a:pPr>
            <a:r>
              <a:rPr lang="en-US" sz="2000" dirty="0">
                <a:cs typeface="Times"/>
              </a:rPr>
              <a:t>Currently methods improvements and additions are geared towards an NEI process (every 3 years). We would like to see how to streamline this process for interim year inventories (such as modeling platforms)</a:t>
            </a:r>
          </a:p>
          <a:p>
            <a:pPr marL="457200" indent="-457200">
              <a:spcAft>
                <a:spcPts val="600"/>
              </a:spcAft>
              <a:buFont typeface="Arial" panose="020B0604020202020204" pitchFamily="34" charset="0"/>
              <a:buChar char="•"/>
            </a:pPr>
            <a:r>
              <a:rPr lang="en-US" sz="2000" dirty="0">
                <a:cs typeface="Times"/>
              </a:rPr>
              <a:t>Please contact us with ideas, data, and for collaborative opportunities</a:t>
            </a:r>
          </a:p>
          <a:p>
            <a:pPr marL="1066785" lvl="1" indent="-609585">
              <a:spcAft>
                <a:spcPts val="600"/>
              </a:spcAft>
              <a:buFont typeface="Courier New" panose="02070309020205020404" pitchFamily="49" charset="0"/>
              <a:buChar char="o"/>
            </a:pPr>
            <a:r>
              <a:rPr lang="en-US" sz="2000" dirty="0">
                <a:cs typeface="Times"/>
              </a:rPr>
              <a:t>Tesh Rao (rao.Venkatesh@epa.gov)</a:t>
            </a:r>
          </a:p>
          <a:p>
            <a:pPr>
              <a:spcAft>
                <a:spcPts val="600"/>
              </a:spcAft>
            </a:pPr>
            <a:endParaRPr lang="en-US" sz="2000" dirty="0">
              <a:cs typeface="Times"/>
            </a:endParaRPr>
          </a:p>
          <a:p>
            <a:pPr>
              <a:spcAft>
                <a:spcPts val="600"/>
              </a:spcAft>
            </a:pPr>
            <a:endParaRPr lang="en-US" sz="2000" dirty="0">
              <a:cs typeface="Times"/>
            </a:endParaRPr>
          </a:p>
        </p:txBody>
      </p:sp>
    </p:spTree>
    <p:custDataLst>
      <p:tags r:id="rId1"/>
    </p:custDataLst>
    <p:extLst>
      <p:ext uri="{BB962C8B-B14F-4D97-AF65-F5344CB8AC3E}">
        <p14:creationId xmlns:p14="http://schemas.microsoft.com/office/powerpoint/2010/main" val="242124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FDB1-4841-4C9B-DB3C-7EE744CC0F30}"/>
              </a:ext>
            </a:extLst>
          </p:cNvPr>
          <p:cNvSpPr>
            <a:spLocks noGrp="1"/>
          </p:cNvSpPr>
          <p:nvPr>
            <p:ph type="title"/>
          </p:nvPr>
        </p:nvSpPr>
        <p:spPr>
          <a:xfrm>
            <a:off x="838200" y="18255"/>
            <a:ext cx="10515600" cy="1325563"/>
          </a:xfrm>
        </p:spPr>
        <p:txBody>
          <a:bodyPr/>
          <a:lstStyle/>
          <a:p>
            <a:r>
              <a:rPr lang="en-US" dirty="0"/>
              <a:t>Topics for Today</a:t>
            </a:r>
          </a:p>
        </p:txBody>
      </p:sp>
      <p:sp>
        <p:nvSpPr>
          <p:cNvPr id="3" name="Content Placeholder 2">
            <a:extLst>
              <a:ext uri="{FF2B5EF4-FFF2-40B4-BE49-F238E27FC236}">
                <a16:creationId xmlns:a16="http://schemas.microsoft.com/office/drawing/2014/main" id="{DE6FBC45-92AE-9C39-9AE3-D48A53659836}"/>
              </a:ext>
            </a:extLst>
          </p:cNvPr>
          <p:cNvSpPr>
            <a:spLocks noGrp="1"/>
          </p:cNvSpPr>
          <p:nvPr>
            <p:ph idx="1"/>
          </p:nvPr>
        </p:nvSpPr>
        <p:spPr>
          <a:xfrm>
            <a:off x="838200" y="1216058"/>
            <a:ext cx="10515600" cy="4960905"/>
          </a:xfrm>
        </p:spPr>
        <p:txBody>
          <a:bodyPr>
            <a:normAutofit/>
          </a:bodyPr>
          <a:lstStyle/>
          <a:p>
            <a:r>
              <a:rPr lang="en-US" dirty="0"/>
              <a:t>Teams in OAQPS’s Emissions Inventory and Analysis Group (EIAG)</a:t>
            </a:r>
          </a:p>
          <a:p>
            <a:pPr lvl="1"/>
            <a:r>
              <a:rPr lang="en-US" dirty="0"/>
              <a:t>Where does “Methods” and “Science” fit in?</a:t>
            </a:r>
          </a:p>
          <a:p>
            <a:r>
              <a:rPr lang="en-US" dirty="0"/>
              <a:t>A little background on the NEI</a:t>
            </a:r>
          </a:p>
          <a:p>
            <a:r>
              <a:rPr lang="en-US" dirty="0"/>
              <a:t>What does the Methods Team do?</a:t>
            </a:r>
          </a:p>
          <a:p>
            <a:r>
              <a:rPr lang="en-US" dirty="0"/>
              <a:t>What did the methods team accomplish for the 2020 NEI?</a:t>
            </a:r>
          </a:p>
          <a:p>
            <a:r>
              <a:rPr lang="en-US" dirty="0"/>
              <a:t>How do we use existing tools, data, and input to establish priorities for methods?</a:t>
            </a:r>
          </a:p>
          <a:p>
            <a:r>
              <a:rPr lang="en-US" dirty="0"/>
              <a:t>Plans for the 2023 NEI</a:t>
            </a:r>
          </a:p>
          <a:p>
            <a:r>
              <a:rPr lang="en-US" dirty="0"/>
              <a:t>Future work, beyond the 2023 NEI</a:t>
            </a:r>
          </a:p>
        </p:txBody>
      </p:sp>
    </p:spTree>
    <p:extLst>
      <p:ext uri="{BB962C8B-B14F-4D97-AF65-F5344CB8AC3E}">
        <p14:creationId xmlns:p14="http://schemas.microsoft.com/office/powerpoint/2010/main" val="230740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8243-B386-4643-8E8E-B3BACB7A4FBB}"/>
              </a:ext>
            </a:extLst>
          </p:cNvPr>
          <p:cNvSpPr>
            <a:spLocks noGrp="1"/>
          </p:cNvSpPr>
          <p:nvPr>
            <p:ph type="title"/>
          </p:nvPr>
        </p:nvSpPr>
        <p:spPr>
          <a:xfrm>
            <a:off x="801666" y="0"/>
            <a:ext cx="10515600" cy="1325563"/>
          </a:xfrm>
        </p:spPr>
        <p:txBody>
          <a:bodyPr/>
          <a:lstStyle/>
          <a:p>
            <a:r>
              <a:rPr lang="en-US" dirty="0"/>
              <a:t>Teams in EIAG</a:t>
            </a:r>
          </a:p>
        </p:txBody>
      </p:sp>
      <p:sp>
        <p:nvSpPr>
          <p:cNvPr id="3" name="Content Placeholder 2">
            <a:extLst>
              <a:ext uri="{FF2B5EF4-FFF2-40B4-BE49-F238E27FC236}">
                <a16:creationId xmlns:a16="http://schemas.microsoft.com/office/drawing/2014/main" id="{BB0938C5-D4FE-4F1E-BAFC-8707F735439C}"/>
              </a:ext>
            </a:extLst>
          </p:cNvPr>
          <p:cNvSpPr>
            <a:spLocks noGrp="1"/>
          </p:cNvSpPr>
          <p:nvPr>
            <p:ph sz="half" idx="1"/>
          </p:nvPr>
        </p:nvSpPr>
        <p:spPr>
          <a:xfrm>
            <a:off x="828806" y="1065339"/>
            <a:ext cx="5224397" cy="2458276"/>
          </a:xfrm>
          <a:solidFill>
            <a:schemeClr val="accent2">
              <a:lumMod val="60000"/>
              <a:lumOff val="40000"/>
            </a:schemeClr>
          </a:solidFill>
        </p:spPr>
        <p:txBody>
          <a:bodyPr>
            <a:normAutofit fontScale="92500" lnSpcReduction="10000"/>
          </a:bodyPr>
          <a:lstStyle/>
          <a:p>
            <a:r>
              <a:rPr lang="en-US" sz="2200" dirty="0">
                <a:solidFill>
                  <a:schemeClr val="tx1">
                    <a:lumMod val="85000"/>
                    <a:lumOff val="15000"/>
                  </a:schemeClr>
                </a:solidFill>
              </a:rPr>
              <a:t>NEI (National Emissions Inventory) Team</a:t>
            </a:r>
          </a:p>
          <a:p>
            <a:pPr lvl="1"/>
            <a:r>
              <a:rPr lang="en-US" sz="2200" i="0" dirty="0">
                <a:solidFill>
                  <a:schemeClr val="tx1">
                    <a:lumMod val="85000"/>
                    <a:lumOff val="15000"/>
                  </a:schemeClr>
                </a:solidFill>
              </a:rPr>
              <a:t>Create triennial NEI and annual point source inventories</a:t>
            </a:r>
          </a:p>
          <a:p>
            <a:pPr lvl="1"/>
            <a:r>
              <a:rPr lang="en-US" sz="2200" i="0" dirty="0">
                <a:solidFill>
                  <a:schemeClr val="tx1">
                    <a:lumMod val="85000"/>
                    <a:lumOff val="15000"/>
                  </a:schemeClr>
                </a:solidFill>
              </a:rPr>
              <a:t>Develop new NEI emissions calculation methods &amp; tools</a:t>
            </a:r>
          </a:p>
          <a:p>
            <a:pPr lvl="1"/>
            <a:r>
              <a:rPr lang="en-US" sz="2200" i="0" dirty="0">
                <a:solidFill>
                  <a:schemeClr val="tx1">
                    <a:lumMod val="85000"/>
                    <a:lumOff val="15000"/>
                  </a:schemeClr>
                </a:solidFill>
              </a:rPr>
              <a:t>Sector expertise</a:t>
            </a:r>
          </a:p>
          <a:p>
            <a:pPr lvl="1"/>
            <a:r>
              <a:rPr lang="en-US" sz="2200" i="0" dirty="0">
                <a:solidFill>
                  <a:schemeClr val="tx1">
                    <a:lumMod val="85000"/>
                    <a:lumOff val="15000"/>
                  </a:schemeClr>
                </a:solidFill>
              </a:rPr>
              <a:t>Documentation</a:t>
            </a:r>
          </a:p>
          <a:p>
            <a:pPr lvl="1"/>
            <a:r>
              <a:rPr lang="en-US" i="0" dirty="0">
                <a:solidFill>
                  <a:schemeClr val="tx1">
                    <a:lumMod val="85000"/>
                    <a:lumOff val="15000"/>
                  </a:schemeClr>
                </a:solidFill>
              </a:rPr>
              <a:t>Emission trends and int’l reporting</a:t>
            </a:r>
          </a:p>
        </p:txBody>
      </p:sp>
      <p:sp>
        <p:nvSpPr>
          <p:cNvPr id="4" name="Content Placeholder 3">
            <a:extLst>
              <a:ext uri="{FF2B5EF4-FFF2-40B4-BE49-F238E27FC236}">
                <a16:creationId xmlns:a16="http://schemas.microsoft.com/office/drawing/2014/main" id="{3468822E-5F53-40A8-82C8-E9A8CB8C1CCF}"/>
              </a:ext>
            </a:extLst>
          </p:cNvPr>
          <p:cNvSpPr>
            <a:spLocks noGrp="1"/>
          </p:cNvSpPr>
          <p:nvPr>
            <p:ph sz="half" idx="2"/>
          </p:nvPr>
        </p:nvSpPr>
        <p:spPr>
          <a:xfrm>
            <a:off x="6059466" y="1052813"/>
            <a:ext cx="5364271" cy="2470802"/>
          </a:xfrm>
          <a:solidFill>
            <a:schemeClr val="accent5">
              <a:lumMod val="75000"/>
            </a:schemeClr>
          </a:solidFill>
        </p:spPr>
        <p:txBody>
          <a:bodyPr>
            <a:normAutofit fontScale="92500" lnSpcReduction="10000"/>
          </a:bodyPr>
          <a:lstStyle/>
          <a:p>
            <a:r>
              <a:rPr lang="en-US" sz="2600" dirty="0">
                <a:solidFill>
                  <a:schemeClr val="bg1"/>
                </a:solidFill>
              </a:rPr>
              <a:t>Emissions Modeling Team</a:t>
            </a:r>
          </a:p>
          <a:p>
            <a:pPr lvl="1"/>
            <a:r>
              <a:rPr lang="en-US" sz="2200" i="0" dirty="0">
                <a:solidFill>
                  <a:schemeClr val="bg1"/>
                </a:solidFill>
              </a:rPr>
              <a:t>Create emissions modeling platforms</a:t>
            </a:r>
          </a:p>
          <a:p>
            <a:pPr lvl="1"/>
            <a:r>
              <a:rPr lang="en-US" sz="2200" i="0" dirty="0">
                <a:solidFill>
                  <a:schemeClr val="bg1"/>
                </a:solidFill>
              </a:rPr>
              <a:t>Future year emissions projections</a:t>
            </a:r>
          </a:p>
          <a:p>
            <a:pPr lvl="1"/>
            <a:r>
              <a:rPr lang="en-US" sz="2200" i="0" dirty="0">
                <a:solidFill>
                  <a:schemeClr val="bg1"/>
                </a:solidFill>
              </a:rPr>
              <a:t>Develop emissions modeling software</a:t>
            </a:r>
          </a:p>
          <a:p>
            <a:pPr lvl="1"/>
            <a:r>
              <a:rPr lang="en-US" sz="2200" i="0" dirty="0">
                <a:solidFill>
                  <a:schemeClr val="bg1"/>
                </a:solidFill>
              </a:rPr>
              <a:t>SPECIATE</a:t>
            </a:r>
          </a:p>
          <a:p>
            <a:pPr lvl="1"/>
            <a:r>
              <a:rPr lang="en-US" sz="2200" i="0" dirty="0" err="1">
                <a:solidFill>
                  <a:schemeClr val="bg1"/>
                </a:solidFill>
              </a:rPr>
              <a:t>Biogenics</a:t>
            </a:r>
            <a:r>
              <a:rPr lang="en-US" sz="2200" i="0" dirty="0">
                <a:solidFill>
                  <a:schemeClr val="bg1"/>
                </a:solidFill>
              </a:rPr>
              <a:t> and model-based emissions</a:t>
            </a:r>
          </a:p>
          <a:p>
            <a:pPr lvl="1"/>
            <a:r>
              <a:rPr lang="en-US" sz="2200" i="0" dirty="0">
                <a:solidFill>
                  <a:schemeClr val="bg1"/>
                </a:solidFill>
              </a:rPr>
              <a:t>Documentation</a:t>
            </a:r>
          </a:p>
        </p:txBody>
      </p:sp>
      <p:sp>
        <p:nvSpPr>
          <p:cNvPr id="7" name="Content Placeholder 2">
            <a:extLst>
              <a:ext uri="{FF2B5EF4-FFF2-40B4-BE49-F238E27FC236}">
                <a16:creationId xmlns:a16="http://schemas.microsoft.com/office/drawing/2014/main" id="{3AF5912F-38FF-4248-AD7D-31710A32C1DC}"/>
              </a:ext>
            </a:extLst>
          </p:cNvPr>
          <p:cNvSpPr txBox="1">
            <a:spLocks/>
          </p:cNvSpPr>
          <p:nvPr/>
        </p:nvSpPr>
        <p:spPr>
          <a:xfrm>
            <a:off x="871603" y="3542169"/>
            <a:ext cx="5181600" cy="2193643"/>
          </a:xfrm>
          <a:prstGeom prst="rect">
            <a:avLst/>
          </a:prstGeom>
          <a:solidFill>
            <a:schemeClr val="accent4">
              <a:lumMod val="75000"/>
            </a:schemeClr>
          </a:solidFill>
        </p:spPr>
        <p:txBody>
          <a:bodyPr vert="horz" lIns="91440" tIns="45720" rIns="91440" bIns="45720" rtlCol="0" anchor="t">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Arial" panose="020B0604020202020204" pitchFamily="34" charset="0"/>
              <a:buChar char="•"/>
            </a:pPr>
            <a:r>
              <a:rPr lang="en-US" dirty="0">
                <a:solidFill>
                  <a:schemeClr val="tx1"/>
                </a:solidFill>
                <a:latin typeface="Franklin Gothic Book" panose="020B0503020102020204"/>
              </a:rPr>
              <a:t>Methods Team </a:t>
            </a:r>
            <a:endParaRPr kumimoji="0" lang="en-US" sz="2000" b="0" i="0" u="none" strike="noStrike" kern="1200" cap="none" spc="0" normalizeH="0" baseline="0" noProof="0" dirty="0">
              <a:ln>
                <a:noFill/>
              </a:ln>
              <a:solidFill>
                <a:schemeClr val="tx1"/>
              </a:solidFill>
              <a:effectLst/>
              <a:uLnTx/>
              <a:uFillTx/>
              <a:latin typeface="Franklin Gothic Book" panose="020B0503020102020204"/>
              <a:ea typeface="+mn-ea"/>
              <a:cs typeface="+mn-cs"/>
            </a:endParaRPr>
          </a:p>
          <a:p>
            <a:pPr marL="873760" lvl="1" indent="-342900">
              <a:buFont typeface="Arial" panose="020B0604020202020204" pitchFamily="34" charset="0"/>
              <a:buChar char="•"/>
              <a:defRPr/>
            </a:pPr>
            <a:r>
              <a:rPr lang="en-US" i="0" dirty="0">
                <a:solidFill>
                  <a:prstClr val="white"/>
                </a:solidFill>
                <a:latin typeface="Franklin Gothic Book" panose="020B0503020102020204"/>
              </a:rPr>
              <a:t>Climate Pollution Reduction Grant (CPRG) support</a:t>
            </a:r>
            <a:endParaRPr kumimoji="0" lang="en-US" sz="20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a:p>
            <a:pPr marL="873760" marR="0" lvl="1" indent="-342900"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a:ea typeface="+mn-ea"/>
                <a:cs typeface="+mn-cs"/>
              </a:rPr>
              <a:t>Website &amp; data publishing</a:t>
            </a:r>
          </a:p>
          <a:p>
            <a:pPr marL="873760" lvl="1" indent="-342900">
              <a:buFont typeface="Arial" panose="020B0604020202020204" pitchFamily="34" charset="0"/>
              <a:buChar char="•"/>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a:ea typeface="+mn-ea"/>
                <a:cs typeface="+mn-cs"/>
              </a:rPr>
              <a:t>NEI Report</a:t>
            </a:r>
          </a:p>
          <a:p>
            <a:pPr marL="873760" marR="0" lvl="1" indent="-342900"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a:ea typeface="+mn-ea"/>
                <a:cs typeface="+mn-cs"/>
              </a:rPr>
              <a:t>International reports and custom summaries</a:t>
            </a:r>
          </a:p>
          <a:p>
            <a:pPr marL="873760" marR="0" lvl="1" indent="-342900"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lang="en-US" i="0" dirty="0">
                <a:solidFill>
                  <a:prstClr val="white"/>
                </a:solidFill>
                <a:highlight>
                  <a:srgbClr val="FF0000"/>
                </a:highlight>
                <a:latin typeface="Franklin Gothic Book" panose="020B0503020102020204"/>
              </a:rPr>
              <a:t>Establishing new methods and improvements to current methods for all sectors and emission trends for NEI and modeling</a:t>
            </a:r>
            <a:endParaRPr kumimoji="0" lang="en-US" sz="2000" b="0" i="0" u="none" strike="noStrike" kern="1200" cap="none" spc="0" normalizeH="0" baseline="0" noProof="0" dirty="0">
              <a:ln>
                <a:noFill/>
              </a:ln>
              <a:solidFill>
                <a:prstClr val="white"/>
              </a:solidFill>
              <a:effectLst/>
              <a:highlight>
                <a:srgbClr val="FF0000"/>
              </a:highlight>
              <a:uLnTx/>
              <a:uFillTx/>
              <a:latin typeface="Franklin Gothic Book" panose="020B0503020102020204"/>
              <a:ea typeface="+mn-ea"/>
              <a:cs typeface="+mn-cs"/>
            </a:endParaRPr>
          </a:p>
        </p:txBody>
      </p:sp>
      <p:sp>
        <p:nvSpPr>
          <p:cNvPr id="8" name="Content Placeholder 2">
            <a:extLst>
              <a:ext uri="{FF2B5EF4-FFF2-40B4-BE49-F238E27FC236}">
                <a16:creationId xmlns:a16="http://schemas.microsoft.com/office/drawing/2014/main" id="{DB09F74F-CC1F-4B52-ABEF-91EE7A333FCA}"/>
              </a:ext>
            </a:extLst>
          </p:cNvPr>
          <p:cNvSpPr txBox="1">
            <a:spLocks/>
          </p:cNvSpPr>
          <p:nvPr/>
        </p:nvSpPr>
        <p:spPr>
          <a:xfrm>
            <a:off x="6053203" y="3533526"/>
            <a:ext cx="5370534" cy="2217106"/>
          </a:xfrm>
          <a:prstGeom prst="rect">
            <a:avLst/>
          </a:prstGeom>
          <a:solidFill>
            <a:schemeClr val="accent3">
              <a:lumMod val="75000"/>
            </a:schemeClr>
          </a:solidFill>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R="0" lvl="0" algn="l" defTabSz="914400" rtl="0" eaLnBrk="1" fontAlgn="auto" latinLnBrk="0" hangingPunct="1">
              <a:lnSpc>
                <a:spcPct val="94000"/>
              </a:lnSpc>
              <a:spcBef>
                <a:spcPts val="1000"/>
              </a:spcBef>
              <a:spcAft>
                <a:spcPts val="2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bg1"/>
                </a:solidFill>
                <a:effectLst/>
                <a:uLnTx/>
                <a:uFillTx/>
                <a:latin typeface="Franklin Gothic Book" panose="020B0503020102020204"/>
                <a:ea typeface="+mn-ea"/>
                <a:cs typeface="+mn-cs"/>
              </a:rPr>
              <a:t>CAER (Combined Air Emissions </a:t>
            </a:r>
            <a:r>
              <a:rPr lang="en-US" sz="2100" dirty="0">
                <a:solidFill>
                  <a:schemeClr val="bg1"/>
                </a:solidFill>
                <a:latin typeface="Franklin Gothic Book" panose="020B0503020102020204"/>
              </a:rPr>
              <a:t>Reporting) </a:t>
            </a:r>
            <a:r>
              <a:rPr kumimoji="0" lang="en-US" sz="2100" b="0" i="0" u="none" strike="noStrike" kern="1200" cap="none" spc="0" normalizeH="0" baseline="0" noProof="0" dirty="0">
                <a:ln>
                  <a:noFill/>
                </a:ln>
                <a:solidFill>
                  <a:schemeClr val="bg1"/>
                </a:solidFill>
                <a:effectLst/>
                <a:uLnTx/>
                <a:uFillTx/>
                <a:latin typeface="Franklin Gothic Book" panose="020B0503020102020204"/>
                <a:ea typeface="+mn-ea"/>
                <a:cs typeface="+mn-cs"/>
              </a:rPr>
              <a:t>Team</a:t>
            </a:r>
          </a:p>
          <a:p>
            <a:pPr marR="0" lvl="1"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Franklin Gothic Book" panose="020B0503020102020204"/>
                <a:ea typeface="+mn-ea"/>
                <a:cs typeface="+mn-cs"/>
              </a:rPr>
              <a:t>Develop new CAER </a:t>
            </a:r>
            <a:r>
              <a:rPr lang="en-US" i="0" dirty="0">
                <a:solidFill>
                  <a:schemeClr val="bg1"/>
                </a:solidFill>
                <a:latin typeface="Franklin Gothic Book" panose="020B0503020102020204"/>
              </a:rPr>
              <a:t>system</a:t>
            </a:r>
            <a:r>
              <a:rPr kumimoji="0" lang="en-US" sz="2000" b="0" i="0" u="none" strike="noStrike" kern="1200" cap="none" spc="0" normalizeH="0" baseline="0" noProof="0" dirty="0">
                <a:ln>
                  <a:noFill/>
                </a:ln>
                <a:solidFill>
                  <a:schemeClr val="bg1"/>
                </a:solidFill>
                <a:effectLst/>
                <a:uLnTx/>
                <a:uFillTx/>
                <a:latin typeface="Franklin Gothic Book" panose="020B0503020102020204"/>
                <a:ea typeface="+mn-ea"/>
                <a:cs typeface="+mn-cs"/>
              </a:rPr>
              <a:t> and associated pieces (feed EIS/TRI)</a:t>
            </a:r>
          </a:p>
          <a:p>
            <a:pPr marR="0" lvl="1"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Franklin Gothic Book" panose="020B0503020102020204"/>
                <a:ea typeface="+mn-ea"/>
                <a:cs typeface="+mn-cs"/>
              </a:rPr>
              <a:t>Build connections with CEDRI, WebFIRE, and GHG reporting program needed for project</a:t>
            </a:r>
          </a:p>
          <a:p>
            <a:pPr marR="0" lvl="1"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Franklin Gothic Book" panose="020B0503020102020204"/>
                <a:ea typeface="+mn-ea"/>
                <a:cs typeface="+mn-cs"/>
              </a:rPr>
              <a:t>Implement any AERR revisions that needs CAERS (e.g., direct facility reporting) </a:t>
            </a:r>
          </a:p>
          <a:p>
            <a:pPr marR="0" lvl="1"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Franklin Gothic Book" panose="020B0503020102020204"/>
              <a:ea typeface="+mn-ea"/>
              <a:cs typeface="+mn-cs"/>
            </a:endParaRPr>
          </a:p>
        </p:txBody>
      </p:sp>
      <p:sp>
        <p:nvSpPr>
          <p:cNvPr id="10" name="Slide Number Placeholder 9">
            <a:extLst>
              <a:ext uri="{FF2B5EF4-FFF2-40B4-BE49-F238E27FC236}">
                <a16:creationId xmlns:a16="http://schemas.microsoft.com/office/drawing/2014/main" id="{1B755A9D-9A19-4528-8728-0F919FC681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FD2B50-FEAC-4E8A-AE2B-9E1E95C02AF1}" type="slidenum">
              <a:rPr kumimoji="0" lang="en-US" sz="1200" b="0" i="0" u="none" strike="noStrike" kern="1200" cap="none" spc="0" normalizeH="0" baseline="0" noProof="0" smtClean="0">
                <a:ln>
                  <a:noFill/>
                </a:ln>
                <a:solidFill>
                  <a:srgbClr val="373545"/>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73545"/>
              </a:solidFill>
              <a:effectLst/>
              <a:uLnTx/>
              <a:uFillTx/>
              <a:latin typeface="Franklin Gothic Book" panose="020B0503020102020204"/>
              <a:ea typeface="+mn-ea"/>
              <a:cs typeface="+mn-cs"/>
            </a:endParaRPr>
          </a:p>
        </p:txBody>
      </p:sp>
      <p:sp>
        <p:nvSpPr>
          <p:cNvPr id="5" name="Oval 4">
            <a:extLst>
              <a:ext uri="{FF2B5EF4-FFF2-40B4-BE49-F238E27FC236}">
                <a16:creationId xmlns:a16="http://schemas.microsoft.com/office/drawing/2014/main" id="{4CAF5897-E0B6-C25A-9108-57CCC4E0E2AE}"/>
              </a:ext>
            </a:extLst>
          </p:cNvPr>
          <p:cNvSpPr/>
          <p:nvPr/>
        </p:nvSpPr>
        <p:spPr>
          <a:xfrm>
            <a:off x="871603" y="3169610"/>
            <a:ext cx="5294236" cy="293876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90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0A886-59F5-45D1-8584-E3FDEBF3F190}"/>
              </a:ext>
            </a:extLst>
          </p:cNvPr>
          <p:cNvSpPr>
            <a:spLocks noGrp="1"/>
          </p:cNvSpPr>
          <p:nvPr>
            <p:ph type="title"/>
          </p:nvPr>
        </p:nvSpPr>
        <p:spPr>
          <a:xfrm>
            <a:off x="1080346" y="489803"/>
            <a:ext cx="10058400" cy="1576064"/>
          </a:xfrm>
        </p:spPr>
        <p:txBody>
          <a:bodyPr>
            <a:normAutofit/>
          </a:bodyPr>
          <a:lstStyle/>
          <a:p>
            <a:r>
              <a:rPr lang="en-US"/>
              <a:t>Overview of National Emissions Inventory (NEI) and Related Programs </a:t>
            </a:r>
          </a:p>
        </p:txBody>
      </p:sp>
      <p:sp>
        <p:nvSpPr>
          <p:cNvPr id="4" name="Slide Number Placeholder 3">
            <a:extLst>
              <a:ext uri="{FF2B5EF4-FFF2-40B4-BE49-F238E27FC236}">
                <a16:creationId xmlns:a16="http://schemas.microsoft.com/office/drawing/2014/main" id="{F07812F4-0338-4D8E-A561-D1E7DBE5FE36}"/>
              </a:ext>
            </a:extLst>
          </p:cNvPr>
          <p:cNvSpPr>
            <a:spLocks noGrp="1"/>
          </p:cNvSpPr>
          <p:nvPr>
            <p:ph type="sldNum" sz="quarter" idx="12"/>
          </p:nvPr>
        </p:nvSpPr>
        <p:spPr/>
        <p:txBody>
          <a:bodyPr/>
          <a:lstStyle/>
          <a:p>
            <a:fld id="{D61D6256-C26D-41A0-BA49-C6DFDE2B25C0}" type="slidenum">
              <a:rPr lang="en-US" smtClean="0"/>
              <a:t>5</a:t>
            </a:fld>
            <a:endParaRPr lang="en-US"/>
          </a:p>
        </p:txBody>
      </p:sp>
      <p:sp>
        <p:nvSpPr>
          <p:cNvPr id="6" name="Rectangle 5">
            <a:extLst>
              <a:ext uri="{FF2B5EF4-FFF2-40B4-BE49-F238E27FC236}">
                <a16:creationId xmlns:a16="http://schemas.microsoft.com/office/drawing/2014/main" id="{43F67473-B376-40DF-9AFC-59ED897CA18A}"/>
              </a:ext>
            </a:extLst>
          </p:cNvPr>
          <p:cNvSpPr/>
          <p:nvPr/>
        </p:nvSpPr>
        <p:spPr>
          <a:xfrm>
            <a:off x="2311400" y="2389717"/>
            <a:ext cx="19939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Emissions</a:t>
            </a:r>
            <a:br>
              <a:rPr lang="en-US" sz="2000"/>
            </a:br>
            <a:r>
              <a:rPr lang="en-US" sz="2000"/>
              <a:t>Estimation Methods</a:t>
            </a:r>
          </a:p>
        </p:txBody>
      </p:sp>
      <p:sp>
        <p:nvSpPr>
          <p:cNvPr id="7" name="Rectangle 6">
            <a:extLst>
              <a:ext uri="{FF2B5EF4-FFF2-40B4-BE49-F238E27FC236}">
                <a16:creationId xmlns:a16="http://schemas.microsoft.com/office/drawing/2014/main" id="{3DE40AF9-39BB-467A-8274-4C2B3454DC08}"/>
              </a:ext>
            </a:extLst>
          </p:cNvPr>
          <p:cNvSpPr/>
          <p:nvPr/>
        </p:nvSpPr>
        <p:spPr>
          <a:xfrm>
            <a:off x="4622800" y="2389717"/>
            <a:ext cx="19939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Emissions Calculation Tools</a:t>
            </a:r>
          </a:p>
        </p:txBody>
      </p:sp>
      <p:sp>
        <p:nvSpPr>
          <p:cNvPr id="8" name="Rectangle 7">
            <a:extLst>
              <a:ext uri="{FF2B5EF4-FFF2-40B4-BE49-F238E27FC236}">
                <a16:creationId xmlns:a16="http://schemas.microsoft.com/office/drawing/2014/main" id="{F76F40F8-AD49-4483-B119-2A02E5D7BFC3}"/>
              </a:ext>
            </a:extLst>
          </p:cNvPr>
          <p:cNvSpPr/>
          <p:nvPr/>
        </p:nvSpPr>
        <p:spPr>
          <a:xfrm>
            <a:off x="2286000" y="3996267"/>
            <a:ext cx="19939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Emissions Data Collection Tools</a:t>
            </a:r>
          </a:p>
        </p:txBody>
      </p:sp>
      <p:sp>
        <p:nvSpPr>
          <p:cNvPr id="9" name="Rectangle 8">
            <a:extLst>
              <a:ext uri="{FF2B5EF4-FFF2-40B4-BE49-F238E27FC236}">
                <a16:creationId xmlns:a16="http://schemas.microsoft.com/office/drawing/2014/main" id="{2F797265-B380-4DA8-B1F6-D0301C6D9AD9}"/>
              </a:ext>
            </a:extLst>
          </p:cNvPr>
          <p:cNvSpPr/>
          <p:nvPr/>
        </p:nvSpPr>
        <p:spPr>
          <a:xfrm>
            <a:off x="4622800" y="3983567"/>
            <a:ext cx="19939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Emission Inventories</a:t>
            </a:r>
          </a:p>
        </p:txBody>
      </p:sp>
      <p:sp>
        <p:nvSpPr>
          <p:cNvPr id="10" name="Rectangle 9">
            <a:extLst>
              <a:ext uri="{FF2B5EF4-FFF2-40B4-BE49-F238E27FC236}">
                <a16:creationId xmlns:a16="http://schemas.microsoft.com/office/drawing/2014/main" id="{2C62106B-C828-408B-A636-B0080A0D771B}"/>
              </a:ext>
            </a:extLst>
          </p:cNvPr>
          <p:cNvSpPr/>
          <p:nvPr/>
        </p:nvSpPr>
        <p:spPr>
          <a:xfrm>
            <a:off x="7442200" y="2396067"/>
            <a:ext cx="19939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Emission Modeling Platforms</a:t>
            </a:r>
          </a:p>
        </p:txBody>
      </p:sp>
      <p:cxnSp>
        <p:nvCxnSpPr>
          <p:cNvPr id="12" name="Straight Arrow Connector 11">
            <a:extLst>
              <a:ext uri="{FF2B5EF4-FFF2-40B4-BE49-F238E27FC236}">
                <a16:creationId xmlns:a16="http://schemas.microsoft.com/office/drawing/2014/main" id="{02536048-B5B9-4B87-9593-FFA5AABB060E}"/>
              </a:ext>
            </a:extLst>
          </p:cNvPr>
          <p:cNvCxnSpPr>
            <a:cxnSpLocks/>
            <a:stCxn id="6" idx="3"/>
            <a:endCxn id="7" idx="1"/>
          </p:cNvCxnSpPr>
          <p:nvPr/>
        </p:nvCxnSpPr>
        <p:spPr>
          <a:xfrm>
            <a:off x="4305300" y="2942167"/>
            <a:ext cx="317500"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1C5B038-7539-4BDA-A8D1-A78993D51F75}"/>
              </a:ext>
            </a:extLst>
          </p:cNvPr>
          <p:cNvCxnSpPr>
            <a:cxnSpLocks/>
            <a:stCxn id="8" idx="3"/>
            <a:endCxn id="9" idx="1"/>
          </p:cNvCxnSpPr>
          <p:nvPr/>
        </p:nvCxnSpPr>
        <p:spPr>
          <a:xfrm flipV="1">
            <a:off x="4279900" y="4536017"/>
            <a:ext cx="342900" cy="127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463CCD-ADDD-49B0-A904-8A53072BF058}"/>
              </a:ext>
            </a:extLst>
          </p:cNvPr>
          <p:cNvCxnSpPr>
            <a:cxnSpLocks/>
            <a:stCxn id="7" idx="2"/>
            <a:endCxn id="9" idx="0"/>
          </p:cNvCxnSpPr>
          <p:nvPr/>
        </p:nvCxnSpPr>
        <p:spPr>
          <a:xfrm>
            <a:off x="5619750" y="3494617"/>
            <a:ext cx="0" cy="48895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79FD8EA-F1CF-46EC-B875-D57FBFC89570}"/>
              </a:ext>
            </a:extLst>
          </p:cNvPr>
          <p:cNvSpPr/>
          <p:nvPr/>
        </p:nvSpPr>
        <p:spPr>
          <a:xfrm>
            <a:off x="7454900" y="3983567"/>
            <a:ext cx="19939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Emission Trends</a:t>
            </a:r>
          </a:p>
        </p:txBody>
      </p:sp>
      <p:cxnSp>
        <p:nvCxnSpPr>
          <p:cNvPr id="23" name="Straight Arrow Connector 22">
            <a:extLst>
              <a:ext uri="{FF2B5EF4-FFF2-40B4-BE49-F238E27FC236}">
                <a16:creationId xmlns:a16="http://schemas.microsoft.com/office/drawing/2014/main" id="{E1BAE9E8-54AF-4385-9DEF-8AC9E9100810}"/>
              </a:ext>
            </a:extLst>
          </p:cNvPr>
          <p:cNvCxnSpPr>
            <a:cxnSpLocks/>
            <a:stCxn id="9" idx="3"/>
            <a:endCxn id="22" idx="1"/>
          </p:cNvCxnSpPr>
          <p:nvPr/>
        </p:nvCxnSpPr>
        <p:spPr>
          <a:xfrm>
            <a:off x="6616700" y="4536017"/>
            <a:ext cx="838200"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58CB91-E750-4A50-98AB-6042249F8DE5}"/>
              </a:ext>
            </a:extLst>
          </p:cNvPr>
          <p:cNvCxnSpPr>
            <a:cxnSpLocks/>
            <a:stCxn id="9" idx="3"/>
            <a:endCxn id="10" idx="1"/>
          </p:cNvCxnSpPr>
          <p:nvPr/>
        </p:nvCxnSpPr>
        <p:spPr>
          <a:xfrm flipV="1">
            <a:off x="6616700" y="2948517"/>
            <a:ext cx="825500" cy="1587500"/>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551496-F5D5-48CC-A946-799E77C66C56}"/>
              </a:ext>
            </a:extLst>
          </p:cNvPr>
          <p:cNvCxnSpPr>
            <a:cxnSpLocks/>
            <a:stCxn id="7" idx="3"/>
            <a:endCxn id="10" idx="1"/>
          </p:cNvCxnSpPr>
          <p:nvPr/>
        </p:nvCxnSpPr>
        <p:spPr>
          <a:xfrm>
            <a:off x="6616700" y="2942167"/>
            <a:ext cx="825500" cy="635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3045E001-93D5-311F-445A-BE79FC3FE771}"/>
              </a:ext>
            </a:extLst>
          </p:cNvPr>
          <p:cNvCxnSpPr>
            <a:cxnSpLocks/>
          </p:cNvCxnSpPr>
          <p:nvPr/>
        </p:nvCxnSpPr>
        <p:spPr>
          <a:xfrm>
            <a:off x="8454390" y="3507317"/>
            <a:ext cx="0" cy="48895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2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6E4A-02E7-4016-B0B5-C6C1F516B5B2}"/>
              </a:ext>
            </a:extLst>
          </p:cNvPr>
          <p:cNvSpPr>
            <a:spLocks noGrp="1"/>
          </p:cNvSpPr>
          <p:nvPr>
            <p:ph type="title"/>
          </p:nvPr>
        </p:nvSpPr>
        <p:spPr/>
        <p:txBody>
          <a:bodyPr/>
          <a:lstStyle/>
          <a:p>
            <a:endParaRPr lang="en-US"/>
          </a:p>
        </p:txBody>
      </p:sp>
      <p:pic>
        <p:nvPicPr>
          <p:cNvPr id="2051" name="Picture 1">
            <a:extLst>
              <a:ext uri="{FF2B5EF4-FFF2-40B4-BE49-F238E27FC236}">
                <a16:creationId xmlns:a16="http://schemas.microsoft.com/office/drawing/2014/main" id="{642C6724-27D8-55B5-102F-62FFDAADE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1145"/>
            <a:ext cx="10515600" cy="607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28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NEI Five Key Goals</a:t>
            </a:r>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a:solidFill>
                  <a:srgbClr val="FF0000"/>
                </a:solidFill>
              </a:rPr>
              <a:t>Complete: All emissions to the atmosphere included, whether regulated or unregulated, for all counties/tribes including Puerto Rico and the Virgin Islands</a:t>
            </a:r>
          </a:p>
          <a:p>
            <a:pPr>
              <a:lnSpc>
                <a:spcPct val="150000"/>
              </a:lnSpc>
            </a:pPr>
            <a:r>
              <a:rPr lang="en-US" dirty="0"/>
              <a:t>Represents the year of the inventory</a:t>
            </a:r>
          </a:p>
          <a:p>
            <a:pPr>
              <a:lnSpc>
                <a:spcPct val="150000"/>
              </a:lnSpc>
              <a:spcAft>
                <a:spcPts val="1800"/>
              </a:spcAft>
            </a:pPr>
            <a:r>
              <a:rPr lang="en-US" dirty="0">
                <a:solidFill>
                  <a:srgbClr val="FF0000"/>
                </a:solidFill>
              </a:rPr>
              <a:t>Uses best available information and the best possible science in EPA methods</a:t>
            </a:r>
          </a:p>
          <a:p>
            <a:pPr>
              <a:lnSpc>
                <a:spcPct val="100000"/>
              </a:lnSpc>
              <a:spcAft>
                <a:spcPts val="1800"/>
              </a:spcAft>
            </a:pPr>
            <a:r>
              <a:rPr lang="en-US" dirty="0"/>
              <a:t>Transparent - includes the emissions origin </a:t>
            </a:r>
            <a:br>
              <a:rPr lang="en-US" dirty="0"/>
            </a:br>
            <a:r>
              <a:rPr lang="en-US" dirty="0"/>
              <a:t>	(who provided, factor, activity, method)</a:t>
            </a:r>
          </a:p>
          <a:p>
            <a:pPr>
              <a:lnSpc>
                <a:spcPct val="100000"/>
              </a:lnSpc>
            </a:pPr>
            <a:r>
              <a:rPr lang="en-US" dirty="0"/>
              <a:t>Timely</a:t>
            </a:r>
          </a:p>
          <a:p>
            <a:pPr>
              <a:lnSpc>
                <a:spcPct val="100000"/>
              </a:lnSpc>
            </a:pPr>
            <a:endParaRPr lang="en-US" dirty="0">
              <a:solidFill>
                <a:schemeClr val="accent5">
                  <a:lumMod val="60000"/>
                  <a:lumOff val="40000"/>
                </a:schemeClr>
              </a:solidFill>
            </a:endParaRPr>
          </a:p>
        </p:txBody>
      </p:sp>
      <p:sp>
        <p:nvSpPr>
          <p:cNvPr id="4" name="Slide Number Placeholder 3"/>
          <p:cNvSpPr>
            <a:spLocks noGrp="1"/>
          </p:cNvSpPr>
          <p:nvPr>
            <p:ph type="sldNum" sz="quarter" idx="12"/>
          </p:nvPr>
        </p:nvSpPr>
        <p:spPr/>
        <p:txBody>
          <a:bodyPr/>
          <a:lstStyle/>
          <a:p>
            <a:fld id="{E86D01D0-0DA4-4C85-A193-14766BEBD4BE}" type="slidenum">
              <a:rPr lang="en-US" smtClean="0"/>
              <a:t>7</a:t>
            </a:fld>
            <a:endParaRPr lang="en-US"/>
          </a:p>
        </p:txBody>
      </p:sp>
    </p:spTree>
    <p:extLst>
      <p:ext uri="{BB962C8B-B14F-4D97-AF65-F5344CB8AC3E}">
        <p14:creationId xmlns:p14="http://schemas.microsoft.com/office/powerpoint/2010/main" val="259947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8</a:t>
            </a:fld>
            <a:endParaRPr lang="en-US" dirty="0"/>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215154" y="167262"/>
            <a:ext cx="11718345" cy="839047"/>
          </a:xfrm>
        </p:spPr>
        <p:txBody>
          <a:bodyPr>
            <a:normAutofit fontScale="90000"/>
          </a:bodyPr>
          <a:lstStyle/>
          <a:p>
            <a:pPr algn="ctr"/>
            <a:r>
              <a:rPr lang="en-US" sz="4400" dirty="0">
                <a:cs typeface="Times"/>
              </a:rPr>
              <a:t>Methods Team – Emission Inventory and Analysis Group</a:t>
            </a:r>
            <a:endParaRPr lang="en-US" dirty="0"/>
          </a:p>
        </p:txBody>
      </p:sp>
      <p:sp>
        <p:nvSpPr>
          <p:cNvPr id="16" name="TextBox 15">
            <a:extLst>
              <a:ext uri="{FF2B5EF4-FFF2-40B4-BE49-F238E27FC236}">
                <a16:creationId xmlns:a16="http://schemas.microsoft.com/office/drawing/2014/main" id="{6E055FE6-1C67-4DA1-953A-B1B1CF8B1E97}"/>
              </a:ext>
            </a:extLst>
          </p:cNvPr>
          <p:cNvSpPr txBox="1"/>
          <p:nvPr/>
        </p:nvSpPr>
        <p:spPr>
          <a:xfrm>
            <a:off x="447916" y="1128370"/>
            <a:ext cx="11247120" cy="489364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cs typeface="Times"/>
              </a:rPr>
              <a:t>The </a:t>
            </a:r>
            <a:r>
              <a:rPr lang="en-US" sz="2400" dirty="0">
                <a:cs typeface="Times"/>
                <a:hlinkClick r:id="rId4"/>
              </a:rPr>
              <a:t>Methods Team*</a:t>
            </a:r>
            <a:r>
              <a:rPr lang="en-US" sz="2400" dirty="0">
                <a:cs typeface="Times"/>
              </a:rPr>
              <a:t> within EIAG prioritizes areas of the NEI for methodological improvements.</a:t>
            </a:r>
          </a:p>
          <a:p>
            <a:pPr marL="1066785" lvl="1" indent="-609585">
              <a:spcAft>
                <a:spcPts val="600"/>
              </a:spcAft>
              <a:buFont typeface="Courier New" panose="02070309020205020404" pitchFamily="49" charset="0"/>
              <a:buChar char="o"/>
            </a:pPr>
            <a:r>
              <a:rPr lang="en-US" sz="2000" dirty="0">
                <a:cs typeface="Times"/>
              </a:rPr>
              <a:t>Improvements can be scientific updates to existing emission sources or the addition of a new source type to the inventory.</a:t>
            </a:r>
          </a:p>
          <a:p>
            <a:pPr marL="1066785" lvl="1" indent="-609585">
              <a:spcAft>
                <a:spcPts val="600"/>
              </a:spcAft>
              <a:buFont typeface="Courier New" panose="02070309020205020404" pitchFamily="49" charset="0"/>
              <a:buChar char="o"/>
            </a:pPr>
            <a:r>
              <a:rPr lang="en-US" sz="2000" dirty="0">
                <a:cs typeface="Times"/>
              </a:rPr>
              <a:t>Prioritization accounts for estimated contributions to NAAQS violations, key Hazardous Air Pollutant (HAP) sources, input from stakeholders, and new scientific work suggesting updates necessary for existing methods.</a:t>
            </a:r>
          </a:p>
          <a:p>
            <a:pPr marL="342900" indent="-342900">
              <a:spcAft>
                <a:spcPts val="600"/>
              </a:spcAft>
              <a:buFont typeface="Arial" panose="020B0604020202020204" pitchFamily="34" charset="0"/>
              <a:buChar char="•"/>
            </a:pPr>
            <a:r>
              <a:rPr lang="en-US" sz="2400" dirty="0">
                <a:cs typeface="Times"/>
              </a:rPr>
              <a:t>The Methods Team then leads, collaborates on, or incorporates outside work that improves the prioritized items within the inventory development process. This may include emission quantification, future projections, speciation, or temporal and spatial allocation.</a:t>
            </a:r>
          </a:p>
          <a:p>
            <a:pPr marL="800100" lvl="1" indent="-342900">
              <a:spcAft>
                <a:spcPts val="600"/>
              </a:spcAft>
              <a:buFont typeface="Arial" panose="020B0604020202020204" pitchFamily="34" charset="0"/>
              <a:buChar char="•"/>
            </a:pPr>
            <a:r>
              <a:rPr lang="en-US" sz="2400" dirty="0">
                <a:cs typeface="Times"/>
              </a:rPr>
              <a:t>Any work that gets published adds additional credibility to the NEI and downstream uses of NEI</a:t>
            </a:r>
          </a:p>
        </p:txBody>
      </p:sp>
      <p:sp>
        <p:nvSpPr>
          <p:cNvPr id="5" name="TextBox 4">
            <a:extLst>
              <a:ext uri="{FF2B5EF4-FFF2-40B4-BE49-F238E27FC236}">
                <a16:creationId xmlns:a16="http://schemas.microsoft.com/office/drawing/2014/main" id="{40134FC3-FB6C-4092-AEAA-32D98A558B10}"/>
              </a:ext>
            </a:extLst>
          </p:cNvPr>
          <p:cNvSpPr txBox="1"/>
          <p:nvPr/>
        </p:nvSpPr>
        <p:spPr>
          <a:xfrm>
            <a:off x="901174" y="6266039"/>
            <a:ext cx="9791663" cy="338554"/>
          </a:xfrm>
          <a:prstGeom prst="rect">
            <a:avLst/>
          </a:prstGeom>
          <a:noFill/>
        </p:spPr>
        <p:txBody>
          <a:bodyPr wrap="square" rtlCol="0">
            <a:spAutoFit/>
          </a:bodyPr>
          <a:lstStyle/>
          <a:p>
            <a:pPr>
              <a:spcAft>
                <a:spcPts val="600"/>
              </a:spcAft>
            </a:pPr>
            <a:r>
              <a:rPr lang="en-US" sz="1600" b="1" dirty="0">
                <a:solidFill>
                  <a:schemeClr val="accent1">
                    <a:lumMod val="75000"/>
                  </a:schemeClr>
                </a:solidFill>
                <a:cs typeface="Times"/>
              </a:rPr>
              <a:t>* weblink: https://www.epa.gov/air-emissions-inventories/emissions-science-improvements-emission-sectors</a:t>
            </a:r>
          </a:p>
        </p:txBody>
      </p:sp>
    </p:spTree>
    <p:custDataLst>
      <p:tags r:id="rId1"/>
    </p:custDataLst>
    <p:extLst>
      <p:ext uri="{BB962C8B-B14F-4D97-AF65-F5344CB8AC3E}">
        <p14:creationId xmlns:p14="http://schemas.microsoft.com/office/powerpoint/2010/main" val="207403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762000" y="-335749"/>
            <a:ext cx="10515600" cy="1325563"/>
          </a:xfrm>
        </p:spPr>
        <p:txBody>
          <a:bodyPr>
            <a:normAutofit/>
          </a:bodyPr>
          <a:lstStyle/>
          <a:p>
            <a:r>
              <a:rPr lang="en-US" sz="2800" dirty="0"/>
              <a:t>Sample Emission Methods improvements completed for 2020 NEI</a:t>
            </a:r>
          </a:p>
        </p:txBody>
      </p:sp>
      <p:sp>
        <p:nvSpPr>
          <p:cNvPr id="6" name="Content Placeholder 5">
            <a:extLst>
              <a:ext uri="{FF2B5EF4-FFF2-40B4-BE49-F238E27FC236}">
                <a16:creationId xmlns:a16="http://schemas.microsoft.com/office/drawing/2014/main" id="{CDBA5E91-D9D7-4B7B-9EC6-8671EFF9E47A}"/>
              </a:ext>
            </a:extLst>
          </p:cNvPr>
          <p:cNvSpPr>
            <a:spLocks noGrp="1"/>
          </p:cNvSpPr>
          <p:nvPr>
            <p:ph sz="half" idx="1"/>
          </p:nvPr>
        </p:nvSpPr>
        <p:spPr>
          <a:xfrm>
            <a:off x="838200" y="810428"/>
            <a:ext cx="5181600" cy="5366536"/>
          </a:xfrm>
        </p:spPr>
        <p:txBody>
          <a:bodyPr>
            <a:normAutofit fontScale="32500" lnSpcReduction="20000"/>
          </a:bodyPr>
          <a:lstStyle/>
          <a:p>
            <a:pPr marL="342900" indent="-342900">
              <a:spcAft>
                <a:spcPts val="600"/>
              </a:spcAft>
              <a:buFont typeface="Arial" panose="020B0604020202020204" pitchFamily="34" charset="0"/>
              <a:buChar char="•"/>
            </a:pPr>
            <a:r>
              <a:rPr lang="en-US" sz="4000" dirty="0">
                <a:cs typeface="Times"/>
              </a:rPr>
              <a:t>Nonpoint solvent utilization </a:t>
            </a:r>
            <a:r>
              <a:rPr lang="en-US" sz="3000" dirty="0">
                <a:cs typeface="Times"/>
              </a:rPr>
              <a:t>(Karl Seltzer and Havala Pye)</a:t>
            </a:r>
          </a:p>
          <a:p>
            <a:pPr marL="803275" lvl="1" indent="-346075">
              <a:spcAft>
                <a:spcPts val="600"/>
              </a:spcAft>
              <a:buFont typeface="Courier New" panose="02070309020205020404" pitchFamily="49" charset="0"/>
              <a:buChar char="o"/>
            </a:pPr>
            <a:r>
              <a:rPr lang="en-US" sz="3000" dirty="0">
                <a:cs typeface="Times"/>
              </a:rPr>
              <a:t>Complete update, including new emission methods and speciation</a:t>
            </a:r>
          </a:p>
          <a:p>
            <a:pPr marL="803275" lvl="1" indent="-346075">
              <a:spcAft>
                <a:spcPts val="600"/>
              </a:spcAft>
              <a:buFont typeface="Courier New" panose="02070309020205020404" pitchFamily="49" charset="0"/>
              <a:buChar char="o"/>
            </a:pPr>
            <a:r>
              <a:rPr lang="en-US" sz="3000" dirty="0">
                <a:cs typeface="Times"/>
              </a:rPr>
              <a:t>https://acp.copernicus.org/articles/21/5079/2021/</a:t>
            </a:r>
          </a:p>
          <a:p>
            <a:pPr marL="342900" indent="-342900">
              <a:spcAft>
                <a:spcPts val="600"/>
              </a:spcAft>
              <a:buFont typeface="Arial" panose="020B0604020202020204" pitchFamily="34" charset="0"/>
              <a:buChar char="•"/>
            </a:pPr>
            <a:r>
              <a:rPr lang="en-US" sz="4000" dirty="0">
                <a:cs typeface="Times"/>
              </a:rPr>
              <a:t>Nonpoint agricultural silage (</a:t>
            </a:r>
            <a:r>
              <a:rPr lang="en-US" sz="3000" dirty="0">
                <a:cs typeface="Times"/>
              </a:rPr>
              <a:t>Tesh Rao</a:t>
            </a:r>
            <a:r>
              <a:rPr lang="en-US" sz="4000" dirty="0">
                <a:cs typeface="Times"/>
              </a:rPr>
              <a:t>)</a:t>
            </a:r>
          </a:p>
          <a:p>
            <a:pPr marL="803275" lvl="1" indent="-346075">
              <a:spcAft>
                <a:spcPts val="600"/>
              </a:spcAft>
              <a:buFont typeface="Courier New" panose="02070309020205020404" pitchFamily="49" charset="0"/>
              <a:buChar char="o"/>
            </a:pPr>
            <a:r>
              <a:rPr lang="en-US" sz="3000" dirty="0">
                <a:cs typeface="Times"/>
              </a:rPr>
              <a:t>New VOC &amp; HAP emissions source</a:t>
            </a:r>
          </a:p>
          <a:p>
            <a:pPr marL="803275" lvl="1" indent="-346075">
              <a:spcAft>
                <a:spcPts val="600"/>
              </a:spcAft>
              <a:buFont typeface="Courier New" panose="02070309020205020404" pitchFamily="49" charset="0"/>
              <a:buChar char="o"/>
            </a:pPr>
            <a:r>
              <a:rPr lang="en-US" sz="3000" dirty="0">
                <a:cs typeface="Times"/>
              </a:rPr>
              <a:t>About 600k tons of VOC nationwide, at cattle/dairy farms</a:t>
            </a:r>
          </a:p>
          <a:p>
            <a:pPr marL="342900" indent="-342900">
              <a:spcAft>
                <a:spcPts val="600"/>
              </a:spcAft>
              <a:buFont typeface="Arial" panose="020B0604020202020204" pitchFamily="34" charset="0"/>
              <a:buChar char="•"/>
            </a:pPr>
            <a:r>
              <a:rPr lang="en-US" sz="4000" dirty="0">
                <a:cs typeface="Times"/>
              </a:rPr>
              <a:t>Nonpoint hot-mix and warm-mix asphalt paving added, emulsified/cutback asphalts updated (</a:t>
            </a:r>
            <a:r>
              <a:rPr lang="en-US" sz="3000" dirty="0">
                <a:cs typeface="Times"/>
              </a:rPr>
              <a:t>Karl Seltzer</a:t>
            </a:r>
            <a:r>
              <a:rPr lang="en-US" sz="4000" dirty="0">
                <a:cs typeface="Times"/>
              </a:rPr>
              <a:t>)</a:t>
            </a:r>
          </a:p>
          <a:p>
            <a:pPr marL="800100" lvl="1" indent="-342900">
              <a:spcAft>
                <a:spcPts val="600"/>
              </a:spcAft>
            </a:pPr>
            <a:r>
              <a:rPr lang="en-US" sz="3000" dirty="0">
                <a:cs typeface="Times"/>
              </a:rPr>
              <a:t>About 85K tons of VOC added</a:t>
            </a:r>
          </a:p>
          <a:p>
            <a:pPr marL="800100" lvl="1" indent="-342900">
              <a:spcAft>
                <a:spcPts val="600"/>
              </a:spcAft>
            </a:pPr>
            <a:r>
              <a:rPr lang="en-US" sz="3000" dirty="0">
                <a:cs typeface="Times"/>
              </a:rPr>
              <a:t>https://pubs.rsc.org/en/content/articlelanding/2023/ea/d3ea00066d</a:t>
            </a:r>
          </a:p>
          <a:p>
            <a:pPr marL="342900" indent="-342900">
              <a:spcAft>
                <a:spcPts val="600"/>
              </a:spcAft>
              <a:buFont typeface="Arial" panose="020B0604020202020204" pitchFamily="34" charset="0"/>
              <a:buChar char="•"/>
            </a:pPr>
            <a:r>
              <a:rPr lang="en-US" sz="4000" dirty="0">
                <a:cs typeface="Times"/>
              </a:rPr>
              <a:t>VOC and PM</a:t>
            </a:r>
            <a:r>
              <a:rPr lang="en-US" sz="4000" baseline="-25000" dirty="0">
                <a:cs typeface="Times"/>
              </a:rPr>
              <a:t>2.5</a:t>
            </a:r>
            <a:r>
              <a:rPr lang="en-US" sz="4000" dirty="0">
                <a:cs typeface="Times"/>
              </a:rPr>
              <a:t> speciation updates (</a:t>
            </a:r>
            <a:r>
              <a:rPr lang="en-US" sz="3000" dirty="0">
                <a:cs typeface="Times"/>
              </a:rPr>
              <a:t>Karl Seltzer, George Pouliot, Art Diem</a:t>
            </a:r>
            <a:r>
              <a:rPr lang="en-US" sz="4000" dirty="0">
                <a:cs typeface="Times"/>
              </a:rPr>
              <a:t>)</a:t>
            </a:r>
          </a:p>
          <a:p>
            <a:pPr marL="635508" lvl="1" indent="-342900">
              <a:spcAft>
                <a:spcPts val="600"/>
              </a:spcAft>
              <a:buFont typeface="Arial" panose="020B0604020202020204" pitchFamily="34" charset="0"/>
              <a:buChar char="•"/>
            </a:pPr>
            <a:r>
              <a:rPr lang="en-US" sz="4000" dirty="0">
                <a:cs typeface="Times"/>
              </a:rPr>
              <a:t>Released SPECIATE5.2</a:t>
            </a:r>
          </a:p>
          <a:p>
            <a:pPr marL="818388" lvl="2" indent="-342900">
              <a:spcAft>
                <a:spcPts val="600"/>
              </a:spcAft>
              <a:buFont typeface="Arial" panose="020B0604020202020204" pitchFamily="34" charset="0"/>
              <a:buChar char="•"/>
            </a:pPr>
            <a:r>
              <a:rPr lang="en-US" sz="2800" dirty="0">
                <a:cs typeface="Times"/>
              </a:rPr>
              <a:t>100 or so updated/improved VOC and PM profiles</a:t>
            </a:r>
          </a:p>
          <a:p>
            <a:pPr marL="818388" lvl="2" indent="-342900">
              <a:spcAft>
                <a:spcPts val="600"/>
              </a:spcAft>
              <a:buFont typeface="Arial" panose="020B0604020202020204" pitchFamily="34" charset="0"/>
              <a:buChar char="•"/>
            </a:pPr>
            <a:r>
              <a:rPr lang="en-US" sz="2800" dirty="0">
                <a:cs typeface="Times"/>
              </a:rPr>
              <a:t>Profile type updates and species property updates</a:t>
            </a:r>
            <a:endParaRPr lang="en-US" sz="4000" dirty="0">
              <a:cs typeface="Times"/>
            </a:endParaRPr>
          </a:p>
          <a:p>
            <a:endParaRPr lang="en-US" dirty="0"/>
          </a:p>
        </p:txBody>
      </p:sp>
      <p:sp>
        <p:nvSpPr>
          <p:cNvPr id="7" name="Content Placeholder 6">
            <a:extLst>
              <a:ext uri="{FF2B5EF4-FFF2-40B4-BE49-F238E27FC236}">
                <a16:creationId xmlns:a16="http://schemas.microsoft.com/office/drawing/2014/main" id="{AD59431E-2BBB-49FC-8975-B0C595F7B2BE}"/>
              </a:ext>
            </a:extLst>
          </p:cNvPr>
          <p:cNvSpPr>
            <a:spLocks noGrp="1"/>
          </p:cNvSpPr>
          <p:nvPr>
            <p:ph sz="half" idx="2"/>
          </p:nvPr>
        </p:nvSpPr>
        <p:spPr>
          <a:xfrm>
            <a:off x="6172200" y="707010"/>
            <a:ext cx="5181600" cy="5649340"/>
          </a:xfrm>
        </p:spPr>
        <p:txBody>
          <a:bodyPr>
            <a:normAutofit fontScale="32500" lnSpcReduction="20000"/>
          </a:bodyPr>
          <a:lstStyle/>
          <a:p>
            <a:pPr marL="342900" indent="-342900">
              <a:spcAft>
                <a:spcPts val="600"/>
              </a:spcAft>
              <a:buFont typeface="Arial" panose="020B0604020202020204" pitchFamily="34" charset="0"/>
              <a:buChar char="•"/>
            </a:pPr>
            <a:r>
              <a:rPr lang="en-US" sz="4000" dirty="0">
                <a:cs typeface="Times"/>
              </a:rPr>
              <a:t>Use of </a:t>
            </a:r>
            <a:r>
              <a:rPr lang="en-US" sz="4000" dirty="0" err="1">
                <a:cs typeface="Times"/>
              </a:rPr>
              <a:t>Bluesky</a:t>
            </a:r>
            <a:r>
              <a:rPr lang="en-US" sz="4000" dirty="0">
                <a:cs typeface="Times"/>
              </a:rPr>
              <a:t> Pipeline for wildland fire emissions (</a:t>
            </a:r>
            <a:r>
              <a:rPr lang="en-US" dirty="0">
                <a:cs typeface="Times"/>
              </a:rPr>
              <a:t>Jeff Vukovich, James Beidler, George Pouliot</a:t>
            </a:r>
            <a:r>
              <a:rPr lang="en-US" sz="4000" dirty="0">
                <a:cs typeface="Times"/>
              </a:rPr>
              <a:t>)</a:t>
            </a:r>
          </a:p>
          <a:p>
            <a:pPr marL="800100" lvl="1" indent="-342900">
              <a:spcAft>
                <a:spcPts val="600"/>
              </a:spcAft>
            </a:pPr>
            <a:r>
              <a:rPr lang="en-US" sz="2800" dirty="0">
                <a:cs typeface="Times"/>
              </a:rPr>
              <a:t>More modular approach to estimating emissions</a:t>
            </a:r>
          </a:p>
          <a:p>
            <a:pPr marL="342900" indent="-342900">
              <a:spcAft>
                <a:spcPts val="600"/>
              </a:spcAft>
              <a:buFont typeface="Arial" panose="020B0604020202020204" pitchFamily="34" charset="0"/>
              <a:buChar char="•"/>
            </a:pPr>
            <a:r>
              <a:rPr lang="en-US" sz="4000" dirty="0">
                <a:cs typeface="Times"/>
              </a:rPr>
              <a:t>Inclusion of lead (Pb) as a pollutant from wildland fires (</a:t>
            </a:r>
            <a:r>
              <a:rPr lang="en-US" dirty="0">
                <a:cs typeface="Times"/>
              </a:rPr>
              <a:t>Amara Holder and Tesh Rao</a:t>
            </a:r>
            <a:r>
              <a:rPr lang="en-US" sz="4000" dirty="0">
                <a:cs typeface="Times"/>
              </a:rPr>
              <a:t>)</a:t>
            </a:r>
          </a:p>
          <a:p>
            <a:pPr marL="800100" lvl="1" indent="-342900">
              <a:spcAft>
                <a:spcPts val="600"/>
              </a:spcAft>
            </a:pPr>
            <a:r>
              <a:rPr lang="en-US" sz="2800" dirty="0">
                <a:cs typeface="Times"/>
              </a:rPr>
              <a:t>About 3% of total Pb in the 2020 NEI, nationally.  Can be as high as 12-15% in some states</a:t>
            </a:r>
          </a:p>
          <a:p>
            <a:pPr marL="800100" lvl="1" indent="-342900">
              <a:spcAft>
                <a:spcPts val="600"/>
              </a:spcAft>
            </a:pPr>
            <a:r>
              <a:rPr lang="en-US" sz="2800" dirty="0">
                <a:cs typeface="Times"/>
              </a:rPr>
              <a:t>https://www.sciencedirect.com/science/article/pii/S2590162123000291</a:t>
            </a:r>
          </a:p>
          <a:p>
            <a:pPr marL="342900" indent="-342900">
              <a:spcAft>
                <a:spcPts val="600"/>
              </a:spcAft>
              <a:buFont typeface="Arial" panose="020B0604020202020204" pitchFamily="34" charset="0"/>
              <a:buChar char="•"/>
            </a:pPr>
            <a:r>
              <a:rPr lang="en-US" sz="4000" dirty="0">
                <a:cs typeface="Times"/>
              </a:rPr>
              <a:t>Improvements to residential wood combustion PM2.5 emission factors </a:t>
            </a:r>
            <a:r>
              <a:rPr lang="en-US" dirty="0">
                <a:cs typeface="Times"/>
              </a:rPr>
              <a:t>(Madeleine Strum, Rich Mason, NP contractors)</a:t>
            </a:r>
          </a:p>
          <a:p>
            <a:pPr marL="342900" indent="-342900">
              <a:spcAft>
                <a:spcPts val="600"/>
              </a:spcAft>
              <a:buFont typeface="Arial" panose="020B0604020202020204" pitchFamily="34" charset="0"/>
              <a:buChar char="•"/>
            </a:pPr>
            <a:r>
              <a:rPr lang="en-US" sz="4000" dirty="0">
                <a:cs typeface="Times"/>
              </a:rPr>
              <a:t>Biogenic model updates (</a:t>
            </a:r>
            <a:r>
              <a:rPr lang="en-US" dirty="0">
                <a:cs typeface="Times"/>
              </a:rPr>
              <a:t>Jesse Bash, Jeff Vukovich</a:t>
            </a:r>
            <a:r>
              <a:rPr lang="en-US" sz="4000" dirty="0">
                <a:cs typeface="Times"/>
              </a:rPr>
              <a:t>)</a:t>
            </a:r>
          </a:p>
          <a:p>
            <a:pPr marL="800100" lvl="1" indent="-342900">
              <a:spcAft>
                <a:spcPts val="600"/>
              </a:spcAft>
              <a:buFont typeface="Courier New" panose="02070309020205020404" pitchFamily="49" charset="0"/>
              <a:buChar char="o"/>
            </a:pPr>
            <a:r>
              <a:rPr lang="en-US" sz="2800" dirty="0">
                <a:cs typeface="Times"/>
              </a:rPr>
              <a:t>Updated emissions factors</a:t>
            </a:r>
          </a:p>
          <a:p>
            <a:pPr marL="800100" lvl="1" indent="-342900">
              <a:spcAft>
                <a:spcPts val="600"/>
              </a:spcAft>
              <a:buFont typeface="Courier New" panose="02070309020205020404" pitchFamily="49" charset="0"/>
              <a:buChar char="o"/>
            </a:pPr>
            <a:r>
              <a:rPr lang="en-US" sz="2800" dirty="0">
                <a:cs typeface="Times"/>
              </a:rPr>
              <a:t>Use of gridded biomass data from USFS</a:t>
            </a:r>
          </a:p>
          <a:p>
            <a:pPr marL="800100" lvl="1" indent="-342900">
              <a:spcAft>
                <a:spcPts val="600"/>
              </a:spcAft>
              <a:buFont typeface="Courier New" panose="02070309020205020404" pitchFamily="49" charset="0"/>
              <a:buChar char="o"/>
            </a:pPr>
            <a:r>
              <a:rPr lang="en-US" sz="2800" dirty="0">
                <a:cs typeface="Times"/>
              </a:rPr>
              <a:t>Improved transition of seasons</a:t>
            </a:r>
          </a:p>
          <a:p>
            <a:pPr marL="800100" lvl="1" indent="-342900">
              <a:spcAft>
                <a:spcPts val="600"/>
              </a:spcAft>
              <a:buFont typeface="Courier New" panose="02070309020205020404" pitchFamily="49" charset="0"/>
              <a:buChar char="o"/>
            </a:pPr>
            <a:r>
              <a:rPr lang="en-US" sz="2800" dirty="0">
                <a:cs typeface="Times"/>
              </a:rPr>
              <a:t>https://gmd.copernicus.org/articles/9/2191/2016/</a:t>
            </a:r>
          </a:p>
          <a:p>
            <a:pPr>
              <a:spcAft>
                <a:spcPts val="600"/>
              </a:spcAft>
            </a:pPr>
            <a:r>
              <a:rPr lang="en-US" sz="4000" dirty="0">
                <a:cs typeface="Times"/>
              </a:rPr>
              <a:t>Use of EQUATES project to upgrade Criteria Air Pollutant Emission Trends (</a:t>
            </a:r>
            <a:r>
              <a:rPr lang="en-US" dirty="0">
                <a:cs typeface="Times"/>
              </a:rPr>
              <a:t>Kristin Foley, George Pouliot, Rich Mason, Alison Eyth, Tesh Rao, many others</a:t>
            </a:r>
            <a:r>
              <a:rPr lang="en-US" sz="4000" dirty="0">
                <a:cs typeface="Times"/>
              </a:rPr>
              <a:t>)</a:t>
            </a:r>
          </a:p>
          <a:p>
            <a:pPr lvl="1">
              <a:spcAft>
                <a:spcPts val="600"/>
              </a:spcAft>
              <a:buFont typeface="Courier New" panose="02070309020205020404" pitchFamily="49" charset="0"/>
              <a:buChar char="o"/>
            </a:pPr>
            <a:r>
              <a:rPr lang="en-US" sz="2800" dirty="0">
                <a:cs typeface="Times"/>
              </a:rPr>
              <a:t>Established consistent methods over time for many key sectors (2002-2019)</a:t>
            </a:r>
          </a:p>
          <a:p>
            <a:pPr marL="800100" lvl="1" indent="-342900">
              <a:spcAft>
                <a:spcPts val="600"/>
              </a:spcAft>
              <a:buFont typeface="Courier New" panose="02070309020205020404" pitchFamily="49" charset="0"/>
              <a:buChar char="o"/>
            </a:pPr>
            <a:r>
              <a:rPr lang="en-US" sz="2800" dirty="0">
                <a:cs typeface="Times"/>
              </a:rPr>
              <a:t>EPA website:  </a:t>
            </a:r>
            <a:r>
              <a:rPr lang="en-US" sz="2800" dirty="0">
                <a:cs typeface="Times"/>
                <a:hlinkClick r:id="rId4"/>
              </a:rPr>
              <a:t>https://www.epa.gov/air-emissions-inventories/air-pollutant-emissions-trends-data</a:t>
            </a:r>
            <a:endParaRPr lang="en-US" sz="2800" dirty="0">
              <a:cs typeface="Times"/>
            </a:endParaRPr>
          </a:p>
          <a:p>
            <a:pPr marL="800100" lvl="1" indent="-342900">
              <a:spcAft>
                <a:spcPts val="600"/>
              </a:spcAft>
              <a:buFont typeface="Courier New" panose="02070309020205020404" pitchFamily="49" charset="0"/>
              <a:buChar char="o"/>
            </a:pPr>
            <a:r>
              <a:rPr lang="en-US" sz="2800" dirty="0">
                <a:cs typeface="Times"/>
              </a:rPr>
              <a:t>Manuscript:  https://www.sciencedirect.com/science/article/pii/S2352340923001403?via%3Dihub </a:t>
            </a:r>
          </a:p>
          <a:p>
            <a:pPr marL="800100" lvl="1" indent="-342900">
              <a:spcAft>
                <a:spcPts val="600"/>
              </a:spcAft>
              <a:buFont typeface="Courier New" panose="02070309020205020404" pitchFamily="49" charset="0"/>
              <a:buChar char="o"/>
            </a:pPr>
            <a:endParaRPr lang="en-US" sz="2000" dirty="0">
              <a:cs typeface="Times"/>
            </a:endParaRPr>
          </a:p>
          <a:p>
            <a:endParaRPr lang="en-US" dirty="0"/>
          </a:p>
        </p:txBody>
      </p:sp>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9</a:t>
            </a:fld>
            <a:endParaRPr lang="en-US"/>
          </a:p>
        </p:txBody>
      </p:sp>
      <p:sp>
        <p:nvSpPr>
          <p:cNvPr id="2" name="TextBox 1">
            <a:extLst>
              <a:ext uri="{FF2B5EF4-FFF2-40B4-BE49-F238E27FC236}">
                <a16:creationId xmlns:a16="http://schemas.microsoft.com/office/drawing/2014/main" id="{09133AAD-1E6C-DF53-82BF-B3504E264C34}"/>
              </a:ext>
            </a:extLst>
          </p:cNvPr>
          <p:cNvSpPr txBox="1"/>
          <p:nvPr/>
        </p:nvSpPr>
        <p:spPr>
          <a:xfrm>
            <a:off x="650449" y="5202188"/>
            <a:ext cx="5062194" cy="150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r>
              <a:rPr lang="en-US" dirty="0"/>
              <a:t>Find more details on each of these updates, either:</a:t>
            </a:r>
          </a:p>
          <a:p>
            <a:pPr marL="742950" lvl="1" indent="-285750">
              <a:buFont typeface="Arial" panose="020B0604020202020204" pitchFamily="34" charset="0"/>
              <a:buChar char="•"/>
            </a:pPr>
            <a:r>
              <a:rPr lang="en-US" sz="1400" dirty="0"/>
              <a:t>Via published manuscript</a:t>
            </a:r>
          </a:p>
          <a:p>
            <a:pPr marL="742950" lvl="1" indent="-285750">
              <a:buFont typeface="Arial" panose="020B0604020202020204" pitchFamily="34" charset="0"/>
              <a:buChar char="•"/>
            </a:pPr>
            <a:r>
              <a:rPr lang="en-US" sz="1400" dirty="0"/>
              <a:t>Or, via 2020 NEI TSD:  https://www.epa.gov/air-emissions-inventories/2020-national-emissions-inventory-nei-technical-support-document-tsd</a:t>
            </a:r>
          </a:p>
        </p:txBody>
      </p:sp>
    </p:spTree>
    <p:custDataLst>
      <p:tags r:id="rId1"/>
    </p:custDataLst>
    <p:extLst>
      <p:ext uri="{BB962C8B-B14F-4D97-AF65-F5344CB8AC3E}">
        <p14:creationId xmlns:p14="http://schemas.microsoft.com/office/powerpoint/2010/main" val="4267580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1|14.5"/>
</p:tagLst>
</file>

<file path=ppt/tags/tag2.xml><?xml version="1.0" encoding="utf-8"?>
<p:tagLst xmlns:a="http://schemas.openxmlformats.org/drawingml/2006/main" xmlns:r="http://schemas.openxmlformats.org/officeDocument/2006/relationships" xmlns:p="http://schemas.openxmlformats.org/presentationml/2006/main">
  <p:tag name="TIMING" val="|29.1|14.5"/>
</p:tagLst>
</file>

<file path=ppt/tags/tag3.xml><?xml version="1.0" encoding="utf-8"?>
<p:tagLst xmlns:a="http://schemas.openxmlformats.org/drawingml/2006/main" xmlns:r="http://schemas.openxmlformats.org/officeDocument/2006/relationships" xmlns:p="http://schemas.openxmlformats.org/presentationml/2006/main">
  <p:tag name="TIMING" val="|29.1|1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21654</TotalTime>
  <Words>2276</Words>
  <Application>Microsoft Office PowerPoint</Application>
  <PresentationFormat>Widescreen</PresentationFormat>
  <Paragraphs>263</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 Math</vt:lpstr>
      <vt:lpstr>Courier New</vt:lpstr>
      <vt:lpstr>Franklin Gothic Book</vt:lpstr>
      <vt:lpstr>Times</vt:lpstr>
      <vt:lpstr>Office Theme</vt:lpstr>
      <vt:lpstr>Emissions Methods Improvements to support the NEI and emissions data to support the development of a modeling platform</vt:lpstr>
      <vt:lpstr>Other collaborators…</vt:lpstr>
      <vt:lpstr>Topics for Today</vt:lpstr>
      <vt:lpstr>Teams in EIAG</vt:lpstr>
      <vt:lpstr>Overview of National Emissions Inventory (NEI) and Related Programs </vt:lpstr>
      <vt:lpstr>PowerPoint Presentation</vt:lpstr>
      <vt:lpstr>NEI Five Key Goals</vt:lpstr>
      <vt:lpstr>Methods Team – Emission Inventory and Analysis Group</vt:lpstr>
      <vt:lpstr>Sample Emission Methods improvements completed for 2020 NEI</vt:lpstr>
      <vt:lpstr>NEI Drivers - Uses by SLTs</vt:lpstr>
      <vt:lpstr>NEI Drivers - Uses by EPA and Others (1 of 2)</vt:lpstr>
      <vt:lpstr>NEI Drivers - Uses by EPA and Others (2 of 2)</vt:lpstr>
      <vt:lpstr>Example of a Key NEI Use:  Allocating to hours, grid cells, and species for AQ modeling</vt:lpstr>
      <vt:lpstr>A few summaries of NEI data</vt:lpstr>
      <vt:lpstr>PowerPoint Presentation</vt:lpstr>
      <vt:lpstr>PowerPoint Presentation</vt:lpstr>
      <vt:lpstr>More things that can be done now with CAP trends with EQUATES-based updates</vt:lpstr>
      <vt:lpstr>Example: PM2.5 and Residential Wood Combustion (RWC)</vt:lpstr>
      <vt:lpstr>Current Methods Priorities List, for 2023 NEI</vt:lpstr>
      <vt:lpstr>Further “on the horizon” wish list</vt:lpstr>
      <vt:lpstr>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EIAG Staff Projects/Roles https://www.epa.gov/air-emissions-inventories/air-emissions-points-contact</dc:title>
  <dc:creator>Rao, Venkatesh</dc:creator>
  <cp:lastModifiedBy>Rao, Venkatesh</cp:lastModifiedBy>
  <cp:revision>7</cp:revision>
  <dcterms:created xsi:type="dcterms:W3CDTF">2023-07-30T20:49:37Z</dcterms:created>
  <dcterms:modified xsi:type="dcterms:W3CDTF">2024-10-23T11:27:41Z</dcterms:modified>
</cp:coreProperties>
</file>