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5" r:id="rId1"/>
    <p:sldMasterId id="2147483697" r:id="rId2"/>
    <p:sldMasterId id="2147483683" r:id="rId3"/>
  </p:sldMasterIdLst>
  <p:notesMasterIdLst>
    <p:notesMasterId r:id="rId20"/>
  </p:notesMasterIdLst>
  <p:handoutMasterIdLst>
    <p:handoutMasterId r:id="rId21"/>
  </p:handoutMasterIdLst>
  <p:sldIdLst>
    <p:sldId id="311" r:id="rId4"/>
    <p:sldId id="374" r:id="rId5"/>
    <p:sldId id="375" r:id="rId6"/>
    <p:sldId id="376" r:id="rId7"/>
    <p:sldId id="377" r:id="rId8"/>
    <p:sldId id="378" r:id="rId9"/>
    <p:sldId id="379" r:id="rId10"/>
    <p:sldId id="433" r:id="rId11"/>
    <p:sldId id="426" r:id="rId12"/>
    <p:sldId id="427" r:id="rId13"/>
    <p:sldId id="429" r:id="rId14"/>
    <p:sldId id="428" r:id="rId15"/>
    <p:sldId id="430" r:id="rId16"/>
    <p:sldId id="431" r:id="rId17"/>
    <p:sldId id="432" r:id="rId18"/>
    <p:sldId id="42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14F"/>
    <a:srgbClr val="065E3D"/>
    <a:srgbClr val="04B9E3"/>
    <a:srgbClr val="004376"/>
    <a:srgbClr val="880808"/>
    <a:srgbClr val="F2786F"/>
    <a:srgbClr val="4CAF3C"/>
    <a:srgbClr val="003057"/>
    <a:srgbClr val="B3A369"/>
    <a:srgbClr val="AA98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2253"/>
  </p:normalViewPr>
  <p:slideViewPr>
    <p:cSldViewPr snapToGrid="0" snapToObjects="1">
      <p:cViewPr varScale="1">
        <p:scale>
          <a:sx n="91" d="100"/>
          <a:sy n="91" d="100"/>
        </p:scale>
        <p:origin x="1936" y="176"/>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10/21/24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joining. Here is the topic for today. I would like to discuss how the uncertain wind impacts the </a:t>
            </a:r>
            <a:r>
              <a:rPr lang="en-US"/>
              <a:t>smoke model, how </a:t>
            </a:r>
            <a:r>
              <a:rPr lang="en-US" dirty="0"/>
              <a:t>we reduce the wind bias and evaluate the smoke models considering the wind bias.</a:t>
            </a:r>
          </a:p>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Tree>
    <p:extLst>
      <p:ext uri="{BB962C8B-B14F-4D97-AF65-F5344CB8AC3E}">
        <p14:creationId xmlns:p14="http://schemas.microsoft.com/office/powerpoint/2010/main" val="150129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consider some uncertainties during this process. For example, the smoke transport at time t not only be affected by the current hour wind, but also be affected by the previous hour.</a:t>
            </a: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92669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dashed black line is using the wind bias at the concentration hour to find the pseudo monitor location.</a:t>
            </a:r>
          </a:p>
          <a:p>
            <a:endParaRPr lang="en-US" dirty="0"/>
          </a:p>
          <a:p>
            <a:r>
              <a:rPr lang="en-US" dirty="0"/>
              <a:t>The shaded area considers the wind bias at the concentration hour and a previous hour to estimate the uncertainty.</a:t>
            </a:r>
          </a:p>
        </p:txBody>
      </p:sp>
      <p:sp>
        <p:nvSpPr>
          <p:cNvPr id="4" name="Slide Number Placeholder 3"/>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399224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rotation translation method assumes the wind direction and bias impacts are independent. However, they should simultaneously impact the smoke transport. To address that, we considered the smoke trajectories. </a:t>
            </a:r>
          </a:p>
          <a:p>
            <a:endParaRPr lang="en-US" dirty="0"/>
          </a:p>
          <a:p>
            <a:r>
              <a:rPr lang="en-US" dirty="0"/>
              <a:t>The backward forward trajectory methods have two steps. We do the backward trajectory firstly from monitor location with observed wind to find the source of smoke detection. Then, we start from this source and do a forward trajectory. The destination of the forward trajectory is the pseudo monitor.</a:t>
            </a:r>
          </a:p>
          <a:p>
            <a:endParaRPr lang="en-US" dirty="0"/>
          </a:p>
          <a:p>
            <a:r>
              <a:rPr lang="en-US" dirty="0"/>
              <a:t>There are two ways for doing the forward trajectory:</a:t>
            </a:r>
          </a:p>
          <a:p>
            <a:endParaRPr lang="en-US" dirty="0"/>
          </a:p>
          <a:p>
            <a:r>
              <a:rPr lang="en-US" dirty="0"/>
              <a:t>One way is that we assume smoke parcel will transport same time as the backward trajectory process. However, it is a method to correct the wind bias on smoke transport but cannot address the wind bias impacts on smoke diffusion.</a:t>
            </a:r>
          </a:p>
          <a:p>
            <a:endParaRPr lang="en-US" dirty="0"/>
          </a:p>
          <a:p>
            <a:r>
              <a:rPr lang="en-US" dirty="0"/>
              <a:t>Another way is we found the pseudo monitor location which forward trajectory distance is equal to backward trajectory distance. And we may need to compare the concentration at different hours in modeling with current hour's measurements.</a:t>
            </a:r>
          </a:p>
          <a:p>
            <a:endParaRPr lang="en-US" dirty="0"/>
          </a:p>
          <a:p>
            <a:r>
              <a:rPr lang="en-US" dirty="0"/>
              <a:t>And we also want to consider the uncertainty in this process. During the backward trajectory, we do not know how the observed wind distribute along the trajectory. We assumed a Gaussian distribution with a standard deviation which is calculated by the spatial standard deviation among different </a:t>
            </a:r>
            <a:r>
              <a:rPr lang="en-US" dirty="0" err="1"/>
              <a:t>metereological</a:t>
            </a:r>
            <a:r>
              <a:rPr lang="en-US" dirty="0"/>
              <a:t> monitors in the study domain. We used Monte Carlo simulation to estimate the uncertainty.</a:t>
            </a:r>
          </a:p>
        </p:txBody>
      </p:sp>
      <p:sp>
        <p:nvSpPr>
          <p:cNvPr id="4" name="Slide Number Placeholder 3"/>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242156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BFT the black dashed line is using the observed wind at the monitor location to do the back/forward trajectory.</a:t>
            </a:r>
          </a:p>
          <a:p>
            <a:endParaRPr lang="en-US" dirty="0"/>
          </a:p>
          <a:p>
            <a:r>
              <a:rPr lang="en-US" dirty="0"/>
              <a:t>We assumed the Gaussian distribution of backward trajectory wind with considering the spatial variation from measured wind in the domain. We generate 1000 wind field for backward trajectory under such distribution and use Monte Carlo simulation to estimate this shaded area.</a:t>
            </a:r>
          </a:p>
        </p:txBody>
      </p:sp>
      <p:sp>
        <p:nvSpPr>
          <p:cNvPr id="4" name="Slide Number Placeholder 3"/>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206562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WRF-SFIRE as an example in this presentation but the methods we designed can be applied to other regional models such as CMAQ or WRF-Chem.</a:t>
            </a:r>
          </a:p>
        </p:txBody>
      </p:sp>
      <p:sp>
        <p:nvSpPr>
          <p:cNvPr id="4" name="Slide Number Placeholder 3"/>
          <p:cNvSpPr>
            <a:spLocks noGrp="1"/>
          </p:cNvSpPr>
          <p:nvPr>
            <p:ph type="sldNum" sz="quarter" idx="5"/>
          </p:nvPr>
        </p:nvSpPr>
        <p:spPr/>
        <p:txBody>
          <a:bodyPr/>
          <a:lstStyle/>
          <a:p>
            <a:fld id="{7AA5D7CC-4584-7D4D-9AC5-26861B0A276E}" type="slidenum">
              <a:rPr lang="en-US" smtClean="0"/>
              <a:t>15</a:t>
            </a:fld>
            <a:endParaRPr lang="en-US"/>
          </a:p>
        </p:txBody>
      </p:sp>
    </p:spTree>
    <p:extLst>
      <p:ext uri="{BB962C8B-B14F-4D97-AF65-F5344CB8AC3E}">
        <p14:creationId xmlns:p14="http://schemas.microsoft.com/office/powerpoint/2010/main" val="304242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Wildland fire and its air quality impacts have become increasingly important topics. Fires, including prescribed burns and wildfires, emit significant amounts of PM, which can degrade air quality. </a:t>
            </a:r>
          </a:p>
          <a:p>
            <a:endParaRPr lang="en-US" dirty="0"/>
          </a:p>
          <a:p>
            <a:r>
              <a:rPr lang="en-US" dirty="0"/>
              <a:t>You might be curious about how frequently these fires occur. On the right, you can see fire radiative power detected by satellite. This was captured around the time the CMAS conference started. We see multiple fires in the southeastern U.S., primarily from prescribed burns. We can also see some fire detections in Canada. </a:t>
            </a:r>
          </a:p>
          <a:p>
            <a:endParaRPr lang="en-US" dirty="0"/>
          </a:p>
          <a:p>
            <a:r>
              <a:rPr lang="en-US" dirty="0"/>
              <a:t>How to simulate the wildland fires and its impacts is important. For improving model performance, there are two major components to consider: emissions and smoke transport.</a:t>
            </a:r>
          </a:p>
          <a:p>
            <a:r>
              <a:rPr lang="en-US" dirty="0"/>
              <a:t>A lot of research is focused on the fire emissions. For instance, how can we better estimate the intensity of emissions? And how do we make the time profile and vertical profile of emissions more realistic?</a:t>
            </a:r>
          </a:p>
          <a:p>
            <a:endParaRPr lang="en-US" dirty="0"/>
          </a:p>
          <a:p>
            <a:r>
              <a:rPr lang="en-US" dirty="0"/>
              <a:t>The other aspect is smoke transport. One issue is that meteorological models, like WRF, often have biases in wind simulation. This can have a big impact on how accurately we model smoke transport. In this presentation, we will focus on firstly, how to reduce the wind bias in the meteorological model. Second, how to evaluate smoke modeling considering the biased wind.</a:t>
            </a:r>
          </a:p>
        </p:txBody>
      </p:sp>
      <p:sp>
        <p:nvSpPr>
          <p:cNvPr id="4" name="Slide Number Placeholder 3"/>
          <p:cNvSpPr>
            <a:spLocks noGrp="1"/>
          </p:cNvSpPr>
          <p:nvPr>
            <p:ph type="sldNum" sz="quarter" idx="5"/>
          </p:nvPr>
        </p:nvSpPr>
        <p:spPr/>
        <p:txBody>
          <a:bodyPr/>
          <a:lstStyle/>
          <a:p>
            <a:fld id="{7AA5D7CC-4584-7D4D-9AC5-26861B0A276E}" type="slidenum">
              <a:rPr lang="en-US" smtClean="0"/>
              <a:t>2</a:t>
            </a:fld>
            <a:endParaRPr lang="en-US"/>
          </a:p>
        </p:txBody>
      </p:sp>
    </p:spTree>
    <p:extLst>
      <p:ext uri="{BB962C8B-B14F-4D97-AF65-F5344CB8AC3E}">
        <p14:creationId xmlns:p14="http://schemas.microsoft.com/office/powerpoint/2010/main" val="330609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with our discussion, I will firstly introduce the fire events and modeling frameworks we want to use in the presentation. We did measurements on Fort Stewart which is a military base in eastern Georgia. We deployed some TEOM monitors in trailers so that we can relocate the monitors to measure the smoke at downwind. We also have several portable monitors EBAM to measure the PM. </a:t>
            </a:r>
          </a:p>
          <a:p>
            <a:endParaRPr lang="en-US" dirty="0"/>
          </a:p>
          <a:p>
            <a:r>
              <a:rPr lang="en-US" dirty="0"/>
              <a:t>So, here are some pictures we took during the prescribed burns. As you can see, the air is unclear near the trailer due to the smoke. And this is the smoke plume from the burns.</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306211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simulate the prescribed burns, we used WRF-SFIRE which is an </a:t>
            </a:r>
            <a:r>
              <a:rPr lang="en-US" dirty="0" err="1"/>
              <a:t>eulerian</a:t>
            </a:r>
            <a:r>
              <a:rPr lang="en-US" dirty="0"/>
              <a:t> coupled fire-atmosphere model. The model is included in WRF and it considers the fire and meteorological coupling effects.</a:t>
            </a:r>
          </a:p>
          <a:p>
            <a:endParaRPr lang="en-US" dirty="0"/>
          </a:p>
          <a:p>
            <a:r>
              <a:rPr lang="en-US" dirty="0"/>
              <a:t>The neat thing of the model is that it can do a really good job to simulate different ignition methods. For these burns, the fires were ignited by arial ignitions and the GPS in helicopter record the trajectory.</a:t>
            </a:r>
          </a:p>
          <a:p>
            <a:endParaRPr lang="en-US" dirty="0"/>
          </a:p>
          <a:p>
            <a:r>
              <a:rPr lang="en-US" dirty="0"/>
              <a:t>We used the same ignition method to start the WRF-SFIRE model.</a:t>
            </a:r>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152235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method we want to discuss today. There are mainly three parts. The first part is the benchmark. We selected two settings which are widely used when we run chemical transport model or WRF-SFIRE model. The meteorological conditions are directly provided by WRF or using the observations to do the data assimilation, which also as known as nudging.</a:t>
            </a:r>
          </a:p>
          <a:p>
            <a:endParaRPr lang="en-US" dirty="0"/>
          </a:p>
          <a:p>
            <a:r>
              <a:rPr lang="en-US" dirty="0"/>
              <a:t>The second part is we want to reduce the wind bias in WRF. We often found the wind bias in WRF simulation which affect the concentration simulation. We want to discuss how to make the WRF simulation performance better. </a:t>
            </a:r>
          </a:p>
          <a:p>
            <a:endParaRPr lang="en-US" dirty="0"/>
          </a:p>
          <a:p>
            <a:r>
              <a:rPr lang="en-US" dirty="0"/>
              <a:t>The third part is the smoke model evaluation methods. The WRF simulation even with the wind bias reduction methods, still have bias comparing to observations. In this section, we have several post-analysis methods which can be applied to the smoke model results. These method is dedicated to understand the concentration uncertainty with consideration of wind bias.</a:t>
            </a:r>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74995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we want to discuss can the nudging or augmented nudging help us to reduce the wind bias.</a:t>
            </a:r>
          </a:p>
          <a:p>
            <a:endParaRPr lang="en-US" dirty="0"/>
          </a:p>
          <a:p>
            <a:r>
              <a:rPr lang="en-US" dirty="0"/>
              <a:t>However, the wind monitors are sparse in the fire simulation domain. In the WRF-SFIRE domain, we only have two to four monitors during the measurement campaign.</a:t>
            </a:r>
          </a:p>
          <a:p>
            <a:endParaRPr lang="en-US" dirty="0"/>
          </a:p>
          <a:p>
            <a:r>
              <a:rPr lang="en-US" dirty="0"/>
              <a:t>To increase the nudging intensity and solve the problem on the sparse spatial distribution of met monitors, we interpolated the wind measurements based by Kriging interpolation. And we assume each grid cell has a monitor which observations are the interpolated wind.</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for prescribed burn simulation period is short, typically the fire start after sunrise and end before sunset, we run the model with one day setting. The nudging duration is short and the impacts could be limited. Another is that if we increase the nudging intensity too much, the WRF results could be unrealistic. Nudging is somewhat a tradeoff between wind performance and realistic physics.</a:t>
            </a:r>
          </a:p>
          <a:p>
            <a:endParaRPr lang="en-US" dirty="0"/>
          </a:p>
          <a:p>
            <a:r>
              <a:rPr lang="en-US" dirty="0"/>
              <a:t>So, to address these issues, we directly revise the initial and boundary condition of the wind for the fire domain based on wind bias. If we have wind direction bias, we conducted solid body rotation on wind direction to reduce wind bias. If we have wind speed bias, we scaling the wind speed.</a:t>
            </a:r>
          </a:p>
        </p:txBody>
      </p:sp>
      <p:sp>
        <p:nvSpPr>
          <p:cNvPr id="4" name="Slide Number Placeholder 3"/>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34779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Taylor graph to compare different models’ performance. Taylor graph which can includes correlation, RMSE, standard deviation in one graph.</a:t>
            </a:r>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418957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8</a:t>
            </a:fld>
            <a:endParaRPr lang="en-US"/>
          </a:p>
        </p:txBody>
      </p:sp>
    </p:spTree>
    <p:extLst>
      <p:ext uri="{BB962C8B-B14F-4D97-AF65-F5344CB8AC3E}">
        <p14:creationId xmlns:p14="http://schemas.microsoft.com/office/powerpoint/2010/main" val="61793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still have wind bias even we used the ICBC method, and it is almost impossible to remove all the bias from the model. We considers to evaluate the concentration uncertainties due to the biased wind by designing smoke evaluation models.</a:t>
            </a:r>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2570435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BBCEC516-516B-6B46-9835-AFFC915FA024}" type="datetime1">
              <a:rPr lang="en-US" smtClean="0"/>
              <a:t>10/21/24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6FE4A498-86C8-394B-B5CA-51040116A90E}" type="datetime1">
              <a:rPr lang="en-US" smtClean="0"/>
              <a:t>10/21/24</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A8FA1BDC-1822-6741-935E-814A7F4DC41F}" type="datetime1">
              <a:rPr lang="en-US" smtClean="0"/>
              <a:t>10/21/24</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72DFD64E-15E1-0B4B-A801-EFD3A623B57D}" type="datetime1">
              <a:rPr lang="en-US" smtClean="0"/>
              <a:t>10/21/24</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73B72F7C-8278-7243-904A-B5A8FAB38815}" type="datetime1">
              <a:rPr lang="en-US" smtClean="0"/>
              <a:t>10/21/24</a:t>
            </a:fld>
            <a:endParaRPr lang="en-US" dirty="0"/>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dirty="0"/>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
        <p:nvSpPr>
          <p:cNvPr id="2" name="Date Placeholder 1">
            <a:extLst>
              <a:ext uri="{FF2B5EF4-FFF2-40B4-BE49-F238E27FC236}">
                <a16:creationId xmlns:a16="http://schemas.microsoft.com/office/drawing/2014/main" id="{2AAEBD2C-A5A4-0F38-2AB2-C5C0891697B0}"/>
              </a:ext>
            </a:extLst>
          </p:cNvPr>
          <p:cNvSpPr>
            <a:spLocks noGrp="1"/>
          </p:cNvSpPr>
          <p:nvPr>
            <p:ph type="dt" sz="half" idx="10"/>
          </p:nvPr>
        </p:nvSpPr>
        <p:spPr/>
        <p:txBody>
          <a:bodyPr/>
          <a:lstStyle/>
          <a:p>
            <a:fld id="{9E0A8CCB-CF79-7D4A-AB58-124EF0990424}" type="datetime1">
              <a:rPr lang="en-US" smtClean="0"/>
              <a:t>10/21/24</a:t>
            </a:fld>
            <a:endParaRPr lang="en-US" dirty="0"/>
          </a:p>
        </p:txBody>
      </p:sp>
      <p:sp>
        <p:nvSpPr>
          <p:cNvPr id="3" name="Slide Number Placeholder 2">
            <a:extLst>
              <a:ext uri="{FF2B5EF4-FFF2-40B4-BE49-F238E27FC236}">
                <a16:creationId xmlns:a16="http://schemas.microsoft.com/office/drawing/2014/main" id="{2E858D89-3726-BC6E-B3E3-957C59B2E28F}"/>
              </a:ext>
            </a:extLst>
          </p:cNvPr>
          <p:cNvSpPr>
            <a:spLocks noGrp="1"/>
          </p:cNvSpPr>
          <p:nvPr>
            <p:ph type="sldNum" sz="quarter" idx="11"/>
          </p:nvPr>
        </p:nvSpPr>
        <p:spPr/>
        <p:txBody>
          <a:bodyPr/>
          <a:lstStyle>
            <a:lvl1pPr>
              <a:defRPr sz="1800">
                <a:solidFill>
                  <a:srgbClr val="002060"/>
                </a:solidFill>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348736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dirty="0"/>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FC203B89-3A09-8244-81CB-0850F3AB7F47}" type="datetime1">
              <a:rPr lang="en-US" smtClean="0"/>
              <a:t>10/21/24</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E7684007-A23E-5747-8201-7027ECA19C0A}" type="datetime1">
              <a:rPr lang="en-US" smtClean="0"/>
              <a:t>10/21/24</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1C42C8C0-A017-434F-BA93-6828E3B5F802}" type="datetime1">
              <a:rPr lang="en-US" smtClean="0"/>
              <a:t>10/21/24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Lst>
  <p:hf hdr="0" ftr="0" dt="0"/>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hf hdr="0" ftr="0" dt="0"/>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1279BFB6-D090-8449-AAFA-31B997DDFA52}" type="datetime1">
              <a:rPr lang="en-US" smtClean="0"/>
              <a:t>10/21/24</a:t>
            </a:fld>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800">
                <a:solidFill>
                  <a:srgbClr val="002060"/>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 id="2147483708" r:id="rId9"/>
  </p:sldLayoutIdLst>
  <p:hf hdr="0" ftr="0" dt="0"/>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28.pn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a:xfrm>
            <a:off x="1569695" y="3782766"/>
            <a:ext cx="9616465" cy="920340"/>
          </a:xfrm>
        </p:spPr>
        <p:txBody>
          <a:bodyPr>
            <a:normAutofit/>
          </a:bodyPr>
          <a:lstStyle/>
          <a:p>
            <a:pPr marL="0" indent="0" algn="ctr">
              <a:buNone/>
            </a:pPr>
            <a:r>
              <a:rPr lang="en-US" b="1" dirty="0">
                <a:solidFill>
                  <a:srgbClr val="B3A369"/>
                </a:solidFill>
                <a:latin typeface="Arial" panose="020B0604020202020204" pitchFamily="34" charset="0"/>
                <a:cs typeface="Arial" panose="020B0604020202020204" pitchFamily="34" charset="0"/>
              </a:rPr>
              <a:t>Zongrun Li, </a:t>
            </a:r>
            <a:r>
              <a:rPr lang="en-US" b="1" dirty="0" err="1">
                <a:solidFill>
                  <a:srgbClr val="B3A369"/>
                </a:solidFill>
                <a:latin typeface="Arial" panose="020B0604020202020204" pitchFamily="34" charset="0"/>
                <a:cs typeface="Arial" panose="020B0604020202020204" pitchFamily="34" charset="0"/>
              </a:rPr>
              <a:t>Yongtao</a:t>
            </a:r>
            <a:r>
              <a:rPr lang="en-US" b="1" dirty="0">
                <a:solidFill>
                  <a:srgbClr val="B3A369"/>
                </a:solidFill>
                <a:latin typeface="Arial" panose="020B0604020202020204" pitchFamily="34" charset="0"/>
                <a:cs typeface="Arial" panose="020B0604020202020204" pitchFamily="34" charset="0"/>
              </a:rPr>
              <a:t> Hu, Susan M. O’Neill, Armistead G. Russell, M. Talat Odman</a:t>
            </a:r>
          </a:p>
        </p:txBody>
      </p:sp>
      <p:sp>
        <p:nvSpPr>
          <p:cNvPr id="8" name="Title 1">
            <a:extLst>
              <a:ext uri="{FF2B5EF4-FFF2-40B4-BE49-F238E27FC236}">
                <a16:creationId xmlns:a16="http://schemas.microsoft.com/office/drawing/2014/main" id="{D02936CD-31AE-472E-1B9C-AD1156EE31C6}"/>
              </a:ext>
            </a:extLst>
          </p:cNvPr>
          <p:cNvSpPr txBox="1">
            <a:spLocks/>
          </p:cNvSpPr>
          <p:nvPr/>
        </p:nvSpPr>
        <p:spPr>
          <a:xfrm>
            <a:off x="692727" y="899864"/>
            <a:ext cx="10806545" cy="3065317"/>
          </a:xfrm>
          <a:prstGeom prst="rect">
            <a:avLst/>
          </a:prstGeom>
        </p:spPr>
        <p:txBody>
          <a:bodyPr vert="horz" lIns="91440" tIns="45720" rIns="91440" bIns="45720" rtlCol="0" anchor="ctr">
            <a:noAutofit/>
          </a:bodyPr>
          <a:lst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en-US" b="1" i="0" u="none" strike="noStrike" kern="1200" cap="none" spc="0" normalizeH="0" baseline="0" noProof="0" dirty="0">
              <a:ln>
                <a:noFill/>
              </a:ln>
              <a:solidFill>
                <a:srgbClr val="003057"/>
              </a:solidFill>
              <a:effectLst/>
              <a:uLnTx/>
              <a:uFillTx/>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70256D4-0949-C722-D531-54FF763C7E1A}"/>
              </a:ext>
            </a:extLst>
          </p:cNvPr>
          <p:cNvSpPr>
            <a:spLocks noGrp="1"/>
          </p:cNvSpPr>
          <p:nvPr>
            <p:ph type="sldNum" sz="quarter" idx="11"/>
          </p:nvPr>
        </p:nvSpPr>
        <p:spPr/>
        <p:txBody>
          <a:bodyPr/>
          <a:lstStyle/>
          <a:p>
            <a:fld id="{AE678206-0642-9F48-9727-6B519CB285FA}" type="slidenum">
              <a:rPr lang="en-US" smtClean="0"/>
              <a:pPr/>
              <a:t>1</a:t>
            </a:fld>
            <a:endParaRPr lang="en-US" dirty="0"/>
          </a:p>
        </p:txBody>
      </p:sp>
      <p:sp>
        <p:nvSpPr>
          <p:cNvPr id="5" name="TextBox 4">
            <a:extLst>
              <a:ext uri="{FF2B5EF4-FFF2-40B4-BE49-F238E27FC236}">
                <a16:creationId xmlns:a16="http://schemas.microsoft.com/office/drawing/2014/main" id="{BA41DE9C-DA6A-D2F0-1232-6CAD6416FB6F}"/>
              </a:ext>
            </a:extLst>
          </p:cNvPr>
          <p:cNvSpPr txBox="1"/>
          <p:nvPr/>
        </p:nvSpPr>
        <p:spPr>
          <a:xfrm>
            <a:off x="692727" y="832075"/>
            <a:ext cx="10806545" cy="2585323"/>
          </a:xfrm>
          <a:prstGeom prst="rect">
            <a:avLst/>
          </a:prstGeom>
          <a:noFill/>
        </p:spPr>
        <p:txBody>
          <a:bodyPr wrap="square">
            <a:spAutoFit/>
          </a:body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3057"/>
                </a:solidFill>
                <a:effectLst/>
                <a:uLnTx/>
                <a:uFillTx/>
                <a:latin typeface="Arial" panose="020B0604020202020204" pitchFamily="34" charset="0"/>
                <a:cs typeface="Arial" panose="020B0604020202020204" pitchFamily="34" charset="0"/>
              </a:rPr>
              <a:t>An Analysis of Uncertain Wind Impacts on Smoke Model Performance</a:t>
            </a:r>
          </a:p>
        </p:txBody>
      </p:sp>
      <p:pic>
        <p:nvPicPr>
          <p:cNvPr id="4" name="Picture 2" descr="SERDP :: North Carolina Institute for Climate Studies">
            <a:extLst>
              <a:ext uri="{FF2B5EF4-FFF2-40B4-BE49-F238E27FC236}">
                <a16:creationId xmlns:a16="http://schemas.microsoft.com/office/drawing/2014/main" id="{89F59E4F-18B9-5F26-7357-7729233AE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744" y="5206121"/>
            <a:ext cx="3352800" cy="8806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97D7978-4697-F104-1246-3C2BCD0D1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88" y="4890117"/>
            <a:ext cx="2870201" cy="1260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C46427-AE30-A804-8C2F-49A0A0302906}"/>
              </a:ext>
            </a:extLst>
          </p:cNvPr>
          <p:cNvSpPr txBox="1"/>
          <p:nvPr/>
        </p:nvSpPr>
        <p:spPr>
          <a:xfrm>
            <a:off x="7888690" y="4875413"/>
            <a:ext cx="2407454" cy="369332"/>
          </a:xfrm>
          <a:prstGeom prst="rect">
            <a:avLst/>
          </a:prstGeom>
          <a:noFill/>
        </p:spPr>
        <p:txBody>
          <a:bodyPr wrap="none" rtlCol="0">
            <a:spAutoFit/>
          </a:bodyPr>
          <a:lstStyle/>
          <a:p>
            <a:r>
              <a:rPr lang="en-US" b="1" dirty="0">
                <a:solidFill>
                  <a:srgbClr val="0D609C"/>
                </a:solidFill>
                <a:latin typeface="+mj-lt"/>
              </a:rPr>
              <a:t>A project funded by </a:t>
            </a:r>
          </a:p>
        </p:txBody>
      </p:sp>
    </p:spTree>
    <p:extLst>
      <p:ext uri="{BB962C8B-B14F-4D97-AF65-F5344CB8AC3E}">
        <p14:creationId xmlns:p14="http://schemas.microsoft.com/office/powerpoint/2010/main" val="3823370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13B4-CF7C-087A-446C-84196A361054}"/>
              </a:ext>
            </a:extLst>
          </p:cNvPr>
          <p:cNvSpPr>
            <a:spLocks noGrp="1"/>
          </p:cNvSpPr>
          <p:nvPr>
            <p:ph type="title"/>
          </p:nvPr>
        </p:nvSpPr>
        <p:spPr/>
        <p:txBody>
          <a:bodyPr/>
          <a:lstStyle/>
          <a:p>
            <a:r>
              <a:rPr lang="en-US" dirty="0"/>
              <a:t>Rotation and Translation</a:t>
            </a:r>
          </a:p>
        </p:txBody>
      </p:sp>
      <p:sp>
        <p:nvSpPr>
          <p:cNvPr id="5" name="Slide Number Placeholder 4">
            <a:extLst>
              <a:ext uri="{FF2B5EF4-FFF2-40B4-BE49-F238E27FC236}">
                <a16:creationId xmlns:a16="http://schemas.microsoft.com/office/drawing/2014/main" id="{5C76E657-D0D4-DB78-BAE0-E431E9ABC612}"/>
              </a:ext>
            </a:extLst>
          </p:cNvPr>
          <p:cNvSpPr>
            <a:spLocks noGrp="1"/>
          </p:cNvSpPr>
          <p:nvPr>
            <p:ph type="sldNum" sz="quarter" idx="12"/>
          </p:nvPr>
        </p:nvSpPr>
        <p:spPr/>
        <p:txBody>
          <a:bodyPr/>
          <a:lstStyle/>
          <a:p>
            <a:fld id="{AE678206-0642-9F48-9727-6B519CB285FA}" type="slidenum">
              <a:rPr lang="en-US" smtClean="0"/>
              <a:t>10</a:t>
            </a:fld>
            <a:endParaRPr lang="en-US"/>
          </a:p>
        </p:txBody>
      </p:sp>
      <p:grpSp>
        <p:nvGrpSpPr>
          <p:cNvPr id="6" name="Group 5">
            <a:extLst>
              <a:ext uri="{FF2B5EF4-FFF2-40B4-BE49-F238E27FC236}">
                <a16:creationId xmlns:a16="http://schemas.microsoft.com/office/drawing/2014/main" id="{DCDC02F2-9CCB-11CC-BA53-7EA15D385FA6}"/>
              </a:ext>
            </a:extLst>
          </p:cNvPr>
          <p:cNvGrpSpPr/>
          <p:nvPr/>
        </p:nvGrpSpPr>
        <p:grpSpPr>
          <a:xfrm>
            <a:off x="6244971" y="500849"/>
            <a:ext cx="5902044" cy="5663359"/>
            <a:chOff x="2203685" y="316966"/>
            <a:chExt cx="5902044" cy="5663359"/>
          </a:xfrm>
        </p:grpSpPr>
        <p:pic>
          <p:nvPicPr>
            <p:cNvPr id="8" name="Picture 7" descr="A red line graph with numbers&#10;&#10;Description automatically generated">
              <a:extLst>
                <a:ext uri="{FF2B5EF4-FFF2-40B4-BE49-F238E27FC236}">
                  <a16:creationId xmlns:a16="http://schemas.microsoft.com/office/drawing/2014/main" id="{52DB7588-5DAC-BF91-79F2-CCE423F2BC72}"/>
                </a:ext>
              </a:extLst>
            </p:cNvPr>
            <p:cNvPicPr>
              <a:picLocks noChangeAspect="1"/>
            </p:cNvPicPr>
            <p:nvPr/>
          </p:nvPicPr>
          <p:blipFill rotWithShape="1">
            <a:blip r:embed="rId3"/>
            <a:srcRect l="13782" t="14657" r="12743" b="14042"/>
            <a:stretch/>
          </p:blipFill>
          <p:spPr>
            <a:xfrm>
              <a:off x="2203685" y="4306758"/>
              <a:ext cx="1724617" cy="1673567"/>
            </a:xfrm>
            <a:prstGeom prst="rect">
              <a:avLst/>
            </a:prstGeom>
          </p:spPr>
        </p:pic>
        <p:sp>
          <p:nvSpPr>
            <p:cNvPr id="9" name="TextBox 8">
              <a:extLst>
                <a:ext uri="{FF2B5EF4-FFF2-40B4-BE49-F238E27FC236}">
                  <a16:creationId xmlns:a16="http://schemas.microsoft.com/office/drawing/2014/main" id="{C477060E-7558-06F3-41F1-DB23A59ADB9E}"/>
                </a:ext>
              </a:extLst>
            </p:cNvPr>
            <p:cNvSpPr txBox="1"/>
            <p:nvPr/>
          </p:nvSpPr>
          <p:spPr>
            <a:xfrm>
              <a:off x="2416824" y="4076011"/>
              <a:ext cx="1468672" cy="461665"/>
            </a:xfrm>
            <a:prstGeom prst="rect">
              <a:avLst/>
            </a:prstGeom>
            <a:noFill/>
          </p:spPr>
          <p:txBody>
            <a:bodyPr wrap="none" rtlCol="0">
              <a:spAutoFit/>
            </a:bodyPr>
            <a:lstStyle/>
            <a:p>
              <a:r>
                <a:rPr lang="en-US" sz="2400" dirty="0"/>
                <a:t>Burn Unit</a:t>
              </a:r>
            </a:p>
          </p:txBody>
        </p:sp>
        <p:cxnSp>
          <p:nvCxnSpPr>
            <p:cNvPr id="10" name="Straight Arrow Connector 9">
              <a:extLst>
                <a:ext uri="{FF2B5EF4-FFF2-40B4-BE49-F238E27FC236}">
                  <a16:creationId xmlns:a16="http://schemas.microsoft.com/office/drawing/2014/main" id="{0455E92C-86DB-1D31-F599-5D95D903D085}"/>
                </a:ext>
              </a:extLst>
            </p:cNvPr>
            <p:cNvCxnSpPr>
              <a:cxnSpLocks/>
            </p:cNvCxnSpPr>
            <p:nvPr/>
          </p:nvCxnSpPr>
          <p:spPr>
            <a:xfrm flipV="1">
              <a:off x="3908810" y="3010738"/>
              <a:ext cx="3485433" cy="15109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0CB7B49-191F-46B9-EDDE-E47E9F46123C}"/>
                </a:ext>
              </a:extLst>
            </p:cNvPr>
            <p:cNvSpPr/>
            <p:nvPr/>
          </p:nvSpPr>
          <p:spPr>
            <a:xfrm>
              <a:off x="7353456" y="2530721"/>
              <a:ext cx="752273" cy="678166"/>
            </a:xfrm>
            <a:prstGeom prst="ellipse">
              <a:avLst/>
            </a:prstGeom>
            <a:solidFill>
              <a:srgbClr val="00B0F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9B8FC3F7-1736-D203-F9F2-EB393347D038}"/>
                </a:ext>
              </a:extLst>
            </p:cNvPr>
            <p:cNvCxnSpPr>
              <a:cxnSpLocks/>
            </p:cNvCxnSpPr>
            <p:nvPr/>
          </p:nvCxnSpPr>
          <p:spPr>
            <a:xfrm flipV="1">
              <a:off x="3908810" y="846221"/>
              <a:ext cx="2343621" cy="3675460"/>
            </a:xfrm>
            <a:prstGeom prst="straightConnector1">
              <a:avLst/>
            </a:prstGeom>
            <a:ln w="57150">
              <a:solidFill>
                <a:srgbClr val="92D14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2F47AE0-952B-C7CB-E1DD-71865EE734E6}"/>
                </a:ext>
              </a:extLst>
            </p:cNvPr>
            <p:cNvSpPr/>
            <p:nvPr/>
          </p:nvSpPr>
          <p:spPr>
            <a:xfrm>
              <a:off x="6130520" y="316966"/>
              <a:ext cx="752273" cy="678166"/>
            </a:xfrm>
            <a:prstGeom prst="ellipse">
              <a:avLst/>
            </a:prstGeom>
            <a:solidFill>
              <a:srgbClr val="00B0F0">
                <a:alpha val="46860"/>
              </a:srgbClr>
            </a:solidFill>
            <a:ln w="38100">
              <a:solidFill>
                <a:schemeClr val="tx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483E6AC-AFC1-98E7-BDDE-1769954B7B68}"/>
                </a:ext>
              </a:extLst>
            </p:cNvPr>
            <p:cNvSpPr txBox="1"/>
            <p:nvPr/>
          </p:nvSpPr>
          <p:spPr>
            <a:xfrm>
              <a:off x="2952590" y="1398391"/>
              <a:ext cx="2528997" cy="830997"/>
            </a:xfrm>
            <a:prstGeom prst="rect">
              <a:avLst/>
            </a:prstGeom>
            <a:noFill/>
          </p:spPr>
          <p:txBody>
            <a:bodyPr wrap="square" rtlCol="0">
              <a:spAutoFit/>
            </a:bodyPr>
            <a:lstStyle/>
            <a:p>
              <a:pPr algn="ctr"/>
              <a:r>
                <a:rPr lang="en-US" sz="2400" dirty="0">
                  <a:solidFill>
                    <a:srgbClr val="00B050"/>
                  </a:solidFill>
                </a:rPr>
                <a:t>Direction of Monitor Rotation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1C4499-0AF0-0150-BC4C-900E5DB9B17B}"/>
                    </a:ext>
                  </a:extLst>
                </p:cNvPr>
                <p:cNvSpPr txBox="1"/>
                <p:nvPr/>
              </p:nvSpPr>
              <p:spPr>
                <a:xfrm>
                  <a:off x="4744265" y="3509542"/>
                  <a:ext cx="481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θ</m:t>
                        </m:r>
                      </m:oMath>
                    </m:oMathPara>
                  </a14:m>
                  <a:endParaRPr lang="en-US" sz="2800" b="0" dirty="0"/>
                </a:p>
              </p:txBody>
            </p:sp>
          </mc:Choice>
          <mc:Fallback xmlns="">
            <p:sp>
              <p:nvSpPr>
                <p:cNvPr id="18" name="TextBox 17">
                  <a:extLst>
                    <a:ext uri="{FF2B5EF4-FFF2-40B4-BE49-F238E27FC236}">
                      <a16:creationId xmlns:a16="http://schemas.microsoft.com/office/drawing/2014/main" id="{C21C4499-0AF0-0150-BC4C-900E5DB9B17B}"/>
                    </a:ext>
                  </a:extLst>
                </p:cNvPr>
                <p:cNvSpPr txBox="1">
                  <a:spLocks noRot="1" noChangeAspect="1" noMove="1" noResize="1" noEditPoints="1" noAdjustHandles="1" noChangeArrowheads="1" noChangeShapeType="1" noTextEdit="1"/>
                </p:cNvSpPr>
                <p:nvPr/>
              </p:nvSpPr>
              <p:spPr>
                <a:xfrm>
                  <a:off x="4744265" y="3509542"/>
                  <a:ext cx="481222" cy="523220"/>
                </a:xfrm>
                <a:prstGeom prst="rect">
                  <a:avLst/>
                </a:prstGeom>
                <a:blipFill>
                  <a:blip r:embed="rId4"/>
                  <a:stretch>
                    <a:fillRect/>
                  </a:stretch>
                </a:blipFill>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D25BB8CA-BB9D-51E8-2501-A0A2C50D195C}"/>
              </a:ext>
            </a:extLst>
          </p:cNvPr>
          <p:cNvSpPr txBox="1"/>
          <p:nvPr/>
        </p:nvSpPr>
        <p:spPr>
          <a:xfrm>
            <a:off x="349837" y="1096604"/>
            <a:ext cx="5337867" cy="4154984"/>
          </a:xfrm>
          <a:prstGeom prst="rect">
            <a:avLst/>
          </a:prstGeom>
          <a:noFill/>
        </p:spPr>
        <p:txBody>
          <a:bodyPr wrap="square" rtlCol="0">
            <a:spAutoFit/>
          </a:bodyPr>
          <a:lstStyle/>
          <a:p>
            <a:r>
              <a:rPr lang="en-US" sz="2400" u="sng" dirty="0"/>
              <a:t>Wind Direction Bias</a:t>
            </a:r>
            <a:r>
              <a:rPr lang="en-US" sz="2400" dirty="0"/>
              <a:t>: Rotate the monitor location using burn units as centroid.</a:t>
            </a:r>
          </a:p>
          <a:p>
            <a:endParaRPr lang="en-US" sz="2400" dirty="0"/>
          </a:p>
          <a:p>
            <a:r>
              <a:rPr lang="en-US" sz="2400" u="sng" dirty="0"/>
              <a:t>Wind Speed Bias</a:t>
            </a:r>
            <a:r>
              <a:rPr lang="en-US" sz="2400" dirty="0"/>
              <a:t>: Translate the distance between monitor location and burn unit to correct the smoke detection timing.</a:t>
            </a:r>
          </a:p>
          <a:p>
            <a:endParaRPr lang="en-US" sz="2400" dirty="0"/>
          </a:p>
          <a:p>
            <a:r>
              <a:rPr lang="en-US" sz="2400" u="sng" dirty="0"/>
              <a:t>Uncertainty</a:t>
            </a:r>
            <a:r>
              <a:rPr lang="en-US" sz="2400" dirty="0"/>
              <a:t>: Consider the wind bias at current hour and the previous hour.</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B77A8D6-5B42-C023-6096-00BC27AA6E3B}"/>
                  </a:ext>
                </a:extLst>
              </p:cNvPr>
              <p:cNvSpPr txBox="1"/>
              <p:nvPr/>
            </p:nvSpPr>
            <p:spPr>
              <a:xfrm>
                <a:off x="117808" y="5307304"/>
                <a:ext cx="6096000" cy="819520"/>
              </a:xfrm>
              <a:prstGeom prst="rect">
                <a:avLst/>
              </a:prstGeom>
              <a:noFill/>
            </p:spPr>
            <p:txBody>
              <a:bodyPr wrap="square">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d>
                        <m:dPr>
                          <m:begChr m:val="["/>
                          <m:endChr m:val="]"/>
                          <m:ctrlPr>
                            <a:rPr lang="en-US" sz="1800" i="1" smtClean="0">
                              <a:effectLst/>
                              <a:latin typeface="Cambria Math" panose="02040503050406030204" pitchFamily="18" charset="0"/>
                              <a:ea typeface="Times New Roman" panose="02020603050405020304" pitchFamily="18" charset="0"/>
                            </a:rPr>
                          </m:ctrlPr>
                        </m:dPr>
                        <m:e>
                          <m:func>
                            <m:funcPr>
                              <m:ctrlPr>
                                <a:rPr lang="en-US" sz="1800" i="1" smtClean="0">
                                  <a:effectLst/>
                                  <a:latin typeface="Cambria Math" panose="02040503050406030204" pitchFamily="18" charset="0"/>
                                  <a:ea typeface="Times New Roman" panose="02020603050405020304" pitchFamily="18" charset="0"/>
                                </a:rPr>
                              </m:ctrlPr>
                            </m:funcPr>
                            <m:fName>
                              <m:r>
                                <m:rPr>
                                  <m:sty m:val="p"/>
                                </m:rPr>
                                <a:rPr lang="en-US" sz="1800">
                                  <a:effectLst/>
                                  <a:latin typeface="Cambria Math" panose="02040503050406030204" pitchFamily="18" charset="0"/>
                                  <a:ea typeface="Times New Roman" panose="02020603050405020304" pitchFamily="18" charset="0"/>
                                </a:rPr>
                                <m:t>min</m:t>
                              </m:r>
                            </m:fName>
                            <m:e>
                              <m:d>
                                <m:dPr>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𝑑𝑖𝑟</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rPr>
                                        <m:t>−1</m:t>
                                      </m:r>
                                    </m:e>
                                  </m:d>
                                  <m:r>
                                    <a:rPr lang="en-US" sz="1800" i="1">
                                      <a:effectLst/>
                                      <a:latin typeface="Cambria Math" panose="02040503050406030204" pitchFamily="18" charset="0"/>
                                      <a:ea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𝑑𝑖𝑟</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e>
                                  </m:d>
                                </m:e>
                              </m:d>
                            </m:e>
                          </m:func>
                          <m:r>
                            <a:rPr lang="en-US" sz="1800" i="1">
                              <a:effectLst/>
                              <a:latin typeface="Cambria Math" panose="02040503050406030204" pitchFamily="18" charset="0"/>
                              <a:ea typeface="Times New Roman" panose="02020603050405020304" pitchFamily="18" charset="0"/>
                            </a:rPr>
                            <m:t>,</m:t>
                          </m:r>
                          <m:func>
                            <m:funcPr>
                              <m:ctrlPr>
                                <a:rPr lang="en-US" sz="1800" i="1">
                                  <a:effectLst/>
                                  <a:latin typeface="Cambria Math" panose="02040503050406030204" pitchFamily="18" charset="0"/>
                                  <a:ea typeface="Times New Roman" panose="02020603050405020304" pitchFamily="18" charset="0"/>
                                </a:rPr>
                              </m:ctrlPr>
                            </m:funcPr>
                            <m:fName>
                              <m:r>
                                <m:rPr>
                                  <m:sty m:val="p"/>
                                </m:rPr>
                                <a:rPr lang="en-US" sz="1800">
                                  <a:effectLst/>
                                  <a:latin typeface="Cambria Math" panose="02040503050406030204" pitchFamily="18" charset="0"/>
                                  <a:ea typeface="Times New Roman" panose="02020603050405020304" pitchFamily="18" charset="0"/>
                                </a:rPr>
                                <m:t>max</m:t>
                              </m:r>
                            </m:fName>
                            <m:e>
                              <m:d>
                                <m:dPr>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𝑑𝑖𝑟</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rPr>
                                        <m:t>−1</m:t>
                                      </m:r>
                                    </m:e>
                                  </m:d>
                                  <m:r>
                                    <a:rPr lang="en-US" sz="1800" i="1">
                                      <a:effectLst/>
                                      <a:latin typeface="Cambria Math" panose="02040503050406030204" pitchFamily="18" charset="0"/>
                                      <a:ea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𝑑𝑖𝑟</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e>
                                  </m:d>
                                </m:e>
                              </m:d>
                            </m:e>
                          </m:func>
                        </m:e>
                      </m:d>
                      <m:r>
                        <a:rPr lang="en-US" sz="1800" i="1">
                          <a:effectLst/>
                          <a:latin typeface="Cambria Math" panose="02040503050406030204" pitchFamily="18" charset="0"/>
                          <a:ea typeface="Times New Roman" panose="02020603050405020304" pitchFamily="18" charset="0"/>
                        </a:rPr>
                        <m:t>×[</m:t>
                      </m:r>
                      <m:func>
                        <m:funcPr>
                          <m:ctrlPr>
                            <a:rPr lang="en-US" sz="1800" i="1">
                              <a:effectLst/>
                              <a:latin typeface="Cambria Math" panose="02040503050406030204" pitchFamily="18" charset="0"/>
                              <a:ea typeface="Times New Roman" panose="02020603050405020304" pitchFamily="18" charset="0"/>
                            </a:rPr>
                          </m:ctrlPr>
                        </m:funcPr>
                        <m:fName>
                          <m:r>
                            <m:rPr>
                              <m:sty m:val="p"/>
                            </m:rPr>
                            <a:rPr lang="en-US" sz="1800">
                              <a:effectLst/>
                              <a:latin typeface="Cambria Math" panose="02040503050406030204" pitchFamily="18" charset="0"/>
                              <a:ea typeface="Times New Roman" panose="02020603050405020304" pitchFamily="18" charset="0"/>
                            </a:rPr>
                            <m:t>min</m:t>
                          </m:r>
                        </m:fName>
                        <m:e>
                          <m:d>
                            <m:dPr>
                              <m:ctrlPr>
                                <a:rPr lang="en-US" sz="1800" i="1">
                                  <a:effectLst/>
                                  <a:latin typeface="Cambria Math" panose="02040503050406030204" pitchFamily="18" charset="0"/>
                                  <a:ea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𝑠𝑝𝑑</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rPr>
                                    <m:t>−1</m:t>
                                  </m:r>
                                </m:e>
                              </m:d>
                              <m:r>
                                <a:rPr lang="en-US" sz="1800" i="1">
                                  <a:effectLst/>
                                  <a:latin typeface="Cambria Math" panose="02040503050406030204" pitchFamily="18" charset="0"/>
                                  <a:ea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𝑠𝑝𝑑</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e>
                              </m:d>
                            </m:e>
                          </m:d>
                        </m:e>
                      </m:func>
                      <m:r>
                        <a:rPr lang="en-US" sz="1800" i="1">
                          <a:effectLst/>
                          <a:latin typeface="Cambria Math" panose="02040503050406030204" pitchFamily="18" charset="0"/>
                          <a:ea typeface="Times New Roman" panose="02020603050405020304" pitchFamily="18" charset="0"/>
                        </a:rPr>
                        <m:t>,</m:t>
                      </m:r>
                      <m:func>
                        <m:funcPr>
                          <m:ctrlPr>
                            <a:rPr lang="en-US" sz="1800" i="1">
                              <a:effectLst/>
                              <a:latin typeface="Cambria Math" panose="02040503050406030204" pitchFamily="18" charset="0"/>
                              <a:ea typeface="Times New Roman" panose="02020603050405020304" pitchFamily="18" charset="0"/>
                            </a:rPr>
                          </m:ctrlPr>
                        </m:funcPr>
                        <m:fName>
                          <m:r>
                            <m:rPr>
                              <m:sty m:val="p"/>
                            </m:rPr>
                            <a:rPr lang="en-US" sz="1800">
                              <a:effectLst/>
                              <a:latin typeface="Cambria Math" panose="02040503050406030204" pitchFamily="18" charset="0"/>
                              <a:ea typeface="Times New Roman" panose="02020603050405020304" pitchFamily="18" charset="0"/>
                            </a:rPr>
                            <m:t>max</m:t>
                          </m:r>
                        </m:fName>
                        <m:e>
                          <m:r>
                            <a:rPr lang="en-US" sz="1800" i="1">
                              <a:effectLst/>
                              <a:latin typeface="Cambria Math" panose="02040503050406030204" pitchFamily="18" charset="0"/>
                              <a:ea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𝑠𝑝𝑑</m:t>
                              </m:r>
                            </m:sub>
                          </m:sSub>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rPr>
                                <m:t>−1</m:t>
                              </m:r>
                            </m:e>
                          </m:d>
                          <m:r>
                            <a:rPr lang="en-US" sz="1800" i="1">
                              <a:effectLst/>
                              <a:latin typeface="Cambria Math" panose="02040503050406030204" pitchFamily="18" charset="0"/>
                              <a:ea typeface="Times New Roman" panose="02020603050405020304" pitchFamily="18" charset="0"/>
                            </a:rPr>
                            <m:t>, </m:t>
                          </m:r>
                          <m:sSub>
                            <m:sSubPr>
                              <m:ctrlPr>
                                <a:rPr lang="en-US"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𝜎</m:t>
                              </m:r>
                            </m:e>
                            <m:sub>
                              <m:r>
                                <a:rPr lang="en-US" sz="1800" i="1">
                                  <a:effectLst/>
                                  <a:latin typeface="Cambria Math" panose="02040503050406030204" pitchFamily="18" charset="0"/>
                                  <a:ea typeface="Times New Roman" panose="02020603050405020304" pitchFamily="18" charset="0"/>
                                </a:rPr>
                                <m:t>𝑠𝑝𝑑</m:t>
                              </m:r>
                            </m:sub>
                          </m:sSub>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rPr>
                            <m:t>))</m:t>
                          </m:r>
                        </m:e>
                      </m:func>
                      <m:r>
                        <a:rPr lang="en-US" sz="1800" i="1">
                          <a:effectLst/>
                          <a:latin typeface="Cambria Math" panose="02040503050406030204" pitchFamily="18" charset="0"/>
                          <a:ea typeface="Times New Roman" panose="02020603050405020304" pitchFamily="18" charset="0"/>
                        </a:rPr>
                        <m:t>]</m:t>
                      </m:r>
                    </m:oMath>
                  </m:oMathPara>
                </a14:m>
                <a:endParaRPr lang="en-US" sz="1800" dirty="0">
                  <a:effectLst/>
                  <a:latin typeface="Times New Roman" panose="02020603050405020304" pitchFamily="18" charset="0"/>
                  <a:ea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BB77A8D6-5B42-C023-6096-00BC27AA6E3B}"/>
                  </a:ext>
                </a:extLst>
              </p:cNvPr>
              <p:cNvSpPr txBox="1">
                <a:spLocks noRot="1" noChangeAspect="1" noMove="1" noResize="1" noEditPoints="1" noAdjustHandles="1" noChangeArrowheads="1" noChangeShapeType="1" noTextEdit="1"/>
              </p:cNvSpPr>
              <p:nvPr/>
            </p:nvSpPr>
            <p:spPr>
              <a:xfrm>
                <a:off x="117808" y="5307304"/>
                <a:ext cx="6096000" cy="819520"/>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FEE5C0D-6814-7BED-7B9F-637BF43480DD}"/>
              </a:ext>
            </a:extLst>
          </p:cNvPr>
          <p:cNvSpPr txBox="1"/>
          <p:nvPr/>
        </p:nvSpPr>
        <p:spPr>
          <a:xfrm>
            <a:off x="10143356" y="2246715"/>
            <a:ext cx="2079415" cy="400110"/>
          </a:xfrm>
          <a:prstGeom prst="rect">
            <a:avLst/>
          </a:prstGeom>
          <a:noFill/>
        </p:spPr>
        <p:txBody>
          <a:bodyPr wrap="none" rtlCol="0">
            <a:spAutoFit/>
          </a:bodyPr>
          <a:lstStyle/>
          <a:p>
            <a:r>
              <a:rPr lang="en-US" sz="2000" dirty="0"/>
              <a:t>Monitor Location</a:t>
            </a:r>
          </a:p>
        </p:txBody>
      </p:sp>
      <p:sp>
        <p:nvSpPr>
          <p:cNvPr id="4" name="TextBox 3">
            <a:extLst>
              <a:ext uri="{FF2B5EF4-FFF2-40B4-BE49-F238E27FC236}">
                <a16:creationId xmlns:a16="http://schemas.microsoft.com/office/drawing/2014/main" id="{09E3B6A0-3D83-A564-B639-1C46F06A3797}"/>
              </a:ext>
            </a:extLst>
          </p:cNvPr>
          <p:cNvSpPr txBox="1"/>
          <p:nvPr/>
        </p:nvSpPr>
        <p:spPr>
          <a:xfrm>
            <a:off x="7107279" y="293727"/>
            <a:ext cx="3020379" cy="400110"/>
          </a:xfrm>
          <a:prstGeom prst="rect">
            <a:avLst/>
          </a:prstGeom>
          <a:noFill/>
        </p:spPr>
        <p:txBody>
          <a:bodyPr wrap="none" rtlCol="0">
            <a:spAutoFit/>
          </a:bodyPr>
          <a:lstStyle/>
          <a:p>
            <a:r>
              <a:rPr lang="en-US" sz="2000" dirty="0"/>
              <a:t>Pseudo Monitor Location</a:t>
            </a:r>
          </a:p>
        </p:txBody>
      </p:sp>
      <p:grpSp>
        <p:nvGrpSpPr>
          <p:cNvPr id="27" name="Group 26">
            <a:extLst>
              <a:ext uri="{FF2B5EF4-FFF2-40B4-BE49-F238E27FC236}">
                <a16:creationId xmlns:a16="http://schemas.microsoft.com/office/drawing/2014/main" id="{29713A80-C1A8-3076-3D94-7F1ABB4CAA93}"/>
              </a:ext>
            </a:extLst>
          </p:cNvPr>
          <p:cNvGrpSpPr/>
          <p:nvPr/>
        </p:nvGrpSpPr>
        <p:grpSpPr>
          <a:xfrm rot="800618">
            <a:off x="8918530" y="2411114"/>
            <a:ext cx="1463159" cy="1611885"/>
            <a:chOff x="5901764" y="2367094"/>
            <a:chExt cx="1463159" cy="1611885"/>
          </a:xfrm>
        </p:grpSpPr>
        <p:sp>
          <p:nvSpPr>
            <p:cNvPr id="22" name="Arc 21">
              <a:extLst>
                <a:ext uri="{FF2B5EF4-FFF2-40B4-BE49-F238E27FC236}">
                  <a16:creationId xmlns:a16="http://schemas.microsoft.com/office/drawing/2014/main" id="{5CD2E9F6-12FC-93F2-3C3D-F4F3C53B455F}"/>
                </a:ext>
              </a:extLst>
            </p:cNvPr>
            <p:cNvSpPr/>
            <p:nvPr/>
          </p:nvSpPr>
          <p:spPr>
            <a:xfrm>
              <a:off x="5901764" y="2568331"/>
              <a:ext cx="1463159" cy="1410648"/>
            </a:xfrm>
            <a:prstGeom prst="arc">
              <a:avLst>
                <a:gd name="adj1" fmla="val 16766004"/>
                <a:gd name="adj2" fmla="val 548845"/>
              </a:avLst>
            </a:prstGeom>
            <a:ln w="130175">
              <a:solidFill>
                <a:srgbClr val="92D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riangle 25">
              <a:extLst>
                <a:ext uri="{FF2B5EF4-FFF2-40B4-BE49-F238E27FC236}">
                  <a16:creationId xmlns:a16="http://schemas.microsoft.com/office/drawing/2014/main" id="{BE54374D-030B-DAE7-72DF-90EF1125D109}"/>
                </a:ext>
              </a:extLst>
            </p:cNvPr>
            <p:cNvSpPr/>
            <p:nvPr/>
          </p:nvSpPr>
          <p:spPr>
            <a:xfrm rot="16881649">
              <a:off x="6360754" y="2280160"/>
              <a:ext cx="350341" cy="524209"/>
            </a:xfrm>
            <a:prstGeom prst="triangle">
              <a:avLst/>
            </a:prstGeom>
            <a:solidFill>
              <a:srgbClr val="92D1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92D14F"/>
                </a:highlight>
              </a:endParaRPr>
            </a:p>
          </p:txBody>
        </p:sp>
      </p:grpSp>
      <p:pic>
        <p:nvPicPr>
          <p:cNvPr id="28" name="Graphic 27" descr="Smoking with solid fill">
            <a:extLst>
              <a:ext uri="{FF2B5EF4-FFF2-40B4-BE49-F238E27FC236}">
                <a16:creationId xmlns:a16="http://schemas.microsoft.com/office/drawing/2014/main" id="{C2E29FC9-64B7-7172-3C1A-AFF786B7D0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8724" b="40008"/>
          <a:stretch/>
        </p:blipFill>
        <p:spPr>
          <a:xfrm rot="5400000">
            <a:off x="7744896" y="2691748"/>
            <a:ext cx="2297815" cy="1934043"/>
          </a:xfrm>
          <a:prstGeom prst="rect">
            <a:avLst/>
          </a:prstGeom>
        </p:spPr>
      </p:pic>
      <p:pic>
        <p:nvPicPr>
          <p:cNvPr id="29" name="Graphic 28" descr="Smoking with solid fill">
            <a:extLst>
              <a:ext uri="{FF2B5EF4-FFF2-40B4-BE49-F238E27FC236}">
                <a16:creationId xmlns:a16="http://schemas.microsoft.com/office/drawing/2014/main" id="{3CBB3368-6A6C-19B8-6005-DACB8BDD69C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8724" b="40008"/>
          <a:stretch/>
        </p:blipFill>
        <p:spPr>
          <a:xfrm rot="7400746">
            <a:off x="8182812" y="3519803"/>
            <a:ext cx="2297815" cy="1934043"/>
          </a:xfrm>
          <a:prstGeom prst="rect">
            <a:avLst/>
          </a:prstGeom>
        </p:spPr>
      </p:pic>
    </p:spTree>
    <p:extLst>
      <p:ext uri="{BB962C8B-B14F-4D97-AF65-F5344CB8AC3E}">
        <p14:creationId xmlns:p14="http://schemas.microsoft.com/office/powerpoint/2010/main" val="27397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482A-7C7B-6A45-B31B-B098230CDE9A}"/>
              </a:ext>
            </a:extLst>
          </p:cNvPr>
          <p:cNvSpPr>
            <a:spLocks noGrp="1"/>
          </p:cNvSpPr>
          <p:nvPr>
            <p:ph type="title"/>
          </p:nvPr>
        </p:nvSpPr>
        <p:spPr>
          <a:xfrm>
            <a:off x="381000" y="0"/>
            <a:ext cx="11430000" cy="1014761"/>
          </a:xfrm>
        </p:spPr>
        <p:txBody>
          <a:bodyPr/>
          <a:lstStyle/>
          <a:p>
            <a:r>
              <a:rPr lang="en-US" dirty="0"/>
              <a:t>Results of Rotation and Translation </a:t>
            </a:r>
          </a:p>
        </p:txBody>
      </p:sp>
      <p:sp>
        <p:nvSpPr>
          <p:cNvPr id="5" name="Slide Number Placeholder 4">
            <a:extLst>
              <a:ext uri="{FF2B5EF4-FFF2-40B4-BE49-F238E27FC236}">
                <a16:creationId xmlns:a16="http://schemas.microsoft.com/office/drawing/2014/main" id="{86C8FC3A-F7F0-F3B7-BA1C-0915FDA3F72E}"/>
              </a:ext>
            </a:extLst>
          </p:cNvPr>
          <p:cNvSpPr>
            <a:spLocks noGrp="1"/>
          </p:cNvSpPr>
          <p:nvPr>
            <p:ph type="sldNum" sz="quarter" idx="12"/>
          </p:nvPr>
        </p:nvSpPr>
        <p:spPr/>
        <p:txBody>
          <a:bodyPr/>
          <a:lstStyle/>
          <a:p>
            <a:fld id="{AE678206-0642-9F48-9727-6B519CB285FA}" type="slidenum">
              <a:rPr lang="en-US" smtClean="0"/>
              <a:t>11</a:t>
            </a:fld>
            <a:endParaRPr lang="en-US"/>
          </a:p>
        </p:txBody>
      </p:sp>
      <p:pic>
        <p:nvPicPr>
          <p:cNvPr id="8" name="Picture 7" descr="A group of graphs showing different types of data&#10;&#10;Description automatically generated with medium confidence">
            <a:extLst>
              <a:ext uri="{FF2B5EF4-FFF2-40B4-BE49-F238E27FC236}">
                <a16:creationId xmlns:a16="http://schemas.microsoft.com/office/drawing/2014/main" id="{7A5E171A-4395-CFAB-685E-515B3B0C86D8}"/>
              </a:ext>
            </a:extLst>
          </p:cNvPr>
          <p:cNvPicPr>
            <a:picLocks noChangeAspect="1"/>
          </p:cNvPicPr>
          <p:nvPr/>
        </p:nvPicPr>
        <p:blipFill>
          <a:blip r:embed="rId3"/>
          <a:stretch>
            <a:fillRect/>
          </a:stretch>
        </p:blipFill>
        <p:spPr>
          <a:xfrm>
            <a:off x="1541417" y="707116"/>
            <a:ext cx="8760823" cy="5840549"/>
          </a:xfrm>
          <a:prstGeom prst="rect">
            <a:avLst/>
          </a:prstGeom>
        </p:spPr>
      </p:pic>
      <p:sp>
        <p:nvSpPr>
          <p:cNvPr id="9" name="Oval 8">
            <a:extLst>
              <a:ext uri="{FF2B5EF4-FFF2-40B4-BE49-F238E27FC236}">
                <a16:creationId xmlns:a16="http://schemas.microsoft.com/office/drawing/2014/main" id="{22D026E2-C76D-780E-CC3F-FFCADF61E721}"/>
              </a:ext>
            </a:extLst>
          </p:cNvPr>
          <p:cNvSpPr/>
          <p:nvPr/>
        </p:nvSpPr>
        <p:spPr>
          <a:xfrm>
            <a:off x="5413248" y="2218944"/>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4C35C7-6C76-FBBD-4531-35B46F155E66}"/>
              </a:ext>
            </a:extLst>
          </p:cNvPr>
          <p:cNvSpPr/>
          <p:nvPr/>
        </p:nvSpPr>
        <p:spPr>
          <a:xfrm>
            <a:off x="5291328" y="3627390"/>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43E2E7F-4972-80AD-786D-62A35C89B8D2}"/>
              </a:ext>
            </a:extLst>
          </p:cNvPr>
          <p:cNvSpPr/>
          <p:nvPr/>
        </p:nvSpPr>
        <p:spPr>
          <a:xfrm>
            <a:off x="8016240" y="5364750"/>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D60E40-3A8D-CD80-3078-DCF4C1853855}"/>
              </a:ext>
            </a:extLst>
          </p:cNvPr>
          <p:cNvSpPr/>
          <p:nvPr/>
        </p:nvSpPr>
        <p:spPr>
          <a:xfrm>
            <a:off x="8107680" y="2183645"/>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8DDD78-CE7C-3BDE-5298-713540276126}"/>
              </a:ext>
            </a:extLst>
          </p:cNvPr>
          <p:cNvSpPr/>
          <p:nvPr/>
        </p:nvSpPr>
        <p:spPr>
          <a:xfrm>
            <a:off x="2895600" y="4788498"/>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8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DA26-236B-6714-BC09-06D26794D3CB}"/>
              </a:ext>
            </a:extLst>
          </p:cNvPr>
          <p:cNvSpPr>
            <a:spLocks noGrp="1"/>
          </p:cNvSpPr>
          <p:nvPr>
            <p:ph type="title"/>
          </p:nvPr>
        </p:nvSpPr>
        <p:spPr/>
        <p:txBody>
          <a:bodyPr/>
          <a:lstStyle/>
          <a:p>
            <a:r>
              <a:rPr lang="en-US" dirty="0"/>
              <a:t>Equal Time/Distance Backward-Forward Trajectory</a:t>
            </a:r>
          </a:p>
        </p:txBody>
      </p:sp>
      <p:sp>
        <p:nvSpPr>
          <p:cNvPr id="5" name="Slide Number Placeholder 4">
            <a:extLst>
              <a:ext uri="{FF2B5EF4-FFF2-40B4-BE49-F238E27FC236}">
                <a16:creationId xmlns:a16="http://schemas.microsoft.com/office/drawing/2014/main" id="{DC18FA24-8CB7-E0F8-F9B1-6DDB77C91FE6}"/>
              </a:ext>
            </a:extLst>
          </p:cNvPr>
          <p:cNvSpPr>
            <a:spLocks noGrp="1"/>
          </p:cNvSpPr>
          <p:nvPr>
            <p:ph type="sldNum" sz="quarter" idx="12"/>
          </p:nvPr>
        </p:nvSpPr>
        <p:spPr/>
        <p:txBody>
          <a:bodyPr/>
          <a:lstStyle/>
          <a:p>
            <a:fld id="{AE678206-0642-9F48-9727-6B519CB285FA}" type="slidenum">
              <a:rPr lang="en-US" smtClean="0"/>
              <a:t>12</a:t>
            </a:fld>
            <a:endParaRPr lang="en-US"/>
          </a:p>
        </p:txBody>
      </p:sp>
      <p:grpSp>
        <p:nvGrpSpPr>
          <p:cNvPr id="8" name="Group 7">
            <a:extLst>
              <a:ext uri="{FF2B5EF4-FFF2-40B4-BE49-F238E27FC236}">
                <a16:creationId xmlns:a16="http://schemas.microsoft.com/office/drawing/2014/main" id="{DF5F2F7C-DAC6-ADC8-B380-0A4545357AE0}"/>
              </a:ext>
            </a:extLst>
          </p:cNvPr>
          <p:cNvGrpSpPr/>
          <p:nvPr/>
        </p:nvGrpSpPr>
        <p:grpSpPr>
          <a:xfrm>
            <a:off x="4063300" y="815457"/>
            <a:ext cx="8294623" cy="4936043"/>
            <a:chOff x="2011678" y="332121"/>
            <a:chExt cx="9468801" cy="5577468"/>
          </a:xfrm>
        </p:grpSpPr>
        <p:sp>
          <p:nvSpPr>
            <p:cNvPr id="9" name="Oval 8">
              <a:extLst>
                <a:ext uri="{FF2B5EF4-FFF2-40B4-BE49-F238E27FC236}">
                  <a16:creationId xmlns:a16="http://schemas.microsoft.com/office/drawing/2014/main" id="{E2A889C6-F0A3-997D-E18D-42C1C2A40F50}"/>
                </a:ext>
              </a:extLst>
            </p:cNvPr>
            <p:cNvSpPr/>
            <p:nvPr/>
          </p:nvSpPr>
          <p:spPr>
            <a:xfrm>
              <a:off x="9829983" y="332121"/>
              <a:ext cx="752272" cy="67816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B9F5A94A-9759-465D-D6AF-99E064F70684}"/>
                </a:ext>
              </a:extLst>
            </p:cNvPr>
            <p:cNvCxnSpPr>
              <a:cxnSpLocks/>
              <a:stCxn id="9" idx="3"/>
              <a:endCxn id="12" idx="6"/>
            </p:cNvCxnSpPr>
            <p:nvPr/>
          </p:nvCxnSpPr>
          <p:spPr>
            <a:xfrm flipH="1">
              <a:off x="7254573" y="910971"/>
              <a:ext cx="2685578" cy="80311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red line graph with numbers&#10;&#10;Description automatically generated">
              <a:extLst>
                <a:ext uri="{FF2B5EF4-FFF2-40B4-BE49-F238E27FC236}">
                  <a16:creationId xmlns:a16="http://schemas.microsoft.com/office/drawing/2014/main" id="{7D23EA35-F7AE-6969-9666-C2A72B431A47}"/>
                </a:ext>
              </a:extLst>
            </p:cNvPr>
            <p:cNvPicPr>
              <a:picLocks noChangeAspect="1"/>
            </p:cNvPicPr>
            <p:nvPr/>
          </p:nvPicPr>
          <p:blipFill rotWithShape="1">
            <a:blip r:embed="rId3"/>
            <a:srcRect l="13782" t="14657" r="12743" b="14042"/>
            <a:stretch/>
          </p:blipFill>
          <p:spPr>
            <a:xfrm>
              <a:off x="2011678" y="3835691"/>
              <a:ext cx="1775723" cy="1723162"/>
            </a:xfrm>
            <a:prstGeom prst="rect">
              <a:avLst/>
            </a:prstGeom>
          </p:spPr>
        </p:pic>
        <p:sp>
          <p:nvSpPr>
            <p:cNvPr id="12" name="Oval 11">
              <a:extLst>
                <a:ext uri="{FF2B5EF4-FFF2-40B4-BE49-F238E27FC236}">
                  <a16:creationId xmlns:a16="http://schemas.microsoft.com/office/drawing/2014/main" id="{1D34D534-A3DA-7A72-6F90-CC190F3E673D}"/>
                </a:ext>
              </a:extLst>
            </p:cNvPr>
            <p:cNvSpPr/>
            <p:nvPr/>
          </p:nvSpPr>
          <p:spPr>
            <a:xfrm>
              <a:off x="6502300" y="1375002"/>
              <a:ext cx="752272" cy="67816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7A9E5CDE-B949-E1A8-8D2C-D35B17BBD6CB}"/>
                </a:ext>
              </a:extLst>
            </p:cNvPr>
            <p:cNvCxnSpPr>
              <a:cxnSpLocks/>
              <a:stCxn id="12" idx="3"/>
              <a:endCxn id="14" idx="7"/>
            </p:cNvCxnSpPr>
            <p:nvPr/>
          </p:nvCxnSpPr>
          <p:spPr>
            <a:xfrm flipH="1">
              <a:off x="4675017" y="1953853"/>
              <a:ext cx="1937450" cy="139727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E50BC46-3619-711F-375A-FBF247ED9545}"/>
                </a:ext>
              </a:extLst>
            </p:cNvPr>
            <p:cNvSpPr/>
            <p:nvPr/>
          </p:nvSpPr>
          <p:spPr>
            <a:xfrm>
              <a:off x="4032912" y="3251811"/>
              <a:ext cx="752273" cy="678166"/>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106E241-3AAF-2D72-40F9-06DF92ADC090}"/>
                </a:ext>
              </a:extLst>
            </p:cNvPr>
            <p:cNvSpPr txBox="1"/>
            <p:nvPr/>
          </p:nvSpPr>
          <p:spPr>
            <a:xfrm>
              <a:off x="6581200" y="525627"/>
              <a:ext cx="1927654" cy="646331"/>
            </a:xfrm>
            <a:prstGeom prst="rect">
              <a:avLst/>
            </a:prstGeom>
            <a:noFill/>
          </p:spPr>
          <p:txBody>
            <a:bodyPr wrap="square" rtlCol="0">
              <a:spAutoFit/>
            </a:bodyPr>
            <a:lstStyle/>
            <a:p>
              <a:r>
                <a:rPr lang="en-US" dirty="0" err="1">
                  <a:solidFill>
                    <a:srgbClr val="C00000"/>
                  </a:solidFill>
                </a:rPr>
                <a:t>u</a:t>
              </a:r>
              <a:r>
                <a:rPr lang="en-US" baseline="-25000" dirty="0" err="1">
                  <a:solidFill>
                    <a:srgbClr val="C00000"/>
                  </a:solidFill>
                </a:rPr>
                <a:t>obs</a:t>
              </a:r>
              <a:r>
                <a:rPr lang="en-US" dirty="0">
                  <a:solidFill>
                    <a:srgbClr val="C00000"/>
                  </a:solidFill>
                </a:rPr>
                <a:t>(t) </a:t>
              </a:r>
              <a:r>
                <a:rPr lang="en-US" b="0" i="0" dirty="0">
                  <a:solidFill>
                    <a:srgbClr val="C00000"/>
                  </a:solidFill>
                  <a:effectLst/>
                  <a:latin typeface="-apple-system"/>
                </a:rPr>
                <a:t>± </a:t>
              </a:r>
              <a:r>
                <a:rPr lang="el-GR" i="0" dirty="0">
                  <a:solidFill>
                    <a:srgbClr val="C00000"/>
                  </a:solidFill>
                  <a:effectLst/>
                  <a:latin typeface="Arial" panose="020B0604020202020204" pitchFamily="34" charset="0"/>
                </a:rPr>
                <a:t>σ</a:t>
              </a:r>
              <a:r>
                <a:rPr lang="en-US" i="0" baseline="-25000" dirty="0">
                  <a:solidFill>
                    <a:srgbClr val="C00000"/>
                  </a:solidFill>
                  <a:effectLst/>
                  <a:latin typeface="Arial" panose="020B0604020202020204" pitchFamily="34" charset="0"/>
                </a:rPr>
                <a:t>u</a:t>
              </a:r>
              <a:r>
                <a:rPr lang="en-US" dirty="0">
                  <a:solidFill>
                    <a:srgbClr val="C00000"/>
                  </a:solidFill>
                </a:rPr>
                <a:t>(t)</a:t>
              </a:r>
              <a:r>
                <a:rPr lang="en-US" b="0" i="0" dirty="0">
                  <a:solidFill>
                    <a:srgbClr val="C00000"/>
                  </a:solidFill>
                  <a:effectLst/>
                  <a:latin typeface="Arial" panose="020B0604020202020204" pitchFamily="34" charset="0"/>
                </a:rPr>
                <a:t> </a:t>
              </a:r>
            </a:p>
            <a:p>
              <a:r>
                <a:rPr lang="en-US" b="0" i="0" dirty="0" err="1">
                  <a:solidFill>
                    <a:srgbClr val="C00000"/>
                  </a:solidFill>
                  <a:effectLst/>
                  <a:latin typeface="Arial" panose="020B0604020202020204" pitchFamily="34" charset="0"/>
                </a:rPr>
                <a:t>v</a:t>
              </a:r>
              <a:r>
                <a:rPr lang="en-US" baseline="-25000" dirty="0" err="1">
                  <a:solidFill>
                    <a:srgbClr val="C00000"/>
                  </a:solidFill>
                </a:rPr>
                <a:t>obs</a:t>
              </a:r>
              <a:r>
                <a:rPr lang="en-US" baseline="-25000" dirty="0">
                  <a:solidFill>
                    <a:srgbClr val="C00000"/>
                  </a:solidFill>
                </a:rPr>
                <a:t> </a:t>
              </a:r>
              <a:r>
                <a:rPr lang="en-US" dirty="0">
                  <a:solidFill>
                    <a:srgbClr val="C00000"/>
                  </a:solidFill>
                </a:rPr>
                <a:t>(t) </a:t>
              </a:r>
              <a:r>
                <a:rPr lang="en-US" b="0" i="0" dirty="0">
                  <a:solidFill>
                    <a:srgbClr val="C00000"/>
                  </a:solidFill>
                  <a:effectLst/>
                  <a:latin typeface="-apple-system"/>
                </a:rPr>
                <a:t>± </a:t>
              </a:r>
              <a:r>
                <a:rPr lang="el-GR" i="0" dirty="0">
                  <a:solidFill>
                    <a:srgbClr val="C00000"/>
                  </a:solidFill>
                  <a:effectLst/>
                  <a:latin typeface="Arial" panose="020B0604020202020204" pitchFamily="34" charset="0"/>
                </a:rPr>
                <a:t>σ</a:t>
              </a:r>
              <a:r>
                <a:rPr lang="en-US" baseline="-25000" dirty="0">
                  <a:solidFill>
                    <a:srgbClr val="C00000"/>
                  </a:solidFill>
                  <a:latin typeface="Arial" panose="020B0604020202020204" pitchFamily="34" charset="0"/>
                </a:rPr>
                <a:t>v</a:t>
              </a:r>
              <a:r>
                <a:rPr lang="en-US" dirty="0">
                  <a:solidFill>
                    <a:srgbClr val="C00000"/>
                  </a:solidFill>
                </a:rPr>
                <a:t>(t) </a:t>
              </a:r>
            </a:p>
          </p:txBody>
        </p:sp>
        <p:sp>
          <p:nvSpPr>
            <p:cNvPr id="16" name="TextBox 15">
              <a:extLst>
                <a:ext uri="{FF2B5EF4-FFF2-40B4-BE49-F238E27FC236}">
                  <a16:creationId xmlns:a16="http://schemas.microsoft.com/office/drawing/2014/main" id="{D4B888CD-CCAF-57FA-29A5-A8CC94107D0D}"/>
                </a:ext>
              </a:extLst>
            </p:cNvPr>
            <p:cNvSpPr txBox="1"/>
            <p:nvPr/>
          </p:nvSpPr>
          <p:spPr>
            <a:xfrm>
              <a:off x="3950763" y="1639272"/>
              <a:ext cx="2696287" cy="730320"/>
            </a:xfrm>
            <a:prstGeom prst="rect">
              <a:avLst/>
            </a:prstGeom>
            <a:noFill/>
          </p:spPr>
          <p:txBody>
            <a:bodyPr wrap="square" rtlCol="0">
              <a:spAutoFit/>
            </a:bodyPr>
            <a:lstStyle/>
            <a:p>
              <a:r>
                <a:rPr lang="en-US" dirty="0" err="1">
                  <a:solidFill>
                    <a:srgbClr val="C00000"/>
                  </a:solidFill>
                </a:rPr>
                <a:t>u</a:t>
              </a:r>
              <a:r>
                <a:rPr lang="en-US" baseline="-25000" dirty="0" err="1">
                  <a:solidFill>
                    <a:srgbClr val="C00000"/>
                  </a:solidFill>
                </a:rPr>
                <a:t>obs</a:t>
              </a:r>
              <a:r>
                <a:rPr lang="en-US" baseline="-25000" dirty="0">
                  <a:solidFill>
                    <a:srgbClr val="C00000"/>
                  </a:solidFill>
                </a:rPr>
                <a:t> </a:t>
              </a:r>
              <a:r>
                <a:rPr lang="en-US" dirty="0">
                  <a:solidFill>
                    <a:srgbClr val="C00000"/>
                  </a:solidFill>
                </a:rPr>
                <a:t>(t-1) </a:t>
              </a:r>
              <a:r>
                <a:rPr lang="en-US" b="0" i="0" dirty="0">
                  <a:solidFill>
                    <a:srgbClr val="C00000"/>
                  </a:solidFill>
                  <a:effectLst/>
                  <a:latin typeface="-apple-system"/>
                </a:rPr>
                <a:t>± </a:t>
              </a:r>
              <a:r>
                <a:rPr lang="el-GR" i="0" dirty="0">
                  <a:solidFill>
                    <a:srgbClr val="C00000"/>
                  </a:solidFill>
                  <a:effectLst/>
                  <a:latin typeface="Arial" panose="020B0604020202020204" pitchFamily="34" charset="0"/>
                </a:rPr>
                <a:t>σ</a:t>
              </a:r>
              <a:r>
                <a:rPr lang="en-US" i="0" baseline="-25000" dirty="0">
                  <a:solidFill>
                    <a:srgbClr val="C00000"/>
                  </a:solidFill>
                  <a:effectLst/>
                  <a:latin typeface="Arial" panose="020B0604020202020204" pitchFamily="34" charset="0"/>
                </a:rPr>
                <a:t>u</a:t>
              </a:r>
              <a:r>
                <a:rPr lang="en-US" dirty="0">
                  <a:solidFill>
                    <a:srgbClr val="C00000"/>
                  </a:solidFill>
                </a:rPr>
                <a:t>(t-1)</a:t>
              </a:r>
              <a:endParaRPr lang="en-US" dirty="0">
                <a:solidFill>
                  <a:srgbClr val="C00000"/>
                </a:solidFill>
                <a:latin typeface="Arial" panose="020B0604020202020204" pitchFamily="34" charset="0"/>
              </a:endParaRPr>
            </a:p>
            <a:p>
              <a:r>
                <a:rPr lang="en-US" b="0" i="0" dirty="0" err="1">
                  <a:solidFill>
                    <a:srgbClr val="C00000"/>
                  </a:solidFill>
                  <a:effectLst/>
                  <a:latin typeface="Arial" panose="020B0604020202020204" pitchFamily="34" charset="0"/>
                </a:rPr>
                <a:t>v</a:t>
              </a:r>
              <a:r>
                <a:rPr lang="en-US" baseline="-25000" dirty="0" err="1">
                  <a:solidFill>
                    <a:srgbClr val="C00000"/>
                  </a:solidFill>
                </a:rPr>
                <a:t>obs</a:t>
              </a:r>
              <a:r>
                <a:rPr lang="en-US" baseline="-25000" dirty="0">
                  <a:solidFill>
                    <a:srgbClr val="C00000"/>
                  </a:solidFill>
                </a:rPr>
                <a:t> </a:t>
              </a:r>
              <a:r>
                <a:rPr lang="en-US" dirty="0">
                  <a:solidFill>
                    <a:srgbClr val="C00000"/>
                  </a:solidFill>
                </a:rPr>
                <a:t>(t-1) </a:t>
              </a:r>
              <a:r>
                <a:rPr lang="en-US" b="0" i="0" dirty="0">
                  <a:solidFill>
                    <a:srgbClr val="C00000"/>
                  </a:solidFill>
                  <a:effectLst/>
                  <a:latin typeface="-apple-system"/>
                </a:rPr>
                <a:t>± </a:t>
              </a:r>
              <a:r>
                <a:rPr lang="el-GR" i="0" dirty="0">
                  <a:solidFill>
                    <a:srgbClr val="C00000"/>
                  </a:solidFill>
                  <a:effectLst/>
                  <a:latin typeface="Arial" panose="020B0604020202020204" pitchFamily="34" charset="0"/>
                </a:rPr>
                <a:t>σ</a:t>
              </a:r>
              <a:r>
                <a:rPr lang="en-US" baseline="-25000" dirty="0">
                  <a:solidFill>
                    <a:srgbClr val="C00000"/>
                  </a:solidFill>
                  <a:latin typeface="Arial" panose="020B0604020202020204" pitchFamily="34" charset="0"/>
                </a:rPr>
                <a:t>v</a:t>
              </a:r>
              <a:r>
                <a:rPr lang="en-US" dirty="0">
                  <a:solidFill>
                    <a:srgbClr val="C00000"/>
                  </a:solidFill>
                </a:rPr>
                <a:t>(t-1) </a:t>
              </a:r>
            </a:p>
          </p:txBody>
        </p:sp>
        <p:cxnSp>
          <p:nvCxnSpPr>
            <p:cNvPr id="17" name="Straight Arrow Connector 16">
              <a:extLst>
                <a:ext uri="{FF2B5EF4-FFF2-40B4-BE49-F238E27FC236}">
                  <a16:creationId xmlns:a16="http://schemas.microsoft.com/office/drawing/2014/main" id="{EC97EBFC-58FF-5DA0-49FD-95ECA590A062}"/>
                </a:ext>
              </a:extLst>
            </p:cNvPr>
            <p:cNvCxnSpPr>
              <a:cxnSpLocks/>
            </p:cNvCxnSpPr>
            <p:nvPr/>
          </p:nvCxnSpPr>
          <p:spPr>
            <a:xfrm>
              <a:off x="4694392" y="3835691"/>
              <a:ext cx="1286278" cy="94286"/>
            </a:xfrm>
            <a:prstGeom prst="straightConnector1">
              <a:avLst/>
            </a:prstGeom>
            <a:ln w="57150">
              <a:solidFill>
                <a:srgbClr val="065E3E"/>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4C17C2B-BD21-BF38-B402-26567BC7B81C}"/>
                </a:ext>
              </a:extLst>
            </p:cNvPr>
            <p:cNvSpPr/>
            <p:nvPr/>
          </p:nvSpPr>
          <p:spPr>
            <a:xfrm>
              <a:off x="6018927" y="3585333"/>
              <a:ext cx="752273" cy="678166"/>
            </a:xfrm>
            <a:prstGeom prst="ellipse">
              <a:avLst/>
            </a:prstGeom>
            <a:solidFill>
              <a:srgbClr val="065E3E"/>
            </a:solidFill>
            <a:ln>
              <a:solidFill>
                <a:srgbClr val="065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37A1C9A9-ACE5-6E4C-2192-FE4049001654}"/>
                </a:ext>
              </a:extLst>
            </p:cNvPr>
            <p:cNvCxnSpPr>
              <a:cxnSpLocks/>
            </p:cNvCxnSpPr>
            <p:nvPr/>
          </p:nvCxnSpPr>
          <p:spPr>
            <a:xfrm>
              <a:off x="6809457" y="4001904"/>
              <a:ext cx="1326439" cy="486858"/>
            </a:xfrm>
            <a:prstGeom prst="straightConnector1">
              <a:avLst/>
            </a:prstGeom>
            <a:ln w="57150">
              <a:solidFill>
                <a:srgbClr val="065E3E"/>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5613D4E-983C-3105-3636-33CE7BE60E1B}"/>
                </a:ext>
              </a:extLst>
            </p:cNvPr>
            <p:cNvSpPr/>
            <p:nvPr/>
          </p:nvSpPr>
          <p:spPr>
            <a:xfrm>
              <a:off x="8129669" y="4375331"/>
              <a:ext cx="752273" cy="678166"/>
            </a:xfrm>
            <a:prstGeom prst="ellipse">
              <a:avLst/>
            </a:prstGeom>
            <a:solidFill>
              <a:srgbClr val="065E3E"/>
            </a:solidFill>
            <a:ln>
              <a:solidFill>
                <a:srgbClr val="065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4034AA9-812A-601B-6A2D-BF2E49A74566}"/>
                </a:ext>
              </a:extLst>
            </p:cNvPr>
            <p:cNvSpPr txBox="1"/>
            <p:nvPr/>
          </p:nvSpPr>
          <p:spPr>
            <a:xfrm>
              <a:off x="3889614" y="4196240"/>
              <a:ext cx="2476387" cy="730320"/>
            </a:xfrm>
            <a:prstGeom prst="rect">
              <a:avLst/>
            </a:prstGeom>
            <a:noFill/>
          </p:spPr>
          <p:txBody>
            <a:bodyPr wrap="square" rtlCol="0">
              <a:spAutoFit/>
            </a:bodyPr>
            <a:lstStyle/>
            <a:p>
              <a:r>
                <a:rPr lang="en-US" dirty="0" err="1">
                  <a:solidFill>
                    <a:srgbClr val="065E3E"/>
                  </a:solidFill>
                </a:rPr>
                <a:t>u</a:t>
              </a:r>
              <a:r>
                <a:rPr lang="en-US" baseline="-25000" dirty="0" err="1">
                  <a:solidFill>
                    <a:srgbClr val="065E3E"/>
                  </a:solidFill>
                </a:rPr>
                <a:t>wrf</a:t>
              </a:r>
              <a:r>
                <a:rPr lang="en-US" baseline="-25000" dirty="0">
                  <a:solidFill>
                    <a:srgbClr val="C00000"/>
                  </a:solidFill>
                </a:rPr>
                <a:t> </a:t>
              </a:r>
              <a:r>
                <a:rPr lang="en-US" dirty="0">
                  <a:solidFill>
                    <a:srgbClr val="065E3E"/>
                  </a:solidFill>
                </a:rPr>
                <a:t>(x </a:t>
              </a:r>
              <a:r>
                <a:rPr lang="en-US" baseline="-25000" dirty="0">
                  <a:solidFill>
                    <a:srgbClr val="065E3E"/>
                  </a:solidFill>
                </a:rPr>
                <a:t>t-1</a:t>
              </a:r>
              <a:r>
                <a:rPr lang="en-US" dirty="0">
                  <a:solidFill>
                    <a:srgbClr val="065E3E"/>
                  </a:solidFill>
                </a:rPr>
                <a:t>, y</a:t>
              </a:r>
              <a:r>
                <a:rPr lang="en-US" baseline="-25000" dirty="0">
                  <a:solidFill>
                    <a:srgbClr val="065E3E"/>
                  </a:solidFill>
                </a:rPr>
                <a:t> t-1</a:t>
              </a:r>
              <a:r>
                <a:rPr lang="en-US" dirty="0">
                  <a:solidFill>
                    <a:srgbClr val="065E3E"/>
                  </a:solidFill>
                </a:rPr>
                <a:t>, t-1) </a:t>
              </a:r>
            </a:p>
            <a:p>
              <a:r>
                <a:rPr lang="en-US" b="0" i="0" dirty="0" err="1">
                  <a:solidFill>
                    <a:srgbClr val="065E3E"/>
                  </a:solidFill>
                  <a:effectLst/>
                  <a:latin typeface="Arial" panose="020B0604020202020204" pitchFamily="34" charset="0"/>
                </a:rPr>
                <a:t>v</a:t>
              </a:r>
              <a:r>
                <a:rPr lang="en-US" baseline="-25000" dirty="0" err="1">
                  <a:solidFill>
                    <a:srgbClr val="065E3E"/>
                  </a:solidFill>
                </a:rPr>
                <a:t>wrf</a:t>
              </a:r>
              <a:r>
                <a:rPr lang="en-US" baseline="-25000" dirty="0">
                  <a:solidFill>
                    <a:srgbClr val="065E3E"/>
                  </a:solidFill>
                </a:rPr>
                <a:t> </a:t>
              </a:r>
              <a:r>
                <a:rPr lang="en-US" dirty="0">
                  <a:solidFill>
                    <a:srgbClr val="065E3E"/>
                  </a:solidFill>
                </a:rPr>
                <a:t>(x</a:t>
              </a:r>
              <a:r>
                <a:rPr lang="en-US" baseline="-25000" dirty="0">
                  <a:solidFill>
                    <a:srgbClr val="065E3E"/>
                  </a:solidFill>
                </a:rPr>
                <a:t> t-1</a:t>
              </a:r>
              <a:r>
                <a:rPr lang="en-US" dirty="0">
                  <a:solidFill>
                    <a:srgbClr val="065E3E"/>
                  </a:solidFill>
                </a:rPr>
                <a:t>, y</a:t>
              </a:r>
              <a:r>
                <a:rPr lang="en-US" baseline="-25000" dirty="0">
                  <a:solidFill>
                    <a:srgbClr val="065E3E"/>
                  </a:solidFill>
                </a:rPr>
                <a:t> t-1</a:t>
              </a:r>
              <a:r>
                <a:rPr lang="en-US" dirty="0">
                  <a:solidFill>
                    <a:srgbClr val="065E3E"/>
                  </a:solidFill>
                </a:rPr>
                <a:t>, t-1)</a:t>
              </a:r>
            </a:p>
          </p:txBody>
        </p:sp>
        <p:sp>
          <p:nvSpPr>
            <p:cNvPr id="22" name="TextBox 21">
              <a:extLst>
                <a:ext uri="{FF2B5EF4-FFF2-40B4-BE49-F238E27FC236}">
                  <a16:creationId xmlns:a16="http://schemas.microsoft.com/office/drawing/2014/main" id="{4F62A88A-54FF-2E3B-AA11-3B89A9340B50}"/>
                </a:ext>
              </a:extLst>
            </p:cNvPr>
            <p:cNvSpPr txBox="1"/>
            <p:nvPr/>
          </p:nvSpPr>
          <p:spPr>
            <a:xfrm>
              <a:off x="6299413" y="4614377"/>
              <a:ext cx="1901988" cy="646331"/>
            </a:xfrm>
            <a:prstGeom prst="rect">
              <a:avLst/>
            </a:prstGeom>
            <a:noFill/>
          </p:spPr>
          <p:txBody>
            <a:bodyPr wrap="square" rtlCol="0">
              <a:spAutoFit/>
            </a:bodyPr>
            <a:lstStyle/>
            <a:p>
              <a:r>
                <a:rPr lang="en-US" dirty="0" err="1">
                  <a:solidFill>
                    <a:srgbClr val="065E3E"/>
                  </a:solidFill>
                </a:rPr>
                <a:t>u</a:t>
              </a:r>
              <a:r>
                <a:rPr lang="en-US" baseline="-25000" dirty="0" err="1">
                  <a:solidFill>
                    <a:srgbClr val="065E3E"/>
                  </a:solidFill>
                </a:rPr>
                <a:t>wrf</a:t>
              </a:r>
              <a:r>
                <a:rPr lang="en-US" baseline="-25000" dirty="0">
                  <a:solidFill>
                    <a:srgbClr val="065E3E"/>
                  </a:solidFill>
                </a:rPr>
                <a:t> </a:t>
              </a:r>
              <a:r>
                <a:rPr lang="en-US" dirty="0">
                  <a:solidFill>
                    <a:srgbClr val="065E3E"/>
                  </a:solidFill>
                </a:rPr>
                <a:t>(x</a:t>
              </a:r>
              <a:r>
                <a:rPr lang="en-US" baseline="-25000" dirty="0">
                  <a:solidFill>
                    <a:srgbClr val="065E3E"/>
                  </a:solidFill>
                </a:rPr>
                <a:t> t</a:t>
              </a:r>
              <a:r>
                <a:rPr lang="en-US" dirty="0">
                  <a:solidFill>
                    <a:srgbClr val="065E3E"/>
                  </a:solidFill>
                </a:rPr>
                <a:t>, y</a:t>
              </a:r>
              <a:r>
                <a:rPr lang="en-US" baseline="-25000" dirty="0">
                  <a:solidFill>
                    <a:srgbClr val="065E3E"/>
                  </a:solidFill>
                </a:rPr>
                <a:t> t</a:t>
              </a:r>
              <a:r>
                <a:rPr lang="en-US" dirty="0">
                  <a:solidFill>
                    <a:srgbClr val="065E3E"/>
                  </a:solidFill>
                </a:rPr>
                <a:t>, t) </a:t>
              </a:r>
            </a:p>
            <a:p>
              <a:r>
                <a:rPr lang="en-US" b="0" i="0" dirty="0" err="1">
                  <a:solidFill>
                    <a:srgbClr val="065E3E"/>
                  </a:solidFill>
                  <a:effectLst/>
                  <a:latin typeface="Arial" panose="020B0604020202020204" pitchFamily="34" charset="0"/>
                </a:rPr>
                <a:t>v</a:t>
              </a:r>
              <a:r>
                <a:rPr lang="en-US" baseline="-25000" dirty="0" err="1">
                  <a:solidFill>
                    <a:srgbClr val="065E3E"/>
                  </a:solidFill>
                </a:rPr>
                <a:t>wrf</a:t>
              </a:r>
              <a:r>
                <a:rPr lang="en-US" baseline="-25000" dirty="0">
                  <a:solidFill>
                    <a:srgbClr val="065E3E"/>
                  </a:solidFill>
                </a:rPr>
                <a:t> </a:t>
              </a:r>
              <a:r>
                <a:rPr lang="en-US" dirty="0">
                  <a:solidFill>
                    <a:srgbClr val="065E3E"/>
                  </a:solidFill>
                </a:rPr>
                <a:t>(x</a:t>
              </a:r>
              <a:r>
                <a:rPr lang="en-US" baseline="-25000" dirty="0">
                  <a:solidFill>
                    <a:srgbClr val="065E3E"/>
                  </a:solidFill>
                </a:rPr>
                <a:t> t</a:t>
              </a:r>
              <a:r>
                <a:rPr lang="en-US" dirty="0">
                  <a:solidFill>
                    <a:srgbClr val="065E3E"/>
                  </a:solidFill>
                </a:rPr>
                <a:t>, y</a:t>
              </a:r>
              <a:r>
                <a:rPr lang="en-US" baseline="-25000" dirty="0">
                  <a:solidFill>
                    <a:srgbClr val="065E3E"/>
                  </a:solidFill>
                </a:rPr>
                <a:t> t</a:t>
              </a:r>
              <a:r>
                <a:rPr lang="en-US" dirty="0">
                  <a:solidFill>
                    <a:srgbClr val="065E3E"/>
                  </a:solidFill>
                </a:rPr>
                <a:t>, t)</a:t>
              </a:r>
            </a:p>
          </p:txBody>
        </p:sp>
        <p:sp>
          <p:nvSpPr>
            <p:cNvPr id="23" name="TextBox 22">
              <a:extLst>
                <a:ext uri="{FF2B5EF4-FFF2-40B4-BE49-F238E27FC236}">
                  <a16:creationId xmlns:a16="http://schemas.microsoft.com/office/drawing/2014/main" id="{6BE54FBC-4243-BC40-8880-7D89192D7CE5}"/>
                </a:ext>
              </a:extLst>
            </p:cNvPr>
            <p:cNvSpPr txBox="1"/>
            <p:nvPr/>
          </p:nvSpPr>
          <p:spPr>
            <a:xfrm>
              <a:off x="7165219" y="2069036"/>
              <a:ext cx="3297886" cy="521657"/>
            </a:xfrm>
            <a:prstGeom prst="rect">
              <a:avLst/>
            </a:prstGeom>
            <a:noFill/>
          </p:spPr>
          <p:txBody>
            <a:bodyPr wrap="none" rtlCol="0">
              <a:spAutoFit/>
            </a:bodyPr>
            <a:lstStyle/>
            <a:p>
              <a:r>
                <a:rPr lang="en-US" sz="2400" dirty="0">
                  <a:solidFill>
                    <a:srgbClr val="C00000"/>
                  </a:solidFill>
                </a:rPr>
                <a:t>Backward trajectory</a:t>
              </a:r>
            </a:p>
          </p:txBody>
        </p:sp>
        <p:sp>
          <p:nvSpPr>
            <p:cNvPr id="24" name="TextBox 23">
              <a:extLst>
                <a:ext uri="{FF2B5EF4-FFF2-40B4-BE49-F238E27FC236}">
                  <a16:creationId xmlns:a16="http://schemas.microsoft.com/office/drawing/2014/main" id="{52715C88-0A8F-3600-B399-18928F7A26EC}"/>
                </a:ext>
              </a:extLst>
            </p:cNvPr>
            <p:cNvSpPr txBox="1"/>
            <p:nvPr/>
          </p:nvSpPr>
          <p:spPr>
            <a:xfrm>
              <a:off x="7042270" y="3458224"/>
              <a:ext cx="3043526" cy="521657"/>
            </a:xfrm>
            <a:prstGeom prst="rect">
              <a:avLst/>
            </a:prstGeom>
            <a:noFill/>
          </p:spPr>
          <p:txBody>
            <a:bodyPr wrap="none" rtlCol="0">
              <a:spAutoFit/>
            </a:bodyPr>
            <a:lstStyle/>
            <a:p>
              <a:r>
                <a:rPr lang="en-US" sz="2400" dirty="0">
                  <a:solidFill>
                    <a:srgbClr val="065E3E"/>
                  </a:solidFill>
                </a:rPr>
                <a:t>Forward trajectory</a:t>
              </a:r>
            </a:p>
          </p:txBody>
        </p:sp>
        <p:sp>
          <p:nvSpPr>
            <p:cNvPr id="25" name="TextBox 24">
              <a:extLst>
                <a:ext uri="{FF2B5EF4-FFF2-40B4-BE49-F238E27FC236}">
                  <a16:creationId xmlns:a16="http://schemas.microsoft.com/office/drawing/2014/main" id="{197B9CEF-CC80-C8B9-A90D-D281ADEB089F}"/>
                </a:ext>
              </a:extLst>
            </p:cNvPr>
            <p:cNvSpPr txBox="1"/>
            <p:nvPr/>
          </p:nvSpPr>
          <p:spPr>
            <a:xfrm>
              <a:off x="2086829" y="3555083"/>
              <a:ext cx="1451976" cy="452103"/>
            </a:xfrm>
            <a:prstGeom prst="rect">
              <a:avLst/>
            </a:prstGeom>
            <a:noFill/>
          </p:spPr>
          <p:txBody>
            <a:bodyPr wrap="square" rtlCol="0">
              <a:spAutoFit/>
            </a:bodyPr>
            <a:lstStyle/>
            <a:p>
              <a:r>
                <a:rPr lang="en-US" sz="2000" dirty="0"/>
                <a:t>Burn Unit</a:t>
              </a:r>
            </a:p>
          </p:txBody>
        </p:sp>
        <p:cxnSp>
          <p:nvCxnSpPr>
            <p:cNvPr id="26" name="Straight Arrow Connector 25">
              <a:extLst>
                <a:ext uri="{FF2B5EF4-FFF2-40B4-BE49-F238E27FC236}">
                  <a16:creationId xmlns:a16="http://schemas.microsoft.com/office/drawing/2014/main" id="{4B7E8E73-8F17-EFE1-B32B-411AC606D1D3}"/>
                </a:ext>
              </a:extLst>
            </p:cNvPr>
            <p:cNvCxnSpPr>
              <a:cxnSpLocks/>
            </p:cNvCxnSpPr>
            <p:nvPr/>
          </p:nvCxnSpPr>
          <p:spPr>
            <a:xfrm>
              <a:off x="8881942" y="4908257"/>
              <a:ext cx="1287258" cy="528716"/>
            </a:xfrm>
            <a:prstGeom prst="straightConnector1">
              <a:avLst/>
            </a:prstGeom>
            <a:ln w="5715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92C7A65-0BFC-5819-2065-5DAD4DDE64A1}"/>
                </a:ext>
              </a:extLst>
            </p:cNvPr>
            <p:cNvSpPr/>
            <p:nvPr/>
          </p:nvSpPr>
          <p:spPr>
            <a:xfrm>
              <a:off x="10169200" y="5231423"/>
              <a:ext cx="752273" cy="678166"/>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FA51C7B-3FE2-95A8-554E-890135214EE7}"/>
                </a:ext>
              </a:extLst>
            </p:cNvPr>
            <p:cNvSpPr txBox="1"/>
            <p:nvPr/>
          </p:nvSpPr>
          <p:spPr>
            <a:xfrm>
              <a:off x="8899928" y="4023896"/>
              <a:ext cx="2580551" cy="730320"/>
            </a:xfrm>
            <a:prstGeom prst="rect">
              <a:avLst/>
            </a:prstGeom>
            <a:noFill/>
          </p:spPr>
          <p:txBody>
            <a:bodyPr wrap="square" rtlCol="0">
              <a:spAutoFit/>
            </a:bodyPr>
            <a:lstStyle/>
            <a:p>
              <a:r>
                <a:rPr lang="en-US" dirty="0" err="1">
                  <a:solidFill>
                    <a:srgbClr val="92D050"/>
                  </a:solidFill>
                </a:rPr>
                <a:t>u</a:t>
              </a:r>
              <a:r>
                <a:rPr lang="en-US" baseline="-25000" dirty="0" err="1">
                  <a:solidFill>
                    <a:srgbClr val="92D050"/>
                  </a:solidFill>
                </a:rPr>
                <a:t>wrf</a:t>
              </a:r>
              <a:r>
                <a:rPr lang="en-US" baseline="-25000" dirty="0">
                  <a:solidFill>
                    <a:srgbClr val="92D050"/>
                  </a:solidFill>
                </a:rPr>
                <a:t> </a:t>
              </a:r>
              <a:r>
                <a:rPr lang="en-US" dirty="0">
                  <a:solidFill>
                    <a:srgbClr val="92D050"/>
                  </a:solidFill>
                </a:rPr>
                <a:t>(x</a:t>
              </a:r>
              <a:r>
                <a:rPr lang="en-US" baseline="-25000" dirty="0">
                  <a:solidFill>
                    <a:srgbClr val="92D050"/>
                  </a:solidFill>
                </a:rPr>
                <a:t> t+1</a:t>
              </a:r>
              <a:r>
                <a:rPr lang="en-US" dirty="0">
                  <a:solidFill>
                    <a:srgbClr val="92D050"/>
                  </a:solidFill>
                </a:rPr>
                <a:t>, y</a:t>
              </a:r>
              <a:r>
                <a:rPr lang="en-US" baseline="-25000" dirty="0">
                  <a:solidFill>
                    <a:srgbClr val="92D050"/>
                  </a:solidFill>
                </a:rPr>
                <a:t> t+1</a:t>
              </a:r>
              <a:r>
                <a:rPr lang="en-US" dirty="0">
                  <a:solidFill>
                    <a:srgbClr val="92D050"/>
                  </a:solidFill>
                </a:rPr>
                <a:t>, t + 1) </a:t>
              </a:r>
            </a:p>
            <a:p>
              <a:r>
                <a:rPr lang="en-US" b="0" i="0" dirty="0" err="1">
                  <a:solidFill>
                    <a:srgbClr val="92D050"/>
                  </a:solidFill>
                  <a:effectLst/>
                  <a:latin typeface="Arial" panose="020B0604020202020204" pitchFamily="34" charset="0"/>
                </a:rPr>
                <a:t>v</a:t>
              </a:r>
              <a:r>
                <a:rPr lang="en-US" baseline="-25000" dirty="0" err="1">
                  <a:solidFill>
                    <a:srgbClr val="92D050"/>
                  </a:solidFill>
                </a:rPr>
                <a:t>wrf</a:t>
              </a:r>
              <a:r>
                <a:rPr lang="en-US" baseline="-25000" dirty="0">
                  <a:solidFill>
                    <a:srgbClr val="92D050"/>
                  </a:solidFill>
                </a:rPr>
                <a:t> </a:t>
              </a:r>
              <a:r>
                <a:rPr lang="en-US" dirty="0">
                  <a:solidFill>
                    <a:srgbClr val="92D050"/>
                  </a:solidFill>
                </a:rPr>
                <a:t>(x</a:t>
              </a:r>
              <a:r>
                <a:rPr lang="en-US" baseline="-25000" dirty="0">
                  <a:solidFill>
                    <a:srgbClr val="92D050"/>
                  </a:solidFill>
                </a:rPr>
                <a:t> t+1</a:t>
              </a:r>
              <a:r>
                <a:rPr lang="en-US" dirty="0">
                  <a:solidFill>
                    <a:srgbClr val="92D050"/>
                  </a:solidFill>
                </a:rPr>
                <a:t>, y</a:t>
              </a:r>
              <a:r>
                <a:rPr lang="en-US" baseline="-25000" dirty="0">
                  <a:solidFill>
                    <a:srgbClr val="92D050"/>
                  </a:solidFill>
                </a:rPr>
                <a:t> t+1</a:t>
              </a:r>
              <a:r>
                <a:rPr lang="en-US" dirty="0">
                  <a:solidFill>
                    <a:srgbClr val="92D050"/>
                  </a:solidFill>
                </a:rPr>
                <a:t>, t + 1)</a:t>
              </a:r>
            </a:p>
          </p:txBody>
        </p:sp>
      </p:grpSp>
      <p:sp>
        <p:nvSpPr>
          <p:cNvPr id="4" name="TextBox 3">
            <a:extLst>
              <a:ext uri="{FF2B5EF4-FFF2-40B4-BE49-F238E27FC236}">
                <a16:creationId xmlns:a16="http://schemas.microsoft.com/office/drawing/2014/main" id="{6AFD2400-9687-BD5E-F040-96E31AAB740D}"/>
              </a:ext>
            </a:extLst>
          </p:cNvPr>
          <p:cNvSpPr txBox="1"/>
          <p:nvPr/>
        </p:nvSpPr>
        <p:spPr>
          <a:xfrm>
            <a:off x="663370" y="1038465"/>
            <a:ext cx="3581411" cy="5509200"/>
          </a:xfrm>
          <a:prstGeom prst="rect">
            <a:avLst/>
          </a:prstGeom>
          <a:noFill/>
        </p:spPr>
        <p:txBody>
          <a:bodyPr wrap="square" rtlCol="0">
            <a:spAutoFit/>
          </a:bodyPr>
          <a:lstStyle/>
          <a:p>
            <a:r>
              <a:rPr lang="en-US" sz="2200" u="sng" dirty="0"/>
              <a:t>Backward Trajectory</a:t>
            </a:r>
            <a:r>
              <a:rPr lang="en-US" sz="2200" dirty="0"/>
              <a:t>: Backward trajectory from the monitor location to find the source of smoke detection.</a:t>
            </a:r>
          </a:p>
          <a:p>
            <a:endParaRPr lang="en-US" sz="2200" dirty="0"/>
          </a:p>
          <a:p>
            <a:r>
              <a:rPr lang="en-US" sz="2200" u="sng" dirty="0"/>
              <a:t>Forward Trajectory</a:t>
            </a:r>
            <a:r>
              <a:rPr lang="en-US" sz="2200" dirty="0"/>
              <a:t>: Forward from the source location using simulated wind field to find the destination of simulated smoke.</a:t>
            </a:r>
          </a:p>
          <a:p>
            <a:endParaRPr lang="en-US" sz="2200" dirty="0"/>
          </a:p>
          <a:p>
            <a:r>
              <a:rPr lang="en-US" sz="2200" u="sng" dirty="0"/>
              <a:t>Uncertainty</a:t>
            </a:r>
            <a:r>
              <a:rPr lang="en-US" sz="2200" dirty="0"/>
              <a:t>: </a:t>
            </a:r>
          </a:p>
          <a:p>
            <a:r>
              <a:rPr lang="en-US" sz="2200" dirty="0"/>
              <a:t>Spatial uncertainty along forward trajectories.</a:t>
            </a:r>
          </a:p>
        </p:txBody>
      </p:sp>
      <p:sp>
        <p:nvSpPr>
          <p:cNvPr id="30" name="TextBox 29">
            <a:extLst>
              <a:ext uri="{FF2B5EF4-FFF2-40B4-BE49-F238E27FC236}">
                <a16:creationId xmlns:a16="http://schemas.microsoft.com/office/drawing/2014/main" id="{AC53C10E-F6E6-8982-F42B-F83229ABCD69}"/>
              </a:ext>
            </a:extLst>
          </p:cNvPr>
          <p:cNvSpPr txBox="1"/>
          <p:nvPr/>
        </p:nvSpPr>
        <p:spPr>
          <a:xfrm>
            <a:off x="10361550" y="5621661"/>
            <a:ext cx="1141659" cy="584775"/>
          </a:xfrm>
          <a:prstGeom prst="rect">
            <a:avLst/>
          </a:prstGeom>
          <a:noFill/>
        </p:spPr>
        <p:txBody>
          <a:bodyPr wrap="none" rtlCol="0">
            <a:spAutoFit/>
          </a:bodyPr>
          <a:lstStyle/>
          <a:p>
            <a:r>
              <a:rPr lang="en-US" sz="3200" b="1" dirty="0">
                <a:solidFill>
                  <a:srgbClr val="92D050"/>
                </a:solidFill>
              </a:rPr>
              <a:t>BFT*</a:t>
            </a:r>
          </a:p>
        </p:txBody>
      </p:sp>
      <p:sp>
        <p:nvSpPr>
          <p:cNvPr id="33" name="TextBox 32">
            <a:extLst>
              <a:ext uri="{FF2B5EF4-FFF2-40B4-BE49-F238E27FC236}">
                <a16:creationId xmlns:a16="http://schemas.microsoft.com/office/drawing/2014/main" id="{2AD34911-A0A4-677B-7FD3-9CD577B81441}"/>
              </a:ext>
            </a:extLst>
          </p:cNvPr>
          <p:cNvSpPr txBox="1"/>
          <p:nvPr/>
        </p:nvSpPr>
        <p:spPr>
          <a:xfrm>
            <a:off x="9173395" y="5061036"/>
            <a:ext cx="981359" cy="584775"/>
          </a:xfrm>
          <a:prstGeom prst="rect">
            <a:avLst/>
          </a:prstGeom>
          <a:noFill/>
        </p:spPr>
        <p:txBody>
          <a:bodyPr wrap="none" rtlCol="0">
            <a:spAutoFit/>
          </a:bodyPr>
          <a:lstStyle/>
          <a:p>
            <a:r>
              <a:rPr lang="en-US" sz="3200" b="1" dirty="0">
                <a:solidFill>
                  <a:srgbClr val="065E3D"/>
                </a:solidFill>
              </a:rPr>
              <a:t>BFT</a:t>
            </a:r>
          </a:p>
        </p:txBody>
      </p:sp>
    </p:spTree>
    <p:extLst>
      <p:ext uri="{BB962C8B-B14F-4D97-AF65-F5344CB8AC3E}">
        <p14:creationId xmlns:p14="http://schemas.microsoft.com/office/powerpoint/2010/main" val="320023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BB1C-A682-364F-ED54-9695705FE44B}"/>
              </a:ext>
            </a:extLst>
          </p:cNvPr>
          <p:cNvSpPr>
            <a:spLocks noGrp="1"/>
          </p:cNvSpPr>
          <p:nvPr>
            <p:ph type="title"/>
          </p:nvPr>
        </p:nvSpPr>
        <p:spPr/>
        <p:txBody>
          <a:bodyPr/>
          <a:lstStyle/>
          <a:p>
            <a:r>
              <a:rPr lang="en-US" dirty="0"/>
              <a:t>Results of BFT</a:t>
            </a:r>
          </a:p>
        </p:txBody>
      </p:sp>
      <p:sp>
        <p:nvSpPr>
          <p:cNvPr id="5" name="Slide Number Placeholder 4">
            <a:extLst>
              <a:ext uri="{FF2B5EF4-FFF2-40B4-BE49-F238E27FC236}">
                <a16:creationId xmlns:a16="http://schemas.microsoft.com/office/drawing/2014/main" id="{76A7A517-53A1-9771-80A9-00210BECF75E}"/>
              </a:ext>
            </a:extLst>
          </p:cNvPr>
          <p:cNvSpPr>
            <a:spLocks noGrp="1"/>
          </p:cNvSpPr>
          <p:nvPr>
            <p:ph type="sldNum" sz="quarter" idx="12"/>
          </p:nvPr>
        </p:nvSpPr>
        <p:spPr/>
        <p:txBody>
          <a:bodyPr/>
          <a:lstStyle/>
          <a:p>
            <a:fld id="{AE678206-0642-9F48-9727-6B519CB285FA}" type="slidenum">
              <a:rPr lang="en-US" smtClean="0"/>
              <a:t>13</a:t>
            </a:fld>
            <a:endParaRPr lang="en-US"/>
          </a:p>
        </p:txBody>
      </p:sp>
      <p:pic>
        <p:nvPicPr>
          <p:cNvPr id="13" name="Picture 12" descr="A group of graphs showing different types of lines&#10;&#10;Description automatically generated with medium confidence">
            <a:extLst>
              <a:ext uri="{FF2B5EF4-FFF2-40B4-BE49-F238E27FC236}">
                <a16:creationId xmlns:a16="http://schemas.microsoft.com/office/drawing/2014/main" id="{5C56CFCF-00CE-6829-4815-49902C13043A}"/>
              </a:ext>
            </a:extLst>
          </p:cNvPr>
          <p:cNvPicPr>
            <a:picLocks noChangeAspect="1"/>
          </p:cNvPicPr>
          <p:nvPr/>
        </p:nvPicPr>
        <p:blipFill rotWithShape="1">
          <a:blip r:embed="rId3"/>
          <a:srcRect l="4902"/>
          <a:stretch/>
        </p:blipFill>
        <p:spPr>
          <a:xfrm>
            <a:off x="161544" y="1000940"/>
            <a:ext cx="7391400" cy="5181600"/>
          </a:xfrm>
          <a:prstGeom prst="rect">
            <a:avLst/>
          </a:prstGeom>
        </p:spPr>
      </p:pic>
      <p:sp>
        <p:nvSpPr>
          <p:cNvPr id="14" name="Oval 13">
            <a:extLst>
              <a:ext uri="{FF2B5EF4-FFF2-40B4-BE49-F238E27FC236}">
                <a16:creationId xmlns:a16="http://schemas.microsoft.com/office/drawing/2014/main" id="{1CCC6484-403E-CB4E-FB74-670AFA6A472A}"/>
              </a:ext>
            </a:extLst>
          </p:cNvPr>
          <p:cNvSpPr/>
          <p:nvPr/>
        </p:nvSpPr>
        <p:spPr>
          <a:xfrm>
            <a:off x="1124712" y="4545066"/>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7FC435-E38B-1E49-2BBD-D03787FC19E4}"/>
              </a:ext>
            </a:extLst>
          </p:cNvPr>
          <p:cNvSpPr/>
          <p:nvPr/>
        </p:nvSpPr>
        <p:spPr>
          <a:xfrm>
            <a:off x="3093720" y="3124698"/>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1D9ED8-7427-8377-E08F-C174A30AF393}"/>
              </a:ext>
            </a:extLst>
          </p:cNvPr>
          <p:cNvSpPr/>
          <p:nvPr/>
        </p:nvSpPr>
        <p:spPr>
          <a:xfrm>
            <a:off x="3270504" y="1636489"/>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654CD09-9422-ECFF-0057-D03A5E59C8E3}"/>
              </a:ext>
            </a:extLst>
          </p:cNvPr>
          <p:cNvSpPr/>
          <p:nvPr/>
        </p:nvSpPr>
        <p:spPr>
          <a:xfrm>
            <a:off x="5629656" y="2212741"/>
            <a:ext cx="792480" cy="7972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B999EB-72B1-75DE-35A1-2610A580784F}"/>
              </a:ext>
            </a:extLst>
          </p:cNvPr>
          <p:cNvSpPr/>
          <p:nvPr/>
        </p:nvSpPr>
        <p:spPr>
          <a:xfrm>
            <a:off x="5629656" y="5121318"/>
            <a:ext cx="957072" cy="6444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aph of a wind&#10;&#10;Description automatically generated with medium confidence">
            <a:extLst>
              <a:ext uri="{FF2B5EF4-FFF2-40B4-BE49-F238E27FC236}">
                <a16:creationId xmlns:a16="http://schemas.microsoft.com/office/drawing/2014/main" id="{7A891E4D-5A3D-4BC9-367C-B3C2853399C2}"/>
              </a:ext>
            </a:extLst>
          </p:cNvPr>
          <p:cNvPicPr>
            <a:picLocks noChangeAspect="1"/>
          </p:cNvPicPr>
          <p:nvPr/>
        </p:nvPicPr>
        <p:blipFill rotWithShape="1">
          <a:blip r:embed="rId4"/>
          <a:srcRect l="7545" t="19707" r="5771" b="23311"/>
          <a:stretch/>
        </p:blipFill>
        <p:spPr>
          <a:xfrm>
            <a:off x="6818376" y="2353967"/>
            <a:ext cx="5353380" cy="2639292"/>
          </a:xfrm>
          <a:prstGeom prst="rect">
            <a:avLst/>
          </a:prstGeom>
        </p:spPr>
      </p:pic>
      <p:cxnSp>
        <p:nvCxnSpPr>
          <p:cNvPr id="34" name="Straight Arrow Connector 33">
            <a:extLst>
              <a:ext uri="{FF2B5EF4-FFF2-40B4-BE49-F238E27FC236}">
                <a16:creationId xmlns:a16="http://schemas.microsoft.com/office/drawing/2014/main" id="{614AB877-5269-A437-28FA-49386FABEBD4}"/>
              </a:ext>
            </a:extLst>
          </p:cNvPr>
          <p:cNvCxnSpPr/>
          <p:nvPr/>
        </p:nvCxnSpPr>
        <p:spPr>
          <a:xfrm flipV="1">
            <a:off x="1940052" y="3786251"/>
            <a:ext cx="5590032" cy="1207008"/>
          </a:xfrm>
          <a:prstGeom prst="straightConnector1">
            <a:avLst/>
          </a:prstGeom>
          <a:ln w="57150">
            <a:solidFill>
              <a:srgbClr val="04B9E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3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98F8-679F-598A-8FED-265746A35DED}"/>
              </a:ext>
            </a:extLst>
          </p:cNvPr>
          <p:cNvSpPr>
            <a:spLocks noGrp="1"/>
          </p:cNvSpPr>
          <p:nvPr>
            <p:ph type="title"/>
          </p:nvPr>
        </p:nvSpPr>
        <p:spPr/>
        <p:txBody>
          <a:bodyPr/>
          <a:lstStyle/>
          <a:p>
            <a:r>
              <a:rPr lang="en-US" dirty="0"/>
              <a:t>Results of BFT*</a:t>
            </a:r>
          </a:p>
        </p:txBody>
      </p:sp>
      <p:sp>
        <p:nvSpPr>
          <p:cNvPr id="5" name="Slide Number Placeholder 4">
            <a:extLst>
              <a:ext uri="{FF2B5EF4-FFF2-40B4-BE49-F238E27FC236}">
                <a16:creationId xmlns:a16="http://schemas.microsoft.com/office/drawing/2014/main" id="{81B20410-60E1-F461-B988-802F97560F7A}"/>
              </a:ext>
            </a:extLst>
          </p:cNvPr>
          <p:cNvSpPr>
            <a:spLocks noGrp="1"/>
          </p:cNvSpPr>
          <p:nvPr>
            <p:ph type="sldNum" sz="quarter" idx="12"/>
          </p:nvPr>
        </p:nvSpPr>
        <p:spPr/>
        <p:txBody>
          <a:bodyPr/>
          <a:lstStyle/>
          <a:p>
            <a:fld id="{AE678206-0642-9F48-9727-6B519CB285FA}" type="slidenum">
              <a:rPr lang="en-US" smtClean="0"/>
              <a:t>14</a:t>
            </a:fld>
            <a:endParaRPr lang="en-US"/>
          </a:p>
        </p:txBody>
      </p:sp>
      <p:pic>
        <p:nvPicPr>
          <p:cNvPr id="10" name="Picture 9" descr="A group of graphs showing different types of lines&#10;&#10;Description automatically generated with medium confidence">
            <a:extLst>
              <a:ext uri="{FF2B5EF4-FFF2-40B4-BE49-F238E27FC236}">
                <a16:creationId xmlns:a16="http://schemas.microsoft.com/office/drawing/2014/main" id="{59BC0F94-B1BB-03F0-2C6C-E9C31C389262}"/>
              </a:ext>
            </a:extLst>
          </p:cNvPr>
          <p:cNvPicPr>
            <a:picLocks noChangeAspect="1"/>
          </p:cNvPicPr>
          <p:nvPr/>
        </p:nvPicPr>
        <p:blipFill rotWithShape="1">
          <a:blip r:embed="rId2"/>
          <a:srcRect l="3706"/>
          <a:stretch/>
        </p:blipFill>
        <p:spPr>
          <a:xfrm>
            <a:off x="0" y="1108212"/>
            <a:ext cx="7484364" cy="5181600"/>
          </a:xfrm>
          <a:prstGeom prst="rect">
            <a:avLst/>
          </a:prstGeom>
        </p:spPr>
      </p:pic>
      <p:sp>
        <p:nvSpPr>
          <p:cNvPr id="11" name="Oval 10">
            <a:extLst>
              <a:ext uri="{FF2B5EF4-FFF2-40B4-BE49-F238E27FC236}">
                <a16:creationId xmlns:a16="http://schemas.microsoft.com/office/drawing/2014/main" id="{4DD3378D-6AF6-DF92-0985-081C949BBE1D}"/>
              </a:ext>
            </a:extLst>
          </p:cNvPr>
          <p:cNvSpPr/>
          <p:nvPr/>
        </p:nvSpPr>
        <p:spPr>
          <a:xfrm>
            <a:off x="3035808" y="3262450"/>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2B9BC77-D476-1BB3-BC95-D187D1B739A4}"/>
              </a:ext>
            </a:extLst>
          </p:cNvPr>
          <p:cNvSpPr/>
          <p:nvPr/>
        </p:nvSpPr>
        <p:spPr>
          <a:xfrm>
            <a:off x="3035808" y="1832545"/>
            <a:ext cx="792480" cy="1152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013991-B5C8-6A7B-8502-0BD808B00CC8}"/>
              </a:ext>
            </a:extLst>
          </p:cNvPr>
          <p:cNvSpPr/>
          <p:nvPr/>
        </p:nvSpPr>
        <p:spPr>
          <a:xfrm>
            <a:off x="5446776" y="5159340"/>
            <a:ext cx="1103376" cy="6928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A3764FD-3169-34DE-4673-36B92B3375DF}"/>
              </a:ext>
            </a:extLst>
          </p:cNvPr>
          <p:cNvSpPr/>
          <p:nvPr/>
        </p:nvSpPr>
        <p:spPr>
          <a:xfrm>
            <a:off x="1011936" y="4535424"/>
            <a:ext cx="1018032" cy="11933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5E5BADE-4B4C-9BE7-638D-43C50BC9C7AD}"/>
              </a:ext>
            </a:extLst>
          </p:cNvPr>
          <p:cNvSpPr/>
          <p:nvPr/>
        </p:nvSpPr>
        <p:spPr>
          <a:xfrm>
            <a:off x="1520952" y="2217421"/>
            <a:ext cx="729343" cy="8270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yellow arrows pointing to a wind model&#10;&#10;Description automatically generated">
            <a:extLst>
              <a:ext uri="{FF2B5EF4-FFF2-40B4-BE49-F238E27FC236}">
                <a16:creationId xmlns:a16="http://schemas.microsoft.com/office/drawing/2014/main" id="{A7185086-9497-7D7A-2E6D-C3FA350C8DDA}"/>
              </a:ext>
            </a:extLst>
          </p:cNvPr>
          <p:cNvPicPr>
            <a:picLocks noChangeAspect="1"/>
          </p:cNvPicPr>
          <p:nvPr/>
        </p:nvPicPr>
        <p:blipFill rotWithShape="1">
          <a:blip r:embed="rId3"/>
          <a:srcRect l="8167" t="15653" r="5631" b="18461"/>
          <a:stretch/>
        </p:blipFill>
        <p:spPr>
          <a:xfrm>
            <a:off x="6913082" y="2153512"/>
            <a:ext cx="5243647" cy="3005828"/>
          </a:xfrm>
          <a:prstGeom prst="rect">
            <a:avLst/>
          </a:prstGeom>
        </p:spPr>
      </p:pic>
      <p:cxnSp>
        <p:nvCxnSpPr>
          <p:cNvPr id="28" name="Straight Arrow Connector 27">
            <a:extLst>
              <a:ext uri="{FF2B5EF4-FFF2-40B4-BE49-F238E27FC236}">
                <a16:creationId xmlns:a16="http://schemas.microsoft.com/office/drawing/2014/main" id="{5CB2F541-935F-B5A3-0BEA-2437114B85EC}"/>
              </a:ext>
            </a:extLst>
          </p:cNvPr>
          <p:cNvCxnSpPr>
            <a:cxnSpLocks/>
          </p:cNvCxnSpPr>
          <p:nvPr/>
        </p:nvCxnSpPr>
        <p:spPr>
          <a:xfrm flipV="1">
            <a:off x="2050542" y="3838702"/>
            <a:ext cx="5545074" cy="1243362"/>
          </a:xfrm>
          <a:prstGeom prst="straightConnector1">
            <a:avLst/>
          </a:prstGeom>
          <a:ln w="57150">
            <a:solidFill>
              <a:srgbClr val="04B9E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7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0A3F-531D-BE04-3F95-8F767A31635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3A5E29D-32D6-8AC8-BD0B-92ADC63E30C2}"/>
              </a:ext>
            </a:extLst>
          </p:cNvPr>
          <p:cNvSpPr>
            <a:spLocks noGrp="1"/>
          </p:cNvSpPr>
          <p:nvPr>
            <p:ph sz="half" idx="1"/>
          </p:nvPr>
        </p:nvSpPr>
        <p:spPr>
          <a:xfrm>
            <a:off x="381000" y="1425830"/>
            <a:ext cx="11255233" cy="5121835"/>
          </a:xfrm>
        </p:spPr>
        <p:txBody>
          <a:bodyPr>
            <a:normAutofit lnSpcReduction="10000"/>
          </a:bodyPr>
          <a:lstStyle/>
          <a:p>
            <a:r>
              <a:rPr lang="en-US" dirty="0"/>
              <a:t>Wind simulation uncertainties significantly impacted the PM</a:t>
            </a:r>
            <a:r>
              <a:rPr lang="en-US" baseline="-25000" dirty="0"/>
              <a:t>2.5</a:t>
            </a:r>
            <a:r>
              <a:rPr lang="en-US" dirty="0"/>
              <a:t> concentration fields in the WRF-SFIRE model.</a:t>
            </a:r>
          </a:p>
          <a:p>
            <a:r>
              <a:rPr lang="en-US" dirty="0"/>
              <a:t>While nudging reduced wind bias for the one-day prescribed burn simulations, its impact on performance was limited.</a:t>
            </a:r>
          </a:p>
          <a:p>
            <a:r>
              <a:rPr lang="en-US" dirty="0"/>
              <a:t>The ICBC method proved the most effective among wind bias reduction methods, improving concentration simulation accuracy.</a:t>
            </a:r>
          </a:p>
          <a:p>
            <a:r>
              <a:rPr lang="en-US" dirty="0"/>
              <a:t>Smoke model evaluation methods successfully captured smoke that was previously missed due to biased winds.</a:t>
            </a:r>
          </a:p>
          <a:p>
            <a:r>
              <a:rPr lang="en-US" dirty="0"/>
              <a:t>RT assumes wind direction and speed biases act independently, while BFT accounts for both simultaneously by correcting smoke transport through trajectory simulation. However, BFT does not account for diffusion effects caused by wind bias.</a:t>
            </a:r>
          </a:p>
          <a:p>
            <a:r>
              <a:rPr lang="en-US" dirty="0"/>
              <a:t>The BFT* method enhances smoke transport simulation by considering both diffusion and transport effects based on smoke transport distance.</a:t>
            </a:r>
          </a:p>
        </p:txBody>
      </p:sp>
      <p:sp>
        <p:nvSpPr>
          <p:cNvPr id="5" name="Slide Number Placeholder 4">
            <a:extLst>
              <a:ext uri="{FF2B5EF4-FFF2-40B4-BE49-F238E27FC236}">
                <a16:creationId xmlns:a16="http://schemas.microsoft.com/office/drawing/2014/main" id="{810E401D-43CA-0F8E-A3CA-93508C348034}"/>
              </a:ext>
            </a:extLst>
          </p:cNvPr>
          <p:cNvSpPr>
            <a:spLocks noGrp="1"/>
          </p:cNvSpPr>
          <p:nvPr>
            <p:ph type="sldNum" sz="quarter" idx="12"/>
          </p:nvPr>
        </p:nvSpPr>
        <p:spPr/>
        <p:txBody>
          <a:bodyPr/>
          <a:lstStyle/>
          <a:p>
            <a:fld id="{AE678206-0642-9F48-9727-6B519CB285FA}" type="slidenum">
              <a:rPr lang="en-US" smtClean="0"/>
              <a:t>15</a:t>
            </a:fld>
            <a:endParaRPr lang="en-US"/>
          </a:p>
        </p:txBody>
      </p:sp>
    </p:spTree>
    <p:extLst>
      <p:ext uri="{BB962C8B-B14F-4D97-AF65-F5344CB8AC3E}">
        <p14:creationId xmlns:p14="http://schemas.microsoft.com/office/powerpoint/2010/main" val="1223709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02936CD-31AE-472E-1B9C-AD1156EE31C6}"/>
              </a:ext>
            </a:extLst>
          </p:cNvPr>
          <p:cNvSpPr txBox="1">
            <a:spLocks/>
          </p:cNvSpPr>
          <p:nvPr/>
        </p:nvSpPr>
        <p:spPr>
          <a:xfrm>
            <a:off x="692727" y="1896341"/>
            <a:ext cx="10806545" cy="3065317"/>
          </a:xfrm>
          <a:prstGeom prst="rect">
            <a:avLst/>
          </a:prstGeom>
        </p:spPr>
        <p:txBody>
          <a:bodyPr vert="horz" lIns="91440" tIns="45720" rIns="91440" bIns="45720" rtlCol="0" anchor="ctr">
            <a:normAutofit fontScale="97500"/>
          </a:bodyPr>
          <a:lst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algn="ctr"/>
            <a:r>
              <a:rPr lang="en-US" sz="5500" dirty="0">
                <a:latin typeface="Arial" panose="020B0604020202020204" pitchFamily="34" charset="0"/>
                <a:cs typeface="Arial" panose="020B0604020202020204" pitchFamily="34" charset="0"/>
              </a:rPr>
              <a:t>Thanks for Listening!</a:t>
            </a:r>
          </a:p>
          <a:p>
            <a:pPr algn="ctr"/>
            <a:endParaRPr lang="en-US" sz="3200">
              <a:latin typeface="Arial" panose="020B0604020202020204" pitchFamily="34" charset="0"/>
              <a:cs typeface="Arial" panose="020B0604020202020204" pitchFamily="34" charset="0"/>
            </a:endParaRPr>
          </a:p>
          <a:p>
            <a:pPr algn="ctr"/>
            <a:r>
              <a:rPr lang="en-US" sz="3200">
                <a:latin typeface="Arial" panose="020B0604020202020204" pitchFamily="34" charset="0"/>
                <a:cs typeface="Arial" panose="020B0604020202020204" pitchFamily="34" charset="0"/>
              </a:rPr>
              <a:t>Email: zli867@gatech.edu</a:t>
            </a:r>
            <a:endParaRPr lang="en-US" sz="33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E6949FC-CAAF-64EB-BD0D-103602826993}"/>
              </a:ext>
            </a:extLst>
          </p:cNvPr>
          <p:cNvSpPr>
            <a:spLocks noGrp="1"/>
          </p:cNvSpPr>
          <p:nvPr>
            <p:ph type="sldNum" sz="quarter" idx="11"/>
          </p:nvPr>
        </p:nvSpPr>
        <p:spPr/>
        <p:txBody>
          <a:bodyPr/>
          <a:lstStyle/>
          <a:p>
            <a:fld id="{AE678206-0642-9F48-9727-6B519CB285FA}" type="slidenum">
              <a:rPr lang="en-US" smtClean="0"/>
              <a:pPr/>
              <a:t>16</a:t>
            </a:fld>
            <a:endParaRPr lang="en-US" dirty="0"/>
          </a:p>
        </p:txBody>
      </p:sp>
    </p:spTree>
    <p:extLst>
      <p:ext uri="{BB962C8B-B14F-4D97-AF65-F5344CB8AC3E}">
        <p14:creationId xmlns:p14="http://schemas.microsoft.com/office/powerpoint/2010/main" val="20880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a:xfrm>
            <a:off x="381000" y="310335"/>
            <a:ext cx="11430000" cy="1014761"/>
          </a:xfrm>
        </p:spPr>
        <p:txBody>
          <a:bodyPr/>
          <a:lstStyle/>
          <a:p>
            <a:r>
              <a:rPr lang="en-US" dirty="0">
                <a:latin typeface="Arial" panose="020B0604020202020204" pitchFamily="34" charset="0"/>
                <a:cs typeface="Arial" panose="020B0604020202020204" pitchFamily="34" charset="0"/>
              </a:rPr>
              <a:t>Wildland Fires</a:t>
            </a:r>
          </a:p>
        </p:txBody>
      </p:sp>
      <p:sp>
        <p:nvSpPr>
          <p:cNvPr id="8" name="Content Placeholder 4">
            <a:extLst>
              <a:ext uri="{FF2B5EF4-FFF2-40B4-BE49-F238E27FC236}">
                <a16:creationId xmlns:a16="http://schemas.microsoft.com/office/drawing/2014/main" id="{AA3ABEAD-8430-E7A0-646B-8A8446748A21}"/>
              </a:ext>
            </a:extLst>
          </p:cNvPr>
          <p:cNvSpPr txBox="1">
            <a:spLocks/>
          </p:cNvSpPr>
          <p:nvPr/>
        </p:nvSpPr>
        <p:spPr bwMode="auto">
          <a:xfrm>
            <a:off x="381000" y="1227333"/>
            <a:ext cx="4788491" cy="544169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None/>
            </a:pPr>
            <a:r>
              <a:rPr lang="en-US" sz="2800" kern="0" dirty="0"/>
              <a:t>Wildfires and Prescribed Fires</a:t>
            </a:r>
          </a:p>
          <a:p>
            <a:r>
              <a:rPr lang="en-US" kern="0" dirty="0"/>
              <a:t>Emit significant amount of PM which degrades the air quality.</a:t>
            </a:r>
          </a:p>
          <a:p>
            <a:r>
              <a:rPr lang="en-US" kern="0" dirty="0"/>
              <a:t>Harmful to human health and wealth.</a:t>
            </a:r>
          </a:p>
          <a:p>
            <a:endParaRPr lang="en-US" kern="0" dirty="0"/>
          </a:p>
          <a:p>
            <a:pPr marL="0" indent="0">
              <a:buNone/>
            </a:pPr>
            <a:r>
              <a:rPr lang="en-US" sz="2800" kern="0" dirty="0"/>
              <a:t>Simulations of Wildland Fires</a:t>
            </a:r>
          </a:p>
          <a:p>
            <a:r>
              <a:rPr lang="en-US" kern="0" dirty="0"/>
              <a:t>Emissions </a:t>
            </a:r>
          </a:p>
          <a:p>
            <a:pPr lvl="1"/>
            <a:r>
              <a:rPr lang="en-US" kern="0" dirty="0"/>
              <a:t>Intensity</a:t>
            </a:r>
          </a:p>
          <a:p>
            <a:pPr lvl="1"/>
            <a:r>
              <a:rPr lang="en-US" kern="0" dirty="0"/>
              <a:t>Time profile</a:t>
            </a:r>
          </a:p>
          <a:p>
            <a:pPr lvl="1"/>
            <a:r>
              <a:rPr lang="en-US" kern="0" dirty="0"/>
              <a:t>Vertical profile</a:t>
            </a:r>
          </a:p>
          <a:p>
            <a:r>
              <a:rPr lang="en-US" kern="0" dirty="0"/>
              <a:t>Smoke Transport</a:t>
            </a:r>
          </a:p>
          <a:p>
            <a:pPr lvl="1"/>
            <a:r>
              <a:rPr lang="en-US" kern="0" dirty="0">
                <a:solidFill>
                  <a:srgbClr val="FF0000"/>
                </a:solidFill>
              </a:rPr>
              <a:t>Wind bias</a:t>
            </a:r>
          </a:p>
        </p:txBody>
      </p:sp>
      <p:sp>
        <p:nvSpPr>
          <p:cNvPr id="2" name="Slide Number Placeholder 1">
            <a:extLst>
              <a:ext uri="{FF2B5EF4-FFF2-40B4-BE49-F238E27FC236}">
                <a16:creationId xmlns:a16="http://schemas.microsoft.com/office/drawing/2014/main" id="{9DC62034-B257-69F1-87AD-29A8A7078E20}"/>
              </a:ext>
            </a:extLst>
          </p:cNvPr>
          <p:cNvSpPr>
            <a:spLocks noGrp="1"/>
          </p:cNvSpPr>
          <p:nvPr>
            <p:ph type="sldNum" sz="quarter" idx="12"/>
          </p:nvPr>
        </p:nvSpPr>
        <p:spPr/>
        <p:txBody>
          <a:bodyPr/>
          <a:lstStyle/>
          <a:p>
            <a:fld id="{AE678206-0642-9F48-9727-6B519CB285FA}" type="slidenum">
              <a:rPr lang="en-US" smtClean="0"/>
              <a:t>2</a:t>
            </a:fld>
            <a:endParaRPr lang="en-US"/>
          </a:p>
        </p:txBody>
      </p:sp>
      <p:sp>
        <p:nvSpPr>
          <p:cNvPr id="15" name="TextBox 14">
            <a:extLst>
              <a:ext uri="{FF2B5EF4-FFF2-40B4-BE49-F238E27FC236}">
                <a16:creationId xmlns:a16="http://schemas.microsoft.com/office/drawing/2014/main" id="{B688FD20-955C-92FB-DCDB-D19B97080BFE}"/>
              </a:ext>
            </a:extLst>
          </p:cNvPr>
          <p:cNvSpPr txBox="1"/>
          <p:nvPr/>
        </p:nvSpPr>
        <p:spPr>
          <a:xfrm>
            <a:off x="5090160" y="1325096"/>
            <a:ext cx="7101840" cy="954107"/>
          </a:xfrm>
          <a:prstGeom prst="rect">
            <a:avLst/>
          </a:prstGeom>
          <a:noFill/>
        </p:spPr>
        <p:txBody>
          <a:bodyPr wrap="square" rtlCol="0">
            <a:spAutoFit/>
          </a:bodyPr>
          <a:lstStyle/>
          <a:p>
            <a:pPr algn="ctr"/>
            <a:r>
              <a:rPr lang="en-US" sz="2800" b="1" dirty="0"/>
              <a:t>Fire Radiative Power Detections from FIRMS, October 21</a:t>
            </a:r>
            <a:r>
              <a:rPr lang="en-US" sz="2800" b="1" baseline="30000" dirty="0"/>
              <a:t>st</a:t>
            </a:r>
            <a:r>
              <a:rPr lang="en-US" sz="2800" b="1" dirty="0"/>
              <a:t>, 2024</a:t>
            </a:r>
          </a:p>
        </p:txBody>
      </p:sp>
      <p:pic>
        <p:nvPicPr>
          <p:cNvPr id="5" name="Picture 4" descr="A map of the united states&#10;&#10;Description automatically generated">
            <a:extLst>
              <a:ext uri="{FF2B5EF4-FFF2-40B4-BE49-F238E27FC236}">
                <a16:creationId xmlns:a16="http://schemas.microsoft.com/office/drawing/2014/main" id="{7F3A1C17-E596-EC25-7DC1-464EC247324C}"/>
              </a:ext>
            </a:extLst>
          </p:cNvPr>
          <p:cNvPicPr>
            <a:picLocks noChangeAspect="1"/>
          </p:cNvPicPr>
          <p:nvPr/>
        </p:nvPicPr>
        <p:blipFill>
          <a:blip r:embed="rId3"/>
          <a:stretch>
            <a:fillRect/>
          </a:stretch>
        </p:blipFill>
        <p:spPr>
          <a:xfrm>
            <a:off x="5278505" y="2376966"/>
            <a:ext cx="6804480" cy="3591253"/>
          </a:xfrm>
          <a:prstGeom prst="rect">
            <a:avLst/>
          </a:prstGeom>
        </p:spPr>
      </p:pic>
    </p:spTree>
    <p:extLst>
      <p:ext uri="{BB962C8B-B14F-4D97-AF65-F5344CB8AC3E}">
        <p14:creationId xmlns:p14="http://schemas.microsoft.com/office/powerpoint/2010/main" val="112854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FCB1-2C1C-9EFA-2AF7-FCFB7A50169E}"/>
              </a:ext>
            </a:extLst>
          </p:cNvPr>
          <p:cNvSpPr>
            <a:spLocks noGrp="1"/>
          </p:cNvSpPr>
          <p:nvPr>
            <p:ph type="title"/>
          </p:nvPr>
        </p:nvSpPr>
        <p:spPr>
          <a:xfrm>
            <a:off x="624840" y="130106"/>
            <a:ext cx="10957560" cy="935405"/>
          </a:xfrm>
        </p:spPr>
        <p:txBody>
          <a:bodyPr/>
          <a:lstStyle/>
          <a:p>
            <a:r>
              <a:rPr lang="en-US" dirty="0"/>
              <a:t>Measurements</a:t>
            </a:r>
          </a:p>
        </p:txBody>
      </p:sp>
      <p:sp>
        <p:nvSpPr>
          <p:cNvPr id="5" name="Slide Number Placeholder 4">
            <a:extLst>
              <a:ext uri="{FF2B5EF4-FFF2-40B4-BE49-F238E27FC236}">
                <a16:creationId xmlns:a16="http://schemas.microsoft.com/office/drawing/2014/main" id="{2CFB75FD-3CE0-0B4F-6A60-2B67DE3F3971}"/>
              </a:ext>
            </a:extLst>
          </p:cNvPr>
          <p:cNvSpPr>
            <a:spLocks noGrp="1"/>
          </p:cNvSpPr>
          <p:nvPr>
            <p:ph type="sldNum" sz="quarter" idx="12"/>
          </p:nvPr>
        </p:nvSpPr>
        <p:spPr/>
        <p:txBody>
          <a:bodyPr/>
          <a:lstStyle/>
          <a:p>
            <a:fld id="{AE678206-0642-9F48-9727-6B519CB285FA}" type="slidenum">
              <a:rPr lang="en-US" smtClean="0"/>
              <a:t>3</a:t>
            </a:fld>
            <a:endParaRPr lang="en-US"/>
          </a:p>
        </p:txBody>
      </p:sp>
      <p:pic>
        <p:nvPicPr>
          <p:cNvPr id="7" name="Picture 6" descr="A smoke cloud in the sky&#10;&#10;Description automatically generated">
            <a:extLst>
              <a:ext uri="{FF2B5EF4-FFF2-40B4-BE49-F238E27FC236}">
                <a16:creationId xmlns:a16="http://schemas.microsoft.com/office/drawing/2014/main" id="{693752B1-FC65-4774-9236-D06EA5142DE7}"/>
              </a:ext>
            </a:extLst>
          </p:cNvPr>
          <p:cNvPicPr>
            <a:picLocks noChangeAspect="1"/>
          </p:cNvPicPr>
          <p:nvPr/>
        </p:nvPicPr>
        <p:blipFill>
          <a:blip r:embed="rId3"/>
          <a:stretch>
            <a:fillRect/>
          </a:stretch>
        </p:blipFill>
        <p:spPr>
          <a:xfrm>
            <a:off x="7671925" y="3626239"/>
            <a:ext cx="3895235" cy="2921426"/>
          </a:xfrm>
          <a:prstGeom prst="rect">
            <a:avLst/>
          </a:prstGeom>
        </p:spPr>
      </p:pic>
      <p:pic>
        <p:nvPicPr>
          <p:cNvPr id="9" name="Picture 8" descr="A trailer in the woods&#10;&#10;Description automatically generated">
            <a:extLst>
              <a:ext uri="{FF2B5EF4-FFF2-40B4-BE49-F238E27FC236}">
                <a16:creationId xmlns:a16="http://schemas.microsoft.com/office/drawing/2014/main" id="{D9DAC876-60D8-F70A-48EC-6F8EEB4EC98A}"/>
              </a:ext>
            </a:extLst>
          </p:cNvPr>
          <p:cNvPicPr>
            <a:picLocks noChangeAspect="1"/>
          </p:cNvPicPr>
          <p:nvPr/>
        </p:nvPicPr>
        <p:blipFill>
          <a:blip r:embed="rId4"/>
          <a:stretch>
            <a:fillRect/>
          </a:stretch>
        </p:blipFill>
        <p:spPr>
          <a:xfrm>
            <a:off x="7671925" y="861731"/>
            <a:ext cx="3895235" cy="2921426"/>
          </a:xfrm>
          <a:prstGeom prst="rect">
            <a:avLst/>
          </a:prstGeom>
        </p:spPr>
      </p:pic>
      <p:pic>
        <p:nvPicPr>
          <p:cNvPr id="11" name="Picture 10" descr="A map of the state of texas&#10;&#10;Description automatically generated">
            <a:extLst>
              <a:ext uri="{FF2B5EF4-FFF2-40B4-BE49-F238E27FC236}">
                <a16:creationId xmlns:a16="http://schemas.microsoft.com/office/drawing/2014/main" id="{61F95CBB-8849-21D6-BCD9-05FBE1922B60}"/>
              </a:ext>
            </a:extLst>
          </p:cNvPr>
          <p:cNvPicPr>
            <a:picLocks noChangeAspect="1"/>
          </p:cNvPicPr>
          <p:nvPr/>
        </p:nvPicPr>
        <p:blipFill rotWithShape="1">
          <a:blip r:embed="rId5"/>
          <a:srcRect l="11067" t="17724" r="8578" b="15650"/>
          <a:stretch/>
        </p:blipFill>
        <p:spPr>
          <a:xfrm>
            <a:off x="1297577" y="1709665"/>
            <a:ext cx="5510784" cy="4569216"/>
          </a:xfrm>
          <a:prstGeom prst="rect">
            <a:avLst/>
          </a:prstGeom>
        </p:spPr>
      </p:pic>
      <p:sp>
        <p:nvSpPr>
          <p:cNvPr id="12" name="TextBox 11">
            <a:extLst>
              <a:ext uri="{FF2B5EF4-FFF2-40B4-BE49-F238E27FC236}">
                <a16:creationId xmlns:a16="http://schemas.microsoft.com/office/drawing/2014/main" id="{C2380071-0E8C-0FE7-3EDD-8FB2EB18A4CF}"/>
              </a:ext>
            </a:extLst>
          </p:cNvPr>
          <p:cNvSpPr txBox="1"/>
          <p:nvPr/>
        </p:nvSpPr>
        <p:spPr>
          <a:xfrm>
            <a:off x="2418263" y="1065511"/>
            <a:ext cx="3142207" cy="523220"/>
          </a:xfrm>
          <a:prstGeom prst="rect">
            <a:avLst/>
          </a:prstGeom>
          <a:noFill/>
        </p:spPr>
        <p:txBody>
          <a:bodyPr wrap="none" rtlCol="0">
            <a:spAutoFit/>
          </a:bodyPr>
          <a:lstStyle/>
          <a:p>
            <a:r>
              <a:rPr lang="en-US" sz="2800" dirty="0"/>
              <a:t>Fort Stewart, 2022</a:t>
            </a:r>
          </a:p>
        </p:txBody>
      </p:sp>
    </p:spTree>
    <p:extLst>
      <p:ext uri="{BB962C8B-B14F-4D97-AF65-F5344CB8AC3E}">
        <p14:creationId xmlns:p14="http://schemas.microsoft.com/office/powerpoint/2010/main" val="624957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22F2-58C6-18D7-97E2-4D467ED7E21A}"/>
              </a:ext>
            </a:extLst>
          </p:cNvPr>
          <p:cNvSpPr>
            <a:spLocks noGrp="1"/>
          </p:cNvSpPr>
          <p:nvPr>
            <p:ph type="title"/>
          </p:nvPr>
        </p:nvSpPr>
        <p:spPr/>
        <p:txBody>
          <a:bodyPr/>
          <a:lstStyle/>
          <a:p>
            <a:r>
              <a:rPr lang="en-US" dirty="0"/>
              <a:t>Modeling Frameworks</a:t>
            </a:r>
          </a:p>
        </p:txBody>
      </p:sp>
      <p:sp>
        <p:nvSpPr>
          <p:cNvPr id="5" name="Slide Number Placeholder 4">
            <a:extLst>
              <a:ext uri="{FF2B5EF4-FFF2-40B4-BE49-F238E27FC236}">
                <a16:creationId xmlns:a16="http://schemas.microsoft.com/office/drawing/2014/main" id="{241DC271-ED36-9069-3725-DDB65F952868}"/>
              </a:ext>
            </a:extLst>
          </p:cNvPr>
          <p:cNvSpPr>
            <a:spLocks noGrp="1"/>
          </p:cNvSpPr>
          <p:nvPr>
            <p:ph type="sldNum" sz="quarter" idx="12"/>
          </p:nvPr>
        </p:nvSpPr>
        <p:spPr/>
        <p:txBody>
          <a:bodyPr/>
          <a:lstStyle/>
          <a:p>
            <a:fld id="{AE678206-0642-9F48-9727-6B519CB285FA}" type="slidenum">
              <a:rPr lang="en-US" smtClean="0"/>
              <a:t>4</a:t>
            </a:fld>
            <a:endParaRPr lang="en-US"/>
          </a:p>
        </p:txBody>
      </p:sp>
      <p:graphicFrame>
        <p:nvGraphicFramePr>
          <p:cNvPr id="6" name="Table 5">
            <a:extLst>
              <a:ext uri="{FF2B5EF4-FFF2-40B4-BE49-F238E27FC236}">
                <a16:creationId xmlns:a16="http://schemas.microsoft.com/office/drawing/2014/main" id="{AE807171-A35A-F231-EC7F-ECB50BBC251E}"/>
              </a:ext>
            </a:extLst>
          </p:cNvPr>
          <p:cNvGraphicFramePr>
            <a:graphicFrameLocks noGrp="1"/>
          </p:cNvGraphicFramePr>
          <p:nvPr>
            <p:extLst>
              <p:ext uri="{D42A27DB-BD31-4B8C-83A1-F6EECF244321}">
                <p14:modId xmlns:p14="http://schemas.microsoft.com/office/powerpoint/2010/main" val="3241109552"/>
              </p:ext>
            </p:extLst>
          </p:nvPr>
        </p:nvGraphicFramePr>
        <p:xfrm>
          <a:off x="485720" y="1215483"/>
          <a:ext cx="5293288" cy="4658593"/>
        </p:xfrm>
        <a:graphic>
          <a:graphicData uri="http://schemas.openxmlformats.org/drawingml/2006/table">
            <a:tbl>
              <a:tblPr firstRow="1" firstCol="1" bandRow="1"/>
              <a:tblGrid>
                <a:gridCol w="2363770">
                  <a:extLst>
                    <a:ext uri="{9D8B030D-6E8A-4147-A177-3AD203B41FA5}">
                      <a16:colId xmlns:a16="http://schemas.microsoft.com/office/drawing/2014/main" val="3893878452"/>
                    </a:ext>
                  </a:extLst>
                </a:gridCol>
                <a:gridCol w="2929518">
                  <a:extLst>
                    <a:ext uri="{9D8B030D-6E8A-4147-A177-3AD203B41FA5}">
                      <a16:colId xmlns:a16="http://schemas.microsoft.com/office/drawing/2014/main" val="2009031407"/>
                    </a:ext>
                  </a:extLst>
                </a:gridCol>
              </a:tblGrid>
              <a:tr h="305919">
                <a:tc>
                  <a:txBody>
                    <a:bodyPr/>
                    <a:lstStyle/>
                    <a:p>
                      <a:pPr marL="0" marR="0" algn="ctr">
                        <a:spcBef>
                          <a:spcPts val="0"/>
                        </a:spcBef>
                        <a:spcAft>
                          <a:spcPts val="0"/>
                        </a:spcAft>
                      </a:pPr>
                      <a:r>
                        <a:rPr lang="en-US" sz="2000" b="1" dirty="0">
                          <a:solidFill>
                            <a:srgbClr val="0D609C"/>
                          </a:solidFill>
                          <a:effectLst/>
                          <a:latin typeface="+mn-lt"/>
                          <a:ea typeface="Times New Roman" panose="02020603050405020304" pitchFamily="18" charset="0"/>
                          <a:cs typeface="Times New Roman" panose="02020603050405020304" pitchFamily="18" charset="0"/>
                        </a:rPr>
                        <a:t>Model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D609C"/>
                          </a:solidFill>
                          <a:effectLst/>
                          <a:latin typeface="+mn-lt"/>
                          <a:ea typeface="Times New Roman" panose="02020603050405020304" pitchFamily="18" charset="0"/>
                          <a:cs typeface="Times New Roman" panose="02020603050405020304" pitchFamily="18" charset="0"/>
                        </a:rPr>
                        <a:t>WRF-SFIRE (v4.2)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086619"/>
                  </a:ext>
                </a:extLst>
              </a:tr>
              <a:tr h="510678">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Type of Model</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Eulerian coupled fire-atmosphere model</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416546"/>
                  </a:ext>
                </a:extLst>
              </a:tr>
              <a:tr h="510678">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Ignition Method</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Aerial ignition (GPS recorded)</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6106172"/>
                  </a:ext>
                </a:extLst>
              </a:tr>
              <a:tr h="802608">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Resolution</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12km-4km-1km-</a:t>
                      </a:r>
                      <a:r>
                        <a:rPr lang="en-US" sz="1600" dirty="0">
                          <a:solidFill>
                            <a:srgbClr val="FF0000"/>
                          </a:solidFill>
                          <a:effectLst/>
                          <a:latin typeface="+mn-lt"/>
                          <a:ea typeface="Times New Roman" panose="02020603050405020304" pitchFamily="18" charset="0"/>
                          <a:cs typeface="Times New Roman" panose="02020603050405020304" pitchFamily="18" charset="0"/>
                        </a:rPr>
                        <a:t>200m</a:t>
                      </a:r>
                    </a:p>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20 minutes time intervals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9107825"/>
                  </a:ext>
                </a:extLst>
              </a:tr>
              <a:tr h="815564">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Fire </a:t>
                      </a:r>
                      <a:r>
                        <a:rPr lang="en-US" sz="1600" dirty="0" err="1">
                          <a:solidFill>
                            <a:schemeClr val="tx1"/>
                          </a:solidFill>
                          <a:effectLst/>
                          <a:latin typeface="+mn-lt"/>
                          <a:ea typeface="Times New Roman" panose="02020603050405020304" pitchFamily="18" charset="0"/>
                          <a:cs typeface="Times New Roman" panose="02020603050405020304" pitchFamily="18" charset="0"/>
                        </a:rPr>
                        <a:t>Propogation</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err="1">
                          <a:solidFill>
                            <a:schemeClr val="tx1"/>
                          </a:solidFill>
                          <a:effectLst/>
                          <a:latin typeface="+mn-lt"/>
                          <a:ea typeface="Times New Roman" panose="02020603050405020304" pitchFamily="18" charset="0"/>
                          <a:cs typeface="Times New Roman" panose="02020603050405020304" pitchFamily="18" charset="0"/>
                        </a:rPr>
                        <a:t>Rothermel</a:t>
                      </a:r>
                      <a:r>
                        <a:rPr lang="en-US" sz="1600" dirty="0">
                          <a:solidFill>
                            <a:schemeClr val="tx1"/>
                          </a:solidFill>
                          <a:effectLst/>
                          <a:latin typeface="+mn-lt"/>
                          <a:ea typeface="Times New Roman" panose="02020603050405020304" pitchFamily="18" charset="0"/>
                          <a:cs typeface="Times New Roman" panose="02020603050405020304" pitchFamily="18" charset="0"/>
                        </a:rPr>
                        <a:t> formula.</a:t>
                      </a:r>
                      <a:endParaRPr lang="en-US" sz="1600" baseline="-250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82656"/>
                  </a:ext>
                </a:extLst>
              </a:tr>
              <a:tr h="1223676">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Fire Emissions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Online calculated based on LANDFIRE fuel type. SERA emission factors for Southeastern U.S. </a:t>
                      </a:r>
                    </a:p>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Inert tracer for PM</a:t>
                      </a:r>
                      <a:r>
                        <a:rPr lang="en-US" sz="1600" baseline="-25000" dirty="0">
                          <a:solidFill>
                            <a:schemeClr val="tx1"/>
                          </a:solidFill>
                          <a:effectLst/>
                          <a:latin typeface="+mn-lt"/>
                          <a:ea typeface="Times New Roman" panose="02020603050405020304" pitchFamily="18" charset="0"/>
                          <a:cs typeface="Times New Roman" panose="02020603050405020304" pitchFamily="18" charset="0"/>
                        </a:rPr>
                        <a:t>2.5</a:t>
                      </a:r>
                      <a:r>
                        <a:rPr lang="en-US" sz="1600" dirty="0">
                          <a:solidFill>
                            <a:schemeClr val="tx1"/>
                          </a:solidFill>
                          <a:effectLst/>
                          <a:latin typeface="+mn-lt"/>
                          <a:ea typeface="Times New Roman" panose="02020603050405020304" pitchFamily="18" charset="0"/>
                          <a:cs typeface="Times New Roman" panose="02020603050405020304" pitchFamily="18" charset="0"/>
                        </a:rPr>
                        <a:t>.</a:t>
                      </a:r>
                      <a:endParaRPr lang="en-US" sz="1600" baseline="-250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115686"/>
                  </a:ext>
                </a:extLst>
              </a:tr>
              <a:tr h="489470">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Plume Rise</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Plume is lifted by buoyancy.</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825423"/>
                  </a:ext>
                </a:extLst>
              </a:tr>
            </a:tbl>
          </a:graphicData>
        </a:graphic>
      </p:graphicFrame>
      <p:pic>
        <p:nvPicPr>
          <p:cNvPr id="7" name="Picture 6" descr="A map with different colored squares and numbers&#10;&#10;Description automatically generated">
            <a:extLst>
              <a:ext uri="{FF2B5EF4-FFF2-40B4-BE49-F238E27FC236}">
                <a16:creationId xmlns:a16="http://schemas.microsoft.com/office/drawing/2014/main" id="{FF2569FA-23AC-3E7E-02DC-F2283352C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3" y="723767"/>
            <a:ext cx="5787304" cy="5839563"/>
          </a:xfrm>
          <a:prstGeom prst="rect">
            <a:avLst/>
          </a:prstGeom>
        </p:spPr>
      </p:pic>
      <p:grpSp>
        <p:nvGrpSpPr>
          <p:cNvPr id="11" name="Group 10">
            <a:extLst>
              <a:ext uri="{FF2B5EF4-FFF2-40B4-BE49-F238E27FC236}">
                <a16:creationId xmlns:a16="http://schemas.microsoft.com/office/drawing/2014/main" id="{1852297E-CF05-7497-5018-08E6A46FC5EC}"/>
              </a:ext>
            </a:extLst>
          </p:cNvPr>
          <p:cNvGrpSpPr/>
          <p:nvPr/>
        </p:nvGrpSpPr>
        <p:grpSpPr>
          <a:xfrm>
            <a:off x="0" y="0"/>
            <a:ext cx="6582145" cy="6784101"/>
            <a:chOff x="0" y="122121"/>
            <a:chExt cx="6582145" cy="6784101"/>
          </a:xfrm>
        </p:grpSpPr>
        <p:pic>
          <p:nvPicPr>
            <p:cNvPr id="8" name="Picture 7" descr="A graph showing a heat wave&#10;&#10;Description automatically generated with medium confidence">
              <a:extLst>
                <a:ext uri="{FF2B5EF4-FFF2-40B4-BE49-F238E27FC236}">
                  <a16:creationId xmlns:a16="http://schemas.microsoft.com/office/drawing/2014/main" id="{2E479CE1-B4FC-90FF-5DC9-F44ECFBA7429}"/>
                </a:ext>
              </a:extLst>
            </p:cNvPr>
            <p:cNvPicPr>
              <a:picLocks noChangeAspect="1"/>
            </p:cNvPicPr>
            <p:nvPr/>
          </p:nvPicPr>
          <p:blipFill rotWithShape="1">
            <a:blip r:embed="rId4">
              <a:extLst>
                <a:ext uri="{28A0092B-C50C-407E-A947-70E740481C1C}">
                  <a14:useLocalDpi xmlns:a14="http://schemas.microsoft.com/office/drawing/2010/main" val="0"/>
                </a:ext>
              </a:extLst>
            </a:blip>
            <a:srcRect l="22577" t="4295" r="17677" b="6660"/>
            <a:stretch/>
          </p:blipFill>
          <p:spPr>
            <a:xfrm>
              <a:off x="0" y="310335"/>
              <a:ext cx="3490332" cy="3901440"/>
            </a:xfrm>
            <a:prstGeom prst="rect">
              <a:avLst/>
            </a:prstGeom>
          </p:spPr>
        </p:pic>
        <p:pic>
          <p:nvPicPr>
            <p:cNvPr id="9" name="Picture 8" descr="A diagram of a gas station&#10;&#10;Description automatically generated with medium confidence">
              <a:extLst>
                <a:ext uri="{FF2B5EF4-FFF2-40B4-BE49-F238E27FC236}">
                  <a16:creationId xmlns:a16="http://schemas.microsoft.com/office/drawing/2014/main" id="{4445012D-3223-D477-820D-48FDC3BF80AC}"/>
                </a:ext>
              </a:extLst>
            </p:cNvPr>
            <p:cNvPicPr>
              <a:picLocks noChangeAspect="1"/>
            </p:cNvPicPr>
            <p:nvPr/>
          </p:nvPicPr>
          <p:blipFill rotWithShape="1">
            <a:blip r:embed="rId5">
              <a:extLst>
                <a:ext uri="{28A0092B-C50C-407E-A947-70E740481C1C}">
                  <a14:useLocalDpi xmlns:a14="http://schemas.microsoft.com/office/drawing/2010/main" val="0"/>
                </a:ext>
              </a:extLst>
            </a:blip>
            <a:srcRect l="13470" r="10354" b="6661"/>
            <a:stretch/>
          </p:blipFill>
          <p:spPr>
            <a:xfrm>
              <a:off x="3302497" y="122121"/>
              <a:ext cx="3279648" cy="4089654"/>
            </a:xfrm>
            <a:prstGeom prst="rect">
              <a:avLst/>
            </a:prstGeom>
          </p:spPr>
        </p:pic>
        <p:pic>
          <p:nvPicPr>
            <p:cNvPr id="10" name="Picture 9" descr="A map of a bird&#10;&#10;Description automatically generated">
              <a:extLst>
                <a:ext uri="{FF2B5EF4-FFF2-40B4-BE49-F238E27FC236}">
                  <a16:creationId xmlns:a16="http://schemas.microsoft.com/office/drawing/2014/main" id="{4999B07B-699C-8AAD-7E7F-65694E5CC777}"/>
                </a:ext>
              </a:extLst>
            </p:cNvPr>
            <p:cNvPicPr>
              <a:picLocks noChangeAspect="1"/>
            </p:cNvPicPr>
            <p:nvPr/>
          </p:nvPicPr>
          <p:blipFill rotWithShape="1">
            <a:blip r:embed="rId6">
              <a:extLst>
                <a:ext uri="{28A0092B-C50C-407E-A947-70E740481C1C}">
                  <a14:useLocalDpi xmlns:a14="http://schemas.microsoft.com/office/drawing/2010/main" val="0"/>
                </a:ext>
              </a:extLst>
            </a:blip>
            <a:srcRect t="9813" b="11286"/>
            <a:stretch/>
          </p:blipFill>
          <p:spPr bwMode="auto">
            <a:xfrm>
              <a:off x="106463" y="4100492"/>
              <a:ext cx="5842000" cy="280573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6857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3302-1840-E7BF-1B6E-13EF6B12C551}"/>
              </a:ext>
            </a:extLst>
          </p:cNvPr>
          <p:cNvSpPr>
            <a:spLocks noGrp="1"/>
          </p:cNvSpPr>
          <p:nvPr>
            <p:ph type="title"/>
          </p:nvPr>
        </p:nvSpPr>
        <p:spPr>
          <a:xfrm>
            <a:off x="381000" y="22362"/>
            <a:ext cx="11430000" cy="1014761"/>
          </a:xfrm>
        </p:spPr>
        <p:txBody>
          <a:bodyPr/>
          <a:lstStyle/>
          <a:p>
            <a:r>
              <a:rPr lang="en-US" dirty="0"/>
              <a:t>Methods</a:t>
            </a:r>
          </a:p>
        </p:txBody>
      </p:sp>
      <p:sp>
        <p:nvSpPr>
          <p:cNvPr id="5" name="Slide Number Placeholder 4">
            <a:extLst>
              <a:ext uri="{FF2B5EF4-FFF2-40B4-BE49-F238E27FC236}">
                <a16:creationId xmlns:a16="http://schemas.microsoft.com/office/drawing/2014/main" id="{93C7AE0A-09CE-6526-27C0-2BB1527A87F4}"/>
              </a:ext>
            </a:extLst>
          </p:cNvPr>
          <p:cNvSpPr>
            <a:spLocks noGrp="1"/>
          </p:cNvSpPr>
          <p:nvPr>
            <p:ph type="sldNum" sz="quarter" idx="12"/>
          </p:nvPr>
        </p:nvSpPr>
        <p:spPr/>
        <p:txBody>
          <a:bodyPr/>
          <a:lstStyle/>
          <a:p>
            <a:fld id="{AE678206-0642-9F48-9727-6B519CB285FA}" type="slidenum">
              <a:rPr lang="en-US" smtClean="0"/>
              <a:t>5</a:t>
            </a:fld>
            <a:endParaRPr lang="en-US"/>
          </a:p>
        </p:txBody>
      </p:sp>
      <p:graphicFrame>
        <p:nvGraphicFramePr>
          <p:cNvPr id="13" name="Table 12">
            <a:extLst>
              <a:ext uri="{FF2B5EF4-FFF2-40B4-BE49-F238E27FC236}">
                <a16:creationId xmlns:a16="http://schemas.microsoft.com/office/drawing/2014/main" id="{B87A9984-6B2B-A850-F9FC-21785A7FC801}"/>
              </a:ext>
            </a:extLst>
          </p:cNvPr>
          <p:cNvGraphicFramePr>
            <a:graphicFrameLocks noGrp="1"/>
          </p:cNvGraphicFramePr>
          <p:nvPr>
            <p:extLst>
              <p:ext uri="{D42A27DB-BD31-4B8C-83A1-F6EECF244321}">
                <p14:modId xmlns:p14="http://schemas.microsoft.com/office/powerpoint/2010/main" val="1802348834"/>
              </p:ext>
            </p:extLst>
          </p:nvPr>
        </p:nvGraphicFramePr>
        <p:xfrm>
          <a:off x="870748" y="924049"/>
          <a:ext cx="10450504" cy="5715859"/>
        </p:xfrm>
        <a:graphic>
          <a:graphicData uri="http://schemas.openxmlformats.org/drawingml/2006/table">
            <a:tbl>
              <a:tblPr firstRow="1" firstCol="1" bandRow="1"/>
              <a:tblGrid>
                <a:gridCol w="3313982">
                  <a:extLst>
                    <a:ext uri="{9D8B030D-6E8A-4147-A177-3AD203B41FA5}">
                      <a16:colId xmlns:a16="http://schemas.microsoft.com/office/drawing/2014/main" val="3671762528"/>
                    </a:ext>
                  </a:extLst>
                </a:gridCol>
                <a:gridCol w="7136522">
                  <a:extLst>
                    <a:ext uri="{9D8B030D-6E8A-4147-A177-3AD203B41FA5}">
                      <a16:colId xmlns:a16="http://schemas.microsoft.com/office/drawing/2014/main" val="872397038"/>
                    </a:ext>
                  </a:extLst>
                </a:gridCol>
              </a:tblGrid>
              <a:tr h="237568">
                <a:tc>
                  <a:txBody>
                    <a:bodyPr/>
                    <a:lstStyle/>
                    <a:p>
                      <a:pPr marL="0" marR="0" algn="ctr">
                        <a:lnSpc>
                          <a:spcPct val="100000"/>
                        </a:lnSpc>
                        <a:spcBef>
                          <a:spcPts val="0"/>
                        </a:spcBef>
                        <a:spcAft>
                          <a:spcPts val="0"/>
                        </a:spcAft>
                      </a:pPr>
                      <a:r>
                        <a:rPr lang="en-US" sz="2400" kern="100" dirty="0">
                          <a:effectLst/>
                          <a:latin typeface="+mn-lt"/>
                          <a:ea typeface="Times New Roman" panose="02020603050405020304" pitchFamily="18" charset="0"/>
                        </a:rPr>
                        <a:t>Name</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00000"/>
                        </a:lnSpc>
                        <a:spcBef>
                          <a:spcPts val="0"/>
                        </a:spcBef>
                        <a:spcAft>
                          <a:spcPts val="0"/>
                        </a:spcAft>
                      </a:pPr>
                      <a:r>
                        <a:rPr lang="en-US" sz="2400" kern="100" dirty="0">
                          <a:effectLst/>
                          <a:latin typeface="+mn-lt"/>
                          <a:ea typeface="Times New Roman" panose="02020603050405020304" pitchFamily="18" charset="0"/>
                        </a:rPr>
                        <a:t>Description</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87962931"/>
                  </a:ext>
                </a:extLst>
              </a:tr>
              <a:tr h="588655">
                <a:tc rowSpan="2">
                  <a:txBody>
                    <a:bodyPr/>
                    <a:lstStyle/>
                    <a:p>
                      <a:pPr marL="0" marR="0" algn="ctr">
                        <a:lnSpc>
                          <a:spcPct val="100000"/>
                        </a:lnSpc>
                        <a:spcBef>
                          <a:spcPts val="0"/>
                        </a:spcBef>
                        <a:spcAft>
                          <a:spcPts val="0"/>
                        </a:spcAft>
                      </a:pPr>
                      <a:r>
                        <a:rPr lang="en-US" sz="1800" kern="100" dirty="0">
                          <a:effectLst/>
                          <a:latin typeface="+mn-lt"/>
                          <a:ea typeface="Times New Roman" panose="02020603050405020304" pitchFamily="18" charset="0"/>
                        </a:rPr>
                        <a:t>Benchmarks </a:t>
                      </a:r>
                    </a:p>
                    <a:p>
                      <a:pPr marL="0" marR="0" algn="ctr">
                        <a:lnSpc>
                          <a:spcPct val="100000"/>
                        </a:lnSpc>
                        <a:spcBef>
                          <a:spcPts val="0"/>
                        </a:spcBef>
                        <a:spcAft>
                          <a:spcPts val="0"/>
                        </a:spcAft>
                      </a:pPr>
                      <a:r>
                        <a:rPr lang="en-US" sz="1800" kern="100" dirty="0">
                          <a:effectLst/>
                          <a:latin typeface="+mn-lt"/>
                          <a:ea typeface="Times New Roman" panose="02020603050405020304" pitchFamily="18" charset="0"/>
                        </a:rPr>
                        <a:t>(widely used in CTMs)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algn="ctr">
                        <a:lnSpc>
                          <a:spcPct val="100000"/>
                        </a:lnSpc>
                        <a:spcBef>
                          <a:spcPts val="0"/>
                        </a:spcBef>
                        <a:spcAft>
                          <a:spcPts val="0"/>
                        </a:spcAft>
                      </a:pPr>
                      <a:r>
                        <a:rPr lang="en-US" sz="1800" kern="100" dirty="0">
                          <a:effectLst/>
                          <a:latin typeface="+mn-lt"/>
                          <a:ea typeface="Times New Roman" panose="02020603050405020304" pitchFamily="18" charset="0"/>
                        </a:rPr>
                        <a:t>Benchmark (B): WRF-SFIRE with initial and boundary conditions (IC/BC) provided by 1-km resolution WRF</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222933157"/>
                  </a:ext>
                </a:extLst>
              </a:tr>
              <a:tr h="588655">
                <a:tc vMerge="1">
                  <a:txBody>
                    <a:bodyPr/>
                    <a:lstStyle/>
                    <a:p>
                      <a:pPr marL="0" marR="0" algn="ctr">
                        <a:lnSpc>
                          <a:spcPct val="100000"/>
                        </a:lnSpc>
                        <a:spcBef>
                          <a:spcPts val="0"/>
                        </a:spcBef>
                        <a:spcAft>
                          <a:spcPts val="0"/>
                        </a:spcAft>
                      </a:pPr>
                      <a:r>
                        <a:rPr lang="en-US" sz="1800" kern="100" dirty="0">
                          <a:effectLst/>
                          <a:latin typeface="Times New Roman" panose="02020603050405020304" pitchFamily="18" charset="0"/>
                          <a:ea typeface="Times New Roman" panose="02020603050405020304" pitchFamily="18" charset="0"/>
                        </a:rPr>
                        <a:t>Nudging Benchmark (NB)</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tc>
                  <a:txBody>
                    <a:bodyPr/>
                    <a:lstStyle/>
                    <a:p>
                      <a:pPr marL="0" marR="0" algn="ctr">
                        <a:lnSpc>
                          <a:spcPct val="100000"/>
                        </a:lnSpc>
                        <a:spcBef>
                          <a:spcPts val="0"/>
                        </a:spcBef>
                        <a:spcAft>
                          <a:spcPts val="0"/>
                        </a:spcAft>
                      </a:pPr>
                      <a:r>
                        <a:rPr lang="en-US" sz="1800" kern="100" dirty="0">
                          <a:effectLst/>
                          <a:latin typeface="+mn-lt"/>
                          <a:ea typeface="Times New Roman" panose="02020603050405020304" pitchFamily="18" charset="0"/>
                        </a:rPr>
                        <a:t>Nudging Benchmark (NB): WRF-SFIRE with nudging and IC/BC provided by 1-km resolution nudged WRF</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2502850256"/>
                  </a:ext>
                </a:extLst>
              </a:tr>
              <a:tr h="712375">
                <a:tc rowSpan="2">
                  <a:txBody>
                    <a:bodyPr/>
                    <a:lstStyle/>
                    <a:p>
                      <a:pPr marL="0" marR="0" algn="ctr">
                        <a:lnSpc>
                          <a:spcPct val="100000"/>
                        </a:lnSpc>
                        <a:spcBef>
                          <a:spcPts val="0"/>
                        </a:spcBef>
                        <a:spcAft>
                          <a:spcPts val="0"/>
                        </a:spcAft>
                      </a:pPr>
                      <a:r>
                        <a:rPr lang="en-US" sz="1800" kern="100" dirty="0">
                          <a:effectLst/>
                          <a:latin typeface="+mn-lt"/>
                          <a:ea typeface="Times New Roman" panose="02020603050405020304" pitchFamily="18" charset="0"/>
                        </a:rPr>
                        <a:t>Wind Bias Reduction Methods </a:t>
                      </a:r>
                    </a:p>
                    <a:p>
                      <a:pPr marL="0" marR="0" algn="ctr">
                        <a:lnSpc>
                          <a:spcPct val="100000"/>
                        </a:lnSpc>
                        <a:spcBef>
                          <a:spcPts val="0"/>
                        </a:spcBef>
                        <a:spcAft>
                          <a:spcPts val="0"/>
                        </a:spcAft>
                      </a:pPr>
                      <a:r>
                        <a:rPr lang="en-US" sz="1800" kern="100" dirty="0">
                          <a:effectLst/>
                          <a:latin typeface="+mn-lt"/>
                          <a:ea typeface="Times New Roman" panose="02020603050405020304" pitchFamily="18" charset="0"/>
                        </a:rPr>
                        <a:t>(reduce wind bias in WRF)</a:t>
                      </a:r>
                      <a:endParaRPr lang="en-US" sz="1800" kern="100" dirty="0">
                        <a:effectLst/>
                        <a:latin typeface="+mn-lt"/>
                      </a:endParaRP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n-lt"/>
                          <a:ea typeface="Times New Roman" panose="02020603050405020304" pitchFamily="18" charset="0"/>
                        </a:rPr>
                        <a:t>Augmentation Nudging (AN): WRF-SFIRE with nudging to observational data augmented by interpolation </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val="1595136865"/>
                  </a:ext>
                </a:extLst>
              </a:tr>
              <a:tr h="588655">
                <a:tc vMerge="1">
                  <a:txBody>
                    <a:bodyPr/>
                    <a:lstStyle/>
                    <a:p>
                      <a:pPr marL="0" marR="0" algn="ctr">
                        <a:lnSpc>
                          <a:spcPct val="100000"/>
                        </a:lnSpc>
                        <a:spcBef>
                          <a:spcPts val="0"/>
                        </a:spcBef>
                        <a:spcAft>
                          <a:spcPts val="0"/>
                        </a:spcAft>
                      </a:pPr>
                      <a:r>
                        <a:rPr lang="en-US" sz="1800" kern="100" dirty="0">
                          <a:effectLst/>
                          <a:latin typeface="Times New Roman" panose="02020603050405020304" pitchFamily="18" charset="0"/>
                          <a:ea typeface="Times New Roman" panose="02020603050405020304" pitchFamily="18" charset="0"/>
                        </a:rPr>
                        <a:t>Initial Condition and Boundary Condition (ICBC)</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n-lt"/>
                          <a:ea typeface="Times New Roman" panose="02020603050405020304" pitchFamily="18" charset="0"/>
                        </a:rPr>
                        <a:t>Initial Condition and Boundary Condition (ICBC): WRF-SFIRE with IC/BC from rotated wind direction and scaled wind speed based on wind bias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val="1534022203"/>
                  </a:ext>
                </a:extLst>
              </a:tr>
              <a:tr h="907247">
                <a:tc rowSpan="3">
                  <a:txBody>
                    <a:bodyPr/>
                    <a:lstStyle/>
                    <a:p>
                      <a:pPr marL="0" marR="0" algn="ctr">
                        <a:lnSpc>
                          <a:spcPct val="100000"/>
                        </a:lnSpc>
                        <a:spcBef>
                          <a:spcPts val="0"/>
                        </a:spcBef>
                        <a:spcAft>
                          <a:spcPts val="0"/>
                        </a:spcAft>
                      </a:pPr>
                      <a:r>
                        <a:rPr lang="en-US" sz="1800" kern="100" dirty="0">
                          <a:effectLst/>
                          <a:latin typeface="+mn-lt"/>
                          <a:ea typeface="Times New Roman" panose="02020603050405020304" pitchFamily="18" charset="0"/>
                        </a:rPr>
                        <a:t>Smoke Model </a:t>
                      </a:r>
                    </a:p>
                    <a:p>
                      <a:pPr marL="0" marR="0" algn="ctr">
                        <a:lnSpc>
                          <a:spcPct val="100000"/>
                        </a:lnSpc>
                        <a:spcBef>
                          <a:spcPts val="0"/>
                        </a:spcBef>
                        <a:spcAft>
                          <a:spcPts val="0"/>
                        </a:spcAft>
                      </a:pPr>
                      <a:r>
                        <a:rPr lang="en-US" sz="1800" kern="100" dirty="0">
                          <a:effectLst/>
                          <a:latin typeface="+mn-lt"/>
                          <a:ea typeface="Times New Roman" panose="02020603050405020304" pitchFamily="18" charset="0"/>
                        </a:rPr>
                        <a:t>Evaluation Methods</a:t>
                      </a:r>
                    </a:p>
                    <a:p>
                      <a:pPr marL="0" marR="0" algn="ctr">
                        <a:lnSpc>
                          <a:spcPct val="100000"/>
                        </a:lnSpc>
                        <a:spcBef>
                          <a:spcPts val="0"/>
                        </a:spcBef>
                        <a:spcAft>
                          <a:spcPts val="0"/>
                        </a:spcAft>
                      </a:pPr>
                      <a:r>
                        <a:rPr lang="en-US" sz="1800" kern="100" dirty="0">
                          <a:effectLst/>
                          <a:latin typeface="+mn-lt"/>
                          <a:ea typeface="Times New Roman" panose="02020603050405020304" pitchFamily="18" charset="0"/>
                        </a:rPr>
                        <a:t>(post-analysis the concentration uncertainty with consideration of wind bias)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n-lt"/>
                          <a:ea typeface="Times New Roman" panose="02020603050405020304" pitchFamily="18" charset="0"/>
                        </a:rPr>
                        <a:t>Rotation and Translation (RT): Rotate the monitor location with burn units as center and translate the distance between monitor location and burn units.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87606143"/>
                  </a:ext>
                </a:extLst>
              </a:tr>
              <a:tr h="591434">
                <a:tc vMerge="1">
                  <a:txBody>
                    <a:bodyPr/>
                    <a:lstStyle/>
                    <a:p>
                      <a:pPr marL="0" marR="0" algn="ctr">
                        <a:lnSpc>
                          <a:spcPct val="100000"/>
                        </a:lnSpc>
                        <a:spcBef>
                          <a:spcPts val="0"/>
                        </a:spcBef>
                        <a:spcAft>
                          <a:spcPts val="0"/>
                        </a:spcAft>
                      </a:pPr>
                      <a:r>
                        <a:rPr lang="en-US" sz="1800" kern="100" dirty="0">
                          <a:effectLst/>
                          <a:latin typeface="Times New Roman" panose="02020603050405020304" pitchFamily="18" charset="0"/>
                          <a:ea typeface="Times New Roman" panose="02020603050405020304" pitchFamily="18" charset="0"/>
                        </a:rPr>
                        <a:t>Equal Time Back/forward Trajectory (BFT)</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n-lt"/>
                          <a:ea typeface="Times New Roman" panose="02020603050405020304" pitchFamily="18" charset="0"/>
                        </a:rPr>
                        <a:t>Equal Time Back/forward Trajectory (BFT): Combining backward trajectory and forward trajectory under same time steps to find pseudo-monitor locations.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999649763"/>
                  </a:ext>
                </a:extLst>
              </a:tr>
              <a:tr h="907247">
                <a:tc vMerge="1">
                  <a:txBody>
                    <a:bodyPr/>
                    <a:lstStyle/>
                    <a:p>
                      <a:pPr marL="0" marR="0" algn="ctr">
                        <a:lnSpc>
                          <a:spcPct val="100000"/>
                        </a:lnSpc>
                        <a:spcBef>
                          <a:spcPts val="0"/>
                        </a:spcBef>
                        <a:spcAft>
                          <a:spcPts val="0"/>
                        </a:spcAft>
                      </a:pPr>
                      <a:r>
                        <a:rPr lang="en-US" sz="1800" kern="100" dirty="0">
                          <a:effectLst/>
                          <a:latin typeface="Times New Roman" panose="02020603050405020304" pitchFamily="18" charset="0"/>
                          <a:ea typeface="Times New Roman" panose="02020603050405020304" pitchFamily="18" charset="0"/>
                        </a:rPr>
                        <a:t>Equal Distance Back/forward Trajectory (BFT*)</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mn-lt"/>
                          <a:ea typeface="Times New Roman" panose="02020603050405020304" pitchFamily="18" charset="0"/>
                        </a:rPr>
                        <a:t>Equal Distance Back/forward Trajectory (BFT*): Combining backward trajectory and forward trajectory under same distance to find pseudo-monitor locations.</a:t>
                      </a:r>
                    </a:p>
                  </a:txBody>
                  <a:tcPr marL="50188" marR="501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4093350593"/>
                  </a:ext>
                </a:extLst>
              </a:tr>
            </a:tbl>
          </a:graphicData>
        </a:graphic>
      </p:graphicFrame>
    </p:spTree>
    <p:extLst>
      <p:ext uri="{BB962C8B-B14F-4D97-AF65-F5344CB8AC3E}">
        <p14:creationId xmlns:p14="http://schemas.microsoft.com/office/powerpoint/2010/main" val="150139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4CDE-7EEE-851D-3192-180ABE10DD5D}"/>
              </a:ext>
            </a:extLst>
          </p:cNvPr>
          <p:cNvSpPr>
            <a:spLocks noGrp="1"/>
          </p:cNvSpPr>
          <p:nvPr>
            <p:ph type="title"/>
          </p:nvPr>
        </p:nvSpPr>
        <p:spPr/>
        <p:txBody>
          <a:bodyPr/>
          <a:lstStyle/>
          <a:p>
            <a:r>
              <a:rPr lang="en-US" dirty="0"/>
              <a:t>Wind Bias Reduction Methods</a:t>
            </a:r>
          </a:p>
        </p:txBody>
      </p:sp>
      <p:sp>
        <p:nvSpPr>
          <p:cNvPr id="3" name="Content Placeholder 2">
            <a:extLst>
              <a:ext uri="{FF2B5EF4-FFF2-40B4-BE49-F238E27FC236}">
                <a16:creationId xmlns:a16="http://schemas.microsoft.com/office/drawing/2014/main" id="{0D6939F8-1A96-636E-9936-77482D367823}"/>
              </a:ext>
            </a:extLst>
          </p:cNvPr>
          <p:cNvSpPr>
            <a:spLocks noGrp="1"/>
          </p:cNvSpPr>
          <p:nvPr>
            <p:ph sz="half" idx="1"/>
          </p:nvPr>
        </p:nvSpPr>
        <p:spPr>
          <a:xfrm>
            <a:off x="379048" y="1215482"/>
            <a:ext cx="11430000" cy="4967058"/>
          </a:xfrm>
        </p:spPr>
        <p:txBody>
          <a:bodyPr>
            <a:normAutofit/>
          </a:bodyPr>
          <a:lstStyle/>
          <a:p>
            <a:r>
              <a:rPr lang="en-US" dirty="0"/>
              <a:t>Observational Nudging: Observational nudging is a method to introduce artificial tendency terms in WRF simulations, which gradually nudge the model around the observation stations towards corresponding observations.</a:t>
            </a:r>
          </a:p>
          <a:p>
            <a:endParaRPr lang="en-US" dirty="0"/>
          </a:p>
          <a:p>
            <a:r>
              <a:rPr lang="en-US" dirty="0"/>
              <a:t>Included observations: RAWS monitors, NCEP ADP global surface and upper air observational weather data, and measurements from EBAM deployed in the Fort.</a:t>
            </a:r>
          </a:p>
          <a:p>
            <a:endParaRPr lang="en-US" dirty="0"/>
          </a:p>
          <a:p>
            <a:r>
              <a:rPr lang="en-US" dirty="0"/>
              <a:t>Augmentation Nudging (AN): using 1-km resolution wind field which is interpolated based on Kriging to augment the nudging process.</a:t>
            </a:r>
          </a:p>
          <a:p>
            <a:endParaRPr lang="en-US" dirty="0"/>
          </a:p>
          <a:p>
            <a:r>
              <a:rPr lang="en-US" dirty="0"/>
              <a:t>Initial Condition and Boundary Condition (ICBC): directly revise the initial and boundary condition of the wind for the fire domain based on wind bias.</a:t>
            </a:r>
          </a:p>
        </p:txBody>
      </p:sp>
      <p:sp>
        <p:nvSpPr>
          <p:cNvPr id="5" name="Slide Number Placeholder 4">
            <a:extLst>
              <a:ext uri="{FF2B5EF4-FFF2-40B4-BE49-F238E27FC236}">
                <a16:creationId xmlns:a16="http://schemas.microsoft.com/office/drawing/2014/main" id="{A8530A64-497D-0FD0-628C-7B1737DE2ED7}"/>
              </a:ext>
            </a:extLst>
          </p:cNvPr>
          <p:cNvSpPr>
            <a:spLocks noGrp="1"/>
          </p:cNvSpPr>
          <p:nvPr>
            <p:ph type="sldNum" sz="quarter" idx="12"/>
          </p:nvPr>
        </p:nvSpPr>
        <p:spPr/>
        <p:txBody>
          <a:bodyPr/>
          <a:lstStyle/>
          <a:p>
            <a:fld id="{AE678206-0642-9F48-9727-6B519CB285FA}" type="slidenum">
              <a:rPr lang="en-US" smtClean="0"/>
              <a:t>6</a:t>
            </a:fld>
            <a:endParaRPr lang="en-US"/>
          </a:p>
        </p:txBody>
      </p:sp>
    </p:spTree>
    <p:extLst>
      <p:ext uri="{BB962C8B-B14F-4D97-AF65-F5344CB8AC3E}">
        <p14:creationId xmlns:p14="http://schemas.microsoft.com/office/powerpoint/2010/main" val="300207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925A-F95F-7549-9815-E5F552EF13FC}"/>
              </a:ext>
            </a:extLst>
          </p:cNvPr>
          <p:cNvSpPr>
            <a:spLocks noGrp="1"/>
          </p:cNvSpPr>
          <p:nvPr>
            <p:ph type="title"/>
          </p:nvPr>
        </p:nvSpPr>
        <p:spPr/>
        <p:txBody>
          <a:bodyPr/>
          <a:lstStyle/>
          <a:p>
            <a:r>
              <a:rPr lang="en-US" dirty="0"/>
              <a:t>Results of Wind Bias Reduction Methods</a:t>
            </a:r>
          </a:p>
        </p:txBody>
      </p:sp>
      <p:sp>
        <p:nvSpPr>
          <p:cNvPr id="5" name="Slide Number Placeholder 4">
            <a:extLst>
              <a:ext uri="{FF2B5EF4-FFF2-40B4-BE49-F238E27FC236}">
                <a16:creationId xmlns:a16="http://schemas.microsoft.com/office/drawing/2014/main" id="{0C1D1AA2-A09B-97C7-3DAE-4332F1D5151B}"/>
              </a:ext>
            </a:extLst>
          </p:cNvPr>
          <p:cNvSpPr>
            <a:spLocks noGrp="1"/>
          </p:cNvSpPr>
          <p:nvPr>
            <p:ph type="sldNum" sz="quarter" idx="12"/>
          </p:nvPr>
        </p:nvSpPr>
        <p:spPr/>
        <p:txBody>
          <a:bodyPr/>
          <a:lstStyle/>
          <a:p>
            <a:fld id="{AE678206-0642-9F48-9727-6B519CB285FA}" type="slidenum">
              <a:rPr lang="en-US" smtClean="0"/>
              <a:t>7</a:t>
            </a:fld>
            <a:endParaRPr lang="en-US"/>
          </a:p>
        </p:txBody>
      </p:sp>
      <p:pic>
        <p:nvPicPr>
          <p:cNvPr id="4" name="Picture 3" descr="A diagram of a wind speed&#10;&#10;Description automatically generated">
            <a:extLst>
              <a:ext uri="{FF2B5EF4-FFF2-40B4-BE49-F238E27FC236}">
                <a16:creationId xmlns:a16="http://schemas.microsoft.com/office/drawing/2014/main" id="{E77BE1FA-BE7F-BA49-0223-78EF52CAA902}"/>
              </a:ext>
            </a:extLst>
          </p:cNvPr>
          <p:cNvPicPr>
            <a:picLocks noChangeAspect="1"/>
          </p:cNvPicPr>
          <p:nvPr/>
        </p:nvPicPr>
        <p:blipFill rotWithShape="1">
          <a:blip r:embed="rId3"/>
          <a:srcRect l="8761" r="6060"/>
          <a:stretch/>
        </p:blipFill>
        <p:spPr>
          <a:xfrm>
            <a:off x="6096000" y="1186952"/>
            <a:ext cx="5354328" cy="5020056"/>
          </a:xfrm>
          <a:prstGeom prst="rect">
            <a:avLst/>
          </a:prstGeom>
        </p:spPr>
      </p:pic>
      <p:sp>
        <p:nvSpPr>
          <p:cNvPr id="6" name="Oval 5">
            <a:extLst>
              <a:ext uri="{FF2B5EF4-FFF2-40B4-BE49-F238E27FC236}">
                <a16:creationId xmlns:a16="http://schemas.microsoft.com/office/drawing/2014/main" id="{1E665039-552D-FA2A-26E9-EA579B542D15}"/>
              </a:ext>
            </a:extLst>
          </p:cNvPr>
          <p:cNvSpPr/>
          <p:nvPr/>
        </p:nvSpPr>
        <p:spPr>
          <a:xfrm>
            <a:off x="7643098" y="4186724"/>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weather forecast&#10;&#10;Description automatically generated with medium confidence">
            <a:extLst>
              <a:ext uri="{FF2B5EF4-FFF2-40B4-BE49-F238E27FC236}">
                <a16:creationId xmlns:a16="http://schemas.microsoft.com/office/drawing/2014/main" id="{B89A1606-EA8B-AD8F-3107-5A088A776729}"/>
              </a:ext>
            </a:extLst>
          </p:cNvPr>
          <p:cNvPicPr>
            <a:picLocks noChangeAspect="1"/>
          </p:cNvPicPr>
          <p:nvPr/>
        </p:nvPicPr>
        <p:blipFill rotWithShape="1">
          <a:blip r:embed="rId4"/>
          <a:srcRect l="6389" t="3996" r="6335"/>
          <a:stretch/>
        </p:blipFill>
        <p:spPr>
          <a:xfrm>
            <a:off x="381588" y="1201218"/>
            <a:ext cx="5714412" cy="5020056"/>
          </a:xfrm>
          <a:prstGeom prst="rect">
            <a:avLst/>
          </a:prstGeom>
        </p:spPr>
      </p:pic>
      <p:sp>
        <p:nvSpPr>
          <p:cNvPr id="9" name="Oval 8">
            <a:extLst>
              <a:ext uri="{FF2B5EF4-FFF2-40B4-BE49-F238E27FC236}">
                <a16:creationId xmlns:a16="http://schemas.microsoft.com/office/drawing/2014/main" id="{B9E27FFA-4456-8A86-CF19-4D492D79CBD3}"/>
              </a:ext>
            </a:extLst>
          </p:cNvPr>
          <p:cNvSpPr/>
          <p:nvPr/>
        </p:nvSpPr>
        <p:spPr>
          <a:xfrm>
            <a:off x="4352544" y="3880022"/>
            <a:ext cx="627229" cy="4819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22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3C3F-81D3-AF32-7548-EA0A2659B632}"/>
              </a:ext>
            </a:extLst>
          </p:cNvPr>
          <p:cNvSpPr>
            <a:spLocks noGrp="1"/>
          </p:cNvSpPr>
          <p:nvPr>
            <p:ph type="title"/>
          </p:nvPr>
        </p:nvSpPr>
        <p:spPr/>
        <p:txBody>
          <a:bodyPr/>
          <a:lstStyle/>
          <a:p>
            <a:r>
              <a:rPr lang="en-US" dirty="0"/>
              <a:t>Smoke Simulation Evaluations</a:t>
            </a:r>
          </a:p>
        </p:txBody>
      </p:sp>
      <p:sp>
        <p:nvSpPr>
          <p:cNvPr id="5" name="Slide Number Placeholder 4">
            <a:extLst>
              <a:ext uri="{FF2B5EF4-FFF2-40B4-BE49-F238E27FC236}">
                <a16:creationId xmlns:a16="http://schemas.microsoft.com/office/drawing/2014/main" id="{CB47A0FC-E10F-B82D-EE4E-941F14126713}"/>
              </a:ext>
            </a:extLst>
          </p:cNvPr>
          <p:cNvSpPr>
            <a:spLocks noGrp="1"/>
          </p:cNvSpPr>
          <p:nvPr>
            <p:ph type="sldNum" sz="quarter" idx="12"/>
          </p:nvPr>
        </p:nvSpPr>
        <p:spPr/>
        <p:txBody>
          <a:bodyPr/>
          <a:lstStyle/>
          <a:p>
            <a:fld id="{AE678206-0642-9F48-9727-6B519CB285FA}" type="slidenum">
              <a:rPr lang="en-US" smtClean="0"/>
              <a:t>8</a:t>
            </a:fld>
            <a:endParaRPr lang="en-US"/>
          </a:p>
        </p:txBody>
      </p:sp>
      <p:pic>
        <p:nvPicPr>
          <p:cNvPr id="14" name="Picture 13" descr="A group of graphs showing different types of data&#10;&#10;Description automatically generated">
            <a:extLst>
              <a:ext uri="{FF2B5EF4-FFF2-40B4-BE49-F238E27FC236}">
                <a16:creationId xmlns:a16="http://schemas.microsoft.com/office/drawing/2014/main" id="{28E5ECEB-1231-FA83-C2D3-7D950732222A}"/>
              </a:ext>
            </a:extLst>
          </p:cNvPr>
          <p:cNvPicPr>
            <a:picLocks noChangeAspect="1"/>
          </p:cNvPicPr>
          <p:nvPr/>
        </p:nvPicPr>
        <p:blipFill rotWithShape="1">
          <a:blip r:embed="rId3"/>
          <a:srcRect l="6862" r="6564"/>
          <a:stretch/>
        </p:blipFill>
        <p:spPr>
          <a:xfrm>
            <a:off x="6005385" y="1044981"/>
            <a:ext cx="6186616" cy="4764024"/>
          </a:xfrm>
          <a:prstGeom prst="rect">
            <a:avLst/>
          </a:prstGeom>
        </p:spPr>
      </p:pic>
      <p:sp>
        <p:nvSpPr>
          <p:cNvPr id="15" name="Oval 14">
            <a:extLst>
              <a:ext uri="{FF2B5EF4-FFF2-40B4-BE49-F238E27FC236}">
                <a16:creationId xmlns:a16="http://schemas.microsoft.com/office/drawing/2014/main" id="{E720BBD1-867C-CB77-46FC-48C0570D24DA}"/>
              </a:ext>
            </a:extLst>
          </p:cNvPr>
          <p:cNvSpPr/>
          <p:nvPr/>
        </p:nvSpPr>
        <p:spPr>
          <a:xfrm>
            <a:off x="11045541" y="2075411"/>
            <a:ext cx="792480" cy="6707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8C2B28-9C2D-9BAD-B639-C3AA5458CA26}"/>
              </a:ext>
            </a:extLst>
          </p:cNvPr>
          <p:cNvSpPr/>
          <p:nvPr/>
        </p:nvSpPr>
        <p:spPr>
          <a:xfrm>
            <a:off x="8693012" y="2746151"/>
            <a:ext cx="792480" cy="13304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4075B2-39FA-098C-9CF5-E82A3F7F891F}"/>
              </a:ext>
            </a:extLst>
          </p:cNvPr>
          <p:cNvSpPr/>
          <p:nvPr/>
        </p:nvSpPr>
        <p:spPr>
          <a:xfrm>
            <a:off x="8806803" y="1573450"/>
            <a:ext cx="792480" cy="10825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9CA040-B1B5-CF10-BA74-A503D96C9F3F}"/>
              </a:ext>
            </a:extLst>
          </p:cNvPr>
          <p:cNvSpPr/>
          <p:nvPr/>
        </p:nvSpPr>
        <p:spPr>
          <a:xfrm>
            <a:off x="7333602" y="1782127"/>
            <a:ext cx="792480" cy="10825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731DF5D-00B0-7653-6728-9254D3258C2C}"/>
              </a:ext>
            </a:extLst>
          </p:cNvPr>
          <p:cNvSpPr/>
          <p:nvPr/>
        </p:nvSpPr>
        <p:spPr>
          <a:xfrm>
            <a:off x="6741816" y="4203796"/>
            <a:ext cx="792480" cy="10825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oup of graphs showing different numbers&#10;&#10;Description automatically generated">
            <a:extLst>
              <a:ext uri="{FF2B5EF4-FFF2-40B4-BE49-F238E27FC236}">
                <a16:creationId xmlns:a16="http://schemas.microsoft.com/office/drawing/2014/main" id="{DFE0295A-4EEA-DC6B-3AAE-7C0885F15DC0}"/>
              </a:ext>
            </a:extLst>
          </p:cNvPr>
          <p:cNvPicPr>
            <a:picLocks noChangeAspect="1"/>
          </p:cNvPicPr>
          <p:nvPr/>
        </p:nvPicPr>
        <p:blipFill rotWithShape="1">
          <a:blip r:embed="rId4"/>
          <a:srcRect l="5410" r="8630"/>
          <a:stretch/>
        </p:blipFill>
        <p:spPr>
          <a:xfrm>
            <a:off x="0" y="1044981"/>
            <a:ext cx="6142789" cy="4764024"/>
          </a:xfrm>
          <a:prstGeom prst="rect">
            <a:avLst/>
          </a:prstGeom>
        </p:spPr>
      </p:pic>
    </p:spTree>
    <p:extLst>
      <p:ext uri="{BB962C8B-B14F-4D97-AF65-F5344CB8AC3E}">
        <p14:creationId xmlns:p14="http://schemas.microsoft.com/office/powerpoint/2010/main" val="42749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E2AA-5191-7D17-1924-EBB92A29373B}"/>
              </a:ext>
            </a:extLst>
          </p:cNvPr>
          <p:cNvSpPr>
            <a:spLocks noGrp="1"/>
          </p:cNvSpPr>
          <p:nvPr>
            <p:ph type="title"/>
          </p:nvPr>
        </p:nvSpPr>
        <p:spPr/>
        <p:txBody>
          <a:bodyPr>
            <a:normAutofit/>
          </a:bodyPr>
          <a:lstStyle/>
          <a:p>
            <a:r>
              <a:rPr lang="en-US" dirty="0"/>
              <a:t>Smoke Evaluation Models</a:t>
            </a:r>
          </a:p>
        </p:txBody>
      </p:sp>
      <p:sp>
        <p:nvSpPr>
          <p:cNvPr id="3" name="Content Placeholder 2">
            <a:extLst>
              <a:ext uri="{FF2B5EF4-FFF2-40B4-BE49-F238E27FC236}">
                <a16:creationId xmlns:a16="http://schemas.microsoft.com/office/drawing/2014/main" id="{7CCC7FF1-8284-EA86-4C34-167D7D939C81}"/>
              </a:ext>
            </a:extLst>
          </p:cNvPr>
          <p:cNvSpPr>
            <a:spLocks noGrp="1"/>
          </p:cNvSpPr>
          <p:nvPr>
            <p:ph sz="half" idx="1"/>
          </p:nvPr>
        </p:nvSpPr>
        <p:spPr>
          <a:xfrm>
            <a:off x="379048" y="1215483"/>
            <a:ext cx="4297608" cy="584775"/>
          </a:xfrm>
        </p:spPr>
        <p:txBody>
          <a:bodyPr/>
          <a:lstStyle/>
          <a:p>
            <a:pPr marL="0" indent="0">
              <a:buNone/>
            </a:pPr>
            <a:r>
              <a:rPr lang="en-US" sz="3200" u="sng" dirty="0"/>
              <a:t>General Idea</a:t>
            </a:r>
            <a:r>
              <a:rPr lang="en-US" sz="3200" dirty="0"/>
              <a:t>:</a:t>
            </a:r>
          </a:p>
        </p:txBody>
      </p:sp>
      <p:sp>
        <p:nvSpPr>
          <p:cNvPr id="5" name="Slide Number Placeholder 4">
            <a:extLst>
              <a:ext uri="{FF2B5EF4-FFF2-40B4-BE49-F238E27FC236}">
                <a16:creationId xmlns:a16="http://schemas.microsoft.com/office/drawing/2014/main" id="{AAA31831-71D8-5BE7-3E15-F6C3E1349F7D}"/>
              </a:ext>
            </a:extLst>
          </p:cNvPr>
          <p:cNvSpPr>
            <a:spLocks noGrp="1"/>
          </p:cNvSpPr>
          <p:nvPr>
            <p:ph type="sldNum" sz="quarter" idx="12"/>
          </p:nvPr>
        </p:nvSpPr>
        <p:spPr/>
        <p:txBody>
          <a:bodyPr/>
          <a:lstStyle/>
          <a:p>
            <a:fld id="{AE678206-0642-9F48-9727-6B519CB285FA}" type="slidenum">
              <a:rPr lang="en-US" smtClean="0"/>
              <a:t>9</a:t>
            </a:fld>
            <a:endParaRPr lang="en-US"/>
          </a:p>
        </p:txBody>
      </p:sp>
      <p:grpSp>
        <p:nvGrpSpPr>
          <p:cNvPr id="4" name="Group 3">
            <a:extLst>
              <a:ext uri="{FF2B5EF4-FFF2-40B4-BE49-F238E27FC236}">
                <a16:creationId xmlns:a16="http://schemas.microsoft.com/office/drawing/2014/main" id="{28EB1F9B-693B-DC37-3F8F-F96267076A95}"/>
              </a:ext>
            </a:extLst>
          </p:cNvPr>
          <p:cNvGrpSpPr/>
          <p:nvPr/>
        </p:nvGrpSpPr>
        <p:grpSpPr>
          <a:xfrm>
            <a:off x="4811143" y="566827"/>
            <a:ext cx="7380857" cy="6229411"/>
            <a:chOff x="2104623" y="628589"/>
            <a:chExt cx="7380857" cy="6229411"/>
          </a:xfrm>
        </p:grpSpPr>
        <p:grpSp>
          <p:nvGrpSpPr>
            <p:cNvPr id="31" name="Group 30">
              <a:extLst>
                <a:ext uri="{FF2B5EF4-FFF2-40B4-BE49-F238E27FC236}">
                  <a16:creationId xmlns:a16="http://schemas.microsoft.com/office/drawing/2014/main" id="{67CC473F-D745-709C-AF4E-C4A5FA40B201}"/>
                </a:ext>
              </a:extLst>
            </p:cNvPr>
            <p:cNvGrpSpPr/>
            <p:nvPr/>
          </p:nvGrpSpPr>
          <p:grpSpPr>
            <a:xfrm>
              <a:off x="2104623" y="628589"/>
              <a:ext cx="6797596" cy="6229411"/>
              <a:chOff x="4189455" y="318254"/>
              <a:chExt cx="6797596" cy="6229411"/>
            </a:xfrm>
          </p:grpSpPr>
          <p:grpSp>
            <p:nvGrpSpPr>
              <p:cNvPr id="23" name="Group 22">
                <a:extLst>
                  <a:ext uri="{FF2B5EF4-FFF2-40B4-BE49-F238E27FC236}">
                    <a16:creationId xmlns:a16="http://schemas.microsoft.com/office/drawing/2014/main" id="{3029D3C5-C2A6-300D-7764-2635DB45FD69}"/>
                  </a:ext>
                </a:extLst>
              </p:cNvPr>
              <p:cNvGrpSpPr/>
              <p:nvPr/>
            </p:nvGrpSpPr>
            <p:grpSpPr>
              <a:xfrm>
                <a:off x="4189455" y="318254"/>
                <a:ext cx="6797596" cy="6229411"/>
                <a:chOff x="2348463" y="259353"/>
                <a:chExt cx="6797596" cy="6229411"/>
              </a:xfrm>
            </p:grpSpPr>
            <p:grpSp>
              <p:nvGrpSpPr>
                <p:cNvPr id="7" name="Group 6">
                  <a:extLst>
                    <a:ext uri="{FF2B5EF4-FFF2-40B4-BE49-F238E27FC236}">
                      <a16:creationId xmlns:a16="http://schemas.microsoft.com/office/drawing/2014/main" id="{D1466520-4106-B4E5-F3C8-BC48B82EB640}"/>
                    </a:ext>
                  </a:extLst>
                </p:cNvPr>
                <p:cNvGrpSpPr/>
                <p:nvPr/>
              </p:nvGrpSpPr>
              <p:grpSpPr>
                <a:xfrm>
                  <a:off x="2348463" y="556908"/>
                  <a:ext cx="6797596" cy="5931856"/>
                  <a:chOff x="1803687" y="267476"/>
                  <a:chExt cx="6797596" cy="5931856"/>
                </a:xfrm>
              </p:grpSpPr>
              <p:pic>
                <p:nvPicPr>
                  <p:cNvPr id="9" name="Picture 8" descr="A red line graph with numbers&#10;&#10;Description automatically generated">
                    <a:extLst>
                      <a:ext uri="{FF2B5EF4-FFF2-40B4-BE49-F238E27FC236}">
                        <a16:creationId xmlns:a16="http://schemas.microsoft.com/office/drawing/2014/main" id="{5D2D945F-FDDD-99E3-E942-F64CAD0EC197}"/>
                      </a:ext>
                    </a:extLst>
                  </p:cNvPr>
                  <p:cNvPicPr>
                    <a:picLocks noChangeAspect="1"/>
                  </p:cNvPicPr>
                  <p:nvPr/>
                </p:nvPicPr>
                <p:blipFill rotWithShape="1">
                  <a:blip r:embed="rId3"/>
                  <a:srcRect l="13782" t="14657" r="12743" b="14042"/>
                  <a:stretch/>
                </p:blipFill>
                <p:spPr>
                  <a:xfrm>
                    <a:off x="1803687" y="4156522"/>
                    <a:ext cx="2105123" cy="2042810"/>
                  </a:xfrm>
                  <a:prstGeom prst="rect">
                    <a:avLst/>
                  </a:prstGeom>
                </p:spPr>
              </p:pic>
              <p:sp>
                <p:nvSpPr>
                  <p:cNvPr id="10" name="TextBox 9">
                    <a:extLst>
                      <a:ext uri="{FF2B5EF4-FFF2-40B4-BE49-F238E27FC236}">
                        <a16:creationId xmlns:a16="http://schemas.microsoft.com/office/drawing/2014/main" id="{C3C86614-04E3-8C1F-FDE0-33B69273E6C4}"/>
                      </a:ext>
                    </a:extLst>
                  </p:cNvPr>
                  <p:cNvSpPr txBox="1"/>
                  <p:nvPr/>
                </p:nvSpPr>
                <p:spPr>
                  <a:xfrm>
                    <a:off x="3604181" y="5152942"/>
                    <a:ext cx="1468672" cy="461665"/>
                  </a:xfrm>
                  <a:prstGeom prst="rect">
                    <a:avLst/>
                  </a:prstGeom>
                  <a:noFill/>
                </p:spPr>
                <p:txBody>
                  <a:bodyPr wrap="none" rtlCol="0">
                    <a:spAutoFit/>
                  </a:bodyPr>
                  <a:lstStyle/>
                  <a:p>
                    <a:r>
                      <a:rPr lang="en-US" sz="2400" dirty="0"/>
                      <a:t>Burn Unit</a:t>
                    </a:r>
                  </a:p>
                </p:txBody>
              </p:sp>
              <p:cxnSp>
                <p:nvCxnSpPr>
                  <p:cNvPr id="11" name="Straight Arrow Connector 10">
                    <a:extLst>
                      <a:ext uri="{FF2B5EF4-FFF2-40B4-BE49-F238E27FC236}">
                        <a16:creationId xmlns:a16="http://schemas.microsoft.com/office/drawing/2014/main" id="{91EC59BF-C790-F620-47BE-E8790FEAA7B8}"/>
                      </a:ext>
                    </a:extLst>
                  </p:cNvPr>
                  <p:cNvCxnSpPr>
                    <a:cxnSpLocks/>
                  </p:cNvCxnSpPr>
                  <p:nvPr/>
                </p:nvCxnSpPr>
                <p:spPr>
                  <a:xfrm flipV="1">
                    <a:off x="3908810" y="3417551"/>
                    <a:ext cx="3920195" cy="1104130"/>
                  </a:xfrm>
                  <a:prstGeom prst="straightConnector1">
                    <a:avLst/>
                  </a:prstGeom>
                  <a:ln w="57150">
                    <a:solidFill>
                      <a:srgbClr val="004376"/>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947DB55-D155-5D8E-5EBD-E76B71FBF7B4}"/>
                      </a:ext>
                    </a:extLst>
                  </p:cNvPr>
                  <p:cNvSpPr/>
                  <p:nvPr/>
                </p:nvSpPr>
                <p:spPr>
                  <a:xfrm>
                    <a:off x="7849010" y="2942683"/>
                    <a:ext cx="752273" cy="678166"/>
                  </a:xfrm>
                  <a:prstGeom prst="ellipse">
                    <a:avLst/>
                  </a:prstGeom>
                  <a:solidFill>
                    <a:srgbClr val="00B0F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86235C3A-148D-9E2D-28EF-0369A2A514AE}"/>
                      </a:ext>
                    </a:extLst>
                  </p:cNvPr>
                  <p:cNvCxnSpPr>
                    <a:cxnSpLocks/>
                  </p:cNvCxnSpPr>
                  <p:nvPr/>
                </p:nvCxnSpPr>
                <p:spPr>
                  <a:xfrm flipV="1">
                    <a:off x="3851025" y="896402"/>
                    <a:ext cx="1655663" cy="3516992"/>
                  </a:xfrm>
                  <a:prstGeom prst="straightConnector1">
                    <a:avLst/>
                  </a:prstGeom>
                  <a:ln w="571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5FB152C-59C2-76D5-B6EC-4370118C321B}"/>
                      </a:ext>
                    </a:extLst>
                  </p:cNvPr>
                  <p:cNvSpPr/>
                  <p:nvPr/>
                </p:nvSpPr>
                <p:spPr>
                  <a:xfrm>
                    <a:off x="5331091" y="267476"/>
                    <a:ext cx="752273" cy="678166"/>
                  </a:xfrm>
                  <a:prstGeom prst="ellipse">
                    <a:avLst/>
                  </a:prstGeom>
                  <a:solidFill>
                    <a:srgbClr val="00B0F0">
                      <a:alpha val="46860"/>
                    </a:srgbClr>
                  </a:solidFill>
                  <a:ln w="38100">
                    <a:solidFill>
                      <a:schemeClr val="tx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3FEE320-1747-85DE-2FD6-65C62479B3B5}"/>
                      </a:ext>
                    </a:extLst>
                  </p:cNvPr>
                  <p:cNvSpPr txBox="1"/>
                  <p:nvPr/>
                </p:nvSpPr>
                <p:spPr>
                  <a:xfrm>
                    <a:off x="2848750" y="1292429"/>
                    <a:ext cx="2239582" cy="461665"/>
                  </a:xfrm>
                  <a:prstGeom prst="rect">
                    <a:avLst/>
                  </a:prstGeom>
                  <a:noFill/>
                </p:spPr>
                <p:txBody>
                  <a:bodyPr wrap="square" rtlCol="0">
                    <a:spAutoFit/>
                  </a:bodyPr>
                  <a:lstStyle/>
                  <a:p>
                    <a:r>
                      <a:rPr lang="en-US" sz="2400" dirty="0">
                        <a:solidFill>
                          <a:srgbClr val="00B050"/>
                        </a:solidFill>
                      </a:rPr>
                      <a:t>Modeled Wind</a:t>
                    </a:r>
                  </a:p>
                </p:txBody>
              </p:sp>
              <p:sp>
                <p:nvSpPr>
                  <p:cNvPr id="18" name="TextBox 17">
                    <a:extLst>
                      <a:ext uri="{FF2B5EF4-FFF2-40B4-BE49-F238E27FC236}">
                        <a16:creationId xmlns:a16="http://schemas.microsoft.com/office/drawing/2014/main" id="{A769DA05-0F6E-C9EF-7FAF-4350B5D3BA09}"/>
                      </a:ext>
                    </a:extLst>
                  </p:cNvPr>
                  <p:cNvSpPr txBox="1"/>
                  <p:nvPr/>
                </p:nvSpPr>
                <p:spPr>
                  <a:xfrm>
                    <a:off x="5952751" y="3976946"/>
                    <a:ext cx="2307042" cy="461665"/>
                  </a:xfrm>
                  <a:prstGeom prst="rect">
                    <a:avLst/>
                  </a:prstGeom>
                  <a:noFill/>
                </p:spPr>
                <p:txBody>
                  <a:bodyPr wrap="none" rtlCol="0">
                    <a:spAutoFit/>
                  </a:bodyPr>
                  <a:lstStyle/>
                  <a:p>
                    <a:r>
                      <a:rPr lang="en-US" sz="2400" dirty="0">
                        <a:solidFill>
                          <a:srgbClr val="004376"/>
                        </a:solidFill>
                      </a:rPr>
                      <a:t>Observed Wind</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8AD76B8-F3DD-929B-40BC-B9E89E5351ED}"/>
                          </a:ext>
                        </a:extLst>
                      </p:cNvPr>
                      <p:cNvSpPr txBox="1"/>
                      <p:nvPr/>
                    </p:nvSpPr>
                    <p:spPr>
                      <a:xfrm>
                        <a:off x="4906231" y="3494896"/>
                        <a:ext cx="364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1" smtClean="0">
                                  <a:latin typeface="Cambria Math" panose="02040503050406030204" pitchFamily="18" charset="0"/>
                                </a:rPr>
                                <m:t>θ</m:t>
                              </m:r>
                            </m:oMath>
                          </m:oMathPara>
                        </a14:m>
                        <a:endParaRPr lang="en-US" b="0" dirty="0"/>
                      </a:p>
                    </p:txBody>
                  </p:sp>
                </mc:Choice>
                <mc:Fallback xmlns="">
                  <p:sp>
                    <p:nvSpPr>
                      <p:cNvPr id="19" name="TextBox 18">
                        <a:extLst>
                          <a:ext uri="{FF2B5EF4-FFF2-40B4-BE49-F238E27FC236}">
                            <a16:creationId xmlns:a16="http://schemas.microsoft.com/office/drawing/2014/main" id="{5AAB6192-C94C-EB39-D321-CE637FAFA48A}"/>
                          </a:ext>
                        </a:extLst>
                      </p:cNvPr>
                      <p:cNvSpPr txBox="1">
                        <a:spLocks noRot="1" noChangeAspect="1" noMove="1" noResize="1" noEditPoints="1" noAdjustHandles="1" noChangeArrowheads="1" noChangeShapeType="1" noTextEdit="1"/>
                      </p:cNvSpPr>
                      <p:nvPr/>
                    </p:nvSpPr>
                    <p:spPr>
                      <a:xfrm>
                        <a:off x="4906231" y="3494896"/>
                        <a:ext cx="364202" cy="369332"/>
                      </a:xfrm>
                      <a:prstGeom prst="rect">
                        <a:avLst/>
                      </a:prstGeom>
                      <a:blipFill>
                        <a:blip r:embed="rId4"/>
                        <a:stretch>
                          <a:fillRect/>
                        </a:stretch>
                      </a:blipFill>
                    </p:spPr>
                    <p:txBody>
                      <a:bodyPr/>
                      <a:lstStyle/>
                      <a:p>
                        <a:r>
                          <a:rPr lang="en-US">
                            <a:noFill/>
                          </a:rPr>
                          <a:t> </a:t>
                        </a:r>
                      </a:p>
                    </p:txBody>
                  </p:sp>
                </mc:Fallback>
              </mc:AlternateContent>
            </p:grpSp>
            <p:pic>
              <p:nvPicPr>
                <p:cNvPr id="22" name="Graphic 21" descr="Question Mark with solid fill">
                  <a:extLst>
                    <a:ext uri="{FF2B5EF4-FFF2-40B4-BE49-F238E27FC236}">
                      <a16:creationId xmlns:a16="http://schemas.microsoft.com/office/drawing/2014/main" id="{F1BEB104-03CD-64FB-6713-CF8CF77004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4435" y="259353"/>
                  <a:ext cx="914400" cy="914400"/>
                </a:xfrm>
                <a:prstGeom prst="rect">
                  <a:avLst/>
                </a:prstGeom>
              </p:spPr>
            </p:pic>
          </p:grpSp>
          <p:pic>
            <p:nvPicPr>
              <p:cNvPr id="25" name="Graphic 24" descr="Smoking with solid fill">
                <a:extLst>
                  <a:ext uri="{FF2B5EF4-FFF2-40B4-BE49-F238E27FC236}">
                    <a16:creationId xmlns:a16="http://schemas.microsoft.com/office/drawing/2014/main" id="{75B6DB48-E2E1-3FC0-F105-3DFC3A45E4C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8724" b="40008"/>
              <a:stretch/>
            </p:blipFill>
            <p:spPr>
              <a:xfrm rot="7400746">
                <a:off x="6384356" y="3704625"/>
                <a:ext cx="2297815" cy="1934043"/>
              </a:xfrm>
              <a:prstGeom prst="rect">
                <a:avLst/>
              </a:prstGeom>
            </p:spPr>
          </p:pic>
          <p:pic>
            <p:nvPicPr>
              <p:cNvPr id="26" name="Graphic 25" descr="Smoking with solid fill">
                <a:extLst>
                  <a:ext uri="{FF2B5EF4-FFF2-40B4-BE49-F238E27FC236}">
                    <a16:creationId xmlns:a16="http://schemas.microsoft.com/office/drawing/2014/main" id="{9BE655D5-71D1-8264-014B-15C966C694E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8724" b="40008"/>
              <a:stretch/>
            </p:blipFill>
            <p:spPr>
              <a:xfrm rot="5400000">
                <a:off x="6067302" y="2719577"/>
                <a:ext cx="2297815" cy="1934043"/>
              </a:xfrm>
              <a:prstGeom prst="rect">
                <a:avLst/>
              </a:prstGeom>
            </p:spPr>
          </p:pic>
        </p:grpSp>
        <p:sp>
          <p:nvSpPr>
            <p:cNvPr id="30" name="TextBox 29">
              <a:extLst>
                <a:ext uri="{FF2B5EF4-FFF2-40B4-BE49-F238E27FC236}">
                  <a16:creationId xmlns:a16="http://schemas.microsoft.com/office/drawing/2014/main" id="{66DB847F-9F90-A86C-CCFF-EFF3C4DF57FA}"/>
                </a:ext>
              </a:extLst>
            </p:cNvPr>
            <p:cNvSpPr txBox="1"/>
            <p:nvPr/>
          </p:nvSpPr>
          <p:spPr>
            <a:xfrm>
              <a:off x="5565285" y="1564627"/>
              <a:ext cx="3920195" cy="1200329"/>
            </a:xfrm>
            <a:prstGeom prst="rect">
              <a:avLst/>
            </a:prstGeom>
            <a:noFill/>
          </p:spPr>
          <p:txBody>
            <a:bodyPr wrap="square">
              <a:spAutoFit/>
            </a:bodyPr>
            <a:lstStyle/>
            <a:p>
              <a:pPr algn="ctr"/>
              <a:r>
                <a:rPr lang="en-US" sz="2400" dirty="0"/>
                <a:t>Pseudo Monitor: Projected </a:t>
              </a:r>
            </a:p>
            <a:p>
              <a:pPr algn="ctr"/>
              <a:r>
                <a:rPr lang="en-US" sz="2400" dirty="0"/>
                <a:t>location of the monitor under the simulated wind</a:t>
              </a:r>
            </a:p>
          </p:txBody>
        </p:sp>
      </p:grpSp>
      <p:sp>
        <p:nvSpPr>
          <p:cNvPr id="24" name="TextBox 23">
            <a:extLst>
              <a:ext uri="{FF2B5EF4-FFF2-40B4-BE49-F238E27FC236}">
                <a16:creationId xmlns:a16="http://schemas.microsoft.com/office/drawing/2014/main" id="{7760C8D4-8BC7-19F2-C714-517D4D776528}"/>
              </a:ext>
            </a:extLst>
          </p:cNvPr>
          <p:cNvSpPr txBox="1"/>
          <p:nvPr/>
        </p:nvSpPr>
        <p:spPr>
          <a:xfrm>
            <a:off x="832715" y="1918684"/>
            <a:ext cx="4297607" cy="523220"/>
          </a:xfrm>
          <a:prstGeom prst="rect">
            <a:avLst/>
          </a:prstGeom>
          <a:noFill/>
        </p:spPr>
        <p:txBody>
          <a:bodyPr wrap="square">
            <a:spAutoFit/>
          </a:bodyPr>
          <a:lstStyle/>
          <a:p>
            <a:r>
              <a:rPr lang="en-US" sz="2800" dirty="0"/>
              <a:t>Modeled conc. at monitor </a:t>
            </a:r>
          </a:p>
        </p:txBody>
      </p:sp>
      <p:sp>
        <p:nvSpPr>
          <p:cNvPr id="28" name="TextBox 27">
            <a:extLst>
              <a:ext uri="{FF2B5EF4-FFF2-40B4-BE49-F238E27FC236}">
                <a16:creationId xmlns:a16="http://schemas.microsoft.com/office/drawing/2014/main" id="{6808D239-C707-17EC-C6E4-9A860AFA5D5A}"/>
              </a:ext>
            </a:extLst>
          </p:cNvPr>
          <p:cNvSpPr txBox="1"/>
          <p:nvPr/>
        </p:nvSpPr>
        <p:spPr>
          <a:xfrm>
            <a:off x="1636199" y="2924339"/>
            <a:ext cx="2660904" cy="523220"/>
          </a:xfrm>
          <a:prstGeom prst="rect">
            <a:avLst/>
          </a:prstGeom>
          <a:noFill/>
        </p:spPr>
        <p:txBody>
          <a:bodyPr wrap="square">
            <a:spAutoFit/>
          </a:bodyPr>
          <a:lstStyle/>
          <a:p>
            <a:r>
              <a:rPr lang="en-US" sz="2800" dirty="0"/>
              <a:t>Measurements</a:t>
            </a:r>
            <a:endParaRPr lang="en-US" sz="2400" dirty="0"/>
          </a:p>
        </p:txBody>
      </p:sp>
      <p:sp>
        <p:nvSpPr>
          <p:cNvPr id="29" name="TextBox 28">
            <a:extLst>
              <a:ext uri="{FF2B5EF4-FFF2-40B4-BE49-F238E27FC236}">
                <a16:creationId xmlns:a16="http://schemas.microsoft.com/office/drawing/2014/main" id="{99AC320E-5072-0972-615F-3EFD4A6B9876}"/>
              </a:ext>
            </a:extLst>
          </p:cNvPr>
          <p:cNvSpPr txBox="1"/>
          <p:nvPr/>
        </p:nvSpPr>
        <p:spPr>
          <a:xfrm>
            <a:off x="2650337" y="2421512"/>
            <a:ext cx="662361" cy="523220"/>
          </a:xfrm>
          <a:prstGeom prst="rect">
            <a:avLst/>
          </a:prstGeom>
          <a:noFill/>
        </p:spPr>
        <p:txBody>
          <a:bodyPr wrap="none" rtlCol="0">
            <a:spAutoFit/>
          </a:bodyPr>
          <a:lstStyle/>
          <a:p>
            <a:r>
              <a:rPr lang="en-US" sz="2800" dirty="0"/>
              <a:t>VS</a:t>
            </a:r>
          </a:p>
        </p:txBody>
      </p:sp>
      <p:sp>
        <p:nvSpPr>
          <p:cNvPr id="32" name="TextBox 31">
            <a:extLst>
              <a:ext uri="{FF2B5EF4-FFF2-40B4-BE49-F238E27FC236}">
                <a16:creationId xmlns:a16="http://schemas.microsoft.com/office/drawing/2014/main" id="{07E80B4C-86A7-7B6A-D63C-7EA83B645E68}"/>
              </a:ext>
            </a:extLst>
          </p:cNvPr>
          <p:cNvSpPr txBox="1"/>
          <p:nvPr/>
        </p:nvSpPr>
        <p:spPr>
          <a:xfrm>
            <a:off x="242089" y="4186530"/>
            <a:ext cx="5826996" cy="523220"/>
          </a:xfrm>
          <a:prstGeom prst="rect">
            <a:avLst/>
          </a:prstGeom>
          <a:noFill/>
        </p:spPr>
        <p:txBody>
          <a:bodyPr wrap="square">
            <a:spAutoFit/>
          </a:bodyPr>
          <a:lstStyle/>
          <a:p>
            <a:r>
              <a:rPr lang="en-US" sz="2800" dirty="0"/>
              <a:t>Modeled conc. at </a:t>
            </a:r>
            <a:r>
              <a:rPr lang="en-US" sz="2800" b="1" dirty="0"/>
              <a:t>pseudo</a:t>
            </a:r>
            <a:r>
              <a:rPr lang="en-US" sz="2800" dirty="0"/>
              <a:t> monitor </a:t>
            </a:r>
          </a:p>
        </p:txBody>
      </p:sp>
      <p:sp>
        <p:nvSpPr>
          <p:cNvPr id="33" name="TextBox 32">
            <a:extLst>
              <a:ext uri="{FF2B5EF4-FFF2-40B4-BE49-F238E27FC236}">
                <a16:creationId xmlns:a16="http://schemas.microsoft.com/office/drawing/2014/main" id="{35C508D6-6514-E6C3-DBCB-B073DC9C224F}"/>
              </a:ext>
            </a:extLst>
          </p:cNvPr>
          <p:cNvSpPr txBox="1"/>
          <p:nvPr/>
        </p:nvSpPr>
        <p:spPr>
          <a:xfrm>
            <a:off x="1632940" y="5164335"/>
            <a:ext cx="2660904" cy="523220"/>
          </a:xfrm>
          <a:prstGeom prst="rect">
            <a:avLst/>
          </a:prstGeom>
          <a:noFill/>
        </p:spPr>
        <p:txBody>
          <a:bodyPr wrap="square">
            <a:spAutoFit/>
          </a:bodyPr>
          <a:lstStyle/>
          <a:p>
            <a:r>
              <a:rPr lang="en-US" sz="2800" dirty="0"/>
              <a:t>Measurements</a:t>
            </a:r>
            <a:endParaRPr lang="en-US" sz="2400" dirty="0"/>
          </a:p>
        </p:txBody>
      </p:sp>
      <p:sp>
        <p:nvSpPr>
          <p:cNvPr id="34" name="TextBox 33">
            <a:extLst>
              <a:ext uri="{FF2B5EF4-FFF2-40B4-BE49-F238E27FC236}">
                <a16:creationId xmlns:a16="http://schemas.microsoft.com/office/drawing/2014/main" id="{ED242059-1D7C-D2F8-5871-461B4F8E3554}"/>
              </a:ext>
            </a:extLst>
          </p:cNvPr>
          <p:cNvSpPr txBox="1"/>
          <p:nvPr/>
        </p:nvSpPr>
        <p:spPr>
          <a:xfrm>
            <a:off x="2647078" y="4661508"/>
            <a:ext cx="662361" cy="523220"/>
          </a:xfrm>
          <a:prstGeom prst="rect">
            <a:avLst/>
          </a:prstGeom>
          <a:noFill/>
        </p:spPr>
        <p:txBody>
          <a:bodyPr wrap="none" rtlCol="0">
            <a:spAutoFit/>
          </a:bodyPr>
          <a:lstStyle/>
          <a:p>
            <a:r>
              <a:rPr lang="en-US" sz="2800" dirty="0"/>
              <a:t>VS</a:t>
            </a:r>
          </a:p>
        </p:txBody>
      </p:sp>
      <p:pic>
        <p:nvPicPr>
          <p:cNvPr id="36" name="Graphic 35" descr="Close with solid fill">
            <a:extLst>
              <a:ext uri="{FF2B5EF4-FFF2-40B4-BE49-F238E27FC236}">
                <a16:creationId xmlns:a16="http://schemas.microsoft.com/office/drawing/2014/main" id="{BE86D402-DC52-1B83-51E4-27644FA3BA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3615" y="2399817"/>
            <a:ext cx="914400" cy="914400"/>
          </a:xfrm>
          <a:prstGeom prst="rect">
            <a:avLst/>
          </a:prstGeom>
        </p:spPr>
      </p:pic>
      <p:pic>
        <p:nvPicPr>
          <p:cNvPr id="38" name="Graphic 37" descr="Checkmark with solid fill">
            <a:extLst>
              <a:ext uri="{FF2B5EF4-FFF2-40B4-BE49-F238E27FC236}">
                <a16:creationId xmlns:a16="http://schemas.microsoft.com/office/drawing/2014/main" id="{4CEF17FF-6590-E71C-3049-0DDC46CA81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81307" y="4638749"/>
            <a:ext cx="914400" cy="914400"/>
          </a:xfrm>
          <a:prstGeom prst="rect">
            <a:avLst/>
          </a:prstGeom>
        </p:spPr>
      </p:pic>
      <p:sp>
        <p:nvSpPr>
          <p:cNvPr id="8" name="TextBox 7">
            <a:extLst>
              <a:ext uri="{FF2B5EF4-FFF2-40B4-BE49-F238E27FC236}">
                <a16:creationId xmlns:a16="http://schemas.microsoft.com/office/drawing/2014/main" id="{59FA8553-C656-1997-0E5E-11EAFA5FBEC8}"/>
              </a:ext>
            </a:extLst>
          </p:cNvPr>
          <p:cNvSpPr txBox="1"/>
          <p:nvPr/>
        </p:nvSpPr>
        <p:spPr>
          <a:xfrm>
            <a:off x="9516419" y="3445104"/>
            <a:ext cx="1212191" cy="461665"/>
          </a:xfrm>
          <a:prstGeom prst="rect">
            <a:avLst/>
          </a:prstGeom>
          <a:noFill/>
        </p:spPr>
        <p:txBody>
          <a:bodyPr wrap="none" rtlCol="0">
            <a:spAutoFit/>
          </a:bodyPr>
          <a:lstStyle/>
          <a:p>
            <a:r>
              <a:rPr lang="en-US" sz="2400" dirty="0"/>
              <a:t>Monitor</a:t>
            </a:r>
          </a:p>
        </p:txBody>
      </p:sp>
    </p:spTree>
    <p:extLst>
      <p:ext uri="{BB962C8B-B14F-4D97-AF65-F5344CB8AC3E}">
        <p14:creationId xmlns:p14="http://schemas.microsoft.com/office/powerpoint/2010/main" val="3141035390"/>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16389</TotalTime>
  <Words>2277</Words>
  <Application>Microsoft Macintosh PowerPoint</Application>
  <PresentationFormat>Widescreen</PresentationFormat>
  <Paragraphs>208</Paragraphs>
  <Slides>16</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-apple-system</vt:lpstr>
      <vt:lpstr>Arial</vt:lpstr>
      <vt:lpstr>Calibri</vt:lpstr>
      <vt:lpstr>Cambria Math</vt:lpstr>
      <vt:lpstr>Roboto</vt:lpstr>
      <vt:lpstr>Times New Roman</vt:lpstr>
      <vt:lpstr>Wingdings</vt:lpstr>
      <vt:lpstr>Title Page</vt:lpstr>
      <vt:lpstr>Dividers</vt:lpstr>
      <vt:lpstr>Content Page</vt:lpstr>
      <vt:lpstr>PowerPoint Presentation</vt:lpstr>
      <vt:lpstr>Wildland Fires</vt:lpstr>
      <vt:lpstr>Measurements</vt:lpstr>
      <vt:lpstr>Modeling Frameworks</vt:lpstr>
      <vt:lpstr>Methods</vt:lpstr>
      <vt:lpstr>Wind Bias Reduction Methods</vt:lpstr>
      <vt:lpstr>Results of Wind Bias Reduction Methods</vt:lpstr>
      <vt:lpstr>Smoke Simulation Evaluations</vt:lpstr>
      <vt:lpstr>Smoke Evaluation Models</vt:lpstr>
      <vt:lpstr>Rotation and Translation</vt:lpstr>
      <vt:lpstr>Results of Rotation and Translation </vt:lpstr>
      <vt:lpstr>Equal Time/Distance Backward-Forward Trajectory</vt:lpstr>
      <vt:lpstr>Results of BFT</vt:lpstr>
      <vt:lpstr>Results of BFT*</vt:lpstr>
      <vt:lpstr>Conclusion</vt:lpstr>
      <vt:lpstr>PowerPoint Presentation</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Li, Zongrun</cp:lastModifiedBy>
  <cp:revision>691</cp:revision>
  <dcterms:created xsi:type="dcterms:W3CDTF">2022-08-24T13:02:54Z</dcterms:created>
  <dcterms:modified xsi:type="dcterms:W3CDTF">2024-10-22T02:06:24Z</dcterms:modified>
</cp:coreProperties>
</file>