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4" r:id="rId5"/>
    <p:sldId id="262" r:id="rId6"/>
    <p:sldId id="574" r:id="rId7"/>
    <p:sldId id="572" r:id="rId8"/>
    <p:sldId id="263" r:id="rId9"/>
    <p:sldId id="576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A500"/>
    <a:srgbClr val="00FDFF"/>
    <a:srgbClr val="FFFC00"/>
    <a:srgbClr val="FF40FF"/>
    <a:srgbClr val="83CBEB"/>
    <a:srgbClr val="D6D6D6"/>
    <a:srgbClr val="FFB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63" d="100"/>
          <a:sy n="63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40041-5BA1-5B46-912A-7DD26849CD8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C91A-701B-6A4D-9307-00E14DE6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28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7E296-979D-6913-98C7-F3419FCA5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8000F-E6E0-21B4-F96E-7052C363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D1C90-B9A6-F060-7919-2A1A1A8A0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A3613-C8F1-D64B-4239-720D54DAD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F9DAF-3E54-C041-8411-711AE13BB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4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81A3E-CC7F-0F8E-A6DD-B0595E36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A041B-566B-2191-721C-3C677AD51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9555B-EDDE-0337-D773-976E65671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A8BC6-78B1-40AF-CC86-352B03418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F9DAF-3E54-C041-8411-711AE13BB9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3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0C91A-701B-6A4D-9307-00E14DE62A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9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FF62-447C-0AB3-73B7-53BB42A17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9842E-BC71-7B28-CF2D-55B07DDD8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F1823-C95A-B999-5166-5CD7291E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B1037-E56D-49FE-BAA4-837F5D39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6E2A-925D-764A-189B-CC5DF070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5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669B-F4A1-F2F7-518A-81551673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DC445-8111-6F22-301C-EDB7C81E2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D2CAE-839C-8CDB-AFD7-47CAE5A4F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08F-F422-2732-3ACA-C539D2F6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EBF4-AF96-4415-0378-09CC67F4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9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2DC147-A52E-73A9-DBF0-4869AD621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46703-08F8-47AE-FBF7-04697C50C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E32F6-7287-39CE-AB02-FCA643C4A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3F90-6394-69C4-F4C6-2ACCF8ED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3143A-6313-7ED9-2C24-B438100D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5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BC13-18FA-2F2B-B99B-6424897D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23E1-5795-9F62-3F87-4BE52F150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7E903-2550-44D2-8D61-E2EEF007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D3DD8-511C-C562-CA10-D9BBF766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85E2-4AEA-8763-1065-6A68B3CE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4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DA9E-E89E-51EF-812F-7EE8E074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4BEC-8B4C-D041-8B95-4D0CD4D0D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CEC6-50A6-2325-98CC-1AA9B54B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64ED1-7AFA-AE0B-BFE9-B10C9F02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A6514-921F-6A7B-87DB-DDA11558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1690-F942-E2B9-A90D-19F50647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B26FC-53E3-7FA0-5679-33ABDDDC8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34268-4432-74F8-2549-5B644644F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0CE03-B336-BE5D-053C-645A7855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7B8A7-CAE8-A0FA-A9A0-9CE6CF0C0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C1A47-9BC1-CD1B-9847-138327BC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AEC7-5904-FB07-AE0B-B7264A82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C35BE-7F7D-5260-C869-148EEF4D5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17B94-0706-CEF6-1F37-E95F51751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D35D3-D405-49BA-CCB5-C7AC98ACC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C45235-5BEF-41C6-BCDB-02326088F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31E39D-2685-31AC-512D-58B9097C7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48918-73AE-FD17-BD73-A6003869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4FDB9-3767-464B-D731-0A7DBFB9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0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1F9D-A2FA-278E-FC5D-24E105A9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E435D9-7D09-4E64-BF0B-BD9A9D3C6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7637B-4AE1-F580-277F-4DB3971E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766AB-D3B1-279B-CBFF-73412B01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221BF-C91B-3517-E5EE-6FFE2472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FBC6A-79B7-4B6D-2CB6-7C2040DD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9BBFB-A182-02B7-7175-1EBCAC02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64FD0-536B-C783-069A-CB4E0A830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6F9D-A3C9-B34F-931B-8169A70F0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EC99F-8514-2D23-870E-E033A35DB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528CC-323D-8984-D25D-20F0DB95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5F1AE-9577-63DA-32F8-FFDE4CC9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2D095-95DD-760F-99D8-232E6EB4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7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0F93-9B18-76F2-FB0E-6F25C075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9E795-667E-6289-2A99-C80633550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15EBF-6760-62A7-8425-052C4CC7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12F28-66C5-8E32-8F23-619831C7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4B20A-DA53-3738-CC06-61720881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D948-F73C-C3ED-937B-3B5D8D64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5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D954B-E4F8-117E-95CD-3FDC927B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230E1-A67E-B87B-E044-70FB77A17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F0CD4-BB35-DB35-B0BD-57552B474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E7B23-7D79-7B45-B041-532983F8C8F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70F5-6369-2CD7-25F8-D44B98125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66C7A-3D11-3817-247D-BA46286D4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0EFA31-A237-EC48-A87D-E44BEEB45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4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BBC07A-DE7A-71B3-0321-E53A5506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4B206-C87A-2D49-9DD6-8F51984B4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839" y="190005"/>
            <a:ext cx="6218712" cy="2179927"/>
          </a:xfrm>
          <a:solidFill>
            <a:srgbClr val="D6D6D6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numerical air quality forecasts in the western United States with an emphasis on wildfire smoke</a:t>
            </a:r>
            <a:endParaRPr lang="en-US" sz="8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B619C-7D2F-4AE5-B910-AFC201D8E18A}"/>
              </a:ext>
            </a:extLst>
          </p:cNvPr>
          <p:cNvSpPr txBox="1"/>
          <p:nvPr/>
        </p:nvSpPr>
        <p:spPr>
          <a:xfrm>
            <a:off x="205839" y="4447539"/>
            <a:ext cx="4686796" cy="2308324"/>
          </a:xfrm>
          <a:prstGeom prst="rect">
            <a:avLst/>
          </a:prstGeom>
          <a:solidFill>
            <a:srgbClr val="D6D6D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Taylor Wilmot, Heather Holmes,</a:t>
            </a:r>
          </a:p>
          <a:p>
            <a:r>
              <a:rPr lang="en-US" sz="2400" b="1" dirty="0"/>
              <a:t>Derek </a:t>
            </a:r>
            <a:r>
              <a:rPr lang="en-US" sz="2400" b="1" dirty="0" err="1"/>
              <a:t>Mallia</a:t>
            </a:r>
            <a:r>
              <a:rPr lang="en-US" sz="2400" b="1" dirty="0"/>
              <a:t>, Kerry Kelly,</a:t>
            </a:r>
          </a:p>
          <a:p>
            <a:r>
              <a:rPr lang="en-US" sz="2400" b="1" dirty="0"/>
              <a:t>Ross Whitaker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CC310531-525C-575D-67AD-80EFF2637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63" y="5643226"/>
            <a:ext cx="2976748" cy="8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3"/>
    </mc:Choice>
    <mc:Fallback xmlns="">
      <p:transition spd="slow" advTm="159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3AF1D-0DC9-A2BF-4DF3-A5210CE34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3C649-40E2-5169-0A8F-F787CC27D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77" y="1297068"/>
            <a:ext cx="5842823" cy="435133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Performed well for largest smoke event in Salt Lake City this summer</a:t>
            </a:r>
          </a:p>
          <a:p>
            <a:r>
              <a:rPr lang="en-US" dirty="0"/>
              <a:t>Issues with smoke emissions from cloud blocked fires</a:t>
            </a:r>
          </a:p>
          <a:p>
            <a:r>
              <a:rPr lang="en-US" dirty="0"/>
              <a:t>Timing and shape of smoke plumes appear better forecasted than magnitude of smoke</a:t>
            </a:r>
          </a:p>
          <a:p>
            <a:r>
              <a:rPr lang="en-US" dirty="0"/>
              <a:t>Forecasted PM2.5 values are biased high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5DE7B0-9E06-1B89-6BA0-81A6C9DCB643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D1772-ACFF-580E-1D90-13FC005CFD7D}"/>
              </a:ext>
            </a:extLst>
          </p:cNvPr>
          <p:cNvSpPr txBox="1"/>
          <p:nvPr/>
        </p:nvSpPr>
        <p:spPr>
          <a:xfrm>
            <a:off x="11352810" y="201881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8DAEAE-D0E4-EE5B-13A8-018EE21C016E}"/>
              </a:ext>
            </a:extLst>
          </p:cNvPr>
          <p:cNvSpPr txBox="1">
            <a:spLocks/>
          </p:cNvSpPr>
          <p:nvPr/>
        </p:nvSpPr>
        <p:spPr>
          <a:xfrm>
            <a:off x="493816" y="7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Preliminary evaluation – air quality</a:t>
            </a:r>
          </a:p>
        </p:txBody>
      </p:sp>
      <p:pic>
        <p:nvPicPr>
          <p:cNvPr id="7" name="Picture 6" descr="A graph of a graph showing the weather&#10;&#10;Description automatically generated with medium confidence">
            <a:extLst>
              <a:ext uri="{FF2B5EF4-FFF2-40B4-BE49-F238E27FC236}">
                <a16:creationId xmlns:a16="http://schemas.microsoft.com/office/drawing/2014/main" id="{A4ABE0A2-C22B-EFA0-971C-F7CDB09D0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5649"/>
            <a:ext cx="5494317" cy="329659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CEA26B-5B23-F740-393C-FBE4DC4EE90F}"/>
              </a:ext>
            </a:extLst>
          </p:cNvPr>
          <p:cNvSpPr/>
          <p:nvPr/>
        </p:nvSpPr>
        <p:spPr>
          <a:xfrm>
            <a:off x="9637295" y="2322095"/>
            <a:ext cx="144379" cy="165127"/>
          </a:xfrm>
          <a:prstGeom prst="ellipse">
            <a:avLst/>
          </a:prstGeom>
          <a:solidFill>
            <a:srgbClr val="FFA500"/>
          </a:solidFill>
          <a:ln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DA3407-6D78-2BAD-C09D-BA0B5218F2A6}"/>
              </a:ext>
            </a:extLst>
          </p:cNvPr>
          <p:cNvSpPr/>
          <p:nvPr/>
        </p:nvSpPr>
        <p:spPr>
          <a:xfrm>
            <a:off x="9645311" y="2582783"/>
            <a:ext cx="144379" cy="1651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4811E6-D47A-ED65-D7F9-0A3D0742D9F8}"/>
              </a:ext>
            </a:extLst>
          </p:cNvPr>
          <p:cNvSpPr txBox="1"/>
          <p:nvPr/>
        </p:nvSpPr>
        <p:spPr>
          <a:xfrm>
            <a:off x="9789690" y="2256878"/>
            <a:ext cx="1119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Forecast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5C171-7C17-CF70-D808-7AF763E92AEB}"/>
              </a:ext>
            </a:extLst>
          </p:cNvPr>
          <p:cNvSpPr txBox="1"/>
          <p:nvPr/>
        </p:nvSpPr>
        <p:spPr>
          <a:xfrm>
            <a:off x="9797705" y="2517999"/>
            <a:ext cx="1326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Observations</a:t>
            </a:r>
          </a:p>
        </p:txBody>
      </p:sp>
      <p:pic>
        <p:nvPicPr>
          <p:cNvPr id="8" name="Picture 7" descr="A map of the desert&#10;&#10;Description automatically generated">
            <a:extLst>
              <a:ext uri="{FF2B5EF4-FFF2-40B4-BE49-F238E27FC236}">
                <a16:creationId xmlns:a16="http://schemas.microsoft.com/office/drawing/2014/main" id="{B5944310-5FBD-2FAB-F46B-DD48E1607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149" y="1841963"/>
            <a:ext cx="5845426" cy="2967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1CE588-34E6-3FA4-6A6B-66113C17F11E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CREATE-AQI                  Forecast model                   </a:t>
            </a:r>
            <a:r>
              <a:rPr lang="en-US" dirty="0">
                <a:solidFill>
                  <a:schemeClr val="bg1"/>
                </a:solidFill>
              </a:rPr>
              <a:t>Preliminary evaluation                  </a:t>
            </a:r>
            <a:r>
              <a:rPr lang="en-US" dirty="0"/>
              <a:t>Future development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6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67"/>
    </mc:Choice>
    <mc:Fallback xmlns="">
      <p:transition spd="slow" advTm="167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8C438-B958-7BC9-5A3E-D11C5C2E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2BE0C4-4C04-47C6-4EA5-152211561AFB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EF99B-16F0-CAD1-160F-117066AF9962}"/>
              </a:ext>
            </a:extLst>
          </p:cNvPr>
          <p:cNvSpPr txBox="1"/>
          <p:nvPr/>
        </p:nvSpPr>
        <p:spPr>
          <a:xfrm>
            <a:off x="11340936" y="201881"/>
            <a:ext cx="534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2149421-6E02-10EC-034A-A6B590B20A39}"/>
              </a:ext>
            </a:extLst>
          </p:cNvPr>
          <p:cNvSpPr txBox="1">
            <a:spLocks/>
          </p:cNvSpPr>
          <p:nvPr/>
        </p:nvSpPr>
        <p:spPr>
          <a:xfrm>
            <a:off x="493816" y="7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Future development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41E83A-370F-5142-1F4F-804032E1E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77" y="1297494"/>
            <a:ext cx="584282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WRF-CMAQ: </a:t>
            </a:r>
          </a:p>
          <a:p>
            <a:pPr lvl="1"/>
            <a:r>
              <a:rPr lang="en-US" dirty="0"/>
              <a:t>4km nested domain</a:t>
            </a:r>
          </a:p>
          <a:p>
            <a:pPr lvl="1"/>
            <a:r>
              <a:rPr lang="en-US" dirty="0"/>
              <a:t>Two-way coupling</a:t>
            </a:r>
          </a:p>
          <a:p>
            <a:r>
              <a:rPr lang="en-US" dirty="0"/>
              <a:t>Wildfire emissions:</a:t>
            </a:r>
          </a:p>
          <a:p>
            <a:pPr lvl="1"/>
            <a:r>
              <a:rPr lang="en-US" dirty="0"/>
              <a:t>Number of possible development pathways (FOFEM, ML ingesting coupled models, etc.)</a:t>
            </a:r>
          </a:p>
          <a:p>
            <a:r>
              <a:rPr lang="en-US" dirty="0"/>
              <a:t>Wind blown dust: </a:t>
            </a:r>
          </a:p>
          <a:p>
            <a:pPr lvl="1"/>
            <a:r>
              <a:rPr lang="en-US" dirty="0"/>
              <a:t>Inclusion of exposed lakebed in playa land use category (important for Great Salt Lake)</a:t>
            </a:r>
          </a:p>
          <a:p>
            <a:r>
              <a:rPr lang="en-US" dirty="0"/>
              <a:t>Wintertime inversions: </a:t>
            </a:r>
          </a:p>
          <a:p>
            <a:pPr lvl="1"/>
            <a:r>
              <a:rPr lang="en-US" dirty="0"/>
              <a:t>Likely a statistical model that is initiated based on met conditions</a:t>
            </a:r>
          </a:p>
          <a:p>
            <a:r>
              <a:rPr lang="en-US" dirty="0"/>
              <a:t>Bias reduction scheme based on accompanying sensor observations</a:t>
            </a:r>
          </a:p>
        </p:txBody>
      </p:sp>
      <p:pic>
        <p:nvPicPr>
          <p:cNvPr id="7" name="Picture 6" descr="A city with snow and mountains in the background&#10;&#10;Description automatically generated">
            <a:extLst>
              <a:ext uri="{FF2B5EF4-FFF2-40B4-BE49-F238E27FC236}">
                <a16:creationId xmlns:a16="http://schemas.microsoft.com/office/drawing/2014/main" id="{4C61A351-DB98-BE5F-FD28-4B1FEABF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86" y="1049685"/>
            <a:ext cx="5866137" cy="4399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C40702-9463-A4FF-4E82-01E2F617E320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CREATE-AQI                  Forecast model                   Preliminary evaluation                  </a:t>
            </a:r>
            <a:r>
              <a:rPr lang="en-US" dirty="0">
                <a:solidFill>
                  <a:schemeClr val="bg1"/>
                </a:solidFill>
              </a:rPr>
              <a:t>Future development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47A3F-DF73-1D03-FD7A-1567C4EE72B8}"/>
              </a:ext>
            </a:extLst>
          </p:cNvPr>
          <p:cNvSpPr txBox="1"/>
          <p:nvPr/>
        </p:nvSpPr>
        <p:spPr>
          <a:xfrm>
            <a:off x="4231105" y="5779615"/>
            <a:ext cx="524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Questions: </a:t>
            </a:r>
            <a:r>
              <a:rPr lang="en-US" b="1" dirty="0" err="1"/>
              <a:t>Kai.Wilmot@utah.edu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44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31"/>
    </mc:Choice>
    <mc:Fallback xmlns="">
      <p:transition spd="slow" advTm="2014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5EA3C-6CCB-55B5-CD51-93B01132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F4BD-A168-373F-1C5A-67CC0F026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52" y="1654750"/>
            <a:ext cx="5491348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CREATE-AQI overview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Forecast model framework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Preliminary forecast evaluation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Future development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EC821-58E4-3A2A-C672-82543A8C05A0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pic>
        <p:nvPicPr>
          <p:cNvPr id="5" name="Picture 4" descr="A forest fire with smoke and trees&#10;&#10;Description automatically generated">
            <a:extLst>
              <a:ext uri="{FF2B5EF4-FFF2-40B4-BE49-F238E27FC236}">
                <a16:creationId xmlns:a16="http://schemas.microsoft.com/office/drawing/2014/main" id="{F6985419-8A13-3742-ED0B-BB1448DA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87" b="31964"/>
          <a:stretch/>
        </p:blipFill>
        <p:spPr>
          <a:xfrm>
            <a:off x="6516584" y="663546"/>
            <a:ext cx="4544291" cy="55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5"/>
    </mc:Choice>
    <mc:Fallback xmlns="">
      <p:transition spd="slow" advTm="257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31EBB-68C2-6C39-CEF7-8E101A26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BE285-9695-AD1C-F3C9-DA9B24A7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27"/>
            <a:ext cx="10515600" cy="1325563"/>
          </a:xfrm>
        </p:spPr>
        <p:txBody>
          <a:bodyPr/>
          <a:lstStyle/>
          <a:p>
            <a:r>
              <a:rPr lang="en-US" dirty="0"/>
              <a:t>CREATE – AQI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F1AB0-7569-1100-7585-685C6129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77" y="1297068"/>
            <a:ext cx="5842823" cy="4351338"/>
          </a:xfrm>
        </p:spPr>
        <p:txBody>
          <a:bodyPr/>
          <a:lstStyle/>
          <a:p>
            <a:r>
              <a:rPr lang="en-US" dirty="0"/>
              <a:t>An NSF CIVIC project to observe and predict Utah air quality</a:t>
            </a:r>
          </a:p>
          <a:p>
            <a:r>
              <a:rPr lang="en-US" dirty="0"/>
              <a:t>Objective: protect Utah children from outdoor air quality hazards</a:t>
            </a:r>
          </a:p>
          <a:p>
            <a:pPr lvl="1"/>
            <a:r>
              <a:rPr lang="en-US" dirty="0"/>
              <a:t>Combine air quality sensors and automated forecasts to inform decision makers</a:t>
            </a:r>
          </a:p>
          <a:p>
            <a:r>
              <a:rPr lang="en-US" dirty="0"/>
              <a:t>Wintertime inversions, windblown dust, and wildfire smoke are all present in Utah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E32F40-C22F-5EAD-F6BC-2B6ABCA973AB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D0870-9B10-C745-B0C3-1A50404A015F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CREATE-AQI</a:t>
            </a:r>
            <a:r>
              <a:rPr lang="en-US" dirty="0"/>
              <a:t>                  Forecast model                   Preliminary evaluation                  Future development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FDDDD-43B1-5AD4-9242-9119E7BDE9B7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pic>
        <p:nvPicPr>
          <p:cNvPr id="7" name="gsl_dust_south">
            <a:hlinkClick r:id="" action="ppaction://media"/>
            <a:extLst>
              <a:ext uri="{FF2B5EF4-FFF2-40B4-BE49-F238E27FC236}">
                <a16:creationId xmlns:a16="http://schemas.microsoft.com/office/drawing/2014/main" id="{03F1485C-A96A-07AC-7DFA-B1C57A8FC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76.6646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3482" y="1190704"/>
            <a:ext cx="5491843" cy="41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80"/>
    </mc:Choice>
    <mc:Fallback xmlns="">
      <p:transition spd="slow" advTm="5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7"/>
        <p14:stopEvt time="8222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8BB00-5B0F-7C30-1999-08EB3C33F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77DA-616D-1E35-56CB-22032390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27"/>
            <a:ext cx="10515600" cy="1325563"/>
          </a:xfrm>
        </p:spPr>
        <p:txBody>
          <a:bodyPr/>
          <a:lstStyle/>
          <a:p>
            <a:r>
              <a:rPr lang="en-US" dirty="0"/>
              <a:t>CREATE – AQI 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B32E1-60EF-9321-D460-C955A7ADC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77" y="1297068"/>
            <a:ext cx="4734347" cy="4351338"/>
          </a:xfrm>
        </p:spPr>
        <p:txBody>
          <a:bodyPr/>
          <a:lstStyle/>
          <a:p>
            <a:r>
              <a:rPr lang="en-US" dirty="0"/>
              <a:t>Effectively a nowcasting tool </a:t>
            </a:r>
          </a:p>
          <a:p>
            <a:r>
              <a:rPr lang="en-US" dirty="0"/>
              <a:t>Installing sensors at high schools throughout the state</a:t>
            </a:r>
          </a:p>
          <a:p>
            <a:r>
              <a:rPr lang="en-US" dirty="0"/>
              <a:t>Employs ML to spatially interpolate</a:t>
            </a:r>
          </a:p>
          <a:p>
            <a:r>
              <a:rPr lang="en-US" dirty="0"/>
              <a:t>Long term: will be leveraged to improve forecasting outputs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46BE1-9A66-D7FB-D604-8E78E6C42F4A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2F697-A471-CEB0-D7E0-A200EF9505DA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CC1C3AD7-5E6F-C529-BF01-8275270E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525" y="1640504"/>
            <a:ext cx="6822484" cy="3576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71171-EB3B-71DF-209C-777DFAA6914E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CREATE-AQI</a:t>
            </a:r>
            <a:r>
              <a:rPr lang="en-US" dirty="0"/>
              <a:t>                  Forecast model                   Preliminary evaluation                  Future development      </a:t>
            </a:r>
          </a:p>
        </p:txBody>
      </p:sp>
    </p:spTree>
    <p:extLst>
      <p:ext uri="{BB962C8B-B14F-4D97-AF65-F5344CB8AC3E}">
        <p14:creationId xmlns:p14="http://schemas.microsoft.com/office/powerpoint/2010/main" val="15167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13"/>
    </mc:Choice>
    <mc:Fallback xmlns="">
      <p:transition spd="slow" advTm="8681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BE211-D590-1F29-F21F-401444601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10">
            <a:extLst>
              <a:ext uri="{FF2B5EF4-FFF2-40B4-BE49-F238E27FC236}">
                <a16:creationId xmlns:a16="http://schemas.microsoft.com/office/drawing/2014/main" id="{3439446F-7624-2774-048E-A364F9E9B89A}"/>
              </a:ext>
            </a:extLst>
          </p:cNvPr>
          <p:cNvSpPr/>
          <p:nvPr/>
        </p:nvSpPr>
        <p:spPr>
          <a:xfrm rot="5400000" flipV="1">
            <a:off x="5886862" y="2307957"/>
            <a:ext cx="427512" cy="1222833"/>
          </a:xfrm>
          <a:prstGeom prst="downArrow">
            <a:avLst/>
          </a:prstGeom>
          <a:solidFill>
            <a:srgbClr val="D6D6D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3E4F44-548A-E7FA-F4D5-EC6133F47F52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D435F-A18B-7F84-EC5B-4FC40499B940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1CFA61-8829-3231-1EEA-36E088FEA5F2}"/>
              </a:ext>
            </a:extLst>
          </p:cNvPr>
          <p:cNvSpPr txBox="1"/>
          <p:nvPr/>
        </p:nvSpPr>
        <p:spPr>
          <a:xfrm>
            <a:off x="7228434" y="1355671"/>
            <a:ext cx="3505897" cy="923330"/>
          </a:xfrm>
          <a:prstGeom prst="rect">
            <a:avLst/>
          </a:prstGeom>
          <a:solidFill>
            <a:srgbClr val="83CBEB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Ins="9144" rtlCol="0">
            <a:spAutoFit/>
          </a:bodyPr>
          <a:lstStyle/>
          <a:p>
            <a:r>
              <a:rPr lang="en-US" b="1" dirty="0"/>
              <a:t>Whole atmosphere community climate model</a:t>
            </a:r>
          </a:p>
          <a:p>
            <a:r>
              <a:rPr lang="en-US" dirty="0"/>
              <a:t>Chem. initial/boundary conditions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347AC9-D686-70EC-EF1C-F6E8FB3D164F}"/>
              </a:ext>
            </a:extLst>
          </p:cNvPr>
          <p:cNvSpPr txBox="1"/>
          <p:nvPr/>
        </p:nvSpPr>
        <p:spPr>
          <a:xfrm>
            <a:off x="3267918" y="4687467"/>
            <a:ext cx="2727077" cy="1200329"/>
          </a:xfrm>
          <a:prstGeom prst="rect">
            <a:avLst/>
          </a:prstGeom>
          <a:solidFill>
            <a:srgbClr val="FFB7B5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Freitas et al. plume rise</a:t>
            </a:r>
          </a:p>
          <a:p>
            <a:r>
              <a:rPr lang="en-US" dirty="0"/>
              <a:t>Plume top heights</a:t>
            </a:r>
          </a:p>
          <a:p>
            <a:r>
              <a:rPr lang="en-US" dirty="0"/>
              <a:t>Vertical distribution of smoke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8B9214-2A10-5222-F9AC-0EA6A35C67DA}"/>
              </a:ext>
            </a:extLst>
          </p:cNvPr>
          <p:cNvSpPr txBox="1"/>
          <p:nvPr/>
        </p:nvSpPr>
        <p:spPr>
          <a:xfrm>
            <a:off x="3274156" y="1862544"/>
            <a:ext cx="2205814" cy="1200329"/>
          </a:xfrm>
          <a:prstGeom prst="rect">
            <a:avLst/>
          </a:prstGeom>
          <a:solidFill>
            <a:srgbClr val="D6D6D6"/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SMOKE modeling system</a:t>
            </a:r>
          </a:p>
          <a:p>
            <a:r>
              <a:rPr lang="en-US" dirty="0"/>
              <a:t>Hourly, 3-D, wildfire emissions grids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A08DF9-11E0-0B78-829D-963579C640E8}"/>
              </a:ext>
            </a:extLst>
          </p:cNvPr>
          <p:cNvSpPr txBox="1"/>
          <p:nvPr/>
        </p:nvSpPr>
        <p:spPr>
          <a:xfrm>
            <a:off x="237892" y="4710960"/>
            <a:ext cx="2353344" cy="646331"/>
          </a:xfrm>
          <a:prstGeom prst="rect">
            <a:avLst/>
          </a:prstGeom>
          <a:solidFill>
            <a:srgbClr val="83CBEB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WRF simulation </a:t>
            </a:r>
          </a:p>
          <a:p>
            <a:r>
              <a:rPr lang="en-US" dirty="0"/>
              <a:t>12km met. simulation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D085DC-3BF8-1B5D-30EE-DE2CAEADBCC9}"/>
              </a:ext>
            </a:extLst>
          </p:cNvPr>
          <p:cNvSpPr txBox="1"/>
          <p:nvPr/>
        </p:nvSpPr>
        <p:spPr>
          <a:xfrm>
            <a:off x="6744928" y="2837888"/>
            <a:ext cx="4687124" cy="2862322"/>
          </a:xfrm>
          <a:prstGeom prst="rect">
            <a:avLst/>
          </a:prstGeom>
          <a:solidFill>
            <a:srgbClr val="83CBEB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Ins="9144" rtlCol="0">
            <a:spAutoFit/>
          </a:bodyPr>
          <a:lstStyle/>
          <a:p>
            <a:r>
              <a:rPr lang="en-US" b="1" dirty="0"/>
              <a:t>CMAQ – forecast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C7D1C3-C76D-F809-DE7C-500FBBEDCB65}"/>
              </a:ext>
            </a:extLst>
          </p:cNvPr>
          <p:cNvSpPr txBox="1"/>
          <p:nvPr/>
        </p:nvSpPr>
        <p:spPr>
          <a:xfrm>
            <a:off x="237892" y="1349953"/>
            <a:ext cx="2359584" cy="923330"/>
          </a:xfrm>
          <a:prstGeom prst="rect">
            <a:avLst/>
          </a:prstGeom>
          <a:solidFill>
            <a:srgbClr val="D6D6D6"/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National emissions inventory </a:t>
            </a:r>
          </a:p>
          <a:p>
            <a:r>
              <a:rPr lang="en-US" dirty="0"/>
              <a:t>Non-fire emissions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7B9243-1CB8-DBD1-4C96-467E56E077AF}"/>
              </a:ext>
            </a:extLst>
          </p:cNvPr>
          <p:cNvSpPr txBox="1"/>
          <p:nvPr/>
        </p:nvSpPr>
        <p:spPr>
          <a:xfrm>
            <a:off x="3927968" y="3411413"/>
            <a:ext cx="887522" cy="923330"/>
          </a:xfrm>
          <a:prstGeom prst="rect">
            <a:avLst/>
          </a:prstGeom>
          <a:solidFill>
            <a:srgbClr val="83CBEB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MCIP, ICON, BCON</a:t>
            </a:r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40D1F198-D3FE-3540-F2CE-005A021BD3E3}"/>
              </a:ext>
            </a:extLst>
          </p:cNvPr>
          <p:cNvSpPr/>
          <p:nvPr/>
        </p:nvSpPr>
        <p:spPr>
          <a:xfrm rot="5400000" flipV="1">
            <a:off x="5558393" y="2821832"/>
            <a:ext cx="427512" cy="1913313"/>
          </a:xfrm>
          <a:prstGeom prst="downArrow">
            <a:avLst/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65B85A-FC9E-71E8-5B05-BC3607AA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11" y="3193280"/>
            <a:ext cx="4136159" cy="2364592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01C9CB7F-0D6B-569A-A952-95A3DA987613}"/>
              </a:ext>
            </a:extLst>
          </p:cNvPr>
          <p:cNvSpPr/>
          <p:nvPr/>
        </p:nvSpPr>
        <p:spPr>
          <a:xfrm rot="10800000" flipV="1">
            <a:off x="8767627" y="2273284"/>
            <a:ext cx="427512" cy="544052"/>
          </a:xfrm>
          <a:prstGeom prst="downArrow">
            <a:avLst/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3F107CE-B56D-0D89-0140-9062830D8825}"/>
              </a:ext>
            </a:extLst>
          </p:cNvPr>
          <p:cNvSpPr/>
          <p:nvPr/>
        </p:nvSpPr>
        <p:spPr>
          <a:xfrm rot="5400000" flipV="1">
            <a:off x="6148145" y="4932403"/>
            <a:ext cx="427512" cy="733806"/>
          </a:xfrm>
          <a:prstGeom prst="downArrow">
            <a:avLst/>
          </a:prstGeom>
          <a:solidFill>
            <a:srgbClr val="FFB7B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D719826-D888-BC62-D9C3-C135EC63F66E}"/>
              </a:ext>
            </a:extLst>
          </p:cNvPr>
          <p:cNvSpPr/>
          <p:nvPr/>
        </p:nvSpPr>
        <p:spPr>
          <a:xfrm rot="5400000" flipV="1">
            <a:off x="2715821" y="4828687"/>
            <a:ext cx="427512" cy="676682"/>
          </a:xfrm>
          <a:prstGeom prst="downArrow">
            <a:avLst/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C754FCD-BF12-C1B5-D77D-63BE4DCDE73E}"/>
              </a:ext>
            </a:extLst>
          </p:cNvPr>
          <p:cNvSpPr/>
          <p:nvPr/>
        </p:nvSpPr>
        <p:spPr>
          <a:xfrm flipV="1">
            <a:off x="4175988" y="3058688"/>
            <a:ext cx="427512" cy="350739"/>
          </a:xfrm>
          <a:prstGeom prst="downArrow">
            <a:avLst/>
          </a:prstGeom>
          <a:solidFill>
            <a:srgbClr val="83CB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B06EEBE-7247-7151-51B1-AE452BA5594C}"/>
              </a:ext>
            </a:extLst>
          </p:cNvPr>
          <p:cNvSpPr/>
          <p:nvPr/>
        </p:nvSpPr>
        <p:spPr>
          <a:xfrm rot="5400000" flipV="1">
            <a:off x="2722062" y="1772872"/>
            <a:ext cx="427512" cy="676681"/>
          </a:xfrm>
          <a:prstGeom prst="downArrow">
            <a:avLst/>
          </a:prstGeom>
          <a:solidFill>
            <a:srgbClr val="D6D6D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8C63BB4-6C29-18D5-0716-B8241D75E15C}"/>
              </a:ext>
            </a:extLst>
          </p:cNvPr>
          <p:cNvSpPr/>
          <p:nvPr/>
        </p:nvSpPr>
        <p:spPr>
          <a:xfrm rot="10800000" flipV="1">
            <a:off x="3176978" y="3544519"/>
            <a:ext cx="427512" cy="1108630"/>
          </a:xfrm>
          <a:prstGeom prst="downArrow">
            <a:avLst/>
          </a:prstGeom>
          <a:solidFill>
            <a:srgbClr val="D6D6D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44901-274C-B45C-5B4C-B0A1797CA187}"/>
              </a:ext>
            </a:extLst>
          </p:cNvPr>
          <p:cNvSpPr txBox="1"/>
          <p:nvPr/>
        </p:nvSpPr>
        <p:spPr>
          <a:xfrm>
            <a:off x="237893" y="2543080"/>
            <a:ext cx="2359583" cy="1200329"/>
          </a:xfrm>
          <a:prstGeom prst="rect">
            <a:avLst/>
          </a:prstGeom>
          <a:solidFill>
            <a:srgbClr val="D6D6D6"/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Fire emissions prediction</a:t>
            </a:r>
          </a:p>
          <a:p>
            <a:r>
              <a:rPr lang="en-US" dirty="0"/>
              <a:t>Criteria pollutants</a:t>
            </a:r>
          </a:p>
          <a:p>
            <a:r>
              <a:rPr lang="en-US" dirty="0"/>
              <a:t>Heat fluxes, fire area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90265564-3F50-0D96-510B-FD7AA7538BC6}"/>
              </a:ext>
            </a:extLst>
          </p:cNvPr>
          <p:cNvSpPr/>
          <p:nvPr/>
        </p:nvSpPr>
        <p:spPr>
          <a:xfrm rot="5400000" flipV="1">
            <a:off x="2715821" y="2516404"/>
            <a:ext cx="427512" cy="676681"/>
          </a:xfrm>
          <a:prstGeom prst="downArrow">
            <a:avLst/>
          </a:prstGeom>
          <a:solidFill>
            <a:srgbClr val="D6D6D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AC5755-2225-8EF8-89D7-E996B1E50A9D}"/>
              </a:ext>
            </a:extLst>
          </p:cNvPr>
          <p:cNvSpPr/>
          <p:nvPr/>
        </p:nvSpPr>
        <p:spPr>
          <a:xfrm>
            <a:off x="2582830" y="3510201"/>
            <a:ext cx="914400" cy="210312"/>
          </a:xfrm>
          <a:prstGeom prst="rect">
            <a:avLst/>
          </a:prstGeom>
          <a:solidFill>
            <a:srgbClr val="D6D6D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D67F3-C536-F12D-F8FE-A07039B66884}"/>
              </a:ext>
            </a:extLst>
          </p:cNvPr>
          <p:cNvSpPr/>
          <p:nvPr/>
        </p:nvSpPr>
        <p:spPr>
          <a:xfrm rot="16200000">
            <a:off x="2099679" y="4307991"/>
            <a:ext cx="548640" cy="210312"/>
          </a:xfrm>
          <a:prstGeom prst="rect">
            <a:avLst/>
          </a:prstGeom>
          <a:solidFill>
            <a:srgbClr val="83CBEB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654AD2A6-A10F-38A6-1F36-F7598BF6A18C}"/>
              </a:ext>
            </a:extLst>
          </p:cNvPr>
          <p:cNvSpPr/>
          <p:nvPr/>
        </p:nvSpPr>
        <p:spPr>
          <a:xfrm rot="5400000" flipV="1">
            <a:off x="2885748" y="3409819"/>
            <a:ext cx="427512" cy="1656928"/>
          </a:xfrm>
          <a:prstGeom prst="downArrow">
            <a:avLst/>
          </a:prstGeom>
          <a:solidFill>
            <a:srgbClr val="83CBEB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FDE9830-2DD0-467D-9B9F-E6D2AA668161}"/>
              </a:ext>
            </a:extLst>
          </p:cNvPr>
          <p:cNvSpPr txBox="1">
            <a:spLocks/>
          </p:cNvSpPr>
          <p:nvPr/>
        </p:nvSpPr>
        <p:spPr>
          <a:xfrm>
            <a:off x="493816" y="7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Forecast framework – air quality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4C169C8-9099-3EC8-DEFF-ECFBAC94ECE4}"/>
              </a:ext>
            </a:extLst>
          </p:cNvPr>
          <p:cNvSpPr/>
          <p:nvPr/>
        </p:nvSpPr>
        <p:spPr>
          <a:xfrm>
            <a:off x="131331" y="2446602"/>
            <a:ext cx="1985832" cy="756477"/>
          </a:xfrm>
          <a:prstGeom prst="roundRect">
            <a:avLst/>
          </a:prstGeom>
          <a:noFill/>
          <a:ln w="5715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FBD21C-43A2-45CF-0B65-8197DD4A22FC}"/>
              </a:ext>
            </a:extLst>
          </p:cNvPr>
          <p:cNvSpPr/>
          <p:nvPr/>
        </p:nvSpPr>
        <p:spPr>
          <a:xfrm>
            <a:off x="3155837" y="4646053"/>
            <a:ext cx="2727077" cy="574852"/>
          </a:xfrm>
          <a:prstGeom prst="roundRect">
            <a:avLst/>
          </a:prstGeom>
          <a:noFill/>
          <a:ln w="5715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17FA1-D57F-1F7A-2249-339DD385199B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CREATE-AQI                  </a:t>
            </a:r>
            <a:r>
              <a:rPr lang="en-US" dirty="0">
                <a:solidFill>
                  <a:schemeClr val="bg1"/>
                </a:solidFill>
              </a:rPr>
              <a:t>Forecast model                   </a:t>
            </a:r>
            <a:r>
              <a:rPr lang="en-US" dirty="0"/>
              <a:t>Preliminary evaluation                  Future development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2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8"/>
    </mc:Choice>
    <mc:Fallback xmlns="">
      <p:transition spd="slow" advTm="7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B3907-85E9-10F3-03EA-6FC803EA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F65E32-C912-B9B9-CC73-C246745E1F19}"/>
              </a:ext>
            </a:extLst>
          </p:cNvPr>
          <p:cNvSpPr txBox="1">
            <a:spLocks/>
          </p:cNvSpPr>
          <p:nvPr/>
        </p:nvSpPr>
        <p:spPr>
          <a:xfrm>
            <a:off x="161818" y="-58090"/>
            <a:ext cx="6970386" cy="102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Forecast framework – wildfire emissions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28F2ACC-6F75-715D-A973-F9952C998441}"/>
              </a:ext>
            </a:extLst>
          </p:cNvPr>
          <p:cNvSpPr/>
          <p:nvPr/>
        </p:nvSpPr>
        <p:spPr>
          <a:xfrm>
            <a:off x="306311" y="936204"/>
            <a:ext cx="2252160" cy="1011130"/>
          </a:xfrm>
          <a:prstGeom prst="roundRect">
            <a:avLst>
              <a:gd name="adj" fmla="val 818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64DD66-05DC-23CB-35F7-6E6AB790569E}"/>
              </a:ext>
            </a:extLst>
          </p:cNvPr>
          <p:cNvSpPr txBox="1"/>
          <p:nvPr/>
        </p:nvSpPr>
        <p:spPr>
          <a:xfrm>
            <a:off x="366433" y="1058164"/>
            <a:ext cx="130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</a:rPr>
              <a:t>Fire activity forecast model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87CB222-AEF7-E72E-C5F7-44046ABF8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71" y="1012437"/>
            <a:ext cx="822233" cy="822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93318-2224-CBDC-1623-17A5CB907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91060" y="1075438"/>
            <a:ext cx="439015" cy="439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6BFDE-8667-BF76-4088-3BC94D908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471" y="1484324"/>
            <a:ext cx="521178" cy="521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52B84E-71D6-1A5E-351C-49850BC03950}"/>
              </a:ext>
            </a:extLst>
          </p:cNvPr>
          <p:cNvSpPr txBox="1"/>
          <p:nvPr/>
        </p:nvSpPr>
        <p:spPr>
          <a:xfrm>
            <a:off x="4112329" y="1039224"/>
            <a:ext cx="183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" panose="020B0004020202020204" pitchFamily="34" charset="0"/>
              </a:rPr>
              <a:t>Satellite detections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B3ED2-3FF3-BACF-9E68-4E1671E6F274}"/>
              </a:ext>
            </a:extLst>
          </p:cNvPr>
          <p:cNvSpPr txBox="1"/>
          <p:nvPr/>
        </p:nvSpPr>
        <p:spPr>
          <a:xfrm>
            <a:off x="7838803" y="3900420"/>
            <a:ext cx="1585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Criteria pollutants, fire area, heat flux based on EFs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55ACFB-4E0D-5425-EEAD-117A053605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93" t="20088" r="27316" b="30718"/>
          <a:stretch/>
        </p:blipFill>
        <p:spPr>
          <a:xfrm>
            <a:off x="9364601" y="3468941"/>
            <a:ext cx="1471289" cy="1307222"/>
          </a:xfrm>
          <a:prstGeom prst="round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D0EA0A7-9FD0-4279-D762-7AB8E5CDC6B1}"/>
              </a:ext>
            </a:extLst>
          </p:cNvPr>
          <p:cNvSpPr/>
          <p:nvPr/>
        </p:nvSpPr>
        <p:spPr>
          <a:xfrm>
            <a:off x="7758440" y="3346305"/>
            <a:ext cx="3133674" cy="1552495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ADB177E-E9BB-BED8-5C87-FF28FE5A71C3}"/>
              </a:ext>
            </a:extLst>
          </p:cNvPr>
          <p:cNvSpPr/>
          <p:nvPr/>
        </p:nvSpPr>
        <p:spPr>
          <a:xfrm>
            <a:off x="1033540" y="3954265"/>
            <a:ext cx="2257010" cy="1265618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821F7C-97BC-11B8-A4CD-77C8C23EFF23}"/>
              </a:ext>
            </a:extLst>
          </p:cNvPr>
          <p:cNvSpPr txBox="1"/>
          <p:nvPr/>
        </p:nvSpPr>
        <p:spPr>
          <a:xfrm>
            <a:off x="1072248" y="3980807"/>
            <a:ext cx="1350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Fuel moisture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5DE04F-9E27-8308-92E9-B478B18F032C}"/>
              </a:ext>
            </a:extLst>
          </p:cNvPr>
          <p:cNvSpPr txBox="1"/>
          <p:nvPr/>
        </p:nvSpPr>
        <p:spPr>
          <a:xfrm>
            <a:off x="1076583" y="4239514"/>
            <a:ext cx="1650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computes  dead and live fuel moisture to initialize fuel consumption model</a:t>
            </a:r>
          </a:p>
        </p:txBody>
      </p:sp>
      <p:pic>
        <p:nvPicPr>
          <p:cNvPr id="23" name="Picture 22" descr="A diagram of a fire and gas production process&#10;&#10;Description automatically generated with medium confidence">
            <a:extLst>
              <a:ext uri="{FF2B5EF4-FFF2-40B4-BE49-F238E27FC236}">
                <a16:creationId xmlns:a16="http://schemas.microsoft.com/office/drawing/2014/main" id="{A47406F8-DB64-A65F-9E55-C318045AA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33911" r="62364" b="56993"/>
          <a:stretch/>
        </p:blipFill>
        <p:spPr>
          <a:xfrm>
            <a:off x="2615524" y="4196202"/>
            <a:ext cx="648135" cy="699533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C0E4CD4-5008-4A81-9955-F41DFF98DC7E}"/>
              </a:ext>
            </a:extLst>
          </p:cNvPr>
          <p:cNvSpPr/>
          <p:nvPr/>
        </p:nvSpPr>
        <p:spPr>
          <a:xfrm>
            <a:off x="1033540" y="2305602"/>
            <a:ext cx="2257010" cy="1124141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175D73-39D3-51C1-F21C-AAA4F47000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014" b="26354"/>
          <a:stretch/>
        </p:blipFill>
        <p:spPr>
          <a:xfrm>
            <a:off x="2507918" y="2518160"/>
            <a:ext cx="684267" cy="8156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5B60A5-D4F7-61A9-5FC8-2958D800C225}"/>
              </a:ext>
            </a:extLst>
          </p:cNvPr>
          <p:cNvSpPr txBox="1"/>
          <p:nvPr/>
        </p:nvSpPr>
        <p:spPr>
          <a:xfrm>
            <a:off x="1059445" y="2320500"/>
            <a:ext cx="1530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Vegetation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F113E3-74FD-C580-BC49-25E8349CCA5C}"/>
              </a:ext>
            </a:extLst>
          </p:cNvPr>
          <p:cNvSpPr txBox="1"/>
          <p:nvPr/>
        </p:nvSpPr>
        <p:spPr>
          <a:xfrm>
            <a:off x="1056025" y="2639885"/>
            <a:ext cx="144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Provides gridded fuel characteristic data from LANDFIRE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253B64-729A-4767-49AB-5989240F771F}"/>
              </a:ext>
            </a:extLst>
          </p:cNvPr>
          <p:cNvSpPr/>
          <p:nvPr/>
        </p:nvSpPr>
        <p:spPr>
          <a:xfrm>
            <a:off x="4074081" y="5071775"/>
            <a:ext cx="2762011" cy="1124141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F426C1-AC79-4459-826B-5AE2F0C51F48}"/>
              </a:ext>
            </a:extLst>
          </p:cNvPr>
          <p:cNvSpPr txBox="1"/>
          <p:nvPr/>
        </p:nvSpPr>
        <p:spPr>
          <a:xfrm>
            <a:off x="4112790" y="5072752"/>
            <a:ext cx="160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Meteorological forecasts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5F16BC-CDF4-7F80-F9EB-23A1A8679311}"/>
              </a:ext>
            </a:extLst>
          </p:cNvPr>
          <p:cNvSpPr txBox="1"/>
          <p:nvPr/>
        </p:nvSpPr>
        <p:spPr>
          <a:xfrm>
            <a:off x="4112670" y="5577052"/>
            <a:ext cx="16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WRF provides medium-resolution weather data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9B18C4-1147-BB2C-8713-ACD9D62A44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373" y="5191615"/>
            <a:ext cx="1084199" cy="888367"/>
          </a:xfrm>
          <a:prstGeom prst="round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7316E2-7F32-B023-02C4-5696341F82BE}"/>
              </a:ext>
            </a:extLst>
          </p:cNvPr>
          <p:cNvSpPr txBox="1"/>
          <p:nvPr/>
        </p:nvSpPr>
        <p:spPr>
          <a:xfrm>
            <a:off x="4126440" y="1321992"/>
            <a:ext cx="185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MODIS and VIIRS for magnitude, normalized GOES used for scaling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5536B71-A74D-B1B2-EF6A-C3949A595772}"/>
              </a:ext>
            </a:extLst>
          </p:cNvPr>
          <p:cNvSpPr/>
          <p:nvPr/>
        </p:nvSpPr>
        <p:spPr>
          <a:xfrm>
            <a:off x="4074081" y="967281"/>
            <a:ext cx="2762011" cy="1124141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F5AB198-8A61-1797-42B8-7A194A82DAF4}"/>
              </a:ext>
            </a:extLst>
          </p:cNvPr>
          <p:cNvSpPr/>
          <p:nvPr/>
        </p:nvSpPr>
        <p:spPr>
          <a:xfrm>
            <a:off x="4074081" y="2829432"/>
            <a:ext cx="2795050" cy="1552497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D41181-EABD-26BA-4D4D-3A5F8A761EC2}"/>
              </a:ext>
            </a:extLst>
          </p:cNvPr>
          <p:cNvSpPr txBox="1"/>
          <p:nvPr/>
        </p:nvSpPr>
        <p:spPr>
          <a:xfrm>
            <a:off x="4126440" y="2878414"/>
            <a:ext cx="153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Rate of spread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8C297-FCFC-0AF2-2280-BEFA14D61A37}"/>
              </a:ext>
            </a:extLst>
          </p:cNvPr>
          <p:cNvSpPr txBox="1"/>
          <p:nvPr/>
        </p:nvSpPr>
        <p:spPr>
          <a:xfrm>
            <a:off x="4112329" y="3216968"/>
            <a:ext cx="1425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Rothermel</a:t>
            </a:r>
            <a:r>
              <a:rPr lang="en-US" sz="1200" dirty="0"/>
              <a:t> et al. (1972) model used to scale heat fluxes and fire area up or down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A695EF-974C-1498-4775-9CE18B0E8A67}"/>
              </a:ext>
            </a:extLst>
          </p:cNvPr>
          <p:cNvCxnSpPr>
            <a:cxnSpLocks/>
          </p:cNvCxnSpPr>
          <p:nvPr/>
        </p:nvCxnSpPr>
        <p:spPr>
          <a:xfrm>
            <a:off x="5767374" y="3270984"/>
            <a:ext cx="0" cy="890824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9E27FD2-2366-A00B-F7A1-94978906EC23}"/>
              </a:ext>
            </a:extLst>
          </p:cNvPr>
          <p:cNvCxnSpPr>
            <a:cxnSpLocks/>
          </p:cNvCxnSpPr>
          <p:nvPr/>
        </p:nvCxnSpPr>
        <p:spPr>
          <a:xfrm flipH="1">
            <a:off x="5772596" y="4150135"/>
            <a:ext cx="834374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5D1027F-301C-0FB2-01AA-2655B657F015}"/>
              </a:ext>
            </a:extLst>
          </p:cNvPr>
          <p:cNvSpPr txBox="1"/>
          <p:nvPr/>
        </p:nvSpPr>
        <p:spPr>
          <a:xfrm rot="16200000">
            <a:off x="5459753" y="3535141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ptos" panose="020B0004020202020204" pitchFamily="34" charset="0"/>
              </a:rPr>
              <a:t>ROS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9AF8DC-E0C0-B315-D9FB-D3AC6B405686}"/>
              </a:ext>
            </a:extLst>
          </p:cNvPr>
          <p:cNvSpPr txBox="1"/>
          <p:nvPr/>
        </p:nvSpPr>
        <p:spPr>
          <a:xfrm>
            <a:off x="5986957" y="4138593"/>
            <a:ext cx="2247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B56EF273-BA3C-95E1-1924-62139B3B92BE}"/>
              </a:ext>
            </a:extLst>
          </p:cNvPr>
          <p:cNvSpPr/>
          <p:nvPr/>
        </p:nvSpPr>
        <p:spPr>
          <a:xfrm>
            <a:off x="5789903" y="3462895"/>
            <a:ext cx="809341" cy="629556"/>
          </a:xfrm>
          <a:custGeom>
            <a:avLst/>
            <a:gdLst>
              <a:gd name="connsiteX0" fmla="*/ 0 w 809341"/>
              <a:gd name="connsiteY0" fmla="*/ 426403 h 629556"/>
              <a:gd name="connsiteX1" fmla="*/ 97277 w 809341"/>
              <a:gd name="connsiteY1" fmla="*/ 422512 h 629556"/>
              <a:gd name="connsiteX2" fmla="*/ 175098 w 809341"/>
              <a:gd name="connsiteY2" fmla="*/ 375819 h 629556"/>
              <a:gd name="connsiteX3" fmla="*/ 202335 w 809341"/>
              <a:gd name="connsiteY3" fmla="*/ 286325 h 629556"/>
              <a:gd name="connsiteX4" fmla="*/ 245137 w 809341"/>
              <a:gd name="connsiteY4" fmla="*/ 99554 h 629556"/>
              <a:gd name="connsiteX5" fmla="*/ 280157 w 809341"/>
              <a:gd name="connsiteY5" fmla="*/ 17842 h 629556"/>
              <a:gd name="connsiteX6" fmla="*/ 322958 w 809341"/>
              <a:gd name="connsiteY6" fmla="*/ 13950 h 629556"/>
              <a:gd name="connsiteX7" fmla="*/ 385215 w 809341"/>
              <a:gd name="connsiteY7" fmla="*/ 173484 h 629556"/>
              <a:gd name="connsiteX8" fmla="*/ 431908 w 809341"/>
              <a:gd name="connsiteY8" fmla="*/ 379710 h 629556"/>
              <a:gd name="connsiteX9" fmla="*/ 490274 w 809341"/>
              <a:gd name="connsiteY9" fmla="*/ 570373 h 629556"/>
              <a:gd name="connsiteX10" fmla="*/ 552531 w 809341"/>
              <a:gd name="connsiteY10" fmla="*/ 628739 h 629556"/>
              <a:gd name="connsiteX11" fmla="*/ 622570 w 809341"/>
              <a:gd name="connsiteY11" fmla="*/ 597610 h 629556"/>
              <a:gd name="connsiteX12" fmla="*/ 708174 w 809341"/>
              <a:gd name="connsiteY12" fmla="*/ 504225 h 629556"/>
              <a:gd name="connsiteX13" fmla="*/ 809341 w 809341"/>
              <a:gd name="connsiteY13" fmla="*/ 484769 h 62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9341" h="629556">
                <a:moveTo>
                  <a:pt x="0" y="426403"/>
                </a:moveTo>
                <a:cubicBezTo>
                  <a:pt x="34047" y="428673"/>
                  <a:pt x="68094" y="430943"/>
                  <a:pt x="97277" y="422512"/>
                </a:cubicBezTo>
                <a:cubicBezTo>
                  <a:pt x="126460" y="414081"/>
                  <a:pt x="157588" y="398517"/>
                  <a:pt x="175098" y="375819"/>
                </a:cubicBezTo>
                <a:cubicBezTo>
                  <a:pt x="192608" y="353121"/>
                  <a:pt x="190662" y="332369"/>
                  <a:pt x="202335" y="286325"/>
                </a:cubicBezTo>
                <a:cubicBezTo>
                  <a:pt x="214008" y="240281"/>
                  <a:pt x="232167" y="144301"/>
                  <a:pt x="245137" y="99554"/>
                </a:cubicBezTo>
                <a:cubicBezTo>
                  <a:pt x="258107" y="54807"/>
                  <a:pt x="267187" y="32109"/>
                  <a:pt x="280157" y="17842"/>
                </a:cubicBezTo>
                <a:cubicBezTo>
                  <a:pt x="293127" y="3575"/>
                  <a:pt x="305448" y="-11990"/>
                  <a:pt x="322958" y="13950"/>
                </a:cubicBezTo>
                <a:cubicBezTo>
                  <a:pt x="340468" y="39890"/>
                  <a:pt x="367057" y="112524"/>
                  <a:pt x="385215" y="173484"/>
                </a:cubicBezTo>
                <a:cubicBezTo>
                  <a:pt x="403373" y="234444"/>
                  <a:pt x="414398" y="313562"/>
                  <a:pt x="431908" y="379710"/>
                </a:cubicBezTo>
                <a:cubicBezTo>
                  <a:pt x="449418" y="445858"/>
                  <a:pt x="470170" y="528868"/>
                  <a:pt x="490274" y="570373"/>
                </a:cubicBezTo>
                <a:cubicBezTo>
                  <a:pt x="510378" y="611878"/>
                  <a:pt x="530482" y="624200"/>
                  <a:pt x="552531" y="628739"/>
                </a:cubicBezTo>
                <a:cubicBezTo>
                  <a:pt x="574580" y="633279"/>
                  <a:pt x="596630" y="618362"/>
                  <a:pt x="622570" y="597610"/>
                </a:cubicBezTo>
                <a:cubicBezTo>
                  <a:pt x="648510" y="576858"/>
                  <a:pt x="677046" y="523032"/>
                  <a:pt x="708174" y="504225"/>
                </a:cubicBezTo>
                <a:cubicBezTo>
                  <a:pt x="739303" y="485418"/>
                  <a:pt x="774322" y="485093"/>
                  <a:pt x="809341" y="48476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>
            <a:extLst>
              <a:ext uri="{FF2B5EF4-FFF2-40B4-BE49-F238E27FC236}">
                <a16:creationId xmlns:a16="http://schemas.microsoft.com/office/drawing/2014/main" id="{76FB332E-6D73-4275-DC2C-969AB3CEEB77}"/>
              </a:ext>
            </a:extLst>
          </p:cNvPr>
          <p:cNvSpPr/>
          <p:nvPr/>
        </p:nvSpPr>
        <p:spPr>
          <a:xfrm>
            <a:off x="5727911" y="3202343"/>
            <a:ext cx="78926" cy="79553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99F64F28-F7E4-F6D6-072B-4E4BF5619811}"/>
              </a:ext>
            </a:extLst>
          </p:cNvPr>
          <p:cNvSpPr/>
          <p:nvPr/>
        </p:nvSpPr>
        <p:spPr>
          <a:xfrm rot="5400000">
            <a:off x="6599557" y="4110642"/>
            <a:ext cx="78926" cy="79553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A5A1076A-EA35-DCD4-2A3A-EFD3A0EAE780}"/>
              </a:ext>
            </a:extLst>
          </p:cNvPr>
          <p:cNvSpPr/>
          <p:nvPr/>
        </p:nvSpPr>
        <p:spPr>
          <a:xfrm rot="16200000" flipH="1">
            <a:off x="4973533" y="2338584"/>
            <a:ext cx="670499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E7F05E54-0283-C2D1-7E35-D15C7FB1A42A}"/>
              </a:ext>
            </a:extLst>
          </p:cNvPr>
          <p:cNvSpPr/>
          <p:nvPr/>
        </p:nvSpPr>
        <p:spPr>
          <a:xfrm rot="5400000" flipH="1">
            <a:off x="5016308" y="4644480"/>
            <a:ext cx="670499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467B1BE1-8C30-F682-A6BE-64FBEB800E90}"/>
              </a:ext>
            </a:extLst>
          </p:cNvPr>
          <p:cNvSpPr/>
          <p:nvPr/>
        </p:nvSpPr>
        <p:spPr>
          <a:xfrm rot="10800000" flipH="1">
            <a:off x="3296037" y="3103665"/>
            <a:ext cx="733094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051B8FE6-F0A7-E865-D602-3F567CCD4880}"/>
              </a:ext>
            </a:extLst>
          </p:cNvPr>
          <p:cNvSpPr/>
          <p:nvPr/>
        </p:nvSpPr>
        <p:spPr>
          <a:xfrm rot="10800000" flipH="1">
            <a:off x="3296037" y="4099082"/>
            <a:ext cx="733094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24EE1485-31D4-86F8-AD8E-EB3C7F0A3C90}"/>
              </a:ext>
            </a:extLst>
          </p:cNvPr>
          <p:cNvSpPr/>
          <p:nvPr/>
        </p:nvSpPr>
        <p:spPr>
          <a:xfrm rot="10800000" flipH="1">
            <a:off x="6882381" y="3540090"/>
            <a:ext cx="733094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70532949-4136-09B3-CFF1-4F5E5A1CC2B4}"/>
              </a:ext>
            </a:extLst>
          </p:cNvPr>
          <p:cNvSpPr/>
          <p:nvPr/>
        </p:nvSpPr>
        <p:spPr>
          <a:xfrm rot="5400000" flipH="1">
            <a:off x="2659326" y="5287488"/>
            <a:ext cx="383045" cy="247834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4A9F33-0313-1FB1-8226-0243FA66B932}"/>
              </a:ext>
            </a:extLst>
          </p:cNvPr>
          <p:cNvCxnSpPr>
            <a:cxnSpLocks/>
          </p:cNvCxnSpPr>
          <p:nvPr/>
        </p:nvCxnSpPr>
        <p:spPr>
          <a:xfrm>
            <a:off x="2850051" y="5598294"/>
            <a:ext cx="1219221" cy="9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CA68BC-86FB-A821-986F-AFEF0EEBCAD9}"/>
              </a:ext>
            </a:extLst>
          </p:cNvPr>
          <p:cNvCxnSpPr>
            <a:cxnSpLocks/>
          </p:cNvCxnSpPr>
          <p:nvPr/>
        </p:nvCxnSpPr>
        <p:spPr>
          <a:xfrm>
            <a:off x="7770389" y="658434"/>
            <a:ext cx="0" cy="195577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89AE82-1502-6515-144A-6017CBFEEE96}"/>
              </a:ext>
            </a:extLst>
          </p:cNvPr>
          <p:cNvCxnSpPr>
            <a:cxnSpLocks/>
          </p:cNvCxnSpPr>
          <p:nvPr/>
        </p:nvCxnSpPr>
        <p:spPr>
          <a:xfrm flipH="1">
            <a:off x="7765446" y="2601770"/>
            <a:ext cx="294977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FFD6060-8541-7C40-C713-6A6087AB8F5F}"/>
              </a:ext>
            </a:extLst>
          </p:cNvPr>
          <p:cNvSpPr txBox="1"/>
          <p:nvPr/>
        </p:nvSpPr>
        <p:spPr>
          <a:xfrm rot="16200000">
            <a:off x="7261387" y="1559521"/>
            <a:ext cx="758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ptos" panose="020B0004020202020204" pitchFamily="34" charset="0"/>
              </a:rPr>
              <a:t>Fire area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CD4945-607F-C81E-1CBA-497DB82E348F}"/>
              </a:ext>
            </a:extLst>
          </p:cNvPr>
          <p:cNvSpPr txBox="1"/>
          <p:nvPr/>
        </p:nvSpPr>
        <p:spPr>
          <a:xfrm>
            <a:off x="9575198" y="2784444"/>
            <a:ext cx="728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ptos" panose="020B0004020202020204" pitchFamily="34" charset="0"/>
              </a:rPr>
              <a:t>forecast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A53B48-82D7-764A-823C-73C16575E38F}"/>
              </a:ext>
            </a:extLst>
          </p:cNvPr>
          <p:cNvSpPr txBox="1"/>
          <p:nvPr/>
        </p:nvSpPr>
        <p:spPr>
          <a:xfrm>
            <a:off x="7901326" y="2760658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ptos" panose="020B0004020202020204" pitchFamily="34" charset="0"/>
              </a:rPr>
              <a:t>spin-up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5707884-F1DB-7C7D-1F6F-C7BE9ED7BD1A}"/>
              </a:ext>
            </a:extLst>
          </p:cNvPr>
          <p:cNvCxnSpPr>
            <a:cxnSpLocks/>
          </p:cNvCxnSpPr>
          <p:nvPr/>
        </p:nvCxnSpPr>
        <p:spPr>
          <a:xfrm>
            <a:off x="8976663" y="2717794"/>
            <a:ext cx="1590452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860AE88-380C-92D1-1860-B1FE8530B382}"/>
              </a:ext>
            </a:extLst>
          </p:cNvPr>
          <p:cNvCxnSpPr>
            <a:cxnSpLocks/>
          </p:cNvCxnSpPr>
          <p:nvPr/>
        </p:nvCxnSpPr>
        <p:spPr>
          <a:xfrm>
            <a:off x="7808613" y="2717794"/>
            <a:ext cx="100734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158ED1A-3553-E991-FB48-1B9D28BD3710}"/>
              </a:ext>
            </a:extLst>
          </p:cNvPr>
          <p:cNvCxnSpPr>
            <a:cxnSpLocks/>
          </p:cNvCxnSpPr>
          <p:nvPr/>
        </p:nvCxnSpPr>
        <p:spPr>
          <a:xfrm flipV="1">
            <a:off x="7808613" y="2653006"/>
            <a:ext cx="0" cy="12907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2A7F961-24CE-5E3B-892E-FA844CC3E36B}"/>
              </a:ext>
            </a:extLst>
          </p:cNvPr>
          <p:cNvCxnSpPr>
            <a:cxnSpLocks/>
          </p:cNvCxnSpPr>
          <p:nvPr/>
        </p:nvCxnSpPr>
        <p:spPr>
          <a:xfrm flipV="1">
            <a:off x="8812067" y="2659128"/>
            <a:ext cx="0" cy="12907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C283D319-1E3F-C611-E727-EBAC1C8740D8}"/>
              </a:ext>
            </a:extLst>
          </p:cNvPr>
          <p:cNvSpPr/>
          <p:nvPr/>
        </p:nvSpPr>
        <p:spPr>
          <a:xfrm>
            <a:off x="8922979" y="2668832"/>
            <a:ext cx="100365" cy="10036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iamond 72">
            <a:extLst>
              <a:ext uri="{FF2B5EF4-FFF2-40B4-BE49-F238E27FC236}">
                <a16:creationId xmlns:a16="http://schemas.microsoft.com/office/drawing/2014/main" id="{4F8D0A6A-896D-FEEE-7133-E33B710B3EEF}"/>
              </a:ext>
            </a:extLst>
          </p:cNvPr>
          <p:cNvSpPr/>
          <p:nvPr/>
        </p:nvSpPr>
        <p:spPr>
          <a:xfrm>
            <a:off x="8091253" y="2243208"/>
            <a:ext cx="209697" cy="21014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20D681B8-C6BD-D565-AE08-BF220049B4C8}"/>
              </a:ext>
            </a:extLst>
          </p:cNvPr>
          <p:cNvSpPr/>
          <p:nvPr/>
        </p:nvSpPr>
        <p:spPr>
          <a:xfrm>
            <a:off x="8106240" y="2000922"/>
            <a:ext cx="209696" cy="210142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FE7764-2123-4132-9B6B-4D0036908DD1}"/>
              </a:ext>
            </a:extLst>
          </p:cNvPr>
          <p:cNvSpPr/>
          <p:nvPr/>
        </p:nvSpPr>
        <p:spPr>
          <a:xfrm>
            <a:off x="8455920" y="2034430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626CAAD-8D84-8E5A-0B09-E8DE5C1EC5F2}"/>
              </a:ext>
            </a:extLst>
          </p:cNvPr>
          <p:cNvSpPr/>
          <p:nvPr/>
        </p:nvSpPr>
        <p:spPr>
          <a:xfrm>
            <a:off x="8307975" y="2064410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AF909D5-3D45-9F02-951B-A003EAA51C76}"/>
              </a:ext>
            </a:extLst>
          </p:cNvPr>
          <p:cNvSpPr/>
          <p:nvPr/>
        </p:nvSpPr>
        <p:spPr>
          <a:xfrm>
            <a:off x="8276867" y="2213605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CBAC85A-3996-D8E3-0CC6-38D6EFA11220}"/>
              </a:ext>
            </a:extLst>
          </p:cNvPr>
          <p:cNvSpPr/>
          <p:nvPr/>
        </p:nvSpPr>
        <p:spPr>
          <a:xfrm>
            <a:off x="8577934" y="2270459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AADB441-8A80-D31A-9CC0-03F39C6F1D76}"/>
              </a:ext>
            </a:extLst>
          </p:cNvPr>
          <p:cNvSpPr/>
          <p:nvPr/>
        </p:nvSpPr>
        <p:spPr>
          <a:xfrm>
            <a:off x="7840669" y="2356951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9225AB8-373D-E8D1-9EE8-C7007B7FA0C3}"/>
              </a:ext>
            </a:extLst>
          </p:cNvPr>
          <p:cNvSpPr/>
          <p:nvPr/>
        </p:nvSpPr>
        <p:spPr>
          <a:xfrm>
            <a:off x="7923614" y="2194785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F97BA0B-FD5A-869A-35A0-92D919E1E295}"/>
              </a:ext>
            </a:extLst>
          </p:cNvPr>
          <p:cNvSpPr/>
          <p:nvPr/>
        </p:nvSpPr>
        <p:spPr>
          <a:xfrm>
            <a:off x="7860136" y="1624042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6E28D18-2BB2-567A-485F-1BCA644F5808}"/>
              </a:ext>
            </a:extLst>
          </p:cNvPr>
          <p:cNvSpPr/>
          <p:nvPr/>
        </p:nvSpPr>
        <p:spPr>
          <a:xfrm>
            <a:off x="7806526" y="2132239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713AE-AB12-CA4C-ACB6-A2A4B4B0DF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8961" y="1308458"/>
            <a:ext cx="528874" cy="528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E7C2BB-9D00-126A-912C-993755E068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9834" y="665531"/>
            <a:ext cx="974714" cy="97471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6EA7DC5-B432-34C5-74B5-4C898D4FC255}"/>
              </a:ext>
            </a:extLst>
          </p:cNvPr>
          <p:cNvSpPr txBox="1"/>
          <p:nvPr/>
        </p:nvSpPr>
        <p:spPr>
          <a:xfrm>
            <a:off x="7821933" y="3391258"/>
            <a:ext cx="1531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Fire emissions prediction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ED833B-804A-9754-6748-A1006E5556E3}"/>
              </a:ext>
            </a:extLst>
          </p:cNvPr>
          <p:cNvSpPr txBox="1"/>
          <p:nvPr/>
        </p:nvSpPr>
        <p:spPr>
          <a:xfrm>
            <a:off x="7453191" y="5055528"/>
            <a:ext cx="438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>
                <a:latin typeface="Aptos" panose="020B0004020202020204" pitchFamily="34" charset="0"/>
              </a:rPr>
              <a:t>If its hotter, windier, and drier tomorrow, the model will scale up the fire area, heat flux and smoke emissions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27F0287-6178-6ABC-C722-1C35DC0CE6E1}"/>
              </a:ext>
            </a:extLst>
          </p:cNvPr>
          <p:cNvSpPr/>
          <p:nvPr/>
        </p:nvSpPr>
        <p:spPr>
          <a:xfrm>
            <a:off x="7920110" y="123168"/>
            <a:ext cx="1478972" cy="781636"/>
          </a:xfrm>
          <a:prstGeom prst="roundRect">
            <a:avLst>
              <a:gd name="adj" fmla="val 7221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36E7420-00DF-8B6A-D077-00C5E65E7F34}"/>
              </a:ext>
            </a:extLst>
          </p:cNvPr>
          <p:cNvSpPr/>
          <p:nvPr/>
        </p:nvSpPr>
        <p:spPr>
          <a:xfrm>
            <a:off x="8063222" y="539826"/>
            <a:ext cx="109575" cy="10386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A787465-1306-1487-80AE-C62B89522528}"/>
              </a:ext>
            </a:extLst>
          </p:cNvPr>
          <p:cNvSpPr txBox="1"/>
          <p:nvPr/>
        </p:nvSpPr>
        <p:spPr>
          <a:xfrm>
            <a:off x="8249407" y="493604"/>
            <a:ext cx="893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GOES detection</a:t>
            </a:r>
          </a:p>
        </p:txBody>
      </p:sp>
      <p:sp>
        <p:nvSpPr>
          <p:cNvPr id="76" name="Diamond 75">
            <a:extLst>
              <a:ext uri="{FF2B5EF4-FFF2-40B4-BE49-F238E27FC236}">
                <a16:creationId xmlns:a16="http://schemas.microsoft.com/office/drawing/2014/main" id="{54988493-9353-8F55-51B6-BDC63AAF98B0}"/>
              </a:ext>
            </a:extLst>
          </p:cNvPr>
          <p:cNvSpPr/>
          <p:nvPr/>
        </p:nvSpPr>
        <p:spPr>
          <a:xfrm>
            <a:off x="8054341" y="722283"/>
            <a:ext cx="127114" cy="12791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C5C6EFB-C0F4-BB4E-5E1C-57FBB3D63FE6}"/>
              </a:ext>
            </a:extLst>
          </p:cNvPr>
          <p:cNvSpPr txBox="1"/>
          <p:nvPr/>
        </p:nvSpPr>
        <p:spPr>
          <a:xfrm>
            <a:off x="8258065" y="671887"/>
            <a:ext cx="1149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VIIRS/MODIS detection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C938ECA-1E29-C1CA-FB8F-B797DF0E6460}"/>
              </a:ext>
            </a:extLst>
          </p:cNvPr>
          <p:cNvCxnSpPr>
            <a:cxnSpLocks/>
          </p:cNvCxnSpPr>
          <p:nvPr/>
        </p:nvCxnSpPr>
        <p:spPr>
          <a:xfrm>
            <a:off x="8008003" y="417298"/>
            <a:ext cx="21979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D1DCEFAC-EEF9-39C6-F675-B4B476BF4221}"/>
              </a:ext>
            </a:extLst>
          </p:cNvPr>
          <p:cNvSpPr txBox="1"/>
          <p:nvPr/>
        </p:nvSpPr>
        <p:spPr>
          <a:xfrm>
            <a:off x="8249408" y="317301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Fire forecast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D6BA5C3-D22F-265B-3C50-9933BDE033B8}"/>
              </a:ext>
            </a:extLst>
          </p:cNvPr>
          <p:cNvSpPr txBox="1"/>
          <p:nvPr/>
        </p:nvSpPr>
        <p:spPr>
          <a:xfrm>
            <a:off x="8249407" y="137183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Fire spin-up period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908072-3B1E-C517-E805-1ED1261FB683}"/>
              </a:ext>
            </a:extLst>
          </p:cNvPr>
          <p:cNvCxnSpPr>
            <a:cxnSpLocks/>
          </p:cNvCxnSpPr>
          <p:nvPr/>
        </p:nvCxnSpPr>
        <p:spPr>
          <a:xfrm>
            <a:off x="8008003" y="235843"/>
            <a:ext cx="21979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amond 2">
            <a:extLst>
              <a:ext uri="{FF2B5EF4-FFF2-40B4-BE49-F238E27FC236}">
                <a16:creationId xmlns:a16="http://schemas.microsoft.com/office/drawing/2014/main" id="{FD4767E4-B0BA-2661-48D0-2BE5B6F778C7}"/>
              </a:ext>
            </a:extLst>
          </p:cNvPr>
          <p:cNvSpPr/>
          <p:nvPr/>
        </p:nvSpPr>
        <p:spPr>
          <a:xfrm>
            <a:off x="8713282" y="1731409"/>
            <a:ext cx="209697" cy="21014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B6D8A64-AE95-1FB1-59ED-B0AEF38DEF37}"/>
              </a:ext>
            </a:extLst>
          </p:cNvPr>
          <p:cNvSpPr/>
          <p:nvPr/>
        </p:nvSpPr>
        <p:spPr>
          <a:xfrm>
            <a:off x="8797708" y="1542387"/>
            <a:ext cx="209697" cy="21014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0AE4ED-BD38-35CC-412A-AF937A5B18BF}"/>
              </a:ext>
            </a:extLst>
          </p:cNvPr>
          <p:cNvSpPr/>
          <p:nvPr/>
        </p:nvSpPr>
        <p:spPr>
          <a:xfrm>
            <a:off x="8669027" y="1654724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B33925-8341-EEBB-C52B-89AD64294AA9}"/>
              </a:ext>
            </a:extLst>
          </p:cNvPr>
          <p:cNvSpPr/>
          <p:nvPr/>
        </p:nvSpPr>
        <p:spPr>
          <a:xfrm>
            <a:off x="8790679" y="1562622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2229FA9-0364-7B1D-47AF-631659ADACFF}"/>
              </a:ext>
            </a:extLst>
          </p:cNvPr>
          <p:cNvSpPr/>
          <p:nvPr/>
        </p:nvSpPr>
        <p:spPr>
          <a:xfrm>
            <a:off x="7828908" y="1746607"/>
            <a:ext cx="1083923" cy="595901"/>
          </a:xfrm>
          <a:custGeom>
            <a:avLst/>
            <a:gdLst>
              <a:gd name="connsiteX0" fmla="*/ 0 w 1083923"/>
              <a:gd name="connsiteY0" fmla="*/ 595901 h 595901"/>
              <a:gd name="connsiteX1" fmla="*/ 246580 w 1083923"/>
              <a:gd name="connsiteY1" fmla="*/ 565078 h 595901"/>
              <a:gd name="connsiteX2" fmla="*/ 513708 w 1083923"/>
              <a:gd name="connsiteY2" fmla="*/ 452063 h 595901"/>
              <a:gd name="connsiteX3" fmla="*/ 770562 w 1083923"/>
              <a:gd name="connsiteY3" fmla="*/ 195209 h 595901"/>
              <a:gd name="connsiteX4" fmla="*/ 945222 w 1083923"/>
              <a:gd name="connsiteY4" fmla="*/ 51371 h 595901"/>
              <a:gd name="connsiteX5" fmla="*/ 1083923 w 1083923"/>
              <a:gd name="connsiteY5" fmla="*/ 0 h 59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923" h="595901">
                <a:moveTo>
                  <a:pt x="0" y="595901"/>
                </a:moveTo>
                <a:cubicBezTo>
                  <a:pt x="80481" y="592476"/>
                  <a:pt x="160962" y="589051"/>
                  <a:pt x="246580" y="565078"/>
                </a:cubicBezTo>
                <a:cubicBezTo>
                  <a:pt x="332198" y="541105"/>
                  <a:pt x="426378" y="513708"/>
                  <a:pt x="513708" y="452063"/>
                </a:cubicBezTo>
                <a:cubicBezTo>
                  <a:pt x="601038" y="390418"/>
                  <a:pt x="698643" y="261991"/>
                  <a:pt x="770562" y="195209"/>
                </a:cubicBezTo>
                <a:cubicBezTo>
                  <a:pt x="842481" y="128427"/>
                  <a:pt x="892995" y="83906"/>
                  <a:pt x="945222" y="51371"/>
                </a:cubicBezTo>
                <a:cubicBezTo>
                  <a:pt x="997449" y="18836"/>
                  <a:pt x="1040686" y="9418"/>
                  <a:pt x="1083923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53405F1-B53D-4BB8-A429-F15A827395D9}"/>
              </a:ext>
            </a:extLst>
          </p:cNvPr>
          <p:cNvSpPr/>
          <p:nvPr/>
        </p:nvSpPr>
        <p:spPr>
          <a:xfrm>
            <a:off x="8928243" y="955169"/>
            <a:ext cx="1649002" cy="797716"/>
          </a:xfrm>
          <a:custGeom>
            <a:avLst/>
            <a:gdLst>
              <a:gd name="connsiteX0" fmla="*/ 0 w 1649002"/>
              <a:gd name="connsiteY0" fmla="*/ 796575 h 797716"/>
              <a:gd name="connsiteX1" fmla="*/ 107878 w 1649002"/>
              <a:gd name="connsiteY1" fmla="*/ 796575 h 797716"/>
              <a:gd name="connsiteX2" fmla="*/ 246579 w 1649002"/>
              <a:gd name="connsiteY2" fmla="*/ 796575 h 797716"/>
              <a:gd name="connsiteX3" fmla="*/ 477748 w 1649002"/>
              <a:gd name="connsiteY3" fmla="*/ 781164 h 797716"/>
              <a:gd name="connsiteX4" fmla="*/ 657546 w 1649002"/>
              <a:gd name="connsiteY4" fmla="*/ 729793 h 797716"/>
              <a:gd name="connsiteX5" fmla="*/ 785973 w 1649002"/>
              <a:gd name="connsiteY5" fmla="*/ 616777 h 797716"/>
              <a:gd name="connsiteX6" fmla="*/ 950359 w 1649002"/>
              <a:gd name="connsiteY6" fmla="*/ 380471 h 797716"/>
              <a:gd name="connsiteX7" fmla="*/ 1053101 w 1649002"/>
              <a:gd name="connsiteY7" fmla="*/ 195537 h 797716"/>
              <a:gd name="connsiteX8" fmla="*/ 1155842 w 1649002"/>
              <a:gd name="connsiteY8" fmla="*/ 72247 h 797716"/>
              <a:gd name="connsiteX9" fmla="*/ 1263721 w 1649002"/>
              <a:gd name="connsiteY9" fmla="*/ 10602 h 797716"/>
              <a:gd name="connsiteX10" fmla="*/ 1433245 w 1649002"/>
              <a:gd name="connsiteY10" fmla="*/ 5465 h 797716"/>
              <a:gd name="connsiteX11" fmla="*/ 1561672 w 1649002"/>
              <a:gd name="connsiteY11" fmla="*/ 67110 h 797716"/>
              <a:gd name="connsiteX12" fmla="*/ 1649002 w 1649002"/>
              <a:gd name="connsiteY12" fmla="*/ 180125 h 79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9002" h="797716">
                <a:moveTo>
                  <a:pt x="0" y="796575"/>
                </a:moveTo>
                <a:lnTo>
                  <a:pt x="107878" y="796575"/>
                </a:lnTo>
                <a:cubicBezTo>
                  <a:pt x="148974" y="796575"/>
                  <a:pt x="184934" y="799143"/>
                  <a:pt x="246579" y="796575"/>
                </a:cubicBezTo>
                <a:cubicBezTo>
                  <a:pt x="308224" y="794007"/>
                  <a:pt x="409254" y="792294"/>
                  <a:pt x="477748" y="781164"/>
                </a:cubicBezTo>
                <a:cubicBezTo>
                  <a:pt x="546243" y="770034"/>
                  <a:pt x="606175" y="757191"/>
                  <a:pt x="657546" y="729793"/>
                </a:cubicBezTo>
                <a:cubicBezTo>
                  <a:pt x="708917" y="702395"/>
                  <a:pt x="737171" y="674997"/>
                  <a:pt x="785973" y="616777"/>
                </a:cubicBezTo>
                <a:cubicBezTo>
                  <a:pt x="834775" y="558557"/>
                  <a:pt x="905838" y="450678"/>
                  <a:pt x="950359" y="380471"/>
                </a:cubicBezTo>
                <a:cubicBezTo>
                  <a:pt x="994880" y="310264"/>
                  <a:pt x="1018854" y="246908"/>
                  <a:pt x="1053101" y="195537"/>
                </a:cubicBezTo>
                <a:cubicBezTo>
                  <a:pt x="1087348" y="144166"/>
                  <a:pt x="1120739" y="103069"/>
                  <a:pt x="1155842" y="72247"/>
                </a:cubicBezTo>
                <a:cubicBezTo>
                  <a:pt x="1190945" y="41425"/>
                  <a:pt x="1217487" y="21732"/>
                  <a:pt x="1263721" y="10602"/>
                </a:cubicBezTo>
                <a:cubicBezTo>
                  <a:pt x="1309955" y="-528"/>
                  <a:pt x="1383586" y="-3953"/>
                  <a:pt x="1433245" y="5465"/>
                </a:cubicBezTo>
                <a:cubicBezTo>
                  <a:pt x="1482904" y="14883"/>
                  <a:pt x="1525713" y="38000"/>
                  <a:pt x="1561672" y="67110"/>
                </a:cubicBezTo>
                <a:cubicBezTo>
                  <a:pt x="1597631" y="96220"/>
                  <a:pt x="1623316" y="138172"/>
                  <a:pt x="1649002" y="180125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AC114-2341-B55A-CAD7-5985CD7CB195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4F8973-DF04-2924-8E24-4FD7331C620D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A621CD-31E4-2C93-FEF4-E19562DEA6C3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CREATE-AQI                  </a:t>
            </a:r>
            <a:r>
              <a:rPr lang="en-US" dirty="0">
                <a:solidFill>
                  <a:schemeClr val="bg1"/>
                </a:solidFill>
              </a:rPr>
              <a:t>Forecast model                   </a:t>
            </a:r>
            <a:r>
              <a:rPr lang="en-US" dirty="0"/>
              <a:t>Preliminary evaluation                  Future development      </a:t>
            </a:r>
          </a:p>
        </p:txBody>
      </p:sp>
    </p:spTree>
    <p:extLst>
      <p:ext uri="{BB962C8B-B14F-4D97-AF65-F5344CB8AC3E}">
        <p14:creationId xmlns:p14="http://schemas.microsoft.com/office/powerpoint/2010/main" val="13716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93"/>
    </mc:Choice>
    <mc:Fallback xmlns="">
      <p:transition spd="slow" advTm="13979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34F96-B9AF-BEBD-8146-FB135A74B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682C73-CE16-D01F-A719-CDE407693A2B}"/>
              </a:ext>
            </a:extLst>
          </p:cNvPr>
          <p:cNvSpPr txBox="1">
            <a:spLocks/>
          </p:cNvSpPr>
          <p:nvPr/>
        </p:nvSpPr>
        <p:spPr>
          <a:xfrm>
            <a:off x="161818" y="-58090"/>
            <a:ext cx="6970386" cy="102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Forecast framework – wildfire emissions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9026E-E6C2-2F22-6D5F-DBC0A6D1B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91060" y="1075438"/>
            <a:ext cx="439015" cy="439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468D9-61BD-E842-543B-FDC0DF73F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471" y="1484324"/>
            <a:ext cx="521178" cy="521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E5D697-7F48-B884-0A8C-8E089CBDCFC2}"/>
              </a:ext>
            </a:extLst>
          </p:cNvPr>
          <p:cNvSpPr txBox="1"/>
          <p:nvPr/>
        </p:nvSpPr>
        <p:spPr>
          <a:xfrm>
            <a:off x="4112329" y="1039224"/>
            <a:ext cx="183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" panose="020B0004020202020204" pitchFamily="34" charset="0"/>
              </a:rPr>
              <a:t>Satellite detections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89B2FF-A047-2327-3C7D-01F0F1C2F0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93" t="20088" r="27316" b="30718"/>
          <a:stretch/>
        </p:blipFill>
        <p:spPr>
          <a:xfrm>
            <a:off x="9364601" y="3468941"/>
            <a:ext cx="1471289" cy="1307222"/>
          </a:xfrm>
          <a:prstGeom prst="round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5C8BC39-F5FA-8B53-FA06-1A126AA059E4}"/>
              </a:ext>
            </a:extLst>
          </p:cNvPr>
          <p:cNvSpPr/>
          <p:nvPr/>
        </p:nvSpPr>
        <p:spPr>
          <a:xfrm>
            <a:off x="7758440" y="3346305"/>
            <a:ext cx="3133674" cy="1552495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34E40DA-465E-A2F5-472F-5A6A19BC09A8}"/>
              </a:ext>
            </a:extLst>
          </p:cNvPr>
          <p:cNvSpPr/>
          <p:nvPr/>
        </p:nvSpPr>
        <p:spPr>
          <a:xfrm>
            <a:off x="1033540" y="3954265"/>
            <a:ext cx="2257010" cy="1265618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71C50-D273-0200-6A9D-61E489ACC627}"/>
              </a:ext>
            </a:extLst>
          </p:cNvPr>
          <p:cNvSpPr txBox="1"/>
          <p:nvPr/>
        </p:nvSpPr>
        <p:spPr>
          <a:xfrm>
            <a:off x="1072248" y="3980807"/>
            <a:ext cx="1350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Fuel moisture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7E247D-11AC-6879-5FCD-7634C6A4F0E0}"/>
              </a:ext>
            </a:extLst>
          </p:cNvPr>
          <p:cNvSpPr txBox="1"/>
          <p:nvPr/>
        </p:nvSpPr>
        <p:spPr>
          <a:xfrm>
            <a:off x="1076583" y="4239514"/>
            <a:ext cx="1650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computes  dead and live fuel moisture to initialize fuel consumption model</a:t>
            </a:r>
          </a:p>
        </p:txBody>
      </p:sp>
      <p:pic>
        <p:nvPicPr>
          <p:cNvPr id="23" name="Picture 22" descr="A diagram of a fire and gas production process&#10;&#10;Description automatically generated with medium confidence">
            <a:extLst>
              <a:ext uri="{FF2B5EF4-FFF2-40B4-BE49-F238E27FC236}">
                <a16:creationId xmlns:a16="http://schemas.microsoft.com/office/drawing/2014/main" id="{5EC126B9-8C32-ABE3-F3CE-239F0FDBFA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33911" r="62364" b="56993"/>
          <a:stretch/>
        </p:blipFill>
        <p:spPr>
          <a:xfrm>
            <a:off x="2615524" y="4196202"/>
            <a:ext cx="648135" cy="699533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24FCAEE-7AD8-E453-FEBB-54A049F22E69}"/>
              </a:ext>
            </a:extLst>
          </p:cNvPr>
          <p:cNvSpPr/>
          <p:nvPr/>
        </p:nvSpPr>
        <p:spPr>
          <a:xfrm>
            <a:off x="1033540" y="2305602"/>
            <a:ext cx="2257010" cy="1124141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0AFE6B3-5E86-650F-CCE1-08A9F75AC5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014" b="26354"/>
          <a:stretch/>
        </p:blipFill>
        <p:spPr>
          <a:xfrm>
            <a:off x="2507918" y="2518160"/>
            <a:ext cx="684267" cy="8156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4D7B86-57B9-7CEF-901F-31F0050C424F}"/>
              </a:ext>
            </a:extLst>
          </p:cNvPr>
          <p:cNvSpPr txBox="1"/>
          <p:nvPr/>
        </p:nvSpPr>
        <p:spPr>
          <a:xfrm>
            <a:off x="1059445" y="2320500"/>
            <a:ext cx="1530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Vegetation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1BF70A-1AFB-8C57-654E-94C6E6FCB657}"/>
              </a:ext>
            </a:extLst>
          </p:cNvPr>
          <p:cNvSpPr txBox="1"/>
          <p:nvPr/>
        </p:nvSpPr>
        <p:spPr>
          <a:xfrm>
            <a:off x="1056025" y="2639885"/>
            <a:ext cx="144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Provides gridded fuel characteristic data from LANDFIRE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DE1845F-37AA-9195-E9BD-9B7F17EF63C1}"/>
              </a:ext>
            </a:extLst>
          </p:cNvPr>
          <p:cNvSpPr/>
          <p:nvPr/>
        </p:nvSpPr>
        <p:spPr>
          <a:xfrm>
            <a:off x="4074081" y="5071775"/>
            <a:ext cx="2762011" cy="1124141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20D833-168E-766E-7FCD-55A8173E2F8D}"/>
              </a:ext>
            </a:extLst>
          </p:cNvPr>
          <p:cNvSpPr txBox="1"/>
          <p:nvPr/>
        </p:nvSpPr>
        <p:spPr>
          <a:xfrm>
            <a:off x="4112790" y="5072752"/>
            <a:ext cx="160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Meteorological forecasts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1676ED-8F38-3D88-5266-42DB38CEBAEF}"/>
              </a:ext>
            </a:extLst>
          </p:cNvPr>
          <p:cNvSpPr txBox="1"/>
          <p:nvPr/>
        </p:nvSpPr>
        <p:spPr>
          <a:xfrm>
            <a:off x="4112670" y="5577052"/>
            <a:ext cx="16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WRF provides medium-resolution weather data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A03549-0136-4665-19D8-1F887C902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373" y="5191615"/>
            <a:ext cx="1084199" cy="888367"/>
          </a:xfrm>
          <a:prstGeom prst="round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EA25289-B7A2-B7EC-2BF4-553682DEDF48}"/>
              </a:ext>
            </a:extLst>
          </p:cNvPr>
          <p:cNvSpPr txBox="1"/>
          <p:nvPr/>
        </p:nvSpPr>
        <p:spPr>
          <a:xfrm>
            <a:off x="4126440" y="1321992"/>
            <a:ext cx="185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MODIS and VIIRS for magnitude, normalized GOES used for scaling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F401E8E-856E-2DAE-B6E9-1BA282FCF758}"/>
              </a:ext>
            </a:extLst>
          </p:cNvPr>
          <p:cNvSpPr/>
          <p:nvPr/>
        </p:nvSpPr>
        <p:spPr>
          <a:xfrm>
            <a:off x="4074081" y="967281"/>
            <a:ext cx="2762011" cy="1124141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28AC4FC-32A2-6265-218C-0E6984A76988}"/>
              </a:ext>
            </a:extLst>
          </p:cNvPr>
          <p:cNvSpPr/>
          <p:nvPr/>
        </p:nvSpPr>
        <p:spPr>
          <a:xfrm>
            <a:off x="4074081" y="2829432"/>
            <a:ext cx="2795050" cy="1552497"/>
          </a:xfrm>
          <a:prstGeom prst="roundRect">
            <a:avLst>
              <a:gd name="adj" fmla="val 8182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E49975-3522-015F-C504-424668D81B92}"/>
              </a:ext>
            </a:extLst>
          </p:cNvPr>
          <p:cNvSpPr txBox="1"/>
          <p:nvPr/>
        </p:nvSpPr>
        <p:spPr>
          <a:xfrm>
            <a:off x="4126440" y="2878414"/>
            <a:ext cx="153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Rate of spread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A566EC-8382-861D-3D1A-65E1AE015B16}"/>
              </a:ext>
            </a:extLst>
          </p:cNvPr>
          <p:cNvSpPr txBox="1"/>
          <p:nvPr/>
        </p:nvSpPr>
        <p:spPr>
          <a:xfrm>
            <a:off x="4112329" y="3216968"/>
            <a:ext cx="1425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Rothermel</a:t>
            </a:r>
            <a:r>
              <a:rPr lang="en-US" sz="1200" dirty="0"/>
              <a:t> et al. (1972) model used to scale heat fluxes and fire area up or down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EAC4C38-9DF0-34F0-ADBD-A4316E71B638}"/>
              </a:ext>
            </a:extLst>
          </p:cNvPr>
          <p:cNvCxnSpPr>
            <a:cxnSpLocks/>
          </p:cNvCxnSpPr>
          <p:nvPr/>
        </p:nvCxnSpPr>
        <p:spPr>
          <a:xfrm>
            <a:off x="5767374" y="3270984"/>
            <a:ext cx="0" cy="890824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995539E-DB3A-1B00-2940-97CB5441239A}"/>
              </a:ext>
            </a:extLst>
          </p:cNvPr>
          <p:cNvCxnSpPr>
            <a:cxnSpLocks/>
          </p:cNvCxnSpPr>
          <p:nvPr/>
        </p:nvCxnSpPr>
        <p:spPr>
          <a:xfrm flipH="1">
            <a:off x="5772596" y="4150135"/>
            <a:ext cx="834374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D4017EB-9CF9-08B0-C16C-F0AC55E10339}"/>
              </a:ext>
            </a:extLst>
          </p:cNvPr>
          <p:cNvSpPr txBox="1"/>
          <p:nvPr/>
        </p:nvSpPr>
        <p:spPr>
          <a:xfrm rot="16200000">
            <a:off x="5459753" y="3535141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ptos" panose="020B0004020202020204" pitchFamily="34" charset="0"/>
              </a:rPr>
              <a:t>ROS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02CE583-9198-7622-342A-06C6DBC6E229}"/>
              </a:ext>
            </a:extLst>
          </p:cNvPr>
          <p:cNvSpPr txBox="1"/>
          <p:nvPr/>
        </p:nvSpPr>
        <p:spPr>
          <a:xfrm>
            <a:off x="5986957" y="4138593"/>
            <a:ext cx="2247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1E18686E-A630-4157-BB59-8F8B827E6309}"/>
              </a:ext>
            </a:extLst>
          </p:cNvPr>
          <p:cNvSpPr/>
          <p:nvPr/>
        </p:nvSpPr>
        <p:spPr>
          <a:xfrm>
            <a:off x="5789903" y="3462895"/>
            <a:ext cx="809341" cy="629556"/>
          </a:xfrm>
          <a:custGeom>
            <a:avLst/>
            <a:gdLst>
              <a:gd name="connsiteX0" fmla="*/ 0 w 809341"/>
              <a:gd name="connsiteY0" fmla="*/ 426403 h 629556"/>
              <a:gd name="connsiteX1" fmla="*/ 97277 w 809341"/>
              <a:gd name="connsiteY1" fmla="*/ 422512 h 629556"/>
              <a:gd name="connsiteX2" fmla="*/ 175098 w 809341"/>
              <a:gd name="connsiteY2" fmla="*/ 375819 h 629556"/>
              <a:gd name="connsiteX3" fmla="*/ 202335 w 809341"/>
              <a:gd name="connsiteY3" fmla="*/ 286325 h 629556"/>
              <a:gd name="connsiteX4" fmla="*/ 245137 w 809341"/>
              <a:gd name="connsiteY4" fmla="*/ 99554 h 629556"/>
              <a:gd name="connsiteX5" fmla="*/ 280157 w 809341"/>
              <a:gd name="connsiteY5" fmla="*/ 17842 h 629556"/>
              <a:gd name="connsiteX6" fmla="*/ 322958 w 809341"/>
              <a:gd name="connsiteY6" fmla="*/ 13950 h 629556"/>
              <a:gd name="connsiteX7" fmla="*/ 385215 w 809341"/>
              <a:gd name="connsiteY7" fmla="*/ 173484 h 629556"/>
              <a:gd name="connsiteX8" fmla="*/ 431908 w 809341"/>
              <a:gd name="connsiteY8" fmla="*/ 379710 h 629556"/>
              <a:gd name="connsiteX9" fmla="*/ 490274 w 809341"/>
              <a:gd name="connsiteY9" fmla="*/ 570373 h 629556"/>
              <a:gd name="connsiteX10" fmla="*/ 552531 w 809341"/>
              <a:gd name="connsiteY10" fmla="*/ 628739 h 629556"/>
              <a:gd name="connsiteX11" fmla="*/ 622570 w 809341"/>
              <a:gd name="connsiteY11" fmla="*/ 597610 h 629556"/>
              <a:gd name="connsiteX12" fmla="*/ 708174 w 809341"/>
              <a:gd name="connsiteY12" fmla="*/ 504225 h 629556"/>
              <a:gd name="connsiteX13" fmla="*/ 809341 w 809341"/>
              <a:gd name="connsiteY13" fmla="*/ 484769 h 62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9341" h="629556">
                <a:moveTo>
                  <a:pt x="0" y="426403"/>
                </a:moveTo>
                <a:cubicBezTo>
                  <a:pt x="34047" y="428673"/>
                  <a:pt x="68094" y="430943"/>
                  <a:pt x="97277" y="422512"/>
                </a:cubicBezTo>
                <a:cubicBezTo>
                  <a:pt x="126460" y="414081"/>
                  <a:pt x="157588" y="398517"/>
                  <a:pt x="175098" y="375819"/>
                </a:cubicBezTo>
                <a:cubicBezTo>
                  <a:pt x="192608" y="353121"/>
                  <a:pt x="190662" y="332369"/>
                  <a:pt x="202335" y="286325"/>
                </a:cubicBezTo>
                <a:cubicBezTo>
                  <a:pt x="214008" y="240281"/>
                  <a:pt x="232167" y="144301"/>
                  <a:pt x="245137" y="99554"/>
                </a:cubicBezTo>
                <a:cubicBezTo>
                  <a:pt x="258107" y="54807"/>
                  <a:pt x="267187" y="32109"/>
                  <a:pt x="280157" y="17842"/>
                </a:cubicBezTo>
                <a:cubicBezTo>
                  <a:pt x="293127" y="3575"/>
                  <a:pt x="305448" y="-11990"/>
                  <a:pt x="322958" y="13950"/>
                </a:cubicBezTo>
                <a:cubicBezTo>
                  <a:pt x="340468" y="39890"/>
                  <a:pt x="367057" y="112524"/>
                  <a:pt x="385215" y="173484"/>
                </a:cubicBezTo>
                <a:cubicBezTo>
                  <a:pt x="403373" y="234444"/>
                  <a:pt x="414398" y="313562"/>
                  <a:pt x="431908" y="379710"/>
                </a:cubicBezTo>
                <a:cubicBezTo>
                  <a:pt x="449418" y="445858"/>
                  <a:pt x="470170" y="528868"/>
                  <a:pt x="490274" y="570373"/>
                </a:cubicBezTo>
                <a:cubicBezTo>
                  <a:pt x="510378" y="611878"/>
                  <a:pt x="530482" y="624200"/>
                  <a:pt x="552531" y="628739"/>
                </a:cubicBezTo>
                <a:cubicBezTo>
                  <a:pt x="574580" y="633279"/>
                  <a:pt x="596630" y="618362"/>
                  <a:pt x="622570" y="597610"/>
                </a:cubicBezTo>
                <a:cubicBezTo>
                  <a:pt x="648510" y="576858"/>
                  <a:pt x="677046" y="523032"/>
                  <a:pt x="708174" y="504225"/>
                </a:cubicBezTo>
                <a:cubicBezTo>
                  <a:pt x="739303" y="485418"/>
                  <a:pt x="774322" y="485093"/>
                  <a:pt x="809341" y="48476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>
            <a:extLst>
              <a:ext uri="{FF2B5EF4-FFF2-40B4-BE49-F238E27FC236}">
                <a16:creationId xmlns:a16="http://schemas.microsoft.com/office/drawing/2014/main" id="{9E43B06B-8DA5-E631-D5BD-77A662FCB50A}"/>
              </a:ext>
            </a:extLst>
          </p:cNvPr>
          <p:cNvSpPr/>
          <p:nvPr/>
        </p:nvSpPr>
        <p:spPr>
          <a:xfrm>
            <a:off x="5727911" y="3202343"/>
            <a:ext cx="78926" cy="79553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7A6EF4B1-EA2A-2670-C426-CDA3D332D486}"/>
              </a:ext>
            </a:extLst>
          </p:cNvPr>
          <p:cNvSpPr/>
          <p:nvPr/>
        </p:nvSpPr>
        <p:spPr>
          <a:xfrm rot="5400000">
            <a:off x="6599557" y="4110642"/>
            <a:ext cx="78926" cy="79553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DB5CD5BA-79EF-7560-C31A-6BDFE25854CA}"/>
              </a:ext>
            </a:extLst>
          </p:cNvPr>
          <p:cNvSpPr/>
          <p:nvPr/>
        </p:nvSpPr>
        <p:spPr>
          <a:xfrm rot="16200000" flipH="1">
            <a:off x="4973533" y="2338584"/>
            <a:ext cx="670499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2CC38639-BD52-B192-520D-7E73F7F4A75D}"/>
              </a:ext>
            </a:extLst>
          </p:cNvPr>
          <p:cNvSpPr/>
          <p:nvPr/>
        </p:nvSpPr>
        <p:spPr>
          <a:xfrm rot="5400000" flipH="1">
            <a:off x="5016308" y="4644480"/>
            <a:ext cx="670499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8649D6C5-3B1D-E655-A0D1-67C39A092061}"/>
              </a:ext>
            </a:extLst>
          </p:cNvPr>
          <p:cNvSpPr/>
          <p:nvPr/>
        </p:nvSpPr>
        <p:spPr>
          <a:xfrm rot="10800000" flipH="1">
            <a:off x="3296037" y="3103665"/>
            <a:ext cx="733094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750F27F2-C14A-B57D-902D-E81D23421BE5}"/>
              </a:ext>
            </a:extLst>
          </p:cNvPr>
          <p:cNvSpPr/>
          <p:nvPr/>
        </p:nvSpPr>
        <p:spPr>
          <a:xfrm rot="10800000" flipH="1">
            <a:off x="3296037" y="4099082"/>
            <a:ext cx="733094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07CE4886-9739-AD8A-8AA6-31BC126EA146}"/>
              </a:ext>
            </a:extLst>
          </p:cNvPr>
          <p:cNvSpPr/>
          <p:nvPr/>
        </p:nvSpPr>
        <p:spPr>
          <a:xfrm rot="10800000" flipH="1">
            <a:off x="6882381" y="3540090"/>
            <a:ext cx="733094" cy="197353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B41FE11F-E5EA-414E-3083-0538F8D00DAC}"/>
              </a:ext>
            </a:extLst>
          </p:cNvPr>
          <p:cNvSpPr/>
          <p:nvPr/>
        </p:nvSpPr>
        <p:spPr>
          <a:xfrm rot="5400000" flipH="1">
            <a:off x="2659326" y="5287488"/>
            <a:ext cx="383045" cy="247834"/>
          </a:xfrm>
          <a:prstGeom prst="rightArrow">
            <a:avLst>
              <a:gd name="adj1" fmla="val 14582"/>
              <a:gd name="adj2" fmla="val 9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C4C937-1232-915F-2518-8A6990677A61}"/>
              </a:ext>
            </a:extLst>
          </p:cNvPr>
          <p:cNvCxnSpPr>
            <a:cxnSpLocks/>
          </p:cNvCxnSpPr>
          <p:nvPr/>
        </p:nvCxnSpPr>
        <p:spPr>
          <a:xfrm>
            <a:off x="2850051" y="5598294"/>
            <a:ext cx="1219221" cy="9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5E6BDB1-EEC1-9A99-41AC-AC2BD26F05B2}"/>
              </a:ext>
            </a:extLst>
          </p:cNvPr>
          <p:cNvSpPr txBox="1"/>
          <p:nvPr/>
        </p:nvSpPr>
        <p:spPr>
          <a:xfrm>
            <a:off x="7453191" y="5055528"/>
            <a:ext cx="4387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Aptos" panose="020B0004020202020204" pitchFamily="34" charset="0"/>
              </a:rPr>
              <a:t>If it rains and is cooler tomorrow, the model will scale down the fire area, heat flux and smoke emissions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C4CA9-4F72-6B8B-13CA-538009C30E65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554DC3-110C-4155-8325-5CB1CF52F68F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48FFFD-0F8B-215C-39F4-907422A576E4}"/>
              </a:ext>
            </a:extLst>
          </p:cNvPr>
          <p:cNvCxnSpPr>
            <a:cxnSpLocks/>
          </p:cNvCxnSpPr>
          <p:nvPr/>
        </p:nvCxnSpPr>
        <p:spPr>
          <a:xfrm>
            <a:off x="7770389" y="658434"/>
            <a:ext cx="0" cy="195577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FBD18E-325F-FE4F-3F0A-3FA2BD54A36D}"/>
              </a:ext>
            </a:extLst>
          </p:cNvPr>
          <p:cNvCxnSpPr>
            <a:cxnSpLocks/>
          </p:cNvCxnSpPr>
          <p:nvPr/>
        </p:nvCxnSpPr>
        <p:spPr>
          <a:xfrm flipH="1">
            <a:off x="7765446" y="2601770"/>
            <a:ext cx="294977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486B624-CB97-38EA-5C6B-9FB33DC5F3F9}"/>
              </a:ext>
            </a:extLst>
          </p:cNvPr>
          <p:cNvSpPr txBox="1"/>
          <p:nvPr/>
        </p:nvSpPr>
        <p:spPr>
          <a:xfrm rot="16200000">
            <a:off x="7261387" y="1559521"/>
            <a:ext cx="758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ptos" panose="020B0004020202020204" pitchFamily="34" charset="0"/>
              </a:rPr>
              <a:t>Fire area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6E2398-82C7-303E-1B7D-E05BB9969F3F}"/>
              </a:ext>
            </a:extLst>
          </p:cNvPr>
          <p:cNvSpPr txBox="1"/>
          <p:nvPr/>
        </p:nvSpPr>
        <p:spPr>
          <a:xfrm>
            <a:off x="9575198" y="2784444"/>
            <a:ext cx="728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ptos" panose="020B0004020202020204" pitchFamily="34" charset="0"/>
              </a:rPr>
              <a:t>forecast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D7FF606-DC82-57C2-F2D2-7BD7E65CFC08}"/>
              </a:ext>
            </a:extLst>
          </p:cNvPr>
          <p:cNvCxnSpPr>
            <a:cxnSpLocks/>
          </p:cNvCxnSpPr>
          <p:nvPr/>
        </p:nvCxnSpPr>
        <p:spPr>
          <a:xfrm>
            <a:off x="8976663" y="2717794"/>
            <a:ext cx="1590452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583944F-B5B3-0AFE-A705-19A7DC3D2891}"/>
              </a:ext>
            </a:extLst>
          </p:cNvPr>
          <p:cNvCxnSpPr>
            <a:cxnSpLocks/>
          </p:cNvCxnSpPr>
          <p:nvPr/>
        </p:nvCxnSpPr>
        <p:spPr>
          <a:xfrm>
            <a:off x="7808613" y="2717794"/>
            <a:ext cx="100734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545DB64-B4B5-003B-C2B9-1B7AE077AB4C}"/>
              </a:ext>
            </a:extLst>
          </p:cNvPr>
          <p:cNvCxnSpPr>
            <a:cxnSpLocks/>
          </p:cNvCxnSpPr>
          <p:nvPr/>
        </p:nvCxnSpPr>
        <p:spPr>
          <a:xfrm flipV="1">
            <a:off x="7808613" y="2653006"/>
            <a:ext cx="0" cy="12907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4DDE4-8DC6-90E2-3742-D4C5CE31709E}"/>
              </a:ext>
            </a:extLst>
          </p:cNvPr>
          <p:cNvCxnSpPr>
            <a:cxnSpLocks/>
          </p:cNvCxnSpPr>
          <p:nvPr/>
        </p:nvCxnSpPr>
        <p:spPr>
          <a:xfrm flipV="1">
            <a:off x="8812067" y="2659128"/>
            <a:ext cx="0" cy="12907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1B3388B7-F7BD-0FCA-BE7F-3848988361BB}"/>
              </a:ext>
            </a:extLst>
          </p:cNvPr>
          <p:cNvSpPr/>
          <p:nvPr/>
        </p:nvSpPr>
        <p:spPr>
          <a:xfrm>
            <a:off x="8922979" y="2668832"/>
            <a:ext cx="100365" cy="10036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EF4F29C3-27DA-C7EB-C45C-D269E223286B}"/>
              </a:ext>
            </a:extLst>
          </p:cNvPr>
          <p:cNvSpPr/>
          <p:nvPr/>
        </p:nvSpPr>
        <p:spPr>
          <a:xfrm>
            <a:off x="8091253" y="2243208"/>
            <a:ext cx="209697" cy="21014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7B5A3FC5-67AD-4040-43A3-76B5099018C8}"/>
              </a:ext>
            </a:extLst>
          </p:cNvPr>
          <p:cNvSpPr/>
          <p:nvPr/>
        </p:nvSpPr>
        <p:spPr>
          <a:xfrm>
            <a:off x="8106240" y="2000922"/>
            <a:ext cx="209696" cy="210142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DAE6F89-FD93-664F-915D-441777F81756}"/>
              </a:ext>
            </a:extLst>
          </p:cNvPr>
          <p:cNvSpPr/>
          <p:nvPr/>
        </p:nvSpPr>
        <p:spPr>
          <a:xfrm>
            <a:off x="8455920" y="2034430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1B66C70-80CD-9E35-0E58-583DBC102A6B}"/>
              </a:ext>
            </a:extLst>
          </p:cNvPr>
          <p:cNvSpPr/>
          <p:nvPr/>
        </p:nvSpPr>
        <p:spPr>
          <a:xfrm>
            <a:off x="8307975" y="2064410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CC68661-294D-7A26-951D-A4D0A5FB4878}"/>
              </a:ext>
            </a:extLst>
          </p:cNvPr>
          <p:cNvSpPr/>
          <p:nvPr/>
        </p:nvSpPr>
        <p:spPr>
          <a:xfrm>
            <a:off x="8276867" y="2213605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26406D-C417-E187-2F2B-F5C11BE16D7A}"/>
              </a:ext>
            </a:extLst>
          </p:cNvPr>
          <p:cNvSpPr/>
          <p:nvPr/>
        </p:nvSpPr>
        <p:spPr>
          <a:xfrm>
            <a:off x="8577934" y="2270459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A8F53A7-EE14-C5F3-9F02-D33E28571877}"/>
              </a:ext>
            </a:extLst>
          </p:cNvPr>
          <p:cNvSpPr/>
          <p:nvPr/>
        </p:nvSpPr>
        <p:spPr>
          <a:xfrm>
            <a:off x="7840669" y="2356951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771D05F-CC4C-0856-1EFA-525A3DA8C209}"/>
              </a:ext>
            </a:extLst>
          </p:cNvPr>
          <p:cNvSpPr/>
          <p:nvPr/>
        </p:nvSpPr>
        <p:spPr>
          <a:xfrm>
            <a:off x="7923614" y="2194785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12BE7C8-0009-86D8-7609-5D733F772B32}"/>
              </a:ext>
            </a:extLst>
          </p:cNvPr>
          <p:cNvSpPr/>
          <p:nvPr/>
        </p:nvSpPr>
        <p:spPr>
          <a:xfrm>
            <a:off x="7860136" y="1624042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729D01A-FEE4-778B-F2E7-1A44668B43B9}"/>
              </a:ext>
            </a:extLst>
          </p:cNvPr>
          <p:cNvSpPr/>
          <p:nvPr/>
        </p:nvSpPr>
        <p:spPr>
          <a:xfrm>
            <a:off x="7806526" y="2132239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957D3481-8AAA-BC0D-3F6C-319F5999DC35}"/>
              </a:ext>
            </a:extLst>
          </p:cNvPr>
          <p:cNvSpPr/>
          <p:nvPr/>
        </p:nvSpPr>
        <p:spPr>
          <a:xfrm>
            <a:off x="7920110" y="123168"/>
            <a:ext cx="1478972" cy="781636"/>
          </a:xfrm>
          <a:prstGeom prst="roundRect">
            <a:avLst>
              <a:gd name="adj" fmla="val 7221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03A8826-2095-5D1A-647E-7B5ECD313448}"/>
              </a:ext>
            </a:extLst>
          </p:cNvPr>
          <p:cNvSpPr/>
          <p:nvPr/>
        </p:nvSpPr>
        <p:spPr>
          <a:xfrm>
            <a:off x="8063222" y="539826"/>
            <a:ext cx="109575" cy="10386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4E2C137-B5E7-1DF4-7B96-DB3211591A94}"/>
              </a:ext>
            </a:extLst>
          </p:cNvPr>
          <p:cNvSpPr txBox="1"/>
          <p:nvPr/>
        </p:nvSpPr>
        <p:spPr>
          <a:xfrm>
            <a:off x="8249407" y="493604"/>
            <a:ext cx="893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GOES detection</a:t>
            </a:r>
          </a:p>
        </p:txBody>
      </p:sp>
      <p:sp>
        <p:nvSpPr>
          <p:cNvPr id="107" name="Diamond 106">
            <a:extLst>
              <a:ext uri="{FF2B5EF4-FFF2-40B4-BE49-F238E27FC236}">
                <a16:creationId xmlns:a16="http://schemas.microsoft.com/office/drawing/2014/main" id="{58B89D14-1601-7DB4-E7D2-5ED31B34E6DD}"/>
              </a:ext>
            </a:extLst>
          </p:cNvPr>
          <p:cNvSpPr/>
          <p:nvPr/>
        </p:nvSpPr>
        <p:spPr>
          <a:xfrm>
            <a:off x="8054341" y="722283"/>
            <a:ext cx="127114" cy="12791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01DE6DA-AEB2-56DE-A6FC-704406D2621E}"/>
              </a:ext>
            </a:extLst>
          </p:cNvPr>
          <p:cNvSpPr txBox="1"/>
          <p:nvPr/>
        </p:nvSpPr>
        <p:spPr>
          <a:xfrm>
            <a:off x="8258065" y="671887"/>
            <a:ext cx="1149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VIIRS/MODIS detection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200E0B7-8DA2-8A37-9EE5-5253C20568A9}"/>
              </a:ext>
            </a:extLst>
          </p:cNvPr>
          <p:cNvCxnSpPr>
            <a:cxnSpLocks/>
          </p:cNvCxnSpPr>
          <p:nvPr/>
        </p:nvCxnSpPr>
        <p:spPr>
          <a:xfrm>
            <a:off x="8008003" y="417298"/>
            <a:ext cx="21979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AC9B9F47-DD56-6A88-F502-198ACA3A9FA7}"/>
              </a:ext>
            </a:extLst>
          </p:cNvPr>
          <p:cNvSpPr txBox="1"/>
          <p:nvPr/>
        </p:nvSpPr>
        <p:spPr>
          <a:xfrm>
            <a:off x="8249408" y="317301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Fire forecast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8B0CA05-AAC6-7131-0B73-A8085141FE90}"/>
              </a:ext>
            </a:extLst>
          </p:cNvPr>
          <p:cNvCxnSpPr>
            <a:cxnSpLocks/>
          </p:cNvCxnSpPr>
          <p:nvPr/>
        </p:nvCxnSpPr>
        <p:spPr>
          <a:xfrm>
            <a:off x="8008003" y="235843"/>
            <a:ext cx="21979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>
            <a:extLst>
              <a:ext uri="{FF2B5EF4-FFF2-40B4-BE49-F238E27FC236}">
                <a16:creationId xmlns:a16="http://schemas.microsoft.com/office/drawing/2014/main" id="{2F505D4B-DE6A-9E94-784F-0E917A3C00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4702" y="709049"/>
            <a:ext cx="1209548" cy="1209548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5CCF32D2-9FB6-18EE-2C51-4E6C8C32A4E8}"/>
              </a:ext>
            </a:extLst>
          </p:cNvPr>
          <p:cNvSpPr txBox="1"/>
          <p:nvPr/>
        </p:nvSpPr>
        <p:spPr>
          <a:xfrm>
            <a:off x="7901326" y="2760658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ptos" panose="020B0004020202020204" pitchFamily="34" charset="0"/>
              </a:rPr>
              <a:t>spin-up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C38CDED-F508-8BEA-C4EF-2400C552BE41}"/>
              </a:ext>
            </a:extLst>
          </p:cNvPr>
          <p:cNvSpPr txBox="1"/>
          <p:nvPr/>
        </p:nvSpPr>
        <p:spPr>
          <a:xfrm>
            <a:off x="8249407" y="137183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Fire spin-up period</a:t>
            </a:r>
          </a:p>
        </p:txBody>
      </p:sp>
      <p:sp>
        <p:nvSpPr>
          <p:cNvPr id="115" name="Diamond 114">
            <a:extLst>
              <a:ext uri="{FF2B5EF4-FFF2-40B4-BE49-F238E27FC236}">
                <a16:creationId xmlns:a16="http://schemas.microsoft.com/office/drawing/2014/main" id="{D1D5B0A9-C5BD-5B4A-D5D3-840842B1C5FC}"/>
              </a:ext>
            </a:extLst>
          </p:cNvPr>
          <p:cNvSpPr/>
          <p:nvPr/>
        </p:nvSpPr>
        <p:spPr>
          <a:xfrm>
            <a:off x="8713282" y="1731409"/>
            <a:ext cx="209697" cy="21014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Diamond 115">
            <a:extLst>
              <a:ext uri="{FF2B5EF4-FFF2-40B4-BE49-F238E27FC236}">
                <a16:creationId xmlns:a16="http://schemas.microsoft.com/office/drawing/2014/main" id="{02D91E3C-073D-A30E-94D8-B394BCF8D932}"/>
              </a:ext>
            </a:extLst>
          </p:cNvPr>
          <p:cNvSpPr/>
          <p:nvPr/>
        </p:nvSpPr>
        <p:spPr>
          <a:xfrm>
            <a:off x="8797708" y="1542387"/>
            <a:ext cx="209697" cy="210141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0FF2420-9494-B6DF-843C-01ADB80DB513}"/>
              </a:ext>
            </a:extLst>
          </p:cNvPr>
          <p:cNvSpPr/>
          <p:nvPr/>
        </p:nvSpPr>
        <p:spPr>
          <a:xfrm>
            <a:off x="8669027" y="1654724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96637A8-CCFD-8E65-5D1F-75BB3F38853C}"/>
              </a:ext>
            </a:extLst>
          </p:cNvPr>
          <p:cNvSpPr/>
          <p:nvPr/>
        </p:nvSpPr>
        <p:spPr>
          <a:xfrm>
            <a:off x="8790679" y="1562622"/>
            <a:ext cx="107056" cy="1014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F0A79FED-AB54-2B67-B385-F815CF5D5703}"/>
              </a:ext>
            </a:extLst>
          </p:cNvPr>
          <p:cNvSpPr/>
          <p:nvPr/>
        </p:nvSpPr>
        <p:spPr>
          <a:xfrm>
            <a:off x="7828908" y="1746607"/>
            <a:ext cx="1083923" cy="595901"/>
          </a:xfrm>
          <a:custGeom>
            <a:avLst/>
            <a:gdLst>
              <a:gd name="connsiteX0" fmla="*/ 0 w 1083923"/>
              <a:gd name="connsiteY0" fmla="*/ 595901 h 595901"/>
              <a:gd name="connsiteX1" fmla="*/ 246580 w 1083923"/>
              <a:gd name="connsiteY1" fmla="*/ 565078 h 595901"/>
              <a:gd name="connsiteX2" fmla="*/ 513708 w 1083923"/>
              <a:gd name="connsiteY2" fmla="*/ 452063 h 595901"/>
              <a:gd name="connsiteX3" fmla="*/ 770562 w 1083923"/>
              <a:gd name="connsiteY3" fmla="*/ 195209 h 595901"/>
              <a:gd name="connsiteX4" fmla="*/ 945222 w 1083923"/>
              <a:gd name="connsiteY4" fmla="*/ 51371 h 595901"/>
              <a:gd name="connsiteX5" fmla="*/ 1083923 w 1083923"/>
              <a:gd name="connsiteY5" fmla="*/ 0 h 59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923" h="595901">
                <a:moveTo>
                  <a:pt x="0" y="595901"/>
                </a:moveTo>
                <a:cubicBezTo>
                  <a:pt x="80481" y="592476"/>
                  <a:pt x="160962" y="589051"/>
                  <a:pt x="246580" y="565078"/>
                </a:cubicBezTo>
                <a:cubicBezTo>
                  <a:pt x="332198" y="541105"/>
                  <a:pt x="426378" y="513708"/>
                  <a:pt x="513708" y="452063"/>
                </a:cubicBezTo>
                <a:cubicBezTo>
                  <a:pt x="601038" y="390418"/>
                  <a:pt x="698643" y="261991"/>
                  <a:pt x="770562" y="195209"/>
                </a:cubicBezTo>
                <a:cubicBezTo>
                  <a:pt x="842481" y="128427"/>
                  <a:pt x="892995" y="83906"/>
                  <a:pt x="945222" y="51371"/>
                </a:cubicBezTo>
                <a:cubicBezTo>
                  <a:pt x="997449" y="18836"/>
                  <a:pt x="1040686" y="9418"/>
                  <a:pt x="1083923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902195CC-EE5D-981F-B0E7-7FF9921F1269}"/>
              </a:ext>
            </a:extLst>
          </p:cNvPr>
          <p:cNvSpPr/>
          <p:nvPr/>
        </p:nvSpPr>
        <p:spPr>
          <a:xfrm>
            <a:off x="8926286" y="1731662"/>
            <a:ext cx="1773382" cy="829450"/>
          </a:xfrm>
          <a:custGeom>
            <a:avLst/>
            <a:gdLst>
              <a:gd name="connsiteX0" fmla="*/ 0 w 1773382"/>
              <a:gd name="connsiteY0" fmla="*/ 6094 h 829450"/>
              <a:gd name="connsiteX1" fmla="*/ 126670 w 1773382"/>
              <a:gd name="connsiteY1" fmla="*/ 6094 h 829450"/>
              <a:gd name="connsiteX2" fmla="*/ 241465 w 1773382"/>
              <a:gd name="connsiteY2" fmla="*/ 69429 h 829450"/>
              <a:gd name="connsiteX3" fmla="*/ 316675 w 1773382"/>
              <a:gd name="connsiteY3" fmla="*/ 172348 h 829450"/>
              <a:gd name="connsiteX4" fmla="*/ 360218 w 1773382"/>
              <a:gd name="connsiteY4" fmla="*/ 302977 h 829450"/>
              <a:gd name="connsiteX5" fmla="*/ 415636 w 1773382"/>
              <a:gd name="connsiteY5" fmla="*/ 504857 h 829450"/>
              <a:gd name="connsiteX6" fmla="*/ 463137 w 1773382"/>
              <a:gd name="connsiteY6" fmla="*/ 671112 h 829450"/>
              <a:gd name="connsiteX7" fmla="*/ 570015 w 1773382"/>
              <a:gd name="connsiteY7" fmla="*/ 770073 h 829450"/>
              <a:gd name="connsiteX8" fmla="*/ 744187 w 1773382"/>
              <a:gd name="connsiteY8" fmla="*/ 813616 h 829450"/>
              <a:gd name="connsiteX9" fmla="*/ 1381496 w 1773382"/>
              <a:gd name="connsiteY9" fmla="*/ 825491 h 829450"/>
              <a:gd name="connsiteX10" fmla="*/ 1773382 w 1773382"/>
              <a:gd name="connsiteY10" fmla="*/ 829450 h 82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3382" h="829450">
                <a:moveTo>
                  <a:pt x="0" y="6094"/>
                </a:moveTo>
                <a:cubicBezTo>
                  <a:pt x="43213" y="816"/>
                  <a:pt x="86426" y="-4462"/>
                  <a:pt x="126670" y="6094"/>
                </a:cubicBezTo>
                <a:cubicBezTo>
                  <a:pt x="166914" y="16650"/>
                  <a:pt x="209798" y="41720"/>
                  <a:pt x="241465" y="69429"/>
                </a:cubicBezTo>
                <a:cubicBezTo>
                  <a:pt x="273132" y="97138"/>
                  <a:pt x="296883" y="133423"/>
                  <a:pt x="316675" y="172348"/>
                </a:cubicBezTo>
                <a:cubicBezTo>
                  <a:pt x="336467" y="211273"/>
                  <a:pt x="343724" y="247559"/>
                  <a:pt x="360218" y="302977"/>
                </a:cubicBezTo>
                <a:cubicBezTo>
                  <a:pt x="376712" y="358395"/>
                  <a:pt x="398483" y="443501"/>
                  <a:pt x="415636" y="504857"/>
                </a:cubicBezTo>
                <a:cubicBezTo>
                  <a:pt x="432789" y="566213"/>
                  <a:pt x="437407" y="626909"/>
                  <a:pt x="463137" y="671112"/>
                </a:cubicBezTo>
                <a:cubicBezTo>
                  <a:pt x="488867" y="715315"/>
                  <a:pt x="523173" y="746322"/>
                  <a:pt x="570015" y="770073"/>
                </a:cubicBezTo>
                <a:cubicBezTo>
                  <a:pt x="616857" y="793824"/>
                  <a:pt x="608940" y="804380"/>
                  <a:pt x="744187" y="813616"/>
                </a:cubicBezTo>
                <a:cubicBezTo>
                  <a:pt x="879434" y="822852"/>
                  <a:pt x="1381496" y="825491"/>
                  <a:pt x="1381496" y="825491"/>
                </a:cubicBezTo>
                <a:lnTo>
                  <a:pt x="1773382" y="82945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6F7C68BB-D5BE-4796-01F2-3447495A7DBB}"/>
              </a:ext>
            </a:extLst>
          </p:cNvPr>
          <p:cNvSpPr/>
          <p:nvPr/>
        </p:nvSpPr>
        <p:spPr>
          <a:xfrm>
            <a:off x="306311" y="936204"/>
            <a:ext cx="2252160" cy="1011130"/>
          </a:xfrm>
          <a:prstGeom prst="roundRect">
            <a:avLst>
              <a:gd name="adj" fmla="val 818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B96B068-EB79-AB2B-A631-97F561DD160F}"/>
              </a:ext>
            </a:extLst>
          </p:cNvPr>
          <p:cNvSpPr txBox="1"/>
          <p:nvPr/>
        </p:nvSpPr>
        <p:spPr>
          <a:xfrm>
            <a:off x="366433" y="1058164"/>
            <a:ext cx="130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</a:rPr>
              <a:t>Fire activity forecast model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9BBDF94-A53B-007D-11B9-9C7CD5DDF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71" y="1012437"/>
            <a:ext cx="822233" cy="822233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CCC87AC5-DB67-F014-3E7E-523610D79A73}"/>
              </a:ext>
            </a:extLst>
          </p:cNvPr>
          <p:cNvSpPr txBox="1"/>
          <p:nvPr/>
        </p:nvSpPr>
        <p:spPr>
          <a:xfrm>
            <a:off x="7838803" y="3900420"/>
            <a:ext cx="1585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Criteria pollutants, fire area, heat flux based on EFs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1503712-F5D8-8EE0-ACE7-0596AC40FE76}"/>
              </a:ext>
            </a:extLst>
          </p:cNvPr>
          <p:cNvSpPr txBox="1"/>
          <p:nvPr/>
        </p:nvSpPr>
        <p:spPr>
          <a:xfrm>
            <a:off x="7821933" y="3391258"/>
            <a:ext cx="1531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Fire emissions prediction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261E2-713D-4998-3D46-328E80F47C54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CREATE-AQI                  </a:t>
            </a:r>
            <a:r>
              <a:rPr lang="en-US" dirty="0">
                <a:solidFill>
                  <a:schemeClr val="bg1"/>
                </a:solidFill>
              </a:rPr>
              <a:t>Forecast model                   </a:t>
            </a:r>
            <a:r>
              <a:rPr lang="en-US" dirty="0"/>
              <a:t>Preliminary evaluation                  Future development      </a:t>
            </a:r>
          </a:p>
        </p:txBody>
      </p:sp>
    </p:spTree>
    <p:extLst>
      <p:ext uri="{BB962C8B-B14F-4D97-AF65-F5344CB8AC3E}">
        <p14:creationId xmlns:p14="http://schemas.microsoft.com/office/powerpoint/2010/main" val="41681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1"/>
    </mc:Choice>
    <mc:Fallback xmlns="">
      <p:transition spd="slow" advTm="177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E0497-8DE5-F687-5819-892D8CEA7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A083-AE6D-7BE3-925A-1C2B889F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764"/>
            <a:ext cx="10515600" cy="1325563"/>
          </a:xfrm>
        </p:spPr>
        <p:txBody>
          <a:bodyPr/>
          <a:lstStyle/>
          <a:p>
            <a:r>
              <a:rPr lang="en-US" dirty="0"/>
              <a:t>Forecast framework – wildfire plume rise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279C8-025B-9368-031C-8DF1960E0D08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822D6-64A7-9E23-EEFA-21D53DF2586C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2EB54B-2AA6-FFC6-3B8B-204B93F6A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77" y="1297068"/>
            <a:ext cx="5201531" cy="4351338"/>
          </a:xfrm>
        </p:spPr>
        <p:txBody>
          <a:bodyPr>
            <a:normAutofit/>
          </a:bodyPr>
          <a:lstStyle/>
          <a:p>
            <a:r>
              <a:rPr lang="en-US" dirty="0"/>
              <a:t>Stand alone version of Freitas et al. plume rise scheme </a:t>
            </a:r>
          </a:p>
          <a:p>
            <a:r>
              <a:rPr lang="en-US" dirty="0"/>
              <a:t>Ingests forecasted heat flux, fire area, and meteorological fields</a:t>
            </a:r>
          </a:p>
          <a:p>
            <a:r>
              <a:rPr lang="en-US" dirty="0"/>
              <a:t>Entrainment – mass conservation approach to predict vertical distribution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90E04E-74DF-B28F-8B3E-0DA65F7C058F}"/>
              </a:ext>
            </a:extLst>
          </p:cNvPr>
          <p:cNvSpPr/>
          <p:nvPr/>
        </p:nvSpPr>
        <p:spPr>
          <a:xfrm>
            <a:off x="6764451" y="1645789"/>
            <a:ext cx="4845980" cy="708917"/>
          </a:xfrm>
          <a:prstGeom prst="rect">
            <a:avLst/>
          </a:prstGeom>
          <a:solidFill>
            <a:srgbClr val="4472C4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B99E7-2069-AFCD-2D36-A175EA3332C2}"/>
              </a:ext>
            </a:extLst>
          </p:cNvPr>
          <p:cNvSpPr/>
          <p:nvPr/>
        </p:nvSpPr>
        <p:spPr>
          <a:xfrm>
            <a:off x="7360138" y="2338170"/>
            <a:ext cx="3654605" cy="708917"/>
          </a:xfrm>
          <a:prstGeom prst="rect">
            <a:avLst/>
          </a:prstGeom>
          <a:solidFill>
            <a:srgbClr val="4472C4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3DE25-2E2C-F634-28A6-A90C90D6971D}"/>
              </a:ext>
            </a:extLst>
          </p:cNvPr>
          <p:cNvSpPr/>
          <p:nvPr/>
        </p:nvSpPr>
        <p:spPr>
          <a:xfrm>
            <a:off x="8012761" y="3054121"/>
            <a:ext cx="2349357" cy="708917"/>
          </a:xfrm>
          <a:prstGeom prst="rect">
            <a:avLst/>
          </a:prstGeom>
          <a:solidFill>
            <a:srgbClr val="4472C4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7DA89-3272-1DB6-95F1-937377769005}"/>
              </a:ext>
            </a:extLst>
          </p:cNvPr>
          <p:cNvSpPr/>
          <p:nvPr/>
        </p:nvSpPr>
        <p:spPr>
          <a:xfrm>
            <a:off x="8642693" y="4471955"/>
            <a:ext cx="1089489" cy="708917"/>
          </a:xfrm>
          <a:prstGeom prst="rect">
            <a:avLst/>
          </a:prstGeom>
          <a:solidFill>
            <a:srgbClr val="4472C4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ABA04-A18F-2122-00FE-5C65FE7E2AC1}"/>
              </a:ext>
            </a:extLst>
          </p:cNvPr>
          <p:cNvSpPr/>
          <p:nvPr/>
        </p:nvSpPr>
        <p:spPr>
          <a:xfrm>
            <a:off x="8283954" y="3763038"/>
            <a:ext cx="1806969" cy="708917"/>
          </a:xfrm>
          <a:prstGeom prst="rect">
            <a:avLst/>
          </a:prstGeom>
          <a:solidFill>
            <a:srgbClr val="4472C4">
              <a:alpha val="4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weapon, fire, missile, nature&#10;&#10;Description automatically generated">
            <a:extLst>
              <a:ext uri="{FF2B5EF4-FFF2-40B4-BE49-F238E27FC236}">
                <a16:creationId xmlns:a16="http://schemas.microsoft.com/office/drawing/2014/main" id="{7B3E2555-D744-C630-34C5-A218D177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48" y="5371285"/>
            <a:ext cx="1806969" cy="641019"/>
          </a:xfrm>
          <a:prstGeom prst="rect">
            <a:avLst/>
          </a:prstGeom>
        </p:spPr>
      </p:pic>
      <p:sp>
        <p:nvSpPr>
          <p:cNvPr id="14" name="Arrow: Right 30">
            <a:extLst>
              <a:ext uri="{FF2B5EF4-FFF2-40B4-BE49-F238E27FC236}">
                <a16:creationId xmlns:a16="http://schemas.microsoft.com/office/drawing/2014/main" id="{0ECDDDF0-B0EC-21FE-5542-0CDEEA34FFBE}"/>
              </a:ext>
            </a:extLst>
          </p:cNvPr>
          <p:cNvSpPr/>
          <p:nvPr/>
        </p:nvSpPr>
        <p:spPr>
          <a:xfrm rot="16200000">
            <a:off x="8962137" y="2832690"/>
            <a:ext cx="450606" cy="34424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31">
            <a:extLst>
              <a:ext uri="{FF2B5EF4-FFF2-40B4-BE49-F238E27FC236}">
                <a16:creationId xmlns:a16="http://schemas.microsoft.com/office/drawing/2014/main" id="{4CABA82B-812F-3E06-4C01-A5841A2EB74A}"/>
              </a:ext>
            </a:extLst>
          </p:cNvPr>
          <p:cNvSpPr/>
          <p:nvPr/>
        </p:nvSpPr>
        <p:spPr>
          <a:xfrm rot="16200000">
            <a:off x="8866930" y="3636815"/>
            <a:ext cx="641019" cy="3442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Arrow: Right 35">
            <a:extLst>
              <a:ext uri="{FF2B5EF4-FFF2-40B4-BE49-F238E27FC236}">
                <a16:creationId xmlns:a16="http://schemas.microsoft.com/office/drawing/2014/main" id="{9387043F-C82F-5A3D-6588-A37047A2687C}"/>
              </a:ext>
            </a:extLst>
          </p:cNvPr>
          <p:cNvSpPr/>
          <p:nvPr/>
        </p:nvSpPr>
        <p:spPr>
          <a:xfrm rot="10800000">
            <a:off x="10009524" y="3150457"/>
            <a:ext cx="1266684" cy="5150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37">
            <a:extLst>
              <a:ext uri="{FF2B5EF4-FFF2-40B4-BE49-F238E27FC236}">
                <a16:creationId xmlns:a16="http://schemas.microsoft.com/office/drawing/2014/main" id="{6E999781-5CF4-2C7A-939E-4C46131CF8BB}"/>
              </a:ext>
            </a:extLst>
          </p:cNvPr>
          <p:cNvSpPr/>
          <p:nvPr/>
        </p:nvSpPr>
        <p:spPr>
          <a:xfrm rot="10800000">
            <a:off x="7008035" y="3185365"/>
            <a:ext cx="1486627" cy="513917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D491230-BBCC-4AF7-E621-8101DA8F2B1A}"/>
              </a:ext>
            </a:extLst>
          </p:cNvPr>
          <p:cNvSpPr/>
          <p:nvPr/>
        </p:nvSpPr>
        <p:spPr>
          <a:xfrm>
            <a:off x="5813449" y="2826107"/>
            <a:ext cx="1114749" cy="1003062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617A7369-6A2B-BCD4-F587-178F53832228}"/>
              </a:ext>
            </a:extLst>
          </p:cNvPr>
          <p:cNvSpPr/>
          <p:nvPr/>
        </p:nvSpPr>
        <p:spPr>
          <a:xfrm>
            <a:off x="5586766" y="3114434"/>
            <a:ext cx="1114749" cy="1003062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447C53-34DC-D13E-0A1C-76F8D1557E82}"/>
              </a:ext>
            </a:extLst>
          </p:cNvPr>
          <p:cNvSpPr/>
          <p:nvPr/>
        </p:nvSpPr>
        <p:spPr>
          <a:xfrm>
            <a:off x="8639170" y="4050524"/>
            <a:ext cx="129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Flux</a:t>
            </a:r>
            <a:r>
              <a:rPr lang="en-US" b="1" baseline="-25000" dirty="0" err="1"/>
              <a:t>Vertical</a:t>
            </a:r>
            <a:r>
              <a:rPr lang="en-US" b="1" baseline="-25000" dirty="0"/>
              <a:t>, In 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7463EF-F34C-D137-D369-C02BDCC49101}"/>
              </a:ext>
            </a:extLst>
          </p:cNvPr>
          <p:cNvSpPr/>
          <p:nvPr/>
        </p:nvSpPr>
        <p:spPr>
          <a:xfrm>
            <a:off x="8494662" y="2378297"/>
            <a:ext cx="1427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Flux</a:t>
            </a:r>
            <a:r>
              <a:rPr lang="en-US" b="1" baseline="-25000" dirty="0" err="1"/>
              <a:t>Vertical</a:t>
            </a:r>
            <a:r>
              <a:rPr lang="en-US" b="1" baseline="-25000" dirty="0"/>
              <a:t>, Out</a:t>
            </a:r>
            <a:r>
              <a:rPr lang="en-US" b="1" dirty="0"/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AD41A6-FB95-7C14-D09B-6AD201285DD5}"/>
              </a:ext>
            </a:extLst>
          </p:cNvPr>
          <p:cNvSpPr/>
          <p:nvPr/>
        </p:nvSpPr>
        <p:spPr>
          <a:xfrm>
            <a:off x="9966630" y="3224943"/>
            <a:ext cx="1590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Entrainment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8B27F0-17D0-D836-EC9E-1A84866D8972}"/>
              </a:ext>
            </a:extLst>
          </p:cNvPr>
          <p:cNvSpPr/>
          <p:nvPr/>
        </p:nvSpPr>
        <p:spPr>
          <a:xfrm>
            <a:off x="7098671" y="3240918"/>
            <a:ext cx="1375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Detrainment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699DD-99BF-BE29-4992-CB25D9DA00D8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CREATE-AQI                  </a:t>
            </a:r>
            <a:r>
              <a:rPr lang="en-US" dirty="0">
                <a:solidFill>
                  <a:schemeClr val="bg1"/>
                </a:solidFill>
              </a:rPr>
              <a:t>Forecast model                   </a:t>
            </a:r>
            <a:r>
              <a:rPr lang="en-US" dirty="0"/>
              <a:t>Preliminary evaluation                  Future development      </a:t>
            </a:r>
          </a:p>
        </p:txBody>
      </p:sp>
    </p:spTree>
    <p:extLst>
      <p:ext uri="{BB962C8B-B14F-4D97-AF65-F5344CB8AC3E}">
        <p14:creationId xmlns:p14="http://schemas.microsoft.com/office/powerpoint/2010/main" val="13176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93"/>
    </mc:Choice>
    <mc:Fallback xmlns="">
      <p:transition spd="slow" advTm="10649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34891-22CB-F4F0-652E-7F251A17B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1788-5F95-C9D6-6735-96B31810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764"/>
            <a:ext cx="10515600" cy="1325563"/>
          </a:xfrm>
        </p:spPr>
        <p:txBody>
          <a:bodyPr/>
          <a:lstStyle/>
          <a:p>
            <a:r>
              <a:rPr lang="en-US" dirty="0"/>
              <a:t>Forecast framework – outputs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22610A-A306-90D3-818A-41665CF9513C}"/>
              </a:ext>
            </a:extLst>
          </p:cNvPr>
          <p:cNvSpPr/>
          <p:nvPr/>
        </p:nvSpPr>
        <p:spPr>
          <a:xfrm>
            <a:off x="0" y="6281928"/>
            <a:ext cx="12192000" cy="576072"/>
          </a:xfrm>
          <a:prstGeom prst="rect">
            <a:avLst/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BAE98-8067-027A-0B60-DE4EB96E26EB}"/>
              </a:ext>
            </a:extLst>
          </p:cNvPr>
          <p:cNvSpPr txBox="1"/>
          <p:nvPr/>
        </p:nvSpPr>
        <p:spPr>
          <a:xfrm>
            <a:off x="11459688" y="201881"/>
            <a:ext cx="4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902A4-38C0-1914-AC3D-CFC5C46C7D94}"/>
              </a:ext>
            </a:extLst>
          </p:cNvPr>
          <p:cNvSpPr txBox="1"/>
          <p:nvPr/>
        </p:nvSpPr>
        <p:spPr>
          <a:xfrm>
            <a:off x="1048099" y="6385298"/>
            <a:ext cx="108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CREATE-AQI                  </a:t>
            </a:r>
            <a:r>
              <a:rPr lang="en-US" dirty="0">
                <a:solidFill>
                  <a:schemeClr val="bg1"/>
                </a:solidFill>
              </a:rPr>
              <a:t>Forecast model                   </a:t>
            </a:r>
            <a:r>
              <a:rPr lang="en-US" dirty="0"/>
              <a:t>Preliminary evaluation                  Future development      </a:t>
            </a:r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9D9922D3-215A-1A38-24CE-3C35CA76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05" y="1075649"/>
            <a:ext cx="8680704" cy="5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0"/>
    </mc:Choice>
    <mc:Fallback xmlns="">
      <p:transition spd="slow" advTm="3007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694</Words>
  <Application>Microsoft Office PowerPoint</Application>
  <PresentationFormat>Widescreen</PresentationFormat>
  <Paragraphs>146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Wingdings</vt:lpstr>
      <vt:lpstr>Office Theme</vt:lpstr>
      <vt:lpstr>Improving numerical air quality forecasts in the western United States with an emphasis on wildfire smoke</vt:lpstr>
      <vt:lpstr>Outline</vt:lpstr>
      <vt:lpstr>CREATE – AQI </vt:lpstr>
      <vt:lpstr>CREATE – AQI  observations</vt:lpstr>
      <vt:lpstr>PowerPoint Presentation</vt:lpstr>
      <vt:lpstr>PowerPoint Presentation</vt:lpstr>
      <vt:lpstr>PowerPoint Presentation</vt:lpstr>
      <vt:lpstr>Forecast framework – wildfire plume rise</vt:lpstr>
      <vt:lpstr>Forecast framework – outputs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TAYLOR Y WILMOT</dc:creator>
  <cp:lastModifiedBy>Naess, Brian Fredrik</cp:lastModifiedBy>
  <cp:revision>93</cp:revision>
  <dcterms:created xsi:type="dcterms:W3CDTF">2024-10-03T21:31:01Z</dcterms:created>
  <dcterms:modified xsi:type="dcterms:W3CDTF">2024-10-22T19:52:00Z</dcterms:modified>
</cp:coreProperties>
</file>