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274" r:id="rId4"/>
    <p:sldId id="391" r:id="rId5"/>
    <p:sldId id="382" r:id="rId6"/>
    <p:sldId id="383" r:id="rId7"/>
    <p:sldId id="384" r:id="rId8"/>
    <p:sldId id="290" r:id="rId9"/>
    <p:sldId id="303" r:id="rId10"/>
    <p:sldId id="291" r:id="rId11"/>
    <p:sldId id="273" r:id="rId12"/>
    <p:sldId id="372" r:id="rId13"/>
    <p:sldId id="376" r:id="rId14"/>
    <p:sldId id="373" r:id="rId15"/>
    <p:sldId id="304" r:id="rId16"/>
    <p:sldId id="305" r:id="rId17"/>
    <p:sldId id="309" r:id="rId18"/>
    <p:sldId id="307" r:id="rId19"/>
    <p:sldId id="308" r:id="rId20"/>
    <p:sldId id="306" r:id="rId21"/>
    <p:sldId id="310" r:id="rId22"/>
    <p:sldId id="311" r:id="rId23"/>
    <p:sldId id="298" r:id="rId24"/>
    <p:sldId id="297" r:id="rId25"/>
    <p:sldId id="327" r:id="rId26"/>
    <p:sldId id="388" r:id="rId27"/>
    <p:sldId id="378" r:id="rId28"/>
    <p:sldId id="375" r:id="rId29"/>
    <p:sldId id="385" r:id="rId30"/>
    <p:sldId id="386" r:id="rId31"/>
    <p:sldId id="387" r:id="rId32"/>
    <p:sldId id="330" r:id="rId33"/>
    <p:sldId id="339" r:id="rId34"/>
    <p:sldId id="3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804" autoAdjust="0"/>
  </p:normalViewPr>
  <p:slideViewPr>
    <p:cSldViewPr snapToGrid="0">
      <p:cViewPr varScale="1">
        <p:scale>
          <a:sx n="57" d="100"/>
          <a:sy n="57" d="100"/>
        </p:scale>
        <p:origin x="95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B59C3-982E-4250-B4BE-D39BA759B9B1}"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3CC0C-0E10-4AD3-B3CE-479E075872EF}" type="slidenum">
              <a:rPr lang="en-US" smtClean="0"/>
              <a:t>‹#›</a:t>
            </a:fld>
            <a:endParaRPr lang="en-US"/>
          </a:p>
        </p:txBody>
      </p:sp>
    </p:spTree>
    <p:extLst>
      <p:ext uri="{BB962C8B-B14F-4D97-AF65-F5344CB8AC3E}">
        <p14:creationId xmlns:p14="http://schemas.microsoft.com/office/powerpoint/2010/main" val="275584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3CC0C-0E10-4AD3-B3CE-479E075872EF}" type="slidenum">
              <a:rPr lang="en-US" smtClean="0"/>
              <a:t>1</a:t>
            </a:fld>
            <a:endParaRPr lang="en-US"/>
          </a:p>
        </p:txBody>
      </p:sp>
    </p:spTree>
    <p:extLst>
      <p:ext uri="{BB962C8B-B14F-4D97-AF65-F5344CB8AC3E}">
        <p14:creationId xmlns:p14="http://schemas.microsoft.com/office/powerpoint/2010/main" val="95650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Short-term components of meteorological time series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ST</a:t>
            </a:r>
            <a:r>
              <a:rPr kumimoji="0" lang="en-US" sz="2400" b="0" i="1" u="none" strike="noStrike" kern="1200" cap="none" spc="0" normalizeH="0" baseline="-2500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met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are used to predict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STM(t)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by using models of varying complexity: linear model (LM), general additive model (GAM) and random forest (RF)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05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the 3 models, RF has the least error and the highest correlation, which can be attributed to its ability to handle higher dimensional spaces.</a:t>
            </a:r>
          </a:p>
          <a:p>
            <a:r>
              <a:rPr lang="en-US" dirty="0"/>
              <a:t>Fine-tuning the model, RF with 500 trees and 3 trees split at each variable performed best</a:t>
            </a:r>
          </a:p>
        </p:txBody>
      </p:sp>
      <p:sp>
        <p:nvSpPr>
          <p:cNvPr id="4" name="Slide Number Placeholder 3"/>
          <p:cNvSpPr>
            <a:spLocks noGrp="1"/>
          </p:cNvSpPr>
          <p:nvPr>
            <p:ph type="sldNum" sz="quarter" idx="5"/>
          </p:nvPr>
        </p:nvSpPr>
        <p:spPr/>
        <p:txBody>
          <a:bodyPr/>
          <a:lstStyle/>
          <a:p>
            <a:fld id="{CA83CC0C-0E10-4AD3-B3CE-479E075872EF}" type="slidenum">
              <a:rPr lang="en-US" smtClean="0"/>
              <a:t>24</a:t>
            </a:fld>
            <a:endParaRPr lang="en-US"/>
          </a:p>
        </p:txBody>
      </p:sp>
    </p:spTree>
    <p:extLst>
      <p:ext uri="{BB962C8B-B14F-4D97-AF65-F5344CB8AC3E}">
        <p14:creationId xmlns:p14="http://schemas.microsoft.com/office/powerpoint/2010/main" val="228030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5x5 aligns with the BTH area</a:t>
            </a:r>
          </a:p>
        </p:txBody>
      </p:sp>
      <p:sp>
        <p:nvSpPr>
          <p:cNvPr id="4" name="Slide Number Placeholder 3"/>
          <p:cNvSpPr>
            <a:spLocks noGrp="1"/>
          </p:cNvSpPr>
          <p:nvPr>
            <p:ph type="sldNum" sz="quarter" idx="5"/>
          </p:nvPr>
        </p:nvSpPr>
        <p:spPr/>
        <p:txBody>
          <a:bodyPr/>
          <a:lstStyle/>
          <a:p>
            <a:fld id="{CA83CC0C-0E10-4AD3-B3CE-479E075872EF}" type="slidenum">
              <a:rPr lang="en-US" smtClean="0"/>
              <a:t>25</a:t>
            </a:fld>
            <a:endParaRPr lang="en-US"/>
          </a:p>
        </p:txBody>
      </p:sp>
    </p:spTree>
    <p:extLst>
      <p:ext uri="{BB962C8B-B14F-4D97-AF65-F5344CB8AC3E}">
        <p14:creationId xmlns:p14="http://schemas.microsoft.com/office/powerpoint/2010/main" val="4185136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reduced variability of meteorological contributions (STM) predicted by the combined RF model in PM2.5 is somewhat surprising given that the model does not contain markers for annual PM2.5 concentrations or any long-term proxy for the time trend</a:t>
            </a:r>
          </a:p>
          <a:p>
            <a:r>
              <a:rPr lang="en-US" dirty="0"/>
              <a:t>Neither emission magnitudes nor markers for time are included in the models. </a:t>
            </a:r>
          </a:p>
          <a:p>
            <a:r>
              <a:rPr lang="en-US" dirty="0"/>
              <a:t>None of the annual meteorological variable distributions show a noticeable trend across the study period </a:t>
            </a:r>
          </a:p>
          <a:p>
            <a:endParaRPr lang="en-US" dirty="0"/>
          </a:p>
          <a:p>
            <a:r>
              <a:rPr lang="en-US" sz="1800" dirty="0">
                <a:effectLst/>
                <a:latin typeface="Times New Roman" panose="02020603050405020304" pitchFamily="18" charset="0"/>
                <a:ea typeface="SimSun" panose="02010600030101010101" pitchFamily="2" charset="-122"/>
              </a:rPr>
              <a:t>95</a:t>
            </a:r>
            <a:r>
              <a:rPr lang="en-US" sz="1800" baseline="30000" dirty="0">
                <a:effectLst/>
                <a:latin typeface="Times New Roman" panose="02020603050405020304" pitchFamily="18" charset="0"/>
                <a:ea typeface="SimSun" panose="02010600030101010101" pitchFamily="2" charset="-122"/>
              </a:rPr>
              <a:t>th</a:t>
            </a:r>
            <a:r>
              <a:rPr lang="en-US" sz="1800" dirty="0">
                <a:effectLst/>
                <a:latin typeface="Times New Roman" panose="02020603050405020304" pitchFamily="18" charset="0"/>
                <a:ea typeface="SimSun" panose="02010600030101010101" pitchFamily="2" charset="-122"/>
              </a:rPr>
              <a:t> percentile of Annual STM met contribution to PM2.5 &gt;100 µg m</a:t>
            </a:r>
            <a:r>
              <a:rPr lang="en-US" sz="1800" baseline="30000" dirty="0">
                <a:effectLst/>
                <a:latin typeface="Times New Roman" panose="02020603050405020304" pitchFamily="18" charset="0"/>
                <a:ea typeface="SimSun" panose="02010600030101010101" pitchFamily="2" charset="-122"/>
              </a:rPr>
              <a:t>‑3</a:t>
            </a:r>
            <a:r>
              <a:rPr lang="en-US" sz="1800" dirty="0">
                <a:effectLst/>
                <a:latin typeface="Times New Roman" panose="02020603050405020304" pitchFamily="18" charset="0"/>
                <a:ea typeface="SimSun" panose="02010600030101010101" pitchFamily="2" charset="-122"/>
              </a:rPr>
              <a:t> for 2011-2015, 5</a:t>
            </a:r>
            <a:r>
              <a:rPr lang="en-US" sz="1800" baseline="30000" dirty="0">
                <a:effectLst/>
                <a:latin typeface="Times New Roman" panose="02020603050405020304" pitchFamily="18" charset="0"/>
                <a:ea typeface="SimSun" panose="02010600030101010101" pitchFamily="2" charset="-122"/>
              </a:rPr>
              <a:t>th</a:t>
            </a:r>
            <a:r>
              <a:rPr lang="en-US" sz="1800" dirty="0">
                <a:effectLst/>
                <a:latin typeface="Times New Roman" panose="02020603050405020304" pitchFamily="18" charset="0"/>
                <a:ea typeface="SimSun" panose="02010600030101010101" pitchFamily="2" charset="-122"/>
              </a:rPr>
              <a:t> percentiles in those &lt; -50 µg m</a:t>
            </a:r>
            <a:r>
              <a:rPr lang="en-US" sz="1800" baseline="30000" dirty="0">
                <a:effectLst/>
                <a:latin typeface="Times New Roman" panose="02020603050405020304" pitchFamily="18" charset="0"/>
                <a:ea typeface="SimSun" panose="02010600030101010101" pitchFamily="2" charset="-122"/>
              </a:rPr>
              <a:t>‑3</a:t>
            </a:r>
            <a:r>
              <a:rPr lang="en-US" sz="1800" dirty="0">
                <a:effectLst/>
                <a:latin typeface="Times New Roman" panose="02020603050405020304" pitchFamily="18" charset="0"/>
                <a:ea typeface="SimSun" panose="02010600030101010101" pitchFamily="2" charset="-122"/>
              </a:rPr>
              <a:t>, highlighting the large influence meteorology had on daily PM</a:t>
            </a:r>
            <a:r>
              <a:rPr lang="en-US" sz="1800" baseline="-25000" dirty="0">
                <a:effectLst/>
                <a:latin typeface="Times New Roman" panose="02020603050405020304" pitchFamily="18" charset="0"/>
                <a:ea typeface="SimSun" panose="02010600030101010101" pitchFamily="2" charset="-122"/>
              </a:rPr>
              <a:t>2.5</a:t>
            </a:r>
            <a:r>
              <a:rPr lang="en-US" sz="1800" dirty="0">
                <a:effectLst/>
                <a:latin typeface="Times New Roman" panose="02020603050405020304" pitchFamily="18" charset="0"/>
                <a:ea typeface="SimSun" panose="02010600030101010101" pitchFamily="2" charset="-122"/>
              </a:rPr>
              <a:t> concentrations before 2015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50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although the decreasing trend in average PM2.5 concentrations is driven by human emissions, the annual variability of PM2.5 concentration is influenced by meteorological factors.</a:t>
            </a:r>
          </a:p>
          <a:p>
            <a:r>
              <a:rPr lang="en-US" dirty="0"/>
              <a:t>2012: not enough data for ozone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66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721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09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although the decreasing trend in average PM2.5 concentrations is driven by human emissions, the annual variability of PM2.5 concentration is influenced by meteorological factors.</a:t>
            </a:r>
          </a:p>
          <a:p>
            <a:r>
              <a:rPr lang="en-US" dirty="0"/>
              <a:t>2012: not enough data for ozone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48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Higher temperature -&gt; Lesser environmental lapse rate (-dT/</a:t>
            </a:r>
            <a:r>
              <a:rPr lang="en-US" dirty="0" err="1"/>
              <a:t>dz</a:t>
            </a:r>
            <a:r>
              <a:rPr lang="en-US" dirty="0"/>
              <a:t>)</a:t>
            </a:r>
            <a:br>
              <a:rPr lang="en-US" dirty="0"/>
            </a:br>
            <a:r>
              <a:rPr lang="en-US" dirty="0"/>
              <a:t>-&gt; More stable atmosphere (ELR &lt; DALR)</a:t>
            </a:r>
            <a:br>
              <a:rPr lang="en-US" dirty="0"/>
            </a:br>
            <a:r>
              <a:rPr lang="en-US" dirty="0"/>
              <a:t>-&gt; Increased concentrations of PM2.5</a:t>
            </a:r>
          </a:p>
          <a:p>
            <a:pPr marL="171450" indent="-171450">
              <a:buFont typeface="Arial" panose="020B0604020202020204" pitchFamily="34" charset="0"/>
              <a:buChar char="•"/>
            </a:pPr>
            <a:r>
              <a:rPr lang="en-US" dirty="0"/>
              <a:t>Also responsible for other photochemical activities associated with other pollutants like NOx, Ozone, smog episodes </a:t>
            </a:r>
            <a:r>
              <a:rPr lang="en-US" dirty="0" err="1"/>
              <a:t>etc</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Scavenging effect on particulate matters, improves visibility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relative humidity -&gt; atmosphere less stable </a:t>
            </a:r>
            <a:br>
              <a:rPr lang="en-US" dirty="0"/>
            </a:br>
            <a:r>
              <a:rPr lang="en-US" dirty="0"/>
              <a:t>-&gt; more mixing of pollutants </a:t>
            </a:r>
            <a:br>
              <a:rPr lang="en-US" dirty="0"/>
            </a:br>
            <a:r>
              <a:rPr lang="en-US" dirty="0"/>
              <a:t>-&gt; less concentration of PM2.5</a:t>
            </a:r>
          </a:p>
          <a:p>
            <a:r>
              <a:rPr lang="en-US" sz="1200" dirty="0">
                <a:effectLst/>
                <a:highlight>
                  <a:srgbClr val="00FFFF"/>
                </a:highlight>
                <a:latin typeface="Times New Roman" panose="02020603050405020304" pitchFamily="18" charset="0"/>
                <a:ea typeface="Times New Roman" panose="02020603050405020304" pitchFamily="18" charset="0"/>
              </a:rPr>
              <a:t>regional wind from south</a:t>
            </a:r>
            <a:r>
              <a:rPr lang="en-US" sz="1200" strike="sngStrike" dirty="0">
                <a:solidFill>
                  <a:srgbClr val="FF0000"/>
                </a:solidFill>
                <a:effectLst/>
                <a:highlight>
                  <a:srgbClr val="00FFFF"/>
                </a:highlight>
                <a:latin typeface="Times New Roman" panose="02020603050405020304" pitchFamily="18" charset="0"/>
                <a:ea typeface="Times New Roman" panose="02020603050405020304" pitchFamily="18" charset="0"/>
              </a:rPr>
              <a:t>-</a:t>
            </a:r>
            <a:r>
              <a:rPr lang="en-US" sz="1200" dirty="0">
                <a:effectLst/>
                <a:highlight>
                  <a:srgbClr val="00FFFF"/>
                </a:highlight>
                <a:latin typeface="Times New Roman" panose="02020603050405020304" pitchFamily="18" charset="0"/>
                <a:ea typeface="Times New Roman" panose="02020603050405020304" pitchFamily="18" charset="0"/>
              </a:rPr>
              <a:t>east and south</a:t>
            </a:r>
            <a:r>
              <a:rPr lang="en-US" sz="1200" strike="sngStrike" dirty="0">
                <a:solidFill>
                  <a:srgbClr val="FF0000"/>
                </a:solidFill>
                <a:effectLst/>
                <a:highlight>
                  <a:srgbClr val="00FFFF"/>
                </a:highlight>
                <a:latin typeface="Times New Roman" panose="02020603050405020304" pitchFamily="18" charset="0"/>
                <a:ea typeface="Times New Roman" panose="02020603050405020304" pitchFamily="18" charset="0"/>
              </a:rPr>
              <a:t>-</a:t>
            </a:r>
            <a:r>
              <a:rPr lang="en-US" sz="1200" dirty="0">
                <a:effectLst/>
                <a:highlight>
                  <a:srgbClr val="00FFFF"/>
                </a:highlight>
                <a:latin typeface="Times New Roman" panose="02020603050405020304" pitchFamily="18" charset="0"/>
                <a:ea typeface="Times New Roman" panose="02020603050405020304" pitchFamily="18" charset="0"/>
              </a:rPr>
              <a:t>west are important for PM</a:t>
            </a:r>
            <a:r>
              <a:rPr lang="en-US" sz="1200" baseline="-25000" dirty="0">
                <a:effectLst/>
                <a:highlight>
                  <a:srgbClr val="00FFFF"/>
                </a:highlight>
                <a:latin typeface="Times New Roman" panose="02020603050405020304" pitchFamily="18" charset="0"/>
                <a:ea typeface="Times New Roman" panose="02020603050405020304" pitchFamily="18" charset="0"/>
              </a:rPr>
              <a:t>2.5</a:t>
            </a:r>
            <a:r>
              <a:rPr lang="en-US" sz="1200" dirty="0">
                <a:effectLst/>
                <a:highlight>
                  <a:srgbClr val="00FFFF"/>
                </a:highlight>
                <a:latin typeface="Times New Roman" panose="02020603050405020304" pitchFamily="18" charset="0"/>
                <a:ea typeface="Times New Roman" panose="02020603050405020304" pitchFamily="18" charset="0"/>
              </a:rPr>
              <a:t> : pollution transport from the south relative to the less-populous, more mountainous north</a:t>
            </a:r>
            <a:endParaRPr lang="en-US" dirty="0"/>
          </a:p>
          <a:p>
            <a:r>
              <a:rPr lang="en-US" dirty="0"/>
              <a:t>RF not affected by multi-collinearity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835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APPCAP, </a:t>
            </a:r>
            <a:r>
              <a:rPr lang="en-US" sz="2800" kern="0" dirty="0">
                <a:effectLst/>
                <a:highlight>
                  <a:srgbClr val="FFFF00"/>
                </a:highlight>
                <a:latin typeface="Times New Roman" panose="02020603050405020304" pitchFamily="18" charset="0"/>
                <a:ea typeface="Times New Roman" panose="02020603050405020304" pitchFamily="18" charset="0"/>
              </a:rPr>
              <a:t>regional BTH Cooperative Development of Eco environmental Protection Planning (2015), </a:t>
            </a:r>
            <a:r>
              <a:rPr lang="en-US" sz="1800" kern="0" dirty="0">
                <a:effectLst/>
                <a:highlight>
                  <a:srgbClr val="FFFF00"/>
                </a:highlight>
                <a:latin typeface="Times New Roman" panose="02020603050405020304" pitchFamily="18" charset="0"/>
                <a:ea typeface="Times New Roman" panose="02020603050405020304" pitchFamily="18" charset="0"/>
              </a:rPr>
              <a:t>national 13</a:t>
            </a:r>
            <a:r>
              <a:rPr lang="en-US" sz="1800" kern="0" baseline="30000" dirty="0">
                <a:effectLst/>
                <a:highlight>
                  <a:srgbClr val="FFFF00"/>
                </a:highlight>
                <a:latin typeface="Times New Roman" panose="02020603050405020304" pitchFamily="18" charset="0"/>
                <a:ea typeface="Times New Roman" panose="02020603050405020304" pitchFamily="18" charset="0"/>
              </a:rPr>
              <a:t>th</a:t>
            </a:r>
            <a:r>
              <a:rPr lang="en-US" sz="1800" kern="0" dirty="0">
                <a:effectLst/>
                <a:highlight>
                  <a:srgbClr val="FFFF00"/>
                </a:highlight>
                <a:latin typeface="Times New Roman" panose="02020603050405020304" pitchFamily="18" charset="0"/>
                <a:ea typeface="Times New Roman" panose="02020603050405020304" pitchFamily="18" charset="0"/>
              </a:rPr>
              <a:t> five-year plan period (2017)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Emissions and the meteorological impacts on pollutant concentrations cannot be completely separated as one affects the other</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work highlights the effects of long-term policy implementations on the short-term pollutant concentrations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8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pollution is linked to morbidity and mortality in humans</a:t>
            </a:r>
          </a:p>
          <a:p>
            <a:r>
              <a:rPr lang="en-US" dirty="0"/>
              <a:t>It is also linked to climate changes and global warming</a:t>
            </a:r>
          </a:p>
          <a:p>
            <a:r>
              <a:rPr lang="en-US" dirty="0"/>
              <a:t>It is important to separate out the influences of meteorology from anthropogenic behaviors on air pollutant concentrations to understand their behavior and thus build more effective policies.</a:t>
            </a:r>
          </a:p>
          <a:p>
            <a:r>
              <a:rPr lang="en-US" dirty="0"/>
              <a:t>My work focusses on China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E537-547A-4B72-9813-533534C792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49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47 cities</a:t>
            </a:r>
            <a:endParaRPr lang="en-US" dirty="0"/>
          </a:p>
        </p:txBody>
      </p:sp>
      <p:sp>
        <p:nvSpPr>
          <p:cNvPr id="4" name="Slide Number Placeholder 3"/>
          <p:cNvSpPr>
            <a:spLocks noGrp="1"/>
          </p:cNvSpPr>
          <p:nvPr>
            <p:ph type="sldNum" sz="quarter" idx="5"/>
          </p:nvPr>
        </p:nvSpPr>
        <p:spPr/>
        <p:txBody>
          <a:bodyPr/>
          <a:lstStyle/>
          <a:p>
            <a:fld id="{CA83CC0C-0E10-4AD3-B3CE-479E075872EF}" type="slidenum">
              <a:rPr lang="en-US" smtClean="0"/>
              <a:t>3</a:t>
            </a:fld>
            <a:endParaRPr lang="en-US"/>
          </a:p>
        </p:txBody>
      </p:sp>
    </p:spTree>
    <p:extLst>
      <p:ext uri="{BB962C8B-B14F-4D97-AF65-F5344CB8AC3E}">
        <p14:creationId xmlns:p14="http://schemas.microsoft.com/office/powerpoint/2010/main" val="2040739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33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Short-term components of meteorological time series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ST</a:t>
            </a:r>
            <a:r>
              <a:rPr kumimoji="0" lang="en-US" sz="2400" b="0" i="1" u="none" strike="noStrike" kern="1200" cap="none" spc="0" normalizeH="0" baseline="-2500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met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are used to predict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STM(t)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by using models of varying complexity: linear model (LM), general additive model (GAM) and random forest (RF)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17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3CC0C-0E10-4AD3-B3CE-479E075872EF}" type="slidenum">
              <a:rPr lang="en-US" smtClean="0"/>
              <a:t>9</a:t>
            </a:fld>
            <a:endParaRPr lang="en-US"/>
          </a:p>
        </p:txBody>
      </p:sp>
    </p:spTree>
    <p:extLst>
      <p:ext uri="{BB962C8B-B14F-4D97-AF65-F5344CB8AC3E}">
        <p14:creationId xmlns:p14="http://schemas.microsoft.com/office/powerpoint/2010/main" val="279308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3CC0C-0E10-4AD3-B3CE-479E075872EF}" type="slidenum">
              <a:rPr lang="en-US" smtClean="0"/>
              <a:t>10</a:t>
            </a:fld>
            <a:endParaRPr lang="en-US"/>
          </a:p>
        </p:txBody>
      </p:sp>
    </p:spTree>
    <p:extLst>
      <p:ext uri="{BB962C8B-B14F-4D97-AF65-F5344CB8AC3E}">
        <p14:creationId xmlns:p14="http://schemas.microsoft.com/office/powerpoint/2010/main" val="133491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Short-term components of meteorological time series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ST</a:t>
            </a:r>
            <a:r>
              <a:rPr kumimoji="0" lang="en-US" sz="2400" b="0" i="1" u="none" strike="noStrike" kern="1200" cap="none" spc="0" normalizeH="0" baseline="-2500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met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are used to predict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STM(t)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by using models of varying complexity: linear model (LM), general additive model (GAM) and random forest (RF)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73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multiple-pass moving average filters of different averaging windows</a:t>
            </a:r>
          </a:p>
          <a:p>
            <a:r>
              <a:rPr lang="en-US" dirty="0" err="1"/>
              <a:t>Kz</a:t>
            </a:r>
            <a:r>
              <a:rPr lang="en-US" dirty="0"/>
              <a:t>: series of iterations of a moving average filter of length m, where m is a positive, odd integer.</a:t>
            </a:r>
          </a:p>
          <a:p>
            <a:r>
              <a:rPr lang="en-US" dirty="0"/>
              <a:t>Can handle missing values</a:t>
            </a:r>
          </a:p>
          <a:p>
            <a:r>
              <a:rPr lang="en-US" dirty="0"/>
              <a:t>Previously, Done only locally</a:t>
            </a:r>
          </a:p>
          <a:p>
            <a:r>
              <a:rPr lang="en-US" dirty="0"/>
              <a:t>Other methods: ANN, FFT</a:t>
            </a:r>
          </a:p>
          <a:p>
            <a:r>
              <a:rPr lang="en-US" dirty="0"/>
              <a:t>Multiple KZ yields good results except sulfate</a:t>
            </a:r>
          </a:p>
          <a:p>
            <a:r>
              <a:rPr lang="en-US" dirty="0"/>
              <a:t>Combination with LM alone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B6B9E-0E67-4C65-801C-A318C326C5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72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6A02-17E0-F7C4-5077-57C1277D82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150D5A-FE19-BDFE-DEB1-46E6013B9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264460-0736-3093-3AB9-683A0761B1D7}"/>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5" name="Footer Placeholder 4">
            <a:extLst>
              <a:ext uri="{FF2B5EF4-FFF2-40B4-BE49-F238E27FC236}">
                <a16:creationId xmlns:a16="http://schemas.microsoft.com/office/drawing/2014/main" id="{87C42936-EF8A-AD16-3FD0-A90AC1D4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78DAA-0F80-D913-2C83-C55662EB6F8C}"/>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42908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10988-E826-0961-80CD-0B218733A3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9A3C6C-E769-BD5D-96C8-F28DCAEE9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C77F6-E48C-6912-70A9-7F25A829215C}"/>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5" name="Footer Placeholder 4">
            <a:extLst>
              <a:ext uri="{FF2B5EF4-FFF2-40B4-BE49-F238E27FC236}">
                <a16:creationId xmlns:a16="http://schemas.microsoft.com/office/drawing/2014/main" id="{57D579E2-4673-CF16-35AE-27A285002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49AE3-AF98-5611-5D5F-0B474923BD9B}"/>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233079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AE19B-CDFE-5FD8-2EDB-FF7F8D032B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C21FF9-0B31-1BD7-5794-21AD607FD0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93AA8-7782-D499-6913-871F9DADF1BC}"/>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5" name="Footer Placeholder 4">
            <a:extLst>
              <a:ext uri="{FF2B5EF4-FFF2-40B4-BE49-F238E27FC236}">
                <a16:creationId xmlns:a16="http://schemas.microsoft.com/office/drawing/2014/main" id="{90664828-8194-9BCD-A595-CEC2A9C4F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BB5DF-2AF4-CBE1-E20C-3F5F2B1821DF}"/>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1771984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DD58-3743-BFC0-8905-310CE827A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F5F818-C716-D11F-6D79-09F27AED1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73F525-B3C2-1C76-1FE7-001B2B7BC711}"/>
              </a:ext>
            </a:extLst>
          </p:cNvPr>
          <p:cNvSpPr>
            <a:spLocks noGrp="1"/>
          </p:cNvSpPr>
          <p:nvPr>
            <p:ph type="dt" sz="half" idx="10"/>
          </p:nvPr>
        </p:nvSpPr>
        <p:spPr/>
        <p:txBody>
          <a:bodyPr/>
          <a:lstStyle/>
          <a:p>
            <a:fld id="{7151F990-8B3B-4201-9EE5-48AF3896B965}" type="datetime1">
              <a:rPr lang="en-US" smtClean="0"/>
              <a:t>10/21/2024</a:t>
            </a:fld>
            <a:endParaRPr lang="en-US"/>
          </a:p>
        </p:txBody>
      </p:sp>
      <p:sp>
        <p:nvSpPr>
          <p:cNvPr id="5" name="Footer Placeholder 4">
            <a:extLst>
              <a:ext uri="{FF2B5EF4-FFF2-40B4-BE49-F238E27FC236}">
                <a16:creationId xmlns:a16="http://schemas.microsoft.com/office/drawing/2014/main" id="{DE1577F8-3D36-74D5-EBA8-630F0EF90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2DB57-165D-5B8B-4B6B-6A788C1D9637}"/>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64427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85BD-2650-26F7-C01E-4EFCC02BF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13B4D-9AAF-5C8E-3ED1-D23E57C7E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8F891-180C-687A-58BC-69A4E0A5098F}"/>
              </a:ext>
            </a:extLst>
          </p:cNvPr>
          <p:cNvSpPr>
            <a:spLocks noGrp="1"/>
          </p:cNvSpPr>
          <p:nvPr>
            <p:ph type="dt" sz="half" idx="10"/>
          </p:nvPr>
        </p:nvSpPr>
        <p:spPr/>
        <p:txBody>
          <a:bodyPr/>
          <a:lstStyle/>
          <a:p>
            <a:fld id="{B2BEA20B-8E70-4E68-80BD-1C9ED19C21DA}" type="datetime1">
              <a:rPr lang="en-US" smtClean="0"/>
              <a:t>10/21/2024</a:t>
            </a:fld>
            <a:endParaRPr lang="en-US"/>
          </a:p>
        </p:txBody>
      </p:sp>
      <p:sp>
        <p:nvSpPr>
          <p:cNvPr id="5" name="Footer Placeholder 4">
            <a:extLst>
              <a:ext uri="{FF2B5EF4-FFF2-40B4-BE49-F238E27FC236}">
                <a16:creationId xmlns:a16="http://schemas.microsoft.com/office/drawing/2014/main" id="{965CC14C-24E9-EF76-3EEC-3D88F066A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7FF29-FA67-B489-FBDD-2B6626E3A9C6}"/>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1195050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DA1B-1971-EB0D-2E4E-361E5737C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2DF3A3-2E2D-4539-6CA8-487AD2303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255481-8A86-8F4D-21B2-04D3E3C2C904}"/>
              </a:ext>
            </a:extLst>
          </p:cNvPr>
          <p:cNvSpPr>
            <a:spLocks noGrp="1"/>
          </p:cNvSpPr>
          <p:nvPr>
            <p:ph type="dt" sz="half" idx="10"/>
          </p:nvPr>
        </p:nvSpPr>
        <p:spPr/>
        <p:txBody>
          <a:bodyPr/>
          <a:lstStyle/>
          <a:p>
            <a:fld id="{E09774E5-11C6-447E-A017-75EFCCF91F0E}" type="datetime1">
              <a:rPr lang="en-US" smtClean="0"/>
              <a:t>10/21/2024</a:t>
            </a:fld>
            <a:endParaRPr lang="en-US"/>
          </a:p>
        </p:txBody>
      </p:sp>
      <p:sp>
        <p:nvSpPr>
          <p:cNvPr id="5" name="Footer Placeholder 4">
            <a:extLst>
              <a:ext uri="{FF2B5EF4-FFF2-40B4-BE49-F238E27FC236}">
                <a16:creationId xmlns:a16="http://schemas.microsoft.com/office/drawing/2014/main" id="{936968BA-FF53-E9FB-0F1B-8FA2181A1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92ACA-FFB6-F44C-A4EB-A44291FDE723}"/>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2820742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0C9-C859-0F5D-E39E-8EBED1DA2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347E6-D891-0FDC-C642-EE91ABC668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657B9B-B36B-3403-AE99-7F075A5A6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EB47D2-5DD8-4C70-F7B3-82105FF62D0A}"/>
              </a:ext>
            </a:extLst>
          </p:cNvPr>
          <p:cNvSpPr>
            <a:spLocks noGrp="1"/>
          </p:cNvSpPr>
          <p:nvPr>
            <p:ph type="dt" sz="half" idx="10"/>
          </p:nvPr>
        </p:nvSpPr>
        <p:spPr/>
        <p:txBody>
          <a:bodyPr/>
          <a:lstStyle/>
          <a:p>
            <a:fld id="{BD27B505-58FC-4AA4-8502-E0F2EC3283EE}" type="datetime1">
              <a:rPr lang="en-US" smtClean="0"/>
              <a:t>10/21/2024</a:t>
            </a:fld>
            <a:endParaRPr lang="en-US"/>
          </a:p>
        </p:txBody>
      </p:sp>
      <p:sp>
        <p:nvSpPr>
          <p:cNvPr id="6" name="Footer Placeholder 5">
            <a:extLst>
              <a:ext uri="{FF2B5EF4-FFF2-40B4-BE49-F238E27FC236}">
                <a16:creationId xmlns:a16="http://schemas.microsoft.com/office/drawing/2014/main" id="{AAEBE355-868E-6AC5-DF9D-B668677E7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91830-6642-287F-8173-46AB64202FA3}"/>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3652515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5179-EDA1-36F4-1010-12AA1B9B94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1E736-595F-F67C-A9F3-E849FB31B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00778-DA9A-3A19-9025-DD007955CB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D09D3-BCEB-4055-34FF-297518A2D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992F1-57AB-9388-BD45-336DBDA43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55B6A0-F366-C1CC-180F-2724C4681866}"/>
              </a:ext>
            </a:extLst>
          </p:cNvPr>
          <p:cNvSpPr>
            <a:spLocks noGrp="1"/>
          </p:cNvSpPr>
          <p:nvPr>
            <p:ph type="dt" sz="half" idx="10"/>
          </p:nvPr>
        </p:nvSpPr>
        <p:spPr/>
        <p:txBody>
          <a:bodyPr/>
          <a:lstStyle/>
          <a:p>
            <a:fld id="{CBA46628-CF9A-4A36-98F5-843392DD3DB9}" type="datetime1">
              <a:rPr lang="en-US" smtClean="0"/>
              <a:t>10/21/2024</a:t>
            </a:fld>
            <a:endParaRPr lang="en-US"/>
          </a:p>
        </p:txBody>
      </p:sp>
      <p:sp>
        <p:nvSpPr>
          <p:cNvPr id="8" name="Footer Placeholder 7">
            <a:extLst>
              <a:ext uri="{FF2B5EF4-FFF2-40B4-BE49-F238E27FC236}">
                <a16:creationId xmlns:a16="http://schemas.microsoft.com/office/drawing/2014/main" id="{9BF50C45-FD5B-32CB-A287-2B5C8CC815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03D4D8-CFA5-F92E-624A-56B9E309F258}"/>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433517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CB72-1DE5-6844-824D-27102E56A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B22FB-DF7C-DD4A-752A-0E6BB721A0E4}"/>
              </a:ext>
            </a:extLst>
          </p:cNvPr>
          <p:cNvSpPr>
            <a:spLocks noGrp="1"/>
          </p:cNvSpPr>
          <p:nvPr>
            <p:ph type="dt" sz="half" idx="10"/>
          </p:nvPr>
        </p:nvSpPr>
        <p:spPr/>
        <p:txBody>
          <a:bodyPr/>
          <a:lstStyle/>
          <a:p>
            <a:fld id="{8BA87BEC-760E-473D-B9D6-A9EA071C650F}" type="datetime1">
              <a:rPr lang="en-US" smtClean="0"/>
              <a:t>10/21/2024</a:t>
            </a:fld>
            <a:endParaRPr lang="en-US"/>
          </a:p>
        </p:txBody>
      </p:sp>
      <p:sp>
        <p:nvSpPr>
          <p:cNvPr id="4" name="Footer Placeholder 3">
            <a:extLst>
              <a:ext uri="{FF2B5EF4-FFF2-40B4-BE49-F238E27FC236}">
                <a16:creationId xmlns:a16="http://schemas.microsoft.com/office/drawing/2014/main" id="{89C77FB4-CF55-1DCD-A324-035058CCF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50BD9A-4171-F157-2DA7-866123EC63F2}"/>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45933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2BD4F-A065-FEE2-4F6F-7CA0D6BDBFB3}"/>
              </a:ext>
            </a:extLst>
          </p:cNvPr>
          <p:cNvSpPr>
            <a:spLocks noGrp="1"/>
          </p:cNvSpPr>
          <p:nvPr>
            <p:ph type="dt" sz="half" idx="10"/>
          </p:nvPr>
        </p:nvSpPr>
        <p:spPr/>
        <p:txBody>
          <a:bodyPr/>
          <a:lstStyle/>
          <a:p>
            <a:fld id="{25C3A859-F738-4541-A2B9-B25FBEFFA467}" type="datetime1">
              <a:rPr lang="en-US" smtClean="0"/>
              <a:t>10/21/2024</a:t>
            </a:fld>
            <a:endParaRPr lang="en-US"/>
          </a:p>
        </p:txBody>
      </p:sp>
      <p:sp>
        <p:nvSpPr>
          <p:cNvPr id="3" name="Footer Placeholder 2">
            <a:extLst>
              <a:ext uri="{FF2B5EF4-FFF2-40B4-BE49-F238E27FC236}">
                <a16:creationId xmlns:a16="http://schemas.microsoft.com/office/drawing/2014/main" id="{A66BBDE6-7190-C29E-DA0F-0A18BFCDD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5F56D9-F92D-3806-E059-95F828F9C5DB}"/>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289832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29B2-651A-66EF-ADD3-86E0FFD79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E2A2-712E-97B2-8F74-F56775D0B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FCA691-29BD-2ACF-EBD8-603FD6ABD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830F1-1498-89F6-3A04-D786B6EABA4F}"/>
              </a:ext>
            </a:extLst>
          </p:cNvPr>
          <p:cNvSpPr>
            <a:spLocks noGrp="1"/>
          </p:cNvSpPr>
          <p:nvPr>
            <p:ph type="dt" sz="half" idx="10"/>
          </p:nvPr>
        </p:nvSpPr>
        <p:spPr/>
        <p:txBody>
          <a:bodyPr/>
          <a:lstStyle/>
          <a:p>
            <a:fld id="{4A9FF6E1-B1B2-40CD-A93F-F05EBE48DC01}" type="datetime1">
              <a:rPr lang="en-US" smtClean="0"/>
              <a:t>10/21/2024</a:t>
            </a:fld>
            <a:endParaRPr lang="en-US"/>
          </a:p>
        </p:txBody>
      </p:sp>
      <p:sp>
        <p:nvSpPr>
          <p:cNvPr id="6" name="Footer Placeholder 5">
            <a:extLst>
              <a:ext uri="{FF2B5EF4-FFF2-40B4-BE49-F238E27FC236}">
                <a16:creationId xmlns:a16="http://schemas.microsoft.com/office/drawing/2014/main" id="{2393756C-05EE-1CC4-7A51-1E613C981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42674-1E3B-FAA8-3602-3C850B23B6B6}"/>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354874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5632-9888-7DEE-3187-208D82038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138E1C-AC54-5507-8410-B2C20546E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6B33B-CE85-ED0A-0CA9-66AFB73A26CC}"/>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5" name="Footer Placeholder 4">
            <a:extLst>
              <a:ext uri="{FF2B5EF4-FFF2-40B4-BE49-F238E27FC236}">
                <a16:creationId xmlns:a16="http://schemas.microsoft.com/office/drawing/2014/main" id="{312B6DAF-FD0C-4A95-61B4-8F348A107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2F189-E0B7-87B9-8A47-AAAB0B2E875D}"/>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289798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5E9F-48BA-6B32-9A1A-973240D44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8EDE3-82F1-CE12-A9D5-4A8373110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C3E258-CA2D-548A-F17E-238FA7004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E7C57-1664-99E6-71CA-709543A03C5C}"/>
              </a:ext>
            </a:extLst>
          </p:cNvPr>
          <p:cNvSpPr>
            <a:spLocks noGrp="1"/>
          </p:cNvSpPr>
          <p:nvPr>
            <p:ph type="dt" sz="half" idx="10"/>
          </p:nvPr>
        </p:nvSpPr>
        <p:spPr/>
        <p:txBody>
          <a:bodyPr/>
          <a:lstStyle/>
          <a:p>
            <a:fld id="{F249CF8A-27E8-4000-B29A-65AD435A4C01}" type="datetime1">
              <a:rPr lang="en-US" smtClean="0"/>
              <a:t>10/21/2024</a:t>
            </a:fld>
            <a:endParaRPr lang="en-US"/>
          </a:p>
        </p:txBody>
      </p:sp>
      <p:sp>
        <p:nvSpPr>
          <p:cNvPr id="6" name="Footer Placeholder 5">
            <a:extLst>
              <a:ext uri="{FF2B5EF4-FFF2-40B4-BE49-F238E27FC236}">
                <a16:creationId xmlns:a16="http://schemas.microsoft.com/office/drawing/2014/main" id="{E966C1DC-8D7E-4EED-6CE3-36A4AB93F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B7416-4BED-0B68-8951-9B19C4038679}"/>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3306312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E770-B1DE-776E-0DEB-63517C21C4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560455-9272-DBF7-7D76-2E8339C8E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1E5BA-E517-14AE-71DA-1E93C5A59F57}"/>
              </a:ext>
            </a:extLst>
          </p:cNvPr>
          <p:cNvSpPr>
            <a:spLocks noGrp="1"/>
          </p:cNvSpPr>
          <p:nvPr>
            <p:ph type="dt" sz="half" idx="10"/>
          </p:nvPr>
        </p:nvSpPr>
        <p:spPr/>
        <p:txBody>
          <a:bodyPr/>
          <a:lstStyle/>
          <a:p>
            <a:fld id="{99F51385-47E5-4C43-B55C-4A4DB99FFA63}" type="datetime1">
              <a:rPr lang="en-US" smtClean="0"/>
              <a:t>10/21/2024</a:t>
            </a:fld>
            <a:endParaRPr lang="en-US"/>
          </a:p>
        </p:txBody>
      </p:sp>
      <p:sp>
        <p:nvSpPr>
          <p:cNvPr id="5" name="Footer Placeholder 4">
            <a:extLst>
              <a:ext uri="{FF2B5EF4-FFF2-40B4-BE49-F238E27FC236}">
                <a16:creationId xmlns:a16="http://schemas.microsoft.com/office/drawing/2014/main" id="{6A61B828-0664-1845-718B-5DFF3CFDE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86372-C011-64FD-C79B-F7BB21215CB2}"/>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1983553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1D39A-1CB1-F370-981E-26C9AA4B37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B88568-D3BA-90B0-B49B-F821E9D68A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714A0-BA2F-AB96-E1FC-C35329D12E9A}"/>
              </a:ext>
            </a:extLst>
          </p:cNvPr>
          <p:cNvSpPr>
            <a:spLocks noGrp="1"/>
          </p:cNvSpPr>
          <p:nvPr>
            <p:ph type="dt" sz="half" idx="10"/>
          </p:nvPr>
        </p:nvSpPr>
        <p:spPr/>
        <p:txBody>
          <a:bodyPr/>
          <a:lstStyle/>
          <a:p>
            <a:fld id="{3D7D6665-167D-484E-A605-5F1B10DD9F1F}" type="datetime1">
              <a:rPr lang="en-US" smtClean="0"/>
              <a:t>10/21/2024</a:t>
            </a:fld>
            <a:endParaRPr lang="en-US"/>
          </a:p>
        </p:txBody>
      </p:sp>
      <p:sp>
        <p:nvSpPr>
          <p:cNvPr id="5" name="Footer Placeholder 4">
            <a:extLst>
              <a:ext uri="{FF2B5EF4-FFF2-40B4-BE49-F238E27FC236}">
                <a16:creationId xmlns:a16="http://schemas.microsoft.com/office/drawing/2014/main" id="{9FC6BC03-DEB8-6D76-747D-C8A0F7262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77B2B-A2AD-2C0D-563D-19869EC23AB3}"/>
              </a:ext>
            </a:extLst>
          </p:cNvPr>
          <p:cNvSpPr>
            <a:spLocks noGrp="1"/>
          </p:cNvSpPr>
          <p:nvPr>
            <p:ph type="sldNum" sz="quarter" idx="12"/>
          </p:nvPr>
        </p:nvSpPr>
        <p:spPr/>
        <p:txBody>
          <a:bodyPr/>
          <a:lstStyle/>
          <a:p>
            <a:fld id="{AA1E87A7-EC29-4887-8B03-CCD3B753AC1B}" type="slidenum">
              <a:rPr lang="en-US" smtClean="0"/>
              <a:t>‹#›</a:t>
            </a:fld>
            <a:endParaRPr lang="en-US"/>
          </a:p>
        </p:txBody>
      </p:sp>
    </p:spTree>
    <p:extLst>
      <p:ext uri="{BB962C8B-B14F-4D97-AF65-F5344CB8AC3E}">
        <p14:creationId xmlns:p14="http://schemas.microsoft.com/office/powerpoint/2010/main" val="10266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E833-FADA-1D19-4AF6-2A84B049F8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B2C491-E31D-0101-4962-13E280E34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C8A19-B6B7-B251-F29D-E6118916CBB1}"/>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5" name="Footer Placeholder 4">
            <a:extLst>
              <a:ext uri="{FF2B5EF4-FFF2-40B4-BE49-F238E27FC236}">
                <a16:creationId xmlns:a16="http://schemas.microsoft.com/office/drawing/2014/main" id="{A80ACDB9-BD67-511D-277C-52F6047E9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F33FF-B500-716C-E973-179E06D415B5}"/>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50054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B347-0873-CC2C-0291-C23E0A2B6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A4622-7BAF-098D-F96F-BE856904B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410FC6-AC44-985A-41B1-FD6DF1244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4C951-B8FE-2947-74DD-BF10B0AE141B}"/>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6" name="Footer Placeholder 5">
            <a:extLst>
              <a:ext uri="{FF2B5EF4-FFF2-40B4-BE49-F238E27FC236}">
                <a16:creationId xmlns:a16="http://schemas.microsoft.com/office/drawing/2014/main" id="{A9A2A806-6B7C-BD35-DCD0-6DB4F16E6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3A9DE-B78F-944B-C13A-CF8889479840}"/>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269104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D3AC-16B1-C4EE-4F41-6B7BE62C8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56DD80-254E-21FB-65C7-56A8E75AB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855CAC-6802-34CF-CF51-E32607EA5A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CC2A6-E6EC-E434-F66E-EA92EE8EE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F8F53-FE0A-9E55-A94C-6C2AE2A9E2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EBF14-DF1A-E457-9792-7920541046E1}"/>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8" name="Footer Placeholder 7">
            <a:extLst>
              <a:ext uri="{FF2B5EF4-FFF2-40B4-BE49-F238E27FC236}">
                <a16:creationId xmlns:a16="http://schemas.microsoft.com/office/drawing/2014/main" id="{CAE9B41B-79FE-5730-D810-FDDED0B71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832DAC-E154-3D9C-9276-448E4DB61D62}"/>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321804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CEDA-AED1-8985-6EC7-637990BAE6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8D9FB2-D8B5-EC12-A9D2-C5E9A9EBBEE6}"/>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4" name="Footer Placeholder 3">
            <a:extLst>
              <a:ext uri="{FF2B5EF4-FFF2-40B4-BE49-F238E27FC236}">
                <a16:creationId xmlns:a16="http://schemas.microsoft.com/office/drawing/2014/main" id="{AA8C91FB-20F9-AF3A-C700-D69AFAD9E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8A2937-7CD1-1BCA-30EA-7886931AED63}"/>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314659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464C4-A4D0-2590-F7AF-0F98E373EC37}"/>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3" name="Footer Placeholder 2">
            <a:extLst>
              <a:ext uri="{FF2B5EF4-FFF2-40B4-BE49-F238E27FC236}">
                <a16:creationId xmlns:a16="http://schemas.microsoft.com/office/drawing/2014/main" id="{552B6628-0A21-0E60-0D69-CB2036F225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4C6CDA-D28A-8834-A0F2-A2EB25ED93FB}"/>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66752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539E-D5DA-3868-8EEB-2D3AC7B3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F9F526-B984-C2AC-43E1-910AB9818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8345F7-0684-B4B2-90C4-B0DCF9A00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A7634-60A6-80CC-213B-5D004046D293}"/>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6" name="Footer Placeholder 5">
            <a:extLst>
              <a:ext uri="{FF2B5EF4-FFF2-40B4-BE49-F238E27FC236}">
                <a16:creationId xmlns:a16="http://schemas.microsoft.com/office/drawing/2014/main" id="{7AC207A8-F446-4941-2F55-00E0FC094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E7CA9-5FBC-B731-9123-70B3936AD560}"/>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346502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B902-86D0-F388-B82F-35AB88855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79F064-6E44-C66B-1FC8-67B2732A5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91AAFF-5284-3A3C-4544-49B213009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C3716-FD82-A467-93B1-B17E8CAC4797}"/>
              </a:ext>
            </a:extLst>
          </p:cNvPr>
          <p:cNvSpPr>
            <a:spLocks noGrp="1"/>
          </p:cNvSpPr>
          <p:nvPr>
            <p:ph type="dt" sz="half" idx="10"/>
          </p:nvPr>
        </p:nvSpPr>
        <p:spPr/>
        <p:txBody>
          <a:bodyPr/>
          <a:lstStyle/>
          <a:p>
            <a:fld id="{88C785B4-24FF-43DF-83A6-38E7EE76F136}" type="datetimeFigureOut">
              <a:rPr lang="en-US" smtClean="0"/>
              <a:t>10/21/2024</a:t>
            </a:fld>
            <a:endParaRPr lang="en-US"/>
          </a:p>
        </p:txBody>
      </p:sp>
      <p:sp>
        <p:nvSpPr>
          <p:cNvPr id="6" name="Footer Placeholder 5">
            <a:extLst>
              <a:ext uri="{FF2B5EF4-FFF2-40B4-BE49-F238E27FC236}">
                <a16:creationId xmlns:a16="http://schemas.microsoft.com/office/drawing/2014/main" id="{65B03522-8776-B260-5CD1-D57AAEB4D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DB658-32F9-B4A2-F933-0D05C122D573}"/>
              </a:ext>
            </a:extLst>
          </p:cNvPr>
          <p:cNvSpPr>
            <a:spLocks noGrp="1"/>
          </p:cNvSpPr>
          <p:nvPr>
            <p:ph type="sldNum" sz="quarter" idx="12"/>
          </p:nvPr>
        </p:nvSpPr>
        <p:spPr/>
        <p:txBody>
          <a:bodyPr/>
          <a:lstStyle/>
          <a:p>
            <a:fld id="{CDFBC4FE-A635-4964-91C6-6522E7523BB0}" type="slidenum">
              <a:rPr lang="en-US" smtClean="0"/>
              <a:t>‹#›</a:t>
            </a:fld>
            <a:endParaRPr lang="en-US"/>
          </a:p>
        </p:txBody>
      </p:sp>
    </p:spTree>
    <p:extLst>
      <p:ext uri="{BB962C8B-B14F-4D97-AF65-F5344CB8AC3E}">
        <p14:creationId xmlns:p14="http://schemas.microsoft.com/office/powerpoint/2010/main" val="282869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E62FB-5A10-87C5-D7B8-5EB0B6B65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F173C2-F645-C2DF-B628-6EA8F7024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32596-A551-67FC-206C-D4FAE4C1C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785B4-24FF-43DF-83A6-38E7EE76F136}" type="datetimeFigureOut">
              <a:rPr lang="en-US" smtClean="0"/>
              <a:t>10/21/2024</a:t>
            </a:fld>
            <a:endParaRPr lang="en-US"/>
          </a:p>
        </p:txBody>
      </p:sp>
      <p:sp>
        <p:nvSpPr>
          <p:cNvPr id="5" name="Footer Placeholder 4">
            <a:extLst>
              <a:ext uri="{FF2B5EF4-FFF2-40B4-BE49-F238E27FC236}">
                <a16:creationId xmlns:a16="http://schemas.microsoft.com/office/drawing/2014/main" id="{8D137E7F-537A-CCA9-2232-2EEB8909F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862C26-4158-320A-ADFA-D66260A13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BC4FE-A635-4964-91C6-6522E7523BB0}" type="slidenum">
              <a:rPr lang="en-US" smtClean="0"/>
              <a:t>‹#›</a:t>
            </a:fld>
            <a:endParaRPr lang="en-US"/>
          </a:p>
        </p:txBody>
      </p:sp>
    </p:spTree>
    <p:extLst>
      <p:ext uri="{BB962C8B-B14F-4D97-AF65-F5344CB8AC3E}">
        <p14:creationId xmlns:p14="http://schemas.microsoft.com/office/powerpoint/2010/main" val="238215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629B-9BB1-F2BC-0936-D57A15CC1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C68EC-1ED6-EE40-7A7A-93281C585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2D27A-C08F-C465-E2B8-863AFC091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DE29A-7741-45FE-BEBC-3A690C8BD7C4}" type="datetime1">
              <a:rPr lang="en-US" smtClean="0"/>
              <a:t>10/21/2024</a:t>
            </a:fld>
            <a:endParaRPr lang="en-US"/>
          </a:p>
        </p:txBody>
      </p:sp>
      <p:sp>
        <p:nvSpPr>
          <p:cNvPr id="5" name="Footer Placeholder 4">
            <a:extLst>
              <a:ext uri="{FF2B5EF4-FFF2-40B4-BE49-F238E27FC236}">
                <a16:creationId xmlns:a16="http://schemas.microsoft.com/office/drawing/2014/main" id="{293532C9-7513-B2F5-EA07-0FBDBDE15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3B3992-9AEA-4892-96F7-D1C22E3A1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E87A7-EC29-4887-8B03-CCD3B753AC1B}" type="slidenum">
              <a:rPr lang="en-US" smtClean="0"/>
              <a:t>‹#›</a:t>
            </a:fld>
            <a:endParaRPr lang="en-US"/>
          </a:p>
        </p:txBody>
      </p:sp>
    </p:spTree>
    <p:extLst>
      <p:ext uri="{BB962C8B-B14F-4D97-AF65-F5344CB8AC3E}">
        <p14:creationId xmlns:p14="http://schemas.microsoft.com/office/powerpoint/2010/main" val="2710194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6.emf"/><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2.e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FFFC-9436-2F58-092F-BA8FA4112BEF}"/>
              </a:ext>
            </a:extLst>
          </p:cNvPr>
          <p:cNvSpPr>
            <a:spLocks noGrp="1"/>
          </p:cNvSpPr>
          <p:nvPr>
            <p:ph type="ctrTitle"/>
          </p:nvPr>
        </p:nvSpPr>
        <p:spPr>
          <a:xfrm>
            <a:off x="2487706" y="726861"/>
            <a:ext cx="8032376" cy="2387600"/>
          </a:xfrm>
          <a:noFill/>
        </p:spPr>
        <p:txBody>
          <a:bodyPr>
            <a:noAutofit/>
          </a:bodyPr>
          <a:lstStyle/>
          <a:p>
            <a:r>
              <a:rPr lang="en-US" sz="4400" b="1" dirty="0"/>
              <a:t>Fine particulate matter and ozone variability with regional and local meteorology in Beijing, China</a:t>
            </a:r>
          </a:p>
        </p:txBody>
      </p:sp>
      <p:sp>
        <p:nvSpPr>
          <p:cNvPr id="3" name="Subtitle 2">
            <a:extLst>
              <a:ext uri="{FF2B5EF4-FFF2-40B4-BE49-F238E27FC236}">
                <a16:creationId xmlns:a16="http://schemas.microsoft.com/office/drawing/2014/main" id="{7045475E-0F26-1882-F1E4-EAED2C327456}"/>
              </a:ext>
            </a:extLst>
          </p:cNvPr>
          <p:cNvSpPr>
            <a:spLocks noGrp="1"/>
          </p:cNvSpPr>
          <p:nvPr>
            <p:ph type="subTitle" idx="1"/>
          </p:nvPr>
        </p:nvSpPr>
        <p:spPr>
          <a:xfrm>
            <a:off x="1385048" y="4008449"/>
            <a:ext cx="10806952" cy="1195562"/>
          </a:xfrm>
        </p:spPr>
        <p:txBody>
          <a:bodyPr>
            <a:normAutofit lnSpcReduction="10000"/>
          </a:bodyPr>
          <a:lstStyle/>
          <a:p>
            <a:pPr algn="r"/>
            <a:r>
              <a:rPr kumimoji="0" lang="en-US" sz="2800" b="1"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Shreya Guha</a:t>
            </a:r>
            <a:r>
              <a:rPr kumimoji="0" lang="en-US" sz="2800" b="0" i="1" u="none" strike="noStrike" kern="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2800"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Ting Zhang</a:t>
            </a:r>
            <a:r>
              <a:rPr kumimoji="0" lang="en-US" sz="2800" b="0" i="1" u="none" strike="noStrike" kern="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2800"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Patrick L. Kinney</a:t>
            </a:r>
            <a:r>
              <a:rPr kumimoji="0" lang="en-US" sz="2800" b="0" i="1" u="none" strike="noStrike" kern="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sz="2800"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Lucas R.F. Henneman</a:t>
            </a:r>
            <a:r>
              <a:rPr kumimoji="0" lang="en-US" sz="2800" b="0" i="1" u="none" strike="noStrike" kern="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en-US" sz="2800"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r"/>
            <a:endParaRPr kumimoji="0" lang="en-US" sz="2800"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r"/>
            <a:r>
              <a:rPr kumimoji="0" lang="en-US" sz="1000"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a:t>
            </a:r>
            <a:endParaRPr lang="en-US" sz="10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B9C8226-3173-3946-0F8B-22C21674DDE8}"/>
              </a:ext>
            </a:extLst>
          </p:cNvPr>
          <p:cNvPicPr>
            <a:picLocks noChangeAspect="1"/>
          </p:cNvPicPr>
          <p:nvPr/>
        </p:nvPicPr>
        <p:blipFill>
          <a:blip r:embed="rId3"/>
          <a:stretch>
            <a:fillRect/>
          </a:stretch>
        </p:blipFill>
        <p:spPr>
          <a:xfrm>
            <a:off x="0" y="4967566"/>
            <a:ext cx="1890434" cy="1890434"/>
          </a:xfrm>
          <a:prstGeom prst="rect">
            <a:avLst/>
          </a:prstGeom>
        </p:spPr>
      </p:pic>
      <p:sp>
        <p:nvSpPr>
          <p:cNvPr id="9" name="TextBox 8">
            <a:extLst>
              <a:ext uri="{FF2B5EF4-FFF2-40B4-BE49-F238E27FC236}">
                <a16:creationId xmlns:a16="http://schemas.microsoft.com/office/drawing/2014/main" id="{7A8EDC79-EA21-C3B9-B2E1-84BBC0D716DF}"/>
              </a:ext>
            </a:extLst>
          </p:cNvPr>
          <p:cNvSpPr txBox="1"/>
          <p:nvPr/>
        </p:nvSpPr>
        <p:spPr>
          <a:xfrm>
            <a:off x="6096000" y="5079221"/>
            <a:ext cx="5862918" cy="1217769"/>
          </a:xfrm>
          <a:prstGeom prst="rect">
            <a:avLst/>
          </a:prstGeom>
          <a:noFill/>
        </p:spPr>
        <p:txBody>
          <a:bodyPr wrap="square">
            <a:sp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1" u="none" strike="noStrike" kern="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Department of Civil, Environmental and Infrastructural Engineering, George Mason University, Fairfax, VA</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1" u="none" strike="noStrike" kern="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Department of Environmental Health, </a:t>
            </a:r>
            <a:br>
              <a:rPr kumimoji="0" lang="en-US"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Boston University School of Public Health, Boston, MA</a:t>
            </a:r>
          </a:p>
        </p:txBody>
      </p:sp>
      <p:pic>
        <p:nvPicPr>
          <p:cNvPr id="11" name="Picture 10">
            <a:extLst>
              <a:ext uri="{FF2B5EF4-FFF2-40B4-BE49-F238E27FC236}">
                <a16:creationId xmlns:a16="http://schemas.microsoft.com/office/drawing/2014/main" id="{B03B3C4D-1555-362A-705F-978161AFB31C}"/>
              </a:ext>
            </a:extLst>
          </p:cNvPr>
          <p:cNvPicPr>
            <a:picLocks noChangeAspect="1"/>
          </p:cNvPicPr>
          <p:nvPr/>
        </p:nvPicPr>
        <p:blipFill>
          <a:blip r:embed="rId4"/>
          <a:stretch>
            <a:fillRect/>
          </a:stretch>
        </p:blipFill>
        <p:spPr>
          <a:xfrm>
            <a:off x="1890434" y="6247627"/>
            <a:ext cx="2674852" cy="609653"/>
          </a:xfrm>
          <a:prstGeom prst="rect">
            <a:avLst/>
          </a:prstGeom>
        </p:spPr>
      </p:pic>
    </p:spTree>
    <p:extLst>
      <p:ext uri="{BB962C8B-B14F-4D97-AF65-F5344CB8AC3E}">
        <p14:creationId xmlns:p14="http://schemas.microsoft.com/office/powerpoint/2010/main" val="192546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76F3-0A93-BE6A-D3E9-2D901B6A0F65}"/>
              </a:ext>
            </a:extLst>
          </p:cNvPr>
          <p:cNvSpPr>
            <a:spLocks noGrp="1"/>
          </p:cNvSpPr>
          <p:nvPr>
            <p:ph type="title"/>
          </p:nvPr>
        </p:nvSpPr>
        <p:spPr>
          <a:xfrm>
            <a:off x="838200" y="272676"/>
            <a:ext cx="10515600" cy="1325563"/>
          </a:xfrm>
        </p:spPr>
        <p:txBody>
          <a:bodyPr/>
          <a:lstStyle/>
          <a:p>
            <a:r>
              <a:rPr lang="en-US" b="1" dirty="0"/>
              <a:t>Regional Meteorological Reanalysis Data</a:t>
            </a:r>
          </a:p>
        </p:txBody>
      </p:sp>
      <p:sp>
        <p:nvSpPr>
          <p:cNvPr id="7" name="Content Placeholder 2">
            <a:extLst>
              <a:ext uri="{FF2B5EF4-FFF2-40B4-BE49-F238E27FC236}">
                <a16:creationId xmlns:a16="http://schemas.microsoft.com/office/drawing/2014/main" id="{2B2744DF-A913-F692-7590-F77F8C7FB740}"/>
              </a:ext>
            </a:extLst>
          </p:cNvPr>
          <p:cNvSpPr txBox="1">
            <a:spLocks/>
          </p:cNvSpPr>
          <p:nvPr/>
        </p:nvSpPr>
        <p:spPr>
          <a:xfrm>
            <a:off x="383240" y="1508125"/>
            <a:ext cx="5712760" cy="50307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NCEP Global Data Assimilation System (NCEP-GDAS​)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Temperature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Wind speed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Wind direction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Relative Humidity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Surface Pressure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Precipitation</a:t>
            </a:r>
            <a:endParaRPr lang="en-US" noProof="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European Centre for Medium-Range Weather Forecasts (ECMWF) Reanalysis v5 (ERA5)</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Solar radiation</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851C46A-C68B-9033-FECC-3ED7946FF5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3E44406-9092-0B8A-B884-5C964C2D1883}"/>
              </a:ext>
            </a:extLst>
          </p:cNvPr>
          <p:cNvPicPr>
            <a:picLocks noChangeAspect="1"/>
          </p:cNvPicPr>
          <p:nvPr/>
        </p:nvPicPr>
        <p:blipFill>
          <a:blip r:embed="rId3"/>
          <a:stretch>
            <a:fillRect/>
          </a:stretch>
        </p:blipFill>
        <p:spPr>
          <a:xfrm>
            <a:off x="5050445" y="1951990"/>
            <a:ext cx="7141555" cy="3696858"/>
          </a:xfrm>
          <a:prstGeom prst="rect">
            <a:avLst/>
          </a:prstGeom>
        </p:spPr>
      </p:pic>
    </p:spTree>
    <p:extLst>
      <p:ext uri="{BB962C8B-B14F-4D97-AF65-F5344CB8AC3E}">
        <p14:creationId xmlns:p14="http://schemas.microsoft.com/office/powerpoint/2010/main" val="34027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Slide Number Placeholder 1">
            <a:extLst>
              <a:ext uri="{FF2B5EF4-FFF2-40B4-BE49-F238E27FC236}">
                <a16:creationId xmlns:a16="http://schemas.microsoft.com/office/drawing/2014/main" id="{F00B1901-787D-A2D7-AA28-142D3C477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78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AC7B-8B11-CA8A-0385-7B4FFBACAAA4}"/>
              </a:ext>
            </a:extLst>
          </p:cNvPr>
          <p:cNvSpPr>
            <a:spLocks noGrp="1"/>
          </p:cNvSpPr>
          <p:nvPr>
            <p:ph type="title"/>
          </p:nvPr>
        </p:nvSpPr>
        <p:spPr>
          <a:xfrm>
            <a:off x="970547" y="336549"/>
            <a:ext cx="10515600" cy="1325563"/>
          </a:xfrm>
        </p:spPr>
        <p:txBody>
          <a:bodyPr/>
          <a:lstStyle/>
          <a:p>
            <a:r>
              <a:rPr lang="en-US" dirty="0"/>
              <a:t>Meteorological Detrending using KZ-filter</a:t>
            </a:r>
          </a:p>
        </p:txBody>
      </p:sp>
      <p:sp>
        <p:nvSpPr>
          <p:cNvPr id="4" name="Slide Number Placeholder 3">
            <a:extLst>
              <a:ext uri="{FF2B5EF4-FFF2-40B4-BE49-F238E27FC236}">
                <a16:creationId xmlns:a16="http://schemas.microsoft.com/office/drawing/2014/main" id="{75750288-8F6E-34E4-03E3-873F011EB7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7EFC2C7-DD12-517E-E25B-7BF603EDB676}"/>
              </a:ext>
            </a:extLst>
          </p:cNvPr>
          <p:cNvPicPr>
            <a:picLocks noChangeAspect="1"/>
          </p:cNvPicPr>
          <p:nvPr/>
        </p:nvPicPr>
        <p:blipFill>
          <a:blip r:embed="rId3"/>
          <a:stretch>
            <a:fillRect/>
          </a:stretch>
        </p:blipFill>
        <p:spPr>
          <a:xfrm>
            <a:off x="1562100" y="1662112"/>
            <a:ext cx="9067800" cy="4876800"/>
          </a:xfrm>
          <a:prstGeom prst="rect">
            <a:avLst/>
          </a:prstGeom>
        </p:spPr>
      </p:pic>
    </p:spTree>
    <p:extLst>
      <p:ext uri="{BB962C8B-B14F-4D97-AF65-F5344CB8AC3E}">
        <p14:creationId xmlns:p14="http://schemas.microsoft.com/office/powerpoint/2010/main" val="94395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Slide Number Placeholder 1">
            <a:extLst>
              <a:ext uri="{FF2B5EF4-FFF2-40B4-BE49-F238E27FC236}">
                <a16:creationId xmlns:a16="http://schemas.microsoft.com/office/drawing/2014/main" id="{F00B1901-787D-A2D7-AA28-142D3C477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04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TextBox 1">
            <a:extLst>
              <a:ext uri="{FF2B5EF4-FFF2-40B4-BE49-F238E27FC236}">
                <a16:creationId xmlns:a16="http://schemas.microsoft.com/office/drawing/2014/main" id="{F25CC00C-74AF-F30A-C322-2F73C7BD4723}"/>
              </a:ext>
            </a:extLst>
          </p:cNvPr>
          <p:cNvSpPr txBox="1"/>
          <p:nvPr/>
        </p:nvSpPr>
        <p:spPr>
          <a:xfrm>
            <a:off x="3732245" y="4161453"/>
            <a:ext cx="2230016"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 Variable</a:t>
            </a:r>
          </a:p>
        </p:txBody>
      </p:sp>
      <p:sp>
        <p:nvSpPr>
          <p:cNvPr id="3" name="TextBox 2">
            <a:extLst>
              <a:ext uri="{FF2B5EF4-FFF2-40B4-BE49-F238E27FC236}">
                <a16:creationId xmlns:a16="http://schemas.microsoft.com/office/drawing/2014/main" id="{A0832B8F-9642-0E1C-8F1D-6E916A9E1AA4}"/>
              </a:ext>
            </a:extLst>
          </p:cNvPr>
          <p:cNvSpPr txBox="1"/>
          <p:nvPr/>
        </p:nvSpPr>
        <p:spPr>
          <a:xfrm>
            <a:off x="3732245" y="4650919"/>
            <a:ext cx="2230016"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Regional Variable</a:t>
            </a:r>
          </a:p>
        </p:txBody>
      </p:sp>
      <p:sp>
        <p:nvSpPr>
          <p:cNvPr id="5" name="TextBox 4">
            <a:extLst>
              <a:ext uri="{FF2B5EF4-FFF2-40B4-BE49-F238E27FC236}">
                <a16:creationId xmlns:a16="http://schemas.microsoft.com/office/drawing/2014/main" id="{F2F77AB2-2249-5C9E-0936-5732305752B6}"/>
              </a:ext>
            </a:extLst>
          </p:cNvPr>
          <p:cNvSpPr txBox="1"/>
          <p:nvPr/>
        </p:nvSpPr>
        <p:spPr>
          <a:xfrm>
            <a:off x="3732245" y="5182352"/>
            <a:ext cx="2230016"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 &amp; Regional Variable</a:t>
            </a:r>
          </a:p>
        </p:txBody>
      </p:sp>
      <p:cxnSp>
        <p:nvCxnSpPr>
          <p:cNvPr id="13" name="Straight Arrow Connector 12">
            <a:extLst>
              <a:ext uri="{FF2B5EF4-FFF2-40B4-BE49-F238E27FC236}">
                <a16:creationId xmlns:a16="http://schemas.microsoft.com/office/drawing/2014/main" id="{EDC464C5-ACD0-3B0E-1141-25549FBB4E7F}"/>
              </a:ext>
            </a:extLst>
          </p:cNvPr>
          <p:cNvCxnSpPr/>
          <p:nvPr/>
        </p:nvCxnSpPr>
        <p:spPr>
          <a:xfrm flipV="1">
            <a:off x="6096000" y="3429000"/>
            <a:ext cx="995265" cy="84442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C6BDDF2-04DB-414D-D459-F45288E00C05}"/>
              </a:ext>
            </a:extLst>
          </p:cNvPr>
          <p:cNvCxnSpPr>
            <a:cxnSpLocks/>
          </p:cNvCxnSpPr>
          <p:nvPr/>
        </p:nvCxnSpPr>
        <p:spPr>
          <a:xfrm flipV="1">
            <a:off x="6135887" y="3297302"/>
            <a:ext cx="1571747" cy="147102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70534BF-BD0F-E3C2-94D6-36D28AF5A75F}"/>
              </a:ext>
            </a:extLst>
          </p:cNvPr>
          <p:cNvCxnSpPr>
            <a:cxnSpLocks/>
          </p:cNvCxnSpPr>
          <p:nvPr/>
        </p:nvCxnSpPr>
        <p:spPr>
          <a:xfrm flipV="1">
            <a:off x="6078348" y="3216544"/>
            <a:ext cx="2328534" cy="213922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Slide Number Placeholder 20">
            <a:extLst>
              <a:ext uri="{FF2B5EF4-FFF2-40B4-BE49-F238E27FC236}">
                <a16:creationId xmlns:a16="http://schemas.microsoft.com/office/drawing/2014/main" id="{BCBEDE76-2ED6-693E-2574-F7B7F07CB5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02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TextBox 1">
            <a:extLst>
              <a:ext uri="{FF2B5EF4-FFF2-40B4-BE49-F238E27FC236}">
                <a16:creationId xmlns:a16="http://schemas.microsoft.com/office/drawing/2014/main" id="{F25CC00C-74AF-F30A-C322-2F73C7BD4723}"/>
              </a:ext>
            </a:extLst>
          </p:cNvPr>
          <p:cNvSpPr txBox="1"/>
          <p:nvPr/>
        </p:nvSpPr>
        <p:spPr>
          <a:xfrm>
            <a:off x="3732245" y="4161453"/>
            <a:ext cx="2230016"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 Variable</a:t>
            </a:r>
          </a:p>
        </p:txBody>
      </p:sp>
      <p:sp>
        <p:nvSpPr>
          <p:cNvPr id="3" name="TextBox 2">
            <a:extLst>
              <a:ext uri="{FF2B5EF4-FFF2-40B4-BE49-F238E27FC236}">
                <a16:creationId xmlns:a16="http://schemas.microsoft.com/office/drawing/2014/main" id="{A0832B8F-9642-0E1C-8F1D-6E916A9E1AA4}"/>
              </a:ext>
            </a:extLst>
          </p:cNvPr>
          <p:cNvSpPr txBox="1"/>
          <p:nvPr/>
        </p:nvSpPr>
        <p:spPr>
          <a:xfrm>
            <a:off x="3732245" y="4650919"/>
            <a:ext cx="2230016"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Regional Variable</a:t>
            </a:r>
          </a:p>
        </p:txBody>
      </p:sp>
      <p:sp>
        <p:nvSpPr>
          <p:cNvPr id="5" name="TextBox 4">
            <a:extLst>
              <a:ext uri="{FF2B5EF4-FFF2-40B4-BE49-F238E27FC236}">
                <a16:creationId xmlns:a16="http://schemas.microsoft.com/office/drawing/2014/main" id="{F2F77AB2-2249-5C9E-0936-5732305752B6}"/>
              </a:ext>
            </a:extLst>
          </p:cNvPr>
          <p:cNvSpPr txBox="1"/>
          <p:nvPr/>
        </p:nvSpPr>
        <p:spPr>
          <a:xfrm>
            <a:off x="3732245" y="5182352"/>
            <a:ext cx="2230016"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Local &amp; Regional Variable</a:t>
            </a:r>
          </a:p>
        </p:txBody>
      </p:sp>
      <p:cxnSp>
        <p:nvCxnSpPr>
          <p:cNvPr id="13" name="Straight Arrow Connector 12">
            <a:extLst>
              <a:ext uri="{FF2B5EF4-FFF2-40B4-BE49-F238E27FC236}">
                <a16:creationId xmlns:a16="http://schemas.microsoft.com/office/drawing/2014/main" id="{EDC464C5-ACD0-3B0E-1141-25549FBB4E7F}"/>
              </a:ext>
            </a:extLst>
          </p:cNvPr>
          <p:cNvCxnSpPr/>
          <p:nvPr/>
        </p:nvCxnSpPr>
        <p:spPr>
          <a:xfrm flipV="1">
            <a:off x="6096000" y="3429000"/>
            <a:ext cx="995265" cy="84442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C6BDDF2-04DB-414D-D459-F45288E00C05}"/>
              </a:ext>
            </a:extLst>
          </p:cNvPr>
          <p:cNvCxnSpPr>
            <a:cxnSpLocks/>
          </p:cNvCxnSpPr>
          <p:nvPr/>
        </p:nvCxnSpPr>
        <p:spPr>
          <a:xfrm flipV="1">
            <a:off x="6135887" y="3297302"/>
            <a:ext cx="1571747" cy="147102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670534BF-BD0F-E3C2-94D6-36D28AF5A75F}"/>
              </a:ext>
            </a:extLst>
          </p:cNvPr>
          <p:cNvCxnSpPr>
            <a:cxnSpLocks/>
          </p:cNvCxnSpPr>
          <p:nvPr/>
        </p:nvCxnSpPr>
        <p:spPr>
          <a:xfrm flipV="1">
            <a:off x="6078348" y="3216544"/>
            <a:ext cx="2328534" cy="2139227"/>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739BC8BD-A8E2-72D5-0F9A-2E699399B6B3}"/>
              </a:ext>
            </a:extLst>
          </p:cNvPr>
          <p:cNvPicPr>
            <a:picLocks noChangeAspect="1"/>
          </p:cNvPicPr>
          <p:nvPr/>
        </p:nvPicPr>
        <p:blipFill>
          <a:blip r:embed="rId2"/>
          <a:stretch>
            <a:fillRect/>
          </a:stretch>
        </p:blipFill>
        <p:spPr>
          <a:xfrm>
            <a:off x="8978221" y="1402533"/>
            <a:ext cx="932769" cy="432854"/>
          </a:xfrm>
          <a:prstGeom prst="rect">
            <a:avLst/>
          </a:prstGeom>
        </p:spPr>
      </p:pic>
      <p:sp>
        <p:nvSpPr>
          <p:cNvPr id="12" name="TextBox 11">
            <a:extLst>
              <a:ext uri="{FF2B5EF4-FFF2-40B4-BE49-F238E27FC236}">
                <a16:creationId xmlns:a16="http://schemas.microsoft.com/office/drawing/2014/main" id="{02551D77-39DF-2BE3-D8D0-3D341A82882C}"/>
              </a:ext>
            </a:extLst>
          </p:cNvPr>
          <p:cNvSpPr txBox="1"/>
          <p:nvPr/>
        </p:nvSpPr>
        <p:spPr>
          <a:xfrm>
            <a:off x="8842223" y="1730692"/>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8" name="Slide Number Placeholder 17">
            <a:extLst>
              <a:ext uri="{FF2B5EF4-FFF2-40B4-BE49-F238E27FC236}">
                <a16:creationId xmlns:a16="http://schemas.microsoft.com/office/drawing/2014/main" id="{F297E15D-A38A-DE60-BC6E-B469B05649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51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pic>
        <p:nvPicPr>
          <p:cNvPr id="11" name="Picture 10">
            <a:extLst>
              <a:ext uri="{FF2B5EF4-FFF2-40B4-BE49-F238E27FC236}">
                <a16:creationId xmlns:a16="http://schemas.microsoft.com/office/drawing/2014/main" id="{739BC8BD-A8E2-72D5-0F9A-2E699399B6B3}"/>
              </a:ext>
            </a:extLst>
          </p:cNvPr>
          <p:cNvPicPr>
            <a:picLocks noChangeAspect="1"/>
          </p:cNvPicPr>
          <p:nvPr/>
        </p:nvPicPr>
        <p:blipFill>
          <a:blip r:embed="rId2"/>
          <a:stretch>
            <a:fillRect/>
          </a:stretch>
        </p:blipFill>
        <p:spPr>
          <a:xfrm>
            <a:off x="8978221" y="1402533"/>
            <a:ext cx="932769" cy="432854"/>
          </a:xfrm>
          <a:prstGeom prst="rect">
            <a:avLst/>
          </a:prstGeom>
        </p:spPr>
      </p:pic>
      <p:sp>
        <p:nvSpPr>
          <p:cNvPr id="12" name="TextBox 11">
            <a:extLst>
              <a:ext uri="{FF2B5EF4-FFF2-40B4-BE49-F238E27FC236}">
                <a16:creationId xmlns:a16="http://schemas.microsoft.com/office/drawing/2014/main" id="{02551D77-39DF-2BE3-D8D0-3D341A82882C}"/>
              </a:ext>
            </a:extLst>
          </p:cNvPr>
          <p:cNvSpPr txBox="1"/>
          <p:nvPr/>
        </p:nvSpPr>
        <p:spPr>
          <a:xfrm>
            <a:off x="8842223" y="1730692"/>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9" name="Slide Number Placeholder 18">
            <a:extLst>
              <a:ext uri="{FF2B5EF4-FFF2-40B4-BE49-F238E27FC236}">
                <a16:creationId xmlns:a16="http://schemas.microsoft.com/office/drawing/2014/main" id="{C3D21E09-FF89-AB67-8308-DF4A3DAA82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F6B52FC0-2A1A-A1DF-00FE-DCAEA2446D14}"/>
              </a:ext>
            </a:extLst>
          </p:cNvPr>
          <p:cNvSpPr/>
          <p:nvPr/>
        </p:nvSpPr>
        <p:spPr>
          <a:xfrm>
            <a:off x="8755289" y="667414"/>
            <a:ext cx="2375579" cy="2126555"/>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80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1" name="Arrow: Right 10">
            <a:extLst>
              <a:ext uri="{FF2B5EF4-FFF2-40B4-BE49-F238E27FC236}">
                <a16:creationId xmlns:a16="http://schemas.microsoft.com/office/drawing/2014/main" id="{4E7E3766-950C-F453-54ED-C49907FA93E7}"/>
              </a:ext>
            </a:extLst>
          </p:cNvPr>
          <p:cNvSpPr>
            <a:spLocks/>
          </p:cNvSpPr>
          <p:nvPr/>
        </p:nvSpPr>
        <p:spPr>
          <a:xfrm>
            <a:off x="8879720"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74B29A9-F92B-13F9-388B-56D0B15A80C8}"/>
              </a:ext>
            </a:extLst>
          </p:cNvPr>
          <p:cNvSpPr txBox="1"/>
          <p:nvPr/>
        </p:nvSpPr>
        <p:spPr>
          <a:xfrm>
            <a:off x="8783057" y="1749109"/>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TextBox 1">
            <a:extLst>
              <a:ext uri="{FF2B5EF4-FFF2-40B4-BE49-F238E27FC236}">
                <a16:creationId xmlns:a16="http://schemas.microsoft.com/office/drawing/2014/main" id="{39C67C59-EB27-205F-BBE4-44AAFEB00A1D}"/>
              </a:ext>
            </a:extLst>
          </p:cNvPr>
          <p:cNvSpPr txBox="1"/>
          <p:nvPr/>
        </p:nvSpPr>
        <p:spPr>
          <a:xfrm>
            <a:off x="2675149" y="390681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 80%</a:t>
            </a:r>
          </a:p>
        </p:txBody>
      </p:sp>
      <p:sp>
        <p:nvSpPr>
          <p:cNvPr id="3" name="TextBox 2">
            <a:extLst>
              <a:ext uri="{FF2B5EF4-FFF2-40B4-BE49-F238E27FC236}">
                <a16:creationId xmlns:a16="http://schemas.microsoft.com/office/drawing/2014/main" id="{B13E2701-B81D-8BD8-91D5-4049510C6C17}"/>
              </a:ext>
            </a:extLst>
          </p:cNvPr>
          <p:cNvSpPr txBox="1"/>
          <p:nvPr/>
        </p:nvSpPr>
        <p:spPr>
          <a:xfrm>
            <a:off x="2687188" y="478154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20%</a:t>
            </a:r>
          </a:p>
        </p:txBody>
      </p:sp>
      <p:sp>
        <p:nvSpPr>
          <p:cNvPr id="16" name="TextBox 15">
            <a:extLst>
              <a:ext uri="{FF2B5EF4-FFF2-40B4-BE49-F238E27FC236}">
                <a16:creationId xmlns:a16="http://schemas.microsoft.com/office/drawing/2014/main" id="{61405171-B4D3-424F-D8BE-9C15DEAF88BE}"/>
              </a:ext>
            </a:extLst>
          </p:cNvPr>
          <p:cNvSpPr txBox="1"/>
          <p:nvPr/>
        </p:nvSpPr>
        <p:spPr>
          <a:xfrm>
            <a:off x="230445" y="4244367"/>
            <a:ext cx="1610485" cy="646331"/>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Randomly Partition Data</a:t>
            </a:r>
          </a:p>
        </p:txBody>
      </p:sp>
      <p:cxnSp>
        <p:nvCxnSpPr>
          <p:cNvPr id="19" name="Straight Arrow Connector 18">
            <a:extLst>
              <a:ext uri="{FF2B5EF4-FFF2-40B4-BE49-F238E27FC236}">
                <a16:creationId xmlns:a16="http://schemas.microsoft.com/office/drawing/2014/main" id="{012A436D-C48C-BC14-8F76-DF8BFD2F411F}"/>
              </a:ext>
            </a:extLst>
          </p:cNvPr>
          <p:cNvCxnSpPr/>
          <p:nvPr/>
        </p:nvCxnSpPr>
        <p:spPr>
          <a:xfrm flipV="1">
            <a:off x="1912776" y="4091482"/>
            <a:ext cx="541175" cy="28030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9E4441-7F42-6B12-FED3-8F4BAC02CA92}"/>
              </a:ext>
            </a:extLst>
          </p:cNvPr>
          <p:cNvCxnSpPr>
            <a:cxnSpLocks/>
          </p:cNvCxnSpPr>
          <p:nvPr/>
        </p:nvCxnSpPr>
        <p:spPr>
          <a:xfrm>
            <a:off x="1912776" y="4741114"/>
            <a:ext cx="634481" cy="225098"/>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FEBFCBD5-C968-F89E-C99D-0B4D475C83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55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1" name="Arrow: Right 10">
            <a:extLst>
              <a:ext uri="{FF2B5EF4-FFF2-40B4-BE49-F238E27FC236}">
                <a16:creationId xmlns:a16="http://schemas.microsoft.com/office/drawing/2014/main" id="{4E7E3766-950C-F453-54ED-C49907FA93E7}"/>
              </a:ext>
            </a:extLst>
          </p:cNvPr>
          <p:cNvSpPr>
            <a:spLocks/>
          </p:cNvSpPr>
          <p:nvPr/>
        </p:nvSpPr>
        <p:spPr>
          <a:xfrm>
            <a:off x="8879720"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74B29A9-F92B-13F9-388B-56D0B15A80C8}"/>
              </a:ext>
            </a:extLst>
          </p:cNvPr>
          <p:cNvSpPr txBox="1"/>
          <p:nvPr/>
        </p:nvSpPr>
        <p:spPr>
          <a:xfrm>
            <a:off x="8783057" y="1749109"/>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TextBox 1">
            <a:extLst>
              <a:ext uri="{FF2B5EF4-FFF2-40B4-BE49-F238E27FC236}">
                <a16:creationId xmlns:a16="http://schemas.microsoft.com/office/drawing/2014/main" id="{39C67C59-EB27-205F-BBE4-44AAFEB00A1D}"/>
              </a:ext>
            </a:extLst>
          </p:cNvPr>
          <p:cNvSpPr txBox="1"/>
          <p:nvPr/>
        </p:nvSpPr>
        <p:spPr>
          <a:xfrm>
            <a:off x="2675149" y="390681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 80%</a:t>
            </a:r>
          </a:p>
        </p:txBody>
      </p:sp>
      <p:sp>
        <p:nvSpPr>
          <p:cNvPr id="3" name="TextBox 2">
            <a:extLst>
              <a:ext uri="{FF2B5EF4-FFF2-40B4-BE49-F238E27FC236}">
                <a16:creationId xmlns:a16="http://schemas.microsoft.com/office/drawing/2014/main" id="{B13E2701-B81D-8BD8-91D5-4049510C6C17}"/>
              </a:ext>
            </a:extLst>
          </p:cNvPr>
          <p:cNvSpPr txBox="1"/>
          <p:nvPr/>
        </p:nvSpPr>
        <p:spPr>
          <a:xfrm>
            <a:off x="2687188" y="478154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20%</a:t>
            </a:r>
          </a:p>
        </p:txBody>
      </p:sp>
      <p:sp>
        <p:nvSpPr>
          <p:cNvPr id="16" name="TextBox 15">
            <a:extLst>
              <a:ext uri="{FF2B5EF4-FFF2-40B4-BE49-F238E27FC236}">
                <a16:creationId xmlns:a16="http://schemas.microsoft.com/office/drawing/2014/main" id="{61405171-B4D3-424F-D8BE-9C15DEAF88BE}"/>
              </a:ext>
            </a:extLst>
          </p:cNvPr>
          <p:cNvSpPr txBox="1"/>
          <p:nvPr/>
        </p:nvSpPr>
        <p:spPr>
          <a:xfrm>
            <a:off x="230445" y="4244367"/>
            <a:ext cx="1610485" cy="646331"/>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Randomly Partition Data</a:t>
            </a:r>
          </a:p>
        </p:txBody>
      </p:sp>
      <p:cxnSp>
        <p:nvCxnSpPr>
          <p:cNvPr id="19" name="Straight Arrow Connector 18">
            <a:extLst>
              <a:ext uri="{FF2B5EF4-FFF2-40B4-BE49-F238E27FC236}">
                <a16:creationId xmlns:a16="http://schemas.microsoft.com/office/drawing/2014/main" id="{012A436D-C48C-BC14-8F76-DF8BFD2F411F}"/>
              </a:ext>
            </a:extLst>
          </p:cNvPr>
          <p:cNvCxnSpPr/>
          <p:nvPr/>
        </p:nvCxnSpPr>
        <p:spPr>
          <a:xfrm flipV="1">
            <a:off x="1912776" y="4091482"/>
            <a:ext cx="541175" cy="28030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9E4441-7F42-6B12-FED3-8F4BAC02CA92}"/>
              </a:ext>
            </a:extLst>
          </p:cNvPr>
          <p:cNvCxnSpPr>
            <a:cxnSpLocks/>
          </p:cNvCxnSpPr>
          <p:nvPr/>
        </p:nvCxnSpPr>
        <p:spPr>
          <a:xfrm>
            <a:off x="1912776" y="4741114"/>
            <a:ext cx="634481" cy="225098"/>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FC2402C-796F-E67C-C5D4-4F61A6A2B488}"/>
              </a:ext>
            </a:extLst>
          </p:cNvPr>
          <p:cNvSpPr txBox="1"/>
          <p:nvPr/>
        </p:nvSpPr>
        <p:spPr>
          <a:xfrm>
            <a:off x="4449062" y="4773780"/>
            <a:ext cx="2744840" cy="923330"/>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Holdout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correlation?</a:t>
            </a:r>
          </a:p>
        </p:txBody>
      </p:sp>
      <p:cxnSp>
        <p:nvCxnSpPr>
          <p:cNvPr id="29" name="Straight Arrow Connector 28">
            <a:extLst>
              <a:ext uri="{FF2B5EF4-FFF2-40B4-BE49-F238E27FC236}">
                <a16:creationId xmlns:a16="http://schemas.microsoft.com/office/drawing/2014/main" id="{2A2E4252-A1AE-6007-05F9-5F4FE5EEF584}"/>
              </a:ext>
            </a:extLst>
          </p:cNvPr>
          <p:cNvCxnSpPr>
            <a:cxnSpLocks/>
          </p:cNvCxnSpPr>
          <p:nvPr/>
        </p:nvCxnSpPr>
        <p:spPr>
          <a:xfrm>
            <a:off x="3948793" y="5047861"/>
            <a:ext cx="418238" cy="187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14B8575F-6CA8-68BD-20DE-C35741997A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67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1" name="Arrow: Right 10">
            <a:extLst>
              <a:ext uri="{FF2B5EF4-FFF2-40B4-BE49-F238E27FC236}">
                <a16:creationId xmlns:a16="http://schemas.microsoft.com/office/drawing/2014/main" id="{4E7E3766-950C-F453-54ED-C49907FA93E7}"/>
              </a:ext>
            </a:extLst>
          </p:cNvPr>
          <p:cNvSpPr>
            <a:spLocks/>
          </p:cNvSpPr>
          <p:nvPr/>
        </p:nvSpPr>
        <p:spPr>
          <a:xfrm>
            <a:off x="8879720"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74B29A9-F92B-13F9-388B-56D0B15A80C8}"/>
              </a:ext>
            </a:extLst>
          </p:cNvPr>
          <p:cNvSpPr txBox="1"/>
          <p:nvPr/>
        </p:nvSpPr>
        <p:spPr>
          <a:xfrm>
            <a:off x="8783057" y="1749109"/>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TextBox 1">
            <a:extLst>
              <a:ext uri="{FF2B5EF4-FFF2-40B4-BE49-F238E27FC236}">
                <a16:creationId xmlns:a16="http://schemas.microsoft.com/office/drawing/2014/main" id="{39C67C59-EB27-205F-BBE4-44AAFEB00A1D}"/>
              </a:ext>
            </a:extLst>
          </p:cNvPr>
          <p:cNvSpPr txBox="1"/>
          <p:nvPr/>
        </p:nvSpPr>
        <p:spPr>
          <a:xfrm>
            <a:off x="2675149" y="390681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 80%</a:t>
            </a:r>
          </a:p>
        </p:txBody>
      </p:sp>
      <p:sp>
        <p:nvSpPr>
          <p:cNvPr id="3" name="TextBox 2">
            <a:extLst>
              <a:ext uri="{FF2B5EF4-FFF2-40B4-BE49-F238E27FC236}">
                <a16:creationId xmlns:a16="http://schemas.microsoft.com/office/drawing/2014/main" id="{B13E2701-B81D-8BD8-91D5-4049510C6C17}"/>
              </a:ext>
            </a:extLst>
          </p:cNvPr>
          <p:cNvSpPr txBox="1"/>
          <p:nvPr/>
        </p:nvSpPr>
        <p:spPr>
          <a:xfrm>
            <a:off x="2687188" y="478154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20%</a:t>
            </a:r>
          </a:p>
        </p:txBody>
      </p:sp>
      <p:sp>
        <p:nvSpPr>
          <p:cNvPr id="16" name="TextBox 15">
            <a:extLst>
              <a:ext uri="{FF2B5EF4-FFF2-40B4-BE49-F238E27FC236}">
                <a16:creationId xmlns:a16="http://schemas.microsoft.com/office/drawing/2014/main" id="{61405171-B4D3-424F-D8BE-9C15DEAF88BE}"/>
              </a:ext>
            </a:extLst>
          </p:cNvPr>
          <p:cNvSpPr txBox="1"/>
          <p:nvPr/>
        </p:nvSpPr>
        <p:spPr>
          <a:xfrm>
            <a:off x="230445" y="4244367"/>
            <a:ext cx="1610485" cy="646331"/>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Randomly Partition Data</a:t>
            </a:r>
          </a:p>
        </p:txBody>
      </p:sp>
      <p:cxnSp>
        <p:nvCxnSpPr>
          <p:cNvPr id="19" name="Straight Arrow Connector 18">
            <a:extLst>
              <a:ext uri="{FF2B5EF4-FFF2-40B4-BE49-F238E27FC236}">
                <a16:creationId xmlns:a16="http://schemas.microsoft.com/office/drawing/2014/main" id="{012A436D-C48C-BC14-8F76-DF8BFD2F411F}"/>
              </a:ext>
            </a:extLst>
          </p:cNvPr>
          <p:cNvCxnSpPr/>
          <p:nvPr/>
        </p:nvCxnSpPr>
        <p:spPr>
          <a:xfrm flipV="1">
            <a:off x="1912776" y="4091482"/>
            <a:ext cx="541175" cy="28030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9E4441-7F42-6B12-FED3-8F4BAC02CA92}"/>
              </a:ext>
            </a:extLst>
          </p:cNvPr>
          <p:cNvCxnSpPr>
            <a:cxnSpLocks/>
          </p:cNvCxnSpPr>
          <p:nvPr/>
        </p:nvCxnSpPr>
        <p:spPr>
          <a:xfrm>
            <a:off x="1912776" y="4741114"/>
            <a:ext cx="634481" cy="225098"/>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FC2402C-796F-E67C-C5D4-4F61A6A2B488}"/>
              </a:ext>
            </a:extLst>
          </p:cNvPr>
          <p:cNvSpPr txBox="1"/>
          <p:nvPr/>
        </p:nvSpPr>
        <p:spPr>
          <a:xfrm>
            <a:off x="4449062" y="4773780"/>
            <a:ext cx="2744840" cy="923330"/>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Holdout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correlation?</a:t>
            </a:r>
          </a:p>
        </p:txBody>
      </p:sp>
      <p:sp>
        <p:nvSpPr>
          <p:cNvPr id="27" name="TextBox 26">
            <a:extLst>
              <a:ext uri="{FF2B5EF4-FFF2-40B4-BE49-F238E27FC236}">
                <a16:creationId xmlns:a16="http://schemas.microsoft.com/office/drawing/2014/main" id="{AD1F84C8-71ED-08A7-DFFF-E9FB9333DE79}"/>
              </a:ext>
            </a:extLst>
          </p:cNvPr>
          <p:cNvSpPr txBox="1"/>
          <p:nvPr/>
        </p:nvSpPr>
        <p:spPr>
          <a:xfrm>
            <a:off x="7776201" y="4755698"/>
            <a:ext cx="1946297" cy="923330"/>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 Performance for single run</a:t>
            </a:r>
          </a:p>
        </p:txBody>
      </p:sp>
      <p:cxnSp>
        <p:nvCxnSpPr>
          <p:cNvPr id="29" name="Straight Arrow Connector 28">
            <a:extLst>
              <a:ext uri="{FF2B5EF4-FFF2-40B4-BE49-F238E27FC236}">
                <a16:creationId xmlns:a16="http://schemas.microsoft.com/office/drawing/2014/main" id="{2A2E4252-A1AE-6007-05F9-5F4FE5EEF584}"/>
              </a:ext>
            </a:extLst>
          </p:cNvPr>
          <p:cNvCxnSpPr>
            <a:cxnSpLocks/>
          </p:cNvCxnSpPr>
          <p:nvPr/>
        </p:nvCxnSpPr>
        <p:spPr>
          <a:xfrm>
            <a:off x="3948793" y="5047861"/>
            <a:ext cx="418238" cy="187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4A454C3-B417-038B-8CB0-57C6B7A13BE8}"/>
              </a:ext>
            </a:extLst>
          </p:cNvPr>
          <p:cNvCxnSpPr/>
          <p:nvPr/>
        </p:nvCxnSpPr>
        <p:spPr>
          <a:xfrm>
            <a:off x="7275932" y="5150878"/>
            <a:ext cx="337848"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65113D35-6888-4CB5-5780-7BC22771D9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48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7BCD-DC47-48BD-A8CC-630148155FA1}"/>
              </a:ext>
            </a:extLst>
          </p:cNvPr>
          <p:cNvSpPr>
            <a:spLocks noGrp="1"/>
          </p:cNvSpPr>
          <p:nvPr>
            <p:ph type="title"/>
          </p:nvPr>
        </p:nvSpPr>
        <p:spPr>
          <a:xfrm>
            <a:off x="369570" y="136525"/>
            <a:ext cx="10515600" cy="1325563"/>
          </a:xfrm>
        </p:spPr>
        <p:txBody>
          <a:bodyPr/>
          <a:lstStyle/>
          <a:p>
            <a:r>
              <a:rPr lang="en-US" b="1"/>
              <a:t>Introduction</a:t>
            </a:r>
            <a:endParaRPr lang="en-US" b="1" dirty="0"/>
          </a:p>
        </p:txBody>
      </p:sp>
      <p:sp>
        <p:nvSpPr>
          <p:cNvPr id="3" name="Content Placeholder 2">
            <a:extLst>
              <a:ext uri="{FF2B5EF4-FFF2-40B4-BE49-F238E27FC236}">
                <a16:creationId xmlns:a16="http://schemas.microsoft.com/office/drawing/2014/main" id="{1C6603A5-F2D2-4BC6-9E99-9628990A53BD}"/>
              </a:ext>
            </a:extLst>
          </p:cNvPr>
          <p:cNvSpPr>
            <a:spLocks noGrp="1"/>
          </p:cNvSpPr>
          <p:nvPr>
            <p:ph idx="1"/>
          </p:nvPr>
        </p:nvSpPr>
        <p:spPr>
          <a:xfrm>
            <a:off x="838200" y="1690688"/>
            <a:ext cx="6449291" cy="4667250"/>
          </a:xfrm>
        </p:spPr>
        <p:txBody>
          <a:bodyPr>
            <a:normAutofit/>
          </a:bodyPr>
          <a:lstStyle/>
          <a:p>
            <a:r>
              <a:rPr lang="en-US" b="1"/>
              <a:t>Air pollution due to PM</a:t>
            </a:r>
            <a:r>
              <a:rPr lang="en-US" b="1" baseline="-25000"/>
              <a:t>2.5</a:t>
            </a:r>
            <a:r>
              <a:rPr lang="en-US" b="1"/>
              <a:t> and Ozone: </a:t>
            </a:r>
            <a:r>
              <a:rPr lang="en-US"/>
              <a:t>One of the most important eco-environmental problems in China </a:t>
            </a:r>
            <a:r>
              <a:rPr lang="en-US" sz="1800"/>
              <a:t>(Nel 2005; Brauer et al. 2016)</a:t>
            </a:r>
          </a:p>
          <a:p>
            <a:r>
              <a:rPr lang="en-US" b="1"/>
              <a:t>Spatial distribution of and level of pollution determined by:</a:t>
            </a:r>
          </a:p>
          <a:p>
            <a:pPr lvl="1"/>
            <a:r>
              <a:rPr lang="en-US"/>
              <a:t>Pollution sources, AND</a:t>
            </a:r>
          </a:p>
          <a:p>
            <a:pPr lvl="1"/>
            <a:r>
              <a:rPr lang="en-US"/>
              <a:t>Meteorology situation due to</a:t>
            </a:r>
          </a:p>
          <a:p>
            <a:pPr lvl="2"/>
            <a:r>
              <a:rPr lang="en-US"/>
              <a:t>Diffusion,</a:t>
            </a:r>
          </a:p>
          <a:p>
            <a:pPr lvl="2"/>
            <a:r>
              <a:rPr lang="en-US"/>
              <a:t>Accumulation, and</a:t>
            </a:r>
          </a:p>
          <a:p>
            <a:pPr lvl="2"/>
            <a:r>
              <a:rPr lang="en-US"/>
              <a:t>Transport of air pollutants </a:t>
            </a:r>
          </a:p>
          <a:p>
            <a:pPr marL="914400" lvl="2" indent="0" algn="r">
              <a:buNone/>
            </a:pPr>
            <a:r>
              <a:rPr lang="en-US" sz="1400"/>
              <a:t>(Jacob and Winner 2009; Pearce et al. 2011)</a:t>
            </a:r>
            <a:endParaRPr lang="en-US" sz="1400" dirty="0"/>
          </a:p>
        </p:txBody>
      </p:sp>
      <p:sp>
        <p:nvSpPr>
          <p:cNvPr id="4" name="Slide Number Placeholder 3">
            <a:extLst>
              <a:ext uri="{FF2B5EF4-FFF2-40B4-BE49-F238E27FC236}">
                <a16:creationId xmlns:a16="http://schemas.microsoft.com/office/drawing/2014/main" id="{70D726E0-0745-4CE1-8EF3-42F5939E94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30EC7E-8290-474A-B509-48EB302941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D48D47F-E08D-23B6-E1B7-D5AD3FBDBDC8}"/>
              </a:ext>
            </a:extLst>
          </p:cNvPr>
          <p:cNvPicPr>
            <a:picLocks noChangeAspect="1"/>
          </p:cNvPicPr>
          <p:nvPr/>
        </p:nvPicPr>
        <p:blipFill>
          <a:blip r:embed="rId3"/>
          <a:stretch>
            <a:fillRect/>
          </a:stretch>
        </p:blipFill>
        <p:spPr>
          <a:xfrm>
            <a:off x="7287491" y="2063027"/>
            <a:ext cx="4695501" cy="3403920"/>
          </a:xfrm>
          <a:prstGeom prst="rect">
            <a:avLst/>
          </a:prstGeom>
        </p:spPr>
      </p:pic>
    </p:spTree>
    <p:extLst>
      <p:ext uri="{BB962C8B-B14F-4D97-AF65-F5344CB8AC3E}">
        <p14:creationId xmlns:p14="http://schemas.microsoft.com/office/powerpoint/2010/main" val="214610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1" name="Arrow: Right 10">
            <a:extLst>
              <a:ext uri="{FF2B5EF4-FFF2-40B4-BE49-F238E27FC236}">
                <a16:creationId xmlns:a16="http://schemas.microsoft.com/office/drawing/2014/main" id="{4E7E3766-950C-F453-54ED-C49907FA93E7}"/>
              </a:ext>
            </a:extLst>
          </p:cNvPr>
          <p:cNvSpPr>
            <a:spLocks/>
          </p:cNvSpPr>
          <p:nvPr/>
        </p:nvSpPr>
        <p:spPr>
          <a:xfrm>
            <a:off x="8879720"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74B29A9-F92B-13F9-388B-56D0B15A80C8}"/>
              </a:ext>
            </a:extLst>
          </p:cNvPr>
          <p:cNvSpPr txBox="1"/>
          <p:nvPr/>
        </p:nvSpPr>
        <p:spPr>
          <a:xfrm>
            <a:off x="8783057" y="1749109"/>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TextBox 1">
            <a:extLst>
              <a:ext uri="{FF2B5EF4-FFF2-40B4-BE49-F238E27FC236}">
                <a16:creationId xmlns:a16="http://schemas.microsoft.com/office/drawing/2014/main" id="{39C67C59-EB27-205F-BBE4-44AAFEB00A1D}"/>
              </a:ext>
            </a:extLst>
          </p:cNvPr>
          <p:cNvSpPr txBox="1"/>
          <p:nvPr/>
        </p:nvSpPr>
        <p:spPr>
          <a:xfrm>
            <a:off x="2675149" y="390681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 80%</a:t>
            </a:r>
          </a:p>
        </p:txBody>
      </p:sp>
      <p:sp>
        <p:nvSpPr>
          <p:cNvPr id="3" name="TextBox 2">
            <a:extLst>
              <a:ext uri="{FF2B5EF4-FFF2-40B4-BE49-F238E27FC236}">
                <a16:creationId xmlns:a16="http://schemas.microsoft.com/office/drawing/2014/main" id="{B13E2701-B81D-8BD8-91D5-4049510C6C17}"/>
              </a:ext>
            </a:extLst>
          </p:cNvPr>
          <p:cNvSpPr txBox="1"/>
          <p:nvPr/>
        </p:nvSpPr>
        <p:spPr>
          <a:xfrm>
            <a:off x="2687188" y="478154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20%</a:t>
            </a:r>
          </a:p>
        </p:txBody>
      </p:sp>
      <p:sp>
        <p:nvSpPr>
          <p:cNvPr id="16" name="TextBox 15">
            <a:extLst>
              <a:ext uri="{FF2B5EF4-FFF2-40B4-BE49-F238E27FC236}">
                <a16:creationId xmlns:a16="http://schemas.microsoft.com/office/drawing/2014/main" id="{61405171-B4D3-424F-D8BE-9C15DEAF88BE}"/>
              </a:ext>
            </a:extLst>
          </p:cNvPr>
          <p:cNvSpPr txBox="1"/>
          <p:nvPr/>
        </p:nvSpPr>
        <p:spPr>
          <a:xfrm>
            <a:off x="230445" y="4244367"/>
            <a:ext cx="1610485" cy="646331"/>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Randomly Partition Data</a:t>
            </a:r>
          </a:p>
        </p:txBody>
      </p:sp>
      <p:cxnSp>
        <p:nvCxnSpPr>
          <p:cNvPr id="19" name="Straight Arrow Connector 18">
            <a:extLst>
              <a:ext uri="{FF2B5EF4-FFF2-40B4-BE49-F238E27FC236}">
                <a16:creationId xmlns:a16="http://schemas.microsoft.com/office/drawing/2014/main" id="{012A436D-C48C-BC14-8F76-DF8BFD2F411F}"/>
              </a:ext>
            </a:extLst>
          </p:cNvPr>
          <p:cNvCxnSpPr/>
          <p:nvPr/>
        </p:nvCxnSpPr>
        <p:spPr>
          <a:xfrm flipV="1">
            <a:off x="1912776" y="4091482"/>
            <a:ext cx="541175" cy="28030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9E4441-7F42-6B12-FED3-8F4BAC02CA92}"/>
              </a:ext>
            </a:extLst>
          </p:cNvPr>
          <p:cNvCxnSpPr>
            <a:cxnSpLocks/>
          </p:cNvCxnSpPr>
          <p:nvPr/>
        </p:nvCxnSpPr>
        <p:spPr>
          <a:xfrm>
            <a:off x="1912776" y="4741114"/>
            <a:ext cx="634481" cy="225098"/>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FC2402C-796F-E67C-C5D4-4F61A6A2B488}"/>
              </a:ext>
            </a:extLst>
          </p:cNvPr>
          <p:cNvSpPr txBox="1"/>
          <p:nvPr/>
        </p:nvSpPr>
        <p:spPr>
          <a:xfrm>
            <a:off x="4449062" y="4773780"/>
            <a:ext cx="2744840" cy="923330"/>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Holdout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correlation?</a:t>
            </a:r>
          </a:p>
        </p:txBody>
      </p:sp>
      <p:sp>
        <p:nvSpPr>
          <p:cNvPr id="27" name="TextBox 26">
            <a:extLst>
              <a:ext uri="{FF2B5EF4-FFF2-40B4-BE49-F238E27FC236}">
                <a16:creationId xmlns:a16="http://schemas.microsoft.com/office/drawing/2014/main" id="{AD1F84C8-71ED-08A7-DFFF-E9FB9333DE79}"/>
              </a:ext>
            </a:extLst>
          </p:cNvPr>
          <p:cNvSpPr txBox="1"/>
          <p:nvPr/>
        </p:nvSpPr>
        <p:spPr>
          <a:xfrm>
            <a:off x="7776201" y="4755698"/>
            <a:ext cx="1946297" cy="923330"/>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 Performance for single run</a:t>
            </a:r>
          </a:p>
        </p:txBody>
      </p:sp>
      <p:cxnSp>
        <p:nvCxnSpPr>
          <p:cNvPr id="29" name="Straight Arrow Connector 28">
            <a:extLst>
              <a:ext uri="{FF2B5EF4-FFF2-40B4-BE49-F238E27FC236}">
                <a16:creationId xmlns:a16="http://schemas.microsoft.com/office/drawing/2014/main" id="{2A2E4252-A1AE-6007-05F9-5F4FE5EEF584}"/>
              </a:ext>
            </a:extLst>
          </p:cNvPr>
          <p:cNvCxnSpPr>
            <a:cxnSpLocks/>
          </p:cNvCxnSpPr>
          <p:nvPr/>
        </p:nvCxnSpPr>
        <p:spPr>
          <a:xfrm>
            <a:off x="3948793" y="5047861"/>
            <a:ext cx="418238" cy="187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4A454C3-B417-038B-8CB0-57C6B7A13BE8}"/>
              </a:ext>
            </a:extLst>
          </p:cNvPr>
          <p:cNvCxnSpPr/>
          <p:nvPr/>
        </p:nvCxnSpPr>
        <p:spPr>
          <a:xfrm>
            <a:off x="7275932" y="5150878"/>
            <a:ext cx="337848"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535A68AC-5D90-137A-487E-78D01AFC14D4}"/>
              </a:ext>
            </a:extLst>
          </p:cNvPr>
          <p:cNvSpPr txBox="1"/>
          <p:nvPr/>
        </p:nvSpPr>
        <p:spPr>
          <a:xfrm>
            <a:off x="4804218" y="6447556"/>
            <a:ext cx="16338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Repeat</a:t>
            </a:r>
          </a:p>
        </p:txBody>
      </p:sp>
      <p:sp>
        <p:nvSpPr>
          <p:cNvPr id="50" name="Arrow: Curved Up 49">
            <a:extLst>
              <a:ext uri="{FF2B5EF4-FFF2-40B4-BE49-F238E27FC236}">
                <a16:creationId xmlns:a16="http://schemas.microsoft.com/office/drawing/2014/main" id="{10C53D3B-549D-A73F-20AF-C258BD9DEF8B}"/>
              </a:ext>
            </a:extLst>
          </p:cNvPr>
          <p:cNvSpPr/>
          <p:nvPr/>
        </p:nvSpPr>
        <p:spPr>
          <a:xfrm flipH="1">
            <a:off x="605565" y="5481292"/>
            <a:ext cx="9511960" cy="1254657"/>
          </a:xfrm>
          <a:prstGeom prst="curvedUpArrow">
            <a:avLst>
              <a:gd name="adj1" fmla="val 23123"/>
              <a:gd name="adj2" fmla="val 50000"/>
              <a:gd name="adj3" fmla="val 36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Slide Number Placeholder 53">
            <a:extLst>
              <a:ext uri="{FF2B5EF4-FFF2-40B4-BE49-F238E27FC236}">
                <a16:creationId xmlns:a16="http://schemas.microsoft.com/office/drawing/2014/main" id="{46719E33-5F56-1D1E-6405-C4B88EC0B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09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1" name="Arrow: Right 10">
            <a:extLst>
              <a:ext uri="{FF2B5EF4-FFF2-40B4-BE49-F238E27FC236}">
                <a16:creationId xmlns:a16="http://schemas.microsoft.com/office/drawing/2014/main" id="{4E7E3766-950C-F453-54ED-C49907FA93E7}"/>
              </a:ext>
            </a:extLst>
          </p:cNvPr>
          <p:cNvSpPr>
            <a:spLocks/>
          </p:cNvSpPr>
          <p:nvPr/>
        </p:nvSpPr>
        <p:spPr>
          <a:xfrm>
            <a:off x="8879720"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74B29A9-F92B-13F9-388B-56D0B15A80C8}"/>
              </a:ext>
            </a:extLst>
          </p:cNvPr>
          <p:cNvSpPr txBox="1"/>
          <p:nvPr/>
        </p:nvSpPr>
        <p:spPr>
          <a:xfrm>
            <a:off x="8783057" y="1749109"/>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TextBox 1">
            <a:extLst>
              <a:ext uri="{FF2B5EF4-FFF2-40B4-BE49-F238E27FC236}">
                <a16:creationId xmlns:a16="http://schemas.microsoft.com/office/drawing/2014/main" id="{39C67C59-EB27-205F-BBE4-44AAFEB00A1D}"/>
              </a:ext>
            </a:extLst>
          </p:cNvPr>
          <p:cNvSpPr txBox="1"/>
          <p:nvPr/>
        </p:nvSpPr>
        <p:spPr>
          <a:xfrm>
            <a:off x="2675149" y="390681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Train 80%</a:t>
            </a:r>
          </a:p>
        </p:txBody>
      </p:sp>
      <p:sp>
        <p:nvSpPr>
          <p:cNvPr id="3" name="TextBox 2">
            <a:extLst>
              <a:ext uri="{FF2B5EF4-FFF2-40B4-BE49-F238E27FC236}">
                <a16:creationId xmlns:a16="http://schemas.microsoft.com/office/drawing/2014/main" id="{B13E2701-B81D-8BD8-91D5-4049510C6C17}"/>
              </a:ext>
            </a:extLst>
          </p:cNvPr>
          <p:cNvSpPr txBox="1"/>
          <p:nvPr/>
        </p:nvSpPr>
        <p:spPr>
          <a:xfrm>
            <a:off x="2687188" y="4781546"/>
            <a:ext cx="1179575" cy="369332"/>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 20%</a:t>
            </a:r>
          </a:p>
        </p:txBody>
      </p:sp>
      <p:sp>
        <p:nvSpPr>
          <p:cNvPr id="16" name="TextBox 15">
            <a:extLst>
              <a:ext uri="{FF2B5EF4-FFF2-40B4-BE49-F238E27FC236}">
                <a16:creationId xmlns:a16="http://schemas.microsoft.com/office/drawing/2014/main" id="{61405171-B4D3-424F-D8BE-9C15DEAF88BE}"/>
              </a:ext>
            </a:extLst>
          </p:cNvPr>
          <p:cNvSpPr txBox="1"/>
          <p:nvPr/>
        </p:nvSpPr>
        <p:spPr>
          <a:xfrm>
            <a:off x="230445" y="4244367"/>
            <a:ext cx="1610485" cy="646331"/>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Randomly Partition Data</a:t>
            </a:r>
          </a:p>
        </p:txBody>
      </p:sp>
      <p:cxnSp>
        <p:nvCxnSpPr>
          <p:cNvPr id="19" name="Straight Arrow Connector 18">
            <a:extLst>
              <a:ext uri="{FF2B5EF4-FFF2-40B4-BE49-F238E27FC236}">
                <a16:creationId xmlns:a16="http://schemas.microsoft.com/office/drawing/2014/main" id="{012A436D-C48C-BC14-8F76-DF8BFD2F411F}"/>
              </a:ext>
            </a:extLst>
          </p:cNvPr>
          <p:cNvCxnSpPr/>
          <p:nvPr/>
        </p:nvCxnSpPr>
        <p:spPr>
          <a:xfrm flipV="1">
            <a:off x="1912776" y="4091482"/>
            <a:ext cx="541175" cy="28030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B99E4441-7F42-6B12-FED3-8F4BAC02CA92}"/>
              </a:ext>
            </a:extLst>
          </p:cNvPr>
          <p:cNvCxnSpPr>
            <a:cxnSpLocks/>
          </p:cNvCxnSpPr>
          <p:nvPr/>
        </p:nvCxnSpPr>
        <p:spPr>
          <a:xfrm>
            <a:off x="1912776" y="4741114"/>
            <a:ext cx="634481" cy="225098"/>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FC2402C-796F-E67C-C5D4-4F61A6A2B488}"/>
              </a:ext>
            </a:extLst>
          </p:cNvPr>
          <p:cNvSpPr txBox="1"/>
          <p:nvPr/>
        </p:nvSpPr>
        <p:spPr>
          <a:xfrm>
            <a:off x="4449062" y="4773780"/>
            <a:ext cx="2744840" cy="923330"/>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Holdout Analysis: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error?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How much correlation?</a:t>
            </a:r>
          </a:p>
        </p:txBody>
      </p:sp>
      <p:sp>
        <p:nvSpPr>
          <p:cNvPr id="27" name="TextBox 26">
            <a:extLst>
              <a:ext uri="{FF2B5EF4-FFF2-40B4-BE49-F238E27FC236}">
                <a16:creationId xmlns:a16="http://schemas.microsoft.com/office/drawing/2014/main" id="{AD1F84C8-71ED-08A7-DFFF-E9FB9333DE79}"/>
              </a:ext>
            </a:extLst>
          </p:cNvPr>
          <p:cNvSpPr txBox="1"/>
          <p:nvPr/>
        </p:nvSpPr>
        <p:spPr>
          <a:xfrm>
            <a:off x="7776201" y="4755698"/>
            <a:ext cx="1946297" cy="923330"/>
          </a:xfrm>
          <a:prstGeom prst="rect">
            <a:avLst/>
          </a:prstGeom>
          <a:solidFill>
            <a:schemeClr val="accent4">
              <a:lumMod val="20000"/>
              <a:lumOff val="80000"/>
            </a:schemeClr>
          </a:solid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 Performance for single run</a:t>
            </a:r>
          </a:p>
        </p:txBody>
      </p:sp>
      <p:cxnSp>
        <p:nvCxnSpPr>
          <p:cNvPr id="29" name="Straight Arrow Connector 28">
            <a:extLst>
              <a:ext uri="{FF2B5EF4-FFF2-40B4-BE49-F238E27FC236}">
                <a16:creationId xmlns:a16="http://schemas.microsoft.com/office/drawing/2014/main" id="{2A2E4252-A1AE-6007-05F9-5F4FE5EEF584}"/>
              </a:ext>
            </a:extLst>
          </p:cNvPr>
          <p:cNvCxnSpPr>
            <a:cxnSpLocks/>
          </p:cNvCxnSpPr>
          <p:nvPr/>
        </p:nvCxnSpPr>
        <p:spPr>
          <a:xfrm>
            <a:off x="3948793" y="5047861"/>
            <a:ext cx="418238" cy="187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4A454C3-B417-038B-8CB0-57C6B7A13BE8}"/>
              </a:ext>
            </a:extLst>
          </p:cNvPr>
          <p:cNvCxnSpPr/>
          <p:nvPr/>
        </p:nvCxnSpPr>
        <p:spPr>
          <a:xfrm>
            <a:off x="7275932" y="5150878"/>
            <a:ext cx="337848"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535A68AC-5D90-137A-487E-78D01AFC14D4}"/>
              </a:ext>
            </a:extLst>
          </p:cNvPr>
          <p:cNvSpPr txBox="1"/>
          <p:nvPr/>
        </p:nvSpPr>
        <p:spPr>
          <a:xfrm>
            <a:off x="4804218" y="6447556"/>
            <a:ext cx="16338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Repeat</a:t>
            </a:r>
          </a:p>
        </p:txBody>
      </p:sp>
      <p:sp>
        <p:nvSpPr>
          <p:cNvPr id="50" name="Arrow: Curved Up 49">
            <a:extLst>
              <a:ext uri="{FF2B5EF4-FFF2-40B4-BE49-F238E27FC236}">
                <a16:creationId xmlns:a16="http://schemas.microsoft.com/office/drawing/2014/main" id="{10C53D3B-549D-A73F-20AF-C258BD9DEF8B}"/>
              </a:ext>
            </a:extLst>
          </p:cNvPr>
          <p:cNvSpPr/>
          <p:nvPr/>
        </p:nvSpPr>
        <p:spPr>
          <a:xfrm flipH="1">
            <a:off x="605565" y="5481292"/>
            <a:ext cx="9511960" cy="1254657"/>
          </a:xfrm>
          <a:prstGeom prst="curvedUpArrow">
            <a:avLst>
              <a:gd name="adj1" fmla="val 23123"/>
              <a:gd name="adj2" fmla="val 50000"/>
              <a:gd name="adj3" fmla="val 36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C74EDB10-2090-CEE9-D190-ABF40E8B7B98}"/>
              </a:ext>
            </a:extLst>
          </p:cNvPr>
          <p:cNvSpPr txBox="1"/>
          <p:nvPr/>
        </p:nvSpPr>
        <p:spPr>
          <a:xfrm>
            <a:off x="138930" y="3429000"/>
            <a:ext cx="10264703" cy="3387888"/>
          </a:xfrm>
          <a:prstGeom prst="rect">
            <a:avLst/>
          </a:prstGeom>
          <a:noFill/>
          <a:ln w="5715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8DB47728-BBE2-F5FA-E02E-A331C0404F45}"/>
              </a:ext>
            </a:extLst>
          </p:cNvPr>
          <p:cNvSpPr txBox="1"/>
          <p:nvPr/>
        </p:nvSpPr>
        <p:spPr>
          <a:xfrm>
            <a:off x="10393731" y="4741114"/>
            <a:ext cx="12873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 times</a:t>
            </a:r>
          </a:p>
        </p:txBody>
      </p:sp>
      <p:sp>
        <p:nvSpPr>
          <p:cNvPr id="5" name="Slide Number Placeholder 4">
            <a:extLst>
              <a:ext uri="{FF2B5EF4-FFF2-40B4-BE49-F238E27FC236}">
                <a16:creationId xmlns:a16="http://schemas.microsoft.com/office/drawing/2014/main" id="{A9903187-4CDA-C9FD-99F5-38EC5D9071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93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1" name="Arrow: Right 10">
            <a:extLst>
              <a:ext uri="{FF2B5EF4-FFF2-40B4-BE49-F238E27FC236}">
                <a16:creationId xmlns:a16="http://schemas.microsoft.com/office/drawing/2014/main" id="{4E7E3766-950C-F453-54ED-C49907FA93E7}"/>
              </a:ext>
            </a:extLst>
          </p:cNvPr>
          <p:cNvSpPr>
            <a:spLocks/>
          </p:cNvSpPr>
          <p:nvPr/>
        </p:nvSpPr>
        <p:spPr>
          <a:xfrm>
            <a:off x="8879720"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9B87C4-F725-BA22-EAA1-44D5C18A0CF6}"/>
              </a:ext>
            </a:extLst>
          </p:cNvPr>
          <p:cNvSpPr txBox="1"/>
          <p:nvPr/>
        </p:nvSpPr>
        <p:spPr>
          <a:xfrm>
            <a:off x="9914644"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Remove the variability from daily meteorology</a:t>
            </a:r>
          </a:p>
        </p:txBody>
      </p:sp>
      <p:sp>
        <p:nvSpPr>
          <p:cNvPr id="13" name="TextBox 12">
            <a:extLst>
              <a:ext uri="{FF2B5EF4-FFF2-40B4-BE49-F238E27FC236}">
                <a16:creationId xmlns:a16="http://schemas.microsoft.com/office/drawing/2014/main" id="{C74B29A9-F92B-13F9-388B-56D0B15A80C8}"/>
              </a:ext>
            </a:extLst>
          </p:cNvPr>
          <p:cNvSpPr txBox="1"/>
          <p:nvPr/>
        </p:nvSpPr>
        <p:spPr>
          <a:xfrm>
            <a:off x="8783057" y="1749109"/>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3" name="Slide Number Placeholder 2">
            <a:extLst>
              <a:ext uri="{FF2B5EF4-FFF2-40B4-BE49-F238E27FC236}">
                <a16:creationId xmlns:a16="http://schemas.microsoft.com/office/drawing/2014/main" id="{0B0D6C2E-3865-9658-2673-A10BFCE875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87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7" name="Arrow: Right 6">
            <a:extLst>
              <a:ext uri="{FF2B5EF4-FFF2-40B4-BE49-F238E27FC236}">
                <a16:creationId xmlns:a16="http://schemas.microsoft.com/office/drawing/2014/main" id="{98DCCF6E-75B4-B69E-8B70-51BCEB4AC61E}"/>
              </a:ext>
            </a:extLst>
          </p:cNvPr>
          <p:cNvSpPr>
            <a:spLocks/>
          </p:cNvSpPr>
          <p:nvPr/>
        </p:nvSpPr>
        <p:spPr>
          <a:xfrm>
            <a:off x="2362576"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A5D6A0C-0077-39DD-59CB-E5C4FD0160A7}"/>
              </a:ext>
            </a:extLst>
          </p:cNvPr>
          <p:cNvSpPr txBox="1"/>
          <p:nvPr/>
        </p:nvSpPr>
        <p:spPr>
          <a:xfrm>
            <a:off x="3397502"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Short term components of these signals</a:t>
            </a:r>
          </a:p>
        </p:txBody>
      </p:sp>
      <p:sp>
        <p:nvSpPr>
          <p:cNvPr id="9" name="Arrow: Right 8">
            <a:extLst>
              <a:ext uri="{FF2B5EF4-FFF2-40B4-BE49-F238E27FC236}">
                <a16:creationId xmlns:a16="http://schemas.microsoft.com/office/drawing/2014/main" id="{80F4D41A-B7E2-F65D-F1BE-4633559A72B5}"/>
              </a:ext>
            </a:extLst>
          </p:cNvPr>
          <p:cNvSpPr>
            <a:spLocks/>
          </p:cNvSpPr>
          <p:nvPr/>
        </p:nvSpPr>
        <p:spPr>
          <a:xfrm>
            <a:off x="5621148"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C732155-8357-A441-3974-A24D74CC1804}"/>
              </a:ext>
            </a:extLst>
          </p:cNvPr>
          <p:cNvSpPr txBox="1"/>
          <p:nvPr/>
        </p:nvSpPr>
        <p:spPr>
          <a:xfrm>
            <a:off x="6656074" y="1268200"/>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Linear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General Additive Model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Forest</a:t>
            </a:r>
          </a:p>
        </p:txBody>
      </p:sp>
      <p:sp>
        <p:nvSpPr>
          <p:cNvPr id="11" name="Arrow: Right 10">
            <a:extLst>
              <a:ext uri="{FF2B5EF4-FFF2-40B4-BE49-F238E27FC236}">
                <a16:creationId xmlns:a16="http://schemas.microsoft.com/office/drawing/2014/main" id="{4E7E3766-950C-F453-54ED-C49907FA93E7}"/>
              </a:ext>
            </a:extLst>
          </p:cNvPr>
          <p:cNvSpPr>
            <a:spLocks/>
          </p:cNvSpPr>
          <p:nvPr/>
        </p:nvSpPr>
        <p:spPr>
          <a:xfrm>
            <a:off x="8879720" y="1402533"/>
            <a:ext cx="914400" cy="393178"/>
          </a:xfrm>
          <a:prstGeom prst="rightArrow">
            <a:avLst>
              <a:gd name="adj1" fmla="val 60761"/>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9B87C4-F725-BA22-EAA1-44D5C18A0CF6}"/>
              </a:ext>
            </a:extLst>
          </p:cNvPr>
          <p:cNvSpPr txBox="1"/>
          <p:nvPr/>
        </p:nvSpPr>
        <p:spPr>
          <a:xfrm>
            <a:off x="9914644"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Remove the variability from daily meteorology</a:t>
            </a:r>
          </a:p>
        </p:txBody>
      </p:sp>
      <p:sp>
        <p:nvSpPr>
          <p:cNvPr id="13" name="TextBox 12">
            <a:extLst>
              <a:ext uri="{FF2B5EF4-FFF2-40B4-BE49-F238E27FC236}">
                <a16:creationId xmlns:a16="http://schemas.microsoft.com/office/drawing/2014/main" id="{C74B29A9-F92B-13F9-388B-56D0B15A80C8}"/>
              </a:ext>
            </a:extLst>
          </p:cNvPr>
          <p:cNvSpPr txBox="1"/>
          <p:nvPr/>
        </p:nvSpPr>
        <p:spPr>
          <a:xfrm>
            <a:off x="8783057" y="1749109"/>
            <a:ext cx="11077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Evaluation</a:t>
            </a:r>
          </a:p>
        </p:txBody>
      </p:sp>
      <p:sp>
        <p:nvSpPr>
          <p:cNvPr id="14" name="TextBox 13">
            <a:extLst>
              <a:ext uri="{FF2B5EF4-FFF2-40B4-BE49-F238E27FC236}">
                <a16:creationId xmlns:a16="http://schemas.microsoft.com/office/drawing/2014/main" id="{362BC186-DE5A-F580-6963-655BA0AFDBE6}"/>
              </a:ext>
            </a:extLst>
          </p:cNvPr>
          <p:cNvSpPr txBox="1"/>
          <p:nvPr/>
        </p:nvSpPr>
        <p:spPr>
          <a:xfrm>
            <a:off x="2242051" y="1735789"/>
            <a:ext cx="11795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KZ-filter</a:t>
            </a:r>
          </a:p>
        </p:txBody>
      </p:sp>
      <p:sp>
        <p:nvSpPr>
          <p:cNvPr id="15" name="TextBox 14">
            <a:extLst>
              <a:ext uri="{FF2B5EF4-FFF2-40B4-BE49-F238E27FC236}">
                <a16:creationId xmlns:a16="http://schemas.microsoft.com/office/drawing/2014/main" id="{D74CEAF5-A99C-127A-BD5D-E61EE579ECAE}"/>
              </a:ext>
            </a:extLst>
          </p:cNvPr>
          <p:cNvSpPr txBox="1"/>
          <p:nvPr/>
        </p:nvSpPr>
        <p:spPr>
          <a:xfrm>
            <a:off x="5361545" y="1807326"/>
            <a:ext cx="14689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Relationships between pollutants &amp; meteorology</a:t>
            </a:r>
          </a:p>
        </p:txBody>
      </p:sp>
      <p:cxnSp>
        <p:nvCxnSpPr>
          <p:cNvPr id="19" name="Straight Arrow Connector 18">
            <a:extLst>
              <a:ext uri="{FF2B5EF4-FFF2-40B4-BE49-F238E27FC236}">
                <a16:creationId xmlns:a16="http://schemas.microsoft.com/office/drawing/2014/main" id="{30615900-8E4F-5579-F1C2-6349DD9D962A}"/>
              </a:ext>
            </a:extLst>
          </p:cNvPr>
          <p:cNvCxnSpPr>
            <a:cxnSpLocks/>
          </p:cNvCxnSpPr>
          <p:nvPr/>
        </p:nvCxnSpPr>
        <p:spPr>
          <a:xfrm flipH="1">
            <a:off x="9336920" y="2362435"/>
            <a:ext cx="457200" cy="16590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3" name="TextBox 2">
            <a:extLst>
              <a:ext uri="{FF2B5EF4-FFF2-40B4-BE49-F238E27FC236}">
                <a16:creationId xmlns:a16="http://schemas.microsoft.com/office/drawing/2014/main" id="{023A5953-BD9C-9E76-2B74-1F103DBED552}"/>
              </a:ext>
            </a:extLst>
          </p:cNvPr>
          <p:cNvSpPr txBox="1"/>
          <p:nvPr/>
        </p:nvSpPr>
        <p:spPr>
          <a:xfrm>
            <a:off x="7976987" y="4126093"/>
            <a:ext cx="2103120" cy="88444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Result!!</a:t>
            </a:r>
          </a:p>
        </p:txBody>
      </p:sp>
      <p:sp>
        <p:nvSpPr>
          <p:cNvPr id="5" name="Slide Number Placeholder 4">
            <a:extLst>
              <a:ext uri="{FF2B5EF4-FFF2-40B4-BE49-F238E27FC236}">
                <a16:creationId xmlns:a16="http://schemas.microsoft.com/office/drawing/2014/main" id="{8DDE647A-1163-7433-D720-64BA6F4405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04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549F-A7B8-38DD-5486-2DEEB317DC4E}"/>
              </a:ext>
            </a:extLst>
          </p:cNvPr>
          <p:cNvSpPr>
            <a:spLocks noGrp="1"/>
          </p:cNvSpPr>
          <p:nvPr>
            <p:ph type="title"/>
          </p:nvPr>
        </p:nvSpPr>
        <p:spPr>
          <a:xfrm>
            <a:off x="838200" y="365125"/>
            <a:ext cx="11114314" cy="1325563"/>
          </a:xfrm>
        </p:spPr>
        <p:txBody>
          <a:bodyP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black"/>
                </a:solidFill>
                <a:effectLst/>
                <a:uLnTx/>
                <a:uFillTx/>
                <a:ea typeface="+mn-ea"/>
                <a:cs typeface="+mn-cs"/>
              </a:rPr>
              <a:t>Including regional variables in the models significantly improved the models’ performances</a:t>
            </a:r>
          </a:p>
        </p:txBody>
      </p:sp>
      <p:sp>
        <p:nvSpPr>
          <p:cNvPr id="3" name="Slide Number Placeholder 2">
            <a:extLst>
              <a:ext uri="{FF2B5EF4-FFF2-40B4-BE49-F238E27FC236}">
                <a16:creationId xmlns:a16="http://schemas.microsoft.com/office/drawing/2014/main" id="{6B7A5731-C7D1-0ABE-CFA6-A277C9E941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F7D83FA-7081-A323-0DA3-8F2846900DE1}"/>
              </a:ext>
            </a:extLst>
          </p:cNvPr>
          <p:cNvPicPr>
            <a:picLocks noChangeAspect="1"/>
          </p:cNvPicPr>
          <p:nvPr/>
        </p:nvPicPr>
        <p:blipFill>
          <a:blip r:embed="rId3"/>
          <a:stretch>
            <a:fillRect/>
          </a:stretch>
        </p:blipFill>
        <p:spPr>
          <a:xfrm>
            <a:off x="2023743" y="2257313"/>
            <a:ext cx="9168691" cy="3339046"/>
          </a:xfrm>
          <a:prstGeom prst="rect">
            <a:avLst/>
          </a:prstGeom>
        </p:spPr>
      </p:pic>
    </p:spTree>
    <p:extLst>
      <p:ext uri="{BB962C8B-B14F-4D97-AF65-F5344CB8AC3E}">
        <p14:creationId xmlns:p14="http://schemas.microsoft.com/office/powerpoint/2010/main" val="150577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549F-A7B8-38DD-5486-2DEEB317DC4E}"/>
              </a:ext>
            </a:extLst>
          </p:cNvPr>
          <p:cNvSpPr>
            <a:spLocks noGrp="1"/>
          </p:cNvSpPr>
          <p:nvPr>
            <p:ph type="title"/>
          </p:nvPr>
        </p:nvSpPr>
        <p:spPr>
          <a:xfrm>
            <a:off x="1" y="251852"/>
            <a:ext cx="12192000" cy="1213877"/>
          </a:xfrm>
        </p:spPr>
        <p:txBody>
          <a:bodyPr>
            <a:normAutofit fontScale="9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black"/>
                </a:solidFill>
                <a:effectLst/>
                <a:uLnTx/>
                <a:uFillTx/>
                <a:ea typeface="+mn-ea"/>
                <a:cs typeface="+mn-cs"/>
              </a:rPr>
              <a:t>Model with regional variables averaged spatially across the 5°x5° box surrounding Beijing has better predictive performance</a:t>
            </a:r>
          </a:p>
        </p:txBody>
      </p:sp>
      <p:sp>
        <p:nvSpPr>
          <p:cNvPr id="3" name="Slide Number Placeholder 2">
            <a:extLst>
              <a:ext uri="{FF2B5EF4-FFF2-40B4-BE49-F238E27FC236}">
                <a16:creationId xmlns:a16="http://schemas.microsoft.com/office/drawing/2014/main" id="{6B7A5731-C7D1-0ABE-CFA6-A277C9E941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0D0B3F2-9BC6-34C0-5E13-A880773106C1}"/>
              </a:ext>
            </a:extLst>
          </p:cNvPr>
          <p:cNvPicPr>
            <a:picLocks noChangeAspect="1"/>
          </p:cNvPicPr>
          <p:nvPr/>
        </p:nvPicPr>
        <p:blipFill>
          <a:blip r:embed="rId3"/>
          <a:stretch>
            <a:fillRect/>
          </a:stretch>
        </p:blipFill>
        <p:spPr>
          <a:xfrm>
            <a:off x="6224144" y="1844044"/>
            <a:ext cx="5331907" cy="4512306"/>
          </a:xfrm>
          <a:prstGeom prst="rect">
            <a:avLst/>
          </a:prstGeom>
        </p:spPr>
      </p:pic>
      <p:pic>
        <p:nvPicPr>
          <p:cNvPr id="9" name="Picture 8">
            <a:extLst>
              <a:ext uri="{FF2B5EF4-FFF2-40B4-BE49-F238E27FC236}">
                <a16:creationId xmlns:a16="http://schemas.microsoft.com/office/drawing/2014/main" id="{7756D932-0414-CD77-DC84-4F9A789C232B}"/>
              </a:ext>
            </a:extLst>
          </p:cNvPr>
          <p:cNvPicPr>
            <a:picLocks noChangeAspect="1"/>
          </p:cNvPicPr>
          <p:nvPr/>
        </p:nvPicPr>
        <p:blipFill>
          <a:blip r:embed="rId4"/>
          <a:stretch>
            <a:fillRect/>
          </a:stretch>
        </p:blipFill>
        <p:spPr>
          <a:xfrm>
            <a:off x="255496" y="2228850"/>
            <a:ext cx="5840504" cy="1325156"/>
          </a:xfrm>
          <a:prstGeom prst="rect">
            <a:avLst/>
          </a:prstGeom>
        </p:spPr>
      </p:pic>
      <p:pic>
        <p:nvPicPr>
          <p:cNvPr id="10" name="Picture 9">
            <a:extLst>
              <a:ext uri="{FF2B5EF4-FFF2-40B4-BE49-F238E27FC236}">
                <a16:creationId xmlns:a16="http://schemas.microsoft.com/office/drawing/2014/main" id="{E11B7F95-2EFA-6AEE-67D7-818141E6B372}"/>
              </a:ext>
            </a:extLst>
          </p:cNvPr>
          <p:cNvPicPr>
            <a:picLocks noChangeAspect="1"/>
          </p:cNvPicPr>
          <p:nvPr/>
        </p:nvPicPr>
        <p:blipFill>
          <a:blip r:embed="rId5"/>
          <a:stretch>
            <a:fillRect/>
          </a:stretch>
        </p:blipFill>
        <p:spPr>
          <a:xfrm>
            <a:off x="255496" y="4292619"/>
            <a:ext cx="5840504" cy="1285893"/>
          </a:xfrm>
          <a:prstGeom prst="rect">
            <a:avLst/>
          </a:prstGeom>
        </p:spPr>
      </p:pic>
    </p:spTree>
    <p:extLst>
      <p:ext uri="{BB962C8B-B14F-4D97-AF65-F5344CB8AC3E}">
        <p14:creationId xmlns:p14="http://schemas.microsoft.com/office/powerpoint/2010/main" val="395807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05BD-3578-3FA5-0E98-CBF7BA9A895B}"/>
              </a:ext>
            </a:extLst>
          </p:cNvPr>
          <p:cNvSpPr>
            <a:spLocks noGrp="1"/>
          </p:cNvSpPr>
          <p:nvPr>
            <p:ph type="title"/>
          </p:nvPr>
        </p:nvSpPr>
        <p:spPr>
          <a:xfrm>
            <a:off x="471948" y="136525"/>
            <a:ext cx="11631562" cy="1554163"/>
          </a:xfrm>
        </p:spPr>
        <p:txBody>
          <a:bodyPr>
            <a:noAutofit/>
          </a:bodyPr>
          <a:lstStyle/>
          <a:p>
            <a:pPr algn="ctr"/>
            <a:r>
              <a:rPr lang="en-US" sz="3600" b="1" dirty="0"/>
              <a:t>Daily &amp; annual quantile summaries for STM met contributions show reduced met variability with decrease in emissions</a:t>
            </a:r>
          </a:p>
        </p:txBody>
      </p:sp>
      <p:sp>
        <p:nvSpPr>
          <p:cNvPr id="3" name="Slide Number Placeholder 2">
            <a:extLst>
              <a:ext uri="{FF2B5EF4-FFF2-40B4-BE49-F238E27FC236}">
                <a16:creationId xmlns:a16="http://schemas.microsoft.com/office/drawing/2014/main" id="{889DAE4C-78DD-3859-D688-66E8EA87CD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99B2943-45F3-6443-52C9-46AC329D098E}"/>
              </a:ext>
            </a:extLst>
          </p:cNvPr>
          <p:cNvPicPr>
            <a:picLocks noChangeAspect="1"/>
          </p:cNvPicPr>
          <p:nvPr/>
        </p:nvPicPr>
        <p:blipFill>
          <a:blip r:embed="rId3"/>
          <a:stretch>
            <a:fillRect/>
          </a:stretch>
        </p:blipFill>
        <p:spPr>
          <a:xfrm>
            <a:off x="1838827" y="1690688"/>
            <a:ext cx="9067800" cy="4876800"/>
          </a:xfrm>
          <a:prstGeom prst="rect">
            <a:avLst/>
          </a:prstGeom>
        </p:spPr>
      </p:pic>
    </p:spTree>
    <p:extLst>
      <p:ext uri="{BB962C8B-B14F-4D97-AF65-F5344CB8AC3E}">
        <p14:creationId xmlns:p14="http://schemas.microsoft.com/office/powerpoint/2010/main" val="33523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B3E1-54E9-675E-D7E5-30EC8D475699}"/>
              </a:ext>
            </a:extLst>
          </p:cNvPr>
          <p:cNvSpPr>
            <a:spLocks noGrp="1"/>
          </p:cNvSpPr>
          <p:nvPr>
            <p:ph type="title"/>
          </p:nvPr>
        </p:nvSpPr>
        <p:spPr>
          <a:xfrm>
            <a:off x="0" y="136526"/>
            <a:ext cx="11940988" cy="1479550"/>
          </a:xfrm>
        </p:spPr>
        <p:txBody>
          <a:bodyPr>
            <a:noAutofit/>
          </a:bodyPr>
          <a:lstStyle/>
          <a:p>
            <a:pPr algn="ctr"/>
            <a:r>
              <a:rPr lang="en-US" sz="3200" b="1" dirty="0"/>
              <a:t>Raw observed data vs meteorological detrended helps in understanding influence of meteorology to daily pollutant concentrations </a:t>
            </a:r>
          </a:p>
        </p:txBody>
      </p:sp>
      <p:sp>
        <p:nvSpPr>
          <p:cNvPr id="3" name="Slide Number Placeholder 2">
            <a:extLst>
              <a:ext uri="{FF2B5EF4-FFF2-40B4-BE49-F238E27FC236}">
                <a16:creationId xmlns:a16="http://schemas.microsoft.com/office/drawing/2014/main" id="{436E038D-6257-FC88-B190-A7C03E7DF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B728C16-49CE-B714-4FC8-EDF5C78A9DD9}"/>
              </a:ext>
            </a:extLst>
          </p:cNvPr>
          <p:cNvPicPr>
            <a:picLocks noChangeAspect="1"/>
          </p:cNvPicPr>
          <p:nvPr/>
        </p:nvPicPr>
        <p:blipFill>
          <a:blip r:embed="rId3"/>
          <a:stretch>
            <a:fillRect/>
          </a:stretch>
        </p:blipFill>
        <p:spPr>
          <a:xfrm>
            <a:off x="1562100" y="1616075"/>
            <a:ext cx="9067800" cy="4876800"/>
          </a:xfrm>
          <a:prstGeom prst="rect">
            <a:avLst/>
          </a:prstGeom>
        </p:spPr>
      </p:pic>
    </p:spTree>
    <p:extLst>
      <p:ext uri="{BB962C8B-B14F-4D97-AF65-F5344CB8AC3E}">
        <p14:creationId xmlns:p14="http://schemas.microsoft.com/office/powerpoint/2010/main" val="3143200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AC7B-8B11-CA8A-0385-7B4FFBACAAA4}"/>
              </a:ext>
            </a:extLst>
          </p:cNvPr>
          <p:cNvSpPr>
            <a:spLocks noGrp="1"/>
          </p:cNvSpPr>
          <p:nvPr>
            <p:ph type="title"/>
          </p:nvPr>
        </p:nvSpPr>
        <p:spPr>
          <a:xfrm>
            <a:off x="970547" y="336549"/>
            <a:ext cx="10515600" cy="1325563"/>
          </a:xfrm>
        </p:spPr>
        <p:txBody>
          <a:bodyPr/>
          <a:lstStyle/>
          <a:p>
            <a:r>
              <a:rPr lang="en-US" dirty="0"/>
              <a:t>Meteorological Detrending using KZ-filter</a:t>
            </a:r>
          </a:p>
        </p:txBody>
      </p:sp>
      <p:sp>
        <p:nvSpPr>
          <p:cNvPr id="4" name="Slide Number Placeholder 3">
            <a:extLst>
              <a:ext uri="{FF2B5EF4-FFF2-40B4-BE49-F238E27FC236}">
                <a16:creationId xmlns:a16="http://schemas.microsoft.com/office/drawing/2014/main" id="{75750288-8F6E-34E4-03E3-873F011EB7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7EFC2C7-DD12-517E-E25B-7BF603EDB676}"/>
              </a:ext>
            </a:extLst>
          </p:cNvPr>
          <p:cNvPicPr>
            <a:picLocks noChangeAspect="1"/>
          </p:cNvPicPr>
          <p:nvPr/>
        </p:nvPicPr>
        <p:blipFill>
          <a:blip r:embed="rId3"/>
          <a:stretch>
            <a:fillRect/>
          </a:stretch>
        </p:blipFill>
        <p:spPr>
          <a:xfrm>
            <a:off x="1562100" y="1662112"/>
            <a:ext cx="9067800" cy="4876800"/>
          </a:xfrm>
          <a:prstGeom prst="rect">
            <a:avLst/>
          </a:prstGeom>
        </p:spPr>
      </p:pic>
    </p:spTree>
    <p:extLst>
      <p:ext uri="{BB962C8B-B14F-4D97-AF65-F5344CB8AC3E}">
        <p14:creationId xmlns:p14="http://schemas.microsoft.com/office/powerpoint/2010/main" val="1373361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05BD-3578-3FA5-0E98-CBF7BA9A895B}"/>
              </a:ext>
            </a:extLst>
          </p:cNvPr>
          <p:cNvSpPr>
            <a:spLocks noGrp="1"/>
          </p:cNvSpPr>
          <p:nvPr>
            <p:ph type="title"/>
          </p:nvPr>
        </p:nvSpPr>
        <p:spPr>
          <a:xfrm>
            <a:off x="471948" y="136525"/>
            <a:ext cx="11631562" cy="1554163"/>
          </a:xfrm>
        </p:spPr>
        <p:txBody>
          <a:bodyPr>
            <a:noAutofit/>
          </a:bodyPr>
          <a:lstStyle/>
          <a:p>
            <a:pPr algn="ctr"/>
            <a:r>
              <a:rPr lang="en-US" sz="3600" b="1" dirty="0"/>
              <a:t>Daily &amp; annual quantile summaries for STM met contributions show reduced met variability with decrease in emissions</a:t>
            </a:r>
          </a:p>
        </p:txBody>
      </p:sp>
      <p:sp>
        <p:nvSpPr>
          <p:cNvPr id="3" name="Slide Number Placeholder 2">
            <a:extLst>
              <a:ext uri="{FF2B5EF4-FFF2-40B4-BE49-F238E27FC236}">
                <a16:creationId xmlns:a16="http://schemas.microsoft.com/office/drawing/2014/main" id="{889DAE4C-78DD-3859-D688-66E8EA87CD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99B2943-45F3-6443-52C9-46AC329D098E}"/>
              </a:ext>
            </a:extLst>
          </p:cNvPr>
          <p:cNvPicPr>
            <a:picLocks noChangeAspect="1"/>
          </p:cNvPicPr>
          <p:nvPr/>
        </p:nvPicPr>
        <p:blipFill>
          <a:blip r:embed="rId3"/>
          <a:stretch>
            <a:fillRect/>
          </a:stretch>
        </p:blipFill>
        <p:spPr>
          <a:xfrm>
            <a:off x="1838827" y="1690688"/>
            <a:ext cx="9067800" cy="4876800"/>
          </a:xfrm>
          <a:prstGeom prst="rect">
            <a:avLst/>
          </a:prstGeom>
        </p:spPr>
      </p:pic>
    </p:spTree>
    <p:extLst>
      <p:ext uri="{BB962C8B-B14F-4D97-AF65-F5344CB8AC3E}">
        <p14:creationId xmlns:p14="http://schemas.microsoft.com/office/powerpoint/2010/main" val="210746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84B0-F840-4491-91C6-3D6786E5596F}"/>
              </a:ext>
            </a:extLst>
          </p:cNvPr>
          <p:cNvSpPr>
            <a:spLocks noGrp="1"/>
          </p:cNvSpPr>
          <p:nvPr>
            <p:ph type="title"/>
          </p:nvPr>
        </p:nvSpPr>
        <p:spPr>
          <a:xfrm>
            <a:off x="464372" y="166109"/>
            <a:ext cx="10515600" cy="1325563"/>
          </a:xfrm>
        </p:spPr>
        <p:txBody>
          <a:bodyPr/>
          <a:lstStyle/>
          <a:p>
            <a:r>
              <a:rPr lang="en-US" b="1" dirty="0"/>
              <a:t>Background</a:t>
            </a:r>
          </a:p>
        </p:txBody>
      </p:sp>
      <p:sp>
        <p:nvSpPr>
          <p:cNvPr id="4" name="Slide Number Placeholder 3">
            <a:extLst>
              <a:ext uri="{FF2B5EF4-FFF2-40B4-BE49-F238E27FC236}">
                <a16:creationId xmlns:a16="http://schemas.microsoft.com/office/drawing/2014/main" id="{8FBA28AC-26B3-1AE1-BDC2-E897B57E8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D83ADBA-F310-9B5E-1EE6-69AEA37843BA}"/>
              </a:ext>
            </a:extLst>
          </p:cNvPr>
          <p:cNvPicPr>
            <a:picLocks noChangeAspect="1"/>
          </p:cNvPicPr>
          <p:nvPr/>
        </p:nvPicPr>
        <p:blipFill>
          <a:blip r:embed="rId3"/>
          <a:stretch>
            <a:fillRect/>
          </a:stretch>
        </p:blipFill>
        <p:spPr>
          <a:xfrm>
            <a:off x="838200" y="1622426"/>
            <a:ext cx="10331020" cy="4802187"/>
          </a:xfrm>
          <a:prstGeom prst="rect">
            <a:avLst/>
          </a:prstGeom>
        </p:spPr>
      </p:pic>
      <p:sp>
        <p:nvSpPr>
          <p:cNvPr id="9" name="Rectangle 8">
            <a:extLst>
              <a:ext uri="{FF2B5EF4-FFF2-40B4-BE49-F238E27FC236}">
                <a16:creationId xmlns:a16="http://schemas.microsoft.com/office/drawing/2014/main" id="{6B172A84-4C90-A88D-BF02-54FE9F736C95}"/>
              </a:ext>
            </a:extLst>
          </p:cNvPr>
          <p:cNvSpPr/>
          <p:nvPr/>
        </p:nvSpPr>
        <p:spPr>
          <a:xfrm>
            <a:off x="2944905" y="2595281"/>
            <a:ext cx="5147581" cy="4303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43A1D5F-AA23-6289-1192-998482FDA22B}"/>
              </a:ext>
            </a:extLst>
          </p:cNvPr>
          <p:cNvPicPr>
            <a:picLocks noChangeAspect="1"/>
          </p:cNvPicPr>
          <p:nvPr/>
        </p:nvPicPr>
        <p:blipFill>
          <a:blip r:embed="rId4"/>
          <a:stretch>
            <a:fillRect/>
          </a:stretch>
        </p:blipFill>
        <p:spPr>
          <a:xfrm>
            <a:off x="5015753" y="3998443"/>
            <a:ext cx="6153467" cy="569442"/>
          </a:xfrm>
          <a:prstGeom prst="rect">
            <a:avLst/>
          </a:prstGeom>
        </p:spPr>
      </p:pic>
      <p:pic>
        <p:nvPicPr>
          <p:cNvPr id="12" name="Picture 11">
            <a:extLst>
              <a:ext uri="{FF2B5EF4-FFF2-40B4-BE49-F238E27FC236}">
                <a16:creationId xmlns:a16="http://schemas.microsoft.com/office/drawing/2014/main" id="{AE86A80C-1C0A-D9E1-6D4D-0D58FAD8981F}"/>
              </a:ext>
            </a:extLst>
          </p:cNvPr>
          <p:cNvPicPr>
            <a:picLocks noChangeAspect="1"/>
          </p:cNvPicPr>
          <p:nvPr/>
        </p:nvPicPr>
        <p:blipFill>
          <a:blip r:embed="rId4"/>
          <a:stretch>
            <a:fillRect/>
          </a:stretch>
        </p:blipFill>
        <p:spPr>
          <a:xfrm>
            <a:off x="7048543" y="5449541"/>
            <a:ext cx="4120677" cy="506012"/>
          </a:xfrm>
          <a:prstGeom prst="rect">
            <a:avLst/>
          </a:prstGeom>
        </p:spPr>
      </p:pic>
    </p:spTree>
    <p:extLst>
      <p:ext uri="{BB962C8B-B14F-4D97-AF65-F5344CB8AC3E}">
        <p14:creationId xmlns:p14="http://schemas.microsoft.com/office/powerpoint/2010/main" val="4118337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4B3E1-54E9-675E-D7E5-30EC8D475699}"/>
              </a:ext>
            </a:extLst>
          </p:cNvPr>
          <p:cNvSpPr>
            <a:spLocks noGrp="1"/>
          </p:cNvSpPr>
          <p:nvPr>
            <p:ph type="title"/>
          </p:nvPr>
        </p:nvSpPr>
        <p:spPr/>
        <p:txBody>
          <a:bodyPr>
            <a:noAutofit/>
          </a:bodyPr>
          <a:lstStyle/>
          <a:p>
            <a:pPr algn="ctr"/>
            <a:r>
              <a:rPr lang="en-US" sz="3600" b="1" dirty="0"/>
              <a:t>Subtracting the influence of meteorology leads to lower concentration variability</a:t>
            </a:r>
          </a:p>
        </p:txBody>
      </p:sp>
      <p:sp>
        <p:nvSpPr>
          <p:cNvPr id="3" name="Slide Number Placeholder 2">
            <a:extLst>
              <a:ext uri="{FF2B5EF4-FFF2-40B4-BE49-F238E27FC236}">
                <a16:creationId xmlns:a16="http://schemas.microsoft.com/office/drawing/2014/main" id="{436E038D-6257-FC88-B190-A7C03E7DF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B728C16-49CE-B714-4FC8-EDF5C78A9DD9}"/>
              </a:ext>
            </a:extLst>
          </p:cNvPr>
          <p:cNvPicPr>
            <a:picLocks noChangeAspect="1"/>
          </p:cNvPicPr>
          <p:nvPr/>
        </p:nvPicPr>
        <p:blipFill>
          <a:blip r:embed="rId3"/>
          <a:stretch>
            <a:fillRect/>
          </a:stretch>
        </p:blipFill>
        <p:spPr>
          <a:xfrm>
            <a:off x="1723464" y="1662112"/>
            <a:ext cx="9067800" cy="4876800"/>
          </a:xfrm>
          <a:prstGeom prst="rect">
            <a:avLst/>
          </a:prstGeom>
        </p:spPr>
      </p:pic>
    </p:spTree>
    <p:extLst>
      <p:ext uri="{BB962C8B-B14F-4D97-AF65-F5344CB8AC3E}">
        <p14:creationId xmlns:p14="http://schemas.microsoft.com/office/powerpoint/2010/main" val="2957464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6250-3319-6C0F-AE19-E59A6D9DE628}"/>
              </a:ext>
            </a:extLst>
          </p:cNvPr>
          <p:cNvSpPr>
            <a:spLocks noGrp="1"/>
          </p:cNvSpPr>
          <p:nvPr>
            <p:ph type="title"/>
          </p:nvPr>
        </p:nvSpPr>
        <p:spPr>
          <a:xfrm>
            <a:off x="599767" y="136525"/>
            <a:ext cx="11071123" cy="1436636"/>
          </a:xfrm>
        </p:spPr>
        <p:txBody>
          <a:bodyPr>
            <a:noAutofit/>
          </a:bodyPr>
          <a:lstStyle/>
          <a:p>
            <a:pPr algn="ctr"/>
            <a:r>
              <a:rPr lang="en-US" sz="2800" b="1" dirty="0"/>
              <a:t>Variable importance ranks show that regional temperature is more important than local temperature for PM</a:t>
            </a:r>
            <a:r>
              <a:rPr lang="en-US" sz="1800" b="1" dirty="0"/>
              <a:t>2.5</a:t>
            </a:r>
            <a:r>
              <a:rPr lang="en-US" sz="2800" b="1" dirty="0"/>
              <a:t>, while the reverse is true for Ozone</a:t>
            </a:r>
          </a:p>
        </p:txBody>
      </p:sp>
      <p:sp>
        <p:nvSpPr>
          <p:cNvPr id="3" name="Slide Number Placeholder 2">
            <a:extLst>
              <a:ext uri="{FF2B5EF4-FFF2-40B4-BE49-F238E27FC236}">
                <a16:creationId xmlns:a16="http://schemas.microsoft.com/office/drawing/2014/main" id="{04291B61-2928-F397-EBEB-9CBFBA1A95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82BF189-EFE0-CB84-0EA7-B7ECC3E955DE}"/>
              </a:ext>
            </a:extLst>
          </p:cNvPr>
          <p:cNvPicPr>
            <a:picLocks noChangeAspect="1"/>
          </p:cNvPicPr>
          <p:nvPr/>
        </p:nvPicPr>
        <p:blipFill>
          <a:blip r:embed="rId4"/>
          <a:stretch>
            <a:fillRect/>
          </a:stretch>
        </p:blipFill>
        <p:spPr>
          <a:xfrm>
            <a:off x="10000985" y="1797537"/>
            <a:ext cx="1977132" cy="1229476"/>
          </a:xfrm>
          <a:prstGeom prst="rect">
            <a:avLst/>
          </a:prstGeom>
        </p:spPr>
      </p:pic>
      <p:pic>
        <p:nvPicPr>
          <p:cNvPr id="8" name="Picture 7">
            <a:extLst>
              <a:ext uri="{FF2B5EF4-FFF2-40B4-BE49-F238E27FC236}">
                <a16:creationId xmlns:a16="http://schemas.microsoft.com/office/drawing/2014/main" id="{EBF556AE-663C-317A-0C52-CD5175C86885}"/>
              </a:ext>
            </a:extLst>
          </p:cNvPr>
          <p:cNvPicPr>
            <a:picLocks noChangeAspect="1"/>
          </p:cNvPicPr>
          <p:nvPr/>
        </p:nvPicPr>
        <p:blipFill>
          <a:blip r:embed="rId5"/>
          <a:stretch>
            <a:fillRect/>
          </a:stretch>
        </p:blipFill>
        <p:spPr>
          <a:xfrm>
            <a:off x="10000985" y="3137868"/>
            <a:ext cx="1977132" cy="1345778"/>
          </a:xfrm>
          <a:prstGeom prst="rect">
            <a:avLst/>
          </a:prstGeom>
        </p:spPr>
      </p:pic>
      <p:pic>
        <p:nvPicPr>
          <p:cNvPr id="9" name="Picture 8">
            <a:extLst>
              <a:ext uri="{FF2B5EF4-FFF2-40B4-BE49-F238E27FC236}">
                <a16:creationId xmlns:a16="http://schemas.microsoft.com/office/drawing/2014/main" id="{D69D7B80-5117-1399-3E6D-10FE8BC83388}"/>
              </a:ext>
            </a:extLst>
          </p:cNvPr>
          <p:cNvPicPr>
            <a:picLocks noChangeAspect="1"/>
          </p:cNvPicPr>
          <p:nvPr/>
        </p:nvPicPr>
        <p:blipFill>
          <a:blip r:embed="rId6"/>
          <a:stretch>
            <a:fillRect/>
          </a:stretch>
        </p:blipFill>
        <p:spPr>
          <a:xfrm>
            <a:off x="9694607" y="4594501"/>
            <a:ext cx="2283510" cy="1299488"/>
          </a:xfrm>
          <a:prstGeom prst="rect">
            <a:avLst/>
          </a:prstGeom>
        </p:spPr>
      </p:pic>
      <p:pic>
        <p:nvPicPr>
          <p:cNvPr id="5" name="Picture 4">
            <a:extLst>
              <a:ext uri="{FF2B5EF4-FFF2-40B4-BE49-F238E27FC236}">
                <a16:creationId xmlns:a16="http://schemas.microsoft.com/office/drawing/2014/main" id="{DF790B15-A7D8-9B56-6AF8-485083567AF0}"/>
              </a:ext>
            </a:extLst>
          </p:cNvPr>
          <p:cNvPicPr>
            <a:picLocks noChangeAspect="1"/>
          </p:cNvPicPr>
          <p:nvPr/>
        </p:nvPicPr>
        <p:blipFill>
          <a:blip r:embed="rId7"/>
          <a:stretch>
            <a:fillRect/>
          </a:stretch>
        </p:blipFill>
        <p:spPr>
          <a:xfrm>
            <a:off x="213883" y="1853684"/>
            <a:ext cx="9449810" cy="2996643"/>
          </a:xfrm>
          <a:prstGeom prst="rect">
            <a:avLst/>
          </a:prstGeom>
        </p:spPr>
      </p:pic>
      <p:sp>
        <p:nvSpPr>
          <p:cNvPr id="94" name="TextBox 93">
            <a:extLst>
              <a:ext uri="{FF2B5EF4-FFF2-40B4-BE49-F238E27FC236}">
                <a16:creationId xmlns:a16="http://schemas.microsoft.com/office/drawing/2014/main" id="{CC7C2603-35A0-E16B-A28A-9849D5C25731}"/>
              </a:ext>
            </a:extLst>
          </p:cNvPr>
          <p:cNvSpPr txBox="1"/>
          <p:nvPr/>
        </p:nvSpPr>
        <p:spPr>
          <a:xfrm>
            <a:off x="5576903" y="4912544"/>
            <a:ext cx="4063916" cy="369332"/>
          </a:xfrm>
          <a:prstGeom prst="rect">
            <a:avLst/>
          </a:prstGeom>
          <a:noFill/>
        </p:spPr>
        <p:txBody>
          <a:bodyPr wrap="square" rtlCol="0">
            <a:spAutoFit/>
          </a:bodyPr>
          <a:lstStyle/>
          <a:p>
            <a:r>
              <a:rPr lang="en-US" i="1" dirty="0"/>
              <a:t>Only top 6 out of 24 variables shown here</a:t>
            </a:r>
          </a:p>
        </p:txBody>
      </p:sp>
    </p:spTree>
    <p:extLst>
      <p:ext uri="{BB962C8B-B14F-4D97-AF65-F5344CB8AC3E}">
        <p14:creationId xmlns:p14="http://schemas.microsoft.com/office/powerpoint/2010/main" val="944541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747D-6269-F1CD-EB0A-CB6F6B0A666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F521817-6CD8-EE36-7D38-B0FC23A1C5D5}"/>
              </a:ext>
            </a:extLst>
          </p:cNvPr>
          <p:cNvSpPr>
            <a:spLocks noGrp="1"/>
          </p:cNvSpPr>
          <p:nvPr>
            <p:ph idx="1"/>
          </p:nvPr>
        </p:nvSpPr>
        <p:spPr>
          <a:xfrm>
            <a:off x="282388" y="1546412"/>
            <a:ext cx="11658599" cy="4946463"/>
          </a:xfrm>
        </p:spPr>
        <p:txBody>
          <a:bodyPr>
            <a:normAutofit/>
          </a:bodyPr>
          <a:lstStyle/>
          <a:p>
            <a:pPr marL="571500" indent="-571500" defTabSz="914400">
              <a:buFont typeface="Arial" panose="020B0604020202020204" pitchFamily="34" charset="0"/>
              <a:buChar char="•"/>
            </a:pPr>
            <a:r>
              <a:rPr lang="en-US" sz="28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Overall decrease in PM</a:t>
            </a:r>
            <a:r>
              <a:rPr lang="en-US" sz="2800" kern="100" baseline="-25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2.5</a:t>
            </a:r>
            <a:r>
              <a:rPr lang="en-US" sz="28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concentrations at Beijing at both long-term and short-term scales congruent with recent national and regional policy implementations</a:t>
            </a:r>
          </a:p>
          <a:p>
            <a:pPr marL="571500" indent="-571500" defTabSz="914400">
              <a:buFont typeface="Arial" panose="020B0604020202020204" pitchFamily="34" charset="0"/>
              <a:buChar char="•"/>
            </a:pPr>
            <a:r>
              <a:rPr lang="en-US"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Meteorology accounts for 45% of PM</a:t>
            </a:r>
            <a:r>
              <a:rPr lang="en-US" kern="100" baseline="-250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2.5</a:t>
            </a:r>
            <a:r>
              <a:rPr lang="en-US"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concentrations and 40% of ozone concentrations in Beijing from 2011-2020</a:t>
            </a:r>
          </a:p>
          <a:p>
            <a:pPr marL="571500" indent="-571500" defTabSz="914400">
              <a:buFont typeface="Arial" panose="020B0604020202020204" pitchFamily="34" charset="0"/>
              <a:buChar char="•"/>
            </a:pPr>
            <a:r>
              <a:rPr lang="en-US"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Regional meteorology (especially in the surrounding BTH area) as important as local meteorology in Beijing</a:t>
            </a:r>
            <a:endParaRPr lang="en-US" sz="28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endParaRPr>
          </a:p>
          <a:p>
            <a:pPr marL="571500" indent="-571500" defTabSz="914400">
              <a:buFont typeface="Arial" panose="020B0604020202020204" pitchFamily="34" charset="0"/>
              <a:buChar char="•"/>
            </a:pPr>
            <a:r>
              <a:rPr lang="en-US" sz="28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Higher emissions result in higher meteorological contributions to the pollutant concentrations</a:t>
            </a:r>
          </a:p>
          <a:p>
            <a:pPr marL="571500" indent="-571500" defTabSz="914400">
              <a:buFont typeface="Arial" panose="020B0604020202020204" pitchFamily="34" charset="0"/>
              <a:buChar char="•"/>
            </a:pPr>
            <a:r>
              <a:rPr lang="en-US" sz="2800"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Effective policies help curb anthropological emissions as well as the daily meteorological contributions to pollutant concentrations</a:t>
            </a:r>
          </a:p>
        </p:txBody>
      </p:sp>
      <p:sp>
        <p:nvSpPr>
          <p:cNvPr id="4" name="Slide Number Placeholder 3">
            <a:extLst>
              <a:ext uri="{FF2B5EF4-FFF2-40B4-BE49-F238E27FC236}">
                <a16:creationId xmlns:a16="http://schemas.microsoft.com/office/drawing/2014/main" id="{08FEB93D-D69B-061B-865F-5B6EDAF7ED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54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595D-7A85-F994-AD7A-B88AC52393D8}"/>
              </a:ext>
            </a:extLst>
          </p:cNvPr>
          <p:cNvSpPr>
            <a:spLocks noGrp="1"/>
          </p:cNvSpPr>
          <p:nvPr>
            <p:ph type="title"/>
          </p:nvPr>
        </p:nvSpPr>
        <p:spPr>
          <a:xfrm>
            <a:off x="515471" y="1548466"/>
            <a:ext cx="5123329" cy="3547969"/>
          </a:xfrm>
        </p:spPr>
        <p:txBody>
          <a:bodyPr>
            <a:normAutofit/>
          </a:bodyPr>
          <a:lstStyle/>
          <a:p>
            <a:pPr algn="ctr"/>
            <a:r>
              <a:rPr lang="en-US" sz="7200" dirty="0"/>
              <a:t>Thank you!</a:t>
            </a:r>
          </a:p>
        </p:txBody>
      </p:sp>
      <p:sp>
        <p:nvSpPr>
          <p:cNvPr id="3" name="Slide Number Placeholder 2">
            <a:extLst>
              <a:ext uri="{FF2B5EF4-FFF2-40B4-BE49-F238E27FC236}">
                <a16:creationId xmlns:a16="http://schemas.microsoft.com/office/drawing/2014/main" id="{108413DA-E55A-D4B2-4B4E-B22EE804D3E4}"/>
              </a:ext>
            </a:extLst>
          </p:cNvPr>
          <p:cNvSpPr>
            <a:spLocks noGrp="1"/>
          </p:cNvSpPr>
          <p:nvPr>
            <p:ph type="sldNum" sz="quarter" idx="12"/>
          </p:nvPr>
        </p:nvSpPr>
        <p:spPr/>
        <p:txBody>
          <a:bodyPr/>
          <a:lstStyle/>
          <a:p>
            <a:fld id="{AA1E87A7-EC29-4887-8B03-CCD3B753AC1B}" type="slidenum">
              <a:rPr lang="en-US" smtClean="0"/>
              <a:t>33</a:t>
            </a:fld>
            <a:endParaRPr lang="en-US"/>
          </a:p>
        </p:txBody>
      </p:sp>
      <p:pic>
        <p:nvPicPr>
          <p:cNvPr id="8" name="Picture 7">
            <a:extLst>
              <a:ext uri="{FF2B5EF4-FFF2-40B4-BE49-F238E27FC236}">
                <a16:creationId xmlns:a16="http://schemas.microsoft.com/office/drawing/2014/main" id="{E1A03FF3-5086-2FE5-6F93-3457C92CB433}"/>
              </a:ext>
            </a:extLst>
          </p:cNvPr>
          <p:cNvPicPr>
            <a:picLocks noChangeAspect="1"/>
          </p:cNvPicPr>
          <p:nvPr/>
        </p:nvPicPr>
        <p:blipFill>
          <a:blip r:embed="rId2"/>
          <a:stretch>
            <a:fillRect/>
          </a:stretch>
        </p:blipFill>
        <p:spPr>
          <a:xfrm>
            <a:off x="7500707" y="445388"/>
            <a:ext cx="3345293" cy="762026"/>
          </a:xfrm>
          <a:prstGeom prst="rect">
            <a:avLst/>
          </a:prstGeom>
        </p:spPr>
      </p:pic>
      <p:pic>
        <p:nvPicPr>
          <p:cNvPr id="11" name="Picture 10">
            <a:extLst>
              <a:ext uri="{FF2B5EF4-FFF2-40B4-BE49-F238E27FC236}">
                <a16:creationId xmlns:a16="http://schemas.microsoft.com/office/drawing/2014/main" id="{6B22E01C-50C0-B129-6AC3-861DC7186A7B}"/>
              </a:ext>
            </a:extLst>
          </p:cNvPr>
          <p:cNvPicPr>
            <a:picLocks noChangeAspect="1"/>
          </p:cNvPicPr>
          <p:nvPr/>
        </p:nvPicPr>
        <p:blipFill>
          <a:blip r:embed="rId3"/>
          <a:stretch>
            <a:fillRect/>
          </a:stretch>
        </p:blipFill>
        <p:spPr>
          <a:xfrm>
            <a:off x="6766263" y="1530135"/>
            <a:ext cx="4814179" cy="4826215"/>
          </a:xfrm>
          <a:prstGeom prst="rect">
            <a:avLst/>
          </a:prstGeom>
        </p:spPr>
      </p:pic>
    </p:spTree>
    <p:extLst>
      <p:ext uri="{BB962C8B-B14F-4D97-AF65-F5344CB8AC3E}">
        <p14:creationId xmlns:p14="http://schemas.microsoft.com/office/powerpoint/2010/main" val="1226308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84B0-F840-4491-91C6-3D6786E5596F}"/>
              </a:ext>
            </a:extLst>
          </p:cNvPr>
          <p:cNvSpPr>
            <a:spLocks noGrp="1"/>
          </p:cNvSpPr>
          <p:nvPr>
            <p:ph type="title"/>
          </p:nvPr>
        </p:nvSpPr>
        <p:spPr>
          <a:xfrm>
            <a:off x="518160" y="365125"/>
            <a:ext cx="10515600" cy="1325563"/>
          </a:xfrm>
        </p:spPr>
        <p:txBody>
          <a:bodyPr/>
          <a:lstStyle/>
          <a:p>
            <a:r>
              <a:rPr lang="en-US" b="1" dirty="0"/>
              <a:t>Background</a:t>
            </a:r>
          </a:p>
        </p:txBody>
      </p:sp>
      <p:sp>
        <p:nvSpPr>
          <p:cNvPr id="3" name="Content Placeholder 2">
            <a:extLst>
              <a:ext uri="{FF2B5EF4-FFF2-40B4-BE49-F238E27FC236}">
                <a16:creationId xmlns:a16="http://schemas.microsoft.com/office/drawing/2014/main" id="{73AC818D-0305-473B-AD8D-04C67D618DBC}"/>
              </a:ext>
            </a:extLst>
          </p:cNvPr>
          <p:cNvSpPr>
            <a:spLocks noGrp="1"/>
          </p:cNvSpPr>
          <p:nvPr>
            <p:ph idx="1"/>
          </p:nvPr>
        </p:nvSpPr>
        <p:spPr>
          <a:xfrm>
            <a:off x="140971" y="2226310"/>
            <a:ext cx="3596639" cy="4266565"/>
          </a:xfrm>
        </p:spPr>
        <p:txBody>
          <a:bodyPr>
            <a:normAutofit/>
          </a:bodyPr>
          <a:lstStyle/>
          <a:p>
            <a:r>
              <a:rPr lang="en-US" sz="2400" dirty="0"/>
              <a:t>In 2013, China launched the </a:t>
            </a:r>
            <a:r>
              <a:rPr lang="en-US" sz="2400" b="1" dirty="0"/>
              <a:t>Air Pollution Prevention and Control Action Plan</a:t>
            </a:r>
            <a:r>
              <a:rPr lang="en-US" sz="2400" dirty="0"/>
              <a:t>, to cut the PM</a:t>
            </a:r>
            <a:r>
              <a:rPr lang="en-US" sz="2400" baseline="-25000" dirty="0"/>
              <a:t>2.5</a:t>
            </a:r>
            <a:r>
              <a:rPr lang="en-US" sz="2400" dirty="0"/>
              <a:t> source emissions </a:t>
            </a:r>
          </a:p>
        </p:txBody>
      </p:sp>
      <p:sp>
        <p:nvSpPr>
          <p:cNvPr id="4" name="Slide Number Placeholder 3">
            <a:extLst>
              <a:ext uri="{FF2B5EF4-FFF2-40B4-BE49-F238E27FC236}">
                <a16:creationId xmlns:a16="http://schemas.microsoft.com/office/drawing/2014/main" id="{8FBA28AC-26B3-1AE1-BDC2-E897B57E8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D4443CB-0F25-EAB6-C373-F582502BE341}"/>
              </a:ext>
            </a:extLst>
          </p:cNvPr>
          <p:cNvPicPr>
            <a:picLocks noChangeAspect="1"/>
          </p:cNvPicPr>
          <p:nvPr/>
        </p:nvPicPr>
        <p:blipFill>
          <a:blip r:embed="rId2"/>
          <a:stretch>
            <a:fillRect/>
          </a:stretch>
        </p:blipFill>
        <p:spPr>
          <a:xfrm>
            <a:off x="6096000" y="2056069"/>
            <a:ext cx="5294441" cy="3829313"/>
          </a:xfrm>
          <a:prstGeom prst="rect">
            <a:avLst/>
          </a:prstGeom>
        </p:spPr>
      </p:pic>
    </p:spTree>
    <p:extLst>
      <p:ext uri="{BB962C8B-B14F-4D97-AF65-F5344CB8AC3E}">
        <p14:creationId xmlns:p14="http://schemas.microsoft.com/office/powerpoint/2010/main" val="267257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84B0-F840-4491-91C6-3D6786E5596F}"/>
              </a:ext>
            </a:extLst>
          </p:cNvPr>
          <p:cNvSpPr>
            <a:spLocks noGrp="1"/>
          </p:cNvSpPr>
          <p:nvPr>
            <p:ph type="title"/>
          </p:nvPr>
        </p:nvSpPr>
        <p:spPr>
          <a:xfrm>
            <a:off x="518160" y="365125"/>
            <a:ext cx="10515600" cy="1325563"/>
          </a:xfrm>
        </p:spPr>
        <p:txBody>
          <a:bodyPr/>
          <a:lstStyle/>
          <a:p>
            <a:r>
              <a:rPr lang="en-US" b="1" dirty="0"/>
              <a:t>Background</a:t>
            </a:r>
          </a:p>
        </p:txBody>
      </p:sp>
      <p:sp>
        <p:nvSpPr>
          <p:cNvPr id="3" name="Content Placeholder 2">
            <a:extLst>
              <a:ext uri="{FF2B5EF4-FFF2-40B4-BE49-F238E27FC236}">
                <a16:creationId xmlns:a16="http://schemas.microsoft.com/office/drawing/2014/main" id="{73AC818D-0305-473B-AD8D-04C67D618DBC}"/>
              </a:ext>
            </a:extLst>
          </p:cNvPr>
          <p:cNvSpPr>
            <a:spLocks noGrp="1"/>
          </p:cNvSpPr>
          <p:nvPr>
            <p:ph idx="1"/>
          </p:nvPr>
        </p:nvSpPr>
        <p:spPr>
          <a:xfrm>
            <a:off x="140971" y="2226310"/>
            <a:ext cx="3596639" cy="4266565"/>
          </a:xfrm>
        </p:spPr>
        <p:txBody>
          <a:bodyPr>
            <a:normAutofit/>
          </a:bodyPr>
          <a:lstStyle/>
          <a:p>
            <a:r>
              <a:rPr lang="en-US" sz="2400" dirty="0"/>
              <a:t>In 2013, China launched the Air Pollution Prevention and Control Action Plan, to cut the PM</a:t>
            </a:r>
            <a:r>
              <a:rPr lang="en-US" sz="2400" baseline="-25000" dirty="0"/>
              <a:t>2.5</a:t>
            </a:r>
            <a:r>
              <a:rPr lang="en-US" sz="2400" dirty="0"/>
              <a:t> source emissions </a:t>
            </a:r>
          </a:p>
          <a:p>
            <a:r>
              <a:rPr lang="en-US" sz="2400" dirty="0"/>
              <a:t>It helped in reducing PM</a:t>
            </a:r>
            <a:r>
              <a:rPr lang="en-US" sz="2400" baseline="-25000" dirty="0"/>
              <a:t>2.5 </a:t>
            </a:r>
            <a:r>
              <a:rPr lang="en-US" sz="2400" dirty="0"/>
              <a:t>concentration in Beijing</a:t>
            </a:r>
          </a:p>
        </p:txBody>
      </p:sp>
      <p:sp>
        <p:nvSpPr>
          <p:cNvPr id="12" name="Slide Number Placeholder 11">
            <a:extLst>
              <a:ext uri="{FF2B5EF4-FFF2-40B4-BE49-F238E27FC236}">
                <a16:creationId xmlns:a16="http://schemas.microsoft.com/office/drawing/2014/main" id="{605434D0-847A-7DEC-60D4-1B8B056BB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EB02F31-3B84-B100-C640-6C3E4C9459BA}"/>
              </a:ext>
            </a:extLst>
          </p:cNvPr>
          <p:cNvPicPr>
            <a:picLocks noChangeAspect="1"/>
          </p:cNvPicPr>
          <p:nvPr/>
        </p:nvPicPr>
        <p:blipFill>
          <a:blip r:embed="rId2"/>
          <a:stretch>
            <a:fillRect/>
          </a:stretch>
        </p:blipFill>
        <p:spPr>
          <a:xfrm>
            <a:off x="4345433" y="1690688"/>
            <a:ext cx="7189140" cy="3753154"/>
          </a:xfrm>
          <a:prstGeom prst="rect">
            <a:avLst/>
          </a:prstGeom>
        </p:spPr>
      </p:pic>
    </p:spTree>
    <p:extLst>
      <p:ext uri="{BB962C8B-B14F-4D97-AF65-F5344CB8AC3E}">
        <p14:creationId xmlns:p14="http://schemas.microsoft.com/office/powerpoint/2010/main" val="234395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84B0-F840-4491-91C6-3D6786E5596F}"/>
              </a:ext>
            </a:extLst>
          </p:cNvPr>
          <p:cNvSpPr>
            <a:spLocks noGrp="1"/>
          </p:cNvSpPr>
          <p:nvPr>
            <p:ph type="title"/>
          </p:nvPr>
        </p:nvSpPr>
        <p:spPr>
          <a:xfrm>
            <a:off x="518160" y="365125"/>
            <a:ext cx="10515600" cy="1325563"/>
          </a:xfrm>
        </p:spPr>
        <p:txBody>
          <a:bodyPr/>
          <a:lstStyle/>
          <a:p>
            <a:r>
              <a:rPr lang="en-US" b="1"/>
              <a:t>Background</a:t>
            </a:r>
            <a:endParaRPr lang="en-US" b="1" dirty="0"/>
          </a:p>
        </p:txBody>
      </p:sp>
      <p:sp>
        <p:nvSpPr>
          <p:cNvPr id="3" name="Content Placeholder 2">
            <a:extLst>
              <a:ext uri="{FF2B5EF4-FFF2-40B4-BE49-F238E27FC236}">
                <a16:creationId xmlns:a16="http://schemas.microsoft.com/office/drawing/2014/main" id="{73AC818D-0305-473B-AD8D-04C67D618DBC}"/>
              </a:ext>
            </a:extLst>
          </p:cNvPr>
          <p:cNvSpPr>
            <a:spLocks noGrp="1"/>
          </p:cNvSpPr>
          <p:nvPr>
            <p:ph idx="1"/>
          </p:nvPr>
        </p:nvSpPr>
        <p:spPr>
          <a:xfrm>
            <a:off x="152401" y="1804988"/>
            <a:ext cx="3596639" cy="4266565"/>
          </a:xfrm>
        </p:spPr>
        <p:txBody>
          <a:bodyPr>
            <a:normAutofit/>
          </a:bodyPr>
          <a:lstStyle/>
          <a:p>
            <a:r>
              <a:rPr lang="en-US" sz="2400"/>
              <a:t>In 2013, China launched the Air Pollution Prevention and Control Action Plan, to cut the PM</a:t>
            </a:r>
            <a:r>
              <a:rPr lang="en-US" sz="2400" baseline="-25000"/>
              <a:t>2.5</a:t>
            </a:r>
            <a:r>
              <a:rPr lang="en-US" sz="2400"/>
              <a:t> source emissions </a:t>
            </a:r>
          </a:p>
          <a:p>
            <a:r>
              <a:rPr lang="en-US" sz="2400"/>
              <a:t>It helped in reducing PM</a:t>
            </a:r>
            <a:r>
              <a:rPr lang="en-US" sz="2400" baseline="-25000"/>
              <a:t>2.5 </a:t>
            </a:r>
            <a:r>
              <a:rPr lang="en-US" sz="2400"/>
              <a:t>concentration in Beijing</a:t>
            </a:r>
          </a:p>
          <a:p>
            <a:r>
              <a:rPr lang="en-US" sz="2400"/>
              <a:t>However, ozone concentrations increased since then</a:t>
            </a:r>
            <a:endParaRPr lang="en-US" sz="2400" dirty="0"/>
          </a:p>
        </p:txBody>
      </p:sp>
      <p:sp>
        <p:nvSpPr>
          <p:cNvPr id="5" name="Slide Number Placeholder 4">
            <a:extLst>
              <a:ext uri="{FF2B5EF4-FFF2-40B4-BE49-F238E27FC236}">
                <a16:creationId xmlns:a16="http://schemas.microsoft.com/office/drawing/2014/main" id="{8296C541-B02F-1C56-E1C1-221A9603D4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EEBA834-E266-55BE-D3E3-073A7BFB3B00}"/>
              </a:ext>
            </a:extLst>
          </p:cNvPr>
          <p:cNvPicPr>
            <a:picLocks noChangeAspect="1"/>
          </p:cNvPicPr>
          <p:nvPr/>
        </p:nvPicPr>
        <p:blipFill>
          <a:blip r:embed="rId3"/>
          <a:stretch>
            <a:fillRect/>
          </a:stretch>
        </p:blipFill>
        <p:spPr>
          <a:xfrm>
            <a:off x="4650549" y="1825376"/>
            <a:ext cx="6871693" cy="3695700"/>
          </a:xfrm>
          <a:prstGeom prst="rect">
            <a:avLst/>
          </a:prstGeom>
        </p:spPr>
      </p:pic>
    </p:spTree>
    <p:extLst>
      <p:ext uri="{BB962C8B-B14F-4D97-AF65-F5344CB8AC3E}">
        <p14:creationId xmlns:p14="http://schemas.microsoft.com/office/powerpoint/2010/main" val="416555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3EDC-C570-7FDA-567F-5DBDF607A534}"/>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215CE803-3E1C-47A3-E4B5-8AD81CC88FC7}"/>
              </a:ext>
            </a:extLst>
          </p:cNvPr>
          <p:cNvSpPr>
            <a:spLocks noGrp="1"/>
          </p:cNvSpPr>
          <p:nvPr>
            <p:ph idx="1"/>
          </p:nvPr>
        </p:nvSpPr>
        <p:spPr/>
        <p:txBody>
          <a:bodyPr/>
          <a:lstStyle/>
          <a:p>
            <a:r>
              <a:rPr lang="en-US" b="1" dirty="0"/>
              <a:t>How much </a:t>
            </a:r>
            <a:r>
              <a:rPr lang="en-US" dirty="0"/>
              <a:t>of the pollutant concentrations are attributed to meteorology?</a:t>
            </a:r>
          </a:p>
          <a:p>
            <a:r>
              <a:rPr lang="en-US" b="1" dirty="0"/>
              <a:t>Which meteorological variable </a:t>
            </a:r>
            <a:r>
              <a:rPr lang="en-US" dirty="0"/>
              <a:t>has more influence on the pollutant concentrations?</a:t>
            </a:r>
            <a:endParaRPr lang="en-US" b="1" dirty="0"/>
          </a:p>
          <a:p>
            <a:r>
              <a:rPr lang="en-US" b="1" dirty="0"/>
              <a:t>Which model </a:t>
            </a:r>
            <a:r>
              <a:rPr lang="en-US" dirty="0"/>
              <a:t>performs better when it comes to predicting pollutant concentrations?</a:t>
            </a:r>
          </a:p>
        </p:txBody>
      </p:sp>
      <p:sp>
        <p:nvSpPr>
          <p:cNvPr id="4" name="Slide Number Placeholder 3">
            <a:extLst>
              <a:ext uri="{FF2B5EF4-FFF2-40B4-BE49-F238E27FC236}">
                <a16:creationId xmlns:a16="http://schemas.microsoft.com/office/drawing/2014/main" id="{30EDFF31-8D68-2299-EDB7-73027D30F2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4D974-6F11-C1C2-D48B-152F6462C5F0}"/>
              </a:ext>
            </a:extLst>
          </p:cNvPr>
          <p:cNvSpPr txBox="1"/>
          <p:nvPr/>
        </p:nvSpPr>
        <p:spPr>
          <a:xfrm>
            <a:off x="138930" y="1268199"/>
            <a:ext cx="2103120" cy="1828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Pollutants:</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2.5</a:t>
            </a:r>
          </a:p>
          <a:p>
            <a:pPr marL="347663" marR="0" lvl="1"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Meteorology</a:t>
            </a:r>
          </a:p>
        </p:txBody>
      </p:sp>
      <p:sp>
        <p:nvSpPr>
          <p:cNvPr id="6" name="Title 1">
            <a:extLst>
              <a:ext uri="{FF2B5EF4-FFF2-40B4-BE49-F238E27FC236}">
                <a16:creationId xmlns:a16="http://schemas.microsoft.com/office/drawing/2014/main" id="{BDBB548D-433B-1142-59C0-8CB1C960AAB3}"/>
              </a:ext>
            </a:extLst>
          </p:cNvPr>
          <p:cNvSpPr txBox="1">
            <a:spLocks/>
          </p:cNvSpPr>
          <p:nvPr/>
        </p:nvSpPr>
        <p:spPr>
          <a:xfrm>
            <a:off x="278127" y="223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Methods</a:t>
            </a:r>
          </a:p>
        </p:txBody>
      </p:sp>
      <p:sp>
        <p:nvSpPr>
          <p:cNvPr id="2" name="Slide Number Placeholder 1">
            <a:extLst>
              <a:ext uri="{FF2B5EF4-FFF2-40B4-BE49-F238E27FC236}">
                <a16:creationId xmlns:a16="http://schemas.microsoft.com/office/drawing/2014/main" id="{F00B1901-787D-A2D7-AA28-142D3C477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350AF-04B8-405C-AE59-CFC44DDB7D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54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76F3-0A93-BE6A-D3E9-2D901B6A0F65}"/>
              </a:ext>
            </a:extLst>
          </p:cNvPr>
          <p:cNvSpPr>
            <a:spLocks noGrp="1"/>
          </p:cNvSpPr>
          <p:nvPr>
            <p:ph type="title"/>
          </p:nvPr>
        </p:nvSpPr>
        <p:spPr>
          <a:xfrm>
            <a:off x="724902" y="45357"/>
            <a:ext cx="10515600" cy="1325563"/>
          </a:xfrm>
        </p:spPr>
        <p:txBody>
          <a:bodyPr/>
          <a:lstStyle/>
          <a:p>
            <a:r>
              <a:rPr lang="en-US" b="1" dirty="0"/>
              <a:t>Local observed Data</a:t>
            </a:r>
          </a:p>
        </p:txBody>
      </p:sp>
      <p:sp>
        <p:nvSpPr>
          <p:cNvPr id="7" name="Content Placeholder 2">
            <a:extLst>
              <a:ext uri="{FF2B5EF4-FFF2-40B4-BE49-F238E27FC236}">
                <a16:creationId xmlns:a16="http://schemas.microsoft.com/office/drawing/2014/main" id="{2B2744DF-A913-F692-7590-F77F8C7FB740}"/>
              </a:ext>
            </a:extLst>
          </p:cNvPr>
          <p:cNvSpPr txBox="1">
            <a:spLocks/>
          </p:cNvSpPr>
          <p:nvPr/>
        </p:nvSpPr>
        <p:spPr>
          <a:xfrm>
            <a:off x="447849" y="1370920"/>
            <a:ext cx="7318461" cy="460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Pollutant data: </a:t>
            </a:r>
          </a:p>
          <a:p>
            <a:pPr lvl="1">
              <a:spcBef>
                <a:spcPts val="1000"/>
              </a:spcBef>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AirNow Beijing and</a:t>
            </a:r>
          </a:p>
          <a:p>
            <a:pPr lvl="1">
              <a:spcBef>
                <a:spcPts val="1000"/>
              </a:spcBef>
              <a:defRPr/>
            </a:pPr>
            <a:r>
              <a:rPr lang="en-US" sz="2400" dirty="0">
                <a:effectLst/>
                <a:latin typeface="Times New Roman" panose="02020603050405020304" pitchFamily="18" charset="0"/>
                <a:ea typeface="Times New Roman" panose="02020603050405020304" pitchFamily="18" charset="0"/>
              </a:rPr>
              <a:t>China National Air Quality Monitoring Network</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Slide Number Placeholder 10">
            <a:extLst>
              <a:ext uri="{FF2B5EF4-FFF2-40B4-BE49-F238E27FC236}">
                <a16:creationId xmlns:a16="http://schemas.microsoft.com/office/drawing/2014/main" id="{2168A585-F10C-28C6-0EDE-4D7F600F77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E87A7-EC29-4887-8B03-CCD3B753AC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ABCCFE9-2ED5-FEA9-3D5F-73AA17F497AB}"/>
              </a:ext>
            </a:extLst>
          </p:cNvPr>
          <p:cNvPicPr>
            <a:picLocks noChangeAspect="1"/>
          </p:cNvPicPr>
          <p:nvPr/>
        </p:nvPicPr>
        <p:blipFill>
          <a:blip r:embed="rId3"/>
          <a:stretch>
            <a:fillRect/>
          </a:stretch>
        </p:blipFill>
        <p:spPr>
          <a:xfrm>
            <a:off x="8220249" y="481935"/>
            <a:ext cx="3523902" cy="3772413"/>
          </a:xfrm>
          <a:prstGeom prst="rect">
            <a:avLst/>
          </a:prstGeom>
        </p:spPr>
      </p:pic>
      <p:sp>
        <p:nvSpPr>
          <p:cNvPr id="6" name="TextBox 5">
            <a:extLst>
              <a:ext uri="{FF2B5EF4-FFF2-40B4-BE49-F238E27FC236}">
                <a16:creationId xmlns:a16="http://schemas.microsoft.com/office/drawing/2014/main" id="{30CC8B00-44E8-867E-A896-70E6960FEFDF}"/>
              </a:ext>
            </a:extLst>
          </p:cNvPr>
          <p:cNvSpPr txBox="1"/>
          <p:nvPr/>
        </p:nvSpPr>
        <p:spPr>
          <a:xfrm>
            <a:off x="724902" y="4599920"/>
            <a:ext cx="9441782"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Meteorological data: China Meteorological Data Service Centre (CMDC)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Temperature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Wind Speed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Wind direction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Dew Point Temperature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14F3ED0C-A3D3-4541-E4ED-43E631365FC8}"/>
              </a:ext>
            </a:extLst>
          </p:cNvPr>
          <p:cNvGraphicFramePr>
            <a:graphicFrameLocks noGrp="1"/>
          </p:cNvGraphicFramePr>
          <p:nvPr>
            <p:extLst>
              <p:ext uri="{D42A27DB-BD31-4B8C-83A1-F6EECF244321}">
                <p14:modId xmlns:p14="http://schemas.microsoft.com/office/powerpoint/2010/main" val="2003613034"/>
              </p:ext>
            </p:extLst>
          </p:nvPr>
        </p:nvGraphicFramePr>
        <p:xfrm>
          <a:off x="397768" y="2973131"/>
          <a:ext cx="7368542" cy="1508031"/>
        </p:xfrm>
        <a:graphic>
          <a:graphicData uri="http://schemas.openxmlformats.org/drawingml/2006/table">
            <a:tbl>
              <a:tblPr/>
              <a:tblGrid>
                <a:gridCol w="1340854">
                  <a:extLst>
                    <a:ext uri="{9D8B030D-6E8A-4147-A177-3AD203B41FA5}">
                      <a16:colId xmlns:a16="http://schemas.microsoft.com/office/drawing/2014/main" val="1322700066"/>
                    </a:ext>
                  </a:extLst>
                </a:gridCol>
                <a:gridCol w="1316250">
                  <a:extLst>
                    <a:ext uri="{9D8B030D-6E8A-4147-A177-3AD203B41FA5}">
                      <a16:colId xmlns:a16="http://schemas.microsoft.com/office/drawing/2014/main" val="771255561"/>
                    </a:ext>
                  </a:extLst>
                </a:gridCol>
                <a:gridCol w="590467">
                  <a:extLst>
                    <a:ext uri="{9D8B030D-6E8A-4147-A177-3AD203B41FA5}">
                      <a16:colId xmlns:a16="http://schemas.microsoft.com/office/drawing/2014/main" val="78537246"/>
                    </a:ext>
                  </a:extLst>
                </a:gridCol>
                <a:gridCol w="1291648">
                  <a:extLst>
                    <a:ext uri="{9D8B030D-6E8A-4147-A177-3AD203B41FA5}">
                      <a16:colId xmlns:a16="http://schemas.microsoft.com/office/drawing/2014/main" val="2331882202"/>
                    </a:ext>
                  </a:extLst>
                </a:gridCol>
                <a:gridCol w="1648389">
                  <a:extLst>
                    <a:ext uri="{9D8B030D-6E8A-4147-A177-3AD203B41FA5}">
                      <a16:colId xmlns:a16="http://schemas.microsoft.com/office/drawing/2014/main" val="2916074786"/>
                    </a:ext>
                  </a:extLst>
                </a:gridCol>
                <a:gridCol w="590467">
                  <a:extLst>
                    <a:ext uri="{9D8B030D-6E8A-4147-A177-3AD203B41FA5}">
                      <a16:colId xmlns:a16="http://schemas.microsoft.com/office/drawing/2014/main" val="26747928"/>
                    </a:ext>
                  </a:extLst>
                </a:gridCol>
                <a:gridCol w="590467">
                  <a:extLst>
                    <a:ext uri="{9D8B030D-6E8A-4147-A177-3AD203B41FA5}">
                      <a16:colId xmlns:a16="http://schemas.microsoft.com/office/drawing/2014/main" val="389443575"/>
                    </a:ext>
                  </a:extLst>
                </a:gridCol>
              </a:tblGrid>
              <a:tr h="563459">
                <a:tc>
                  <a:txBody>
                    <a:bodyPr/>
                    <a:lstStyle/>
                    <a:p>
                      <a:pPr algn="ctr" fontAlgn="ctr"/>
                      <a:r>
                        <a:rPr lang="en-US" sz="1400" b="1" i="0" u="none" strike="noStrike">
                          <a:solidFill>
                            <a:srgbClr val="1C1C1C"/>
                          </a:solidFill>
                          <a:effectLst/>
                          <a:latin typeface="Times New Roman" panose="02020603050405020304" pitchFamily="18" charset="0"/>
                        </a:rPr>
                        <a:t>Variable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rial" panose="020B0604020202020204" pitchFamily="34" charset="0"/>
                        </a:rPr>
                        <a:t>Number of Observations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1C1C1C"/>
                          </a:solidFill>
                          <a:effectLst/>
                          <a:latin typeface="Arial" panose="020B0604020202020204" pitchFamily="34" charset="0"/>
                        </a:rPr>
                        <a:t>Mean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1C1C1C"/>
                          </a:solidFill>
                          <a:effectLst/>
                          <a:latin typeface="Arial" panose="020B0604020202020204" pitchFamily="34" charset="0"/>
                        </a:rPr>
                        <a:t>Me</a:t>
                      </a:r>
                      <a:r>
                        <a:rPr lang="en-US" sz="1400" b="1" i="0" u="none" strike="noStrike">
                          <a:solidFill>
                            <a:srgbClr val="030303"/>
                          </a:solidFill>
                          <a:effectLst/>
                          <a:latin typeface="Arial" panose="020B0604020202020204" pitchFamily="34" charset="0"/>
                        </a:rPr>
                        <a:t>d</a:t>
                      </a:r>
                      <a:r>
                        <a:rPr lang="en-US" sz="1400" b="1" i="0" u="none" strike="noStrike">
                          <a:solidFill>
                            <a:srgbClr val="1C1C1C"/>
                          </a:solidFill>
                          <a:effectLst/>
                          <a:latin typeface="Arial" panose="020B0604020202020204" pitchFamily="34" charset="0"/>
                        </a:rPr>
                        <a:t>ian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1C1C1C"/>
                          </a:solidFill>
                          <a:effectLst/>
                          <a:latin typeface="Arial" panose="020B0604020202020204" pitchFamily="34" charset="0"/>
                        </a:rPr>
                        <a:t>Standard Deviation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1C1C1C"/>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1C1C1C"/>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448684"/>
                  </a:ext>
                </a:extLst>
              </a:tr>
              <a:tr h="506291">
                <a:tc>
                  <a:txBody>
                    <a:bodyPr/>
                    <a:lstStyle/>
                    <a:p>
                      <a:pPr algn="l" fontAlgn="ctr"/>
                      <a:r>
                        <a:rPr lang="en-US" sz="1400" b="1" i="0" u="none" strike="noStrike">
                          <a:solidFill>
                            <a:srgbClr val="1C1C1C"/>
                          </a:solidFill>
                          <a:effectLst/>
                          <a:latin typeface="Times New Roman" panose="02020603050405020304" pitchFamily="18" charset="0"/>
                        </a:rPr>
                        <a:t>PM</a:t>
                      </a:r>
                      <a:r>
                        <a:rPr lang="en-US" sz="1400" b="1" i="0" u="none" strike="noStrike" baseline="-25000">
                          <a:solidFill>
                            <a:srgbClr val="1C1C1C"/>
                          </a:solidFill>
                          <a:effectLst/>
                          <a:latin typeface="Times New Roman" panose="02020603050405020304" pitchFamily="18" charset="0"/>
                        </a:rPr>
                        <a:t>2.5</a:t>
                      </a:r>
                      <a:r>
                        <a:rPr lang="en-US" sz="1400" b="1" i="0" u="none" strike="noStrike">
                          <a:solidFill>
                            <a:srgbClr val="1C1C1C"/>
                          </a:solidFill>
                          <a:effectLst/>
                          <a:latin typeface="Times New Roman" panose="02020603050405020304" pitchFamily="18" charset="0"/>
                        </a:rPr>
                        <a:t> (μgm</a:t>
                      </a:r>
                      <a:r>
                        <a:rPr lang="en-US" sz="1400" b="1" i="0" u="none" strike="noStrike" baseline="30000">
                          <a:solidFill>
                            <a:srgbClr val="1C1C1C"/>
                          </a:solidFill>
                          <a:effectLst/>
                          <a:latin typeface="Times New Roman" panose="02020603050405020304" pitchFamily="18" charset="0"/>
                        </a:rPr>
                        <a:t>-3</a:t>
                      </a:r>
                      <a:r>
                        <a:rPr lang="en-US" sz="1400" b="1" i="0" u="none" strike="noStrike">
                          <a:solidFill>
                            <a:srgbClr val="1C1C1C"/>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3602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667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036351"/>
                  </a:ext>
                </a:extLst>
              </a:tr>
              <a:tr h="438281">
                <a:tc>
                  <a:txBody>
                    <a:bodyPr/>
                    <a:lstStyle/>
                    <a:p>
                      <a:pPr algn="l" fontAlgn="ctr"/>
                      <a:r>
                        <a:rPr lang="en-US" sz="1400" b="1" i="0" u="none" strike="noStrike">
                          <a:solidFill>
                            <a:srgbClr val="1C1C1C"/>
                          </a:solidFill>
                          <a:effectLst/>
                          <a:latin typeface="Times New Roman" panose="02020603050405020304" pitchFamily="18" charset="0"/>
                        </a:rPr>
                        <a:t>Ozone (ppb)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2954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Times New Roman" panose="02020603050405020304" pitchFamily="18" charset="0"/>
                        </a:rPr>
                        <a:t>232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9842673"/>
                  </a:ext>
                </a:extLst>
              </a:tr>
            </a:tbl>
          </a:graphicData>
        </a:graphic>
      </p:graphicFrame>
    </p:spTree>
    <p:extLst>
      <p:ext uri="{BB962C8B-B14F-4D97-AF65-F5344CB8AC3E}">
        <p14:creationId xmlns:p14="http://schemas.microsoft.com/office/powerpoint/2010/main" val="117065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1182</TotalTime>
  <Words>1807</Words>
  <Application>Microsoft Office PowerPoint</Application>
  <PresentationFormat>Widescreen</PresentationFormat>
  <Paragraphs>368</Paragraphs>
  <Slides>33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Aptos</vt:lpstr>
      <vt:lpstr>Arial</vt:lpstr>
      <vt:lpstr>Calibri</vt:lpstr>
      <vt:lpstr>Calibri Light</vt:lpstr>
      <vt:lpstr>Times New Roman</vt:lpstr>
      <vt:lpstr>1_Office Theme</vt:lpstr>
      <vt:lpstr>2_Office Theme</vt:lpstr>
      <vt:lpstr>Fine particulate matter and ozone variability with regional and local meteorology in Beijing, China</vt:lpstr>
      <vt:lpstr>Introduction</vt:lpstr>
      <vt:lpstr>Background</vt:lpstr>
      <vt:lpstr>Background</vt:lpstr>
      <vt:lpstr>Background</vt:lpstr>
      <vt:lpstr>Background</vt:lpstr>
      <vt:lpstr>Objectives</vt:lpstr>
      <vt:lpstr>PowerPoint Presentation</vt:lpstr>
      <vt:lpstr>Local observed Data</vt:lpstr>
      <vt:lpstr>Regional Meteorological Reanalysis Data</vt:lpstr>
      <vt:lpstr>PowerPoint Presentation</vt:lpstr>
      <vt:lpstr>Meteorological Detrending using KZ-filter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Including regional variables in the models significantly improved the models’ performances</vt:lpstr>
      <vt:lpstr>Model with regional variables averaged spatially across the 5°x5° box surrounding Beijing has better predictive performance</vt:lpstr>
      <vt:lpstr>Daily &amp; annual quantile summaries for STM met contributions show reduced met variability with decrease in emissions</vt:lpstr>
      <vt:lpstr>Raw observed data vs meteorological detrended helps in understanding influence of meteorology to daily pollutant concentrations </vt:lpstr>
      <vt:lpstr>Meteorological Detrending using KZ-filter</vt:lpstr>
      <vt:lpstr>Daily &amp; annual quantile summaries for STM met contributions show reduced met variability with decrease in emissions</vt:lpstr>
      <vt:lpstr>Subtracting the influence of meteorology leads to lower concentration variability</vt:lpstr>
      <vt:lpstr>Variable importance ranks show that regional temperature is more important than local temperature for PM2.5, while the reverse is true for Ozone</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particulate matter and ozone variability with regional and local meteorology in Beijing, China</dc:title>
  <dc:creator>sguha2</dc:creator>
  <cp:lastModifiedBy>sguha2</cp:lastModifiedBy>
  <cp:revision>9</cp:revision>
  <dcterms:created xsi:type="dcterms:W3CDTF">2024-04-04T23:28:46Z</dcterms:created>
  <dcterms:modified xsi:type="dcterms:W3CDTF">2024-10-22T03:01:27Z</dcterms:modified>
</cp:coreProperties>
</file>