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2"/>
  </p:sldMasterIdLst>
  <p:notesMasterIdLst>
    <p:notesMasterId r:id="rId20"/>
  </p:notesMasterIdLst>
  <p:sldIdLst>
    <p:sldId id="256" r:id="rId3"/>
    <p:sldId id="266" r:id="rId4"/>
    <p:sldId id="333" r:id="rId5"/>
    <p:sldId id="335" r:id="rId6"/>
    <p:sldId id="356" r:id="rId7"/>
    <p:sldId id="351" r:id="rId8"/>
    <p:sldId id="325" r:id="rId9"/>
    <p:sldId id="352" r:id="rId10"/>
    <p:sldId id="353" r:id="rId11"/>
    <p:sldId id="347" r:id="rId12"/>
    <p:sldId id="346" r:id="rId13"/>
    <p:sldId id="345" r:id="rId14"/>
    <p:sldId id="355" r:id="rId15"/>
    <p:sldId id="348" r:id="rId16"/>
    <p:sldId id="349" r:id="rId17"/>
    <p:sldId id="350" r:id="rId18"/>
    <p:sldId id="35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22"/>
    <p:restoredTop sz="94674"/>
  </p:normalViewPr>
  <p:slideViewPr>
    <p:cSldViewPr snapToGrid="0" snapToObjects="1">
      <p:cViewPr varScale="1">
        <p:scale>
          <a:sx n="94" d="100"/>
          <a:sy n="94" d="100"/>
        </p:scale>
        <p:origin x="4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Heather" userId="55ec0a17-eeda-4f4c-a3a1-a4abe0e534b1" providerId="ADAL" clId="{B46C51E0-91A7-42C1-A631-5F3AE773C174}"/>
    <pc:docChg chg="undo custSel addSld delSld modSld modShowInfo">
      <pc:chgData name="Simon, Heather" userId="55ec0a17-eeda-4f4c-a3a1-a4abe0e534b1" providerId="ADAL" clId="{B46C51E0-91A7-42C1-A631-5F3AE773C174}" dt="2024-10-18T14:38:59.385" v="83" actId="47"/>
      <pc:docMkLst>
        <pc:docMk/>
      </pc:docMkLst>
      <pc:sldChg chg="del">
        <pc:chgData name="Simon, Heather" userId="55ec0a17-eeda-4f4c-a3a1-a4abe0e534b1" providerId="ADAL" clId="{B46C51E0-91A7-42C1-A631-5F3AE773C174}" dt="2024-10-18T14:38:50.229" v="81" actId="47"/>
        <pc:sldMkLst>
          <pc:docMk/>
          <pc:sldMk cId="1108033266" sldId="334"/>
        </pc:sldMkLst>
      </pc:sldChg>
      <pc:sldChg chg="del">
        <pc:chgData name="Simon, Heather" userId="55ec0a17-eeda-4f4c-a3a1-a4abe0e534b1" providerId="ADAL" clId="{B46C51E0-91A7-42C1-A631-5F3AE773C174}" dt="2024-10-18T14:38:59.385" v="83" actId="47"/>
        <pc:sldMkLst>
          <pc:docMk/>
          <pc:sldMk cId="1767443523" sldId="337"/>
        </pc:sldMkLst>
      </pc:sldChg>
      <pc:sldChg chg="modSp mod">
        <pc:chgData name="Simon, Heather" userId="55ec0a17-eeda-4f4c-a3a1-a4abe0e534b1" providerId="ADAL" clId="{B46C51E0-91A7-42C1-A631-5F3AE773C174}" dt="2024-10-17T19:41:47.858" v="76" actId="20577"/>
        <pc:sldMkLst>
          <pc:docMk/>
          <pc:sldMk cId="3994968037" sldId="345"/>
        </pc:sldMkLst>
        <pc:spChg chg="mod">
          <ac:chgData name="Simon, Heather" userId="55ec0a17-eeda-4f4c-a3a1-a4abe0e534b1" providerId="ADAL" clId="{B46C51E0-91A7-42C1-A631-5F3AE773C174}" dt="2024-10-17T19:41:47.858" v="76" actId="20577"/>
          <ac:spMkLst>
            <pc:docMk/>
            <pc:sldMk cId="3994968037" sldId="345"/>
            <ac:spMk id="2" creationId="{48D87134-E4C4-6AF8-7BCD-35763E689913}"/>
          </ac:spMkLst>
        </pc:spChg>
      </pc:sldChg>
      <pc:sldChg chg="modSp mod">
        <pc:chgData name="Simon, Heather" userId="55ec0a17-eeda-4f4c-a3a1-a4abe0e534b1" providerId="ADAL" clId="{B46C51E0-91A7-42C1-A631-5F3AE773C174}" dt="2024-10-17T19:41:34.450" v="60" actId="20577"/>
        <pc:sldMkLst>
          <pc:docMk/>
          <pc:sldMk cId="556435362" sldId="346"/>
        </pc:sldMkLst>
        <pc:spChg chg="mod">
          <ac:chgData name="Simon, Heather" userId="55ec0a17-eeda-4f4c-a3a1-a4abe0e534b1" providerId="ADAL" clId="{B46C51E0-91A7-42C1-A631-5F3AE773C174}" dt="2024-10-17T19:41:34.450" v="60" actId="20577"/>
          <ac:spMkLst>
            <pc:docMk/>
            <pc:sldMk cId="556435362" sldId="346"/>
            <ac:spMk id="2" creationId="{48D87134-E4C4-6AF8-7BCD-35763E689913}"/>
          </ac:spMkLst>
        </pc:spChg>
      </pc:sldChg>
      <pc:sldChg chg="modSp mod">
        <pc:chgData name="Simon, Heather" userId="55ec0a17-eeda-4f4c-a3a1-a4abe0e534b1" providerId="ADAL" clId="{B46C51E0-91A7-42C1-A631-5F3AE773C174}" dt="2024-10-17T19:41:27.176" v="49" actId="20577"/>
        <pc:sldMkLst>
          <pc:docMk/>
          <pc:sldMk cId="4059867645" sldId="347"/>
        </pc:sldMkLst>
        <pc:spChg chg="mod">
          <ac:chgData name="Simon, Heather" userId="55ec0a17-eeda-4f4c-a3a1-a4abe0e534b1" providerId="ADAL" clId="{B46C51E0-91A7-42C1-A631-5F3AE773C174}" dt="2024-10-17T19:41:27.176" v="49" actId="20577"/>
          <ac:spMkLst>
            <pc:docMk/>
            <pc:sldMk cId="4059867645" sldId="347"/>
            <ac:spMk id="2" creationId="{48D87134-E4C4-6AF8-7BCD-35763E689913}"/>
          </ac:spMkLst>
        </pc:spChg>
      </pc:sldChg>
      <pc:sldChg chg="modSp mod">
        <pc:chgData name="Simon, Heather" userId="55ec0a17-eeda-4f4c-a3a1-a4abe0e534b1" providerId="ADAL" clId="{B46C51E0-91A7-42C1-A631-5F3AE773C174}" dt="2024-10-17T19:43:31.600" v="78" actId="20577"/>
        <pc:sldMkLst>
          <pc:docMk/>
          <pc:sldMk cId="4205601933" sldId="352"/>
        </pc:sldMkLst>
        <pc:spChg chg="mod">
          <ac:chgData name="Simon, Heather" userId="55ec0a17-eeda-4f4c-a3a1-a4abe0e534b1" providerId="ADAL" clId="{B46C51E0-91A7-42C1-A631-5F3AE773C174}" dt="2024-10-17T19:43:31.600" v="78" actId="20577"/>
          <ac:spMkLst>
            <pc:docMk/>
            <pc:sldMk cId="4205601933" sldId="352"/>
            <ac:spMk id="2" creationId="{6652BC34-F730-4F59-8AE4-C579DE43736F}"/>
          </ac:spMkLst>
        </pc:spChg>
      </pc:sldChg>
      <pc:sldChg chg="add">
        <pc:chgData name="Simon, Heather" userId="55ec0a17-eeda-4f4c-a3a1-a4abe0e534b1" providerId="ADAL" clId="{B46C51E0-91A7-42C1-A631-5F3AE773C174}" dt="2024-10-18T14:38:56.725" v="82"/>
        <pc:sldMkLst>
          <pc:docMk/>
          <pc:sldMk cId="2729210880" sldId="3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sepa-my.sharepoint.com/personal/beidler_james_epa_gov/Documents/Canada%20Fires/summaries/canada_bsp_finn_cffep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Canada Wildland Fires CIFCC</a:t>
            </a:r>
            <a:r>
              <a:rPr lang="en-US" sz="2000" baseline="0" dirty="0"/>
              <a:t> Area Burned</a:t>
            </a:r>
            <a:endParaRPr lang="en-US" sz="2000" dirty="0"/>
          </a:p>
        </c:rich>
      </c:tx>
      <c:layout>
        <c:manualLayout>
          <c:xMode val="edge"/>
          <c:yMode val="edge"/>
          <c:x val="0.19392992614783849"/>
          <c:y val="4.68500811822921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030423960592307"/>
          <c:y val="8.1490044107843648E-2"/>
          <c:w val="0.87411657965719269"/>
          <c:h val="0.67918196999150515"/>
        </c:manualLayout>
      </c:layout>
      <c:barChart>
        <c:barDir val="col"/>
        <c:grouping val="clustered"/>
        <c:varyColors val="0"/>
        <c:ser>
          <c:idx val="0"/>
          <c:order val="0"/>
          <c:tx>
            <c:strRef>
              <c:f>Sheet1!$B$1</c:f>
              <c:strCache>
                <c:ptCount val="1"/>
                <c:pt idx="0">
                  <c:v>Acres</c:v>
                </c:pt>
              </c:strCache>
            </c:strRef>
          </c:tx>
          <c:spPr>
            <a:solidFill>
              <a:schemeClr val="accent1"/>
            </a:solidFill>
            <a:ln>
              <a:noFill/>
            </a:ln>
            <a:effectLst/>
          </c:spPr>
          <c:invertIfNegative val="0"/>
          <c:cat>
            <c:numRef>
              <c:f>Sheet1!$A$2:$A$22</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Sheet1!$B$2:$B$22</c:f>
              <c:numCache>
                <c:formatCode>#,##0</c:formatCode>
                <c:ptCount val="21"/>
                <c:pt idx="0">
                  <c:v>3918020.2774499999</c:v>
                </c:pt>
                <c:pt idx="1">
                  <c:v>7670163.9105000002</c:v>
                </c:pt>
                <c:pt idx="2">
                  <c:v>4270332.7022500001</c:v>
                </c:pt>
                <c:pt idx="3">
                  <c:v>5020437.2270999998</c:v>
                </c:pt>
                <c:pt idx="4">
                  <c:v>4105456.8330999999</c:v>
                </c:pt>
                <c:pt idx="5">
                  <c:v>4069750.1606000001</c:v>
                </c:pt>
                <c:pt idx="6">
                  <c:v>806600.14099999995</c:v>
                </c:pt>
                <c:pt idx="7">
                  <c:v>7864385.9694499997</c:v>
                </c:pt>
                <c:pt idx="8">
                  <c:v>6334015.28345</c:v>
                </c:pt>
                <c:pt idx="9">
                  <c:v>4764525.4048999995</c:v>
                </c:pt>
                <c:pt idx="10">
                  <c:v>9385613.7704499997</c:v>
                </c:pt>
                <c:pt idx="11">
                  <c:v>11385800.250849999</c:v>
                </c:pt>
                <c:pt idx="12">
                  <c:v>9808921.9328000005</c:v>
                </c:pt>
                <c:pt idx="13">
                  <c:v>3461019.3483500001</c:v>
                </c:pt>
                <c:pt idx="14">
                  <c:v>8541846.566399999</c:v>
                </c:pt>
                <c:pt idx="15">
                  <c:v>5600844.8642499996</c:v>
                </c:pt>
                <c:pt idx="16">
                  <c:v>4544144.8106500003</c:v>
                </c:pt>
                <c:pt idx="17">
                  <c:v>566530.22034999996</c:v>
                </c:pt>
                <c:pt idx="18">
                  <c:v>10624150.9804</c:v>
                </c:pt>
                <c:pt idx="19">
                  <c:v>3627427.2684999998</c:v>
                </c:pt>
                <c:pt idx="20">
                  <c:v>37464762.798749998</c:v>
                </c:pt>
              </c:numCache>
            </c:numRef>
          </c:val>
          <c:extLst>
            <c:ext xmlns:c16="http://schemas.microsoft.com/office/drawing/2014/chart" uri="{C3380CC4-5D6E-409C-BE32-E72D297353CC}">
              <c16:uniqueId val="{00000000-9A8E-4295-BE4D-8ADEEAF756B4}"/>
            </c:ext>
          </c:extLst>
        </c:ser>
        <c:dLbls>
          <c:showLegendKey val="0"/>
          <c:showVal val="0"/>
          <c:showCatName val="0"/>
          <c:showSerName val="0"/>
          <c:showPercent val="0"/>
          <c:showBubbleSize val="0"/>
        </c:dLbls>
        <c:gapWidth val="219"/>
        <c:axId val="1101190847"/>
        <c:axId val="386623775"/>
      </c:barChart>
      <c:catAx>
        <c:axId val="110119084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623775"/>
        <c:crosses val="autoZero"/>
        <c:auto val="1"/>
        <c:lblAlgn val="ctr"/>
        <c:lblOffset val="100"/>
        <c:noMultiLvlLbl val="0"/>
      </c:catAx>
      <c:valAx>
        <c:axId val="3866237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1190847"/>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CB1B2-A772-4FE1-8734-FD393749C453}"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786DB-46C2-4715-879D-703947BEFF1A}" type="slidenum">
              <a:rPr lang="en-US" smtClean="0"/>
              <a:t>‹#›</a:t>
            </a:fld>
            <a:endParaRPr lang="en-US"/>
          </a:p>
        </p:txBody>
      </p:sp>
    </p:spTree>
    <p:extLst>
      <p:ext uri="{BB962C8B-B14F-4D97-AF65-F5344CB8AC3E}">
        <p14:creationId xmlns:p14="http://schemas.microsoft.com/office/powerpoint/2010/main" val="64983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demonstrate the web tool for accessing EMBER data at the end of the call.  Currently this web tool is available internal to all EPA users but we would like feedback on making this information publicly available to assist states.</a:t>
            </a:r>
          </a:p>
        </p:txBody>
      </p:sp>
      <p:sp>
        <p:nvSpPr>
          <p:cNvPr id="4" name="Slide Number Placeholder 3"/>
          <p:cNvSpPr>
            <a:spLocks noGrp="1"/>
          </p:cNvSpPr>
          <p:nvPr>
            <p:ph type="sldNum" sz="quarter" idx="5"/>
          </p:nvPr>
        </p:nvSpPr>
        <p:spPr/>
        <p:txBody>
          <a:bodyPr/>
          <a:lstStyle/>
          <a:p>
            <a:fld id="{69E05635-EB85-4567-A28F-8B29116ABB28}" type="slidenum">
              <a:rPr lang="en-US" smtClean="0"/>
              <a:t>9</a:t>
            </a:fld>
            <a:endParaRPr lang="en-US"/>
          </a:p>
        </p:txBody>
      </p:sp>
    </p:spTree>
    <p:extLst>
      <p:ext uri="{BB962C8B-B14F-4D97-AF65-F5344CB8AC3E}">
        <p14:creationId xmlns:p14="http://schemas.microsoft.com/office/powerpoint/2010/main" val="1130972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047DD-9995-FD44-A959-A90FBB8CBC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D74531-806C-954B-BA72-BACD7EF5F6A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0655E4B-61F1-EF4C-9B2F-C6AC4D9A7F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BF0D4A-B8A1-AA42-A7B2-6AE1B02DBCBA}"/>
              </a:ext>
            </a:extLst>
          </p:cNvPr>
          <p:cNvSpPr>
            <a:spLocks noGrp="1"/>
          </p:cNvSpPr>
          <p:nvPr>
            <p:ph type="dt" sz="half" idx="10"/>
          </p:nvPr>
        </p:nvSpPr>
        <p:spPr/>
        <p:txBody>
          <a:bodyPr/>
          <a:lstStyle/>
          <a:p>
            <a:fld id="{C7421E52-7BFF-4020-A91E-977A6C9E88AF}" type="datetime1">
              <a:rPr lang="en-US" smtClean="0"/>
              <a:t>10/18/2024</a:t>
            </a:fld>
            <a:endParaRPr lang="en-US"/>
          </a:p>
        </p:txBody>
      </p:sp>
      <p:sp>
        <p:nvSpPr>
          <p:cNvPr id="5" name="Footer Placeholder 4">
            <a:extLst>
              <a:ext uri="{FF2B5EF4-FFF2-40B4-BE49-F238E27FC236}">
                <a16:creationId xmlns:a16="http://schemas.microsoft.com/office/drawing/2014/main" id="{45F253A5-BCA4-D441-96DF-1607CD7EB64C}"/>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63F3F65C-D98E-A34E-9D72-195E9DA581A5}"/>
              </a:ext>
            </a:extLst>
          </p:cNvPr>
          <p:cNvSpPr>
            <a:spLocks noGrp="1"/>
          </p:cNvSpPr>
          <p:nvPr>
            <p:ph type="sldNum" sz="quarter" idx="12"/>
          </p:nvPr>
        </p:nvSpPr>
        <p:spPr/>
        <p:txBody>
          <a:bodyPr/>
          <a:lstStyle/>
          <a:p>
            <a:fld id="{8D9C3B4F-4B7B-9A4F-9F3C-3A4901A33979}" type="slidenum">
              <a:rPr lang="en-US" smtClean="0"/>
              <a:t>‹#›</a:t>
            </a:fld>
            <a:endParaRPr lang="en-US"/>
          </a:p>
        </p:txBody>
      </p:sp>
      <p:pic>
        <p:nvPicPr>
          <p:cNvPr id="10" name="Picture 9">
            <a:extLst>
              <a:ext uri="{FF2B5EF4-FFF2-40B4-BE49-F238E27FC236}">
                <a16:creationId xmlns:a16="http://schemas.microsoft.com/office/drawing/2014/main" id="{85394741-A623-244C-8E1E-5DAC521AB39E}"/>
              </a:ext>
            </a:extLst>
          </p:cNvPr>
          <p:cNvPicPr>
            <a:picLocks noChangeAspect="1"/>
          </p:cNvPicPr>
          <p:nvPr userDrawn="1"/>
        </p:nvPicPr>
        <p:blipFill>
          <a:blip r:embed="rId3"/>
          <a:stretch>
            <a:fillRect/>
          </a:stretch>
        </p:blipFill>
        <p:spPr>
          <a:xfrm>
            <a:off x="231295" y="371847"/>
            <a:ext cx="2445119" cy="750516"/>
          </a:xfrm>
          <a:prstGeom prst="rect">
            <a:avLst/>
          </a:prstGeom>
        </p:spPr>
      </p:pic>
    </p:spTree>
    <p:extLst>
      <p:ext uri="{BB962C8B-B14F-4D97-AF65-F5344CB8AC3E}">
        <p14:creationId xmlns:p14="http://schemas.microsoft.com/office/powerpoint/2010/main" val="71674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8F7D3294-63A1-6D4F-A7A7-259272BA657B}"/>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CD463EEF-3D13-9C47-8C3E-E737BCF21E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D78D3-D604-184B-8FBC-4247540C5F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F22EC-0E2A-D941-BFF1-E5C2AAEECC87}"/>
              </a:ext>
            </a:extLst>
          </p:cNvPr>
          <p:cNvSpPr>
            <a:spLocks noGrp="1"/>
          </p:cNvSpPr>
          <p:nvPr>
            <p:ph type="dt" sz="half" idx="10"/>
          </p:nvPr>
        </p:nvSpPr>
        <p:spPr/>
        <p:txBody>
          <a:bodyPr/>
          <a:lstStyle/>
          <a:p>
            <a:fld id="{3D1993A1-4729-4063-9EC2-E392DB44F4D8}" type="datetime1">
              <a:rPr lang="en-US" smtClean="0"/>
              <a:t>10/18/2024</a:t>
            </a:fld>
            <a:endParaRPr lang="en-US"/>
          </a:p>
        </p:txBody>
      </p:sp>
      <p:sp>
        <p:nvSpPr>
          <p:cNvPr id="5" name="Footer Placeholder 4">
            <a:extLst>
              <a:ext uri="{FF2B5EF4-FFF2-40B4-BE49-F238E27FC236}">
                <a16:creationId xmlns:a16="http://schemas.microsoft.com/office/drawing/2014/main" id="{0B565B96-A44A-BF42-9011-6627A7778930}"/>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01076543-C031-AD47-BDCE-4DCC474DDB27}"/>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16915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F9D10236-3734-4E40-A75A-A178A7DE0B53}"/>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Vertical Title 1">
            <a:extLst>
              <a:ext uri="{FF2B5EF4-FFF2-40B4-BE49-F238E27FC236}">
                <a16:creationId xmlns:a16="http://schemas.microsoft.com/office/drawing/2014/main" id="{FE66A9C8-C6ED-2E45-BE97-0827984A23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4E3A35-A859-9D4D-B8AA-4C7F942C2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7D102-0EAC-8843-B8E8-710E67B95EAC}"/>
              </a:ext>
            </a:extLst>
          </p:cNvPr>
          <p:cNvSpPr>
            <a:spLocks noGrp="1"/>
          </p:cNvSpPr>
          <p:nvPr>
            <p:ph type="dt" sz="half" idx="10"/>
          </p:nvPr>
        </p:nvSpPr>
        <p:spPr/>
        <p:txBody>
          <a:bodyPr/>
          <a:lstStyle/>
          <a:p>
            <a:fld id="{EDC32033-6157-4F52-95C4-A3AC7522A8DE}" type="datetime1">
              <a:rPr lang="en-US" smtClean="0"/>
              <a:t>10/18/2024</a:t>
            </a:fld>
            <a:endParaRPr lang="en-US" dirty="0"/>
          </a:p>
        </p:txBody>
      </p:sp>
      <p:sp>
        <p:nvSpPr>
          <p:cNvPr id="5" name="Footer Placeholder 4">
            <a:extLst>
              <a:ext uri="{FF2B5EF4-FFF2-40B4-BE49-F238E27FC236}">
                <a16:creationId xmlns:a16="http://schemas.microsoft.com/office/drawing/2014/main" id="{6F8E110C-580C-B44B-8862-98AFF17C48C5}"/>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F5345A76-0C8C-D54F-A0BB-DA0F6838B2DC}"/>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138424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BAF423B1-A0A9-2044-BC25-8C4E5AC6D265}"/>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A702A74D-ABC9-DA43-B9E5-273F903F2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B64E6-AD2A-2943-A9A1-E2D88AA3E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8648F-9467-884A-93DD-C81D8F719FF5}"/>
              </a:ext>
            </a:extLst>
          </p:cNvPr>
          <p:cNvSpPr>
            <a:spLocks noGrp="1"/>
          </p:cNvSpPr>
          <p:nvPr>
            <p:ph type="dt" sz="half" idx="10"/>
          </p:nvPr>
        </p:nvSpPr>
        <p:spPr/>
        <p:txBody>
          <a:bodyPr/>
          <a:lstStyle/>
          <a:p>
            <a:fld id="{1157C9A7-2E3B-418D-8A8A-C327531988D3}" type="datetime1">
              <a:rPr lang="en-US" smtClean="0"/>
              <a:t>10/18/2024</a:t>
            </a:fld>
            <a:endParaRPr lang="en-US"/>
          </a:p>
        </p:txBody>
      </p:sp>
      <p:sp>
        <p:nvSpPr>
          <p:cNvPr id="5" name="Footer Placeholder 4">
            <a:extLst>
              <a:ext uri="{FF2B5EF4-FFF2-40B4-BE49-F238E27FC236}">
                <a16:creationId xmlns:a16="http://schemas.microsoft.com/office/drawing/2014/main" id="{B8FEA4F9-0225-7842-ADAC-D59F7D5F77D9}"/>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3C059BBD-A90D-9C49-A03B-2825559B92DE}"/>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17621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103449D0-0EE0-2E4D-9602-53CFE60A8901}"/>
              </a:ext>
            </a:extLst>
          </p:cNvPr>
          <p:cNvPicPr>
            <a:picLocks noChangeAspect="1"/>
          </p:cNvPicPr>
          <p:nvPr userDrawn="1"/>
        </p:nvPicPr>
        <p:blipFill>
          <a:blip r:embed="rId2"/>
          <a:stretch>
            <a:fillRect/>
          </a:stretch>
        </p:blipFill>
        <p:spPr>
          <a:xfrm>
            <a:off x="0" y="0"/>
            <a:ext cx="12192000" cy="744855"/>
          </a:xfrm>
          <a:prstGeom prst="rect">
            <a:avLst/>
          </a:prstGeom>
        </p:spPr>
      </p:pic>
      <p:sp>
        <p:nvSpPr>
          <p:cNvPr id="2" name="Title 1">
            <a:extLst>
              <a:ext uri="{FF2B5EF4-FFF2-40B4-BE49-F238E27FC236}">
                <a16:creationId xmlns:a16="http://schemas.microsoft.com/office/drawing/2014/main" id="{23E42182-9BCC-EA43-8F60-B2D72BC8A2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D92C2-FFA6-5F45-8B64-DE2D66449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BCCFE-C477-0D43-AD60-E853E721FD8E}"/>
              </a:ext>
            </a:extLst>
          </p:cNvPr>
          <p:cNvSpPr>
            <a:spLocks noGrp="1"/>
          </p:cNvSpPr>
          <p:nvPr>
            <p:ph type="dt" sz="half" idx="10"/>
          </p:nvPr>
        </p:nvSpPr>
        <p:spPr/>
        <p:txBody>
          <a:bodyPr/>
          <a:lstStyle/>
          <a:p>
            <a:fld id="{19235A51-DA50-445D-A121-53AA030E2C0C}" type="datetime1">
              <a:rPr lang="en-US" smtClean="0"/>
              <a:t>10/18/2024</a:t>
            </a:fld>
            <a:endParaRPr lang="en-US"/>
          </a:p>
        </p:txBody>
      </p:sp>
      <p:sp>
        <p:nvSpPr>
          <p:cNvPr id="5" name="Footer Placeholder 4">
            <a:extLst>
              <a:ext uri="{FF2B5EF4-FFF2-40B4-BE49-F238E27FC236}">
                <a16:creationId xmlns:a16="http://schemas.microsoft.com/office/drawing/2014/main" id="{36821D9C-B28F-7449-90BE-DDD501CE0091}"/>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FF674F31-C832-F343-A511-B32610000789}"/>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226347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5FBE31DF-A6D5-BD45-9B71-960BB6C707FF}"/>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CD6DF934-BE9E-674B-89BB-9F85225D2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19420-E610-9442-BD7A-322F6D60D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E696A-8D11-5A47-AC31-DFCA6D35F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525E7-D225-DF49-BDC0-7D7F25BEA39F}"/>
              </a:ext>
            </a:extLst>
          </p:cNvPr>
          <p:cNvSpPr>
            <a:spLocks noGrp="1"/>
          </p:cNvSpPr>
          <p:nvPr>
            <p:ph type="dt" sz="half" idx="10"/>
          </p:nvPr>
        </p:nvSpPr>
        <p:spPr/>
        <p:txBody>
          <a:bodyPr/>
          <a:lstStyle/>
          <a:p>
            <a:fld id="{98EF7B20-2ED5-4E8D-BB18-3E8EE5D14678}" type="datetime1">
              <a:rPr lang="en-US" smtClean="0"/>
              <a:t>10/18/2024</a:t>
            </a:fld>
            <a:endParaRPr lang="en-US"/>
          </a:p>
        </p:txBody>
      </p:sp>
      <p:sp>
        <p:nvSpPr>
          <p:cNvPr id="6" name="Footer Placeholder 5">
            <a:extLst>
              <a:ext uri="{FF2B5EF4-FFF2-40B4-BE49-F238E27FC236}">
                <a16:creationId xmlns:a16="http://schemas.microsoft.com/office/drawing/2014/main" id="{9E3173F0-5FE9-804A-A7C5-2440A8275827}"/>
              </a:ext>
            </a:extLst>
          </p:cNvPr>
          <p:cNvSpPr>
            <a:spLocks noGrp="1"/>
          </p:cNvSpPr>
          <p:nvPr>
            <p:ph type="ftr" sz="quarter" idx="11"/>
          </p:nvPr>
        </p:nvSpPr>
        <p:spPr/>
        <p:txBody>
          <a:bodyPr/>
          <a:lstStyle/>
          <a:p>
            <a:r>
              <a:rPr lang="en-US"/>
              <a:t>U.S. Environmental Protection Agency</a:t>
            </a:r>
          </a:p>
        </p:txBody>
      </p:sp>
      <p:sp>
        <p:nvSpPr>
          <p:cNvPr id="7" name="Slide Number Placeholder 6">
            <a:extLst>
              <a:ext uri="{FF2B5EF4-FFF2-40B4-BE49-F238E27FC236}">
                <a16:creationId xmlns:a16="http://schemas.microsoft.com/office/drawing/2014/main" id="{B49B1D08-A637-4442-836E-58D664E3361D}"/>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225994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2363604C-7524-F643-89EE-A32E01FCCF6A}"/>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AC652A70-6D81-9147-A6B2-0133A152E3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F13A5-8058-CF4D-98C7-9A9A5F36C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25D36-FF3E-7449-A928-4F9C0EB2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D1356-A70C-BE47-82F0-A52F31D29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ED689-3D40-284F-BC42-54A139A2D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94458-A111-8247-A174-115CE0272605}"/>
              </a:ext>
            </a:extLst>
          </p:cNvPr>
          <p:cNvSpPr>
            <a:spLocks noGrp="1"/>
          </p:cNvSpPr>
          <p:nvPr>
            <p:ph type="dt" sz="half" idx="10"/>
          </p:nvPr>
        </p:nvSpPr>
        <p:spPr/>
        <p:txBody>
          <a:bodyPr/>
          <a:lstStyle/>
          <a:p>
            <a:fld id="{02C7EEB2-C353-4484-B6DA-E048DB170958}" type="datetime1">
              <a:rPr lang="en-US" smtClean="0"/>
              <a:t>10/18/2024</a:t>
            </a:fld>
            <a:endParaRPr lang="en-US"/>
          </a:p>
        </p:txBody>
      </p:sp>
      <p:sp>
        <p:nvSpPr>
          <p:cNvPr id="8" name="Footer Placeholder 7">
            <a:extLst>
              <a:ext uri="{FF2B5EF4-FFF2-40B4-BE49-F238E27FC236}">
                <a16:creationId xmlns:a16="http://schemas.microsoft.com/office/drawing/2014/main" id="{94151088-0972-A54C-A0C0-9412B04BE1E7}"/>
              </a:ext>
            </a:extLst>
          </p:cNvPr>
          <p:cNvSpPr>
            <a:spLocks noGrp="1"/>
          </p:cNvSpPr>
          <p:nvPr>
            <p:ph type="ftr" sz="quarter" idx="11"/>
          </p:nvPr>
        </p:nvSpPr>
        <p:spPr/>
        <p:txBody>
          <a:bodyPr/>
          <a:lstStyle/>
          <a:p>
            <a:r>
              <a:rPr lang="en-US"/>
              <a:t>U.S. Environmental Protection Agency</a:t>
            </a:r>
          </a:p>
        </p:txBody>
      </p:sp>
      <p:sp>
        <p:nvSpPr>
          <p:cNvPr id="9" name="Slide Number Placeholder 8">
            <a:extLst>
              <a:ext uri="{FF2B5EF4-FFF2-40B4-BE49-F238E27FC236}">
                <a16:creationId xmlns:a16="http://schemas.microsoft.com/office/drawing/2014/main" id="{BD6F65B1-1811-CC44-A2F7-78C7A7BE8C84}"/>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43923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C2451C8F-0C41-4C4C-9D38-9B748429E22C}"/>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6ABDD63C-2253-704C-A0A5-B596C23F95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53528A-694A-BF41-8F48-95BB5315FA6A}"/>
              </a:ext>
            </a:extLst>
          </p:cNvPr>
          <p:cNvSpPr>
            <a:spLocks noGrp="1"/>
          </p:cNvSpPr>
          <p:nvPr>
            <p:ph type="dt" sz="half" idx="10"/>
          </p:nvPr>
        </p:nvSpPr>
        <p:spPr/>
        <p:txBody>
          <a:bodyPr/>
          <a:lstStyle/>
          <a:p>
            <a:fld id="{145C45D3-3A18-4766-A562-B98F295614BD}" type="datetime1">
              <a:rPr lang="en-US" smtClean="0"/>
              <a:t>10/18/2024</a:t>
            </a:fld>
            <a:endParaRPr lang="en-US"/>
          </a:p>
        </p:txBody>
      </p:sp>
      <p:sp>
        <p:nvSpPr>
          <p:cNvPr id="4" name="Footer Placeholder 3">
            <a:extLst>
              <a:ext uri="{FF2B5EF4-FFF2-40B4-BE49-F238E27FC236}">
                <a16:creationId xmlns:a16="http://schemas.microsoft.com/office/drawing/2014/main" id="{F37CE9E9-76B2-C148-AA8C-53536E9E7EEC}"/>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3F719A9D-6B82-024B-BD5C-CE72B4854134}"/>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414308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FA87FF-C067-9840-99B5-ECD1F5A676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E9D688B0-8B0F-E44F-A305-E971E4584E6E}"/>
              </a:ext>
            </a:extLst>
          </p:cNvPr>
          <p:cNvSpPr>
            <a:spLocks noGrp="1"/>
          </p:cNvSpPr>
          <p:nvPr>
            <p:ph type="dt" sz="half" idx="10"/>
          </p:nvPr>
        </p:nvSpPr>
        <p:spPr/>
        <p:txBody>
          <a:bodyPr/>
          <a:lstStyle/>
          <a:p>
            <a:fld id="{B14A3A13-D6E3-49E1-9DDF-AB46939CC211}" type="datetime1">
              <a:rPr lang="en-US" smtClean="0"/>
              <a:t>10/18/2024</a:t>
            </a:fld>
            <a:endParaRPr lang="en-US"/>
          </a:p>
        </p:txBody>
      </p:sp>
      <p:sp>
        <p:nvSpPr>
          <p:cNvPr id="3" name="Footer Placeholder 2">
            <a:extLst>
              <a:ext uri="{FF2B5EF4-FFF2-40B4-BE49-F238E27FC236}">
                <a16:creationId xmlns:a16="http://schemas.microsoft.com/office/drawing/2014/main" id="{5D677BA4-34DD-F949-8D9E-F6E1B58C7DAA}"/>
              </a:ext>
            </a:extLst>
          </p:cNvPr>
          <p:cNvSpPr>
            <a:spLocks noGrp="1"/>
          </p:cNvSpPr>
          <p:nvPr>
            <p:ph type="ftr" sz="quarter" idx="11"/>
          </p:nvPr>
        </p:nvSpPr>
        <p:spPr/>
        <p:txBody>
          <a:bodyPr/>
          <a:lstStyle/>
          <a:p>
            <a:r>
              <a:rPr lang="en-US"/>
              <a:t>U.S. Environmental Protection Agency</a:t>
            </a:r>
          </a:p>
        </p:txBody>
      </p:sp>
      <p:sp>
        <p:nvSpPr>
          <p:cNvPr id="4" name="Slide Number Placeholder 3">
            <a:extLst>
              <a:ext uri="{FF2B5EF4-FFF2-40B4-BE49-F238E27FC236}">
                <a16:creationId xmlns:a16="http://schemas.microsoft.com/office/drawing/2014/main" id="{74011E4A-8C69-084D-88A1-ECB23714C5C9}"/>
              </a:ext>
            </a:extLst>
          </p:cNvPr>
          <p:cNvSpPr>
            <a:spLocks noGrp="1"/>
          </p:cNvSpPr>
          <p:nvPr>
            <p:ph type="sldNum" sz="quarter" idx="12"/>
          </p:nvPr>
        </p:nvSpPr>
        <p:spPr/>
        <p:txBody>
          <a:bodyPr/>
          <a:lstStyle/>
          <a:p>
            <a:fld id="{8D9C3B4F-4B7B-9A4F-9F3C-3A4901A33979}" type="slidenum">
              <a:rPr lang="en-US" smtClean="0"/>
              <a:t>‹#›</a:t>
            </a:fld>
            <a:endParaRPr lang="en-US"/>
          </a:p>
        </p:txBody>
      </p:sp>
      <p:pic>
        <p:nvPicPr>
          <p:cNvPr id="8" name="Picture 7">
            <a:extLst>
              <a:ext uri="{FF2B5EF4-FFF2-40B4-BE49-F238E27FC236}">
                <a16:creationId xmlns:a16="http://schemas.microsoft.com/office/drawing/2014/main" id="{0192F557-0AE6-FC4C-BE75-365CF898B2A3}"/>
              </a:ext>
            </a:extLst>
          </p:cNvPr>
          <p:cNvPicPr>
            <a:picLocks noChangeAspect="1"/>
          </p:cNvPicPr>
          <p:nvPr userDrawn="1"/>
        </p:nvPicPr>
        <p:blipFill>
          <a:blip r:embed="rId3"/>
          <a:stretch>
            <a:fillRect/>
          </a:stretch>
        </p:blipFill>
        <p:spPr>
          <a:xfrm>
            <a:off x="231295" y="371847"/>
            <a:ext cx="2445119" cy="750516"/>
          </a:xfrm>
          <a:prstGeom prst="rect">
            <a:avLst/>
          </a:prstGeom>
        </p:spPr>
      </p:pic>
    </p:spTree>
    <p:extLst>
      <p:ext uri="{BB962C8B-B14F-4D97-AF65-F5344CB8AC3E}">
        <p14:creationId xmlns:p14="http://schemas.microsoft.com/office/powerpoint/2010/main" val="96039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364ABFF2-8CC1-E24B-AE0B-C6F49FD9D79A}"/>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54259204-7483-294D-961C-819A95A40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719F59-5E26-D149-A6B0-563EE1509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90CE9E-9E35-834D-B166-84F84B318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18D6C-4313-0A46-B8E2-DD56394B3209}"/>
              </a:ext>
            </a:extLst>
          </p:cNvPr>
          <p:cNvSpPr>
            <a:spLocks noGrp="1"/>
          </p:cNvSpPr>
          <p:nvPr>
            <p:ph type="dt" sz="half" idx="10"/>
          </p:nvPr>
        </p:nvSpPr>
        <p:spPr/>
        <p:txBody>
          <a:bodyPr/>
          <a:lstStyle/>
          <a:p>
            <a:fld id="{F4E708EB-B6B3-40D1-894D-4F43C5C8BCE6}" type="datetime1">
              <a:rPr lang="en-US" smtClean="0"/>
              <a:t>10/18/2024</a:t>
            </a:fld>
            <a:endParaRPr lang="en-US"/>
          </a:p>
        </p:txBody>
      </p:sp>
      <p:sp>
        <p:nvSpPr>
          <p:cNvPr id="6" name="Footer Placeholder 5">
            <a:extLst>
              <a:ext uri="{FF2B5EF4-FFF2-40B4-BE49-F238E27FC236}">
                <a16:creationId xmlns:a16="http://schemas.microsoft.com/office/drawing/2014/main" id="{87A92945-F5A7-4644-B576-E5EAF28EEDA1}"/>
              </a:ext>
            </a:extLst>
          </p:cNvPr>
          <p:cNvSpPr>
            <a:spLocks noGrp="1"/>
          </p:cNvSpPr>
          <p:nvPr>
            <p:ph type="ftr" sz="quarter" idx="11"/>
          </p:nvPr>
        </p:nvSpPr>
        <p:spPr/>
        <p:txBody>
          <a:bodyPr/>
          <a:lstStyle/>
          <a:p>
            <a:r>
              <a:rPr lang="en-US"/>
              <a:t>U.S. Environmental Protection Agency</a:t>
            </a:r>
          </a:p>
        </p:txBody>
      </p:sp>
      <p:sp>
        <p:nvSpPr>
          <p:cNvPr id="7" name="Slide Number Placeholder 6">
            <a:extLst>
              <a:ext uri="{FF2B5EF4-FFF2-40B4-BE49-F238E27FC236}">
                <a16:creationId xmlns:a16="http://schemas.microsoft.com/office/drawing/2014/main" id="{C4FDBDCE-4783-4941-9BCF-7833A952E9F3}"/>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272579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BCAFB4E2-0833-9643-B9F6-1F261141EFF9}"/>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B5401600-E6B4-984A-B2A7-329622914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5A47C-6047-3A4D-B702-B2FAA41ED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D86539-2168-C047-AAE5-42B1BC666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AF43B-FE1D-7247-A1EC-1682FB3AEB8A}"/>
              </a:ext>
            </a:extLst>
          </p:cNvPr>
          <p:cNvSpPr>
            <a:spLocks noGrp="1"/>
          </p:cNvSpPr>
          <p:nvPr>
            <p:ph type="dt" sz="half" idx="10"/>
          </p:nvPr>
        </p:nvSpPr>
        <p:spPr/>
        <p:txBody>
          <a:bodyPr/>
          <a:lstStyle/>
          <a:p>
            <a:fld id="{1B51D85D-7334-4F12-B2EB-571E1CC3D82E}" type="datetime1">
              <a:rPr lang="en-US" smtClean="0"/>
              <a:t>10/18/2024</a:t>
            </a:fld>
            <a:endParaRPr lang="en-US"/>
          </a:p>
        </p:txBody>
      </p:sp>
      <p:sp>
        <p:nvSpPr>
          <p:cNvPr id="6" name="Footer Placeholder 5">
            <a:extLst>
              <a:ext uri="{FF2B5EF4-FFF2-40B4-BE49-F238E27FC236}">
                <a16:creationId xmlns:a16="http://schemas.microsoft.com/office/drawing/2014/main" id="{A13D83DA-5F27-A24B-87B2-C611D580E927}"/>
              </a:ext>
            </a:extLst>
          </p:cNvPr>
          <p:cNvSpPr>
            <a:spLocks noGrp="1"/>
          </p:cNvSpPr>
          <p:nvPr>
            <p:ph type="ftr" sz="quarter" idx="11"/>
          </p:nvPr>
        </p:nvSpPr>
        <p:spPr/>
        <p:txBody>
          <a:bodyPr/>
          <a:lstStyle/>
          <a:p>
            <a:r>
              <a:rPr lang="en-US"/>
              <a:t>U.S. Environmental Protection Agency</a:t>
            </a:r>
          </a:p>
        </p:txBody>
      </p:sp>
      <p:sp>
        <p:nvSpPr>
          <p:cNvPr id="7" name="Slide Number Placeholder 6">
            <a:extLst>
              <a:ext uri="{FF2B5EF4-FFF2-40B4-BE49-F238E27FC236}">
                <a16:creationId xmlns:a16="http://schemas.microsoft.com/office/drawing/2014/main" id="{6C985125-34C8-B444-B874-9ABE0F9D2EDD}"/>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360977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B5DF8-78FD-5841-BD28-013B751C2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EF579-F39A-5544-9409-0394F3A99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CAFEA-DB91-8848-88FE-0F2D2FFA0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199DD-79A2-4ACA-952B-047B32F4BCEC}" type="datetime1">
              <a:rPr lang="en-US" smtClean="0"/>
              <a:t>10/18/2024</a:t>
            </a:fld>
            <a:endParaRPr lang="en-US"/>
          </a:p>
        </p:txBody>
      </p:sp>
      <p:sp>
        <p:nvSpPr>
          <p:cNvPr id="5" name="Footer Placeholder 4">
            <a:extLst>
              <a:ext uri="{FF2B5EF4-FFF2-40B4-BE49-F238E27FC236}">
                <a16:creationId xmlns:a16="http://schemas.microsoft.com/office/drawing/2014/main" id="{2B4B3497-91C7-1048-BCE6-DC58EBE31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 Environmental Protection Agency</a:t>
            </a:r>
          </a:p>
        </p:txBody>
      </p:sp>
      <p:sp>
        <p:nvSpPr>
          <p:cNvPr id="6" name="Slide Number Placeholder 5">
            <a:extLst>
              <a:ext uri="{FF2B5EF4-FFF2-40B4-BE49-F238E27FC236}">
                <a16:creationId xmlns:a16="http://schemas.microsoft.com/office/drawing/2014/main" id="{7064A5EE-3E3D-B348-A4A0-7369138FC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C3B4F-4B7B-9A4F-9F3C-3A4901A33979}" type="slidenum">
              <a:rPr lang="en-US" smtClean="0"/>
              <a:t>‹#›</a:t>
            </a:fld>
            <a:endParaRPr lang="en-US"/>
          </a:p>
        </p:txBody>
      </p:sp>
    </p:spTree>
    <p:extLst>
      <p:ext uri="{BB962C8B-B14F-4D97-AF65-F5344CB8AC3E}">
        <p14:creationId xmlns:p14="http://schemas.microsoft.com/office/powerpoint/2010/main" val="884944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epa.gov/air-trends/trends-ozone-adjusted-weather-conditions" TargetMode="External"/><Relationship Id="rId4" Type="http://schemas.openxmlformats.org/officeDocument/2006/relationships/hyperlink" Target="https://ciffc.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barronh/aqmbc/" TargetMode="External"/><Relationship Id="rId2" Type="http://schemas.openxmlformats.org/officeDocument/2006/relationships/hyperlink" Target="https://nacc.arl.noaa.gov/nacc/setup"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B6FB-A10C-2CCA-E5C5-FB276C9EA2E7}"/>
              </a:ext>
            </a:extLst>
          </p:cNvPr>
          <p:cNvSpPr>
            <a:spLocks noGrp="1"/>
          </p:cNvSpPr>
          <p:nvPr>
            <p:ph type="ctrTitle"/>
          </p:nvPr>
        </p:nvSpPr>
        <p:spPr/>
        <p:txBody>
          <a:bodyPr>
            <a:normAutofit/>
          </a:bodyPr>
          <a:lstStyle/>
          <a:p>
            <a:r>
              <a:rPr lang="en-US" b="1" dirty="0"/>
              <a:t>Expedited Modeling of Burn Events Results (EMBER)</a:t>
            </a:r>
          </a:p>
        </p:txBody>
      </p:sp>
      <p:sp>
        <p:nvSpPr>
          <p:cNvPr id="3" name="Subtitle 2">
            <a:extLst>
              <a:ext uri="{FF2B5EF4-FFF2-40B4-BE49-F238E27FC236}">
                <a16:creationId xmlns:a16="http://schemas.microsoft.com/office/drawing/2014/main" id="{05BC7C5C-129F-A459-3776-AD6ACC081851}"/>
              </a:ext>
            </a:extLst>
          </p:cNvPr>
          <p:cNvSpPr>
            <a:spLocks noGrp="1"/>
          </p:cNvSpPr>
          <p:nvPr>
            <p:ph type="subTitle" idx="1"/>
          </p:nvPr>
        </p:nvSpPr>
        <p:spPr/>
        <p:txBody>
          <a:bodyPr>
            <a:normAutofit/>
          </a:bodyPr>
          <a:lstStyle/>
          <a:p>
            <a:r>
              <a:rPr lang="en-US" dirty="0"/>
              <a:t>Heather Simon, James Beidler, Kirk Baker, Barron Henderson, Loren Fox, Chris Misenis, Patrick Campbell, Jeff Vukovich, Norm Possiel, Alison Eyth</a:t>
            </a:r>
          </a:p>
        </p:txBody>
      </p:sp>
      <p:sp>
        <p:nvSpPr>
          <p:cNvPr id="4" name="TextBox 3">
            <a:extLst>
              <a:ext uri="{FF2B5EF4-FFF2-40B4-BE49-F238E27FC236}">
                <a16:creationId xmlns:a16="http://schemas.microsoft.com/office/drawing/2014/main" id="{C095F88C-7910-2009-8FAC-AA85CE432C2D}"/>
              </a:ext>
            </a:extLst>
          </p:cNvPr>
          <p:cNvSpPr txBox="1"/>
          <p:nvPr/>
        </p:nvSpPr>
        <p:spPr>
          <a:xfrm>
            <a:off x="1184238" y="5326701"/>
            <a:ext cx="10528844" cy="307777"/>
          </a:xfrm>
          <a:prstGeom prst="rect">
            <a:avLst/>
          </a:prstGeom>
          <a:noFill/>
        </p:spPr>
        <p:txBody>
          <a:bodyPr wrap="none" rtlCol="0">
            <a:spAutoFit/>
          </a:bodyPr>
          <a:lstStyle/>
          <a:p>
            <a:r>
              <a:rPr lang="en-US" sz="1400" kern="0" dirty="0">
                <a:ea typeface="ＭＳ Ｐゴシック" charset="-128"/>
              </a:rPr>
              <a:t>Disclaimer: </a:t>
            </a:r>
            <a:r>
              <a:rPr lang="en-US" sz="1400" i="1" kern="0" dirty="0">
                <a:ea typeface="ＭＳ Ｐゴシック" charset="-128"/>
              </a:rPr>
              <a:t>The views expressed in this presentation are those of the authors and do not necessarily reflect the views or policies of the U.S. EPA</a:t>
            </a:r>
            <a:endParaRPr lang="en-US" sz="1400" i="1" dirty="0"/>
          </a:p>
        </p:txBody>
      </p:sp>
    </p:spTree>
    <p:extLst>
      <p:ext uri="{BB962C8B-B14F-4D97-AF65-F5344CB8AC3E}">
        <p14:creationId xmlns:p14="http://schemas.microsoft.com/office/powerpoint/2010/main" val="77822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7134-E4C4-6AF8-7BCD-35763E689913}"/>
              </a:ext>
            </a:extLst>
          </p:cNvPr>
          <p:cNvSpPr>
            <a:spLocks noGrp="1"/>
          </p:cNvSpPr>
          <p:nvPr>
            <p:ph type="title"/>
          </p:nvPr>
        </p:nvSpPr>
        <p:spPr/>
        <p:txBody>
          <a:bodyPr>
            <a:normAutofit/>
          </a:bodyPr>
          <a:lstStyle/>
          <a:p>
            <a:r>
              <a:rPr lang="en-US" dirty="0"/>
              <a:t>Example of EMBER Ozone Impacts in the Northeast from Canadian Fires </a:t>
            </a:r>
          </a:p>
        </p:txBody>
      </p:sp>
      <p:pic>
        <p:nvPicPr>
          <p:cNvPr id="5" name="Picture 4" descr="Map&#10;&#10;Description automatically generated">
            <a:extLst>
              <a:ext uri="{FF2B5EF4-FFF2-40B4-BE49-F238E27FC236}">
                <a16:creationId xmlns:a16="http://schemas.microsoft.com/office/drawing/2014/main" id="{4E3C44B3-16A8-10AC-60BB-A36606D0006A}"/>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r="60582"/>
          <a:stretch/>
        </p:blipFill>
        <p:spPr>
          <a:xfrm>
            <a:off x="11895" y="2839997"/>
            <a:ext cx="2872242" cy="2857976"/>
          </a:xfrm>
          <a:prstGeom prst="rect">
            <a:avLst/>
          </a:prstGeom>
        </p:spPr>
      </p:pic>
      <p:pic>
        <p:nvPicPr>
          <p:cNvPr id="9" name="Picture 8" descr="Map&#10;&#10;Description automatically generated">
            <a:extLst>
              <a:ext uri="{FF2B5EF4-FFF2-40B4-BE49-F238E27FC236}">
                <a16:creationId xmlns:a16="http://schemas.microsoft.com/office/drawing/2014/main" id="{42E1C287-2120-5C8D-A9EF-0321F581879C}"/>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r="60582"/>
          <a:stretch/>
        </p:blipFill>
        <p:spPr>
          <a:xfrm>
            <a:off x="2754815" y="2839997"/>
            <a:ext cx="2872242" cy="2857976"/>
          </a:xfrm>
          <a:prstGeom prst="rect">
            <a:avLst/>
          </a:prstGeom>
        </p:spPr>
      </p:pic>
      <p:pic>
        <p:nvPicPr>
          <p:cNvPr id="11" name="Picture 10" descr="Diagram&#10;&#10;Description automatically generated">
            <a:extLst>
              <a:ext uri="{FF2B5EF4-FFF2-40B4-BE49-F238E27FC236}">
                <a16:creationId xmlns:a16="http://schemas.microsoft.com/office/drawing/2014/main" id="{F40978BC-EBA0-E18D-9683-C3F8091C4C89}"/>
              </a:ext>
            </a:extLst>
          </p:cNvPr>
          <p:cNvPicPr>
            <a:picLocks noChangeAspect="1"/>
          </p:cNvPicPr>
          <p:nvPr/>
        </p:nvPicPr>
        <p:blipFill rotWithShape="1">
          <a:blip r:embed="rId4">
            <a:extLst>
              <a:ext uri="{28A0092B-C50C-407E-A947-70E740481C1C}">
                <a14:useLocalDpi xmlns:a14="http://schemas.microsoft.com/office/drawing/2010/main" val="0"/>
              </a:ext>
            </a:extLst>
          </a:blip>
          <a:srcRect t="47418" r="60582"/>
          <a:stretch/>
        </p:blipFill>
        <p:spPr>
          <a:xfrm>
            <a:off x="5639261" y="2692411"/>
            <a:ext cx="2872242" cy="3005562"/>
          </a:xfrm>
          <a:prstGeom prst="rect">
            <a:avLst/>
          </a:prstGeom>
        </p:spPr>
      </p:pic>
      <p:pic>
        <p:nvPicPr>
          <p:cNvPr id="18" name="Picture 17" descr="A picture containing graphical user interface&#10;&#10;Description automatically generated">
            <a:extLst>
              <a:ext uri="{FF2B5EF4-FFF2-40B4-BE49-F238E27FC236}">
                <a16:creationId xmlns:a16="http://schemas.microsoft.com/office/drawing/2014/main" id="{9044A766-CCC8-CFB5-6527-384847A15A4D}"/>
              </a:ext>
            </a:extLst>
          </p:cNvPr>
          <p:cNvPicPr>
            <a:picLocks noChangeAspect="1"/>
          </p:cNvPicPr>
          <p:nvPr/>
        </p:nvPicPr>
        <p:blipFill rotWithShape="1">
          <a:blip r:embed="rId5">
            <a:extLst>
              <a:ext uri="{28A0092B-C50C-407E-A947-70E740481C1C}">
                <a14:useLocalDpi xmlns:a14="http://schemas.microsoft.com/office/drawing/2010/main" val="0"/>
              </a:ext>
            </a:extLst>
          </a:blip>
          <a:srcRect l="-1" t="47464" r="60583"/>
          <a:stretch/>
        </p:blipFill>
        <p:spPr>
          <a:xfrm>
            <a:off x="8474891" y="2695040"/>
            <a:ext cx="2872242" cy="3002933"/>
          </a:xfrm>
          <a:prstGeom prst="rect">
            <a:avLst/>
          </a:prstGeom>
        </p:spPr>
      </p:pic>
      <p:sp>
        <p:nvSpPr>
          <p:cNvPr id="13" name="TextBox 12">
            <a:extLst>
              <a:ext uri="{FF2B5EF4-FFF2-40B4-BE49-F238E27FC236}">
                <a16:creationId xmlns:a16="http://schemas.microsoft.com/office/drawing/2014/main" id="{92E37BC2-2E6E-AB40-5080-9B3D3339F186}"/>
              </a:ext>
            </a:extLst>
          </p:cNvPr>
          <p:cNvSpPr txBox="1"/>
          <p:nvPr/>
        </p:nvSpPr>
        <p:spPr>
          <a:xfrm>
            <a:off x="250853" y="2640817"/>
            <a:ext cx="2503961" cy="369332"/>
          </a:xfrm>
          <a:prstGeom prst="rect">
            <a:avLst/>
          </a:prstGeom>
          <a:solidFill>
            <a:schemeClr val="bg1">
              <a:lumMod val="95000"/>
            </a:schemeClr>
          </a:solidFill>
        </p:spPr>
        <p:txBody>
          <a:bodyPr wrap="square" rtlCol="0">
            <a:spAutoFit/>
          </a:bodyPr>
          <a:lstStyle/>
          <a:p>
            <a:pPr algn="ctr"/>
            <a:r>
              <a:rPr lang="en-US" dirty="0"/>
              <a:t>June 3, 2023</a:t>
            </a:r>
          </a:p>
        </p:txBody>
      </p:sp>
      <p:sp>
        <p:nvSpPr>
          <p:cNvPr id="14" name="TextBox 13">
            <a:extLst>
              <a:ext uri="{FF2B5EF4-FFF2-40B4-BE49-F238E27FC236}">
                <a16:creationId xmlns:a16="http://schemas.microsoft.com/office/drawing/2014/main" id="{DE40FC1A-BD3A-38DC-0DF9-AB9EAA1D5E71}"/>
              </a:ext>
            </a:extLst>
          </p:cNvPr>
          <p:cNvSpPr txBox="1"/>
          <p:nvPr/>
        </p:nvSpPr>
        <p:spPr>
          <a:xfrm>
            <a:off x="2993772" y="2655331"/>
            <a:ext cx="2516166" cy="369332"/>
          </a:xfrm>
          <a:prstGeom prst="rect">
            <a:avLst/>
          </a:prstGeom>
          <a:solidFill>
            <a:schemeClr val="bg1">
              <a:lumMod val="95000"/>
            </a:schemeClr>
          </a:solidFill>
        </p:spPr>
        <p:txBody>
          <a:bodyPr wrap="square" rtlCol="0">
            <a:spAutoFit/>
          </a:bodyPr>
          <a:lstStyle/>
          <a:p>
            <a:pPr algn="ctr"/>
            <a:r>
              <a:rPr lang="en-US" dirty="0"/>
              <a:t>June 4, 2023</a:t>
            </a:r>
          </a:p>
        </p:txBody>
      </p:sp>
      <p:sp>
        <p:nvSpPr>
          <p:cNvPr id="15" name="TextBox 14">
            <a:extLst>
              <a:ext uri="{FF2B5EF4-FFF2-40B4-BE49-F238E27FC236}">
                <a16:creationId xmlns:a16="http://schemas.microsoft.com/office/drawing/2014/main" id="{E71A62D0-22FE-7282-5A64-A4F360EAA7EC}"/>
              </a:ext>
            </a:extLst>
          </p:cNvPr>
          <p:cNvSpPr txBox="1"/>
          <p:nvPr/>
        </p:nvSpPr>
        <p:spPr>
          <a:xfrm>
            <a:off x="5866015" y="2640817"/>
            <a:ext cx="2503962" cy="369332"/>
          </a:xfrm>
          <a:prstGeom prst="rect">
            <a:avLst/>
          </a:prstGeom>
          <a:solidFill>
            <a:schemeClr val="bg1">
              <a:lumMod val="95000"/>
            </a:schemeClr>
          </a:solidFill>
        </p:spPr>
        <p:txBody>
          <a:bodyPr wrap="square" rtlCol="0">
            <a:spAutoFit/>
          </a:bodyPr>
          <a:lstStyle/>
          <a:p>
            <a:pPr algn="ctr"/>
            <a:r>
              <a:rPr lang="en-US" dirty="0"/>
              <a:t>June 5, 2023</a:t>
            </a:r>
          </a:p>
        </p:txBody>
      </p:sp>
      <p:sp>
        <p:nvSpPr>
          <p:cNvPr id="16" name="TextBox 15">
            <a:extLst>
              <a:ext uri="{FF2B5EF4-FFF2-40B4-BE49-F238E27FC236}">
                <a16:creationId xmlns:a16="http://schemas.microsoft.com/office/drawing/2014/main" id="{8290AFF4-BE4A-DF7B-777E-A26F2A001F02}"/>
              </a:ext>
            </a:extLst>
          </p:cNvPr>
          <p:cNvSpPr txBox="1"/>
          <p:nvPr/>
        </p:nvSpPr>
        <p:spPr>
          <a:xfrm>
            <a:off x="8701645" y="2640817"/>
            <a:ext cx="2503961" cy="369332"/>
          </a:xfrm>
          <a:prstGeom prst="rect">
            <a:avLst/>
          </a:prstGeom>
          <a:solidFill>
            <a:schemeClr val="bg1">
              <a:lumMod val="95000"/>
            </a:schemeClr>
          </a:solidFill>
        </p:spPr>
        <p:txBody>
          <a:bodyPr wrap="square" rtlCol="0">
            <a:spAutoFit/>
          </a:bodyPr>
          <a:lstStyle/>
          <a:p>
            <a:pPr algn="ctr"/>
            <a:r>
              <a:rPr lang="en-US" dirty="0"/>
              <a:t>June 6, 2023</a:t>
            </a:r>
          </a:p>
        </p:txBody>
      </p:sp>
      <p:sp>
        <p:nvSpPr>
          <p:cNvPr id="19" name="TextBox 18">
            <a:extLst>
              <a:ext uri="{FF2B5EF4-FFF2-40B4-BE49-F238E27FC236}">
                <a16:creationId xmlns:a16="http://schemas.microsoft.com/office/drawing/2014/main" id="{A5BF1E80-6AD2-019B-3764-6BA5B81A91AC}"/>
              </a:ext>
            </a:extLst>
          </p:cNvPr>
          <p:cNvSpPr txBox="1"/>
          <p:nvPr/>
        </p:nvSpPr>
        <p:spPr>
          <a:xfrm>
            <a:off x="3127829" y="1923142"/>
            <a:ext cx="6233885" cy="523220"/>
          </a:xfrm>
          <a:prstGeom prst="rect">
            <a:avLst/>
          </a:prstGeom>
          <a:noFill/>
        </p:spPr>
        <p:txBody>
          <a:bodyPr wrap="square" rtlCol="0">
            <a:spAutoFit/>
          </a:bodyPr>
          <a:lstStyle/>
          <a:p>
            <a:pPr algn="ctr"/>
            <a:r>
              <a:rPr lang="en-US" sz="2800" dirty="0"/>
              <a:t>EMBER – ZERO_FIRES: MDA8 O3</a:t>
            </a:r>
          </a:p>
        </p:txBody>
      </p:sp>
      <p:sp>
        <p:nvSpPr>
          <p:cNvPr id="20" name="Slide Number Placeholder 19">
            <a:extLst>
              <a:ext uri="{FF2B5EF4-FFF2-40B4-BE49-F238E27FC236}">
                <a16:creationId xmlns:a16="http://schemas.microsoft.com/office/drawing/2014/main" id="{E415F9D9-F8AD-2DBC-A29E-CA1EB4DF3ED0}"/>
              </a:ext>
            </a:extLst>
          </p:cNvPr>
          <p:cNvSpPr>
            <a:spLocks noGrp="1"/>
          </p:cNvSpPr>
          <p:nvPr>
            <p:ph type="sldNum" sz="quarter" idx="12"/>
          </p:nvPr>
        </p:nvSpPr>
        <p:spPr/>
        <p:txBody>
          <a:bodyPr/>
          <a:lstStyle/>
          <a:p>
            <a:fld id="{89C25A1C-9F82-4000-BF40-539E51F0ECF8}" type="slidenum">
              <a:rPr lang="en-US" smtClean="0">
                <a:solidFill>
                  <a:schemeClr val="bg1"/>
                </a:solidFill>
              </a:rPr>
              <a:t>10</a:t>
            </a:fld>
            <a:endParaRPr lang="en-US">
              <a:solidFill>
                <a:schemeClr val="bg1"/>
              </a:solidFill>
            </a:endParaRPr>
          </a:p>
        </p:txBody>
      </p:sp>
      <p:sp>
        <p:nvSpPr>
          <p:cNvPr id="3" name="Footer Placeholder 2">
            <a:extLst>
              <a:ext uri="{FF2B5EF4-FFF2-40B4-BE49-F238E27FC236}">
                <a16:creationId xmlns:a16="http://schemas.microsoft.com/office/drawing/2014/main" id="{0F571ACF-4BCC-463F-ABAF-F2D267543D3E}"/>
              </a:ext>
            </a:extLst>
          </p:cNvPr>
          <p:cNvSpPr>
            <a:spLocks noGrp="1"/>
          </p:cNvSpPr>
          <p:nvPr>
            <p:ph type="ftr" sz="quarter" idx="11"/>
          </p:nvPr>
        </p:nvSpPr>
        <p:spPr/>
        <p:txBody>
          <a:bodyPr/>
          <a:lstStyle/>
          <a:p>
            <a:r>
              <a:rPr lang="en-US" dirty="0">
                <a:solidFill>
                  <a:schemeClr val="bg1"/>
                </a:solidFill>
              </a:rPr>
              <a:t>U.S. Environmental Protection Agency</a:t>
            </a:r>
          </a:p>
        </p:txBody>
      </p:sp>
      <p:pic>
        <p:nvPicPr>
          <p:cNvPr id="4" name="Picture 3" descr="A picture containing graphical user interface&#10;&#10;Description automatically generated">
            <a:extLst>
              <a:ext uri="{FF2B5EF4-FFF2-40B4-BE49-F238E27FC236}">
                <a16:creationId xmlns:a16="http://schemas.microsoft.com/office/drawing/2014/main" id="{7CE9BEB5-24B6-C864-3F7E-95DED9220F69}"/>
              </a:ext>
            </a:extLst>
          </p:cNvPr>
          <p:cNvPicPr>
            <a:picLocks noChangeAspect="1"/>
          </p:cNvPicPr>
          <p:nvPr/>
        </p:nvPicPr>
        <p:blipFill rotWithShape="1">
          <a:blip r:embed="rId5">
            <a:extLst>
              <a:ext uri="{28A0092B-C50C-407E-A947-70E740481C1C}">
                <a14:useLocalDpi xmlns:a14="http://schemas.microsoft.com/office/drawing/2010/main" val="0"/>
              </a:ext>
            </a:extLst>
          </a:blip>
          <a:srcRect l="39872" t="47464" r="52360" b="6348"/>
          <a:stretch/>
        </p:blipFill>
        <p:spPr>
          <a:xfrm>
            <a:off x="11216674" y="1815480"/>
            <a:ext cx="832367" cy="3882493"/>
          </a:xfrm>
          <a:prstGeom prst="rect">
            <a:avLst/>
          </a:prstGeom>
        </p:spPr>
      </p:pic>
      <p:sp>
        <p:nvSpPr>
          <p:cNvPr id="6" name="TextBox 5">
            <a:extLst>
              <a:ext uri="{FF2B5EF4-FFF2-40B4-BE49-F238E27FC236}">
                <a16:creationId xmlns:a16="http://schemas.microsoft.com/office/drawing/2014/main" id="{380FAC6C-776D-3785-0235-31683805F489}"/>
              </a:ext>
            </a:extLst>
          </p:cNvPr>
          <p:cNvSpPr txBox="1"/>
          <p:nvPr/>
        </p:nvSpPr>
        <p:spPr>
          <a:xfrm>
            <a:off x="11323249" y="5374807"/>
            <a:ext cx="832367" cy="646331"/>
          </a:xfrm>
          <a:prstGeom prst="rect">
            <a:avLst/>
          </a:prstGeom>
          <a:noFill/>
        </p:spPr>
        <p:txBody>
          <a:bodyPr wrap="square" rtlCol="0">
            <a:spAutoFit/>
          </a:bodyPr>
          <a:lstStyle/>
          <a:p>
            <a:pPr algn="ctr"/>
            <a:r>
              <a:rPr lang="en-US" sz="1200" dirty="0"/>
              <a:t>Fire impacts on ozone</a:t>
            </a:r>
          </a:p>
        </p:txBody>
      </p:sp>
    </p:spTree>
    <p:extLst>
      <p:ext uri="{BB962C8B-B14F-4D97-AF65-F5344CB8AC3E}">
        <p14:creationId xmlns:p14="http://schemas.microsoft.com/office/powerpoint/2010/main" val="405986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7134-E4C4-6AF8-7BCD-35763E689913}"/>
              </a:ext>
            </a:extLst>
          </p:cNvPr>
          <p:cNvSpPr>
            <a:spLocks noGrp="1"/>
          </p:cNvSpPr>
          <p:nvPr>
            <p:ph type="title"/>
          </p:nvPr>
        </p:nvSpPr>
        <p:spPr/>
        <p:txBody>
          <a:bodyPr/>
          <a:lstStyle/>
          <a:p>
            <a:r>
              <a:rPr lang="en-US" dirty="0"/>
              <a:t>Example of EMBER Ozone Impacts in the Midwest from Canadian Fires </a:t>
            </a:r>
          </a:p>
        </p:txBody>
      </p:sp>
      <p:pic>
        <p:nvPicPr>
          <p:cNvPr id="4" name="Picture 3" descr="Diagram&#10;&#10;Description automatically generated">
            <a:extLst>
              <a:ext uri="{FF2B5EF4-FFF2-40B4-BE49-F238E27FC236}">
                <a16:creationId xmlns:a16="http://schemas.microsoft.com/office/drawing/2014/main" id="{E1D8667C-2CA4-BCFA-7118-7D04DE7A0D5C}"/>
              </a:ext>
            </a:extLst>
          </p:cNvPr>
          <p:cNvPicPr>
            <a:picLocks noChangeAspect="1"/>
          </p:cNvPicPr>
          <p:nvPr/>
        </p:nvPicPr>
        <p:blipFill rotWithShape="1">
          <a:blip r:embed="rId2">
            <a:extLst>
              <a:ext uri="{28A0092B-C50C-407E-A947-70E740481C1C}">
                <a14:useLocalDpi xmlns:a14="http://schemas.microsoft.com/office/drawing/2010/main" val="0"/>
              </a:ext>
            </a:extLst>
          </a:blip>
          <a:srcRect t="47875" r="60518"/>
          <a:stretch/>
        </p:blipFill>
        <p:spPr>
          <a:xfrm>
            <a:off x="5477562" y="2720517"/>
            <a:ext cx="2876905" cy="2983661"/>
          </a:xfrm>
          <a:prstGeom prst="rect">
            <a:avLst/>
          </a:prstGeom>
        </p:spPr>
      </p:pic>
      <p:pic>
        <p:nvPicPr>
          <p:cNvPr id="6" name="Picture 5" descr="Diagram&#10;&#10;Description automatically generated">
            <a:extLst>
              <a:ext uri="{FF2B5EF4-FFF2-40B4-BE49-F238E27FC236}">
                <a16:creationId xmlns:a16="http://schemas.microsoft.com/office/drawing/2014/main" id="{97C3FE6A-BFAC-9FCD-9379-DAA3A4BAED09}"/>
              </a:ext>
            </a:extLst>
          </p:cNvPr>
          <p:cNvPicPr>
            <a:picLocks noChangeAspect="1"/>
          </p:cNvPicPr>
          <p:nvPr/>
        </p:nvPicPr>
        <p:blipFill rotWithShape="1">
          <a:blip r:embed="rId3">
            <a:extLst>
              <a:ext uri="{28A0092B-C50C-407E-A947-70E740481C1C}">
                <a14:useLocalDpi xmlns:a14="http://schemas.microsoft.com/office/drawing/2010/main" val="0"/>
              </a:ext>
            </a:extLst>
          </a:blip>
          <a:srcRect l="339" t="48064" r="60179" b="-48064"/>
          <a:stretch/>
        </p:blipFill>
        <p:spPr>
          <a:xfrm>
            <a:off x="2735086" y="2747367"/>
            <a:ext cx="2876905" cy="5724049"/>
          </a:xfrm>
          <a:prstGeom prst="rect">
            <a:avLst/>
          </a:prstGeom>
        </p:spPr>
      </p:pic>
      <p:pic>
        <p:nvPicPr>
          <p:cNvPr id="8" name="Picture 7" descr="Diagram&#10;&#10;Description automatically generated">
            <a:extLst>
              <a:ext uri="{FF2B5EF4-FFF2-40B4-BE49-F238E27FC236}">
                <a16:creationId xmlns:a16="http://schemas.microsoft.com/office/drawing/2014/main" id="{9BC92A30-1BB5-9909-D0EA-B88F6B5940BF}"/>
              </a:ext>
            </a:extLst>
          </p:cNvPr>
          <p:cNvPicPr>
            <a:picLocks noChangeAspect="1"/>
          </p:cNvPicPr>
          <p:nvPr/>
        </p:nvPicPr>
        <p:blipFill rotWithShape="1">
          <a:blip r:embed="rId4">
            <a:extLst>
              <a:ext uri="{28A0092B-C50C-407E-A947-70E740481C1C}">
                <a14:useLocalDpi xmlns:a14="http://schemas.microsoft.com/office/drawing/2010/main" val="0"/>
              </a:ext>
            </a:extLst>
          </a:blip>
          <a:srcRect l="1" t="47875" r="59872"/>
          <a:stretch/>
        </p:blipFill>
        <p:spPr>
          <a:xfrm>
            <a:off x="-7390" y="2720517"/>
            <a:ext cx="2923904" cy="2983661"/>
          </a:xfrm>
          <a:prstGeom prst="rect">
            <a:avLst/>
          </a:prstGeom>
        </p:spPr>
      </p:pic>
      <p:pic>
        <p:nvPicPr>
          <p:cNvPr id="12" name="Picture 11" descr="Diagram&#10;&#10;Description automatically generated">
            <a:extLst>
              <a:ext uri="{FF2B5EF4-FFF2-40B4-BE49-F238E27FC236}">
                <a16:creationId xmlns:a16="http://schemas.microsoft.com/office/drawing/2014/main" id="{BD5EED52-9D70-0A56-8A08-F6D574D42F62}"/>
              </a:ext>
            </a:extLst>
          </p:cNvPr>
          <p:cNvPicPr>
            <a:picLocks noChangeAspect="1"/>
          </p:cNvPicPr>
          <p:nvPr/>
        </p:nvPicPr>
        <p:blipFill rotWithShape="1">
          <a:blip r:embed="rId5">
            <a:extLst>
              <a:ext uri="{28A0092B-C50C-407E-A947-70E740481C1C}">
                <a14:useLocalDpi xmlns:a14="http://schemas.microsoft.com/office/drawing/2010/main" val="0"/>
              </a:ext>
            </a:extLst>
          </a:blip>
          <a:srcRect t="48761" r="60518"/>
          <a:stretch/>
        </p:blipFill>
        <p:spPr>
          <a:xfrm>
            <a:off x="8354467" y="2771233"/>
            <a:ext cx="2876905" cy="2932945"/>
          </a:xfrm>
          <a:prstGeom prst="rect">
            <a:avLst/>
          </a:prstGeom>
        </p:spPr>
      </p:pic>
      <p:sp>
        <p:nvSpPr>
          <p:cNvPr id="13" name="TextBox 12">
            <a:extLst>
              <a:ext uri="{FF2B5EF4-FFF2-40B4-BE49-F238E27FC236}">
                <a16:creationId xmlns:a16="http://schemas.microsoft.com/office/drawing/2014/main" id="{92E37BC2-2E6E-AB40-5080-9B3D3339F186}"/>
              </a:ext>
            </a:extLst>
          </p:cNvPr>
          <p:cNvSpPr txBox="1"/>
          <p:nvPr/>
        </p:nvSpPr>
        <p:spPr>
          <a:xfrm>
            <a:off x="258945" y="2640817"/>
            <a:ext cx="2476141" cy="369332"/>
          </a:xfrm>
          <a:prstGeom prst="rect">
            <a:avLst/>
          </a:prstGeom>
          <a:solidFill>
            <a:schemeClr val="bg1">
              <a:lumMod val="95000"/>
            </a:schemeClr>
          </a:solidFill>
        </p:spPr>
        <p:txBody>
          <a:bodyPr wrap="square" rtlCol="0">
            <a:spAutoFit/>
          </a:bodyPr>
          <a:lstStyle/>
          <a:p>
            <a:pPr algn="ctr"/>
            <a:r>
              <a:rPr lang="en-US" dirty="0"/>
              <a:t>June 25, 2023</a:t>
            </a:r>
          </a:p>
        </p:txBody>
      </p:sp>
      <p:sp>
        <p:nvSpPr>
          <p:cNvPr id="14" name="TextBox 13">
            <a:extLst>
              <a:ext uri="{FF2B5EF4-FFF2-40B4-BE49-F238E27FC236}">
                <a16:creationId xmlns:a16="http://schemas.microsoft.com/office/drawing/2014/main" id="{DE40FC1A-BD3A-38DC-0DF9-AB9EAA1D5E71}"/>
              </a:ext>
            </a:extLst>
          </p:cNvPr>
          <p:cNvSpPr txBox="1"/>
          <p:nvPr/>
        </p:nvSpPr>
        <p:spPr>
          <a:xfrm>
            <a:off x="2916514" y="2655331"/>
            <a:ext cx="2561048" cy="369332"/>
          </a:xfrm>
          <a:prstGeom prst="rect">
            <a:avLst/>
          </a:prstGeom>
          <a:solidFill>
            <a:schemeClr val="bg1">
              <a:lumMod val="95000"/>
            </a:schemeClr>
          </a:solidFill>
        </p:spPr>
        <p:txBody>
          <a:bodyPr wrap="square" rtlCol="0">
            <a:spAutoFit/>
          </a:bodyPr>
          <a:lstStyle/>
          <a:p>
            <a:pPr algn="ctr"/>
            <a:r>
              <a:rPr lang="en-US" dirty="0"/>
              <a:t>June 26, 2023</a:t>
            </a:r>
          </a:p>
        </p:txBody>
      </p:sp>
      <p:sp>
        <p:nvSpPr>
          <p:cNvPr id="15" name="TextBox 14">
            <a:extLst>
              <a:ext uri="{FF2B5EF4-FFF2-40B4-BE49-F238E27FC236}">
                <a16:creationId xmlns:a16="http://schemas.microsoft.com/office/drawing/2014/main" id="{E71A62D0-22FE-7282-5A64-A4F360EAA7EC}"/>
              </a:ext>
            </a:extLst>
          </p:cNvPr>
          <p:cNvSpPr txBox="1"/>
          <p:nvPr/>
        </p:nvSpPr>
        <p:spPr>
          <a:xfrm>
            <a:off x="5717104" y="2640817"/>
            <a:ext cx="2561048" cy="369332"/>
          </a:xfrm>
          <a:prstGeom prst="rect">
            <a:avLst/>
          </a:prstGeom>
          <a:solidFill>
            <a:schemeClr val="bg1">
              <a:lumMod val="95000"/>
            </a:schemeClr>
          </a:solidFill>
        </p:spPr>
        <p:txBody>
          <a:bodyPr wrap="square" rtlCol="0">
            <a:spAutoFit/>
          </a:bodyPr>
          <a:lstStyle/>
          <a:p>
            <a:pPr algn="ctr"/>
            <a:r>
              <a:rPr lang="en-US" dirty="0"/>
              <a:t>June 27, 2023</a:t>
            </a:r>
          </a:p>
        </p:txBody>
      </p:sp>
      <p:sp>
        <p:nvSpPr>
          <p:cNvPr id="16" name="TextBox 15">
            <a:extLst>
              <a:ext uri="{FF2B5EF4-FFF2-40B4-BE49-F238E27FC236}">
                <a16:creationId xmlns:a16="http://schemas.microsoft.com/office/drawing/2014/main" id="{8290AFF4-BE4A-DF7B-777E-A26F2A001F02}"/>
              </a:ext>
            </a:extLst>
          </p:cNvPr>
          <p:cNvSpPr txBox="1"/>
          <p:nvPr/>
        </p:nvSpPr>
        <p:spPr>
          <a:xfrm>
            <a:off x="8610601" y="2640817"/>
            <a:ext cx="2486342" cy="369332"/>
          </a:xfrm>
          <a:prstGeom prst="rect">
            <a:avLst/>
          </a:prstGeom>
          <a:solidFill>
            <a:schemeClr val="bg1">
              <a:lumMod val="95000"/>
            </a:schemeClr>
          </a:solidFill>
        </p:spPr>
        <p:txBody>
          <a:bodyPr wrap="square" rtlCol="0">
            <a:spAutoFit/>
          </a:bodyPr>
          <a:lstStyle/>
          <a:p>
            <a:pPr algn="ctr"/>
            <a:r>
              <a:rPr lang="en-US" dirty="0"/>
              <a:t>June 28, 2023</a:t>
            </a:r>
          </a:p>
        </p:txBody>
      </p:sp>
      <p:sp>
        <p:nvSpPr>
          <p:cNvPr id="3" name="TextBox 2">
            <a:extLst>
              <a:ext uri="{FF2B5EF4-FFF2-40B4-BE49-F238E27FC236}">
                <a16:creationId xmlns:a16="http://schemas.microsoft.com/office/drawing/2014/main" id="{FE87D4B3-187E-FC55-10CA-9BCFB1ED2758}"/>
              </a:ext>
            </a:extLst>
          </p:cNvPr>
          <p:cNvSpPr txBox="1"/>
          <p:nvPr/>
        </p:nvSpPr>
        <p:spPr>
          <a:xfrm>
            <a:off x="3127829" y="1923142"/>
            <a:ext cx="6233885" cy="523220"/>
          </a:xfrm>
          <a:prstGeom prst="rect">
            <a:avLst/>
          </a:prstGeom>
          <a:noFill/>
        </p:spPr>
        <p:txBody>
          <a:bodyPr wrap="square" rtlCol="0">
            <a:spAutoFit/>
          </a:bodyPr>
          <a:lstStyle/>
          <a:p>
            <a:pPr algn="ctr"/>
            <a:r>
              <a:rPr lang="en-US" sz="2800" dirty="0"/>
              <a:t>EMBER – ZERO_FIRES: MDA8 O3</a:t>
            </a:r>
          </a:p>
        </p:txBody>
      </p:sp>
      <p:sp>
        <p:nvSpPr>
          <p:cNvPr id="5" name="Slide Number Placeholder 4">
            <a:extLst>
              <a:ext uri="{FF2B5EF4-FFF2-40B4-BE49-F238E27FC236}">
                <a16:creationId xmlns:a16="http://schemas.microsoft.com/office/drawing/2014/main" id="{02AFC121-4B3E-97D6-51A4-6AF53B4E1BC8}"/>
              </a:ext>
            </a:extLst>
          </p:cNvPr>
          <p:cNvSpPr>
            <a:spLocks noGrp="1"/>
          </p:cNvSpPr>
          <p:nvPr>
            <p:ph type="sldNum" sz="quarter" idx="12"/>
          </p:nvPr>
        </p:nvSpPr>
        <p:spPr/>
        <p:txBody>
          <a:bodyPr/>
          <a:lstStyle/>
          <a:p>
            <a:fld id="{89C25A1C-9F82-4000-BF40-539E51F0ECF8}" type="slidenum">
              <a:rPr lang="en-US" smtClean="0">
                <a:solidFill>
                  <a:schemeClr val="bg1"/>
                </a:solidFill>
              </a:rPr>
              <a:t>11</a:t>
            </a:fld>
            <a:endParaRPr lang="en-US">
              <a:solidFill>
                <a:schemeClr val="bg1"/>
              </a:solidFill>
            </a:endParaRPr>
          </a:p>
        </p:txBody>
      </p:sp>
      <p:sp>
        <p:nvSpPr>
          <p:cNvPr id="7" name="Footer Placeholder 6">
            <a:extLst>
              <a:ext uri="{FF2B5EF4-FFF2-40B4-BE49-F238E27FC236}">
                <a16:creationId xmlns:a16="http://schemas.microsoft.com/office/drawing/2014/main" id="{16145675-0FBC-29F8-8693-AAD512B95AB9}"/>
              </a:ext>
            </a:extLst>
          </p:cNvPr>
          <p:cNvSpPr>
            <a:spLocks noGrp="1"/>
          </p:cNvSpPr>
          <p:nvPr>
            <p:ph type="ftr" sz="quarter" idx="11"/>
          </p:nvPr>
        </p:nvSpPr>
        <p:spPr/>
        <p:txBody>
          <a:bodyPr/>
          <a:lstStyle/>
          <a:p>
            <a:r>
              <a:rPr lang="en-US">
                <a:solidFill>
                  <a:schemeClr val="bg1"/>
                </a:solidFill>
              </a:rPr>
              <a:t>U.S. Environmental Protection Agency</a:t>
            </a:r>
          </a:p>
        </p:txBody>
      </p:sp>
      <p:pic>
        <p:nvPicPr>
          <p:cNvPr id="9" name="Picture 8" descr="A picture containing graphical user interface&#10;&#10;Description automatically generated">
            <a:extLst>
              <a:ext uri="{FF2B5EF4-FFF2-40B4-BE49-F238E27FC236}">
                <a16:creationId xmlns:a16="http://schemas.microsoft.com/office/drawing/2014/main" id="{8DD22132-F741-B3F9-28BB-4EC9780563F8}"/>
              </a:ext>
            </a:extLst>
          </p:cNvPr>
          <p:cNvPicPr>
            <a:picLocks noChangeAspect="1"/>
          </p:cNvPicPr>
          <p:nvPr/>
        </p:nvPicPr>
        <p:blipFill rotWithShape="1">
          <a:blip r:embed="rId6">
            <a:extLst>
              <a:ext uri="{28A0092B-C50C-407E-A947-70E740481C1C}">
                <a14:useLocalDpi xmlns:a14="http://schemas.microsoft.com/office/drawing/2010/main" val="0"/>
              </a:ext>
            </a:extLst>
          </a:blip>
          <a:srcRect l="39872" t="47464" r="52360" b="6348"/>
          <a:stretch/>
        </p:blipFill>
        <p:spPr>
          <a:xfrm>
            <a:off x="11216674" y="1815480"/>
            <a:ext cx="832367" cy="3882493"/>
          </a:xfrm>
          <a:prstGeom prst="rect">
            <a:avLst/>
          </a:prstGeom>
        </p:spPr>
      </p:pic>
      <p:sp>
        <p:nvSpPr>
          <p:cNvPr id="10" name="TextBox 9">
            <a:extLst>
              <a:ext uri="{FF2B5EF4-FFF2-40B4-BE49-F238E27FC236}">
                <a16:creationId xmlns:a16="http://schemas.microsoft.com/office/drawing/2014/main" id="{197EE00E-542F-2F96-A197-52C2B12F8B31}"/>
              </a:ext>
            </a:extLst>
          </p:cNvPr>
          <p:cNvSpPr txBox="1"/>
          <p:nvPr/>
        </p:nvSpPr>
        <p:spPr>
          <a:xfrm>
            <a:off x="11323249" y="5374807"/>
            <a:ext cx="832367" cy="646331"/>
          </a:xfrm>
          <a:prstGeom prst="rect">
            <a:avLst/>
          </a:prstGeom>
          <a:noFill/>
        </p:spPr>
        <p:txBody>
          <a:bodyPr wrap="square" rtlCol="0">
            <a:spAutoFit/>
          </a:bodyPr>
          <a:lstStyle/>
          <a:p>
            <a:pPr algn="ctr"/>
            <a:r>
              <a:rPr lang="en-US" sz="1200" dirty="0"/>
              <a:t>Fire impacts on ozone</a:t>
            </a:r>
          </a:p>
        </p:txBody>
      </p:sp>
    </p:spTree>
    <p:extLst>
      <p:ext uri="{BB962C8B-B14F-4D97-AF65-F5344CB8AC3E}">
        <p14:creationId xmlns:p14="http://schemas.microsoft.com/office/powerpoint/2010/main" val="55643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7134-E4C4-6AF8-7BCD-35763E689913}"/>
              </a:ext>
            </a:extLst>
          </p:cNvPr>
          <p:cNvSpPr>
            <a:spLocks noGrp="1"/>
          </p:cNvSpPr>
          <p:nvPr>
            <p:ph type="title"/>
          </p:nvPr>
        </p:nvSpPr>
        <p:spPr/>
        <p:txBody>
          <a:bodyPr/>
          <a:lstStyle/>
          <a:p>
            <a:r>
              <a:rPr lang="en-US" dirty="0"/>
              <a:t>Example of EMBER Ozone Impacts in the Northern Plains from Canadian Fires </a:t>
            </a:r>
          </a:p>
        </p:txBody>
      </p:sp>
      <p:pic>
        <p:nvPicPr>
          <p:cNvPr id="18" name="Picture 17" descr="Graphical user interface, diagram&#10;&#10;Description automatically generated">
            <a:extLst>
              <a:ext uri="{FF2B5EF4-FFF2-40B4-BE49-F238E27FC236}">
                <a16:creationId xmlns:a16="http://schemas.microsoft.com/office/drawing/2014/main" id="{4BE513D3-013B-A401-95C2-FAB9F3033493}"/>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r="59481"/>
          <a:stretch/>
        </p:blipFill>
        <p:spPr>
          <a:xfrm>
            <a:off x="47988" y="2834660"/>
            <a:ext cx="2952467" cy="2343865"/>
          </a:xfrm>
          <a:prstGeom prst="rect">
            <a:avLst/>
          </a:prstGeom>
        </p:spPr>
      </p:pic>
      <p:pic>
        <p:nvPicPr>
          <p:cNvPr id="20" name="Picture 19" descr="Graphical user interface, diagram&#10;&#10;Description automatically generated">
            <a:extLst>
              <a:ext uri="{FF2B5EF4-FFF2-40B4-BE49-F238E27FC236}">
                <a16:creationId xmlns:a16="http://schemas.microsoft.com/office/drawing/2014/main" id="{67B721E7-E3AF-7DF2-1315-4FDDD85B92AC}"/>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r="59736"/>
          <a:stretch/>
        </p:blipFill>
        <p:spPr>
          <a:xfrm>
            <a:off x="2849132" y="2825483"/>
            <a:ext cx="2933886" cy="2343865"/>
          </a:xfrm>
          <a:prstGeom prst="rect">
            <a:avLst/>
          </a:prstGeom>
        </p:spPr>
      </p:pic>
      <p:pic>
        <p:nvPicPr>
          <p:cNvPr id="22" name="Picture 21" descr="Chart, surface chart&#10;&#10;Description automatically generated">
            <a:extLst>
              <a:ext uri="{FF2B5EF4-FFF2-40B4-BE49-F238E27FC236}">
                <a16:creationId xmlns:a16="http://schemas.microsoft.com/office/drawing/2014/main" id="{CB3684E9-4F6D-5B8F-D1D8-1E7FBD4A0FE5}"/>
              </a:ext>
            </a:extLst>
          </p:cNvPr>
          <p:cNvPicPr>
            <a:picLocks noChangeAspect="1"/>
          </p:cNvPicPr>
          <p:nvPr/>
        </p:nvPicPr>
        <p:blipFill rotWithShape="1">
          <a:blip r:embed="rId4">
            <a:extLst>
              <a:ext uri="{28A0092B-C50C-407E-A947-70E740481C1C}">
                <a14:useLocalDpi xmlns:a14="http://schemas.microsoft.com/office/drawing/2010/main" val="0"/>
              </a:ext>
            </a:extLst>
          </a:blip>
          <a:srcRect t="49079" r="58885"/>
          <a:stretch/>
        </p:blipFill>
        <p:spPr>
          <a:xfrm>
            <a:off x="5618902" y="2791487"/>
            <a:ext cx="2995896" cy="2387038"/>
          </a:xfrm>
          <a:prstGeom prst="rect">
            <a:avLst/>
          </a:prstGeom>
        </p:spPr>
      </p:pic>
      <p:pic>
        <p:nvPicPr>
          <p:cNvPr id="24" name="Picture 23" descr="Graphical user interface, surface chart&#10;&#10;Description automatically generated">
            <a:extLst>
              <a:ext uri="{FF2B5EF4-FFF2-40B4-BE49-F238E27FC236}">
                <a16:creationId xmlns:a16="http://schemas.microsoft.com/office/drawing/2014/main" id="{9CF48CE9-6C5D-70D8-D723-0837FB9134B9}"/>
              </a:ext>
            </a:extLst>
          </p:cNvPr>
          <p:cNvPicPr>
            <a:picLocks noChangeAspect="1"/>
          </p:cNvPicPr>
          <p:nvPr/>
        </p:nvPicPr>
        <p:blipFill rotWithShape="1">
          <a:blip r:embed="rId5">
            <a:extLst>
              <a:ext uri="{28A0092B-C50C-407E-A947-70E740481C1C}">
                <a14:useLocalDpi xmlns:a14="http://schemas.microsoft.com/office/drawing/2010/main" val="0"/>
              </a:ext>
            </a:extLst>
          </a:blip>
          <a:srcRect l="1" t="49079" r="60769"/>
          <a:stretch/>
        </p:blipFill>
        <p:spPr>
          <a:xfrm>
            <a:off x="8495250" y="2791487"/>
            <a:ext cx="2858550" cy="2387038"/>
          </a:xfrm>
          <a:prstGeom prst="rect">
            <a:avLst/>
          </a:prstGeom>
        </p:spPr>
      </p:pic>
      <p:sp>
        <p:nvSpPr>
          <p:cNvPr id="13" name="TextBox 12">
            <a:extLst>
              <a:ext uri="{FF2B5EF4-FFF2-40B4-BE49-F238E27FC236}">
                <a16:creationId xmlns:a16="http://schemas.microsoft.com/office/drawing/2014/main" id="{92E37BC2-2E6E-AB40-5080-9B3D3339F186}"/>
              </a:ext>
            </a:extLst>
          </p:cNvPr>
          <p:cNvSpPr txBox="1"/>
          <p:nvPr/>
        </p:nvSpPr>
        <p:spPr>
          <a:xfrm>
            <a:off x="299405" y="2640817"/>
            <a:ext cx="2475769" cy="369332"/>
          </a:xfrm>
          <a:prstGeom prst="rect">
            <a:avLst/>
          </a:prstGeom>
          <a:solidFill>
            <a:schemeClr val="bg1">
              <a:lumMod val="95000"/>
            </a:schemeClr>
          </a:solidFill>
        </p:spPr>
        <p:txBody>
          <a:bodyPr wrap="square" rtlCol="0">
            <a:spAutoFit/>
          </a:bodyPr>
          <a:lstStyle/>
          <a:p>
            <a:pPr algn="ctr"/>
            <a:r>
              <a:rPr lang="en-US" dirty="0"/>
              <a:t>July 12, 2023</a:t>
            </a:r>
          </a:p>
        </p:txBody>
      </p:sp>
      <p:sp>
        <p:nvSpPr>
          <p:cNvPr id="14" name="TextBox 13">
            <a:extLst>
              <a:ext uri="{FF2B5EF4-FFF2-40B4-BE49-F238E27FC236}">
                <a16:creationId xmlns:a16="http://schemas.microsoft.com/office/drawing/2014/main" id="{DE40FC1A-BD3A-38DC-0DF9-AB9EAA1D5E71}"/>
              </a:ext>
            </a:extLst>
          </p:cNvPr>
          <p:cNvSpPr txBox="1"/>
          <p:nvPr/>
        </p:nvSpPr>
        <p:spPr>
          <a:xfrm>
            <a:off x="3069175" y="2655331"/>
            <a:ext cx="2475769" cy="369332"/>
          </a:xfrm>
          <a:prstGeom prst="rect">
            <a:avLst/>
          </a:prstGeom>
          <a:solidFill>
            <a:schemeClr val="bg1">
              <a:lumMod val="95000"/>
            </a:schemeClr>
          </a:solidFill>
        </p:spPr>
        <p:txBody>
          <a:bodyPr wrap="square" rtlCol="0">
            <a:spAutoFit/>
          </a:bodyPr>
          <a:lstStyle/>
          <a:p>
            <a:pPr algn="ctr"/>
            <a:r>
              <a:rPr lang="en-US" dirty="0"/>
              <a:t>July 13, 2023</a:t>
            </a:r>
          </a:p>
        </p:txBody>
      </p:sp>
      <p:sp>
        <p:nvSpPr>
          <p:cNvPr id="15" name="TextBox 14">
            <a:extLst>
              <a:ext uri="{FF2B5EF4-FFF2-40B4-BE49-F238E27FC236}">
                <a16:creationId xmlns:a16="http://schemas.microsoft.com/office/drawing/2014/main" id="{E71A62D0-22FE-7282-5A64-A4F360EAA7EC}"/>
              </a:ext>
            </a:extLst>
          </p:cNvPr>
          <p:cNvSpPr txBox="1"/>
          <p:nvPr/>
        </p:nvSpPr>
        <p:spPr>
          <a:xfrm>
            <a:off x="5838945" y="2640817"/>
            <a:ext cx="2562519" cy="369332"/>
          </a:xfrm>
          <a:prstGeom prst="rect">
            <a:avLst/>
          </a:prstGeom>
          <a:solidFill>
            <a:schemeClr val="bg1">
              <a:lumMod val="95000"/>
            </a:schemeClr>
          </a:solidFill>
        </p:spPr>
        <p:txBody>
          <a:bodyPr wrap="square" rtlCol="0">
            <a:spAutoFit/>
          </a:bodyPr>
          <a:lstStyle/>
          <a:p>
            <a:pPr algn="ctr"/>
            <a:r>
              <a:rPr lang="en-US" dirty="0"/>
              <a:t>July 14, 2023</a:t>
            </a:r>
          </a:p>
        </p:txBody>
      </p:sp>
      <p:sp>
        <p:nvSpPr>
          <p:cNvPr id="16" name="TextBox 15">
            <a:extLst>
              <a:ext uri="{FF2B5EF4-FFF2-40B4-BE49-F238E27FC236}">
                <a16:creationId xmlns:a16="http://schemas.microsoft.com/office/drawing/2014/main" id="{8290AFF4-BE4A-DF7B-777E-A26F2A001F02}"/>
              </a:ext>
            </a:extLst>
          </p:cNvPr>
          <p:cNvSpPr txBox="1"/>
          <p:nvPr/>
        </p:nvSpPr>
        <p:spPr>
          <a:xfrm>
            <a:off x="8715293" y="2640817"/>
            <a:ext cx="2562519" cy="369332"/>
          </a:xfrm>
          <a:prstGeom prst="rect">
            <a:avLst/>
          </a:prstGeom>
          <a:solidFill>
            <a:schemeClr val="bg1">
              <a:lumMod val="95000"/>
            </a:schemeClr>
          </a:solidFill>
        </p:spPr>
        <p:txBody>
          <a:bodyPr wrap="square" rtlCol="0">
            <a:spAutoFit/>
          </a:bodyPr>
          <a:lstStyle/>
          <a:p>
            <a:pPr algn="ctr"/>
            <a:r>
              <a:rPr lang="en-US" dirty="0"/>
              <a:t>July 15, 2023</a:t>
            </a:r>
          </a:p>
        </p:txBody>
      </p:sp>
      <p:sp>
        <p:nvSpPr>
          <p:cNvPr id="25" name="TextBox 24">
            <a:extLst>
              <a:ext uri="{FF2B5EF4-FFF2-40B4-BE49-F238E27FC236}">
                <a16:creationId xmlns:a16="http://schemas.microsoft.com/office/drawing/2014/main" id="{ED2CB567-73C8-D947-5251-C63A4D9C5AF4}"/>
              </a:ext>
            </a:extLst>
          </p:cNvPr>
          <p:cNvSpPr txBox="1"/>
          <p:nvPr/>
        </p:nvSpPr>
        <p:spPr>
          <a:xfrm>
            <a:off x="3127829" y="1923142"/>
            <a:ext cx="6233885" cy="523220"/>
          </a:xfrm>
          <a:prstGeom prst="rect">
            <a:avLst/>
          </a:prstGeom>
          <a:noFill/>
        </p:spPr>
        <p:txBody>
          <a:bodyPr wrap="square" rtlCol="0">
            <a:spAutoFit/>
          </a:bodyPr>
          <a:lstStyle/>
          <a:p>
            <a:pPr algn="ctr"/>
            <a:r>
              <a:rPr lang="en-US" sz="2800" dirty="0"/>
              <a:t>EMBER – ZERO_FIRES: MDA8 O3</a:t>
            </a:r>
          </a:p>
        </p:txBody>
      </p:sp>
      <p:sp>
        <p:nvSpPr>
          <p:cNvPr id="26" name="Slide Number Placeholder 25">
            <a:extLst>
              <a:ext uri="{FF2B5EF4-FFF2-40B4-BE49-F238E27FC236}">
                <a16:creationId xmlns:a16="http://schemas.microsoft.com/office/drawing/2014/main" id="{26852244-D310-5887-B37C-4C0CA47B5F6E}"/>
              </a:ext>
            </a:extLst>
          </p:cNvPr>
          <p:cNvSpPr>
            <a:spLocks noGrp="1"/>
          </p:cNvSpPr>
          <p:nvPr>
            <p:ph type="sldNum" sz="quarter" idx="12"/>
          </p:nvPr>
        </p:nvSpPr>
        <p:spPr/>
        <p:txBody>
          <a:bodyPr/>
          <a:lstStyle/>
          <a:p>
            <a:fld id="{89C25A1C-9F82-4000-BF40-539E51F0ECF8}" type="slidenum">
              <a:rPr lang="en-US" smtClean="0">
                <a:solidFill>
                  <a:schemeClr val="bg1"/>
                </a:solidFill>
              </a:rPr>
              <a:t>12</a:t>
            </a:fld>
            <a:endParaRPr lang="en-US">
              <a:solidFill>
                <a:schemeClr val="bg1"/>
              </a:solidFill>
            </a:endParaRPr>
          </a:p>
        </p:txBody>
      </p:sp>
      <p:sp>
        <p:nvSpPr>
          <p:cNvPr id="3" name="Footer Placeholder 2">
            <a:extLst>
              <a:ext uri="{FF2B5EF4-FFF2-40B4-BE49-F238E27FC236}">
                <a16:creationId xmlns:a16="http://schemas.microsoft.com/office/drawing/2014/main" id="{F5D74F39-0EA4-3E59-6E3A-A5CA1F8970CD}"/>
              </a:ext>
            </a:extLst>
          </p:cNvPr>
          <p:cNvSpPr>
            <a:spLocks noGrp="1"/>
          </p:cNvSpPr>
          <p:nvPr>
            <p:ph type="ftr" sz="quarter" idx="11"/>
          </p:nvPr>
        </p:nvSpPr>
        <p:spPr/>
        <p:txBody>
          <a:bodyPr/>
          <a:lstStyle/>
          <a:p>
            <a:r>
              <a:rPr lang="en-US" dirty="0">
                <a:solidFill>
                  <a:schemeClr val="bg1"/>
                </a:solidFill>
              </a:rPr>
              <a:t>U.S. Environmental Protection Agency</a:t>
            </a:r>
          </a:p>
        </p:txBody>
      </p:sp>
      <p:pic>
        <p:nvPicPr>
          <p:cNvPr id="4" name="Picture 3" descr="A picture containing graphical user interface&#10;&#10;Description automatically generated">
            <a:extLst>
              <a:ext uri="{FF2B5EF4-FFF2-40B4-BE49-F238E27FC236}">
                <a16:creationId xmlns:a16="http://schemas.microsoft.com/office/drawing/2014/main" id="{30105DE2-1919-8EA3-40F1-7FB4071248D3}"/>
              </a:ext>
            </a:extLst>
          </p:cNvPr>
          <p:cNvPicPr>
            <a:picLocks noChangeAspect="1"/>
          </p:cNvPicPr>
          <p:nvPr/>
        </p:nvPicPr>
        <p:blipFill rotWithShape="1">
          <a:blip r:embed="rId6">
            <a:extLst>
              <a:ext uri="{28A0092B-C50C-407E-A947-70E740481C1C}">
                <a14:useLocalDpi xmlns:a14="http://schemas.microsoft.com/office/drawing/2010/main" val="0"/>
              </a:ext>
            </a:extLst>
          </a:blip>
          <a:srcRect l="39872" t="47464" r="52360" b="6348"/>
          <a:stretch/>
        </p:blipFill>
        <p:spPr>
          <a:xfrm>
            <a:off x="11216674" y="1815480"/>
            <a:ext cx="832367" cy="3882493"/>
          </a:xfrm>
          <a:prstGeom prst="rect">
            <a:avLst/>
          </a:prstGeom>
        </p:spPr>
      </p:pic>
      <p:sp>
        <p:nvSpPr>
          <p:cNvPr id="5" name="TextBox 4">
            <a:extLst>
              <a:ext uri="{FF2B5EF4-FFF2-40B4-BE49-F238E27FC236}">
                <a16:creationId xmlns:a16="http://schemas.microsoft.com/office/drawing/2014/main" id="{E00B7848-FE61-8C90-1B6C-D3700755106F}"/>
              </a:ext>
            </a:extLst>
          </p:cNvPr>
          <p:cNvSpPr txBox="1"/>
          <p:nvPr/>
        </p:nvSpPr>
        <p:spPr>
          <a:xfrm>
            <a:off x="11323249" y="5374807"/>
            <a:ext cx="832367" cy="646331"/>
          </a:xfrm>
          <a:prstGeom prst="rect">
            <a:avLst/>
          </a:prstGeom>
          <a:noFill/>
        </p:spPr>
        <p:txBody>
          <a:bodyPr wrap="square" rtlCol="0">
            <a:spAutoFit/>
          </a:bodyPr>
          <a:lstStyle/>
          <a:p>
            <a:pPr algn="ctr"/>
            <a:r>
              <a:rPr lang="en-US" sz="1200" dirty="0"/>
              <a:t>Fire impacts on ozone</a:t>
            </a:r>
          </a:p>
        </p:txBody>
      </p:sp>
    </p:spTree>
    <p:extLst>
      <p:ext uri="{BB962C8B-B14F-4D97-AF65-F5344CB8AC3E}">
        <p14:creationId xmlns:p14="http://schemas.microsoft.com/office/powerpoint/2010/main" val="399496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B4E2-90D8-9580-5011-20EC6AC29057}"/>
              </a:ext>
            </a:extLst>
          </p:cNvPr>
          <p:cNvSpPr>
            <a:spLocks noGrp="1"/>
          </p:cNvSpPr>
          <p:nvPr>
            <p:ph type="title"/>
          </p:nvPr>
        </p:nvSpPr>
        <p:spPr/>
        <p:txBody>
          <a:bodyPr/>
          <a:lstStyle/>
          <a:p>
            <a:r>
              <a:rPr lang="en-US" dirty="0"/>
              <a:t>EMBER Predicted Localized Impacts Near Smaller US Fires</a:t>
            </a:r>
          </a:p>
        </p:txBody>
      </p:sp>
      <p:pic>
        <p:nvPicPr>
          <p:cNvPr id="10" name="Content Placeholder 9" descr="A screenshot of a map&#10;&#10;Description automatically generated">
            <a:extLst>
              <a:ext uri="{FF2B5EF4-FFF2-40B4-BE49-F238E27FC236}">
                <a16:creationId xmlns:a16="http://schemas.microsoft.com/office/drawing/2014/main" id="{68BFE22F-017C-F9CA-A3A2-EFAEA212331F}"/>
              </a:ext>
            </a:extLst>
          </p:cNvPr>
          <p:cNvPicPr>
            <a:picLocks noGrp="1" noChangeAspect="1"/>
          </p:cNvPicPr>
          <p:nvPr>
            <p:ph sz="half" idx="1"/>
          </p:nvPr>
        </p:nvPicPr>
        <p:blipFill rotWithShape="1">
          <a:blip r:embed="rId2"/>
          <a:srcRect t="53101" r="49243" b="8236"/>
          <a:stretch/>
        </p:blipFill>
        <p:spPr>
          <a:xfrm>
            <a:off x="1411718" y="2794465"/>
            <a:ext cx="4351144" cy="3093379"/>
          </a:xfrm>
        </p:spPr>
      </p:pic>
      <p:sp>
        <p:nvSpPr>
          <p:cNvPr id="3" name="Footer Placeholder 2">
            <a:extLst>
              <a:ext uri="{FF2B5EF4-FFF2-40B4-BE49-F238E27FC236}">
                <a16:creationId xmlns:a16="http://schemas.microsoft.com/office/drawing/2014/main" id="{EAB8CE86-C7E8-FFAD-06A9-173767870D6C}"/>
              </a:ext>
            </a:extLst>
          </p:cNvPr>
          <p:cNvSpPr>
            <a:spLocks noGrp="1"/>
          </p:cNvSpPr>
          <p:nvPr>
            <p:ph type="ftr" sz="quarter" idx="11"/>
          </p:nvPr>
        </p:nvSpPr>
        <p:spPr/>
        <p:txBody>
          <a:bodyPr/>
          <a:lstStyle/>
          <a:p>
            <a:r>
              <a:rPr lang="en-US"/>
              <a:t>U.S. Environmental Protection Agency</a:t>
            </a:r>
          </a:p>
        </p:txBody>
      </p:sp>
      <p:sp>
        <p:nvSpPr>
          <p:cNvPr id="4" name="Slide Number Placeholder 3">
            <a:extLst>
              <a:ext uri="{FF2B5EF4-FFF2-40B4-BE49-F238E27FC236}">
                <a16:creationId xmlns:a16="http://schemas.microsoft.com/office/drawing/2014/main" id="{E150C782-FBE6-2021-F318-AC1FA2FED27E}"/>
              </a:ext>
            </a:extLst>
          </p:cNvPr>
          <p:cNvSpPr>
            <a:spLocks noGrp="1"/>
          </p:cNvSpPr>
          <p:nvPr>
            <p:ph type="sldNum" sz="quarter" idx="12"/>
          </p:nvPr>
        </p:nvSpPr>
        <p:spPr/>
        <p:txBody>
          <a:bodyPr/>
          <a:lstStyle/>
          <a:p>
            <a:fld id="{8D9C3B4F-4B7B-9A4F-9F3C-3A4901A33979}" type="slidenum">
              <a:rPr lang="en-US" smtClean="0"/>
              <a:t>13</a:t>
            </a:fld>
            <a:endParaRPr lang="en-US"/>
          </a:p>
        </p:txBody>
      </p:sp>
      <p:sp>
        <p:nvSpPr>
          <p:cNvPr id="14" name="TextBox 13">
            <a:extLst>
              <a:ext uri="{FF2B5EF4-FFF2-40B4-BE49-F238E27FC236}">
                <a16:creationId xmlns:a16="http://schemas.microsoft.com/office/drawing/2014/main" id="{01686C4D-4D2F-97D8-7FB3-0D04EAFE3B1E}"/>
              </a:ext>
            </a:extLst>
          </p:cNvPr>
          <p:cNvSpPr txBox="1"/>
          <p:nvPr/>
        </p:nvSpPr>
        <p:spPr>
          <a:xfrm>
            <a:off x="1690726" y="1965911"/>
            <a:ext cx="2997211" cy="646331"/>
          </a:xfrm>
          <a:prstGeom prst="rect">
            <a:avLst/>
          </a:prstGeom>
          <a:solidFill>
            <a:schemeClr val="bg1">
              <a:lumMod val="95000"/>
            </a:schemeClr>
          </a:solidFill>
        </p:spPr>
        <p:txBody>
          <a:bodyPr wrap="square" rtlCol="0">
            <a:spAutoFit/>
          </a:bodyPr>
          <a:lstStyle/>
          <a:p>
            <a:pPr algn="ctr"/>
            <a:r>
              <a:rPr lang="en-US" dirty="0"/>
              <a:t>Flint Hill Prescribed Burns</a:t>
            </a:r>
          </a:p>
          <a:p>
            <a:pPr algn="ctr"/>
            <a:r>
              <a:rPr lang="en-US" dirty="0"/>
              <a:t>April 17, 2023</a:t>
            </a:r>
          </a:p>
        </p:txBody>
      </p:sp>
      <p:sp>
        <p:nvSpPr>
          <p:cNvPr id="15" name="TextBox 14">
            <a:extLst>
              <a:ext uri="{FF2B5EF4-FFF2-40B4-BE49-F238E27FC236}">
                <a16:creationId xmlns:a16="http://schemas.microsoft.com/office/drawing/2014/main" id="{F585C9C7-688D-2133-F28B-CF27D210D508}"/>
              </a:ext>
            </a:extLst>
          </p:cNvPr>
          <p:cNvSpPr txBox="1"/>
          <p:nvPr/>
        </p:nvSpPr>
        <p:spPr>
          <a:xfrm>
            <a:off x="6357955" y="1965911"/>
            <a:ext cx="3588225" cy="646331"/>
          </a:xfrm>
          <a:prstGeom prst="rect">
            <a:avLst/>
          </a:prstGeom>
          <a:solidFill>
            <a:schemeClr val="bg1">
              <a:lumMod val="95000"/>
            </a:schemeClr>
          </a:solidFill>
        </p:spPr>
        <p:txBody>
          <a:bodyPr wrap="square" rtlCol="0">
            <a:spAutoFit/>
          </a:bodyPr>
          <a:lstStyle/>
          <a:p>
            <a:pPr algn="ctr"/>
            <a:r>
              <a:rPr lang="en-US" dirty="0"/>
              <a:t>Wildfires in NJ</a:t>
            </a:r>
          </a:p>
          <a:p>
            <a:pPr algn="ctr"/>
            <a:r>
              <a:rPr lang="en-US" dirty="0"/>
              <a:t>April 12, 2023</a:t>
            </a:r>
          </a:p>
        </p:txBody>
      </p:sp>
      <p:pic>
        <p:nvPicPr>
          <p:cNvPr id="19" name="Content Placeholder 18" descr="A screenshot of a map&#10;&#10;Description automatically generated">
            <a:extLst>
              <a:ext uri="{FF2B5EF4-FFF2-40B4-BE49-F238E27FC236}">
                <a16:creationId xmlns:a16="http://schemas.microsoft.com/office/drawing/2014/main" id="{1C1A2550-FD48-474E-1EA7-278B5DEB5A63}"/>
              </a:ext>
            </a:extLst>
          </p:cNvPr>
          <p:cNvPicPr>
            <a:picLocks noGrp="1" noChangeAspect="1"/>
          </p:cNvPicPr>
          <p:nvPr>
            <p:ph sz="half" idx="2"/>
          </p:nvPr>
        </p:nvPicPr>
        <p:blipFill rotWithShape="1">
          <a:blip r:embed="rId3"/>
          <a:srcRect t="53685" r="49230" b="9965"/>
          <a:stretch/>
        </p:blipFill>
        <p:spPr>
          <a:xfrm>
            <a:off x="6047671" y="2788487"/>
            <a:ext cx="5222710" cy="2933299"/>
          </a:xfrm>
        </p:spPr>
      </p:pic>
    </p:spTree>
    <p:extLst>
      <p:ext uri="{BB962C8B-B14F-4D97-AF65-F5344CB8AC3E}">
        <p14:creationId xmlns:p14="http://schemas.microsoft.com/office/powerpoint/2010/main" val="375669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5A0B-BB0F-61FD-5DFC-978744404181}"/>
              </a:ext>
            </a:extLst>
          </p:cNvPr>
          <p:cNvSpPr>
            <a:spLocks noGrp="1"/>
          </p:cNvSpPr>
          <p:nvPr>
            <p:ph type="title"/>
          </p:nvPr>
        </p:nvSpPr>
        <p:spPr/>
        <p:txBody>
          <a:bodyPr>
            <a:normAutofit fontScale="90000"/>
          </a:bodyPr>
          <a:lstStyle/>
          <a:p>
            <a:r>
              <a:rPr lang="en-US" dirty="0"/>
              <a:t>Distinct Episodes of Fire Impacts Are Also Evident in Ozone Timeseries at Specific Monitors</a:t>
            </a:r>
          </a:p>
        </p:txBody>
      </p:sp>
      <p:pic>
        <p:nvPicPr>
          <p:cNvPr id="8" name="Picture 7" descr="Chart, line chart&#10;&#10;Description automatically generated">
            <a:extLst>
              <a:ext uri="{FF2B5EF4-FFF2-40B4-BE49-F238E27FC236}">
                <a16:creationId xmlns:a16="http://schemas.microsoft.com/office/drawing/2014/main" id="{CCAE23CF-19BB-7A16-73CF-B37E9CDD0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75" y="2423985"/>
            <a:ext cx="10972822" cy="3657607"/>
          </a:xfrm>
          <a:prstGeom prst="rect">
            <a:avLst/>
          </a:prstGeom>
        </p:spPr>
      </p:pic>
      <p:sp>
        <p:nvSpPr>
          <p:cNvPr id="9" name="TextBox 8">
            <a:extLst>
              <a:ext uri="{FF2B5EF4-FFF2-40B4-BE49-F238E27FC236}">
                <a16:creationId xmlns:a16="http://schemas.microsoft.com/office/drawing/2014/main" id="{E5E6BE7C-814F-81BE-0954-BF82B632FDD1}"/>
              </a:ext>
            </a:extLst>
          </p:cNvPr>
          <p:cNvSpPr txBox="1"/>
          <p:nvPr/>
        </p:nvSpPr>
        <p:spPr>
          <a:xfrm>
            <a:off x="4245429" y="1944914"/>
            <a:ext cx="4390571" cy="369332"/>
          </a:xfrm>
          <a:prstGeom prst="rect">
            <a:avLst/>
          </a:prstGeom>
          <a:noFill/>
        </p:spPr>
        <p:txBody>
          <a:bodyPr wrap="square" rtlCol="0">
            <a:spAutoFit/>
          </a:bodyPr>
          <a:lstStyle/>
          <a:p>
            <a:pPr algn="ctr"/>
            <a:r>
              <a:rPr lang="en-US" dirty="0"/>
              <a:t>Long Island, NY</a:t>
            </a:r>
          </a:p>
        </p:txBody>
      </p:sp>
      <p:sp>
        <p:nvSpPr>
          <p:cNvPr id="11" name="Slide Number Placeholder 10">
            <a:extLst>
              <a:ext uri="{FF2B5EF4-FFF2-40B4-BE49-F238E27FC236}">
                <a16:creationId xmlns:a16="http://schemas.microsoft.com/office/drawing/2014/main" id="{65D41A78-C00A-8361-35A6-B784299C2FD9}"/>
              </a:ext>
            </a:extLst>
          </p:cNvPr>
          <p:cNvSpPr>
            <a:spLocks noGrp="1"/>
          </p:cNvSpPr>
          <p:nvPr>
            <p:ph type="sldNum" sz="quarter" idx="12"/>
          </p:nvPr>
        </p:nvSpPr>
        <p:spPr/>
        <p:txBody>
          <a:bodyPr/>
          <a:lstStyle/>
          <a:p>
            <a:fld id="{89C25A1C-9F82-4000-BF40-539E51F0ECF8}" type="slidenum">
              <a:rPr lang="en-US" smtClean="0">
                <a:solidFill>
                  <a:schemeClr val="bg1"/>
                </a:solidFill>
              </a:rPr>
              <a:t>14</a:t>
            </a:fld>
            <a:endParaRPr lang="en-US">
              <a:solidFill>
                <a:schemeClr val="bg1"/>
              </a:solidFill>
            </a:endParaRPr>
          </a:p>
        </p:txBody>
      </p:sp>
      <p:sp>
        <p:nvSpPr>
          <p:cNvPr id="3" name="Footer Placeholder 2">
            <a:extLst>
              <a:ext uri="{FF2B5EF4-FFF2-40B4-BE49-F238E27FC236}">
                <a16:creationId xmlns:a16="http://schemas.microsoft.com/office/drawing/2014/main" id="{122D1C64-5426-F7C2-B496-CF5D29A1785D}"/>
              </a:ext>
            </a:extLst>
          </p:cNvPr>
          <p:cNvSpPr>
            <a:spLocks noGrp="1"/>
          </p:cNvSpPr>
          <p:nvPr>
            <p:ph type="ftr" sz="quarter" idx="11"/>
          </p:nvPr>
        </p:nvSpPr>
        <p:spPr/>
        <p:txBody>
          <a:bodyPr/>
          <a:lstStyle/>
          <a:p>
            <a:r>
              <a:rPr lang="en-US">
                <a:solidFill>
                  <a:schemeClr val="bg1"/>
                </a:solidFill>
              </a:rPr>
              <a:t>U.S. Environmental Protection Agency</a:t>
            </a:r>
          </a:p>
        </p:txBody>
      </p:sp>
    </p:spTree>
    <p:extLst>
      <p:ext uri="{BB962C8B-B14F-4D97-AF65-F5344CB8AC3E}">
        <p14:creationId xmlns:p14="http://schemas.microsoft.com/office/powerpoint/2010/main" val="412635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5A0B-BB0F-61FD-5DFC-978744404181}"/>
              </a:ext>
            </a:extLst>
          </p:cNvPr>
          <p:cNvSpPr>
            <a:spLocks noGrp="1"/>
          </p:cNvSpPr>
          <p:nvPr>
            <p:ph type="title"/>
          </p:nvPr>
        </p:nvSpPr>
        <p:spPr/>
        <p:txBody>
          <a:bodyPr>
            <a:normAutofit fontScale="90000"/>
          </a:bodyPr>
          <a:lstStyle/>
          <a:p>
            <a:r>
              <a:rPr lang="en-US" dirty="0"/>
              <a:t>Distinct Episodes of Fire Impacts Are Also Evident in Ozone Timeseries at Specific Monitors</a:t>
            </a:r>
          </a:p>
        </p:txBody>
      </p:sp>
      <p:sp>
        <p:nvSpPr>
          <p:cNvPr id="9" name="TextBox 8">
            <a:extLst>
              <a:ext uri="{FF2B5EF4-FFF2-40B4-BE49-F238E27FC236}">
                <a16:creationId xmlns:a16="http://schemas.microsoft.com/office/drawing/2014/main" id="{E5E6BE7C-814F-81BE-0954-BF82B632FDD1}"/>
              </a:ext>
            </a:extLst>
          </p:cNvPr>
          <p:cNvSpPr txBox="1"/>
          <p:nvPr/>
        </p:nvSpPr>
        <p:spPr>
          <a:xfrm>
            <a:off x="4245429" y="1944914"/>
            <a:ext cx="4390571" cy="369332"/>
          </a:xfrm>
          <a:prstGeom prst="rect">
            <a:avLst/>
          </a:prstGeom>
          <a:noFill/>
        </p:spPr>
        <p:txBody>
          <a:bodyPr wrap="square" rtlCol="0">
            <a:spAutoFit/>
          </a:bodyPr>
          <a:lstStyle/>
          <a:p>
            <a:pPr algn="ctr"/>
            <a:r>
              <a:rPr lang="en-US" dirty="0"/>
              <a:t>Chicago, IL</a:t>
            </a:r>
          </a:p>
        </p:txBody>
      </p:sp>
      <p:pic>
        <p:nvPicPr>
          <p:cNvPr id="4" name="Picture 3" descr="Graphical user interface, chart&#10;&#10;Description automatically generated">
            <a:extLst>
              <a:ext uri="{FF2B5EF4-FFF2-40B4-BE49-F238E27FC236}">
                <a16:creationId xmlns:a16="http://schemas.microsoft.com/office/drawing/2014/main" id="{0DD93D6C-10A1-78DC-7C87-F3C6913BA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646" y="2435278"/>
            <a:ext cx="10972822" cy="3657607"/>
          </a:xfrm>
          <a:prstGeom prst="rect">
            <a:avLst/>
          </a:prstGeom>
        </p:spPr>
      </p:pic>
      <p:sp>
        <p:nvSpPr>
          <p:cNvPr id="5" name="Slide Number Placeholder 4">
            <a:extLst>
              <a:ext uri="{FF2B5EF4-FFF2-40B4-BE49-F238E27FC236}">
                <a16:creationId xmlns:a16="http://schemas.microsoft.com/office/drawing/2014/main" id="{AA6F01DE-2379-72C9-1586-5FF52F24CBF4}"/>
              </a:ext>
            </a:extLst>
          </p:cNvPr>
          <p:cNvSpPr>
            <a:spLocks noGrp="1"/>
          </p:cNvSpPr>
          <p:nvPr>
            <p:ph type="sldNum" sz="quarter" idx="12"/>
          </p:nvPr>
        </p:nvSpPr>
        <p:spPr/>
        <p:txBody>
          <a:bodyPr/>
          <a:lstStyle/>
          <a:p>
            <a:fld id="{89C25A1C-9F82-4000-BF40-539E51F0ECF8}" type="slidenum">
              <a:rPr lang="en-US" smtClean="0">
                <a:solidFill>
                  <a:schemeClr val="bg1"/>
                </a:solidFill>
              </a:rPr>
              <a:t>15</a:t>
            </a:fld>
            <a:endParaRPr lang="en-US">
              <a:solidFill>
                <a:schemeClr val="bg1"/>
              </a:solidFill>
            </a:endParaRPr>
          </a:p>
        </p:txBody>
      </p:sp>
      <p:sp>
        <p:nvSpPr>
          <p:cNvPr id="3" name="Footer Placeholder 2">
            <a:extLst>
              <a:ext uri="{FF2B5EF4-FFF2-40B4-BE49-F238E27FC236}">
                <a16:creationId xmlns:a16="http://schemas.microsoft.com/office/drawing/2014/main" id="{8F12C63F-8A3D-D03E-4B92-DA5A789553B5}"/>
              </a:ext>
            </a:extLst>
          </p:cNvPr>
          <p:cNvSpPr>
            <a:spLocks noGrp="1"/>
          </p:cNvSpPr>
          <p:nvPr>
            <p:ph type="ftr" sz="quarter" idx="11"/>
          </p:nvPr>
        </p:nvSpPr>
        <p:spPr/>
        <p:txBody>
          <a:bodyPr/>
          <a:lstStyle/>
          <a:p>
            <a:r>
              <a:rPr lang="en-US">
                <a:solidFill>
                  <a:schemeClr val="bg1"/>
                </a:solidFill>
              </a:rPr>
              <a:t>U.S. Environmental Protection Agency</a:t>
            </a:r>
          </a:p>
        </p:txBody>
      </p:sp>
    </p:spTree>
    <p:extLst>
      <p:ext uri="{BB962C8B-B14F-4D97-AF65-F5344CB8AC3E}">
        <p14:creationId xmlns:p14="http://schemas.microsoft.com/office/powerpoint/2010/main" val="182488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5A0B-BB0F-61FD-5DFC-978744404181}"/>
              </a:ext>
            </a:extLst>
          </p:cNvPr>
          <p:cNvSpPr>
            <a:spLocks noGrp="1"/>
          </p:cNvSpPr>
          <p:nvPr>
            <p:ph type="title"/>
          </p:nvPr>
        </p:nvSpPr>
        <p:spPr/>
        <p:txBody>
          <a:bodyPr>
            <a:normAutofit fontScale="90000"/>
          </a:bodyPr>
          <a:lstStyle/>
          <a:p>
            <a:r>
              <a:rPr lang="en-US" dirty="0"/>
              <a:t>Distinct Episodes of Fire Impacts Are Also Evident in Ozone Timeseries at Specific Monitors</a:t>
            </a:r>
          </a:p>
        </p:txBody>
      </p:sp>
      <p:sp>
        <p:nvSpPr>
          <p:cNvPr id="9" name="TextBox 8">
            <a:extLst>
              <a:ext uri="{FF2B5EF4-FFF2-40B4-BE49-F238E27FC236}">
                <a16:creationId xmlns:a16="http://schemas.microsoft.com/office/drawing/2014/main" id="{E5E6BE7C-814F-81BE-0954-BF82B632FDD1}"/>
              </a:ext>
            </a:extLst>
          </p:cNvPr>
          <p:cNvSpPr txBox="1"/>
          <p:nvPr/>
        </p:nvSpPr>
        <p:spPr>
          <a:xfrm>
            <a:off x="4245429" y="1944914"/>
            <a:ext cx="4390571" cy="369332"/>
          </a:xfrm>
          <a:prstGeom prst="rect">
            <a:avLst/>
          </a:prstGeom>
          <a:noFill/>
        </p:spPr>
        <p:txBody>
          <a:bodyPr wrap="square" rtlCol="0">
            <a:spAutoFit/>
          </a:bodyPr>
          <a:lstStyle/>
          <a:p>
            <a:pPr algn="ctr"/>
            <a:r>
              <a:rPr lang="en-US" dirty="0"/>
              <a:t>St. Louis, MO</a:t>
            </a:r>
          </a:p>
        </p:txBody>
      </p:sp>
      <p:pic>
        <p:nvPicPr>
          <p:cNvPr id="5" name="Picture 4" descr="Graphical user interface, chart, line chart&#10;&#10;Description automatically generated">
            <a:extLst>
              <a:ext uri="{FF2B5EF4-FFF2-40B4-BE49-F238E27FC236}">
                <a16:creationId xmlns:a16="http://schemas.microsoft.com/office/drawing/2014/main" id="{18E1E7A3-59CF-B105-7FB1-5F0FDB70F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89" y="2425052"/>
            <a:ext cx="10972822" cy="3657607"/>
          </a:xfrm>
          <a:prstGeom prst="rect">
            <a:avLst/>
          </a:prstGeom>
        </p:spPr>
      </p:pic>
      <p:sp>
        <p:nvSpPr>
          <p:cNvPr id="8" name="Slide Number Placeholder 7">
            <a:extLst>
              <a:ext uri="{FF2B5EF4-FFF2-40B4-BE49-F238E27FC236}">
                <a16:creationId xmlns:a16="http://schemas.microsoft.com/office/drawing/2014/main" id="{20FC85DB-79EB-75AF-50E5-4D2DE03FF9B4}"/>
              </a:ext>
            </a:extLst>
          </p:cNvPr>
          <p:cNvSpPr>
            <a:spLocks noGrp="1"/>
          </p:cNvSpPr>
          <p:nvPr>
            <p:ph type="sldNum" sz="quarter" idx="12"/>
          </p:nvPr>
        </p:nvSpPr>
        <p:spPr/>
        <p:txBody>
          <a:bodyPr/>
          <a:lstStyle/>
          <a:p>
            <a:fld id="{89C25A1C-9F82-4000-BF40-539E51F0ECF8}" type="slidenum">
              <a:rPr lang="en-US" smtClean="0">
                <a:solidFill>
                  <a:schemeClr val="bg1"/>
                </a:solidFill>
              </a:rPr>
              <a:t>16</a:t>
            </a:fld>
            <a:endParaRPr lang="en-US">
              <a:solidFill>
                <a:schemeClr val="bg1"/>
              </a:solidFill>
            </a:endParaRPr>
          </a:p>
        </p:txBody>
      </p:sp>
      <p:sp>
        <p:nvSpPr>
          <p:cNvPr id="3" name="Footer Placeholder 2">
            <a:extLst>
              <a:ext uri="{FF2B5EF4-FFF2-40B4-BE49-F238E27FC236}">
                <a16:creationId xmlns:a16="http://schemas.microsoft.com/office/drawing/2014/main" id="{C0090893-85AD-D4E5-5789-C9EC53A914E9}"/>
              </a:ext>
            </a:extLst>
          </p:cNvPr>
          <p:cNvSpPr>
            <a:spLocks noGrp="1"/>
          </p:cNvSpPr>
          <p:nvPr>
            <p:ph type="ftr" sz="quarter" idx="11"/>
          </p:nvPr>
        </p:nvSpPr>
        <p:spPr/>
        <p:txBody>
          <a:bodyPr/>
          <a:lstStyle/>
          <a:p>
            <a:r>
              <a:rPr lang="en-US">
                <a:solidFill>
                  <a:schemeClr val="bg1"/>
                </a:solidFill>
              </a:rPr>
              <a:t>U.S. Environmental Protection Agency</a:t>
            </a:r>
          </a:p>
        </p:txBody>
      </p:sp>
    </p:spTree>
    <p:extLst>
      <p:ext uri="{BB962C8B-B14F-4D97-AF65-F5344CB8AC3E}">
        <p14:creationId xmlns:p14="http://schemas.microsoft.com/office/powerpoint/2010/main" val="1006375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0644-4F71-3225-E61E-781F56E02AA5}"/>
              </a:ext>
            </a:extLst>
          </p:cNvPr>
          <p:cNvSpPr>
            <a:spLocks noGrp="1"/>
          </p:cNvSpPr>
          <p:nvPr>
            <p:ph type="title"/>
          </p:nvPr>
        </p:nvSpPr>
        <p:spPr>
          <a:xfrm>
            <a:off x="838200" y="219469"/>
            <a:ext cx="10515600" cy="1325563"/>
          </a:xfrm>
        </p:spPr>
        <p:txBody>
          <a:bodyPr/>
          <a:lstStyle/>
          <a:p>
            <a:r>
              <a:rPr lang="en-US" dirty="0"/>
              <a:t>Next Steps</a:t>
            </a:r>
          </a:p>
        </p:txBody>
      </p:sp>
      <p:sp>
        <p:nvSpPr>
          <p:cNvPr id="4" name="Content Placeholder 3">
            <a:extLst>
              <a:ext uri="{FF2B5EF4-FFF2-40B4-BE49-F238E27FC236}">
                <a16:creationId xmlns:a16="http://schemas.microsoft.com/office/drawing/2014/main" id="{05422C8E-BD0B-CB3A-707F-1D7F5F534237}"/>
              </a:ext>
            </a:extLst>
          </p:cNvPr>
          <p:cNvSpPr>
            <a:spLocks noGrp="1"/>
          </p:cNvSpPr>
          <p:nvPr>
            <p:ph idx="1"/>
          </p:nvPr>
        </p:nvSpPr>
        <p:spPr>
          <a:xfrm>
            <a:off x="838200" y="1461485"/>
            <a:ext cx="10515600" cy="4351338"/>
          </a:xfrm>
        </p:spPr>
        <p:txBody>
          <a:bodyPr>
            <a:normAutofit fontScale="85000" lnSpcReduction="20000"/>
          </a:bodyPr>
          <a:lstStyle/>
          <a:p>
            <a:r>
              <a:rPr lang="en-US" dirty="0"/>
              <a:t>EMBER documentation submitted to </a:t>
            </a:r>
            <a:r>
              <a:rPr lang="en-US" i="1" dirty="0"/>
              <a:t>Data-in-Brief. </a:t>
            </a:r>
            <a:r>
              <a:rPr lang="en-US" dirty="0"/>
              <a:t>After publication the following will be available</a:t>
            </a:r>
          </a:p>
          <a:p>
            <a:pPr lvl="1"/>
            <a:r>
              <a:rPr lang="en-US" dirty="0"/>
              <a:t>Article will serve a complete documentation of data and methods</a:t>
            </a:r>
          </a:p>
          <a:p>
            <a:pPr lvl="1"/>
            <a:r>
              <a:rPr lang="en-US" dirty="0" err="1"/>
              <a:t>Zenodo</a:t>
            </a:r>
            <a:r>
              <a:rPr lang="en-US" dirty="0"/>
              <a:t> data archive will include </a:t>
            </a:r>
          </a:p>
          <a:p>
            <a:pPr lvl="2"/>
            <a:r>
              <a:rPr lang="en-US" dirty="0"/>
              <a:t>emissions inputs</a:t>
            </a:r>
          </a:p>
          <a:p>
            <a:pPr lvl="2"/>
            <a:r>
              <a:rPr lang="en-US" dirty="0"/>
              <a:t>Run scripts</a:t>
            </a:r>
          </a:p>
          <a:p>
            <a:pPr lvl="2"/>
            <a:r>
              <a:rPr lang="en-US" dirty="0"/>
              <a:t>IOAPI files of layer-1 daily ozone from EMBER, ZERO_FIRES and ZERO_CAFIRES</a:t>
            </a:r>
          </a:p>
          <a:p>
            <a:pPr lvl="2"/>
            <a:r>
              <a:rPr lang="en-US" dirty="0"/>
              <a:t>csv files of paired monitor and model MDA8 values from all 3 simulations</a:t>
            </a:r>
          </a:p>
          <a:p>
            <a:pPr lvl="1"/>
            <a:r>
              <a:rPr lang="en-US" dirty="0"/>
              <a:t>Qlik application on EPA website will allow easy browsing of EMBER dataset: tabulated results, maps of total ozone and fire impacts on ozone, timeseries plots</a:t>
            </a:r>
          </a:p>
          <a:p>
            <a:pPr lvl="1"/>
            <a:endParaRPr lang="en-US" dirty="0"/>
          </a:p>
          <a:p>
            <a:r>
              <a:rPr lang="en-US" dirty="0"/>
              <a:t>EMBER dataset will allow further investigation of the conditions leading to ozone formation from fire emissions</a:t>
            </a:r>
          </a:p>
          <a:p>
            <a:pPr lvl="1"/>
            <a:r>
              <a:rPr lang="en-US" dirty="0"/>
              <a:t>Comparison to other published methods of estimating fire impacts</a:t>
            </a:r>
          </a:p>
          <a:p>
            <a:pPr lvl="1"/>
            <a:r>
              <a:rPr lang="en-US" dirty="0"/>
              <a:t>Use model sensitivity runs and tracking tools to determine which precursors and/or conditions lead to ozone formation from fires</a:t>
            </a:r>
          </a:p>
        </p:txBody>
      </p:sp>
      <p:sp>
        <p:nvSpPr>
          <p:cNvPr id="3" name="Slide Number Placeholder 2">
            <a:extLst>
              <a:ext uri="{FF2B5EF4-FFF2-40B4-BE49-F238E27FC236}">
                <a16:creationId xmlns:a16="http://schemas.microsoft.com/office/drawing/2014/main" id="{ABA46571-B76F-F1F9-398C-4F757654CE77}"/>
              </a:ext>
            </a:extLst>
          </p:cNvPr>
          <p:cNvSpPr>
            <a:spLocks noGrp="1"/>
          </p:cNvSpPr>
          <p:nvPr>
            <p:ph type="sldNum" sz="quarter" idx="12"/>
          </p:nvPr>
        </p:nvSpPr>
        <p:spPr/>
        <p:txBody>
          <a:bodyPr/>
          <a:lstStyle/>
          <a:p>
            <a:fld id="{89C25A1C-9F82-4000-BF40-539E51F0ECF8}" type="slidenum">
              <a:rPr lang="en-US" smtClean="0">
                <a:solidFill>
                  <a:schemeClr val="bg1"/>
                </a:solidFill>
              </a:rPr>
              <a:t>17</a:t>
            </a:fld>
            <a:endParaRPr lang="en-US">
              <a:solidFill>
                <a:schemeClr val="bg1"/>
              </a:solidFill>
            </a:endParaRPr>
          </a:p>
        </p:txBody>
      </p:sp>
      <p:sp>
        <p:nvSpPr>
          <p:cNvPr id="5" name="Footer Placeholder 4">
            <a:extLst>
              <a:ext uri="{FF2B5EF4-FFF2-40B4-BE49-F238E27FC236}">
                <a16:creationId xmlns:a16="http://schemas.microsoft.com/office/drawing/2014/main" id="{1DBFD35A-87E3-7777-F5B3-799604B3787F}"/>
              </a:ext>
            </a:extLst>
          </p:cNvPr>
          <p:cNvSpPr>
            <a:spLocks noGrp="1"/>
          </p:cNvSpPr>
          <p:nvPr>
            <p:ph type="ftr" sz="quarter" idx="11"/>
          </p:nvPr>
        </p:nvSpPr>
        <p:spPr/>
        <p:txBody>
          <a:bodyPr/>
          <a:lstStyle/>
          <a:p>
            <a:r>
              <a:rPr lang="en-US" dirty="0">
                <a:solidFill>
                  <a:schemeClr val="bg1"/>
                </a:solidFill>
              </a:rPr>
              <a:t>U.S. Environmental Protection Agency</a:t>
            </a:r>
          </a:p>
        </p:txBody>
      </p:sp>
    </p:spTree>
    <p:extLst>
      <p:ext uri="{BB962C8B-B14F-4D97-AF65-F5344CB8AC3E}">
        <p14:creationId xmlns:p14="http://schemas.microsoft.com/office/powerpoint/2010/main" val="203651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C547-AB81-AB79-3405-8D7160FFC898}"/>
              </a:ext>
            </a:extLst>
          </p:cNvPr>
          <p:cNvSpPr>
            <a:spLocks noGrp="1"/>
          </p:cNvSpPr>
          <p:nvPr>
            <p:ph type="title"/>
          </p:nvPr>
        </p:nvSpPr>
        <p:spPr>
          <a:xfrm>
            <a:off x="838200" y="-222422"/>
            <a:ext cx="10515600" cy="1325563"/>
          </a:xfrm>
        </p:spPr>
        <p:txBody>
          <a:bodyPr/>
          <a:lstStyle/>
          <a:p>
            <a:r>
              <a:rPr lang="en-US" dirty="0"/>
              <a:t>Motivation for EMBER</a:t>
            </a:r>
          </a:p>
        </p:txBody>
      </p:sp>
      <p:sp>
        <p:nvSpPr>
          <p:cNvPr id="3" name="Content Placeholder 2">
            <a:extLst>
              <a:ext uri="{FF2B5EF4-FFF2-40B4-BE49-F238E27FC236}">
                <a16:creationId xmlns:a16="http://schemas.microsoft.com/office/drawing/2014/main" id="{9F4D9786-B49B-ABA3-E311-AB249B857085}"/>
              </a:ext>
            </a:extLst>
          </p:cNvPr>
          <p:cNvSpPr>
            <a:spLocks noGrp="1"/>
          </p:cNvSpPr>
          <p:nvPr>
            <p:ph idx="1"/>
          </p:nvPr>
        </p:nvSpPr>
        <p:spPr>
          <a:xfrm>
            <a:off x="604911" y="899194"/>
            <a:ext cx="11254154" cy="5430129"/>
          </a:xfrm>
        </p:spPr>
        <p:txBody>
          <a:bodyPr>
            <a:normAutofit/>
          </a:bodyPr>
          <a:lstStyle/>
          <a:p>
            <a:pPr>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Summer of 2023</a:t>
            </a:r>
          </a:p>
          <a:p>
            <a:pPr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An u</a:t>
            </a:r>
            <a:r>
              <a:rPr lang="en-US" sz="2000" dirty="0">
                <a:latin typeface="Calibri" panose="020F0502020204030204" pitchFamily="34" charset="0"/>
                <a:ea typeface="Calibri" panose="020F0502020204030204" pitchFamily="34" charset="0"/>
                <a:cs typeface="Arial" panose="020B0604020202020204" pitchFamily="34" charset="0"/>
              </a:rPr>
              <a:t>nprecedented wildfire year (over 35 million acres burned in Canada) with frequent plumes impacting the Eastern US</a:t>
            </a:r>
          </a:p>
          <a:p>
            <a:pPr lvl="1">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Arial" panose="020B0604020202020204" pitchFamily="34" charset="0"/>
              </a:rPr>
              <a:t>Cooler summer for portions of the Eastern US with unusually warm temperatures along the Northern and Southern borders of the US</a:t>
            </a:r>
          </a:p>
          <a:p>
            <a:pPr lvl="1">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Arial" panose="020B0604020202020204" pitchFamily="34" charset="0"/>
              </a:rPr>
              <a:t>T</a:t>
            </a:r>
            <a:r>
              <a:rPr lang="en-US" sz="2000" dirty="0">
                <a:effectLst/>
                <a:latin typeface="Calibri" panose="020F0502020204030204" pitchFamily="34" charset="0"/>
                <a:ea typeface="Calibri" panose="020F0502020204030204" pitchFamily="34" charset="0"/>
                <a:cs typeface="Arial" panose="020B0604020202020204" pitchFamily="34" charset="0"/>
              </a:rPr>
              <a:t>he highest ozone </a:t>
            </a:r>
            <a:r>
              <a:rPr lang="en-US" sz="2000" dirty="0">
                <a:latin typeface="Calibri" panose="020F0502020204030204" pitchFamily="34" charset="0"/>
                <a:ea typeface="Calibri" panose="020F0502020204030204" pitchFamily="34" charset="0"/>
                <a:cs typeface="Arial" panose="020B0604020202020204" pitchFamily="34" charset="0"/>
              </a:rPr>
              <a:t>seasons across the US since 2012</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Chart, line chart&#10;&#10;Description automatically generated">
            <a:extLst>
              <a:ext uri="{FF2B5EF4-FFF2-40B4-BE49-F238E27FC236}">
                <a16:creationId xmlns:a16="http://schemas.microsoft.com/office/drawing/2014/main" id="{600D4CF7-890D-A31F-5E14-B59CE6F00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783" y="3582508"/>
            <a:ext cx="3428840" cy="2285893"/>
          </a:xfrm>
          <a:prstGeom prst="rect">
            <a:avLst/>
          </a:prstGeom>
        </p:spPr>
      </p:pic>
      <p:graphicFrame>
        <p:nvGraphicFramePr>
          <p:cNvPr id="6" name="Chart 5" descr="Bar chart showing the Canada Wildland Fires acres burned by year from 2003-2023. 2021 is above average, 2023 is many times the average.">
            <a:extLst>
              <a:ext uri="{FF2B5EF4-FFF2-40B4-BE49-F238E27FC236}">
                <a16:creationId xmlns:a16="http://schemas.microsoft.com/office/drawing/2014/main" id="{CAE2BACC-FF86-CCDC-88EB-73210A9A5F18}"/>
              </a:ext>
            </a:extLst>
          </p:cNvPr>
          <p:cNvGraphicFramePr>
            <a:graphicFrameLocks/>
          </p:cNvGraphicFramePr>
          <p:nvPr>
            <p:extLst>
              <p:ext uri="{D42A27DB-BD31-4B8C-83A1-F6EECF244321}">
                <p14:modId xmlns:p14="http://schemas.microsoft.com/office/powerpoint/2010/main" val="2776808729"/>
              </p:ext>
            </p:extLst>
          </p:nvPr>
        </p:nvGraphicFramePr>
        <p:xfrm>
          <a:off x="92667" y="3324391"/>
          <a:ext cx="4293984" cy="305115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21A95AA-C23E-F913-D20C-EFEADAD00B67}"/>
              </a:ext>
            </a:extLst>
          </p:cNvPr>
          <p:cNvSpPr txBox="1"/>
          <p:nvPr/>
        </p:nvSpPr>
        <p:spPr>
          <a:xfrm>
            <a:off x="91201" y="6342144"/>
            <a:ext cx="4293984" cy="254744"/>
          </a:xfrm>
          <a:prstGeom prst="rect">
            <a:avLst/>
          </a:prstGeom>
          <a:solidFill>
            <a:schemeClr val="bg1"/>
          </a:solidFill>
        </p:spPr>
        <p:txBody>
          <a:bodyPr wrap="square" rtlCol="0">
            <a:spAutoFit/>
          </a:bodyPr>
          <a:lstStyle/>
          <a:p>
            <a:pPr algn="ctr"/>
            <a:r>
              <a:rPr lang="en-US" sz="1000" dirty="0"/>
              <a:t>Data source: CIFFC (</a:t>
            </a:r>
            <a:r>
              <a:rPr lang="en-US" sz="1000" dirty="0">
                <a:hlinkClick r:id="rId4" tooltip="https://ciffc.ca/"/>
              </a:rPr>
              <a:t>https://ciffc.ca/</a:t>
            </a:r>
            <a:r>
              <a:rPr lang="en-US" sz="1000" dirty="0"/>
              <a:t>)</a:t>
            </a:r>
          </a:p>
        </p:txBody>
      </p:sp>
      <p:sp>
        <p:nvSpPr>
          <p:cNvPr id="13" name="Slide Number Placeholder 12">
            <a:extLst>
              <a:ext uri="{FF2B5EF4-FFF2-40B4-BE49-F238E27FC236}">
                <a16:creationId xmlns:a16="http://schemas.microsoft.com/office/drawing/2014/main" id="{FC18E632-8853-C230-F8D2-783238375D12}"/>
              </a:ext>
            </a:extLst>
          </p:cNvPr>
          <p:cNvSpPr>
            <a:spLocks noGrp="1"/>
          </p:cNvSpPr>
          <p:nvPr>
            <p:ph type="sldNum" sz="quarter" idx="12"/>
          </p:nvPr>
        </p:nvSpPr>
        <p:spPr>
          <a:xfrm>
            <a:off x="8610600" y="6304591"/>
            <a:ext cx="2743200" cy="365125"/>
          </a:xfrm>
        </p:spPr>
        <p:txBody>
          <a:bodyPr/>
          <a:lstStyle/>
          <a:p>
            <a:fld id="{89C25A1C-9F82-4000-BF40-539E51F0ECF8}" type="slidenum">
              <a:rPr lang="en-US" smtClean="0">
                <a:solidFill>
                  <a:schemeClr val="bg1"/>
                </a:solidFill>
              </a:rPr>
              <a:t>2</a:t>
            </a:fld>
            <a:endParaRPr lang="en-US" dirty="0">
              <a:solidFill>
                <a:schemeClr val="bg1"/>
              </a:solidFill>
            </a:endParaRPr>
          </a:p>
        </p:txBody>
      </p:sp>
      <p:sp>
        <p:nvSpPr>
          <p:cNvPr id="7" name="Footer Placeholder 6">
            <a:extLst>
              <a:ext uri="{FF2B5EF4-FFF2-40B4-BE49-F238E27FC236}">
                <a16:creationId xmlns:a16="http://schemas.microsoft.com/office/drawing/2014/main" id="{5A21B755-F49E-7718-8978-A97177B42B98}"/>
              </a:ext>
            </a:extLst>
          </p:cNvPr>
          <p:cNvSpPr>
            <a:spLocks noGrp="1"/>
          </p:cNvSpPr>
          <p:nvPr>
            <p:ph type="ftr" sz="quarter" idx="11"/>
          </p:nvPr>
        </p:nvSpPr>
        <p:spPr/>
        <p:txBody>
          <a:bodyPr/>
          <a:lstStyle/>
          <a:p>
            <a:r>
              <a:rPr lang="en-US" dirty="0">
                <a:solidFill>
                  <a:schemeClr val="bg1"/>
                </a:solidFill>
              </a:rPr>
              <a:t>U.S. Environmental Protection Agency</a:t>
            </a:r>
          </a:p>
        </p:txBody>
      </p:sp>
      <p:sp>
        <p:nvSpPr>
          <p:cNvPr id="4" name="TextBox 3">
            <a:extLst>
              <a:ext uri="{FF2B5EF4-FFF2-40B4-BE49-F238E27FC236}">
                <a16:creationId xmlns:a16="http://schemas.microsoft.com/office/drawing/2014/main" id="{EEF33D75-F4FC-2CE5-FF2D-502011106707}"/>
              </a:ext>
            </a:extLst>
          </p:cNvPr>
          <p:cNvSpPr txBox="1"/>
          <p:nvPr/>
        </p:nvSpPr>
        <p:spPr>
          <a:xfrm>
            <a:off x="4514915" y="5900769"/>
            <a:ext cx="4014765" cy="707886"/>
          </a:xfrm>
          <a:prstGeom prst="rect">
            <a:avLst/>
          </a:prstGeom>
          <a:solidFill>
            <a:schemeClr val="bg1"/>
          </a:solidFill>
        </p:spPr>
        <p:txBody>
          <a:bodyPr wrap="square" rtlCol="0">
            <a:spAutoFit/>
          </a:bodyPr>
          <a:lstStyle/>
          <a:p>
            <a:pPr algn="ctr"/>
            <a:r>
              <a:rPr lang="en-US" sz="1000" dirty="0"/>
              <a:t>NOAA National Centers for Environment Information, Climate at a Glance Statewide Mapping, published June 2024, retrieved on June 13, 2024 from: https://www.ncei.noaa.gov/access/monitoring/climate-at-a-glance/statewide/mapping</a:t>
            </a:r>
          </a:p>
        </p:txBody>
      </p:sp>
      <p:sp>
        <p:nvSpPr>
          <p:cNvPr id="12" name="TextBox 11">
            <a:extLst>
              <a:ext uri="{FF2B5EF4-FFF2-40B4-BE49-F238E27FC236}">
                <a16:creationId xmlns:a16="http://schemas.microsoft.com/office/drawing/2014/main" id="{6C70FBCA-836C-EF41-39BE-379BDEEDE38B}"/>
              </a:ext>
            </a:extLst>
          </p:cNvPr>
          <p:cNvSpPr txBox="1"/>
          <p:nvPr/>
        </p:nvSpPr>
        <p:spPr>
          <a:xfrm>
            <a:off x="8640876" y="6051881"/>
            <a:ext cx="3428840" cy="553998"/>
          </a:xfrm>
          <a:prstGeom prst="rect">
            <a:avLst/>
          </a:prstGeom>
          <a:solidFill>
            <a:schemeClr val="bg1"/>
          </a:solidFill>
        </p:spPr>
        <p:txBody>
          <a:bodyPr wrap="square" rtlCol="0">
            <a:spAutoFit/>
          </a:bodyPr>
          <a:lstStyle/>
          <a:p>
            <a:pPr algn="ctr"/>
            <a:r>
              <a:rPr lang="en-US" sz="1000" dirty="0">
                <a:hlinkClick r:id="rId5"/>
              </a:rPr>
              <a:t>https://www.epa.gov/air-trends/trends-ozone-adjusted-weather-conditions</a:t>
            </a:r>
            <a:endParaRPr lang="en-US" sz="1000" dirty="0"/>
          </a:p>
          <a:p>
            <a:pPr algn="ctr"/>
            <a:endParaRPr lang="en-US" sz="1000" dirty="0"/>
          </a:p>
        </p:txBody>
      </p:sp>
      <p:pic>
        <p:nvPicPr>
          <p:cNvPr id="1026" name="Picture 2">
            <a:extLst>
              <a:ext uri="{FF2B5EF4-FFF2-40B4-BE49-F238E27FC236}">
                <a16:creationId xmlns:a16="http://schemas.microsoft.com/office/drawing/2014/main" id="{D37BF98D-BEE6-8922-255E-D9CB1BE500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5865" y="3360756"/>
            <a:ext cx="3710063" cy="253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68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C547-AB81-AB79-3405-8D7160FFC898}"/>
              </a:ext>
            </a:extLst>
          </p:cNvPr>
          <p:cNvSpPr>
            <a:spLocks noGrp="1"/>
          </p:cNvSpPr>
          <p:nvPr>
            <p:ph type="title"/>
          </p:nvPr>
        </p:nvSpPr>
        <p:spPr>
          <a:xfrm>
            <a:off x="838200" y="-17253"/>
            <a:ext cx="10515600" cy="1325563"/>
          </a:xfrm>
        </p:spPr>
        <p:txBody>
          <a:bodyPr/>
          <a:lstStyle/>
          <a:p>
            <a:r>
              <a:rPr lang="en-US" dirty="0"/>
              <a:t>Motivation for EMBER</a:t>
            </a:r>
          </a:p>
        </p:txBody>
      </p:sp>
      <p:sp>
        <p:nvSpPr>
          <p:cNvPr id="3" name="Content Placeholder 2">
            <a:extLst>
              <a:ext uri="{FF2B5EF4-FFF2-40B4-BE49-F238E27FC236}">
                <a16:creationId xmlns:a16="http://schemas.microsoft.com/office/drawing/2014/main" id="{9F4D9786-B49B-ABA3-E311-AB249B857085}"/>
              </a:ext>
            </a:extLst>
          </p:cNvPr>
          <p:cNvSpPr>
            <a:spLocks noGrp="1"/>
          </p:cNvSpPr>
          <p:nvPr>
            <p:ph idx="1"/>
          </p:nvPr>
        </p:nvSpPr>
        <p:spPr>
          <a:xfrm>
            <a:off x="604911" y="1178501"/>
            <a:ext cx="11254154" cy="4841973"/>
          </a:xfrm>
        </p:spPr>
        <p:txBody>
          <a:bodyPr>
            <a:normAutofit/>
          </a:bodyPr>
          <a:lstStyle/>
          <a:p>
            <a:pPr>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Summer of 2023</a:t>
            </a:r>
          </a:p>
          <a:p>
            <a:pPr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An u</a:t>
            </a:r>
            <a:r>
              <a:rPr lang="en-US" sz="2000" dirty="0">
                <a:latin typeface="Calibri" panose="020F0502020204030204" pitchFamily="34" charset="0"/>
                <a:ea typeface="Calibri" panose="020F0502020204030204" pitchFamily="34" charset="0"/>
                <a:cs typeface="Arial" panose="020B0604020202020204" pitchFamily="34" charset="0"/>
              </a:rPr>
              <a:t>nprecedented wildfire year (over 35 million acres burned in Canada) with frequent plumes impacting the Eastern US</a:t>
            </a:r>
          </a:p>
          <a:p>
            <a:pPr lvl="1">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Arial" panose="020B0604020202020204" pitchFamily="34" charset="0"/>
              </a:rPr>
              <a:t>Unusually hot summer for portions of the Northern and Southern US</a:t>
            </a:r>
          </a:p>
          <a:p>
            <a:pPr lvl="1">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Arial" panose="020B0604020202020204" pitchFamily="34" charset="0"/>
              </a:rPr>
              <a:t>T</a:t>
            </a:r>
            <a:r>
              <a:rPr lang="en-US" sz="2000" dirty="0">
                <a:effectLst/>
                <a:latin typeface="Calibri" panose="020F0502020204030204" pitchFamily="34" charset="0"/>
                <a:ea typeface="Calibri" panose="020F0502020204030204" pitchFamily="34" charset="0"/>
                <a:cs typeface="Arial" panose="020B0604020202020204" pitchFamily="34" charset="0"/>
              </a:rPr>
              <a:t>he highest ozone </a:t>
            </a:r>
            <a:r>
              <a:rPr lang="en-US" sz="2000" dirty="0">
                <a:latin typeface="Calibri" panose="020F0502020204030204" pitchFamily="34" charset="0"/>
                <a:ea typeface="Calibri" panose="020F0502020204030204" pitchFamily="34" charset="0"/>
                <a:cs typeface="Arial" panose="020B0604020202020204" pitchFamily="34" charset="0"/>
              </a:rPr>
              <a:t>seasons across the US since 2012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Question </a:t>
            </a:r>
            <a:r>
              <a:rPr lang="en-US" sz="2400" dirty="0">
                <a:latin typeface="Calibri" panose="020F0502020204030204" pitchFamily="34" charset="0"/>
                <a:ea typeface="Calibri" panose="020F0502020204030204" pitchFamily="34" charset="0"/>
                <a:cs typeface="Arial" panose="020B0604020202020204" pitchFamily="34" charset="0"/>
              </a:rPr>
              <a:t>#1: </a:t>
            </a:r>
            <a:r>
              <a:rPr lang="en-US" sz="2400" dirty="0">
                <a:effectLst/>
                <a:latin typeface="Calibri" panose="020F0502020204030204" pitchFamily="34" charset="0"/>
                <a:ea typeface="Calibri" panose="020F0502020204030204" pitchFamily="34" charset="0"/>
                <a:cs typeface="Arial" panose="020B0604020202020204" pitchFamily="34" charset="0"/>
              </a:rPr>
              <a:t>can we use photochemical modeling to quantify the impacts of wildfires on ozone across the US during summer of 2023?</a:t>
            </a:r>
          </a:p>
          <a:p>
            <a:pPr>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Question #2: are there tools and datasets available that would allow for quick turnaround modeling without a years-long development process?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99C26E8-C675-8E7A-DB05-9F215A4064F3}"/>
              </a:ext>
            </a:extLst>
          </p:cNvPr>
          <p:cNvSpPr>
            <a:spLocks noGrp="1"/>
          </p:cNvSpPr>
          <p:nvPr>
            <p:ph type="sldNum" sz="quarter" idx="12"/>
          </p:nvPr>
        </p:nvSpPr>
        <p:spPr/>
        <p:txBody>
          <a:bodyPr/>
          <a:lstStyle/>
          <a:p>
            <a:fld id="{89C25A1C-9F82-4000-BF40-539E51F0ECF8}" type="slidenum">
              <a:rPr lang="en-US" smtClean="0">
                <a:solidFill>
                  <a:schemeClr val="bg1"/>
                </a:solidFill>
              </a:rPr>
              <a:t>3</a:t>
            </a:fld>
            <a:endParaRPr lang="en-US">
              <a:solidFill>
                <a:schemeClr val="bg1"/>
              </a:solidFill>
            </a:endParaRPr>
          </a:p>
        </p:txBody>
      </p:sp>
      <p:sp>
        <p:nvSpPr>
          <p:cNvPr id="5" name="Footer Placeholder 4">
            <a:extLst>
              <a:ext uri="{FF2B5EF4-FFF2-40B4-BE49-F238E27FC236}">
                <a16:creationId xmlns:a16="http://schemas.microsoft.com/office/drawing/2014/main" id="{14DDAA69-5E32-A8D7-B57D-EA30A4D30FE4}"/>
              </a:ext>
            </a:extLst>
          </p:cNvPr>
          <p:cNvSpPr>
            <a:spLocks noGrp="1"/>
          </p:cNvSpPr>
          <p:nvPr>
            <p:ph type="ftr" sz="quarter" idx="11"/>
          </p:nvPr>
        </p:nvSpPr>
        <p:spPr/>
        <p:txBody>
          <a:bodyPr/>
          <a:lstStyle/>
          <a:p>
            <a:r>
              <a:rPr lang="en-US" dirty="0">
                <a:solidFill>
                  <a:schemeClr val="bg1"/>
                </a:solidFill>
              </a:rPr>
              <a:t>U.S. Environmental Protection Agency</a:t>
            </a:r>
          </a:p>
        </p:txBody>
      </p:sp>
    </p:spTree>
    <p:extLst>
      <p:ext uri="{BB962C8B-B14F-4D97-AF65-F5344CB8AC3E}">
        <p14:creationId xmlns:p14="http://schemas.microsoft.com/office/powerpoint/2010/main" val="205961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F508-9000-123D-7F91-B607B2D06E51}"/>
              </a:ext>
            </a:extLst>
          </p:cNvPr>
          <p:cNvSpPr>
            <a:spLocks noGrp="1"/>
          </p:cNvSpPr>
          <p:nvPr>
            <p:ph type="title"/>
          </p:nvPr>
        </p:nvSpPr>
        <p:spPr>
          <a:xfrm>
            <a:off x="838200" y="-209407"/>
            <a:ext cx="10515600" cy="1325563"/>
          </a:xfrm>
        </p:spPr>
        <p:txBody>
          <a:bodyPr/>
          <a:lstStyle/>
          <a:p>
            <a:r>
              <a:rPr lang="en-US" dirty="0"/>
              <a:t>Available EPA Modeling Domains</a:t>
            </a:r>
          </a:p>
        </p:txBody>
      </p:sp>
      <p:pic>
        <p:nvPicPr>
          <p:cNvPr id="5" name="Content Placeholder 4">
            <a:extLst>
              <a:ext uri="{FF2B5EF4-FFF2-40B4-BE49-F238E27FC236}">
                <a16:creationId xmlns:a16="http://schemas.microsoft.com/office/drawing/2014/main" id="{00381631-6391-9565-CD25-EBDC2D67AAA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8330"/>
          <a:stretch/>
        </p:blipFill>
        <p:spPr bwMode="auto">
          <a:xfrm>
            <a:off x="5334001" y="1076359"/>
            <a:ext cx="6697704" cy="4783039"/>
          </a:xfrm>
          <a:prstGeom prst="rect">
            <a:avLst/>
          </a:prstGeom>
          <a:noFill/>
          <a:ln>
            <a:noFill/>
          </a:ln>
        </p:spPr>
      </p:pic>
      <p:sp>
        <p:nvSpPr>
          <p:cNvPr id="6" name="TextBox 5">
            <a:extLst>
              <a:ext uri="{FF2B5EF4-FFF2-40B4-BE49-F238E27FC236}">
                <a16:creationId xmlns:a16="http://schemas.microsoft.com/office/drawing/2014/main" id="{7D6E36F7-A578-A9E3-5380-1E94F3A85B1E}"/>
              </a:ext>
            </a:extLst>
          </p:cNvPr>
          <p:cNvSpPr txBox="1"/>
          <p:nvPr/>
        </p:nvSpPr>
        <p:spPr>
          <a:xfrm>
            <a:off x="449944" y="771331"/>
            <a:ext cx="4426857" cy="5355312"/>
          </a:xfrm>
          <a:prstGeom prst="rect">
            <a:avLst/>
          </a:prstGeom>
          <a:noFill/>
        </p:spPr>
        <p:txBody>
          <a:bodyPr wrap="square" rtlCol="0">
            <a:spAutoFit/>
          </a:bodyPr>
          <a:lstStyle/>
          <a:p>
            <a:pPr marL="285750" indent="-285750">
              <a:buFont typeface="Arial" panose="020B0604020202020204" pitchFamily="34" charset="0"/>
              <a:buChar char="•"/>
            </a:pPr>
            <a:r>
              <a:rPr lang="en-US" dirty="0"/>
              <a:t>Utilizing existing domain allows for leveraging existing emissions and other datasets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12US1 and 12US2 domains do not cover much of the area with Canadian wildfire emissions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36US3 domain covers the locations of most major Canadian wildfires, although some fires still outside of this domain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Coarse 36km  grid resolution allows for more rapid modeling simulations and sensitivity runs as well as smaller data size.  </a:t>
            </a:r>
          </a:p>
          <a:p>
            <a:pPr marL="742950" lvl="1" indent="-285750">
              <a:buFont typeface="Arial" panose="020B0604020202020204" pitchFamily="34" charset="0"/>
              <a:buChar char="•"/>
            </a:pPr>
            <a:r>
              <a:rPr lang="en-US" dirty="0"/>
              <a:t>Is this grid resolution sufficient for screening-level assessment of ozone impacts from fires?</a:t>
            </a:r>
          </a:p>
        </p:txBody>
      </p:sp>
      <p:sp>
        <p:nvSpPr>
          <p:cNvPr id="7" name="Slide Number Placeholder 6">
            <a:extLst>
              <a:ext uri="{FF2B5EF4-FFF2-40B4-BE49-F238E27FC236}">
                <a16:creationId xmlns:a16="http://schemas.microsoft.com/office/drawing/2014/main" id="{1F892483-3B6F-4982-4946-E76A4D7E19AB}"/>
              </a:ext>
            </a:extLst>
          </p:cNvPr>
          <p:cNvSpPr>
            <a:spLocks noGrp="1"/>
          </p:cNvSpPr>
          <p:nvPr>
            <p:ph type="sldNum" sz="quarter" idx="12"/>
          </p:nvPr>
        </p:nvSpPr>
        <p:spPr/>
        <p:txBody>
          <a:bodyPr/>
          <a:lstStyle/>
          <a:p>
            <a:fld id="{89C25A1C-9F82-4000-BF40-539E51F0ECF8}" type="slidenum">
              <a:rPr lang="en-US" smtClean="0">
                <a:solidFill>
                  <a:schemeClr val="bg1"/>
                </a:solidFill>
              </a:rPr>
              <a:t>4</a:t>
            </a:fld>
            <a:endParaRPr lang="en-US">
              <a:solidFill>
                <a:schemeClr val="bg1"/>
              </a:solidFill>
            </a:endParaRPr>
          </a:p>
        </p:txBody>
      </p:sp>
      <p:sp>
        <p:nvSpPr>
          <p:cNvPr id="3" name="Footer Placeholder 2">
            <a:extLst>
              <a:ext uri="{FF2B5EF4-FFF2-40B4-BE49-F238E27FC236}">
                <a16:creationId xmlns:a16="http://schemas.microsoft.com/office/drawing/2014/main" id="{CF3FA43D-2E47-D19A-AE5B-42B0136F3FC7}"/>
              </a:ext>
            </a:extLst>
          </p:cNvPr>
          <p:cNvSpPr>
            <a:spLocks noGrp="1"/>
          </p:cNvSpPr>
          <p:nvPr>
            <p:ph type="ftr" sz="quarter" idx="11"/>
          </p:nvPr>
        </p:nvSpPr>
        <p:spPr/>
        <p:txBody>
          <a:bodyPr/>
          <a:lstStyle/>
          <a:p>
            <a:r>
              <a:rPr lang="en-US" dirty="0">
                <a:solidFill>
                  <a:schemeClr val="bg1"/>
                </a:solidFill>
              </a:rPr>
              <a:t>U.S. Environmental Protection Agency</a:t>
            </a:r>
          </a:p>
        </p:txBody>
      </p:sp>
    </p:spTree>
    <p:extLst>
      <p:ext uri="{BB962C8B-B14F-4D97-AF65-F5344CB8AC3E}">
        <p14:creationId xmlns:p14="http://schemas.microsoft.com/office/powerpoint/2010/main" val="29969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86A62-606E-B148-73CB-0A4FC465A8C6}"/>
              </a:ext>
            </a:extLst>
          </p:cNvPr>
          <p:cNvSpPr>
            <a:spLocks noGrp="1"/>
          </p:cNvSpPr>
          <p:nvPr>
            <p:ph type="title"/>
          </p:nvPr>
        </p:nvSpPr>
        <p:spPr>
          <a:xfrm>
            <a:off x="838200" y="114273"/>
            <a:ext cx="10515600" cy="1325563"/>
          </a:xfrm>
        </p:spPr>
        <p:txBody>
          <a:bodyPr/>
          <a:lstStyle/>
          <a:p>
            <a:r>
              <a:rPr lang="en-US" dirty="0"/>
              <a:t>EMBER Modeling Setup</a:t>
            </a:r>
          </a:p>
        </p:txBody>
      </p:sp>
      <p:sp>
        <p:nvSpPr>
          <p:cNvPr id="3" name="Content Placeholder 2">
            <a:extLst>
              <a:ext uri="{FF2B5EF4-FFF2-40B4-BE49-F238E27FC236}">
                <a16:creationId xmlns:a16="http://schemas.microsoft.com/office/drawing/2014/main" id="{E0CD654C-003A-5450-BB18-E07F88799DC7}"/>
              </a:ext>
            </a:extLst>
          </p:cNvPr>
          <p:cNvSpPr>
            <a:spLocks noGrp="1"/>
          </p:cNvSpPr>
          <p:nvPr>
            <p:ph sz="half" idx="1"/>
          </p:nvPr>
        </p:nvSpPr>
        <p:spPr>
          <a:xfrm>
            <a:off x="838199" y="1234908"/>
            <a:ext cx="10515601" cy="4834667"/>
          </a:xfrm>
        </p:spPr>
        <p:txBody>
          <a:bodyPr>
            <a:normAutofit fontScale="77500" lnSpcReduction="20000"/>
          </a:bodyPr>
          <a:lstStyle/>
          <a:p>
            <a:r>
              <a:rPr lang="en-US" b="1" dirty="0"/>
              <a:t>Episode:</a:t>
            </a:r>
            <a:r>
              <a:rPr lang="en-US" dirty="0"/>
              <a:t> April 11, 2023 – Sep 30, 2023</a:t>
            </a:r>
            <a:endParaRPr lang="en-US" b="1" dirty="0"/>
          </a:p>
          <a:p>
            <a:pPr lvl="1"/>
            <a:r>
              <a:rPr lang="en-US" dirty="0"/>
              <a:t>Apr 1-Apr 10 used as spin-up</a:t>
            </a:r>
          </a:p>
          <a:p>
            <a:r>
              <a:rPr lang="en-US" b="1" dirty="0"/>
              <a:t>Domain: </a:t>
            </a:r>
            <a:r>
              <a:rPr lang="en-US" dirty="0"/>
              <a:t>36US3, 35 vertical layers extending up to 50 mb</a:t>
            </a:r>
          </a:p>
          <a:p>
            <a:r>
              <a:rPr lang="en-US" b="1" dirty="0"/>
              <a:t>Meteorology: </a:t>
            </a:r>
            <a:r>
              <a:rPr lang="en-US" dirty="0"/>
              <a:t>2023 NOAA’s Global Forecast System (GFS) model</a:t>
            </a:r>
          </a:p>
          <a:p>
            <a:pPr lvl="1"/>
            <a:r>
              <a:rPr lang="en-US" dirty="0"/>
              <a:t>NOAA-EPA Atmosphere-Chemistry Coupler (NACC) used to create MCIP files: </a:t>
            </a:r>
            <a:r>
              <a:rPr lang="en-US" dirty="0">
                <a:hlinkClick r:id="rId2"/>
              </a:rPr>
              <a:t>https://nacc.arl.noaa.gov/nacc/setup</a:t>
            </a:r>
            <a:endParaRPr lang="en-US" dirty="0"/>
          </a:p>
          <a:p>
            <a:r>
              <a:rPr lang="en-US" b="1" dirty="0"/>
              <a:t>IC/BC: </a:t>
            </a:r>
            <a:r>
              <a:rPr lang="en-US" dirty="0"/>
              <a:t>NASA GEOS-CF forecast model</a:t>
            </a:r>
          </a:p>
          <a:p>
            <a:pPr lvl="1"/>
            <a:r>
              <a:rPr lang="en-US" dirty="0"/>
              <a:t>Python package for downloading GEOS-CF data and processing for CMAQ BCs: </a:t>
            </a:r>
            <a:r>
              <a:rPr lang="en-US" dirty="0">
                <a:hlinkClick r:id="rId3"/>
              </a:rPr>
              <a:t>https://github.com/barronh/aqmbc/</a:t>
            </a:r>
            <a:endParaRPr lang="en-US" dirty="0"/>
          </a:p>
          <a:p>
            <a:r>
              <a:rPr lang="en-US" b="1" dirty="0"/>
              <a:t>Anthropogenic Emissions: </a:t>
            </a:r>
            <a:r>
              <a:rPr lang="en-US" dirty="0"/>
              <a:t>Average emissions by month and DOW for 2018</a:t>
            </a:r>
          </a:p>
          <a:p>
            <a:pPr lvl="1"/>
            <a:r>
              <a:rPr lang="en-US" dirty="0"/>
              <a:t>2023 NEI not </a:t>
            </a:r>
            <a:r>
              <a:rPr lang="en-US"/>
              <a:t>yet available</a:t>
            </a:r>
            <a:endParaRPr lang="en-US" dirty="0"/>
          </a:p>
          <a:p>
            <a:r>
              <a:rPr lang="en-US" b="1" dirty="0"/>
              <a:t>US and Canada Fire Emissions: </a:t>
            </a:r>
            <a:r>
              <a:rPr lang="en-US" dirty="0"/>
              <a:t>2023 BlueSky emissions using 2023 fire perimeters, 2023 HMS detects and existing land-use and </a:t>
            </a:r>
            <a:r>
              <a:rPr lang="en-US" dirty="0" err="1"/>
              <a:t>Efs</a:t>
            </a:r>
            <a:endParaRPr lang="en-US" dirty="0"/>
          </a:p>
          <a:p>
            <a:pPr lvl="1"/>
            <a:r>
              <a:rPr lang="en-US" dirty="0"/>
              <a:t>Did not include any fire emissions in Mexico</a:t>
            </a:r>
          </a:p>
          <a:p>
            <a:r>
              <a:rPr lang="en-US" b="1" dirty="0"/>
              <a:t>Model version:</a:t>
            </a:r>
            <a:r>
              <a:rPr lang="en-US" dirty="0"/>
              <a:t> CMAQv5.4</a:t>
            </a:r>
          </a:p>
          <a:p>
            <a:pPr lvl="1"/>
            <a:r>
              <a:rPr lang="en-US" dirty="0"/>
              <a:t>BEIS4</a:t>
            </a:r>
          </a:p>
          <a:p>
            <a:pPr marL="0" indent="0">
              <a:buNone/>
            </a:pPr>
            <a:endParaRPr lang="en-US" dirty="0"/>
          </a:p>
        </p:txBody>
      </p:sp>
      <p:sp>
        <p:nvSpPr>
          <p:cNvPr id="5" name="Slide Number Placeholder 4">
            <a:extLst>
              <a:ext uri="{FF2B5EF4-FFF2-40B4-BE49-F238E27FC236}">
                <a16:creationId xmlns:a16="http://schemas.microsoft.com/office/drawing/2014/main" id="{142F5A71-5A4E-E59E-D82C-5E717AA8DB82}"/>
              </a:ext>
            </a:extLst>
          </p:cNvPr>
          <p:cNvSpPr>
            <a:spLocks noGrp="1"/>
          </p:cNvSpPr>
          <p:nvPr>
            <p:ph type="sldNum" sz="quarter" idx="12"/>
          </p:nvPr>
        </p:nvSpPr>
        <p:spPr/>
        <p:txBody>
          <a:bodyPr/>
          <a:lstStyle/>
          <a:p>
            <a:fld id="{89C25A1C-9F82-4000-BF40-539E51F0ECF8}" type="slidenum">
              <a:rPr lang="en-US" smtClean="0">
                <a:solidFill>
                  <a:schemeClr val="bg1"/>
                </a:solidFill>
              </a:rPr>
              <a:t>5</a:t>
            </a:fld>
            <a:endParaRPr lang="en-US">
              <a:solidFill>
                <a:schemeClr val="bg1"/>
              </a:solidFill>
            </a:endParaRPr>
          </a:p>
        </p:txBody>
      </p:sp>
      <p:sp>
        <p:nvSpPr>
          <p:cNvPr id="4" name="Footer Placeholder 3">
            <a:extLst>
              <a:ext uri="{FF2B5EF4-FFF2-40B4-BE49-F238E27FC236}">
                <a16:creationId xmlns:a16="http://schemas.microsoft.com/office/drawing/2014/main" id="{48497243-306A-1789-DC49-17448983481A}"/>
              </a:ext>
            </a:extLst>
          </p:cNvPr>
          <p:cNvSpPr>
            <a:spLocks noGrp="1"/>
          </p:cNvSpPr>
          <p:nvPr>
            <p:ph type="ftr" sz="quarter" idx="11"/>
          </p:nvPr>
        </p:nvSpPr>
        <p:spPr/>
        <p:txBody>
          <a:bodyPr/>
          <a:lstStyle/>
          <a:p>
            <a:r>
              <a:rPr lang="en-US" dirty="0">
                <a:solidFill>
                  <a:schemeClr val="bg1"/>
                </a:solidFill>
              </a:rPr>
              <a:t>U.S. Environmental Protection Agency</a:t>
            </a:r>
          </a:p>
        </p:txBody>
      </p:sp>
    </p:spTree>
    <p:extLst>
      <p:ext uri="{BB962C8B-B14F-4D97-AF65-F5344CB8AC3E}">
        <p14:creationId xmlns:p14="http://schemas.microsoft.com/office/powerpoint/2010/main" val="272921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1B20-AB31-DE26-C94A-1E9B2491C793}"/>
              </a:ext>
            </a:extLst>
          </p:cNvPr>
          <p:cNvSpPr>
            <a:spLocks noGrp="1"/>
          </p:cNvSpPr>
          <p:nvPr>
            <p:ph type="title"/>
          </p:nvPr>
        </p:nvSpPr>
        <p:spPr>
          <a:xfrm>
            <a:off x="838200" y="101055"/>
            <a:ext cx="10515600" cy="1325563"/>
          </a:xfrm>
        </p:spPr>
        <p:txBody>
          <a:bodyPr/>
          <a:lstStyle/>
          <a:p>
            <a:r>
              <a:rPr lang="en-US" dirty="0"/>
              <a:t>EMBER Fire Emissions</a:t>
            </a:r>
          </a:p>
        </p:txBody>
      </p:sp>
      <p:graphicFrame>
        <p:nvGraphicFramePr>
          <p:cNvPr id="7" name="Content Placeholder 6">
            <a:extLst>
              <a:ext uri="{FF2B5EF4-FFF2-40B4-BE49-F238E27FC236}">
                <a16:creationId xmlns:a16="http://schemas.microsoft.com/office/drawing/2014/main" id="{C9FE62DB-1FE7-A862-A4A6-4CCF4A4722AC}"/>
              </a:ext>
            </a:extLst>
          </p:cNvPr>
          <p:cNvGraphicFramePr>
            <a:graphicFrameLocks noGrp="1"/>
          </p:cNvGraphicFramePr>
          <p:nvPr>
            <p:ph sz="half" idx="2"/>
            <p:extLst>
              <p:ext uri="{D42A27DB-BD31-4B8C-83A1-F6EECF244321}">
                <p14:modId xmlns:p14="http://schemas.microsoft.com/office/powerpoint/2010/main" val="2876696465"/>
              </p:ext>
            </p:extLst>
          </p:nvPr>
        </p:nvGraphicFramePr>
        <p:xfrm>
          <a:off x="6238102" y="1611825"/>
          <a:ext cx="5679988" cy="4324649"/>
        </p:xfrm>
        <a:graphic>
          <a:graphicData uri="http://schemas.openxmlformats.org/drawingml/2006/table">
            <a:tbl>
              <a:tblPr firstRow="1" firstCol="1" bandRow="1">
                <a:tableStyleId>{5C22544A-7EE6-4342-B048-85BDC9FD1C3A}</a:tableStyleId>
              </a:tblPr>
              <a:tblGrid>
                <a:gridCol w="834337">
                  <a:extLst>
                    <a:ext uri="{9D8B030D-6E8A-4147-A177-3AD203B41FA5}">
                      <a16:colId xmlns:a16="http://schemas.microsoft.com/office/drawing/2014/main" val="3119818240"/>
                    </a:ext>
                  </a:extLst>
                </a:gridCol>
                <a:gridCol w="857756">
                  <a:extLst>
                    <a:ext uri="{9D8B030D-6E8A-4147-A177-3AD203B41FA5}">
                      <a16:colId xmlns:a16="http://schemas.microsoft.com/office/drawing/2014/main" val="3673960582"/>
                    </a:ext>
                  </a:extLst>
                </a:gridCol>
                <a:gridCol w="962952">
                  <a:extLst>
                    <a:ext uri="{9D8B030D-6E8A-4147-A177-3AD203B41FA5}">
                      <a16:colId xmlns:a16="http://schemas.microsoft.com/office/drawing/2014/main" val="1687843572"/>
                    </a:ext>
                  </a:extLst>
                </a:gridCol>
                <a:gridCol w="946768">
                  <a:extLst>
                    <a:ext uri="{9D8B030D-6E8A-4147-A177-3AD203B41FA5}">
                      <a16:colId xmlns:a16="http://schemas.microsoft.com/office/drawing/2014/main" val="3199947365"/>
                    </a:ext>
                  </a:extLst>
                </a:gridCol>
                <a:gridCol w="1092425">
                  <a:extLst>
                    <a:ext uri="{9D8B030D-6E8A-4147-A177-3AD203B41FA5}">
                      <a16:colId xmlns:a16="http://schemas.microsoft.com/office/drawing/2014/main" val="2890016655"/>
                    </a:ext>
                  </a:extLst>
                </a:gridCol>
                <a:gridCol w="985750">
                  <a:extLst>
                    <a:ext uri="{9D8B030D-6E8A-4147-A177-3AD203B41FA5}">
                      <a16:colId xmlns:a16="http://schemas.microsoft.com/office/drawing/2014/main" val="318493922"/>
                    </a:ext>
                  </a:extLst>
                </a:gridCol>
              </a:tblGrid>
              <a:tr h="443211">
                <a:tc>
                  <a:txBody>
                    <a:bodyPr/>
                    <a:lstStyle/>
                    <a:p>
                      <a:pPr marL="0" marR="0" algn="l">
                        <a:lnSpc>
                          <a:spcPct val="107000"/>
                        </a:lnSpc>
                        <a:spcBef>
                          <a:spcPts val="0"/>
                        </a:spcBef>
                        <a:spcAft>
                          <a:spcPts val="0"/>
                        </a:spcAft>
                      </a:pPr>
                      <a:r>
                        <a:rPr lang="en-US" sz="1600" b="1" kern="100" dirty="0">
                          <a:effectLst/>
                        </a:rPr>
                        <a:t>Month</a:t>
                      </a:r>
                      <a:endParaRPr lang="en-US" sz="16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b="1" kern="100">
                          <a:effectLst/>
                        </a:rPr>
                        <a:t>CO (tons)</a:t>
                      </a:r>
                      <a:endParaRPr lang="en-US" sz="16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b="1" kern="100">
                          <a:effectLst/>
                        </a:rPr>
                        <a:t>CO2 (tons)</a:t>
                      </a:r>
                      <a:endParaRPr lang="en-US" sz="16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b="1" kern="100" dirty="0">
                          <a:effectLst/>
                        </a:rPr>
                        <a:t>NOx (tons)</a:t>
                      </a:r>
                      <a:endParaRPr lang="en-US" sz="16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b="1" kern="100" dirty="0">
                          <a:effectLst/>
                        </a:rPr>
                        <a:t>PM2.5 (tons)</a:t>
                      </a:r>
                      <a:endParaRPr lang="en-US" sz="16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b="1" kern="100" dirty="0">
                          <a:effectLst/>
                        </a:rPr>
                        <a:t>VOC (tons)</a:t>
                      </a:r>
                      <a:endParaRPr lang="en-US" sz="16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30910821"/>
                  </a:ext>
                </a:extLst>
              </a:tr>
              <a:tr h="346766">
                <a:tc>
                  <a:txBody>
                    <a:bodyPr/>
                    <a:lstStyle/>
                    <a:p>
                      <a:pPr marL="0" marR="0" algn="l">
                        <a:lnSpc>
                          <a:spcPct val="107000"/>
                        </a:lnSpc>
                        <a:spcBef>
                          <a:spcPts val="0"/>
                        </a:spcBef>
                        <a:spcAft>
                          <a:spcPts val="0"/>
                        </a:spcAft>
                      </a:pPr>
                      <a:r>
                        <a:rPr lang="en-US" sz="1600" kern="100" dirty="0">
                          <a:effectLst/>
                        </a:rPr>
                        <a:t>Jan</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175</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2,944</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Arial" panose="020B0604020202020204" pitchFamily="34" charset="0"/>
                        </a:rPr>
                        <a:t>3</a:t>
                      </a:r>
                    </a:p>
                  </a:txBody>
                  <a:tcPr marL="68580" marR="68580" marT="0" marB="0" anchor="b"/>
                </a:tc>
                <a:tc>
                  <a:txBody>
                    <a:bodyPr/>
                    <a:lstStyle/>
                    <a:p>
                      <a:pPr marL="0" marR="0" algn="l">
                        <a:lnSpc>
                          <a:spcPct val="107000"/>
                        </a:lnSpc>
                        <a:spcBef>
                          <a:spcPts val="0"/>
                        </a:spcBef>
                        <a:spcAft>
                          <a:spcPts val="0"/>
                        </a:spcAft>
                      </a:pPr>
                      <a:r>
                        <a:rPr lang="en-US" sz="1600" kern="100" dirty="0">
                          <a:effectLst/>
                        </a:rPr>
                        <a:t>24</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54</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13853817"/>
                  </a:ext>
                </a:extLst>
              </a:tr>
              <a:tr h="346766">
                <a:tc>
                  <a:txBody>
                    <a:bodyPr/>
                    <a:lstStyle/>
                    <a:p>
                      <a:pPr marL="0" marR="0" algn="l">
                        <a:lnSpc>
                          <a:spcPct val="107000"/>
                        </a:lnSpc>
                        <a:spcBef>
                          <a:spcPts val="0"/>
                        </a:spcBef>
                        <a:spcAft>
                          <a:spcPts val="0"/>
                        </a:spcAft>
                      </a:pPr>
                      <a:r>
                        <a:rPr lang="en-US" sz="1600" kern="100">
                          <a:effectLst/>
                        </a:rPr>
                        <a:t>Feb</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26</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467</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Arial" panose="020B0604020202020204" pitchFamily="34" charset="0"/>
                        </a:rPr>
                        <a:t>0.4</a:t>
                      </a:r>
                    </a:p>
                  </a:txBody>
                  <a:tcPr marL="68580" marR="68580" marT="0" marB="0" anchor="b"/>
                </a:tc>
                <a:tc>
                  <a:txBody>
                    <a:bodyPr/>
                    <a:lstStyle/>
                    <a:p>
                      <a:pPr marL="0" marR="0" algn="l">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Arial" panose="020B0604020202020204" pitchFamily="34" charset="0"/>
                        </a:rPr>
                        <a:t>4</a:t>
                      </a:r>
                    </a:p>
                  </a:txBody>
                  <a:tcPr marL="68580" marR="68580" marT="0" marB="0" anchor="b"/>
                </a:tc>
                <a:tc>
                  <a:txBody>
                    <a:bodyPr/>
                    <a:lstStyle/>
                    <a:p>
                      <a:pPr marL="0" marR="0" algn="l">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Arial" panose="020B0604020202020204" pitchFamily="34" charset="0"/>
                        </a:rPr>
                        <a:t>9</a:t>
                      </a:r>
                    </a:p>
                  </a:txBody>
                  <a:tcPr marL="68580" marR="68580" marT="0" marB="0" anchor="b"/>
                </a:tc>
                <a:extLst>
                  <a:ext uri="{0D108BD9-81ED-4DB2-BD59-A6C34878D82A}">
                    <a16:rowId xmlns:a16="http://schemas.microsoft.com/office/drawing/2014/main" val="3097913355"/>
                  </a:ext>
                </a:extLst>
              </a:tr>
              <a:tr h="346766">
                <a:tc>
                  <a:txBody>
                    <a:bodyPr/>
                    <a:lstStyle/>
                    <a:p>
                      <a:pPr marL="0" marR="0" algn="l">
                        <a:lnSpc>
                          <a:spcPct val="107000"/>
                        </a:lnSpc>
                        <a:spcBef>
                          <a:spcPts val="0"/>
                        </a:spcBef>
                        <a:spcAft>
                          <a:spcPts val="0"/>
                        </a:spcAft>
                      </a:pPr>
                      <a:r>
                        <a:rPr lang="en-US" sz="1600" kern="100">
                          <a:effectLst/>
                        </a:rPr>
                        <a:t>Mar</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33</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597</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Arial" panose="020B0604020202020204" pitchFamily="34" charset="0"/>
                        </a:rPr>
                        <a:t>0.5</a:t>
                      </a:r>
                    </a:p>
                  </a:txBody>
                  <a:tcPr marL="68580" marR="68580" marT="0" marB="0" anchor="b"/>
                </a:tc>
                <a:tc>
                  <a:txBody>
                    <a:bodyPr/>
                    <a:lstStyle/>
                    <a:p>
                      <a:pPr marL="0" marR="0" algn="l">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Arial" panose="020B0604020202020204" pitchFamily="34" charset="0"/>
                        </a:rPr>
                        <a:t>5</a:t>
                      </a:r>
                    </a:p>
                  </a:txBody>
                  <a:tcPr marL="68580" marR="68580" marT="0" marB="0" anchor="b"/>
                </a:tc>
                <a:tc>
                  <a:txBody>
                    <a:bodyPr/>
                    <a:lstStyle/>
                    <a:p>
                      <a:pPr marL="0" marR="0" algn="l">
                        <a:lnSpc>
                          <a:spcPct val="107000"/>
                        </a:lnSpc>
                        <a:spcBef>
                          <a:spcPts val="0"/>
                        </a:spcBef>
                        <a:spcAft>
                          <a:spcPts val="0"/>
                        </a:spcAft>
                      </a:pPr>
                      <a:r>
                        <a:rPr lang="en-US" sz="1600" kern="100" dirty="0">
                          <a:effectLst/>
                        </a:rPr>
                        <a:t>11</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18827259"/>
                  </a:ext>
                </a:extLst>
              </a:tr>
              <a:tr h="346766">
                <a:tc>
                  <a:txBody>
                    <a:bodyPr/>
                    <a:lstStyle/>
                    <a:p>
                      <a:pPr marL="0" marR="0" algn="l">
                        <a:lnSpc>
                          <a:spcPct val="107000"/>
                        </a:lnSpc>
                        <a:spcBef>
                          <a:spcPts val="0"/>
                        </a:spcBef>
                        <a:spcAft>
                          <a:spcPts val="0"/>
                        </a:spcAft>
                      </a:pPr>
                      <a:r>
                        <a:rPr lang="en-US" sz="1600" kern="100">
                          <a:effectLst/>
                        </a:rPr>
                        <a:t>Apr</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29</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569</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Arial" panose="020B0604020202020204" pitchFamily="34" charset="0"/>
                        </a:rPr>
                        <a:t>0.6</a:t>
                      </a:r>
                    </a:p>
                  </a:txBody>
                  <a:tcPr marL="68580" marR="68580" marT="0" marB="0" anchor="b"/>
                </a:tc>
                <a:tc>
                  <a:txBody>
                    <a:bodyPr/>
                    <a:lstStyle/>
                    <a:p>
                      <a:pPr marL="0" marR="0" algn="l">
                        <a:lnSpc>
                          <a:spcPct val="107000"/>
                        </a:lnSpc>
                        <a:spcBef>
                          <a:spcPts val="0"/>
                        </a:spcBef>
                        <a:spcAft>
                          <a:spcPts val="0"/>
                        </a:spcAft>
                      </a:pPr>
                      <a:r>
                        <a:rPr lang="en-US" sz="1600" kern="100" dirty="0">
                          <a:effectLst/>
                        </a:rPr>
                        <a:t>4</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10</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155735203"/>
                  </a:ext>
                </a:extLst>
              </a:tr>
              <a:tr h="346766">
                <a:tc>
                  <a:txBody>
                    <a:bodyPr/>
                    <a:lstStyle/>
                    <a:p>
                      <a:pPr marL="0" marR="0" algn="l">
                        <a:lnSpc>
                          <a:spcPct val="107000"/>
                        </a:lnSpc>
                        <a:spcBef>
                          <a:spcPts val="0"/>
                        </a:spcBef>
                        <a:spcAft>
                          <a:spcPts val="0"/>
                        </a:spcAft>
                      </a:pPr>
                      <a:r>
                        <a:rPr lang="en-US" sz="1600" kern="100">
                          <a:effectLst/>
                        </a:rPr>
                        <a:t>May</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4,530</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76,362</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65</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607</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1,346</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622121134"/>
                  </a:ext>
                </a:extLst>
              </a:tr>
              <a:tr h="346766">
                <a:tc>
                  <a:txBody>
                    <a:bodyPr/>
                    <a:lstStyle/>
                    <a:p>
                      <a:pPr marL="0" marR="0" algn="l">
                        <a:lnSpc>
                          <a:spcPct val="107000"/>
                        </a:lnSpc>
                        <a:spcBef>
                          <a:spcPts val="0"/>
                        </a:spcBef>
                        <a:spcAft>
                          <a:spcPts val="0"/>
                        </a:spcAft>
                      </a:pPr>
                      <a:r>
                        <a:rPr lang="en-US" sz="1600" kern="100">
                          <a:effectLst/>
                        </a:rPr>
                        <a:t>Jun</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8,573</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138,754</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113</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1,134</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2,442</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064190663"/>
                  </a:ext>
                </a:extLst>
              </a:tr>
              <a:tr h="346766">
                <a:tc>
                  <a:txBody>
                    <a:bodyPr/>
                    <a:lstStyle/>
                    <a:p>
                      <a:pPr marL="0" marR="0" algn="l">
                        <a:lnSpc>
                          <a:spcPct val="107000"/>
                        </a:lnSpc>
                        <a:spcBef>
                          <a:spcPts val="0"/>
                        </a:spcBef>
                        <a:spcAft>
                          <a:spcPts val="0"/>
                        </a:spcAft>
                      </a:pPr>
                      <a:r>
                        <a:rPr lang="en-US" sz="1600" kern="100">
                          <a:effectLst/>
                        </a:rPr>
                        <a:t>Jul</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6,593</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112,494</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101</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884</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2,046</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395299939"/>
                  </a:ext>
                </a:extLst>
              </a:tr>
              <a:tr h="346766">
                <a:tc>
                  <a:txBody>
                    <a:bodyPr/>
                    <a:lstStyle/>
                    <a:p>
                      <a:pPr marL="0" marR="0" algn="l">
                        <a:lnSpc>
                          <a:spcPct val="107000"/>
                        </a:lnSpc>
                        <a:spcBef>
                          <a:spcPts val="0"/>
                        </a:spcBef>
                        <a:spcAft>
                          <a:spcPts val="0"/>
                        </a:spcAft>
                      </a:pPr>
                      <a:r>
                        <a:rPr lang="en-US" sz="1600" kern="100">
                          <a:effectLst/>
                        </a:rPr>
                        <a:t>Aug</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5,765</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98,807</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Arial" panose="020B0604020202020204" pitchFamily="34" charset="0"/>
                        </a:rPr>
                        <a:t>90</a:t>
                      </a:r>
                    </a:p>
                  </a:txBody>
                  <a:tcPr marL="68580" marR="68580" marT="0" marB="0" anchor="b"/>
                </a:tc>
                <a:tc>
                  <a:txBody>
                    <a:bodyPr/>
                    <a:lstStyle/>
                    <a:p>
                      <a:pPr marL="0" marR="0" algn="l">
                        <a:lnSpc>
                          <a:spcPct val="107000"/>
                        </a:lnSpc>
                        <a:spcBef>
                          <a:spcPts val="0"/>
                        </a:spcBef>
                        <a:spcAft>
                          <a:spcPts val="0"/>
                        </a:spcAft>
                      </a:pPr>
                      <a:r>
                        <a:rPr lang="en-US" sz="1600" kern="100" dirty="0">
                          <a:effectLst/>
                        </a:rPr>
                        <a:t>780</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1,810</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028345246"/>
                  </a:ext>
                </a:extLst>
              </a:tr>
              <a:tr h="346766">
                <a:tc>
                  <a:txBody>
                    <a:bodyPr/>
                    <a:lstStyle/>
                    <a:p>
                      <a:pPr marL="0" marR="0" algn="l">
                        <a:lnSpc>
                          <a:spcPct val="107000"/>
                        </a:lnSpc>
                        <a:spcBef>
                          <a:spcPts val="0"/>
                        </a:spcBef>
                        <a:spcAft>
                          <a:spcPts val="0"/>
                        </a:spcAft>
                      </a:pPr>
                      <a:r>
                        <a:rPr lang="en-US" sz="1600" kern="100">
                          <a:effectLst/>
                        </a:rPr>
                        <a:t>Sep</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3,871</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65,528</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56</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527</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1,177</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61375594"/>
                  </a:ext>
                </a:extLst>
              </a:tr>
              <a:tr h="346766">
                <a:tc>
                  <a:txBody>
                    <a:bodyPr/>
                    <a:lstStyle/>
                    <a:p>
                      <a:pPr marL="0" marR="0" algn="l">
                        <a:lnSpc>
                          <a:spcPct val="107000"/>
                        </a:lnSpc>
                        <a:spcBef>
                          <a:spcPts val="0"/>
                        </a:spcBef>
                        <a:spcAft>
                          <a:spcPts val="0"/>
                        </a:spcAft>
                      </a:pPr>
                      <a:r>
                        <a:rPr lang="en-US" sz="1600" kern="100">
                          <a:effectLst/>
                        </a:rPr>
                        <a:t>Oct</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327</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5,691</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5</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45</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103</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48076349"/>
                  </a:ext>
                </a:extLst>
              </a:tr>
              <a:tr h="346766">
                <a:tc>
                  <a:txBody>
                    <a:bodyPr/>
                    <a:lstStyle/>
                    <a:p>
                      <a:pPr marL="0" marR="0" algn="l">
                        <a:lnSpc>
                          <a:spcPct val="107000"/>
                        </a:lnSpc>
                        <a:spcBef>
                          <a:spcPts val="0"/>
                        </a:spcBef>
                        <a:spcAft>
                          <a:spcPts val="0"/>
                        </a:spcAft>
                      </a:pPr>
                      <a:r>
                        <a:rPr lang="en-US" sz="1600" kern="100">
                          <a:effectLst/>
                        </a:rPr>
                        <a:t>Total</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29,924</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502,214</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434</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4,015</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kern="100" dirty="0">
                          <a:effectLst/>
                        </a:rPr>
                        <a:t>9,009</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26530838"/>
                  </a:ext>
                </a:extLst>
              </a:tr>
            </a:tbl>
          </a:graphicData>
        </a:graphic>
      </p:graphicFrame>
      <p:sp>
        <p:nvSpPr>
          <p:cNvPr id="5" name="Slide Number Placeholder 4">
            <a:extLst>
              <a:ext uri="{FF2B5EF4-FFF2-40B4-BE49-F238E27FC236}">
                <a16:creationId xmlns:a16="http://schemas.microsoft.com/office/drawing/2014/main" id="{99B41696-9FE6-C4AA-160D-AF4364CE2421}"/>
              </a:ext>
            </a:extLst>
          </p:cNvPr>
          <p:cNvSpPr>
            <a:spLocks noGrp="1"/>
          </p:cNvSpPr>
          <p:nvPr>
            <p:ph type="sldNum" sz="quarter" idx="12"/>
          </p:nvPr>
        </p:nvSpPr>
        <p:spPr/>
        <p:txBody>
          <a:bodyPr/>
          <a:lstStyle/>
          <a:p>
            <a:fld id="{89C25A1C-9F82-4000-BF40-539E51F0ECF8}" type="slidenum">
              <a:rPr lang="en-US" smtClean="0">
                <a:solidFill>
                  <a:schemeClr val="bg1"/>
                </a:solidFill>
              </a:rPr>
              <a:t>6</a:t>
            </a:fld>
            <a:endParaRPr lang="en-US">
              <a:solidFill>
                <a:schemeClr val="bg1"/>
              </a:solidFill>
            </a:endParaRPr>
          </a:p>
        </p:txBody>
      </p:sp>
      <p:pic>
        <p:nvPicPr>
          <p:cNvPr id="6" name="Content Placeholder 5">
            <a:extLst>
              <a:ext uri="{FF2B5EF4-FFF2-40B4-BE49-F238E27FC236}">
                <a16:creationId xmlns:a16="http://schemas.microsoft.com/office/drawing/2014/main" id="{771EC2CA-F389-9218-EB84-7C6C5CAC7A1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04602" y="1368379"/>
            <a:ext cx="5569918" cy="4640924"/>
          </a:xfrm>
          <a:prstGeom prst="rect">
            <a:avLst/>
          </a:prstGeom>
          <a:noFill/>
          <a:ln>
            <a:noFill/>
          </a:ln>
        </p:spPr>
      </p:pic>
      <p:sp>
        <p:nvSpPr>
          <p:cNvPr id="8" name="TextBox 7">
            <a:extLst>
              <a:ext uri="{FF2B5EF4-FFF2-40B4-BE49-F238E27FC236}">
                <a16:creationId xmlns:a16="http://schemas.microsoft.com/office/drawing/2014/main" id="{F0F8CE9E-B63E-3253-1A03-02075F78ACCD}"/>
              </a:ext>
            </a:extLst>
          </p:cNvPr>
          <p:cNvSpPr txBox="1"/>
          <p:nvPr/>
        </p:nvSpPr>
        <p:spPr>
          <a:xfrm>
            <a:off x="6234322" y="1183713"/>
            <a:ext cx="5679987" cy="369332"/>
          </a:xfrm>
          <a:prstGeom prst="rect">
            <a:avLst/>
          </a:prstGeom>
          <a:solidFill>
            <a:schemeClr val="bg1">
              <a:lumMod val="95000"/>
            </a:schemeClr>
          </a:solidFill>
        </p:spPr>
        <p:txBody>
          <a:bodyPr wrap="square" rtlCol="0">
            <a:spAutoFit/>
          </a:bodyPr>
          <a:lstStyle/>
          <a:p>
            <a:pPr algn="ctr"/>
            <a:r>
              <a:rPr lang="en-US" sz="1800" kern="0" dirty="0">
                <a:effectLst/>
                <a:latin typeface="Calibri" panose="020F0502020204030204" pitchFamily="34" charset="0"/>
                <a:ea typeface="Calibri" panose="020F0502020204030204" pitchFamily="34" charset="0"/>
              </a:rPr>
              <a:t>2023 Canada wildland fire emissions (thousand short tons)</a:t>
            </a:r>
            <a:endParaRPr lang="en-US" b="1" dirty="0"/>
          </a:p>
        </p:txBody>
      </p:sp>
      <p:sp>
        <p:nvSpPr>
          <p:cNvPr id="3" name="Footer Placeholder 2">
            <a:extLst>
              <a:ext uri="{FF2B5EF4-FFF2-40B4-BE49-F238E27FC236}">
                <a16:creationId xmlns:a16="http://schemas.microsoft.com/office/drawing/2014/main" id="{9B3AD68D-0434-D41C-0FEE-7C6D0D80C7E7}"/>
              </a:ext>
            </a:extLst>
          </p:cNvPr>
          <p:cNvSpPr>
            <a:spLocks noGrp="1"/>
          </p:cNvSpPr>
          <p:nvPr>
            <p:ph type="ftr" sz="quarter" idx="11"/>
          </p:nvPr>
        </p:nvSpPr>
        <p:spPr/>
        <p:txBody>
          <a:bodyPr/>
          <a:lstStyle/>
          <a:p>
            <a:r>
              <a:rPr lang="en-US">
                <a:solidFill>
                  <a:schemeClr val="bg1"/>
                </a:solidFill>
              </a:rPr>
              <a:t>U.S. Environmental Protection Agency</a:t>
            </a:r>
          </a:p>
        </p:txBody>
      </p:sp>
    </p:spTree>
    <p:extLst>
      <p:ext uri="{BB962C8B-B14F-4D97-AF65-F5344CB8AC3E}">
        <p14:creationId xmlns:p14="http://schemas.microsoft.com/office/powerpoint/2010/main" val="401955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6C0EC3-267D-6D87-1B5B-0AF0439F4B6C}"/>
              </a:ext>
            </a:extLst>
          </p:cNvPr>
          <p:cNvSpPr>
            <a:spLocks noGrp="1"/>
          </p:cNvSpPr>
          <p:nvPr>
            <p:ph type="title"/>
          </p:nvPr>
        </p:nvSpPr>
        <p:spPr>
          <a:xfrm>
            <a:off x="838200" y="368699"/>
            <a:ext cx="10515600" cy="1325563"/>
          </a:xfrm>
        </p:spPr>
        <p:txBody>
          <a:bodyPr/>
          <a:lstStyle/>
          <a:p>
            <a:r>
              <a:rPr lang="en-US" dirty="0"/>
              <a:t>EMBER Captures General Spatial Extent and Magnitude of Major Fire Plumes</a:t>
            </a:r>
          </a:p>
        </p:txBody>
      </p:sp>
      <p:sp>
        <p:nvSpPr>
          <p:cNvPr id="9" name="TextBox 8">
            <a:extLst>
              <a:ext uri="{FF2B5EF4-FFF2-40B4-BE49-F238E27FC236}">
                <a16:creationId xmlns:a16="http://schemas.microsoft.com/office/drawing/2014/main" id="{8D077CE1-DBFC-E34A-BBD0-B70580797F15}"/>
              </a:ext>
            </a:extLst>
          </p:cNvPr>
          <p:cNvSpPr txBox="1"/>
          <p:nvPr/>
        </p:nvSpPr>
        <p:spPr>
          <a:xfrm>
            <a:off x="355908" y="2284611"/>
            <a:ext cx="3213405" cy="369332"/>
          </a:xfrm>
          <a:prstGeom prst="rect">
            <a:avLst/>
          </a:prstGeom>
          <a:solidFill>
            <a:schemeClr val="bg1">
              <a:lumMod val="95000"/>
            </a:schemeClr>
          </a:solidFill>
        </p:spPr>
        <p:txBody>
          <a:bodyPr wrap="square" rtlCol="0">
            <a:spAutoFit/>
          </a:bodyPr>
          <a:lstStyle/>
          <a:p>
            <a:pPr algn="ctr"/>
            <a:r>
              <a:rPr lang="en-US" dirty="0"/>
              <a:t>24-hr PM</a:t>
            </a:r>
            <a:r>
              <a:rPr lang="en-US" baseline="-25000" dirty="0"/>
              <a:t>2.5</a:t>
            </a:r>
            <a:r>
              <a:rPr lang="en-US" dirty="0"/>
              <a:t>: June 7, 2023</a:t>
            </a:r>
            <a:endParaRPr lang="en-US" b="1" dirty="0"/>
          </a:p>
        </p:txBody>
      </p:sp>
      <p:pic>
        <p:nvPicPr>
          <p:cNvPr id="5" name="Picture 4" descr="Chart, scatter chart&#10;&#10;Description automatically generated">
            <a:extLst>
              <a:ext uri="{FF2B5EF4-FFF2-40B4-BE49-F238E27FC236}">
                <a16:creationId xmlns:a16="http://schemas.microsoft.com/office/drawing/2014/main" id="{62782EF2-0C17-6507-285D-0088B34346D5}"/>
              </a:ext>
            </a:extLst>
          </p:cNvPr>
          <p:cNvPicPr>
            <a:picLocks noChangeAspect="1"/>
          </p:cNvPicPr>
          <p:nvPr/>
        </p:nvPicPr>
        <p:blipFill rotWithShape="1">
          <a:blip r:embed="rId2">
            <a:extLst>
              <a:ext uri="{28A0092B-C50C-407E-A947-70E740481C1C}">
                <a14:useLocalDpi xmlns:a14="http://schemas.microsoft.com/office/drawing/2010/main" val="0"/>
              </a:ext>
            </a:extLst>
          </a:blip>
          <a:srcRect t="4838" r="56721"/>
          <a:stretch/>
        </p:blipFill>
        <p:spPr>
          <a:xfrm>
            <a:off x="164090" y="2792679"/>
            <a:ext cx="3462744" cy="3185153"/>
          </a:xfrm>
          <a:prstGeom prst="rect">
            <a:avLst/>
          </a:prstGeom>
        </p:spPr>
      </p:pic>
      <p:sp>
        <p:nvSpPr>
          <p:cNvPr id="4" name="Slide Number Placeholder 3">
            <a:extLst>
              <a:ext uri="{FF2B5EF4-FFF2-40B4-BE49-F238E27FC236}">
                <a16:creationId xmlns:a16="http://schemas.microsoft.com/office/drawing/2014/main" id="{E67CFA37-D95C-C8CE-88D1-159D915ACBA7}"/>
              </a:ext>
            </a:extLst>
          </p:cNvPr>
          <p:cNvSpPr>
            <a:spLocks noGrp="1"/>
          </p:cNvSpPr>
          <p:nvPr>
            <p:ph type="sldNum" sz="quarter" idx="12"/>
          </p:nvPr>
        </p:nvSpPr>
        <p:spPr/>
        <p:txBody>
          <a:bodyPr/>
          <a:lstStyle/>
          <a:p>
            <a:fld id="{89C25A1C-9F82-4000-BF40-539E51F0ECF8}" type="slidenum">
              <a:rPr lang="en-US" smtClean="0">
                <a:solidFill>
                  <a:schemeClr val="bg1"/>
                </a:solidFill>
              </a:rPr>
              <a:t>7</a:t>
            </a:fld>
            <a:endParaRPr lang="en-US">
              <a:solidFill>
                <a:schemeClr val="bg1"/>
              </a:solidFill>
            </a:endParaRPr>
          </a:p>
        </p:txBody>
      </p:sp>
      <p:pic>
        <p:nvPicPr>
          <p:cNvPr id="11" name="Picture 10" descr="Chart, scatter chart&#10;&#10;Description automatically generated">
            <a:extLst>
              <a:ext uri="{FF2B5EF4-FFF2-40B4-BE49-F238E27FC236}">
                <a16:creationId xmlns:a16="http://schemas.microsoft.com/office/drawing/2014/main" id="{58DE1DAC-0FEE-A44B-57B3-332EA2D6CE5F}"/>
              </a:ext>
            </a:extLst>
          </p:cNvPr>
          <p:cNvPicPr>
            <a:picLocks noChangeAspect="1"/>
          </p:cNvPicPr>
          <p:nvPr/>
        </p:nvPicPr>
        <p:blipFill rotWithShape="1">
          <a:blip r:embed="rId3">
            <a:extLst>
              <a:ext uri="{28A0092B-C50C-407E-A947-70E740481C1C}">
                <a14:useLocalDpi xmlns:a14="http://schemas.microsoft.com/office/drawing/2010/main" val="0"/>
              </a:ext>
            </a:extLst>
          </a:blip>
          <a:srcRect t="4838" r="56721"/>
          <a:stretch/>
        </p:blipFill>
        <p:spPr>
          <a:xfrm>
            <a:off x="3857640" y="2792678"/>
            <a:ext cx="3462744" cy="3185153"/>
          </a:xfrm>
          <a:prstGeom prst="rect">
            <a:avLst/>
          </a:prstGeom>
        </p:spPr>
      </p:pic>
      <p:sp>
        <p:nvSpPr>
          <p:cNvPr id="12" name="TextBox 11">
            <a:extLst>
              <a:ext uri="{FF2B5EF4-FFF2-40B4-BE49-F238E27FC236}">
                <a16:creationId xmlns:a16="http://schemas.microsoft.com/office/drawing/2014/main" id="{3BA1229C-CF95-94EA-651B-DC3AE75918CF}"/>
              </a:ext>
            </a:extLst>
          </p:cNvPr>
          <p:cNvSpPr txBox="1"/>
          <p:nvPr/>
        </p:nvSpPr>
        <p:spPr>
          <a:xfrm>
            <a:off x="4012344" y="2284611"/>
            <a:ext cx="3250520" cy="369332"/>
          </a:xfrm>
          <a:prstGeom prst="rect">
            <a:avLst/>
          </a:prstGeom>
          <a:solidFill>
            <a:schemeClr val="bg1">
              <a:lumMod val="95000"/>
            </a:schemeClr>
          </a:solidFill>
        </p:spPr>
        <p:txBody>
          <a:bodyPr wrap="square" rtlCol="0">
            <a:spAutoFit/>
          </a:bodyPr>
          <a:lstStyle/>
          <a:p>
            <a:pPr algn="ctr"/>
            <a:r>
              <a:rPr lang="en-US" dirty="0"/>
              <a:t>24-hr PM</a:t>
            </a:r>
            <a:r>
              <a:rPr lang="en-US" baseline="-25000" dirty="0"/>
              <a:t>2.5</a:t>
            </a:r>
            <a:r>
              <a:rPr lang="en-US" dirty="0"/>
              <a:t>:</a:t>
            </a:r>
            <a:r>
              <a:rPr lang="en-US" baseline="-25000" dirty="0"/>
              <a:t> </a:t>
            </a:r>
            <a:r>
              <a:rPr lang="en-US" dirty="0"/>
              <a:t>June 27, 2023</a:t>
            </a:r>
            <a:endParaRPr lang="en-US" b="1" dirty="0"/>
          </a:p>
        </p:txBody>
      </p:sp>
      <p:pic>
        <p:nvPicPr>
          <p:cNvPr id="13" name="Picture 12" descr="Chart, scatter chart&#10;&#10;Description automatically generated">
            <a:extLst>
              <a:ext uri="{FF2B5EF4-FFF2-40B4-BE49-F238E27FC236}">
                <a16:creationId xmlns:a16="http://schemas.microsoft.com/office/drawing/2014/main" id="{1496E1A3-101D-F125-0457-F6C0A496A634}"/>
              </a:ext>
            </a:extLst>
          </p:cNvPr>
          <p:cNvPicPr>
            <a:picLocks noChangeAspect="1"/>
          </p:cNvPicPr>
          <p:nvPr/>
        </p:nvPicPr>
        <p:blipFill rotWithShape="1">
          <a:blip r:embed="rId4">
            <a:extLst>
              <a:ext uri="{28A0092B-C50C-407E-A947-70E740481C1C}">
                <a14:useLocalDpi xmlns:a14="http://schemas.microsoft.com/office/drawing/2010/main" val="0"/>
              </a:ext>
            </a:extLst>
          </a:blip>
          <a:srcRect t="6479" r="56721"/>
          <a:stretch/>
        </p:blipFill>
        <p:spPr>
          <a:xfrm>
            <a:off x="7435787" y="3110093"/>
            <a:ext cx="3462744" cy="2550321"/>
          </a:xfrm>
          <a:prstGeom prst="rect">
            <a:avLst/>
          </a:prstGeom>
        </p:spPr>
      </p:pic>
      <p:sp>
        <p:nvSpPr>
          <p:cNvPr id="14" name="TextBox 13">
            <a:extLst>
              <a:ext uri="{FF2B5EF4-FFF2-40B4-BE49-F238E27FC236}">
                <a16:creationId xmlns:a16="http://schemas.microsoft.com/office/drawing/2014/main" id="{88DF18B9-1D7A-0382-2161-99372C729F7B}"/>
              </a:ext>
            </a:extLst>
          </p:cNvPr>
          <p:cNvSpPr txBox="1"/>
          <p:nvPr/>
        </p:nvSpPr>
        <p:spPr>
          <a:xfrm>
            <a:off x="7608711" y="2284611"/>
            <a:ext cx="3250520" cy="369332"/>
          </a:xfrm>
          <a:prstGeom prst="rect">
            <a:avLst/>
          </a:prstGeom>
          <a:solidFill>
            <a:schemeClr val="bg1">
              <a:lumMod val="95000"/>
            </a:schemeClr>
          </a:solidFill>
        </p:spPr>
        <p:txBody>
          <a:bodyPr wrap="square" rtlCol="0">
            <a:spAutoFit/>
          </a:bodyPr>
          <a:lstStyle/>
          <a:p>
            <a:pPr algn="ctr"/>
            <a:r>
              <a:rPr lang="en-US" dirty="0"/>
              <a:t>24-hr PM</a:t>
            </a:r>
            <a:r>
              <a:rPr lang="en-US" baseline="-25000" dirty="0"/>
              <a:t>2.5</a:t>
            </a:r>
            <a:r>
              <a:rPr lang="en-US" dirty="0"/>
              <a:t>:</a:t>
            </a:r>
            <a:r>
              <a:rPr lang="en-US" baseline="-25000" dirty="0"/>
              <a:t> </a:t>
            </a:r>
            <a:r>
              <a:rPr lang="en-US" dirty="0"/>
              <a:t>July 15, 2023</a:t>
            </a:r>
            <a:endParaRPr lang="en-US" b="1" dirty="0"/>
          </a:p>
        </p:txBody>
      </p:sp>
      <p:pic>
        <p:nvPicPr>
          <p:cNvPr id="15" name="Picture 14" descr="Chart, scatter chart&#10;&#10;Description automatically generated">
            <a:extLst>
              <a:ext uri="{FF2B5EF4-FFF2-40B4-BE49-F238E27FC236}">
                <a16:creationId xmlns:a16="http://schemas.microsoft.com/office/drawing/2014/main" id="{98CE3894-3FBC-92C6-8D33-EC11BC6CE054}"/>
              </a:ext>
            </a:extLst>
          </p:cNvPr>
          <p:cNvPicPr>
            <a:picLocks noChangeAspect="1"/>
          </p:cNvPicPr>
          <p:nvPr/>
        </p:nvPicPr>
        <p:blipFill rotWithShape="1">
          <a:blip r:embed="rId4">
            <a:extLst>
              <a:ext uri="{28A0092B-C50C-407E-A947-70E740481C1C}">
                <a14:useLocalDpi xmlns:a14="http://schemas.microsoft.com/office/drawing/2010/main" val="0"/>
              </a:ext>
            </a:extLst>
          </a:blip>
          <a:srcRect l="43558" t="6673" r="49724" b="19921"/>
          <a:stretch/>
        </p:blipFill>
        <p:spPr>
          <a:xfrm>
            <a:off x="11021079" y="1636888"/>
            <a:ext cx="1151801" cy="4289544"/>
          </a:xfrm>
          <a:prstGeom prst="rect">
            <a:avLst/>
          </a:prstGeom>
        </p:spPr>
      </p:pic>
      <p:sp>
        <p:nvSpPr>
          <p:cNvPr id="2" name="Footer Placeholder 1">
            <a:extLst>
              <a:ext uri="{FF2B5EF4-FFF2-40B4-BE49-F238E27FC236}">
                <a16:creationId xmlns:a16="http://schemas.microsoft.com/office/drawing/2014/main" id="{2CE38A19-34D0-7F5F-E760-CF44A2BAE2A4}"/>
              </a:ext>
            </a:extLst>
          </p:cNvPr>
          <p:cNvSpPr>
            <a:spLocks noGrp="1"/>
          </p:cNvSpPr>
          <p:nvPr>
            <p:ph type="ftr" sz="quarter" idx="11"/>
          </p:nvPr>
        </p:nvSpPr>
        <p:spPr/>
        <p:txBody>
          <a:bodyPr/>
          <a:lstStyle/>
          <a:p>
            <a:r>
              <a:rPr lang="en-US">
                <a:solidFill>
                  <a:schemeClr val="bg1"/>
                </a:solidFill>
              </a:rPr>
              <a:t>U.S. Environmental Protection Agency</a:t>
            </a:r>
          </a:p>
        </p:txBody>
      </p:sp>
    </p:spTree>
    <p:extLst>
      <p:ext uri="{BB962C8B-B14F-4D97-AF65-F5344CB8AC3E}">
        <p14:creationId xmlns:p14="http://schemas.microsoft.com/office/powerpoint/2010/main" val="1430310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BC34-F730-4F59-8AE4-C579DE43736F}"/>
              </a:ext>
            </a:extLst>
          </p:cNvPr>
          <p:cNvSpPr>
            <a:spLocks noGrp="1"/>
          </p:cNvSpPr>
          <p:nvPr>
            <p:ph type="title"/>
          </p:nvPr>
        </p:nvSpPr>
        <p:spPr>
          <a:xfrm>
            <a:off x="259818" y="255562"/>
            <a:ext cx="7435707" cy="1325563"/>
          </a:xfrm>
        </p:spPr>
        <p:txBody>
          <a:bodyPr>
            <a:normAutofit fontScale="90000"/>
          </a:bodyPr>
          <a:lstStyle/>
          <a:p>
            <a:r>
              <a:rPr lang="en-US" dirty="0"/>
              <a:t>Regional Ozone Model Performance within Range of Recent Studies in the Literature</a:t>
            </a:r>
          </a:p>
        </p:txBody>
      </p:sp>
      <p:sp>
        <p:nvSpPr>
          <p:cNvPr id="3" name="Slide Number Placeholder 2">
            <a:extLst>
              <a:ext uri="{FF2B5EF4-FFF2-40B4-BE49-F238E27FC236}">
                <a16:creationId xmlns:a16="http://schemas.microsoft.com/office/drawing/2014/main" id="{6DAE8123-0837-EE3C-16F5-BD14B9C149AF}"/>
              </a:ext>
            </a:extLst>
          </p:cNvPr>
          <p:cNvSpPr>
            <a:spLocks noGrp="1"/>
          </p:cNvSpPr>
          <p:nvPr>
            <p:ph type="sldNum" sz="quarter" idx="12"/>
          </p:nvPr>
        </p:nvSpPr>
        <p:spPr/>
        <p:txBody>
          <a:bodyPr/>
          <a:lstStyle/>
          <a:p>
            <a:fld id="{89C25A1C-9F82-4000-BF40-539E51F0ECF8}" type="slidenum">
              <a:rPr lang="en-US" smtClean="0">
                <a:solidFill>
                  <a:schemeClr val="bg1"/>
                </a:solidFill>
              </a:rPr>
              <a:t>8</a:t>
            </a:fld>
            <a:endParaRPr lang="en-US">
              <a:solidFill>
                <a:schemeClr val="bg1"/>
              </a:solidFill>
            </a:endParaRPr>
          </a:p>
        </p:txBody>
      </p:sp>
      <p:graphicFrame>
        <p:nvGraphicFramePr>
          <p:cNvPr id="4" name="Table 3">
            <a:extLst>
              <a:ext uri="{FF2B5EF4-FFF2-40B4-BE49-F238E27FC236}">
                <a16:creationId xmlns:a16="http://schemas.microsoft.com/office/drawing/2014/main" id="{4FFEC583-4072-7184-8680-0F21E54A47BA}"/>
              </a:ext>
            </a:extLst>
          </p:cNvPr>
          <p:cNvGraphicFramePr>
            <a:graphicFrameLocks noGrp="1"/>
          </p:cNvGraphicFramePr>
          <p:nvPr>
            <p:extLst>
              <p:ext uri="{D42A27DB-BD31-4B8C-83A1-F6EECF244321}">
                <p14:modId xmlns:p14="http://schemas.microsoft.com/office/powerpoint/2010/main" val="1491451087"/>
              </p:ext>
            </p:extLst>
          </p:nvPr>
        </p:nvGraphicFramePr>
        <p:xfrm>
          <a:off x="125430" y="1979224"/>
          <a:ext cx="6477672" cy="3291840"/>
        </p:xfrm>
        <a:graphic>
          <a:graphicData uri="http://schemas.openxmlformats.org/drawingml/2006/table">
            <a:tbl>
              <a:tblPr firstRow="1" firstCol="1" bandRow="1">
                <a:tableStyleId>{7DF18680-E054-41AD-8BC1-D1AEF772440D}</a:tableStyleId>
              </a:tblPr>
              <a:tblGrid>
                <a:gridCol w="2262453">
                  <a:extLst>
                    <a:ext uri="{9D8B030D-6E8A-4147-A177-3AD203B41FA5}">
                      <a16:colId xmlns:a16="http://schemas.microsoft.com/office/drawing/2014/main" val="3052547175"/>
                    </a:ext>
                  </a:extLst>
                </a:gridCol>
                <a:gridCol w="1416313">
                  <a:extLst>
                    <a:ext uri="{9D8B030D-6E8A-4147-A177-3AD203B41FA5}">
                      <a16:colId xmlns:a16="http://schemas.microsoft.com/office/drawing/2014/main" val="2950294357"/>
                    </a:ext>
                  </a:extLst>
                </a:gridCol>
                <a:gridCol w="1416313">
                  <a:extLst>
                    <a:ext uri="{9D8B030D-6E8A-4147-A177-3AD203B41FA5}">
                      <a16:colId xmlns:a16="http://schemas.microsoft.com/office/drawing/2014/main" val="3833079908"/>
                    </a:ext>
                  </a:extLst>
                </a:gridCol>
                <a:gridCol w="1382593">
                  <a:extLst>
                    <a:ext uri="{9D8B030D-6E8A-4147-A177-3AD203B41FA5}">
                      <a16:colId xmlns:a16="http://schemas.microsoft.com/office/drawing/2014/main" val="3385369310"/>
                    </a:ext>
                  </a:extLst>
                </a:gridCol>
              </a:tblGrid>
              <a:tr h="0">
                <a:tc>
                  <a:txBody>
                    <a:bodyPr/>
                    <a:lstStyle/>
                    <a:p>
                      <a:pPr marL="0" marR="0">
                        <a:spcBef>
                          <a:spcPts val="0"/>
                        </a:spcBef>
                        <a:spcAft>
                          <a:spcPts val="0"/>
                        </a:spcAft>
                      </a:pPr>
                      <a:r>
                        <a:rPr lang="en-US" sz="1800" dirty="0">
                          <a:effectLst/>
                        </a:rPr>
                        <a:t>Region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Normalized Mean Bias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Normalized Mean Error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Correlation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93573854"/>
                  </a:ext>
                </a:extLst>
              </a:tr>
              <a:tr h="0">
                <a:tc>
                  <a:txBody>
                    <a:bodyPr/>
                    <a:lstStyle/>
                    <a:p>
                      <a:pPr marL="0" marR="0">
                        <a:spcBef>
                          <a:spcPts val="0"/>
                        </a:spcBef>
                        <a:spcAft>
                          <a:spcPts val="0"/>
                        </a:spcAft>
                      </a:pPr>
                      <a:r>
                        <a:rPr lang="en-US" sz="1800" dirty="0">
                          <a:effectLst/>
                        </a:rPr>
                        <a:t>Northeast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12.9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17.2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0.76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58880592"/>
                  </a:ext>
                </a:extLst>
              </a:tr>
              <a:tr h="0">
                <a:tc>
                  <a:txBody>
                    <a:bodyPr/>
                    <a:lstStyle/>
                    <a:p>
                      <a:pPr marL="0" marR="0">
                        <a:spcBef>
                          <a:spcPts val="0"/>
                        </a:spcBef>
                        <a:spcAft>
                          <a:spcPts val="0"/>
                        </a:spcAft>
                      </a:pPr>
                      <a:r>
                        <a:rPr lang="en-US" sz="1800" dirty="0">
                          <a:effectLst/>
                        </a:rPr>
                        <a:t>Upper Midwest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2.9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14.2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0.77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13328676"/>
                  </a:ext>
                </a:extLst>
              </a:tr>
              <a:tr h="0">
                <a:tc>
                  <a:txBody>
                    <a:bodyPr/>
                    <a:lstStyle/>
                    <a:p>
                      <a:pPr marL="0" marR="0">
                        <a:spcBef>
                          <a:spcPts val="0"/>
                        </a:spcBef>
                        <a:spcAft>
                          <a:spcPts val="0"/>
                        </a:spcAft>
                      </a:pPr>
                      <a:r>
                        <a:rPr lang="en-US" sz="1800" dirty="0">
                          <a:effectLst/>
                        </a:rPr>
                        <a:t>Ohio River Valley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8.0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13.8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0.71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79083132"/>
                  </a:ext>
                </a:extLst>
              </a:tr>
              <a:tr h="0">
                <a:tc>
                  <a:txBody>
                    <a:bodyPr/>
                    <a:lstStyle/>
                    <a:p>
                      <a:pPr marL="0" marR="0">
                        <a:spcBef>
                          <a:spcPts val="0"/>
                        </a:spcBef>
                        <a:spcAft>
                          <a:spcPts val="0"/>
                        </a:spcAft>
                      </a:pPr>
                      <a:r>
                        <a:rPr lang="en-US" sz="1800">
                          <a:effectLst/>
                        </a:rPr>
                        <a:t>Southeast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15.2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17.6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0.79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41817273"/>
                  </a:ext>
                </a:extLst>
              </a:tr>
              <a:tr h="0">
                <a:tc>
                  <a:txBody>
                    <a:bodyPr/>
                    <a:lstStyle/>
                    <a:p>
                      <a:pPr marL="0" marR="0">
                        <a:spcBef>
                          <a:spcPts val="0"/>
                        </a:spcBef>
                        <a:spcAft>
                          <a:spcPts val="0"/>
                        </a:spcAft>
                      </a:pPr>
                      <a:r>
                        <a:rPr lang="en-US" sz="1800" dirty="0">
                          <a:effectLst/>
                        </a:rPr>
                        <a:t>Northern Rockies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10.6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0.62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48539070"/>
                  </a:ext>
                </a:extLst>
              </a:tr>
              <a:tr h="0">
                <a:tc>
                  <a:txBody>
                    <a:bodyPr/>
                    <a:lstStyle/>
                    <a:p>
                      <a:pPr marL="0" marR="0">
                        <a:spcBef>
                          <a:spcPts val="0"/>
                        </a:spcBef>
                        <a:spcAft>
                          <a:spcPts val="0"/>
                        </a:spcAft>
                      </a:pPr>
                      <a:r>
                        <a:rPr lang="en-US" sz="1800">
                          <a:effectLst/>
                        </a:rPr>
                        <a:t>South</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4.4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14.1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0.78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78204144"/>
                  </a:ext>
                </a:extLst>
              </a:tr>
              <a:tr h="0">
                <a:tc>
                  <a:txBody>
                    <a:bodyPr/>
                    <a:lstStyle/>
                    <a:p>
                      <a:pPr marL="0" marR="0">
                        <a:spcBef>
                          <a:spcPts val="0"/>
                        </a:spcBef>
                        <a:spcAft>
                          <a:spcPts val="0"/>
                        </a:spcAft>
                      </a:pPr>
                      <a:r>
                        <a:rPr lang="en-US" sz="1800">
                          <a:effectLst/>
                        </a:rPr>
                        <a:t>Northwest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6.6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14.8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0.67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20458077"/>
                  </a:ext>
                </a:extLst>
              </a:tr>
              <a:tr h="0">
                <a:tc>
                  <a:txBody>
                    <a:bodyPr/>
                    <a:lstStyle/>
                    <a:p>
                      <a:pPr marL="0" marR="0">
                        <a:spcBef>
                          <a:spcPts val="0"/>
                        </a:spcBef>
                        <a:spcAft>
                          <a:spcPts val="0"/>
                        </a:spcAft>
                      </a:pPr>
                      <a:r>
                        <a:rPr lang="en-US" sz="1800">
                          <a:effectLst/>
                        </a:rPr>
                        <a:t>West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3.0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15.0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0.73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21271612"/>
                  </a:ext>
                </a:extLst>
              </a:tr>
              <a:tr h="0">
                <a:tc>
                  <a:txBody>
                    <a:bodyPr/>
                    <a:lstStyle/>
                    <a:p>
                      <a:pPr marL="0" marR="0">
                        <a:spcBef>
                          <a:spcPts val="0"/>
                        </a:spcBef>
                        <a:spcAft>
                          <a:spcPts val="0"/>
                        </a:spcAft>
                      </a:pPr>
                      <a:r>
                        <a:rPr lang="en-US" sz="1800">
                          <a:effectLst/>
                        </a:rPr>
                        <a:t>Southwest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-7.4</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12.2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0.54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37659121"/>
                  </a:ext>
                </a:extLst>
              </a:tr>
            </a:tbl>
          </a:graphicData>
        </a:graphic>
      </p:graphicFrame>
      <p:sp>
        <p:nvSpPr>
          <p:cNvPr id="5" name="Footer Placeholder 4">
            <a:extLst>
              <a:ext uri="{FF2B5EF4-FFF2-40B4-BE49-F238E27FC236}">
                <a16:creationId xmlns:a16="http://schemas.microsoft.com/office/drawing/2014/main" id="{D95556B9-6BD2-64F7-6CE9-D66EF67C3371}"/>
              </a:ext>
            </a:extLst>
          </p:cNvPr>
          <p:cNvSpPr>
            <a:spLocks noGrp="1"/>
          </p:cNvSpPr>
          <p:nvPr>
            <p:ph type="ftr" sz="quarter" idx="11"/>
          </p:nvPr>
        </p:nvSpPr>
        <p:spPr/>
        <p:txBody>
          <a:bodyPr/>
          <a:lstStyle/>
          <a:p>
            <a:r>
              <a:rPr lang="en-US">
                <a:solidFill>
                  <a:schemeClr val="bg1"/>
                </a:solidFill>
              </a:rPr>
              <a:t>U.S. Environmental Protection Agency</a:t>
            </a:r>
          </a:p>
        </p:txBody>
      </p:sp>
      <p:pic>
        <p:nvPicPr>
          <p:cNvPr id="7" name="Picture 6" descr="A map of the united states&#10;&#10;Description automatically generated">
            <a:extLst>
              <a:ext uri="{FF2B5EF4-FFF2-40B4-BE49-F238E27FC236}">
                <a16:creationId xmlns:a16="http://schemas.microsoft.com/office/drawing/2014/main" id="{D887B9FB-5416-4D63-C502-0BA1C11AB4C4}"/>
              </a:ext>
            </a:extLst>
          </p:cNvPr>
          <p:cNvPicPr>
            <a:picLocks noChangeAspect="1"/>
          </p:cNvPicPr>
          <p:nvPr/>
        </p:nvPicPr>
        <p:blipFill rotWithShape="1">
          <a:blip r:embed="rId2"/>
          <a:srcRect t="5990"/>
          <a:stretch/>
        </p:blipFill>
        <p:spPr>
          <a:xfrm>
            <a:off x="6951058" y="4207859"/>
            <a:ext cx="5240942" cy="2521818"/>
          </a:xfrm>
          <a:prstGeom prst="rect">
            <a:avLst/>
          </a:prstGeom>
        </p:spPr>
      </p:pic>
      <p:pic>
        <p:nvPicPr>
          <p:cNvPr id="25" name="Picture 24">
            <a:extLst>
              <a:ext uri="{FF2B5EF4-FFF2-40B4-BE49-F238E27FC236}">
                <a16:creationId xmlns:a16="http://schemas.microsoft.com/office/drawing/2014/main" id="{F23DF608-CCAA-7610-98A7-7DC0E766ADEA}"/>
              </a:ext>
            </a:extLst>
          </p:cNvPr>
          <p:cNvPicPr>
            <a:picLocks noChangeAspect="1"/>
          </p:cNvPicPr>
          <p:nvPr/>
        </p:nvPicPr>
        <p:blipFill>
          <a:blip r:embed="rId3"/>
          <a:stretch>
            <a:fillRect/>
          </a:stretch>
        </p:blipFill>
        <p:spPr>
          <a:xfrm>
            <a:off x="7426188" y="-3524"/>
            <a:ext cx="4167003" cy="4144149"/>
          </a:xfrm>
          <a:prstGeom prst="rect">
            <a:avLst/>
          </a:prstGeom>
        </p:spPr>
      </p:pic>
      <p:sp>
        <p:nvSpPr>
          <p:cNvPr id="26" name="TextBox 25">
            <a:extLst>
              <a:ext uri="{FF2B5EF4-FFF2-40B4-BE49-F238E27FC236}">
                <a16:creationId xmlns:a16="http://schemas.microsoft.com/office/drawing/2014/main" id="{1901C8F5-6DEC-B297-50E0-34E42BF848CD}"/>
              </a:ext>
            </a:extLst>
          </p:cNvPr>
          <p:cNvSpPr txBox="1"/>
          <p:nvPr/>
        </p:nvSpPr>
        <p:spPr>
          <a:xfrm>
            <a:off x="10835235" y="5735512"/>
            <a:ext cx="849663" cy="738664"/>
          </a:xfrm>
          <a:prstGeom prst="rect">
            <a:avLst/>
          </a:prstGeom>
          <a:solidFill>
            <a:schemeClr val="bg1"/>
          </a:solidFill>
        </p:spPr>
        <p:txBody>
          <a:bodyPr wrap="square" rtlCol="0">
            <a:spAutoFit/>
          </a:bodyPr>
          <a:lstStyle/>
          <a:p>
            <a:pPr algn="ctr"/>
            <a:r>
              <a:rPr lang="en-US" sz="1400" dirty="0"/>
              <a:t>MDA8 Ozone NMB (%)</a:t>
            </a:r>
          </a:p>
        </p:txBody>
      </p:sp>
      <p:sp>
        <p:nvSpPr>
          <p:cNvPr id="27" name="TextBox 26">
            <a:extLst>
              <a:ext uri="{FF2B5EF4-FFF2-40B4-BE49-F238E27FC236}">
                <a16:creationId xmlns:a16="http://schemas.microsoft.com/office/drawing/2014/main" id="{E542F6D5-D2BF-7A40-3290-13BF8997002A}"/>
              </a:ext>
            </a:extLst>
          </p:cNvPr>
          <p:cNvSpPr txBox="1"/>
          <p:nvPr/>
        </p:nvSpPr>
        <p:spPr>
          <a:xfrm>
            <a:off x="126303" y="5460274"/>
            <a:ext cx="6343284" cy="646331"/>
          </a:xfrm>
          <a:prstGeom prst="rect">
            <a:avLst/>
          </a:prstGeom>
          <a:noFill/>
        </p:spPr>
        <p:txBody>
          <a:bodyPr wrap="square" rtlCol="0">
            <a:spAutoFit/>
          </a:bodyPr>
          <a:lstStyle/>
          <a:p>
            <a:r>
              <a:rPr lang="en-US" dirty="0"/>
              <a:t>Additional model evaluation necessary to build confidence in specific episodes/locations</a:t>
            </a:r>
          </a:p>
        </p:txBody>
      </p:sp>
    </p:spTree>
    <p:extLst>
      <p:ext uri="{BB962C8B-B14F-4D97-AF65-F5344CB8AC3E}">
        <p14:creationId xmlns:p14="http://schemas.microsoft.com/office/powerpoint/2010/main" val="420560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DF38-E9BC-66EF-85AE-537BB3D98859}"/>
              </a:ext>
            </a:extLst>
          </p:cNvPr>
          <p:cNvSpPr>
            <a:spLocks noGrp="1"/>
          </p:cNvSpPr>
          <p:nvPr>
            <p:ph type="title"/>
          </p:nvPr>
        </p:nvSpPr>
        <p:spPr>
          <a:xfrm>
            <a:off x="419099" y="154763"/>
            <a:ext cx="11353801" cy="1141507"/>
          </a:xfrm>
        </p:spPr>
        <p:txBody>
          <a:bodyPr>
            <a:normAutofit/>
          </a:bodyPr>
          <a:lstStyle/>
          <a:p>
            <a:r>
              <a:rPr lang="en-US" sz="4000" dirty="0"/>
              <a:t>Zero Out Modeling was Used to Quantify Fire Impacts</a:t>
            </a:r>
          </a:p>
        </p:txBody>
      </p:sp>
      <p:sp>
        <p:nvSpPr>
          <p:cNvPr id="3" name="Content Placeholder 2">
            <a:extLst>
              <a:ext uri="{FF2B5EF4-FFF2-40B4-BE49-F238E27FC236}">
                <a16:creationId xmlns:a16="http://schemas.microsoft.com/office/drawing/2014/main" id="{83C951E9-8A1E-BB5B-6DF8-37FDAB3A582B}"/>
              </a:ext>
            </a:extLst>
          </p:cNvPr>
          <p:cNvSpPr>
            <a:spLocks noGrp="1"/>
          </p:cNvSpPr>
          <p:nvPr>
            <p:ph idx="1"/>
          </p:nvPr>
        </p:nvSpPr>
        <p:spPr>
          <a:xfrm>
            <a:off x="427190" y="1148350"/>
            <a:ext cx="11433115" cy="4102721"/>
          </a:xfrm>
        </p:spPr>
        <p:txBody>
          <a:bodyPr vert="horz" lIns="91440" tIns="45720" rIns="91440" bIns="45720" rtlCol="0" anchor="t">
            <a:noAutofit/>
          </a:bodyPr>
          <a:lstStyle/>
          <a:p>
            <a:r>
              <a:rPr lang="en-US" sz="2000" dirty="0"/>
              <a:t>Two zero out simulations</a:t>
            </a:r>
          </a:p>
          <a:p>
            <a:pPr lvl="1"/>
            <a:r>
              <a:rPr lang="en-US" sz="2000" dirty="0"/>
              <a:t>Zero out emissions from all US and Canadian wildfires and prescribed fires (ZERO_FIRES)</a:t>
            </a:r>
            <a:endParaRPr lang="en-US" sz="2000" dirty="0">
              <a:cs typeface="Calibri"/>
            </a:endParaRPr>
          </a:p>
          <a:p>
            <a:pPr lvl="1"/>
            <a:r>
              <a:rPr lang="en-US" sz="2000" dirty="0"/>
              <a:t>Zero out emissions from only Canadian wildfires (ZERO_CAFIRES)</a:t>
            </a:r>
          </a:p>
          <a:p>
            <a:endParaRPr lang="en-US" sz="900" dirty="0">
              <a:latin typeface="Calibri"/>
              <a:ea typeface="Calibri" panose="020F0502020204030204" pitchFamily="34" charset="0"/>
              <a:cs typeface="Calibri"/>
            </a:endParaRPr>
          </a:p>
          <a:p>
            <a:r>
              <a:rPr lang="en-US" sz="2000" dirty="0">
                <a:latin typeface="Calibri"/>
                <a:ea typeface="Calibri" panose="020F0502020204030204" pitchFamily="34" charset="0"/>
                <a:cs typeface="Calibri"/>
              </a:rPr>
              <a:t>Calculate fire impacts on 8-hr daily maximum ozone concentrations as: </a:t>
            </a:r>
            <a:r>
              <a:rPr lang="en-US" sz="2000" b="1" dirty="0">
                <a:latin typeface="Calibri"/>
                <a:ea typeface="Calibri" panose="020F0502020204030204" pitchFamily="34" charset="0"/>
                <a:cs typeface="Calibri"/>
              </a:rPr>
              <a:t>EMBER – ZERO_FIRES</a:t>
            </a:r>
          </a:p>
          <a:p>
            <a:endParaRPr lang="en-US" sz="900" b="1" dirty="0">
              <a:latin typeface="Calibri"/>
              <a:ea typeface="Calibri" panose="020F0502020204030204" pitchFamily="34" charset="0"/>
              <a:cs typeface="Calibri"/>
            </a:endParaRPr>
          </a:p>
          <a:p>
            <a:r>
              <a:rPr lang="en-US" sz="2000" dirty="0">
                <a:latin typeface="Calibri"/>
                <a:ea typeface="Calibri" panose="020F0502020204030204" pitchFamily="34" charset="0"/>
                <a:cs typeface="Calibri"/>
              </a:rPr>
              <a:t>EMBER data has been processed to allow users to view data in multiple ways from a web interface</a:t>
            </a:r>
          </a:p>
          <a:p>
            <a:pPr lvl="1"/>
            <a:r>
              <a:rPr lang="en-US" sz="2000" dirty="0">
                <a:latin typeface="Calibri"/>
                <a:ea typeface="Calibri" panose="020F0502020204030204" pitchFamily="34" charset="0"/>
                <a:cs typeface="Calibri"/>
              </a:rPr>
              <a:t>Data table providing daily information at location of monitors</a:t>
            </a:r>
          </a:p>
          <a:p>
            <a:pPr lvl="1"/>
            <a:r>
              <a:rPr lang="en-US" sz="2000" dirty="0">
                <a:effectLst/>
                <a:latin typeface="Calibri"/>
                <a:ea typeface="Calibri" panose="020F0502020204030204" pitchFamily="34" charset="0"/>
                <a:cs typeface="Calibri"/>
              </a:rPr>
              <a:t>Daily regional maps of modeled and observed ozone and modeled ozone impacts from fires</a:t>
            </a:r>
            <a:endParaRPr lang="en-US" sz="2000" dirty="0">
              <a:effectLst/>
              <a:latin typeface="Calibri"/>
              <a:ea typeface="Calibri" panose="020F0502020204030204" pitchFamily="34" charset="0"/>
            </a:endParaRPr>
          </a:p>
          <a:p>
            <a:pPr lvl="1"/>
            <a:r>
              <a:rPr lang="en-US" sz="2000" dirty="0">
                <a:latin typeface="Calibri"/>
                <a:ea typeface="Calibri" panose="020F0502020204030204" pitchFamily="34" charset="0"/>
                <a:cs typeface="Calibri"/>
              </a:rPr>
              <a:t>Time series plots showing modeled and measured total ozone and fire contribution at each monitoring site</a:t>
            </a:r>
          </a:p>
          <a:p>
            <a:endParaRPr lang="en-US" sz="900" dirty="0">
              <a:latin typeface="Calibri"/>
              <a:ea typeface="Calibri" panose="020F0502020204030204" pitchFamily="34" charset="0"/>
              <a:cs typeface="Calibri"/>
            </a:endParaRPr>
          </a:p>
          <a:p>
            <a:r>
              <a:rPr lang="en-US" sz="2000" dirty="0">
                <a:latin typeface="Calibri"/>
                <a:ea typeface="Calibri" panose="020F0502020204030204" pitchFamily="34" charset="0"/>
                <a:cs typeface="Calibri"/>
              </a:rPr>
              <a:t>At times/locations where model performance is reasonable, EMBER provides a credible estimate of general magnitude of fire impacts on ozone (none, some, large) but probably should not be used for precise quantitative estimates</a:t>
            </a:r>
            <a:endParaRPr lang="en-US" sz="2000" dirty="0">
              <a:latin typeface="Calibri"/>
              <a:ea typeface="Calibri" panose="020F0502020204030204" pitchFamily="34" charset="0"/>
            </a:endParaRPr>
          </a:p>
        </p:txBody>
      </p:sp>
      <p:sp>
        <p:nvSpPr>
          <p:cNvPr id="4" name="Slide Number Placeholder 3">
            <a:extLst>
              <a:ext uri="{FF2B5EF4-FFF2-40B4-BE49-F238E27FC236}">
                <a16:creationId xmlns:a16="http://schemas.microsoft.com/office/drawing/2014/main" id="{1502CF88-1406-669B-53D7-8353100D509C}"/>
              </a:ext>
            </a:extLst>
          </p:cNvPr>
          <p:cNvSpPr>
            <a:spLocks noGrp="1"/>
          </p:cNvSpPr>
          <p:nvPr>
            <p:ph type="sldNum" sz="quarter" idx="12"/>
          </p:nvPr>
        </p:nvSpPr>
        <p:spPr/>
        <p:txBody>
          <a:bodyPr/>
          <a:lstStyle/>
          <a:p>
            <a:fld id="{EAEA9F4E-CC4F-4FD8-94E7-A05C24D9430A}" type="slidenum">
              <a:rPr lang="en-US" smtClean="0">
                <a:solidFill>
                  <a:schemeClr val="bg1"/>
                </a:solidFill>
              </a:rPr>
              <a:t>9</a:t>
            </a:fld>
            <a:endParaRPr lang="en-US" dirty="0">
              <a:solidFill>
                <a:schemeClr val="bg1"/>
              </a:solidFill>
            </a:endParaRPr>
          </a:p>
        </p:txBody>
      </p:sp>
      <p:sp>
        <p:nvSpPr>
          <p:cNvPr id="5" name="Footer Placeholder 4">
            <a:extLst>
              <a:ext uri="{FF2B5EF4-FFF2-40B4-BE49-F238E27FC236}">
                <a16:creationId xmlns:a16="http://schemas.microsoft.com/office/drawing/2014/main" id="{C265D0F8-94B2-B9CB-5A1E-D3C3B33FC08E}"/>
              </a:ext>
            </a:extLst>
          </p:cNvPr>
          <p:cNvSpPr>
            <a:spLocks noGrp="1"/>
          </p:cNvSpPr>
          <p:nvPr>
            <p:ph type="ftr" sz="quarter" idx="11"/>
          </p:nvPr>
        </p:nvSpPr>
        <p:spPr/>
        <p:txBody>
          <a:bodyPr/>
          <a:lstStyle/>
          <a:p>
            <a:r>
              <a:rPr lang="en-US" dirty="0">
                <a:solidFill>
                  <a:schemeClr val="bg1"/>
                </a:solidFill>
              </a:rPr>
              <a:t>U.S. Environmental Protection Agency</a:t>
            </a:r>
          </a:p>
        </p:txBody>
      </p:sp>
    </p:spTree>
    <p:extLst>
      <p:ext uri="{BB962C8B-B14F-4D97-AF65-F5344CB8AC3E}">
        <p14:creationId xmlns:p14="http://schemas.microsoft.com/office/powerpoint/2010/main" val="2786870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ct:contentTypeSchema xmlns:ct="http://schemas.microsoft.com/office/2006/metadata/contentType" xmlns:ma="http://schemas.microsoft.com/office/2006/metadata/properties/metaAttributes" ct:_="" ma:_="" ma:contentTypeName="Document" ma:contentTypeID="0x01010057583FB289611F48B69BD26C8D22F7B1" ma:contentTypeVersion="11" ma:contentTypeDescription="Create a new document." ma:contentTypeScope="" ma:versionID="87975a940b2bbf63695c698a9ecea0ff">
  <xsd:schema xmlns:xsd="http://www.w3.org/2001/XMLSchema" xmlns:xs="http://www.w3.org/2001/XMLSchema" xmlns:p="http://schemas.microsoft.com/office/2006/metadata/properties" xmlns:ns2="f2484c33-5be1-4920-86e2-479bf14a604b" xmlns:ns3="5e009ff4-007d-467e-80c6-b0b1ac168595" targetNamespace="http://schemas.microsoft.com/office/2006/metadata/properties" ma:root="true" ma:fieldsID="18becadcb25a3811afdae8a27869e4b6" ns2:_="" ns3:_="">
    <xsd:import namespace="f2484c33-5be1-4920-86e2-479bf14a604b"/>
    <xsd:import namespace="5e009ff4-007d-467e-80c6-b0b1ac16859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4c33-5be1-4920-86e2-479bf14a60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009ff4-007d-467e-80c6-b0b1ac16859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354739-efdd-40ee-ba0f-2476beb0eb51}" ma:internalName="TaxCatchAll" ma:showField="CatchAllData" ma:web="5e009ff4-007d-467e-80c6-b0b1ac1685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f2484c33-5be1-4920-86e2-479bf14a604b">
      <Terms xmlns="http://schemas.microsoft.com/office/infopath/2007/PartnerControls"/>
    </lcf76f155ced4ddcb4097134ff3c332f>
    <TaxCatchAll xmlns="5e009ff4-007d-467e-80c6-b0b1ac168595" xsi:nil="true"/>
  </documentManagement>
</p:properties>
</file>

<file path=customXml/itemProps1.xml><?xml version="1.0" encoding="utf-8"?>
<ds:datastoreItem xmlns:ds="http://schemas.openxmlformats.org/officeDocument/2006/customXml" ds:itemID="{3DAE0920-49C0-4BEB-8059-D7BF55C35AD5}">
  <ds:schemaRefs>
    <ds:schemaRef ds:uri="ESRI.ArcGIS.Mapping.OfficeIntegration.PowerPointInfo"/>
  </ds:schemaRefs>
</ds:datastoreItem>
</file>

<file path=customXml/itemProps2.xml><?xml version="1.0" encoding="utf-8"?>
<ds:datastoreItem xmlns:ds="http://schemas.openxmlformats.org/officeDocument/2006/customXml" ds:itemID="{14BBDFEE-01B6-4732-9A59-C1F4F0D6EDD8}"/>
</file>

<file path=customXml/itemProps3.xml><?xml version="1.0" encoding="utf-8"?>
<ds:datastoreItem xmlns:ds="http://schemas.openxmlformats.org/officeDocument/2006/customXml" ds:itemID="{1F2E9A25-B310-4DAF-8DB5-3A2F8AB5F4D1}"/>
</file>

<file path=customXml/itemProps4.xml><?xml version="1.0" encoding="utf-8"?>
<ds:datastoreItem xmlns:ds="http://schemas.openxmlformats.org/officeDocument/2006/customXml" ds:itemID="{14FBBDDD-1419-4DD1-A8B5-92F35B9E9579}"/>
</file>

<file path=docProps/app.xml><?xml version="1.0" encoding="utf-8"?>
<Properties xmlns="http://schemas.openxmlformats.org/officeDocument/2006/extended-properties" xmlns:vt="http://schemas.openxmlformats.org/officeDocument/2006/docPropsVTypes">
  <TotalTime>696</TotalTime>
  <Words>1393</Words>
  <Application>Microsoft Office PowerPoint</Application>
  <PresentationFormat>Widescreen</PresentationFormat>
  <Paragraphs>258</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Calibri Light</vt:lpstr>
      <vt:lpstr>Office Theme</vt:lpstr>
      <vt:lpstr>Expedited Modeling of Burn Events Results (EMBER)</vt:lpstr>
      <vt:lpstr>Motivation for EMBER</vt:lpstr>
      <vt:lpstr>Motivation for EMBER</vt:lpstr>
      <vt:lpstr>Available EPA Modeling Domains</vt:lpstr>
      <vt:lpstr>EMBER Modeling Setup</vt:lpstr>
      <vt:lpstr>EMBER Fire Emissions</vt:lpstr>
      <vt:lpstr>EMBER Captures General Spatial Extent and Magnitude of Major Fire Plumes</vt:lpstr>
      <vt:lpstr>Regional Ozone Model Performance within Range of Recent Studies in the Literature</vt:lpstr>
      <vt:lpstr>Zero Out Modeling was Used to Quantify Fire Impacts</vt:lpstr>
      <vt:lpstr>Example of EMBER Ozone Impacts in the Northeast from Canadian Fires </vt:lpstr>
      <vt:lpstr>Example of EMBER Ozone Impacts in the Midwest from Canadian Fires </vt:lpstr>
      <vt:lpstr>Example of EMBER Ozone Impacts in the Northern Plains from Canadian Fires </vt:lpstr>
      <vt:lpstr>EMBER Predicted Localized Impacts Near Smaller US Fires</vt:lpstr>
      <vt:lpstr>Distinct Episodes of Fire Impacts Are Also Evident in Ozone Timeseries at Specific Monitors</vt:lpstr>
      <vt:lpstr>Distinct Episodes of Fire Impacts Are Also Evident in Ozone Timeseries at Specific Monitors</vt:lpstr>
      <vt:lpstr>Distinct Episodes of Fire Impacts Are Also Evident in Ozone Timeseries at Specific Monitors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Simon, Heather</cp:lastModifiedBy>
  <cp:revision>11</cp:revision>
  <dcterms:created xsi:type="dcterms:W3CDTF">2019-11-04T14:04:23Z</dcterms:created>
  <dcterms:modified xsi:type="dcterms:W3CDTF">2024-10-18T14:40:50Z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0x01010057583FB289611F48B69BD26C8D22F7B1</vt:lpwstr>
  </property>
</Properties>
</file>