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embeddedFontLst>
    <p:embeddedFont>
      <p:font typeface="Average" panose="020B0604020202020204" charset="0"/>
      <p:regular r:id="rId18"/>
    </p:embeddedFont>
    <p:embeddedFont>
      <p:font typeface="Verdana" panose="020B060403050404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kipper.nash@epa.gov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4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mm, Joshua" userId="174d0edd-0ed3-4486-97d4-3245c1e10bae" providerId="ADAL" clId="{C3779DAD-E29F-4975-BC77-65847AAD69A1}"/>
    <pc:docChg chg="undo custSel addSld delSld">
      <pc:chgData name="Kumm, Joshua" userId="174d0edd-0ed3-4486-97d4-3245c1e10bae" providerId="ADAL" clId="{C3779DAD-E29F-4975-BC77-65847AAD69A1}" dt="2024-10-21T03:25:24.665" v="35" actId="47"/>
      <pc:docMkLst>
        <pc:docMk/>
      </pc:docMkLst>
      <pc:sldChg chg="add del">
        <pc:chgData name="Kumm, Joshua" userId="174d0edd-0ed3-4486-97d4-3245c1e10bae" providerId="ADAL" clId="{C3779DAD-E29F-4975-BC77-65847AAD69A1}" dt="2024-10-21T03:25:24.665" v="35" actId="47"/>
        <pc:sldMkLst>
          <pc:docMk/>
          <pc:sldMk cId="0" sldId="270"/>
        </pc:sldMkLst>
      </pc:sldChg>
      <pc:sldChg chg="del">
        <pc:chgData name="Kumm, Joshua" userId="174d0edd-0ed3-4486-97d4-3245c1e10bae" providerId="ADAL" clId="{C3779DAD-E29F-4975-BC77-65847AAD69A1}" dt="2024-10-21T03:24:45.960" v="0" actId="47"/>
        <pc:sldMkLst>
          <pc:docMk/>
          <pc:sldMk cId="0" sldId="271"/>
        </pc:sldMkLst>
      </pc:sldChg>
      <pc:sldChg chg="del">
        <pc:chgData name="Kumm, Joshua" userId="174d0edd-0ed3-4486-97d4-3245c1e10bae" providerId="ADAL" clId="{C3779DAD-E29F-4975-BC77-65847AAD69A1}" dt="2024-10-21T03:24:48.940" v="1" actId="47"/>
        <pc:sldMkLst>
          <pc:docMk/>
          <pc:sldMk cId="0" sldId="272"/>
        </pc:sldMkLst>
      </pc:sldChg>
      <pc:sldChg chg="del">
        <pc:chgData name="Kumm, Joshua" userId="174d0edd-0ed3-4486-97d4-3245c1e10bae" providerId="ADAL" clId="{C3779DAD-E29F-4975-BC77-65847AAD69A1}" dt="2024-10-21T03:24:51.341" v="2" actId="47"/>
        <pc:sldMkLst>
          <pc:docMk/>
          <pc:sldMk cId="0" sldId="273"/>
        </pc:sldMkLst>
      </pc:sldChg>
      <pc:sldChg chg="del">
        <pc:chgData name="Kumm, Joshua" userId="174d0edd-0ed3-4486-97d4-3245c1e10bae" providerId="ADAL" clId="{C3779DAD-E29F-4975-BC77-65847AAD69A1}" dt="2024-10-21T03:24:52.118" v="3" actId="47"/>
        <pc:sldMkLst>
          <pc:docMk/>
          <pc:sldMk cId="0" sldId="274"/>
        </pc:sldMkLst>
      </pc:sldChg>
      <pc:sldChg chg="del">
        <pc:chgData name="Kumm, Joshua" userId="174d0edd-0ed3-4486-97d4-3245c1e10bae" providerId="ADAL" clId="{C3779DAD-E29F-4975-BC77-65847AAD69A1}" dt="2024-10-21T03:24:52.926" v="4" actId="47"/>
        <pc:sldMkLst>
          <pc:docMk/>
          <pc:sldMk cId="0" sldId="275"/>
        </pc:sldMkLst>
      </pc:sldChg>
      <pc:sldChg chg="del">
        <pc:chgData name="Kumm, Joshua" userId="174d0edd-0ed3-4486-97d4-3245c1e10bae" providerId="ADAL" clId="{C3779DAD-E29F-4975-BC77-65847AAD69A1}" dt="2024-10-21T03:24:54.420" v="5" actId="47"/>
        <pc:sldMkLst>
          <pc:docMk/>
          <pc:sldMk cId="0" sldId="276"/>
        </pc:sldMkLst>
      </pc:sldChg>
      <pc:sldChg chg="del">
        <pc:chgData name="Kumm, Joshua" userId="174d0edd-0ed3-4486-97d4-3245c1e10bae" providerId="ADAL" clId="{C3779DAD-E29F-4975-BC77-65847AAD69A1}" dt="2024-10-21T03:24:57.952" v="6" actId="47"/>
        <pc:sldMkLst>
          <pc:docMk/>
          <pc:sldMk cId="0" sldId="277"/>
        </pc:sldMkLst>
      </pc:sldChg>
      <pc:sldChg chg="del">
        <pc:chgData name="Kumm, Joshua" userId="174d0edd-0ed3-4486-97d4-3245c1e10bae" providerId="ADAL" clId="{C3779DAD-E29F-4975-BC77-65847AAD69A1}" dt="2024-10-21T03:24:58.794" v="7" actId="47"/>
        <pc:sldMkLst>
          <pc:docMk/>
          <pc:sldMk cId="0" sldId="278"/>
        </pc:sldMkLst>
      </pc:sldChg>
      <pc:sldChg chg="del">
        <pc:chgData name="Kumm, Joshua" userId="174d0edd-0ed3-4486-97d4-3245c1e10bae" providerId="ADAL" clId="{C3779DAD-E29F-4975-BC77-65847AAD69A1}" dt="2024-10-21T03:25:00.033" v="8" actId="47"/>
        <pc:sldMkLst>
          <pc:docMk/>
          <pc:sldMk cId="0" sldId="279"/>
        </pc:sldMkLst>
      </pc:sldChg>
      <pc:sldChg chg="del">
        <pc:chgData name="Kumm, Joshua" userId="174d0edd-0ed3-4486-97d4-3245c1e10bae" providerId="ADAL" clId="{C3779DAD-E29F-4975-BC77-65847AAD69A1}" dt="2024-10-21T03:25:00.811" v="9" actId="47"/>
        <pc:sldMkLst>
          <pc:docMk/>
          <pc:sldMk cId="0" sldId="280"/>
        </pc:sldMkLst>
      </pc:sldChg>
      <pc:sldChg chg="del">
        <pc:chgData name="Kumm, Joshua" userId="174d0edd-0ed3-4486-97d4-3245c1e10bae" providerId="ADAL" clId="{C3779DAD-E29F-4975-BC77-65847AAD69A1}" dt="2024-10-21T03:25:01.501" v="10" actId="47"/>
        <pc:sldMkLst>
          <pc:docMk/>
          <pc:sldMk cId="0" sldId="281"/>
        </pc:sldMkLst>
      </pc:sldChg>
      <pc:sldChg chg="del">
        <pc:chgData name="Kumm, Joshua" userId="174d0edd-0ed3-4486-97d4-3245c1e10bae" providerId="ADAL" clId="{C3779DAD-E29F-4975-BC77-65847AAD69A1}" dt="2024-10-21T03:25:02.291" v="11" actId="47"/>
        <pc:sldMkLst>
          <pc:docMk/>
          <pc:sldMk cId="0" sldId="282"/>
        </pc:sldMkLst>
      </pc:sldChg>
      <pc:sldChg chg="del">
        <pc:chgData name="Kumm, Joshua" userId="174d0edd-0ed3-4486-97d4-3245c1e10bae" providerId="ADAL" clId="{C3779DAD-E29F-4975-BC77-65847AAD69A1}" dt="2024-10-21T03:25:03.006" v="12" actId="47"/>
        <pc:sldMkLst>
          <pc:docMk/>
          <pc:sldMk cId="0" sldId="283"/>
        </pc:sldMkLst>
      </pc:sldChg>
      <pc:sldChg chg="del">
        <pc:chgData name="Kumm, Joshua" userId="174d0edd-0ed3-4486-97d4-3245c1e10bae" providerId="ADAL" clId="{C3779DAD-E29F-4975-BC77-65847AAD69A1}" dt="2024-10-21T03:25:03.716" v="13" actId="47"/>
        <pc:sldMkLst>
          <pc:docMk/>
          <pc:sldMk cId="0" sldId="284"/>
        </pc:sldMkLst>
      </pc:sldChg>
      <pc:sldChg chg="del">
        <pc:chgData name="Kumm, Joshua" userId="174d0edd-0ed3-4486-97d4-3245c1e10bae" providerId="ADAL" clId="{C3779DAD-E29F-4975-BC77-65847AAD69A1}" dt="2024-10-21T03:25:04.268" v="14" actId="47"/>
        <pc:sldMkLst>
          <pc:docMk/>
          <pc:sldMk cId="0" sldId="285"/>
        </pc:sldMkLst>
      </pc:sldChg>
      <pc:sldChg chg="del">
        <pc:chgData name="Kumm, Joshua" userId="174d0edd-0ed3-4486-97d4-3245c1e10bae" providerId="ADAL" clId="{C3779DAD-E29F-4975-BC77-65847AAD69A1}" dt="2024-10-21T03:25:04.822" v="15" actId="47"/>
        <pc:sldMkLst>
          <pc:docMk/>
          <pc:sldMk cId="0" sldId="286"/>
        </pc:sldMkLst>
      </pc:sldChg>
      <pc:sldChg chg="del">
        <pc:chgData name="Kumm, Joshua" userId="174d0edd-0ed3-4486-97d4-3245c1e10bae" providerId="ADAL" clId="{C3779DAD-E29F-4975-BC77-65847AAD69A1}" dt="2024-10-21T03:25:05.262" v="16" actId="47"/>
        <pc:sldMkLst>
          <pc:docMk/>
          <pc:sldMk cId="0" sldId="287"/>
        </pc:sldMkLst>
      </pc:sldChg>
      <pc:sldChg chg="del">
        <pc:chgData name="Kumm, Joshua" userId="174d0edd-0ed3-4486-97d4-3245c1e10bae" providerId="ADAL" clId="{C3779DAD-E29F-4975-BC77-65847AAD69A1}" dt="2024-10-21T03:25:05.784" v="17" actId="47"/>
        <pc:sldMkLst>
          <pc:docMk/>
          <pc:sldMk cId="0" sldId="288"/>
        </pc:sldMkLst>
      </pc:sldChg>
      <pc:sldChg chg="del">
        <pc:chgData name="Kumm, Joshua" userId="174d0edd-0ed3-4486-97d4-3245c1e10bae" providerId="ADAL" clId="{C3779DAD-E29F-4975-BC77-65847AAD69A1}" dt="2024-10-21T03:25:06.246" v="18" actId="47"/>
        <pc:sldMkLst>
          <pc:docMk/>
          <pc:sldMk cId="0" sldId="289"/>
        </pc:sldMkLst>
      </pc:sldChg>
      <pc:sldChg chg="del">
        <pc:chgData name="Kumm, Joshua" userId="174d0edd-0ed3-4486-97d4-3245c1e10bae" providerId="ADAL" clId="{C3779DAD-E29F-4975-BC77-65847AAD69A1}" dt="2024-10-21T03:25:06.692" v="19" actId="47"/>
        <pc:sldMkLst>
          <pc:docMk/>
          <pc:sldMk cId="0" sldId="290"/>
        </pc:sldMkLst>
      </pc:sldChg>
      <pc:sldChg chg="del">
        <pc:chgData name="Kumm, Joshua" userId="174d0edd-0ed3-4486-97d4-3245c1e10bae" providerId="ADAL" clId="{C3779DAD-E29F-4975-BC77-65847AAD69A1}" dt="2024-10-21T03:25:07.268" v="20" actId="47"/>
        <pc:sldMkLst>
          <pc:docMk/>
          <pc:sldMk cId="0" sldId="291"/>
        </pc:sldMkLst>
      </pc:sldChg>
      <pc:sldChg chg="del">
        <pc:chgData name="Kumm, Joshua" userId="174d0edd-0ed3-4486-97d4-3245c1e10bae" providerId="ADAL" clId="{C3779DAD-E29F-4975-BC77-65847AAD69A1}" dt="2024-10-21T03:25:07.793" v="21" actId="47"/>
        <pc:sldMkLst>
          <pc:docMk/>
          <pc:sldMk cId="0" sldId="292"/>
        </pc:sldMkLst>
      </pc:sldChg>
      <pc:sldChg chg="del">
        <pc:chgData name="Kumm, Joshua" userId="174d0edd-0ed3-4486-97d4-3245c1e10bae" providerId="ADAL" clId="{C3779DAD-E29F-4975-BC77-65847AAD69A1}" dt="2024-10-21T03:25:08.902" v="22" actId="47"/>
        <pc:sldMkLst>
          <pc:docMk/>
          <pc:sldMk cId="0" sldId="293"/>
        </pc:sldMkLst>
      </pc:sldChg>
      <pc:sldChg chg="del">
        <pc:chgData name="Kumm, Joshua" userId="174d0edd-0ed3-4486-97d4-3245c1e10bae" providerId="ADAL" clId="{C3779DAD-E29F-4975-BC77-65847AAD69A1}" dt="2024-10-21T03:25:09.388" v="23" actId="47"/>
        <pc:sldMkLst>
          <pc:docMk/>
          <pc:sldMk cId="0" sldId="294"/>
        </pc:sldMkLst>
      </pc:sldChg>
      <pc:sldChg chg="del">
        <pc:chgData name="Kumm, Joshua" userId="174d0edd-0ed3-4486-97d4-3245c1e10bae" providerId="ADAL" clId="{C3779DAD-E29F-4975-BC77-65847AAD69A1}" dt="2024-10-21T03:25:09.857" v="24" actId="47"/>
        <pc:sldMkLst>
          <pc:docMk/>
          <pc:sldMk cId="0" sldId="295"/>
        </pc:sldMkLst>
      </pc:sldChg>
      <pc:sldChg chg="del">
        <pc:chgData name="Kumm, Joshua" userId="174d0edd-0ed3-4486-97d4-3245c1e10bae" providerId="ADAL" clId="{C3779DAD-E29F-4975-BC77-65847AAD69A1}" dt="2024-10-21T03:25:10.582" v="25" actId="47"/>
        <pc:sldMkLst>
          <pc:docMk/>
          <pc:sldMk cId="0" sldId="296"/>
        </pc:sldMkLst>
      </pc:sldChg>
      <pc:sldChg chg="del">
        <pc:chgData name="Kumm, Joshua" userId="174d0edd-0ed3-4486-97d4-3245c1e10bae" providerId="ADAL" clId="{C3779DAD-E29F-4975-BC77-65847AAD69A1}" dt="2024-10-21T03:25:11.094" v="26" actId="47"/>
        <pc:sldMkLst>
          <pc:docMk/>
          <pc:sldMk cId="0" sldId="297"/>
        </pc:sldMkLst>
      </pc:sldChg>
      <pc:sldChg chg="del">
        <pc:chgData name="Kumm, Joshua" userId="174d0edd-0ed3-4486-97d4-3245c1e10bae" providerId="ADAL" clId="{C3779DAD-E29F-4975-BC77-65847AAD69A1}" dt="2024-10-21T03:25:11.617" v="27" actId="47"/>
        <pc:sldMkLst>
          <pc:docMk/>
          <pc:sldMk cId="0" sldId="298"/>
        </pc:sldMkLst>
      </pc:sldChg>
      <pc:sldChg chg="del">
        <pc:chgData name="Kumm, Joshua" userId="174d0edd-0ed3-4486-97d4-3245c1e10bae" providerId="ADAL" clId="{C3779DAD-E29F-4975-BC77-65847AAD69A1}" dt="2024-10-21T03:25:12.194" v="28" actId="47"/>
        <pc:sldMkLst>
          <pc:docMk/>
          <pc:sldMk cId="0" sldId="299"/>
        </pc:sldMkLst>
      </pc:sldChg>
      <pc:sldChg chg="del">
        <pc:chgData name="Kumm, Joshua" userId="174d0edd-0ed3-4486-97d4-3245c1e10bae" providerId="ADAL" clId="{C3779DAD-E29F-4975-BC77-65847AAD69A1}" dt="2024-10-21T03:25:15.137" v="29" actId="47"/>
        <pc:sldMkLst>
          <pc:docMk/>
          <pc:sldMk cId="0" sldId="300"/>
        </pc:sldMkLst>
      </pc:sldChg>
      <pc:sldChg chg="del">
        <pc:chgData name="Kumm, Joshua" userId="174d0edd-0ed3-4486-97d4-3245c1e10bae" providerId="ADAL" clId="{C3779DAD-E29F-4975-BC77-65847AAD69A1}" dt="2024-10-21T03:25:15.712" v="30" actId="47"/>
        <pc:sldMkLst>
          <pc:docMk/>
          <pc:sldMk cId="0" sldId="301"/>
        </pc:sldMkLst>
      </pc:sldChg>
      <pc:sldChg chg="del">
        <pc:chgData name="Kumm, Joshua" userId="174d0edd-0ed3-4486-97d4-3245c1e10bae" providerId="ADAL" clId="{C3779DAD-E29F-4975-BC77-65847AAD69A1}" dt="2024-10-21T03:25:16.173" v="31" actId="47"/>
        <pc:sldMkLst>
          <pc:docMk/>
          <pc:sldMk cId="0" sldId="302"/>
        </pc:sldMkLst>
      </pc:sldChg>
      <pc:sldChg chg="del">
        <pc:chgData name="Kumm, Joshua" userId="174d0edd-0ed3-4486-97d4-3245c1e10bae" providerId="ADAL" clId="{C3779DAD-E29F-4975-BC77-65847AAD69A1}" dt="2024-10-21T03:25:16.756" v="32" actId="47"/>
        <pc:sldMkLst>
          <pc:docMk/>
          <pc:sldMk cId="0" sldId="303"/>
        </pc:sldMkLst>
      </pc:sldChg>
      <pc:sldChg chg="del">
        <pc:chgData name="Kumm, Joshua" userId="174d0edd-0ed3-4486-97d4-3245c1e10bae" providerId="ADAL" clId="{C3779DAD-E29F-4975-BC77-65847AAD69A1}" dt="2024-10-21T03:25:21.564" v="33" actId="47"/>
        <pc:sldMkLst>
          <pc:docMk/>
          <pc:sldMk cId="0" sldId="30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" name="Google Shape;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fc3cd7a447_3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fc3cd7a447_3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-Spatial structure of NO2 changes in the model correlates to the absolute differences we saw between TROPOMI and NOASSIM CMAQ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-Magnitude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-Broad ozone increases in areas where NO2 was raised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fc3cd7a447_3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fc3cd7a447_3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-Spatial structure of NO2 changes in the model correlates to the absolute differences we saw between TROPOMI and NOASSIM CMAQ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-Magnitude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-Broad ozone increases in areas where NO2 was raised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fc3cd7a447_3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fc3cd7a447_3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-Spatial structure of NO2 changes in the model correlates to the absolute differences we saw between TROPOMI and NOASSIM CMAQ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-Magnitude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-Broad ozone increases in areas where NO2 was raised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fc3cd7a447_3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fc3cd7a447_3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-Spatial structure of NO2 changes in the model correlates to the absolute differences we saw between TROPOMI and NOASSIM CMAQ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-Magnitude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-Broad ozone increases in areas where NO2 was raised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fc3cd7a447_3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fc3cd7a447_3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914400" lvl="1" indent="-3048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verage"/>
              <a:buChar char="–"/>
            </a:pPr>
            <a:r>
              <a:rPr lang="en" sz="12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Present in both case studies </a:t>
            </a:r>
            <a:endParaRPr sz="12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verage"/>
              <a:buChar char="–"/>
            </a:pPr>
            <a:r>
              <a:rPr lang="en" sz="12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Reflected in NOASSIM and ASSIM run comparison</a:t>
            </a:r>
            <a:endParaRPr sz="12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Valdiity - assimilations are “in the right direction”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TROPOMI senesitivty issue - in areas of thick smoke, TROPOMI top-down measurements cannot properly see the surface, which can result in improper column approximation, i.e., “lower” values interpolated than we would expect based on limited info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c3cd7a447_3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fc3cd7a447_3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0b35c615b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30b35c615b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0b35c615b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0b35c615b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30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" sz="1400">
                <a:solidFill>
                  <a:schemeClr val="dk1"/>
                </a:solidFill>
              </a:rPr>
              <a:t>No up-to-date emissions inventories currently available</a:t>
            </a:r>
            <a:endParaRPr sz="14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–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CMAQ v5.4 model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–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Fire emissions estimated from BlueSky pipeline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Reasonably captures fire plume extent and downwind ozone formation</a:t>
            </a:r>
            <a:r>
              <a:rPr lang="en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–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However, high uncertainty remains…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096f106fb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096f106fb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NO</a:t>
            </a:r>
            <a:r>
              <a:rPr lang="en" sz="1200" baseline="-25000">
                <a:solidFill>
                  <a:schemeClr val="dk1"/>
                </a:solidFill>
              </a:rPr>
              <a:t>x</a:t>
            </a:r>
            <a:r>
              <a:rPr lang="en" sz="1200">
                <a:solidFill>
                  <a:schemeClr val="dk1"/>
                </a:solidFill>
              </a:rPr>
              <a:t> is among the major pollutants released in large quantities by wildfires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Transported long distances in smoke plumes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Reacts in the atmosphere to form ozone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Accurate estimation of fire NO</a:t>
            </a:r>
            <a:r>
              <a:rPr lang="en" sz="1200" baseline="-25000">
                <a:solidFill>
                  <a:schemeClr val="dk1"/>
                </a:solidFill>
              </a:rPr>
              <a:t>x</a:t>
            </a:r>
            <a:r>
              <a:rPr lang="en" sz="1200">
                <a:solidFill>
                  <a:schemeClr val="dk1"/>
                </a:solidFill>
              </a:rPr>
              <a:t> crucial to understanding overall wildfire AQ impacts, but</a:t>
            </a:r>
            <a:r>
              <a:rPr lang="en" sz="1200" b="1">
                <a:solidFill>
                  <a:schemeClr val="dk1"/>
                </a:solidFill>
              </a:rPr>
              <a:t> </a:t>
            </a:r>
            <a:r>
              <a:rPr lang="en" sz="1200">
                <a:solidFill>
                  <a:schemeClr val="dk1"/>
                </a:solidFill>
              </a:rPr>
              <a:t>no up-to-date emissions inventories are currently available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Inventories time-intensive, often take years to develop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US EPA’s early modeling efforts successful, but have high uncertainty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0b35c615b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0b35c615b4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AutoNum type="alphaLcPeriod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First, GSI pauses CMAQ run at top of hour to check for TROPOMI observations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AutoNum type="romanLcPeriod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GSI simulates ‘new’ NO</a:t>
            </a:r>
            <a:r>
              <a:rPr lang="en" sz="1800" baseline="-25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2</a:t>
            </a: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values using 3DVAR assimilation algorithm,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AutoNum type="romanLcPeriod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Calculates increment as difference between original and new modeled NO</a:t>
            </a:r>
            <a:r>
              <a:rPr lang="en" sz="1800" baseline="-25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2</a:t>
            </a: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values,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AutoNum type="romanLcPeriod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Updates NO</a:t>
            </a:r>
            <a:r>
              <a:rPr lang="en" sz="1800" baseline="-25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2</a:t>
            </a: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concentrations in CMAQ with increment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AutoNum type="alphaLcPeriod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GSI process is complete,  and CMAQ run resumes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0b35c615b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0b35c615b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•"/>
            </a:pPr>
            <a:r>
              <a:rPr lang="en" sz="1400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‘NOASSIM’</a:t>
            </a:r>
            <a:r>
              <a:rPr lang="en" sz="1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: a base model run with CMAQ-GSI NO</a:t>
            </a:r>
            <a:r>
              <a:rPr lang="en" sz="1400" baseline="-25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2 </a:t>
            </a:r>
            <a:r>
              <a:rPr lang="en" sz="1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data assimilation turned ‘off’,</a:t>
            </a:r>
            <a:endParaRPr sz="14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•"/>
            </a:pPr>
            <a:r>
              <a:rPr lang="en" sz="1400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‘ASSIM’</a:t>
            </a:r>
            <a:r>
              <a:rPr lang="en" sz="1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: CMAQ-GSI NO</a:t>
            </a:r>
            <a:r>
              <a:rPr lang="en" sz="1400" baseline="-25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2 </a:t>
            </a:r>
            <a:r>
              <a:rPr lang="en" sz="1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data assimilation turned ‘on’, occurring occasionally at hours with available obs</a:t>
            </a:r>
            <a:endParaRPr sz="14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•"/>
            </a:pPr>
            <a:endParaRPr sz="14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fc3cd7a447_3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fc3cd7a447_3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fc3cd7a447_3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fc3cd7a447_3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-Spatial structure of NO2 changes in the model correlates to the absolute differences we saw between TROPOMI and NOASSIM CMAQ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-Magnitude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-Broad ozone increases in areas where NO2 was raised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fc3cd7a447_3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fc3cd7a447_3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-Spatial structure of NO2 changes in the model correlates to the absolute differences we saw between TROPOMI and NOASSIM CMAQ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-Magnitude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-Broad ozone increases in areas where NO2 was raised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7200" y="900113"/>
            <a:ext cx="8229600" cy="10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457200" y="3022600"/>
            <a:ext cx="8229600" cy="31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457200" y="900113"/>
            <a:ext cx="8229600" cy="10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57200" y="1968500"/>
            <a:ext cx="4038600" cy="41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2"/>
          </p:nvPr>
        </p:nvSpPr>
        <p:spPr>
          <a:xfrm>
            <a:off x="4648200" y="1968500"/>
            <a:ext cx="4038600" cy="41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900113"/>
            <a:ext cx="8229600" cy="10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900113"/>
            <a:ext cx="8229600" cy="10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3022600"/>
            <a:ext cx="8229600" cy="31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ctrTitle"/>
          </p:nvPr>
        </p:nvSpPr>
        <p:spPr>
          <a:xfrm>
            <a:off x="685800" y="1553750"/>
            <a:ext cx="7772400" cy="14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Improving CMAQ Representation of 2023 Wildfire Air Quality Impacts by Assimilating Satellite NO2 Data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>
            <a:off x="1371600" y="3023750"/>
            <a:ext cx="6400800" cy="20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Joshua Kumm</a:t>
            </a:r>
            <a:r>
              <a:rPr lang="en" sz="2000" baseline="300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1,2</a:t>
            </a:r>
            <a:r>
              <a:rPr lang="en" sz="20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, Barron Henderson</a:t>
            </a:r>
            <a:r>
              <a:rPr lang="en" sz="2000" baseline="300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3</a:t>
            </a:r>
            <a:r>
              <a:rPr lang="en" sz="20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, Sergey Napelenok</a:t>
            </a:r>
            <a:r>
              <a:rPr lang="en" sz="2000" baseline="300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3</a:t>
            </a:r>
            <a:r>
              <a:rPr lang="en" sz="20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, Heather Simon</a:t>
            </a:r>
            <a:r>
              <a:rPr lang="en" sz="2000" baseline="300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3</a:t>
            </a:r>
            <a:r>
              <a:rPr lang="en" sz="20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, Zhen Qu</a:t>
            </a:r>
            <a:r>
              <a:rPr lang="en" sz="2000" baseline="300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2</a:t>
            </a:r>
            <a:endParaRPr sz="2000" baseline="30000">
              <a:solidFill>
                <a:schemeClr val="accent6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400">
              <a:solidFill>
                <a:schemeClr val="accent6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1 ORISE Fellow at US EPA</a:t>
            </a:r>
            <a:endParaRPr sz="1400">
              <a:solidFill>
                <a:schemeClr val="accent6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2 NC State University</a:t>
            </a:r>
            <a:endParaRPr sz="1400">
              <a:solidFill>
                <a:schemeClr val="accent6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3 US EPA</a:t>
            </a:r>
            <a:endParaRPr sz="1400">
              <a:solidFill>
                <a:schemeClr val="accent6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42" name="Google Shape;4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0" y="-242150"/>
            <a:ext cx="3048000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/>
          <p:nvPr/>
        </p:nvSpPr>
        <p:spPr>
          <a:xfrm>
            <a:off x="53850" y="6083600"/>
            <a:ext cx="903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2024 CMAS Conference, In-Person</a:t>
            </a:r>
            <a:endParaRPr sz="1800" i="1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i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The views expressed in this presentation are those of the author and do not necessarily reflect the views or policies of the U.S. EPA.</a:t>
            </a:r>
            <a:endParaRPr sz="1100" i="1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448925" y="451209"/>
            <a:ext cx="6058500" cy="18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Fire Event #1: June 3-7, 2023</a:t>
            </a:r>
            <a:endParaRPr sz="2000" b="0"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Char char="●"/>
            </a:pPr>
            <a:r>
              <a:rPr lang="en" sz="2000" b="0">
                <a:latin typeface="Average"/>
                <a:ea typeface="Average"/>
                <a:cs typeface="Average"/>
                <a:sym typeface="Average"/>
              </a:rPr>
              <a:t>Left:</a:t>
            </a:r>
            <a:r>
              <a:rPr lang="en" sz="2000" b="0" i="1">
                <a:latin typeface="Average"/>
                <a:ea typeface="Average"/>
                <a:cs typeface="Average"/>
                <a:sym typeface="Average"/>
              </a:rPr>
              <a:t> TropOMI vs CMAQ NO</a:t>
            </a:r>
            <a:r>
              <a:rPr lang="en" sz="2000" b="0" i="1" baseline="-25000">
                <a:latin typeface="Average"/>
                <a:ea typeface="Average"/>
                <a:cs typeface="Average"/>
                <a:sym typeface="Average"/>
              </a:rPr>
              <a:t>2 </a:t>
            </a:r>
            <a:r>
              <a:rPr lang="en" sz="2000" b="0" i="1">
                <a:latin typeface="Average"/>
                <a:ea typeface="Average"/>
                <a:cs typeface="Average"/>
                <a:sym typeface="Average"/>
              </a:rPr>
              <a:t>Vertical Column Densities (VCDs)</a:t>
            </a:r>
            <a:endParaRPr sz="2000" b="0" i="1"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Char char="●"/>
            </a:pPr>
            <a:r>
              <a:rPr lang="en" sz="2000" b="0">
                <a:latin typeface="Average"/>
                <a:ea typeface="Average"/>
                <a:cs typeface="Average"/>
                <a:sym typeface="Average"/>
              </a:rPr>
              <a:t>Right:</a:t>
            </a:r>
            <a:r>
              <a:rPr lang="en" sz="2000" b="0" i="1">
                <a:latin typeface="Average"/>
                <a:ea typeface="Average"/>
                <a:cs typeface="Average"/>
                <a:sym typeface="Average"/>
              </a:rPr>
              <a:t> ASSIM vs. NOASSIM NO</a:t>
            </a:r>
            <a:r>
              <a:rPr lang="en" sz="2000" b="0" i="1" baseline="-25000">
                <a:latin typeface="Average"/>
                <a:ea typeface="Average"/>
                <a:cs typeface="Average"/>
                <a:sym typeface="Average"/>
              </a:rPr>
              <a:t>2 </a:t>
            </a:r>
            <a:r>
              <a:rPr lang="en" sz="2000" b="0" i="1">
                <a:latin typeface="Average"/>
                <a:ea typeface="Average"/>
                <a:cs typeface="Average"/>
                <a:sym typeface="Average"/>
              </a:rPr>
              <a:t>Differences at 1000, 500, and 200 mb</a:t>
            </a:r>
            <a:endParaRPr sz="2000" b="0" i="1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12" name="Google Shape;11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72200"/>
            <a:ext cx="6058599" cy="45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5650" y="671175"/>
            <a:ext cx="2988350" cy="204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5650" y="2720323"/>
            <a:ext cx="2988350" cy="204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570" y="4808850"/>
            <a:ext cx="3008430" cy="204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/>
        </p:nvSpPr>
        <p:spPr>
          <a:xfrm>
            <a:off x="0" y="2272200"/>
            <a:ext cx="16608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TropOMI - CMAQ</a:t>
            </a:r>
            <a:endParaRPr sz="1200" b="1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457200" y="460763"/>
            <a:ext cx="8229600" cy="10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Fire Event #1: June 3-7, 2023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latin typeface="Average"/>
                <a:ea typeface="Average"/>
                <a:cs typeface="Average"/>
                <a:sym typeface="Average"/>
              </a:rPr>
              <a:t>ASSIM vs. NOASSIM Surface O</a:t>
            </a:r>
            <a:r>
              <a:rPr lang="en" sz="2000" b="0" baseline="-25000">
                <a:latin typeface="Average"/>
                <a:ea typeface="Average"/>
                <a:cs typeface="Average"/>
                <a:sym typeface="Average"/>
              </a:rPr>
              <a:t>3 </a:t>
            </a:r>
            <a:r>
              <a:rPr lang="en" sz="2000" b="0">
                <a:latin typeface="Average"/>
                <a:ea typeface="Average"/>
                <a:cs typeface="Average"/>
                <a:sym typeface="Average"/>
              </a:rPr>
              <a:t>Differences</a:t>
            </a:r>
            <a:endParaRPr sz="2000" b="0"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122" name="Google Shape;122;p17"/>
          <p:cNvCxnSpPr>
            <a:stCxn id="123" idx="2"/>
            <a:endCxn id="124" idx="1"/>
          </p:cNvCxnSpPr>
          <p:nvPr/>
        </p:nvCxnSpPr>
        <p:spPr>
          <a:xfrm>
            <a:off x="1494175" y="3644775"/>
            <a:ext cx="1494300" cy="94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25" name="Google Shape;12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" y="1456275"/>
            <a:ext cx="3008430" cy="204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8575" y="2647166"/>
            <a:ext cx="5715426" cy="4210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448925" y="451209"/>
            <a:ext cx="6058500" cy="18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Fire Event #2: July 12-16, 2023</a:t>
            </a:r>
            <a:endParaRPr sz="2000" b="0"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Char char="●"/>
            </a:pPr>
            <a:r>
              <a:rPr lang="en" sz="2000" b="0">
                <a:latin typeface="Average"/>
                <a:ea typeface="Average"/>
                <a:cs typeface="Average"/>
                <a:sym typeface="Average"/>
              </a:rPr>
              <a:t>Left:</a:t>
            </a:r>
            <a:r>
              <a:rPr lang="en" sz="2000" b="0" i="1">
                <a:latin typeface="Average"/>
                <a:ea typeface="Average"/>
                <a:cs typeface="Average"/>
                <a:sym typeface="Average"/>
              </a:rPr>
              <a:t> TropOMI vs CMAQ NO</a:t>
            </a:r>
            <a:r>
              <a:rPr lang="en" sz="2000" b="0" i="1" baseline="-25000">
                <a:latin typeface="Average"/>
                <a:ea typeface="Average"/>
                <a:cs typeface="Average"/>
                <a:sym typeface="Average"/>
              </a:rPr>
              <a:t>2 </a:t>
            </a:r>
            <a:r>
              <a:rPr lang="en" sz="2000" b="0" i="1">
                <a:latin typeface="Average"/>
                <a:ea typeface="Average"/>
                <a:cs typeface="Average"/>
                <a:sym typeface="Average"/>
              </a:rPr>
              <a:t>Vertical Column Densities (VCDs)</a:t>
            </a:r>
            <a:endParaRPr sz="2000" b="0" i="1"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Char char="●"/>
            </a:pPr>
            <a:r>
              <a:rPr lang="en" sz="2000" b="0">
                <a:latin typeface="Average"/>
                <a:ea typeface="Average"/>
                <a:cs typeface="Average"/>
                <a:sym typeface="Average"/>
              </a:rPr>
              <a:t>Right:</a:t>
            </a:r>
            <a:r>
              <a:rPr lang="en" sz="2000" b="0" i="1">
                <a:latin typeface="Average"/>
                <a:ea typeface="Average"/>
                <a:cs typeface="Average"/>
                <a:sym typeface="Average"/>
              </a:rPr>
              <a:t> ASSIM vs. NOASSIM NO</a:t>
            </a:r>
            <a:r>
              <a:rPr lang="en" sz="2000" b="0" i="1" baseline="-25000">
                <a:latin typeface="Average"/>
                <a:ea typeface="Average"/>
                <a:cs typeface="Average"/>
                <a:sym typeface="Average"/>
              </a:rPr>
              <a:t>2 </a:t>
            </a:r>
            <a:r>
              <a:rPr lang="en" sz="2000" b="0" i="1">
                <a:latin typeface="Average"/>
                <a:ea typeface="Average"/>
                <a:cs typeface="Average"/>
                <a:sym typeface="Average"/>
              </a:rPr>
              <a:t>Differences at 1000, 500, and 200 mb</a:t>
            </a:r>
            <a:endParaRPr sz="2000" b="0" i="1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32" name="Google Shape;13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8625" y="4787549"/>
            <a:ext cx="3085375" cy="207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8625" y="2585571"/>
            <a:ext cx="3085375" cy="215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8625" y="497954"/>
            <a:ext cx="3085375" cy="208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272285"/>
            <a:ext cx="6058499" cy="458571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/>
        </p:nvSpPr>
        <p:spPr>
          <a:xfrm>
            <a:off x="0" y="2272200"/>
            <a:ext cx="16608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TropOMI - CMAQ</a:t>
            </a:r>
            <a:endParaRPr sz="1200" b="1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>
            <a:spLocks noGrp="1"/>
          </p:cNvSpPr>
          <p:nvPr>
            <p:ph type="title"/>
          </p:nvPr>
        </p:nvSpPr>
        <p:spPr>
          <a:xfrm>
            <a:off x="457200" y="460763"/>
            <a:ext cx="8229600" cy="10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Fire Event #2: July 12-16, 2023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latin typeface="Average"/>
                <a:ea typeface="Average"/>
                <a:cs typeface="Average"/>
                <a:sym typeface="Average"/>
              </a:rPr>
              <a:t>ASSIM vs. NOASSIM Surface O</a:t>
            </a:r>
            <a:r>
              <a:rPr lang="en" sz="2000" b="0" baseline="-25000">
                <a:latin typeface="Average"/>
                <a:ea typeface="Average"/>
                <a:cs typeface="Average"/>
                <a:sym typeface="Average"/>
              </a:rPr>
              <a:t>3 </a:t>
            </a:r>
            <a:r>
              <a:rPr lang="en" sz="2000" b="0">
                <a:latin typeface="Average"/>
                <a:ea typeface="Average"/>
                <a:cs typeface="Average"/>
                <a:sym typeface="Average"/>
              </a:rPr>
              <a:t>Differences</a:t>
            </a:r>
            <a:endParaRPr sz="2000" b="0"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142" name="Google Shape;142;p19"/>
          <p:cNvCxnSpPr>
            <a:stCxn id="143" idx="2"/>
            <a:endCxn id="144" idx="1"/>
          </p:cNvCxnSpPr>
          <p:nvPr/>
        </p:nvCxnSpPr>
        <p:spPr>
          <a:xfrm>
            <a:off x="1494175" y="3644775"/>
            <a:ext cx="1494300" cy="94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45" name="Google Shape;14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7200" y="2675625"/>
            <a:ext cx="5676800" cy="418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843425"/>
            <a:ext cx="3214276" cy="215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457200" y="441638"/>
            <a:ext cx="8229600" cy="10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Conclusions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2" name="Google Shape;152;p20"/>
          <p:cNvSpPr txBox="1">
            <a:spLocks noGrp="1"/>
          </p:cNvSpPr>
          <p:nvPr>
            <p:ph type="body" idx="1"/>
          </p:nvPr>
        </p:nvSpPr>
        <p:spPr>
          <a:xfrm>
            <a:off x="457200" y="1509950"/>
            <a:ext cx="8229600" cy="31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Font typeface="Average"/>
              <a:buChar char="•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TROPOMI retrieved NO</a:t>
            </a:r>
            <a:r>
              <a:rPr lang="en" baseline="-25000">
                <a:latin typeface="Average"/>
                <a:ea typeface="Average"/>
                <a:cs typeface="Average"/>
                <a:sym typeface="Average"/>
              </a:rPr>
              <a:t>2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 columns are significantly lower than CMAQ at fire plume locations</a:t>
            </a:r>
            <a:endParaRPr baseline="-2500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000"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Font typeface="Average"/>
              <a:buChar char="•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In areas not experiencing wildfire impacts, broad areas exist where TROPOMI &gt; CMAQ, indicating CMAQ EMBER anthropogenic NO</a:t>
            </a:r>
            <a:r>
              <a:rPr lang="en" baseline="-25000">
                <a:latin typeface="Average"/>
                <a:ea typeface="Average"/>
                <a:cs typeface="Average"/>
                <a:sym typeface="Average"/>
              </a:rPr>
              <a:t>x 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emissions may be low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000"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Font typeface="Average"/>
              <a:buChar char="•"/>
            </a:pPr>
            <a:r>
              <a:rPr lang="en" b="1">
                <a:latin typeface="Average"/>
                <a:ea typeface="Average"/>
                <a:cs typeface="Average"/>
                <a:sym typeface="Average"/>
              </a:rPr>
              <a:t>Inter-run comparison shows that GSI improves agreement between CMAQ and TROPOMI NO</a:t>
            </a:r>
            <a:r>
              <a:rPr lang="en" b="1" baseline="-25000">
                <a:latin typeface="Average"/>
                <a:ea typeface="Average"/>
                <a:cs typeface="Average"/>
                <a:sym typeface="Average"/>
              </a:rPr>
              <a:t>2</a:t>
            </a:r>
            <a:endParaRPr b="1" baseline="-250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Char char="–"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Indicates validity of CMAQ-GSI system</a:t>
            </a:r>
            <a:endParaRPr sz="20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Char char="–"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GSI implementation has direct impact on CMAQ representation of ozone</a:t>
            </a:r>
            <a:endParaRPr sz="20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Char char="–"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Note: this claim has yet to be independently verified</a:t>
            </a:r>
            <a:endParaRPr sz="20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>
            <a:spLocks noGrp="1"/>
          </p:cNvSpPr>
          <p:nvPr>
            <p:ph type="title"/>
          </p:nvPr>
        </p:nvSpPr>
        <p:spPr>
          <a:xfrm>
            <a:off x="457200" y="441638"/>
            <a:ext cx="8229600" cy="10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Next Steps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8" name="Google Shape;158;p21"/>
          <p:cNvSpPr txBox="1">
            <a:spLocks noGrp="1"/>
          </p:cNvSpPr>
          <p:nvPr>
            <p:ph type="body" idx="1"/>
          </p:nvPr>
        </p:nvSpPr>
        <p:spPr>
          <a:xfrm>
            <a:off x="457200" y="1509950"/>
            <a:ext cx="8229600" cy="31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Font typeface="Average"/>
              <a:buAutoNum type="arabicPeriod"/>
            </a:pPr>
            <a:r>
              <a:rPr lang="en" b="1">
                <a:latin typeface="Average"/>
                <a:ea typeface="Average"/>
                <a:cs typeface="Average"/>
                <a:sym typeface="Average"/>
              </a:rPr>
              <a:t>Further investigation of near-fire discrepancies in TROPOMI and CMAQ NO</a:t>
            </a:r>
            <a:r>
              <a:rPr lang="en" b="1" baseline="-25000">
                <a:latin typeface="Average"/>
                <a:ea typeface="Average"/>
                <a:cs typeface="Average"/>
                <a:sym typeface="Average"/>
              </a:rPr>
              <a:t>2</a:t>
            </a:r>
            <a:endParaRPr b="1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AutoNum type="alphaLcPeriod"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Currently unclear whether this is a TROPOMI sensitivity issue, CMAQ overestimation of fire emissions, or something else</a:t>
            </a:r>
            <a:endParaRPr sz="20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AutoNum type="alphaLcPeriod"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Looking into possible artifacts within the near fire retrievals</a:t>
            </a:r>
            <a:endParaRPr sz="2000"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verage"/>
              <a:buAutoNum type="arabicPeriod"/>
            </a:pPr>
            <a:r>
              <a:rPr lang="en" b="1">
                <a:latin typeface="Average"/>
                <a:ea typeface="Average"/>
                <a:cs typeface="Average"/>
                <a:sym typeface="Average"/>
              </a:rPr>
              <a:t>Evaluation of model performance with respect to in situ observations</a:t>
            </a:r>
            <a:endParaRPr b="1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AutoNum type="alphaLcPeriod"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Compare NOASSIM/ASSIM CMAQ performance to available AQS data for O</a:t>
            </a:r>
            <a:r>
              <a:rPr lang="en" sz="2000" baseline="-25000">
                <a:latin typeface="Average"/>
                <a:ea typeface="Average"/>
                <a:cs typeface="Average"/>
                <a:sym typeface="Average"/>
              </a:rPr>
              <a:t>3</a:t>
            </a:r>
            <a:endParaRPr sz="20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AutoNum type="alphaLcPeriod"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Perform quantitative analysis and compute revealing statistics</a:t>
            </a:r>
            <a:endParaRPr sz="20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AutoNum type="alphaLcPeriod"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Determine whether the assimilation induced changes are in line with other observations</a:t>
            </a:r>
            <a:endParaRPr sz="200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000" b="1">
                <a:latin typeface="Average"/>
                <a:ea typeface="Average"/>
                <a:cs typeface="Average"/>
                <a:sym typeface="Average"/>
              </a:rPr>
              <a:t>With this work, we seek to inform 2023 rapid modeling efforts, and inspire policy action! </a:t>
            </a:r>
            <a:endParaRPr sz="2000" b="1" i="1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9422"/>
            <a:ext cx="9144003" cy="6844607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457200" y="419413"/>
            <a:ext cx="8229600" cy="10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Motivation: the 2023 Canadian Wildfires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457200" y="1487725"/>
            <a:ext cx="8229600" cy="195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rage"/>
              <a:buChar char="•"/>
            </a:pPr>
            <a:r>
              <a:rPr lang="en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Last summer, wildfires raged across Canada at an unprecedented scale from May-October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verage"/>
              <a:buChar char="–"/>
            </a:pPr>
            <a:r>
              <a:rPr lang="en" sz="20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18.5 million hectares burned (&gt;2.5x previous record)</a:t>
            </a:r>
            <a:endParaRPr sz="20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rage"/>
              <a:buChar char="•"/>
            </a:pPr>
            <a:r>
              <a:rPr lang="en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Frequent smoke plumes produced significant air quality problems across the US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51" name="Google Shape;5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7826" y="4412500"/>
            <a:ext cx="3414963" cy="256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375" y="4407225"/>
            <a:ext cx="363855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6772"/>
            <a:ext cx="9144003" cy="684460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457200" y="416763"/>
            <a:ext cx="8229600" cy="10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Rapid Modeling of Fire Impacts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457200" y="1485075"/>
            <a:ext cx="8229600" cy="31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rage"/>
              <a:buChar char="•"/>
            </a:pPr>
            <a:r>
              <a:rPr lang="en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Accurate estimation of 2023 fire emissions crucial to understanding fire impacts to air quality, but not yet available</a:t>
            </a:r>
            <a:endParaRPr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rage"/>
              <a:buChar char="•"/>
            </a:pPr>
            <a:r>
              <a:rPr lang="en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Rapid modeling efforts such as the Expedited Modeling of Burn Events Result (EMBER) underway at US EPA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</a:pPr>
            <a:r>
              <a:rPr lang="en" sz="20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Shown to reasonably capture fire plume extent and downwind ozone formation</a:t>
            </a:r>
            <a:r>
              <a:rPr lang="en" sz="2000">
                <a:solidFill>
                  <a:schemeClr val="lt1"/>
                </a:solidFill>
              </a:rPr>
              <a:t> </a:t>
            </a:r>
            <a:endParaRPr sz="2000">
              <a:solidFill>
                <a:schemeClr val="lt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verage"/>
              <a:buChar char="–"/>
            </a:pPr>
            <a:r>
              <a:rPr lang="en" sz="20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However, high uncertainty remains…</a:t>
            </a:r>
            <a:endParaRPr sz="20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rage"/>
              <a:buChar char="•"/>
            </a:pPr>
            <a:r>
              <a:rPr lang="en" b="1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How can we improve representation of the 2023 fires and reduce uncertainty in these modeling efforts?</a:t>
            </a:r>
            <a:endParaRPr b="1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457200" y="452988"/>
            <a:ext cx="8229600" cy="10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The Case for Assimilating Satellite NO</a:t>
            </a:r>
            <a:r>
              <a:rPr lang="en" baseline="-25000">
                <a:latin typeface="Average"/>
                <a:ea typeface="Average"/>
                <a:cs typeface="Average"/>
                <a:sym typeface="Average"/>
              </a:rPr>
              <a:t>2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457200" y="1521288"/>
            <a:ext cx="8229600" cy="31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Font typeface="Average"/>
              <a:buChar char="•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To gain a better understanding of ozone-related fire impacts, we need to start with NO</a:t>
            </a:r>
            <a:r>
              <a:rPr lang="en" baseline="-25000">
                <a:latin typeface="Average"/>
                <a:ea typeface="Average"/>
                <a:cs typeface="Average"/>
                <a:sym typeface="Average"/>
              </a:rPr>
              <a:t>2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 at the source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Char char="–"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Fires release large quantities of NO</a:t>
            </a:r>
            <a:r>
              <a:rPr lang="en" sz="2000" baseline="-25000">
                <a:latin typeface="Average"/>
                <a:ea typeface="Average"/>
                <a:cs typeface="Average"/>
                <a:sym typeface="Average"/>
              </a:rPr>
              <a:t>x </a:t>
            </a: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 (including NO</a:t>
            </a:r>
            <a:r>
              <a:rPr lang="en" sz="2000" baseline="-25000">
                <a:latin typeface="Average"/>
                <a:ea typeface="Average"/>
                <a:cs typeface="Average"/>
                <a:sym typeface="Average"/>
              </a:rPr>
              <a:t>2</a:t>
            </a: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)</a:t>
            </a:r>
            <a:endParaRPr sz="20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Char char="–"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NO</a:t>
            </a:r>
            <a:r>
              <a:rPr lang="en" sz="2000" baseline="-25000">
                <a:latin typeface="Average"/>
                <a:ea typeface="Average"/>
                <a:cs typeface="Average"/>
                <a:sym typeface="Average"/>
              </a:rPr>
              <a:t>x</a:t>
            </a: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 carried via smoke plumes to distant locations, reacting photochemically to form ozone</a:t>
            </a:r>
            <a:endParaRPr sz="2000"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verage"/>
              <a:buChar char="•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NO</a:t>
            </a:r>
            <a:r>
              <a:rPr lang="en" baseline="-25000">
                <a:latin typeface="Average"/>
                <a:ea typeface="Average"/>
                <a:cs typeface="Average"/>
                <a:sym typeface="Average"/>
              </a:rPr>
              <a:t>2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 observations from the TROPOspheric Monitoring Instrument (TROPOMI) can refine modeled NO</a:t>
            </a:r>
            <a:r>
              <a:rPr lang="en" baseline="-25000">
                <a:latin typeface="Average"/>
                <a:ea typeface="Average"/>
                <a:cs typeface="Average"/>
                <a:sym typeface="Average"/>
              </a:rPr>
              <a:t>2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 and ozone concentrations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verage"/>
              <a:buChar char="–"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Higher spatiotemporal resolution (5.5 km x 3.5 km, 102 min)</a:t>
            </a:r>
            <a:endParaRPr sz="20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verage"/>
              <a:buChar char="–"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Captures urban-scale air quality on subseasonal timeframe</a:t>
            </a:r>
            <a:endParaRPr sz="22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6" name="Google Shape;6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2788" y="5181600"/>
            <a:ext cx="1631026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7061" y="6145802"/>
            <a:ext cx="700010" cy="767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4523" y="5094260"/>
            <a:ext cx="1333218" cy="131885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0"/>
          <p:cNvSpPr/>
          <p:nvPr/>
        </p:nvSpPr>
        <p:spPr>
          <a:xfrm rot="-1413693">
            <a:off x="3699674" y="5906049"/>
            <a:ext cx="1349398" cy="3997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0"/>
          <p:cNvSpPr/>
          <p:nvPr/>
        </p:nvSpPr>
        <p:spPr>
          <a:xfrm>
            <a:off x="2024813" y="5659397"/>
            <a:ext cx="1815267" cy="1285951"/>
          </a:xfrm>
          <a:custGeom>
            <a:avLst/>
            <a:gdLst/>
            <a:ahLst/>
            <a:cxnLst/>
            <a:rect l="l" t="t" r="r" b="b"/>
            <a:pathLst>
              <a:path w="81220" h="71561" extrusionOk="0">
                <a:moveTo>
                  <a:pt x="46567" y="6599"/>
                </a:moveTo>
                <a:cubicBezTo>
                  <a:pt x="39474" y="3447"/>
                  <a:pt x="31738" y="951"/>
                  <a:pt x="23976" y="951"/>
                </a:cubicBezTo>
                <a:cubicBezTo>
                  <a:pt x="21287" y="951"/>
                  <a:pt x="17808" y="-952"/>
                  <a:pt x="15908" y="951"/>
                </a:cubicBezTo>
                <a:cubicBezTo>
                  <a:pt x="10466" y="6400"/>
                  <a:pt x="16513" y="18096"/>
                  <a:pt x="11067" y="23542"/>
                </a:cubicBezTo>
                <a:cubicBezTo>
                  <a:pt x="7702" y="26907"/>
                  <a:pt x="3943" y="29859"/>
                  <a:pt x="578" y="33224"/>
                </a:cubicBezTo>
                <a:cubicBezTo>
                  <a:pt x="-579" y="34381"/>
                  <a:pt x="1385" y="36429"/>
                  <a:pt x="1385" y="38065"/>
                </a:cubicBezTo>
                <a:cubicBezTo>
                  <a:pt x="1385" y="43287"/>
                  <a:pt x="2275" y="48725"/>
                  <a:pt x="4612" y="53395"/>
                </a:cubicBezTo>
                <a:cubicBezTo>
                  <a:pt x="9305" y="62775"/>
                  <a:pt x="24277" y="60806"/>
                  <a:pt x="33658" y="65497"/>
                </a:cubicBezTo>
                <a:cubicBezTo>
                  <a:pt x="44726" y="71031"/>
                  <a:pt x="62028" y="75059"/>
                  <a:pt x="70772" y="66304"/>
                </a:cubicBezTo>
                <a:cubicBezTo>
                  <a:pt x="72871" y="64202"/>
                  <a:pt x="77547" y="67597"/>
                  <a:pt x="79647" y="65497"/>
                </a:cubicBezTo>
                <a:cubicBezTo>
                  <a:pt x="84247" y="60897"/>
                  <a:pt x="77226" y="52638"/>
                  <a:pt x="77226" y="46133"/>
                </a:cubicBezTo>
              </a:path>
            </a:pathLst>
          </a:custGeom>
          <a:noFill/>
          <a:ln w="762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457200" y="475563"/>
            <a:ext cx="8229600" cy="10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Gridpoint Statistical Interpolation (GSI) </a:t>
            </a: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457200" y="1543875"/>
            <a:ext cx="8229600" cy="31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Font typeface="Average"/>
              <a:buChar char="•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Gridpoint Statistical Interpolation (GSI) model assimilates satellite chemical data into CMAQ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verage"/>
              <a:buAutoNum type="alphaLcPeriod"/>
            </a:pPr>
            <a:r>
              <a:rPr lang="en" sz="2200">
                <a:latin typeface="Average"/>
                <a:ea typeface="Average"/>
                <a:cs typeface="Average"/>
                <a:sym typeface="Average"/>
              </a:rPr>
              <a:t>Accounts for background error covariance, satellite uncertainty</a:t>
            </a:r>
            <a:endParaRPr sz="22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verage"/>
              <a:buAutoNum type="alphaLcPeriod"/>
            </a:pPr>
            <a:r>
              <a:rPr lang="en" sz="2200">
                <a:latin typeface="Average"/>
                <a:ea typeface="Average"/>
                <a:cs typeface="Average"/>
                <a:sym typeface="Average"/>
              </a:rPr>
              <a:t>Shown to improve agreement between satellite and model</a:t>
            </a:r>
            <a:endParaRPr sz="2200"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verage"/>
              <a:buChar char="•"/>
            </a:pPr>
            <a:r>
              <a:rPr lang="en" b="1">
                <a:latin typeface="Average"/>
                <a:ea typeface="Average"/>
                <a:cs typeface="Average"/>
                <a:sym typeface="Average"/>
              </a:rPr>
              <a:t>For NO</a:t>
            </a:r>
            <a:r>
              <a:rPr lang="en" b="1" baseline="-25000">
                <a:latin typeface="Average"/>
                <a:ea typeface="Average"/>
                <a:cs typeface="Average"/>
                <a:sym typeface="Average"/>
              </a:rPr>
              <a:t>2 </a:t>
            </a:r>
            <a:r>
              <a:rPr lang="en" b="1">
                <a:latin typeface="Average"/>
                <a:ea typeface="Average"/>
                <a:cs typeface="Average"/>
                <a:sym typeface="Average"/>
              </a:rPr>
              <a:t>assimilation, we introduce an online coupled CMAQ-GSI framework</a:t>
            </a:r>
            <a:endParaRPr b="1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Average"/>
              <a:buAutoNum type="alphaLcPeriod"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GSI simulates ‘new’ NO</a:t>
            </a:r>
            <a:r>
              <a:rPr lang="en" sz="2000" baseline="-25000">
                <a:latin typeface="Average"/>
                <a:ea typeface="Average"/>
                <a:cs typeface="Average"/>
                <a:sym typeface="Average"/>
              </a:rPr>
              <a:t>2</a:t>
            </a: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 values using 3DVAR assimilation algorithm</a:t>
            </a:r>
            <a:endParaRPr sz="20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AutoNum type="alphaLcPeriod"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Increment calculated as difference between original and new modeled NO</a:t>
            </a:r>
            <a:r>
              <a:rPr lang="en" sz="2000" baseline="-25000">
                <a:latin typeface="Average"/>
                <a:ea typeface="Average"/>
                <a:cs typeface="Average"/>
                <a:sym typeface="Average"/>
              </a:rPr>
              <a:t>2</a:t>
            </a: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 values</a:t>
            </a:r>
            <a:endParaRPr sz="20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AutoNum type="alphaLcPeriod"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Updates NO</a:t>
            </a:r>
            <a:r>
              <a:rPr lang="en" sz="2000" baseline="-25000">
                <a:latin typeface="Average"/>
                <a:ea typeface="Average"/>
                <a:cs typeface="Average"/>
                <a:sym typeface="Average"/>
              </a:rPr>
              <a:t>2</a:t>
            </a: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 concentrations in CMAQ with increment for areas with available observations</a:t>
            </a:r>
            <a:endParaRPr sz="200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0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>
            <a:off x="457200" y="456363"/>
            <a:ext cx="8229600" cy="10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NO</a:t>
            </a:r>
            <a:r>
              <a:rPr lang="en" baseline="-25000">
                <a:latin typeface="Average"/>
                <a:ea typeface="Average"/>
                <a:cs typeface="Average"/>
                <a:sym typeface="Average"/>
              </a:rPr>
              <a:t>2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 Assimilation Modeling Setup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>
            <a:off x="457200" y="1524675"/>
            <a:ext cx="8229600" cy="31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Font typeface="Average"/>
              <a:buChar char="•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Two CMAQ v5.4 model simulations are performed over the 2023 North American fire season: a </a:t>
            </a:r>
            <a:r>
              <a:rPr lang="en" b="1">
                <a:latin typeface="Average"/>
                <a:ea typeface="Average"/>
                <a:cs typeface="Average"/>
                <a:sym typeface="Average"/>
              </a:rPr>
              <a:t>‘NOASSIM’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 run, and an </a:t>
            </a:r>
            <a:r>
              <a:rPr lang="en" b="1">
                <a:latin typeface="Average"/>
                <a:ea typeface="Average"/>
                <a:cs typeface="Average"/>
                <a:sym typeface="Average"/>
              </a:rPr>
              <a:t>‘ASSIM’ 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 run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verage"/>
              <a:buAutoNum type="alphaLcPeriod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NOASSIM - base simulation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verage"/>
              <a:buAutoNum type="alphaLcPeriod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ASSIM - with GSI NO</a:t>
            </a:r>
            <a:r>
              <a:rPr lang="en" baseline="-25000">
                <a:latin typeface="Average"/>
                <a:ea typeface="Average"/>
                <a:cs typeface="Average"/>
                <a:sym typeface="Average"/>
              </a:rPr>
              <a:t>2 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data assimilation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Font typeface="Average"/>
              <a:buChar char="•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Both model runs use 2023 EMBER inputs/specifications 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AutoNum type="alphaLcPeriod"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April 11 - September 30, 2023 (10 day spinup)</a:t>
            </a:r>
            <a:endParaRPr sz="20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AutoNum type="alphaLcPeriod"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36US3 domain, 35 vertical layers</a:t>
            </a:r>
            <a:endParaRPr sz="20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AutoNum type="alphaLcPeriod"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NACC meteorology, NASA GEOS-CF IC/BCs</a:t>
            </a:r>
            <a:endParaRPr sz="2000">
              <a:latin typeface="Average"/>
              <a:ea typeface="Average"/>
              <a:cs typeface="Average"/>
              <a:sym typeface="Average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AutoNum type="alphaLcPeriod"/>
            </a:pPr>
            <a:r>
              <a:rPr lang="en" sz="2000">
                <a:latin typeface="Average"/>
                <a:ea typeface="Average"/>
                <a:cs typeface="Average"/>
                <a:sym typeface="Average"/>
              </a:rPr>
              <a:t>2018 avg anthropogenic, 2023 BlueSky preliminary fire emissions</a:t>
            </a:r>
            <a:endParaRPr sz="2000" b="1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457200" y="441638"/>
            <a:ext cx="8229600" cy="10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Case Study Overview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1"/>
          </p:nvPr>
        </p:nvSpPr>
        <p:spPr>
          <a:xfrm>
            <a:off x="457200" y="1509950"/>
            <a:ext cx="8229600" cy="31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Font typeface="Average"/>
              <a:buChar char="•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We sampled one ‘normal’ time period, and two multiday fire events to investigate: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9144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verage"/>
              <a:buAutoNum type="arabicPeriod"/>
            </a:pPr>
            <a:r>
              <a:rPr lang="en" sz="2200">
                <a:latin typeface="Average"/>
                <a:ea typeface="Average"/>
                <a:cs typeface="Average"/>
                <a:sym typeface="Average"/>
              </a:rPr>
              <a:t>Non-Fire Event: </a:t>
            </a:r>
            <a:r>
              <a:rPr lang="en" sz="2200" b="1">
                <a:latin typeface="Average"/>
                <a:ea typeface="Average"/>
                <a:cs typeface="Average"/>
                <a:sym typeface="Average"/>
              </a:rPr>
              <a:t>April 11-15, 2023</a:t>
            </a:r>
            <a:endParaRPr sz="2200" b="1">
              <a:latin typeface="Average"/>
              <a:ea typeface="Average"/>
              <a:cs typeface="Average"/>
              <a:sym typeface="Average"/>
            </a:endParaRPr>
          </a:p>
          <a:p>
            <a:pPr marL="9144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verage"/>
              <a:buAutoNum type="arabicPeriod"/>
            </a:pPr>
            <a:r>
              <a:rPr lang="en" sz="2200">
                <a:latin typeface="Average"/>
                <a:ea typeface="Average"/>
                <a:cs typeface="Average"/>
                <a:sym typeface="Average"/>
              </a:rPr>
              <a:t>Fire Event #1: </a:t>
            </a:r>
            <a:r>
              <a:rPr lang="en" sz="2200" b="1">
                <a:latin typeface="Average"/>
                <a:ea typeface="Average"/>
                <a:cs typeface="Average"/>
                <a:sym typeface="Average"/>
              </a:rPr>
              <a:t>June 3-7, 2023</a:t>
            </a:r>
            <a:endParaRPr sz="2200" b="1">
              <a:latin typeface="Average"/>
              <a:ea typeface="Average"/>
              <a:cs typeface="Average"/>
              <a:sym typeface="Average"/>
            </a:endParaRPr>
          </a:p>
          <a:p>
            <a:pPr marL="9144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verage"/>
              <a:buAutoNum type="arabicPeriod"/>
            </a:pPr>
            <a:r>
              <a:rPr lang="en" sz="2200">
                <a:latin typeface="Average"/>
                <a:ea typeface="Average"/>
                <a:cs typeface="Average"/>
                <a:sym typeface="Average"/>
              </a:rPr>
              <a:t>Fire Event #2: </a:t>
            </a:r>
            <a:r>
              <a:rPr lang="en" sz="2200" b="1">
                <a:latin typeface="Average"/>
                <a:ea typeface="Average"/>
                <a:cs typeface="Average"/>
                <a:sym typeface="Average"/>
              </a:rPr>
              <a:t>July 12-16, 2023</a:t>
            </a:r>
            <a:endParaRPr sz="2200" b="1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Font typeface="Average"/>
              <a:buChar char="•"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We use three metrics to evaluate model performance: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9144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verage"/>
              <a:buAutoNum type="arabicPeriod"/>
            </a:pPr>
            <a:r>
              <a:rPr lang="en" sz="2200">
                <a:latin typeface="Average"/>
                <a:ea typeface="Average"/>
                <a:cs typeface="Average"/>
                <a:sym typeface="Average"/>
              </a:rPr>
              <a:t>Comparison of TROPOMI and CMAQ NOASSIM NO</a:t>
            </a:r>
            <a:r>
              <a:rPr lang="en" sz="2200" baseline="-25000">
                <a:latin typeface="Average"/>
                <a:ea typeface="Average"/>
                <a:cs typeface="Average"/>
                <a:sym typeface="Average"/>
              </a:rPr>
              <a:t>2</a:t>
            </a:r>
            <a:r>
              <a:rPr lang="en" sz="2200">
                <a:latin typeface="Average"/>
                <a:ea typeface="Average"/>
                <a:cs typeface="Average"/>
                <a:sym typeface="Average"/>
              </a:rPr>
              <a:t> Vertical Column Densities (VCDs)</a:t>
            </a:r>
            <a:endParaRPr sz="2200">
              <a:latin typeface="Average"/>
              <a:ea typeface="Average"/>
              <a:cs typeface="Average"/>
              <a:sym typeface="Average"/>
            </a:endParaRPr>
          </a:p>
          <a:p>
            <a:pPr marL="9144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verage"/>
              <a:buAutoNum type="arabicPeriod"/>
            </a:pPr>
            <a:r>
              <a:rPr lang="en" sz="2200">
                <a:latin typeface="Average"/>
                <a:ea typeface="Average"/>
                <a:cs typeface="Average"/>
                <a:sym typeface="Average"/>
              </a:rPr>
              <a:t>NOASSIM and ASSIM model-simulated NO</a:t>
            </a:r>
            <a:r>
              <a:rPr lang="en" sz="2200" baseline="-25000">
                <a:latin typeface="Average"/>
                <a:ea typeface="Average"/>
                <a:cs typeface="Average"/>
                <a:sym typeface="Average"/>
              </a:rPr>
              <a:t>2 </a:t>
            </a:r>
            <a:r>
              <a:rPr lang="en" sz="2200">
                <a:latin typeface="Average"/>
                <a:ea typeface="Average"/>
                <a:cs typeface="Average"/>
                <a:sym typeface="Average"/>
              </a:rPr>
              <a:t>Differences at lower, mid, and upper levels</a:t>
            </a:r>
            <a:endParaRPr sz="2200">
              <a:latin typeface="Average"/>
              <a:ea typeface="Average"/>
              <a:cs typeface="Average"/>
              <a:sym typeface="Average"/>
            </a:endParaRPr>
          </a:p>
          <a:p>
            <a:pPr marL="9144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verage"/>
              <a:buAutoNum type="arabicPeriod"/>
            </a:pPr>
            <a:r>
              <a:rPr lang="en" sz="2200">
                <a:latin typeface="Average"/>
                <a:ea typeface="Average"/>
                <a:cs typeface="Average"/>
                <a:sym typeface="Average"/>
              </a:rPr>
              <a:t>NOASSIM and ASSIM model-simulated O</a:t>
            </a:r>
            <a:r>
              <a:rPr lang="en" sz="2200" baseline="-25000">
                <a:latin typeface="Average"/>
                <a:ea typeface="Average"/>
                <a:cs typeface="Average"/>
                <a:sym typeface="Average"/>
              </a:rPr>
              <a:t>3 </a:t>
            </a:r>
            <a:r>
              <a:rPr lang="en" sz="2200">
                <a:latin typeface="Average"/>
                <a:ea typeface="Average"/>
                <a:cs typeface="Average"/>
                <a:sym typeface="Average"/>
              </a:rPr>
              <a:t>Differences at lower, mid, and upper levels</a:t>
            </a:r>
            <a:endParaRPr sz="22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353400" y="451200"/>
            <a:ext cx="6153900" cy="18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Non-Fire Event: April 11-15, 2023</a:t>
            </a:r>
            <a:endParaRPr sz="2000" b="0"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Char char="●"/>
            </a:pPr>
            <a:r>
              <a:rPr lang="en" sz="2000" b="0">
                <a:latin typeface="Average"/>
                <a:ea typeface="Average"/>
                <a:cs typeface="Average"/>
                <a:sym typeface="Average"/>
              </a:rPr>
              <a:t>Left:</a:t>
            </a:r>
            <a:r>
              <a:rPr lang="en" sz="2000" b="0" i="1">
                <a:latin typeface="Average"/>
                <a:ea typeface="Average"/>
                <a:cs typeface="Average"/>
                <a:sym typeface="Average"/>
              </a:rPr>
              <a:t> TropOMI vs CMAQ NO</a:t>
            </a:r>
            <a:r>
              <a:rPr lang="en" sz="2000" b="0" i="1" baseline="-25000">
                <a:latin typeface="Average"/>
                <a:ea typeface="Average"/>
                <a:cs typeface="Average"/>
                <a:sym typeface="Average"/>
              </a:rPr>
              <a:t>2 </a:t>
            </a:r>
            <a:r>
              <a:rPr lang="en" sz="2000" b="0" i="1">
                <a:latin typeface="Average"/>
                <a:ea typeface="Average"/>
                <a:cs typeface="Average"/>
                <a:sym typeface="Average"/>
              </a:rPr>
              <a:t>Vertical Column Densities (VCDs)</a:t>
            </a:r>
            <a:endParaRPr sz="2000" b="0" i="1"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verage"/>
              <a:buChar char="●"/>
            </a:pPr>
            <a:r>
              <a:rPr lang="en" sz="2000" b="0">
                <a:latin typeface="Average"/>
                <a:ea typeface="Average"/>
                <a:cs typeface="Average"/>
                <a:sym typeface="Average"/>
              </a:rPr>
              <a:t>Right:</a:t>
            </a:r>
            <a:r>
              <a:rPr lang="en" sz="2000" b="0" i="1">
                <a:latin typeface="Average"/>
                <a:ea typeface="Average"/>
                <a:cs typeface="Average"/>
                <a:sym typeface="Average"/>
              </a:rPr>
              <a:t> ASSIM vs. NOASSIM NO</a:t>
            </a:r>
            <a:r>
              <a:rPr lang="en" sz="2000" b="0" i="1" baseline="-25000">
                <a:latin typeface="Average"/>
                <a:ea typeface="Average"/>
                <a:cs typeface="Average"/>
                <a:sym typeface="Average"/>
              </a:rPr>
              <a:t>2 </a:t>
            </a:r>
            <a:r>
              <a:rPr lang="en" sz="2000" b="0" i="1">
                <a:latin typeface="Average"/>
                <a:ea typeface="Average"/>
                <a:cs typeface="Average"/>
                <a:sym typeface="Average"/>
              </a:rPr>
              <a:t>Differences at 1000, 500, and 200 mb</a:t>
            </a:r>
            <a:endParaRPr sz="2000" b="0" i="1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94" name="Google Shape;9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72195"/>
            <a:ext cx="6058626" cy="4585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5650" y="4742307"/>
            <a:ext cx="2988350" cy="2115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5650" y="2720331"/>
            <a:ext cx="2988350" cy="202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8625" y="604625"/>
            <a:ext cx="3085364" cy="21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/>
        </p:nvSpPr>
        <p:spPr>
          <a:xfrm>
            <a:off x="0" y="2272200"/>
            <a:ext cx="16608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TropOMI - CMAQ</a:t>
            </a:r>
            <a:endParaRPr sz="1200" b="1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title"/>
          </p:nvPr>
        </p:nvSpPr>
        <p:spPr>
          <a:xfrm>
            <a:off x="457200" y="460763"/>
            <a:ext cx="8229600" cy="10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Non-Fire Event: April 11-15, 2023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latin typeface="Average"/>
                <a:ea typeface="Average"/>
                <a:cs typeface="Average"/>
                <a:sym typeface="Average"/>
              </a:rPr>
              <a:t>ASSIM vs. NOASSIM Surface O</a:t>
            </a:r>
            <a:r>
              <a:rPr lang="en" sz="2000" b="0" baseline="-25000">
                <a:latin typeface="Average"/>
                <a:ea typeface="Average"/>
                <a:cs typeface="Average"/>
                <a:sym typeface="Average"/>
              </a:rPr>
              <a:t>3 </a:t>
            </a:r>
            <a:r>
              <a:rPr lang="en" sz="2000" b="0">
                <a:latin typeface="Average"/>
                <a:ea typeface="Average"/>
                <a:cs typeface="Average"/>
                <a:sym typeface="Average"/>
              </a:rPr>
              <a:t>Differences</a:t>
            </a:r>
            <a:endParaRPr sz="2000" b="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04" name="Google Shape;10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8347" y="2322820"/>
            <a:ext cx="6155650" cy="4535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529082"/>
            <a:ext cx="2988350" cy="21156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Google Shape;106;p15"/>
          <p:cNvCxnSpPr>
            <a:stCxn id="105" idx="2"/>
            <a:endCxn id="104" idx="1"/>
          </p:cNvCxnSpPr>
          <p:nvPr/>
        </p:nvCxnSpPr>
        <p:spPr>
          <a:xfrm>
            <a:off x="1494175" y="3644775"/>
            <a:ext cx="1494300" cy="94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ncstate-ppt-template-horizontal-left-logo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CC110A"/>
      </a:accent1>
      <a:accent2>
        <a:srgbClr val="990200"/>
      </a:accent2>
      <a:accent3>
        <a:srgbClr val="BFBFBF"/>
      </a:accent3>
      <a:accent4>
        <a:srgbClr val="808080"/>
      </a:accent4>
      <a:accent5>
        <a:srgbClr val="5F5F5F"/>
      </a:accent5>
      <a:accent6>
        <a:srgbClr val="4D4D4D"/>
      </a:accent6>
      <a:hlink>
        <a:srgbClr val="1F2B5F"/>
      </a:hlink>
      <a:folHlink>
        <a:srgbClr val="77126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1324</Words>
  <Application>Microsoft Office PowerPoint</Application>
  <PresentationFormat>On-screen Show (4:3)</PresentationFormat>
  <Paragraphs>138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Verdana</vt:lpstr>
      <vt:lpstr>Arial</vt:lpstr>
      <vt:lpstr>Calibri</vt:lpstr>
      <vt:lpstr>Average</vt:lpstr>
      <vt:lpstr>ncstate-ppt-template-horizontal-left-logo</vt:lpstr>
      <vt:lpstr>Improving CMAQ Representation of 2023 Wildfire Air Quality Impacts by Assimilating Satellite NO2 Data</vt:lpstr>
      <vt:lpstr>Motivation: the 2023 Canadian Wildfires</vt:lpstr>
      <vt:lpstr>Rapid Modeling of Fire Impacts</vt:lpstr>
      <vt:lpstr>The Case for Assimilating Satellite NO2</vt:lpstr>
      <vt:lpstr>Gridpoint Statistical Interpolation (GSI) </vt:lpstr>
      <vt:lpstr>NO2 Assimilation Modeling Setup</vt:lpstr>
      <vt:lpstr>Case Study Overview</vt:lpstr>
      <vt:lpstr>Non-Fire Event: April 11-15, 2023 Left: TropOMI vs CMAQ NO2 Vertical Column Densities (VCDs) Right: ASSIM vs. NOASSIM NO2 Differences at 1000, 500, and 200 mb</vt:lpstr>
      <vt:lpstr>Non-Fire Event: April 11-15, 2023 ASSIM vs. NOASSIM Surface O3 Differences</vt:lpstr>
      <vt:lpstr>Fire Event #1: June 3-7, 2023 Left: TropOMI vs CMAQ NO2 Vertical Column Densities (VCDs) Right: ASSIM vs. NOASSIM NO2 Differences at 1000, 500, and 200 mb</vt:lpstr>
      <vt:lpstr>Fire Event #1: June 3-7, 2023 ASSIM vs. NOASSIM Surface O3 Differences</vt:lpstr>
      <vt:lpstr>Fire Event #2: July 12-16, 2023 Left: TropOMI vs CMAQ NO2 Vertical Column Densities (VCDs) Right: ASSIM vs. NOASSIM NO2 Differences at 1000, 500, and 200 mb</vt:lpstr>
      <vt:lpstr>Fire Event #2: July 12-16, 2023 ASSIM vs. NOASSIM Surface O3 Differences</vt:lpstr>
      <vt:lpstr>Conclusions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CMAQ Representation of 2023 Wildfire Air Quality Impacts by Assimilating Satellite NO2 Data</dc:title>
  <cp:lastModifiedBy>Kumm, Joshua</cp:lastModifiedBy>
  <cp:revision>1</cp:revision>
  <dcterms:modified xsi:type="dcterms:W3CDTF">2024-10-21T03:25:30Z</dcterms:modified>
</cp:coreProperties>
</file>