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9" r:id="rId4"/>
    <p:sldId id="268" r:id="rId5"/>
    <p:sldId id="405" r:id="rId6"/>
    <p:sldId id="367" r:id="rId7"/>
    <p:sldId id="298" r:id="rId8"/>
    <p:sldId id="317" r:id="rId9"/>
    <p:sldId id="407" r:id="rId10"/>
    <p:sldId id="408" r:id="rId11"/>
    <p:sldId id="384" r:id="rId12"/>
    <p:sldId id="402" r:id="rId13"/>
    <p:sldId id="403" r:id="rId14"/>
    <p:sldId id="380" r:id="rId15"/>
    <p:sldId id="370" r:id="rId16"/>
    <p:sldId id="406" r:id="rId17"/>
    <p:sldId id="315" r:id="rId18"/>
    <p:sldId id="363" r:id="rId19"/>
    <p:sldId id="281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8741" autoAdjust="0"/>
  </p:normalViewPr>
  <p:slideViewPr>
    <p:cSldViewPr snapToGrid="0">
      <p:cViewPr varScale="1">
        <p:scale>
          <a:sx n="98" d="100"/>
          <a:sy n="98" d="100"/>
        </p:scale>
        <p:origin x="103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AAA7E7-5D0E-45B3-B91C-EE998611EB0D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4BEF15-EDE2-40CC-AC4E-B36CA182687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215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the IASI+GOME2 briefly. </a:t>
            </a:r>
            <a:br>
              <a:rPr lang="en-US" dirty="0"/>
            </a:br>
            <a:r>
              <a:rPr lang="en-US" dirty="0"/>
              <a:t>The IASI+GOME-2 approach combines infrared spectroscopy and UV/vis spectrometry to retrieve ozone profiles with enhanced sensitivity and regional detail. The approach has been validated against </a:t>
            </a:r>
            <a:r>
              <a:rPr lang="en-US" dirty="0" err="1"/>
              <a:t>ozonesondes</a:t>
            </a:r>
            <a:r>
              <a:rPr lang="en-US" dirty="0"/>
              <a:t> and shows good agreement. IASI+GOME-2 provides clear observations of ozone plumes below 3 km LMT, making it a major advancement in remote sensing of lowermost tropospheric ozone and its applications for air quality studies.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566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All dots are the </a:t>
            </a:r>
            <a:r>
              <a:rPr lang="en-US" dirty="0" err="1"/>
              <a:t>ozonsonde</a:t>
            </a:r>
            <a:r>
              <a:rPr lang="en-US" dirty="0"/>
              <a:t> location we have over the world. Green dots are the 43 </a:t>
            </a:r>
            <a:r>
              <a:rPr lang="en-US" dirty="0" err="1"/>
              <a:t>ozonesonde</a:t>
            </a:r>
            <a:r>
              <a:rPr lang="en-US" dirty="0"/>
              <a:t> location included in this study.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are very accurate sources of ozone vertical profile data.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80001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44024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attempt to approximate the monthly average MDA8 ozone (30 days x 8 hours = 240 hours of sampling) using 4 surface ozone measurements from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(with only a few seconds of surface sampling time each) results in a bias of about 4 ppb (10%). Chang et al 2024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98703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0.6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15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+0.4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60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  <a:p>
                <a:pPr/>
                <a:br>
                  <a:rPr lang="en-US" dirty="0"/>
                </a:b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0.7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sup>
                      </m:sSup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+0.3</m:t>
                      </m:r>
                      <m:sSup>
                        <m:sSup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</m:num>
                            <m:den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20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Notes Placeholder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-US" b="0" i="0">
                    <a:latin typeface="Cambria Math" panose="02040503050406030204" pitchFamily="18" charset="0"/>
                  </a:rPr>
                  <a:t>〖0.6𝑒〗^(−3𝑟/15)+0.4𝑒^(−3𝑟/60)</a:t>
                </a:r>
                <a:endParaRPr lang="en-US" dirty="0"/>
              </a:p>
              <a:p>
                <a:br>
                  <a:rPr lang="en-US" dirty="0"/>
                </a:br>
                <a:r>
                  <a:rPr lang="en-US" b="0" i="0">
                    <a:latin typeface="Cambria Math" panose="02040503050406030204" pitchFamily="18" charset="0"/>
                  </a:rPr>
                  <a:t>〖0.7𝑒〗^(−3𝑟/3)+0.3𝑒^(−3𝑟/20)</a:t>
                </a:r>
                <a:endParaRPr lang="en-US" dirty="0"/>
              </a:p>
            </p:txBody>
          </p:sp>
        </mc:Fallback>
      </mc:AlternateContent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635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626DBFE-FE8A-40DC-8B35-5F063D6FDF5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7949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4BEF15-EDE2-40CC-AC4E-B36CA182687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18195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C50D1-318C-7453-7B52-BC0A6A0DDB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AAD551B-69EA-B99E-3892-E5B6E5F870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ABBFE6-54EB-41F5-E7F7-3A7690201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3B090-0BF4-AA63-D46B-9FFC233A5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471E6D-62BC-A91A-F4C1-8CF951C15B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6281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0036C-057B-74FF-0529-AD6199B497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FA865A-5E29-7C97-921C-DD39049014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9A283F-CF6E-C3A2-A505-F1E341B26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E22CF5-937F-91D6-D35A-B176B77E7F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006512-2C71-6E3E-7986-7186939FA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08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08EB00F-3047-F4D2-5AA5-1802FB33DB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3842E8B-3DA4-3441-C064-D1B372E21E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E73CD9-5EDC-D03E-C56D-23F399FA5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B647CC-EB70-8CF9-4FB6-3AFFF34DD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873C6-9DA4-262F-0D81-694949F153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8777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81F7CD-D2F2-6B96-21C8-659C39AD25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0B794F-6999-C1EF-D781-30538D16DB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A8EC1-5465-7F99-689B-C2E31FB206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302EC6-966C-2139-164B-29591A81DF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F6F349-2E86-77B9-771E-37217145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771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A8E2-C2A1-30C1-EC04-ECF378768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E7B7F42-5E2D-0026-130C-62F71A52A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B03DEB-4826-4869-F562-55BA8E52C1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1D71BC-E98E-1182-EEC6-D8834153A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639231-8560-2BF8-D875-74ABC49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23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C48182-68E4-282B-846E-D209D38E3B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703067-4D17-3B05-AE3F-438C83A29D9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75DDC7-B69F-F6C3-83CD-D3DD7A6CEC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10403-DF72-A168-14AD-BA96235B1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143D84-3C75-5F25-DBC2-71C524F21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1F7A1F-8E9E-A186-47AA-957E3C1A0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3396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442D2-34A9-7382-9C52-2F40975465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21552C-6892-5573-2C01-48C9108815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33260-BACE-ACBF-4AB2-869D2A9D1B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4BEB2-97B9-5EA7-3B2A-098643BFAB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C2BF730-1EC4-D2BD-FDA6-293DABE063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5C8F31A-5A8B-DA92-D954-D5BB75F145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23A2F7-7F43-9575-8226-049CC16C3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F9A491-E571-AF38-2AD1-5517586476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9494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B56203-F967-4D93-F135-FAA76B799B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2D9F89-B9B6-558B-101C-34B5FFDD0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2548C1F-6722-7D61-4DE5-DC01EB32FE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DDBEF21-D815-978F-5F4D-4FC671EA2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14254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43C0131-AC02-CA8C-C93A-48870445C8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E8A7381-7F0B-C94C-4F7C-C0C5968738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A4CFBA-AB96-E1BD-7E9D-761CC3B8C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6154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04BE0-9B99-B19E-0487-D088FEBA23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6FD959-4A2B-D8BC-75A3-1D8870DB5B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74BB43-FFAF-1F47-AC89-E347E4D16B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E264C1-460D-24BE-5B17-EA428BC84D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6B302A-DADD-5B87-EFBA-7630B0DE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643A766-455A-2521-D3A1-9672989B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17883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A3BFCB-D6B9-A1FF-38F2-52416FE28B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C2ECD14-C7E7-1524-B2E3-6D5FABBACC1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FF225E7-3D69-963B-54FB-F884245253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D27618-EA38-6077-9D67-40A738E614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DF981C-70B6-DCA2-494B-4323BB62F3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88E9F73-D122-C833-F6D0-FB1D21965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7831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4697CA9-E027-8FDF-2CB1-005908B7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9EA883-78EB-5FD4-3B6F-9FCF862C77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105AB-C703-5190-AEE9-1FC2EC64D48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F59D7B-9779-4FE0-99C9-F7C3DD60B559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7C4D61-D916-5730-DC25-E5AD75EB33F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2EF531-CEF7-38F4-D431-58A07B065B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4035D8D-E8D1-4BE1-9B05-420622887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597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gif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81BD0F-67DD-3243-4CF5-3A080D60CB0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81115"/>
            <a:ext cx="12192000" cy="2387600"/>
          </a:xfrm>
        </p:spPr>
        <p:txBody>
          <a:bodyPr/>
          <a:lstStyle/>
          <a:p>
            <a:r>
              <a:rPr lang="en-US" sz="3200" b="1"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Inferring Global Ground-level Ozone Concentrations Through Data Fusion of Chemical Reanalysis, Ozonesondes, and Lowermost Tropospheric Satellite Observations</a:t>
            </a:r>
            <a:endParaRPr lang="en-US" sz="3200" b="1" dirty="0">
              <a:latin typeface="Times New Roman" panose="02020603050405020304" pitchFamily="18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56DEF-A212-47E8-E2B0-631D5E83B7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3602038"/>
            <a:ext cx="12192000" cy="1655762"/>
          </a:xfrm>
        </p:spPr>
        <p:txBody>
          <a:bodyPr/>
          <a:lstStyle/>
          <a:p>
            <a:r>
              <a:rPr lang="en-US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Hantao Wang, Marc Serre, Kazuyuki Miyazaki, Juan Cuesta, J. Jason Wes</a:t>
            </a:r>
            <a:r>
              <a:rPr lang="en-US" altLang="zh-CN" dirty="0">
                <a:effectLst/>
                <a:latin typeface="Times New Roman" panose="02020603050405020304" pitchFamily="18" charset="0"/>
                <a:ea typeface="DengXian" panose="02010600030101010101" pitchFamily="2" charset="-122"/>
                <a:cs typeface="Times New Roman" panose="02020603050405020304" pitchFamily="18" charset="0"/>
              </a:rPr>
              <a:t>t</a:t>
            </a:r>
            <a:endParaRPr lang="en-US" dirty="0">
              <a:effectLst/>
              <a:latin typeface="Aptos" panose="020B0004020202020204" pitchFamily="34" charset="0"/>
              <a:ea typeface="DengXian" panose="02010600030101010101" pitchFamily="2" charset="-122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9D9FC4-5E12-19B3-9D0C-EC1528CCDA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379716"/>
            <a:ext cx="1930820" cy="1478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0609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CD5CF20-B765-7D08-ABDF-3F27DDC98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876" y="4637163"/>
            <a:ext cx="5647169" cy="751438"/>
          </a:xfrm>
        </p:spPr>
        <p:txBody>
          <a:bodyPr>
            <a:normAutofit fontScale="90000"/>
          </a:bodyPr>
          <a:lstStyle/>
          <a:p>
            <a: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TCR2 ratio corrected by </a:t>
            </a:r>
            <a:r>
              <a:rPr lang="en-US" sz="3200" kern="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ozonsonde</a:t>
            </a:r>
            <a: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 observations using BME in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1A8278-8783-23A5-DAEF-80279858876E}"/>
                  </a:ext>
                </a:extLst>
              </p:cNvPr>
              <p:cNvSpPr txBox="1"/>
              <p:nvPr/>
            </p:nvSpPr>
            <p:spPr>
              <a:xfrm>
                <a:off x="1847394" y="210362"/>
                <a:ext cx="9818370" cy="533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0A1A8278-8783-23A5-DAEF-80279858876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47394" y="210362"/>
                <a:ext cx="9818370" cy="533544"/>
              </a:xfrm>
              <a:prstGeom prst="rect">
                <a:avLst/>
              </a:prstGeom>
              <a:blipFill>
                <a:blip r:embed="rId3"/>
                <a:stretch>
                  <a:fillRect l="-186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Freeform: Shape 4">
            <a:extLst>
              <a:ext uri="{FF2B5EF4-FFF2-40B4-BE49-F238E27FC236}">
                <a16:creationId xmlns:a16="http://schemas.microsoft.com/office/drawing/2014/main" id="{557FD2F6-B7A5-30AD-47BF-A8B42E8B0E76}"/>
              </a:ext>
            </a:extLst>
          </p:cNvPr>
          <p:cNvSpPr/>
          <p:nvPr/>
        </p:nvSpPr>
        <p:spPr>
          <a:xfrm>
            <a:off x="9934575" y="1377950"/>
            <a:ext cx="460375" cy="276225"/>
          </a:xfrm>
          <a:custGeom>
            <a:avLst/>
            <a:gdLst>
              <a:gd name="connsiteX0" fmla="*/ 0 w 460375"/>
              <a:gd name="connsiteY0" fmla="*/ 66675 h 276225"/>
              <a:gd name="connsiteX1" fmla="*/ 6350 w 460375"/>
              <a:gd name="connsiteY1" fmla="*/ 276225 h 276225"/>
              <a:gd name="connsiteX2" fmla="*/ 295275 w 460375"/>
              <a:gd name="connsiteY2" fmla="*/ 250825 h 276225"/>
              <a:gd name="connsiteX3" fmla="*/ 460375 w 460375"/>
              <a:gd name="connsiteY3" fmla="*/ 152400 h 276225"/>
              <a:gd name="connsiteX4" fmla="*/ 330200 w 460375"/>
              <a:gd name="connsiteY4" fmla="*/ 0 h 276225"/>
              <a:gd name="connsiteX5" fmla="*/ 0 w 460375"/>
              <a:gd name="connsiteY5" fmla="*/ 66675 h 276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60375" h="276225">
                <a:moveTo>
                  <a:pt x="0" y="66675"/>
                </a:moveTo>
                <a:lnTo>
                  <a:pt x="6350" y="276225"/>
                </a:lnTo>
                <a:lnTo>
                  <a:pt x="295275" y="250825"/>
                </a:lnTo>
                <a:lnTo>
                  <a:pt x="460375" y="152400"/>
                </a:lnTo>
                <a:lnTo>
                  <a:pt x="330200" y="0"/>
                </a:lnTo>
                <a:lnTo>
                  <a:pt x="0" y="66675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EFDE25B-2B19-6E45-3404-7D58CE8F4D74}"/>
              </a:ext>
            </a:extLst>
          </p:cNvPr>
          <p:cNvSpPr txBox="1"/>
          <p:nvPr/>
        </p:nvSpPr>
        <p:spPr>
          <a:xfrm>
            <a:off x="6921534" y="4535828"/>
            <a:ext cx="516077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Difference of ratio from BME (with correction minus without)</a:t>
            </a:r>
            <a:endParaRPr lang="en-US" sz="2800" dirty="0"/>
          </a:p>
        </p:txBody>
      </p:sp>
      <p:pic>
        <p:nvPicPr>
          <p:cNvPr id="9" name="Picture 8" descr="A green and white map&#10;&#10;Description automatically generated">
            <a:extLst>
              <a:ext uri="{FF2B5EF4-FFF2-40B4-BE49-F238E27FC236}">
                <a16:creationId xmlns:a16="http://schemas.microsoft.com/office/drawing/2014/main" id="{F64D3580-291C-0DB2-B78A-A0C81CA65A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7140" y="934390"/>
            <a:ext cx="7315200" cy="4114800"/>
          </a:xfrm>
          <a:prstGeom prst="rect">
            <a:avLst/>
          </a:prstGeom>
        </p:spPr>
      </p:pic>
      <p:pic>
        <p:nvPicPr>
          <p:cNvPr id="11" name="Picture 10" descr="A screen shot of a graph&#10;&#10;Description automatically generated">
            <a:extLst>
              <a:ext uri="{FF2B5EF4-FFF2-40B4-BE49-F238E27FC236}">
                <a16:creationId xmlns:a16="http://schemas.microsoft.com/office/drawing/2014/main" id="{7F3DD7C4-F1FE-8A21-C214-DB963C358F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8212" y="954268"/>
            <a:ext cx="73152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7229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4E2DE7-8E38-C271-AC52-CDB76007CA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8255"/>
            <a:ext cx="121920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surface ozone by corrected ratio and corrected 0 to 3km satellite ozone  </a:t>
            </a:r>
            <a:endParaRPr lang="en-US" sz="36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93339-045F-B848-C11A-1ADA6CB96910}"/>
                  </a:ext>
                </a:extLst>
              </p:cNvPr>
              <p:cNvSpPr txBox="1"/>
              <p:nvPr/>
            </p:nvSpPr>
            <p:spPr>
              <a:xfrm>
                <a:off x="3719368" y="681036"/>
                <a:ext cx="8472632" cy="533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highlight>
                              <a:srgbClr val="FFFF00"/>
                            </a:highlight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FB093339-045F-B848-C11A-1ADA6CB9691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19368" y="681036"/>
                <a:ext cx="8472632" cy="533544"/>
              </a:xfrm>
              <a:prstGeom prst="rect">
                <a:avLst/>
              </a:prstGeom>
              <a:blipFill>
                <a:blip r:embed="rId3"/>
                <a:stretch>
                  <a:fillRect l="-216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green and yellow rectangular object&#10;&#10;Description automatically generated">
            <a:extLst>
              <a:ext uri="{FF2B5EF4-FFF2-40B4-BE49-F238E27FC236}">
                <a16:creationId xmlns:a16="http://schemas.microsoft.com/office/drawing/2014/main" id="{FB0B5BB1-2CF1-AC7C-8F20-0F25F7CE136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64" y="778313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8328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9D4C-F120-EDCB-A8BD-78518F87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584"/>
            <a:ext cx="12192000" cy="804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error US map (E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stimate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TOAR-II monthly DMA8)</a:t>
            </a:r>
          </a:p>
        </p:txBody>
      </p:sp>
      <p:pic>
        <p:nvPicPr>
          <p:cNvPr id="5" name="Picture 4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830F9AD-A557-9214-89E4-F312CFBE48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93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951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B9D4C-F120-EDCB-A8BD-78518F875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00584"/>
            <a:ext cx="12192000" cy="804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Surface error EU map (E</a:t>
            </a:r>
            <a:r>
              <a:rPr lang="en-US" altLang="zh-CN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stimate</a:t>
            </a: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TOAR-II monthly DMA8)</a:t>
            </a:r>
          </a:p>
        </p:txBody>
      </p:sp>
      <p:pic>
        <p:nvPicPr>
          <p:cNvPr id="5" name="Picture 4" descr="A screen shot of a computer&#10;&#10;Description automatically generated">
            <a:extLst>
              <a:ext uri="{FF2B5EF4-FFF2-40B4-BE49-F238E27FC236}">
                <a16:creationId xmlns:a16="http://schemas.microsoft.com/office/drawing/2014/main" id="{FACA0C91-E904-581E-0DC0-8757B0C4D2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652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8452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aph with red lines&#10;&#10;Description automatically generated">
            <a:extLst>
              <a:ext uri="{FF2B5EF4-FFF2-40B4-BE49-F238E27FC236}">
                <a16:creationId xmlns:a16="http://schemas.microsoft.com/office/drawing/2014/main" id="{E898F8FB-8E3A-101A-8CD9-73FCA73C91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149" y="147664"/>
            <a:ext cx="9808274" cy="67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832787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7C554-DB53-9776-5E03-B240F2752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-407405"/>
            <a:ext cx="4336610" cy="1325563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June ozone maps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B94700-3B33-E977-1419-3818316C2280}"/>
                  </a:ext>
                </a:extLst>
              </p:cNvPr>
              <p:cNvSpPr txBox="1"/>
              <p:nvPr/>
            </p:nvSpPr>
            <p:spPr>
              <a:xfrm>
                <a:off x="3757188" y="181069"/>
                <a:ext cx="9818370" cy="533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31B94700-3B33-E977-1419-3818316C2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57188" y="181069"/>
                <a:ext cx="9818370" cy="533544"/>
              </a:xfrm>
              <a:prstGeom prst="rect">
                <a:avLst/>
              </a:prstGeom>
              <a:blipFill>
                <a:blip r:embed="rId2"/>
                <a:stretch>
                  <a:fillRect l="-186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collage of images of different colors&#10;&#10;Description automatically generated">
            <a:extLst>
              <a:ext uri="{FF2B5EF4-FFF2-40B4-BE49-F238E27FC236}">
                <a16:creationId xmlns:a16="http://schemas.microsoft.com/office/drawing/2014/main" id="{6B016FFA-6DCB-0EA2-A20F-E7A16DA16D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485" y="702964"/>
            <a:ext cx="10371962" cy="6037197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B153966-19FE-0EF7-EC39-7149516D45A8}"/>
              </a:ext>
            </a:extLst>
          </p:cNvPr>
          <p:cNvSpPr/>
          <p:nvPr/>
        </p:nvSpPr>
        <p:spPr>
          <a:xfrm>
            <a:off x="719847" y="3925106"/>
            <a:ext cx="5476672" cy="2815055"/>
          </a:xfrm>
          <a:prstGeom prst="rect">
            <a:avLst/>
          </a:prstGeom>
          <a:noFill/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2009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aph of different colored lines&#10;&#10;Description automatically generated">
            <a:extLst>
              <a:ext uri="{FF2B5EF4-FFF2-40B4-BE49-F238E27FC236}">
                <a16:creationId xmlns:a16="http://schemas.microsoft.com/office/drawing/2014/main" id="{0B8AD1C2-AD39-39A2-7292-EB1A7BC7A9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64"/>
            <a:ext cx="12192000" cy="6840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63798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7B0C3-3586-C602-99B6-7AF4D9CA1E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6084" y="259273"/>
            <a:ext cx="10806991" cy="1325563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year (n = 62744)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E95ABE20-5832-CD56-E1FC-4649F3C3B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1598500"/>
              </p:ext>
            </p:extLst>
          </p:nvPr>
        </p:nvGraphicFramePr>
        <p:xfrm>
          <a:off x="592417" y="1513832"/>
          <a:ext cx="4841121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958784">
                  <a:extLst>
                    <a:ext uri="{9D8B030D-6E8A-4147-A177-3AD203B41FA5}">
                      <a16:colId xmlns:a16="http://schemas.microsoft.com/office/drawing/2014/main" val="2655665446"/>
                    </a:ext>
                  </a:extLst>
                </a:gridCol>
                <a:gridCol w="1559031">
                  <a:extLst>
                    <a:ext uri="{9D8B030D-6E8A-4147-A177-3AD203B41FA5}">
                      <a16:colId xmlns:a16="http://schemas.microsoft.com/office/drawing/2014/main" val="2180778887"/>
                    </a:ext>
                  </a:extLst>
                </a:gridCol>
                <a:gridCol w="2323306">
                  <a:extLst>
                    <a:ext uri="{9D8B030D-6E8A-4147-A177-3AD203B41FA5}">
                      <a16:colId xmlns:a16="http://schemas.microsoft.com/office/drawing/2014/main" val="1746113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TCR2_surface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IASI_GOME2_LMT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4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0.539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0.208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8.517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10.166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24479"/>
                  </a:ext>
                </a:extLst>
              </a:tr>
            </a:tbl>
          </a:graphicData>
        </a:graphic>
      </p:graphicFrame>
      <p:sp>
        <p:nvSpPr>
          <p:cNvPr id="17" name="Title 1">
            <a:extLst>
              <a:ext uri="{FF2B5EF4-FFF2-40B4-BE49-F238E27FC236}">
                <a16:creationId xmlns:a16="http://schemas.microsoft.com/office/drawing/2014/main" id="{E80BB156-5A88-56D1-2940-F11001816CE2}"/>
              </a:ext>
            </a:extLst>
          </p:cNvPr>
          <p:cNvSpPr txBox="1">
            <a:spLocks/>
          </p:cNvSpPr>
          <p:nvPr/>
        </p:nvSpPr>
        <p:spPr>
          <a:xfrm>
            <a:off x="1076084" y="2955298"/>
            <a:ext cx="1229664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RMSE and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en-US" altLang="zh-CN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for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summer (June-Aug)</a:t>
            </a:r>
            <a:b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(n = 15663)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CD79211F-9F55-2782-D906-71E02186FB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93698047"/>
              </p:ext>
            </p:extLst>
          </p:nvPr>
        </p:nvGraphicFramePr>
        <p:xfrm>
          <a:off x="602596" y="4454165"/>
          <a:ext cx="4883286" cy="1112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31196">
                  <a:extLst>
                    <a:ext uri="{9D8B030D-6E8A-4147-A177-3AD203B41FA5}">
                      <a16:colId xmlns:a16="http://schemas.microsoft.com/office/drawing/2014/main" val="2655665446"/>
                    </a:ext>
                  </a:extLst>
                </a:gridCol>
                <a:gridCol w="1676776">
                  <a:extLst>
                    <a:ext uri="{9D8B030D-6E8A-4147-A177-3AD203B41FA5}">
                      <a16:colId xmlns:a16="http://schemas.microsoft.com/office/drawing/2014/main" val="2180778887"/>
                    </a:ext>
                  </a:extLst>
                </a:gridCol>
                <a:gridCol w="2175314">
                  <a:extLst>
                    <a:ext uri="{9D8B030D-6E8A-4147-A177-3AD203B41FA5}">
                      <a16:colId xmlns:a16="http://schemas.microsoft.com/office/drawing/2014/main" val="17461136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TCR2_surface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IASI_GOME2_LMT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370450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baseline="30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0.410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0.295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675805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RMSE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10.612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9.231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38624479"/>
                  </a:ext>
                </a:extLst>
              </a:tr>
            </a:tbl>
          </a:graphicData>
        </a:graphic>
      </p:graphicFrame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5BF7D5D-74E0-9F23-7862-773A33B084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9660845"/>
              </p:ext>
            </p:extLst>
          </p:nvPr>
        </p:nvGraphicFramePr>
        <p:xfrm>
          <a:off x="5433538" y="1513832"/>
          <a:ext cx="5856251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0948">
                  <a:extLst>
                    <a:ext uri="{9D8B030D-6E8A-4147-A177-3AD203B41FA5}">
                      <a16:colId xmlns:a16="http://schemas.microsoft.com/office/drawing/2014/main" val="814558533"/>
                    </a:ext>
                  </a:extLst>
                </a:gridCol>
                <a:gridCol w="1874725">
                  <a:extLst>
                    <a:ext uri="{9D8B030D-6E8A-4147-A177-3AD203B41FA5}">
                      <a16:colId xmlns:a16="http://schemas.microsoft.com/office/drawing/2014/main" val="1332912863"/>
                    </a:ext>
                  </a:extLst>
                </a:gridCol>
                <a:gridCol w="1990578">
                  <a:extLst>
                    <a:ext uri="{9D8B030D-6E8A-4147-A177-3AD203B41FA5}">
                      <a16:colId xmlns:a16="http://schemas.microsoft.com/office/drawing/2014/main" val="81440171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nly BME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BME sate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BME ratio and sate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22756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0.411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0.492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0.503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82735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10.077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8.654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8.833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0626326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2ED392B-F195-EE7D-E15B-DC798001AE7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7702217"/>
              </p:ext>
            </p:extLst>
          </p:nvPr>
        </p:nvGraphicFramePr>
        <p:xfrm>
          <a:off x="5485882" y="4459245"/>
          <a:ext cx="5856252" cy="11074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990948">
                  <a:extLst>
                    <a:ext uri="{9D8B030D-6E8A-4147-A177-3AD203B41FA5}">
                      <a16:colId xmlns:a16="http://schemas.microsoft.com/office/drawing/2014/main" val="4202706872"/>
                    </a:ext>
                  </a:extLst>
                </a:gridCol>
                <a:gridCol w="1874725">
                  <a:extLst>
                    <a:ext uri="{9D8B030D-6E8A-4147-A177-3AD203B41FA5}">
                      <a16:colId xmlns:a16="http://schemas.microsoft.com/office/drawing/2014/main" val="847437791"/>
                    </a:ext>
                  </a:extLst>
                </a:gridCol>
                <a:gridCol w="1990579">
                  <a:extLst>
                    <a:ext uri="{9D8B030D-6E8A-4147-A177-3AD203B41FA5}">
                      <a16:colId xmlns:a16="http://schemas.microsoft.com/office/drawing/2014/main" val="117305626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</a:t>
                      </a:r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nly BME</a:t>
                      </a: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ratio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Only BME sate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BME ratio and sate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069506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0.324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0.459</a:t>
                      </a:r>
                      <a:endParaRPr lang="en-US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0.423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10977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9.652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8.198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8.385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1004344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84FB95DD-BD8C-563B-647A-FC2D2A605401}"/>
              </a:ext>
            </a:extLst>
          </p:cNvPr>
          <p:cNvSpPr txBox="1"/>
          <p:nvPr/>
        </p:nvSpPr>
        <p:spPr>
          <a:xfrm>
            <a:off x="-37683" y="6424730"/>
            <a:ext cx="493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Against TOAR-II monthly DMA8 (2024.7 version)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F27A23A-E59B-D7D3-ED42-39CF7FF93040}"/>
              </a:ext>
            </a:extLst>
          </p:cNvPr>
          <p:cNvSpPr txBox="1"/>
          <p:nvPr/>
        </p:nvSpPr>
        <p:spPr>
          <a:xfrm>
            <a:off x="10701748" y="442097"/>
            <a:ext cx="14876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final product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6A8223B9-7BEE-5C8D-A0C4-06841F37D45C}"/>
              </a:ext>
            </a:extLst>
          </p:cNvPr>
          <p:cNvSpPr/>
          <p:nvPr/>
        </p:nvSpPr>
        <p:spPr>
          <a:xfrm rot="18047085">
            <a:off x="10701748" y="904154"/>
            <a:ext cx="667185" cy="42069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95266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F91A9D-7539-03B3-D97C-B952887A2F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1"/>
            <a:ext cx="10515600" cy="658368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BD46C3-938E-02C1-5BEF-8E5DD5CCD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655" y="593408"/>
            <a:ext cx="12123345" cy="38231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Spatial autocorrelation of 0-3 km ozone from </a:t>
            </a:r>
            <a:r>
              <a:rPr lang="en-US" sz="2400" dirty="0" err="1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ozonesonde</a:t>
            </a:r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exists over 15° range.</a:t>
            </a:r>
            <a:b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This derived surface ozone significantly outperformed the satellite LMT observations</a:t>
            </a:r>
            <a:b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</a:br>
            <a:endParaRPr lang="en-US" sz="2400" dirty="0"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When focusing on TOAR-II stations during the summer (June to August), the derived ozone map provided more accurate results than both satellite LMT observations and chemical reanalysis.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4B383581-85FA-0608-3534-CE33282E6129}"/>
              </a:ext>
            </a:extLst>
          </p:cNvPr>
          <p:cNvSpPr txBox="1">
            <a:spLocks/>
          </p:cNvSpPr>
          <p:nvPr/>
        </p:nvSpPr>
        <p:spPr>
          <a:xfrm>
            <a:off x="68655" y="4089298"/>
            <a:ext cx="10515600" cy="65450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Next steps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A7D43C3-F6E2-DCBA-5688-6BF3E8694576}"/>
              </a:ext>
            </a:extLst>
          </p:cNvPr>
          <p:cNvSpPr txBox="1">
            <a:spLocks/>
          </p:cNvSpPr>
          <p:nvPr/>
        </p:nvSpPr>
        <p:spPr>
          <a:xfrm>
            <a:off x="68655" y="5009959"/>
            <a:ext cx="10515600" cy="148102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 a fine resolution global model to refine the ozone maps to fine spatial resolution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Apply the method to 2013-2023 IASI+GOME2 0-3km ozone data.</a:t>
            </a: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77887889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F9BD6-7F76-A9A1-6DEA-CF354415FB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80736" y="2478598"/>
            <a:ext cx="7210245" cy="1325563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you! and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3148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B601-57E6-9004-0F35-F9B213373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443620" y="54054"/>
            <a:ext cx="3902044" cy="905613"/>
          </a:xfrm>
        </p:spPr>
        <p:txBody>
          <a:bodyPr>
            <a:normAutofit fontScale="90000"/>
          </a:bodyPr>
          <a:lstStyle/>
          <a:p>
            <a:r>
              <a:rPr lang="en-US" altLang="zh-CN" sz="5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Motivation</a:t>
            </a:r>
            <a:r>
              <a:rPr lang="en-US" altLang="zh-CN" dirty="0"/>
              <a:t>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DF3792-0742-14BD-19BD-2159532E9C3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294" y="959667"/>
            <a:ext cx="10363200" cy="2615637"/>
          </a:xfrm>
        </p:spPr>
        <p:txBody>
          <a:bodyPr>
            <a:noAutofit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Satellite observations have been widely used to monitor the global distribution of tropospheric ozone, but ground-level ozone is difficult to detect.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IASI+GOME2 offers a unique satellite product as an indicator of ozone in the lowermost troposphere (0-3 km)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S</a:t>
            </a:r>
            <a:r>
              <a:rPr lang="en-US" sz="28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atellite observations provide information in regions that are sparse in ground-based monitoring stations. 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9269326-A717-AA02-99EF-4538BCF3754A}"/>
              </a:ext>
            </a:extLst>
          </p:cNvPr>
          <p:cNvSpPr txBox="1">
            <a:spLocks/>
          </p:cNvSpPr>
          <p:nvPr/>
        </p:nvSpPr>
        <p:spPr>
          <a:xfrm>
            <a:off x="-443620" y="3895184"/>
            <a:ext cx="3902044" cy="90561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4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Objective</a:t>
            </a:r>
            <a:r>
              <a:rPr lang="en-US" altLang="zh-CN" sz="4400" dirty="0"/>
              <a:t> </a:t>
            </a:r>
            <a:endParaRPr lang="en-US" sz="4400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16D2F1CC-676A-258C-9E5E-D99ADAB73846}"/>
              </a:ext>
            </a:extLst>
          </p:cNvPr>
          <p:cNvSpPr txBox="1">
            <a:spLocks/>
          </p:cNvSpPr>
          <p:nvPr/>
        </p:nvSpPr>
        <p:spPr>
          <a:xfrm>
            <a:off x="727294" y="4827872"/>
            <a:ext cx="10363200" cy="16557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Estimate global ground-level ozone concentrations based on IASI+GOME2 lowermost tropospheric ozone measurements, using a chemical reanalysis and </a:t>
            </a:r>
            <a:r>
              <a:rPr lang="en-US" sz="3200" kern="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ozonesonde</a:t>
            </a:r>
            <a: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 observations to correct to ground-level concentrations.</a:t>
            </a:r>
            <a:b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</a:br>
            <a:br>
              <a:rPr lang="en-US" sz="3200" kern="0" dirty="0">
                <a:latin typeface="Times New Roman" panose="02020603050405020304" pitchFamily="18" charset="0"/>
                <a:ea typeface="DengXian" panose="02010600030101010101" pitchFamily="2" charset="-122"/>
              </a:rPr>
            </a:br>
            <a:endParaRPr lang="en-US" sz="3200" kern="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marL="457200" indent="-457200" algn="l">
              <a:buFont typeface="Arial" panose="020B0604020202020204" pitchFamily="34" charset="0"/>
              <a:buChar char="•"/>
            </a:pPr>
            <a:endParaRPr lang="en-US" sz="3200" kern="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90962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087C1518-2E2B-9C4A-5DCC-9A4F8ABCF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72161"/>
            <a:ext cx="3902044" cy="905613"/>
          </a:xfrm>
        </p:spPr>
        <p:txBody>
          <a:bodyPr>
            <a:normAutofit fontScale="90000"/>
          </a:bodyPr>
          <a:lstStyle/>
          <a:p>
            <a:pPr algn="l"/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Data 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6A5F1C-065E-ABCF-F4FB-97B30ABAE8DF}"/>
              </a:ext>
            </a:extLst>
          </p:cNvPr>
          <p:cNvSpPr txBox="1"/>
          <p:nvPr/>
        </p:nvSpPr>
        <p:spPr>
          <a:xfrm>
            <a:off x="0" y="4023323"/>
            <a:ext cx="1219200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This study aims to produce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Global monthly average DMA8 ground-level ozone map at 1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° </a:t>
            </a:r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*1</a:t>
            </a:r>
            <a:r>
              <a:rPr lang="en-US" altLang="zh-CN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°</a:t>
            </a:r>
          </a:p>
          <a:p>
            <a:r>
              <a:rPr lang="en-US" sz="32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Performance evaluated with TOAR-II monthly DMA8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D188A13B-58D8-DBC1-C0CF-3E463CF5F9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2800630"/>
              </p:ext>
            </p:extLst>
          </p:nvPr>
        </p:nvGraphicFramePr>
        <p:xfrm>
          <a:off x="0" y="1470731"/>
          <a:ext cx="12191999" cy="17678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012520">
                  <a:extLst>
                    <a:ext uri="{9D8B030D-6E8A-4147-A177-3AD203B41FA5}">
                      <a16:colId xmlns:a16="http://schemas.microsoft.com/office/drawing/2014/main" val="1078802111"/>
                    </a:ext>
                  </a:extLst>
                </a:gridCol>
                <a:gridCol w="2557194">
                  <a:extLst>
                    <a:ext uri="{9D8B030D-6E8A-4147-A177-3AD203B41FA5}">
                      <a16:colId xmlns:a16="http://schemas.microsoft.com/office/drawing/2014/main" val="3460337070"/>
                    </a:ext>
                  </a:extLst>
                </a:gridCol>
                <a:gridCol w="2021753">
                  <a:extLst>
                    <a:ext uri="{9D8B030D-6E8A-4147-A177-3AD203B41FA5}">
                      <a16:colId xmlns:a16="http://schemas.microsoft.com/office/drawing/2014/main" val="1642709237"/>
                    </a:ext>
                  </a:extLst>
                </a:gridCol>
                <a:gridCol w="2104838">
                  <a:extLst>
                    <a:ext uri="{9D8B030D-6E8A-4147-A177-3AD203B41FA5}">
                      <a16:colId xmlns:a16="http://schemas.microsoft.com/office/drawing/2014/main" val="3018612478"/>
                    </a:ext>
                  </a:extLst>
                </a:gridCol>
                <a:gridCol w="877017">
                  <a:extLst>
                    <a:ext uri="{9D8B030D-6E8A-4147-A177-3AD203B41FA5}">
                      <a16:colId xmlns:a16="http://schemas.microsoft.com/office/drawing/2014/main" val="3793083162"/>
                    </a:ext>
                  </a:extLst>
                </a:gridCol>
                <a:gridCol w="2618677">
                  <a:extLst>
                    <a:ext uri="{9D8B030D-6E8A-4147-A177-3AD203B41FA5}">
                      <a16:colId xmlns:a16="http://schemas.microsoft.com/office/drawing/2014/main" val="3049172830"/>
                    </a:ext>
                  </a:extLst>
                </a:gridCol>
              </a:tblGrid>
              <a:tr h="325184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Dataset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Time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</a:t>
                      </a:r>
                      <a:r>
                        <a:rPr lang="en-US" altLang="zh-CN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ecord time</a:t>
                      </a:r>
                      <a:endParaRPr 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Spatial resolution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Year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Type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666510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rPr>
                        <a:t>IASI-GOME2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</a:rPr>
                        <a:t>Monthly average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9:30am local 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*1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Satellite observation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66365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kern="0" dirty="0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rPr>
                        <a:t>TCR-2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kern="0" dirty="0">
                          <a:latin typeface="Times New Roman" panose="02020603050405020304" pitchFamily="18" charset="0"/>
                          <a:ea typeface="DengXian" panose="02010600030101010101" pitchFamily="2" charset="-122"/>
                        </a:rPr>
                        <a:t>Monthly average 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9am-11am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1.125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*1.125</a:t>
                      </a:r>
                      <a:r>
                        <a:rPr lang="en-US" altLang="zh-CN" sz="2400" b="1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°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Chemical reanalysis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9107277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kern="0" dirty="0" err="1">
                          <a:effectLst/>
                          <a:latin typeface="Times New Roman" panose="02020603050405020304" pitchFamily="18" charset="0"/>
                          <a:ea typeface="DengXian" panose="02010600030101010101" pitchFamily="2" charset="-122"/>
                        </a:rPr>
                        <a:t>Ozonesonde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Monthly mean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fit</a:t>
                      </a:r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Random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43 locations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2017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kern="12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Ozone vertical profile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456315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59341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map of the world&#10;&#10;Description automatically generated">
            <a:extLst>
              <a:ext uri="{FF2B5EF4-FFF2-40B4-BE49-F238E27FC236}">
                <a16:creationId xmlns:a16="http://schemas.microsoft.com/office/drawing/2014/main" id="{1C427610-5EEB-E733-A1D4-E30EF94337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873" y="528506"/>
            <a:ext cx="8749511" cy="6248459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087C1518-2E2B-9C4A-5DCC-9A4F8ABCF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"/>
            <a:ext cx="10809838" cy="770228"/>
          </a:xfrm>
        </p:spPr>
        <p:txBody>
          <a:bodyPr>
            <a:normAutofit fontScale="90000"/>
          </a:bodyPr>
          <a:lstStyle/>
          <a:p>
            <a:pPr algn="l"/>
            <a:r>
              <a:rPr lang="en-US" sz="6000" kern="0" dirty="0" err="1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Ozonesonde</a:t>
            </a:r>
            <a:r>
              <a:rPr lang="en-US" sz="6000" kern="0" dirty="0"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observations at 43 sites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E8ABBB-7F09-E995-429A-39BAA8EFAFF3}"/>
              </a:ext>
            </a:extLst>
          </p:cNvPr>
          <p:cNvSpPr txBox="1"/>
          <p:nvPr/>
        </p:nvSpPr>
        <p:spPr>
          <a:xfrm>
            <a:off x="0" y="4797931"/>
            <a:ext cx="12191999" cy="646331"/>
          </a:xfrm>
          <a:prstGeom prst="rect">
            <a:avLst/>
          </a:prstGeom>
          <a:solidFill>
            <a:srgbClr val="E8E8E8">
              <a:alpha val="67059"/>
            </a:srgbClr>
          </a:solidFill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Apart from three sites in Western Europe that launch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three times a week (Uccle in Belgium,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Hohenpeissenberg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Germany,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Payerne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Switzerland), all other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launches occur weekly. </a:t>
            </a:r>
          </a:p>
        </p:txBody>
      </p:sp>
    </p:spTree>
    <p:extLst>
      <p:ext uri="{BB962C8B-B14F-4D97-AF65-F5344CB8AC3E}">
        <p14:creationId xmlns:p14="http://schemas.microsoft.com/office/powerpoint/2010/main" val="3454474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92754-D170-6CE0-89F2-0181C3F83D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3DDE49-DB71-B16D-52EF-22014E43B31A}"/>
                  </a:ext>
                </a:extLst>
              </p:cNvPr>
              <p:cNvSpPr txBox="1"/>
              <p:nvPr/>
            </p:nvSpPr>
            <p:spPr>
              <a:xfrm>
                <a:off x="983059" y="847012"/>
                <a:ext cx="9818370" cy="540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𝑟𝑒𝑎𝑛𝑎𝑙𝑦𝑠𝑖𝑠</m:t>
                            </m:r>
                          </m:e>
                        </m:d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𝑟𝑒𝑎𝑛𝑎𝑙𝑦𝑠𝑖𝑠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5C3DDE49-DB71-B16D-52EF-22014E43B3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059" y="847012"/>
                <a:ext cx="9818370" cy="540661"/>
              </a:xfrm>
              <a:prstGeom prst="rect">
                <a:avLst/>
              </a:prstGeom>
              <a:blipFill>
                <a:blip r:embed="rId3"/>
                <a:stretch>
                  <a:fillRect l="-186" b="-33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D2CF42F6-4AE1-8655-BE52-E8DAFBC8C044}"/>
              </a:ext>
            </a:extLst>
          </p:cNvPr>
          <p:cNvSpPr txBox="1"/>
          <p:nvPr/>
        </p:nvSpPr>
        <p:spPr>
          <a:xfrm>
            <a:off x="9406240" y="963453"/>
            <a:ext cx="18027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Columbi</a:t>
            </a:r>
            <a:r>
              <a:rPr lang="en-US" sz="1400" b="1" i="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 2021</a:t>
            </a:r>
            <a:endParaRPr lang="en-US" sz="14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99427-419F-CA9F-28AB-D62C3D6D5AD6}"/>
              </a:ext>
            </a:extLst>
          </p:cNvPr>
          <p:cNvSpPr txBox="1">
            <a:spLocks/>
          </p:cNvSpPr>
          <p:nvPr/>
        </p:nvSpPr>
        <p:spPr>
          <a:xfrm>
            <a:off x="159651" y="4241183"/>
            <a:ext cx="6888849" cy="2379277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Limitations:</a:t>
            </a:r>
            <a:b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b="0" i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24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output for ground-level ozone is sparse, covering three regions in summer and does not represent DMA8</a:t>
            </a:r>
          </a:p>
          <a:p>
            <a:pPr marL="0" indent="0">
              <a:spcBef>
                <a:spcPts val="0"/>
              </a:spcBef>
              <a:buNone/>
            </a:pPr>
            <a:endParaRPr lang="en-US" sz="2400" b="0" i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The ratio calculation has inconsistencies due to different correction sources</a:t>
            </a: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  <a:buNone/>
            </a:pPr>
            <a:endParaRPr lang="en-US" sz="2400" b="0" i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rtl="0" eaLnBrk="1" fontAlgn="auto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uniform bias correction across regions fails to account for spatial variability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AC2C934-70A5-CF6E-9232-40129F7EA1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52073" y="2234685"/>
            <a:ext cx="5323004" cy="35127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A253719-70A3-0B85-B9A5-B3BC05150AA9}"/>
              </a:ext>
            </a:extLst>
          </p:cNvPr>
          <p:cNvSpPr txBox="1"/>
          <p:nvPr/>
        </p:nvSpPr>
        <p:spPr>
          <a:xfrm>
            <a:off x="9642903" y="5747437"/>
            <a:ext cx="180270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400" b="1" i="0" kern="1200" dirty="0" err="1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Columbi</a:t>
            </a:r>
            <a:r>
              <a:rPr lang="en-US" sz="1400" b="1" i="0" kern="1200" dirty="0">
                <a:effectLst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et al 2021</a:t>
            </a:r>
            <a:endParaRPr lang="en-US" sz="1400" b="1" i="0" u="none" strike="noStrik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619BCE3D-9B81-DBBD-3C93-CDF32DFC2035}"/>
              </a:ext>
            </a:extLst>
          </p:cNvPr>
          <p:cNvSpPr txBox="1">
            <a:spLocks/>
          </p:cNvSpPr>
          <p:nvPr/>
        </p:nvSpPr>
        <p:spPr>
          <a:xfrm>
            <a:off x="21069" y="1"/>
            <a:ext cx="8743551" cy="63229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6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 method using satellite observations</a:t>
            </a: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77DC19-2286-F730-26AD-09E057060ADD}"/>
              </a:ext>
            </a:extLst>
          </p:cNvPr>
          <p:cNvSpPr txBox="1"/>
          <p:nvPr/>
        </p:nvSpPr>
        <p:spPr>
          <a:xfrm>
            <a:off x="159651" y="1478220"/>
            <a:ext cx="639603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Coverage: summertime daily data 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at satellite over pass time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2005-2009 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in the Eastern U.S., Western U.S., and China (</a:t>
            </a:r>
            <a:r>
              <a:rPr lang="en-US" sz="1800" b="1" i="0" u="none" strike="noStrike" kern="1200" dirty="0">
                <a:effectLst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</a:t>
            </a:r>
            <a:r>
              <a:rPr lang="en-US" altLang="zh-CN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° </a:t>
            </a:r>
            <a:r>
              <a:rPr lang="en-US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*2</a:t>
            </a:r>
            <a:r>
              <a:rPr lang="en-US" altLang="zh-CN" sz="1800" b="1" dirty="0"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°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) (~7000 total)</a:t>
            </a:r>
          </a:p>
          <a:p>
            <a:pPr marL="0" indent="0">
              <a:spcBef>
                <a:spcPts val="0"/>
              </a:spcBef>
            </a:pPr>
            <a:endParaRPr lang="en-US" sz="1800" b="0" i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en-US" altLang="zh-CN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ethod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orrect the reanalysis 0 to 3 km ozone by </a:t>
            </a:r>
            <a:r>
              <a:rPr lang="en-US" sz="1800" b="0" i="0" u="none" strike="noStrike" kern="1200" dirty="0" err="1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(23 in the US, and 1 in China) and reanalysis surface ozone by TOAR at satellite over pass time </a:t>
            </a:r>
          </a:p>
          <a:p>
            <a:pPr marL="0" indent="0">
              <a:spcBef>
                <a:spcPts val="0"/>
              </a:spcBef>
            </a:pPr>
            <a:endParaRPr lang="en-US" sz="1800" b="0" i="0" u="none" strike="noStrike" kern="1200" dirty="0"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spcBef>
                <a:spcPts val="0"/>
              </a:spcBef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Bias correction</a:t>
            </a:r>
            <a:r>
              <a:rPr lang="en-US" sz="1800" b="0" i="0" u="none" strike="noStrike" kern="12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subtracted the average bias from observation data at all grid points within each regions</a:t>
            </a:r>
          </a:p>
        </p:txBody>
      </p:sp>
    </p:spTree>
    <p:extLst>
      <p:ext uri="{BB962C8B-B14F-4D97-AF65-F5344CB8AC3E}">
        <p14:creationId xmlns:p14="http://schemas.microsoft.com/office/powerpoint/2010/main" val="70617952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AB601-57E6-9004-0F35-F9B21337382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0"/>
            <a:ext cx="6096000" cy="905613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Method in this study</a:t>
            </a:r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2FB768-D4CB-4BBC-1829-F501ABD01F3A}"/>
                  </a:ext>
                </a:extLst>
              </p:cNvPr>
              <p:cNvSpPr txBox="1"/>
              <p:nvPr/>
            </p:nvSpPr>
            <p:spPr>
              <a:xfrm>
                <a:off x="1186815" y="815265"/>
                <a:ext cx="9818370" cy="54066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𝑟𝑒𝑎𝑛𝑎𝑙𝑦𝑠𝑖𝑠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9−11</m:t>
                        </m:r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d>
                          <m:dPr>
                            <m:ctrlP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18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𝑟𝑒𝑎𝑛𝑎𝑙𝑦𝑠𝑖𝑠</m:t>
                            </m:r>
                          </m:e>
                        </m:d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(9−11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2FB768-D4CB-4BBC-1829-F501ABD01F3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6815" y="815265"/>
                <a:ext cx="9818370" cy="540661"/>
              </a:xfrm>
              <a:prstGeom prst="rect">
                <a:avLst/>
              </a:prstGeom>
              <a:blipFill>
                <a:blip r:embed="rId2"/>
                <a:stretch>
                  <a:fillRect l="-186" b="-68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TextBox 6">
            <a:extLst>
              <a:ext uri="{FF2B5EF4-FFF2-40B4-BE49-F238E27FC236}">
                <a16:creationId xmlns:a16="http://schemas.microsoft.com/office/drawing/2014/main" id="{92332DCC-56B2-DA0F-A535-EDB583088699}"/>
              </a:ext>
            </a:extLst>
          </p:cNvPr>
          <p:cNvSpPr txBox="1"/>
          <p:nvPr/>
        </p:nvSpPr>
        <p:spPr>
          <a:xfrm>
            <a:off x="6121467" y="1561339"/>
            <a:ext cx="5576948" cy="40011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Generate Monthly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LMT 0-3km dataset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F8C674A-1671-62B2-36E3-FEAFF16D53BD}"/>
              </a:ext>
            </a:extLst>
          </p:cNvPr>
          <p:cNvSpPr txBox="1"/>
          <p:nvPr/>
        </p:nvSpPr>
        <p:spPr>
          <a:xfrm>
            <a:off x="6121466" y="2510061"/>
            <a:ext cx="2922451" cy="101566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 the ratio from TCR2 by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 with 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spatial only BME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18C151C-902E-8EFF-054A-7D399E82D9E9}"/>
              </a:ext>
            </a:extLst>
          </p:cNvPr>
          <p:cNvSpPr/>
          <p:nvPr/>
        </p:nvSpPr>
        <p:spPr>
          <a:xfrm>
            <a:off x="6121465" y="5356956"/>
            <a:ext cx="5576947" cy="400111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Get ground-level monthly DMA8 ozone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9FDB7C5-CDD9-1FCA-DD8D-0F6C22844EEB}"/>
              </a:ext>
            </a:extLst>
          </p:cNvPr>
          <p:cNvCxnSpPr>
            <a:cxnSpLocks/>
          </p:cNvCxnSpPr>
          <p:nvPr/>
        </p:nvCxnSpPr>
        <p:spPr>
          <a:xfrm>
            <a:off x="9043916" y="1961449"/>
            <a:ext cx="0" cy="56149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7E03BB42-6204-53E0-132E-21F71F9D9A2E}"/>
              </a:ext>
            </a:extLst>
          </p:cNvPr>
          <p:cNvCxnSpPr>
            <a:cxnSpLocks/>
          </p:cNvCxnSpPr>
          <p:nvPr/>
        </p:nvCxnSpPr>
        <p:spPr>
          <a:xfrm>
            <a:off x="9064683" y="4721711"/>
            <a:ext cx="0" cy="58087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9CB8A287-6949-A85B-FC85-111A25EB07FC}"/>
              </a:ext>
            </a:extLst>
          </p:cNvPr>
          <p:cNvSpPr/>
          <p:nvPr/>
        </p:nvSpPr>
        <p:spPr>
          <a:xfrm>
            <a:off x="9043916" y="2510062"/>
            <a:ext cx="2654491" cy="10156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Correct the </a:t>
            </a:r>
            <a:r>
              <a:rPr lang="en-US" altLang="zh-CN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satellite 0-3km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by </a:t>
            </a:r>
            <a:r>
              <a:rPr lang="en-US" sz="20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with </a:t>
            </a:r>
            <a:r>
              <a:rPr lang="en-US" sz="2000" b="0" i="0" u="none" strike="noStrike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spatial only BME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7E66491-FD0D-64C8-3F1A-C329F733336D}"/>
              </a:ext>
            </a:extLst>
          </p:cNvPr>
          <p:cNvSpPr txBox="1"/>
          <p:nvPr/>
        </p:nvSpPr>
        <p:spPr>
          <a:xfrm>
            <a:off x="6121465" y="4264296"/>
            <a:ext cx="5576947" cy="400110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Multiply the ratio with corrected LMT ozone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105045-FAFE-0926-F274-99AFCA245909}"/>
              </a:ext>
            </a:extLst>
          </p:cNvPr>
          <p:cNvCxnSpPr>
            <a:cxnSpLocks/>
          </p:cNvCxnSpPr>
          <p:nvPr/>
        </p:nvCxnSpPr>
        <p:spPr>
          <a:xfrm>
            <a:off x="9055158" y="3525724"/>
            <a:ext cx="0" cy="73857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F02E9A5-AB46-9BE7-C74B-4CB4589674DD}"/>
              </a:ext>
            </a:extLst>
          </p:cNvPr>
          <p:cNvSpPr txBox="1">
            <a:spLocks/>
          </p:cNvSpPr>
          <p:nvPr/>
        </p:nvSpPr>
        <p:spPr>
          <a:xfrm>
            <a:off x="-40074" y="2015824"/>
            <a:ext cx="6334784" cy="358140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Provides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global coverage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with monthly data across all seasons at a finer spatial resolution (1° x 1°)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Corrects 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0 to 3 km satellite ozone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data using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reanalysis ratio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ozonesonde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ratio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offering a more consistent correction.</a:t>
            </a:r>
          </a:p>
          <a:p>
            <a:pPr marL="0" indent="0">
              <a:lnSpc>
                <a:spcPct val="110000"/>
              </a:lnSpc>
              <a:spcBef>
                <a:spcPts val="0"/>
              </a:spcBef>
              <a:buNone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Uses the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BME (Bayesian Maximum Entropy) method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spatial bias correction</a:t>
            </a:r>
          </a:p>
        </p:txBody>
      </p:sp>
    </p:spTree>
    <p:extLst>
      <p:ext uri="{BB962C8B-B14F-4D97-AF65-F5344CB8AC3E}">
        <p14:creationId xmlns:p14="http://schemas.microsoft.com/office/powerpoint/2010/main" val="27642591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266D6B-8F6B-B15D-FBB6-A453BE44F5B8}"/>
              </a:ext>
            </a:extLst>
          </p:cNvPr>
          <p:cNvSpPr txBox="1">
            <a:spLocks/>
          </p:cNvSpPr>
          <p:nvPr/>
        </p:nvSpPr>
        <p:spPr>
          <a:xfrm>
            <a:off x="80422" y="147149"/>
            <a:ext cx="11933238" cy="90561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kern="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Ozonesonde</a:t>
            </a:r>
            <a:r>
              <a:rPr lang="en-US" sz="60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 monthly values were represented using a GAM, with </a:t>
            </a:r>
            <a:r>
              <a:rPr lang="en-US" sz="6000" kern="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Duchon</a:t>
            </a:r>
            <a:r>
              <a:rPr lang="en-US" sz="60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 splines (thin plate splines) fitted altitude, month, and a time index (1, ..., 12 * </a:t>
            </a:r>
            <a:r>
              <a:rPr lang="en-US" sz="6000" kern="0" dirty="0" err="1">
                <a:latin typeface="Times New Roman" panose="02020603050405020304" pitchFamily="18" charset="0"/>
                <a:ea typeface="DengXian" panose="02010600030101010101" pitchFamily="2" charset="-122"/>
              </a:rPr>
              <a:t>Nyear</a:t>
            </a:r>
            <a:r>
              <a:rPr lang="en-US" sz="60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)</a:t>
            </a:r>
            <a:endParaRPr lang="en-US" dirty="0"/>
          </a:p>
        </p:txBody>
      </p:sp>
      <p:pic>
        <p:nvPicPr>
          <p:cNvPr id="4" name="Picture 3" descr="A graph of red and blue lines&#10;&#10;Description automatically generated">
            <a:extLst>
              <a:ext uri="{FF2B5EF4-FFF2-40B4-BE49-F238E27FC236}">
                <a16:creationId xmlns:a16="http://schemas.microsoft.com/office/drawing/2014/main" id="{2C376D29-4C7C-1602-C135-DFFDEB1290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6511"/>
            <a:ext cx="12192000" cy="44049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16C3212-ED0F-E3BB-C387-3502F5E8DCE8}"/>
              </a:ext>
            </a:extLst>
          </p:cNvPr>
          <p:cNvSpPr txBox="1"/>
          <p:nvPr/>
        </p:nvSpPr>
        <p:spPr>
          <a:xfrm>
            <a:off x="255520" y="5622435"/>
            <a:ext cx="61925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r>
              <a:rPr lang="en-US" sz="20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ayerne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station</a:t>
            </a:r>
            <a:b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Surface height: 491m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Lat: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46.81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Lon: </a:t>
            </a:r>
            <a:r>
              <a:rPr lang="en-US" sz="20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6.94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94584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3494E3-CA5A-DCAA-E2C8-D28005DD8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3626" y="1"/>
            <a:ext cx="4944999" cy="708948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Covariance on residuals </a:t>
            </a:r>
          </a:p>
        </p:txBody>
      </p:sp>
      <p:pic>
        <p:nvPicPr>
          <p:cNvPr id="21" name="Picture 20" descr="A graph with red dots&#10;&#10;Description automatically generated">
            <a:extLst>
              <a:ext uri="{FF2B5EF4-FFF2-40B4-BE49-F238E27FC236}">
                <a16:creationId xmlns:a16="http://schemas.microsoft.com/office/drawing/2014/main" id="{AF77C174-994F-B7F1-762C-290B4681A3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3525" y="1004989"/>
            <a:ext cx="5758475" cy="2793432"/>
          </a:xfrm>
          <a:prstGeom prst="rect">
            <a:avLst/>
          </a:prstGeom>
        </p:spPr>
      </p:pic>
      <p:pic>
        <p:nvPicPr>
          <p:cNvPr id="5" name="Picture 4" descr="A graph with red dots&#10;&#10;Description automatically generated">
            <a:extLst>
              <a:ext uri="{FF2B5EF4-FFF2-40B4-BE49-F238E27FC236}">
                <a16:creationId xmlns:a16="http://schemas.microsoft.com/office/drawing/2014/main" id="{75B1A7D3-5328-0665-43B4-027E2B5466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892218"/>
            <a:ext cx="6599022" cy="2398965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9E25844-24A1-AF9B-3EB7-7EBAEE26E742}"/>
              </a:ext>
            </a:extLst>
          </p:cNvPr>
          <p:cNvSpPr txBox="1">
            <a:spLocks/>
          </p:cNvSpPr>
          <p:nvPr/>
        </p:nvSpPr>
        <p:spPr>
          <a:xfrm>
            <a:off x="114299" y="51491"/>
            <a:ext cx="5524501" cy="6059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Spatial only BME method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260370-1E59-D9E1-530B-362B31786382}"/>
              </a:ext>
            </a:extLst>
          </p:cNvPr>
          <p:cNvSpPr txBox="1"/>
          <p:nvPr/>
        </p:nvSpPr>
        <p:spPr>
          <a:xfrm>
            <a:off x="114299" y="1120676"/>
            <a:ext cx="6334126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Bayesian Maximum Entropy (BME)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a data fusion framework used to correct bias by combining biased model estimates (global offsets) with unbiased observations 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Covariance of Residuals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the covariance function models the spatial correlation of residuals between global offsets and observations across locations, capturing how residuals vary with distance</a:t>
            </a:r>
          </a:p>
        </p:txBody>
      </p:sp>
      <p:pic>
        <p:nvPicPr>
          <p:cNvPr id="12" name="Picture 11" descr="A green and purple spots&#10;&#10;Description automatically generated with medium confidence">
            <a:extLst>
              <a:ext uri="{FF2B5EF4-FFF2-40B4-BE49-F238E27FC236}">
                <a16:creationId xmlns:a16="http://schemas.microsoft.com/office/drawing/2014/main" id="{8ED95DD1-2451-4BAE-4779-F21018F13E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88806"/>
            <a:ext cx="6334126" cy="280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7684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een and blue gradient&#10;&#10;Description automatically generated">
            <a:extLst>
              <a:ext uri="{FF2B5EF4-FFF2-40B4-BE49-F238E27FC236}">
                <a16:creationId xmlns:a16="http://schemas.microsoft.com/office/drawing/2014/main" id="{1FD99B8B-7971-C838-0C17-0ADA9E3C0AC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1534" y="733223"/>
            <a:ext cx="7924800" cy="44577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1F9FE768-7D5E-41D4-F390-F1CF9DAFE41E}"/>
              </a:ext>
            </a:extLst>
          </p:cNvPr>
          <p:cNvSpPr txBox="1">
            <a:spLocks/>
          </p:cNvSpPr>
          <p:nvPr/>
        </p:nvSpPr>
        <p:spPr>
          <a:xfrm>
            <a:off x="291134" y="4528141"/>
            <a:ext cx="576292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  <a:cs typeface="+mn-cs"/>
              </a:rPr>
              <a:t>IASI-GOME2 0-3km </a:t>
            </a:r>
            <a:r>
              <a:rPr lang="en-US" altLang="zh-CN" sz="2800" kern="0" dirty="0">
                <a:latin typeface="Times New Roman" panose="02020603050405020304" pitchFamily="18" charset="0"/>
                <a:ea typeface="DengXian" panose="02010600030101010101" pitchFamily="2" charset="-122"/>
                <a:cs typeface="+mn-cs"/>
              </a:rPr>
              <a:t>ozone </a:t>
            </a:r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  <a:cs typeface="+mn-cs"/>
              </a:rPr>
              <a:t>corrected by </a:t>
            </a:r>
            <a:r>
              <a:rPr lang="en-US" sz="2800" kern="0" dirty="0" err="1">
                <a:latin typeface="Times New Roman" panose="02020603050405020304" pitchFamily="18" charset="0"/>
                <a:ea typeface="DengXian" panose="02010600030101010101" pitchFamily="2" charset="-122"/>
                <a:cs typeface="+mn-cs"/>
              </a:rPr>
              <a:t>ozonesonde</a:t>
            </a:r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  <a:cs typeface="+mn-cs"/>
              </a:rPr>
              <a:t> observations using BME in 2017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A8B1C9-FE41-D902-0C9D-1A667BC071BF}"/>
                  </a:ext>
                </a:extLst>
              </p:cNvPr>
              <p:cNvSpPr txBox="1"/>
              <p:nvPr/>
            </p:nvSpPr>
            <p:spPr>
              <a:xfrm>
                <a:off x="1601177" y="89341"/>
                <a:ext cx="9818370" cy="53354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1800" i="1" smtClean="0">
                        <a:latin typeface="Cambria Math" panose="02040503050406030204" pitchFamily="18" charset="0"/>
                      </a:rPr>
                      <m:t>𝑆𝑢𝑟𝑓𝑎𝑐𝑒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 smtClean="0">
                        <a:latin typeface="Cambria Math" panose="02040503050406030204" pitchFamily="18" charset="0"/>
                      </a:rPr>
                      <m:t> </m:t>
                    </m:r>
                    <m:d>
                      <m:dPr>
                        <m:ctrlPr>
                          <a:rPr lang="en-US" sz="1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𝑠𝑎𝑡𝑒𝑙𝑙𝑖𝑡𝑒</m:t>
                        </m:r>
                      </m:e>
                    </m:d>
                    <m:r>
                      <a:rPr lang="en-US" sz="1800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sz="1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0 </m:t>
                    </m:r>
                    <m:r>
                      <a:rPr lang="en-US" sz="1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𝑡𝑜</m:t>
                    </m:r>
                    <m:r>
                      <a:rPr lang="en-US" sz="1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3 </m:t>
                    </m:r>
                    <m:r>
                      <a:rPr lang="en-US" sz="1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1800" b="0" i="1" smtClean="0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𝑂𝑧𝑜𝑛𝑒</m:t>
                    </m:r>
                    <m:r>
                      <a:rPr lang="en-US" sz="18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 (</m:t>
                    </m:r>
                    <m:r>
                      <a:rPr lang="en-US" sz="18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𝑠𝑎𝑡𝑒𝑙𝑙𝑖𝑡𝑒</m:t>
                    </m:r>
                    <m:r>
                      <a:rPr lang="en-US" sz="1800" i="1">
                        <a:highlight>
                          <a:srgbClr val="FFFF00"/>
                        </a:highlight>
                        <a:latin typeface="Cambria Math" panose="02040503050406030204" pitchFamily="18" charset="0"/>
                      </a:rPr>
                      <m:t>)×</m:t>
                    </m:r>
                    <m:f>
                      <m:fPr>
                        <m:ctrlPr>
                          <a:rPr lang="en-US" sz="18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𝑆𝑢𝑟𝑓𝑎𝑐𝑒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num>
                      <m:den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0 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𝑡𝑜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 3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</a:rPr>
                          <m:t>𝑘𝑚</m:t>
                        </m:r>
                        <m:r>
                          <a:rPr lang="en-US" sz="18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𝑂𝑧𝑜𝑛𝑒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 (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𝑟𝑒𝑎𝑛𝑎𝑙𝑦𝑠𝑖𝑠</m:t>
                        </m:r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)</m:t>
                        </m:r>
                      </m:den>
                    </m:f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AFA8B1C9-FE41-D902-0C9D-1A667BC071B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01177" y="89341"/>
                <a:ext cx="9818370" cy="533544"/>
              </a:xfrm>
              <a:prstGeom prst="rect">
                <a:avLst/>
              </a:prstGeom>
              <a:blipFill>
                <a:blip r:embed="rId3"/>
                <a:stretch>
                  <a:fillRect l="-186" b="-68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diagram of a number of dots&#10;&#10;Description automatically generated">
            <a:extLst>
              <a:ext uri="{FF2B5EF4-FFF2-40B4-BE49-F238E27FC236}">
                <a16:creationId xmlns:a16="http://schemas.microsoft.com/office/drawing/2014/main" id="{3EB17476-8C42-4C6C-721D-8423570C74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4120" y="801790"/>
            <a:ext cx="7924800" cy="4457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0C97A38-DE0A-D4A4-E184-B7D68607522A}"/>
              </a:ext>
            </a:extLst>
          </p:cNvPr>
          <p:cNvSpPr txBox="1"/>
          <p:nvPr/>
        </p:nvSpPr>
        <p:spPr>
          <a:xfrm>
            <a:off x="6429080" y="4604701"/>
            <a:ext cx="5762920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kern="0" dirty="0">
                <a:latin typeface="Times New Roman" panose="02020603050405020304" pitchFamily="18" charset="0"/>
                <a:ea typeface="DengXian" panose="02010600030101010101" pitchFamily="2" charset="-122"/>
              </a:rPr>
              <a:t>Difference of IASI+GOME2 0-3km ozone from BME (with correction minus without)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06007572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2392</TotalTime>
  <Words>1128</Words>
  <Application>Microsoft Office PowerPoint</Application>
  <PresentationFormat>Widescreen</PresentationFormat>
  <Paragraphs>147</Paragraphs>
  <Slides>19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Aptos</vt:lpstr>
      <vt:lpstr>Aptos Display</vt:lpstr>
      <vt:lpstr>Arial</vt:lpstr>
      <vt:lpstr>Cambria Math</vt:lpstr>
      <vt:lpstr>Times New Roman</vt:lpstr>
      <vt:lpstr>Office Theme</vt:lpstr>
      <vt:lpstr>Inferring Global Ground-level Ozone Concentrations Through Data Fusion of Chemical Reanalysis, Ozonesondes, and Lowermost Tropospheric Satellite Observations</vt:lpstr>
      <vt:lpstr>Motivation </vt:lpstr>
      <vt:lpstr>Data </vt:lpstr>
      <vt:lpstr>Ozonesonde observations at 43 sites </vt:lpstr>
      <vt:lpstr>PowerPoint Presentation</vt:lpstr>
      <vt:lpstr>Method in this study</vt:lpstr>
      <vt:lpstr>PowerPoint Presentation</vt:lpstr>
      <vt:lpstr>Covariance on residuals </vt:lpstr>
      <vt:lpstr>PowerPoint Presentation</vt:lpstr>
      <vt:lpstr>TCR2 ratio corrected by ozonsonde observations using BME in 2017</vt:lpstr>
      <vt:lpstr>2017 surface ozone by corrected ratio and corrected 0 to 3km satellite ozone  </vt:lpstr>
      <vt:lpstr>Surface error US map (Estimate - TOAR-II monthly DMA8)</vt:lpstr>
      <vt:lpstr>Surface error EU map (Estimate - TOAR-II monthly DMA8)</vt:lpstr>
      <vt:lpstr>PowerPoint Presentation</vt:lpstr>
      <vt:lpstr>2017 June ozone maps</vt:lpstr>
      <vt:lpstr>PowerPoint Presentation</vt:lpstr>
      <vt:lpstr>RMSE and R2 for 2017 year (n = 62744) </vt:lpstr>
      <vt:lpstr>Results</vt:lpstr>
      <vt:lpstr>Thank you! and any 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Wang, Hantao</dc:creator>
  <cp:lastModifiedBy>Wang, Hantao</cp:lastModifiedBy>
  <cp:revision>69</cp:revision>
  <dcterms:created xsi:type="dcterms:W3CDTF">2024-10-07T05:14:03Z</dcterms:created>
  <dcterms:modified xsi:type="dcterms:W3CDTF">2024-10-21T09:24:41Z</dcterms:modified>
</cp:coreProperties>
</file>