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modernComment_102_4CD98705.xml" ContentType="application/vnd.ms-powerpoint.comments+xml"/>
  <Override PartName="/ppt/comments/modernComment_103_E5EDCC5.xml" ContentType="application/vnd.ms-powerpoint.comments+xml"/>
  <Override PartName="/ppt/comments/modernComment_105_E6A2A445.xml" ContentType="application/vnd.ms-powerpoint.comments+xml"/>
  <Override PartName="/ppt/comments/modernComment_114_B4F9E988.xml" ContentType="application/vnd.ms-powerpoint.comments+xml"/>
  <Override PartName="/ppt/comments/modernComment_132_999A5C47.xml" ContentType="application/vnd.ms-powerpoint.comments+xml"/>
  <Override PartName="/ppt/comments/modernComment_133_4511E768.xml" ContentType="application/vnd.ms-powerpoint.comments+xml"/>
  <Override PartName="/ppt/comments/modernComment_107_8A8A3419.xml" ContentType="application/vnd.ms-powerpoint.comments+xml"/>
  <Override PartName="/ppt/notesSlides/notesSlide1.xml" ContentType="application/vnd.openxmlformats-officedocument.presentationml.notesSlide+xml"/>
  <Override PartName="/ppt/comments/modernComment_116_7DA4FBB.xml" ContentType="application/vnd.ms-powerpoint.comments+xml"/>
  <Override PartName="/ppt/comments/modernComment_108_87410D33.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75" r:id="rId5"/>
    <p:sldId id="260" r:id="rId6"/>
    <p:sldId id="261" r:id="rId7"/>
    <p:sldId id="276" r:id="rId8"/>
    <p:sldId id="306" r:id="rId9"/>
    <p:sldId id="305" r:id="rId10"/>
    <p:sldId id="307" r:id="rId11"/>
    <p:sldId id="263" r:id="rId12"/>
    <p:sldId id="272" r:id="rId13"/>
    <p:sldId id="277" r:id="rId14"/>
    <p:sldId id="309" r:id="rId15"/>
    <p:sldId id="278" r:id="rId16"/>
    <p:sldId id="264" r:id="rId17"/>
    <p:sldId id="310" r:id="rId18"/>
    <p:sldId id="267" r:id="rId19"/>
    <p:sldId id="268" r:id="rId20"/>
    <p:sldId id="274" r:id="rId21"/>
    <p:sldId id="262" r:id="rId22"/>
    <p:sldId id="273" r:id="rId23"/>
    <p:sldId id="265" r:id="rId24"/>
    <p:sldId id="308"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67297-2049-D1B3-6D08-523869860504}" name="Foley, Kristen" initials="KF" userId="S::Foley.Kristen@epa.gov::9f56843b-1536-44f3-815a-da364180a1c0" providerId="AD"/>
  <p188:author id="{CEA695A4-CC72-05FF-CA98-4E140A90C4F4}" name="Wells, Benjamin" initials="BW" userId="S::Wells.Benjamin@epa.gov::996fee8c-251e-43a2-b4f8-08d45bef6284" providerId="AD"/>
  <p188:author id="{9FD0E8E0-3E22-F2CD-54B8-867355ADFB10}" name="Brunton, Jonathan (he/him/his)" initials="JB" userId="S::Brunton.Jonathan@epa.gov::12c9cf36-5534-47b5-9fb2-70554ce8d5d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E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540"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ton, Jonathan (he/him/his)" userId="12c9cf36-5534-47b5-9fb2-70554ce8d5d2" providerId="ADAL" clId="{BB4DDFBF-AD6D-467B-915B-EDEDB73552B2}"/>
    <pc:docChg chg="undo custSel addSld delSld modSld sldOrd modNotesMaster">
      <pc:chgData name="Brunton, Jonathan (he/him/his)" userId="12c9cf36-5534-47b5-9fb2-70554ce8d5d2" providerId="ADAL" clId="{BB4DDFBF-AD6D-467B-915B-EDEDB73552B2}" dt="2024-10-23T01:37:18.650" v="18"/>
      <pc:docMkLst>
        <pc:docMk/>
      </pc:docMkLst>
      <pc:sldChg chg="modSp mod">
        <pc:chgData name="Brunton, Jonathan (he/him/his)" userId="12c9cf36-5534-47b5-9fb2-70554ce8d5d2" providerId="ADAL" clId="{BB4DDFBF-AD6D-467B-915B-EDEDB73552B2}" dt="2024-10-22T01:50:44.606" v="4" actId="20577"/>
        <pc:sldMkLst>
          <pc:docMk/>
          <pc:sldMk cId="241097925" sldId="259"/>
        </pc:sldMkLst>
        <pc:spChg chg="mod">
          <ac:chgData name="Brunton, Jonathan (he/him/his)" userId="12c9cf36-5534-47b5-9fb2-70554ce8d5d2" providerId="ADAL" clId="{BB4DDFBF-AD6D-467B-915B-EDEDB73552B2}" dt="2024-10-22T01:50:44.606" v="4" actId="20577"/>
          <ac:spMkLst>
            <pc:docMk/>
            <pc:sldMk cId="241097925" sldId="259"/>
            <ac:spMk id="9" creationId="{A5E54C24-2EEE-9BEE-D538-5461E68FC3AC}"/>
          </ac:spMkLst>
        </pc:spChg>
      </pc:sldChg>
      <pc:sldChg chg="modSp mod">
        <pc:chgData name="Brunton, Jonathan (he/him/his)" userId="12c9cf36-5534-47b5-9fb2-70554ce8d5d2" providerId="ADAL" clId="{BB4DDFBF-AD6D-467B-915B-EDEDB73552B2}" dt="2024-10-22T02:05:59.527" v="13" actId="20577"/>
        <pc:sldMkLst>
          <pc:docMk/>
          <pc:sldMk cId="2592097925" sldId="260"/>
        </pc:sldMkLst>
        <pc:spChg chg="mod">
          <ac:chgData name="Brunton, Jonathan (he/him/his)" userId="12c9cf36-5534-47b5-9fb2-70554ce8d5d2" providerId="ADAL" clId="{BB4DDFBF-AD6D-467B-915B-EDEDB73552B2}" dt="2024-10-22T02:05:59.527" v="13" actId="20577"/>
          <ac:spMkLst>
            <pc:docMk/>
            <pc:sldMk cId="2592097925" sldId="260"/>
            <ac:spMk id="20" creationId="{FCFF3A70-3307-7A3C-44FD-B601EF00A19F}"/>
          </ac:spMkLst>
        </pc:spChg>
      </pc:sldChg>
      <pc:sldChg chg="ord">
        <pc:chgData name="Brunton, Jonathan (he/him/his)" userId="12c9cf36-5534-47b5-9fb2-70554ce8d5d2" providerId="ADAL" clId="{BB4DDFBF-AD6D-467B-915B-EDEDB73552B2}" dt="2024-10-23T01:28:56.734" v="15"/>
        <pc:sldMkLst>
          <pc:docMk/>
          <pc:sldMk cId="2269187379" sldId="264"/>
        </pc:sldMkLst>
      </pc:sldChg>
      <pc:sldChg chg="del">
        <pc:chgData name="Brunton, Jonathan (he/him/his)" userId="12c9cf36-5534-47b5-9fb2-70554ce8d5d2" providerId="ADAL" clId="{BB4DDFBF-AD6D-467B-915B-EDEDB73552B2}" dt="2024-10-21T21:08:15.264" v="3" actId="2696"/>
        <pc:sldMkLst>
          <pc:docMk/>
          <pc:sldMk cId="3033530323" sldId="266"/>
        </pc:sldMkLst>
      </pc:sldChg>
      <pc:sldChg chg="ord">
        <pc:chgData name="Brunton, Jonathan (he/him/his)" userId="12c9cf36-5534-47b5-9fb2-70554ce8d5d2" providerId="ADAL" clId="{BB4DDFBF-AD6D-467B-915B-EDEDB73552B2}" dt="2024-10-23T01:29:04.322" v="17"/>
        <pc:sldMkLst>
          <pc:docMk/>
          <pc:sldMk cId="131747771" sldId="278"/>
        </pc:sldMkLst>
      </pc:sldChg>
      <pc:sldChg chg="add del">
        <pc:chgData name="Brunton, Jonathan (he/him/his)" userId="12c9cf36-5534-47b5-9fb2-70554ce8d5d2" providerId="ADAL" clId="{BB4DDFBF-AD6D-467B-915B-EDEDB73552B2}" dt="2024-10-21T21:07:58.380" v="2" actId="2696"/>
        <pc:sldMkLst>
          <pc:docMk/>
          <pc:sldMk cId="2239314338" sldId="304"/>
        </pc:sldMkLst>
      </pc:sldChg>
    </pc:docChg>
  </pc:docChgLst>
</pc:chgInfo>
</file>

<file path=ppt/comments/modernComment_102_4CD98705.xml><?xml version="1.0" encoding="utf-8"?>
<p188:cmLst xmlns:a="http://schemas.openxmlformats.org/drawingml/2006/main" xmlns:r="http://schemas.openxmlformats.org/officeDocument/2006/relationships" xmlns:p188="http://schemas.microsoft.com/office/powerpoint/2018/8/main">
  <p188:cm id="{4E61D6E5-32E4-4A28-882E-D96B967717C5}" authorId="{CEA695A4-CC72-05FF-CA98-4E140A90C4F4}" status="resolved" created="2024-10-17T14:45:42.908" complete="100000">
    <ac:txMkLst xmlns:ac="http://schemas.microsoft.com/office/drawing/2013/main/command">
      <pc:docMk xmlns:pc="http://schemas.microsoft.com/office/powerpoint/2013/main/command"/>
      <pc:sldMk xmlns:pc="http://schemas.microsoft.com/office/powerpoint/2013/main/command" cId="1289324293" sldId="258"/>
      <ac:spMk id="3" creationId="{7D74D915-E634-0FC4-8F3D-1EB0292B61EA}"/>
      <ac:txMk cp="167" len="21">
        <ac:context len="211" hash="994685677"/>
      </ac:txMk>
    </ac:txMkLst>
    <p188:pos x="2182654" y="1683397"/>
    <p188:txBody>
      <a:bodyPr/>
      <a:lstStyle/>
      <a:p>
        <a:r>
          <a:rPr lang="en-US"/>
          <a:t>I'm confused… 40 degrees W longitude is in the middle of the Atlantic Ocean. Maybe you meant 90 degrees W?</a:t>
        </a:r>
      </a:p>
    </p188:txBody>
  </p188:cm>
  <p188:cm id="{1F58D328-F5CC-463B-8A0B-762D00E04A4B}" authorId="{CEA695A4-CC72-05FF-CA98-4E140A90C4F4}" status="resolved" created="2024-10-17T14:49:10.960" complete="100000">
    <ac:txMkLst xmlns:ac="http://schemas.microsoft.com/office/drawing/2013/main/command">
      <pc:docMk xmlns:pc="http://schemas.microsoft.com/office/powerpoint/2013/main/command"/>
      <pc:sldMk xmlns:pc="http://schemas.microsoft.com/office/powerpoint/2013/main/command" cId="1289324293" sldId="258"/>
      <ac:spMk id="3" creationId="{7D74D915-E634-0FC4-8F3D-1EB0292B61EA}"/>
      <ac:txMk cp="74" len="92">
        <ac:context len="211" hash="994685677"/>
      </ac:txMk>
    </ac:txMkLst>
    <p188:pos x="3991575" y="808754"/>
    <p188:txBody>
      <a:bodyPr/>
      <a:lstStyle/>
      <a:p>
        <a:r>
          <a:rPr lang="en-US"/>
          <a:t>Maybe 2014-2019? 2013 actually looks really good.</a:t>
        </a:r>
      </a:p>
    </p188:txBody>
  </p188:cm>
</p188:cmLst>
</file>

<file path=ppt/comments/modernComment_103_E5EDCC5.xml><?xml version="1.0" encoding="utf-8"?>
<p188:cmLst xmlns:a="http://schemas.openxmlformats.org/drawingml/2006/main" xmlns:r="http://schemas.openxmlformats.org/officeDocument/2006/relationships" xmlns:p188="http://schemas.microsoft.com/office/powerpoint/2018/8/main">
  <p188:cm id="{7BDC137C-0D44-4CF5-A7AA-EC1C570B6373}" authorId="{CEA695A4-CC72-05FF-CA98-4E140A90C4F4}" created="2024-10-17T14:54:36.407">
    <ac:txMkLst xmlns:ac="http://schemas.microsoft.com/office/drawing/2013/main/command">
      <pc:docMk xmlns:pc="http://schemas.microsoft.com/office/powerpoint/2013/main/command"/>
      <pc:sldMk xmlns:pc="http://schemas.microsoft.com/office/powerpoint/2013/main/command" cId="241097925" sldId="259"/>
      <ac:spMk id="8" creationId="{FAD3F424-B3C0-4120-0921-4506D81C6AD8}"/>
      <ac:txMk cp="66" len="41">
        <ac:context len="108" hash="2999063433"/>
      </ac:txMk>
    </ac:txMkLst>
    <p188:pos x="3674404" y="526255"/>
    <p188:replyLst>
      <p188:reply id="{30722F3D-814B-45CE-8D10-604713E6D753}" authorId="{9FD0E8E0-3E22-F2CD-54B8-867355ADFB10}" created="2024-10-17T19:59:30.498">
        <p188:txBody>
          <a:bodyPr/>
          <a:lstStyle/>
          <a:p>
            <a:r>
              <a:rPr lang="en-US"/>
              <a:t>Hi Ben! Thanks for taking the time to look at this and share your thoughts - it's already been a great help for getting prepped for CMAS! I hope you and Kristen are able to find a time that works for us all to meet. Replying/resolving a few of your comments for the sake of cleanliness and in case you are curious: These were originally two unrelated asterisks, but I've kept the one at the bottom to denote (and clarify the sourcing of) the inclusion of daily precip. Data</a:t>
            </a:r>
          </a:p>
        </p188:txBody>
      </p188:reply>
    </p188:replyLst>
    <p188:txBody>
      <a:bodyPr/>
      <a:lstStyle/>
      <a:p>
        <a:r>
          <a:rPr lang="en-US"/>
          <a:t>I'm confused… why is the one asterisk in the table next to the only variable (precip) that wasn't included in the met model in the Wells et al 2021 paper?</a:t>
        </a:r>
      </a:p>
    </p188:txBody>
  </p188:cm>
</p188:cmLst>
</file>

<file path=ppt/comments/modernComment_105_E6A2A445.xml><?xml version="1.0" encoding="utf-8"?>
<p188:cmLst xmlns:a="http://schemas.openxmlformats.org/drawingml/2006/main" xmlns:r="http://schemas.openxmlformats.org/officeDocument/2006/relationships" xmlns:p188="http://schemas.microsoft.com/office/powerpoint/2018/8/main">
  <p188:cm id="{B701A2FF-3765-4FBE-97CF-B7B700845F4B}" authorId="{CEA695A4-CC72-05FF-CA98-4E140A90C4F4}" created="2024-10-17T15:07:40.759">
    <ac:deMkLst xmlns:ac="http://schemas.microsoft.com/office/drawing/2013/main/command">
      <pc:docMk xmlns:pc="http://schemas.microsoft.com/office/powerpoint/2013/main/command"/>
      <pc:sldMk xmlns:pc="http://schemas.microsoft.com/office/powerpoint/2013/main/command" cId="3869418565" sldId="261"/>
      <ac:picMk id="7" creationId="{FEC584B2-7668-22FF-D309-82FC4EABA7FD}"/>
    </ac:deMkLst>
    <p188:replyLst>
      <p188:reply id="{153BF775-C980-478D-A25D-5EE91DDD6734}" authorId="{9FD0E8E0-3E22-F2CD-54B8-867355ADFB10}" created="2024-10-17T20:02:04.911">
        <p188:txBody>
          <a:bodyPr/>
          <a:lstStyle/>
          <a:p>
            <a:r>
              <a:rPr lang="en-US"/>
              <a:t>In progress until I make better figures (displaying month/year and non-WRF features with like colors, WRF features with distinct colors), and will include additional text for clarity.</a:t>
            </a:r>
          </a:p>
        </p188:txBody>
      </p188:reply>
    </p188:replyLst>
    <p188:txBody>
      <a:bodyPr/>
      <a:lstStyle/>
      <a:p>
        <a:r>
          <a:rPr lang="en-US"/>
          <a:t>Would be good to include a text box to the right of the figure that defines the terms on the y-axes.</a:t>
        </a:r>
      </a:p>
    </p188:txBody>
  </p188:cm>
  <p188:cm id="{6E58BA56-FC67-4D91-B68F-CD5A45FC570E}" authorId="{CEA695A4-CC72-05FF-CA98-4E140A90C4F4}" status="resolved" created="2024-10-17T15:09:13.775" complete="100000">
    <ac:deMkLst xmlns:ac="http://schemas.microsoft.com/office/drawing/2013/main/command">
      <pc:docMk xmlns:pc="http://schemas.microsoft.com/office/powerpoint/2013/main/command"/>
      <pc:sldMk xmlns:pc="http://schemas.microsoft.com/office/powerpoint/2013/main/command" cId="3869418565" sldId="261"/>
      <ac:spMk id="12" creationId="{2F29BFA7-85DA-9A29-DAF9-3C042D4113F3}"/>
    </ac:deMkLst>
    <p188:txBody>
      <a:bodyPr/>
      <a:lstStyle/>
      <a:p>
        <a:r>
          <a:rPr lang="en-US"/>
          <a:t>Is the RF model based on the full year or just a subset (e.g. May-Sept)?</a:t>
        </a:r>
      </a:p>
    </p188:txBody>
  </p188:cm>
</p188:cmLst>
</file>

<file path=ppt/comments/modernComment_107_8A8A3419.xml><?xml version="1.0" encoding="utf-8"?>
<p188:cmLst xmlns:a="http://schemas.openxmlformats.org/drawingml/2006/main" xmlns:r="http://schemas.openxmlformats.org/officeDocument/2006/relationships" xmlns:p188="http://schemas.microsoft.com/office/powerpoint/2018/8/main">
  <p188:cm id="{CA9A09DF-3F6A-4042-8C20-D399573AE3E1}" authorId="{CEA695A4-CC72-05FF-CA98-4E140A90C4F4}" created="2024-10-17T16:05:14.213">
    <pc:sldMkLst xmlns:pc="http://schemas.microsoft.com/office/powerpoint/2013/main/command">
      <pc:docMk/>
      <pc:sldMk cId="2324313113" sldId="263"/>
    </pc:sldMkLst>
    <p188:txBody>
      <a:bodyPr/>
      <a:lstStyle/>
      <a:p>
        <a:r>
          <a:rPr lang="en-US"/>
          <a:t>Interesting. My take-away is that the CMAQ ozone bias in summer has gotten better, but the bias in spring has gotten worse. In the obs data, we've also seen the highest ozone concentrations shift toward spring over the last 2 decades, which could be a partial explanation for the model under-predictions in recent years.</a:t>
        </a:r>
      </a:p>
    </p188:txBody>
  </p188:cm>
</p188:cmLst>
</file>

<file path=ppt/comments/modernComment_108_87410D33.xml><?xml version="1.0" encoding="utf-8"?>
<p188:cmLst xmlns:a="http://schemas.openxmlformats.org/drawingml/2006/main" xmlns:r="http://schemas.openxmlformats.org/officeDocument/2006/relationships" xmlns:p188="http://schemas.microsoft.com/office/powerpoint/2018/8/main">
  <p188:cm id="{AB960DED-B2A0-49FB-92DA-C284AE2F49F8}" authorId="{CEA695A4-CC72-05FF-CA98-4E140A90C4F4}" created="2024-10-17T16:33:14.443">
    <ac:deMkLst xmlns:ac="http://schemas.microsoft.com/office/drawing/2013/main/command">
      <pc:docMk xmlns:pc="http://schemas.microsoft.com/office/powerpoint/2013/main/command"/>
      <pc:sldMk xmlns:pc="http://schemas.microsoft.com/office/powerpoint/2013/main/command" cId="2269187379" sldId="264"/>
      <ac:picMk id="15" creationId="{578DB751-C1BD-0E0E-617C-24D8B67C76D3}"/>
    </ac:deMkLst>
    <p188:txBody>
      <a:bodyPr/>
      <a:lstStyle/>
      <a:p>
        <a:r>
          <a:rPr lang="en-US"/>
          <a:t>Very interesting. My take-away is that CMAQ generally over-predicts ozone in very humid conditions (which could be why the model is generally high-biased in the SE) and generally under-predicts ozone in hot and dry conditions (which could be why the model is generally low-biased in the SW).</a:t>
        </a:r>
      </a:p>
    </p188:txBody>
  </p188:cm>
</p188:cmLst>
</file>

<file path=ppt/comments/modernComment_114_B4F9E988.xml><?xml version="1.0" encoding="utf-8"?>
<p188:cmLst xmlns:a="http://schemas.openxmlformats.org/drawingml/2006/main" xmlns:r="http://schemas.openxmlformats.org/officeDocument/2006/relationships" xmlns:p188="http://schemas.microsoft.com/office/powerpoint/2018/8/main">
  <p188:cm id="{1C39AF56-9E57-462F-9C6E-270281CF3FCF}" authorId="{CEA695A4-CC72-05FF-CA98-4E140A90C4F4}" created="2024-10-17T15:20:22.198">
    <pc:sldMkLst xmlns:pc="http://schemas.microsoft.com/office/powerpoint/2013/main/command">
      <pc:docMk/>
      <pc:sldMk cId="3036277128" sldId="276"/>
    </pc:sldMkLst>
    <p188:replyLst>
      <p188:reply id="{19262D33-38D8-4A1C-B56E-6D4ECAA83E4D}" authorId="{9FD0E8E0-3E22-F2CD-54B8-867355ADFB10}" created="2024-10-17T20:04:40.978">
        <p188:txBody>
          <a:bodyPr/>
          <a:lstStyle/>
          <a:p>
            <a:r>
              <a:rPr lang="en-US"/>
              <a:t>Thanks for the catch on O3 Bias! The y-axis ticks are representative of the decile ranges of the y feature. Will mention this verbally if necessary, and include a direct text explanation in additional materials.</a:t>
            </a:r>
          </a:p>
        </p188:txBody>
      </p188:reply>
    </p188:replyLst>
    <p188:txBody>
      <a:bodyPr/>
      <a:lstStyle/>
      <a:p>
        <a:r>
          <a:rPr lang="en-US"/>
          <a:t>What do the upward tick marks at the bottom of each plot mean?
Also would "Average modeled O3 bias at X value" be more accurate?</a:t>
        </a:r>
      </a:p>
    </p188:txBody>
  </p188:cm>
</p188:cmLst>
</file>

<file path=ppt/comments/modernComment_116_7DA4FBB.xml><?xml version="1.0" encoding="utf-8"?>
<p188:cmLst xmlns:a="http://schemas.openxmlformats.org/drawingml/2006/main" xmlns:r="http://schemas.openxmlformats.org/officeDocument/2006/relationships" xmlns:p188="http://schemas.microsoft.com/office/powerpoint/2018/8/main">
  <p188:cm id="{C0BE365D-666E-4B52-9617-C8137D77CB2A}" authorId="{CEA695A4-CC72-05FF-CA98-4E140A90C4F4}" created="2024-10-17T16:23:28.132">
    <pc:sldMkLst xmlns:pc="http://schemas.microsoft.com/office/powerpoint/2013/main/command">
      <pc:docMk/>
      <pc:sldMk cId="131747771" sldId="278"/>
    </pc:sldMkLst>
    <p188:txBody>
      <a:bodyPr/>
      <a:lstStyle/>
      <a:p>
        <a:r>
          <a:rPr lang="en-US"/>
          <a:t>What exactly is included in the non-WRF component of this analysis? How is the Integrated component defined?
Also, it seems like the scales on the x-axes are slightly different… would be good to line them up.</a:t>
        </a:r>
      </a:p>
    </p188:txBody>
  </p188:cm>
</p188:cmLst>
</file>

<file path=ppt/comments/modernComment_132_999A5C47.xml><?xml version="1.0" encoding="utf-8"?>
<p188:cmLst xmlns:a="http://schemas.openxmlformats.org/drawingml/2006/main" xmlns:r="http://schemas.openxmlformats.org/officeDocument/2006/relationships" xmlns:p188="http://schemas.microsoft.com/office/powerpoint/2018/8/main">
  <p188:cm id="{D2CA4DA8-8249-4537-9C65-128AB7C67CC0}" authorId="{CEA695A4-CC72-05FF-CA98-4E140A90C4F4}" created="2024-10-17T15:43:00.679">
    <pc:sldMkLst xmlns:pc="http://schemas.microsoft.com/office/powerpoint/2013/main/command">
      <pc:docMk/>
      <pc:sldMk cId="2577030215" sldId="306"/>
    </pc:sldMkLst>
    <p188:txBody>
      <a:bodyPr/>
      <a:lstStyle/>
      <a:p>
        <a:r>
          <a:rPr lang="en-US"/>
          <a:t>The month and temperature plots are pretty intuitive. We've known for a long time that CMAQ ozone tends to be biased high in the summer and low in the spring, and it makes sense that a high temperature bias would be associated with a high ozone bias.
The Q bias plots are interesting. I've mostly worked with RH so not as familiar with mixing ratio, but my general understanding is that ozone decreases as moisture levels increase. So I'm intrigued to see that the ozone bias gets higher at the same time as the moisture bias. Makes me wonder if the moisture level effect on ozone is improperly or under-characterized in CMAQ.
In the met adjusted ozone trends model, RH has slowly replaced temperature as the most important predictor of ozone over the past 2 decades. We believe this is mainly due to decreasing influence of temperature on ozone as precursor emissions have decreased, particularly as power plants have gotten cleaner and lowered the amount of NOx emitted on the hottest days, which are typically the highest energy demand days. </a:t>
        </a:r>
      </a:p>
    </p188:txBody>
  </p188:cm>
</p188:cmLst>
</file>

<file path=ppt/comments/modernComment_133_4511E768.xml><?xml version="1.0" encoding="utf-8"?>
<p188:cmLst xmlns:a="http://schemas.openxmlformats.org/drawingml/2006/main" xmlns:r="http://schemas.openxmlformats.org/officeDocument/2006/relationships" xmlns:p188="http://schemas.microsoft.com/office/powerpoint/2018/8/main">
  <p188:cm id="{E7120C3B-81C7-471A-B428-74D38725FAF8}" authorId="{CEA695A4-CC72-05FF-CA98-4E140A90C4F4}" created="2024-10-17T15:54:27.025">
    <pc:sldMkLst xmlns:pc="http://schemas.microsoft.com/office/powerpoint/2013/main/command">
      <pc:docMk/>
      <pc:sldMk cId="1158801256" sldId="307"/>
    </pc:sldMkLst>
    <p188:txBody>
      <a:bodyPr/>
      <a:lstStyle/>
      <a:p>
        <a:r>
          <a:rPr lang="en-US"/>
          <a:t>These results are similar to what I've seen in the met adjusted ozone trends. Specifically, the wind speed and precip variables have less predictive power than temp/RH at most sites, so it makes sense that they'd also be less strongly associated with CMAQ ozone bias.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6023716-DB61-42C5-AE71-8E4E66B85971}" type="datetimeFigureOut">
              <a:rPr lang="en-US" smtClean="0"/>
              <a:t>10/16/2024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285E519-5FEF-4B51-B475-EDB5EB686C25}" type="slidenum">
              <a:rPr lang="en-US" smtClean="0"/>
              <a:t>‹#›</a:t>
            </a:fld>
            <a:endParaRPr lang="en-US"/>
          </a:p>
        </p:txBody>
      </p:sp>
    </p:spTree>
    <p:extLst>
      <p:ext uri="{BB962C8B-B14F-4D97-AF65-F5344CB8AC3E}">
        <p14:creationId xmlns:p14="http://schemas.microsoft.com/office/powerpoint/2010/main" val="11456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85E519-5FEF-4B51-B475-EDB5EB686C25}" type="slidenum">
              <a:rPr lang="en-US" smtClean="0"/>
              <a:t>14</a:t>
            </a:fld>
            <a:endParaRPr lang="en-US"/>
          </a:p>
        </p:txBody>
      </p:sp>
    </p:spTree>
    <p:extLst>
      <p:ext uri="{BB962C8B-B14F-4D97-AF65-F5344CB8AC3E}">
        <p14:creationId xmlns:p14="http://schemas.microsoft.com/office/powerpoint/2010/main" val="3290487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3F4BD8-3B0C-F847-BE98-5BD98E0E571A}"/>
              </a:ext>
            </a:extLst>
          </p:cNvPr>
          <p:cNvPicPr>
            <a:picLocks noChangeAspect="1"/>
          </p:cNvPicPr>
          <p:nvPr userDrawn="1"/>
        </p:nvPicPr>
        <p:blipFill>
          <a:blip r:embed="rId2"/>
          <a:stretch>
            <a:fillRect/>
          </a:stretch>
        </p:blipFill>
        <p:spPr>
          <a:xfrm>
            <a:off x="0" y="0"/>
            <a:ext cx="12192000" cy="6845870"/>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223707" y="1126389"/>
            <a:ext cx="5220748" cy="3420379"/>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223707" y="4634820"/>
            <a:ext cx="5220748" cy="1449577"/>
          </a:xfrm>
        </p:spPr>
        <p:txBody>
          <a:bodyPr/>
          <a:lstStyle>
            <a:lvl1pPr marL="0" indent="0" algn="ctr">
              <a:buNone/>
              <a:defRPr sz="1800">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a:extLst>
              <a:ext uri="{FF2B5EF4-FFF2-40B4-BE49-F238E27FC236}">
                <a16:creationId xmlns:a16="http://schemas.microsoft.com/office/drawing/2014/main" id="{2F63B8AB-CB5C-AD49-BD6D-824E137507AF}"/>
              </a:ext>
            </a:extLst>
          </p:cNvPr>
          <p:cNvPicPr>
            <a:picLocks noChangeAspect="1"/>
          </p:cNvPicPr>
          <p:nvPr userDrawn="1"/>
        </p:nvPicPr>
        <p:blipFill>
          <a:blip r:embed="rId3"/>
          <a:stretch>
            <a:fillRect/>
          </a:stretch>
        </p:blipFill>
        <p:spPr>
          <a:xfrm>
            <a:off x="10070833" y="262751"/>
            <a:ext cx="1720115" cy="606707"/>
          </a:xfrm>
          <a:prstGeom prst="rect">
            <a:avLst/>
          </a:prstGeom>
        </p:spPr>
      </p:pic>
      <p:sp>
        <p:nvSpPr>
          <p:cNvPr id="13" name="Text Placeholder 12">
            <a:extLst>
              <a:ext uri="{FF2B5EF4-FFF2-40B4-BE49-F238E27FC236}">
                <a16:creationId xmlns:a16="http://schemas.microsoft.com/office/drawing/2014/main" id="{B1A5A151-A61A-B02F-716B-D1B64BF00A80}"/>
              </a:ext>
            </a:extLst>
          </p:cNvPr>
          <p:cNvSpPr>
            <a:spLocks noGrp="1"/>
          </p:cNvSpPr>
          <p:nvPr>
            <p:ph type="body" sz="quarter" idx="11" hasCustomPrompt="1"/>
          </p:nvPr>
        </p:nvSpPr>
        <p:spPr>
          <a:xfrm>
            <a:off x="223839" y="6367463"/>
            <a:ext cx="5221287" cy="360362"/>
          </a:xfrm>
        </p:spPr>
        <p:txBody>
          <a:bodyPr>
            <a:normAutofit/>
          </a:bodyPr>
          <a:lstStyle>
            <a:lvl1pPr marL="0" indent="0">
              <a:buNone/>
              <a:defRPr sz="1050"/>
            </a:lvl1pPr>
          </a:lstStyle>
          <a:p>
            <a:pPr lvl="0"/>
            <a:r>
              <a:rPr lang="en-US" sz="1050"/>
              <a:t>Full name of Center, Office, Division, or Staff goes here.</a:t>
            </a:r>
            <a:endParaRPr lang="en-US"/>
          </a:p>
        </p:txBody>
      </p:sp>
      <p:sp>
        <p:nvSpPr>
          <p:cNvPr id="14" name="TextBox 13">
            <a:extLst>
              <a:ext uri="{FF2B5EF4-FFF2-40B4-BE49-F238E27FC236}">
                <a16:creationId xmlns:a16="http://schemas.microsoft.com/office/drawing/2014/main" id="{134B4B4D-1FA3-7496-1CE5-8CDC4475DBC7}"/>
              </a:ext>
            </a:extLst>
          </p:cNvPr>
          <p:cNvSpPr txBox="1"/>
          <p:nvPr userDrawn="1"/>
        </p:nvSpPr>
        <p:spPr>
          <a:xfrm>
            <a:off x="223707" y="6187808"/>
            <a:ext cx="5120080" cy="253916"/>
          </a:xfrm>
          <a:prstGeom prst="rect">
            <a:avLst/>
          </a:prstGeom>
          <a:noFill/>
        </p:spPr>
        <p:txBody>
          <a:bodyPr wrap="square" rtlCol="0">
            <a:spAutoFit/>
          </a:bodyPr>
          <a:lstStyle/>
          <a:p>
            <a:r>
              <a:rPr lang="en-US" sz="1050" b="1"/>
              <a:t>Office of Research and Development</a:t>
            </a:r>
          </a:p>
        </p:txBody>
      </p:sp>
    </p:spTree>
    <p:extLst>
      <p:ext uri="{BB962C8B-B14F-4D97-AF65-F5344CB8AC3E}">
        <p14:creationId xmlns:p14="http://schemas.microsoft.com/office/powerpoint/2010/main" val="34914594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2901F2-6CE1-A041-84EC-333CC1DFC91B}"/>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653D3416-0AB2-AA6B-70C1-8D4AE7B34609}"/>
              </a:ext>
            </a:extLst>
          </p:cNvPr>
          <p:cNvSpPr>
            <a:spLocks noGrp="1"/>
          </p:cNvSpPr>
          <p:nvPr>
            <p:ph type="ftr" sz="quarter" idx="3"/>
          </p:nvPr>
        </p:nvSpPr>
        <p:spPr>
          <a:xfrm>
            <a:off x="6096000" y="6356352"/>
            <a:ext cx="4532851"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11" name="Slide Number Placeholder 5">
            <a:extLst>
              <a:ext uri="{FF2B5EF4-FFF2-40B4-BE49-F238E27FC236}">
                <a16:creationId xmlns:a16="http://schemas.microsoft.com/office/drawing/2014/main" id="{454C48E7-A107-8F15-7F28-5FAD64094274}"/>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2" name="TextBox 11">
            <a:extLst>
              <a:ext uri="{FF2B5EF4-FFF2-40B4-BE49-F238E27FC236}">
                <a16:creationId xmlns:a16="http://schemas.microsoft.com/office/drawing/2014/main" id="{11D77505-94FC-BEDA-411F-F00B423028E1}"/>
              </a:ext>
            </a:extLst>
          </p:cNvPr>
          <p:cNvSpPr txBox="1"/>
          <p:nvPr userDrawn="1"/>
        </p:nvSpPr>
        <p:spPr>
          <a:xfrm>
            <a:off x="827717" y="6273938"/>
            <a:ext cx="4516069" cy="253916"/>
          </a:xfrm>
          <a:prstGeom prst="rect">
            <a:avLst/>
          </a:prstGeom>
          <a:noFill/>
        </p:spPr>
        <p:txBody>
          <a:bodyPr wrap="square" rtlCol="0">
            <a:spAutoFit/>
          </a:bodyPr>
          <a:lstStyle/>
          <a:p>
            <a:r>
              <a:rPr lang="en-US" sz="1050" b="1"/>
              <a:t>Office of Research and Development</a:t>
            </a:r>
          </a:p>
        </p:txBody>
      </p:sp>
      <p:sp>
        <p:nvSpPr>
          <p:cNvPr id="13" name="Text Placeholder 11">
            <a:extLst>
              <a:ext uri="{FF2B5EF4-FFF2-40B4-BE49-F238E27FC236}">
                <a16:creationId xmlns:a16="http://schemas.microsoft.com/office/drawing/2014/main" id="{0CF6BE39-A3C1-5A03-26F1-68EABBCC6A50}"/>
              </a:ext>
            </a:extLst>
          </p:cNvPr>
          <p:cNvSpPr>
            <a:spLocks noGrp="1"/>
          </p:cNvSpPr>
          <p:nvPr>
            <p:ph type="body" sz="quarter" idx="10" hasCustomPrompt="1"/>
          </p:nvPr>
        </p:nvSpPr>
        <p:spPr>
          <a:xfrm>
            <a:off x="827717" y="6464302"/>
            <a:ext cx="4914323" cy="257175"/>
          </a:xfrm>
        </p:spPr>
        <p:txBody>
          <a:bodyPr>
            <a:noAutofit/>
          </a:bodyPr>
          <a:lstStyle>
            <a:lvl1pPr marL="0" indent="0">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Full Name of Center, Office, Division, or Staff</a:t>
            </a:r>
          </a:p>
        </p:txBody>
      </p:sp>
    </p:spTree>
    <p:extLst>
      <p:ext uri="{BB962C8B-B14F-4D97-AF65-F5344CB8AC3E}">
        <p14:creationId xmlns:p14="http://schemas.microsoft.com/office/powerpoint/2010/main" val="175916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63F8A-8D36-A640-A4E6-82496FA47BEF}"/>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D72D8F94-E895-7332-0BDD-F5E615A2B7BB}"/>
              </a:ext>
            </a:extLst>
          </p:cNvPr>
          <p:cNvSpPr>
            <a:spLocks noGrp="1"/>
          </p:cNvSpPr>
          <p:nvPr>
            <p:ph type="ftr" sz="quarter" idx="3"/>
          </p:nvPr>
        </p:nvSpPr>
        <p:spPr>
          <a:xfrm>
            <a:off x="6096000" y="6356352"/>
            <a:ext cx="4532851"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11" name="Slide Number Placeholder 5">
            <a:extLst>
              <a:ext uri="{FF2B5EF4-FFF2-40B4-BE49-F238E27FC236}">
                <a16:creationId xmlns:a16="http://schemas.microsoft.com/office/drawing/2014/main" id="{5E8EF520-9CAB-D842-4774-04378EBCA157}"/>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2" name="TextBox 11">
            <a:extLst>
              <a:ext uri="{FF2B5EF4-FFF2-40B4-BE49-F238E27FC236}">
                <a16:creationId xmlns:a16="http://schemas.microsoft.com/office/drawing/2014/main" id="{FA168359-952C-4C85-48D0-1492A0100301}"/>
              </a:ext>
            </a:extLst>
          </p:cNvPr>
          <p:cNvSpPr txBox="1"/>
          <p:nvPr userDrawn="1"/>
        </p:nvSpPr>
        <p:spPr>
          <a:xfrm>
            <a:off x="827717" y="6273938"/>
            <a:ext cx="4516069" cy="253916"/>
          </a:xfrm>
          <a:prstGeom prst="rect">
            <a:avLst/>
          </a:prstGeom>
          <a:noFill/>
        </p:spPr>
        <p:txBody>
          <a:bodyPr wrap="square" rtlCol="0">
            <a:spAutoFit/>
          </a:bodyPr>
          <a:lstStyle/>
          <a:p>
            <a:r>
              <a:rPr lang="en-US" sz="1050" b="1"/>
              <a:t>Office of Research and Development</a:t>
            </a:r>
          </a:p>
        </p:txBody>
      </p:sp>
      <p:sp>
        <p:nvSpPr>
          <p:cNvPr id="13" name="Text Placeholder 11">
            <a:extLst>
              <a:ext uri="{FF2B5EF4-FFF2-40B4-BE49-F238E27FC236}">
                <a16:creationId xmlns:a16="http://schemas.microsoft.com/office/drawing/2014/main" id="{9284529F-C422-3624-4BB5-4E7D432105BE}"/>
              </a:ext>
            </a:extLst>
          </p:cNvPr>
          <p:cNvSpPr>
            <a:spLocks noGrp="1"/>
          </p:cNvSpPr>
          <p:nvPr>
            <p:ph type="body" sz="quarter" idx="10" hasCustomPrompt="1"/>
          </p:nvPr>
        </p:nvSpPr>
        <p:spPr>
          <a:xfrm>
            <a:off x="827717" y="6464302"/>
            <a:ext cx="4914323" cy="257175"/>
          </a:xfrm>
        </p:spPr>
        <p:txBody>
          <a:bodyPr>
            <a:noAutofit/>
          </a:bodyPr>
          <a:lstStyle>
            <a:lvl1pPr marL="0" indent="0">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Full Name of Center, Office, Division, or Staff</a:t>
            </a:r>
          </a:p>
        </p:txBody>
      </p:sp>
    </p:spTree>
    <p:extLst>
      <p:ext uri="{BB962C8B-B14F-4D97-AF65-F5344CB8AC3E}">
        <p14:creationId xmlns:p14="http://schemas.microsoft.com/office/powerpoint/2010/main" val="180129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BDFCEA-5941-F648-93F9-FB3C43505AB2}"/>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664618A7-5FE0-F1FD-CD95-43B00F9E67DA}"/>
              </a:ext>
            </a:extLst>
          </p:cNvPr>
          <p:cNvSpPr>
            <a:spLocks noGrp="1"/>
          </p:cNvSpPr>
          <p:nvPr>
            <p:ph type="ftr" sz="quarter" idx="3"/>
          </p:nvPr>
        </p:nvSpPr>
        <p:spPr>
          <a:xfrm>
            <a:off x="6096000" y="6356352"/>
            <a:ext cx="4532851"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10" name="Slide Number Placeholder 5">
            <a:extLst>
              <a:ext uri="{FF2B5EF4-FFF2-40B4-BE49-F238E27FC236}">
                <a16:creationId xmlns:a16="http://schemas.microsoft.com/office/drawing/2014/main" id="{567F6043-CBB6-231B-826F-A53588FC0316}"/>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1" name="TextBox 10">
            <a:extLst>
              <a:ext uri="{FF2B5EF4-FFF2-40B4-BE49-F238E27FC236}">
                <a16:creationId xmlns:a16="http://schemas.microsoft.com/office/drawing/2014/main" id="{444E4829-E6F3-5E61-5A11-AC753E334004}"/>
              </a:ext>
            </a:extLst>
          </p:cNvPr>
          <p:cNvSpPr txBox="1"/>
          <p:nvPr userDrawn="1"/>
        </p:nvSpPr>
        <p:spPr>
          <a:xfrm>
            <a:off x="827717" y="6273938"/>
            <a:ext cx="4516069" cy="253916"/>
          </a:xfrm>
          <a:prstGeom prst="rect">
            <a:avLst/>
          </a:prstGeom>
          <a:noFill/>
        </p:spPr>
        <p:txBody>
          <a:bodyPr wrap="square" rtlCol="0">
            <a:spAutoFit/>
          </a:bodyPr>
          <a:lstStyle/>
          <a:p>
            <a:r>
              <a:rPr lang="en-US" sz="1050" b="1"/>
              <a:t>Office of Research and Development</a:t>
            </a:r>
          </a:p>
        </p:txBody>
      </p:sp>
      <p:sp>
        <p:nvSpPr>
          <p:cNvPr id="12" name="Text Placeholder 11">
            <a:extLst>
              <a:ext uri="{FF2B5EF4-FFF2-40B4-BE49-F238E27FC236}">
                <a16:creationId xmlns:a16="http://schemas.microsoft.com/office/drawing/2014/main" id="{FA8BEB22-7140-3B95-039A-09987D9C26FF}"/>
              </a:ext>
            </a:extLst>
          </p:cNvPr>
          <p:cNvSpPr>
            <a:spLocks noGrp="1"/>
          </p:cNvSpPr>
          <p:nvPr>
            <p:ph type="body" sz="quarter" idx="10" hasCustomPrompt="1"/>
          </p:nvPr>
        </p:nvSpPr>
        <p:spPr>
          <a:xfrm>
            <a:off x="827717" y="6464302"/>
            <a:ext cx="4914323" cy="257175"/>
          </a:xfrm>
        </p:spPr>
        <p:txBody>
          <a:bodyPr>
            <a:noAutofit/>
          </a:bodyPr>
          <a:lstStyle>
            <a:lvl1pPr marL="0" indent="0">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Full Name of Center, Office, Division, or Staff</a:t>
            </a:r>
          </a:p>
        </p:txBody>
      </p:sp>
    </p:spTree>
    <p:extLst>
      <p:ext uri="{BB962C8B-B14F-4D97-AF65-F5344CB8AC3E}">
        <p14:creationId xmlns:p14="http://schemas.microsoft.com/office/powerpoint/2010/main" val="3432014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A4555C-AFA3-724F-9A39-E4AE290220AB}"/>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C2164E0-AB22-EDE7-F4E6-B3DC46E0585B}"/>
              </a:ext>
            </a:extLst>
          </p:cNvPr>
          <p:cNvSpPr>
            <a:spLocks noGrp="1"/>
          </p:cNvSpPr>
          <p:nvPr>
            <p:ph type="ftr" sz="quarter" idx="3"/>
          </p:nvPr>
        </p:nvSpPr>
        <p:spPr>
          <a:xfrm>
            <a:off x="6096001" y="6356352"/>
            <a:ext cx="4516068"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10" name="Slide Number Placeholder 5">
            <a:extLst>
              <a:ext uri="{FF2B5EF4-FFF2-40B4-BE49-F238E27FC236}">
                <a16:creationId xmlns:a16="http://schemas.microsoft.com/office/drawing/2014/main" id="{13A3F82A-DB68-AEF5-E2DF-208B7F4C2FA3}"/>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1" name="TextBox 10">
            <a:extLst>
              <a:ext uri="{FF2B5EF4-FFF2-40B4-BE49-F238E27FC236}">
                <a16:creationId xmlns:a16="http://schemas.microsoft.com/office/drawing/2014/main" id="{1BFA72BB-ED69-0E43-5225-0020397214E7}"/>
              </a:ext>
            </a:extLst>
          </p:cNvPr>
          <p:cNvSpPr txBox="1"/>
          <p:nvPr userDrawn="1"/>
        </p:nvSpPr>
        <p:spPr>
          <a:xfrm>
            <a:off x="827717" y="6273938"/>
            <a:ext cx="4516069" cy="253916"/>
          </a:xfrm>
          <a:prstGeom prst="rect">
            <a:avLst/>
          </a:prstGeom>
          <a:noFill/>
        </p:spPr>
        <p:txBody>
          <a:bodyPr wrap="square" rtlCol="0">
            <a:spAutoFit/>
          </a:bodyPr>
          <a:lstStyle/>
          <a:p>
            <a:r>
              <a:rPr lang="en-US" sz="1050" b="1"/>
              <a:t>Office of Research and Development</a:t>
            </a:r>
          </a:p>
        </p:txBody>
      </p:sp>
      <p:sp>
        <p:nvSpPr>
          <p:cNvPr id="12" name="Text Placeholder 11">
            <a:extLst>
              <a:ext uri="{FF2B5EF4-FFF2-40B4-BE49-F238E27FC236}">
                <a16:creationId xmlns:a16="http://schemas.microsoft.com/office/drawing/2014/main" id="{293D3062-811F-6637-7D2B-9404CFDAF46F}"/>
              </a:ext>
            </a:extLst>
          </p:cNvPr>
          <p:cNvSpPr>
            <a:spLocks noGrp="1"/>
          </p:cNvSpPr>
          <p:nvPr>
            <p:ph type="body" sz="quarter" idx="10" hasCustomPrompt="1"/>
          </p:nvPr>
        </p:nvSpPr>
        <p:spPr>
          <a:xfrm>
            <a:off x="827717" y="6464302"/>
            <a:ext cx="4914323" cy="257175"/>
          </a:xfrm>
        </p:spPr>
        <p:txBody>
          <a:bodyPr>
            <a:noAutofit/>
          </a:bodyPr>
          <a:lstStyle>
            <a:lvl1pPr marL="0" indent="0">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Full Name of Center, Office, Division, or Staff</a:t>
            </a:r>
          </a:p>
        </p:txBody>
      </p:sp>
    </p:spTree>
    <p:extLst>
      <p:ext uri="{BB962C8B-B14F-4D97-AF65-F5344CB8AC3E}">
        <p14:creationId xmlns:p14="http://schemas.microsoft.com/office/powerpoint/2010/main" val="9314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A820A6-B377-6244-9FBF-4C325C95E1CC}"/>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ACF5B86F-F9A1-375E-81EF-D789ACFD2970}"/>
              </a:ext>
            </a:extLst>
          </p:cNvPr>
          <p:cNvSpPr>
            <a:spLocks noGrp="1"/>
          </p:cNvSpPr>
          <p:nvPr>
            <p:ph type="ftr" sz="quarter" idx="3"/>
          </p:nvPr>
        </p:nvSpPr>
        <p:spPr>
          <a:xfrm>
            <a:off x="6096000" y="6356352"/>
            <a:ext cx="4532851"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11" name="Slide Number Placeholder 5">
            <a:extLst>
              <a:ext uri="{FF2B5EF4-FFF2-40B4-BE49-F238E27FC236}">
                <a16:creationId xmlns:a16="http://schemas.microsoft.com/office/drawing/2014/main" id="{BAD8E3EF-454C-ED7E-70D0-B9C5912CC824}"/>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3" name="TextBox 12">
            <a:extLst>
              <a:ext uri="{FF2B5EF4-FFF2-40B4-BE49-F238E27FC236}">
                <a16:creationId xmlns:a16="http://schemas.microsoft.com/office/drawing/2014/main" id="{6DB9B808-946A-9411-8EC2-83DC3A8658DB}"/>
              </a:ext>
            </a:extLst>
          </p:cNvPr>
          <p:cNvSpPr txBox="1"/>
          <p:nvPr userDrawn="1"/>
        </p:nvSpPr>
        <p:spPr>
          <a:xfrm>
            <a:off x="838200" y="6210265"/>
            <a:ext cx="5034093" cy="253916"/>
          </a:xfrm>
          <a:prstGeom prst="rect">
            <a:avLst/>
          </a:prstGeom>
          <a:noFill/>
        </p:spPr>
        <p:txBody>
          <a:bodyPr wrap="square" rtlCol="0">
            <a:spAutoFit/>
          </a:bodyPr>
          <a:lstStyle/>
          <a:p>
            <a:r>
              <a:rPr lang="en-US" sz="1050" b="1"/>
              <a:t>Office of Research and Development</a:t>
            </a:r>
          </a:p>
        </p:txBody>
      </p:sp>
      <p:sp>
        <p:nvSpPr>
          <p:cNvPr id="15" name="Text Placeholder 14">
            <a:extLst>
              <a:ext uri="{FF2B5EF4-FFF2-40B4-BE49-F238E27FC236}">
                <a16:creationId xmlns:a16="http://schemas.microsoft.com/office/drawing/2014/main" id="{2374BF6D-17DF-BD0B-030E-BBBD40E3E1D3}"/>
              </a:ext>
            </a:extLst>
          </p:cNvPr>
          <p:cNvSpPr>
            <a:spLocks noGrp="1"/>
          </p:cNvSpPr>
          <p:nvPr>
            <p:ph type="body" sz="quarter" idx="10" hasCustomPrompt="1"/>
          </p:nvPr>
        </p:nvSpPr>
        <p:spPr>
          <a:xfrm>
            <a:off x="838201" y="6408606"/>
            <a:ext cx="4238625" cy="365125"/>
          </a:xfrm>
        </p:spPr>
        <p:txBody>
          <a:bodyPr>
            <a:normAutofit/>
          </a:bodyPr>
          <a:lstStyle>
            <a:lvl1pPr marL="0" indent="0">
              <a:buNone/>
              <a:defRPr sz="1050"/>
            </a:lvl1pPr>
          </a:lstStyle>
          <a:p>
            <a:pPr lvl="0"/>
            <a:r>
              <a:rPr lang="en-US" sz="1050"/>
              <a:t>Full Name of Center, Office, Division, or Staff</a:t>
            </a:r>
            <a:endParaRPr lang="en-US"/>
          </a:p>
        </p:txBody>
      </p:sp>
    </p:spTree>
    <p:extLst>
      <p:ext uri="{BB962C8B-B14F-4D97-AF65-F5344CB8AC3E}">
        <p14:creationId xmlns:p14="http://schemas.microsoft.com/office/powerpoint/2010/main" val="39672896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1FD5A-6B7F-524B-9ED1-5A8C30B82C3B}"/>
              </a:ext>
            </a:extLst>
          </p:cNvPr>
          <p:cNvPicPr>
            <a:picLocks noChangeAspect="1"/>
          </p:cNvPicPr>
          <p:nvPr userDrawn="1"/>
        </p:nvPicPr>
        <p:blipFill>
          <a:blip r:embed="rId2"/>
          <a:stretch>
            <a:fillRect/>
          </a:stretch>
        </p:blipFill>
        <p:spPr>
          <a:xfrm rot="10800000">
            <a:off x="1" y="0"/>
            <a:ext cx="12213603" cy="6858000"/>
          </a:xfrm>
          <a:prstGeom prst="rect">
            <a:avLst/>
          </a:prstGeom>
        </p:spPr>
      </p:pic>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1" y="4589465"/>
            <a:ext cx="10515600" cy="1500187"/>
          </a:xfrm>
        </p:spPr>
        <p:txBody>
          <a:bodyPr/>
          <a:lstStyle>
            <a:lvl1pPr marL="0" indent="0">
              <a:buNone/>
              <a:defRPr sz="1800">
                <a:solidFill>
                  <a:srgbClr val="4F4F4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364D306E-3B83-EDC0-E7F2-62CEE3D5D221}"/>
              </a:ext>
            </a:extLst>
          </p:cNvPr>
          <p:cNvSpPr>
            <a:spLocks noGrp="1"/>
          </p:cNvSpPr>
          <p:nvPr>
            <p:ph type="ftr" sz="quarter" idx="3"/>
          </p:nvPr>
        </p:nvSpPr>
        <p:spPr>
          <a:xfrm>
            <a:off x="6116912" y="6356352"/>
            <a:ext cx="4511939" cy="365125"/>
          </a:xfrm>
          <a:prstGeom prst="rect">
            <a:avLst/>
          </a:prstGeom>
        </p:spPr>
        <p:txBody>
          <a:bodyPr vert="horz" lIns="91440" tIns="45720" rIns="91440" bIns="45720" rtlCol="0" anchor="ctr"/>
          <a:lstStyle>
            <a:lvl1pPr algn="ctr">
              <a:defRPr sz="1050">
                <a:solidFill>
                  <a:srgbClr val="4F4F4F"/>
                </a:solidFill>
              </a:defRPr>
            </a:lvl1pPr>
          </a:lstStyle>
          <a:p>
            <a:r>
              <a:rPr lang="en-US"/>
              <a:t>U.S. Environmental Protection Agency</a:t>
            </a:r>
          </a:p>
        </p:txBody>
      </p:sp>
      <p:sp>
        <p:nvSpPr>
          <p:cNvPr id="10" name="Slide Number Placeholder 5">
            <a:extLst>
              <a:ext uri="{FF2B5EF4-FFF2-40B4-BE49-F238E27FC236}">
                <a16:creationId xmlns:a16="http://schemas.microsoft.com/office/drawing/2014/main" id="{E40B3010-0967-F12F-3946-32D7B8EF2AEF}"/>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rgbClr val="4F4F4F"/>
                </a:solidFill>
              </a:defRPr>
            </a:lvl1pPr>
          </a:lstStyle>
          <a:p>
            <a:fld id="{8D9C3B4F-4B7B-9A4F-9F3C-3A4901A33979}" type="slidenum">
              <a:rPr lang="en-US" smtClean="0"/>
              <a:pPr/>
              <a:t>‹#›</a:t>
            </a:fld>
            <a:endParaRPr lang="en-US"/>
          </a:p>
        </p:txBody>
      </p:sp>
      <p:sp>
        <p:nvSpPr>
          <p:cNvPr id="11" name="Text Placeholder 12">
            <a:extLst>
              <a:ext uri="{FF2B5EF4-FFF2-40B4-BE49-F238E27FC236}">
                <a16:creationId xmlns:a16="http://schemas.microsoft.com/office/drawing/2014/main" id="{9721E437-57B0-48B7-878F-3540C8CBCC0E}"/>
              </a:ext>
            </a:extLst>
          </p:cNvPr>
          <p:cNvSpPr>
            <a:spLocks noGrp="1"/>
          </p:cNvSpPr>
          <p:nvPr>
            <p:ph type="body" sz="quarter" idx="11" hasCustomPrompt="1"/>
          </p:nvPr>
        </p:nvSpPr>
        <p:spPr>
          <a:xfrm>
            <a:off x="844003" y="6419715"/>
            <a:ext cx="4601123" cy="360362"/>
          </a:xfrm>
        </p:spPr>
        <p:txBody>
          <a:bodyPr>
            <a:normAutofit/>
          </a:bodyPr>
          <a:lstStyle>
            <a:lvl1pPr marL="0" indent="0">
              <a:buNone/>
              <a:defRPr sz="1050"/>
            </a:lvl1pPr>
          </a:lstStyle>
          <a:p>
            <a:pPr lvl="0"/>
            <a:r>
              <a:rPr lang="en-US" sz="1050"/>
              <a:t>Full name of Center, Office, Division, or Staff goes here.</a:t>
            </a:r>
            <a:endParaRPr lang="en-US"/>
          </a:p>
        </p:txBody>
      </p:sp>
      <p:sp>
        <p:nvSpPr>
          <p:cNvPr id="12" name="TextBox 11">
            <a:extLst>
              <a:ext uri="{FF2B5EF4-FFF2-40B4-BE49-F238E27FC236}">
                <a16:creationId xmlns:a16="http://schemas.microsoft.com/office/drawing/2014/main" id="{A104BC08-11CB-D601-F363-9279BF98BA71}"/>
              </a:ext>
            </a:extLst>
          </p:cNvPr>
          <p:cNvSpPr txBox="1"/>
          <p:nvPr userDrawn="1"/>
        </p:nvSpPr>
        <p:spPr>
          <a:xfrm>
            <a:off x="831850" y="6240060"/>
            <a:ext cx="4511937" cy="253916"/>
          </a:xfrm>
          <a:prstGeom prst="rect">
            <a:avLst/>
          </a:prstGeom>
          <a:noFill/>
        </p:spPr>
        <p:txBody>
          <a:bodyPr wrap="square" rtlCol="0">
            <a:spAutoFit/>
          </a:bodyPr>
          <a:lstStyle/>
          <a:p>
            <a:r>
              <a:rPr lang="en-US" sz="1050" b="1"/>
              <a:t>Office of Research and Development</a:t>
            </a:r>
          </a:p>
        </p:txBody>
      </p:sp>
    </p:spTree>
    <p:extLst>
      <p:ext uri="{BB962C8B-B14F-4D97-AF65-F5344CB8AC3E}">
        <p14:creationId xmlns:p14="http://schemas.microsoft.com/office/powerpoint/2010/main" val="30567608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2C2650-7135-7118-3761-3143ACA5A7C7}"/>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Title 1">
            <a:extLst>
              <a:ext uri="{FF2B5EF4-FFF2-40B4-BE49-F238E27FC236}">
                <a16:creationId xmlns:a16="http://schemas.microsoft.com/office/drawing/2014/main" id="{EED5196D-3992-9D59-38F8-52954247DF8A}"/>
              </a:ext>
            </a:extLst>
          </p:cNvPr>
          <p:cNvSpPr>
            <a:spLocks noGrp="1"/>
          </p:cNvSpPr>
          <p:nvPr>
            <p:ph type="title"/>
          </p:nvPr>
        </p:nvSpPr>
        <p:spPr/>
        <p:txBody>
          <a:bodyPr/>
          <a:lstStyle/>
          <a:p>
            <a:r>
              <a:rPr lang="en-US"/>
              <a:t>Click to edit Master title style</a:t>
            </a:r>
          </a:p>
        </p:txBody>
      </p:sp>
      <p:sp>
        <p:nvSpPr>
          <p:cNvPr id="8" name="Table Placeholder 7">
            <a:extLst>
              <a:ext uri="{FF2B5EF4-FFF2-40B4-BE49-F238E27FC236}">
                <a16:creationId xmlns:a16="http://schemas.microsoft.com/office/drawing/2014/main" id="{0C933B78-1679-BA34-1651-D374C8C16CF0}"/>
              </a:ext>
            </a:extLst>
          </p:cNvPr>
          <p:cNvSpPr>
            <a:spLocks noGrp="1"/>
          </p:cNvSpPr>
          <p:nvPr>
            <p:ph type="tbl" sz="quarter" idx="13"/>
          </p:nvPr>
        </p:nvSpPr>
        <p:spPr>
          <a:xfrm>
            <a:off x="838200" y="1787527"/>
            <a:ext cx="10515600" cy="3775075"/>
          </a:xfrm>
        </p:spPr>
        <p:txBody>
          <a:bodyPr/>
          <a:lstStyle/>
          <a:p>
            <a:r>
              <a:rPr lang="en-US"/>
              <a:t>Click icon to add table</a:t>
            </a:r>
          </a:p>
        </p:txBody>
      </p:sp>
      <p:sp>
        <p:nvSpPr>
          <p:cNvPr id="9" name="Text Placeholder 12">
            <a:extLst>
              <a:ext uri="{FF2B5EF4-FFF2-40B4-BE49-F238E27FC236}">
                <a16:creationId xmlns:a16="http://schemas.microsoft.com/office/drawing/2014/main" id="{1B443EFD-1481-590B-83AF-FF9A3ACF2634}"/>
              </a:ext>
            </a:extLst>
          </p:cNvPr>
          <p:cNvSpPr>
            <a:spLocks noGrp="1"/>
          </p:cNvSpPr>
          <p:nvPr>
            <p:ph type="body" sz="quarter" idx="14" hasCustomPrompt="1"/>
          </p:nvPr>
        </p:nvSpPr>
        <p:spPr>
          <a:xfrm>
            <a:off x="838201" y="5639595"/>
            <a:ext cx="8596139" cy="244475"/>
          </a:xfrm>
        </p:spPr>
        <p:txBody>
          <a:bodyPr>
            <a:noAutofit/>
          </a:bodyPr>
          <a:lstStyle>
            <a:lvl1pPr marL="0" indent="0">
              <a:buNone/>
              <a:defRPr sz="1050"/>
            </a:lvl1pPr>
          </a:lstStyle>
          <a:p>
            <a:pPr lvl="0"/>
            <a:r>
              <a:rPr lang="en-US"/>
              <a:t>Table title and caption</a:t>
            </a:r>
          </a:p>
        </p:txBody>
      </p:sp>
      <p:sp>
        <p:nvSpPr>
          <p:cNvPr id="11" name="Footer Placeholder 4">
            <a:extLst>
              <a:ext uri="{FF2B5EF4-FFF2-40B4-BE49-F238E27FC236}">
                <a16:creationId xmlns:a16="http://schemas.microsoft.com/office/drawing/2014/main" id="{E51D782D-E16B-E2AF-6D62-E2ABE00EBE08}"/>
              </a:ext>
            </a:extLst>
          </p:cNvPr>
          <p:cNvSpPr>
            <a:spLocks noGrp="1"/>
          </p:cNvSpPr>
          <p:nvPr>
            <p:ph type="ftr" sz="quarter" idx="3"/>
          </p:nvPr>
        </p:nvSpPr>
        <p:spPr>
          <a:xfrm>
            <a:off x="6096000" y="6356352"/>
            <a:ext cx="4532851"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12" name="Slide Number Placeholder 5">
            <a:extLst>
              <a:ext uri="{FF2B5EF4-FFF2-40B4-BE49-F238E27FC236}">
                <a16:creationId xmlns:a16="http://schemas.microsoft.com/office/drawing/2014/main" id="{101C00D2-0A64-47C6-1607-01C347CD741E}"/>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3" name="Text Placeholder 12">
            <a:extLst>
              <a:ext uri="{FF2B5EF4-FFF2-40B4-BE49-F238E27FC236}">
                <a16:creationId xmlns:a16="http://schemas.microsoft.com/office/drawing/2014/main" id="{DE932533-B117-3722-143B-72E6DE6B857C}"/>
              </a:ext>
            </a:extLst>
          </p:cNvPr>
          <p:cNvSpPr>
            <a:spLocks noGrp="1"/>
          </p:cNvSpPr>
          <p:nvPr>
            <p:ph type="body" sz="quarter" idx="11" hasCustomPrompt="1"/>
          </p:nvPr>
        </p:nvSpPr>
        <p:spPr>
          <a:xfrm>
            <a:off x="838200" y="6419716"/>
            <a:ext cx="4606925" cy="360362"/>
          </a:xfrm>
        </p:spPr>
        <p:txBody>
          <a:bodyPr>
            <a:normAutofit/>
          </a:bodyPr>
          <a:lstStyle>
            <a:lvl1pPr marL="0" indent="0">
              <a:buNone/>
              <a:defRPr sz="1050"/>
            </a:lvl1pPr>
          </a:lstStyle>
          <a:p>
            <a:pPr lvl="0"/>
            <a:r>
              <a:rPr lang="en-US" sz="1050"/>
              <a:t>Full name of Center, Office, Division, or Staff goes here.</a:t>
            </a:r>
            <a:endParaRPr lang="en-US"/>
          </a:p>
        </p:txBody>
      </p:sp>
      <p:sp>
        <p:nvSpPr>
          <p:cNvPr id="14" name="TextBox 13">
            <a:extLst>
              <a:ext uri="{FF2B5EF4-FFF2-40B4-BE49-F238E27FC236}">
                <a16:creationId xmlns:a16="http://schemas.microsoft.com/office/drawing/2014/main" id="{AAB79BE0-99F8-524B-9511-25A2EEB406CC}"/>
              </a:ext>
            </a:extLst>
          </p:cNvPr>
          <p:cNvSpPr txBox="1"/>
          <p:nvPr userDrawn="1"/>
        </p:nvSpPr>
        <p:spPr>
          <a:xfrm>
            <a:off x="826160" y="6231672"/>
            <a:ext cx="4517627" cy="253916"/>
          </a:xfrm>
          <a:prstGeom prst="rect">
            <a:avLst/>
          </a:prstGeom>
          <a:noFill/>
        </p:spPr>
        <p:txBody>
          <a:bodyPr wrap="square" rtlCol="0">
            <a:spAutoFit/>
          </a:bodyPr>
          <a:lstStyle/>
          <a:p>
            <a:r>
              <a:rPr lang="en-US" sz="1050" b="1"/>
              <a:t>Office of Research and Development</a:t>
            </a:r>
          </a:p>
        </p:txBody>
      </p:sp>
    </p:spTree>
    <p:extLst>
      <p:ext uri="{BB962C8B-B14F-4D97-AF65-F5344CB8AC3E}">
        <p14:creationId xmlns:p14="http://schemas.microsoft.com/office/powerpoint/2010/main" val="11604034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631D77-1A94-8B40-AEEA-DBA79C39B96B}"/>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Title 1">
            <a:extLst>
              <a:ext uri="{FF2B5EF4-FFF2-40B4-BE49-F238E27FC236}">
                <a16:creationId xmlns:a16="http://schemas.microsoft.com/office/drawing/2014/main" id="{CD6DF934-BE9E-674B-89BB-9F85225D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653AE89-6802-BD5C-86FA-F19D888A264C}"/>
              </a:ext>
            </a:extLst>
          </p:cNvPr>
          <p:cNvSpPr>
            <a:spLocks noGrp="1"/>
          </p:cNvSpPr>
          <p:nvPr>
            <p:ph type="ftr" sz="quarter" idx="3"/>
          </p:nvPr>
        </p:nvSpPr>
        <p:spPr>
          <a:xfrm>
            <a:off x="6111223" y="6356352"/>
            <a:ext cx="4517627"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11" name="Slide Number Placeholder 5">
            <a:extLst>
              <a:ext uri="{FF2B5EF4-FFF2-40B4-BE49-F238E27FC236}">
                <a16:creationId xmlns:a16="http://schemas.microsoft.com/office/drawing/2014/main" id="{B40DE02F-B82A-9B2A-38B2-942BD2C5ADD8}"/>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2" name="Text Placeholder 12">
            <a:extLst>
              <a:ext uri="{FF2B5EF4-FFF2-40B4-BE49-F238E27FC236}">
                <a16:creationId xmlns:a16="http://schemas.microsoft.com/office/drawing/2014/main" id="{5B6DDCD6-2D89-FBB0-877C-FBAB323298B6}"/>
              </a:ext>
            </a:extLst>
          </p:cNvPr>
          <p:cNvSpPr>
            <a:spLocks noGrp="1"/>
          </p:cNvSpPr>
          <p:nvPr>
            <p:ph type="body" sz="quarter" idx="11" hasCustomPrompt="1"/>
          </p:nvPr>
        </p:nvSpPr>
        <p:spPr>
          <a:xfrm>
            <a:off x="838200" y="6411006"/>
            <a:ext cx="4606925" cy="360362"/>
          </a:xfrm>
        </p:spPr>
        <p:txBody>
          <a:bodyPr>
            <a:normAutofit/>
          </a:bodyPr>
          <a:lstStyle>
            <a:lvl1pPr marL="0" indent="0">
              <a:buNone/>
              <a:defRPr sz="1050"/>
            </a:lvl1pPr>
          </a:lstStyle>
          <a:p>
            <a:pPr lvl="0"/>
            <a:r>
              <a:rPr lang="en-US" sz="1050"/>
              <a:t>Full Name of Center, Office, Division, or Staff goes here.</a:t>
            </a:r>
            <a:endParaRPr lang="en-US"/>
          </a:p>
        </p:txBody>
      </p:sp>
      <p:sp>
        <p:nvSpPr>
          <p:cNvPr id="13" name="TextBox 12">
            <a:extLst>
              <a:ext uri="{FF2B5EF4-FFF2-40B4-BE49-F238E27FC236}">
                <a16:creationId xmlns:a16="http://schemas.microsoft.com/office/drawing/2014/main" id="{2118AB4E-9020-4C73-763E-E4EA376892E7}"/>
              </a:ext>
            </a:extLst>
          </p:cNvPr>
          <p:cNvSpPr txBox="1"/>
          <p:nvPr userDrawn="1"/>
        </p:nvSpPr>
        <p:spPr>
          <a:xfrm>
            <a:off x="826160" y="6231351"/>
            <a:ext cx="4517627" cy="253916"/>
          </a:xfrm>
          <a:prstGeom prst="rect">
            <a:avLst/>
          </a:prstGeom>
          <a:noFill/>
        </p:spPr>
        <p:txBody>
          <a:bodyPr wrap="square" rtlCol="0">
            <a:spAutoFit/>
          </a:bodyPr>
          <a:lstStyle/>
          <a:p>
            <a:r>
              <a:rPr lang="en-US" sz="1050" b="1"/>
              <a:t>Office of Research and Development</a:t>
            </a:r>
          </a:p>
        </p:txBody>
      </p:sp>
    </p:spTree>
    <p:extLst>
      <p:ext uri="{BB962C8B-B14F-4D97-AF65-F5344CB8AC3E}">
        <p14:creationId xmlns:p14="http://schemas.microsoft.com/office/powerpoint/2010/main" val="24491718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1076B7-FF70-0E40-B5ED-6C26709AEAE3}"/>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9" y="1681163"/>
            <a:ext cx="5157787" cy="823912"/>
          </a:xfrm>
        </p:spPr>
        <p:txBody>
          <a:bodyPr anchor="b"/>
          <a:lstStyle>
            <a:lvl1pPr marL="0" indent="0">
              <a:buNone/>
              <a:defRPr sz="18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1" y="1681163"/>
            <a:ext cx="5183188" cy="823912"/>
          </a:xfrm>
        </p:spPr>
        <p:txBody>
          <a:bodyPr anchor="b"/>
          <a:lstStyle>
            <a:lvl1pPr marL="0" indent="0">
              <a:buNone/>
              <a:defRPr sz="18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D3AEE3C-F016-8D7D-914F-1EF6A3C037B2}"/>
              </a:ext>
            </a:extLst>
          </p:cNvPr>
          <p:cNvSpPr>
            <a:spLocks noGrp="1"/>
          </p:cNvSpPr>
          <p:nvPr>
            <p:ph type="ftr" sz="quarter" idx="11"/>
          </p:nvPr>
        </p:nvSpPr>
        <p:spPr>
          <a:xfrm>
            <a:off x="6096001" y="6356352"/>
            <a:ext cx="4431511"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9" name="Slide Number Placeholder 5">
            <a:extLst>
              <a:ext uri="{FF2B5EF4-FFF2-40B4-BE49-F238E27FC236}">
                <a16:creationId xmlns:a16="http://schemas.microsoft.com/office/drawing/2014/main" id="{BB78B567-2CE0-B592-C697-A776B62474DF}"/>
              </a:ext>
            </a:extLst>
          </p:cNvPr>
          <p:cNvSpPr>
            <a:spLocks noGrp="1"/>
          </p:cNvSpPr>
          <p:nvPr>
            <p:ph type="sldNum" sz="quarter" idx="12"/>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1" name="Text Placeholder 12">
            <a:extLst>
              <a:ext uri="{FF2B5EF4-FFF2-40B4-BE49-F238E27FC236}">
                <a16:creationId xmlns:a16="http://schemas.microsoft.com/office/drawing/2014/main" id="{DC6ECF69-DEB9-695E-C96F-0561599D4CD1}"/>
              </a:ext>
            </a:extLst>
          </p:cNvPr>
          <p:cNvSpPr>
            <a:spLocks noGrp="1"/>
          </p:cNvSpPr>
          <p:nvPr>
            <p:ph type="body" sz="quarter" idx="13" hasCustomPrompt="1"/>
          </p:nvPr>
        </p:nvSpPr>
        <p:spPr>
          <a:xfrm>
            <a:off x="839789" y="6428426"/>
            <a:ext cx="4605337" cy="360362"/>
          </a:xfrm>
        </p:spPr>
        <p:txBody>
          <a:bodyPr>
            <a:normAutofit/>
          </a:bodyPr>
          <a:lstStyle>
            <a:lvl1pPr marL="0" indent="0">
              <a:buNone/>
              <a:defRPr sz="1050"/>
            </a:lvl1pPr>
          </a:lstStyle>
          <a:p>
            <a:pPr lvl="0"/>
            <a:r>
              <a:rPr lang="en-US" sz="1050"/>
              <a:t>Full name of Center, Office, Division, or Staff goes here.</a:t>
            </a:r>
            <a:endParaRPr lang="en-US"/>
          </a:p>
        </p:txBody>
      </p:sp>
      <p:sp>
        <p:nvSpPr>
          <p:cNvPr id="12" name="TextBox 11">
            <a:extLst>
              <a:ext uri="{FF2B5EF4-FFF2-40B4-BE49-F238E27FC236}">
                <a16:creationId xmlns:a16="http://schemas.microsoft.com/office/drawing/2014/main" id="{F020BF72-11EB-AB3D-172E-D08C64AB45EF}"/>
              </a:ext>
            </a:extLst>
          </p:cNvPr>
          <p:cNvSpPr txBox="1"/>
          <p:nvPr userDrawn="1"/>
        </p:nvSpPr>
        <p:spPr>
          <a:xfrm>
            <a:off x="827717" y="6250011"/>
            <a:ext cx="4516069" cy="253916"/>
          </a:xfrm>
          <a:prstGeom prst="rect">
            <a:avLst/>
          </a:prstGeom>
          <a:noFill/>
        </p:spPr>
        <p:txBody>
          <a:bodyPr wrap="square" rtlCol="0">
            <a:spAutoFit/>
          </a:bodyPr>
          <a:lstStyle/>
          <a:p>
            <a:r>
              <a:rPr lang="en-US" sz="1050" b="1"/>
              <a:t>Office of Research and Development</a:t>
            </a:r>
          </a:p>
        </p:txBody>
      </p:sp>
    </p:spTree>
    <p:extLst>
      <p:ext uri="{BB962C8B-B14F-4D97-AF65-F5344CB8AC3E}">
        <p14:creationId xmlns:p14="http://schemas.microsoft.com/office/powerpoint/2010/main" val="30104681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826202-0F66-4C4E-B1C8-8D1EF92010A9}"/>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8" name="Footer Placeholder 4">
            <a:extLst>
              <a:ext uri="{FF2B5EF4-FFF2-40B4-BE49-F238E27FC236}">
                <a16:creationId xmlns:a16="http://schemas.microsoft.com/office/drawing/2014/main" id="{E149AEAE-D752-0D3C-023D-99D5B1E4D8BB}"/>
              </a:ext>
            </a:extLst>
          </p:cNvPr>
          <p:cNvSpPr>
            <a:spLocks noGrp="1"/>
          </p:cNvSpPr>
          <p:nvPr>
            <p:ph type="ftr" sz="quarter" idx="3"/>
          </p:nvPr>
        </p:nvSpPr>
        <p:spPr>
          <a:xfrm>
            <a:off x="6096000" y="6356352"/>
            <a:ext cx="4385187"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9" name="Slide Number Placeholder 5">
            <a:extLst>
              <a:ext uri="{FF2B5EF4-FFF2-40B4-BE49-F238E27FC236}">
                <a16:creationId xmlns:a16="http://schemas.microsoft.com/office/drawing/2014/main" id="{6E5F5966-7AE1-BC57-75D5-7B4E512F5683}"/>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10" name="TextBox 9">
            <a:extLst>
              <a:ext uri="{FF2B5EF4-FFF2-40B4-BE49-F238E27FC236}">
                <a16:creationId xmlns:a16="http://schemas.microsoft.com/office/drawing/2014/main" id="{87ACC3FD-0701-AF6F-F30F-0174A2C3DDD3}"/>
              </a:ext>
            </a:extLst>
          </p:cNvPr>
          <p:cNvSpPr txBox="1"/>
          <p:nvPr userDrawn="1"/>
        </p:nvSpPr>
        <p:spPr>
          <a:xfrm>
            <a:off x="827717" y="6273938"/>
            <a:ext cx="4516069" cy="253916"/>
          </a:xfrm>
          <a:prstGeom prst="rect">
            <a:avLst/>
          </a:prstGeom>
          <a:noFill/>
        </p:spPr>
        <p:txBody>
          <a:bodyPr wrap="square" rtlCol="0">
            <a:spAutoFit/>
          </a:bodyPr>
          <a:lstStyle/>
          <a:p>
            <a:r>
              <a:rPr lang="en-US" sz="1050" b="1"/>
              <a:t>Office of Research and Development</a:t>
            </a:r>
          </a:p>
        </p:txBody>
      </p:sp>
      <p:sp>
        <p:nvSpPr>
          <p:cNvPr id="12" name="Text Placeholder 11">
            <a:extLst>
              <a:ext uri="{FF2B5EF4-FFF2-40B4-BE49-F238E27FC236}">
                <a16:creationId xmlns:a16="http://schemas.microsoft.com/office/drawing/2014/main" id="{0E88117E-0760-611B-EF70-BE1F451657C3}"/>
              </a:ext>
            </a:extLst>
          </p:cNvPr>
          <p:cNvSpPr>
            <a:spLocks noGrp="1"/>
          </p:cNvSpPr>
          <p:nvPr>
            <p:ph type="body" sz="quarter" idx="10" hasCustomPrompt="1"/>
          </p:nvPr>
        </p:nvSpPr>
        <p:spPr>
          <a:xfrm>
            <a:off x="827717" y="6464302"/>
            <a:ext cx="4914323" cy="257175"/>
          </a:xfrm>
        </p:spPr>
        <p:txBody>
          <a:bodyPr>
            <a:noAutofit/>
          </a:bodyPr>
          <a:lstStyle>
            <a:lvl1pPr marL="0" indent="0">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Full Name of Center, Office, Division, or Staff</a:t>
            </a:r>
          </a:p>
        </p:txBody>
      </p:sp>
    </p:spTree>
    <p:extLst>
      <p:ext uri="{BB962C8B-B14F-4D97-AF65-F5344CB8AC3E}">
        <p14:creationId xmlns:p14="http://schemas.microsoft.com/office/powerpoint/2010/main" val="211651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826202-0F66-4C4E-B1C8-8D1EF92010A9}"/>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8" name="Footer Placeholder 4">
            <a:extLst>
              <a:ext uri="{FF2B5EF4-FFF2-40B4-BE49-F238E27FC236}">
                <a16:creationId xmlns:a16="http://schemas.microsoft.com/office/drawing/2014/main" id="{E149AEAE-D752-0D3C-023D-99D5B1E4D8BB}"/>
              </a:ext>
            </a:extLst>
          </p:cNvPr>
          <p:cNvSpPr>
            <a:spLocks noGrp="1"/>
          </p:cNvSpPr>
          <p:nvPr>
            <p:ph type="ftr" sz="quarter" idx="3"/>
          </p:nvPr>
        </p:nvSpPr>
        <p:spPr>
          <a:xfrm>
            <a:off x="6112781" y="6356352"/>
            <a:ext cx="4516071" cy="365125"/>
          </a:xfrm>
          <a:prstGeom prst="rect">
            <a:avLst/>
          </a:prstGeom>
        </p:spPr>
        <p:txBody>
          <a:bodyPr vert="horz" lIns="91440" tIns="45720" rIns="91440" bIns="45720" rtlCol="0" anchor="ctr"/>
          <a:lstStyle>
            <a:lvl1pPr algn="ctr">
              <a:defRPr sz="1050">
                <a:solidFill>
                  <a:schemeClr val="bg1"/>
                </a:solidFill>
              </a:defRPr>
            </a:lvl1pPr>
          </a:lstStyle>
          <a:p>
            <a:r>
              <a:rPr lang="en-US"/>
              <a:t>U.S. Environmental Protection Agency</a:t>
            </a:r>
          </a:p>
        </p:txBody>
      </p:sp>
      <p:sp>
        <p:nvSpPr>
          <p:cNvPr id="9" name="Slide Number Placeholder 5">
            <a:extLst>
              <a:ext uri="{FF2B5EF4-FFF2-40B4-BE49-F238E27FC236}">
                <a16:creationId xmlns:a16="http://schemas.microsoft.com/office/drawing/2014/main" id="{6E5F5966-7AE1-BC57-75D5-7B4E512F5683}"/>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bg1"/>
                </a:solidFill>
              </a:defRPr>
            </a:lvl1pPr>
          </a:lstStyle>
          <a:p>
            <a:fld id="{8D9C3B4F-4B7B-9A4F-9F3C-3A4901A33979}" type="slidenum">
              <a:rPr lang="en-US" smtClean="0"/>
              <a:pPr/>
              <a:t>‹#›</a:t>
            </a:fld>
            <a:endParaRPr lang="en-US"/>
          </a:p>
        </p:txBody>
      </p:sp>
      <p:sp>
        <p:nvSpPr>
          <p:cNvPr id="3" name="TextBox 2">
            <a:extLst>
              <a:ext uri="{FF2B5EF4-FFF2-40B4-BE49-F238E27FC236}">
                <a16:creationId xmlns:a16="http://schemas.microsoft.com/office/drawing/2014/main" id="{AFAA1A7C-828D-A134-E1C8-0A455773D16F}"/>
              </a:ext>
            </a:extLst>
          </p:cNvPr>
          <p:cNvSpPr txBox="1"/>
          <p:nvPr userDrawn="1"/>
        </p:nvSpPr>
        <p:spPr>
          <a:xfrm>
            <a:off x="827717" y="6273938"/>
            <a:ext cx="4516069" cy="253916"/>
          </a:xfrm>
          <a:prstGeom prst="rect">
            <a:avLst/>
          </a:prstGeom>
          <a:noFill/>
        </p:spPr>
        <p:txBody>
          <a:bodyPr wrap="square" rtlCol="0">
            <a:spAutoFit/>
          </a:bodyPr>
          <a:lstStyle/>
          <a:p>
            <a:r>
              <a:rPr lang="en-US" sz="1050" b="1"/>
              <a:t>Office of Research and Development</a:t>
            </a:r>
          </a:p>
        </p:txBody>
      </p:sp>
      <p:sp>
        <p:nvSpPr>
          <p:cNvPr id="4" name="Text Placeholder 11">
            <a:extLst>
              <a:ext uri="{FF2B5EF4-FFF2-40B4-BE49-F238E27FC236}">
                <a16:creationId xmlns:a16="http://schemas.microsoft.com/office/drawing/2014/main" id="{4795F8A2-DE66-9AAC-D0A2-EA8700F6D3E7}"/>
              </a:ext>
            </a:extLst>
          </p:cNvPr>
          <p:cNvSpPr>
            <a:spLocks noGrp="1"/>
          </p:cNvSpPr>
          <p:nvPr>
            <p:ph type="body" sz="quarter" idx="10" hasCustomPrompt="1"/>
          </p:nvPr>
        </p:nvSpPr>
        <p:spPr>
          <a:xfrm>
            <a:off x="827717" y="6464302"/>
            <a:ext cx="4914323" cy="257175"/>
          </a:xfrm>
        </p:spPr>
        <p:txBody>
          <a:bodyPr>
            <a:noAutofit/>
          </a:bodyPr>
          <a:lstStyle>
            <a:lvl1pPr marL="0" indent="0">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Full Name of Center, Office, Division, or Staff</a:t>
            </a:r>
          </a:p>
        </p:txBody>
      </p:sp>
      <p:sp>
        <p:nvSpPr>
          <p:cNvPr id="5" name="Title 4">
            <a:extLst>
              <a:ext uri="{FF2B5EF4-FFF2-40B4-BE49-F238E27FC236}">
                <a16:creationId xmlns:a16="http://schemas.microsoft.com/office/drawing/2014/main" id="{9B725E6C-455E-08EB-1D7B-19EFCD2378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920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64E484-5D7F-0143-8D15-DB44A7DE0630}"/>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6" name="Footer Placeholder 4">
            <a:extLst>
              <a:ext uri="{FF2B5EF4-FFF2-40B4-BE49-F238E27FC236}">
                <a16:creationId xmlns:a16="http://schemas.microsoft.com/office/drawing/2014/main" id="{E256E2B8-6342-445B-B6CE-75AF0734E3C3}"/>
              </a:ext>
            </a:extLst>
          </p:cNvPr>
          <p:cNvSpPr>
            <a:spLocks noGrp="1"/>
          </p:cNvSpPr>
          <p:nvPr>
            <p:ph type="ftr" sz="quarter" idx="3"/>
          </p:nvPr>
        </p:nvSpPr>
        <p:spPr>
          <a:xfrm>
            <a:off x="6292646" y="6356352"/>
            <a:ext cx="4257367" cy="365125"/>
          </a:xfrm>
          <a:prstGeom prst="rect">
            <a:avLst/>
          </a:prstGeom>
        </p:spPr>
        <p:txBody>
          <a:bodyPr vert="horz" lIns="91440" tIns="45720" rIns="91440" bIns="45720" rtlCol="0" anchor="ctr"/>
          <a:lstStyle>
            <a:lvl1pPr algn="ctr">
              <a:defRPr sz="1050">
                <a:solidFill>
                  <a:schemeClr val="tx1"/>
                </a:solidFill>
              </a:defRPr>
            </a:lvl1pPr>
          </a:lstStyle>
          <a:p>
            <a:r>
              <a:rPr lang="en-US"/>
              <a:t>U.S. Environmental Protection Agency</a:t>
            </a:r>
          </a:p>
        </p:txBody>
      </p:sp>
      <p:sp>
        <p:nvSpPr>
          <p:cNvPr id="8" name="Slide Number Placeholder 5">
            <a:extLst>
              <a:ext uri="{FF2B5EF4-FFF2-40B4-BE49-F238E27FC236}">
                <a16:creationId xmlns:a16="http://schemas.microsoft.com/office/drawing/2014/main" id="{BA70E1BE-F982-2D06-C2B4-B9B5DB440FB8}"/>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chemeClr val="tx1"/>
                </a:solidFill>
              </a:defRPr>
            </a:lvl1pPr>
          </a:lstStyle>
          <a:p>
            <a:fld id="{8D9C3B4F-4B7B-9A4F-9F3C-3A4901A33979}" type="slidenum">
              <a:rPr lang="en-US" smtClean="0"/>
              <a:pPr/>
              <a:t>‹#›</a:t>
            </a:fld>
            <a:endParaRPr lang="en-US"/>
          </a:p>
        </p:txBody>
      </p:sp>
      <p:sp>
        <p:nvSpPr>
          <p:cNvPr id="10" name="Content Placeholder 9">
            <a:extLst>
              <a:ext uri="{FF2B5EF4-FFF2-40B4-BE49-F238E27FC236}">
                <a16:creationId xmlns:a16="http://schemas.microsoft.com/office/drawing/2014/main" id="{6CB89E6B-CCC3-4801-C959-2C27B9AE4F92}"/>
              </a:ext>
            </a:extLst>
          </p:cNvPr>
          <p:cNvSpPr>
            <a:spLocks noGrp="1"/>
          </p:cNvSpPr>
          <p:nvPr>
            <p:ph sz="quarter" idx="10" hasCustomPrompt="1"/>
          </p:nvPr>
        </p:nvSpPr>
        <p:spPr>
          <a:xfrm>
            <a:off x="7910514" y="2030415"/>
            <a:ext cx="3590925" cy="3438525"/>
          </a:xfrm>
        </p:spPr>
        <p:txBody>
          <a:bodyPr/>
          <a:lstStyle>
            <a:lvl1pPr marL="0" indent="0">
              <a:buNone/>
              <a:defRPr/>
            </a:lvl1pPr>
          </a:lstStyle>
          <a:p>
            <a:pPr lvl="0"/>
            <a:r>
              <a:rPr lang="en-US"/>
              <a:t>Contact:</a:t>
            </a:r>
          </a:p>
        </p:txBody>
      </p:sp>
      <p:sp>
        <p:nvSpPr>
          <p:cNvPr id="11" name="TextBox 10">
            <a:extLst>
              <a:ext uri="{FF2B5EF4-FFF2-40B4-BE49-F238E27FC236}">
                <a16:creationId xmlns:a16="http://schemas.microsoft.com/office/drawing/2014/main" id="{E280DE5E-A177-ADC2-93F2-CDD48B37E91E}"/>
              </a:ext>
            </a:extLst>
          </p:cNvPr>
          <p:cNvSpPr txBox="1"/>
          <p:nvPr userDrawn="1"/>
        </p:nvSpPr>
        <p:spPr>
          <a:xfrm>
            <a:off x="827717" y="6273938"/>
            <a:ext cx="4516069" cy="253916"/>
          </a:xfrm>
          <a:prstGeom prst="rect">
            <a:avLst/>
          </a:prstGeom>
          <a:noFill/>
        </p:spPr>
        <p:txBody>
          <a:bodyPr wrap="square" rtlCol="0">
            <a:spAutoFit/>
          </a:bodyPr>
          <a:lstStyle/>
          <a:p>
            <a:r>
              <a:rPr lang="en-US" sz="1050" b="1"/>
              <a:t>Office of Research and Development</a:t>
            </a:r>
          </a:p>
        </p:txBody>
      </p:sp>
      <p:sp>
        <p:nvSpPr>
          <p:cNvPr id="12" name="Text Placeholder 11">
            <a:extLst>
              <a:ext uri="{FF2B5EF4-FFF2-40B4-BE49-F238E27FC236}">
                <a16:creationId xmlns:a16="http://schemas.microsoft.com/office/drawing/2014/main" id="{FF469D08-EB71-67E9-4066-7C9E069652AE}"/>
              </a:ext>
            </a:extLst>
          </p:cNvPr>
          <p:cNvSpPr>
            <a:spLocks noGrp="1"/>
          </p:cNvSpPr>
          <p:nvPr>
            <p:ph type="body" sz="quarter" idx="11" hasCustomPrompt="1"/>
          </p:nvPr>
        </p:nvSpPr>
        <p:spPr>
          <a:xfrm>
            <a:off x="827717" y="6464302"/>
            <a:ext cx="4914323" cy="257175"/>
          </a:xfrm>
        </p:spPr>
        <p:txBody>
          <a:bodyPr>
            <a:noAutofit/>
          </a:bodyPr>
          <a:lstStyle>
            <a:lvl1pPr marL="0" indent="0">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Full Name of Center, Office, Division, or Staff</a:t>
            </a:r>
          </a:p>
        </p:txBody>
      </p:sp>
    </p:spTree>
    <p:extLst>
      <p:ext uri="{BB962C8B-B14F-4D97-AF65-F5344CB8AC3E}">
        <p14:creationId xmlns:p14="http://schemas.microsoft.com/office/powerpoint/2010/main" val="25127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6437821" y="6356352"/>
            <a:ext cx="4191031" cy="365125"/>
          </a:xfrm>
          <a:prstGeom prst="rect">
            <a:avLst/>
          </a:prstGeom>
        </p:spPr>
        <p:txBody>
          <a:bodyPr vert="horz" lIns="91440" tIns="45720" rIns="91440" bIns="45720" rtlCol="0" anchor="ctr"/>
          <a:lstStyle>
            <a:lvl1pPr algn="ctr">
              <a:defRPr sz="1050">
                <a:solidFill>
                  <a:srgbClr val="4F4F4F"/>
                </a:solidFill>
              </a:defRPr>
            </a:lvl1pPr>
          </a:lstStyle>
          <a:p>
            <a:r>
              <a:rPr lang="en-US"/>
              <a:t>U.S. Environmental Protection Agency</a:t>
            </a:r>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10628851" y="6356352"/>
            <a:ext cx="724949" cy="365125"/>
          </a:xfrm>
          <a:prstGeom prst="rect">
            <a:avLst/>
          </a:prstGeom>
        </p:spPr>
        <p:txBody>
          <a:bodyPr vert="horz" lIns="91440" tIns="45720" rIns="91440" bIns="45720" rtlCol="0" anchor="ctr"/>
          <a:lstStyle>
            <a:lvl1pPr algn="r">
              <a:defRPr sz="1050">
                <a:solidFill>
                  <a:srgbClr val="4F4F4F"/>
                </a:solidFill>
              </a:defRPr>
            </a:lvl1pPr>
          </a:lstStyle>
          <a:p>
            <a:fld id="{8D9C3B4F-4B7B-9A4F-9F3C-3A4901A33979}" type="slidenum">
              <a:rPr lang="en-US" smtClean="0"/>
              <a:pPr/>
              <a:t>‹#›</a:t>
            </a:fld>
            <a:endParaRPr lang="en-US"/>
          </a:p>
        </p:txBody>
      </p:sp>
      <p:sp>
        <p:nvSpPr>
          <p:cNvPr id="9" name="TextBox 8">
            <a:extLst>
              <a:ext uri="{FF2B5EF4-FFF2-40B4-BE49-F238E27FC236}">
                <a16:creationId xmlns:a16="http://schemas.microsoft.com/office/drawing/2014/main" id="{7EFB85B3-4C34-7907-B0B7-E618AFADB970}"/>
              </a:ext>
            </a:extLst>
          </p:cNvPr>
          <p:cNvSpPr txBox="1"/>
          <p:nvPr userDrawn="1"/>
        </p:nvSpPr>
        <p:spPr>
          <a:xfrm>
            <a:off x="842871" y="6185098"/>
            <a:ext cx="6098796" cy="253916"/>
          </a:xfrm>
          <a:prstGeom prst="rect">
            <a:avLst/>
          </a:prstGeom>
          <a:noFill/>
        </p:spPr>
        <p:txBody>
          <a:bodyPr wrap="square">
            <a:spAutoFit/>
          </a:bodyPr>
          <a:lstStyle/>
          <a:p>
            <a:pPr lvl="0"/>
            <a:r>
              <a:rPr lang="en-US" sz="1050" b="1"/>
              <a:t>Office of Research and Development</a:t>
            </a:r>
          </a:p>
        </p:txBody>
      </p:sp>
      <p:sp>
        <p:nvSpPr>
          <p:cNvPr id="10" name="Text Placeholder 8">
            <a:extLst>
              <a:ext uri="{FF2B5EF4-FFF2-40B4-BE49-F238E27FC236}">
                <a16:creationId xmlns:a16="http://schemas.microsoft.com/office/drawing/2014/main" id="{D03D9B8D-9622-6B2E-9ABD-606F05299BEB}"/>
              </a:ext>
            </a:extLst>
          </p:cNvPr>
          <p:cNvSpPr txBox="1">
            <a:spLocks/>
          </p:cNvSpPr>
          <p:nvPr userDrawn="1"/>
        </p:nvSpPr>
        <p:spPr>
          <a:xfrm>
            <a:off x="850754" y="6359933"/>
            <a:ext cx="5578679" cy="365124"/>
          </a:xfrm>
          <a:prstGeom prst="rect">
            <a:avLst/>
          </a:prstGeom>
        </p:spPr>
        <p:txBody>
          <a:bodyPr>
            <a:normAutofit/>
          </a:bodyPr>
          <a:lstStyle>
            <a:lvl1pPr marL="0" indent="0" algn="l" defTabSz="914400" rtl="0" eaLnBrk="1" latinLnBrk="0" hangingPunct="1">
              <a:lnSpc>
                <a:spcPct val="150000"/>
              </a:lnSpc>
              <a:spcBef>
                <a:spcPts val="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t>Full Name of Center, Office, Division, or Staff goes here</a:t>
            </a:r>
          </a:p>
        </p:txBody>
      </p:sp>
    </p:spTree>
    <p:extLst>
      <p:ext uri="{BB962C8B-B14F-4D97-AF65-F5344CB8AC3E}">
        <p14:creationId xmlns:p14="http://schemas.microsoft.com/office/powerpoint/2010/main" val="3733380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33_4511E76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07_8A8A34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00.png"/><Relationship Id="rId10" Type="http://schemas.openxmlformats.org/officeDocument/2006/relationships/image" Target="../media/image250.png"/><Relationship Id="rId4" Type="http://schemas.openxmlformats.org/officeDocument/2006/relationships/image" Target="../media/image22.png"/><Relationship Id="rId9" Type="http://schemas.openxmlformats.org/officeDocument/2006/relationships/image" Target="../media/image24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16_7DA4FBB.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108_87410D3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2_4CD98705.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16/j.atmosenv.2021.118234" TargetMode="External"/><Relationship Id="rId2" Type="http://schemas.microsoft.com/office/2018/10/relationships/comments" Target="../comments/modernComment_103_E5EDCC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05_E6A2A4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4_B4F9E98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32_999A5C4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1FE1897-59D8-2EC6-E5B4-75E94A450CEF}"/>
              </a:ext>
            </a:extLst>
          </p:cNvPr>
          <p:cNvSpPr>
            <a:spLocks noGrp="1"/>
          </p:cNvSpPr>
          <p:nvPr>
            <p:ph type="ctrTitle"/>
          </p:nvPr>
        </p:nvSpPr>
        <p:spPr/>
        <p:txBody>
          <a:bodyPr>
            <a:normAutofit fontScale="90000"/>
          </a:bodyPr>
          <a:lstStyle/>
          <a:p>
            <a:r>
              <a:rPr lang="en-US"/>
              <a:t>Evaluating The Relationship of Modeled Meteorology and Ozone Bias using Random Forest Regression</a:t>
            </a:r>
          </a:p>
        </p:txBody>
      </p:sp>
      <mc:AlternateContent xmlns:mc="http://schemas.openxmlformats.org/markup-compatibility/2006" xmlns:a14="http://schemas.microsoft.com/office/drawing/2010/main">
        <mc:Choice Requires="a14">
          <p:sp>
            <p:nvSpPr>
              <p:cNvPr id="10" name="Subtitle 9">
                <a:extLst>
                  <a:ext uri="{FF2B5EF4-FFF2-40B4-BE49-F238E27FC236}">
                    <a16:creationId xmlns:a16="http://schemas.microsoft.com/office/drawing/2014/main" id="{16DFF417-E7C6-210C-D08E-F8F510CEE5A0}"/>
                  </a:ext>
                </a:extLst>
              </p:cNvPr>
              <p:cNvSpPr>
                <a:spLocks noGrp="1"/>
              </p:cNvSpPr>
              <p:nvPr>
                <p:ph type="subTitle" idx="1"/>
              </p:nvPr>
            </p:nvSpPr>
            <p:spPr>
              <a:xfrm>
                <a:off x="223707" y="4634820"/>
                <a:ext cx="5220748" cy="864069"/>
              </a:xfrm>
            </p:spPr>
            <p:txBody>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Jonathan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Brunton</m:t>
                          </m:r>
                        </m:e>
                        <m:sup>
                          <m:r>
                            <a:rPr lang="en-US" sz="2000" b="0" i="0" smtClean="0">
                              <a:latin typeface="Cambria Math" panose="02040503050406030204" pitchFamily="18" charset="0"/>
                            </a:rPr>
                            <m:t>1, 2</m:t>
                          </m:r>
                        </m:sup>
                      </m:sSup>
                    </m:oMath>
                  </m:oMathPara>
                </a14:m>
                <a:br>
                  <a:rPr lang="en-US"/>
                </a:br>
                <a:endParaRPr lang="en-US"/>
              </a:p>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m:rPr>
                              <m:sty m:val="p"/>
                            </m:rPr>
                            <a:rPr lang="en-US" sz="1600" b="0" i="0" smtClean="0">
                              <a:latin typeface="Cambria Math" panose="02040503050406030204" pitchFamily="18" charset="0"/>
                            </a:rPr>
                            <m:t>Christian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Hogrefe</m:t>
                          </m:r>
                        </m:e>
                        <m:sup>
                          <m:r>
                            <a:rPr lang="en-US" sz="1600" b="0" i="0" smtClean="0">
                              <a:latin typeface="Cambria Math" panose="02040503050406030204" pitchFamily="18" charset="0"/>
                            </a:rPr>
                            <m:t>1</m:t>
                          </m:r>
                        </m:sup>
                      </m:sSup>
                      <m:r>
                        <a:rPr lang="en-US" sz="1600" b="0" i="0" smtClean="0">
                          <a:latin typeface="Cambria Math" panose="02040503050406030204" pitchFamily="18" charset="0"/>
                        </a:rPr>
                        <m:t>, </m:t>
                      </m:r>
                      <m:sSup>
                        <m:sSupPr>
                          <m:ctrlPr>
                            <a:rPr lang="en-US" sz="1600" i="1">
                              <a:latin typeface="Cambria Math" panose="02040503050406030204" pitchFamily="18" charset="0"/>
                            </a:rPr>
                          </m:ctrlPr>
                        </m:sSupPr>
                        <m:e>
                          <m:r>
                            <a:rPr lang="en-US" sz="1600" b="0" i="0" smtClean="0">
                              <a:latin typeface="Cambria Math" panose="02040503050406030204" pitchFamily="18" charset="0"/>
                            </a:rPr>
                            <m:t> </m:t>
                          </m:r>
                          <m:r>
                            <m:rPr>
                              <m:sty m:val="p"/>
                            </m:rPr>
                            <a:rPr lang="en-US" sz="1600" b="0" i="0" smtClean="0">
                              <a:latin typeface="Cambria Math" panose="02040503050406030204" pitchFamily="18" charset="0"/>
                            </a:rPr>
                            <m:t>K</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Wyat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Appel</m:t>
                          </m:r>
                        </m:e>
                        <m:sup>
                          <m:r>
                            <a:rPr lang="en-US" sz="1600" i="0">
                              <a:latin typeface="Cambria Math" panose="02040503050406030204" pitchFamily="18" charset="0"/>
                            </a:rPr>
                            <m:t>1</m:t>
                          </m:r>
                        </m:sup>
                      </m:sSup>
                      <m:r>
                        <a:rPr lang="en-US" sz="1600" i="0">
                          <a:latin typeface="Cambria Math" panose="02040503050406030204" pitchFamily="18" charset="0"/>
                        </a:rPr>
                        <m:t>, </m:t>
                      </m:r>
                    </m:oMath>
                  </m:oMathPara>
                </a14:m>
                <a:endParaRPr lang="en-US" sz="1600"/>
              </a:p>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m:rPr>
                              <m:sty m:val="p"/>
                            </m:rPr>
                            <a:rPr lang="en-US" sz="1600" b="0" i="0" smtClean="0">
                              <a:latin typeface="Cambria Math" panose="02040503050406030204" pitchFamily="18" charset="0"/>
                            </a:rPr>
                            <m:t>Robert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Gilliam</m:t>
                          </m:r>
                        </m:e>
                        <m:sup>
                          <m:r>
                            <a:rPr lang="en-US" sz="1600" b="0" i="0" smtClean="0">
                              <a:latin typeface="Cambria Math" panose="02040503050406030204" pitchFamily="18" charset="0"/>
                            </a:rPr>
                            <m:t>1</m:t>
                          </m:r>
                        </m:sup>
                      </m:sSup>
                      <m:r>
                        <a:rPr lang="en-US" sz="1600" b="0" i="0" smtClean="0">
                          <a:latin typeface="Cambria Math" panose="02040503050406030204" pitchFamily="18" charset="0"/>
                        </a:rPr>
                        <m:t>, </m:t>
                      </m:r>
                      <m:sSup>
                        <m:sSupPr>
                          <m:ctrlPr>
                            <a:rPr lang="en-US" sz="1600" i="1" smtClean="0">
                              <a:latin typeface="Cambria Math" panose="02040503050406030204" pitchFamily="18" charset="0"/>
                            </a:rPr>
                          </m:ctrlPr>
                        </m:sSupPr>
                        <m:e>
                          <m:r>
                            <a:rPr lang="en-US" sz="1600" b="0" i="0" smtClean="0">
                              <a:latin typeface="Cambria Math" panose="02040503050406030204" pitchFamily="18" charset="0"/>
                            </a:rPr>
                            <m:t> </m:t>
                          </m:r>
                          <m:r>
                            <m:rPr>
                              <m:sty m:val="p"/>
                            </m:rPr>
                            <a:rPr lang="en-US" sz="1600" b="0" i="0" smtClean="0">
                              <a:latin typeface="Cambria Math" panose="02040503050406030204" pitchFamily="18" charset="0"/>
                            </a:rPr>
                            <m:t>Fahim</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Sidi</m:t>
                          </m:r>
                        </m:e>
                        <m:sup>
                          <m:r>
                            <a:rPr lang="en-US" sz="1600" b="0" i="0" smtClean="0">
                              <a:latin typeface="Cambria Math" panose="02040503050406030204" pitchFamily="18" charset="0"/>
                            </a:rPr>
                            <m:t>1</m:t>
                          </m:r>
                        </m:sup>
                      </m:sSup>
                      <m:r>
                        <a:rPr lang="en-US" sz="1600" b="0" i="0" smtClean="0">
                          <a:latin typeface="Cambria Math" panose="02040503050406030204" pitchFamily="18" charset="0"/>
                        </a:rPr>
                        <m:t>, </m:t>
                      </m:r>
                      <m:sSup>
                        <m:sSupPr>
                          <m:ctrlPr>
                            <a:rPr lang="en-US" sz="1600" i="1" smtClean="0">
                              <a:latin typeface="Cambria Math" panose="02040503050406030204" pitchFamily="18" charset="0"/>
                            </a:rPr>
                          </m:ctrlPr>
                        </m:sSupPr>
                        <m:e>
                          <m:r>
                            <a:rPr lang="en-US" sz="1600" b="0" i="0" smtClean="0">
                              <a:latin typeface="Cambria Math" panose="02040503050406030204" pitchFamily="18" charset="0"/>
                            </a:rPr>
                            <m:t> </m:t>
                          </m:r>
                          <m:r>
                            <m:rPr>
                              <m:sty m:val="p"/>
                            </m:rPr>
                            <a:rPr lang="en-US" sz="1600" b="0" i="0" smtClean="0">
                              <a:latin typeface="Cambria Math" panose="02040503050406030204" pitchFamily="18" charset="0"/>
                            </a:rPr>
                            <m:t>Kristen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Foley</m:t>
                          </m:r>
                        </m:e>
                        <m:sup>
                          <m:r>
                            <a:rPr lang="en-US" sz="1600" b="0" i="0" smtClean="0">
                              <a:latin typeface="Cambria Math" panose="02040503050406030204" pitchFamily="18" charset="0"/>
                            </a:rPr>
                            <m:t>1</m:t>
                          </m:r>
                        </m:sup>
                      </m:sSup>
                      <m:r>
                        <a:rPr lang="en-US" sz="1600" b="0" i="1" smtClean="0">
                          <a:latin typeface="Cambria Math" panose="02040503050406030204" pitchFamily="18" charset="0"/>
                        </a:rPr>
                        <m:t> </m:t>
                      </m:r>
                    </m:oMath>
                  </m:oMathPara>
                </a14:m>
                <a:endParaRPr lang="en-US" sz="1600"/>
              </a:p>
              <a:p>
                <a:endParaRPr lang="en-US" sz="1600"/>
              </a:p>
            </p:txBody>
          </p:sp>
        </mc:Choice>
        <mc:Fallback xmlns="">
          <p:sp>
            <p:nvSpPr>
              <p:cNvPr id="10" name="Subtitle 9">
                <a:extLst>
                  <a:ext uri="{FF2B5EF4-FFF2-40B4-BE49-F238E27FC236}">
                    <a16:creationId xmlns:a16="http://schemas.microsoft.com/office/drawing/2014/main" id="{16DFF417-E7C6-210C-D08E-F8F510CEE5A0}"/>
                  </a:ext>
                </a:extLst>
              </p:cNvPr>
              <p:cNvSpPr>
                <a:spLocks noGrp="1" noRot="1" noChangeAspect="1" noMove="1" noResize="1" noEditPoints="1" noAdjustHandles="1" noChangeArrowheads="1" noChangeShapeType="1" noTextEdit="1"/>
              </p:cNvSpPr>
              <p:nvPr>
                <p:ph type="subTitle" idx="1"/>
              </p:nvPr>
            </p:nvSpPr>
            <p:spPr>
              <a:xfrm>
                <a:off x="223707" y="4634820"/>
                <a:ext cx="5220748" cy="864069"/>
              </a:xfrm>
              <a:blipFill>
                <a:blip r:embed="rId2"/>
                <a:stretch>
                  <a:fillRect/>
                </a:stretch>
              </a:blipFill>
            </p:spPr>
            <p:txBody>
              <a:bodyPr/>
              <a:lstStyle/>
              <a:p>
                <a:r>
                  <a:rPr lang="en-US">
                    <a:noFill/>
                  </a:rPr>
                  <a:t> </a:t>
                </a:r>
              </a:p>
            </p:txBody>
          </p:sp>
        </mc:Fallback>
      </mc:AlternateContent>
      <p:sp>
        <p:nvSpPr>
          <p:cNvPr id="30" name="Text Placeholder 29">
            <a:extLst>
              <a:ext uri="{FF2B5EF4-FFF2-40B4-BE49-F238E27FC236}">
                <a16:creationId xmlns:a16="http://schemas.microsoft.com/office/drawing/2014/main" id="{94CF428D-9A5E-3B1E-5206-57DECA9B42C7}"/>
              </a:ext>
            </a:extLst>
          </p:cNvPr>
          <p:cNvSpPr>
            <a:spLocks noGrp="1"/>
          </p:cNvSpPr>
          <p:nvPr>
            <p:ph type="body" sz="quarter" idx="11"/>
          </p:nvPr>
        </p:nvSpPr>
        <p:spPr>
          <a:xfrm>
            <a:off x="223707" y="6358996"/>
            <a:ext cx="5221287" cy="360362"/>
          </a:xfrm>
        </p:spPr>
        <p:txBody>
          <a:bodyPr>
            <a:normAutofit lnSpcReduction="10000"/>
          </a:bodyPr>
          <a:lstStyle/>
          <a:p>
            <a:r>
              <a:rPr lang="en-US"/>
              <a:t>Center for Environmental Measurement and Modeling, Atmospheric &amp; Environmental Systems Modeling Division, Atmospheric Dynamics and Meteorology Branch</a:t>
            </a:r>
          </a:p>
        </p:txBody>
      </p:sp>
      <p:sp>
        <p:nvSpPr>
          <p:cNvPr id="2" name="Text Placeholder 29">
            <a:extLst>
              <a:ext uri="{FF2B5EF4-FFF2-40B4-BE49-F238E27FC236}">
                <a16:creationId xmlns:a16="http://schemas.microsoft.com/office/drawing/2014/main" id="{F1D14943-650A-A993-474C-40EE01112E5F}"/>
              </a:ext>
            </a:extLst>
          </p:cNvPr>
          <p:cNvSpPr txBox="1">
            <a:spLocks/>
          </p:cNvSpPr>
          <p:nvPr/>
        </p:nvSpPr>
        <p:spPr>
          <a:xfrm>
            <a:off x="223168" y="5842640"/>
            <a:ext cx="5221287" cy="5329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a:t>Oak Ridge Associated Universities</a:t>
            </a:r>
            <a:br>
              <a:rPr lang="en-US"/>
            </a:br>
            <a:r>
              <a:rPr lang="en-US"/>
              <a:t>National Student Services Contract</a:t>
            </a:r>
          </a:p>
        </p:txBody>
      </p:sp>
      <p:sp>
        <p:nvSpPr>
          <p:cNvPr id="3" name="TextBox 2">
            <a:extLst>
              <a:ext uri="{FF2B5EF4-FFF2-40B4-BE49-F238E27FC236}">
                <a16:creationId xmlns:a16="http://schemas.microsoft.com/office/drawing/2014/main" id="{92179736-5557-7885-73DA-29DD32993FB4}"/>
              </a:ext>
            </a:extLst>
          </p:cNvPr>
          <p:cNvSpPr txBox="1"/>
          <p:nvPr/>
        </p:nvSpPr>
        <p:spPr>
          <a:xfrm>
            <a:off x="189151" y="5753635"/>
            <a:ext cx="101212" cy="261610"/>
          </a:xfrm>
          <a:prstGeom prst="rect">
            <a:avLst/>
          </a:prstGeom>
          <a:noFill/>
        </p:spPr>
        <p:txBody>
          <a:bodyPr wrap="square" rtlCol="0">
            <a:spAutoFit/>
          </a:bodyPr>
          <a:lstStyle/>
          <a:p>
            <a:r>
              <a:rPr lang="en-US" sz="1050" b="1"/>
              <a:t>1</a:t>
            </a:r>
          </a:p>
        </p:txBody>
      </p:sp>
      <p:sp>
        <p:nvSpPr>
          <p:cNvPr id="4" name="TextBox 3">
            <a:extLst>
              <a:ext uri="{FF2B5EF4-FFF2-40B4-BE49-F238E27FC236}">
                <a16:creationId xmlns:a16="http://schemas.microsoft.com/office/drawing/2014/main" id="{47A7361B-2E48-6F0B-3DF7-B5D969F82F66}"/>
              </a:ext>
            </a:extLst>
          </p:cNvPr>
          <p:cNvSpPr txBox="1"/>
          <p:nvPr/>
        </p:nvSpPr>
        <p:spPr>
          <a:xfrm>
            <a:off x="189151" y="6134163"/>
            <a:ext cx="101212" cy="261610"/>
          </a:xfrm>
          <a:prstGeom prst="rect">
            <a:avLst/>
          </a:prstGeom>
          <a:noFill/>
        </p:spPr>
        <p:txBody>
          <a:bodyPr wrap="square" rtlCol="0">
            <a:spAutoFit/>
          </a:bodyPr>
          <a:lstStyle/>
          <a:p>
            <a:r>
              <a:rPr lang="en-US" sz="1050" b="1"/>
              <a:t>2</a:t>
            </a:r>
          </a:p>
        </p:txBody>
      </p:sp>
      <p:sp>
        <p:nvSpPr>
          <p:cNvPr id="8" name="TextBox 7">
            <a:extLst>
              <a:ext uri="{FF2B5EF4-FFF2-40B4-BE49-F238E27FC236}">
                <a16:creationId xmlns:a16="http://schemas.microsoft.com/office/drawing/2014/main" id="{EEAA4003-7F83-3448-7B92-1E92451F2B20}"/>
              </a:ext>
            </a:extLst>
          </p:cNvPr>
          <p:cNvSpPr txBox="1"/>
          <p:nvPr/>
        </p:nvSpPr>
        <p:spPr>
          <a:xfrm>
            <a:off x="5710422" y="6375607"/>
            <a:ext cx="5343658" cy="450316"/>
          </a:xfrm>
          <a:prstGeom prst="rect">
            <a:avLst/>
          </a:prstGeom>
          <a:noFill/>
        </p:spPr>
        <p:txBody>
          <a:bodyPr wrap="square">
            <a:spAutoFit/>
          </a:bodyPr>
          <a:lstStyle/>
          <a:p>
            <a:pPr marL="0" marR="0" lvl="0" indent="0" defTabSz="914400" rtl="0" eaLnBrk="0" fontAlgn="base" latinLnBrk="0" hangingPunct="0">
              <a:lnSpc>
                <a:spcPct val="110000"/>
              </a:lnSpc>
              <a:spcBef>
                <a:spcPts val="0"/>
              </a:spcBef>
              <a:spcAft>
                <a:spcPct val="0"/>
              </a:spcAft>
              <a:buClr>
                <a:srgbClr val="33ACE3"/>
              </a:buClr>
              <a:buSzPct val="90000"/>
              <a:buFontTx/>
              <a:buNone/>
              <a:tabLst/>
              <a:defRPr/>
            </a:pPr>
            <a:r>
              <a:rPr kumimoji="0" lang="en-US" sz="1050" b="0" i="0" u="none" strike="noStrike" kern="0" cap="none" spc="0" normalizeH="0" baseline="0" noProof="0" dirty="0">
                <a:ln>
                  <a:noFill/>
                </a:ln>
                <a:solidFill>
                  <a:schemeClr val="bg2">
                    <a:lumMod val="50000"/>
                  </a:schemeClr>
                </a:solidFill>
                <a:effectLst/>
                <a:uLnTx/>
                <a:uFillTx/>
                <a:latin typeface="Arial" charset="0"/>
                <a:ea typeface="ＭＳ Ｐゴシック" pitchFamily="1" charset="-128"/>
                <a:cs typeface="+mn-cs"/>
              </a:rPr>
              <a:t>Disclaimer: </a:t>
            </a:r>
            <a:r>
              <a:rPr kumimoji="0" lang="en-US" sz="1050" b="0" i="0" u="none" strike="noStrike" kern="0" cap="none" spc="0" normalizeH="0" baseline="0" noProof="0" dirty="0">
                <a:ln>
                  <a:noFill/>
                </a:ln>
                <a:solidFill>
                  <a:schemeClr val="bg2">
                    <a:lumMod val="50000"/>
                  </a:schemeClr>
                </a:solidFill>
                <a:effectLst/>
                <a:uLnTx/>
                <a:uFillTx/>
                <a:latin typeface="Arial" charset="0"/>
                <a:ea typeface="ＭＳ Ｐゴシック" charset="-128"/>
                <a:cs typeface="+mn-cs"/>
              </a:rPr>
              <a:t>The views expressed in this presentation are those of the authors and do not necessarily reflect the views or policies of the U.S. EPA.</a:t>
            </a:r>
            <a:endParaRPr kumimoji="0" lang="en-US" sz="1050" b="0" i="0" u="none" strike="noStrike" kern="0" cap="none" spc="0" normalizeH="0" baseline="0" noProof="0" dirty="0">
              <a:ln>
                <a:noFill/>
              </a:ln>
              <a:solidFill>
                <a:schemeClr val="bg2">
                  <a:lumMod val="50000"/>
                </a:schemeClr>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89680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D76A4C-3909-FC53-42A3-3BA650B96056}"/>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F2985C87-08B5-4C1D-B54D-40AED572E4C9}"/>
              </a:ext>
            </a:extLst>
          </p:cNvPr>
          <p:cNvSpPr>
            <a:spLocks noGrp="1"/>
          </p:cNvSpPr>
          <p:nvPr>
            <p:ph type="sldNum" sz="quarter" idx="4"/>
          </p:nvPr>
        </p:nvSpPr>
        <p:spPr/>
        <p:txBody>
          <a:bodyPr/>
          <a:lstStyle/>
          <a:p>
            <a:fld id="{8D9C3B4F-4B7B-9A4F-9F3C-3A4901A33979}" type="slidenum">
              <a:rPr lang="en-US" smtClean="0"/>
              <a:pPr/>
              <a:t>10</a:t>
            </a:fld>
            <a:endParaRPr lang="en-US"/>
          </a:p>
        </p:txBody>
      </p:sp>
      <p:sp>
        <p:nvSpPr>
          <p:cNvPr id="6" name="Text Placeholder 5">
            <a:extLst>
              <a:ext uri="{FF2B5EF4-FFF2-40B4-BE49-F238E27FC236}">
                <a16:creationId xmlns:a16="http://schemas.microsoft.com/office/drawing/2014/main" id="{99C787E0-F23E-99B7-3573-33C32CAE7601}"/>
              </a:ext>
            </a:extLst>
          </p:cNvPr>
          <p:cNvSpPr>
            <a:spLocks noGrp="1"/>
          </p:cNvSpPr>
          <p:nvPr>
            <p:ph type="body" sz="quarter" idx="10"/>
          </p:nvPr>
        </p:nvSpPr>
        <p:spPr/>
        <p:txBody>
          <a:bodyPr>
            <a:normAutofit fontScale="85000" lnSpcReduction="10000"/>
          </a:bodyPr>
          <a:lstStyle/>
          <a:p>
            <a:r>
              <a:rPr lang="en-US" sz="1050" dirty="0"/>
              <a:t>Center for Environmental Measurement and Modeling, Atmospheric &amp; Environmental Systems Modeling Division, Atmospheric Dynamics and Meteorology Branch</a:t>
            </a:r>
          </a:p>
        </p:txBody>
      </p:sp>
      <p:pic>
        <p:nvPicPr>
          <p:cNvPr id="7" name="Content Placeholder 6" descr="Diagram&#10;&#10;Description automatically generated with medium confidence">
            <a:extLst>
              <a:ext uri="{FF2B5EF4-FFF2-40B4-BE49-F238E27FC236}">
                <a16:creationId xmlns:a16="http://schemas.microsoft.com/office/drawing/2014/main" id="{026B3E19-A63A-C7C7-E630-CE34C32BDB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147" t="31899" r="8112" b="47792"/>
          <a:stretch/>
        </p:blipFill>
        <p:spPr>
          <a:xfrm>
            <a:off x="125828" y="632524"/>
            <a:ext cx="5223549" cy="1509058"/>
          </a:xfrm>
          <a:prstGeom prst="rect">
            <a:avLst/>
          </a:prstGeom>
        </p:spPr>
      </p:pic>
      <p:sp>
        <p:nvSpPr>
          <p:cNvPr id="9" name="TextBox 8">
            <a:extLst>
              <a:ext uri="{FF2B5EF4-FFF2-40B4-BE49-F238E27FC236}">
                <a16:creationId xmlns:a16="http://schemas.microsoft.com/office/drawing/2014/main" id="{D6CB8119-F922-49E7-04F9-0002CA930CA6}"/>
              </a:ext>
            </a:extLst>
          </p:cNvPr>
          <p:cNvSpPr txBox="1"/>
          <p:nvPr/>
        </p:nvSpPr>
        <p:spPr>
          <a:xfrm>
            <a:off x="0" y="84269"/>
            <a:ext cx="2669459" cy="461665"/>
          </a:xfrm>
          <a:prstGeom prst="rect">
            <a:avLst/>
          </a:prstGeom>
          <a:noFill/>
        </p:spPr>
        <p:txBody>
          <a:bodyPr wrap="square" rtlCol="0">
            <a:spAutoFit/>
          </a:bodyPr>
          <a:lstStyle/>
          <a:p>
            <a:r>
              <a:rPr lang="en-US" sz="2400" b="1" i="1"/>
              <a:t>Northeast Region</a:t>
            </a:r>
          </a:p>
        </p:txBody>
      </p:sp>
      <p:sp>
        <p:nvSpPr>
          <p:cNvPr id="10" name="TextBox 9">
            <a:extLst>
              <a:ext uri="{FF2B5EF4-FFF2-40B4-BE49-F238E27FC236}">
                <a16:creationId xmlns:a16="http://schemas.microsoft.com/office/drawing/2014/main" id="{5D652138-EBFD-0373-665D-B9506287E394}"/>
              </a:ext>
            </a:extLst>
          </p:cNvPr>
          <p:cNvSpPr txBox="1"/>
          <p:nvPr/>
        </p:nvSpPr>
        <p:spPr>
          <a:xfrm>
            <a:off x="8861" y="2271467"/>
            <a:ext cx="2669459" cy="461665"/>
          </a:xfrm>
          <a:prstGeom prst="rect">
            <a:avLst/>
          </a:prstGeom>
          <a:noFill/>
        </p:spPr>
        <p:txBody>
          <a:bodyPr wrap="square" rtlCol="0">
            <a:spAutoFit/>
          </a:bodyPr>
          <a:lstStyle/>
          <a:p>
            <a:r>
              <a:rPr lang="en-US" sz="2400" b="1" i="1"/>
              <a:t>Ohio Valley Region</a:t>
            </a:r>
          </a:p>
        </p:txBody>
      </p:sp>
      <p:sp>
        <p:nvSpPr>
          <p:cNvPr id="11" name="TextBox 10">
            <a:extLst>
              <a:ext uri="{FF2B5EF4-FFF2-40B4-BE49-F238E27FC236}">
                <a16:creationId xmlns:a16="http://schemas.microsoft.com/office/drawing/2014/main" id="{C0190239-4C3B-FA5C-FB1C-2630B37AE092}"/>
              </a:ext>
            </a:extLst>
          </p:cNvPr>
          <p:cNvSpPr txBox="1"/>
          <p:nvPr/>
        </p:nvSpPr>
        <p:spPr>
          <a:xfrm>
            <a:off x="125828" y="4170474"/>
            <a:ext cx="2669459" cy="461665"/>
          </a:xfrm>
          <a:prstGeom prst="rect">
            <a:avLst/>
          </a:prstGeom>
          <a:noFill/>
        </p:spPr>
        <p:txBody>
          <a:bodyPr wrap="square" rtlCol="0">
            <a:spAutoFit/>
          </a:bodyPr>
          <a:lstStyle/>
          <a:p>
            <a:r>
              <a:rPr lang="en-US" sz="2400" b="1" i="1"/>
              <a:t>Southeast Region</a:t>
            </a:r>
          </a:p>
        </p:txBody>
      </p:sp>
      <p:pic>
        <p:nvPicPr>
          <p:cNvPr id="12" name="Content Placeholder 6" descr="Diagram&#10;&#10;Description automatically generated with medium confidence">
            <a:extLst>
              <a:ext uri="{FF2B5EF4-FFF2-40B4-BE49-F238E27FC236}">
                <a16:creationId xmlns:a16="http://schemas.microsoft.com/office/drawing/2014/main" id="{40E5EDBF-6D52-8CC2-7F74-6F6B757FD01D}"/>
              </a:ext>
            </a:extLst>
          </p:cNvPr>
          <p:cNvPicPr>
            <a:picLocks noChangeAspect="1"/>
          </p:cNvPicPr>
          <p:nvPr/>
        </p:nvPicPr>
        <p:blipFill rotWithShape="1">
          <a:blip r:embed="rId3">
            <a:extLst>
              <a:ext uri="{28A0092B-C50C-407E-A947-70E740481C1C}">
                <a14:useLocalDpi xmlns:a14="http://schemas.microsoft.com/office/drawing/2010/main" val="0"/>
              </a:ext>
            </a:extLst>
          </a:blip>
          <a:srcRect l="10253" t="52137" r="64487" b="27554"/>
          <a:stretch/>
        </p:blipFill>
        <p:spPr>
          <a:xfrm>
            <a:off x="5345725" y="623989"/>
            <a:ext cx="1583051" cy="1552353"/>
          </a:xfrm>
          <a:prstGeom prst="rect">
            <a:avLst/>
          </a:prstGeom>
        </p:spPr>
      </p:pic>
      <p:pic>
        <p:nvPicPr>
          <p:cNvPr id="13" name="Content Placeholder 6" descr="Diagram&#10;&#10;Description automatically generated with medium confidence">
            <a:extLst>
              <a:ext uri="{FF2B5EF4-FFF2-40B4-BE49-F238E27FC236}">
                <a16:creationId xmlns:a16="http://schemas.microsoft.com/office/drawing/2014/main" id="{1F735A22-8501-DDF9-8D67-9D7561752601}"/>
              </a:ext>
            </a:extLst>
          </p:cNvPr>
          <p:cNvPicPr>
            <a:picLocks noChangeAspect="1"/>
          </p:cNvPicPr>
          <p:nvPr/>
        </p:nvPicPr>
        <p:blipFill rotWithShape="1">
          <a:blip r:embed="rId3">
            <a:extLst>
              <a:ext uri="{28A0092B-C50C-407E-A947-70E740481C1C}">
                <a14:useLocalDpi xmlns:a14="http://schemas.microsoft.com/office/drawing/2010/main" val="0"/>
              </a:ext>
            </a:extLst>
          </a:blip>
          <a:srcRect l="65028" t="52121" r="9712" b="27570"/>
          <a:stretch/>
        </p:blipFill>
        <p:spPr>
          <a:xfrm>
            <a:off x="6982647" y="610876"/>
            <a:ext cx="1583051" cy="1552353"/>
          </a:xfrm>
          <a:prstGeom prst="rect">
            <a:avLst/>
          </a:prstGeom>
        </p:spPr>
      </p:pic>
      <p:pic>
        <p:nvPicPr>
          <p:cNvPr id="14" name="Content Placeholder 6" descr="Diagram&#10;&#10;Description automatically generated with medium confidence">
            <a:extLst>
              <a:ext uri="{FF2B5EF4-FFF2-40B4-BE49-F238E27FC236}">
                <a16:creationId xmlns:a16="http://schemas.microsoft.com/office/drawing/2014/main" id="{5DF7C253-A5BA-8C01-4D47-952161280E66}"/>
              </a:ext>
            </a:extLst>
          </p:cNvPr>
          <p:cNvPicPr>
            <a:picLocks noChangeAspect="1"/>
          </p:cNvPicPr>
          <p:nvPr/>
        </p:nvPicPr>
        <p:blipFill rotWithShape="1">
          <a:blip r:embed="rId3">
            <a:extLst>
              <a:ext uri="{28A0092B-C50C-407E-A947-70E740481C1C}">
                <a14:useLocalDpi xmlns:a14="http://schemas.microsoft.com/office/drawing/2010/main" val="0"/>
              </a:ext>
            </a:extLst>
          </a:blip>
          <a:srcRect l="10639" t="71952" r="64101" b="7739"/>
          <a:stretch/>
        </p:blipFill>
        <p:spPr>
          <a:xfrm>
            <a:off x="8668691" y="589229"/>
            <a:ext cx="1583051" cy="1552353"/>
          </a:xfrm>
          <a:prstGeom prst="rect">
            <a:avLst/>
          </a:prstGeom>
        </p:spPr>
      </p:pic>
      <p:pic>
        <p:nvPicPr>
          <p:cNvPr id="15" name="Content Placeholder 6" descr="Diagram&#10;&#10;Description automatically generated with medium confidence">
            <a:extLst>
              <a:ext uri="{FF2B5EF4-FFF2-40B4-BE49-F238E27FC236}">
                <a16:creationId xmlns:a16="http://schemas.microsoft.com/office/drawing/2014/main" id="{A9592508-6EB6-01D0-65B6-66EAF02EE9CE}"/>
              </a:ext>
            </a:extLst>
          </p:cNvPr>
          <p:cNvPicPr>
            <a:picLocks noChangeAspect="1"/>
          </p:cNvPicPr>
          <p:nvPr/>
        </p:nvPicPr>
        <p:blipFill rotWithShape="1">
          <a:blip r:embed="rId3">
            <a:extLst>
              <a:ext uri="{28A0092B-C50C-407E-A947-70E740481C1C}">
                <a14:useLocalDpi xmlns:a14="http://schemas.microsoft.com/office/drawing/2010/main" val="0"/>
              </a:ext>
            </a:extLst>
          </a:blip>
          <a:srcRect l="66355" t="71952" r="8385" b="7739"/>
          <a:stretch/>
        </p:blipFill>
        <p:spPr>
          <a:xfrm>
            <a:off x="10370206" y="610876"/>
            <a:ext cx="1583051" cy="1552353"/>
          </a:xfrm>
          <a:prstGeom prst="rect">
            <a:avLst/>
          </a:prstGeom>
        </p:spPr>
      </p:pic>
      <p:sp>
        <p:nvSpPr>
          <p:cNvPr id="16" name="TextBox 15">
            <a:extLst>
              <a:ext uri="{FF2B5EF4-FFF2-40B4-BE49-F238E27FC236}">
                <a16:creationId xmlns:a16="http://schemas.microsoft.com/office/drawing/2014/main" id="{77D873AD-92A9-766A-8F32-07377071093F}"/>
              </a:ext>
            </a:extLst>
          </p:cNvPr>
          <p:cNvSpPr txBox="1"/>
          <p:nvPr/>
        </p:nvSpPr>
        <p:spPr>
          <a:xfrm>
            <a:off x="6269665" y="186443"/>
            <a:ext cx="5922335" cy="369332"/>
          </a:xfrm>
          <a:prstGeom prst="rect">
            <a:avLst/>
          </a:prstGeom>
          <a:noFill/>
        </p:spPr>
        <p:txBody>
          <a:bodyPr wrap="square" rtlCol="0">
            <a:spAutoFit/>
          </a:bodyPr>
          <a:lstStyle/>
          <a:p>
            <a:r>
              <a:rPr lang="en-US" b="1" i="1"/>
              <a:t>Y = Partial Dependence = Average O3 Prediction at X value</a:t>
            </a:r>
          </a:p>
        </p:txBody>
      </p:sp>
      <p:pic>
        <p:nvPicPr>
          <p:cNvPr id="17" name="Picture 16" descr="Diagram, engineering drawing&#10;&#10;Description automatically generated">
            <a:extLst>
              <a:ext uri="{FF2B5EF4-FFF2-40B4-BE49-F238E27FC236}">
                <a16:creationId xmlns:a16="http://schemas.microsoft.com/office/drawing/2014/main" id="{FA816007-7D95-D0DD-75DA-CE0407314EB0}"/>
              </a:ext>
            </a:extLst>
          </p:cNvPr>
          <p:cNvPicPr>
            <a:picLocks noChangeAspect="1"/>
          </p:cNvPicPr>
          <p:nvPr/>
        </p:nvPicPr>
        <p:blipFill rotWithShape="1">
          <a:blip r:embed="rId4">
            <a:extLst>
              <a:ext uri="{28A0092B-C50C-407E-A947-70E740481C1C}">
                <a14:useLocalDpi xmlns:a14="http://schemas.microsoft.com/office/drawing/2010/main" val="0"/>
              </a:ext>
            </a:extLst>
          </a:blip>
          <a:srcRect l="8113" t="31881" r="8112" b="47912"/>
          <a:stretch/>
        </p:blipFill>
        <p:spPr>
          <a:xfrm>
            <a:off x="157034" y="4656899"/>
            <a:ext cx="5192343" cy="1527593"/>
          </a:xfrm>
          <a:prstGeom prst="rect">
            <a:avLst/>
          </a:prstGeom>
        </p:spPr>
      </p:pic>
      <p:pic>
        <p:nvPicPr>
          <p:cNvPr id="18" name="Picture 17" descr="Diagram, engineering drawing&#10;&#10;Description automatically generated">
            <a:extLst>
              <a:ext uri="{FF2B5EF4-FFF2-40B4-BE49-F238E27FC236}">
                <a16:creationId xmlns:a16="http://schemas.microsoft.com/office/drawing/2014/main" id="{C6677360-22C6-A3BF-DC67-A83DB64486F8}"/>
              </a:ext>
            </a:extLst>
          </p:cNvPr>
          <p:cNvPicPr>
            <a:picLocks noChangeAspect="1"/>
          </p:cNvPicPr>
          <p:nvPr/>
        </p:nvPicPr>
        <p:blipFill rotWithShape="1">
          <a:blip r:embed="rId4">
            <a:extLst>
              <a:ext uri="{28A0092B-C50C-407E-A947-70E740481C1C}">
                <a14:useLocalDpi xmlns:a14="http://schemas.microsoft.com/office/drawing/2010/main" val="0"/>
              </a:ext>
            </a:extLst>
          </a:blip>
          <a:srcRect l="10217" t="51712" r="64241" b="28081"/>
          <a:stretch/>
        </p:blipFill>
        <p:spPr>
          <a:xfrm>
            <a:off x="5345725" y="4656899"/>
            <a:ext cx="1583051" cy="1527593"/>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01029E29-6109-B054-82DF-D3D6B3DF9B3B}"/>
              </a:ext>
            </a:extLst>
          </p:cNvPr>
          <p:cNvPicPr>
            <a:picLocks noChangeAspect="1"/>
          </p:cNvPicPr>
          <p:nvPr/>
        </p:nvPicPr>
        <p:blipFill rotWithShape="1">
          <a:blip r:embed="rId4">
            <a:extLst>
              <a:ext uri="{28A0092B-C50C-407E-A947-70E740481C1C}">
                <a14:useLocalDpi xmlns:a14="http://schemas.microsoft.com/office/drawing/2010/main" val="0"/>
              </a:ext>
            </a:extLst>
          </a:blip>
          <a:srcRect l="65110" t="52107" r="9348" b="27687"/>
          <a:stretch/>
        </p:blipFill>
        <p:spPr>
          <a:xfrm>
            <a:off x="7032866" y="4735786"/>
            <a:ext cx="1583051" cy="1527593"/>
          </a:xfrm>
          <a:prstGeom prst="rect">
            <a:avLst/>
          </a:prstGeom>
        </p:spPr>
      </p:pic>
      <p:pic>
        <p:nvPicPr>
          <p:cNvPr id="20" name="Picture 19" descr="Diagram, engineering drawing&#10;&#10;Description automatically generated">
            <a:extLst>
              <a:ext uri="{FF2B5EF4-FFF2-40B4-BE49-F238E27FC236}">
                <a16:creationId xmlns:a16="http://schemas.microsoft.com/office/drawing/2014/main" id="{11278673-995C-033F-09A7-8DAA0361951B}"/>
              </a:ext>
            </a:extLst>
          </p:cNvPr>
          <p:cNvPicPr>
            <a:picLocks noChangeAspect="1"/>
          </p:cNvPicPr>
          <p:nvPr/>
        </p:nvPicPr>
        <p:blipFill rotWithShape="1">
          <a:blip r:embed="rId4">
            <a:extLst>
              <a:ext uri="{28A0092B-C50C-407E-A947-70E740481C1C}">
                <a14:useLocalDpi xmlns:a14="http://schemas.microsoft.com/office/drawing/2010/main" val="0"/>
              </a:ext>
            </a:extLst>
          </a:blip>
          <a:srcRect l="10374" t="72119" r="64084" b="7675"/>
          <a:stretch/>
        </p:blipFill>
        <p:spPr>
          <a:xfrm>
            <a:off x="8720007" y="4719531"/>
            <a:ext cx="1583051" cy="1527593"/>
          </a:xfrm>
          <a:prstGeom prst="rect">
            <a:avLst/>
          </a:prstGeom>
        </p:spPr>
      </p:pic>
      <p:pic>
        <p:nvPicPr>
          <p:cNvPr id="21" name="Picture 20" descr="Diagram, engineering drawing&#10;&#10;Description automatically generated">
            <a:extLst>
              <a:ext uri="{FF2B5EF4-FFF2-40B4-BE49-F238E27FC236}">
                <a16:creationId xmlns:a16="http://schemas.microsoft.com/office/drawing/2014/main" id="{026BF017-8D44-F82C-A9A6-B2A1442FE2AC}"/>
              </a:ext>
            </a:extLst>
          </p:cNvPr>
          <p:cNvPicPr>
            <a:picLocks noChangeAspect="1"/>
          </p:cNvPicPr>
          <p:nvPr/>
        </p:nvPicPr>
        <p:blipFill rotWithShape="1">
          <a:blip r:embed="rId4">
            <a:extLst>
              <a:ext uri="{28A0092B-C50C-407E-A947-70E740481C1C}">
                <a14:useLocalDpi xmlns:a14="http://schemas.microsoft.com/office/drawing/2010/main" val="0"/>
              </a:ext>
            </a:extLst>
          </a:blip>
          <a:srcRect l="65884" t="72217" r="8574" b="7577"/>
          <a:stretch/>
        </p:blipFill>
        <p:spPr>
          <a:xfrm>
            <a:off x="10406438" y="4714138"/>
            <a:ext cx="1583051" cy="1527593"/>
          </a:xfrm>
          <a:prstGeom prst="rect">
            <a:avLst/>
          </a:prstGeom>
        </p:spPr>
      </p:pic>
      <p:pic>
        <p:nvPicPr>
          <p:cNvPr id="22" name="Picture 21" descr="Diagram, engineering drawing&#10;&#10;Description automatically generated">
            <a:extLst>
              <a:ext uri="{FF2B5EF4-FFF2-40B4-BE49-F238E27FC236}">
                <a16:creationId xmlns:a16="http://schemas.microsoft.com/office/drawing/2014/main" id="{B223E668-5419-9FEE-F8E4-D47371D39CA6}"/>
              </a:ext>
            </a:extLst>
          </p:cNvPr>
          <p:cNvPicPr>
            <a:picLocks noChangeAspect="1"/>
          </p:cNvPicPr>
          <p:nvPr/>
        </p:nvPicPr>
        <p:blipFill rotWithShape="1">
          <a:blip r:embed="rId5">
            <a:extLst>
              <a:ext uri="{28A0092B-C50C-407E-A947-70E740481C1C}">
                <a14:useLocalDpi xmlns:a14="http://schemas.microsoft.com/office/drawing/2010/main" val="0"/>
              </a:ext>
            </a:extLst>
          </a:blip>
          <a:srcRect l="8308" t="32015" r="7917" b="47981"/>
          <a:stretch/>
        </p:blipFill>
        <p:spPr>
          <a:xfrm>
            <a:off x="172666" y="2665203"/>
            <a:ext cx="5245241" cy="1527594"/>
          </a:xfrm>
          <a:prstGeom prst="rect">
            <a:avLst/>
          </a:prstGeom>
        </p:spPr>
      </p:pic>
      <p:pic>
        <p:nvPicPr>
          <p:cNvPr id="23" name="Picture 22" descr="Diagram, engineering drawing&#10;&#10;Description automatically generated">
            <a:extLst>
              <a:ext uri="{FF2B5EF4-FFF2-40B4-BE49-F238E27FC236}">
                <a16:creationId xmlns:a16="http://schemas.microsoft.com/office/drawing/2014/main" id="{7A5BEC13-3C69-BAD8-39AE-5B027F7E38BB}"/>
              </a:ext>
            </a:extLst>
          </p:cNvPr>
          <p:cNvPicPr>
            <a:picLocks noChangeAspect="1"/>
          </p:cNvPicPr>
          <p:nvPr/>
        </p:nvPicPr>
        <p:blipFill rotWithShape="1">
          <a:blip r:embed="rId5">
            <a:extLst>
              <a:ext uri="{28A0092B-C50C-407E-A947-70E740481C1C}">
                <a14:useLocalDpi xmlns:a14="http://schemas.microsoft.com/office/drawing/2010/main" val="0"/>
              </a:ext>
            </a:extLst>
          </a:blip>
          <a:srcRect l="10057" t="51989" r="64659" b="28007"/>
          <a:stretch/>
        </p:blipFill>
        <p:spPr>
          <a:xfrm>
            <a:off x="5345725" y="2640444"/>
            <a:ext cx="1608709" cy="1552353"/>
          </a:xfrm>
          <a:prstGeom prst="rect">
            <a:avLst/>
          </a:prstGeom>
        </p:spPr>
      </p:pic>
      <p:pic>
        <p:nvPicPr>
          <p:cNvPr id="24" name="Picture 23" descr="Diagram, engineering drawing&#10;&#10;Description automatically generated">
            <a:extLst>
              <a:ext uri="{FF2B5EF4-FFF2-40B4-BE49-F238E27FC236}">
                <a16:creationId xmlns:a16="http://schemas.microsoft.com/office/drawing/2014/main" id="{34A1B32E-3A6B-8422-D6D0-F221FFB085ED}"/>
              </a:ext>
            </a:extLst>
          </p:cNvPr>
          <p:cNvPicPr>
            <a:picLocks noChangeAspect="1"/>
          </p:cNvPicPr>
          <p:nvPr/>
        </p:nvPicPr>
        <p:blipFill rotWithShape="1">
          <a:blip r:embed="rId5">
            <a:extLst>
              <a:ext uri="{28A0092B-C50C-407E-A947-70E740481C1C}">
                <a14:useLocalDpi xmlns:a14="http://schemas.microsoft.com/office/drawing/2010/main" val="0"/>
              </a:ext>
            </a:extLst>
          </a:blip>
          <a:srcRect l="65611" t="51828" r="9105" b="28168"/>
          <a:stretch/>
        </p:blipFill>
        <p:spPr>
          <a:xfrm>
            <a:off x="7007208" y="2618121"/>
            <a:ext cx="1608709" cy="1552353"/>
          </a:xfrm>
          <a:prstGeom prst="rect">
            <a:avLst/>
          </a:prstGeom>
        </p:spPr>
      </p:pic>
      <p:pic>
        <p:nvPicPr>
          <p:cNvPr id="25" name="Picture 24" descr="Diagram, engineering drawing&#10;&#10;Description automatically generated">
            <a:extLst>
              <a:ext uri="{FF2B5EF4-FFF2-40B4-BE49-F238E27FC236}">
                <a16:creationId xmlns:a16="http://schemas.microsoft.com/office/drawing/2014/main" id="{36CE2D11-C120-21C3-1B69-40888DF0B09F}"/>
              </a:ext>
            </a:extLst>
          </p:cNvPr>
          <p:cNvPicPr>
            <a:picLocks noChangeAspect="1"/>
          </p:cNvPicPr>
          <p:nvPr/>
        </p:nvPicPr>
        <p:blipFill rotWithShape="1">
          <a:blip r:embed="rId5">
            <a:extLst>
              <a:ext uri="{28A0092B-C50C-407E-A947-70E740481C1C}">
                <a14:useLocalDpi xmlns:a14="http://schemas.microsoft.com/office/drawing/2010/main" val="0"/>
              </a:ext>
            </a:extLst>
          </a:blip>
          <a:srcRect l="10308" t="72116" r="64408" b="7880"/>
          <a:stretch/>
        </p:blipFill>
        <p:spPr>
          <a:xfrm>
            <a:off x="8668691" y="2662507"/>
            <a:ext cx="1608709" cy="1552353"/>
          </a:xfrm>
          <a:prstGeom prst="rect">
            <a:avLst/>
          </a:prstGeom>
        </p:spPr>
      </p:pic>
      <p:pic>
        <p:nvPicPr>
          <p:cNvPr id="26" name="Picture 25" descr="Diagram, engineering drawing&#10;&#10;Description automatically generated">
            <a:extLst>
              <a:ext uri="{FF2B5EF4-FFF2-40B4-BE49-F238E27FC236}">
                <a16:creationId xmlns:a16="http://schemas.microsoft.com/office/drawing/2014/main" id="{0A0B2CD9-65FF-994E-3942-A37DCACF2D59}"/>
              </a:ext>
            </a:extLst>
          </p:cNvPr>
          <p:cNvPicPr>
            <a:picLocks noChangeAspect="1"/>
          </p:cNvPicPr>
          <p:nvPr/>
        </p:nvPicPr>
        <p:blipFill rotWithShape="1">
          <a:blip r:embed="rId5">
            <a:extLst>
              <a:ext uri="{28A0092B-C50C-407E-A947-70E740481C1C}">
                <a14:useLocalDpi xmlns:a14="http://schemas.microsoft.com/office/drawing/2010/main" val="0"/>
              </a:ext>
            </a:extLst>
          </a:blip>
          <a:srcRect l="65360" t="72014" r="9356" b="7982"/>
          <a:stretch/>
        </p:blipFill>
        <p:spPr>
          <a:xfrm>
            <a:off x="10370206" y="2662507"/>
            <a:ext cx="1608709" cy="1552353"/>
          </a:xfrm>
          <a:prstGeom prst="rect">
            <a:avLst/>
          </a:prstGeom>
        </p:spPr>
      </p:pic>
      <p:sp>
        <p:nvSpPr>
          <p:cNvPr id="2" name="Rectangle 1">
            <a:extLst>
              <a:ext uri="{FF2B5EF4-FFF2-40B4-BE49-F238E27FC236}">
                <a16:creationId xmlns:a16="http://schemas.microsoft.com/office/drawing/2014/main" id="{7371E5D3-BF53-C209-3354-BAE08FE17740}"/>
              </a:ext>
            </a:extLst>
          </p:cNvPr>
          <p:cNvSpPr/>
          <p:nvPr/>
        </p:nvSpPr>
        <p:spPr>
          <a:xfrm>
            <a:off x="352082" y="2135026"/>
            <a:ext cx="8198145" cy="142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898993-85BE-C755-D94A-364B6261F4F4}"/>
              </a:ext>
            </a:extLst>
          </p:cNvPr>
          <p:cNvSpPr txBox="1"/>
          <p:nvPr/>
        </p:nvSpPr>
        <p:spPr>
          <a:xfrm>
            <a:off x="727528" y="1155216"/>
            <a:ext cx="2634017" cy="4401205"/>
          </a:xfrm>
          <a:prstGeom prst="rect">
            <a:avLst/>
          </a:prstGeom>
          <a:solidFill>
            <a:schemeClr val="bg1">
              <a:lumMod val="75000"/>
            </a:schemeClr>
          </a:solidFill>
        </p:spPr>
        <p:txBody>
          <a:bodyPr wrap="square" rtlCol="0">
            <a:spAutoFit/>
          </a:bodyPr>
          <a:lstStyle/>
          <a:p>
            <a:pPr marL="285750" indent="-285750">
              <a:buFont typeface="Arial" panose="020B0604020202020204" pitchFamily="34" charset="0"/>
              <a:buChar char="•"/>
            </a:pPr>
            <a:r>
              <a:rPr lang="en-US" sz="2000" dirty="0"/>
              <a:t>Temperature and Mixing Ratio Bias each show a relationship with ozone bias at greater values for most regions, but unable to predict ozone bias at negative values.</a:t>
            </a:r>
          </a:p>
          <a:p>
            <a:pPr marL="285750" indent="-285750">
              <a:buFont typeface="Arial" panose="020B0604020202020204" pitchFamily="34" charset="0"/>
              <a:buChar char="•"/>
            </a:pPr>
            <a:r>
              <a:rPr lang="en-US" sz="2000" dirty="0"/>
              <a:t>Wind Speed, Precipitation have very little relationship with ozone bias.</a:t>
            </a:r>
          </a:p>
        </p:txBody>
      </p:sp>
      <p:sp>
        <p:nvSpPr>
          <p:cNvPr id="8" name="Rectangle 7">
            <a:extLst>
              <a:ext uri="{FF2B5EF4-FFF2-40B4-BE49-F238E27FC236}">
                <a16:creationId xmlns:a16="http://schemas.microsoft.com/office/drawing/2014/main" id="{5A096DFD-3582-15D0-D8D6-BF5DD1565444}"/>
              </a:ext>
            </a:extLst>
          </p:cNvPr>
          <p:cNvSpPr/>
          <p:nvPr/>
        </p:nvSpPr>
        <p:spPr>
          <a:xfrm>
            <a:off x="7057426" y="555774"/>
            <a:ext cx="5039757" cy="580057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8D7E2F6-E7B7-EA15-02A8-B73C3F99E60B}"/>
              </a:ext>
            </a:extLst>
          </p:cNvPr>
          <p:cNvSpPr/>
          <p:nvPr/>
        </p:nvSpPr>
        <p:spPr>
          <a:xfrm>
            <a:off x="3719623" y="545934"/>
            <a:ext cx="3287586" cy="5684537"/>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1747C77-6355-9272-C98E-680C4A188617}"/>
              </a:ext>
            </a:extLst>
          </p:cNvPr>
          <p:cNvCxnSpPr>
            <a:cxnSpLocks/>
          </p:cNvCxnSpPr>
          <p:nvPr/>
        </p:nvCxnSpPr>
        <p:spPr>
          <a:xfrm flipH="1" flipV="1">
            <a:off x="3361545" y="4432785"/>
            <a:ext cx="6334905" cy="61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EBCDEC-114D-4214-85B7-333CFD9CE6A6}"/>
              </a:ext>
            </a:extLst>
          </p:cNvPr>
          <p:cNvCxnSpPr>
            <a:cxnSpLocks/>
          </p:cNvCxnSpPr>
          <p:nvPr/>
        </p:nvCxnSpPr>
        <p:spPr>
          <a:xfrm flipH="1" flipV="1">
            <a:off x="3361545" y="2278024"/>
            <a:ext cx="2214086" cy="10043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80125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7465BC14-3F7F-D967-7151-635A8315E0C7}"/>
              </a:ext>
            </a:extLst>
          </p:cNvPr>
          <p:cNvPicPr>
            <a:picLocks noChangeAspect="1"/>
          </p:cNvPicPr>
          <p:nvPr/>
        </p:nvPicPr>
        <p:blipFill rotWithShape="1">
          <a:blip r:embed="rId3">
            <a:extLst>
              <a:ext uri="{28A0092B-C50C-407E-A947-70E740481C1C}">
                <a14:useLocalDpi xmlns:a14="http://schemas.microsoft.com/office/drawing/2010/main" val="0"/>
              </a:ext>
            </a:extLst>
          </a:blip>
          <a:srcRect l="67181" t="9333" b="69621"/>
          <a:stretch/>
        </p:blipFill>
        <p:spPr>
          <a:xfrm>
            <a:off x="5669994" y="2775690"/>
            <a:ext cx="4743558" cy="2599821"/>
          </a:xfrm>
          <a:prstGeom prst="rect">
            <a:avLst/>
          </a:prstGeom>
        </p:spPr>
      </p:pic>
      <p:sp>
        <p:nvSpPr>
          <p:cNvPr id="2" name="Title 1">
            <a:extLst>
              <a:ext uri="{FF2B5EF4-FFF2-40B4-BE49-F238E27FC236}">
                <a16:creationId xmlns:a16="http://schemas.microsoft.com/office/drawing/2014/main" id="{40BD38DD-4C14-F277-2E0B-28A1603A725B}"/>
              </a:ext>
            </a:extLst>
          </p:cNvPr>
          <p:cNvSpPr>
            <a:spLocks noGrp="1"/>
          </p:cNvSpPr>
          <p:nvPr>
            <p:ph type="title"/>
          </p:nvPr>
        </p:nvSpPr>
        <p:spPr>
          <a:xfrm>
            <a:off x="0" y="96967"/>
            <a:ext cx="11706225" cy="1068522"/>
          </a:xfrm>
        </p:spPr>
        <p:txBody>
          <a:bodyPr>
            <a:noAutofit/>
          </a:bodyPr>
          <a:lstStyle/>
          <a:p>
            <a:r>
              <a:rPr lang="en-US" sz="3200"/>
              <a:t>The trained feature importance inherited by RF models allows for investigation into feature relationships with ozone bias through time.</a:t>
            </a:r>
          </a:p>
        </p:txBody>
      </p:sp>
      <p:sp>
        <p:nvSpPr>
          <p:cNvPr id="4" name="Footer Placeholder 3">
            <a:extLst>
              <a:ext uri="{FF2B5EF4-FFF2-40B4-BE49-F238E27FC236}">
                <a16:creationId xmlns:a16="http://schemas.microsoft.com/office/drawing/2014/main" id="{BD0E6788-066D-A5D6-20B8-0FA435EBF64C}"/>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7816787B-B7FD-AA48-B96B-3EDEC022489B}"/>
              </a:ext>
            </a:extLst>
          </p:cNvPr>
          <p:cNvSpPr>
            <a:spLocks noGrp="1"/>
          </p:cNvSpPr>
          <p:nvPr>
            <p:ph type="sldNum" sz="quarter" idx="4"/>
          </p:nvPr>
        </p:nvSpPr>
        <p:spPr/>
        <p:txBody>
          <a:bodyPr/>
          <a:lstStyle/>
          <a:p>
            <a:fld id="{8D9C3B4F-4B7B-9A4F-9F3C-3A4901A33979}" type="slidenum">
              <a:rPr lang="en-US" smtClean="0"/>
              <a:pPr/>
              <a:t>11</a:t>
            </a:fld>
            <a:endParaRPr lang="en-US"/>
          </a:p>
        </p:txBody>
      </p:sp>
      <p:sp>
        <p:nvSpPr>
          <p:cNvPr id="6" name="Text Placeholder 5">
            <a:extLst>
              <a:ext uri="{FF2B5EF4-FFF2-40B4-BE49-F238E27FC236}">
                <a16:creationId xmlns:a16="http://schemas.microsoft.com/office/drawing/2014/main" id="{DF628043-0753-F809-0490-A03B437ACA98}"/>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sp>
        <p:nvSpPr>
          <p:cNvPr id="7" name="Title 1">
            <a:extLst>
              <a:ext uri="{FF2B5EF4-FFF2-40B4-BE49-F238E27FC236}">
                <a16:creationId xmlns:a16="http://schemas.microsoft.com/office/drawing/2014/main" id="{5284B372-FA47-FB89-9D28-8CCB80BCBCFA}"/>
              </a:ext>
            </a:extLst>
          </p:cNvPr>
          <p:cNvSpPr txBox="1">
            <a:spLocks/>
          </p:cNvSpPr>
          <p:nvPr/>
        </p:nvSpPr>
        <p:spPr>
          <a:xfrm>
            <a:off x="0" y="1043717"/>
            <a:ext cx="11706225" cy="53088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i="1" dirty="0"/>
              <a:t>2-way Partial Dependence Analysis:</a:t>
            </a:r>
          </a:p>
        </p:txBody>
      </p:sp>
      <p:grpSp>
        <p:nvGrpSpPr>
          <p:cNvPr id="8" name="Group 7">
            <a:extLst>
              <a:ext uri="{FF2B5EF4-FFF2-40B4-BE49-F238E27FC236}">
                <a16:creationId xmlns:a16="http://schemas.microsoft.com/office/drawing/2014/main" id="{977494E9-C2B1-B37A-4564-101BB6061A50}"/>
              </a:ext>
            </a:extLst>
          </p:cNvPr>
          <p:cNvGrpSpPr/>
          <p:nvPr/>
        </p:nvGrpSpPr>
        <p:grpSpPr>
          <a:xfrm>
            <a:off x="6850062" y="1852360"/>
            <a:ext cx="5015353" cy="1729729"/>
            <a:chOff x="6232924" y="537340"/>
            <a:chExt cx="6491579" cy="2516873"/>
          </a:xfrm>
        </p:grpSpPr>
        <p:sp>
          <p:nvSpPr>
            <p:cNvPr id="10" name="Oval 9">
              <a:extLst>
                <a:ext uri="{FF2B5EF4-FFF2-40B4-BE49-F238E27FC236}">
                  <a16:creationId xmlns:a16="http://schemas.microsoft.com/office/drawing/2014/main" id="{5EF2DE9E-2BED-D241-C454-35D96DEBC51D}"/>
                </a:ext>
              </a:extLst>
            </p:cNvPr>
            <p:cNvSpPr/>
            <p:nvPr/>
          </p:nvSpPr>
          <p:spPr>
            <a:xfrm>
              <a:off x="6232924" y="2608702"/>
              <a:ext cx="480815" cy="445511"/>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0CAC462-EED2-8856-67BB-8FE66E889162}"/>
                </a:ext>
              </a:extLst>
            </p:cNvPr>
            <p:cNvCxnSpPr>
              <a:cxnSpLocks/>
              <a:stCxn id="10" idx="7"/>
            </p:cNvCxnSpPr>
            <p:nvPr/>
          </p:nvCxnSpPr>
          <p:spPr>
            <a:xfrm flipV="1">
              <a:off x="6643326" y="1441595"/>
              <a:ext cx="997337" cy="123235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3BB83B-86A8-12EB-3A2A-961C959ACDB9}"/>
                </a:ext>
              </a:extLst>
            </p:cNvPr>
            <p:cNvSpPr txBox="1"/>
            <p:nvPr/>
          </p:nvSpPr>
          <p:spPr>
            <a:xfrm>
              <a:off x="7640663" y="537340"/>
              <a:ext cx="5083840" cy="1343508"/>
            </a:xfrm>
            <a:prstGeom prst="rect">
              <a:avLst/>
            </a:prstGeom>
            <a:noFill/>
          </p:spPr>
          <p:txBody>
            <a:bodyPr wrap="square" rtlCol="0">
              <a:spAutoFit/>
            </a:bodyPr>
            <a:lstStyle/>
            <a:p>
              <a:r>
                <a:rPr lang="en-US" dirty="0"/>
                <a:t>- </a:t>
              </a:r>
              <a:r>
                <a:rPr lang="en-US" b="1" i="1" dirty="0"/>
                <a:t>Avg. X in subset</a:t>
              </a:r>
              <a:r>
                <a:rPr lang="en-US" b="1" dirty="0"/>
                <a:t>(Year): </a:t>
              </a:r>
              <a:r>
                <a:rPr lang="en-US" dirty="0"/>
                <a:t>~2006</a:t>
              </a:r>
            </a:p>
            <a:p>
              <a:r>
                <a:rPr lang="en-US" dirty="0"/>
                <a:t>- </a:t>
              </a:r>
              <a:r>
                <a:rPr lang="en-US" b="1" i="1" dirty="0"/>
                <a:t>Avg. Y in subset </a:t>
              </a:r>
              <a:r>
                <a:rPr lang="en-US" b="1" dirty="0"/>
                <a:t>(Month): </a:t>
              </a:r>
              <a:r>
                <a:rPr lang="en-US" dirty="0"/>
                <a:t>~8.0</a:t>
              </a:r>
            </a:p>
            <a:p>
              <a:r>
                <a:rPr lang="en-US" dirty="0"/>
                <a:t>- </a:t>
              </a:r>
              <a:r>
                <a:rPr lang="en-US" b="1" i="1" dirty="0"/>
                <a:t>Avg. predicted O3 Bias</a:t>
              </a:r>
              <a:r>
                <a:rPr lang="en-US" b="1" dirty="0"/>
                <a:t>: </a:t>
              </a:r>
              <a:r>
                <a:rPr lang="en-US" dirty="0"/>
                <a:t>3.61-5.59 ppb</a:t>
              </a:r>
            </a:p>
          </p:txBody>
        </p:sp>
      </p:grpSp>
      <p:sp>
        <p:nvSpPr>
          <p:cNvPr id="14" name="Content Placeholder 2">
            <a:extLst>
              <a:ext uri="{FF2B5EF4-FFF2-40B4-BE49-F238E27FC236}">
                <a16:creationId xmlns:a16="http://schemas.microsoft.com/office/drawing/2014/main" id="{1DC8D769-642D-504C-5857-C3BF41E05600}"/>
              </a:ext>
            </a:extLst>
          </p:cNvPr>
          <p:cNvSpPr>
            <a:spLocks noGrp="1"/>
          </p:cNvSpPr>
          <p:nvPr>
            <p:ph idx="1"/>
          </p:nvPr>
        </p:nvSpPr>
        <p:spPr>
          <a:xfrm>
            <a:off x="443910" y="1850174"/>
            <a:ext cx="4712291" cy="3543744"/>
          </a:xfrm>
        </p:spPr>
        <p:txBody>
          <a:bodyPr>
            <a:normAutofit/>
          </a:bodyPr>
          <a:lstStyle/>
          <a:p>
            <a:r>
              <a:rPr lang="en-US" sz="2300" dirty="0"/>
              <a:t>Many decision trees (ML sub-models) in a Random Forest predict O3 bias by splitting data into </a:t>
            </a:r>
            <a:r>
              <a:rPr lang="en-US" sz="2300" b="1" u="sng" dirty="0"/>
              <a:t>random subsets </a:t>
            </a:r>
            <a:r>
              <a:rPr lang="en-US" sz="2300" dirty="0"/>
              <a:t>(random feature value distributions)</a:t>
            </a:r>
          </a:p>
          <a:p>
            <a:r>
              <a:rPr lang="en-US" sz="2400" dirty="0"/>
              <a:t>Contour Interpretation:</a:t>
            </a:r>
          </a:p>
          <a:p>
            <a:pPr lvl="1"/>
            <a:r>
              <a:rPr lang="en-US" sz="2000" dirty="0"/>
              <a:t>For a subset with a given average Feature X (Year) and average Feature Y (Month), the model makes an average O3 bias prediction.</a:t>
            </a:r>
          </a:p>
        </p:txBody>
      </p:sp>
      <p:sp>
        <p:nvSpPr>
          <p:cNvPr id="15" name="TextBox 14">
            <a:extLst>
              <a:ext uri="{FF2B5EF4-FFF2-40B4-BE49-F238E27FC236}">
                <a16:creationId xmlns:a16="http://schemas.microsoft.com/office/drawing/2014/main" id="{F9D1EFEE-B041-0B5E-9007-3558BBCA3688}"/>
              </a:ext>
            </a:extLst>
          </p:cNvPr>
          <p:cNvSpPr txBox="1"/>
          <p:nvPr/>
        </p:nvSpPr>
        <p:spPr>
          <a:xfrm>
            <a:off x="6035451" y="5261405"/>
            <a:ext cx="2200275" cy="369332"/>
          </a:xfrm>
          <a:prstGeom prst="rect">
            <a:avLst/>
          </a:prstGeom>
          <a:noFill/>
        </p:spPr>
        <p:txBody>
          <a:bodyPr wrap="square" rtlCol="0">
            <a:spAutoFit/>
          </a:bodyPr>
          <a:lstStyle/>
          <a:p>
            <a:r>
              <a:rPr lang="en-US" b="1" dirty="0"/>
              <a:t>Northeast Region</a:t>
            </a:r>
          </a:p>
        </p:txBody>
      </p:sp>
    </p:spTree>
    <p:extLst>
      <p:ext uri="{BB962C8B-B14F-4D97-AF65-F5344CB8AC3E}">
        <p14:creationId xmlns:p14="http://schemas.microsoft.com/office/powerpoint/2010/main" val="232431311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38DD-4C14-F277-2E0B-28A1603A725B}"/>
              </a:ext>
            </a:extLst>
          </p:cNvPr>
          <p:cNvSpPr>
            <a:spLocks noGrp="1"/>
          </p:cNvSpPr>
          <p:nvPr>
            <p:ph type="title"/>
          </p:nvPr>
        </p:nvSpPr>
        <p:spPr>
          <a:xfrm>
            <a:off x="0" y="106715"/>
            <a:ext cx="11706225" cy="1029312"/>
          </a:xfrm>
        </p:spPr>
        <p:txBody>
          <a:bodyPr>
            <a:noAutofit/>
          </a:bodyPr>
          <a:lstStyle/>
          <a:p>
            <a:r>
              <a:rPr lang="en-US" sz="3200"/>
              <a:t>The trained feature importance inherited by RF models allows for investigation into feature relationships with ozone bias through time.</a:t>
            </a:r>
          </a:p>
        </p:txBody>
      </p:sp>
      <p:sp>
        <p:nvSpPr>
          <p:cNvPr id="4" name="Footer Placeholder 3">
            <a:extLst>
              <a:ext uri="{FF2B5EF4-FFF2-40B4-BE49-F238E27FC236}">
                <a16:creationId xmlns:a16="http://schemas.microsoft.com/office/drawing/2014/main" id="{BD0E6788-066D-A5D6-20B8-0FA435EBF64C}"/>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7816787B-B7FD-AA48-B96B-3EDEC022489B}"/>
              </a:ext>
            </a:extLst>
          </p:cNvPr>
          <p:cNvSpPr>
            <a:spLocks noGrp="1"/>
          </p:cNvSpPr>
          <p:nvPr>
            <p:ph type="sldNum" sz="quarter" idx="4"/>
          </p:nvPr>
        </p:nvSpPr>
        <p:spPr/>
        <p:txBody>
          <a:bodyPr/>
          <a:lstStyle/>
          <a:p>
            <a:fld id="{8D9C3B4F-4B7B-9A4F-9F3C-3A4901A33979}" type="slidenum">
              <a:rPr lang="en-US" smtClean="0"/>
              <a:pPr/>
              <a:t>12</a:t>
            </a:fld>
            <a:endParaRPr lang="en-US"/>
          </a:p>
        </p:txBody>
      </p:sp>
      <p:sp>
        <p:nvSpPr>
          <p:cNvPr id="6" name="Text Placeholder 5">
            <a:extLst>
              <a:ext uri="{FF2B5EF4-FFF2-40B4-BE49-F238E27FC236}">
                <a16:creationId xmlns:a16="http://schemas.microsoft.com/office/drawing/2014/main" id="{DF628043-0753-F809-0490-A03B437ACA98}"/>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sp>
        <p:nvSpPr>
          <p:cNvPr id="7" name="Title 1">
            <a:extLst>
              <a:ext uri="{FF2B5EF4-FFF2-40B4-BE49-F238E27FC236}">
                <a16:creationId xmlns:a16="http://schemas.microsoft.com/office/drawing/2014/main" id="{5284B372-FA47-FB89-9D28-8CCB80BCBCFA}"/>
              </a:ext>
            </a:extLst>
          </p:cNvPr>
          <p:cNvSpPr txBox="1">
            <a:spLocks/>
          </p:cNvSpPr>
          <p:nvPr/>
        </p:nvSpPr>
        <p:spPr>
          <a:xfrm>
            <a:off x="0" y="1043717"/>
            <a:ext cx="11706225" cy="53088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i="1"/>
              <a:t>2-way Partial Dependence Analysis (Idealized Scenarios):</a:t>
            </a:r>
          </a:p>
        </p:txBody>
      </p:sp>
      <p:pic>
        <p:nvPicPr>
          <p:cNvPr id="16" name="Picture 15" descr="Chart, bar chart&#10;&#10;Description automatically generated">
            <a:extLst>
              <a:ext uri="{FF2B5EF4-FFF2-40B4-BE49-F238E27FC236}">
                <a16:creationId xmlns:a16="http://schemas.microsoft.com/office/drawing/2014/main" id="{8CC5F0FA-7C22-5559-D076-95D55D8582AF}"/>
              </a:ext>
            </a:extLst>
          </p:cNvPr>
          <p:cNvPicPr>
            <a:picLocks noChangeAspect="1"/>
          </p:cNvPicPr>
          <p:nvPr/>
        </p:nvPicPr>
        <p:blipFill rotWithShape="1">
          <a:blip r:embed="rId2">
            <a:extLst>
              <a:ext uri="{28A0092B-C50C-407E-A947-70E740481C1C}">
                <a14:useLocalDpi xmlns:a14="http://schemas.microsoft.com/office/drawing/2010/main" val="0"/>
              </a:ext>
            </a:extLst>
          </a:blip>
          <a:srcRect l="8117" t="9181" r="8209"/>
          <a:stretch/>
        </p:blipFill>
        <p:spPr>
          <a:xfrm>
            <a:off x="4279710" y="2601326"/>
            <a:ext cx="3146801" cy="1948957"/>
          </a:xfrm>
          <a:prstGeom prst="rect">
            <a:avLst/>
          </a:prstGeom>
        </p:spPr>
      </p:pic>
      <p:pic>
        <p:nvPicPr>
          <p:cNvPr id="17" name="Picture 16" descr="Chart&#10;&#10;Description automatically generated">
            <a:extLst>
              <a:ext uri="{FF2B5EF4-FFF2-40B4-BE49-F238E27FC236}">
                <a16:creationId xmlns:a16="http://schemas.microsoft.com/office/drawing/2014/main" id="{89A244FB-F0CE-6FB4-B913-B1FF28997DF2}"/>
              </a:ext>
            </a:extLst>
          </p:cNvPr>
          <p:cNvPicPr>
            <a:picLocks noChangeAspect="1"/>
          </p:cNvPicPr>
          <p:nvPr/>
        </p:nvPicPr>
        <p:blipFill rotWithShape="1">
          <a:blip r:embed="rId3">
            <a:extLst>
              <a:ext uri="{28A0092B-C50C-407E-A947-70E740481C1C}">
                <a14:useLocalDpi xmlns:a14="http://schemas.microsoft.com/office/drawing/2010/main" val="0"/>
              </a:ext>
            </a:extLst>
          </a:blip>
          <a:srcRect l="7695" t="9442" r="8872"/>
          <a:stretch/>
        </p:blipFill>
        <p:spPr>
          <a:xfrm>
            <a:off x="367462" y="2601326"/>
            <a:ext cx="3146801" cy="1948957"/>
          </a:xfrm>
          <a:prstGeom prst="rect">
            <a:avLst/>
          </a:prstGeom>
        </p:spPr>
      </p:pic>
      <p:sp>
        <p:nvSpPr>
          <p:cNvPr id="21" name="TextBox 20">
            <a:extLst>
              <a:ext uri="{FF2B5EF4-FFF2-40B4-BE49-F238E27FC236}">
                <a16:creationId xmlns:a16="http://schemas.microsoft.com/office/drawing/2014/main" id="{CD43BE80-BC89-6DDA-E046-025DBE5F9F07}"/>
              </a:ext>
            </a:extLst>
          </p:cNvPr>
          <p:cNvSpPr txBox="1"/>
          <p:nvPr/>
        </p:nvSpPr>
        <p:spPr>
          <a:xfrm rot="16200000">
            <a:off x="-455336" y="3309873"/>
            <a:ext cx="1338263" cy="369332"/>
          </a:xfrm>
          <a:prstGeom prst="rect">
            <a:avLst/>
          </a:prstGeom>
          <a:noFill/>
        </p:spPr>
        <p:txBody>
          <a:bodyPr wrap="square" rtlCol="0">
            <a:spAutoFit/>
          </a:bodyPr>
          <a:lstStyle/>
          <a:p>
            <a:r>
              <a:rPr lang="en-US"/>
              <a:t>Temp. Bias</a:t>
            </a:r>
          </a:p>
        </p:txBody>
      </p:sp>
      <p:sp>
        <p:nvSpPr>
          <p:cNvPr id="22" name="TextBox 21">
            <a:extLst>
              <a:ext uri="{FF2B5EF4-FFF2-40B4-BE49-F238E27FC236}">
                <a16:creationId xmlns:a16="http://schemas.microsoft.com/office/drawing/2014/main" id="{317E4BA8-27C5-D48F-7B1E-6EC7C30C7E40}"/>
              </a:ext>
            </a:extLst>
          </p:cNvPr>
          <p:cNvSpPr txBox="1"/>
          <p:nvPr/>
        </p:nvSpPr>
        <p:spPr>
          <a:xfrm rot="16200000">
            <a:off x="3427666" y="3309873"/>
            <a:ext cx="1338263" cy="369332"/>
          </a:xfrm>
          <a:prstGeom prst="rect">
            <a:avLst/>
          </a:prstGeom>
          <a:noFill/>
        </p:spPr>
        <p:txBody>
          <a:bodyPr wrap="square" rtlCol="0">
            <a:spAutoFit/>
          </a:bodyPr>
          <a:lstStyle/>
          <a:p>
            <a:r>
              <a:rPr lang="en-US"/>
              <a:t>Temp. Bias</a:t>
            </a:r>
          </a:p>
        </p:txBody>
      </p:sp>
      <p:sp>
        <p:nvSpPr>
          <p:cNvPr id="23" name="TextBox 22">
            <a:extLst>
              <a:ext uri="{FF2B5EF4-FFF2-40B4-BE49-F238E27FC236}">
                <a16:creationId xmlns:a16="http://schemas.microsoft.com/office/drawing/2014/main" id="{7909E4EF-59A3-2DC7-86FA-D101D3E2732C}"/>
              </a:ext>
            </a:extLst>
          </p:cNvPr>
          <p:cNvSpPr txBox="1"/>
          <p:nvPr/>
        </p:nvSpPr>
        <p:spPr>
          <a:xfrm rot="16200000">
            <a:off x="7508628" y="3216122"/>
            <a:ext cx="1338263" cy="369332"/>
          </a:xfrm>
          <a:prstGeom prst="rect">
            <a:avLst/>
          </a:prstGeom>
          <a:noFill/>
        </p:spPr>
        <p:txBody>
          <a:bodyPr wrap="square" rtlCol="0">
            <a:spAutoFit/>
          </a:bodyPr>
          <a:lstStyle/>
          <a:p>
            <a:r>
              <a:rPr lang="en-US"/>
              <a:t>Temp. Bias</a:t>
            </a:r>
          </a:p>
        </p:txBody>
      </p:sp>
      <p:sp>
        <p:nvSpPr>
          <p:cNvPr id="24" name="TextBox 23">
            <a:extLst>
              <a:ext uri="{FF2B5EF4-FFF2-40B4-BE49-F238E27FC236}">
                <a16:creationId xmlns:a16="http://schemas.microsoft.com/office/drawing/2014/main" id="{DD392B33-1F3F-092A-493A-67DE2CBD1D6A}"/>
              </a:ext>
            </a:extLst>
          </p:cNvPr>
          <p:cNvSpPr txBox="1"/>
          <p:nvPr/>
        </p:nvSpPr>
        <p:spPr>
          <a:xfrm>
            <a:off x="6116796" y="5764710"/>
            <a:ext cx="1069073" cy="307777"/>
          </a:xfrm>
          <a:prstGeom prst="rect">
            <a:avLst/>
          </a:prstGeom>
          <a:noFill/>
        </p:spPr>
        <p:txBody>
          <a:bodyPr wrap="square" rtlCol="0">
            <a:spAutoFit/>
          </a:bodyPr>
          <a:lstStyle/>
          <a:p>
            <a:r>
              <a:rPr lang="en-US" sz="1400" dirty="0"/>
              <a:t>Temp. Bias</a:t>
            </a:r>
          </a:p>
        </p:txBody>
      </p:sp>
      <p:sp>
        <p:nvSpPr>
          <p:cNvPr id="26" name="TextBox 25">
            <a:extLst>
              <a:ext uri="{FF2B5EF4-FFF2-40B4-BE49-F238E27FC236}">
                <a16:creationId xmlns:a16="http://schemas.microsoft.com/office/drawing/2014/main" id="{717C1248-740C-A194-D492-D04FCFDEBE72}"/>
              </a:ext>
            </a:extLst>
          </p:cNvPr>
          <p:cNvSpPr txBox="1"/>
          <p:nvPr/>
        </p:nvSpPr>
        <p:spPr>
          <a:xfrm rot="16200000">
            <a:off x="5463154" y="5105803"/>
            <a:ext cx="819892" cy="307777"/>
          </a:xfrm>
          <a:prstGeom prst="rect">
            <a:avLst/>
          </a:prstGeom>
          <a:noFill/>
        </p:spPr>
        <p:txBody>
          <a:bodyPr wrap="square" rtlCol="0">
            <a:spAutoFit/>
          </a:bodyPr>
          <a:lstStyle/>
          <a:p>
            <a:r>
              <a:rPr lang="en-US" sz="1400" dirty="0"/>
              <a:t>O3 Bias</a:t>
            </a:r>
          </a:p>
        </p:txBody>
      </p:sp>
      <p:sp>
        <p:nvSpPr>
          <p:cNvPr id="28" name="TextBox 27">
            <a:extLst>
              <a:ext uri="{FF2B5EF4-FFF2-40B4-BE49-F238E27FC236}">
                <a16:creationId xmlns:a16="http://schemas.microsoft.com/office/drawing/2014/main" id="{E64B26CE-9640-B98B-504D-3751900CA5BA}"/>
              </a:ext>
            </a:extLst>
          </p:cNvPr>
          <p:cNvSpPr txBox="1"/>
          <p:nvPr/>
        </p:nvSpPr>
        <p:spPr>
          <a:xfrm>
            <a:off x="474012" y="2168513"/>
            <a:ext cx="2933700" cy="338554"/>
          </a:xfrm>
          <a:prstGeom prst="rect">
            <a:avLst/>
          </a:prstGeom>
          <a:noFill/>
        </p:spPr>
        <p:txBody>
          <a:bodyPr wrap="square" rtlCol="0">
            <a:spAutoFit/>
          </a:bodyPr>
          <a:lstStyle/>
          <a:p>
            <a:r>
              <a:rPr lang="en-US" sz="1600" b="1" i="1"/>
              <a:t>Insignificant (~0) correlation</a:t>
            </a:r>
            <a:endParaRPr lang="en-US" sz="1600"/>
          </a:p>
        </p:txBody>
      </p:sp>
      <p:sp>
        <p:nvSpPr>
          <p:cNvPr id="29" name="TextBox 28">
            <a:extLst>
              <a:ext uri="{FF2B5EF4-FFF2-40B4-BE49-F238E27FC236}">
                <a16:creationId xmlns:a16="http://schemas.microsoft.com/office/drawing/2014/main" id="{2ED9394F-63A9-CF18-8227-1D28663CA460}"/>
              </a:ext>
            </a:extLst>
          </p:cNvPr>
          <p:cNvSpPr txBox="1"/>
          <p:nvPr/>
        </p:nvSpPr>
        <p:spPr>
          <a:xfrm>
            <a:off x="3912131" y="1614520"/>
            <a:ext cx="4039062" cy="1077218"/>
          </a:xfrm>
          <a:prstGeom prst="rect">
            <a:avLst/>
          </a:prstGeom>
          <a:noFill/>
        </p:spPr>
        <p:txBody>
          <a:bodyPr wrap="square" rtlCol="0">
            <a:spAutoFit/>
          </a:bodyPr>
          <a:lstStyle/>
          <a:p>
            <a:r>
              <a:rPr lang="en-US" sz="1600" b="1" i="1"/>
              <a:t>Temp. Bias perfectly correlated to Ozone Bias</a:t>
            </a:r>
          </a:p>
          <a:p>
            <a:r>
              <a:rPr lang="en-US" sz="1600"/>
              <a:t>i.e., horizontal contours indicate Temp. Bias is a ‘perfect’ predictor of Ozone Bias with no temporal change.</a:t>
            </a:r>
          </a:p>
        </p:txBody>
      </p:sp>
      <p:sp>
        <p:nvSpPr>
          <p:cNvPr id="30" name="TextBox 29">
            <a:extLst>
              <a:ext uri="{FF2B5EF4-FFF2-40B4-BE49-F238E27FC236}">
                <a16:creationId xmlns:a16="http://schemas.microsoft.com/office/drawing/2014/main" id="{42DF29C2-BBAA-BFD8-45BE-1FA45C4B5A08}"/>
              </a:ext>
            </a:extLst>
          </p:cNvPr>
          <p:cNvSpPr txBox="1"/>
          <p:nvPr/>
        </p:nvSpPr>
        <p:spPr>
          <a:xfrm>
            <a:off x="8318772" y="1587719"/>
            <a:ext cx="3532157" cy="1077218"/>
          </a:xfrm>
          <a:prstGeom prst="rect">
            <a:avLst/>
          </a:prstGeom>
          <a:noFill/>
        </p:spPr>
        <p:txBody>
          <a:bodyPr wrap="square" rtlCol="0">
            <a:spAutoFit/>
          </a:bodyPr>
          <a:lstStyle/>
          <a:p>
            <a:r>
              <a:rPr lang="en-US" sz="1600" b="1" i="1"/>
              <a:t>Converging Trend in Negative </a:t>
            </a:r>
            <a:r>
              <a:rPr lang="en-US" sz="1600" b="1" i="1" u="sng"/>
              <a:t>and</a:t>
            </a:r>
            <a:r>
              <a:rPr lang="en-US" sz="1600" b="1" i="1"/>
              <a:t> Positive Bias</a:t>
            </a:r>
            <a:r>
              <a:rPr lang="en-US" sz="1600"/>
              <a:t>.</a:t>
            </a:r>
          </a:p>
          <a:p>
            <a:r>
              <a:rPr lang="en-US" sz="1600"/>
              <a:t>i.e. stronger predictive power in later model years.</a:t>
            </a:r>
          </a:p>
        </p:txBody>
      </p:sp>
      <p:pic>
        <p:nvPicPr>
          <p:cNvPr id="46" name="Picture 45">
            <a:extLst>
              <a:ext uri="{FF2B5EF4-FFF2-40B4-BE49-F238E27FC236}">
                <a16:creationId xmlns:a16="http://schemas.microsoft.com/office/drawing/2014/main" id="{4685154C-CAC6-8DD1-71E6-810EC2AC343C}"/>
              </a:ext>
            </a:extLst>
          </p:cNvPr>
          <p:cNvPicPr>
            <a:picLocks noChangeAspect="1"/>
          </p:cNvPicPr>
          <p:nvPr/>
        </p:nvPicPr>
        <p:blipFill>
          <a:blip r:embed="rId4"/>
          <a:stretch>
            <a:fillRect/>
          </a:stretch>
        </p:blipFill>
        <p:spPr>
          <a:xfrm>
            <a:off x="6004628" y="4852196"/>
            <a:ext cx="1239635" cy="950619"/>
          </a:xfrm>
          <a:prstGeom prst="rect">
            <a:avLst/>
          </a:prstGeom>
        </p:spPr>
      </p:pic>
      <p:grpSp>
        <p:nvGrpSpPr>
          <p:cNvPr id="55" name="Group 54">
            <a:extLst>
              <a:ext uri="{FF2B5EF4-FFF2-40B4-BE49-F238E27FC236}">
                <a16:creationId xmlns:a16="http://schemas.microsoft.com/office/drawing/2014/main" id="{568AC5DD-A3F8-D711-1C2B-ED6B1230D65C}"/>
              </a:ext>
            </a:extLst>
          </p:cNvPr>
          <p:cNvGrpSpPr/>
          <p:nvPr/>
        </p:nvGrpSpPr>
        <p:grpSpPr>
          <a:xfrm>
            <a:off x="7794090" y="4497807"/>
            <a:ext cx="4164109" cy="1706801"/>
            <a:chOff x="7869982" y="4140837"/>
            <a:chExt cx="4164109" cy="1706801"/>
          </a:xfrm>
        </p:grpSpPr>
        <p:sp>
          <p:nvSpPr>
            <p:cNvPr id="25" name="TextBox 24">
              <a:extLst>
                <a:ext uri="{FF2B5EF4-FFF2-40B4-BE49-F238E27FC236}">
                  <a16:creationId xmlns:a16="http://schemas.microsoft.com/office/drawing/2014/main" id="{22CF9715-E542-0179-7678-A0FF091B553D}"/>
                </a:ext>
              </a:extLst>
            </p:cNvPr>
            <p:cNvSpPr txBox="1"/>
            <p:nvPr/>
          </p:nvSpPr>
          <p:spPr>
            <a:xfrm>
              <a:off x="8177760" y="5506506"/>
              <a:ext cx="982772" cy="307777"/>
            </a:xfrm>
            <a:prstGeom prst="rect">
              <a:avLst/>
            </a:prstGeom>
            <a:solidFill>
              <a:schemeClr val="bg1"/>
            </a:solidFill>
          </p:spPr>
          <p:txBody>
            <a:bodyPr wrap="square" rtlCol="0">
              <a:spAutoFit/>
            </a:bodyPr>
            <a:lstStyle/>
            <a:p>
              <a:r>
                <a:rPr lang="en-US" sz="1400"/>
                <a:t>Temp. Bias</a:t>
              </a:r>
            </a:p>
          </p:txBody>
        </p:sp>
        <p:sp>
          <p:nvSpPr>
            <p:cNvPr id="31" name="TextBox 30">
              <a:extLst>
                <a:ext uri="{FF2B5EF4-FFF2-40B4-BE49-F238E27FC236}">
                  <a16:creationId xmlns:a16="http://schemas.microsoft.com/office/drawing/2014/main" id="{179739CB-FCCA-52BC-F170-516BECFA78E9}"/>
                </a:ext>
              </a:extLst>
            </p:cNvPr>
            <p:cNvSpPr txBox="1"/>
            <p:nvPr/>
          </p:nvSpPr>
          <p:spPr>
            <a:xfrm>
              <a:off x="9499392" y="5506506"/>
              <a:ext cx="1001228" cy="307777"/>
            </a:xfrm>
            <a:prstGeom prst="rect">
              <a:avLst/>
            </a:prstGeom>
            <a:solidFill>
              <a:schemeClr val="bg1"/>
            </a:solidFill>
          </p:spPr>
          <p:txBody>
            <a:bodyPr wrap="square" rtlCol="0">
              <a:spAutoFit/>
            </a:bodyPr>
            <a:lstStyle/>
            <a:p>
              <a:r>
                <a:rPr lang="en-US" sz="1400"/>
                <a:t>Temp. Bias</a:t>
              </a:r>
            </a:p>
          </p:txBody>
        </p:sp>
        <p:sp>
          <p:nvSpPr>
            <p:cNvPr id="32" name="TextBox 31">
              <a:extLst>
                <a:ext uri="{FF2B5EF4-FFF2-40B4-BE49-F238E27FC236}">
                  <a16:creationId xmlns:a16="http://schemas.microsoft.com/office/drawing/2014/main" id="{C1FC7829-2FA4-CCC7-BF51-546C1F119FCB}"/>
                </a:ext>
              </a:extLst>
            </p:cNvPr>
            <p:cNvSpPr txBox="1"/>
            <p:nvPr/>
          </p:nvSpPr>
          <p:spPr>
            <a:xfrm>
              <a:off x="10882594" y="5539861"/>
              <a:ext cx="988006" cy="307777"/>
            </a:xfrm>
            <a:prstGeom prst="rect">
              <a:avLst/>
            </a:prstGeom>
            <a:solidFill>
              <a:schemeClr val="bg1"/>
            </a:solidFill>
          </p:spPr>
          <p:txBody>
            <a:bodyPr wrap="square" rtlCol="0">
              <a:spAutoFit/>
            </a:bodyPr>
            <a:lstStyle/>
            <a:p>
              <a:r>
                <a:rPr lang="en-US" sz="1400"/>
                <a:t>Temp. Bias</a:t>
              </a:r>
            </a:p>
          </p:txBody>
        </p:sp>
        <p:sp>
          <p:nvSpPr>
            <p:cNvPr id="33" name="TextBox 32">
              <a:extLst>
                <a:ext uri="{FF2B5EF4-FFF2-40B4-BE49-F238E27FC236}">
                  <a16:creationId xmlns:a16="http://schemas.microsoft.com/office/drawing/2014/main" id="{8F5458E7-3A97-F6FF-5D5B-69984A96EC0D}"/>
                </a:ext>
              </a:extLst>
            </p:cNvPr>
            <p:cNvSpPr txBox="1"/>
            <p:nvPr/>
          </p:nvSpPr>
          <p:spPr>
            <a:xfrm rot="16200000">
              <a:off x="7613925" y="4824282"/>
              <a:ext cx="819892" cy="307777"/>
            </a:xfrm>
            <a:prstGeom prst="rect">
              <a:avLst/>
            </a:prstGeom>
            <a:noFill/>
          </p:spPr>
          <p:txBody>
            <a:bodyPr wrap="square" rtlCol="0">
              <a:spAutoFit/>
            </a:bodyPr>
            <a:lstStyle/>
            <a:p>
              <a:r>
                <a:rPr lang="en-US" sz="1400"/>
                <a:t>O3 Bias</a:t>
              </a:r>
            </a:p>
          </p:txBody>
        </p:sp>
        <p:sp>
          <p:nvSpPr>
            <p:cNvPr id="34" name="TextBox 33">
              <a:extLst>
                <a:ext uri="{FF2B5EF4-FFF2-40B4-BE49-F238E27FC236}">
                  <a16:creationId xmlns:a16="http://schemas.microsoft.com/office/drawing/2014/main" id="{E2CDE07E-E188-C110-DB73-DB0D5859AB95}"/>
                </a:ext>
              </a:extLst>
            </p:cNvPr>
            <p:cNvSpPr txBox="1"/>
            <p:nvPr/>
          </p:nvSpPr>
          <p:spPr>
            <a:xfrm rot="16200000">
              <a:off x="8990775" y="4824282"/>
              <a:ext cx="819892" cy="307777"/>
            </a:xfrm>
            <a:prstGeom prst="rect">
              <a:avLst/>
            </a:prstGeom>
            <a:noFill/>
          </p:spPr>
          <p:txBody>
            <a:bodyPr wrap="square" rtlCol="0">
              <a:spAutoFit/>
            </a:bodyPr>
            <a:lstStyle/>
            <a:p>
              <a:r>
                <a:rPr lang="en-US" sz="1400"/>
                <a:t>O3 Bias</a:t>
              </a:r>
            </a:p>
          </p:txBody>
        </p:sp>
        <p:sp>
          <p:nvSpPr>
            <p:cNvPr id="35" name="TextBox 34">
              <a:extLst>
                <a:ext uri="{FF2B5EF4-FFF2-40B4-BE49-F238E27FC236}">
                  <a16:creationId xmlns:a16="http://schemas.microsoft.com/office/drawing/2014/main" id="{A2C1EAEB-EE79-48CA-0D86-F4AD0D3D116C}"/>
                </a:ext>
              </a:extLst>
            </p:cNvPr>
            <p:cNvSpPr txBox="1"/>
            <p:nvPr/>
          </p:nvSpPr>
          <p:spPr>
            <a:xfrm rot="16200000">
              <a:off x="10315596" y="4824282"/>
              <a:ext cx="819892" cy="307777"/>
            </a:xfrm>
            <a:prstGeom prst="rect">
              <a:avLst/>
            </a:prstGeom>
            <a:noFill/>
          </p:spPr>
          <p:txBody>
            <a:bodyPr wrap="square" rtlCol="0">
              <a:spAutoFit/>
            </a:bodyPr>
            <a:lstStyle/>
            <a:p>
              <a:r>
                <a:rPr lang="en-US" sz="1400"/>
                <a:t>O3 Bias</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B332CC9-952C-6DEE-819B-CA91874DF008}"/>
                    </a:ext>
                  </a:extLst>
                </p:cNvPr>
                <p:cNvSpPr txBox="1"/>
                <p:nvPr/>
              </p:nvSpPr>
              <p:spPr>
                <a:xfrm>
                  <a:off x="8087799" y="4140837"/>
                  <a:ext cx="1255091" cy="496611"/>
                </a:xfrm>
                <a:prstGeom prst="rect">
                  <a:avLst/>
                </a:prstGeom>
                <a:noFill/>
              </p:spPr>
              <p:txBody>
                <a:bodyPr wrap="square" rtlCol="0">
                  <a:spAutoFit/>
                </a:bodyPr>
                <a:lstStyle/>
                <a:p>
                  <a:pPr algn="ctr"/>
                  <a:r>
                    <a:rPr lang="en-US" sz="1400" b="1" dirty="0"/>
                    <a:t>Year = 2002</a:t>
                  </a:r>
                </a:p>
                <a:p>
                  <a:pPr algn="ctr"/>
                  <a14:m>
                    <m:oMathPara xmlns:m="http://schemas.openxmlformats.org/officeDocument/2006/math">
                      <m:oMathParaPr>
                        <m:jc m:val="centerGroup"/>
                      </m:oMathParaPr>
                      <m:oMath xmlns:m="http://schemas.openxmlformats.org/officeDocument/2006/math">
                        <m:sSup>
                          <m:sSupPr>
                            <m:ctrlPr>
                              <a:rPr lang="en-US" sz="1200" b="1" i="1" smtClean="0">
                                <a:latin typeface="Cambria Math" panose="02040503050406030204" pitchFamily="18" charset="0"/>
                              </a:rPr>
                            </m:ctrlPr>
                          </m:sSupPr>
                          <m:e>
                            <m:r>
                              <a:rPr lang="en-US" sz="1200" b="1" i="1" smtClean="0">
                                <a:latin typeface="Cambria Math" panose="02040503050406030204" pitchFamily="18" charset="0"/>
                              </a:rPr>
                              <m:t>𝒓</m:t>
                            </m:r>
                          </m:e>
                          <m:sup>
                            <m:r>
                              <a:rPr lang="en-US" sz="1200" b="1" i="1" smtClean="0">
                                <a:latin typeface="Cambria Math" panose="02040503050406030204" pitchFamily="18" charset="0"/>
                              </a:rPr>
                              <m:t>𝟐</m:t>
                            </m:r>
                          </m:sup>
                        </m:sSup>
                        <m:r>
                          <a:rPr lang="en-US" sz="1200" b="1" i="1" smtClean="0">
                            <a:latin typeface="Cambria Math" panose="02040503050406030204" pitchFamily="18" charset="0"/>
                          </a:rPr>
                          <m:t>=</m:t>
                        </m:r>
                        <m:r>
                          <a:rPr lang="en-US" sz="1200" b="1" i="1" smtClean="0">
                            <a:latin typeface="Cambria Math" panose="02040503050406030204" pitchFamily="18" charset="0"/>
                          </a:rPr>
                          <m:t>𝟎</m:t>
                        </m:r>
                        <m:r>
                          <a:rPr lang="en-US" sz="1200" b="1" i="1" smtClean="0">
                            <a:latin typeface="Cambria Math" panose="02040503050406030204" pitchFamily="18" charset="0"/>
                          </a:rPr>
                          <m:t>.</m:t>
                        </m:r>
                        <m:r>
                          <a:rPr lang="en-US" sz="1200" b="1" i="1" smtClean="0">
                            <a:latin typeface="Cambria Math" panose="02040503050406030204" pitchFamily="18" charset="0"/>
                          </a:rPr>
                          <m:t>𝟐𝟎𝟔</m:t>
                        </m:r>
                      </m:oMath>
                    </m:oMathPara>
                  </a14:m>
                  <a:endParaRPr lang="en-US" sz="1200" b="1" i="1" dirty="0"/>
                </a:p>
              </p:txBody>
            </p:sp>
          </mc:Choice>
          <mc:Fallback xmlns="">
            <p:sp>
              <p:nvSpPr>
                <p:cNvPr id="38" name="TextBox 37">
                  <a:extLst>
                    <a:ext uri="{FF2B5EF4-FFF2-40B4-BE49-F238E27FC236}">
                      <a16:creationId xmlns:a16="http://schemas.microsoft.com/office/drawing/2014/main" id="{8B332CC9-952C-6DEE-819B-CA91874DF008}"/>
                    </a:ext>
                  </a:extLst>
                </p:cNvPr>
                <p:cNvSpPr txBox="1">
                  <a:spLocks noRot="1" noChangeAspect="1" noMove="1" noResize="1" noEditPoints="1" noAdjustHandles="1" noChangeArrowheads="1" noChangeShapeType="1" noTextEdit="1"/>
                </p:cNvSpPr>
                <p:nvPr/>
              </p:nvSpPr>
              <p:spPr>
                <a:xfrm>
                  <a:off x="8087799" y="4140837"/>
                  <a:ext cx="1255091" cy="496611"/>
                </a:xfrm>
                <a:prstGeom prst="rect">
                  <a:avLst/>
                </a:prstGeom>
                <a:blipFill>
                  <a:blip r:embed="rId5"/>
                  <a:stretch>
                    <a:fillRect t="-2469"/>
                  </a:stretch>
                </a:blipFill>
              </p:spPr>
              <p:txBody>
                <a:bodyPr/>
                <a:lstStyle/>
                <a:p>
                  <a:r>
                    <a:rPr lang="en-US">
                      <a:noFill/>
                    </a:rPr>
                    <a:t> </a:t>
                  </a:r>
                </a:p>
              </p:txBody>
            </p:sp>
          </mc:Fallback>
        </mc:AlternateContent>
        <p:pic>
          <p:nvPicPr>
            <p:cNvPr id="48" name="Picture 47">
              <a:extLst>
                <a:ext uri="{FF2B5EF4-FFF2-40B4-BE49-F238E27FC236}">
                  <a16:creationId xmlns:a16="http://schemas.microsoft.com/office/drawing/2014/main" id="{02C5AA75-30C8-E3BC-ABBF-EB59F216F6A4}"/>
                </a:ext>
              </a:extLst>
            </p:cNvPr>
            <p:cNvPicPr>
              <a:picLocks noChangeAspect="1"/>
            </p:cNvPicPr>
            <p:nvPr/>
          </p:nvPicPr>
          <p:blipFill>
            <a:blip r:embed="rId6"/>
            <a:stretch>
              <a:fillRect/>
            </a:stretch>
          </p:blipFill>
          <p:spPr>
            <a:xfrm>
              <a:off x="9523909" y="4622494"/>
              <a:ext cx="952195" cy="950619"/>
            </a:xfrm>
            <a:prstGeom prst="rect">
              <a:avLst/>
            </a:prstGeom>
          </p:spPr>
        </p:pic>
        <p:pic>
          <p:nvPicPr>
            <p:cNvPr id="50" name="Picture 49">
              <a:extLst>
                <a:ext uri="{FF2B5EF4-FFF2-40B4-BE49-F238E27FC236}">
                  <a16:creationId xmlns:a16="http://schemas.microsoft.com/office/drawing/2014/main" id="{305807FC-74E9-31B1-3C92-533C17811E6C}"/>
                </a:ext>
              </a:extLst>
            </p:cNvPr>
            <p:cNvPicPr>
              <a:picLocks noChangeAspect="1"/>
            </p:cNvPicPr>
            <p:nvPr/>
          </p:nvPicPr>
          <p:blipFill>
            <a:blip r:embed="rId7"/>
            <a:stretch>
              <a:fillRect/>
            </a:stretch>
          </p:blipFill>
          <p:spPr>
            <a:xfrm>
              <a:off x="8190720" y="4646022"/>
              <a:ext cx="969812" cy="927091"/>
            </a:xfrm>
            <a:prstGeom prst="rect">
              <a:avLst/>
            </a:prstGeom>
          </p:spPr>
        </p:pic>
        <p:pic>
          <p:nvPicPr>
            <p:cNvPr id="52" name="Picture 51">
              <a:extLst>
                <a:ext uri="{FF2B5EF4-FFF2-40B4-BE49-F238E27FC236}">
                  <a16:creationId xmlns:a16="http://schemas.microsoft.com/office/drawing/2014/main" id="{2D986C49-9BFD-A96F-519D-DF81C821964C}"/>
                </a:ext>
              </a:extLst>
            </p:cNvPr>
            <p:cNvPicPr>
              <a:picLocks noChangeAspect="1"/>
            </p:cNvPicPr>
            <p:nvPr/>
          </p:nvPicPr>
          <p:blipFill>
            <a:blip r:embed="rId8"/>
            <a:stretch>
              <a:fillRect/>
            </a:stretch>
          </p:blipFill>
          <p:spPr>
            <a:xfrm>
              <a:off x="10867306" y="4578301"/>
              <a:ext cx="1003294" cy="983328"/>
            </a:xfrm>
            <a:prstGeom prst="rect">
              <a:avLst/>
            </a:prstGeom>
          </p:spPr>
        </p:pic>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63CF12F-A1C6-9FC7-CC4D-7A1156ACC7BB}"/>
                    </a:ext>
                  </a:extLst>
                </p:cNvPr>
                <p:cNvSpPr txBox="1"/>
                <p:nvPr/>
              </p:nvSpPr>
              <p:spPr>
                <a:xfrm>
                  <a:off x="9381633" y="4152431"/>
                  <a:ext cx="1255091" cy="496611"/>
                </a:xfrm>
                <a:prstGeom prst="rect">
                  <a:avLst/>
                </a:prstGeom>
                <a:noFill/>
              </p:spPr>
              <p:txBody>
                <a:bodyPr wrap="square" rtlCol="0">
                  <a:spAutoFit/>
                </a:bodyPr>
                <a:lstStyle/>
                <a:p>
                  <a:pPr algn="ctr"/>
                  <a:r>
                    <a:rPr lang="en-US" sz="1400" b="1"/>
                    <a:t>Year = 2011</a:t>
                  </a:r>
                </a:p>
                <a:p>
                  <a:pPr algn="ctr"/>
                  <a14:m>
                    <m:oMathPara xmlns:m="http://schemas.openxmlformats.org/officeDocument/2006/math">
                      <m:oMathParaPr>
                        <m:jc m:val="centerGroup"/>
                      </m:oMathParaPr>
                      <m:oMath xmlns:m="http://schemas.openxmlformats.org/officeDocument/2006/math">
                        <m:sSup>
                          <m:sSupPr>
                            <m:ctrlPr>
                              <a:rPr lang="en-US" sz="1200" b="1" i="1" smtClean="0">
                                <a:latin typeface="Cambria Math" panose="02040503050406030204" pitchFamily="18" charset="0"/>
                              </a:rPr>
                            </m:ctrlPr>
                          </m:sSupPr>
                          <m:e>
                            <m:r>
                              <a:rPr lang="en-US" sz="1200" b="1" i="1" smtClean="0">
                                <a:latin typeface="Cambria Math" panose="02040503050406030204" pitchFamily="18" charset="0"/>
                              </a:rPr>
                              <m:t>𝒓</m:t>
                            </m:r>
                          </m:e>
                          <m:sup>
                            <m:r>
                              <a:rPr lang="en-US" sz="1200" b="1" i="1" smtClean="0">
                                <a:latin typeface="Cambria Math" panose="02040503050406030204" pitchFamily="18" charset="0"/>
                              </a:rPr>
                              <m:t>𝟐</m:t>
                            </m:r>
                          </m:sup>
                        </m:sSup>
                        <m:r>
                          <a:rPr lang="en-US" sz="1200" b="1" i="1" smtClean="0">
                            <a:latin typeface="Cambria Math" panose="02040503050406030204" pitchFamily="18" charset="0"/>
                          </a:rPr>
                          <m:t>=</m:t>
                        </m:r>
                        <m:r>
                          <a:rPr lang="en-US" sz="1200" b="1" i="1" smtClean="0">
                            <a:latin typeface="Cambria Math" panose="02040503050406030204" pitchFamily="18" charset="0"/>
                          </a:rPr>
                          <m:t>𝟎</m:t>
                        </m:r>
                        <m:r>
                          <a:rPr lang="en-US" sz="1200" b="1" i="1" smtClean="0">
                            <a:latin typeface="Cambria Math" panose="02040503050406030204" pitchFamily="18" charset="0"/>
                          </a:rPr>
                          <m:t>.</m:t>
                        </m:r>
                        <m:r>
                          <a:rPr lang="en-US" sz="1200" b="1" i="1" smtClean="0">
                            <a:latin typeface="Cambria Math" panose="02040503050406030204" pitchFamily="18" charset="0"/>
                          </a:rPr>
                          <m:t>𝟑𝟏𝟗</m:t>
                        </m:r>
                      </m:oMath>
                    </m:oMathPara>
                  </a14:m>
                  <a:endParaRPr lang="en-US" sz="1200" b="1" i="1"/>
                </a:p>
              </p:txBody>
            </p:sp>
          </mc:Choice>
          <mc:Fallback xmlns="">
            <p:sp>
              <p:nvSpPr>
                <p:cNvPr id="53" name="TextBox 52">
                  <a:extLst>
                    <a:ext uri="{FF2B5EF4-FFF2-40B4-BE49-F238E27FC236}">
                      <a16:creationId xmlns:a16="http://schemas.microsoft.com/office/drawing/2014/main" id="{463CF12F-A1C6-9FC7-CC4D-7A1156ACC7BB}"/>
                    </a:ext>
                  </a:extLst>
                </p:cNvPr>
                <p:cNvSpPr txBox="1">
                  <a:spLocks noRot="1" noChangeAspect="1" noMove="1" noResize="1" noEditPoints="1" noAdjustHandles="1" noChangeArrowheads="1" noChangeShapeType="1" noTextEdit="1"/>
                </p:cNvSpPr>
                <p:nvPr/>
              </p:nvSpPr>
              <p:spPr>
                <a:xfrm>
                  <a:off x="9381633" y="4152431"/>
                  <a:ext cx="1255091" cy="496611"/>
                </a:xfrm>
                <a:prstGeom prst="rect">
                  <a:avLst/>
                </a:prstGeom>
                <a:blipFill>
                  <a:blip r:embed="rId9"/>
                  <a:stretch>
                    <a:fillRect t="-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F7EF5FB-A003-D40B-8976-CBE6A0D4D578}"/>
                    </a:ext>
                  </a:extLst>
                </p:cNvPr>
                <p:cNvSpPr txBox="1"/>
                <p:nvPr/>
              </p:nvSpPr>
              <p:spPr>
                <a:xfrm>
                  <a:off x="10779000" y="4163671"/>
                  <a:ext cx="1255091" cy="496611"/>
                </a:xfrm>
                <a:prstGeom prst="rect">
                  <a:avLst/>
                </a:prstGeom>
                <a:noFill/>
              </p:spPr>
              <p:txBody>
                <a:bodyPr wrap="square" rtlCol="0">
                  <a:spAutoFit/>
                </a:bodyPr>
                <a:lstStyle/>
                <a:p>
                  <a:pPr algn="ctr"/>
                  <a:r>
                    <a:rPr lang="en-US" sz="1400" b="1"/>
                    <a:t>Year = 2019</a:t>
                  </a:r>
                </a:p>
                <a:p>
                  <a:pPr algn="ctr"/>
                  <a14:m>
                    <m:oMathPara xmlns:m="http://schemas.openxmlformats.org/officeDocument/2006/math">
                      <m:oMathParaPr>
                        <m:jc m:val="centerGroup"/>
                      </m:oMathParaPr>
                      <m:oMath xmlns:m="http://schemas.openxmlformats.org/officeDocument/2006/math">
                        <m:sSup>
                          <m:sSupPr>
                            <m:ctrlPr>
                              <a:rPr lang="en-US" sz="1200" b="1" i="1" smtClean="0">
                                <a:latin typeface="Cambria Math" panose="02040503050406030204" pitchFamily="18" charset="0"/>
                              </a:rPr>
                            </m:ctrlPr>
                          </m:sSupPr>
                          <m:e>
                            <m:r>
                              <a:rPr lang="en-US" sz="1200" b="1" i="1" smtClean="0">
                                <a:latin typeface="Cambria Math" panose="02040503050406030204" pitchFamily="18" charset="0"/>
                              </a:rPr>
                              <m:t>𝒓</m:t>
                            </m:r>
                          </m:e>
                          <m:sup>
                            <m:r>
                              <a:rPr lang="en-US" sz="1200" b="1" i="1" smtClean="0">
                                <a:latin typeface="Cambria Math" panose="02040503050406030204" pitchFamily="18" charset="0"/>
                              </a:rPr>
                              <m:t>𝟐</m:t>
                            </m:r>
                          </m:sup>
                        </m:sSup>
                        <m:r>
                          <a:rPr lang="en-US" sz="1200" b="1" i="1" smtClean="0">
                            <a:latin typeface="Cambria Math" panose="02040503050406030204" pitchFamily="18" charset="0"/>
                          </a:rPr>
                          <m:t>=</m:t>
                        </m:r>
                        <m:r>
                          <a:rPr lang="en-US" sz="1200" b="1" i="1" smtClean="0">
                            <a:latin typeface="Cambria Math" panose="02040503050406030204" pitchFamily="18" charset="0"/>
                          </a:rPr>
                          <m:t>𝟎</m:t>
                        </m:r>
                        <m:r>
                          <a:rPr lang="en-US" sz="1200" b="1" i="1" smtClean="0">
                            <a:latin typeface="Cambria Math" panose="02040503050406030204" pitchFamily="18" charset="0"/>
                          </a:rPr>
                          <m:t>.</m:t>
                        </m:r>
                        <m:r>
                          <a:rPr lang="en-US" sz="1200" b="1" i="1" smtClean="0">
                            <a:latin typeface="Cambria Math" panose="02040503050406030204" pitchFamily="18" charset="0"/>
                          </a:rPr>
                          <m:t>𝟖𝟓𝟔</m:t>
                        </m:r>
                      </m:oMath>
                    </m:oMathPara>
                  </a14:m>
                  <a:endParaRPr lang="en-US" sz="1200" b="1" i="1"/>
                </a:p>
              </p:txBody>
            </p:sp>
          </mc:Choice>
          <mc:Fallback xmlns="">
            <p:sp>
              <p:nvSpPr>
                <p:cNvPr id="54" name="TextBox 53">
                  <a:extLst>
                    <a:ext uri="{FF2B5EF4-FFF2-40B4-BE49-F238E27FC236}">
                      <a16:creationId xmlns:a16="http://schemas.microsoft.com/office/drawing/2014/main" id="{FF7EF5FB-A003-D40B-8976-CBE6A0D4D578}"/>
                    </a:ext>
                  </a:extLst>
                </p:cNvPr>
                <p:cNvSpPr txBox="1">
                  <a:spLocks noRot="1" noChangeAspect="1" noMove="1" noResize="1" noEditPoints="1" noAdjustHandles="1" noChangeArrowheads="1" noChangeShapeType="1" noTextEdit="1"/>
                </p:cNvSpPr>
                <p:nvPr/>
              </p:nvSpPr>
              <p:spPr>
                <a:xfrm>
                  <a:off x="10779000" y="4163671"/>
                  <a:ext cx="1255091" cy="496611"/>
                </a:xfrm>
                <a:prstGeom prst="rect">
                  <a:avLst/>
                </a:prstGeom>
                <a:blipFill>
                  <a:blip r:embed="rId10"/>
                  <a:stretch>
                    <a:fillRect t="-2469"/>
                  </a:stretch>
                </a:blipFill>
              </p:spPr>
              <p:txBody>
                <a:bodyPr/>
                <a:lstStyle/>
                <a:p>
                  <a:r>
                    <a:rPr lang="en-US">
                      <a:noFill/>
                    </a:rPr>
                    <a:t> </a:t>
                  </a:r>
                </a:p>
              </p:txBody>
            </p:sp>
          </mc:Fallback>
        </mc:AlternateContent>
      </p:grpSp>
      <p:sp>
        <p:nvSpPr>
          <p:cNvPr id="3" name="AutoShape 2">
            <a:extLst>
              <a:ext uri="{FF2B5EF4-FFF2-40B4-BE49-F238E27FC236}">
                <a16:creationId xmlns:a16="http://schemas.microsoft.com/office/drawing/2014/main" id="{1F5D9847-FC20-4B95-51B9-CFF659BAD8A8}"/>
              </a:ext>
            </a:extLst>
          </p:cNvPr>
          <p:cNvSpPr>
            <a:spLocks noChangeAspect="1" noChangeArrowheads="1"/>
          </p:cNvSpPr>
          <p:nvPr/>
        </p:nvSpPr>
        <p:spPr bwMode="auto">
          <a:xfrm>
            <a:off x="9238423" y="32176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4562D3C-CF0F-DA3B-A51D-9B3D5439BD03}"/>
              </a:ext>
            </a:extLst>
          </p:cNvPr>
          <p:cNvPicPr>
            <a:picLocks noChangeAspect="1"/>
          </p:cNvPicPr>
          <p:nvPr/>
        </p:nvPicPr>
        <p:blipFill rotWithShape="1">
          <a:blip r:embed="rId11"/>
          <a:srcRect l="8259" t="11209" r="9545"/>
          <a:stretch/>
        </p:blipFill>
        <p:spPr>
          <a:xfrm>
            <a:off x="8362911" y="2649223"/>
            <a:ext cx="2978966" cy="1917662"/>
          </a:xfrm>
          <a:prstGeom prst="rect">
            <a:avLst/>
          </a:prstGeom>
        </p:spPr>
      </p:pic>
      <p:sp>
        <p:nvSpPr>
          <p:cNvPr id="9" name="TextBox 8">
            <a:extLst>
              <a:ext uri="{FF2B5EF4-FFF2-40B4-BE49-F238E27FC236}">
                <a16:creationId xmlns:a16="http://schemas.microsoft.com/office/drawing/2014/main" id="{396CAC72-86FE-DAF7-4975-D905F989896D}"/>
              </a:ext>
            </a:extLst>
          </p:cNvPr>
          <p:cNvSpPr txBox="1"/>
          <p:nvPr/>
        </p:nvSpPr>
        <p:spPr>
          <a:xfrm>
            <a:off x="5908760" y="4573992"/>
            <a:ext cx="1485143" cy="307777"/>
          </a:xfrm>
          <a:prstGeom prst="rect">
            <a:avLst/>
          </a:prstGeom>
          <a:noFill/>
        </p:spPr>
        <p:txBody>
          <a:bodyPr wrap="square" rtlCol="0">
            <a:spAutoFit/>
          </a:bodyPr>
          <a:lstStyle/>
          <a:p>
            <a:pPr algn="ctr"/>
            <a:r>
              <a:rPr lang="en-US" sz="1400" b="1" dirty="0"/>
              <a:t>Year = 2002-2019</a:t>
            </a:r>
          </a:p>
        </p:txBody>
      </p:sp>
    </p:spTree>
    <p:extLst>
      <p:ext uri="{BB962C8B-B14F-4D97-AF65-F5344CB8AC3E}">
        <p14:creationId xmlns:p14="http://schemas.microsoft.com/office/powerpoint/2010/main" val="420384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371A-8210-B275-EB1D-CE293B9B6596}"/>
              </a:ext>
            </a:extLst>
          </p:cNvPr>
          <p:cNvSpPr>
            <a:spLocks noGrp="1"/>
          </p:cNvSpPr>
          <p:nvPr>
            <p:ph type="title"/>
          </p:nvPr>
        </p:nvSpPr>
        <p:spPr>
          <a:xfrm>
            <a:off x="838200" y="148228"/>
            <a:ext cx="5740751" cy="1325563"/>
          </a:xfrm>
        </p:spPr>
        <p:txBody>
          <a:bodyPr/>
          <a:lstStyle/>
          <a:p>
            <a:r>
              <a:rPr lang="en-US" sz="3600" b="1" i="1"/>
              <a:t>Partial Dependence Analysis</a:t>
            </a:r>
            <a:endParaRPr lang="en-US"/>
          </a:p>
        </p:txBody>
      </p:sp>
      <p:sp>
        <p:nvSpPr>
          <p:cNvPr id="3" name="Content Placeholder 2">
            <a:extLst>
              <a:ext uri="{FF2B5EF4-FFF2-40B4-BE49-F238E27FC236}">
                <a16:creationId xmlns:a16="http://schemas.microsoft.com/office/drawing/2014/main" id="{26D5D86C-FA02-4935-3E93-638FD1A909C4}"/>
              </a:ext>
            </a:extLst>
          </p:cNvPr>
          <p:cNvSpPr>
            <a:spLocks noGrp="1"/>
          </p:cNvSpPr>
          <p:nvPr>
            <p:ph idx="1"/>
          </p:nvPr>
        </p:nvSpPr>
        <p:spPr>
          <a:xfrm>
            <a:off x="481778" y="1493504"/>
            <a:ext cx="6385122" cy="4351338"/>
          </a:xfrm>
        </p:spPr>
        <p:txBody>
          <a:bodyPr/>
          <a:lstStyle/>
          <a:p>
            <a:r>
              <a:rPr lang="en-US" dirty="0"/>
              <a:t>In the Eastern US low ozone bias tends to occur in spring months, May – June.</a:t>
            </a:r>
          </a:p>
          <a:p>
            <a:r>
              <a:rPr lang="en-US" dirty="0"/>
              <a:t>The magnitude of this low bias increases at the end of the timeseries, consistent with the boxplots shown earlier. </a:t>
            </a:r>
          </a:p>
          <a:p>
            <a:r>
              <a:rPr lang="en-US" dirty="0"/>
              <a:t>The Southeast shows the largest ozone overestimation of the three regions, with high bias peaking in July/August of 2002-2005. </a:t>
            </a:r>
          </a:p>
          <a:p>
            <a:endParaRPr lang="en-US" dirty="0"/>
          </a:p>
        </p:txBody>
      </p:sp>
      <p:sp>
        <p:nvSpPr>
          <p:cNvPr id="4" name="Footer Placeholder 3">
            <a:extLst>
              <a:ext uri="{FF2B5EF4-FFF2-40B4-BE49-F238E27FC236}">
                <a16:creationId xmlns:a16="http://schemas.microsoft.com/office/drawing/2014/main" id="{41BB5050-CD80-8105-0F5A-CA50AEE12F17}"/>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DEE29358-20F5-20BD-BF54-2C2471CA3FFC}"/>
              </a:ext>
            </a:extLst>
          </p:cNvPr>
          <p:cNvSpPr>
            <a:spLocks noGrp="1"/>
          </p:cNvSpPr>
          <p:nvPr>
            <p:ph type="sldNum" sz="quarter" idx="4"/>
          </p:nvPr>
        </p:nvSpPr>
        <p:spPr/>
        <p:txBody>
          <a:bodyPr/>
          <a:lstStyle/>
          <a:p>
            <a:fld id="{8D9C3B4F-4B7B-9A4F-9F3C-3A4901A33979}" type="slidenum">
              <a:rPr lang="en-US" smtClean="0"/>
              <a:pPr/>
              <a:t>13</a:t>
            </a:fld>
            <a:endParaRPr lang="en-US"/>
          </a:p>
        </p:txBody>
      </p:sp>
      <p:sp>
        <p:nvSpPr>
          <p:cNvPr id="6" name="Text Placeholder 5">
            <a:extLst>
              <a:ext uri="{FF2B5EF4-FFF2-40B4-BE49-F238E27FC236}">
                <a16:creationId xmlns:a16="http://schemas.microsoft.com/office/drawing/2014/main" id="{CEB02A64-9836-9C9F-82A2-5781860FC6CF}"/>
              </a:ext>
            </a:extLst>
          </p:cNvPr>
          <p:cNvSpPr>
            <a:spLocks noGrp="1"/>
          </p:cNvSpPr>
          <p:nvPr>
            <p:ph type="body" sz="quarter" idx="10"/>
          </p:nvPr>
        </p:nvSpPr>
        <p:spPr/>
        <p:txBody>
          <a:bodyPr>
            <a:normAutofit fontScale="85000" lnSpcReduction="10000"/>
          </a:bodyPr>
          <a:lstStyle/>
          <a:p>
            <a:r>
              <a:rPr lang="en-US" sz="1050" dirty="0"/>
              <a:t>Center for Environmental Measurement and Modeling, Atmospheric &amp; Environmental Systems Modeling Division, Atmospheric Dynamics and Meteorology Branch</a:t>
            </a:r>
          </a:p>
        </p:txBody>
      </p:sp>
      <p:sp>
        <p:nvSpPr>
          <p:cNvPr id="7" name="TextBox 6">
            <a:extLst>
              <a:ext uri="{FF2B5EF4-FFF2-40B4-BE49-F238E27FC236}">
                <a16:creationId xmlns:a16="http://schemas.microsoft.com/office/drawing/2014/main" id="{EEB301D6-3F6E-F15B-1F2E-2E9B85480BD6}"/>
              </a:ext>
            </a:extLst>
          </p:cNvPr>
          <p:cNvSpPr txBox="1"/>
          <p:nvPr/>
        </p:nvSpPr>
        <p:spPr>
          <a:xfrm>
            <a:off x="6672887" y="136523"/>
            <a:ext cx="23045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4472C4">
                    <a:lumMod val="75000"/>
                  </a:srgbClr>
                </a:solidFill>
                <a:effectLst/>
                <a:uLnTx/>
                <a:uFillTx/>
                <a:latin typeface="Calibri" panose="020F0502020204030204"/>
                <a:ea typeface="+mn-ea"/>
                <a:cs typeface="+mn-cs"/>
              </a:rPr>
              <a:t>Ozone bias as a function of Month</a:t>
            </a:r>
            <a:r>
              <a:rPr lang="en-US" sz="2400" b="1" i="1">
                <a:solidFill>
                  <a:srgbClr val="4472C4">
                    <a:lumMod val="75000"/>
                  </a:srgbClr>
                </a:solidFill>
                <a:latin typeface="Calibri" panose="020F0502020204030204"/>
              </a:rPr>
              <a:t> and</a:t>
            </a:r>
            <a:r>
              <a:rPr kumimoji="0" lang="en-US" sz="2400" b="1" i="1" u="none" strike="noStrike" kern="1200" cap="none" spc="0" normalizeH="0" baseline="0" noProof="0">
                <a:ln>
                  <a:noFill/>
                </a:ln>
                <a:solidFill>
                  <a:srgbClr val="4472C4">
                    <a:lumMod val="75000"/>
                  </a:srgbClr>
                </a:solidFill>
                <a:effectLst/>
                <a:uLnTx/>
                <a:uFillTx/>
                <a:latin typeface="Calibri" panose="020F0502020204030204"/>
                <a:ea typeface="+mn-ea"/>
                <a:cs typeface="+mn-cs"/>
              </a:rPr>
              <a:t> Year</a:t>
            </a:r>
          </a:p>
        </p:txBody>
      </p:sp>
      <p:grpSp>
        <p:nvGrpSpPr>
          <p:cNvPr id="8" name="Group 7">
            <a:extLst>
              <a:ext uri="{FF2B5EF4-FFF2-40B4-BE49-F238E27FC236}">
                <a16:creationId xmlns:a16="http://schemas.microsoft.com/office/drawing/2014/main" id="{61107A9B-2A0F-4F01-81AB-74D4554DFFD4}"/>
              </a:ext>
            </a:extLst>
          </p:cNvPr>
          <p:cNvGrpSpPr/>
          <p:nvPr/>
        </p:nvGrpSpPr>
        <p:grpSpPr>
          <a:xfrm>
            <a:off x="8173163" y="1610314"/>
            <a:ext cx="1144326" cy="5247686"/>
            <a:chOff x="152777" y="1337816"/>
            <a:chExt cx="1144326" cy="5247686"/>
          </a:xfrm>
        </p:grpSpPr>
        <p:pic>
          <p:nvPicPr>
            <p:cNvPr id="9" name="Picture 8" descr="Chart&#10;&#10;Description automatically generated">
              <a:extLst>
                <a:ext uri="{FF2B5EF4-FFF2-40B4-BE49-F238E27FC236}">
                  <a16:creationId xmlns:a16="http://schemas.microsoft.com/office/drawing/2014/main" id="{65244047-A2A1-BB7A-DEC3-C971099DE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14" y="1927127"/>
              <a:ext cx="804226" cy="4658375"/>
            </a:xfrm>
            <a:prstGeom prst="rect">
              <a:avLst/>
            </a:prstGeom>
          </p:spPr>
        </p:pic>
        <p:sp>
          <p:nvSpPr>
            <p:cNvPr id="10" name="TextBox 9">
              <a:extLst>
                <a:ext uri="{FF2B5EF4-FFF2-40B4-BE49-F238E27FC236}">
                  <a16:creationId xmlns:a16="http://schemas.microsoft.com/office/drawing/2014/main" id="{424E4193-A2DC-DF54-E482-794F529813C6}"/>
                </a:ext>
              </a:extLst>
            </p:cNvPr>
            <p:cNvSpPr txBox="1"/>
            <p:nvPr/>
          </p:nvSpPr>
          <p:spPr>
            <a:xfrm>
              <a:off x="152777" y="1337816"/>
              <a:ext cx="11443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O3 Bias (ppb)</a:t>
              </a:r>
            </a:p>
          </p:txBody>
        </p:sp>
      </p:grpSp>
      <p:pic>
        <p:nvPicPr>
          <p:cNvPr id="11" name="Picture 10" descr="A picture containing application&#10;&#10;Description automatically generated">
            <a:extLst>
              <a:ext uri="{FF2B5EF4-FFF2-40B4-BE49-F238E27FC236}">
                <a16:creationId xmlns:a16="http://schemas.microsoft.com/office/drawing/2014/main" id="{107992D6-5207-E3D2-B075-DEB8A484BB20}"/>
              </a:ext>
            </a:extLst>
          </p:cNvPr>
          <p:cNvPicPr>
            <a:picLocks noChangeAspect="1"/>
          </p:cNvPicPr>
          <p:nvPr/>
        </p:nvPicPr>
        <p:blipFill rotWithShape="1">
          <a:blip r:embed="rId3">
            <a:extLst>
              <a:ext uri="{28A0092B-C50C-407E-A947-70E740481C1C}">
                <a14:useLocalDpi xmlns:a14="http://schemas.microsoft.com/office/drawing/2010/main" val="0"/>
              </a:ext>
            </a:extLst>
          </a:blip>
          <a:srcRect l="68528" t="9333" b="9200"/>
          <a:stretch/>
        </p:blipFill>
        <p:spPr>
          <a:xfrm>
            <a:off x="9110126" y="0"/>
            <a:ext cx="3099764" cy="6858000"/>
          </a:xfrm>
          <a:prstGeom prst="rect">
            <a:avLst/>
          </a:prstGeom>
        </p:spPr>
      </p:pic>
      <p:sp>
        <p:nvSpPr>
          <p:cNvPr id="12" name="TextBox 11">
            <a:extLst>
              <a:ext uri="{FF2B5EF4-FFF2-40B4-BE49-F238E27FC236}">
                <a16:creationId xmlns:a16="http://schemas.microsoft.com/office/drawing/2014/main" id="{B2961075-B84D-03DB-FD60-A413C1070E97}"/>
              </a:ext>
            </a:extLst>
          </p:cNvPr>
          <p:cNvSpPr txBox="1"/>
          <p:nvPr/>
        </p:nvSpPr>
        <p:spPr>
          <a:xfrm>
            <a:off x="9049267" y="1714141"/>
            <a:ext cx="1780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Northeast</a:t>
            </a:r>
          </a:p>
        </p:txBody>
      </p:sp>
      <p:sp>
        <p:nvSpPr>
          <p:cNvPr id="13" name="TextBox 12">
            <a:extLst>
              <a:ext uri="{FF2B5EF4-FFF2-40B4-BE49-F238E27FC236}">
                <a16:creationId xmlns:a16="http://schemas.microsoft.com/office/drawing/2014/main" id="{1B564789-1757-ACB8-8668-D14A1113549B}"/>
              </a:ext>
            </a:extLst>
          </p:cNvPr>
          <p:cNvSpPr txBox="1"/>
          <p:nvPr/>
        </p:nvSpPr>
        <p:spPr>
          <a:xfrm>
            <a:off x="10589394" y="2188257"/>
            <a:ext cx="1780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Ohio Valley</a:t>
            </a:r>
          </a:p>
        </p:txBody>
      </p:sp>
      <p:sp>
        <p:nvSpPr>
          <p:cNvPr id="14" name="TextBox 13">
            <a:extLst>
              <a:ext uri="{FF2B5EF4-FFF2-40B4-BE49-F238E27FC236}">
                <a16:creationId xmlns:a16="http://schemas.microsoft.com/office/drawing/2014/main" id="{FAAF3BA2-5634-3A0C-8983-1429A5856983}"/>
              </a:ext>
            </a:extLst>
          </p:cNvPr>
          <p:cNvSpPr txBox="1"/>
          <p:nvPr/>
        </p:nvSpPr>
        <p:spPr>
          <a:xfrm>
            <a:off x="10683812" y="4726918"/>
            <a:ext cx="1780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Southeast</a:t>
            </a:r>
          </a:p>
        </p:txBody>
      </p:sp>
      <p:sp>
        <p:nvSpPr>
          <p:cNvPr id="19" name="TextBox 18">
            <a:extLst>
              <a:ext uri="{FF2B5EF4-FFF2-40B4-BE49-F238E27FC236}">
                <a16:creationId xmlns:a16="http://schemas.microsoft.com/office/drawing/2014/main" id="{56F35D75-722F-1942-69BE-B7D5CA7E7A18}"/>
              </a:ext>
            </a:extLst>
          </p:cNvPr>
          <p:cNvSpPr txBox="1"/>
          <p:nvPr/>
        </p:nvSpPr>
        <p:spPr>
          <a:xfrm rot="16200000">
            <a:off x="8585582" y="5709948"/>
            <a:ext cx="870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Month</a:t>
            </a:r>
          </a:p>
        </p:txBody>
      </p:sp>
      <p:sp>
        <p:nvSpPr>
          <p:cNvPr id="20" name="TextBox 19">
            <a:extLst>
              <a:ext uri="{FF2B5EF4-FFF2-40B4-BE49-F238E27FC236}">
                <a16:creationId xmlns:a16="http://schemas.microsoft.com/office/drawing/2014/main" id="{EE267CAA-BD74-5ACA-2B1E-997D0CEDB01A}"/>
              </a:ext>
            </a:extLst>
          </p:cNvPr>
          <p:cNvSpPr txBox="1"/>
          <p:nvPr/>
        </p:nvSpPr>
        <p:spPr>
          <a:xfrm rot="16200000">
            <a:off x="8545538" y="3112034"/>
            <a:ext cx="870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Month</a:t>
            </a:r>
          </a:p>
        </p:txBody>
      </p:sp>
      <p:sp>
        <p:nvSpPr>
          <p:cNvPr id="21" name="TextBox 20">
            <a:extLst>
              <a:ext uri="{FF2B5EF4-FFF2-40B4-BE49-F238E27FC236}">
                <a16:creationId xmlns:a16="http://schemas.microsoft.com/office/drawing/2014/main" id="{92F6F483-C207-4C3F-2A1C-75FCCEA584FC}"/>
              </a:ext>
            </a:extLst>
          </p:cNvPr>
          <p:cNvSpPr txBox="1"/>
          <p:nvPr/>
        </p:nvSpPr>
        <p:spPr>
          <a:xfrm rot="16200000">
            <a:off x="8545539" y="653267"/>
            <a:ext cx="8707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Month</a:t>
            </a:r>
          </a:p>
        </p:txBody>
      </p:sp>
    </p:spTree>
    <p:extLst>
      <p:ext uri="{BB962C8B-B14F-4D97-AF65-F5344CB8AC3E}">
        <p14:creationId xmlns:p14="http://schemas.microsoft.com/office/powerpoint/2010/main" val="316029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FF600014-76D4-BCDC-04F2-F7CE0D3FF350}"/>
              </a:ext>
            </a:extLst>
          </p:cNvPr>
          <p:cNvPicPr>
            <a:picLocks noChangeAspect="1"/>
          </p:cNvPicPr>
          <p:nvPr/>
        </p:nvPicPr>
        <p:blipFill rotWithShape="1">
          <a:blip r:embed="rId3">
            <a:extLst>
              <a:ext uri="{28A0092B-C50C-407E-A947-70E740481C1C}">
                <a14:useLocalDpi xmlns:a14="http://schemas.microsoft.com/office/drawing/2010/main" val="0"/>
              </a:ext>
            </a:extLst>
          </a:blip>
          <a:srcRect l="69206" t="8933" b="8800"/>
          <a:stretch/>
        </p:blipFill>
        <p:spPr>
          <a:xfrm>
            <a:off x="6355387" y="208126"/>
            <a:ext cx="2764904" cy="6295784"/>
          </a:xfrm>
          <a:prstGeom prst="rect">
            <a:avLst/>
          </a:prstGeom>
        </p:spPr>
      </p:pic>
      <p:sp>
        <p:nvSpPr>
          <p:cNvPr id="2" name="Title 1">
            <a:extLst>
              <a:ext uri="{FF2B5EF4-FFF2-40B4-BE49-F238E27FC236}">
                <a16:creationId xmlns:a16="http://schemas.microsoft.com/office/drawing/2014/main" id="{8A08371A-8210-B275-EB1D-CE293B9B6596}"/>
              </a:ext>
            </a:extLst>
          </p:cNvPr>
          <p:cNvSpPr>
            <a:spLocks noGrp="1"/>
          </p:cNvSpPr>
          <p:nvPr>
            <p:ph type="title"/>
          </p:nvPr>
        </p:nvSpPr>
        <p:spPr>
          <a:xfrm>
            <a:off x="89275" y="0"/>
            <a:ext cx="4482726" cy="1325563"/>
          </a:xfrm>
        </p:spPr>
        <p:txBody>
          <a:bodyPr/>
          <a:lstStyle/>
          <a:p>
            <a:r>
              <a:rPr lang="en-US" sz="3200" b="1" i="1" dirty="0"/>
              <a:t>Partial Dependence Analysis</a:t>
            </a:r>
            <a:endParaRPr lang="en-US" dirty="0"/>
          </a:p>
        </p:txBody>
      </p:sp>
      <p:sp>
        <p:nvSpPr>
          <p:cNvPr id="3" name="Content Placeholder 2">
            <a:extLst>
              <a:ext uri="{FF2B5EF4-FFF2-40B4-BE49-F238E27FC236}">
                <a16:creationId xmlns:a16="http://schemas.microsoft.com/office/drawing/2014/main" id="{26D5D86C-FA02-4935-3E93-638FD1A909C4}"/>
              </a:ext>
            </a:extLst>
          </p:cNvPr>
          <p:cNvSpPr>
            <a:spLocks noGrp="1"/>
          </p:cNvSpPr>
          <p:nvPr>
            <p:ph idx="1"/>
          </p:nvPr>
        </p:nvSpPr>
        <p:spPr>
          <a:xfrm>
            <a:off x="84478" y="1488070"/>
            <a:ext cx="5300228" cy="4592170"/>
          </a:xfrm>
        </p:spPr>
        <p:txBody>
          <a:bodyPr>
            <a:normAutofit lnSpcReduction="10000"/>
          </a:bodyPr>
          <a:lstStyle/>
          <a:p>
            <a:r>
              <a:rPr lang="en-US" sz="2000" dirty="0"/>
              <a:t>Northeast:</a:t>
            </a:r>
          </a:p>
          <a:p>
            <a:pPr lvl="1"/>
            <a:r>
              <a:rPr lang="en-US" dirty="0"/>
              <a:t>Mixing Ratio/Temp. Bias associated with positive ozone bias at positive values (horizontal contours).</a:t>
            </a:r>
          </a:p>
          <a:p>
            <a:pPr lvl="1"/>
            <a:r>
              <a:rPr lang="en-US" dirty="0"/>
              <a:t>Negative bias in both negative mixing ratios and temps. begins to be associated with some negative ozone bias in 2015-2019. No strong linear relationship (lack of horizontal contours).</a:t>
            </a:r>
          </a:p>
          <a:p>
            <a:r>
              <a:rPr lang="en-US" sz="2000" dirty="0"/>
              <a:t>Southeast:</a:t>
            </a:r>
          </a:p>
          <a:p>
            <a:pPr lvl="1"/>
            <a:r>
              <a:rPr lang="en-US" dirty="0"/>
              <a:t> Little to no relationship between mixing ratio and temperature bias in all conditions (vertical contours).</a:t>
            </a:r>
          </a:p>
          <a:p>
            <a:r>
              <a:rPr lang="en-US" sz="2000" dirty="0"/>
              <a:t>Ohio Valley:</a:t>
            </a:r>
          </a:p>
          <a:p>
            <a:pPr lvl="1"/>
            <a:r>
              <a:rPr lang="en-US" dirty="0"/>
              <a:t>Association between mixing ratio bias and ozone bias changes from year to year.</a:t>
            </a:r>
          </a:p>
          <a:p>
            <a:pPr lvl="1"/>
            <a:r>
              <a:rPr lang="en-US" dirty="0"/>
              <a:t>Temp. bias remains a powerful predictor of positive ozone bias only, and only at positive values. </a:t>
            </a:r>
          </a:p>
        </p:txBody>
      </p:sp>
      <p:sp>
        <p:nvSpPr>
          <p:cNvPr id="4" name="Footer Placeholder 3">
            <a:extLst>
              <a:ext uri="{FF2B5EF4-FFF2-40B4-BE49-F238E27FC236}">
                <a16:creationId xmlns:a16="http://schemas.microsoft.com/office/drawing/2014/main" id="{41BB5050-CD80-8105-0F5A-CA50AEE12F17}"/>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DEE29358-20F5-20BD-BF54-2C2471CA3FFC}"/>
              </a:ext>
            </a:extLst>
          </p:cNvPr>
          <p:cNvSpPr>
            <a:spLocks noGrp="1"/>
          </p:cNvSpPr>
          <p:nvPr>
            <p:ph type="sldNum" sz="quarter" idx="4"/>
          </p:nvPr>
        </p:nvSpPr>
        <p:spPr/>
        <p:txBody>
          <a:bodyPr/>
          <a:lstStyle/>
          <a:p>
            <a:fld id="{8D9C3B4F-4B7B-9A4F-9F3C-3A4901A33979}" type="slidenum">
              <a:rPr lang="en-US" smtClean="0"/>
              <a:pPr/>
              <a:t>14</a:t>
            </a:fld>
            <a:endParaRPr lang="en-US"/>
          </a:p>
        </p:txBody>
      </p:sp>
      <p:sp>
        <p:nvSpPr>
          <p:cNvPr id="6" name="Text Placeholder 5">
            <a:extLst>
              <a:ext uri="{FF2B5EF4-FFF2-40B4-BE49-F238E27FC236}">
                <a16:creationId xmlns:a16="http://schemas.microsoft.com/office/drawing/2014/main" id="{CEB02A64-9836-9C9F-82A2-5781860FC6CF}"/>
              </a:ext>
            </a:extLst>
          </p:cNvPr>
          <p:cNvSpPr>
            <a:spLocks noGrp="1"/>
          </p:cNvSpPr>
          <p:nvPr>
            <p:ph type="body" sz="quarter" idx="10"/>
          </p:nvPr>
        </p:nvSpPr>
        <p:spPr/>
        <p:txBody>
          <a:bodyPr>
            <a:normAutofit fontScale="85000" lnSpcReduction="10000"/>
          </a:bodyPr>
          <a:lstStyle/>
          <a:p>
            <a:r>
              <a:rPr lang="en-US" sz="1050" dirty="0"/>
              <a:t>Center for Environmental Measurement and Modeling, Atmospheric &amp; Environmental Systems Modeling Division, Atmospheric Dynamics and Meteorology Branch</a:t>
            </a:r>
          </a:p>
        </p:txBody>
      </p:sp>
      <p:sp>
        <p:nvSpPr>
          <p:cNvPr id="7" name="TextBox 6">
            <a:extLst>
              <a:ext uri="{FF2B5EF4-FFF2-40B4-BE49-F238E27FC236}">
                <a16:creationId xmlns:a16="http://schemas.microsoft.com/office/drawing/2014/main" id="{EEB301D6-3F6E-F15B-1F2E-2E9B85480BD6}"/>
              </a:ext>
            </a:extLst>
          </p:cNvPr>
          <p:cNvSpPr txBox="1"/>
          <p:nvPr/>
        </p:nvSpPr>
        <p:spPr>
          <a:xfrm>
            <a:off x="3931903" y="84269"/>
            <a:ext cx="220142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Ozone bias as a function of  Temp./Q Bias</a:t>
            </a:r>
            <a:r>
              <a:rPr lang="en-US" sz="2400" b="1" i="1" dirty="0">
                <a:solidFill>
                  <a:srgbClr val="4472C4">
                    <a:lumMod val="75000"/>
                  </a:srgbClr>
                </a:solidFill>
                <a:latin typeface="Calibri" panose="020F0502020204030204"/>
              </a:rPr>
              <a:t> and </a:t>
            </a:r>
            <a:r>
              <a:rPr kumimoji="0" lang="en-US" sz="24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a:t>
            </a:r>
          </a:p>
        </p:txBody>
      </p:sp>
      <p:grpSp>
        <p:nvGrpSpPr>
          <p:cNvPr id="8" name="Group 7">
            <a:extLst>
              <a:ext uri="{FF2B5EF4-FFF2-40B4-BE49-F238E27FC236}">
                <a16:creationId xmlns:a16="http://schemas.microsoft.com/office/drawing/2014/main" id="{61107A9B-2A0F-4F01-81AB-74D4554DFFD4}"/>
              </a:ext>
            </a:extLst>
          </p:cNvPr>
          <p:cNvGrpSpPr/>
          <p:nvPr/>
        </p:nvGrpSpPr>
        <p:grpSpPr>
          <a:xfrm>
            <a:off x="5303759" y="1256224"/>
            <a:ext cx="1103459" cy="5247686"/>
            <a:chOff x="152777" y="1337816"/>
            <a:chExt cx="1144326" cy="5247686"/>
          </a:xfrm>
        </p:grpSpPr>
        <p:pic>
          <p:nvPicPr>
            <p:cNvPr id="9" name="Picture 8" descr="Chart&#10;&#10;Description automatically generated">
              <a:extLst>
                <a:ext uri="{FF2B5EF4-FFF2-40B4-BE49-F238E27FC236}">
                  <a16:creationId xmlns:a16="http://schemas.microsoft.com/office/drawing/2014/main" id="{65244047-A2A1-BB7A-DEC3-C971099DE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14" y="1927127"/>
              <a:ext cx="726545" cy="4658375"/>
            </a:xfrm>
            <a:prstGeom prst="rect">
              <a:avLst/>
            </a:prstGeom>
          </p:spPr>
        </p:pic>
        <p:sp>
          <p:nvSpPr>
            <p:cNvPr id="10" name="TextBox 9">
              <a:extLst>
                <a:ext uri="{FF2B5EF4-FFF2-40B4-BE49-F238E27FC236}">
                  <a16:creationId xmlns:a16="http://schemas.microsoft.com/office/drawing/2014/main" id="{424E4193-A2DC-DF54-E482-794F529813C6}"/>
                </a:ext>
              </a:extLst>
            </p:cNvPr>
            <p:cNvSpPr txBox="1"/>
            <p:nvPr/>
          </p:nvSpPr>
          <p:spPr>
            <a:xfrm>
              <a:off x="152777" y="1337816"/>
              <a:ext cx="11443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O3 Bias (ppb)</a:t>
              </a:r>
            </a:p>
          </p:txBody>
        </p:sp>
      </p:grpSp>
      <p:sp>
        <p:nvSpPr>
          <p:cNvPr id="12" name="TextBox 11">
            <a:extLst>
              <a:ext uri="{FF2B5EF4-FFF2-40B4-BE49-F238E27FC236}">
                <a16:creationId xmlns:a16="http://schemas.microsoft.com/office/drawing/2014/main" id="{B2961075-B84D-03DB-FD60-A413C1070E97}"/>
              </a:ext>
            </a:extLst>
          </p:cNvPr>
          <p:cNvSpPr txBox="1"/>
          <p:nvPr/>
        </p:nvSpPr>
        <p:spPr>
          <a:xfrm>
            <a:off x="6417979" y="1714819"/>
            <a:ext cx="1780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Northeast</a:t>
            </a:r>
          </a:p>
        </p:txBody>
      </p:sp>
      <p:sp>
        <p:nvSpPr>
          <p:cNvPr id="13" name="TextBox 12">
            <a:extLst>
              <a:ext uri="{FF2B5EF4-FFF2-40B4-BE49-F238E27FC236}">
                <a16:creationId xmlns:a16="http://schemas.microsoft.com/office/drawing/2014/main" id="{1B564789-1757-ACB8-8668-D14A1113549B}"/>
              </a:ext>
            </a:extLst>
          </p:cNvPr>
          <p:cNvSpPr txBox="1"/>
          <p:nvPr/>
        </p:nvSpPr>
        <p:spPr>
          <a:xfrm>
            <a:off x="6423536" y="2251741"/>
            <a:ext cx="1780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Ohio Valley</a:t>
            </a:r>
          </a:p>
        </p:txBody>
      </p:sp>
      <p:pic>
        <p:nvPicPr>
          <p:cNvPr id="11" name="Picture 10" descr="A picture containing graphical user interface&#10;&#10;Description automatically generated">
            <a:extLst>
              <a:ext uri="{FF2B5EF4-FFF2-40B4-BE49-F238E27FC236}">
                <a16:creationId xmlns:a16="http://schemas.microsoft.com/office/drawing/2014/main" id="{567CAA14-D6D3-E46B-C995-6D864B0EB379}"/>
              </a:ext>
            </a:extLst>
          </p:cNvPr>
          <p:cNvPicPr>
            <a:picLocks noChangeAspect="1"/>
          </p:cNvPicPr>
          <p:nvPr/>
        </p:nvPicPr>
        <p:blipFill rotWithShape="1">
          <a:blip r:embed="rId5">
            <a:extLst>
              <a:ext uri="{28A0092B-C50C-407E-A947-70E740481C1C}">
                <a14:useLocalDpi xmlns:a14="http://schemas.microsoft.com/office/drawing/2010/main" val="0"/>
              </a:ext>
            </a:extLst>
          </a:blip>
          <a:srcRect l="68644" t="9334" r="210" b="8933"/>
          <a:stretch/>
        </p:blipFill>
        <p:spPr>
          <a:xfrm>
            <a:off x="9288778" y="208126"/>
            <a:ext cx="2875391" cy="6295784"/>
          </a:xfrm>
          <a:prstGeom prst="rect">
            <a:avLst/>
          </a:prstGeom>
        </p:spPr>
      </p:pic>
      <p:sp>
        <p:nvSpPr>
          <p:cNvPr id="16" name="TextBox 15">
            <a:extLst>
              <a:ext uri="{FF2B5EF4-FFF2-40B4-BE49-F238E27FC236}">
                <a16:creationId xmlns:a16="http://schemas.microsoft.com/office/drawing/2014/main" id="{FB92DC68-440F-739E-6201-405A6CC46260}"/>
              </a:ext>
            </a:extLst>
          </p:cNvPr>
          <p:cNvSpPr txBox="1"/>
          <p:nvPr/>
        </p:nvSpPr>
        <p:spPr>
          <a:xfrm>
            <a:off x="9331777" y="1714819"/>
            <a:ext cx="1780674" cy="400110"/>
          </a:xfrm>
          <a:prstGeom prst="rect">
            <a:avLst/>
          </a:prstGeom>
          <a:noFill/>
        </p:spPr>
        <p:txBody>
          <a:bodyPr wrap="square" rtlCol="0">
            <a:spAutoFit/>
          </a:bodyPr>
          <a:lstStyle/>
          <a:p>
            <a:r>
              <a:rPr lang="en-US" sz="2000" dirty="0"/>
              <a:t>Northeast</a:t>
            </a:r>
          </a:p>
        </p:txBody>
      </p:sp>
      <p:sp>
        <p:nvSpPr>
          <p:cNvPr id="17" name="TextBox 16">
            <a:extLst>
              <a:ext uri="{FF2B5EF4-FFF2-40B4-BE49-F238E27FC236}">
                <a16:creationId xmlns:a16="http://schemas.microsoft.com/office/drawing/2014/main" id="{6144BC47-AFCD-C638-AC02-4E950C6F65E3}"/>
              </a:ext>
            </a:extLst>
          </p:cNvPr>
          <p:cNvSpPr txBox="1"/>
          <p:nvPr/>
        </p:nvSpPr>
        <p:spPr>
          <a:xfrm>
            <a:off x="9331777" y="2229402"/>
            <a:ext cx="1780674" cy="400110"/>
          </a:xfrm>
          <a:prstGeom prst="rect">
            <a:avLst/>
          </a:prstGeom>
          <a:noFill/>
        </p:spPr>
        <p:txBody>
          <a:bodyPr wrap="square" rtlCol="0">
            <a:spAutoFit/>
          </a:bodyPr>
          <a:lstStyle/>
          <a:p>
            <a:r>
              <a:rPr lang="en-US" sz="2000" dirty="0"/>
              <a:t>Ohio Valley</a:t>
            </a:r>
          </a:p>
        </p:txBody>
      </p:sp>
      <p:sp>
        <p:nvSpPr>
          <p:cNvPr id="18" name="TextBox 17">
            <a:extLst>
              <a:ext uri="{FF2B5EF4-FFF2-40B4-BE49-F238E27FC236}">
                <a16:creationId xmlns:a16="http://schemas.microsoft.com/office/drawing/2014/main" id="{9A5CD052-2296-7CAA-A11C-B3C84592778C}"/>
              </a:ext>
            </a:extLst>
          </p:cNvPr>
          <p:cNvSpPr txBox="1"/>
          <p:nvPr/>
        </p:nvSpPr>
        <p:spPr>
          <a:xfrm>
            <a:off x="9288778" y="4543017"/>
            <a:ext cx="1780674" cy="400110"/>
          </a:xfrm>
          <a:prstGeom prst="rect">
            <a:avLst/>
          </a:prstGeom>
          <a:noFill/>
        </p:spPr>
        <p:txBody>
          <a:bodyPr wrap="square" rtlCol="0">
            <a:spAutoFit/>
          </a:bodyPr>
          <a:lstStyle/>
          <a:p>
            <a:r>
              <a:rPr lang="en-US" sz="2000" dirty="0"/>
              <a:t>Southeast</a:t>
            </a:r>
          </a:p>
        </p:txBody>
      </p:sp>
      <p:sp>
        <p:nvSpPr>
          <p:cNvPr id="14" name="TextBox 13">
            <a:extLst>
              <a:ext uri="{FF2B5EF4-FFF2-40B4-BE49-F238E27FC236}">
                <a16:creationId xmlns:a16="http://schemas.microsoft.com/office/drawing/2014/main" id="{FAAF3BA2-5634-3A0C-8983-1429A5856983}"/>
              </a:ext>
            </a:extLst>
          </p:cNvPr>
          <p:cNvSpPr txBox="1"/>
          <p:nvPr/>
        </p:nvSpPr>
        <p:spPr>
          <a:xfrm>
            <a:off x="6425624" y="4543017"/>
            <a:ext cx="17806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Southeast</a:t>
            </a:r>
          </a:p>
        </p:txBody>
      </p:sp>
      <p:sp>
        <p:nvSpPr>
          <p:cNvPr id="19" name="TextBox 18">
            <a:extLst>
              <a:ext uri="{FF2B5EF4-FFF2-40B4-BE49-F238E27FC236}">
                <a16:creationId xmlns:a16="http://schemas.microsoft.com/office/drawing/2014/main" id="{0F83C2BF-694F-FDD5-ED4D-ED3A2E8FE16B}"/>
              </a:ext>
            </a:extLst>
          </p:cNvPr>
          <p:cNvSpPr txBox="1"/>
          <p:nvPr/>
        </p:nvSpPr>
        <p:spPr>
          <a:xfrm rot="16200000">
            <a:off x="5047196" y="2919769"/>
            <a:ext cx="22316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Mixing Ratio Bias</a:t>
            </a:r>
          </a:p>
        </p:txBody>
      </p:sp>
      <p:sp>
        <p:nvSpPr>
          <p:cNvPr id="20" name="TextBox 19">
            <a:extLst>
              <a:ext uri="{FF2B5EF4-FFF2-40B4-BE49-F238E27FC236}">
                <a16:creationId xmlns:a16="http://schemas.microsoft.com/office/drawing/2014/main" id="{916F25F3-1CC8-3414-B8FA-0584BF2A0755}"/>
              </a:ext>
            </a:extLst>
          </p:cNvPr>
          <p:cNvSpPr txBox="1"/>
          <p:nvPr/>
        </p:nvSpPr>
        <p:spPr>
          <a:xfrm rot="16200000">
            <a:off x="8047475" y="2858851"/>
            <a:ext cx="22316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Temperature Bias</a:t>
            </a:r>
          </a:p>
        </p:txBody>
      </p:sp>
    </p:spTree>
    <p:extLst>
      <p:ext uri="{BB962C8B-B14F-4D97-AF65-F5344CB8AC3E}">
        <p14:creationId xmlns:p14="http://schemas.microsoft.com/office/powerpoint/2010/main" val="11550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FDDA2-D7DE-270C-1317-F2F9AA797781}"/>
              </a:ext>
            </a:extLst>
          </p:cNvPr>
          <p:cNvSpPr>
            <a:spLocks noGrp="1"/>
          </p:cNvSpPr>
          <p:nvPr>
            <p:ph idx="1"/>
          </p:nvPr>
        </p:nvSpPr>
        <p:spPr>
          <a:xfrm>
            <a:off x="142679" y="168308"/>
            <a:ext cx="5329103" cy="3686175"/>
          </a:xfrm>
        </p:spPr>
        <p:txBody>
          <a:bodyPr/>
          <a:lstStyle/>
          <a:p>
            <a:pPr marL="0" indent="0">
              <a:buNone/>
            </a:pPr>
            <a:r>
              <a:rPr lang="en-US" sz="2400" dirty="0"/>
              <a:t>Evaluating how well the RF model captures explained variability (R2 score) in ozone bias across regions shows:</a:t>
            </a:r>
          </a:p>
          <a:p>
            <a:pPr lvl="1"/>
            <a:r>
              <a:rPr lang="en-US" sz="2000" dirty="0"/>
              <a:t>The combination of WRF and non-WRF features captures up to 45-55% of the explained variability in modeled ozone bias (additionally serving as a baseline for future investigations)</a:t>
            </a:r>
          </a:p>
          <a:p>
            <a:pPr lvl="1"/>
            <a:r>
              <a:rPr lang="en-US" sz="2000" dirty="0"/>
              <a:t>The relationship between WRF meteorology bias and ozone bias is stronger in the Northeast, Ohio Valley, South, Southwest, and West (relative to other regions).</a:t>
            </a:r>
          </a:p>
          <a:p>
            <a:pPr lvl="1"/>
            <a:endParaRPr lang="en-US" dirty="0"/>
          </a:p>
          <a:p>
            <a:endParaRPr lang="en-US" dirty="0"/>
          </a:p>
        </p:txBody>
      </p:sp>
      <p:sp>
        <p:nvSpPr>
          <p:cNvPr id="4" name="Footer Placeholder 3">
            <a:extLst>
              <a:ext uri="{FF2B5EF4-FFF2-40B4-BE49-F238E27FC236}">
                <a16:creationId xmlns:a16="http://schemas.microsoft.com/office/drawing/2014/main" id="{E82AA69E-6CB8-EF0F-8727-1D1E33C33A79}"/>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D7948BE7-44C4-B560-B0DA-149B63379614}"/>
              </a:ext>
            </a:extLst>
          </p:cNvPr>
          <p:cNvSpPr>
            <a:spLocks noGrp="1"/>
          </p:cNvSpPr>
          <p:nvPr>
            <p:ph type="sldNum" sz="quarter" idx="4"/>
          </p:nvPr>
        </p:nvSpPr>
        <p:spPr/>
        <p:txBody>
          <a:bodyPr/>
          <a:lstStyle/>
          <a:p>
            <a:fld id="{8D9C3B4F-4B7B-9A4F-9F3C-3A4901A33979}" type="slidenum">
              <a:rPr lang="en-US" smtClean="0"/>
              <a:pPr/>
              <a:t>15</a:t>
            </a:fld>
            <a:endParaRPr lang="en-US"/>
          </a:p>
        </p:txBody>
      </p:sp>
      <p:sp>
        <p:nvSpPr>
          <p:cNvPr id="6" name="Text Placeholder 5">
            <a:extLst>
              <a:ext uri="{FF2B5EF4-FFF2-40B4-BE49-F238E27FC236}">
                <a16:creationId xmlns:a16="http://schemas.microsoft.com/office/drawing/2014/main" id="{D11F8A97-DB61-C7D9-D6C0-7B6782CAF1BD}"/>
              </a:ext>
            </a:extLst>
          </p:cNvPr>
          <p:cNvSpPr>
            <a:spLocks noGrp="1"/>
          </p:cNvSpPr>
          <p:nvPr>
            <p:ph type="body" sz="quarter" idx="10"/>
          </p:nvPr>
        </p:nvSpPr>
        <p:spPr/>
        <p:txBody>
          <a:bodyPr>
            <a:normAutofit fontScale="85000" lnSpcReduction="10000"/>
          </a:bodyPr>
          <a:lstStyle/>
          <a:p>
            <a:r>
              <a:rPr lang="en-US" sz="1050" dirty="0"/>
              <a:t>Center for Environmental Measurement and Modeling, Atmospheric &amp; Environmental Systems Modeling Division, Atmospheric Dynamics and Meteorology Branch</a:t>
            </a:r>
          </a:p>
        </p:txBody>
      </p:sp>
      <p:pic>
        <p:nvPicPr>
          <p:cNvPr id="9" name="Picture 8">
            <a:extLst>
              <a:ext uri="{FF2B5EF4-FFF2-40B4-BE49-F238E27FC236}">
                <a16:creationId xmlns:a16="http://schemas.microsoft.com/office/drawing/2014/main" id="{01F90C35-FAAC-0883-37EB-FA2652EB8D2F}"/>
              </a:ext>
            </a:extLst>
          </p:cNvPr>
          <p:cNvPicPr>
            <a:picLocks noChangeAspect="1"/>
          </p:cNvPicPr>
          <p:nvPr/>
        </p:nvPicPr>
        <p:blipFill rotWithShape="1">
          <a:blip r:embed="rId3"/>
          <a:srcRect t="8518" b="8287"/>
          <a:stretch/>
        </p:blipFill>
        <p:spPr>
          <a:xfrm>
            <a:off x="5857815" y="316032"/>
            <a:ext cx="6039644" cy="5024648"/>
          </a:xfrm>
          <a:prstGeom prst="rect">
            <a:avLst/>
          </a:prstGeom>
        </p:spPr>
      </p:pic>
      <p:cxnSp>
        <p:nvCxnSpPr>
          <p:cNvPr id="13" name="Straight Connector 12">
            <a:extLst>
              <a:ext uri="{FF2B5EF4-FFF2-40B4-BE49-F238E27FC236}">
                <a16:creationId xmlns:a16="http://schemas.microsoft.com/office/drawing/2014/main" id="{97485AB3-CF1B-E893-5CC9-FA957E5028C6}"/>
              </a:ext>
            </a:extLst>
          </p:cNvPr>
          <p:cNvCxnSpPr/>
          <p:nvPr/>
        </p:nvCxnSpPr>
        <p:spPr>
          <a:xfrm>
            <a:off x="10456985" y="505915"/>
            <a:ext cx="504092" cy="0"/>
          </a:xfrm>
          <a:prstGeom prst="line">
            <a:avLst/>
          </a:prstGeom>
          <a:ln w="38100">
            <a:solidFill>
              <a:srgbClr val="36E84B"/>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5609A135-0C72-2507-B5B2-B2F60929F67D}"/>
              </a:ext>
            </a:extLst>
          </p:cNvPr>
          <p:cNvCxnSpPr>
            <a:cxnSpLocks/>
          </p:cNvCxnSpPr>
          <p:nvPr/>
        </p:nvCxnSpPr>
        <p:spPr>
          <a:xfrm>
            <a:off x="10376805" y="2155222"/>
            <a:ext cx="643408" cy="0"/>
          </a:xfrm>
          <a:prstGeom prst="line">
            <a:avLst/>
          </a:prstGeom>
          <a:ln w="38100">
            <a:solidFill>
              <a:srgbClr val="36E84B"/>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EBF046A2-9537-BEB0-E607-DCAB54B912CE}"/>
              </a:ext>
            </a:extLst>
          </p:cNvPr>
          <p:cNvCxnSpPr/>
          <p:nvPr/>
        </p:nvCxnSpPr>
        <p:spPr>
          <a:xfrm>
            <a:off x="8692531" y="3787596"/>
            <a:ext cx="504092" cy="0"/>
          </a:xfrm>
          <a:prstGeom prst="line">
            <a:avLst/>
          </a:prstGeom>
          <a:ln w="38100">
            <a:solidFill>
              <a:srgbClr val="36E84B"/>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8A650975-9E7B-E5D0-C51E-A2F0F52DD7AD}"/>
              </a:ext>
            </a:extLst>
          </p:cNvPr>
          <p:cNvCxnSpPr>
            <a:cxnSpLocks/>
          </p:cNvCxnSpPr>
          <p:nvPr/>
        </p:nvCxnSpPr>
        <p:spPr>
          <a:xfrm>
            <a:off x="6911145" y="3787596"/>
            <a:ext cx="586935" cy="0"/>
          </a:xfrm>
          <a:prstGeom prst="line">
            <a:avLst/>
          </a:prstGeom>
          <a:ln w="38100">
            <a:solidFill>
              <a:srgbClr val="36E84B"/>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AAC415E9-0E2E-AC3B-F90C-E9918B105A59}"/>
              </a:ext>
            </a:extLst>
          </p:cNvPr>
          <p:cNvCxnSpPr/>
          <p:nvPr/>
        </p:nvCxnSpPr>
        <p:spPr>
          <a:xfrm>
            <a:off x="6993988" y="2155222"/>
            <a:ext cx="504092" cy="0"/>
          </a:xfrm>
          <a:prstGeom prst="line">
            <a:avLst/>
          </a:prstGeom>
          <a:ln w="38100">
            <a:solidFill>
              <a:srgbClr val="36E84B"/>
            </a:solidFill>
          </a:ln>
        </p:spPr>
        <p:style>
          <a:lnRef idx="3">
            <a:schemeClr val="accent2"/>
          </a:lnRef>
          <a:fillRef idx="0">
            <a:schemeClr val="accent2"/>
          </a:fillRef>
          <a:effectRef idx="2">
            <a:schemeClr val="accent2"/>
          </a:effectRef>
          <a:fontRef idx="minor">
            <a:schemeClr val="tx1"/>
          </a:fontRef>
        </p:style>
      </p:cxnSp>
      <p:graphicFrame>
        <p:nvGraphicFramePr>
          <p:cNvPr id="15" name="Table 14">
            <a:extLst>
              <a:ext uri="{FF2B5EF4-FFF2-40B4-BE49-F238E27FC236}">
                <a16:creationId xmlns:a16="http://schemas.microsoft.com/office/drawing/2014/main" id="{591F95CD-17C9-89A8-E51B-498DE35C5000}"/>
              </a:ext>
            </a:extLst>
          </p:cNvPr>
          <p:cNvGraphicFramePr>
            <a:graphicFrameLocks noGrp="1"/>
          </p:cNvGraphicFramePr>
          <p:nvPr>
            <p:extLst>
              <p:ext uri="{D42A27DB-BD31-4B8C-83A1-F6EECF244321}">
                <p14:modId xmlns:p14="http://schemas.microsoft.com/office/powerpoint/2010/main" val="3669338063"/>
              </p:ext>
            </p:extLst>
          </p:nvPr>
        </p:nvGraphicFramePr>
        <p:xfrm>
          <a:off x="1750227" y="3854483"/>
          <a:ext cx="4107588" cy="2080260"/>
        </p:xfrm>
        <a:graphic>
          <a:graphicData uri="http://schemas.openxmlformats.org/drawingml/2006/table">
            <a:tbl>
              <a:tblPr firstRow="1" bandRow="1">
                <a:tableStyleId>{5C22544A-7EE6-4342-B048-85BDC9FD1C3A}</a:tableStyleId>
              </a:tblPr>
              <a:tblGrid>
                <a:gridCol w="1126262">
                  <a:extLst>
                    <a:ext uri="{9D8B030D-6E8A-4147-A177-3AD203B41FA5}">
                      <a16:colId xmlns:a16="http://schemas.microsoft.com/office/drawing/2014/main" val="3183568315"/>
                    </a:ext>
                  </a:extLst>
                </a:gridCol>
                <a:gridCol w="1612130">
                  <a:extLst>
                    <a:ext uri="{9D8B030D-6E8A-4147-A177-3AD203B41FA5}">
                      <a16:colId xmlns:a16="http://schemas.microsoft.com/office/drawing/2014/main" val="788635281"/>
                    </a:ext>
                  </a:extLst>
                </a:gridCol>
                <a:gridCol w="1369196">
                  <a:extLst>
                    <a:ext uri="{9D8B030D-6E8A-4147-A177-3AD203B41FA5}">
                      <a16:colId xmlns:a16="http://schemas.microsoft.com/office/drawing/2014/main" val="188783333"/>
                    </a:ext>
                  </a:extLst>
                </a:gridCol>
              </a:tblGrid>
              <a:tr h="220601">
                <a:tc>
                  <a:txBody>
                    <a:bodyPr/>
                    <a:lstStyle/>
                    <a:p>
                      <a:r>
                        <a:rPr lang="en-US" b="1" dirty="0"/>
                        <a:t>Non-WRF</a:t>
                      </a:r>
                    </a:p>
                  </a:txBody>
                  <a:tcPr/>
                </a:tc>
                <a:tc>
                  <a:txBody>
                    <a:bodyPr/>
                    <a:lstStyle/>
                    <a:p>
                      <a:r>
                        <a:rPr lang="en-US" dirty="0"/>
                        <a:t>WRF Only</a:t>
                      </a:r>
                    </a:p>
                  </a:txBody>
                  <a:tcPr/>
                </a:tc>
                <a:tc>
                  <a:txBody>
                    <a:bodyPr/>
                    <a:lstStyle/>
                    <a:p>
                      <a:r>
                        <a:rPr lang="en-US" dirty="0"/>
                        <a:t>‘Integrated’</a:t>
                      </a:r>
                    </a:p>
                  </a:txBody>
                  <a:tcPr/>
                </a:tc>
                <a:extLst>
                  <a:ext uri="{0D108BD9-81ED-4DB2-BD59-A6C34878D82A}">
                    <a16:rowId xmlns:a16="http://schemas.microsoft.com/office/drawing/2014/main" val="4248972221"/>
                  </a:ext>
                </a:extLst>
              </a:tr>
              <a:tr h="220601">
                <a:tc>
                  <a:txBody>
                    <a:bodyPr/>
                    <a:lstStyle/>
                    <a:p>
                      <a:r>
                        <a:rPr lang="en-US" dirty="0"/>
                        <a:t>Year</a:t>
                      </a:r>
                    </a:p>
                  </a:txBody>
                  <a:tcPr/>
                </a:tc>
                <a:tc>
                  <a:txBody>
                    <a:bodyPr/>
                    <a:lstStyle/>
                    <a:p>
                      <a:r>
                        <a:rPr lang="en-US" dirty="0"/>
                        <a:t>Temp. Bias</a:t>
                      </a:r>
                    </a:p>
                  </a:txBody>
                  <a:tcPr/>
                </a:tc>
                <a:tc>
                  <a:txBody>
                    <a:bodyPr/>
                    <a:lstStyle/>
                    <a:p>
                      <a:r>
                        <a:rPr lang="en-US" dirty="0"/>
                        <a:t>All Features</a:t>
                      </a:r>
                    </a:p>
                  </a:txBody>
                  <a:tcPr/>
                </a:tc>
                <a:extLst>
                  <a:ext uri="{0D108BD9-81ED-4DB2-BD59-A6C34878D82A}">
                    <a16:rowId xmlns:a16="http://schemas.microsoft.com/office/drawing/2014/main" val="2227726562"/>
                  </a:ext>
                </a:extLst>
              </a:tr>
              <a:tr h="220601">
                <a:tc>
                  <a:txBody>
                    <a:bodyPr/>
                    <a:lstStyle/>
                    <a:p>
                      <a:r>
                        <a:rPr lang="en-US" dirty="0"/>
                        <a:t>Month</a:t>
                      </a:r>
                    </a:p>
                  </a:txBody>
                  <a:tcPr/>
                </a:tc>
                <a:tc>
                  <a:txBody>
                    <a:bodyPr/>
                    <a:lstStyle/>
                    <a:p>
                      <a:r>
                        <a:rPr lang="en-US" dirty="0"/>
                        <a:t>Q Bias</a:t>
                      </a:r>
                    </a:p>
                  </a:txBody>
                  <a:tcPr/>
                </a:tc>
                <a:tc>
                  <a:txBody>
                    <a:bodyPr/>
                    <a:lstStyle/>
                    <a:p>
                      <a:endParaRPr lang="en-US" dirty="0"/>
                    </a:p>
                  </a:txBody>
                  <a:tcPr/>
                </a:tc>
                <a:extLst>
                  <a:ext uri="{0D108BD9-81ED-4DB2-BD59-A6C34878D82A}">
                    <a16:rowId xmlns:a16="http://schemas.microsoft.com/office/drawing/2014/main" val="3864178466"/>
                  </a:ext>
                </a:extLst>
              </a:tr>
              <a:tr h="220601">
                <a:tc>
                  <a:txBody>
                    <a:bodyPr/>
                    <a:lstStyle/>
                    <a:p>
                      <a:r>
                        <a:rPr lang="en-US" dirty="0"/>
                        <a:t>Latitude</a:t>
                      </a:r>
                    </a:p>
                  </a:txBody>
                  <a:tcPr/>
                </a:tc>
                <a:tc>
                  <a:txBody>
                    <a:bodyPr/>
                    <a:lstStyle/>
                    <a:p>
                      <a:r>
                        <a:rPr lang="en-US" dirty="0"/>
                        <a:t>Morning WS Bias</a:t>
                      </a:r>
                    </a:p>
                  </a:txBody>
                  <a:tcPr/>
                </a:tc>
                <a:tc>
                  <a:txBody>
                    <a:bodyPr/>
                    <a:lstStyle/>
                    <a:p>
                      <a:endParaRPr lang="en-US" dirty="0"/>
                    </a:p>
                  </a:txBody>
                  <a:tcPr/>
                </a:tc>
                <a:extLst>
                  <a:ext uri="{0D108BD9-81ED-4DB2-BD59-A6C34878D82A}">
                    <a16:rowId xmlns:a16="http://schemas.microsoft.com/office/drawing/2014/main" val="3807746167"/>
                  </a:ext>
                </a:extLst>
              </a:tr>
              <a:tr h="220601">
                <a:tc>
                  <a:txBody>
                    <a:bodyPr/>
                    <a:lstStyle/>
                    <a:p>
                      <a:r>
                        <a:rPr lang="en-US" dirty="0"/>
                        <a:t>Longitude</a:t>
                      </a:r>
                    </a:p>
                  </a:txBody>
                  <a:tcPr/>
                </a:tc>
                <a:tc>
                  <a:txBody>
                    <a:bodyPr/>
                    <a:lstStyle/>
                    <a:p>
                      <a:r>
                        <a:rPr lang="en-US" dirty="0"/>
                        <a:t>Afternoon WS Bias</a:t>
                      </a:r>
                    </a:p>
                  </a:txBody>
                  <a:tcPr/>
                </a:tc>
                <a:tc>
                  <a:txBody>
                    <a:bodyPr/>
                    <a:lstStyle/>
                    <a:p>
                      <a:endParaRPr lang="en-US" dirty="0"/>
                    </a:p>
                  </a:txBody>
                  <a:tcPr/>
                </a:tc>
                <a:extLst>
                  <a:ext uri="{0D108BD9-81ED-4DB2-BD59-A6C34878D82A}">
                    <a16:rowId xmlns:a16="http://schemas.microsoft.com/office/drawing/2014/main" val="1628809244"/>
                  </a:ext>
                </a:extLst>
              </a:tr>
              <a:tr h="220601">
                <a:tc>
                  <a:txBody>
                    <a:bodyPr/>
                    <a:lstStyle/>
                    <a:p>
                      <a:r>
                        <a:rPr lang="en-US" dirty="0"/>
                        <a:t>Grid Bias</a:t>
                      </a:r>
                    </a:p>
                  </a:txBody>
                  <a:tcPr/>
                </a:tc>
                <a:tc>
                  <a:txBody>
                    <a:bodyPr/>
                    <a:lstStyle/>
                    <a:p>
                      <a:r>
                        <a:rPr lang="en-US" dirty="0"/>
                        <a:t>Precip. Bias</a:t>
                      </a:r>
                    </a:p>
                  </a:txBody>
                  <a:tcPr/>
                </a:tc>
                <a:tc>
                  <a:txBody>
                    <a:bodyPr/>
                    <a:lstStyle/>
                    <a:p>
                      <a:endParaRPr lang="en-US" dirty="0"/>
                    </a:p>
                  </a:txBody>
                  <a:tcPr/>
                </a:tc>
                <a:extLst>
                  <a:ext uri="{0D108BD9-81ED-4DB2-BD59-A6C34878D82A}">
                    <a16:rowId xmlns:a16="http://schemas.microsoft.com/office/drawing/2014/main" val="3373406028"/>
                  </a:ext>
                </a:extLst>
              </a:tr>
              <a:tr h="220601">
                <a:tc>
                  <a:txBody>
                    <a:bodyPr/>
                    <a:lstStyle/>
                    <a:p>
                      <a:r>
                        <a:rPr lang="en-US" dirty="0"/>
                        <a:t>Land Class.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37858831"/>
                  </a:ext>
                </a:extLst>
              </a:tr>
            </a:tbl>
          </a:graphicData>
        </a:graphic>
      </p:graphicFrame>
    </p:spTree>
    <p:extLst>
      <p:ext uri="{BB962C8B-B14F-4D97-AF65-F5344CB8AC3E}">
        <p14:creationId xmlns:p14="http://schemas.microsoft.com/office/powerpoint/2010/main" val="13174777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EF7E-606F-D542-8157-65A6D4130D66}"/>
              </a:ext>
            </a:extLst>
          </p:cNvPr>
          <p:cNvSpPr>
            <a:spLocks noGrp="1"/>
          </p:cNvSpPr>
          <p:nvPr>
            <p:ph type="title"/>
          </p:nvPr>
        </p:nvSpPr>
        <p:spPr>
          <a:xfrm>
            <a:off x="0" y="50548"/>
            <a:ext cx="11172825" cy="984380"/>
          </a:xfrm>
        </p:spPr>
        <p:txBody>
          <a:bodyPr>
            <a:normAutofit fontScale="90000"/>
          </a:bodyPr>
          <a:lstStyle/>
          <a:p>
            <a:r>
              <a:rPr lang="en-US"/>
              <a:t>The RF model captures a low ozone bias concurrent with higher temperature and lower mixing ratios, consistent with ground truth data.</a:t>
            </a:r>
          </a:p>
        </p:txBody>
      </p:sp>
      <p:sp>
        <p:nvSpPr>
          <p:cNvPr id="4" name="Footer Placeholder 3">
            <a:extLst>
              <a:ext uri="{FF2B5EF4-FFF2-40B4-BE49-F238E27FC236}">
                <a16:creationId xmlns:a16="http://schemas.microsoft.com/office/drawing/2014/main" id="{DD641760-BD4A-BBCD-C96B-F61DF28EC7F1}"/>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E5533772-7248-B236-F6B9-997777D7DAE8}"/>
              </a:ext>
            </a:extLst>
          </p:cNvPr>
          <p:cNvSpPr>
            <a:spLocks noGrp="1"/>
          </p:cNvSpPr>
          <p:nvPr>
            <p:ph type="sldNum" sz="quarter" idx="4"/>
          </p:nvPr>
        </p:nvSpPr>
        <p:spPr/>
        <p:txBody>
          <a:bodyPr/>
          <a:lstStyle/>
          <a:p>
            <a:fld id="{8D9C3B4F-4B7B-9A4F-9F3C-3A4901A33979}" type="slidenum">
              <a:rPr lang="en-US" smtClean="0"/>
              <a:pPr/>
              <a:t>16</a:t>
            </a:fld>
            <a:endParaRPr lang="en-US"/>
          </a:p>
        </p:txBody>
      </p:sp>
      <p:sp>
        <p:nvSpPr>
          <p:cNvPr id="6" name="Text Placeholder 5">
            <a:extLst>
              <a:ext uri="{FF2B5EF4-FFF2-40B4-BE49-F238E27FC236}">
                <a16:creationId xmlns:a16="http://schemas.microsoft.com/office/drawing/2014/main" id="{50136BE5-1273-5EA6-2EB2-DE1F6769ECF1}"/>
              </a:ext>
            </a:extLst>
          </p:cNvPr>
          <p:cNvSpPr>
            <a:spLocks noGrp="1"/>
          </p:cNvSpPr>
          <p:nvPr>
            <p:ph type="body" sz="quarter" idx="10"/>
          </p:nvPr>
        </p:nvSpPr>
        <p:spPr/>
        <p:txBody>
          <a:bodyPr>
            <a:normAutofit fontScale="85000" lnSpcReduction="10000"/>
          </a:bodyPr>
          <a:lstStyle/>
          <a:p>
            <a:r>
              <a:rPr lang="en-US" dirty="0"/>
              <a:t>Center for Environmental Measurement and Modeling, Atmospheric &amp; Environmental Systems Modeling Division, Atmospheric Dynamics and Meteorology Branch</a:t>
            </a:r>
          </a:p>
        </p:txBody>
      </p:sp>
      <p:grpSp>
        <p:nvGrpSpPr>
          <p:cNvPr id="8" name="Group 7">
            <a:extLst>
              <a:ext uri="{FF2B5EF4-FFF2-40B4-BE49-F238E27FC236}">
                <a16:creationId xmlns:a16="http://schemas.microsoft.com/office/drawing/2014/main" id="{1FF1A45A-5FFA-E909-63BD-5C70526328EB}"/>
              </a:ext>
            </a:extLst>
          </p:cNvPr>
          <p:cNvGrpSpPr/>
          <p:nvPr/>
        </p:nvGrpSpPr>
        <p:grpSpPr>
          <a:xfrm>
            <a:off x="5168618" y="921116"/>
            <a:ext cx="6774392" cy="5180087"/>
            <a:chOff x="4954434" y="954067"/>
            <a:chExt cx="6774392" cy="5180087"/>
          </a:xfrm>
        </p:grpSpPr>
        <p:sp>
          <p:nvSpPr>
            <p:cNvPr id="16" name="TextBox 15">
              <a:extLst>
                <a:ext uri="{FF2B5EF4-FFF2-40B4-BE49-F238E27FC236}">
                  <a16:creationId xmlns:a16="http://schemas.microsoft.com/office/drawing/2014/main" id="{CF7934B7-22C5-D957-6EE7-618A078F2AC5}"/>
                </a:ext>
              </a:extLst>
            </p:cNvPr>
            <p:cNvSpPr txBox="1"/>
            <p:nvPr/>
          </p:nvSpPr>
          <p:spPr>
            <a:xfrm rot="16200000">
              <a:off x="3309287" y="2650038"/>
              <a:ext cx="3658682" cy="368387"/>
            </a:xfrm>
            <a:prstGeom prst="rect">
              <a:avLst/>
            </a:prstGeom>
            <a:noFill/>
          </p:spPr>
          <p:txBody>
            <a:bodyPr wrap="square" rtlCol="0">
              <a:spAutoFit/>
            </a:bodyPr>
            <a:lstStyle/>
            <a:p>
              <a:r>
                <a:rPr lang="en-US"/>
                <a:t>Obs. Mixing Ratio (g/kg)</a:t>
              </a:r>
            </a:p>
          </p:txBody>
        </p:sp>
        <p:grpSp>
          <p:nvGrpSpPr>
            <p:cNvPr id="7" name="Group 6">
              <a:extLst>
                <a:ext uri="{FF2B5EF4-FFF2-40B4-BE49-F238E27FC236}">
                  <a16:creationId xmlns:a16="http://schemas.microsoft.com/office/drawing/2014/main" id="{FF3F3B10-B0B1-4FE5-A094-583DC80626CC}"/>
                </a:ext>
              </a:extLst>
            </p:cNvPr>
            <p:cNvGrpSpPr/>
            <p:nvPr/>
          </p:nvGrpSpPr>
          <p:grpSpPr>
            <a:xfrm>
              <a:off x="5413394" y="954067"/>
              <a:ext cx="6315432" cy="5180087"/>
              <a:chOff x="2645480" y="933408"/>
              <a:chExt cx="6315432" cy="5180087"/>
            </a:xfrm>
          </p:grpSpPr>
          <p:pic>
            <p:nvPicPr>
              <p:cNvPr id="9" name="Picture 8" descr="A diagram of different colors of the same color&#10;&#10;Description automatically generated with medium confidence">
                <a:extLst>
                  <a:ext uri="{FF2B5EF4-FFF2-40B4-BE49-F238E27FC236}">
                    <a16:creationId xmlns:a16="http://schemas.microsoft.com/office/drawing/2014/main" id="{9AC16233-A48B-5935-E6D5-020571089DF7}"/>
                  </a:ext>
                </a:extLst>
              </p:cNvPr>
              <p:cNvPicPr>
                <a:picLocks noChangeAspect="1"/>
              </p:cNvPicPr>
              <p:nvPr/>
            </p:nvPicPr>
            <p:blipFill rotWithShape="1">
              <a:blip r:embed="rId3">
                <a:extLst>
                  <a:ext uri="{28A0092B-C50C-407E-A947-70E740481C1C}">
                    <a14:useLocalDpi xmlns:a14="http://schemas.microsoft.com/office/drawing/2010/main" val="0"/>
                  </a:ext>
                </a:extLst>
              </a:blip>
              <a:srcRect l="4377" t="10961" r="8406" b="4666"/>
              <a:stretch/>
            </p:blipFill>
            <p:spPr>
              <a:xfrm>
                <a:off x="5952772" y="1336002"/>
                <a:ext cx="2964880" cy="2093067"/>
              </a:xfrm>
              <a:prstGeom prst="rect">
                <a:avLst/>
              </a:prstGeom>
            </p:spPr>
          </p:pic>
          <p:pic>
            <p:nvPicPr>
              <p:cNvPr id="10" name="Picture 9" descr="A diagram of different colors&#10;&#10;Description automatically generated">
                <a:extLst>
                  <a:ext uri="{FF2B5EF4-FFF2-40B4-BE49-F238E27FC236}">
                    <a16:creationId xmlns:a16="http://schemas.microsoft.com/office/drawing/2014/main" id="{7278A8BB-13A8-6F98-251D-EA37F6DB883F}"/>
                  </a:ext>
                </a:extLst>
              </p:cNvPr>
              <p:cNvPicPr>
                <a:picLocks noChangeAspect="1"/>
              </p:cNvPicPr>
              <p:nvPr/>
            </p:nvPicPr>
            <p:blipFill rotWithShape="1">
              <a:blip r:embed="rId4">
                <a:extLst>
                  <a:ext uri="{28A0092B-C50C-407E-A947-70E740481C1C}">
                    <a14:useLocalDpi xmlns:a14="http://schemas.microsoft.com/office/drawing/2010/main" val="0"/>
                  </a:ext>
                </a:extLst>
              </a:blip>
              <a:srcRect l="8048" t="10145" r="8406" b="3975"/>
              <a:stretch/>
            </p:blipFill>
            <p:spPr>
              <a:xfrm>
                <a:off x="6029167" y="3479989"/>
                <a:ext cx="2931745" cy="2199193"/>
              </a:xfrm>
              <a:prstGeom prst="rect">
                <a:avLst/>
              </a:prstGeom>
            </p:spPr>
          </p:pic>
          <p:pic>
            <p:nvPicPr>
              <p:cNvPr id="11" name="Picture 10" descr="A diagram of different colors&#10;&#10;Description automatically generated">
                <a:extLst>
                  <a:ext uri="{FF2B5EF4-FFF2-40B4-BE49-F238E27FC236}">
                    <a16:creationId xmlns:a16="http://schemas.microsoft.com/office/drawing/2014/main" id="{578DB751-C1BD-0E0E-617C-24D8B67C76D3}"/>
                  </a:ext>
                </a:extLst>
              </p:cNvPr>
              <p:cNvPicPr>
                <a:picLocks noChangeAspect="1"/>
              </p:cNvPicPr>
              <p:nvPr/>
            </p:nvPicPr>
            <p:blipFill rotWithShape="1">
              <a:blip r:embed="rId5">
                <a:extLst>
                  <a:ext uri="{28A0092B-C50C-407E-A947-70E740481C1C}">
                    <a14:useLocalDpi xmlns:a14="http://schemas.microsoft.com/office/drawing/2010/main" val="0"/>
                  </a:ext>
                </a:extLst>
              </a:blip>
              <a:srcRect l="8492" t="11368" r="8731" b="5663"/>
              <a:stretch/>
            </p:blipFill>
            <p:spPr>
              <a:xfrm>
                <a:off x="2660221" y="1260602"/>
                <a:ext cx="2610932" cy="2252668"/>
              </a:xfrm>
              <a:prstGeom prst="rect">
                <a:avLst/>
              </a:prstGeom>
            </p:spPr>
          </p:pic>
          <p:pic>
            <p:nvPicPr>
              <p:cNvPr id="12" name="Picture 11">
                <a:extLst>
                  <a:ext uri="{FF2B5EF4-FFF2-40B4-BE49-F238E27FC236}">
                    <a16:creationId xmlns:a16="http://schemas.microsoft.com/office/drawing/2014/main" id="{0F732BDC-31A6-7940-8244-A355E834BF49}"/>
                  </a:ext>
                </a:extLst>
              </p:cNvPr>
              <p:cNvPicPr>
                <a:picLocks noChangeAspect="1"/>
              </p:cNvPicPr>
              <p:nvPr/>
            </p:nvPicPr>
            <p:blipFill rotWithShape="1">
              <a:blip r:embed="rId6"/>
              <a:srcRect t="229"/>
              <a:stretch/>
            </p:blipFill>
            <p:spPr>
              <a:xfrm>
                <a:off x="2645480" y="3531735"/>
                <a:ext cx="2578024" cy="2222359"/>
              </a:xfrm>
              <a:prstGeom prst="rect">
                <a:avLst/>
              </a:prstGeom>
            </p:spPr>
          </p:pic>
          <p:sp>
            <p:nvSpPr>
              <p:cNvPr id="17" name="TextBox 16">
                <a:extLst>
                  <a:ext uri="{FF2B5EF4-FFF2-40B4-BE49-F238E27FC236}">
                    <a16:creationId xmlns:a16="http://schemas.microsoft.com/office/drawing/2014/main" id="{364607CE-350E-880B-A2C3-0D887BD5AA66}"/>
                  </a:ext>
                </a:extLst>
              </p:cNvPr>
              <p:cNvSpPr txBox="1"/>
              <p:nvPr/>
            </p:nvSpPr>
            <p:spPr>
              <a:xfrm rot="16200000">
                <a:off x="4822716" y="4120831"/>
                <a:ext cx="1700831" cy="646331"/>
              </a:xfrm>
              <a:prstGeom prst="rect">
                <a:avLst/>
              </a:prstGeom>
              <a:noFill/>
            </p:spPr>
            <p:txBody>
              <a:bodyPr wrap="square" rtlCol="0">
                <a:spAutoFit/>
              </a:bodyPr>
              <a:lstStyle/>
              <a:p>
                <a:r>
                  <a:rPr lang="en-US"/>
                  <a:t>Obs. Mixing Ratio (g/kg)</a:t>
                </a:r>
              </a:p>
            </p:txBody>
          </p:sp>
          <p:sp>
            <p:nvSpPr>
              <p:cNvPr id="18" name="TextBox 17">
                <a:extLst>
                  <a:ext uri="{FF2B5EF4-FFF2-40B4-BE49-F238E27FC236}">
                    <a16:creationId xmlns:a16="http://schemas.microsoft.com/office/drawing/2014/main" id="{248F0D27-D0B2-D04B-EF88-919E54A4D012}"/>
                  </a:ext>
                </a:extLst>
              </p:cNvPr>
              <p:cNvSpPr txBox="1"/>
              <p:nvPr/>
            </p:nvSpPr>
            <p:spPr>
              <a:xfrm>
                <a:off x="2645480" y="5744163"/>
                <a:ext cx="3245950" cy="369332"/>
              </a:xfrm>
              <a:prstGeom prst="rect">
                <a:avLst/>
              </a:prstGeom>
              <a:noFill/>
            </p:spPr>
            <p:txBody>
              <a:bodyPr wrap="square" rtlCol="0">
                <a:spAutoFit/>
              </a:bodyPr>
              <a:lstStyle/>
              <a:p>
                <a:r>
                  <a:rPr lang="en-US"/>
                  <a:t>Obs. Max. Temperature (K)</a:t>
                </a:r>
              </a:p>
            </p:txBody>
          </p:sp>
          <p:sp>
            <p:nvSpPr>
              <p:cNvPr id="19" name="TextBox 18">
                <a:extLst>
                  <a:ext uri="{FF2B5EF4-FFF2-40B4-BE49-F238E27FC236}">
                    <a16:creationId xmlns:a16="http://schemas.microsoft.com/office/drawing/2014/main" id="{40B92169-24A2-0190-49E7-A9FFB8C86276}"/>
                  </a:ext>
                </a:extLst>
              </p:cNvPr>
              <p:cNvSpPr txBox="1"/>
              <p:nvPr/>
            </p:nvSpPr>
            <p:spPr>
              <a:xfrm rot="16200000">
                <a:off x="4570630" y="1843716"/>
                <a:ext cx="2112440" cy="646331"/>
              </a:xfrm>
              <a:prstGeom prst="rect">
                <a:avLst/>
              </a:prstGeom>
              <a:noFill/>
            </p:spPr>
            <p:txBody>
              <a:bodyPr wrap="square" rtlCol="0">
                <a:spAutoFit/>
              </a:bodyPr>
              <a:lstStyle/>
              <a:p>
                <a:r>
                  <a:rPr lang="en-US"/>
                  <a:t>Obs. Max. Temperature (K)</a:t>
                </a:r>
              </a:p>
            </p:txBody>
          </p:sp>
          <p:sp>
            <p:nvSpPr>
              <p:cNvPr id="20" name="TextBox 19">
                <a:extLst>
                  <a:ext uri="{FF2B5EF4-FFF2-40B4-BE49-F238E27FC236}">
                    <a16:creationId xmlns:a16="http://schemas.microsoft.com/office/drawing/2014/main" id="{4FF50590-D976-0680-582E-FA585741CFF8}"/>
                  </a:ext>
                </a:extLst>
              </p:cNvPr>
              <p:cNvSpPr txBox="1"/>
              <p:nvPr/>
            </p:nvSpPr>
            <p:spPr>
              <a:xfrm>
                <a:off x="7063504" y="5679180"/>
                <a:ext cx="863067" cy="369332"/>
              </a:xfrm>
              <a:prstGeom prst="rect">
                <a:avLst/>
              </a:prstGeom>
              <a:noFill/>
            </p:spPr>
            <p:txBody>
              <a:bodyPr wrap="square" rtlCol="0">
                <a:spAutoFit/>
              </a:bodyPr>
              <a:lstStyle/>
              <a:p>
                <a:r>
                  <a:rPr lang="en-US"/>
                  <a:t>Year</a:t>
                </a:r>
              </a:p>
            </p:txBody>
          </p:sp>
          <p:sp>
            <p:nvSpPr>
              <p:cNvPr id="25" name="TextBox 24">
                <a:extLst>
                  <a:ext uri="{FF2B5EF4-FFF2-40B4-BE49-F238E27FC236}">
                    <a16:creationId xmlns:a16="http://schemas.microsoft.com/office/drawing/2014/main" id="{25179554-3FE0-3BA6-9AF3-27D26826C977}"/>
                  </a:ext>
                </a:extLst>
              </p:cNvPr>
              <p:cNvSpPr txBox="1"/>
              <p:nvPr/>
            </p:nvSpPr>
            <p:spPr>
              <a:xfrm>
                <a:off x="2692752" y="933408"/>
                <a:ext cx="2669459" cy="338554"/>
              </a:xfrm>
              <a:prstGeom prst="rect">
                <a:avLst/>
              </a:prstGeom>
              <a:noFill/>
            </p:spPr>
            <p:txBody>
              <a:bodyPr wrap="square" rtlCol="0">
                <a:spAutoFit/>
              </a:bodyPr>
              <a:lstStyle/>
              <a:p>
                <a:r>
                  <a:rPr lang="en-US" sz="1600" b="1" i="1"/>
                  <a:t>Northeast Region</a:t>
                </a:r>
              </a:p>
            </p:txBody>
          </p:sp>
        </p:grpSp>
        <p:sp>
          <p:nvSpPr>
            <p:cNvPr id="26" name="TextBox 25">
              <a:extLst>
                <a:ext uri="{FF2B5EF4-FFF2-40B4-BE49-F238E27FC236}">
                  <a16:creationId xmlns:a16="http://schemas.microsoft.com/office/drawing/2014/main" id="{27F14844-9F32-B6CC-02A9-8C103D9DB288}"/>
                </a:ext>
              </a:extLst>
            </p:cNvPr>
            <p:cNvSpPr txBox="1"/>
            <p:nvPr/>
          </p:nvSpPr>
          <p:spPr>
            <a:xfrm>
              <a:off x="5656903" y="3617627"/>
              <a:ext cx="1567300" cy="276999"/>
            </a:xfrm>
            <a:prstGeom prst="rect">
              <a:avLst/>
            </a:prstGeom>
            <a:noFill/>
          </p:spPr>
          <p:txBody>
            <a:bodyPr wrap="square" rtlCol="0">
              <a:spAutoFit/>
            </a:bodyPr>
            <a:lstStyle/>
            <a:p>
              <a:r>
                <a:rPr lang="en-US" sz="1200" b="1" i="1" dirty="0"/>
                <a:t>Ground truth</a:t>
              </a:r>
            </a:p>
          </p:txBody>
        </p:sp>
      </p:grpSp>
      <p:sp>
        <p:nvSpPr>
          <p:cNvPr id="3" name="Content Placeholder 2">
            <a:extLst>
              <a:ext uri="{FF2B5EF4-FFF2-40B4-BE49-F238E27FC236}">
                <a16:creationId xmlns:a16="http://schemas.microsoft.com/office/drawing/2014/main" id="{BCA9EC2F-6B0A-587F-2EDC-39A4445711BF}"/>
              </a:ext>
            </a:extLst>
          </p:cNvPr>
          <p:cNvSpPr>
            <a:spLocks noGrp="1"/>
          </p:cNvSpPr>
          <p:nvPr>
            <p:ph idx="1"/>
          </p:nvPr>
        </p:nvSpPr>
        <p:spPr>
          <a:xfrm>
            <a:off x="66675" y="1462086"/>
            <a:ext cx="4753925" cy="4372935"/>
          </a:xfrm>
        </p:spPr>
        <p:txBody>
          <a:bodyPr>
            <a:normAutofit/>
          </a:bodyPr>
          <a:lstStyle/>
          <a:p>
            <a:r>
              <a:rPr lang="en-US" sz="1800"/>
              <a:t>A separate RF model was fit using observed meteorology (rather than met bias).</a:t>
            </a:r>
          </a:p>
          <a:p>
            <a:r>
              <a:rPr lang="en-US" sz="1800">
                <a:effectLst/>
              </a:rPr>
              <a:t>CMAQ generally over-predicts ozone in very humid conditions and generally under-predicts ozone in hot and dry conditions.</a:t>
            </a:r>
            <a:endParaRPr lang="en-US" sz="1800" i="1"/>
          </a:p>
        </p:txBody>
      </p:sp>
    </p:spTree>
    <p:extLst>
      <p:ext uri="{BB962C8B-B14F-4D97-AF65-F5344CB8AC3E}">
        <p14:creationId xmlns:p14="http://schemas.microsoft.com/office/powerpoint/2010/main" val="2269187379"/>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E831-0B4E-2553-761A-1D7141BF6D3B}"/>
              </a:ext>
            </a:extLst>
          </p:cNvPr>
          <p:cNvSpPr>
            <a:spLocks noGrp="1"/>
          </p:cNvSpPr>
          <p:nvPr>
            <p:ph type="title"/>
          </p:nvPr>
        </p:nvSpPr>
        <p:spPr>
          <a:xfrm>
            <a:off x="95249" y="-179809"/>
            <a:ext cx="11915775" cy="1325563"/>
          </a:xfrm>
        </p:spPr>
        <p:txBody>
          <a:bodyPr>
            <a:noAutofit/>
          </a:bodyPr>
          <a:lstStyle/>
          <a:p>
            <a:r>
              <a:rPr lang="en-US" sz="2800" dirty="0"/>
              <a:t>Summary and Future Development</a:t>
            </a:r>
          </a:p>
        </p:txBody>
      </p:sp>
      <p:sp>
        <p:nvSpPr>
          <p:cNvPr id="3" name="Content Placeholder 2">
            <a:extLst>
              <a:ext uri="{FF2B5EF4-FFF2-40B4-BE49-F238E27FC236}">
                <a16:creationId xmlns:a16="http://schemas.microsoft.com/office/drawing/2014/main" id="{9FCE4B09-47D8-A9DD-10E4-72F6FB397B96}"/>
              </a:ext>
            </a:extLst>
          </p:cNvPr>
          <p:cNvSpPr>
            <a:spLocks noGrp="1"/>
          </p:cNvSpPr>
          <p:nvPr>
            <p:ph idx="1"/>
          </p:nvPr>
        </p:nvSpPr>
        <p:spPr>
          <a:xfrm>
            <a:off x="183454" y="867509"/>
            <a:ext cx="5912545" cy="5099539"/>
          </a:xfrm>
        </p:spPr>
        <p:txBody>
          <a:bodyPr>
            <a:normAutofit fontScale="92500" lnSpcReduction="10000"/>
          </a:bodyPr>
          <a:lstStyle/>
          <a:p>
            <a:pPr marL="0" indent="0">
              <a:buNone/>
            </a:pPr>
            <a:r>
              <a:rPr lang="en-US" sz="2400" dirty="0"/>
              <a:t>Bias in meteorology was found to have a weak association with ozone bias and does not explain the increase in negative bias at the end of the time series.  </a:t>
            </a:r>
          </a:p>
          <a:p>
            <a:pPr marL="0" indent="0">
              <a:buNone/>
            </a:pPr>
            <a:endParaRPr lang="en-US" sz="2400" dirty="0"/>
          </a:p>
          <a:p>
            <a:pPr marL="0" indent="0">
              <a:buNone/>
            </a:pPr>
            <a:r>
              <a:rPr lang="en-US" sz="2400" u="sng" dirty="0"/>
              <a:t>Future work </a:t>
            </a:r>
          </a:p>
          <a:p>
            <a:r>
              <a:rPr lang="en-US" sz="2400" dirty="0"/>
              <a:t>Investigate other possible meteorological drivers of ozone bias such as solar radiation and cloud cover</a:t>
            </a:r>
          </a:p>
          <a:p>
            <a:r>
              <a:rPr lang="en-US" sz="2400" dirty="0"/>
              <a:t>Train RF model on high ozone days </a:t>
            </a:r>
            <a:r>
              <a:rPr lang="en-US" sz="2400" u="sng" dirty="0"/>
              <a:t>only</a:t>
            </a:r>
          </a:p>
          <a:p>
            <a:r>
              <a:rPr lang="en-US" sz="2400" dirty="0"/>
              <a:t>Incorporate emissions information</a:t>
            </a:r>
          </a:p>
          <a:p>
            <a:pPr marL="342900" lvl="1" indent="0">
              <a:buNone/>
            </a:pPr>
            <a:r>
              <a:rPr lang="en-US" sz="2100" dirty="0">
                <a:sym typeface="Wingdings" panose="05000000000000000000" pitchFamily="2" charset="2"/>
              </a:rPr>
              <a:t> </a:t>
            </a:r>
            <a:r>
              <a:rPr lang="en-US" sz="2100" dirty="0"/>
              <a:t>While there is currently no direct emissions bias data, we can use source contribution to modeled ozone concentrations (based on CMAQ ISAM modeling) to explore if negative ozone bias is higher in conditions dominated by a certain source category (see table). </a:t>
            </a:r>
          </a:p>
          <a:p>
            <a:pPr marL="0" indent="0">
              <a:buNone/>
            </a:pPr>
            <a:endParaRPr lang="en-US" sz="2400" dirty="0"/>
          </a:p>
        </p:txBody>
      </p:sp>
      <p:sp>
        <p:nvSpPr>
          <p:cNvPr id="4" name="Footer Placeholder 3">
            <a:extLst>
              <a:ext uri="{FF2B5EF4-FFF2-40B4-BE49-F238E27FC236}">
                <a16:creationId xmlns:a16="http://schemas.microsoft.com/office/drawing/2014/main" id="{E0D891AD-00D3-1FA4-7CBF-6F637355B943}"/>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B89AF37F-C5A6-8D48-7EB3-2574D356F6AF}"/>
              </a:ext>
            </a:extLst>
          </p:cNvPr>
          <p:cNvSpPr>
            <a:spLocks noGrp="1"/>
          </p:cNvSpPr>
          <p:nvPr>
            <p:ph type="sldNum" sz="quarter" idx="4"/>
          </p:nvPr>
        </p:nvSpPr>
        <p:spPr/>
        <p:txBody>
          <a:bodyPr/>
          <a:lstStyle/>
          <a:p>
            <a:fld id="{8D9C3B4F-4B7B-9A4F-9F3C-3A4901A33979}" type="slidenum">
              <a:rPr lang="en-US" smtClean="0"/>
              <a:pPr/>
              <a:t>17</a:t>
            </a:fld>
            <a:endParaRPr lang="en-US"/>
          </a:p>
        </p:txBody>
      </p:sp>
      <p:sp>
        <p:nvSpPr>
          <p:cNvPr id="6" name="Text Placeholder 5">
            <a:extLst>
              <a:ext uri="{FF2B5EF4-FFF2-40B4-BE49-F238E27FC236}">
                <a16:creationId xmlns:a16="http://schemas.microsoft.com/office/drawing/2014/main" id="{348D8503-9E7E-D1B8-FCA2-14C0504E1C19}"/>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sp>
        <p:nvSpPr>
          <p:cNvPr id="8" name="TextBox 7">
            <a:extLst>
              <a:ext uri="{FF2B5EF4-FFF2-40B4-BE49-F238E27FC236}">
                <a16:creationId xmlns:a16="http://schemas.microsoft.com/office/drawing/2014/main" id="{46C67F8A-2B08-3B01-B33D-CE8B5D1D6C63}"/>
              </a:ext>
            </a:extLst>
          </p:cNvPr>
          <p:cNvSpPr txBox="1"/>
          <p:nvPr/>
        </p:nvSpPr>
        <p:spPr>
          <a:xfrm>
            <a:off x="6318738" y="1616301"/>
            <a:ext cx="4864100" cy="646331"/>
          </a:xfrm>
          <a:prstGeom prst="rect">
            <a:avLst/>
          </a:prstGeom>
          <a:noFill/>
        </p:spPr>
        <p:txBody>
          <a:bodyPr wrap="square" rtlCol="0">
            <a:spAutoFit/>
          </a:bodyPr>
          <a:lstStyle/>
          <a:p>
            <a:r>
              <a:rPr lang="en-US"/>
              <a:t>CMAQ v5.4 – Integrated Source Apportionment Method (ISAM) Species Categories: </a:t>
            </a:r>
          </a:p>
        </p:txBody>
      </p:sp>
      <p:graphicFrame>
        <p:nvGraphicFramePr>
          <p:cNvPr id="9" name="Table 8">
            <a:extLst>
              <a:ext uri="{FF2B5EF4-FFF2-40B4-BE49-F238E27FC236}">
                <a16:creationId xmlns:a16="http://schemas.microsoft.com/office/drawing/2014/main" id="{372112B6-983B-8BA9-97D9-B9010E4AACAE}"/>
              </a:ext>
            </a:extLst>
          </p:cNvPr>
          <p:cNvGraphicFramePr>
            <a:graphicFrameLocks noGrp="1"/>
          </p:cNvGraphicFramePr>
          <p:nvPr/>
        </p:nvGraphicFramePr>
        <p:xfrm>
          <a:off x="6318738" y="2241491"/>
          <a:ext cx="5692286" cy="3220720"/>
        </p:xfrm>
        <a:graphic>
          <a:graphicData uri="http://schemas.openxmlformats.org/drawingml/2006/table">
            <a:tbl>
              <a:tblPr firstRow="1" bandRow="1">
                <a:tableStyleId>{5C22544A-7EE6-4342-B048-85BDC9FD1C3A}</a:tableStyleId>
              </a:tblPr>
              <a:tblGrid>
                <a:gridCol w="2846143">
                  <a:extLst>
                    <a:ext uri="{9D8B030D-6E8A-4147-A177-3AD203B41FA5}">
                      <a16:colId xmlns:a16="http://schemas.microsoft.com/office/drawing/2014/main" val="2367246947"/>
                    </a:ext>
                  </a:extLst>
                </a:gridCol>
                <a:gridCol w="2846143">
                  <a:extLst>
                    <a:ext uri="{9D8B030D-6E8A-4147-A177-3AD203B41FA5}">
                      <a16:colId xmlns:a16="http://schemas.microsoft.com/office/drawing/2014/main" val="3301692697"/>
                    </a:ext>
                  </a:extLst>
                </a:gridCol>
              </a:tblGrid>
              <a:tr h="370840">
                <a:tc>
                  <a:txBody>
                    <a:bodyPr/>
                    <a:lstStyle/>
                    <a:p>
                      <a:r>
                        <a:rPr lang="en-US" sz="1600"/>
                        <a:t>Source Category</a:t>
                      </a:r>
                    </a:p>
                  </a:txBody>
                  <a:tcPr/>
                </a:tc>
                <a:tc>
                  <a:txBody>
                    <a:bodyPr/>
                    <a:lstStyle/>
                    <a:p>
                      <a:r>
                        <a:rPr lang="en-US" sz="1600"/>
                        <a:t>Source Category</a:t>
                      </a:r>
                    </a:p>
                  </a:txBody>
                  <a:tcPr/>
                </a:tc>
                <a:extLst>
                  <a:ext uri="{0D108BD9-81ED-4DB2-BD59-A6C34878D82A}">
                    <a16:rowId xmlns:a16="http://schemas.microsoft.com/office/drawing/2014/main" val="3826240083"/>
                  </a:ext>
                </a:extLst>
              </a:tr>
              <a:tr h="370840">
                <a:tc>
                  <a:txBody>
                    <a:bodyPr/>
                    <a:lstStyle/>
                    <a:p>
                      <a:r>
                        <a:rPr lang="en-US" sz="1600"/>
                        <a:t>US Mobile Onroad</a:t>
                      </a:r>
                    </a:p>
                  </a:txBody>
                  <a:tcPr/>
                </a:tc>
                <a:tc>
                  <a:txBody>
                    <a:bodyPr/>
                    <a:lstStyle/>
                    <a:p>
                      <a:r>
                        <a:rPr lang="en-US" sz="1600"/>
                        <a:t>US Mobile Nonroad</a:t>
                      </a:r>
                    </a:p>
                  </a:txBody>
                  <a:tcPr/>
                </a:tc>
                <a:extLst>
                  <a:ext uri="{0D108BD9-81ED-4DB2-BD59-A6C34878D82A}">
                    <a16:rowId xmlns:a16="http://schemas.microsoft.com/office/drawing/2014/main" val="2517445957"/>
                  </a:ext>
                </a:extLst>
              </a:tr>
              <a:tr h="370840">
                <a:tc>
                  <a:txBody>
                    <a:bodyPr/>
                    <a:lstStyle/>
                    <a:p>
                      <a:r>
                        <a:rPr lang="en-US" sz="1600"/>
                        <a:t>US Mobile airports, commercial marine vessels, rail</a:t>
                      </a:r>
                    </a:p>
                  </a:txBody>
                  <a:tcPr/>
                </a:tc>
                <a:tc>
                  <a:txBody>
                    <a:bodyPr/>
                    <a:lstStyle/>
                    <a:p>
                      <a:r>
                        <a:rPr lang="en-US" sz="1600"/>
                        <a:t>US Oil and Gas</a:t>
                      </a:r>
                    </a:p>
                  </a:txBody>
                  <a:tcPr/>
                </a:tc>
                <a:extLst>
                  <a:ext uri="{0D108BD9-81ED-4DB2-BD59-A6C34878D82A}">
                    <a16:rowId xmlns:a16="http://schemas.microsoft.com/office/drawing/2014/main" val="2286156052"/>
                  </a:ext>
                </a:extLst>
              </a:tr>
              <a:tr h="370840">
                <a:tc>
                  <a:txBody>
                    <a:bodyPr/>
                    <a:lstStyle/>
                    <a:p>
                      <a:r>
                        <a:rPr lang="en-US" sz="1600"/>
                        <a:t>US EGUs (Power Plants)</a:t>
                      </a:r>
                    </a:p>
                  </a:txBody>
                  <a:tcPr/>
                </a:tc>
                <a:tc>
                  <a:txBody>
                    <a:bodyPr/>
                    <a:lstStyle/>
                    <a:p>
                      <a:r>
                        <a:rPr lang="en-US" sz="1600"/>
                        <a:t>US Volatile Chemical Products</a:t>
                      </a:r>
                    </a:p>
                  </a:txBody>
                  <a:tcPr/>
                </a:tc>
                <a:extLst>
                  <a:ext uri="{0D108BD9-81ED-4DB2-BD59-A6C34878D82A}">
                    <a16:rowId xmlns:a16="http://schemas.microsoft.com/office/drawing/2014/main" val="3316761434"/>
                  </a:ext>
                </a:extLst>
              </a:tr>
              <a:tr h="370840">
                <a:tc>
                  <a:txBody>
                    <a:bodyPr/>
                    <a:lstStyle/>
                    <a:p>
                      <a:r>
                        <a:rPr lang="en-US" sz="1600"/>
                        <a:t>US Anthropogenic Fires</a:t>
                      </a:r>
                    </a:p>
                  </a:txBody>
                  <a:tcPr/>
                </a:tc>
                <a:tc>
                  <a:txBody>
                    <a:bodyPr/>
                    <a:lstStyle/>
                    <a:p>
                      <a:r>
                        <a:rPr lang="en-US" sz="1600"/>
                        <a:t>US Anthropogenic Other-All</a:t>
                      </a:r>
                    </a:p>
                  </a:txBody>
                  <a:tcPr/>
                </a:tc>
                <a:extLst>
                  <a:ext uri="{0D108BD9-81ED-4DB2-BD59-A6C34878D82A}">
                    <a16:rowId xmlns:a16="http://schemas.microsoft.com/office/drawing/2014/main" val="1163208755"/>
                  </a:ext>
                </a:extLst>
              </a:tr>
              <a:tr h="370840">
                <a:tc>
                  <a:txBody>
                    <a:bodyPr/>
                    <a:lstStyle/>
                    <a:p>
                      <a:r>
                        <a:rPr lang="en-US" sz="1600"/>
                        <a:t>Natural Sources</a:t>
                      </a:r>
                    </a:p>
                  </a:txBody>
                  <a:tcPr/>
                </a:tc>
                <a:tc>
                  <a:txBody>
                    <a:bodyPr/>
                    <a:lstStyle/>
                    <a:p>
                      <a:r>
                        <a:rPr lang="en-US" sz="1600"/>
                        <a:t>US Wildfires, all Canadian and Mexican fires</a:t>
                      </a:r>
                    </a:p>
                  </a:txBody>
                  <a:tcPr/>
                </a:tc>
                <a:extLst>
                  <a:ext uri="{0D108BD9-81ED-4DB2-BD59-A6C34878D82A}">
                    <a16:rowId xmlns:a16="http://schemas.microsoft.com/office/drawing/2014/main" val="3316088396"/>
                  </a:ext>
                </a:extLst>
              </a:tr>
              <a:tr h="370840">
                <a:tc>
                  <a:txBody>
                    <a:bodyPr/>
                    <a:lstStyle/>
                    <a:p>
                      <a:r>
                        <a:rPr lang="en-US" sz="1600"/>
                        <a:t>Canada and Mexico Anthropogenic Sources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a:t>Boundary Conditions</a:t>
                      </a:r>
                    </a:p>
                  </a:txBody>
                  <a:tcPr/>
                </a:tc>
                <a:extLst>
                  <a:ext uri="{0D108BD9-81ED-4DB2-BD59-A6C34878D82A}">
                    <a16:rowId xmlns:a16="http://schemas.microsoft.com/office/drawing/2014/main" val="2413214389"/>
                  </a:ext>
                </a:extLst>
              </a:tr>
            </a:tbl>
          </a:graphicData>
        </a:graphic>
      </p:graphicFrame>
    </p:spTree>
    <p:extLst>
      <p:ext uri="{BB962C8B-B14F-4D97-AF65-F5344CB8AC3E}">
        <p14:creationId xmlns:p14="http://schemas.microsoft.com/office/powerpoint/2010/main" val="117453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BF19-F8EB-B6AB-BBD8-60C99E2E57D3}"/>
              </a:ext>
            </a:extLst>
          </p:cNvPr>
          <p:cNvSpPr>
            <a:spLocks noGrp="1"/>
          </p:cNvSpPr>
          <p:nvPr>
            <p:ph type="title"/>
          </p:nvPr>
        </p:nvSpPr>
        <p:spPr>
          <a:xfrm>
            <a:off x="113251" y="136523"/>
            <a:ext cx="10515600" cy="781845"/>
          </a:xfrm>
        </p:spPr>
        <p:txBody>
          <a:bodyPr/>
          <a:lstStyle/>
          <a:p>
            <a:r>
              <a:rPr lang="en-US"/>
              <a:t>References</a:t>
            </a:r>
          </a:p>
        </p:txBody>
      </p:sp>
      <p:sp>
        <p:nvSpPr>
          <p:cNvPr id="3" name="Content Placeholder 2">
            <a:extLst>
              <a:ext uri="{FF2B5EF4-FFF2-40B4-BE49-F238E27FC236}">
                <a16:creationId xmlns:a16="http://schemas.microsoft.com/office/drawing/2014/main" id="{C67032C0-5E52-9EBE-DA1B-D9DA3459858D}"/>
              </a:ext>
            </a:extLst>
          </p:cNvPr>
          <p:cNvSpPr>
            <a:spLocks noGrp="1"/>
          </p:cNvSpPr>
          <p:nvPr>
            <p:ph idx="1"/>
          </p:nvPr>
        </p:nvSpPr>
        <p:spPr>
          <a:xfrm>
            <a:off x="113251" y="1054100"/>
            <a:ext cx="10515600" cy="3232150"/>
          </a:xfrm>
        </p:spPr>
        <p:txBody>
          <a:bodyPr/>
          <a:lstStyle/>
          <a:p>
            <a:pPr marL="342900" indent="-342900">
              <a:buFont typeface="Arial" panose="020B0604020202020204" pitchFamily="34" charset="0"/>
              <a:buChar char="•"/>
            </a:pPr>
            <a:r>
              <a:rPr lang="en-US" sz="1700"/>
              <a:t>EQUATES. (2024, March 24), https://www.epa.gov/cmaq/equates</a:t>
            </a:r>
          </a:p>
          <a:p>
            <a:pPr marL="342900" indent="-342900">
              <a:buFont typeface="Arial" panose="020B0604020202020204" pitchFamily="34" charset="0"/>
              <a:buChar char="•"/>
            </a:pPr>
            <a:r>
              <a:rPr lang="en-US" sz="1700"/>
              <a:t>Wells et al., 2021, “Improved estimation of trends in U.S. ozone concentrations adjusted for interannual variability in meteorological conditions”, </a:t>
            </a:r>
            <a:r>
              <a:rPr lang="en-US" sz="1700" i="1"/>
              <a:t>Atmospheric Environment</a:t>
            </a:r>
            <a:r>
              <a:rPr lang="en-US" sz="1700"/>
              <a:t>, https://doi.org/10.1016/j.atmosenv.2021.118234</a:t>
            </a:r>
          </a:p>
          <a:p>
            <a:pPr marL="342900" indent="-342900">
              <a:buFont typeface="Arial" panose="020B0604020202020204" pitchFamily="34" charset="0"/>
              <a:buChar char="•"/>
            </a:pPr>
            <a:r>
              <a:rPr lang="en-US" sz="1700"/>
              <a:t>The Integrated Source Apportionment Method (CMAQ-ISAM). (2024, Sept. 4), https://www.epa.gov/cmaq/integrated-source-apportionment-method-cmaq-isam</a:t>
            </a:r>
          </a:p>
          <a:p>
            <a:pPr marL="342900" indent="-342900">
              <a:buFont typeface="Arial" panose="020B0604020202020204" pitchFamily="34" charset="0"/>
              <a:buChar char="•"/>
            </a:pPr>
            <a:r>
              <a:rPr lang="en-US" sz="1700"/>
              <a:t>Scikit-learn: Machine Learning in Python, </a:t>
            </a:r>
            <a:r>
              <a:rPr lang="en-US" sz="1700" err="1"/>
              <a:t>Pedregosa</a:t>
            </a:r>
            <a:r>
              <a:rPr lang="en-US" sz="1700"/>
              <a:t> et al., JMLR 12, pp. 2825-2830, 2011.</a:t>
            </a:r>
          </a:p>
          <a:p>
            <a:pPr marL="800100" lvl="1" indent="-342900">
              <a:buFont typeface="Arial" panose="020B0604020202020204" pitchFamily="34" charset="0"/>
              <a:buChar char="•"/>
            </a:pPr>
            <a:r>
              <a:rPr lang="en-US" sz="1700"/>
              <a:t>Random Forest Regressor [Computer Software], https://scikit-learn.org/stable/modules/generated/sklearn.ensemble.RandomForestRegressor.html</a:t>
            </a:r>
          </a:p>
          <a:p>
            <a:pPr marL="800100" lvl="1" indent="-342900">
              <a:buFont typeface="Arial" panose="020B0604020202020204" pitchFamily="34" charset="0"/>
              <a:buChar char="•"/>
            </a:pPr>
            <a:r>
              <a:rPr lang="en-US" sz="1700"/>
              <a:t>Permutation feature importance [Computer Software], https://scikit-learn.org/stable/modules/permutation_importance.html </a:t>
            </a:r>
          </a:p>
        </p:txBody>
      </p:sp>
      <p:sp>
        <p:nvSpPr>
          <p:cNvPr id="4" name="Footer Placeholder 3">
            <a:extLst>
              <a:ext uri="{FF2B5EF4-FFF2-40B4-BE49-F238E27FC236}">
                <a16:creationId xmlns:a16="http://schemas.microsoft.com/office/drawing/2014/main" id="{E68093E9-8463-5570-10BF-45C0D75EFB31}"/>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DC60B301-EE01-BAF5-15C5-37ED71E69D34}"/>
              </a:ext>
            </a:extLst>
          </p:cNvPr>
          <p:cNvSpPr>
            <a:spLocks noGrp="1"/>
          </p:cNvSpPr>
          <p:nvPr>
            <p:ph type="sldNum" sz="quarter" idx="4"/>
          </p:nvPr>
        </p:nvSpPr>
        <p:spPr/>
        <p:txBody>
          <a:bodyPr/>
          <a:lstStyle/>
          <a:p>
            <a:fld id="{8D9C3B4F-4B7B-9A4F-9F3C-3A4901A33979}" type="slidenum">
              <a:rPr lang="en-US" smtClean="0"/>
              <a:pPr/>
              <a:t>18</a:t>
            </a:fld>
            <a:endParaRPr lang="en-US"/>
          </a:p>
        </p:txBody>
      </p:sp>
      <p:sp>
        <p:nvSpPr>
          <p:cNvPr id="6" name="Text Placeholder 5">
            <a:extLst>
              <a:ext uri="{FF2B5EF4-FFF2-40B4-BE49-F238E27FC236}">
                <a16:creationId xmlns:a16="http://schemas.microsoft.com/office/drawing/2014/main" id="{3A32B2B0-5CE7-45F4-77FF-7DF4F4EC7646}"/>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spTree>
    <p:extLst>
      <p:ext uri="{BB962C8B-B14F-4D97-AF65-F5344CB8AC3E}">
        <p14:creationId xmlns:p14="http://schemas.microsoft.com/office/powerpoint/2010/main" val="3719325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04E0-C5D9-974F-5B67-188DF5F04989}"/>
              </a:ext>
            </a:extLst>
          </p:cNvPr>
          <p:cNvSpPr>
            <a:spLocks noGrp="1"/>
          </p:cNvSpPr>
          <p:nvPr>
            <p:ph type="title"/>
          </p:nvPr>
        </p:nvSpPr>
        <p:spPr>
          <a:xfrm>
            <a:off x="3880650" y="2408369"/>
            <a:ext cx="4430700" cy="1325563"/>
          </a:xfrm>
        </p:spPr>
        <p:txBody>
          <a:bodyPr>
            <a:normAutofit/>
          </a:bodyPr>
          <a:lstStyle/>
          <a:p>
            <a:r>
              <a:rPr lang="en-US" sz="4000" dirty="0"/>
              <a:t>Additional Materials</a:t>
            </a:r>
          </a:p>
        </p:txBody>
      </p:sp>
      <p:sp>
        <p:nvSpPr>
          <p:cNvPr id="4" name="Footer Placeholder 3">
            <a:extLst>
              <a:ext uri="{FF2B5EF4-FFF2-40B4-BE49-F238E27FC236}">
                <a16:creationId xmlns:a16="http://schemas.microsoft.com/office/drawing/2014/main" id="{6EAAE66D-87A7-F44F-BEC6-7C7FECC320F5}"/>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B6988B59-08AC-AE0B-3E85-8E266B64D2D2}"/>
              </a:ext>
            </a:extLst>
          </p:cNvPr>
          <p:cNvSpPr>
            <a:spLocks noGrp="1"/>
          </p:cNvSpPr>
          <p:nvPr>
            <p:ph type="sldNum" sz="quarter" idx="4"/>
          </p:nvPr>
        </p:nvSpPr>
        <p:spPr/>
        <p:txBody>
          <a:bodyPr/>
          <a:lstStyle/>
          <a:p>
            <a:fld id="{8D9C3B4F-4B7B-9A4F-9F3C-3A4901A33979}" type="slidenum">
              <a:rPr lang="en-US" smtClean="0"/>
              <a:pPr/>
              <a:t>19</a:t>
            </a:fld>
            <a:endParaRPr lang="en-US"/>
          </a:p>
        </p:txBody>
      </p:sp>
      <p:sp>
        <p:nvSpPr>
          <p:cNvPr id="6" name="Text Placeholder 5">
            <a:extLst>
              <a:ext uri="{FF2B5EF4-FFF2-40B4-BE49-F238E27FC236}">
                <a16:creationId xmlns:a16="http://schemas.microsoft.com/office/drawing/2014/main" id="{B4D1563B-6D9D-A9A1-163A-22C511136EB4}"/>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spTree>
    <p:extLst>
      <p:ext uri="{BB962C8B-B14F-4D97-AF65-F5344CB8AC3E}">
        <p14:creationId xmlns:p14="http://schemas.microsoft.com/office/powerpoint/2010/main" val="226060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F0D5-F1AB-739C-EED7-9211E1900778}"/>
              </a:ext>
            </a:extLst>
          </p:cNvPr>
          <p:cNvSpPr>
            <a:spLocks noGrp="1"/>
          </p:cNvSpPr>
          <p:nvPr>
            <p:ph type="title"/>
          </p:nvPr>
        </p:nvSpPr>
        <p:spPr>
          <a:xfrm>
            <a:off x="132825" y="0"/>
            <a:ext cx="11926349" cy="1217878"/>
          </a:xfrm>
        </p:spPr>
        <p:txBody>
          <a:bodyPr>
            <a:noAutofit/>
          </a:bodyPr>
          <a:lstStyle/>
          <a:p>
            <a:r>
              <a:rPr lang="en-US" sz="2800"/>
              <a:t>Evaluation of EQUATES (2002-2019) CMAQ outputs has revealed an increasingly negative trend in modeled ozone bias in the eastern US on highest ozone days.</a:t>
            </a:r>
          </a:p>
        </p:txBody>
      </p:sp>
      <p:sp>
        <p:nvSpPr>
          <p:cNvPr id="3" name="Content Placeholder 2">
            <a:extLst>
              <a:ext uri="{FF2B5EF4-FFF2-40B4-BE49-F238E27FC236}">
                <a16:creationId xmlns:a16="http://schemas.microsoft.com/office/drawing/2014/main" id="{7D74D915-E634-0FC4-8F3D-1EB0292B61EA}"/>
              </a:ext>
            </a:extLst>
          </p:cNvPr>
          <p:cNvSpPr>
            <a:spLocks noGrp="1"/>
          </p:cNvSpPr>
          <p:nvPr>
            <p:ph idx="1"/>
          </p:nvPr>
        </p:nvSpPr>
        <p:spPr>
          <a:xfrm>
            <a:off x="918355" y="2520855"/>
            <a:ext cx="4309533" cy="2040467"/>
          </a:xfrm>
        </p:spPr>
        <p:txBody>
          <a:bodyPr>
            <a:normAutofit fontScale="92500"/>
          </a:bodyPr>
          <a:lstStyle/>
          <a:p>
            <a:r>
              <a:rPr lang="en-US" dirty="0"/>
              <a:t>General low bias of model outputs at beginning of time series (2002-2007)</a:t>
            </a:r>
          </a:p>
          <a:p>
            <a:r>
              <a:rPr lang="en-US" dirty="0"/>
              <a:t>Low bias reemerges with increasingly negative trend in latter portion of EQUATES (</a:t>
            </a:r>
            <a:r>
              <a:rPr lang="en-US"/>
              <a:t>2014-2019</a:t>
            </a:r>
            <a:r>
              <a:rPr lang="en-US" dirty="0"/>
              <a:t>)</a:t>
            </a:r>
          </a:p>
          <a:p>
            <a:r>
              <a:rPr lang="en-US" dirty="0"/>
              <a:t>All sites East of </a:t>
            </a:r>
            <a:r>
              <a:rPr lang="en-US"/>
              <a:t>90</a:t>
            </a:r>
            <a:r>
              <a:rPr lang="en-US" dirty="0"/>
              <a:t>° (~Mississippi river)</a:t>
            </a:r>
          </a:p>
          <a:p>
            <a:endParaRPr lang="en-US" i="1" dirty="0"/>
          </a:p>
        </p:txBody>
      </p:sp>
      <p:sp>
        <p:nvSpPr>
          <p:cNvPr id="4" name="Footer Placeholder 3">
            <a:extLst>
              <a:ext uri="{FF2B5EF4-FFF2-40B4-BE49-F238E27FC236}">
                <a16:creationId xmlns:a16="http://schemas.microsoft.com/office/drawing/2014/main" id="{CFB5A71A-C9FD-4FB8-32E9-D9EE826A3D7B}"/>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62CB54BA-748D-19D4-58BD-08A2C213BAC0}"/>
              </a:ext>
            </a:extLst>
          </p:cNvPr>
          <p:cNvSpPr>
            <a:spLocks noGrp="1"/>
          </p:cNvSpPr>
          <p:nvPr>
            <p:ph type="sldNum" sz="quarter" idx="4"/>
          </p:nvPr>
        </p:nvSpPr>
        <p:spPr/>
        <p:txBody>
          <a:bodyPr/>
          <a:lstStyle/>
          <a:p>
            <a:fld id="{8D9C3B4F-4B7B-9A4F-9F3C-3A4901A33979}" type="slidenum">
              <a:rPr lang="en-US" smtClean="0"/>
              <a:pPr/>
              <a:t>2</a:t>
            </a:fld>
            <a:endParaRPr lang="en-US"/>
          </a:p>
        </p:txBody>
      </p:sp>
      <p:sp>
        <p:nvSpPr>
          <p:cNvPr id="6" name="Text Placeholder 5">
            <a:extLst>
              <a:ext uri="{FF2B5EF4-FFF2-40B4-BE49-F238E27FC236}">
                <a16:creationId xmlns:a16="http://schemas.microsoft.com/office/drawing/2014/main" id="{71FB7D8E-B604-F278-0419-F812E3B8A3E9}"/>
              </a:ext>
            </a:extLst>
          </p:cNvPr>
          <p:cNvSpPr>
            <a:spLocks noGrp="1"/>
          </p:cNvSpPr>
          <p:nvPr>
            <p:ph type="body" sz="quarter" idx="10"/>
          </p:nvPr>
        </p:nvSpPr>
        <p:spPr/>
        <p:txBody>
          <a:bodyPr>
            <a:normAutofit fontScale="55000" lnSpcReduction="20000"/>
          </a:bodyPr>
          <a:lstStyle/>
          <a:p>
            <a:r>
              <a:rPr lang="en-US" sz="1600" dirty="0"/>
              <a:t>Center for Environmental Measurement and Modeling, Atmospheric &amp; Environmental Systems Modeling Division, Atmospheric Dynamics and Meteorology Branch</a:t>
            </a:r>
          </a:p>
          <a:p>
            <a:endParaRPr lang="en-US" dirty="0"/>
          </a:p>
        </p:txBody>
      </p:sp>
      <p:pic>
        <p:nvPicPr>
          <p:cNvPr id="7" name="Content Placeholder 5">
            <a:extLst>
              <a:ext uri="{FF2B5EF4-FFF2-40B4-BE49-F238E27FC236}">
                <a16:creationId xmlns:a16="http://schemas.microsoft.com/office/drawing/2014/main" id="{F69DF0B9-CCED-BB40-09A0-1F4688D94E77}"/>
              </a:ext>
            </a:extLst>
          </p:cNvPr>
          <p:cNvPicPr>
            <a:picLocks noChangeAspect="1"/>
          </p:cNvPicPr>
          <p:nvPr/>
        </p:nvPicPr>
        <p:blipFill rotWithShape="1">
          <a:blip r:embed="rId3"/>
          <a:srcRect t="3735"/>
          <a:stretch/>
        </p:blipFill>
        <p:spPr>
          <a:xfrm>
            <a:off x="5613400" y="1343818"/>
            <a:ext cx="4629939" cy="4394542"/>
          </a:xfrm>
          <a:prstGeom prst="rect">
            <a:avLst/>
          </a:prstGeom>
        </p:spPr>
      </p:pic>
      <p:sp>
        <p:nvSpPr>
          <p:cNvPr id="8" name="TextBox 7">
            <a:extLst>
              <a:ext uri="{FF2B5EF4-FFF2-40B4-BE49-F238E27FC236}">
                <a16:creationId xmlns:a16="http://schemas.microsoft.com/office/drawing/2014/main" id="{3747C1D9-98BE-8896-983F-414D63123CBA}"/>
              </a:ext>
            </a:extLst>
          </p:cNvPr>
          <p:cNvSpPr txBox="1"/>
          <p:nvPr/>
        </p:nvSpPr>
        <p:spPr>
          <a:xfrm>
            <a:off x="8862887" y="5461361"/>
            <a:ext cx="1765964" cy="276999"/>
          </a:xfrm>
          <a:prstGeom prst="rect">
            <a:avLst/>
          </a:prstGeom>
          <a:noFill/>
        </p:spPr>
        <p:txBody>
          <a:bodyPr wrap="square" rtlCol="0">
            <a:spAutoFit/>
          </a:bodyPr>
          <a:lstStyle/>
          <a:p>
            <a:r>
              <a:rPr lang="en-US" sz="1200" b="1"/>
              <a:t>Figure: C. Hogrefe (2023)</a:t>
            </a:r>
          </a:p>
        </p:txBody>
      </p:sp>
    </p:spTree>
    <p:extLst>
      <p:ext uri="{BB962C8B-B14F-4D97-AF65-F5344CB8AC3E}">
        <p14:creationId xmlns:p14="http://schemas.microsoft.com/office/powerpoint/2010/main" val="1289324293"/>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B7C7-AD41-7DE6-913C-F348FC094B36}"/>
              </a:ext>
            </a:extLst>
          </p:cNvPr>
          <p:cNvSpPr>
            <a:spLocks noGrp="1"/>
          </p:cNvSpPr>
          <p:nvPr>
            <p:ph type="title"/>
          </p:nvPr>
        </p:nvSpPr>
        <p:spPr>
          <a:xfrm>
            <a:off x="159223" y="136523"/>
            <a:ext cx="11873553" cy="1325563"/>
          </a:xfrm>
        </p:spPr>
        <p:txBody>
          <a:bodyPr>
            <a:noAutofit/>
          </a:bodyPr>
          <a:lstStyle/>
          <a:p>
            <a:r>
              <a:rPr lang="en-US" sz="2800"/>
              <a:t>A Random Forest (RF) Regression model is developed for each region to evaluate the predictive power of meteorology features in capturing ozone bias.</a:t>
            </a:r>
          </a:p>
        </p:txBody>
      </p:sp>
      <p:sp>
        <p:nvSpPr>
          <p:cNvPr id="4" name="Footer Placeholder 3">
            <a:extLst>
              <a:ext uri="{FF2B5EF4-FFF2-40B4-BE49-F238E27FC236}">
                <a16:creationId xmlns:a16="http://schemas.microsoft.com/office/drawing/2014/main" id="{0BE67B21-EDEA-24C3-E85C-0C8A5E8835CF}"/>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F3920B3C-AFA8-ABA3-A898-D24AB56F845A}"/>
              </a:ext>
            </a:extLst>
          </p:cNvPr>
          <p:cNvSpPr>
            <a:spLocks noGrp="1"/>
          </p:cNvSpPr>
          <p:nvPr>
            <p:ph type="sldNum" sz="quarter" idx="4"/>
          </p:nvPr>
        </p:nvSpPr>
        <p:spPr/>
        <p:txBody>
          <a:bodyPr/>
          <a:lstStyle/>
          <a:p>
            <a:fld id="{8D9C3B4F-4B7B-9A4F-9F3C-3A4901A33979}" type="slidenum">
              <a:rPr lang="en-US" smtClean="0"/>
              <a:pPr/>
              <a:t>20</a:t>
            </a:fld>
            <a:endParaRPr lang="en-US"/>
          </a:p>
        </p:txBody>
      </p:sp>
      <p:sp>
        <p:nvSpPr>
          <p:cNvPr id="6" name="Text Placeholder 5">
            <a:extLst>
              <a:ext uri="{FF2B5EF4-FFF2-40B4-BE49-F238E27FC236}">
                <a16:creationId xmlns:a16="http://schemas.microsoft.com/office/drawing/2014/main" id="{3EA4616F-6D7D-68EB-28AD-95BE5137E936}"/>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grpSp>
        <p:nvGrpSpPr>
          <p:cNvPr id="11" name="Group 10">
            <a:extLst>
              <a:ext uri="{FF2B5EF4-FFF2-40B4-BE49-F238E27FC236}">
                <a16:creationId xmlns:a16="http://schemas.microsoft.com/office/drawing/2014/main" id="{CEEF38AD-9FE4-177C-E90D-7272907223B1}"/>
              </a:ext>
            </a:extLst>
          </p:cNvPr>
          <p:cNvGrpSpPr/>
          <p:nvPr/>
        </p:nvGrpSpPr>
        <p:grpSpPr>
          <a:xfrm>
            <a:off x="7146713" y="1537775"/>
            <a:ext cx="2288638" cy="4720655"/>
            <a:chOff x="8634062" y="1599109"/>
            <a:chExt cx="1936719" cy="4233810"/>
          </a:xfrm>
        </p:grpSpPr>
        <p:pic>
          <p:nvPicPr>
            <p:cNvPr id="8" name="Picture 7">
              <a:extLst>
                <a:ext uri="{FF2B5EF4-FFF2-40B4-BE49-F238E27FC236}">
                  <a16:creationId xmlns:a16="http://schemas.microsoft.com/office/drawing/2014/main" id="{A3DB6637-8CF4-ED03-8447-09DD8CB652DF}"/>
                </a:ext>
              </a:extLst>
            </p:cNvPr>
            <p:cNvPicPr>
              <a:picLocks noChangeAspect="1"/>
            </p:cNvPicPr>
            <p:nvPr/>
          </p:nvPicPr>
          <p:blipFill>
            <a:blip r:embed="rId2"/>
            <a:stretch>
              <a:fillRect/>
            </a:stretch>
          </p:blipFill>
          <p:spPr>
            <a:xfrm>
              <a:off x="8634062" y="2990820"/>
              <a:ext cx="1936719" cy="1473258"/>
            </a:xfrm>
            <a:prstGeom prst="rect">
              <a:avLst/>
            </a:prstGeom>
          </p:spPr>
        </p:pic>
        <p:pic>
          <p:nvPicPr>
            <p:cNvPr id="9" name="Picture 8">
              <a:extLst>
                <a:ext uri="{FF2B5EF4-FFF2-40B4-BE49-F238E27FC236}">
                  <a16:creationId xmlns:a16="http://schemas.microsoft.com/office/drawing/2014/main" id="{AD31C689-62A5-9CBA-E711-4F6E69DDAF11}"/>
                </a:ext>
              </a:extLst>
            </p:cNvPr>
            <p:cNvPicPr>
              <a:picLocks noChangeAspect="1"/>
            </p:cNvPicPr>
            <p:nvPr/>
          </p:nvPicPr>
          <p:blipFill>
            <a:blip r:embed="rId3"/>
            <a:stretch>
              <a:fillRect/>
            </a:stretch>
          </p:blipFill>
          <p:spPr>
            <a:xfrm>
              <a:off x="8634062" y="4464078"/>
              <a:ext cx="1936719" cy="1368841"/>
            </a:xfrm>
            <a:prstGeom prst="rect">
              <a:avLst/>
            </a:prstGeom>
          </p:spPr>
        </p:pic>
        <p:pic>
          <p:nvPicPr>
            <p:cNvPr id="10" name="Picture 9">
              <a:extLst>
                <a:ext uri="{FF2B5EF4-FFF2-40B4-BE49-F238E27FC236}">
                  <a16:creationId xmlns:a16="http://schemas.microsoft.com/office/drawing/2014/main" id="{307EACBE-691E-C718-45FA-666DE05E9712}"/>
                </a:ext>
              </a:extLst>
            </p:cNvPr>
            <p:cNvPicPr>
              <a:picLocks noChangeAspect="1"/>
            </p:cNvPicPr>
            <p:nvPr/>
          </p:nvPicPr>
          <p:blipFill>
            <a:blip r:embed="rId4"/>
            <a:stretch>
              <a:fillRect/>
            </a:stretch>
          </p:blipFill>
          <p:spPr>
            <a:xfrm>
              <a:off x="8634062" y="1599109"/>
              <a:ext cx="1936718" cy="1326434"/>
            </a:xfrm>
            <a:prstGeom prst="rect">
              <a:avLst/>
            </a:prstGeom>
          </p:spPr>
        </p:pic>
      </p:grpSp>
      <p:sp>
        <p:nvSpPr>
          <p:cNvPr id="12" name="Content Placeholder 2">
            <a:extLst>
              <a:ext uri="{FF2B5EF4-FFF2-40B4-BE49-F238E27FC236}">
                <a16:creationId xmlns:a16="http://schemas.microsoft.com/office/drawing/2014/main" id="{2F29BFA7-85DA-9A29-DAF9-3C042D4113F3}"/>
              </a:ext>
            </a:extLst>
          </p:cNvPr>
          <p:cNvSpPr>
            <a:spLocks noGrp="1"/>
          </p:cNvSpPr>
          <p:nvPr>
            <p:ph idx="1"/>
          </p:nvPr>
        </p:nvSpPr>
        <p:spPr>
          <a:xfrm>
            <a:off x="66675" y="1462086"/>
            <a:ext cx="5353049" cy="4372935"/>
          </a:xfrm>
        </p:spPr>
        <p:txBody>
          <a:bodyPr>
            <a:normAutofit/>
          </a:bodyPr>
          <a:lstStyle/>
          <a:p>
            <a:r>
              <a:rPr lang="en-US"/>
              <a:t>A separate RF model was fit using observed meteorology (rather than met bias).</a:t>
            </a:r>
          </a:p>
          <a:p>
            <a:r>
              <a:rPr lang="en-US"/>
              <a:t>Generally, observed temperature and mixing ratio are best predictors for ozone bias.</a:t>
            </a:r>
          </a:p>
          <a:p>
            <a:r>
              <a:rPr lang="en-US"/>
              <a:t>Spatiotemporal features have a major influence (relative to other Met. features).</a:t>
            </a:r>
          </a:p>
          <a:p>
            <a:endParaRPr lang="en-US" i="1"/>
          </a:p>
        </p:txBody>
      </p:sp>
      <p:sp>
        <p:nvSpPr>
          <p:cNvPr id="14" name="TextBox 13">
            <a:extLst>
              <a:ext uri="{FF2B5EF4-FFF2-40B4-BE49-F238E27FC236}">
                <a16:creationId xmlns:a16="http://schemas.microsoft.com/office/drawing/2014/main" id="{93377D02-ADC6-1B8F-9D9C-55697719EAEF}"/>
              </a:ext>
            </a:extLst>
          </p:cNvPr>
          <p:cNvSpPr txBox="1"/>
          <p:nvPr/>
        </p:nvSpPr>
        <p:spPr>
          <a:xfrm>
            <a:off x="6869225" y="1221455"/>
            <a:ext cx="3682764" cy="369332"/>
          </a:xfrm>
          <a:prstGeom prst="rect">
            <a:avLst/>
          </a:prstGeom>
          <a:noFill/>
        </p:spPr>
        <p:txBody>
          <a:bodyPr wrap="square" rtlCol="0">
            <a:spAutoFit/>
          </a:bodyPr>
          <a:lstStyle/>
          <a:p>
            <a:r>
              <a:rPr lang="en-US"/>
              <a:t>Feature Importance – Observed Met</a:t>
            </a:r>
          </a:p>
        </p:txBody>
      </p:sp>
      <p:sp>
        <p:nvSpPr>
          <p:cNvPr id="16" name="TextBox 15">
            <a:extLst>
              <a:ext uri="{FF2B5EF4-FFF2-40B4-BE49-F238E27FC236}">
                <a16:creationId xmlns:a16="http://schemas.microsoft.com/office/drawing/2014/main" id="{1E8AF7A9-6CCD-3FC1-2516-BA2C683C55CC}"/>
              </a:ext>
            </a:extLst>
          </p:cNvPr>
          <p:cNvSpPr txBox="1"/>
          <p:nvPr/>
        </p:nvSpPr>
        <p:spPr>
          <a:xfrm>
            <a:off x="6865466" y="6258430"/>
            <a:ext cx="2569884" cy="338554"/>
          </a:xfrm>
          <a:prstGeom prst="rect">
            <a:avLst/>
          </a:prstGeom>
          <a:solidFill>
            <a:schemeClr val="bg1"/>
          </a:solidFill>
        </p:spPr>
        <p:txBody>
          <a:bodyPr wrap="square" rtlCol="0">
            <a:spAutoFit/>
          </a:bodyPr>
          <a:lstStyle/>
          <a:p>
            <a:r>
              <a:rPr lang="en-US" sz="1600"/>
              <a:t>Model Score decrease (</a:t>
            </a:r>
            <a:r>
              <a:rPr lang="en-US" sz="1600" b="1"/>
              <a:t>MSE</a:t>
            </a:r>
            <a:r>
              <a:rPr lang="en-US" sz="1600"/>
              <a:t>)</a:t>
            </a:r>
          </a:p>
        </p:txBody>
      </p:sp>
    </p:spTree>
    <p:extLst>
      <p:ext uri="{BB962C8B-B14F-4D97-AF65-F5344CB8AC3E}">
        <p14:creationId xmlns:p14="http://schemas.microsoft.com/office/powerpoint/2010/main" val="181192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EDD1-6DCA-FC52-B0DE-0AE9A64047EB}"/>
              </a:ext>
            </a:extLst>
          </p:cNvPr>
          <p:cNvSpPr>
            <a:spLocks noGrp="1"/>
          </p:cNvSpPr>
          <p:nvPr>
            <p:ph type="title"/>
          </p:nvPr>
        </p:nvSpPr>
        <p:spPr>
          <a:xfrm>
            <a:off x="58994" y="136523"/>
            <a:ext cx="11820832" cy="1325563"/>
          </a:xfrm>
        </p:spPr>
        <p:txBody>
          <a:bodyPr>
            <a:normAutofit fontScale="90000"/>
          </a:bodyPr>
          <a:lstStyle/>
          <a:p>
            <a:r>
              <a:rPr lang="en-US"/>
              <a:t>While WRF Temperature and Mixing Ratio are associated with ozone bias, trends of these features are not as strong as that seen in ozone bias.</a:t>
            </a:r>
          </a:p>
        </p:txBody>
      </p:sp>
      <p:sp>
        <p:nvSpPr>
          <p:cNvPr id="4" name="Footer Placeholder 3">
            <a:extLst>
              <a:ext uri="{FF2B5EF4-FFF2-40B4-BE49-F238E27FC236}">
                <a16:creationId xmlns:a16="http://schemas.microsoft.com/office/drawing/2014/main" id="{D1D6DD80-BD04-6F74-3DAD-E0C39A19B731}"/>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932B2E7B-5203-D846-4896-582DD9FEA937}"/>
              </a:ext>
            </a:extLst>
          </p:cNvPr>
          <p:cNvSpPr>
            <a:spLocks noGrp="1"/>
          </p:cNvSpPr>
          <p:nvPr>
            <p:ph type="sldNum" sz="quarter" idx="4"/>
          </p:nvPr>
        </p:nvSpPr>
        <p:spPr/>
        <p:txBody>
          <a:bodyPr/>
          <a:lstStyle/>
          <a:p>
            <a:fld id="{8D9C3B4F-4B7B-9A4F-9F3C-3A4901A33979}" type="slidenum">
              <a:rPr lang="en-US" smtClean="0"/>
              <a:pPr/>
              <a:t>21</a:t>
            </a:fld>
            <a:endParaRPr lang="en-US"/>
          </a:p>
        </p:txBody>
      </p:sp>
      <p:sp>
        <p:nvSpPr>
          <p:cNvPr id="6" name="Text Placeholder 5">
            <a:extLst>
              <a:ext uri="{FF2B5EF4-FFF2-40B4-BE49-F238E27FC236}">
                <a16:creationId xmlns:a16="http://schemas.microsoft.com/office/drawing/2014/main" id="{6CBD0420-D601-DA0F-BB37-9B4B50ABAA4E}"/>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pic>
        <p:nvPicPr>
          <p:cNvPr id="7" name="Picture 6" descr="A graph with a line and a line&#10;&#10;Description automatically generated">
            <a:extLst>
              <a:ext uri="{FF2B5EF4-FFF2-40B4-BE49-F238E27FC236}">
                <a16:creationId xmlns:a16="http://schemas.microsoft.com/office/drawing/2014/main" id="{E731BB85-1219-D70C-B735-8529B49FA9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834" y="2324665"/>
            <a:ext cx="2611138" cy="2208670"/>
          </a:xfrm>
          <a:prstGeom prst="rect">
            <a:avLst/>
          </a:prstGeom>
        </p:spPr>
      </p:pic>
      <p:sp>
        <p:nvSpPr>
          <p:cNvPr id="8" name="TextBox 7">
            <a:extLst>
              <a:ext uri="{FF2B5EF4-FFF2-40B4-BE49-F238E27FC236}">
                <a16:creationId xmlns:a16="http://schemas.microsoft.com/office/drawing/2014/main" id="{37CFDC9C-8BD4-121F-C8AF-1BD070DAA77F}"/>
              </a:ext>
            </a:extLst>
          </p:cNvPr>
          <p:cNvSpPr txBox="1"/>
          <p:nvPr/>
        </p:nvSpPr>
        <p:spPr>
          <a:xfrm rot="16200000">
            <a:off x="74942" y="3088534"/>
            <a:ext cx="1526519" cy="338554"/>
          </a:xfrm>
          <a:prstGeom prst="rect">
            <a:avLst/>
          </a:prstGeom>
          <a:noFill/>
        </p:spPr>
        <p:txBody>
          <a:bodyPr wrap="square" rtlCol="0">
            <a:spAutoFit/>
          </a:bodyPr>
          <a:lstStyle/>
          <a:p>
            <a:r>
              <a:rPr lang="en-US" sz="1600"/>
              <a:t>O</a:t>
            </a:r>
            <a:r>
              <a:rPr lang="en-US" sz="1600" baseline="-25000"/>
              <a:t>3</a:t>
            </a:r>
            <a:r>
              <a:rPr lang="en-US" sz="1600"/>
              <a:t> Bias (ppb)</a:t>
            </a:r>
          </a:p>
        </p:txBody>
      </p:sp>
      <p:pic>
        <p:nvPicPr>
          <p:cNvPr id="9" name="Picture 8" descr="A graph with numbers and lines&#10;&#10;Description automatically generated">
            <a:extLst>
              <a:ext uri="{FF2B5EF4-FFF2-40B4-BE49-F238E27FC236}">
                <a16:creationId xmlns:a16="http://schemas.microsoft.com/office/drawing/2014/main" id="{3B05A7F0-1E85-57CD-8E9D-E238975ED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718" y="2337547"/>
            <a:ext cx="2292564" cy="2209277"/>
          </a:xfrm>
          <a:prstGeom prst="rect">
            <a:avLst/>
          </a:prstGeom>
        </p:spPr>
      </p:pic>
      <p:sp>
        <p:nvSpPr>
          <p:cNvPr id="10" name="TextBox 9">
            <a:extLst>
              <a:ext uri="{FF2B5EF4-FFF2-40B4-BE49-F238E27FC236}">
                <a16:creationId xmlns:a16="http://schemas.microsoft.com/office/drawing/2014/main" id="{DF91545B-D23E-23DD-7359-6178A40119CB}"/>
              </a:ext>
            </a:extLst>
          </p:cNvPr>
          <p:cNvSpPr txBox="1"/>
          <p:nvPr/>
        </p:nvSpPr>
        <p:spPr>
          <a:xfrm rot="16200000">
            <a:off x="3958307" y="3088533"/>
            <a:ext cx="1641617" cy="338554"/>
          </a:xfrm>
          <a:prstGeom prst="rect">
            <a:avLst/>
          </a:prstGeom>
          <a:noFill/>
        </p:spPr>
        <p:txBody>
          <a:bodyPr wrap="square" rtlCol="0">
            <a:spAutoFit/>
          </a:bodyPr>
          <a:lstStyle/>
          <a:p>
            <a:r>
              <a:rPr lang="en-US" sz="1600"/>
              <a:t>Max. Temp. (K)</a:t>
            </a:r>
          </a:p>
        </p:txBody>
      </p:sp>
      <p:pic>
        <p:nvPicPr>
          <p:cNvPr id="11" name="Picture 10" descr="A graph with lines and numbers&#10;&#10;Description automatically generated">
            <a:extLst>
              <a:ext uri="{FF2B5EF4-FFF2-40B4-BE49-F238E27FC236}">
                <a16:creationId xmlns:a16="http://schemas.microsoft.com/office/drawing/2014/main" id="{D00CD06E-6FFB-234E-4346-FFE716027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425" y="2337547"/>
            <a:ext cx="2292564" cy="2251461"/>
          </a:xfrm>
          <a:prstGeom prst="rect">
            <a:avLst/>
          </a:prstGeom>
        </p:spPr>
      </p:pic>
      <p:sp>
        <p:nvSpPr>
          <p:cNvPr id="12" name="TextBox 11">
            <a:extLst>
              <a:ext uri="{FF2B5EF4-FFF2-40B4-BE49-F238E27FC236}">
                <a16:creationId xmlns:a16="http://schemas.microsoft.com/office/drawing/2014/main" id="{29E7DEB1-AA90-4B09-941E-1BED6883C165}"/>
              </a:ext>
            </a:extLst>
          </p:cNvPr>
          <p:cNvSpPr txBox="1"/>
          <p:nvPr/>
        </p:nvSpPr>
        <p:spPr>
          <a:xfrm rot="16200000">
            <a:off x="7234999" y="3225873"/>
            <a:ext cx="1916299" cy="338554"/>
          </a:xfrm>
          <a:prstGeom prst="rect">
            <a:avLst/>
          </a:prstGeom>
          <a:noFill/>
        </p:spPr>
        <p:txBody>
          <a:bodyPr wrap="square" rtlCol="0">
            <a:spAutoFit/>
          </a:bodyPr>
          <a:lstStyle/>
          <a:p>
            <a:r>
              <a:rPr lang="en-US" sz="1600"/>
              <a:t>Mixing Ratio (g/kg)</a:t>
            </a:r>
          </a:p>
        </p:txBody>
      </p:sp>
      <p:sp>
        <p:nvSpPr>
          <p:cNvPr id="13" name="TextBox 12">
            <a:extLst>
              <a:ext uri="{FF2B5EF4-FFF2-40B4-BE49-F238E27FC236}">
                <a16:creationId xmlns:a16="http://schemas.microsoft.com/office/drawing/2014/main" id="{8B732787-92C1-AC19-C7E9-7769C95CA09D}"/>
              </a:ext>
            </a:extLst>
          </p:cNvPr>
          <p:cNvSpPr txBox="1"/>
          <p:nvPr/>
        </p:nvSpPr>
        <p:spPr>
          <a:xfrm>
            <a:off x="58994" y="1781254"/>
            <a:ext cx="2669459" cy="461665"/>
          </a:xfrm>
          <a:prstGeom prst="rect">
            <a:avLst/>
          </a:prstGeom>
          <a:noFill/>
        </p:spPr>
        <p:txBody>
          <a:bodyPr wrap="square" rtlCol="0">
            <a:spAutoFit/>
          </a:bodyPr>
          <a:lstStyle/>
          <a:p>
            <a:r>
              <a:rPr lang="en-US" sz="2400" b="1" i="1"/>
              <a:t>Northeast Region</a:t>
            </a:r>
          </a:p>
        </p:txBody>
      </p:sp>
      <p:pic>
        <p:nvPicPr>
          <p:cNvPr id="3" name="Picture 2" descr="Diagram&#10;&#10;Description automatically generated">
            <a:extLst>
              <a:ext uri="{FF2B5EF4-FFF2-40B4-BE49-F238E27FC236}">
                <a16:creationId xmlns:a16="http://schemas.microsoft.com/office/drawing/2014/main" id="{55254740-11AD-62D5-1B70-9B6D93971268}"/>
              </a:ext>
            </a:extLst>
          </p:cNvPr>
          <p:cNvPicPr>
            <a:picLocks noChangeAspect="1"/>
          </p:cNvPicPr>
          <p:nvPr/>
        </p:nvPicPr>
        <p:blipFill rotWithShape="1">
          <a:blip r:embed="rId5">
            <a:extLst>
              <a:ext uri="{28A0092B-C50C-407E-A947-70E740481C1C}">
                <a14:useLocalDpi xmlns:a14="http://schemas.microsoft.com/office/drawing/2010/main" val="0"/>
              </a:ext>
            </a:extLst>
          </a:blip>
          <a:srcRect r="84126" b="93163"/>
          <a:stretch/>
        </p:blipFill>
        <p:spPr>
          <a:xfrm>
            <a:off x="10812604" y="2324665"/>
            <a:ext cx="1379396" cy="594102"/>
          </a:xfrm>
          <a:prstGeom prst="rect">
            <a:avLst/>
          </a:prstGeom>
        </p:spPr>
      </p:pic>
    </p:spTree>
    <p:extLst>
      <p:ext uri="{BB962C8B-B14F-4D97-AF65-F5344CB8AC3E}">
        <p14:creationId xmlns:p14="http://schemas.microsoft.com/office/powerpoint/2010/main" val="208355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D6DD80-BD04-6F74-3DAD-E0C39A19B731}"/>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932B2E7B-5203-D846-4896-582DD9FEA937}"/>
              </a:ext>
            </a:extLst>
          </p:cNvPr>
          <p:cNvSpPr>
            <a:spLocks noGrp="1"/>
          </p:cNvSpPr>
          <p:nvPr>
            <p:ph type="sldNum" sz="quarter" idx="4"/>
          </p:nvPr>
        </p:nvSpPr>
        <p:spPr/>
        <p:txBody>
          <a:bodyPr/>
          <a:lstStyle/>
          <a:p>
            <a:fld id="{8D9C3B4F-4B7B-9A4F-9F3C-3A4901A33979}" type="slidenum">
              <a:rPr lang="en-US" smtClean="0"/>
              <a:pPr/>
              <a:t>22</a:t>
            </a:fld>
            <a:endParaRPr lang="en-US"/>
          </a:p>
        </p:txBody>
      </p:sp>
      <p:sp>
        <p:nvSpPr>
          <p:cNvPr id="6" name="Text Placeholder 5">
            <a:extLst>
              <a:ext uri="{FF2B5EF4-FFF2-40B4-BE49-F238E27FC236}">
                <a16:creationId xmlns:a16="http://schemas.microsoft.com/office/drawing/2014/main" id="{6CBD0420-D601-DA0F-BB37-9B4B50ABAA4E}"/>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pic>
        <p:nvPicPr>
          <p:cNvPr id="7" name="Picture 6" descr="A graph with a line and a line&#10;&#10;Description automatically generated">
            <a:extLst>
              <a:ext uri="{FF2B5EF4-FFF2-40B4-BE49-F238E27FC236}">
                <a16:creationId xmlns:a16="http://schemas.microsoft.com/office/drawing/2014/main" id="{E731BB85-1219-D70C-B735-8529B49FA9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88" y="3115272"/>
            <a:ext cx="2078002" cy="1757708"/>
          </a:xfrm>
          <a:prstGeom prst="rect">
            <a:avLst/>
          </a:prstGeom>
        </p:spPr>
      </p:pic>
      <p:sp>
        <p:nvSpPr>
          <p:cNvPr id="8" name="TextBox 7">
            <a:extLst>
              <a:ext uri="{FF2B5EF4-FFF2-40B4-BE49-F238E27FC236}">
                <a16:creationId xmlns:a16="http://schemas.microsoft.com/office/drawing/2014/main" id="{37CFDC9C-8BD4-121F-C8AF-1BD070DAA77F}"/>
              </a:ext>
            </a:extLst>
          </p:cNvPr>
          <p:cNvSpPr txBox="1"/>
          <p:nvPr/>
        </p:nvSpPr>
        <p:spPr>
          <a:xfrm rot="16200000">
            <a:off x="-229598" y="3709255"/>
            <a:ext cx="1526519" cy="338554"/>
          </a:xfrm>
          <a:prstGeom prst="rect">
            <a:avLst/>
          </a:prstGeom>
          <a:noFill/>
        </p:spPr>
        <p:txBody>
          <a:bodyPr wrap="square" rtlCol="0">
            <a:spAutoFit/>
          </a:bodyPr>
          <a:lstStyle/>
          <a:p>
            <a:r>
              <a:rPr lang="en-US" sz="1600"/>
              <a:t>O</a:t>
            </a:r>
            <a:r>
              <a:rPr lang="en-US" sz="1600" baseline="-25000"/>
              <a:t>3</a:t>
            </a:r>
            <a:r>
              <a:rPr lang="en-US" sz="1600"/>
              <a:t> Bias (ppb)</a:t>
            </a:r>
          </a:p>
        </p:txBody>
      </p:sp>
      <p:pic>
        <p:nvPicPr>
          <p:cNvPr id="9" name="Picture 8" descr="A graph with numbers and lines&#10;&#10;Description automatically generated">
            <a:extLst>
              <a:ext uri="{FF2B5EF4-FFF2-40B4-BE49-F238E27FC236}">
                <a16:creationId xmlns:a16="http://schemas.microsoft.com/office/drawing/2014/main" id="{3B05A7F0-1E85-57CD-8E9D-E238975ED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906" y="1972993"/>
            <a:ext cx="1899713" cy="1830698"/>
          </a:xfrm>
          <a:prstGeom prst="rect">
            <a:avLst/>
          </a:prstGeom>
        </p:spPr>
      </p:pic>
      <p:sp>
        <p:nvSpPr>
          <p:cNvPr id="10" name="TextBox 9">
            <a:extLst>
              <a:ext uri="{FF2B5EF4-FFF2-40B4-BE49-F238E27FC236}">
                <a16:creationId xmlns:a16="http://schemas.microsoft.com/office/drawing/2014/main" id="{DF91545B-D23E-23DD-7359-6178A40119CB}"/>
              </a:ext>
            </a:extLst>
          </p:cNvPr>
          <p:cNvSpPr txBox="1"/>
          <p:nvPr/>
        </p:nvSpPr>
        <p:spPr>
          <a:xfrm rot="16200000">
            <a:off x="2445462" y="2572735"/>
            <a:ext cx="1641617" cy="338554"/>
          </a:xfrm>
          <a:prstGeom prst="rect">
            <a:avLst/>
          </a:prstGeom>
          <a:noFill/>
        </p:spPr>
        <p:txBody>
          <a:bodyPr wrap="square" rtlCol="0">
            <a:spAutoFit/>
          </a:bodyPr>
          <a:lstStyle/>
          <a:p>
            <a:r>
              <a:rPr lang="en-US" sz="1600"/>
              <a:t>Max. Temp. (K)</a:t>
            </a:r>
          </a:p>
        </p:txBody>
      </p:sp>
      <p:pic>
        <p:nvPicPr>
          <p:cNvPr id="11" name="Picture 10" descr="A graph with lines and numbers&#10;&#10;Description automatically generated">
            <a:extLst>
              <a:ext uri="{FF2B5EF4-FFF2-40B4-BE49-F238E27FC236}">
                <a16:creationId xmlns:a16="http://schemas.microsoft.com/office/drawing/2014/main" id="{D00CD06E-6FFB-234E-4346-FFE716027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905" y="4212894"/>
            <a:ext cx="1899713" cy="1865653"/>
          </a:xfrm>
          <a:prstGeom prst="rect">
            <a:avLst/>
          </a:prstGeom>
        </p:spPr>
      </p:pic>
      <p:sp>
        <p:nvSpPr>
          <p:cNvPr id="12" name="TextBox 11">
            <a:extLst>
              <a:ext uri="{FF2B5EF4-FFF2-40B4-BE49-F238E27FC236}">
                <a16:creationId xmlns:a16="http://schemas.microsoft.com/office/drawing/2014/main" id="{29E7DEB1-AA90-4B09-941E-1BED6883C165}"/>
              </a:ext>
            </a:extLst>
          </p:cNvPr>
          <p:cNvSpPr txBox="1"/>
          <p:nvPr/>
        </p:nvSpPr>
        <p:spPr>
          <a:xfrm rot="16200000">
            <a:off x="2268752" y="4899330"/>
            <a:ext cx="1916299" cy="338554"/>
          </a:xfrm>
          <a:prstGeom prst="rect">
            <a:avLst/>
          </a:prstGeom>
          <a:noFill/>
        </p:spPr>
        <p:txBody>
          <a:bodyPr wrap="square" rtlCol="0">
            <a:spAutoFit/>
          </a:bodyPr>
          <a:lstStyle/>
          <a:p>
            <a:r>
              <a:rPr lang="en-US" sz="1600"/>
              <a:t>Mixing Ratio (g/kg)</a:t>
            </a:r>
          </a:p>
        </p:txBody>
      </p:sp>
      <p:sp>
        <p:nvSpPr>
          <p:cNvPr id="13" name="TextBox 12">
            <a:extLst>
              <a:ext uri="{FF2B5EF4-FFF2-40B4-BE49-F238E27FC236}">
                <a16:creationId xmlns:a16="http://schemas.microsoft.com/office/drawing/2014/main" id="{8B732787-92C1-AC19-C7E9-7769C95CA09D}"/>
              </a:ext>
            </a:extLst>
          </p:cNvPr>
          <p:cNvSpPr txBox="1"/>
          <p:nvPr/>
        </p:nvSpPr>
        <p:spPr>
          <a:xfrm>
            <a:off x="58994" y="1346767"/>
            <a:ext cx="2669459" cy="461665"/>
          </a:xfrm>
          <a:prstGeom prst="rect">
            <a:avLst/>
          </a:prstGeom>
          <a:noFill/>
        </p:spPr>
        <p:txBody>
          <a:bodyPr wrap="square" rtlCol="0">
            <a:spAutoFit/>
          </a:bodyPr>
          <a:lstStyle/>
          <a:p>
            <a:r>
              <a:rPr lang="en-US" sz="2400" b="1" i="1"/>
              <a:t>Northeast Region</a:t>
            </a:r>
          </a:p>
        </p:txBody>
      </p:sp>
      <p:pic>
        <p:nvPicPr>
          <p:cNvPr id="3" name="Picture 2" descr="Diagram&#10;&#10;Description automatically generated">
            <a:extLst>
              <a:ext uri="{FF2B5EF4-FFF2-40B4-BE49-F238E27FC236}">
                <a16:creationId xmlns:a16="http://schemas.microsoft.com/office/drawing/2014/main" id="{1656A498-A6DD-9110-641C-F5777A118412}"/>
              </a:ext>
            </a:extLst>
          </p:cNvPr>
          <p:cNvPicPr>
            <a:picLocks noChangeAspect="1"/>
          </p:cNvPicPr>
          <p:nvPr/>
        </p:nvPicPr>
        <p:blipFill rotWithShape="1">
          <a:blip r:embed="rId5">
            <a:extLst>
              <a:ext uri="{28A0092B-C50C-407E-A947-70E740481C1C}">
                <a14:useLocalDpi xmlns:a14="http://schemas.microsoft.com/office/drawing/2010/main" val="0"/>
              </a:ext>
            </a:extLst>
          </a:blip>
          <a:srcRect r="84126" b="93163"/>
          <a:stretch/>
        </p:blipFill>
        <p:spPr>
          <a:xfrm>
            <a:off x="1701902" y="5484445"/>
            <a:ext cx="1379396" cy="594102"/>
          </a:xfrm>
          <a:prstGeom prst="rect">
            <a:avLst/>
          </a:prstGeom>
        </p:spPr>
      </p:pic>
      <p:sp>
        <p:nvSpPr>
          <p:cNvPr id="16" name="Rectangle 15">
            <a:extLst>
              <a:ext uri="{FF2B5EF4-FFF2-40B4-BE49-F238E27FC236}">
                <a16:creationId xmlns:a16="http://schemas.microsoft.com/office/drawing/2014/main" id="{D41D2D32-8E6D-09E5-7047-5D236DCF9042}"/>
              </a:ext>
            </a:extLst>
          </p:cNvPr>
          <p:cNvSpPr/>
          <p:nvPr/>
        </p:nvSpPr>
        <p:spPr>
          <a:xfrm>
            <a:off x="7331103" y="2473374"/>
            <a:ext cx="3963844" cy="556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E0A60A-8F36-C725-82D8-C50B26D98977}"/>
              </a:ext>
            </a:extLst>
          </p:cNvPr>
          <p:cNvSpPr/>
          <p:nvPr/>
        </p:nvSpPr>
        <p:spPr>
          <a:xfrm>
            <a:off x="7322714" y="3619349"/>
            <a:ext cx="3963844" cy="556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8" name="Rectangle 17">
            <a:extLst>
              <a:ext uri="{FF2B5EF4-FFF2-40B4-BE49-F238E27FC236}">
                <a16:creationId xmlns:a16="http://schemas.microsoft.com/office/drawing/2014/main" id="{CD6E3929-67E4-2DBD-DFD4-BB54CB0B8BE9}"/>
              </a:ext>
            </a:extLst>
          </p:cNvPr>
          <p:cNvSpPr/>
          <p:nvPr/>
        </p:nvSpPr>
        <p:spPr>
          <a:xfrm>
            <a:off x="7233620" y="4834479"/>
            <a:ext cx="3963844" cy="556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A45E52-C6CB-7629-E6CA-C4FE5560FB4C}"/>
              </a:ext>
            </a:extLst>
          </p:cNvPr>
          <p:cNvSpPr/>
          <p:nvPr/>
        </p:nvSpPr>
        <p:spPr>
          <a:xfrm>
            <a:off x="7389956" y="5986519"/>
            <a:ext cx="3963844" cy="556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0AD393C6-A4AC-B1F2-AC78-554B3D34E58E}"/>
              </a:ext>
            </a:extLst>
          </p:cNvPr>
          <p:cNvGrpSpPr/>
          <p:nvPr/>
        </p:nvGrpSpPr>
        <p:grpSpPr>
          <a:xfrm>
            <a:off x="7080265" y="1359535"/>
            <a:ext cx="4214683" cy="4719012"/>
            <a:chOff x="7080265" y="1359535"/>
            <a:chExt cx="4214683" cy="4719012"/>
          </a:xfrm>
        </p:grpSpPr>
        <p:pic>
          <p:nvPicPr>
            <p:cNvPr id="14" name="Picture 13" descr="A graph of a graph&#10;&#10;Description automatically generated with medium confidence">
              <a:extLst>
                <a:ext uri="{FF2B5EF4-FFF2-40B4-BE49-F238E27FC236}">
                  <a16:creationId xmlns:a16="http://schemas.microsoft.com/office/drawing/2014/main" id="{5252C254-95CB-2DD9-DA81-5D0025F3B912}"/>
                </a:ext>
              </a:extLst>
            </p:cNvPr>
            <p:cNvPicPr>
              <a:picLocks noChangeAspect="1"/>
            </p:cNvPicPr>
            <p:nvPr/>
          </p:nvPicPr>
          <p:blipFill rotWithShape="1">
            <a:blip r:embed="rId6">
              <a:extLst>
                <a:ext uri="{28A0092B-C50C-407E-A947-70E740481C1C}">
                  <a14:useLocalDpi xmlns:a14="http://schemas.microsoft.com/office/drawing/2010/main" val="0"/>
                </a:ext>
              </a:extLst>
            </a:blip>
            <a:srcRect l="7780" t="11152" r="8887" b="48079"/>
            <a:stretch/>
          </p:blipFill>
          <p:spPr>
            <a:xfrm>
              <a:off x="7080265" y="1359535"/>
              <a:ext cx="4214682" cy="2316591"/>
            </a:xfrm>
            <a:prstGeom prst="rect">
              <a:avLst/>
            </a:prstGeom>
          </p:spPr>
        </p:pic>
        <p:pic>
          <p:nvPicPr>
            <p:cNvPr id="15" name="Picture 14" descr="A graph of a graph&#10;&#10;Description automatically generated with medium confidence">
              <a:extLst>
                <a:ext uri="{FF2B5EF4-FFF2-40B4-BE49-F238E27FC236}">
                  <a16:creationId xmlns:a16="http://schemas.microsoft.com/office/drawing/2014/main" id="{4B6B9B48-D78B-D3DF-CEAB-3FA71C70B35D}"/>
                </a:ext>
              </a:extLst>
            </p:cNvPr>
            <p:cNvPicPr>
              <a:picLocks noChangeAspect="1"/>
            </p:cNvPicPr>
            <p:nvPr/>
          </p:nvPicPr>
          <p:blipFill rotWithShape="1">
            <a:blip r:embed="rId6">
              <a:extLst>
                <a:ext uri="{28A0092B-C50C-407E-A947-70E740481C1C}">
                  <a14:useLocalDpi xmlns:a14="http://schemas.microsoft.com/office/drawing/2010/main" val="0"/>
                </a:ext>
              </a:extLst>
            </a:blip>
            <a:srcRect l="7347" t="52015" r="9320" b="7216"/>
            <a:stretch/>
          </p:blipFill>
          <p:spPr>
            <a:xfrm>
              <a:off x="7080265" y="3761955"/>
              <a:ext cx="4214683" cy="2316592"/>
            </a:xfrm>
            <a:prstGeom prst="rect">
              <a:avLst/>
            </a:prstGeom>
          </p:spPr>
        </p:pic>
        <p:sp>
          <p:nvSpPr>
            <p:cNvPr id="20" name="TextBox 19">
              <a:extLst>
                <a:ext uri="{FF2B5EF4-FFF2-40B4-BE49-F238E27FC236}">
                  <a16:creationId xmlns:a16="http://schemas.microsoft.com/office/drawing/2014/main" id="{6F3F7135-9CD8-A772-37AA-6AD0583BCCF3}"/>
                </a:ext>
              </a:extLst>
            </p:cNvPr>
            <p:cNvSpPr txBox="1"/>
            <p:nvPr/>
          </p:nvSpPr>
          <p:spPr>
            <a:xfrm>
              <a:off x="7331103" y="1359535"/>
              <a:ext cx="473302" cy="307777"/>
            </a:xfrm>
            <a:prstGeom prst="rect">
              <a:avLst/>
            </a:prstGeom>
            <a:noFill/>
          </p:spPr>
          <p:txBody>
            <a:bodyPr wrap="square" rtlCol="0">
              <a:spAutoFit/>
            </a:bodyPr>
            <a:lstStyle/>
            <a:p>
              <a:r>
                <a:rPr lang="en-US" sz="1400" b="1"/>
                <a:t>Lat.</a:t>
              </a:r>
            </a:p>
          </p:txBody>
        </p:sp>
        <p:sp>
          <p:nvSpPr>
            <p:cNvPr id="21" name="TextBox 20">
              <a:extLst>
                <a:ext uri="{FF2B5EF4-FFF2-40B4-BE49-F238E27FC236}">
                  <a16:creationId xmlns:a16="http://schemas.microsoft.com/office/drawing/2014/main" id="{60F3E7F7-AD2E-6E3A-0F3D-9540F272F9DC}"/>
                </a:ext>
              </a:extLst>
            </p:cNvPr>
            <p:cNvSpPr txBox="1"/>
            <p:nvPr/>
          </p:nvSpPr>
          <p:spPr>
            <a:xfrm>
              <a:off x="8660692" y="1375093"/>
              <a:ext cx="652333" cy="307777"/>
            </a:xfrm>
            <a:prstGeom prst="rect">
              <a:avLst/>
            </a:prstGeom>
            <a:noFill/>
          </p:spPr>
          <p:txBody>
            <a:bodyPr wrap="square" rtlCol="0">
              <a:spAutoFit/>
            </a:bodyPr>
            <a:lstStyle/>
            <a:p>
              <a:r>
                <a:rPr lang="en-US" sz="1400" b="1"/>
                <a:t>Lon.</a:t>
              </a:r>
            </a:p>
          </p:txBody>
        </p:sp>
        <p:sp>
          <p:nvSpPr>
            <p:cNvPr id="22" name="TextBox 21">
              <a:extLst>
                <a:ext uri="{FF2B5EF4-FFF2-40B4-BE49-F238E27FC236}">
                  <a16:creationId xmlns:a16="http://schemas.microsoft.com/office/drawing/2014/main" id="{6228FF4E-377C-EF67-3148-3DA807EDD58F}"/>
                </a:ext>
              </a:extLst>
            </p:cNvPr>
            <p:cNvSpPr txBox="1"/>
            <p:nvPr/>
          </p:nvSpPr>
          <p:spPr>
            <a:xfrm>
              <a:off x="10083253" y="1379310"/>
              <a:ext cx="652333" cy="307777"/>
            </a:xfrm>
            <a:prstGeom prst="rect">
              <a:avLst/>
            </a:prstGeom>
            <a:noFill/>
          </p:spPr>
          <p:txBody>
            <a:bodyPr wrap="square" rtlCol="0">
              <a:spAutoFit/>
            </a:bodyPr>
            <a:lstStyle/>
            <a:p>
              <a:r>
                <a:rPr lang="en-US" sz="1400" b="1"/>
                <a:t>Year</a:t>
              </a:r>
            </a:p>
          </p:txBody>
        </p:sp>
        <p:sp>
          <p:nvSpPr>
            <p:cNvPr id="23" name="TextBox 22">
              <a:extLst>
                <a:ext uri="{FF2B5EF4-FFF2-40B4-BE49-F238E27FC236}">
                  <a16:creationId xmlns:a16="http://schemas.microsoft.com/office/drawing/2014/main" id="{C8F8CA71-C93F-A1DD-39FE-A15C11F90538}"/>
                </a:ext>
              </a:extLst>
            </p:cNvPr>
            <p:cNvSpPr txBox="1"/>
            <p:nvPr/>
          </p:nvSpPr>
          <p:spPr>
            <a:xfrm>
              <a:off x="7259541" y="2527306"/>
              <a:ext cx="842838" cy="307777"/>
            </a:xfrm>
            <a:prstGeom prst="rect">
              <a:avLst/>
            </a:prstGeom>
            <a:noFill/>
          </p:spPr>
          <p:txBody>
            <a:bodyPr wrap="square" rtlCol="0">
              <a:spAutoFit/>
            </a:bodyPr>
            <a:lstStyle/>
            <a:p>
              <a:r>
                <a:rPr lang="en-US" sz="1400" b="1"/>
                <a:t>Month</a:t>
              </a:r>
            </a:p>
          </p:txBody>
        </p:sp>
        <p:sp>
          <p:nvSpPr>
            <p:cNvPr id="24" name="TextBox 23">
              <a:extLst>
                <a:ext uri="{FF2B5EF4-FFF2-40B4-BE49-F238E27FC236}">
                  <a16:creationId xmlns:a16="http://schemas.microsoft.com/office/drawing/2014/main" id="{263D99E6-A07B-28F6-FD64-0E6D8B82F7E3}"/>
                </a:ext>
              </a:extLst>
            </p:cNvPr>
            <p:cNvSpPr txBox="1"/>
            <p:nvPr/>
          </p:nvSpPr>
          <p:spPr>
            <a:xfrm>
              <a:off x="8658933" y="2534161"/>
              <a:ext cx="1113219" cy="307777"/>
            </a:xfrm>
            <a:prstGeom prst="rect">
              <a:avLst/>
            </a:prstGeom>
            <a:noFill/>
          </p:spPr>
          <p:txBody>
            <a:bodyPr wrap="square" rtlCol="0">
              <a:spAutoFit/>
            </a:bodyPr>
            <a:lstStyle/>
            <a:p>
              <a:r>
                <a:rPr lang="en-US" sz="1400" b="1"/>
                <a:t>Obs. Temp.</a:t>
              </a:r>
            </a:p>
          </p:txBody>
        </p:sp>
        <p:sp>
          <p:nvSpPr>
            <p:cNvPr id="25" name="TextBox 24">
              <a:extLst>
                <a:ext uri="{FF2B5EF4-FFF2-40B4-BE49-F238E27FC236}">
                  <a16:creationId xmlns:a16="http://schemas.microsoft.com/office/drawing/2014/main" id="{4A8F9CF6-0E20-EAB3-B8E6-D1178A6F4C3B}"/>
                </a:ext>
              </a:extLst>
            </p:cNvPr>
            <p:cNvSpPr txBox="1"/>
            <p:nvPr/>
          </p:nvSpPr>
          <p:spPr>
            <a:xfrm>
              <a:off x="10022990" y="2527306"/>
              <a:ext cx="1113219" cy="523220"/>
            </a:xfrm>
            <a:prstGeom prst="rect">
              <a:avLst/>
            </a:prstGeom>
            <a:noFill/>
          </p:spPr>
          <p:txBody>
            <a:bodyPr wrap="square" rtlCol="0">
              <a:spAutoFit/>
            </a:bodyPr>
            <a:lstStyle/>
            <a:p>
              <a:r>
                <a:rPr lang="en-US" sz="1400" b="1"/>
                <a:t>Obs. Mix. Ratio</a:t>
              </a:r>
            </a:p>
          </p:txBody>
        </p:sp>
        <p:sp>
          <p:nvSpPr>
            <p:cNvPr id="26" name="TextBox 25">
              <a:extLst>
                <a:ext uri="{FF2B5EF4-FFF2-40B4-BE49-F238E27FC236}">
                  <a16:creationId xmlns:a16="http://schemas.microsoft.com/office/drawing/2014/main" id="{D6033C58-8B9A-BF81-22EF-7756770DAB40}"/>
                </a:ext>
              </a:extLst>
            </p:cNvPr>
            <p:cNvSpPr txBox="1"/>
            <p:nvPr/>
          </p:nvSpPr>
          <p:spPr>
            <a:xfrm>
              <a:off x="7265714" y="3733301"/>
              <a:ext cx="1113219" cy="523220"/>
            </a:xfrm>
            <a:prstGeom prst="rect">
              <a:avLst/>
            </a:prstGeom>
            <a:noFill/>
          </p:spPr>
          <p:txBody>
            <a:bodyPr wrap="square" rtlCol="0">
              <a:spAutoFit/>
            </a:bodyPr>
            <a:lstStyle/>
            <a:p>
              <a:r>
                <a:rPr lang="en-US" sz="1400" b="1" dirty="0"/>
                <a:t>Elevation Bias</a:t>
              </a:r>
            </a:p>
          </p:txBody>
        </p:sp>
        <p:sp>
          <p:nvSpPr>
            <p:cNvPr id="27" name="TextBox 26">
              <a:extLst>
                <a:ext uri="{FF2B5EF4-FFF2-40B4-BE49-F238E27FC236}">
                  <a16:creationId xmlns:a16="http://schemas.microsoft.com/office/drawing/2014/main" id="{B3E80D8C-04B4-5E5D-D07E-F949E94D3A04}"/>
                </a:ext>
              </a:extLst>
            </p:cNvPr>
            <p:cNvSpPr txBox="1"/>
            <p:nvPr/>
          </p:nvSpPr>
          <p:spPr>
            <a:xfrm>
              <a:off x="8658933" y="3733301"/>
              <a:ext cx="1248392" cy="523220"/>
            </a:xfrm>
            <a:prstGeom prst="rect">
              <a:avLst/>
            </a:prstGeom>
            <a:noFill/>
          </p:spPr>
          <p:txBody>
            <a:bodyPr wrap="square" rtlCol="0">
              <a:spAutoFit/>
            </a:bodyPr>
            <a:lstStyle/>
            <a:p>
              <a:r>
                <a:rPr lang="en-US" sz="1400" b="1"/>
                <a:t>Obs. Wind Speed (morn.)</a:t>
              </a:r>
            </a:p>
          </p:txBody>
        </p:sp>
        <p:sp>
          <p:nvSpPr>
            <p:cNvPr id="28" name="TextBox 27">
              <a:extLst>
                <a:ext uri="{FF2B5EF4-FFF2-40B4-BE49-F238E27FC236}">
                  <a16:creationId xmlns:a16="http://schemas.microsoft.com/office/drawing/2014/main" id="{2B9C91D9-DAD1-B413-AB65-5C3445B4046D}"/>
                </a:ext>
              </a:extLst>
            </p:cNvPr>
            <p:cNvSpPr txBox="1"/>
            <p:nvPr/>
          </p:nvSpPr>
          <p:spPr>
            <a:xfrm>
              <a:off x="10046555" y="3725675"/>
              <a:ext cx="1248392" cy="523220"/>
            </a:xfrm>
            <a:prstGeom prst="rect">
              <a:avLst/>
            </a:prstGeom>
            <a:noFill/>
          </p:spPr>
          <p:txBody>
            <a:bodyPr wrap="square" rtlCol="0">
              <a:spAutoFit/>
            </a:bodyPr>
            <a:lstStyle/>
            <a:p>
              <a:r>
                <a:rPr lang="en-US" sz="1400" b="1"/>
                <a:t>Obs. Wind Speed (aft.)</a:t>
              </a:r>
            </a:p>
          </p:txBody>
        </p:sp>
        <p:sp>
          <p:nvSpPr>
            <p:cNvPr id="29" name="TextBox 28">
              <a:extLst>
                <a:ext uri="{FF2B5EF4-FFF2-40B4-BE49-F238E27FC236}">
                  <a16:creationId xmlns:a16="http://schemas.microsoft.com/office/drawing/2014/main" id="{427894EF-0707-A1E7-ED98-80BAC5F47F90}"/>
                </a:ext>
              </a:extLst>
            </p:cNvPr>
            <p:cNvSpPr txBox="1"/>
            <p:nvPr/>
          </p:nvSpPr>
          <p:spPr>
            <a:xfrm>
              <a:off x="7331103" y="4872919"/>
              <a:ext cx="1248392" cy="307777"/>
            </a:xfrm>
            <a:prstGeom prst="rect">
              <a:avLst/>
            </a:prstGeom>
            <a:noFill/>
          </p:spPr>
          <p:txBody>
            <a:bodyPr wrap="square" rtlCol="0">
              <a:spAutoFit/>
            </a:bodyPr>
            <a:lstStyle/>
            <a:p>
              <a:r>
                <a:rPr lang="en-US" sz="1400" b="1" dirty="0"/>
                <a:t>Land Class.</a:t>
              </a:r>
            </a:p>
          </p:txBody>
        </p:sp>
        <p:sp>
          <p:nvSpPr>
            <p:cNvPr id="30" name="TextBox 29">
              <a:extLst>
                <a:ext uri="{FF2B5EF4-FFF2-40B4-BE49-F238E27FC236}">
                  <a16:creationId xmlns:a16="http://schemas.microsoft.com/office/drawing/2014/main" id="{BA0D0AA9-BB3F-DAD8-7414-CE98D731261F}"/>
                </a:ext>
              </a:extLst>
            </p:cNvPr>
            <p:cNvSpPr txBox="1"/>
            <p:nvPr/>
          </p:nvSpPr>
          <p:spPr>
            <a:xfrm>
              <a:off x="8680440" y="4897764"/>
              <a:ext cx="1248392" cy="307777"/>
            </a:xfrm>
            <a:prstGeom prst="rect">
              <a:avLst/>
            </a:prstGeom>
            <a:noFill/>
          </p:spPr>
          <p:txBody>
            <a:bodyPr wrap="square" rtlCol="0">
              <a:spAutoFit/>
            </a:bodyPr>
            <a:lstStyle/>
            <a:p>
              <a:r>
                <a:rPr lang="en-US" sz="1400" b="1" dirty="0"/>
                <a:t>Obs. Precip.</a:t>
              </a:r>
            </a:p>
          </p:txBody>
        </p:sp>
      </p:grpSp>
      <p:sp>
        <p:nvSpPr>
          <p:cNvPr id="33" name="Title 1">
            <a:extLst>
              <a:ext uri="{FF2B5EF4-FFF2-40B4-BE49-F238E27FC236}">
                <a16:creationId xmlns:a16="http://schemas.microsoft.com/office/drawing/2014/main" id="{12EDE4AF-1CA5-3104-4830-58D06239B8C3}"/>
              </a:ext>
            </a:extLst>
          </p:cNvPr>
          <p:cNvSpPr>
            <a:spLocks noGrp="1"/>
          </p:cNvSpPr>
          <p:nvPr>
            <p:ph type="title"/>
          </p:nvPr>
        </p:nvSpPr>
        <p:spPr>
          <a:xfrm>
            <a:off x="58994" y="136523"/>
            <a:ext cx="11820832" cy="1325563"/>
          </a:xfrm>
        </p:spPr>
        <p:txBody>
          <a:bodyPr>
            <a:normAutofit fontScale="90000"/>
          </a:bodyPr>
          <a:lstStyle/>
          <a:p>
            <a:r>
              <a:rPr lang="en-US"/>
              <a:t>While WRF Temperature and Mixing Ratio are associated with ozone bias, trends of these features are not as strong as that seen in ozone bias.</a:t>
            </a:r>
          </a:p>
        </p:txBody>
      </p:sp>
    </p:spTree>
    <p:extLst>
      <p:ext uri="{BB962C8B-B14F-4D97-AF65-F5344CB8AC3E}">
        <p14:creationId xmlns:p14="http://schemas.microsoft.com/office/powerpoint/2010/main" val="195386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7DC6-1FA8-304B-96F5-7624026260DB}"/>
              </a:ext>
            </a:extLst>
          </p:cNvPr>
          <p:cNvSpPr>
            <a:spLocks noGrp="1"/>
          </p:cNvSpPr>
          <p:nvPr>
            <p:ph type="title"/>
          </p:nvPr>
        </p:nvSpPr>
        <p:spPr>
          <a:xfrm>
            <a:off x="0" y="77667"/>
            <a:ext cx="11991975" cy="957261"/>
          </a:xfrm>
        </p:spPr>
        <p:txBody>
          <a:bodyPr>
            <a:normAutofit fontScale="90000"/>
          </a:bodyPr>
          <a:lstStyle/>
          <a:p>
            <a:r>
              <a:rPr lang="en-US"/>
              <a:t>Overall, the bias and observed conditions in the most notable meteorology features reveal no matching trends to that seen in ozone bias.</a:t>
            </a:r>
          </a:p>
        </p:txBody>
      </p:sp>
      <p:sp>
        <p:nvSpPr>
          <p:cNvPr id="4" name="Footer Placeholder 3">
            <a:extLst>
              <a:ext uri="{FF2B5EF4-FFF2-40B4-BE49-F238E27FC236}">
                <a16:creationId xmlns:a16="http://schemas.microsoft.com/office/drawing/2014/main" id="{5DAC2FFB-F438-EDD7-844F-B435A20F7CC2}"/>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82F6AA0E-280A-BE3C-C6AE-31E2F4EE5904}"/>
              </a:ext>
            </a:extLst>
          </p:cNvPr>
          <p:cNvSpPr>
            <a:spLocks noGrp="1"/>
          </p:cNvSpPr>
          <p:nvPr>
            <p:ph type="sldNum" sz="quarter" idx="4"/>
          </p:nvPr>
        </p:nvSpPr>
        <p:spPr/>
        <p:txBody>
          <a:bodyPr/>
          <a:lstStyle/>
          <a:p>
            <a:fld id="{8D9C3B4F-4B7B-9A4F-9F3C-3A4901A33979}" type="slidenum">
              <a:rPr lang="en-US" smtClean="0"/>
              <a:pPr/>
              <a:t>23</a:t>
            </a:fld>
            <a:endParaRPr lang="en-US"/>
          </a:p>
        </p:txBody>
      </p:sp>
      <p:sp>
        <p:nvSpPr>
          <p:cNvPr id="6" name="Text Placeholder 5">
            <a:extLst>
              <a:ext uri="{FF2B5EF4-FFF2-40B4-BE49-F238E27FC236}">
                <a16:creationId xmlns:a16="http://schemas.microsoft.com/office/drawing/2014/main" id="{B1DEFDFD-4668-1D91-0193-043088FE197B}"/>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sp>
        <p:nvSpPr>
          <p:cNvPr id="7" name="TextBox 6">
            <a:extLst>
              <a:ext uri="{FF2B5EF4-FFF2-40B4-BE49-F238E27FC236}">
                <a16:creationId xmlns:a16="http://schemas.microsoft.com/office/drawing/2014/main" id="{0958FA4D-DB27-2424-88C3-E25683AD7440}"/>
              </a:ext>
            </a:extLst>
          </p:cNvPr>
          <p:cNvSpPr txBox="1"/>
          <p:nvPr/>
        </p:nvSpPr>
        <p:spPr>
          <a:xfrm>
            <a:off x="0" y="1132317"/>
            <a:ext cx="2669459" cy="461665"/>
          </a:xfrm>
          <a:prstGeom prst="rect">
            <a:avLst/>
          </a:prstGeom>
          <a:noFill/>
        </p:spPr>
        <p:txBody>
          <a:bodyPr wrap="square" rtlCol="0">
            <a:spAutoFit/>
          </a:bodyPr>
          <a:lstStyle/>
          <a:p>
            <a:r>
              <a:rPr lang="en-US" sz="2400" b="1" i="1"/>
              <a:t>Northeast Region</a:t>
            </a:r>
          </a:p>
        </p:txBody>
      </p:sp>
      <p:grpSp>
        <p:nvGrpSpPr>
          <p:cNvPr id="8" name="Group 7">
            <a:extLst>
              <a:ext uri="{FF2B5EF4-FFF2-40B4-BE49-F238E27FC236}">
                <a16:creationId xmlns:a16="http://schemas.microsoft.com/office/drawing/2014/main" id="{5D77BF79-B985-B277-7D45-E20ACC2C4177}"/>
              </a:ext>
            </a:extLst>
          </p:cNvPr>
          <p:cNvGrpSpPr/>
          <p:nvPr/>
        </p:nvGrpSpPr>
        <p:grpSpPr>
          <a:xfrm>
            <a:off x="102387" y="1798427"/>
            <a:ext cx="3574768" cy="4004297"/>
            <a:chOff x="8572846" y="15237614"/>
            <a:chExt cx="3520549" cy="4137176"/>
          </a:xfrm>
        </p:grpSpPr>
        <p:pic>
          <p:nvPicPr>
            <p:cNvPr id="9" name="Picture 8" descr="A graph of the temperature of the year&#10;&#10;Description automatically generated with medium confidence">
              <a:extLst>
                <a:ext uri="{FF2B5EF4-FFF2-40B4-BE49-F238E27FC236}">
                  <a16:creationId xmlns:a16="http://schemas.microsoft.com/office/drawing/2014/main" id="{FDBE5FEA-AC07-ED7F-AB12-77118C520297}"/>
                </a:ext>
              </a:extLst>
            </p:cNvPr>
            <p:cNvPicPr>
              <a:picLocks noChangeAspect="1"/>
            </p:cNvPicPr>
            <p:nvPr/>
          </p:nvPicPr>
          <p:blipFill rotWithShape="1">
            <a:blip r:embed="rId2">
              <a:extLst>
                <a:ext uri="{28A0092B-C50C-407E-A947-70E740481C1C}">
                  <a14:useLocalDpi xmlns:a14="http://schemas.microsoft.com/office/drawing/2010/main" val="0"/>
                </a:ext>
              </a:extLst>
            </a:blip>
            <a:srcRect l="8161" t="9765" r="9473" b="9108"/>
            <a:stretch/>
          </p:blipFill>
          <p:spPr>
            <a:xfrm>
              <a:off x="9170586" y="15237614"/>
              <a:ext cx="2913084" cy="1824332"/>
            </a:xfrm>
            <a:prstGeom prst="rect">
              <a:avLst/>
            </a:prstGeom>
          </p:spPr>
        </p:pic>
        <p:pic>
          <p:nvPicPr>
            <p:cNvPr id="10" name="Picture 9" descr="A graph showing the average temperature&#10;&#10;Description automatically generated">
              <a:extLst>
                <a:ext uri="{FF2B5EF4-FFF2-40B4-BE49-F238E27FC236}">
                  <a16:creationId xmlns:a16="http://schemas.microsoft.com/office/drawing/2014/main" id="{C85C75FC-0B22-F2F6-DBE2-65BACDD94272}"/>
                </a:ext>
              </a:extLst>
            </p:cNvPr>
            <p:cNvPicPr>
              <a:picLocks noChangeAspect="1"/>
            </p:cNvPicPr>
            <p:nvPr/>
          </p:nvPicPr>
          <p:blipFill rotWithShape="1">
            <a:blip r:embed="rId3">
              <a:extLst>
                <a:ext uri="{28A0092B-C50C-407E-A947-70E740481C1C}">
                  <a14:useLocalDpi xmlns:a14="http://schemas.microsoft.com/office/drawing/2010/main" val="0"/>
                </a:ext>
              </a:extLst>
            </a:blip>
            <a:srcRect l="7661" t="10757" r="9204" b="3466"/>
            <a:stretch/>
          </p:blipFill>
          <p:spPr>
            <a:xfrm>
              <a:off x="9148218" y="17161125"/>
              <a:ext cx="2945177" cy="1932095"/>
            </a:xfrm>
            <a:prstGeom prst="rect">
              <a:avLst/>
            </a:prstGeom>
          </p:spPr>
        </p:pic>
        <p:sp>
          <p:nvSpPr>
            <p:cNvPr id="11" name="TextBox 10">
              <a:extLst>
                <a:ext uri="{FF2B5EF4-FFF2-40B4-BE49-F238E27FC236}">
                  <a16:creationId xmlns:a16="http://schemas.microsoft.com/office/drawing/2014/main" id="{4B0F4B0D-971C-D813-12EE-C3F8B0E4BB7A}"/>
                </a:ext>
              </a:extLst>
            </p:cNvPr>
            <p:cNvSpPr txBox="1"/>
            <p:nvPr/>
          </p:nvSpPr>
          <p:spPr>
            <a:xfrm>
              <a:off x="10418584" y="19032536"/>
              <a:ext cx="662647" cy="342254"/>
            </a:xfrm>
            <a:prstGeom prst="rect">
              <a:avLst/>
            </a:prstGeom>
            <a:noFill/>
          </p:spPr>
          <p:txBody>
            <a:bodyPr wrap="square" rtlCol="0">
              <a:spAutoFit/>
            </a:bodyPr>
            <a:lstStyle/>
            <a:p>
              <a:r>
                <a:rPr lang="en-US" sz="1600"/>
                <a:t>Year</a:t>
              </a:r>
            </a:p>
          </p:txBody>
        </p:sp>
        <p:sp>
          <p:nvSpPr>
            <p:cNvPr id="12" name="TextBox 11">
              <a:extLst>
                <a:ext uri="{FF2B5EF4-FFF2-40B4-BE49-F238E27FC236}">
                  <a16:creationId xmlns:a16="http://schemas.microsoft.com/office/drawing/2014/main" id="{6BC31DFF-8A18-BDCC-1CE9-93F3642EFB0D}"/>
                </a:ext>
              </a:extLst>
            </p:cNvPr>
            <p:cNvSpPr txBox="1"/>
            <p:nvPr/>
          </p:nvSpPr>
          <p:spPr>
            <a:xfrm rot="16200000">
              <a:off x="8184283" y="17719665"/>
              <a:ext cx="1361901" cy="584775"/>
            </a:xfrm>
            <a:prstGeom prst="rect">
              <a:avLst/>
            </a:prstGeom>
            <a:noFill/>
          </p:spPr>
          <p:txBody>
            <a:bodyPr wrap="square" rtlCol="0">
              <a:spAutoFit/>
            </a:bodyPr>
            <a:lstStyle/>
            <a:p>
              <a:r>
                <a:rPr lang="en-US" sz="1600"/>
                <a:t>Mixing Ratio Bias (g/kg)</a:t>
              </a:r>
            </a:p>
          </p:txBody>
        </p:sp>
        <p:sp>
          <p:nvSpPr>
            <p:cNvPr id="13" name="TextBox 12">
              <a:extLst>
                <a:ext uri="{FF2B5EF4-FFF2-40B4-BE49-F238E27FC236}">
                  <a16:creationId xmlns:a16="http://schemas.microsoft.com/office/drawing/2014/main" id="{48891AF3-BAA0-5DA0-BA8A-D855E2A296C8}"/>
                </a:ext>
              </a:extLst>
            </p:cNvPr>
            <p:cNvSpPr txBox="1"/>
            <p:nvPr/>
          </p:nvSpPr>
          <p:spPr>
            <a:xfrm rot="16200000">
              <a:off x="8209980" y="15754166"/>
              <a:ext cx="1460773" cy="584775"/>
            </a:xfrm>
            <a:prstGeom prst="rect">
              <a:avLst/>
            </a:prstGeom>
            <a:noFill/>
          </p:spPr>
          <p:txBody>
            <a:bodyPr wrap="square" rtlCol="0">
              <a:spAutoFit/>
            </a:bodyPr>
            <a:lstStyle/>
            <a:p>
              <a:r>
                <a:rPr lang="en-US" sz="1600"/>
                <a:t>Temperature Bias (K)</a:t>
              </a:r>
            </a:p>
          </p:txBody>
        </p:sp>
      </p:grpSp>
      <p:pic>
        <p:nvPicPr>
          <p:cNvPr id="14" name="Picture 13" descr="A diagram of different colors of the same color&#10;&#10;Description automatically generated with medium confidence">
            <a:extLst>
              <a:ext uri="{FF2B5EF4-FFF2-40B4-BE49-F238E27FC236}">
                <a16:creationId xmlns:a16="http://schemas.microsoft.com/office/drawing/2014/main" id="{AD90BEDA-931E-B719-4FD5-710874451920}"/>
              </a:ext>
            </a:extLst>
          </p:cNvPr>
          <p:cNvPicPr>
            <a:picLocks noChangeAspect="1"/>
          </p:cNvPicPr>
          <p:nvPr/>
        </p:nvPicPr>
        <p:blipFill rotWithShape="1">
          <a:blip r:embed="rId4">
            <a:extLst>
              <a:ext uri="{28A0092B-C50C-407E-A947-70E740481C1C}">
                <a14:useLocalDpi xmlns:a14="http://schemas.microsoft.com/office/drawing/2010/main" val="0"/>
              </a:ext>
            </a:extLst>
          </a:blip>
          <a:srcRect l="4377" t="10961" r="8406" b="4666"/>
          <a:stretch/>
        </p:blipFill>
        <p:spPr>
          <a:xfrm>
            <a:off x="4207811" y="1815517"/>
            <a:ext cx="2685268" cy="1895674"/>
          </a:xfrm>
          <a:prstGeom prst="rect">
            <a:avLst/>
          </a:prstGeom>
        </p:spPr>
      </p:pic>
      <p:pic>
        <p:nvPicPr>
          <p:cNvPr id="15" name="Picture 14" descr="A diagram of different colors&#10;&#10;Description automatically generated">
            <a:extLst>
              <a:ext uri="{FF2B5EF4-FFF2-40B4-BE49-F238E27FC236}">
                <a16:creationId xmlns:a16="http://schemas.microsoft.com/office/drawing/2014/main" id="{B9075036-A588-12D7-80A0-0B986D6384D0}"/>
              </a:ext>
            </a:extLst>
          </p:cNvPr>
          <p:cNvPicPr>
            <a:picLocks noChangeAspect="1"/>
          </p:cNvPicPr>
          <p:nvPr/>
        </p:nvPicPr>
        <p:blipFill rotWithShape="1">
          <a:blip r:embed="rId5">
            <a:extLst>
              <a:ext uri="{28A0092B-C50C-407E-A947-70E740481C1C}">
                <a14:useLocalDpi xmlns:a14="http://schemas.microsoft.com/office/drawing/2010/main" val="0"/>
              </a:ext>
            </a:extLst>
          </a:blip>
          <a:srcRect l="8048" t="10145" r="8406" b="3975"/>
          <a:stretch/>
        </p:blipFill>
        <p:spPr>
          <a:xfrm>
            <a:off x="4281059" y="3711191"/>
            <a:ext cx="2655258" cy="1991792"/>
          </a:xfrm>
          <a:prstGeom prst="rect">
            <a:avLst/>
          </a:prstGeom>
        </p:spPr>
      </p:pic>
      <p:sp>
        <p:nvSpPr>
          <p:cNvPr id="16" name="TextBox 15">
            <a:extLst>
              <a:ext uri="{FF2B5EF4-FFF2-40B4-BE49-F238E27FC236}">
                <a16:creationId xmlns:a16="http://schemas.microsoft.com/office/drawing/2014/main" id="{BA876DA1-E933-9C16-DDC3-F021E144A6A1}"/>
              </a:ext>
            </a:extLst>
          </p:cNvPr>
          <p:cNvSpPr txBox="1"/>
          <p:nvPr/>
        </p:nvSpPr>
        <p:spPr>
          <a:xfrm rot="16200000">
            <a:off x="3228632" y="4264006"/>
            <a:ext cx="1466424" cy="541565"/>
          </a:xfrm>
          <a:prstGeom prst="rect">
            <a:avLst/>
          </a:prstGeom>
          <a:noFill/>
        </p:spPr>
        <p:txBody>
          <a:bodyPr wrap="square" rtlCol="0">
            <a:spAutoFit/>
          </a:bodyPr>
          <a:lstStyle/>
          <a:p>
            <a:r>
              <a:rPr lang="en-US" sz="1600"/>
              <a:t>Obs. Mixing Ratio (g/kg)</a:t>
            </a:r>
          </a:p>
        </p:txBody>
      </p:sp>
      <p:sp>
        <p:nvSpPr>
          <p:cNvPr id="17" name="TextBox 16">
            <a:extLst>
              <a:ext uri="{FF2B5EF4-FFF2-40B4-BE49-F238E27FC236}">
                <a16:creationId xmlns:a16="http://schemas.microsoft.com/office/drawing/2014/main" id="{C4FC30D8-F500-9044-C76B-EF6C1F02EAE4}"/>
              </a:ext>
            </a:extLst>
          </p:cNvPr>
          <p:cNvSpPr txBox="1"/>
          <p:nvPr/>
        </p:nvSpPr>
        <p:spPr>
          <a:xfrm rot="16200000">
            <a:off x="2981976" y="2361634"/>
            <a:ext cx="1821306" cy="541565"/>
          </a:xfrm>
          <a:prstGeom prst="rect">
            <a:avLst/>
          </a:prstGeom>
          <a:noFill/>
        </p:spPr>
        <p:txBody>
          <a:bodyPr wrap="square" rtlCol="0">
            <a:spAutoFit/>
          </a:bodyPr>
          <a:lstStyle/>
          <a:p>
            <a:r>
              <a:rPr lang="en-US" sz="1600"/>
              <a:t>Obs. Max. Temperature (K)</a:t>
            </a:r>
          </a:p>
        </p:txBody>
      </p:sp>
      <p:sp>
        <p:nvSpPr>
          <p:cNvPr id="18" name="TextBox 17">
            <a:extLst>
              <a:ext uri="{FF2B5EF4-FFF2-40B4-BE49-F238E27FC236}">
                <a16:creationId xmlns:a16="http://schemas.microsoft.com/office/drawing/2014/main" id="{18B6B452-5991-7107-E7F5-9F1F7409E130}"/>
              </a:ext>
            </a:extLst>
          </p:cNvPr>
          <p:cNvSpPr txBox="1"/>
          <p:nvPr/>
        </p:nvSpPr>
        <p:spPr>
          <a:xfrm>
            <a:off x="5659561" y="5637094"/>
            <a:ext cx="672852" cy="331261"/>
          </a:xfrm>
          <a:prstGeom prst="rect">
            <a:avLst/>
          </a:prstGeom>
          <a:noFill/>
        </p:spPr>
        <p:txBody>
          <a:bodyPr wrap="square" rtlCol="0">
            <a:spAutoFit/>
          </a:bodyPr>
          <a:lstStyle/>
          <a:p>
            <a:r>
              <a:rPr lang="en-US" sz="1600"/>
              <a:t>Year</a:t>
            </a:r>
          </a:p>
        </p:txBody>
      </p:sp>
      <p:grpSp>
        <p:nvGrpSpPr>
          <p:cNvPr id="19" name="Group 18">
            <a:extLst>
              <a:ext uri="{FF2B5EF4-FFF2-40B4-BE49-F238E27FC236}">
                <a16:creationId xmlns:a16="http://schemas.microsoft.com/office/drawing/2014/main" id="{09D2ABCE-0475-A51E-354B-DE3F11108FA8}"/>
              </a:ext>
            </a:extLst>
          </p:cNvPr>
          <p:cNvGrpSpPr/>
          <p:nvPr/>
        </p:nvGrpSpPr>
        <p:grpSpPr>
          <a:xfrm>
            <a:off x="7772660" y="1317053"/>
            <a:ext cx="2696835" cy="3825782"/>
            <a:chOff x="4492914" y="15707041"/>
            <a:chExt cx="2165056" cy="3235994"/>
          </a:xfrm>
        </p:grpSpPr>
        <p:pic>
          <p:nvPicPr>
            <p:cNvPr id="20" name="Picture 19" descr="Graphical user interface&#10;&#10;Description automatically generated">
              <a:extLst>
                <a:ext uri="{FF2B5EF4-FFF2-40B4-BE49-F238E27FC236}">
                  <a16:creationId xmlns:a16="http://schemas.microsoft.com/office/drawing/2014/main" id="{B9096BA3-CB3C-A18F-C48B-4648213F02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4809" t="11795" r="9551" b="63023"/>
            <a:stretch/>
          </p:blipFill>
          <p:spPr>
            <a:xfrm>
              <a:off x="4500717" y="15707041"/>
              <a:ext cx="1607065" cy="1578281"/>
            </a:xfrm>
            <a:prstGeom prst="rect">
              <a:avLst/>
            </a:prstGeom>
          </p:spPr>
        </p:pic>
        <p:pic>
          <p:nvPicPr>
            <p:cNvPr id="21" name="Picture 20" descr="Calendar&#10;&#10;Description automatically generated">
              <a:extLst>
                <a:ext uri="{FF2B5EF4-FFF2-40B4-BE49-F238E27FC236}">
                  <a16:creationId xmlns:a16="http://schemas.microsoft.com/office/drawing/2014/main" id="{F55C8C61-84AE-3689-E212-664515B597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393" t="11620" r="9685" b="62759"/>
            <a:stretch/>
          </p:blipFill>
          <p:spPr>
            <a:xfrm>
              <a:off x="4492914" y="17304491"/>
              <a:ext cx="1593940" cy="1638544"/>
            </a:xfrm>
            <a:prstGeom prst="rect">
              <a:avLst/>
            </a:prstGeom>
          </p:spPr>
        </p:pic>
        <p:pic>
          <p:nvPicPr>
            <p:cNvPr id="22" name="Picture 21" descr="Graphical user interface&#10;&#10;Description automatically generated with low confidence">
              <a:extLst>
                <a:ext uri="{FF2B5EF4-FFF2-40B4-BE49-F238E27FC236}">
                  <a16:creationId xmlns:a16="http://schemas.microsoft.com/office/drawing/2014/main" id="{8249C1A4-1711-8027-289D-88FB63AA819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0671" t="28689" r="146" b="28649"/>
            <a:stretch/>
          </p:blipFill>
          <p:spPr>
            <a:xfrm>
              <a:off x="6086435" y="16027354"/>
              <a:ext cx="571535" cy="2655099"/>
            </a:xfrm>
            <a:prstGeom prst="rect">
              <a:avLst/>
            </a:prstGeom>
          </p:spPr>
        </p:pic>
        <p:sp>
          <p:nvSpPr>
            <p:cNvPr id="25" name="Flowchart: Process 24">
              <a:extLst>
                <a:ext uri="{FF2B5EF4-FFF2-40B4-BE49-F238E27FC236}">
                  <a16:creationId xmlns:a16="http://schemas.microsoft.com/office/drawing/2014/main" id="{F2782E5C-DF38-DB53-9D8A-F44EE494D10E}"/>
                </a:ext>
              </a:extLst>
            </p:cNvPr>
            <p:cNvSpPr/>
            <p:nvPr/>
          </p:nvSpPr>
          <p:spPr bwMode="auto">
            <a:xfrm>
              <a:off x="4637098" y="17670663"/>
              <a:ext cx="1404610" cy="903582"/>
            </a:xfrm>
            <a:prstGeom prst="flowChartProcess">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448050" rtl="0" eaLnBrk="1" fontAlgn="base" latinLnBrk="0" hangingPunct="1">
                <a:lnSpc>
                  <a:spcPct val="100000"/>
                </a:lnSpc>
                <a:spcBef>
                  <a:spcPct val="0"/>
                </a:spcBef>
                <a:spcAft>
                  <a:spcPct val="0"/>
                </a:spcAft>
                <a:buClrTx/>
                <a:buSzTx/>
                <a:buFontTx/>
                <a:buNone/>
                <a:tabLst/>
              </a:pPr>
              <a:endParaRPr kumimoji="0" lang="en-US" sz="6800" b="0" i="0" u="none" strike="noStrike" cap="none" normalizeH="0" baseline="0">
                <a:ln>
                  <a:noFill/>
                </a:ln>
                <a:solidFill>
                  <a:schemeClr val="tx1"/>
                </a:solidFill>
                <a:effectLst/>
                <a:latin typeface="Arial" charset="0"/>
              </a:endParaRPr>
            </a:p>
          </p:txBody>
        </p:sp>
        <p:sp>
          <p:nvSpPr>
            <p:cNvPr id="26" name="Flowchart: Process 25">
              <a:extLst>
                <a:ext uri="{FF2B5EF4-FFF2-40B4-BE49-F238E27FC236}">
                  <a16:creationId xmlns:a16="http://schemas.microsoft.com/office/drawing/2014/main" id="{20EFEEA8-6E84-1DA7-403A-571F3B3F69A7}"/>
                </a:ext>
              </a:extLst>
            </p:cNvPr>
            <p:cNvSpPr/>
            <p:nvPr/>
          </p:nvSpPr>
          <p:spPr bwMode="auto">
            <a:xfrm>
              <a:off x="4655937" y="16218782"/>
              <a:ext cx="1404610" cy="802621"/>
            </a:xfrm>
            <a:prstGeom prst="flowChartProcess">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448050" rtl="0" eaLnBrk="1" fontAlgn="base" latinLnBrk="0" hangingPunct="1">
                <a:lnSpc>
                  <a:spcPct val="100000"/>
                </a:lnSpc>
                <a:spcBef>
                  <a:spcPct val="0"/>
                </a:spcBef>
                <a:spcAft>
                  <a:spcPct val="0"/>
                </a:spcAft>
                <a:buClrTx/>
                <a:buSzTx/>
                <a:buFontTx/>
                <a:buNone/>
                <a:tabLst/>
              </a:pPr>
              <a:endParaRPr kumimoji="0" lang="en-US" sz="6800" b="0" i="0" u="none" strike="noStrike" cap="none" normalizeH="0" baseline="0">
                <a:ln>
                  <a:noFill/>
                </a:ln>
                <a:solidFill>
                  <a:schemeClr val="tx1"/>
                </a:solidFill>
                <a:effectLst/>
                <a:latin typeface="Arial" charset="0"/>
              </a:endParaRPr>
            </a:p>
          </p:txBody>
        </p:sp>
      </p:grpSp>
      <p:sp>
        <p:nvSpPr>
          <p:cNvPr id="27" name="Rectangle 26">
            <a:extLst>
              <a:ext uri="{FF2B5EF4-FFF2-40B4-BE49-F238E27FC236}">
                <a16:creationId xmlns:a16="http://schemas.microsoft.com/office/drawing/2014/main" id="{A467AF7F-BE68-0BAE-2CB3-C5843F0E7F12}"/>
              </a:ext>
            </a:extLst>
          </p:cNvPr>
          <p:cNvSpPr/>
          <p:nvPr/>
        </p:nvSpPr>
        <p:spPr>
          <a:xfrm>
            <a:off x="7047327" y="1696707"/>
            <a:ext cx="328575" cy="415705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09E22A0A-A75D-1469-1900-B7CA4169324D}"/>
              </a:ext>
            </a:extLst>
          </p:cNvPr>
          <p:cNvSpPr>
            <a:spLocks noGrp="1"/>
          </p:cNvSpPr>
          <p:nvPr>
            <p:ph idx="1"/>
          </p:nvPr>
        </p:nvSpPr>
        <p:spPr>
          <a:xfrm>
            <a:off x="10483520" y="1613482"/>
            <a:ext cx="1522480" cy="3139014"/>
          </a:xfrm>
        </p:spPr>
        <p:txBody>
          <a:bodyPr>
            <a:normAutofit fontScale="92500" lnSpcReduction="10000"/>
          </a:bodyPr>
          <a:lstStyle/>
          <a:p>
            <a:r>
              <a:rPr lang="en-US" sz="1800"/>
              <a:t>Ground truth density of average yearly values.</a:t>
            </a:r>
          </a:p>
          <a:p>
            <a:r>
              <a:rPr lang="en-US" sz="1800"/>
              <a:t>No trends shown, limitations on model prediction domain shown (95 % of data)</a:t>
            </a:r>
          </a:p>
        </p:txBody>
      </p:sp>
    </p:spTree>
    <p:extLst>
      <p:ext uri="{BB962C8B-B14F-4D97-AF65-F5344CB8AC3E}">
        <p14:creationId xmlns:p14="http://schemas.microsoft.com/office/powerpoint/2010/main" val="3098274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25B8-A173-4994-B4DC-DEF330A31A76}"/>
              </a:ext>
            </a:extLst>
          </p:cNvPr>
          <p:cNvSpPr>
            <a:spLocks noGrp="1"/>
          </p:cNvSpPr>
          <p:nvPr>
            <p:ph type="title"/>
          </p:nvPr>
        </p:nvSpPr>
        <p:spPr>
          <a:xfrm>
            <a:off x="228600" y="136523"/>
            <a:ext cx="10515600" cy="1325563"/>
          </a:xfrm>
        </p:spPr>
        <p:txBody>
          <a:bodyPr/>
          <a:lstStyle/>
          <a:p>
            <a:r>
              <a:rPr lang="en-US" dirty="0"/>
              <a:t>Interpreting 1-way Partial Dependence Plots</a:t>
            </a:r>
          </a:p>
        </p:txBody>
      </p:sp>
      <p:sp>
        <p:nvSpPr>
          <p:cNvPr id="4" name="Footer Placeholder 3">
            <a:extLst>
              <a:ext uri="{FF2B5EF4-FFF2-40B4-BE49-F238E27FC236}">
                <a16:creationId xmlns:a16="http://schemas.microsoft.com/office/drawing/2014/main" id="{7CDD5107-FE86-16E7-B9AA-44CFEE75ED9F}"/>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3CAA50AE-D2ED-090A-49B2-F7C07F2F6DCC}"/>
              </a:ext>
            </a:extLst>
          </p:cNvPr>
          <p:cNvSpPr>
            <a:spLocks noGrp="1"/>
          </p:cNvSpPr>
          <p:nvPr>
            <p:ph type="sldNum" sz="quarter" idx="4"/>
          </p:nvPr>
        </p:nvSpPr>
        <p:spPr/>
        <p:txBody>
          <a:bodyPr/>
          <a:lstStyle/>
          <a:p>
            <a:fld id="{8D9C3B4F-4B7B-9A4F-9F3C-3A4901A33979}" type="slidenum">
              <a:rPr lang="en-US" smtClean="0"/>
              <a:pPr/>
              <a:t>24</a:t>
            </a:fld>
            <a:endParaRPr lang="en-US"/>
          </a:p>
        </p:txBody>
      </p:sp>
      <p:sp>
        <p:nvSpPr>
          <p:cNvPr id="6" name="Text Placeholder 5">
            <a:extLst>
              <a:ext uri="{FF2B5EF4-FFF2-40B4-BE49-F238E27FC236}">
                <a16:creationId xmlns:a16="http://schemas.microsoft.com/office/drawing/2014/main" id="{A4053889-3A23-5983-0440-2D2AECA89378}"/>
              </a:ext>
            </a:extLst>
          </p:cNvPr>
          <p:cNvSpPr>
            <a:spLocks noGrp="1"/>
          </p:cNvSpPr>
          <p:nvPr>
            <p:ph type="body" sz="quarter" idx="10"/>
          </p:nvPr>
        </p:nvSpPr>
        <p:spPr/>
        <p:txBody>
          <a:bodyPr/>
          <a:lstStyle/>
          <a:p>
            <a:endParaRPr lang="en-US"/>
          </a:p>
        </p:txBody>
      </p:sp>
      <p:grpSp>
        <p:nvGrpSpPr>
          <p:cNvPr id="7" name="Group 6">
            <a:extLst>
              <a:ext uri="{FF2B5EF4-FFF2-40B4-BE49-F238E27FC236}">
                <a16:creationId xmlns:a16="http://schemas.microsoft.com/office/drawing/2014/main" id="{8B917658-A814-9B38-2DA1-49C61BE2D829}"/>
              </a:ext>
            </a:extLst>
          </p:cNvPr>
          <p:cNvGrpSpPr/>
          <p:nvPr/>
        </p:nvGrpSpPr>
        <p:grpSpPr>
          <a:xfrm>
            <a:off x="133350" y="1233485"/>
            <a:ext cx="6372225" cy="3919539"/>
            <a:chOff x="7080265" y="1359535"/>
            <a:chExt cx="4214682" cy="2316591"/>
          </a:xfrm>
        </p:grpSpPr>
        <p:pic>
          <p:nvPicPr>
            <p:cNvPr id="8" name="Picture 7" descr="A graph of a graph&#10;&#10;Description automatically generated with medium confidence">
              <a:extLst>
                <a:ext uri="{FF2B5EF4-FFF2-40B4-BE49-F238E27FC236}">
                  <a16:creationId xmlns:a16="http://schemas.microsoft.com/office/drawing/2014/main" id="{5BCD4C1E-205E-BD6A-F712-7BF317139940}"/>
                </a:ext>
              </a:extLst>
            </p:cNvPr>
            <p:cNvPicPr>
              <a:picLocks noChangeAspect="1"/>
            </p:cNvPicPr>
            <p:nvPr/>
          </p:nvPicPr>
          <p:blipFill rotWithShape="1">
            <a:blip r:embed="rId2">
              <a:extLst>
                <a:ext uri="{28A0092B-C50C-407E-A947-70E740481C1C}">
                  <a14:useLocalDpi xmlns:a14="http://schemas.microsoft.com/office/drawing/2010/main" val="0"/>
                </a:ext>
              </a:extLst>
            </a:blip>
            <a:srcRect l="7780" t="11152" r="8887" b="48079"/>
            <a:stretch/>
          </p:blipFill>
          <p:spPr>
            <a:xfrm>
              <a:off x="7080265" y="1359535"/>
              <a:ext cx="4214682" cy="2316591"/>
            </a:xfrm>
            <a:prstGeom prst="rect">
              <a:avLst/>
            </a:prstGeom>
          </p:spPr>
        </p:pic>
        <p:sp>
          <p:nvSpPr>
            <p:cNvPr id="10" name="TextBox 9">
              <a:extLst>
                <a:ext uri="{FF2B5EF4-FFF2-40B4-BE49-F238E27FC236}">
                  <a16:creationId xmlns:a16="http://schemas.microsoft.com/office/drawing/2014/main" id="{A658577D-4D09-F702-CA74-F6F8CEA7B1A7}"/>
                </a:ext>
              </a:extLst>
            </p:cNvPr>
            <p:cNvSpPr txBox="1"/>
            <p:nvPr/>
          </p:nvSpPr>
          <p:spPr>
            <a:xfrm>
              <a:off x="7331103" y="1359535"/>
              <a:ext cx="473302" cy="307777"/>
            </a:xfrm>
            <a:prstGeom prst="rect">
              <a:avLst/>
            </a:prstGeom>
            <a:noFill/>
          </p:spPr>
          <p:txBody>
            <a:bodyPr wrap="square" rtlCol="0">
              <a:spAutoFit/>
            </a:bodyPr>
            <a:lstStyle/>
            <a:p>
              <a:r>
                <a:rPr lang="en-US" sz="1400" b="1"/>
                <a:t>Lat.</a:t>
              </a:r>
            </a:p>
          </p:txBody>
        </p:sp>
        <p:sp>
          <p:nvSpPr>
            <p:cNvPr id="11" name="TextBox 10">
              <a:extLst>
                <a:ext uri="{FF2B5EF4-FFF2-40B4-BE49-F238E27FC236}">
                  <a16:creationId xmlns:a16="http://schemas.microsoft.com/office/drawing/2014/main" id="{9B14D5F5-E129-52BE-94B3-0FDEBDE2D87F}"/>
                </a:ext>
              </a:extLst>
            </p:cNvPr>
            <p:cNvSpPr txBox="1"/>
            <p:nvPr/>
          </p:nvSpPr>
          <p:spPr>
            <a:xfrm>
              <a:off x="8660692" y="1375093"/>
              <a:ext cx="652333" cy="307777"/>
            </a:xfrm>
            <a:prstGeom prst="rect">
              <a:avLst/>
            </a:prstGeom>
            <a:noFill/>
          </p:spPr>
          <p:txBody>
            <a:bodyPr wrap="square" rtlCol="0">
              <a:spAutoFit/>
            </a:bodyPr>
            <a:lstStyle/>
            <a:p>
              <a:r>
                <a:rPr lang="en-US" sz="1400" b="1"/>
                <a:t>Lon.</a:t>
              </a:r>
            </a:p>
          </p:txBody>
        </p:sp>
        <p:sp>
          <p:nvSpPr>
            <p:cNvPr id="12" name="TextBox 11">
              <a:extLst>
                <a:ext uri="{FF2B5EF4-FFF2-40B4-BE49-F238E27FC236}">
                  <a16:creationId xmlns:a16="http://schemas.microsoft.com/office/drawing/2014/main" id="{88702E6F-AEBC-46B4-E8FA-3F311F774F1B}"/>
                </a:ext>
              </a:extLst>
            </p:cNvPr>
            <p:cNvSpPr txBox="1"/>
            <p:nvPr/>
          </p:nvSpPr>
          <p:spPr>
            <a:xfrm>
              <a:off x="10083253" y="1379310"/>
              <a:ext cx="652333" cy="307777"/>
            </a:xfrm>
            <a:prstGeom prst="rect">
              <a:avLst/>
            </a:prstGeom>
            <a:noFill/>
          </p:spPr>
          <p:txBody>
            <a:bodyPr wrap="square" rtlCol="0">
              <a:spAutoFit/>
            </a:bodyPr>
            <a:lstStyle/>
            <a:p>
              <a:r>
                <a:rPr lang="en-US" sz="1400" b="1"/>
                <a:t>Year</a:t>
              </a:r>
            </a:p>
          </p:txBody>
        </p:sp>
        <p:sp>
          <p:nvSpPr>
            <p:cNvPr id="13" name="TextBox 12">
              <a:extLst>
                <a:ext uri="{FF2B5EF4-FFF2-40B4-BE49-F238E27FC236}">
                  <a16:creationId xmlns:a16="http://schemas.microsoft.com/office/drawing/2014/main" id="{D4A878BD-EFD7-518E-0ED6-6CF656287E46}"/>
                </a:ext>
              </a:extLst>
            </p:cNvPr>
            <p:cNvSpPr txBox="1"/>
            <p:nvPr/>
          </p:nvSpPr>
          <p:spPr>
            <a:xfrm>
              <a:off x="7259541" y="2527306"/>
              <a:ext cx="842838" cy="307777"/>
            </a:xfrm>
            <a:prstGeom prst="rect">
              <a:avLst/>
            </a:prstGeom>
            <a:noFill/>
          </p:spPr>
          <p:txBody>
            <a:bodyPr wrap="square" rtlCol="0">
              <a:spAutoFit/>
            </a:bodyPr>
            <a:lstStyle/>
            <a:p>
              <a:r>
                <a:rPr lang="en-US" sz="1400" b="1"/>
                <a:t>Month</a:t>
              </a:r>
            </a:p>
          </p:txBody>
        </p:sp>
        <p:sp>
          <p:nvSpPr>
            <p:cNvPr id="14" name="TextBox 13">
              <a:extLst>
                <a:ext uri="{FF2B5EF4-FFF2-40B4-BE49-F238E27FC236}">
                  <a16:creationId xmlns:a16="http://schemas.microsoft.com/office/drawing/2014/main" id="{011757AE-E2C9-6D5F-6B6C-44B9850AA628}"/>
                </a:ext>
              </a:extLst>
            </p:cNvPr>
            <p:cNvSpPr txBox="1"/>
            <p:nvPr/>
          </p:nvSpPr>
          <p:spPr>
            <a:xfrm>
              <a:off x="8658933" y="2534161"/>
              <a:ext cx="1113219" cy="307777"/>
            </a:xfrm>
            <a:prstGeom prst="rect">
              <a:avLst/>
            </a:prstGeom>
            <a:noFill/>
          </p:spPr>
          <p:txBody>
            <a:bodyPr wrap="square" rtlCol="0">
              <a:spAutoFit/>
            </a:bodyPr>
            <a:lstStyle/>
            <a:p>
              <a:r>
                <a:rPr lang="en-US" sz="1400" b="1"/>
                <a:t>Obs. Temp.</a:t>
              </a:r>
            </a:p>
          </p:txBody>
        </p:sp>
        <p:sp>
          <p:nvSpPr>
            <p:cNvPr id="15" name="TextBox 14">
              <a:extLst>
                <a:ext uri="{FF2B5EF4-FFF2-40B4-BE49-F238E27FC236}">
                  <a16:creationId xmlns:a16="http://schemas.microsoft.com/office/drawing/2014/main" id="{EC3AE63F-EF30-53DF-C49A-5F329D6C0856}"/>
                </a:ext>
              </a:extLst>
            </p:cNvPr>
            <p:cNvSpPr txBox="1"/>
            <p:nvPr/>
          </p:nvSpPr>
          <p:spPr>
            <a:xfrm>
              <a:off x="10061039" y="2539842"/>
              <a:ext cx="1113219" cy="523220"/>
            </a:xfrm>
            <a:prstGeom prst="rect">
              <a:avLst/>
            </a:prstGeom>
            <a:noFill/>
          </p:spPr>
          <p:txBody>
            <a:bodyPr wrap="square" rtlCol="0">
              <a:spAutoFit/>
            </a:bodyPr>
            <a:lstStyle/>
            <a:p>
              <a:r>
                <a:rPr lang="en-US" sz="1400" b="1" dirty="0"/>
                <a:t>Obs. Mix. Ratio</a:t>
              </a:r>
            </a:p>
          </p:txBody>
        </p:sp>
      </p:grpSp>
      <p:grpSp>
        <p:nvGrpSpPr>
          <p:cNvPr id="21" name="Group 20">
            <a:extLst>
              <a:ext uri="{FF2B5EF4-FFF2-40B4-BE49-F238E27FC236}">
                <a16:creationId xmlns:a16="http://schemas.microsoft.com/office/drawing/2014/main" id="{35817410-4C31-BB19-9B5A-BAEA75F02797}"/>
              </a:ext>
            </a:extLst>
          </p:cNvPr>
          <p:cNvGrpSpPr/>
          <p:nvPr/>
        </p:nvGrpSpPr>
        <p:grpSpPr>
          <a:xfrm>
            <a:off x="4914899" y="1088840"/>
            <a:ext cx="5924551" cy="1216210"/>
            <a:chOff x="5056111" y="537340"/>
            <a:chExt cx="7668392" cy="1769667"/>
          </a:xfrm>
        </p:grpSpPr>
        <p:sp>
          <p:nvSpPr>
            <p:cNvPr id="22" name="Oval 21">
              <a:extLst>
                <a:ext uri="{FF2B5EF4-FFF2-40B4-BE49-F238E27FC236}">
                  <a16:creationId xmlns:a16="http://schemas.microsoft.com/office/drawing/2014/main" id="{C2E2DA7A-BF5D-5200-044A-5F22FD2A79C2}"/>
                </a:ext>
              </a:extLst>
            </p:cNvPr>
            <p:cNvSpPr/>
            <p:nvPr/>
          </p:nvSpPr>
          <p:spPr>
            <a:xfrm flipV="1">
              <a:off x="5056111" y="1864629"/>
              <a:ext cx="369859" cy="442378"/>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814D26EF-932D-912A-D6BD-B23E5D33E8B8}"/>
                </a:ext>
              </a:extLst>
            </p:cNvPr>
            <p:cNvCxnSpPr>
              <a:cxnSpLocks/>
            </p:cNvCxnSpPr>
            <p:nvPr/>
          </p:nvCxnSpPr>
          <p:spPr>
            <a:xfrm flipV="1">
              <a:off x="5425970" y="1175348"/>
              <a:ext cx="2179891" cy="79299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EF88F94-8833-2510-64A0-1D89A926BAB3}"/>
                </a:ext>
              </a:extLst>
            </p:cNvPr>
            <p:cNvSpPr txBox="1"/>
            <p:nvPr/>
          </p:nvSpPr>
          <p:spPr>
            <a:xfrm>
              <a:off x="7640663" y="537340"/>
              <a:ext cx="5083840" cy="940455"/>
            </a:xfrm>
            <a:prstGeom prst="rect">
              <a:avLst/>
            </a:prstGeom>
            <a:noFill/>
          </p:spPr>
          <p:txBody>
            <a:bodyPr wrap="square" rtlCol="0">
              <a:spAutoFit/>
            </a:bodyPr>
            <a:lstStyle/>
            <a:p>
              <a:r>
                <a:rPr lang="en-US" dirty="0"/>
                <a:t>- </a:t>
              </a:r>
              <a:r>
                <a:rPr lang="en-US" b="1" i="1" dirty="0"/>
                <a:t>Avg. X in subset</a:t>
              </a:r>
              <a:r>
                <a:rPr lang="en-US" b="1" dirty="0"/>
                <a:t>(Year): </a:t>
              </a:r>
              <a:r>
                <a:rPr lang="en-US" dirty="0"/>
                <a:t>~2005</a:t>
              </a:r>
            </a:p>
            <a:p>
              <a:r>
                <a:rPr lang="en-US" dirty="0"/>
                <a:t>- </a:t>
              </a:r>
              <a:r>
                <a:rPr lang="en-US" b="1" i="1" dirty="0"/>
                <a:t>Avg. predicted O3 Bias</a:t>
              </a:r>
              <a:r>
                <a:rPr lang="en-US" b="1" dirty="0"/>
                <a:t>: </a:t>
              </a:r>
              <a:r>
                <a:rPr lang="en-US" dirty="0"/>
                <a:t>~ 2 ppb</a:t>
              </a:r>
            </a:p>
          </p:txBody>
        </p:sp>
      </p:grpSp>
      <p:cxnSp>
        <p:nvCxnSpPr>
          <p:cNvPr id="29" name="Straight Connector 28">
            <a:extLst>
              <a:ext uri="{FF2B5EF4-FFF2-40B4-BE49-F238E27FC236}">
                <a16:creationId xmlns:a16="http://schemas.microsoft.com/office/drawing/2014/main" id="{8721B696-CD55-ACAD-25BC-B50AE33FE732}"/>
              </a:ext>
            </a:extLst>
          </p:cNvPr>
          <p:cNvCxnSpPr>
            <a:cxnSpLocks/>
          </p:cNvCxnSpPr>
          <p:nvPr/>
        </p:nvCxnSpPr>
        <p:spPr>
          <a:xfrm flipV="1">
            <a:off x="5800725" y="3885804"/>
            <a:ext cx="1810479" cy="36234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C391FE-564A-A6A5-3439-19489D2B16F8}"/>
              </a:ext>
            </a:extLst>
          </p:cNvPr>
          <p:cNvCxnSpPr>
            <a:cxnSpLocks/>
          </p:cNvCxnSpPr>
          <p:nvPr/>
        </p:nvCxnSpPr>
        <p:spPr>
          <a:xfrm flipH="1">
            <a:off x="4914899" y="4248150"/>
            <a:ext cx="885826" cy="5375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79CCA1-2EBC-4B62-D924-B25F816342FC}"/>
              </a:ext>
            </a:extLst>
          </p:cNvPr>
          <p:cNvCxnSpPr>
            <a:cxnSpLocks/>
          </p:cNvCxnSpPr>
          <p:nvPr/>
        </p:nvCxnSpPr>
        <p:spPr>
          <a:xfrm flipH="1">
            <a:off x="5076826" y="4248150"/>
            <a:ext cx="723899" cy="5375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B51DE2-D146-D7A5-65D0-1966CF4BE990}"/>
              </a:ext>
            </a:extLst>
          </p:cNvPr>
          <p:cNvCxnSpPr>
            <a:cxnSpLocks/>
          </p:cNvCxnSpPr>
          <p:nvPr/>
        </p:nvCxnSpPr>
        <p:spPr>
          <a:xfrm flipH="1">
            <a:off x="5267325" y="4248150"/>
            <a:ext cx="533400" cy="52291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DBFABA-8077-57E3-1A88-F3FE648A6F9F}"/>
              </a:ext>
            </a:extLst>
          </p:cNvPr>
          <p:cNvCxnSpPr>
            <a:cxnSpLocks/>
          </p:cNvCxnSpPr>
          <p:nvPr/>
        </p:nvCxnSpPr>
        <p:spPr>
          <a:xfrm flipH="1">
            <a:off x="5357812" y="4248150"/>
            <a:ext cx="442913" cy="5375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BE22F61-6167-02E8-ABC6-8F6FB6A61E26}"/>
              </a:ext>
            </a:extLst>
          </p:cNvPr>
          <p:cNvCxnSpPr>
            <a:cxnSpLocks/>
          </p:cNvCxnSpPr>
          <p:nvPr/>
        </p:nvCxnSpPr>
        <p:spPr>
          <a:xfrm flipH="1">
            <a:off x="5534025" y="4233511"/>
            <a:ext cx="266700" cy="5375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13151-E831-33FF-68A8-62E665D79AF2}"/>
              </a:ext>
            </a:extLst>
          </p:cNvPr>
          <p:cNvCxnSpPr>
            <a:cxnSpLocks/>
          </p:cNvCxnSpPr>
          <p:nvPr/>
        </p:nvCxnSpPr>
        <p:spPr>
          <a:xfrm flipH="1">
            <a:off x="5667375" y="4233511"/>
            <a:ext cx="133350" cy="5375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3DC8665-4797-7664-1CB7-2A61CDF6A104}"/>
              </a:ext>
            </a:extLst>
          </p:cNvPr>
          <p:cNvCxnSpPr>
            <a:cxnSpLocks/>
          </p:cNvCxnSpPr>
          <p:nvPr/>
        </p:nvCxnSpPr>
        <p:spPr>
          <a:xfrm>
            <a:off x="5800725" y="4233511"/>
            <a:ext cx="0" cy="5375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123EFAD-3D08-8488-57F9-A8ECCE2622DE}"/>
              </a:ext>
            </a:extLst>
          </p:cNvPr>
          <p:cNvCxnSpPr>
            <a:cxnSpLocks/>
          </p:cNvCxnSpPr>
          <p:nvPr/>
        </p:nvCxnSpPr>
        <p:spPr>
          <a:xfrm>
            <a:off x="5800725" y="4248150"/>
            <a:ext cx="176213" cy="52291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B4B2BE0-3D18-30BA-8E9F-5F3B5F907464}"/>
              </a:ext>
            </a:extLst>
          </p:cNvPr>
          <p:cNvCxnSpPr>
            <a:cxnSpLocks/>
          </p:cNvCxnSpPr>
          <p:nvPr/>
        </p:nvCxnSpPr>
        <p:spPr>
          <a:xfrm>
            <a:off x="5800724" y="4262789"/>
            <a:ext cx="414340" cy="5082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02F637A-AAE0-9373-13FF-50211EF91D7D}"/>
              </a:ext>
            </a:extLst>
          </p:cNvPr>
          <p:cNvSpPr txBox="1"/>
          <p:nvPr/>
        </p:nvSpPr>
        <p:spPr>
          <a:xfrm>
            <a:off x="7611205" y="3520207"/>
            <a:ext cx="3132996" cy="923330"/>
          </a:xfrm>
          <a:prstGeom prst="rect">
            <a:avLst/>
          </a:prstGeom>
          <a:noFill/>
        </p:spPr>
        <p:txBody>
          <a:bodyPr wrap="square" rtlCol="0">
            <a:spAutoFit/>
          </a:bodyPr>
          <a:lstStyle/>
          <a:p>
            <a:r>
              <a:rPr lang="en-US" dirty="0"/>
              <a:t>- </a:t>
            </a:r>
            <a:r>
              <a:rPr lang="en-US" b="1" i="1" dirty="0"/>
              <a:t>X ticks show the decile ranges (every 10% of data volume) of the X feature</a:t>
            </a:r>
            <a:endParaRPr lang="en-US" dirty="0"/>
          </a:p>
        </p:txBody>
      </p:sp>
    </p:spTree>
    <p:extLst>
      <p:ext uri="{BB962C8B-B14F-4D97-AF65-F5344CB8AC3E}">
        <p14:creationId xmlns:p14="http://schemas.microsoft.com/office/powerpoint/2010/main" val="61460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4965-D9D1-508F-008D-758D9DE3E3BC}"/>
              </a:ext>
            </a:extLst>
          </p:cNvPr>
          <p:cNvSpPr>
            <a:spLocks noGrp="1"/>
          </p:cNvSpPr>
          <p:nvPr>
            <p:ph type="title"/>
          </p:nvPr>
        </p:nvSpPr>
        <p:spPr>
          <a:xfrm>
            <a:off x="0" y="1"/>
            <a:ext cx="12192000" cy="1166854"/>
          </a:xfrm>
        </p:spPr>
        <p:txBody>
          <a:bodyPr>
            <a:normAutofit/>
          </a:bodyPr>
          <a:lstStyle/>
          <a:p>
            <a:r>
              <a:rPr lang="en-US" sz="2800"/>
              <a:t>WRF meteorology data available in the EQUATES domain allows for exploration of the relationship between WRF meteorology inputs and CMAQ modeled MDA8 O</a:t>
            </a:r>
            <a:r>
              <a:rPr lang="en-US" sz="2800" baseline="-25000"/>
              <a:t>3</a:t>
            </a:r>
            <a:r>
              <a:rPr lang="en-US" sz="2800"/>
              <a:t>.</a:t>
            </a:r>
          </a:p>
        </p:txBody>
      </p:sp>
      <p:sp>
        <p:nvSpPr>
          <p:cNvPr id="3" name="Content Placeholder 2">
            <a:extLst>
              <a:ext uri="{FF2B5EF4-FFF2-40B4-BE49-F238E27FC236}">
                <a16:creationId xmlns:a16="http://schemas.microsoft.com/office/drawing/2014/main" id="{8D359F99-BD3E-04E9-48EF-1CE1D4A90869}"/>
              </a:ext>
            </a:extLst>
          </p:cNvPr>
          <p:cNvSpPr>
            <a:spLocks noGrp="1"/>
          </p:cNvSpPr>
          <p:nvPr>
            <p:ph idx="1"/>
          </p:nvPr>
        </p:nvSpPr>
        <p:spPr>
          <a:xfrm>
            <a:off x="442415" y="1339808"/>
            <a:ext cx="3610970" cy="4351338"/>
          </a:xfrm>
        </p:spPr>
        <p:txBody>
          <a:bodyPr/>
          <a:lstStyle/>
          <a:p>
            <a:r>
              <a:rPr lang="en-US" b="1" dirty="0"/>
              <a:t>This enables the investigations of:</a:t>
            </a:r>
          </a:p>
          <a:p>
            <a:pPr marL="342900" lvl="1" indent="0">
              <a:buNone/>
            </a:pPr>
            <a:r>
              <a:rPr lang="en-US" b="1" dirty="0"/>
              <a:t>A.) </a:t>
            </a:r>
            <a:r>
              <a:rPr lang="en-US" i="1" dirty="0"/>
              <a:t>Is bias in WRF modeled meteorology a potential driver of ozone bias?</a:t>
            </a:r>
          </a:p>
          <a:p>
            <a:pPr marL="342900" lvl="1" indent="0">
              <a:buNone/>
            </a:pPr>
            <a:r>
              <a:rPr lang="en-US" b="1" dirty="0"/>
              <a:t>B.) </a:t>
            </a:r>
            <a:r>
              <a:rPr lang="en-US" i="1" dirty="0"/>
              <a:t>Can trends in ozone bias be associated with trends in bias in meteorology?</a:t>
            </a:r>
          </a:p>
          <a:p>
            <a:pPr marL="342900" lvl="1" indent="0">
              <a:buNone/>
            </a:pPr>
            <a:r>
              <a:rPr lang="en-US" b="1" dirty="0"/>
              <a:t>C.) </a:t>
            </a:r>
            <a:r>
              <a:rPr lang="en-US" i="1" dirty="0"/>
              <a:t>Does the negative bias in ozone tend to occur during certain observed meteorological conditions?</a:t>
            </a:r>
            <a:endParaRPr lang="en-US" dirty="0"/>
          </a:p>
        </p:txBody>
      </p:sp>
      <p:sp>
        <p:nvSpPr>
          <p:cNvPr id="4" name="Footer Placeholder 3">
            <a:extLst>
              <a:ext uri="{FF2B5EF4-FFF2-40B4-BE49-F238E27FC236}">
                <a16:creationId xmlns:a16="http://schemas.microsoft.com/office/drawing/2014/main" id="{7CD3E354-6059-1109-0584-759031351FAB}"/>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11422965-F0F5-4DC7-7A53-B2B03F54DEF3}"/>
              </a:ext>
            </a:extLst>
          </p:cNvPr>
          <p:cNvSpPr>
            <a:spLocks noGrp="1"/>
          </p:cNvSpPr>
          <p:nvPr>
            <p:ph type="sldNum" sz="quarter" idx="4"/>
          </p:nvPr>
        </p:nvSpPr>
        <p:spPr/>
        <p:txBody>
          <a:bodyPr/>
          <a:lstStyle/>
          <a:p>
            <a:fld id="{8D9C3B4F-4B7B-9A4F-9F3C-3A4901A33979}" type="slidenum">
              <a:rPr lang="en-US" smtClean="0"/>
              <a:pPr/>
              <a:t>3</a:t>
            </a:fld>
            <a:endParaRPr lang="en-US"/>
          </a:p>
        </p:txBody>
      </p:sp>
      <p:sp>
        <p:nvSpPr>
          <p:cNvPr id="6" name="Text Placeholder 5">
            <a:extLst>
              <a:ext uri="{FF2B5EF4-FFF2-40B4-BE49-F238E27FC236}">
                <a16:creationId xmlns:a16="http://schemas.microsoft.com/office/drawing/2014/main" id="{4E4A44C8-34B4-6188-A166-13DF772E6E15}"/>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graphicFrame>
        <p:nvGraphicFramePr>
          <p:cNvPr id="7" name="Table 6">
            <a:extLst>
              <a:ext uri="{FF2B5EF4-FFF2-40B4-BE49-F238E27FC236}">
                <a16:creationId xmlns:a16="http://schemas.microsoft.com/office/drawing/2014/main" id="{4E383E73-7A3F-6A6B-A8C2-3C284F7F05D9}"/>
              </a:ext>
            </a:extLst>
          </p:cNvPr>
          <p:cNvGraphicFramePr>
            <a:graphicFrameLocks noGrp="1"/>
          </p:cNvGraphicFramePr>
          <p:nvPr>
            <p:extLst>
              <p:ext uri="{D42A27DB-BD31-4B8C-83A1-F6EECF244321}">
                <p14:modId xmlns:p14="http://schemas.microsoft.com/office/powerpoint/2010/main" val="2723058239"/>
              </p:ext>
            </p:extLst>
          </p:nvPr>
        </p:nvGraphicFramePr>
        <p:xfrm>
          <a:off x="4830179" y="1575594"/>
          <a:ext cx="7064492" cy="3945890"/>
        </p:xfrm>
        <a:graphic>
          <a:graphicData uri="http://schemas.openxmlformats.org/drawingml/2006/table">
            <a:tbl>
              <a:tblPr firstRow="1" bandRow="1">
                <a:tableStyleId>{5C22544A-7EE6-4342-B048-85BDC9FD1C3A}</a:tableStyleId>
              </a:tblPr>
              <a:tblGrid>
                <a:gridCol w="1874963">
                  <a:extLst>
                    <a:ext uri="{9D8B030D-6E8A-4147-A177-3AD203B41FA5}">
                      <a16:colId xmlns:a16="http://schemas.microsoft.com/office/drawing/2014/main" val="2470458489"/>
                    </a:ext>
                  </a:extLst>
                </a:gridCol>
                <a:gridCol w="904132">
                  <a:extLst>
                    <a:ext uri="{9D8B030D-6E8A-4147-A177-3AD203B41FA5}">
                      <a16:colId xmlns:a16="http://schemas.microsoft.com/office/drawing/2014/main" val="3794123424"/>
                    </a:ext>
                  </a:extLst>
                </a:gridCol>
                <a:gridCol w="846162">
                  <a:extLst>
                    <a:ext uri="{9D8B030D-6E8A-4147-A177-3AD203B41FA5}">
                      <a16:colId xmlns:a16="http://schemas.microsoft.com/office/drawing/2014/main" val="1736212165"/>
                    </a:ext>
                  </a:extLst>
                </a:gridCol>
                <a:gridCol w="1255594">
                  <a:extLst>
                    <a:ext uri="{9D8B030D-6E8A-4147-A177-3AD203B41FA5}">
                      <a16:colId xmlns:a16="http://schemas.microsoft.com/office/drawing/2014/main" val="1080922526"/>
                    </a:ext>
                  </a:extLst>
                </a:gridCol>
                <a:gridCol w="2183641">
                  <a:extLst>
                    <a:ext uri="{9D8B030D-6E8A-4147-A177-3AD203B41FA5}">
                      <a16:colId xmlns:a16="http://schemas.microsoft.com/office/drawing/2014/main" val="4127733752"/>
                    </a:ext>
                  </a:extLst>
                </a:gridCol>
              </a:tblGrid>
              <a:tr h="692785">
                <a:tc>
                  <a:txBody>
                    <a:bodyPr/>
                    <a:lstStyle/>
                    <a:p>
                      <a:r>
                        <a:rPr lang="en-US" sz="1600">
                          <a:solidFill>
                            <a:schemeClr val="tx1"/>
                          </a:solidFill>
                        </a:rPr>
                        <a:t>Feature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Unit</a:t>
                      </a:r>
                    </a:p>
                  </a:txBody>
                  <a:tcPr/>
                </a:tc>
                <a:tc>
                  <a:txBody>
                    <a:bodyPr/>
                    <a:lstStyle/>
                    <a:p>
                      <a:r>
                        <a:rPr lang="en-US" sz="1600">
                          <a:solidFill>
                            <a:schemeClr val="tx1"/>
                          </a:solidFill>
                        </a:rPr>
                        <a:t>Time</a:t>
                      </a:r>
                    </a:p>
                  </a:txBody>
                  <a:tcPr/>
                </a:tc>
                <a:tc>
                  <a:txBody>
                    <a:bodyPr/>
                    <a:lstStyle/>
                    <a:p>
                      <a:r>
                        <a:rPr lang="en-US" sz="1600">
                          <a:solidFill>
                            <a:schemeClr val="tx1"/>
                          </a:solidFill>
                        </a:rPr>
                        <a:t>Value Range</a:t>
                      </a:r>
                    </a:p>
                  </a:txBody>
                  <a:tcPr/>
                </a:tc>
                <a:tc>
                  <a:txBody>
                    <a:bodyPr/>
                    <a:lstStyle/>
                    <a:p>
                      <a:r>
                        <a:rPr lang="en-US" sz="1600">
                          <a:solidFill>
                            <a:schemeClr val="tx1"/>
                          </a:solidFill>
                        </a:rPr>
                        <a:t>Bias (Modeled-Observed) Range</a:t>
                      </a:r>
                    </a:p>
                  </a:txBody>
                  <a:tcPr/>
                </a:tc>
                <a:extLst>
                  <a:ext uri="{0D108BD9-81ED-4DB2-BD59-A6C34878D82A}">
                    <a16:rowId xmlns:a16="http://schemas.microsoft.com/office/drawing/2014/main" val="2097592589"/>
                  </a:ext>
                </a:extLst>
              </a:tr>
              <a:tr h="376083">
                <a:tc>
                  <a:txBody>
                    <a:bodyPr/>
                    <a:lstStyle/>
                    <a:p>
                      <a:r>
                        <a:rPr lang="en-US" sz="1600"/>
                        <a:t>Maximum Daily Temperature</a:t>
                      </a:r>
                    </a:p>
                  </a:txBody>
                  <a:tcPr/>
                </a:tc>
                <a:tc>
                  <a:txBody>
                    <a:bodyPr/>
                    <a:lstStyle/>
                    <a:p>
                      <a:r>
                        <a:rPr lang="en-US" sz="1600"/>
                        <a:t>K</a:t>
                      </a:r>
                    </a:p>
                  </a:txBody>
                  <a:tcPr/>
                </a:tc>
                <a:tc>
                  <a:txBody>
                    <a:bodyPr/>
                    <a:lstStyle/>
                    <a:p>
                      <a:r>
                        <a:rPr lang="en-US" sz="1600"/>
                        <a:t>8:00-20:00</a:t>
                      </a:r>
                    </a:p>
                  </a:txBody>
                  <a:tcPr/>
                </a:tc>
                <a:tc>
                  <a:txBody>
                    <a:bodyPr/>
                    <a:lstStyle/>
                    <a:p>
                      <a:r>
                        <a:rPr lang="en-US" sz="1600"/>
                        <a:t>240, 315</a:t>
                      </a:r>
                    </a:p>
                  </a:txBody>
                  <a:tcPr/>
                </a:tc>
                <a:tc>
                  <a:txBody>
                    <a:bodyPr/>
                    <a:lstStyle/>
                    <a:p>
                      <a:r>
                        <a:rPr lang="en-US" sz="1600"/>
                        <a:t>-25, 25</a:t>
                      </a:r>
                    </a:p>
                  </a:txBody>
                  <a:tcPr/>
                </a:tc>
                <a:extLst>
                  <a:ext uri="{0D108BD9-81ED-4DB2-BD59-A6C34878D82A}">
                    <a16:rowId xmlns:a16="http://schemas.microsoft.com/office/drawing/2014/main" val="1944974791"/>
                  </a:ext>
                </a:extLst>
              </a:tr>
              <a:tr h="692785">
                <a:tc>
                  <a:txBody>
                    <a:bodyPr/>
                    <a:lstStyle/>
                    <a:p>
                      <a:r>
                        <a:rPr lang="en-US" sz="1600"/>
                        <a:t>Average Mid-day Water Vapor Mixing Ratio</a:t>
                      </a:r>
                    </a:p>
                  </a:txBody>
                  <a:tcPr/>
                </a:tc>
                <a:tc>
                  <a:txBody>
                    <a:bodyPr/>
                    <a:lstStyle/>
                    <a:p>
                      <a:r>
                        <a:rPr lang="en-US" sz="1600"/>
                        <a:t>g/kg</a:t>
                      </a:r>
                    </a:p>
                  </a:txBody>
                  <a:tcPr/>
                </a:tc>
                <a:tc>
                  <a:txBody>
                    <a:bodyPr/>
                    <a:lstStyle/>
                    <a:p>
                      <a:r>
                        <a:rPr lang="en-US" sz="1600"/>
                        <a:t>10:00-16:00</a:t>
                      </a:r>
                    </a:p>
                  </a:txBody>
                  <a:tcPr/>
                </a:tc>
                <a:tc>
                  <a:txBody>
                    <a:bodyPr/>
                    <a:lstStyle/>
                    <a:p>
                      <a:r>
                        <a:rPr lang="en-US" sz="1600"/>
                        <a:t>0, 30</a:t>
                      </a:r>
                    </a:p>
                  </a:txBody>
                  <a:tcPr/>
                </a:tc>
                <a:tc>
                  <a:txBody>
                    <a:bodyPr/>
                    <a:lstStyle/>
                    <a:p>
                      <a:r>
                        <a:rPr lang="en-US" sz="1600"/>
                        <a:t>-20, 20</a:t>
                      </a:r>
                    </a:p>
                  </a:txBody>
                  <a:tcPr/>
                </a:tc>
                <a:extLst>
                  <a:ext uri="{0D108BD9-81ED-4DB2-BD59-A6C34878D82A}">
                    <a16:rowId xmlns:a16="http://schemas.microsoft.com/office/drawing/2014/main" val="1135533985"/>
                  </a:ext>
                </a:extLst>
              </a:tr>
              <a:tr h="376083">
                <a:tc>
                  <a:txBody>
                    <a:bodyPr/>
                    <a:lstStyle/>
                    <a:p>
                      <a:r>
                        <a:rPr lang="en-US" sz="1600"/>
                        <a:t>Morning Wind Speed</a:t>
                      </a:r>
                    </a:p>
                  </a:txBody>
                  <a:tcPr/>
                </a:tc>
                <a:tc>
                  <a:txBody>
                    <a:bodyPr/>
                    <a:lstStyle/>
                    <a:p>
                      <a:r>
                        <a:rPr lang="en-US" sz="1600"/>
                        <a:t>m/s</a:t>
                      </a:r>
                    </a:p>
                  </a:txBody>
                  <a:tcPr/>
                </a:tc>
                <a:tc>
                  <a:txBody>
                    <a:bodyPr/>
                    <a:lstStyle/>
                    <a:p>
                      <a:r>
                        <a:rPr lang="en-US" sz="1600"/>
                        <a:t>7:00-10:00</a:t>
                      </a:r>
                    </a:p>
                  </a:txBody>
                  <a:tcPr/>
                </a:tc>
                <a:tc>
                  <a:txBody>
                    <a:bodyPr/>
                    <a:lstStyle/>
                    <a:p>
                      <a:r>
                        <a:rPr lang="en-US" sz="1600"/>
                        <a:t>1.5, 25</a:t>
                      </a:r>
                    </a:p>
                  </a:txBody>
                  <a:tcPr/>
                </a:tc>
                <a:tc>
                  <a:txBody>
                    <a:bodyPr/>
                    <a:lstStyle/>
                    <a:p>
                      <a:r>
                        <a:rPr lang="en-US" sz="1600"/>
                        <a:t>-10, 10</a:t>
                      </a:r>
                    </a:p>
                  </a:txBody>
                  <a:tcPr/>
                </a:tc>
                <a:extLst>
                  <a:ext uri="{0D108BD9-81ED-4DB2-BD59-A6C34878D82A}">
                    <a16:rowId xmlns:a16="http://schemas.microsoft.com/office/drawing/2014/main" val="1418016377"/>
                  </a:ext>
                </a:extLst>
              </a:tr>
              <a:tr h="534434">
                <a:tc>
                  <a:txBody>
                    <a:bodyPr/>
                    <a:lstStyle/>
                    <a:p>
                      <a:r>
                        <a:rPr lang="en-US" sz="1600"/>
                        <a:t>Afternoon Wind Speed</a:t>
                      </a:r>
                    </a:p>
                  </a:txBody>
                  <a:tcPr/>
                </a:tc>
                <a:tc>
                  <a:txBody>
                    <a:bodyPr/>
                    <a:lstStyle/>
                    <a:p>
                      <a:r>
                        <a:rPr lang="en-US" sz="1600"/>
                        <a:t>m/s</a:t>
                      </a:r>
                    </a:p>
                  </a:txBody>
                  <a:tcPr/>
                </a:tc>
                <a:tc>
                  <a:txBody>
                    <a:bodyPr/>
                    <a:lstStyle/>
                    <a:p>
                      <a:r>
                        <a:rPr lang="en-US" sz="1600"/>
                        <a:t>13:00-16:00</a:t>
                      </a:r>
                    </a:p>
                  </a:txBody>
                  <a:tcPr/>
                </a:tc>
                <a:tc>
                  <a:txBody>
                    <a:bodyPr/>
                    <a:lstStyle/>
                    <a:p>
                      <a:r>
                        <a:rPr lang="en-US" sz="1600"/>
                        <a:t>1.5, 25</a:t>
                      </a:r>
                    </a:p>
                  </a:txBody>
                  <a:tcPr/>
                </a:tc>
                <a:tc>
                  <a:txBody>
                    <a:bodyPr/>
                    <a:lstStyle/>
                    <a:p>
                      <a:r>
                        <a:rPr lang="en-US" sz="1600"/>
                        <a:t>-10</a:t>
                      </a:r>
                      <a:r>
                        <a:rPr lang="en-US" sz="1600">
                          <a:solidFill>
                            <a:schemeClr val="tx1"/>
                          </a:solidFill>
                        </a:rPr>
                        <a:t>,</a:t>
                      </a:r>
                      <a:r>
                        <a:rPr lang="en-US" sz="1600"/>
                        <a:t> 10</a:t>
                      </a:r>
                    </a:p>
                  </a:txBody>
                  <a:tcPr/>
                </a:tc>
                <a:extLst>
                  <a:ext uri="{0D108BD9-81ED-4DB2-BD59-A6C34878D82A}">
                    <a16:rowId xmlns:a16="http://schemas.microsoft.com/office/drawing/2014/main" val="4072620108"/>
                  </a:ext>
                </a:extLst>
              </a:tr>
              <a:tr h="692785">
                <a:tc>
                  <a:txBody>
                    <a:bodyPr/>
                    <a:lstStyle/>
                    <a:p>
                      <a:r>
                        <a:rPr lang="en-US" sz="1600"/>
                        <a:t>Daily Precipitation (PRISM Obs. Data*)</a:t>
                      </a:r>
                    </a:p>
                  </a:txBody>
                  <a:tcPr/>
                </a:tc>
                <a:tc>
                  <a:txBody>
                    <a:bodyPr/>
                    <a:lstStyle/>
                    <a:p>
                      <a:r>
                        <a:rPr lang="en-US" sz="1600"/>
                        <a:t>mm/day</a:t>
                      </a:r>
                    </a:p>
                  </a:txBody>
                  <a:tcPr/>
                </a:tc>
                <a:tc>
                  <a:txBody>
                    <a:bodyPr/>
                    <a:lstStyle/>
                    <a:p>
                      <a:r>
                        <a:rPr lang="en-US" sz="1600"/>
                        <a:t>Full Day</a:t>
                      </a:r>
                    </a:p>
                  </a:txBody>
                  <a:tcPr/>
                </a:tc>
                <a:tc>
                  <a:txBody>
                    <a:bodyPr/>
                    <a:lstStyle/>
                    <a:p>
                      <a:r>
                        <a:rPr lang="en-US" sz="1600"/>
                        <a:t>0, Obs. Max</a:t>
                      </a:r>
                    </a:p>
                  </a:txBody>
                  <a:tcPr/>
                </a:tc>
                <a:tc>
                  <a:txBody>
                    <a:bodyPr/>
                    <a:lstStyle/>
                    <a:p>
                      <a:r>
                        <a:rPr lang="en-US" sz="1600"/>
                        <a:t>-50</a:t>
                      </a:r>
                      <a:r>
                        <a:rPr lang="en-US" sz="1600">
                          <a:solidFill>
                            <a:schemeClr val="tx1"/>
                          </a:solidFill>
                        </a:rPr>
                        <a:t>,</a:t>
                      </a:r>
                      <a:r>
                        <a:rPr lang="en-US" sz="1600"/>
                        <a:t> 50</a:t>
                      </a:r>
                    </a:p>
                  </a:txBody>
                  <a:tcPr/>
                </a:tc>
                <a:extLst>
                  <a:ext uri="{0D108BD9-81ED-4DB2-BD59-A6C34878D82A}">
                    <a16:rowId xmlns:a16="http://schemas.microsoft.com/office/drawing/2014/main" val="2135981683"/>
                  </a:ext>
                </a:extLst>
              </a:tr>
            </a:tbl>
          </a:graphicData>
        </a:graphic>
      </p:graphicFrame>
      <p:sp>
        <p:nvSpPr>
          <p:cNvPr id="8" name="TextBox 7">
            <a:extLst>
              <a:ext uri="{FF2B5EF4-FFF2-40B4-BE49-F238E27FC236}">
                <a16:creationId xmlns:a16="http://schemas.microsoft.com/office/drawing/2014/main" id="{FAD3F424-B3C0-4120-0921-4506D81C6AD8}"/>
              </a:ext>
            </a:extLst>
          </p:cNvPr>
          <p:cNvSpPr txBox="1"/>
          <p:nvPr/>
        </p:nvSpPr>
        <p:spPr>
          <a:xfrm>
            <a:off x="4753979" y="1044128"/>
            <a:ext cx="5951552" cy="584775"/>
          </a:xfrm>
          <a:prstGeom prst="rect">
            <a:avLst/>
          </a:prstGeom>
          <a:noFill/>
        </p:spPr>
        <p:txBody>
          <a:bodyPr wrap="square" rtlCol="0">
            <a:spAutoFit/>
          </a:bodyPr>
          <a:lstStyle/>
          <a:p>
            <a:r>
              <a:rPr lang="en-US" sz="1600" b="1" dirty="0"/>
              <a:t>Quality Control and compilation of Daily WRF Meteorology Features</a:t>
            </a:r>
          </a:p>
          <a:p>
            <a:r>
              <a:rPr lang="en-US" sz="1600" i="1" dirty="0"/>
              <a:t>Features Derived from </a:t>
            </a:r>
            <a:r>
              <a:rPr lang="en-US" sz="1600" i="1" dirty="0">
                <a:hlinkClick r:id="rId3"/>
              </a:rPr>
              <a:t>Wells et al. (2021)</a:t>
            </a:r>
            <a:endParaRPr lang="en-US" sz="1600" i="1" dirty="0"/>
          </a:p>
        </p:txBody>
      </p:sp>
      <p:sp>
        <p:nvSpPr>
          <p:cNvPr id="9" name="TextBox 8">
            <a:extLst>
              <a:ext uri="{FF2B5EF4-FFF2-40B4-BE49-F238E27FC236}">
                <a16:creationId xmlns:a16="http://schemas.microsoft.com/office/drawing/2014/main" id="{A5E54C24-2EEE-9BEE-D538-5461E68FC3AC}"/>
              </a:ext>
            </a:extLst>
          </p:cNvPr>
          <p:cNvSpPr txBox="1"/>
          <p:nvPr/>
        </p:nvSpPr>
        <p:spPr>
          <a:xfrm>
            <a:off x="4753978" y="5474236"/>
            <a:ext cx="3048901" cy="307777"/>
          </a:xfrm>
          <a:prstGeom prst="rect">
            <a:avLst/>
          </a:prstGeom>
          <a:noFill/>
        </p:spPr>
        <p:txBody>
          <a:bodyPr wrap="square" rtlCol="0">
            <a:spAutoFit/>
          </a:bodyPr>
          <a:lstStyle/>
          <a:p>
            <a:r>
              <a:rPr lang="en-US" sz="1400" i="1" dirty="0"/>
              <a:t>*Non-WRF; not included in Wells et al.</a:t>
            </a:r>
          </a:p>
        </p:txBody>
      </p:sp>
    </p:spTree>
    <p:extLst>
      <p:ext uri="{BB962C8B-B14F-4D97-AF65-F5344CB8AC3E}">
        <p14:creationId xmlns:p14="http://schemas.microsoft.com/office/powerpoint/2010/main" val="24109792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699D-1E74-A60B-D3FF-E56644215392}"/>
              </a:ext>
            </a:extLst>
          </p:cNvPr>
          <p:cNvSpPr>
            <a:spLocks noGrp="1"/>
          </p:cNvSpPr>
          <p:nvPr>
            <p:ph type="title"/>
          </p:nvPr>
        </p:nvSpPr>
        <p:spPr>
          <a:xfrm>
            <a:off x="0" y="12913"/>
            <a:ext cx="12192000" cy="820534"/>
          </a:xfrm>
        </p:spPr>
        <p:txBody>
          <a:bodyPr>
            <a:noAutofit/>
          </a:bodyPr>
          <a:lstStyle/>
          <a:p>
            <a:r>
              <a:rPr lang="en-US" sz="3200"/>
              <a:t>Paired meteorology-MDA8 O</a:t>
            </a:r>
            <a:r>
              <a:rPr lang="en-US" sz="3200" baseline="-25000"/>
              <a:t>3</a:t>
            </a:r>
            <a:r>
              <a:rPr lang="en-US" sz="3200"/>
              <a:t> data is grouped into NOAA climate regions.</a:t>
            </a:r>
          </a:p>
        </p:txBody>
      </p:sp>
      <p:sp>
        <p:nvSpPr>
          <p:cNvPr id="4" name="Footer Placeholder 3">
            <a:extLst>
              <a:ext uri="{FF2B5EF4-FFF2-40B4-BE49-F238E27FC236}">
                <a16:creationId xmlns:a16="http://schemas.microsoft.com/office/drawing/2014/main" id="{7F80B9B3-C6F7-EC74-1B39-7F40DAA7FB72}"/>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733A9E7F-4ADF-583C-A86B-59453EA2699D}"/>
              </a:ext>
            </a:extLst>
          </p:cNvPr>
          <p:cNvSpPr>
            <a:spLocks noGrp="1"/>
          </p:cNvSpPr>
          <p:nvPr>
            <p:ph type="sldNum" sz="quarter" idx="4"/>
          </p:nvPr>
        </p:nvSpPr>
        <p:spPr/>
        <p:txBody>
          <a:bodyPr/>
          <a:lstStyle/>
          <a:p>
            <a:fld id="{8D9C3B4F-4B7B-9A4F-9F3C-3A4901A33979}" type="slidenum">
              <a:rPr lang="en-US" smtClean="0"/>
              <a:pPr/>
              <a:t>4</a:t>
            </a:fld>
            <a:endParaRPr lang="en-US"/>
          </a:p>
        </p:txBody>
      </p:sp>
      <p:sp>
        <p:nvSpPr>
          <p:cNvPr id="6" name="Text Placeholder 5">
            <a:extLst>
              <a:ext uri="{FF2B5EF4-FFF2-40B4-BE49-F238E27FC236}">
                <a16:creationId xmlns:a16="http://schemas.microsoft.com/office/drawing/2014/main" id="{6CFF010E-2800-63EF-1E93-2C2D9EA82C20}"/>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pic>
        <p:nvPicPr>
          <p:cNvPr id="7" name="Picture 2" descr="Map of nine USA climate regions ( image courtesy NOAA). [8 ...">
            <a:extLst>
              <a:ext uri="{FF2B5EF4-FFF2-40B4-BE49-F238E27FC236}">
                <a16:creationId xmlns:a16="http://schemas.microsoft.com/office/drawing/2014/main" id="{086D288E-7BF7-FE02-077F-EAAF6238F2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120" y="833447"/>
            <a:ext cx="3457024" cy="2368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hart, line chart&#10;&#10;Description automatically generated">
            <a:extLst>
              <a:ext uri="{FF2B5EF4-FFF2-40B4-BE49-F238E27FC236}">
                <a16:creationId xmlns:a16="http://schemas.microsoft.com/office/drawing/2014/main" id="{D32EFE5E-C31E-FE7D-C034-A492D4DA0964}"/>
              </a:ext>
            </a:extLst>
          </p:cNvPr>
          <p:cNvPicPr>
            <a:picLocks noChangeAspect="1"/>
          </p:cNvPicPr>
          <p:nvPr/>
        </p:nvPicPr>
        <p:blipFill rotWithShape="1">
          <a:blip r:embed="rId3">
            <a:extLst>
              <a:ext uri="{28A0092B-C50C-407E-A947-70E740481C1C}">
                <a14:useLocalDpi xmlns:a14="http://schemas.microsoft.com/office/drawing/2010/main" val="0"/>
              </a:ext>
            </a:extLst>
          </a:blip>
          <a:srcRect l="63496" t="7116" r="9245" b="5966"/>
          <a:stretch/>
        </p:blipFill>
        <p:spPr>
          <a:xfrm>
            <a:off x="4864402" y="1720366"/>
            <a:ext cx="1283003" cy="4090824"/>
          </a:xfrm>
          <a:prstGeom prst="rect">
            <a:avLst/>
          </a:prstGeom>
        </p:spPr>
      </p:pic>
      <p:pic>
        <p:nvPicPr>
          <p:cNvPr id="9" name="Picture 8" descr="Chart, line chart&#10;&#10;Description automatically generated">
            <a:extLst>
              <a:ext uri="{FF2B5EF4-FFF2-40B4-BE49-F238E27FC236}">
                <a16:creationId xmlns:a16="http://schemas.microsoft.com/office/drawing/2014/main" id="{6C10FD84-6C6A-73E6-A6F3-714EDB109661}"/>
              </a:ext>
            </a:extLst>
          </p:cNvPr>
          <p:cNvPicPr>
            <a:picLocks noChangeAspect="1"/>
          </p:cNvPicPr>
          <p:nvPr/>
        </p:nvPicPr>
        <p:blipFill rotWithShape="1">
          <a:blip r:embed="rId3">
            <a:extLst>
              <a:ext uri="{28A0092B-C50C-407E-A947-70E740481C1C}">
                <a14:useLocalDpi xmlns:a14="http://schemas.microsoft.com/office/drawing/2010/main" val="0"/>
              </a:ext>
            </a:extLst>
          </a:blip>
          <a:srcRect l="37241" t="-65" r="37120" b="93205"/>
          <a:stretch/>
        </p:blipFill>
        <p:spPr>
          <a:xfrm>
            <a:off x="4873500" y="1343846"/>
            <a:ext cx="1364777" cy="365125"/>
          </a:xfrm>
          <a:prstGeom prst="rect">
            <a:avLst/>
          </a:prstGeom>
        </p:spPr>
      </p:pic>
      <p:pic>
        <p:nvPicPr>
          <p:cNvPr id="10" name="Picture 9" descr="Diagram&#10;&#10;Description automatically generated">
            <a:extLst>
              <a:ext uri="{FF2B5EF4-FFF2-40B4-BE49-F238E27FC236}">
                <a16:creationId xmlns:a16="http://schemas.microsoft.com/office/drawing/2014/main" id="{DE7F5D45-ABE2-CF30-4D9A-4CDBE9435BFF}"/>
              </a:ext>
            </a:extLst>
          </p:cNvPr>
          <p:cNvPicPr>
            <a:picLocks noChangeAspect="1"/>
          </p:cNvPicPr>
          <p:nvPr/>
        </p:nvPicPr>
        <p:blipFill rotWithShape="1">
          <a:blip r:embed="rId4">
            <a:extLst>
              <a:ext uri="{28A0092B-C50C-407E-A947-70E740481C1C}">
                <a14:useLocalDpi xmlns:a14="http://schemas.microsoft.com/office/drawing/2010/main" val="0"/>
              </a:ext>
            </a:extLst>
          </a:blip>
          <a:srcRect l="65142" t="6919" r="7937" b="6584"/>
          <a:stretch/>
        </p:blipFill>
        <p:spPr>
          <a:xfrm>
            <a:off x="6366722" y="1730650"/>
            <a:ext cx="1273224" cy="4090824"/>
          </a:xfrm>
          <a:prstGeom prst="rect">
            <a:avLst/>
          </a:prstGeom>
        </p:spPr>
      </p:pic>
      <p:pic>
        <p:nvPicPr>
          <p:cNvPr id="11" name="Picture 10" descr="Diagram&#10;&#10;Description automatically generated">
            <a:extLst>
              <a:ext uri="{FF2B5EF4-FFF2-40B4-BE49-F238E27FC236}">
                <a16:creationId xmlns:a16="http://schemas.microsoft.com/office/drawing/2014/main" id="{FF82FCCD-F8F6-7486-108B-4E69359A924C}"/>
              </a:ext>
            </a:extLst>
          </p:cNvPr>
          <p:cNvPicPr>
            <a:picLocks noChangeAspect="1"/>
          </p:cNvPicPr>
          <p:nvPr/>
        </p:nvPicPr>
        <p:blipFill rotWithShape="1">
          <a:blip r:embed="rId4">
            <a:extLst>
              <a:ext uri="{28A0092B-C50C-407E-A947-70E740481C1C}">
                <a14:useLocalDpi xmlns:a14="http://schemas.microsoft.com/office/drawing/2010/main" val="0"/>
              </a:ext>
            </a:extLst>
          </a:blip>
          <a:srcRect l="37050" t="-1" r="36776" b="92265"/>
          <a:stretch/>
        </p:blipFill>
        <p:spPr>
          <a:xfrm>
            <a:off x="6238277" y="1368296"/>
            <a:ext cx="1433017" cy="423514"/>
          </a:xfrm>
          <a:prstGeom prst="rect">
            <a:avLst/>
          </a:prstGeom>
        </p:spPr>
      </p:pic>
      <p:pic>
        <p:nvPicPr>
          <p:cNvPr id="12" name="Picture 11" descr="Chart&#10;&#10;Description automatically generated">
            <a:extLst>
              <a:ext uri="{FF2B5EF4-FFF2-40B4-BE49-F238E27FC236}">
                <a16:creationId xmlns:a16="http://schemas.microsoft.com/office/drawing/2014/main" id="{73869CAE-FF15-4E9C-9CE9-93A44D779232}"/>
              </a:ext>
            </a:extLst>
          </p:cNvPr>
          <p:cNvPicPr>
            <a:picLocks noChangeAspect="1"/>
          </p:cNvPicPr>
          <p:nvPr/>
        </p:nvPicPr>
        <p:blipFill rotWithShape="1">
          <a:blip r:embed="rId5">
            <a:extLst>
              <a:ext uri="{28A0092B-C50C-407E-A947-70E740481C1C}">
                <a14:useLocalDpi xmlns:a14="http://schemas.microsoft.com/office/drawing/2010/main" val="0"/>
              </a:ext>
            </a:extLst>
          </a:blip>
          <a:srcRect l="62774" t="7391" r="8604" b="5798"/>
          <a:stretch/>
        </p:blipFill>
        <p:spPr>
          <a:xfrm>
            <a:off x="8690691" y="1769387"/>
            <a:ext cx="1348802" cy="4090824"/>
          </a:xfrm>
          <a:prstGeom prst="rect">
            <a:avLst/>
          </a:prstGeom>
        </p:spPr>
      </p:pic>
      <p:pic>
        <p:nvPicPr>
          <p:cNvPr id="13" name="Picture 12" descr="Chart&#10;&#10;Description automatically generated">
            <a:extLst>
              <a:ext uri="{FF2B5EF4-FFF2-40B4-BE49-F238E27FC236}">
                <a16:creationId xmlns:a16="http://schemas.microsoft.com/office/drawing/2014/main" id="{002D05D9-7306-844E-3A3B-7A30EB2AB716}"/>
              </a:ext>
            </a:extLst>
          </p:cNvPr>
          <p:cNvPicPr>
            <a:picLocks noChangeAspect="1"/>
          </p:cNvPicPr>
          <p:nvPr/>
        </p:nvPicPr>
        <p:blipFill rotWithShape="1">
          <a:blip r:embed="rId5">
            <a:extLst>
              <a:ext uri="{28A0092B-C50C-407E-A947-70E740481C1C}">
                <a14:useLocalDpi xmlns:a14="http://schemas.microsoft.com/office/drawing/2010/main" val="0"/>
              </a:ext>
            </a:extLst>
          </a:blip>
          <a:srcRect l="33086" t="483" r="32669" b="92090"/>
          <a:stretch/>
        </p:blipFill>
        <p:spPr>
          <a:xfrm>
            <a:off x="8325578" y="1372708"/>
            <a:ext cx="1828800" cy="396679"/>
          </a:xfrm>
          <a:prstGeom prst="rect">
            <a:avLst/>
          </a:prstGeom>
        </p:spPr>
      </p:pic>
      <p:pic>
        <p:nvPicPr>
          <p:cNvPr id="14" name="Picture 13" descr="Diagram&#10;&#10;Description automatically generated">
            <a:extLst>
              <a:ext uri="{FF2B5EF4-FFF2-40B4-BE49-F238E27FC236}">
                <a16:creationId xmlns:a16="http://schemas.microsoft.com/office/drawing/2014/main" id="{46A171D5-8BBA-E51E-9834-902A18CBDAED}"/>
              </a:ext>
            </a:extLst>
          </p:cNvPr>
          <p:cNvPicPr>
            <a:picLocks noChangeAspect="1"/>
          </p:cNvPicPr>
          <p:nvPr/>
        </p:nvPicPr>
        <p:blipFill rotWithShape="1">
          <a:blip r:embed="rId6">
            <a:extLst>
              <a:ext uri="{28A0092B-C50C-407E-A947-70E740481C1C}">
                <a14:useLocalDpi xmlns:a14="http://schemas.microsoft.com/office/drawing/2010/main" val="0"/>
              </a:ext>
            </a:extLst>
          </a:blip>
          <a:srcRect l="65448" t="7476" r="9296" b="6100"/>
          <a:stretch/>
        </p:blipFill>
        <p:spPr>
          <a:xfrm>
            <a:off x="10393577" y="1730650"/>
            <a:ext cx="1195495" cy="4090824"/>
          </a:xfrm>
          <a:prstGeom prst="rect">
            <a:avLst/>
          </a:prstGeom>
        </p:spPr>
      </p:pic>
      <p:pic>
        <p:nvPicPr>
          <p:cNvPr id="15" name="Picture 14" descr="Diagram&#10;&#10;Description automatically generated">
            <a:extLst>
              <a:ext uri="{FF2B5EF4-FFF2-40B4-BE49-F238E27FC236}">
                <a16:creationId xmlns:a16="http://schemas.microsoft.com/office/drawing/2014/main" id="{CF6E7F79-024A-7376-CCA1-4D3E2661AC4E}"/>
              </a:ext>
            </a:extLst>
          </p:cNvPr>
          <p:cNvPicPr>
            <a:picLocks noChangeAspect="1"/>
          </p:cNvPicPr>
          <p:nvPr/>
        </p:nvPicPr>
        <p:blipFill rotWithShape="1">
          <a:blip r:embed="rId6">
            <a:extLst>
              <a:ext uri="{28A0092B-C50C-407E-A947-70E740481C1C}">
                <a14:useLocalDpi xmlns:a14="http://schemas.microsoft.com/office/drawing/2010/main" val="0"/>
              </a:ext>
            </a:extLst>
          </a:blip>
          <a:srcRect l="33454" t="1412" r="31265" b="93163"/>
          <a:stretch/>
        </p:blipFill>
        <p:spPr>
          <a:xfrm>
            <a:off x="10161674" y="1421799"/>
            <a:ext cx="1884146" cy="289730"/>
          </a:xfrm>
          <a:prstGeom prst="rect">
            <a:avLst/>
          </a:prstGeom>
        </p:spPr>
      </p:pic>
      <p:pic>
        <p:nvPicPr>
          <p:cNvPr id="16" name="Picture 15" descr="Diagram&#10;&#10;Description automatically generated">
            <a:extLst>
              <a:ext uri="{FF2B5EF4-FFF2-40B4-BE49-F238E27FC236}">
                <a16:creationId xmlns:a16="http://schemas.microsoft.com/office/drawing/2014/main" id="{4F86AD2B-B10E-71FD-A5F3-6619A271597A}"/>
              </a:ext>
            </a:extLst>
          </p:cNvPr>
          <p:cNvPicPr>
            <a:picLocks noChangeAspect="1"/>
          </p:cNvPicPr>
          <p:nvPr/>
        </p:nvPicPr>
        <p:blipFill rotWithShape="1">
          <a:blip r:embed="rId6">
            <a:extLst>
              <a:ext uri="{28A0092B-C50C-407E-A947-70E740481C1C}">
                <a14:useLocalDpi xmlns:a14="http://schemas.microsoft.com/office/drawing/2010/main" val="0"/>
              </a:ext>
            </a:extLst>
          </a:blip>
          <a:srcRect r="84126" b="93163"/>
          <a:stretch/>
        </p:blipFill>
        <p:spPr>
          <a:xfrm>
            <a:off x="4965686" y="768512"/>
            <a:ext cx="1379396" cy="594102"/>
          </a:xfrm>
          <a:prstGeom prst="rect">
            <a:avLst/>
          </a:prstGeom>
        </p:spPr>
      </p:pic>
      <p:sp>
        <p:nvSpPr>
          <p:cNvPr id="17" name="TextBox 16">
            <a:extLst>
              <a:ext uri="{FF2B5EF4-FFF2-40B4-BE49-F238E27FC236}">
                <a16:creationId xmlns:a16="http://schemas.microsoft.com/office/drawing/2014/main" id="{F86AEC5F-C0A5-6D62-57C0-B1101AC3E22F}"/>
              </a:ext>
            </a:extLst>
          </p:cNvPr>
          <p:cNvSpPr txBox="1"/>
          <p:nvPr/>
        </p:nvSpPr>
        <p:spPr>
          <a:xfrm rot="16200000">
            <a:off x="3331973" y="3332888"/>
            <a:ext cx="2566512" cy="338554"/>
          </a:xfrm>
          <a:prstGeom prst="rect">
            <a:avLst/>
          </a:prstGeom>
          <a:noFill/>
        </p:spPr>
        <p:txBody>
          <a:bodyPr wrap="square" rtlCol="0">
            <a:spAutoFit/>
          </a:bodyPr>
          <a:lstStyle/>
          <a:p>
            <a:r>
              <a:rPr lang="en-US" sz="1600"/>
              <a:t>Max. Daily Temperature (K)</a:t>
            </a:r>
          </a:p>
        </p:txBody>
      </p:sp>
      <p:sp>
        <p:nvSpPr>
          <p:cNvPr id="19" name="TextBox 18">
            <a:extLst>
              <a:ext uri="{FF2B5EF4-FFF2-40B4-BE49-F238E27FC236}">
                <a16:creationId xmlns:a16="http://schemas.microsoft.com/office/drawing/2014/main" id="{E09DF262-17E4-C327-4AA8-83A6FC32AE1A}"/>
              </a:ext>
            </a:extLst>
          </p:cNvPr>
          <p:cNvSpPr txBox="1"/>
          <p:nvPr/>
        </p:nvSpPr>
        <p:spPr>
          <a:xfrm rot="16200000">
            <a:off x="4374880" y="3482560"/>
            <a:ext cx="3684895" cy="338554"/>
          </a:xfrm>
          <a:prstGeom prst="rect">
            <a:avLst/>
          </a:prstGeom>
          <a:noFill/>
        </p:spPr>
        <p:txBody>
          <a:bodyPr wrap="square" rtlCol="0">
            <a:spAutoFit/>
          </a:bodyPr>
          <a:lstStyle/>
          <a:p>
            <a:r>
              <a:rPr lang="en-US" sz="1600"/>
              <a:t>Daytime Water Vapor  Mixing Ratio (g/kg)</a:t>
            </a:r>
          </a:p>
        </p:txBody>
      </p:sp>
      <p:sp>
        <p:nvSpPr>
          <p:cNvPr id="20" name="TextBox 19">
            <a:extLst>
              <a:ext uri="{FF2B5EF4-FFF2-40B4-BE49-F238E27FC236}">
                <a16:creationId xmlns:a16="http://schemas.microsoft.com/office/drawing/2014/main" id="{FCFF3A70-3307-7A3C-44FD-B601EF00A19F}"/>
              </a:ext>
            </a:extLst>
          </p:cNvPr>
          <p:cNvSpPr txBox="1"/>
          <p:nvPr/>
        </p:nvSpPr>
        <p:spPr>
          <a:xfrm>
            <a:off x="191172" y="3202251"/>
            <a:ext cx="3900512" cy="2308324"/>
          </a:xfrm>
          <a:prstGeom prst="rect">
            <a:avLst/>
          </a:prstGeom>
          <a:noFill/>
        </p:spPr>
        <p:txBody>
          <a:bodyPr wrap="square" rtlCol="0">
            <a:spAutoFit/>
          </a:bodyPr>
          <a:lstStyle/>
          <a:p>
            <a:pPr marL="285750" indent="-285750">
              <a:buFont typeface="Arial" panose="020B0604020202020204" pitchFamily="34" charset="0"/>
              <a:buChar char="•"/>
            </a:pPr>
            <a:r>
              <a:rPr lang="en-US"/>
              <a:t>Trends in modeled meteorology closely match those in observed meteorology throughout ozone season (left) and on top 10 modeled ozone days (right).  </a:t>
            </a:r>
          </a:p>
          <a:p>
            <a:pPr marL="285750" indent="-285750">
              <a:buFont typeface="Arial" panose="020B0604020202020204" pitchFamily="34" charset="0"/>
              <a:buChar char="•"/>
            </a:pPr>
            <a:r>
              <a:rPr lang="en-US"/>
              <a:t>This is expected due to use of data assimilation </a:t>
            </a:r>
            <a:r>
              <a:rPr lang="en-US" dirty="0"/>
              <a:t>in the WRF modeling via </a:t>
            </a:r>
            <a:r>
              <a:rPr lang="en-US"/>
              <a:t>nudging</a:t>
            </a:r>
            <a:r>
              <a:rPr lang="en-US" dirty="0"/>
              <a:t>.</a:t>
            </a:r>
            <a:r>
              <a:rPr lang="en-US"/>
              <a:t> </a:t>
            </a:r>
          </a:p>
        </p:txBody>
      </p:sp>
      <p:sp>
        <p:nvSpPr>
          <p:cNvPr id="21" name="TextBox 20">
            <a:extLst>
              <a:ext uri="{FF2B5EF4-FFF2-40B4-BE49-F238E27FC236}">
                <a16:creationId xmlns:a16="http://schemas.microsoft.com/office/drawing/2014/main" id="{FB1A32E1-A039-8F0A-5829-2EC20B941B55}"/>
              </a:ext>
            </a:extLst>
          </p:cNvPr>
          <p:cNvSpPr txBox="1"/>
          <p:nvPr/>
        </p:nvSpPr>
        <p:spPr>
          <a:xfrm rot="16200000">
            <a:off x="8319226" y="3596501"/>
            <a:ext cx="3684895" cy="338554"/>
          </a:xfrm>
          <a:prstGeom prst="rect">
            <a:avLst/>
          </a:prstGeom>
          <a:noFill/>
        </p:spPr>
        <p:txBody>
          <a:bodyPr wrap="square" rtlCol="0">
            <a:spAutoFit/>
          </a:bodyPr>
          <a:lstStyle/>
          <a:p>
            <a:r>
              <a:rPr lang="en-US" sz="1600"/>
              <a:t>Daytime Water Vapor  Mixing Ratio (g/kg)</a:t>
            </a:r>
          </a:p>
        </p:txBody>
      </p:sp>
      <p:sp>
        <p:nvSpPr>
          <p:cNvPr id="22" name="TextBox 21">
            <a:extLst>
              <a:ext uri="{FF2B5EF4-FFF2-40B4-BE49-F238E27FC236}">
                <a16:creationId xmlns:a16="http://schemas.microsoft.com/office/drawing/2014/main" id="{FC8E46C8-49F0-5825-FD19-4F06E805EE59}"/>
              </a:ext>
            </a:extLst>
          </p:cNvPr>
          <p:cNvSpPr txBox="1"/>
          <p:nvPr/>
        </p:nvSpPr>
        <p:spPr>
          <a:xfrm rot="16200000">
            <a:off x="7175532" y="3332888"/>
            <a:ext cx="2566512" cy="338554"/>
          </a:xfrm>
          <a:prstGeom prst="rect">
            <a:avLst/>
          </a:prstGeom>
          <a:noFill/>
        </p:spPr>
        <p:txBody>
          <a:bodyPr wrap="square" rtlCol="0">
            <a:spAutoFit/>
          </a:bodyPr>
          <a:lstStyle/>
          <a:p>
            <a:r>
              <a:rPr lang="en-US" sz="1600"/>
              <a:t>Max. Daily Temperature (K)</a:t>
            </a:r>
          </a:p>
        </p:txBody>
      </p:sp>
    </p:spTree>
    <p:extLst>
      <p:ext uri="{BB962C8B-B14F-4D97-AF65-F5344CB8AC3E}">
        <p14:creationId xmlns:p14="http://schemas.microsoft.com/office/powerpoint/2010/main" val="124773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699D-1E74-A60B-D3FF-E56644215392}"/>
              </a:ext>
            </a:extLst>
          </p:cNvPr>
          <p:cNvSpPr>
            <a:spLocks noGrp="1"/>
          </p:cNvSpPr>
          <p:nvPr>
            <p:ph type="title"/>
          </p:nvPr>
        </p:nvSpPr>
        <p:spPr>
          <a:xfrm>
            <a:off x="0" y="12913"/>
            <a:ext cx="12192000" cy="820534"/>
          </a:xfrm>
        </p:spPr>
        <p:txBody>
          <a:bodyPr>
            <a:noAutofit/>
          </a:bodyPr>
          <a:lstStyle/>
          <a:p>
            <a:r>
              <a:rPr lang="en-US" sz="3200"/>
              <a:t>Paired meteorology-MDA8 O</a:t>
            </a:r>
            <a:r>
              <a:rPr lang="en-US" sz="3200" baseline="-25000"/>
              <a:t>3</a:t>
            </a:r>
            <a:r>
              <a:rPr lang="en-US" sz="3200"/>
              <a:t> data is grouped into NOAA climate regions.</a:t>
            </a:r>
          </a:p>
        </p:txBody>
      </p:sp>
      <p:sp>
        <p:nvSpPr>
          <p:cNvPr id="4" name="Footer Placeholder 3">
            <a:extLst>
              <a:ext uri="{FF2B5EF4-FFF2-40B4-BE49-F238E27FC236}">
                <a16:creationId xmlns:a16="http://schemas.microsoft.com/office/drawing/2014/main" id="{7F80B9B3-C6F7-EC74-1B39-7F40DAA7FB72}"/>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733A9E7F-4ADF-583C-A86B-59453EA2699D}"/>
              </a:ext>
            </a:extLst>
          </p:cNvPr>
          <p:cNvSpPr>
            <a:spLocks noGrp="1"/>
          </p:cNvSpPr>
          <p:nvPr>
            <p:ph type="sldNum" sz="quarter" idx="4"/>
          </p:nvPr>
        </p:nvSpPr>
        <p:spPr/>
        <p:txBody>
          <a:bodyPr/>
          <a:lstStyle/>
          <a:p>
            <a:fld id="{8D9C3B4F-4B7B-9A4F-9F3C-3A4901A33979}" type="slidenum">
              <a:rPr lang="en-US" smtClean="0"/>
              <a:pPr/>
              <a:t>5</a:t>
            </a:fld>
            <a:endParaRPr lang="en-US"/>
          </a:p>
        </p:txBody>
      </p:sp>
      <p:sp>
        <p:nvSpPr>
          <p:cNvPr id="6" name="Text Placeholder 5">
            <a:extLst>
              <a:ext uri="{FF2B5EF4-FFF2-40B4-BE49-F238E27FC236}">
                <a16:creationId xmlns:a16="http://schemas.microsoft.com/office/drawing/2014/main" id="{6CFF010E-2800-63EF-1E93-2C2D9EA82C20}"/>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pic>
        <p:nvPicPr>
          <p:cNvPr id="7" name="Picture 2" descr="Map of nine USA climate regions ( image courtesy NOAA). [8 ...">
            <a:extLst>
              <a:ext uri="{FF2B5EF4-FFF2-40B4-BE49-F238E27FC236}">
                <a16:creationId xmlns:a16="http://schemas.microsoft.com/office/drawing/2014/main" id="{086D288E-7BF7-FE02-077F-EAAF6238F2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120" y="833447"/>
            <a:ext cx="3457024" cy="2368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hart, line chart&#10;&#10;Description automatically generated">
            <a:extLst>
              <a:ext uri="{FF2B5EF4-FFF2-40B4-BE49-F238E27FC236}">
                <a16:creationId xmlns:a16="http://schemas.microsoft.com/office/drawing/2014/main" id="{D32EFE5E-C31E-FE7D-C034-A492D4DA0964}"/>
              </a:ext>
            </a:extLst>
          </p:cNvPr>
          <p:cNvPicPr>
            <a:picLocks noChangeAspect="1"/>
          </p:cNvPicPr>
          <p:nvPr/>
        </p:nvPicPr>
        <p:blipFill rotWithShape="1">
          <a:blip r:embed="rId3">
            <a:extLst>
              <a:ext uri="{28A0092B-C50C-407E-A947-70E740481C1C}">
                <a14:useLocalDpi xmlns:a14="http://schemas.microsoft.com/office/drawing/2010/main" val="0"/>
              </a:ext>
            </a:extLst>
          </a:blip>
          <a:srcRect l="63496" t="7116" r="9245" b="5966"/>
          <a:stretch/>
        </p:blipFill>
        <p:spPr>
          <a:xfrm>
            <a:off x="4864402" y="1720366"/>
            <a:ext cx="1283003" cy="4090824"/>
          </a:xfrm>
          <a:prstGeom prst="rect">
            <a:avLst/>
          </a:prstGeom>
        </p:spPr>
      </p:pic>
      <p:pic>
        <p:nvPicPr>
          <p:cNvPr id="9" name="Picture 8" descr="Chart, line chart&#10;&#10;Description automatically generated">
            <a:extLst>
              <a:ext uri="{FF2B5EF4-FFF2-40B4-BE49-F238E27FC236}">
                <a16:creationId xmlns:a16="http://schemas.microsoft.com/office/drawing/2014/main" id="{6C10FD84-6C6A-73E6-A6F3-714EDB109661}"/>
              </a:ext>
            </a:extLst>
          </p:cNvPr>
          <p:cNvPicPr>
            <a:picLocks noChangeAspect="1"/>
          </p:cNvPicPr>
          <p:nvPr/>
        </p:nvPicPr>
        <p:blipFill rotWithShape="1">
          <a:blip r:embed="rId3">
            <a:extLst>
              <a:ext uri="{28A0092B-C50C-407E-A947-70E740481C1C}">
                <a14:useLocalDpi xmlns:a14="http://schemas.microsoft.com/office/drawing/2010/main" val="0"/>
              </a:ext>
            </a:extLst>
          </a:blip>
          <a:srcRect l="37241" t="-65" r="37120" b="93205"/>
          <a:stretch/>
        </p:blipFill>
        <p:spPr>
          <a:xfrm>
            <a:off x="4873500" y="1343846"/>
            <a:ext cx="1364777" cy="365125"/>
          </a:xfrm>
          <a:prstGeom prst="rect">
            <a:avLst/>
          </a:prstGeom>
        </p:spPr>
      </p:pic>
      <p:pic>
        <p:nvPicPr>
          <p:cNvPr id="10" name="Picture 9" descr="Diagram&#10;&#10;Description automatically generated">
            <a:extLst>
              <a:ext uri="{FF2B5EF4-FFF2-40B4-BE49-F238E27FC236}">
                <a16:creationId xmlns:a16="http://schemas.microsoft.com/office/drawing/2014/main" id="{DE7F5D45-ABE2-CF30-4D9A-4CDBE9435BFF}"/>
              </a:ext>
            </a:extLst>
          </p:cNvPr>
          <p:cNvPicPr>
            <a:picLocks noChangeAspect="1"/>
          </p:cNvPicPr>
          <p:nvPr/>
        </p:nvPicPr>
        <p:blipFill rotWithShape="1">
          <a:blip r:embed="rId4">
            <a:extLst>
              <a:ext uri="{28A0092B-C50C-407E-A947-70E740481C1C}">
                <a14:useLocalDpi xmlns:a14="http://schemas.microsoft.com/office/drawing/2010/main" val="0"/>
              </a:ext>
            </a:extLst>
          </a:blip>
          <a:srcRect l="65142" t="6919" r="7937" b="6584"/>
          <a:stretch/>
        </p:blipFill>
        <p:spPr>
          <a:xfrm>
            <a:off x="6366722" y="1730650"/>
            <a:ext cx="1273224" cy="4090824"/>
          </a:xfrm>
          <a:prstGeom prst="rect">
            <a:avLst/>
          </a:prstGeom>
        </p:spPr>
      </p:pic>
      <p:pic>
        <p:nvPicPr>
          <p:cNvPr id="11" name="Picture 10" descr="Diagram&#10;&#10;Description automatically generated">
            <a:extLst>
              <a:ext uri="{FF2B5EF4-FFF2-40B4-BE49-F238E27FC236}">
                <a16:creationId xmlns:a16="http://schemas.microsoft.com/office/drawing/2014/main" id="{FF82FCCD-F8F6-7486-108B-4E69359A924C}"/>
              </a:ext>
            </a:extLst>
          </p:cNvPr>
          <p:cNvPicPr>
            <a:picLocks noChangeAspect="1"/>
          </p:cNvPicPr>
          <p:nvPr/>
        </p:nvPicPr>
        <p:blipFill rotWithShape="1">
          <a:blip r:embed="rId4">
            <a:extLst>
              <a:ext uri="{28A0092B-C50C-407E-A947-70E740481C1C}">
                <a14:useLocalDpi xmlns:a14="http://schemas.microsoft.com/office/drawing/2010/main" val="0"/>
              </a:ext>
            </a:extLst>
          </a:blip>
          <a:srcRect l="37050" t="-1" r="36776" b="92265"/>
          <a:stretch/>
        </p:blipFill>
        <p:spPr>
          <a:xfrm>
            <a:off x="6238277" y="1368296"/>
            <a:ext cx="1433017" cy="423514"/>
          </a:xfrm>
          <a:prstGeom prst="rect">
            <a:avLst/>
          </a:prstGeom>
        </p:spPr>
      </p:pic>
      <p:pic>
        <p:nvPicPr>
          <p:cNvPr id="12" name="Picture 11" descr="Chart&#10;&#10;Description automatically generated">
            <a:extLst>
              <a:ext uri="{FF2B5EF4-FFF2-40B4-BE49-F238E27FC236}">
                <a16:creationId xmlns:a16="http://schemas.microsoft.com/office/drawing/2014/main" id="{73869CAE-FF15-4E9C-9CE9-93A44D779232}"/>
              </a:ext>
            </a:extLst>
          </p:cNvPr>
          <p:cNvPicPr>
            <a:picLocks noChangeAspect="1"/>
          </p:cNvPicPr>
          <p:nvPr/>
        </p:nvPicPr>
        <p:blipFill rotWithShape="1">
          <a:blip r:embed="rId5">
            <a:extLst>
              <a:ext uri="{28A0092B-C50C-407E-A947-70E740481C1C}">
                <a14:useLocalDpi xmlns:a14="http://schemas.microsoft.com/office/drawing/2010/main" val="0"/>
              </a:ext>
            </a:extLst>
          </a:blip>
          <a:srcRect l="62774" t="7391" r="8604" b="5798"/>
          <a:stretch/>
        </p:blipFill>
        <p:spPr>
          <a:xfrm>
            <a:off x="8690691" y="1769387"/>
            <a:ext cx="1348802" cy="4090824"/>
          </a:xfrm>
          <a:prstGeom prst="rect">
            <a:avLst/>
          </a:prstGeom>
        </p:spPr>
      </p:pic>
      <p:pic>
        <p:nvPicPr>
          <p:cNvPr id="13" name="Picture 12" descr="Chart&#10;&#10;Description automatically generated">
            <a:extLst>
              <a:ext uri="{FF2B5EF4-FFF2-40B4-BE49-F238E27FC236}">
                <a16:creationId xmlns:a16="http://schemas.microsoft.com/office/drawing/2014/main" id="{002D05D9-7306-844E-3A3B-7A30EB2AB716}"/>
              </a:ext>
            </a:extLst>
          </p:cNvPr>
          <p:cNvPicPr>
            <a:picLocks noChangeAspect="1"/>
          </p:cNvPicPr>
          <p:nvPr/>
        </p:nvPicPr>
        <p:blipFill rotWithShape="1">
          <a:blip r:embed="rId5">
            <a:extLst>
              <a:ext uri="{28A0092B-C50C-407E-A947-70E740481C1C}">
                <a14:useLocalDpi xmlns:a14="http://schemas.microsoft.com/office/drawing/2010/main" val="0"/>
              </a:ext>
            </a:extLst>
          </a:blip>
          <a:srcRect l="33086" t="483" r="32669" b="92090"/>
          <a:stretch/>
        </p:blipFill>
        <p:spPr>
          <a:xfrm>
            <a:off x="8325578" y="1372708"/>
            <a:ext cx="1828800" cy="396679"/>
          </a:xfrm>
          <a:prstGeom prst="rect">
            <a:avLst/>
          </a:prstGeom>
        </p:spPr>
      </p:pic>
      <p:pic>
        <p:nvPicPr>
          <p:cNvPr id="14" name="Picture 13" descr="Diagram&#10;&#10;Description automatically generated">
            <a:extLst>
              <a:ext uri="{FF2B5EF4-FFF2-40B4-BE49-F238E27FC236}">
                <a16:creationId xmlns:a16="http://schemas.microsoft.com/office/drawing/2014/main" id="{46A171D5-8BBA-E51E-9834-902A18CBDAED}"/>
              </a:ext>
            </a:extLst>
          </p:cNvPr>
          <p:cNvPicPr>
            <a:picLocks noChangeAspect="1"/>
          </p:cNvPicPr>
          <p:nvPr/>
        </p:nvPicPr>
        <p:blipFill rotWithShape="1">
          <a:blip r:embed="rId6">
            <a:extLst>
              <a:ext uri="{28A0092B-C50C-407E-A947-70E740481C1C}">
                <a14:useLocalDpi xmlns:a14="http://schemas.microsoft.com/office/drawing/2010/main" val="0"/>
              </a:ext>
            </a:extLst>
          </a:blip>
          <a:srcRect l="65448" t="7476" r="9296" b="6100"/>
          <a:stretch/>
        </p:blipFill>
        <p:spPr>
          <a:xfrm>
            <a:off x="10393577" y="1730650"/>
            <a:ext cx="1195495" cy="4090824"/>
          </a:xfrm>
          <a:prstGeom prst="rect">
            <a:avLst/>
          </a:prstGeom>
        </p:spPr>
      </p:pic>
      <p:pic>
        <p:nvPicPr>
          <p:cNvPr id="15" name="Picture 14" descr="Diagram&#10;&#10;Description automatically generated">
            <a:extLst>
              <a:ext uri="{FF2B5EF4-FFF2-40B4-BE49-F238E27FC236}">
                <a16:creationId xmlns:a16="http://schemas.microsoft.com/office/drawing/2014/main" id="{CF6E7F79-024A-7376-CCA1-4D3E2661AC4E}"/>
              </a:ext>
            </a:extLst>
          </p:cNvPr>
          <p:cNvPicPr>
            <a:picLocks noChangeAspect="1"/>
          </p:cNvPicPr>
          <p:nvPr/>
        </p:nvPicPr>
        <p:blipFill rotWithShape="1">
          <a:blip r:embed="rId6">
            <a:extLst>
              <a:ext uri="{28A0092B-C50C-407E-A947-70E740481C1C}">
                <a14:useLocalDpi xmlns:a14="http://schemas.microsoft.com/office/drawing/2010/main" val="0"/>
              </a:ext>
            </a:extLst>
          </a:blip>
          <a:srcRect l="33454" t="1412" r="31265" b="93163"/>
          <a:stretch/>
        </p:blipFill>
        <p:spPr>
          <a:xfrm>
            <a:off x="10161674" y="1421799"/>
            <a:ext cx="1884146" cy="289730"/>
          </a:xfrm>
          <a:prstGeom prst="rect">
            <a:avLst/>
          </a:prstGeom>
        </p:spPr>
      </p:pic>
      <p:pic>
        <p:nvPicPr>
          <p:cNvPr id="16" name="Picture 15" descr="Diagram&#10;&#10;Description automatically generated">
            <a:extLst>
              <a:ext uri="{FF2B5EF4-FFF2-40B4-BE49-F238E27FC236}">
                <a16:creationId xmlns:a16="http://schemas.microsoft.com/office/drawing/2014/main" id="{4F86AD2B-B10E-71FD-A5F3-6619A271597A}"/>
              </a:ext>
            </a:extLst>
          </p:cNvPr>
          <p:cNvPicPr>
            <a:picLocks noChangeAspect="1"/>
          </p:cNvPicPr>
          <p:nvPr/>
        </p:nvPicPr>
        <p:blipFill rotWithShape="1">
          <a:blip r:embed="rId6">
            <a:extLst>
              <a:ext uri="{28A0092B-C50C-407E-A947-70E740481C1C}">
                <a14:useLocalDpi xmlns:a14="http://schemas.microsoft.com/office/drawing/2010/main" val="0"/>
              </a:ext>
            </a:extLst>
          </a:blip>
          <a:srcRect r="84126" b="93163"/>
          <a:stretch/>
        </p:blipFill>
        <p:spPr>
          <a:xfrm>
            <a:off x="4965686" y="768512"/>
            <a:ext cx="1379396" cy="594102"/>
          </a:xfrm>
          <a:prstGeom prst="rect">
            <a:avLst/>
          </a:prstGeom>
        </p:spPr>
      </p:pic>
      <p:sp>
        <p:nvSpPr>
          <p:cNvPr id="17" name="TextBox 16">
            <a:extLst>
              <a:ext uri="{FF2B5EF4-FFF2-40B4-BE49-F238E27FC236}">
                <a16:creationId xmlns:a16="http://schemas.microsoft.com/office/drawing/2014/main" id="{F86AEC5F-C0A5-6D62-57C0-B1101AC3E22F}"/>
              </a:ext>
            </a:extLst>
          </p:cNvPr>
          <p:cNvSpPr txBox="1"/>
          <p:nvPr/>
        </p:nvSpPr>
        <p:spPr>
          <a:xfrm rot="16200000">
            <a:off x="3331973" y="3332888"/>
            <a:ext cx="2566512" cy="338554"/>
          </a:xfrm>
          <a:prstGeom prst="rect">
            <a:avLst/>
          </a:prstGeom>
          <a:noFill/>
        </p:spPr>
        <p:txBody>
          <a:bodyPr wrap="square" rtlCol="0">
            <a:spAutoFit/>
          </a:bodyPr>
          <a:lstStyle/>
          <a:p>
            <a:r>
              <a:rPr lang="en-US" sz="1600"/>
              <a:t>Max. Daily Temperature (K)</a:t>
            </a:r>
          </a:p>
        </p:txBody>
      </p:sp>
      <p:sp>
        <p:nvSpPr>
          <p:cNvPr id="19" name="TextBox 18">
            <a:extLst>
              <a:ext uri="{FF2B5EF4-FFF2-40B4-BE49-F238E27FC236}">
                <a16:creationId xmlns:a16="http://schemas.microsoft.com/office/drawing/2014/main" id="{E09DF262-17E4-C327-4AA8-83A6FC32AE1A}"/>
              </a:ext>
            </a:extLst>
          </p:cNvPr>
          <p:cNvSpPr txBox="1"/>
          <p:nvPr/>
        </p:nvSpPr>
        <p:spPr>
          <a:xfrm rot="16200000">
            <a:off x="4374880" y="3482560"/>
            <a:ext cx="3684895" cy="338554"/>
          </a:xfrm>
          <a:prstGeom prst="rect">
            <a:avLst/>
          </a:prstGeom>
          <a:noFill/>
        </p:spPr>
        <p:txBody>
          <a:bodyPr wrap="square" rtlCol="0">
            <a:spAutoFit/>
          </a:bodyPr>
          <a:lstStyle/>
          <a:p>
            <a:r>
              <a:rPr lang="en-US" sz="1600"/>
              <a:t>Daytime Water Vapor  Mixing Ratio (g/kg)</a:t>
            </a:r>
          </a:p>
        </p:txBody>
      </p:sp>
      <p:sp>
        <p:nvSpPr>
          <p:cNvPr id="20" name="TextBox 19">
            <a:extLst>
              <a:ext uri="{FF2B5EF4-FFF2-40B4-BE49-F238E27FC236}">
                <a16:creationId xmlns:a16="http://schemas.microsoft.com/office/drawing/2014/main" id="{FCFF3A70-3307-7A3C-44FD-B601EF00A19F}"/>
              </a:ext>
            </a:extLst>
          </p:cNvPr>
          <p:cNvSpPr txBox="1"/>
          <p:nvPr/>
        </p:nvSpPr>
        <p:spPr>
          <a:xfrm>
            <a:off x="191172" y="3202251"/>
            <a:ext cx="390051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WRF model is slightly cooler and more humid than observations in some regions/years.</a:t>
            </a:r>
          </a:p>
          <a:p>
            <a:pPr marL="285750" indent="-285750">
              <a:buFont typeface="Arial" panose="020B0604020202020204" pitchFamily="34" charset="0"/>
              <a:buChar char="•"/>
            </a:pPr>
            <a:r>
              <a:rPr lang="en-US" dirty="0"/>
              <a:t>On the highest observed ozone days there is more bias in modeled mixing ratio than temperature.  Mixing Ratio is not nudged as strongly as temperature. </a:t>
            </a:r>
          </a:p>
        </p:txBody>
      </p:sp>
      <p:sp>
        <p:nvSpPr>
          <p:cNvPr id="21" name="TextBox 20">
            <a:extLst>
              <a:ext uri="{FF2B5EF4-FFF2-40B4-BE49-F238E27FC236}">
                <a16:creationId xmlns:a16="http://schemas.microsoft.com/office/drawing/2014/main" id="{FB1A32E1-A039-8F0A-5829-2EC20B941B55}"/>
              </a:ext>
            </a:extLst>
          </p:cNvPr>
          <p:cNvSpPr txBox="1"/>
          <p:nvPr/>
        </p:nvSpPr>
        <p:spPr>
          <a:xfrm rot="16200000">
            <a:off x="8319226" y="3596501"/>
            <a:ext cx="3684895" cy="338554"/>
          </a:xfrm>
          <a:prstGeom prst="rect">
            <a:avLst/>
          </a:prstGeom>
          <a:noFill/>
        </p:spPr>
        <p:txBody>
          <a:bodyPr wrap="square" rtlCol="0">
            <a:spAutoFit/>
          </a:bodyPr>
          <a:lstStyle/>
          <a:p>
            <a:r>
              <a:rPr lang="en-US" sz="1600"/>
              <a:t>Daytime Water Vapor  Mixing Ratio (g/kg)</a:t>
            </a:r>
          </a:p>
        </p:txBody>
      </p:sp>
      <p:sp>
        <p:nvSpPr>
          <p:cNvPr id="22" name="TextBox 21">
            <a:extLst>
              <a:ext uri="{FF2B5EF4-FFF2-40B4-BE49-F238E27FC236}">
                <a16:creationId xmlns:a16="http://schemas.microsoft.com/office/drawing/2014/main" id="{FC8E46C8-49F0-5825-FD19-4F06E805EE59}"/>
              </a:ext>
            </a:extLst>
          </p:cNvPr>
          <p:cNvSpPr txBox="1"/>
          <p:nvPr/>
        </p:nvSpPr>
        <p:spPr>
          <a:xfrm rot="16200000">
            <a:off x="7175532" y="3332888"/>
            <a:ext cx="2566512" cy="338554"/>
          </a:xfrm>
          <a:prstGeom prst="rect">
            <a:avLst/>
          </a:prstGeom>
          <a:noFill/>
        </p:spPr>
        <p:txBody>
          <a:bodyPr wrap="square" rtlCol="0">
            <a:spAutoFit/>
          </a:bodyPr>
          <a:lstStyle/>
          <a:p>
            <a:r>
              <a:rPr lang="en-US" sz="1600"/>
              <a:t>Max. Daily Temperature (K)</a:t>
            </a:r>
          </a:p>
        </p:txBody>
      </p:sp>
    </p:spTree>
    <p:extLst>
      <p:ext uri="{BB962C8B-B14F-4D97-AF65-F5344CB8AC3E}">
        <p14:creationId xmlns:p14="http://schemas.microsoft.com/office/powerpoint/2010/main" val="259209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B7C7-AD41-7DE6-913C-F348FC094B36}"/>
              </a:ext>
            </a:extLst>
          </p:cNvPr>
          <p:cNvSpPr>
            <a:spLocks noGrp="1"/>
          </p:cNvSpPr>
          <p:nvPr>
            <p:ph type="title"/>
          </p:nvPr>
        </p:nvSpPr>
        <p:spPr>
          <a:xfrm>
            <a:off x="159223" y="67995"/>
            <a:ext cx="11873553" cy="1325563"/>
          </a:xfrm>
        </p:spPr>
        <p:txBody>
          <a:bodyPr>
            <a:noAutofit/>
          </a:bodyPr>
          <a:lstStyle/>
          <a:p>
            <a:r>
              <a:rPr lang="en-US" sz="2800" dirty="0"/>
              <a:t>Random Forest (RF) Regression models are developed regionally to evaluate the predictive power of meteorology features in capturing ozone bias throughout peak ozone season (May-September).</a:t>
            </a:r>
          </a:p>
        </p:txBody>
      </p:sp>
      <p:sp>
        <p:nvSpPr>
          <p:cNvPr id="4" name="Footer Placeholder 3">
            <a:extLst>
              <a:ext uri="{FF2B5EF4-FFF2-40B4-BE49-F238E27FC236}">
                <a16:creationId xmlns:a16="http://schemas.microsoft.com/office/drawing/2014/main" id="{0BE67B21-EDEA-24C3-E85C-0C8A5E8835CF}"/>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F3920B3C-AFA8-ABA3-A898-D24AB56F845A}"/>
              </a:ext>
            </a:extLst>
          </p:cNvPr>
          <p:cNvSpPr>
            <a:spLocks noGrp="1"/>
          </p:cNvSpPr>
          <p:nvPr>
            <p:ph type="sldNum" sz="quarter" idx="4"/>
          </p:nvPr>
        </p:nvSpPr>
        <p:spPr/>
        <p:txBody>
          <a:bodyPr/>
          <a:lstStyle/>
          <a:p>
            <a:fld id="{8D9C3B4F-4B7B-9A4F-9F3C-3A4901A33979}" type="slidenum">
              <a:rPr lang="en-US" smtClean="0"/>
              <a:pPr/>
              <a:t>6</a:t>
            </a:fld>
            <a:endParaRPr lang="en-US"/>
          </a:p>
        </p:txBody>
      </p:sp>
      <p:sp>
        <p:nvSpPr>
          <p:cNvPr id="6" name="Text Placeholder 5">
            <a:extLst>
              <a:ext uri="{FF2B5EF4-FFF2-40B4-BE49-F238E27FC236}">
                <a16:creationId xmlns:a16="http://schemas.microsoft.com/office/drawing/2014/main" id="{3EA4616F-6D7D-68EB-28AD-95BE5137E936}"/>
              </a:ext>
            </a:extLst>
          </p:cNvPr>
          <p:cNvSpPr>
            <a:spLocks noGrp="1"/>
          </p:cNvSpPr>
          <p:nvPr>
            <p:ph type="body" sz="quarter" idx="10"/>
          </p:nvPr>
        </p:nvSpPr>
        <p:spPr/>
        <p:txBody>
          <a:bodyPr>
            <a:normAutofit fontScale="85000" lnSpcReduction="10000"/>
          </a:bodyPr>
          <a:lstStyle/>
          <a:p>
            <a:r>
              <a:rPr lang="en-US"/>
              <a:t>Center for Environmental Measurement and Modeling, Atmospheric &amp; Environmental Systems Modeling Division, Atmospheric Dynamics and Meteorology Branch</a:t>
            </a:r>
          </a:p>
        </p:txBody>
      </p:sp>
      <p:sp>
        <p:nvSpPr>
          <p:cNvPr id="12" name="Content Placeholder 2">
            <a:extLst>
              <a:ext uri="{FF2B5EF4-FFF2-40B4-BE49-F238E27FC236}">
                <a16:creationId xmlns:a16="http://schemas.microsoft.com/office/drawing/2014/main" id="{2F29BFA7-85DA-9A29-DAF9-3C042D4113F3}"/>
              </a:ext>
            </a:extLst>
          </p:cNvPr>
          <p:cNvSpPr>
            <a:spLocks noGrp="1"/>
          </p:cNvSpPr>
          <p:nvPr>
            <p:ph idx="1"/>
          </p:nvPr>
        </p:nvSpPr>
        <p:spPr>
          <a:xfrm>
            <a:off x="66675" y="1462086"/>
            <a:ext cx="5353049" cy="4372935"/>
          </a:xfrm>
        </p:spPr>
        <p:txBody>
          <a:bodyPr>
            <a:normAutofit lnSpcReduction="10000"/>
          </a:bodyPr>
          <a:lstStyle/>
          <a:p>
            <a:r>
              <a:rPr lang="en-US" dirty="0"/>
              <a:t>Feature Permutation evaluates relative importance of each feature independent of all other features.</a:t>
            </a:r>
          </a:p>
          <a:p>
            <a:r>
              <a:rPr lang="en-US" dirty="0"/>
              <a:t>Optimized model versions are trained on bias in met features as well as </a:t>
            </a:r>
            <a:r>
              <a:rPr lang="en-US" dirty="0" err="1"/>
              <a:t>spatio</a:t>
            </a:r>
            <a:r>
              <a:rPr lang="en-US" dirty="0"/>
              <a:t>-temporal features (land/water classification, Lat./Lon., Month, Year) included as surrogates for other drivers of model ozone bias.</a:t>
            </a:r>
          </a:p>
          <a:p>
            <a:r>
              <a:rPr lang="en-US" dirty="0"/>
              <a:t>Best predictors of ozone bias are year and month, indicating bias in modeled meteorology is not a primary driver for ozone bias.</a:t>
            </a:r>
          </a:p>
          <a:p>
            <a:r>
              <a:rPr lang="en-US" dirty="0"/>
              <a:t>Bias in temperature and mixing ratio have more predictive power than bias in windspeed and precipitation. </a:t>
            </a:r>
          </a:p>
          <a:p>
            <a:pPr marL="0" indent="0">
              <a:buNone/>
            </a:pPr>
            <a:endParaRPr lang="en-US" i="1" dirty="0"/>
          </a:p>
        </p:txBody>
      </p:sp>
      <p:sp>
        <p:nvSpPr>
          <p:cNvPr id="13" name="TextBox 12">
            <a:extLst>
              <a:ext uri="{FF2B5EF4-FFF2-40B4-BE49-F238E27FC236}">
                <a16:creationId xmlns:a16="http://schemas.microsoft.com/office/drawing/2014/main" id="{809377B7-4D40-C101-146C-AD4AC388D558}"/>
              </a:ext>
            </a:extLst>
          </p:cNvPr>
          <p:cNvSpPr txBox="1"/>
          <p:nvPr/>
        </p:nvSpPr>
        <p:spPr>
          <a:xfrm>
            <a:off x="5691755" y="1012281"/>
            <a:ext cx="2669459" cy="369332"/>
          </a:xfrm>
          <a:prstGeom prst="rect">
            <a:avLst/>
          </a:prstGeom>
          <a:noFill/>
        </p:spPr>
        <p:txBody>
          <a:bodyPr wrap="square" rtlCol="0">
            <a:spAutoFit/>
          </a:bodyPr>
          <a:lstStyle/>
          <a:p>
            <a:pPr algn="ctr"/>
            <a:r>
              <a:rPr lang="en-US" b="1" i="1" dirty="0"/>
              <a:t>Feature Importance</a:t>
            </a:r>
          </a:p>
        </p:txBody>
      </p:sp>
      <p:sp>
        <p:nvSpPr>
          <p:cNvPr id="15" name="TextBox 14">
            <a:extLst>
              <a:ext uri="{FF2B5EF4-FFF2-40B4-BE49-F238E27FC236}">
                <a16:creationId xmlns:a16="http://schemas.microsoft.com/office/drawing/2014/main" id="{767FEDCF-8455-E144-0345-89D1C8487B75}"/>
              </a:ext>
            </a:extLst>
          </p:cNvPr>
          <p:cNvSpPr txBox="1"/>
          <p:nvPr/>
        </p:nvSpPr>
        <p:spPr>
          <a:xfrm>
            <a:off x="5604386" y="6314395"/>
            <a:ext cx="3068917" cy="338554"/>
          </a:xfrm>
          <a:prstGeom prst="rect">
            <a:avLst/>
          </a:prstGeom>
          <a:solidFill>
            <a:schemeClr val="bg1"/>
          </a:solidFill>
        </p:spPr>
        <p:txBody>
          <a:bodyPr wrap="square" rtlCol="0">
            <a:spAutoFit/>
          </a:bodyPr>
          <a:lstStyle/>
          <a:p>
            <a:r>
              <a:rPr lang="en-US" sz="1600"/>
              <a:t>Model Score decrease (</a:t>
            </a:r>
            <a:r>
              <a:rPr lang="en-US" sz="1600" b="1"/>
              <a:t>MSE</a:t>
            </a:r>
            <a:r>
              <a:rPr lang="en-US" sz="1600"/>
              <a:t>)</a:t>
            </a:r>
          </a:p>
        </p:txBody>
      </p:sp>
      <p:sp>
        <p:nvSpPr>
          <p:cNvPr id="14" name="TextBox 13">
            <a:extLst>
              <a:ext uri="{FF2B5EF4-FFF2-40B4-BE49-F238E27FC236}">
                <a16:creationId xmlns:a16="http://schemas.microsoft.com/office/drawing/2014/main" id="{EA83735B-4F1C-10E8-788C-EB9738697F15}"/>
              </a:ext>
            </a:extLst>
          </p:cNvPr>
          <p:cNvSpPr txBox="1"/>
          <p:nvPr/>
        </p:nvSpPr>
        <p:spPr>
          <a:xfrm>
            <a:off x="10069129" y="1428538"/>
            <a:ext cx="1445135" cy="400110"/>
          </a:xfrm>
          <a:prstGeom prst="rect">
            <a:avLst/>
          </a:prstGeom>
          <a:noFill/>
        </p:spPr>
        <p:txBody>
          <a:bodyPr wrap="square" rtlCol="0">
            <a:spAutoFit/>
          </a:bodyPr>
          <a:lstStyle/>
          <a:p>
            <a:r>
              <a:rPr lang="en-US" sz="2000" b="1" i="1" dirty="0"/>
              <a:t>RF Features</a:t>
            </a:r>
          </a:p>
        </p:txBody>
      </p:sp>
      <p:sp>
        <p:nvSpPr>
          <p:cNvPr id="16" name="TextBox 15">
            <a:extLst>
              <a:ext uri="{FF2B5EF4-FFF2-40B4-BE49-F238E27FC236}">
                <a16:creationId xmlns:a16="http://schemas.microsoft.com/office/drawing/2014/main" id="{D9BC619E-A4C2-474E-4BA5-16D9FD567623}"/>
              </a:ext>
            </a:extLst>
          </p:cNvPr>
          <p:cNvSpPr txBox="1"/>
          <p:nvPr/>
        </p:nvSpPr>
        <p:spPr>
          <a:xfrm>
            <a:off x="9608414" y="1927983"/>
            <a:ext cx="2288637" cy="369332"/>
          </a:xfrm>
          <a:prstGeom prst="rect">
            <a:avLst/>
          </a:prstGeom>
          <a:noFill/>
        </p:spPr>
        <p:txBody>
          <a:bodyPr wrap="square" rtlCol="0">
            <a:spAutoFit/>
          </a:bodyPr>
          <a:lstStyle/>
          <a:p>
            <a:pPr algn="ctr"/>
            <a:r>
              <a:rPr lang="en-US" dirty="0"/>
              <a:t>Temperature Bias</a:t>
            </a:r>
          </a:p>
        </p:txBody>
      </p:sp>
      <p:sp>
        <p:nvSpPr>
          <p:cNvPr id="17" name="TextBox 16">
            <a:extLst>
              <a:ext uri="{FF2B5EF4-FFF2-40B4-BE49-F238E27FC236}">
                <a16:creationId xmlns:a16="http://schemas.microsoft.com/office/drawing/2014/main" id="{F1408A1A-F34F-AB12-3426-168F6FB01093}"/>
              </a:ext>
            </a:extLst>
          </p:cNvPr>
          <p:cNvSpPr txBox="1"/>
          <p:nvPr/>
        </p:nvSpPr>
        <p:spPr>
          <a:xfrm>
            <a:off x="9608413" y="2322387"/>
            <a:ext cx="2288637" cy="369332"/>
          </a:xfrm>
          <a:prstGeom prst="rect">
            <a:avLst/>
          </a:prstGeom>
          <a:noFill/>
        </p:spPr>
        <p:txBody>
          <a:bodyPr wrap="square" rtlCol="0">
            <a:spAutoFit/>
          </a:bodyPr>
          <a:lstStyle/>
          <a:p>
            <a:pPr algn="ctr"/>
            <a:r>
              <a:rPr lang="en-US" dirty="0"/>
              <a:t>Mixing Ratio Bias</a:t>
            </a:r>
          </a:p>
        </p:txBody>
      </p:sp>
      <p:sp>
        <p:nvSpPr>
          <p:cNvPr id="18" name="TextBox 17">
            <a:extLst>
              <a:ext uri="{FF2B5EF4-FFF2-40B4-BE49-F238E27FC236}">
                <a16:creationId xmlns:a16="http://schemas.microsoft.com/office/drawing/2014/main" id="{324E7772-8D99-E08D-B9CE-B77CE10395DE}"/>
              </a:ext>
            </a:extLst>
          </p:cNvPr>
          <p:cNvSpPr txBox="1"/>
          <p:nvPr/>
        </p:nvSpPr>
        <p:spPr>
          <a:xfrm>
            <a:off x="9647379" y="2746649"/>
            <a:ext cx="2288637" cy="369332"/>
          </a:xfrm>
          <a:prstGeom prst="rect">
            <a:avLst/>
          </a:prstGeom>
          <a:noFill/>
        </p:spPr>
        <p:txBody>
          <a:bodyPr wrap="square" rtlCol="0">
            <a:spAutoFit/>
          </a:bodyPr>
          <a:lstStyle/>
          <a:p>
            <a:pPr algn="ctr"/>
            <a:r>
              <a:rPr lang="en-US" dirty="0"/>
              <a:t>Afternoon WS Bias</a:t>
            </a:r>
          </a:p>
        </p:txBody>
      </p:sp>
      <p:sp>
        <p:nvSpPr>
          <p:cNvPr id="19" name="TextBox 18">
            <a:extLst>
              <a:ext uri="{FF2B5EF4-FFF2-40B4-BE49-F238E27FC236}">
                <a16:creationId xmlns:a16="http://schemas.microsoft.com/office/drawing/2014/main" id="{2841C650-9415-E969-67AE-A25482D292C9}"/>
              </a:ext>
            </a:extLst>
          </p:cNvPr>
          <p:cNvSpPr txBox="1"/>
          <p:nvPr/>
        </p:nvSpPr>
        <p:spPr>
          <a:xfrm>
            <a:off x="9608412" y="3131277"/>
            <a:ext cx="2288637" cy="369332"/>
          </a:xfrm>
          <a:prstGeom prst="rect">
            <a:avLst/>
          </a:prstGeom>
          <a:noFill/>
        </p:spPr>
        <p:txBody>
          <a:bodyPr wrap="square" rtlCol="0">
            <a:spAutoFit/>
          </a:bodyPr>
          <a:lstStyle/>
          <a:p>
            <a:pPr algn="ctr"/>
            <a:r>
              <a:rPr lang="en-US" dirty="0"/>
              <a:t>Morning WS Bias</a:t>
            </a:r>
          </a:p>
        </p:txBody>
      </p:sp>
      <p:sp>
        <p:nvSpPr>
          <p:cNvPr id="20" name="TextBox 19">
            <a:extLst>
              <a:ext uri="{FF2B5EF4-FFF2-40B4-BE49-F238E27FC236}">
                <a16:creationId xmlns:a16="http://schemas.microsoft.com/office/drawing/2014/main" id="{9758FD86-C6AB-95F6-29AA-8B9C346783CC}"/>
              </a:ext>
            </a:extLst>
          </p:cNvPr>
          <p:cNvSpPr txBox="1"/>
          <p:nvPr/>
        </p:nvSpPr>
        <p:spPr>
          <a:xfrm>
            <a:off x="9647379" y="3531691"/>
            <a:ext cx="2288637" cy="369332"/>
          </a:xfrm>
          <a:prstGeom prst="rect">
            <a:avLst/>
          </a:prstGeom>
          <a:noFill/>
        </p:spPr>
        <p:txBody>
          <a:bodyPr wrap="square" rtlCol="0">
            <a:spAutoFit/>
          </a:bodyPr>
          <a:lstStyle/>
          <a:p>
            <a:pPr algn="ctr"/>
            <a:r>
              <a:rPr lang="en-US" dirty="0"/>
              <a:t>Precipitation Bias</a:t>
            </a:r>
          </a:p>
        </p:txBody>
      </p:sp>
      <p:pic>
        <p:nvPicPr>
          <p:cNvPr id="24" name="Picture 23" descr="A picture containing diagram&#10;&#10;Description automatically generated">
            <a:extLst>
              <a:ext uri="{FF2B5EF4-FFF2-40B4-BE49-F238E27FC236}">
                <a16:creationId xmlns:a16="http://schemas.microsoft.com/office/drawing/2014/main" id="{5449B121-7FE6-43E5-0773-EAF778E3AFB1}"/>
              </a:ext>
            </a:extLst>
          </p:cNvPr>
          <p:cNvPicPr>
            <a:picLocks noChangeAspect="1"/>
          </p:cNvPicPr>
          <p:nvPr/>
        </p:nvPicPr>
        <p:blipFill rotWithShape="1">
          <a:blip r:embed="rId3">
            <a:extLst>
              <a:ext uri="{28A0092B-C50C-407E-A947-70E740481C1C}">
                <a14:useLocalDpi xmlns:a14="http://schemas.microsoft.com/office/drawing/2010/main" val="0"/>
              </a:ext>
            </a:extLst>
          </a:blip>
          <a:srcRect l="61417" t="9823" r="8919" b="7927"/>
          <a:stretch/>
        </p:blipFill>
        <p:spPr>
          <a:xfrm>
            <a:off x="5604385" y="1299411"/>
            <a:ext cx="2444741" cy="5090221"/>
          </a:xfrm>
          <a:prstGeom prst="rect">
            <a:avLst/>
          </a:prstGeom>
        </p:spPr>
      </p:pic>
      <p:pic>
        <p:nvPicPr>
          <p:cNvPr id="25" name="Picture 24" descr="A picture containing diagram&#10;&#10;Description automatically generated">
            <a:extLst>
              <a:ext uri="{FF2B5EF4-FFF2-40B4-BE49-F238E27FC236}">
                <a16:creationId xmlns:a16="http://schemas.microsoft.com/office/drawing/2014/main" id="{172FE1EA-B52A-1D2C-8A60-DD3FD7A2BD34}"/>
              </a:ext>
            </a:extLst>
          </p:cNvPr>
          <p:cNvPicPr>
            <a:picLocks noChangeAspect="1"/>
          </p:cNvPicPr>
          <p:nvPr/>
        </p:nvPicPr>
        <p:blipFill rotWithShape="1">
          <a:blip r:embed="rId3">
            <a:extLst>
              <a:ext uri="{28A0092B-C50C-407E-A947-70E740481C1C}">
                <a14:useLocalDpi xmlns:a14="http://schemas.microsoft.com/office/drawing/2010/main" val="0"/>
              </a:ext>
            </a:extLst>
          </a:blip>
          <a:srcRect l="71432" t="31682" r="21853" b="67579"/>
          <a:stretch/>
        </p:blipFill>
        <p:spPr>
          <a:xfrm>
            <a:off x="8178760" y="2052955"/>
            <a:ext cx="1633158" cy="210495"/>
          </a:xfrm>
          <a:prstGeom prst="rect">
            <a:avLst/>
          </a:prstGeom>
        </p:spPr>
      </p:pic>
      <p:pic>
        <p:nvPicPr>
          <p:cNvPr id="26" name="Picture 25" descr="A picture containing diagram&#10;&#10;Description automatically generated">
            <a:extLst>
              <a:ext uri="{FF2B5EF4-FFF2-40B4-BE49-F238E27FC236}">
                <a16:creationId xmlns:a16="http://schemas.microsoft.com/office/drawing/2014/main" id="{A9BB5959-6AFF-00B5-CC69-BABE31D1E527}"/>
              </a:ext>
            </a:extLst>
          </p:cNvPr>
          <p:cNvPicPr>
            <a:picLocks noChangeAspect="1"/>
          </p:cNvPicPr>
          <p:nvPr/>
        </p:nvPicPr>
        <p:blipFill rotWithShape="1">
          <a:blip r:embed="rId3">
            <a:extLst>
              <a:ext uri="{28A0092B-C50C-407E-A947-70E740481C1C}">
                <a14:useLocalDpi xmlns:a14="http://schemas.microsoft.com/office/drawing/2010/main" val="0"/>
              </a:ext>
            </a:extLst>
          </a:blip>
          <a:srcRect l="71205" t="27643" r="23318" b="71618"/>
          <a:stretch/>
        </p:blipFill>
        <p:spPr>
          <a:xfrm>
            <a:off x="8178760" y="2411592"/>
            <a:ext cx="1578799" cy="176630"/>
          </a:xfrm>
          <a:prstGeom prst="rect">
            <a:avLst/>
          </a:prstGeom>
        </p:spPr>
      </p:pic>
      <p:pic>
        <p:nvPicPr>
          <p:cNvPr id="27" name="Picture 26" descr="A picture containing diagram&#10;&#10;Description automatically generated">
            <a:extLst>
              <a:ext uri="{FF2B5EF4-FFF2-40B4-BE49-F238E27FC236}">
                <a16:creationId xmlns:a16="http://schemas.microsoft.com/office/drawing/2014/main" id="{C271FAC0-D623-DC2D-D757-FDAB51B8F47A}"/>
              </a:ext>
            </a:extLst>
          </p:cNvPr>
          <p:cNvPicPr>
            <a:picLocks noChangeAspect="1"/>
          </p:cNvPicPr>
          <p:nvPr/>
        </p:nvPicPr>
        <p:blipFill rotWithShape="1">
          <a:blip r:embed="rId3">
            <a:extLst>
              <a:ext uri="{28A0092B-C50C-407E-A947-70E740481C1C}">
                <a14:useLocalDpi xmlns:a14="http://schemas.microsoft.com/office/drawing/2010/main" val="0"/>
              </a:ext>
            </a:extLst>
          </a:blip>
          <a:srcRect l="71229" t="20020" r="26039" b="79241"/>
          <a:stretch/>
        </p:blipFill>
        <p:spPr>
          <a:xfrm>
            <a:off x="8178760" y="2843000"/>
            <a:ext cx="1632571" cy="176630"/>
          </a:xfrm>
          <a:prstGeom prst="rect">
            <a:avLst/>
          </a:prstGeom>
        </p:spPr>
      </p:pic>
      <p:pic>
        <p:nvPicPr>
          <p:cNvPr id="29" name="Picture 28" descr="A picture containing diagram&#10;&#10;Description automatically generated">
            <a:extLst>
              <a:ext uri="{FF2B5EF4-FFF2-40B4-BE49-F238E27FC236}">
                <a16:creationId xmlns:a16="http://schemas.microsoft.com/office/drawing/2014/main" id="{537A17AB-C51D-3604-E150-6074BD1688C9}"/>
              </a:ext>
            </a:extLst>
          </p:cNvPr>
          <p:cNvPicPr>
            <a:picLocks noChangeAspect="1"/>
          </p:cNvPicPr>
          <p:nvPr/>
        </p:nvPicPr>
        <p:blipFill rotWithShape="1">
          <a:blip r:embed="rId3">
            <a:extLst>
              <a:ext uri="{28A0092B-C50C-407E-A947-70E740481C1C}">
                <a14:useLocalDpi xmlns:a14="http://schemas.microsoft.com/office/drawing/2010/main" val="0"/>
              </a:ext>
            </a:extLst>
          </a:blip>
          <a:srcRect l="71229" t="18193" r="26352" b="81148"/>
          <a:stretch/>
        </p:blipFill>
        <p:spPr>
          <a:xfrm>
            <a:off x="8178759" y="3227628"/>
            <a:ext cx="1632572" cy="184652"/>
          </a:xfrm>
          <a:prstGeom prst="rect">
            <a:avLst/>
          </a:prstGeom>
        </p:spPr>
      </p:pic>
      <p:pic>
        <p:nvPicPr>
          <p:cNvPr id="30" name="Picture 29" descr="A picture containing diagram&#10;&#10;Description automatically generated">
            <a:extLst>
              <a:ext uri="{FF2B5EF4-FFF2-40B4-BE49-F238E27FC236}">
                <a16:creationId xmlns:a16="http://schemas.microsoft.com/office/drawing/2014/main" id="{5F27D374-C732-6158-ABFC-BF93F92F310E}"/>
              </a:ext>
            </a:extLst>
          </p:cNvPr>
          <p:cNvPicPr>
            <a:picLocks noChangeAspect="1"/>
          </p:cNvPicPr>
          <p:nvPr/>
        </p:nvPicPr>
        <p:blipFill rotWithShape="1">
          <a:blip r:embed="rId3">
            <a:extLst>
              <a:ext uri="{28A0092B-C50C-407E-A947-70E740481C1C}">
                <a14:useLocalDpi xmlns:a14="http://schemas.microsoft.com/office/drawing/2010/main" val="0"/>
              </a:ext>
            </a:extLst>
          </a:blip>
          <a:srcRect l="71229" t="16339" r="27058" b="83002"/>
          <a:stretch/>
        </p:blipFill>
        <p:spPr>
          <a:xfrm>
            <a:off x="8179346" y="3635672"/>
            <a:ext cx="1632572" cy="168668"/>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714DF528-A268-14B3-EB52-F6106A466F08}"/>
              </a:ext>
            </a:extLst>
          </p:cNvPr>
          <p:cNvPicPr>
            <a:picLocks noChangeAspect="1"/>
          </p:cNvPicPr>
          <p:nvPr/>
        </p:nvPicPr>
        <p:blipFill rotWithShape="1">
          <a:blip r:embed="rId3">
            <a:extLst>
              <a:ext uri="{28A0092B-C50C-407E-A947-70E740481C1C}">
                <a14:useLocalDpi xmlns:a14="http://schemas.microsoft.com/office/drawing/2010/main" val="0"/>
              </a:ext>
            </a:extLst>
          </a:blip>
          <a:srcRect l="71228" t="22050" r="25608" b="77171"/>
          <a:stretch/>
        </p:blipFill>
        <p:spPr>
          <a:xfrm>
            <a:off x="8178756" y="4081026"/>
            <a:ext cx="1632573" cy="163041"/>
          </a:xfrm>
          <a:prstGeom prst="rect">
            <a:avLst/>
          </a:prstGeom>
        </p:spPr>
      </p:pic>
      <p:sp>
        <p:nvSpPr>
          <p:cNvPr id="34" name="TextBox 33">
            <a:extLst>
              <a:ext uri="{FF2B5EF4-FFF2-40B4-BE49-F238E27FC236}">
                <a16:creationId xmlns:a16="http://schemas.microsoft.com/office/drawing/2014/main" id="{966A2895-762C-C8F0-7439-444F6A465725}"/>
              </a:ext>
            </a:extLst>
          </p:cNvPr>
          <p:cNvSpPr txBox="1"/>
          <p:nvPr/>
        </p:nvSpPr>
        <p:spPr>
          <a:xfrm>
            <a:off x="9582385" y="3993567"/>
            <a:ext cx="2288637" cy="646331"/>
          </a:xfrm>
          <a:prstGeom prst="rect">
            <a:avLst/>
          </a:prstGeom>
          <a:noFill/>
        </p:spPr>
        <p:txBody>
          <a:bodyPr wrap="square" rtlCol="0">
            <a:spAutoFit/>
          </a:bodyPr>
          <a:lstStyle/>
          <a:p>
            <a:pPr algn="ctr"/>
            <a:r>
              <a:rPr lang="en-US" dirty="0"/>
              <a:t>Non-WRF Bias Surrogates</a:t>
            </a:r>
          </a:p>
        </p:txBody>
      </p:sp>
      <p:sp>
        <p:nvSpPr>
          <p:cNvPr id="35" name="TextBox 34">
            <a:extLst>
              <a:ext uri="{FF2B5EF4-FFF2-40B4-BE49-F238E27FC236}">
                <a16:creationId xmlns:a16="http://schemas.microsoft.com/office/drawing/2014/main" id="{95C874F4-2D65-3541-4281-3A6EB1E09E21}"/>
              </a:ext>
            </a:extLst>
          </p:cNvPr>
          <p:cNvSpPr txBox="1"/>
          <p:nvPr/>
        </p:nvSpPr>
        <p:spPr>
          <a:xfrm>
            <a:off x="9647379" y="4715783"/>
            <a:ext cx="2288637" cy="369332"/>
          </a:xfrm>
          <a:prstGeom prst="rect">
            <a:avLst/>
          </a:prstGeom>
          <a:noFill/>
        </p:spPr>
        <p:txBody>
          <a:bodyPr wrap="square" rtlCol="0">
            <a:spAutoFit/>
          </a:bodyPr>
          <a:lstStyle/>
          <a:p>
            <a:pPr algn="ctr"/>
            <a:r>
              <a:rPr lang="en-US" dirty="0"/>
              <a:t>Model Month/Year</a:t>
            </a:r>
          </a:p>
        </p:txBody>
      </p:sp>
      <p:sp>
        <p:nvSpPr>
          <p:cNvPr id="36" name="Rectangle 35">
            <a:extLst>
              <a:ext uri="{FF2B5EF4-FFF2-40B4-BE49-F238E27FC236}">
                <a16:creationId xmlns:a16="http://schemas.microsoft.com/office/drawing/2014/main" id="{0B53780D-C8C0-7956-048B-46C23617759F}"/>
              </a:ext>
            </a:extLst>
          </p:cNvPr>
          <p:cNvSpPr/>
          <p:nvPr/>
        </p:nvSpPr>
        <p:spPr>
          <a:xfrm>
            <a:off x="8178757" y="4816115"/>
            <a:ext cx="1632572" cy="1686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41856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D76A4C-3909-FC53-42A3-3BA650B96056}"/>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F2985C87-08B5-4C1D-B54D-40AED572E4C9}"/>
              </a:ext>
            </a:extLst>
          </p:cNvPr>
          <p:cNvSpPr>
            <a:spLocks noGrp="1"/>
          </p:cNvSpPr>
          <p:nvPr>
            <p:ph type="sldNum" sz="quarter" idx="4"/>
          </p:nvPr>
        </p:nvSpPr>
        <p:spPr/>
        <p:txBody>
          <a:bodyPr/>
          <a:lstStyle/>
          <a:p>
            <a:fld id="{8D9C3B4F-4B7B-9A4F-9F3C-3A4901A33979}" type="slidenum">
              <a:rPr lang="en-US" smtClean="0"/>
              <a:pPr/>
              <a:t>7</a:t>
            </a:fld>
            <a:endParaRPr lang="en-US"/>
          </a:p>
        </p:txBody>
      </p:sp>
      <p:sp>
        <p:nvSpPr>
          <p:cNvPr id="6" name="Text Placeholder 5">
            <a:extLst>
              <a:ext uri="{FF2B5EF4-FFF2-40B4-BE49-F238E27FC236}">
                <a16:creationId xmlns:a16="http://schemas.microsoft.com/office/drawing/2014/main" id="{99C787E0-F23E-99B7-3573-33C32CAE7601}"/>
              </a:ext>
            </a:extLst>
          </p:cNvPr>
          <p:cNvSpPr>
            <a:spLocks noGrp="1"/>
          </p:cNvSpPr>
          <p:nvPr>
            <p:ph type="body" sz="quarter" idx="10"/>
          </p:nvPr>
        </p:nvSpPr>
        <p:spPr/>
        <p:txBody>
          <a:bodyPr>
            <a:normAutofit fontScale="85000" lnSpcReduction="10000"/>
          </a:bodyPr>
          <a:lstStyle/>
          <a:p>
            <a:r>
              <a:rPr lang="en-US" sz="1050" dirty="0"/>
              <a:t>Center for Environmental Measurement and Modeling, Atmospheric &amp; Environmental Systems Modeling Division, Atmospheric Dynamics and Meteorology Branch</a:t>
            </a:r>
          </a:p>
        </p:txBody>
      </p:sp>
      <p:pic>
        <p:nvPicPr>
          <p:cNvPr id="7" name="Content Placeholder 6" descr="Diagram&#10;&#10;Description automatically generated with medium confidence">
            <a:extLst>
              <a:ext uri="{FF2B5EF4-FFF2-40B4-BE49-F238E27FC236}">
                <a16:creationId xmlns:a16="http://schemas.microsoft.com/office/drawing/2014/main" id="{026B3E19-A63A-C7C7-E630-CE34C32BDB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147" t="31899" r="8112" b="47792"/>
          <a:stretch/>
        </p:blipFill>
        <p:spPr>
          <a:xfrm>
            <a:off x="125828" y="632524"/>
            <a:ext cx="5223549" cy="1509058"/>
          </a:xfrm>
          <a:prstGeom prst="rect">
            <a:avLst/>
          </a:prstGeom>
        </p:spPr>
      </p:pic>
      <p:sp>
        <p:nvSpPr>
          <p:cNvPr id="9" name="TextBox 8">
            <a:extLst>
              <a:ext uri="{FF2B5EF4-FFF2-40B4-BE49-F238E27FC236}">
                <a16:creationId xmlns:a16="http://schemas.microsoft.com/office/drawing/2014/main" id="{D6CB8119-F922-49E7-04F9-0002CA930CA6}"/>
              </a:ext>
            </a:extLst>
          </p:cNvPr>
          <p:cNvSpPr txBox="1"/>
          <p:nvPr/>
        </p:nvSpPr>
        <p:spPr>
          <a:xfrm>
            <a:off x="0" y="84269"/>
            <a:ext cx="2669459" cy="461665"/>
          </a:xfrm>
          <a:prstGeom prst="rect">
            <a:avLst/>
          </a:prstGeom>
          <a:noFill/>
        </p:spPr>
        <p:txBody>
          <a:bodyPr wrap="square" rtlCol="0">
            <a:spAutoFit/>
          </a:bodyPr>
          <a:lstStyle/>
          <a:p>
            <a:r>
              <a:rPr lang="en-US" sz="2400" b="1" i="1"/>
              <a:t>Northeast Region</a:t>
            </a:r>
          </a:p>
        </p:txBody>
      </p:sp>
      <p:sp>
        <p:nvSpPr>
          <p:cNvPr id="10" name="TextBox 9">
            <a:extLst>
              <a:ext uri="{FF2B5EF4-FFF2-40B4-BE49-F238E27FC236}">
                <a16:creationId xmlns:a16="http://schemas.microsoft.com/office/drawing/2014/main" id="{5D652138-EBFD-0373-665D-B9506287E394}"/>
              </a:ext>
            </a:extLst>
          </p:cNvPr>
          <p:cNvSpPr txBox="1"/>
          <p:nvPr/>
        </p:nvSpPr>
        <p:spPr>
          <a:xfrm>
            <a:off x="8861" y="2271467"/>
            <a:ext cx="2669459" cy="461665"/>
          </a:xfrm>
          <a:prstGeom prst="rect">
            <a:avLst/>
          </a:prstGeom>
          <a:noFill/>
        </p:spPr>
        <p:txBody>
          <a:bodyPr wrap="square" rtlCol="0">
            <a:spAutoFit/>
          </a:bodyPr>
          <a:lstStyle/>
          <a:p>
            <a:r>
              <a:rPr lang="en-US" sz="2400" b="1" i="1"/>
              <a:t>Ohio Valley Region</a:t>
            </a:r>
          </a:p>
        </p:txBody>
      </p:sp>
      <p:sp>
        <p:nvSpPr>
          <p:cNvPr id="11" name="TextBox 10">
            <a:extLst>
              <a:ext uri="{FF2B5EF4-FFF2-40B4-BE49-F238E27FC236}">
                <a16:creationId xmlns:a16="http://schemas.microsoft.com/office/drawing/2014/main" id="{C0190239-4C3B-FA5C-FB1C-2630B37AE092}"/>
              </a:ext>
            </a:extLst>
          </p:cNvPr>
          <p:cNvSpPr txBox="1"/>
          <p:nvPr/>
        </p:nvSpPr>
        <p:spPr>
          <a:xfrm>
            <a:off x="125828" y="4170474"/>
            <a:ext cx="2669459" cy="461665"/>
          </a:xfrm>
          <a:prstGeom prst="rect">
            <a:avLst/>
          </a:prstGeom>
          <a:noFill/>
        </p:spPr>
        <p:txBody>
          <a:bodyPr wrap="square" rtlCol="0">
            <a:spAutoFit/>
          </a:bodyPr>
          <a:lstStyle/>
          <a:p>
            <a:r>
              <a:rPr lang="en-US" sz="2400" b="1" i="1"/>
              <a:t>Southeast Region</a:t>
            </a:r>
          </a:p>
        </p:txBody>
      </p:sp>
      <p:pic>
        <p:nvPicPr>
          <p:cNvPr id="12" name="Content Placeholder 6" descr="Diagram&#10;&#10;Description automatically generated with medium confidence">
            <a:extLst>
              <a:ext uri="{FF2B5EF4-FFF2-40B4-BE49-F238E27FC236}">
                <a16:creationId xmlns:a16="http://schemas.microsoft.com/office/drawing/2014/main" id="{40E5EDBF-6D52-8CC2-7F74-6F6B757FD01D}"/>
              </a:ext>
            </a:extLst>
          </p:cNvPr>
          <p:cNvPicPr>
            <a:picLocks noChangeAspect="1"/>
          </p:cNvPicPr>
          <p:nvPr/>
        </p:nvPicPr>
        <p:blipFill rotWithShape="1">
          <a:blip r:embed="rId3">
            <a:extLst>
              <a:ext uri="{28A0092B-C50C-407E-A947-70E740481C1C}">
                <a14:useLocalDpi xmlns:a14="http://schemas.microsoft.com/office/drawing/2010/main" val="0"/>
              </a:ext>
            </a:extLst>
          </a:blip>
          <a:srcRect l="10253" t="52137" r="64487" b="27554"/>
          <a:stretch/>
        </p:blipFill>
        <p:spPr>
          <a:xfrm>
            <a:off x="5345725" y="623989"/>
            <a:ext cx="1583051" cy="1552353"/>
          </a:xfrm>
          <a:prstGeom prst="rect">
            <a:avLst/>
          </a:prstGeom>
        </p:spPr>
      </p:pic>
      <p:pic>
        <p:nvPicPr>
          <p:cNvPr id="13" name="Content Placeholder 6" descr="Diagram&#10;&#10;Description automatically generated with medium confidence">
            <a:extLst>
              <a:ext uri="{FF2B5EF4-FFF2-40B4-BE49-F238E27FC236}">
                <a16:creationId xmlns:a16="http://schemas.microsoft.com/office/drawing/2014/main" id="{1F735A22-8501-DDF9-8D67-9D7561752601}"/>
              </a:ext>
            </a:extLst>
          </p:cNvPr>
          <p:cNvPicPr>
            <a:picLocks noChangeAspect="1"/>
          </p:cNvPicPr>
          <p:nvPr/>
        </p:nvPicPr>
        <p:blipFill rotWithShape="1">
          <a:blip r:embed="rId3">
            <a:extLst>
              <a:ext uri="{28A0092B-C50C-407E-A947-70E740481C1C}">
                <a14:useLocalDpi xmlns:a14="http://schemas.microsoft.com/office/drawing/2010/main" val="0"/>
              </a:ext>
            </a:extLst>
          </a:blip>
          <a:srcRect l="65028" t="52121" r="9712" b="27570"/>
          <a:stretch/>
        </p:blipFill>
        <p:spPr>
          <a:xfrm>
            <a:off x="6982647" y="610876"/>
            <a:ext cx="1583051" cy="1552353"/>
          </a:xfrm>
          <a:prstGeom prst="rect">
            <a:avLst/>
          </a:prstGeom>
        </p:spPr>
      </p:pic>
      <p:pic>
        <p:nvPicPr>
          <p:cNvPr id="14" name="Content Placeholder 6" descr="Diagram&#10;&#10;Description automatically generated with medium confidence">
            <a:extLst>
              <a:ext uri="{FF2B5EF4-FFF2-40B4-BE49-F238E27FC236}">
                <a16:creationId xmlns:a16="http://schemas.microsoft.com/office/drawing/2014/main" id="{5DF7C253-A5BA-8C01-4D47-952161280E66}"/>
              </a:ext>
            </a:extLst>
          </p:cNvPr>
          <p:cNvPicPr>
            <a:picLocks noChangeAspect="1"/>
          </p:cNvPicPr>
          <p:nvPr/>
        </p:nvPicPr>
        <p:blipFill rotWithShape="1">
          <a:blip r:embed="rId3">
            <a:extLst>
              <a:ext uri="{28A0092B-C50C-407E-A947-70E740481C1C}">
                <a14:useLocalDpi xmlns:a14="http://schemas.microsoft.com/office/drawing/2010/main" val="0"/>
              </a:ext>
            </a:extLst>
          </a:blip>
          <a:srcRect l="10639" t="71952" r="64101" b="7739"/>
          <a:stretch/>
        </p:blipFill>
        <p:spPr>
          <a:xfrm>
            <a:off x="8668691" y="589229"/>
            <a:ext cx="1583051" cy="1552353"/>
          </a:xfrm>
          <a:prstGeom prst="rect">
            <a:avLst/>
          </a:prstGeom>
        </p:spPr>
      </p:pic>
      <p:pic>
        <p:nvPicPr>
          <p:cNvPr id="15" name="Content Placeholder 6" descr="Diagram&#10;&#10;Description automatically generated with medium confidence">
            <a:extLst>
              <a:ext uri="{FF2B5EF4-FFF2-40B4-BE49-F238E27FC236}">
                <a16:creationId xmlns:a16="http://schemas.microsoft.com/office/drawing/2014/main" id="{A9592508-6EB6-01D0-65B6-66EAF02EE9CE}"/>
              </a:ext>
            </a:extLst>
          </p:cNvPr>
          <p:cNvPicPr>
            <a:picLocks noChangeAspect="1"/>
          </p:cNvPicPr>
          <p:nvPr/>
        </p:nvPicPr>
        <p:blipFill rotWithShape="1">
          <a:blip r:embed="rId3">
            <a:extLst>
              <a:ext uri="{28A0092B-C50C-407E-A947-70E740481C1C}">
                <a14:useLocalDpi xmlns:a14="http://schemas.microsoft.com/office/drawing/2010/main" val="0"/>
              </a:ext>
            </a:extLst>
          </a:blip>
          <a:srcRect l="66355" t="71952" r="8385" b="7739"/>
          <a:stretch/>
        </p:blipFill>
        <p:spPr>
          <a:xfrm>
            <a:off x="10370206" y="610876"/>
            <a:ext cx="1583051" cy="1552353"/>
          </a:xfrm>
          <a:prstGeom prst="rect">
            <a:avLst/>
          </a:prstGeom>
        </p:spPr>
      </p:pic>
      <p:sp>
        <p:nvSpPr>
          <p:cNvPr id="16" name="TextBox 15">
            <a:extLst>
              <a:ext uri="{FF2B5EF4-FFF2-40B4-BE49-F238E27FC236}">
                <a16:creationId xmlns:a16="http://schemas.microsoft.com/office/drawing/2014/main" id="{77D873AD-92A9-766A-8F32-07377071093F}"/>
              </a:ext>
            </a:extLst>
          </p:cNvPr>
          <p:cNvSpPr txBox="1"/>
          <p:nvPr/>
        </p:nvSpPr>
        <p:spPr>
          <a:xfrm>
            <a:off x="5810251" y="186443"/>
            <a:ext cx="6381750" cy="369332"/>
          </a:xfrm>
          <a:prstGeom prst="rect">
            <a:avLst/>
          </a:prstGeom>
          <a:noFill/>
        </p:spPr>
        <p:txBody>
          <a:bodyPr wrap="square" rtlCol="0">
            <a:spAutoFit/>
          </a:bodyPr>
          <a:lstStyle/>
          <a:p>
            <a:r>
              <a:rPr lang="en-US" b="1" i="1" dirty="0"/>
              <a:t>Y = Partial Dependence = Average O3 Bias Prediction at X value</a:t>
            </a:r>
          </a:p>
        </p:txBody>
      </p:sp>
      <p:pic>
        <p:nvPicPr>
          <p:cNvPr id="17" name="Picture 16" descr="Diagram, engineering drawing&#10;&#10;Description automatically generated">
            <a:extLst>
              <a:ext uri="{FF2B5EF4-FFF2-40B4-BE49-F238E27FC236}">
                <a16:creationId xmlns:a16="http://schemas.microsoft.com/office/drawing/2014/main" id="{FA816007-7D95-D0DD-75DA-CE0407314EB0}"/>
              </a:ext>
            </a:extLst>
          </p:cNvPr>
          <p:cNvPicPr>
            <a:picLocks noChangeAspect="1"/>
          </p:cNvPicPr>
          <p:nvPr/>
        </p:nvPicPr>
        <p:blipFill rotWithShape="1">
          <a:blip r:embed="rId4">
            <a:extLst>
              <a:ext uri="{28A0092B-C50C-407E-A947-70E740481C1C}">
                <a14:useLocalDpi xmlns:a14="http://schemas.microsoft.com/office/drawing/2010/main" val="0"/>
              </a:ext>
            </a:extLst>
          </a:blip>
          <a:srcRect l="8113" t="31881" r="8112" b="47912"/>
          <a:stretch/>
        </p:blipFill>
        <p:spPr>
          <a:xfrm>
            <a:off x="157034" y="4656899"/>
            <a:ext cx="5192343" cy="1527593"/>
          </a:xfrm>
          <a:prstGeom prst="rect">
            <a:avLst/>
          </a:prstGeom>
        </p:spPr>
      </p:pic>
      <p:pic>
        <p:nvPicPr>
          <p:cNvPr id="18" name="Picture 17" descr="Diagram, engineering drawing&#10;&#10;Description automatically generated">
            <a:extLst>
              <a:ext uri="{FF2B5EF4-FFF2-40B4-BE49-F238E27FC236}">
                <a16:creationId xmlns:a16="http://schemas.microsoft.com/office/drawing/2014/main" id="{C6677360-22C6-A3BF-DC67-A83DB64486F8}"/>
              </a:ext>
            </a:extLst>
          </p:cNvPr>
          <p:cNvPicPr>
            <a:picLocks noChangeAspect="1"/>
          </p:cNvPicPr>
          <p:nvPr/>
        </p:nvPicPr>
        <p:blipFill rotWithShape="1">
          <a:blip r:embed="rId4">
            <a:extLst>
              <a:ext uri="{28A0092B-C50C-407E-A947-70E740481C1C}">
                <a14:useLocalDpi xmlns:a14="http://schemas.microsoft.com/office/drawing/2010/main" val="0"/>
              </a:ext>
            </a:extLst>
          </a:blip>
          <a:srcRect l="10217" t="51712" r="64241" b="28081"/>
          <a:stretch/>
        </p:blipFill>
        <p:spPr>
          <a:xfrm>
            <a:off x="5345725" y="4656899"/>
            <a:ext cx="1583051" cy="1527593"/>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01029E29-6109-B054-82DF-D3D6B3DF9B3B}"/>
              </a:ext>
            </a:extLst>
          </p:cNvPr>
          <p:cNvPicPr>
            <a:picLocks noChangeAspect="1"/>
          </p:cNvPicPr>
          <p:nvPr/>
        </p:nvPicPr>
        <p:blipFill rotWithShape="1">
          <a:blip r:embed="rId4">
            <a:extLst>
              <a:ext uri="{28A0092B-C50C-407E-A947-70E740481C1C}">
                <a14:useLocalDpi xmlns:a14="http://schemas.microsoft.com/office/drawing/2010/main" val="0"/>
              </a:ext>
            </a:extLst>
          </a:blip>
          <a:srcRect l="65110" t="52107" r="9348" b="27687"/>
          <a:stretch/>
        </p:blipFill>
        <p:spPr>
          <a:xfrm>
            <a:off x="7032866" y="4735786"/>
            <a:ext cx="1583051" cy="1527593"/>
          </a:xfrm>
          <a:prstGeom prst="rect">
            <a:avLst/>
          </a:prstGeom>
        </p:spPr>
      </p:pic>
      <p:pic>
        <p:nvPicPr>
          <p:cNvPr id="20" name="Picture 19" descr="Diagram, engineering drawing&#10;&#10;Description automatically generated">
            <a:extLst>
              <a:ext uri="{FF2B5EF4-FFF2-40B4-BE49-F238E27FC236}">
                <a16:creationId xmlns:a16="http://schemas.microsoft.com/office/drawing/2014/main" id="{11278673-995C-033F-09A7-8DAA0361951B}"/>
              </a:ext>
            </a:extLst>
          </p:cNvPr>
          <p:cNvPicPr>
            <a:picLocks noChangeAspect="1"/>
          </p:cNvPicPr>
          <p:nvPr/>
        </p:nvPicPr>
        <p:blipFill rotWithShape="1">
          <a:blip r:embed="rId4">
            <a:extLst>
              <a:ext uri="{28A0092B-C50C-407E-A947-70E740481C1C}">
                <a14:useLocalDpi xmlns:a14="http://schemas.microsoft.com/office/drawing/2010/main" val="0"/>
              </a:ext>
            </a:extLst>
          </a:blip>
          <a:srcRect l="10374" t="72119" r="64084" b="7675"/>
          <a:stretch/>
        </p:blipFill>
        <p:spPr>
          <a:xfrm>
            <a:off x="8720007" y="4719531"/>
            <a:ext cx="1583051" cy="1527593"/>
          </a:xfrm>
          <a:prstGeom prst="rect">
            <a:avLst/>
          </a:prstGeom>
        </p:spPr>
      </p:pic>
      <p:pic>
        <p:nvPicPr>
          <p:cNvPr id="21" name="Picture 20" descr="Diagram, engineering drawing&#10;&#10;Description automatically generated">
            <a:extLst>
              <a:ext uri="{FF2B5EF4-FFF2-40B4-BE49-F238E27FC236}">
                <a16:creationId xmlns:a16="http://schemas.microsoft.com/office/drawing/2014/main" id="{026BF017-8D44-F82C-A9A6-B2A1442FE2AC}"/>
              </a:ext>
            </a:extLst>
          </p:cNvPr>
          <p:cNvPicPr>
            <a:picLocks noChangeAspect="1"/>
          </p:cNvPicPr>
          <p:nvPr/>
        </p:nvPicPr>
        <p:blipFill rotWithShape="1">
          <a:blip r:embed="rId4">
            <a:extLst>
              <a:ext uri="{28A0092B-C50C-407E-A947-70E740481C1C}">
                <a14:useLocalDpi xmlns:a14="http://schemas.microsoft.com/office/drawing/2010/main" val="0"/>
              </a:ext>
            </a:extLst>
          </a:blip>
          <a:srcRect l="65884" t="72217" r="8574" b="7577"/>
          <a:stretch/>
        </p:blipFill>
        <p:spPr>
          <a:xfrm>
            <a:off x="10406438" y="4714138"/>
            <a:ext cx="1583051" cy="1527593"/>
          </a:xfrm>
          <a:prstGeom prst="rect">
            <a:avLst/>
          </a:prstGeom>
        </p:spPr>
      </p:pic>
      <p:pic>
        <p:nvPicPr>
          <p:cNvPr id="22" name="Picture 21" descr="Diagram, engineering drawing&#10;&#10;Description automatically generated">
            <a:extLst>
              <a:ext uri="{FF2B5EF4-FFF2-40B4-BE49-F238E27FC236}">
                <a16:creationId xmlns:a16="http://schemas.microsoft.com/office/drawing/2014/main" id="{B223E668-5419-9FEE-F8E4-D47371D39CA6}"/>
              </a:ext>
            </a:extLst>
          </p:cNvPr>
          <p:cNvPicPr>
            <a:picLocks noChangeAspect="1"/>
          </p:cNvPicPr>
          <p:nvPr/>
        </p:nvPicPr>
        <p:blipFill rotWithShape="1">
          <a:blip r:embed="rId5">
            <a:extLst>
              <a:ext uri="{28A0092B-C50C-407E-A947-70E740481C1C}">
                <a14:useLocalDpi xmlns:a14="http://schemas.microsoft.com/office/drawing/2010/main" val="0"/>
              </a:ext>
            </a:extLst>
          </a:blip>
          <a:srcRect l="8308" t="32015" r="7917" b="47981"/>
          <a:stretch/>
        </p:blipFill>
        <p:spPr>
          <a:xfrm>
            <a:off x="172666" y="2665203"/>
            <a:ext cx="5245241" cy="1527594"/>
          </a:xfrm>
          <a:prstGeom prst="rect">
            <a:avLst/>
          </a:prstGeom>
        </p:spPr>
      </p:pic>
      <p:pic>
        <p:nvPicPr>
          <p:cNvPr id="23" name="Picture 22" descr="Diagram, engineering drawing&#10;&#10;Description automatically generated">
            <a:extLst>
              <a:ext uri="{FF2B5EF4-FFF2-40B4-BE49-F238E27FC236}">
                <a16:creationId xmlns:a16="http://schemas.microsoft.com/office/drawing/2014/main" id="{7A5BEC13-3C69-BAD8-39AE-5B027F7E38BB}"/>
              </a:ext>
            </a:extLst>
          </p:cNvPr>
          <p:cNvPicPr>
            <a:picLocks noChangeAspect="1"/>
          </p:cNvPicPr>
          <p:nvPr/>
        </p:nvPicPr>
        <p:blipFill rotWithShape="1">
          <a:blip r:embed="rId5">
            <a:extLst>
              <a:ext uri="{28A0092B-C50C-407E-A947-70E740481C1C}">
                <a14:useLocalDpi xmlns:a14="http://schemas.microsoft.com/office/drawing/2010/main" val="0"/>
              </a:ext>
            </a:extLst>
          </a:blip>
          <a:srcRect l="10057" t="51989" r="64659" b="28007"/>
          <a:stretch/>
        </p:blipFill>
        <p:spPr>
          <a:xfrm>
            <a:off x="5345725" y="2640444"/>
            <a:ext cx="1608709" cy="1552353"/>
          </a:xfrm>
          <a:prstGeom prst="rect">
            <a:avLst/>
          </a:prstGeom>
        </p:spPr>
      </p:pic>
      <p:pic>
        <p:nvPicPr>
          <p:cNvPr id="24" name="Picture 23" descr="Diagram, engineering drawing&#10;&#10;Description automatically generated">
            <a:extLst>
              <a:ext uri="{FF2B5EF4-FFF2-40B4-BE49-F238E27FC236}">
                <a16:creationId xmlns:a16="http://schemas.microsoft.com/office/drawing/2014/main" id="{34A1B32E-3A6B-8422-D6D0-F221FFB085ED}"/>
              </a:ext>
            </a:extLst>
          </p:cNvPr>
          <p:cNvPicPr>
            <a:picLocks noChangeAspect="1"/>
          </p:cNvPicPr>
          <p:nvPr/>
        </p:nvPicPr>
        <p:blipFill rotWithShape="1">
          <a:blip r:embed="rId5">
            <a:extLst>
              <a:ext uri="{28A0092B-C50C-407E-A947-70E740481C1C}">
                <a14:useLocalDpi xmlns:a14="http://schemas.microsoft.com/office/drawing/2010/main" val="0"/>
              </a:ext>
            </a:extLst>
          </a:blip>
          <a:srcRect l="65611" t="51828" r="9105" b="28168"/>
          <a:stretch/>
        </p:blipFill>
        <p:spPr>
          <a:xfrm>
            <a:off x="7007208" y="2618121"/>
            <a:ext cx="1608709" cy="1552353"/>
          </a:xfrm>
          <a:prstGeom prst="rect">
            <a:avLst/>
          </a:prstGeom>
        </p:spPr>
      </p:pic>
      <p:pic>
        <p:nvPicPr>
          <p:cNvPr id="25" name="Picture 24" descr="Diagram, engineering drawing&#10;&#10;Description automatically generated">
            <a:extLst>
              <a:ext uri="{FF2B5EF4-FFF2-40B4-BE49-F238E27FC236}">
                <a16:creationId xmlns:a16="http://schemas.microsoft.com/office/drawing/2014/main" id="{36CE2D11-C120-21C3-1B69-40888DF0B09F}"/>
              </a:ext>
            </a:extLst>
          </p:cNvPr>
          <p:cNvPicPr>
            <a:picLocks noChangeAspect="1"/>
          </p:cNvPicPr>
          <p:nvPr/>
        </p:nvPicPr>
        <p:blipFill rotWithShape="1">
          <a:blip r:embed="rId5">
            <a:extLst>
              <a:ext uri="{28A0092B-C50C-407E-A947-70E740481C1C}">
                <a14:useLocalDpi xmlns:a14="http://schemas.microsoft.com/office/drawing/2010/main" val="0"/>
              </a:ext>
            </a:extLst>
          </a:blip>
          <a:srcRect l="10308" t="72116" r="64408" b="7880"/>
          <a:stretch/>
        </p:blipFill>
        <p:spPr>
          <a:xfrm>
            <a:off x="8668691" y="2662507"/>
            <a:ext cx="1608709" cy="1552353"/>
          </a:xfrm>
          <a:prstGeom prst="rect">
            <a:avLst/>
          </a:prstGeom>
        </p:spPr>
      </p:pic>
      <p:pic>
        <p:nvPicPr>
          <p:cNvPr id="26" name="Picture 25" descr="Diagram, engineering drawing&#10;&#10;Description automatically generated">
            <a:extLst>
              <a:ext uri="{FF2B5EF4-FFF2-40B4-BE49-F238E27FC236}">
                <a16:creationId xmlns:a16="http://schemas.microsoft.com/office/drawing/2014/main" id="{0A0B2CD9-65FF-994E-3942-A37DCACF2D59}"/>
              </a:ext>
            </a:extLst>
          </p:cNvPr>
          <p:cNvPicPr>
            <a:picLocks noChangeAspect="1"/>
          </p:cNvPicPr>
          <p:nvPr/>
        </p:nvPicPr>
        <p:blipFill rotWithShape="1">
          <a:blip r:embed="rId5">
            <a:extLst>
              <a:ext uri="{28A0092B-C50C-407E-A947-70E740481C1C}">
                <a14:useLocalDpi xmlns:a14="http://schemas.microsoft.com/office/drawing/2010/main" val="0"/>
              </a:ext>
            </a:extLst>
          </a:blip>
          <a:srcRect l="65360" t="72014" r="9356" b="7982"/>
          <a:stretch/>
        </p:blipFill>
        <p:spPr>
          <a:xfrm>
            <a:off x="10370206" y="2662507"/>
            <a:ext cx="1608709" cy="1552353"/>
          </a:xfrm>
          <a:prstGeom prst="rect">
            <a:avLst/>
          </a:prstGeom>
        </p:spPr>
      </p:pic>
      <p:sp>
        <p:nvSpPr>
          <p:cNvPr id="2" name="Rectangle 1">
            <a:extLst>
              <a:ext uri="{FF2B5EF4-FFF2-40B4-BE49-F238E27FC236}">
                <a16:creationId xmlns:a16="http://schemas.microsoft.com/office/drawing/2014/main" id="{7371E5D3-BF53-C209-3354-BAE08FE17740}"/>
              </a:ext>
            </a:extLst>
          </p:cNvPr>
          <p:cNvSpPr/>
          <p:nvPr/>
        </p:nvSpPr>
        <p:spPr>
          <a:xfrm>
            <a:off x="352082" y="2135026"/>
            <a:ext cx="8198145" cy="142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27712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D76A4C-3909-FC53-42A3-3BA650B96056}"/>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F2985C87-08B5-4C1D-B54D-40AED572E4C9}"/>
              </a:ext>
            </a:extLst>
          </p:cNvPr>
          <p:cNvSpPr>
            <a:spLocks noGrp="1"/>
          </p:cNvSpPr>
          <p:nvPr>
            <p:ph type="sldNum" sz="quarter" idx="4"/>
          </p:nvPr>
        </p:nvSpPr>
        <p:spPr/>
        <p:txBody>
          <a:bodyPr/>
          <a:lstStyle/>
          <a:p>
            <a:fld id="{8D9C3B4F-4B7B-9A4F-9F3C-3A4901A33979}" type="slidenum">
              <a:rPr lang="en-US" smtClean="0"/>
              <a:pPr/>
              <a:t>8</a:t>
            </a:fld>
            <a:endParaRPr lang="en-US"/>
          </a:p>
        </p:txBody>
      </p:sp>
      <p:sp>
        <p:nvSpPr>
          <p:cNvPr id="6" name="Text Placeholder 5">
            <a:extLst>
              <a:ext uri="{FF2B5EF4-FFF2-40B4-BE49-F238E27FC236}">
                <a16:creationId xmlns:a16="http://schemas.microsoft.com/office/drawing/2014/main" id="{99C787E0-F23E-99B7-3573-33C32CAE7601}"/>
              </a:ext>
            </a:extLst>
          </p:cNvPr>
          <p:cNvSpPr>
            <a:spLocks noGrp="1"/>
          </p:cNvSpPr>
          <p:nvPr>
            <p:ph type="body" sz="quarter" idx="10"/>
          </p:nvPr>
        </p:nvSpPr>
        <p:spPr/>
        <p:txBody>
          <a:bodyPr>
            <a:normAutofit fontScale="85000" lnSpcReduction="10000"/>
          </a:bodyPr>
          <a:lstStyle/>
          <a:p>
            <a:r>
              <a:rPr lang="en-US" sz="1050" dirty="0"/>
              <a:t>Center for Environmental Measurement and Modeling, Atmospheric &amp; Environmental Systems Modeling Division, Atmospheric Dynamics and Meteorology Branch</a:t>
            </a:r>
          </a:p>
        </p:txBody>
      </p:sp>
      <p:pic>
        <p:nvPicPr>
          <p:cNvPr id="7" name="Content Placeholder 6" descr="Diagram&#10;&#10;Description automatically generated with medium confidence">
            <a:extLst>
              <a:ext uri="{FF2B5EF4-FFF2-40B4-BE49-F238E27FC236}">
                <a16:creationId xmlns:a16="http://schemas.microsoft.com/office/drawing/2014/main" id="{026B3E19-A63A-C7C7-E630-CE34C32BDB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147" t="31899" r="8112" b="47792"/>
          <a:stretch/>
        </p:blipFill>
        <p:spPr>
          <a:xfrm>
            <a:off x="125828" y="632524"/>
            <a:ext cx="5223549" cy="1509058"/>
          </a:xfrm>
          <a:prstGeom prst="rect">
            <a:avLst/>
          </a:prstGeom>
        </p:spPr>
      </p:pic>
      <p:sp>
        <p:nvSpPr>
          <p:cNvPr id="9" name="TextBox 8">
            <a:extLst>
              <a:ext uri="{FF2B5EF4-FFF2-40B4-BE49-F238E27FC236}">
                <a16:creationId xmlns:a16="http://schemas.microsoft.com/office/drawing/2014/main" id="{D6CB8119-F922-49E7-04F9-0002CA930CA6}"/>
              </a:ext>
            </a:extLst>
          </p:cNvPr>
          <p:cNvSpPr txBox="1"/>
          <p:nvPr/>
        </p:nvSpPr>
        <p:spPr>
          <a:xfrm>
            <a:off x="0" y="84269"/>
            <a:ext cx="2669459" cy="461665"/>
          </a:xfrm>
          <a:prstGeom prst="rect">
            <a:avLst/>
          </a:prstGeom>
          <a:noFill/>
        </p:spPr>
        <p:txBody>
          <a:bodyPr wrap="square" rtlCol="0">
            <a:spAutoFit/>
          </a:bodyPr>
          <a:lstStyle/>
          <a:p>
            <a:r>
              <a:rPr lang="en-US" sz="2400" b="1" i="1"/>
              <a:t>Northeast Region</a:t>
            </a:r>
          </a:p>
        </p:txBody>
      </p:sp>
      <p:sp>
        <p:nvSpPr>
          <p:cNvPr id="10" name="TextBox 9">
            <a:extLst>
              <a:ext uri="{FF2B5EF4-FFF2-40B4-BE49-F238E27FC236}">
                <a16:creationId xmlns:a16="http://schemas.microsoft.com/office/drawing/2014/main" id="{5D652138-EBFD-0373-665D-B9506287E394}"/>
              </a:ext>
            </a:extLst>
          </p:cNvPr>
          <p:cNvSpPr txBox="1"/>
          <p:nvPr/>
        </p:nvSpPr>
        <p:spPr>
          <a:xfrm>
            <a:off x="8861" y="2271467"/>
            <a:ext cx="2669459" cy="461665"/>
          </a:xfrm>
          <a:prstGeom prst="rect">
            <a:avLst/>
          </a:prstGeom>
          <a:noFill/>
        </p:spPr>
        <p:txBody>
          <a:bodyPr wrap="square" rtlCol="0">
            <a:spAutoFit/>
          </a:bodyPr>
          <a:lstStyle/>
          <a:p>
            <a:r>
              <a:rPr lang="en-US" sz="2400" b="1" i="1"/>
              <a:t>Ohio Valley Region</a:t>
            </a:r>
          </a:p>
        </p:txBody>
      </p:sp>
      <p:sp>
        <p:nvSpPr>
          <p:cNvPr id="11" name="TextBox 10">
            <a:extLst>
              <a:ext uri="{FF2B5EF4-FFF2-40B4-BE49-F238E27FC236}">
                <a16:creationId xmlns:a16="http://schemas.microsoft.com/office/drawing/2014/main" id="{C0190239-4C3B-FA5C-FB1C-2630B37AE092}"/>
              </a:ext>
            </a:extLst>
          </p:cNvPr>
          <p:cNvSpPr txBox="1"/>
          <p:nvPr/>
        </p:nvSpPr>
        <p:spPr>
          <a:xfrm>
            <a:off x="125828" y="4170474"/>
            <a:ext cx="2669459" cy="461665"/>
          </a:xfrm>
          <a:prstGeom prst="rect">
            <a:avLst/>
          </a:prstGeom>
          <a:noFill/>
        </p:spPr>
        <p:txBody>
          <a:bodyPr wrap="square" rtlCol="0">
            <a:spAutoFit/>
          </a:bodyPr>
          <a:lstStyle/>
          <a:p>
            <a:r>
              <a:rPr lang="en-US" sz="2400" b="1" i="1"/>
              <a:t>Southeast Region</a:t>
            </a:r>
          </a:p>
        </p:txBody>
      </p:sp>
      <p:pic>
        <p:nvPicPr>
          <p:cNvPr id="12" name="Content Placeholder 6" descr="Diagram&#10;&#10;Description automatically generated with medium confidence">
            <a:extLst>
              <a:ext uri="{FF2B5EF4-FFF2-40B4-BE49-F238E27FC236}">
                <a16:creationId xmlns:a16="http://schemas.microsoft.com/office/drawing/2014/main" id="{40E5EDBF-6D52-8CC2-7F74-6F6B757FD01D}"/>
              </a:ext>
            </a:extLst>
          </p:cNvPr>
          <p:cNvPicPr>
            <a:picLocks noChangeAspect="1"/>
          </p:cNvPicPr>
          <p:nvPr/>
        </p:nvPicPr>
        <p:blipFill rotWithShape="1">
          <a:blip r:embed="rId3">
            <a:extLst>
              <a:ext uri="{28A0092B-C50C-407E-A947-70E740481C1C}">
                <a14:useLocalDpi xmlns:a14="http://schemas.microsoft.com/office/drawing/2010/main" val="0"/>
              </a:ext>
            </a:extLst>
          </a:blip>
          <a:srcRect l="10253" t="52137" r="64487" b="27554"/>
          <a:stretch/>
        </p:blipFill>
        <p:spPr>
          <a:xfrm>
            <a:off x="5345725" y="623989"/>
            <a:ext cx="1583051" cy="1552353"/>
          </a:xfrm>
          <a:prstGeom prst="rect">
            <a:avLst/>
          </a:prstGeom>
        </p:spPr>
      </p:pic>
      <p:pic>
        <p:nvPicPr>
          <p:cNvPr id="13" name="Content Placeholder 6" descr="Diagram&#10;&#10;Description automatically generated with medium confidence">
            <a:extLst>
              <a:ext uri="{FF2B5EF4-FFF2-40B4-BE49-F238E27FC236}">
                <a16:creationId xmlns:a16="http://schemas.microsoft.com/office/drawing/2014/main" id="{1F735A22-8501-DDF9-8D67-9D7561752601}"/>
              </a:ext>
            </a:extLst>
          </p:cNvPr>
          <p:cNvPicPr>
            <a:picLocks noChangeAspect="1"/>
          </p:cNvPicPr>
          <p:nvPr/>
        </p:nvPicPr>
        <p:blipFill rotWithShape="1">
          <a:blip r:embed="rId3">
            <a:extLst>
              <a:ext uri="{28A0092B-C50C-407E-A947-70E740481C1C}">
                <a14:useLocalDpi xmlns:a14="http://schemas.microsoft.com/office/drawing/2010/main" val="0"/>
              </a:ext>
            </a:extLst>
          </a:blip>
          <a:srcRect l="65028" t="52121" r="9712" b="27570"/>
          <a:stretch/>
        </p:blipFill>
        <p:spPr>
          <a:xfrm>
            <a:off x="6982647" y="610876"/>
            <a:ext cx="1583051" cy="1552353"/>
          </a:xfrm>
          <a:prstGeom prst="rect">
            <a:avLst/>
          </a:prstGeom>
        </p:spPr>
      </p:pic>
      <p:pic>
        <p:nvPicPr>
          <p:cNvPr id="14" name="Content Placeholder 6" descr="Diagram&#10;&#10;Description automatically generated with medium confidence">
            <a:extLst>
              <a:ext uri="{FF2B5EF4-FFF2-40B4-BE49-F238E27FC236}">
                <a16:creationId xmlns:a16="http://schemas.microsoft.com/office/drawing/2014/main" id="{5DF7C253-A5BA-8C01-4D47-952161280E66}"/>
              </a:ext>
            </a:extLst>
          </p:cNvPr>
          <p:cNvPicPr>
            <a:picLocks noChangeAspect="1"/>
          </p:cNvPicPr>
          <p:nvPr/>
        </p:nvPicPr>
        <p:blipFill rotWithShape="1">
          <a:blip r:embed="rId3">
            <a:extLst>
              <a:ext uri="{28A0092B-C50C-407E-A947-70E740481C1C}">
                <a14:useLocalDpi xmlns:a14="http://schemas.microsoft.com/office/drawing/2010/main" val="0"/>
              </a:ext>
            </a:extLst>
          </a:blip>
          <a:srcRect l="10639" t="71952" r="64101" b="7739"/>
          <a:stretch/>
        </p:blipFill>
        <p:spPr>
          <a:xfrm>
            <a:off x="8668691" y="589229"/>
            <a:ext cx="1583051" cy="1552353"/>
          </a:xfrm>
          <a:prstGeom prst="rect">
            <a:avLst/>
          </a:prstGeom>
        </p:spPr>
      </p:pic>
      <p:pic>
        <p:nvPicPr>
          <p:cNvPr id="15" name="Content Placeholder 6" descr="Diagram&#10;&#10;Description automatically generated with medium confidence">
            <a:extLst>
              <a:ext uri="{FF2B5EF4-FFF2-40B4-BE49-F238E27FC236}">
                <a16:creationId xmlns:a16="http://schemas.microsoft.com/office/drawing/2014/main" id="{A9592508-6EB6-01D0-65B6-66EAF02EE9CE}"/>
              </a:ext>
            </a:extLst>
          </p:cNvPr>
          <p:cNvPicPr>
            <a:picLocks noChangeAspect="1"/>
          </p:cNvPicPr>
          <p:nvPr/>
        </p:nvPicPr>
        <p:blipFill rotWithShape="1">
          <a:blip r:embed="rId3">
            <a:extLst>
              <a:ext uri="{28A0092B-C50C-407E-A947-70E740481C1C}">
                <a14:useLocalDpi xmlns:a14="http://schemas.microsoft.com/office/drawing/2010/main" val="0"/>
              </a:ext>
            </a:extLst>
          </a:blip>
          <a:srcRect l="66355" t="71952" r="8385" b="7739"/>
          <a:stretch/>
        </p:blipFill>
        <p:spPr>
          <a:xfrm>
            <a:off x="10370206" y="610876"/>
            <a:ext cx="1583051" cy="1552353"/>
          </a:xfrm>
          <a:prstGeom prst="rect">
            <a:avLst/>
          </a:prstGeom>
        </p:spPr>
      </p:pic>
      <p:sp>
        <p:nvSpPr>
          <p:cNvPr id="16" name="TextBox 15">
            <a:extLst>
              <a:ext uri="{FF2B5EF4-FFF2-40B4-BE49-F238E27FC236}">
                <a16:creationId xmlns:a16="http://schemas.microsoft.com/office/drawing/2014/main" id="{77D873AD-92A9-766A-8F32-07377071093F}"/>
              </a:ext>
            </a:extLst>
          </p:cNvPr>
          <p:cNvSpPr txBox="1"/>
          <p:nvPr/>
        </p:nvSpPr>
        <p:spPr>
          <a:xfrm>
            <a:off x="5870981" y="186443"/>
            <a:ext cx="6321020" cy="369332"/>
          </a:xfrm>
          <a:prstGeom prst="rect">
            <a:avLst/>
          </a:prstGeom>
          <a:noFill/>
        </p:spPr>
        <p:txBody>
          <a:bodyPr wrap="square" rtlCol="0">
            <a:spAutoFit/>
          </a:bodyPr>
          <a:lstStyle/>
          <a:p>
            <a:r>
              <a:rPr lang="en-US" b="1" i="1"/>
              <a:t>Y = Partial Dependence = Average O3 Bias Prediction at X value</a:t>
            </a:r>
          </a:p>
        </p:txBody>
      </p:sp>
      <p:pic>
        <p:nvPicPr>
          <p:cNvPr id="17" name="Picture 16" descr="Diagram, engineering drawing&#10;&#10;Description automatically generated">
            <a:extLst>
              <a:ext uri="{FF2B5EF4-FFF2-40B4-BE49-F238E27FC236}">
                <a16:creationId xmlns:a16="http://schemas.microsoft.com/office/drawing/2014/main" id="{FA816007-7D95-D0DD-75DA-CE0407314EB0}"/>
              </a:ext>
            </a:extLst>
          </p:cNvPr>
          <p:cNvPicPr>
            <a:picLocks noChangeAspect="1"/>
          </p:cNvPicPr>
          <p:nvPr/>
        </p:nvPicPr>
        <p:blipFill rotWithShape="1">
          <a:blip r:embed="rId4">
            <a:extLst>
              <a:ext uri="{28A0092B-C50C-407E-A947-70E740481C1C}">
                <a14:useLocalDpi xmlns:a14="http://schemas.microsoft.com/office/drawing/2010/main" val="0"/>
              </a:ext>
            </a:extLst>
          </a:blip>
          <a:srcRect l="8113" t="31881" r="8112" b="47912"/>
          <a:stretch/>
        </p:blipFill>
        <p:spPr>
          <a:xfrm>
            <a:off x="157034" y="4656899"/>
            <a:ext cx="5192343" cy="1527593"/>
          </a:xfrm>
          <a:prstGeom prst="rect">
            <a:avLst/>
          </a:prstGeom>
        </p:spPr>
      </p:pic>
      <p:pic>
        <p:nvPicPr>
          <p:cNvPr id="18" name="Picture 17" descr="Diagram, engineering drawing&#10;&#10;Description automatically generated">
            <a:extLst>
              <a:ext uri="{FF2B5EF4-FFF2-40B4-BE49-F238E27FC236}">
                <a16:creationId xmlns:a16="http://schemas.microsoft.com/office/drawing/2014/main" id="{C6677360-22C6-A3BF-DC67-A83DB64486F8}"/>
              </a:ext>
            </a:extLst>
          </p:cNvPr>
          <p:cNvPicPr>
            <a:picLocks noChangeAspect="1"/>
          </p:cNvPicPr>
          <p:nvPr/>
        </p:nvPicPr>
        <p:blipFill rotWithShape="1">
          <a:blip r:embed="rId4">
            <a:extLst>
              <a:ext uri="{28A0092B-C50C-407E-A947-70E740481C1C}">
                <a14:useLocalDpi xmlns:a14="http://schemas.microsoft.com/office/drawing/2010/main" val="0"/>
              </a:ext>
            </a:extLst>
          </a:blip>
          <a:srcRect l="10217" t="51712" r="64241" b="28081"/>
          <a:stretch/>
        </p:blipFill>
        <p:spPr>
          <a:xfrm>
            <a:off x="5345725" y="4656899"/>
            <a:ext cx="1583051" cy="1527593"/>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01029E29-6109-B054-82DF-D3D6B3DF9B3B}"/>
              </a:ext>
            </a:extLst>
          </p:cNvPr>
          <p:cNvPicPr>
            <a:picLocks noChangeAspect="1"/>
          </p:cNvPicPr>
          <p:nvPr/>
        </p:nvPicPr>
        <p:blipFill rotWithShape="1">
          <a:blip r:embed="rId4">
            <a:extLst>
              <a:ext uri="{28A0092B-C50C-407E-A947-70E740481C1C}">
                <a14:useLocalDpi xmlns:a14="http://schemas.microsoft.com/office/drawing/2010/main" val="0"/>
              </a:ext>
            </a:extLst>
          </a:blip>
          <a:srcRect l="65110" t="52107" r="9348" b="27687"/>
          <a:stretch/>
        </p:blipFill>
        <p:spPr>
          <a:xfrm>
            <a:off x="7032866" y="4735786"/>
            <a:ext cx="1583051" cy="1527593"/>
          </a:xfrm>
          <a:prstGeom prst="rect">
            <a:avLst/>
          </a:prstGeom>
        </p:spPr>
      </p:pic>
      <p:pic>
        <p:nvPicPr>
          <p:cNvPr id="20" name="Picture 19" descr="Diagram, engineering drawing&#10;&#10;Description automatically generated">
            <a:extLst>
              <a:ext uri="{FF2B5EF4-FFF2-40B4-BE49-F238E27FC236}">
                <a16:creationId xmlns:a16="http://schemas.microsoft.com/office/drawing/2014/main" id="{11278673-995C-033F-09A7-8DAA0361951B}"/>
              </a:ext>
            </a:extLst>
          </p:cNvPr>
          <p:cNvPicPr>
            <a:picLocks noChangeAspect="1"/>
          </p:cNvPicPr>
          <p:nvPr/>
        </p:nvPicPr>
        <p:blipFill rotWithShape="1">
          <a:blip r:embed="rId4">
            <a:extLst>
              <a:ext uri="{28A0092B-C50C-407E-A947-70E740481C1C}">
                <a14:useLocalDpi xmlns:a14="http://schemas.microsoft.com/office/drawing/2010/main" val="0"/>
              </a:ext>
            </a:extLst>
          </a:blip>
          <a:srcRect l="10374" t="72119" r="64084" b="7675"/>
          <a:stretch/>
        </p:blipFill>
        <p:spPr>
          <a:xfrm>
            <a:off x="8720007" y="4719531"/>
            <a:ext cx="1583051" cy="1527593"/>
          </a:xfrm>
          <a:prstGeom prst="rect">
            <a:avLst/>
          </a:prstGeom>
        </p:spPr>
      </p:pic>
      <p:pic>
        <p:nvPicPr>
          <p:cNvPr id="21" name="Picture 20" descr="Diagram, engineering drawing&#10;&#10;Description automatically generated">
            <a:extLst>
              <a:ext uri="{FF2B5EF4-FFF2-40B4-BE49-F238E27FC236}">
                <a16:creationId xmlns:a16="http://schemas.microsoft.com/office/drawing/2014/main" id="{026BF017-8D44-F82C-A9A6-B2A1442FE2AC}"/>
              </a:ext>
            </a:extLst>
          </p:cNvPr>
          <p:cNvPicPr>
            <a:picLocks noChangeAspect="1"/>
          </p:cNvPicPr>
          <p:nvPr/>
        </p:nvPicPr>
        <p:blipFill rotWithShape="1">
          <a:blip r:embed="rId4">
            <a:extLst>
              <a:ext uri="{28A0092B-C50C-407E-A947-70E740481C1C}">
                <a14:useLocalDpi xmlns:a14="http://schemas.microsoft.com/office/drawing/2010/main" val="0"/>
              </a:ext>
            </a:extLst>
          </a:blip>
          <a:srcRect l="65884" t="72217" r="8574" b="7577"/>
          <a:stretch/>
        </p:blipFill>
        <p:spPr>
          <a:xfrm>
            <a:off x="10406438" y="4714138"/>
            <a:ext cx="1583051" cy="1527593"/>
          </a:xfrm>
          <a:prstGeom prst="rect">
            <a:avLst/>
          </a:prstGeom>
        </p:spPr>
      </p:pic>
      <p:pic>
        <p:nvPicPr>
          <p:cNvPr id="22" name="Picture 21" descr="Diagram, engineering drawing&#10;&#10;Description automatically generated">
            <a:extLst>
              <a:ext uri="{FF2B5EF4-FFF2-40B4-BE49-F238E27FC236}">
                <a16:creationId xmlns:a16="http://schemas.microsoft.com/office/drawing/2014/main" id="{B223E668-5419-9FEE-F8E4-D47371D39CA6}"/>
              </a:ext>
            </a:extLst>
          </p:cNvPr>
          <p:cNvPicPr>
            <a:picLocks noChangeAspect="1"/>
          </p:cNvPicPr>
          <p:nvPr/>
        </p:nvPicPr>
        <p:blipFill rotWithShape="1">
          <a:blip r:embed="rId5">
            <a:extLst>
              <a:ext uri="{28A0092B-C50C-407E-A947-70E740481C1C}">
                <a14:useLocalDpi xmlns:a14="http://schemas.microsoft.com/office/drawing/2010/main" val="0"/>
              </a:ext>
            </a:extLst>
          </a:blip>
          <a:srcRect l="8308" t="32015" r="7917" b="47981"/>
          <a:stretch/>
        </p:blipFill>
        <p:spPr>
          <a:xfrm>
            <a:off x="172666" y="2665203"/>
            <a:ext cx="5245241" cy="1527594"/>
          </a:xfrm>
          <a:prstGeom prst="rect">
            <a:avLst/>
          </a:prstGeom>
        </p:spPr>
      </p:pic>
      <p:pic>
        <p:nvPicPr>
          <p:cNvPr id="23" name="Picture 22" descr="Diagram, engineering drawing&#10;&#10;Description automatically generated">
            <a:extLst>
              <a:ext uri="{FF2B5EF4-FFF2-40B4-BE49-F238E27FC236}">
                <a16:creationId xmlns:a16="http://schemas.microsoft.com/office/drawing/2014/main" id="{7A5BEC13-3C69-BAD8-39AE-5B027F7E38BB}"/>
              </a:ext>
            </a:extLst>
          </p:cNvPr>
          <p:cNvPicPr>
            <a:picLocks noChangeAspect="1"/>
          </p:cNvPicPr>
          <p:nvPr/>
        </p:nvPicPr>
        <p:blipFill rotWithShape="1">
          <a:blip r:embed="rId5">
            <a:extLst>
              <a:ext uri="{28A0092B-C50C-407E-A947-70E740481C1C}">
                <a14:useLocalDpi xmlns:a14="http://schemas.microsoft.com/office/drawing/2010/main" val="0"/>
              </a:ext>
            </a:extLst>
          </a:blip>
          <a:srcRect l="10057" t="51989" r="64659" b="28007"/>
          <a:stretch/>
        </p:blipFill>
        <p:spPr>
          <a:xfrm>
            <a:off x="5345725" y="2640444"/>
            <a:ext cx="1608709" cy="1552353"/>
          </a:xfrm>
          <a:prstGeom prst="rect">
            <a:avLst/>
          </a:prstGeom>
        </p:spPr>
      </p:pic>
      <p:pic>
        <p:nvPicPr>
          <p:cNvPr id="24" name="Picture 23" descr="Diagram, engineering drawing&#10;&#10;Description automatically generated">
            <a:extLst>
              <a:ext uri="{FF2B5EF4-FFF2-40B4-BE49-F238E27FC236}">
                <a16:creationId xmlns:a16="http://schemas.microsoft.com/office/drawing/2014/main" id="{34A1B32E-3A6B-8422-D6D0-F221FFB085ED}"/>
              </a:ext>
            </a:extLst>
          </p:cNvPr>
          <p:cNvPicPr>
            <a:picLocks noChangeAspect="1"/>
          </p:cNvPicPr>
          <p:nvPr/>
        </p:nvPicPr>
        <p:blipFill rotWithShape="1">
          <a:blip r:embed="rId5">
            <a:extLst>
              <a:ext uri="{28A0092B-C50C-407E-A947-70E740481C1C}">
                <a14:useLocalDpi xmlns:a14="http://schemas.microsoft.com/office/drawing/2010/main" val="0"/>
              </a:ext>
            </a:extLst>
          </a:blip>
          <a:srcRect l="65611" t="51828" r="9105" b="28168"/>
          <a:stretch/>
        </p:blipFill>
        <p:spPr>
          <a:xfrm>
            <a:off x="7007208" y="2618121"/>
            <a:ext cx="1608709" cy="1552353"/>
          </a:xfrm>
          <a:prstGeom prst="rect">
            <a:avLst/>
          </a:prstGeom>
        </p:spPr>
      </p:pic>
      <p:pic>
        <p:nvPicPr>
          <p:cNvPr id="25" name="Picture 24" descr="Diagram, engineering drawing&#10;&#10;Description automatically generated">
            <a:extLst>
              <a:ext uri="{FF2B5EF4-FFF2-40B4-BE49-F238E27FC236}">
                <a16:creationId xmlns:a16="http://schemas.microsoft.com/office/drawing/2014/main" id="{36CE2D11-C120-21C3-1B69-40888DF0B09F}"/>
              </a:ext>
            </a:extLst>
          </p:cNvPr>
          <p:cNvPicPr>
            <a:picLocks noChangeAspect="1"/>
          </p:cNvPicPr>
          <p:nvPr/>
        </p:nvPicPr>
        <p:blipFill rotWithShape="1">
          <a:blip r:embed="rId5">
            <a:extLst>
              <a:ext uri="{28A0092B-C50C-407E-A947-70E740481C1C}">
                <a14:useLocalDpi xmlns:a14="http://schemas.microsoft.com/office/drawing/2010/main" val="0"/>
              </a:ext>
            </a:extLst>
          </a:blip>
          <a:srcRect l="10308" t="72116" r="64408" b="7880"/>
          <a:stretch/>
        </p:blipFill>
        <p:spPr>
          <a:xfrm>
            <a:off x="8668691" y="2662507"/>
            <a:ext cx="1608709" cy="1552353"/>
          </a:xfrm>
          <a:prstGeom prst="rect">
            <a:avLst/>
          </a:prstGeom>
        </p:spPr>
      </p:pic>
      <p:pic>
        <p:nvPicPr>
          <p:cNvPr id="26" name="Picture 25" descr="Diagram, engineering drawing&#10;&#10;Description automatically generated">
            <a:extLst>
              <a:ext uri="{FF2B5EF4-FFF2-40B4-BE49-F238E27FC236}">
                <a16:creationId xmlns:a16="http://schemas.microsoft.com/office/drawing/2014/main" id="{0A0B2CD9-65FF-994E-3942-A37DCACF2D59}"/>
              </a:ext>
            </a:extLst>
          </p:cNvPr>
          <p:cNvPicPr>
            <a:picLocks noChangeAspect="1"/>
          </p:cNvPicPr>
          <p:nvPr/>
        </p:nvPicPr>
        <p:blipFill rotWithShape="1">
          <a:blip r:embed="rId5">
            <a:extLst>
              <a:ext uri="{28A0092B-C50C-407E-A947-70E740481C1C}">
                <a14:useLocalDpi xmlns:a14="http://schemas.microsoft.com/office/drawing/2010/main" val="0"/>
              </a:ext>
            </a:extLst>
          </a:blip>
          <a:srcRect l="65360" t="72014" r="9356" b="7982"/>
          <a:stretch/>
        </p:blipFill>
        <p:spPr>
          <a:xfrm>
            <a:off x="10370206" y="2662507"/>
            <a:ext cx="1608709" cy="1552353"/>
          </a:xfrm>
          <a:prstGeom prst="rect">
            <a:avLst/>
          </a:prstGeom>
        </p:spPr>
      </p:pic>
      <p:sp>
        <p:nvSpPr>
          <p:cNvPr id="2" name="Rectangle 1">
            <a:extLst>
              <a:ext uri="{FF2B5EF4-FFF2-40B4-BE49-F238E27FC236}">
                <a16:creationId xmlns:a16="http://schemas.microsoft.com/office/drawing/2014/main" id="{7371E5D3-BF53-C209-3354-BAE08FE17740}"/>
              </a:ext>
            </a:extLst>
          </p:cNvPr>
          <p:cNvSpPr/>
          <p:nvPr/>
        </p:nvSpPr>
        <p:spPr>
          <a:xfrm>
            <a:off x="352082" y="2135026"/>
            <a:ext cx="8198145" cy="142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E85D8DA-4643-D892-2BC7-45D865837A0D}"/>
              </a:ext>
            </a:extLst>
          </p:cNvPr>
          <p:cNvSpPr/>
          <p:nvPr/>
        </p:nvSpPr>
        <p:spPr>
          <a:xfrm>
            <a:off x="2017058" y="545933"/>
            <a:ext cx="4990150" cy="5958048"/>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2D634C-642F-38C3-A278-DE967FFED570}"/>
              </a:ext>
            </a:extLst>
          </p:cNvPr>
          <p:cNvSpPr txBox="1"/>
          <p:nvPr/>
        </p:nvSpPr>
        <p:spPr>
          <a:xfrm>
            <a:off x="7299806" y="2580002"/>
            <a:ext cx="4757035" cy="1631216"/>
          </a:xfrm>
          <a:prstGeom prst="rect">
            <a:avLst/>
          </a:prstGeom>
          <a:solidFill>
            <a:schemeClr val="bg1">
              <a:lumMod val="75000"/>
            </a:schemeClr>
          </a:solidFill>
        </p:spPr>
        <p:txBody>
          <a:bodyPr wrap="square" rtlCol="0">
            <a:spAutoFit/>
          </a:bodyPr>
          <a:lstStyle/>
          <a:p>
            <a:pPr marL="285750" indent="-285750">
              <a:buFont typeface="Arial" panose="020B0604020202020204" pitchFamily="34" charset="0"/>
              <a:buChar char="•"/>
            </a:pPr>
            <a:r>
              <a:rPr lang="en-US" sz="2000" dirty="0"/>
              <a:t>Predictive power shown by any (non-zero) trends across Feature Value Range (X-axis). Features with higher predictive power have greater ozone bias distributions as X values increase.</a:t>
            </a:r>
          </a:p>
        </p:txBody>
      </p:sp>
      <p:sp>
        <p:nvSpPr>
          <p:cNvPr id="28" name="TextBox 27">
            <a:extLst>
              <a:ext uri="{FF2B5EF4-FFF2-40B4-BE49-F238E27FC236}">
                <a16:creationId xmlns:a16="http://schemas.microsoft.com/office/drawing/2014/main" id="{87A8782D-4ED6-EDF2-0A8D-ED10CD53347E}"/>
              </a:ext>
            </a:extLst>
          </p:cNvPr>
          <p:cNvSpPr txBox="1"/>
          <p:nvPr/>
        </p:nvSpPr>
        <p:spPr>
          <a:xfrm>
            <a:off x="2525754" y="2007065"/>
            <a:ext cx="971550" cy="338554"/>
          </a:xfrm>
          <a:prstGeom prst="rect">
            <a:avLst/>
          </a:prstGeom>
          <a:solidFill>
            <a:schemeClr val="bg1"/>
          </a:solidFill>
        </p:spPr>
        <p:txBody>
          <a:bodyPr wrap="square" rtlCol="0">
            <a:spAutoFit/>
          </a:bodyPr>
          <a:lstStyle/>
          <a:p>
            <a:r>
              <a:rPr lang="en-US" sz="1600" b="1" dirty="0"/>
              <a:t>Month</a:t>
            </a:r>
          </a:p>
        </p:txBody>
      </p:sp>
      <p:sp>
        <p:nvSpPr>
          <p:cNvPr id="29" name="TextBox 28">
            <a:extLst>
              <a:ext uri="{FF2B5EF4-FFF2-40B4-BE49-F238E27FC236}">
                <a16:creationId xmlns:a16="http://schemas.microsoft.com/office/drawing/2014/main" id="{E4457FF4-3EB8-DA9D-6C59-C3B1DF164E4B}"/>
              </a:ext>
            </a:extLst>
          </p:cNvPr>
          <p:cNvSpPr txBox="1"/>
          <p:nvPr/>
        </p:nvSpPr>
        <p:spPr>
          <a:xfrm>
            <a:off x="2535766" y="4082473"/>
            <a:ext cx="971550" cy="338554"/>
          </a:xfrm>
          <a:prstGeom prst="rect">
            <a:avLst/>
          </a:prstGeom>
          <a:solidFill>
            <a:schemeClr val="bg1"/>
          </a:solidFill>
        </p:spPr>
        <p:txBody>
          <a:bodyPr wrap="square" rtlCol="0">
            <a:spAutoFit/>
          </a:bodyPr>
          <a:lstStyle/>
          <a:p>
            <a:r>
              <a:rPr lang="en-US" sz="1600" b="1" dirty="0"/>
              <a:t>Month</a:t>
            </a:r>
          </a:p>
        </p:txBody>
      </p:sp>
      <p:sp>
        <p:nvSpPr>
          <p:cNvPr id="30" name="TextBox 29">
            <a:extLst>
              <a:ext uri="{FF2B5EF4-FFF2-40B4-BE49-F238E27FC236}">
                <a16:creationId xmlns:a16="http://schemas.microsoft.com/office/drawing/2014/main" id="{618FB646-A8D8-9E5D-5B65-941DA48D2FCF}"/>
              </a:ext>
            </a:extLst>
          </p:cNvPr>
          <p:cNvSpPr txBox="1"/>
          <p:nvPr/>
        </p:nvSpPr>
        <p:spPr>
          <a:xfrm>
            <a:off x="2453105" y="6072454"/>
            <a:ext cx="795337" cy="338554"/>
          </a:xfrm>
          <a:prstGeom prst="rect">
            <a:avLst/>
          </a:prstGeom>
          <a:solidFill>
            <a:schemeClr val="bg1"/>
          </a:solidFill>
        </p:spPr>
        <p:txBody>
          <a:bodyPr wrap="square" rtlCol="0">
            <a:spAutoFit/>
          </a:bodyPr>
          <a:lstStyle/>
          <a:p>
            <a:r>
              <a:rPr lang="en-US" sz="1600" b="1" dirty="0"/>
              <a:t>Month</a:t>
            </a:r>
          </a:p>
        </p:txBody>
      </p:sp>
      <p:sp>
        <p:nvSpPr>
          <p:cNvPr id="31" name="TextBox 30">
            <a:extLst>
              <a:ext uri="{FF2B5EF4-FFF2-40B4-BE49-F238E27FC236}">
                <a16:creationId xmlns:a16="http://schemas.microsoft.com/office/drawing/2014/main" id="{07F01A77-E2F7-4516-01CA-6FC2A6678B68}"/>
              </a:ext>
            </a:extLst>
          </p:cNvPr>
          <p:cNvSpPr txBox="1"/>
          <p:nvPr/>
        </p:nvSpPr>
        <p:spPr>
          <a:xfrm>
            <a:off x="4031777" y="2017158"/>
            <a:ext cx="1260077" cy="338554"/>
          </a:xfrm>
          <a:prstGeom prst="rect">
            <a:avLst/>
          </a:prstGeom>
          <a:solidFill>
            <a:schemeClr val="bg1"/>
          </a:solidFill>
        </p:spPr>
        <p:txBody>
          <a:bodyPr wrap="square" rtlCol="0">
            <a:spAutoFit/>
          </a:bodyPr>
          <a:lstStyle/>
          <a:p>
            <a:r>
              <a:rPr lang="en-US" sz="1600" b="1" dirty="0"/>
              <a:t>Temp. Bias</a:t>
            </a:r>
          </a:p>
        </p:txBody>
      </p:sp>
      <p:sp>
        <p:nvSpPr>
          <p:cNvPr id="32" name="TextBox 31">
            <a:extLst>
              <a:ext uri="{FF2B5EF4-FFF2-40B4-BE49-F238E27FC236}">
                <a16:creationId xmlns:a16="http://schemas.microsoft.com/office/drawing/2014/main" id="{850463E2-D869-AC37-D5AA-9B1B7312AF39}"/>
              </a:ext>
            </a:extLst>
          </p:cNvPr>
          <p:cNvSpPr txBox="1"/>
          <p:nvPr/>
        </p:nvSpPr>
        <p:spPr>
          <a:xfrm>
            <a:off x="4056134" y="4073914"/>
            <a:ext cx="1260077" cy="338554"/>
          </a:xfrm>
          <a:prstGeom prst="rect">
            <a:avLst/>
          </a:prstGeom>
          <a:solidFill>
            <a:schemeClr val="bg1"/>
          </a:solidFill>
        </p:spPr>
        <p:txBody>
          <a:bodyPr wrap="square" rtlCol="0">
            <a:spAutoFit/>
          </a:bodyPr>
          <a:lstStyle/>
          <a:p>
            <a:r>
              <a:rPr lang="en-US" sz="1600" b="1" dirty="0"/>
              <a:t>Temp. Bias</a:t>
            </a:r>
          </a:p>
        </p:txBody>
      </p:sp>
      <p:sp>
        <p:nvSpPr>
          <p:cNvPr id="33" name="TextBox 32">
            <a:extLst>
              <a:ext uri="{FF2B5EF4-FFF2-40B4-BE49-F238E27FC236}">
                <a16:creationId xmlns:a16="http://schemas.microsoft.com/office/drawing/2014/main" id="{95AA1923-3174-CED8-FBB7-C68B1B36C554}"/>
              </a:ext>
            </a:extLst>
          </p:cNvPr>
          <p:cNvSpPr txBox="1"/>
          <p:nvPr/>
        </p:nvSpPr>
        <p:spPr>
          <a:xfrm>
            <a:off x="3913727" y="6072454"/>
            <a:ext cx="1260077" cy="338554"/>
          </a:xfrm>
          <a:prstGeom prst="rect">
            <a:avLst/>
          </a:prstGeom>
          <a:solidFill>
            <a:schemeClr val="bg1"/>
          </a:solidFill>
        </p:spPr>
        <p:txBody>
          <a:bodyPr wrap="square" rtlCol="0">
            <a:spAutoFit/>
          </a:bodyPr>
          <a:lstStyle/>
          <a:p>
            <a:r>
              <a:rPr lang="en-US" sz="1600" b="1" dirty="0"/>
              <a:t>Temp. Bias</a:t>
            </a:r>
          </a:p>
        </p:txBody>
      </p:sp>
      <p:sp>
        <p:nvSpPr>
          <p:cNvPr id="34" name="TextBox 33">
            <a:extLst>
              <a:ext uri="{FF2B5EF4-FFF2-40B4-BE49-F238E27FC236}">
                <a16:creationId xmlns:a16="http://schemas.microsoft.com/office/drawing/2014/main" id="{3F1C96B2-4CCF-CA69-4283-EBA05D51A394}"/>
              </a:ext>
            </a:extLst>
          </p:cNvPr>
          <p:cNvSpPr txBox="1"/>
          <p:nvPr/>
        </p:nvSpPr>
        <p:spPr>
          <a:xfrm>
            <a:off x="5917442" y="2007065"/>
            <a:ext cx="775077" cy="338554"/>
          </a:xfrm>
          <a:prstGeom prst="rect">
            <a:avLst/>
          </a:prstGeom>
          <a:solidFill>
            <a:schemeClr val="bg1"/>
          </a:solidFill>
        </p:spPr>
        <p:txBody>
          <a:bodyPr wrap="square" rtlCol="0">
            <a:spAutoFit/>
          </a:bodyPr>
          <a:lstStyle/>
          <a:p>
            <a:r>
              <a:rPr lang="en-US" sz="1600" b="1" dirty="0"/>
              <a:t>Q Bias</a:t>
            </a:r>
          </a:p>
        </p:txBody>
      </p:sp>
      <p:sp>
        <p:nvSpPr>
          <p:cNvPr id="35" name="TextBox 34">
            <a:extLst>
              <a:ext uri="{FF2B5EF4-FFF2-40B4-BE49-F238E27FC236}">
                <a16:creationId xmlns:a16="http://schemas.microsoft.com/office/drawing/2014/main" id="{DEF9FEA7-421F-DC21-5E01-5502DA137DC2}"/>
              </a:ext>
            </a:extLst>
          </p:cNvPr>
          <p:cNvSpPr txBox="1"/>
          <p:nvPr/>
        </p:nvSpPr>
        <p:spPr>
          <a:xfrm>
            <a:off x="5870980" y="4103031"/>
            <a:ext cx="775077" cy="338554"/>
          </a:xfrm>
          <a:prstGeom prst="rect">
            <a:avLst/>
          </a:prstGeom>
          <a:solidFill>
            <a:schemeClr val="bg1"/>
          </a:solidFill>
        </p:spPr>
        <p:txBody>
          <a:bodyPr wrap="square" rtlCol="0">
            <a:spAutoFit/>
          </a:bodyPr>
          <a:lstStyle/>
          <a:p>
            <a:r>
              <a:rPr lang="en-US" sz="1600" b="1" dirty="0"/>
              <a:t>Q Bias</a:t>
            </a:r>
          </a:p>
        </p:txBody>
      </p:sp>
      <p:sp>
        <p:nvSpPr>
          <p:cNvPr id="36" name="TextBox 35">
            <a:extLst>
              <a:ext uri="{FF2B5EF4-FFF2-40B4-BE49-F238E27FC236}">
                <a16:creationId xmlns:a16="http://schemas.microsoft.com/office/drawing/2014/main" id="{CF6A9901-121F-1A2F-E7CD-78BB712E32AA}"/>
              </a:ext>
            </a:extLst>
          </p:cNvPr>
          <p:cNvSpPr txBox="1"/>
          <p:nvPr/>
        </p:nvSpPr>
        <p:spPr>
          <a:xfrm>
            <a:off x="5886226" y="6103807"/>
            <a:ext cx="775077" cy="338554"/>
          </a:xfrm>
          <a:prstGeom prst="rect">
            <a:avLst/>
          </a:prstGeom>
          <a:solidFill>
            <a:schemeClr val="bg1"/>
          </a:solidFill>
        </p:spPr>
        <p:txBody>
          <a:bodyPr wrap="square" rtlCol="0">
            <a:spAutoFit/>
          </a:bodyPr>
          <a:lstStyle/>
          <a:p>
            <a:r>
              <a:rPr lang="en-US" sz="1600" b="1" dirty="0"/>
              <a:t>Q Bias</a:t>
            </a:r>
          </a:p>
        </p:txBody>
      </p:sp>
    </p:spTree>
    <p:extLst>
      <p:ext uri="{BB962C8B-B14F-4D97-AF65-F5344CB8AC3E}">
        <p14:creationId xmlns:p14="http://schemas.microsoft.com/office/powerpoint/2010/main" val="257703021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D76A4C-3909-FC53-42A3-3BA650B96056}"/>
              </a:ext>
            </a:extLst>
          </p:cNvPr>
          <p:cNvSpPr>
            <a:spLocks noGrp="1"/>
          </p:cNvSpPr>
          <p:nvPr>
            <p:ph type="ftr" sz="quarter" idx="3"/>
          </p:nvPr>
        </p:nvSpPr>
        <p:spPr/>
        <p:txBody>
          <a:bodyPr/>
          <a:lstStyle/>
          <a:p>
            <a:r>
              <a:rPr lang="en-US"/>
              <a:t>U.S. Environmental Protection Agency</a:t>
            </a:r>
          </a:p>
        </p:txBody>
      </p:sp>
      <p:sp>
        <p:nvSpPr>
          <p:cNvPr id="5" name="Slide Number Placeholder 4">
            <a:extLst>
              <a:ext uri="{FF2B5EF4-FFF2-40B4-BE49-F238E27FC236}">
                <a16:creationId xmlns:a16="http://schemas.microsoft.com/office/drawing/2014/main" id="{F2985C87-08B5-4C1D-B54D-40AED572E4C9}"/>
              </a:ext>
            </a:extLst>
          </p:cNvPr>
          <p:cNvSpPr>
            <a:spLocks noGrp="1"/>
          </p:cNvSpPr>
          <p:nvPr>
            <p:ph type="sldNum" sz="quarter" idx="4"/>
          </p:nvPr>
        </p:nvSpPr>
        <p:spPr/>
        <p:txBody>
          <a:bodyPr/>
          <a:lstStyle/>
          <a:p>
            <a:fld id="{8D9C3B4F-4B7B-9A4F-9F3C-3A4901A33979}" type="slidenum">
              <a:rPr lang="en-US" smtClean="0"/>
              <a:pPr/>
              <a:t>9</a:t>
            </a:fld>
            <a:endParaRPr lang="en-US"/>
          </a:p>
        </p:txBody>
      </p:sp>
      <p:sp>
        <p:nvSpPr>
          <p:cNvPr id="6" name="Text Placeholder 5">
            <a:extLst>
              <a:ext uri="{FF2B5EF4-FFF2-40B4-BE49-F238E27FC236}">
                <a16:creationId xmlns:a16="http://schemas.microsoft.com/office/drawing/2014/main" id="{99C787E0-F23E-99B7-3573-33C32CAE7601}"/>
              </a:ext>
            </a:extLst>
          </p:cNvPr>
          <p:cNvSpPr>
            <a:spLocks noGrp="1"/>
          </p:cNvSpPr>
          <p:nvPr>
            <p:ph type="body" sz="quarter" idx="10"/>
          </p:nvPr>
        </p:nvSpPr>
        <p:spPr/>
        <p:txBody>
          <a:bodyPr>
            <a:normAutofit fontScale="85000" lnSpcReduction="10000"/>
          </a:bodyPr>
          <a:lstStyle/>
          <a:p>
            <a:r>
              <a:rPr lang="en-US" sz="1050" dirty="0"/>
              <a:t>Center for Environmental Measurement and Modeling, Atmospheric &amp; Environmental Systems Modeling Division, Atmospheric Dynamics and Meteorology Branch</a:t>
            </a:r>
          </a:p>
          <a:p>
            <a:endParaRPr lang="en-US" dirty="0"/>
          </a:p>
        </p:txBody>
      </p:sp>
      <p:pic>
        <p:nvPicPr>
          <p:cNvPr id="7" name="Content Placeholder 6" descr="Diagram&#10;&#10;Description automatically generated with medium confidence">
            <a:extLst>
              <a:ext uri="{FF2B5EF4-FFF2-40B4-BE49-F238E27FC236}">
                <a16:creationId xmlns:a16="http://schemas.microsoft.com/office/drawing/2014/main" id="{026B3E19-A63A-C7C7-E630-CE34C32BDB6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47" t="31899" r="8112" b="47792"/>
          <a:stretch/>
        </p:blipFill>
        <p:spPr>
          <a:xfrm>
            <a:off x="125828" y="632524"/>
            <a:ext cx="5223549" cy="1509058"/>
          </a:xfrm>
          <a:prstGeom prst="rect">
            <a:avLst/>
          </a:prstGeom>
        </p:spPr>
      </p:pic>
      <p:sp>
        <p:nvSpPr>
          <p:cNvPr id="9" name="TextBox 8">
            <a:extLst>
              <a:ext uri="{FF2B5EF4-FFF2-40B4-BE49-F238E27FC236}">
                <a16:creationId xmlns:a16="http://schemas.microsoft.com/office/drawing/2014/main" id="{D6CB8119-F922-49E7-04F9-0002CA930CA6}"/>
              </a:ext>
            </a:extLst>
          </p:cNvPr>
          <p:cNvSpPr txBox="1"/>
          <p:nvPr/>
        </p:nvSpPr>
        <p:spPr>
          <a:xfrm>
            <a:off x="0" y="84269"/>
            <a:ext cx="2669459" cy="461665"/>
          </a:xfrm>
          <a:prstGeom prst="rect">
            <a:avLst/>
          </a:prstGeom>
          <a:noFill/>
        </p:spPr>
        <p:txBody>
          <a:bodyPr wrap="square" rtlCol="0">
            <a:spAutoFit/>
          </a:bodyPr>
          <a:lstStyle/>
          <a:p>
            <a:r>
              <a:rPr lang="en-US" sz="2400" b="1" i="1"/>
              <a:t>Northeast Region</a:t>
            </a:r>
          </a:p>
        </p:txBody>
      </p:sp>
      <p:sp>
        <p:nvSpPr>
          <p:cNvPr id="10" name="TextBox 9">
            <a:extLst>
              <a:ext uri="{FF2B5EF4-FFF2-40B4-BE49-F238E27FC236}">
                <a16:creationId xmlns:a16="http://schemas.microsoft.com/office/drawing/2014/main" id="{5D652138-EBFD-0373-665D-B9506287E394}"/>
              </a:ext>
            </a:extLst>
          </p:cNvPr>
          <p:cNvSpPr txBox="1"/>
          <p:nvPr/>
        </p:nvSpPr>
        <p:spPr>
          <a:xfrm>
            <a:off x="8861" y="2271467"/>
            <a:ext cx="2669459" cy="461665"/>
          </a:xfrm>
          <a:prstGeom prst="rect">
            <a:avLst/>
          </a:prstGeom>
          <a:noFill/>
        </p:spPr>
        <p:txBody>
          <a:bodyPr wrap="square" rtlCol="0">
            <a:spAutoFit/>
          </a:bodyPr>
          <a:lstStyle/>
          <a:p>
            <a:r>
              <a:rPr lang="en-US" sz="2400" b="1" i="1"/>
              <a:t>Ohio Valley Region</a:t>
            </a:r>
          </a:p>
        </p:txBody>
      </p:sp>
      <p:sp>
        <p:nvSpPr>
          <p:cNvPr id="11" name="TextBox 10">
            <a:extLst>
              <a:ext uri="{FF2B5EF4-FFF2-40B4-BE49-F238E27FC236}">
                <a16:creationId xmlns:a16="http://schemas.microsoft.com/office/drawing/2014/main" id="{C0190239-4C3B-FA5C-FB1C-2630B37AE092}"/>
              </a:ext>
            </a:extLst>
          </p:cNvPr>
          <p:cNvSpPr txBox="1"/>
          <p:nvPr/>
        </p:nvSpPr>
        <p:spPr>
          <a:xfrm>
            <a:off x="125828" y="4170474"/>
            <a:ext cx="2669459" cy="461665"/>
          </a:xfrm>
          <a:prstGeom prst="rect">
            <a:avLst/>
          </a:prstGeom>
          <a:noFill/>
        </p:spPr>
        <p:txBody>
          <a:bodyPr wrap="square" rtlCol="0">
            <a:spAutoFit/>
          </a:bodyPr>
          <a:lstStyle/>
          <a:p>
            <a:r>
              <a:rPr lang="en-US" sz="2400" b="1" i="1"/>
              <a:t>Southeast Region</a:t>
            </a:r>
          </a:p>
        </p:txBody>
      </p:sp>
      <p:pic>
        <p:nvPicPr>
          <p:cNvPr id="12" name="Content Placeholder 6" descr="Diagram&#10;&#10;Description automatically generated with medium confidence">
            <a:extLst>
              <a:ext uri="{FF2B5EF4-FFF2-40B4-BE49-F238E27FC236}">
                <a16:creationId xmlns:a16="http://schemas.microsoft.com/office/drawing/2014/main" id="{40E5EDBF-6D52-8CC2-7F74-6F6B757FD01D}"/>
              </a:ext>
            </a:extLst>
          </p:cNvPr>
          <p:cNvPicPr>
            <a:picLocks noChangeAspect="1"/>
          </p:cNvPicPr>
          <p:nvPr/>
        </p:nvPicPr>
        <p:blipFill rotWithShape="1">
          <a:blip r:embed="rId2">
            <a:extLst>
              <a:ext uri="{28A0092B-C50C-407E-A947-70E740481C1C}">
                <a14:useLocalDpi xmlns:a14="http://schemas.microsoft.com/office/drawing/2010/main" val="0"/>
              </a:ext>
            </a:extLst>
          </a:blip>
          <a:srcRect l="10253" t="52137" r="64487" b="27554"/>
          <a:stretch/>
        </p:blipFill>
        <p:spPr>
          <a:xfrm>
            <a:off x="5345725" y="623989"/>
            <a:ext cx="1583051" cy="1552353"/>
          </a:xfrm>
          <a:prstGeom prst="rect">
            <a:avLst/>
          </a:prstGeom>
        </p:spPr>
      </p:pic>
      <p:pic>
        <p:nvPicPr>
          <p:cNvPr id="13" name="Content Placeholder 6" descr="Diagram&#10;&#10;Description automatically generated with medium confidence">
            <a:extLst>
              <a:ext uri="{FF2B5EF4-FFF2-40B4-BE49-F238E27FC236}">
                <a16:creationId xmlns:a16="http://schemas.microsoft.com/office/drawing/2014/main" id="{1F735A22-8501-DDF9-8D67-9D7561752601}"/>
              </a:ext>
            </a:extLst>
          </p:cNvPr>
          <p:cNvPicPr>
            <a:picLocks noChangeAspect="1"/>
          </p:cNvPicPr>
          <p:nvPr/>
        </p:nvPicPr>
        <p:blipFill rotWithShape="1">
          <a:blip r:embed="rId2">
            <a:extLst>
              <a:ext uri="{28A0092B-C50C-407E-A947-70E740481C1C}">
                <a14:useLocalDpi xmlns:a14="http://schemas.microsoft.com/office/drawing/2010/main" val="0"/>
              </a:ext>
            </a:extLst>
          </a:blip>
          <a:srcRect l="65028" t="52121" r="9712" b="27570"/>
          <a:stretch/>
        </p:blipFill>
        <p:spPr>
          <a:xfrm>
            <a:off x="6982647" y="610876"/>
            <a:ext cx="1583051" cy="1552353"/>
          </a:xfrm>
          <a:prstGeom prst="rect">
            <a:avLst/>
          </a:prstGeom>
        </p:spPr>
      </p:pic>
      <p:pic>
        <p:nvPicPr>
          <p:cNvPr id="14" name="Content Placeholder 6" descr="Diagram&#10;&#10;Description automatically generated with medium confidence">
            <a:extLst>
              <a:ext uri="{FF2B5EF4-FFF2-40B4-BE49-F238E27FC236}">
                <a16:creationId xmlns:a16="http://schemas.microsoft.com/office/drawing/2014/main" id="{5DF7C253-A5BA-8C01-4D47-952161280E66}"/>
              </a:ext>
            </a:extLst>
          </p:cNvPr>
          <p:cNvPicPr>
            <a:picLocks noChangeAspect="1"/>
          </p:cNvPicPr>
          <p:nvPr/>
        </p:nvPicPr>
        <p:blipFill rotWithShape="1">
          <a:blip r:embed="rId2">
            <a:extLst>
              <a:ext uri="{28A0092B-C50C-407E-A947-70E740481C1C}">
                <a14:useLocalDpi xmlns:a14="http://schemas.microsoft.com/office/drawing/2010/main" val="0"/>
              </a:ext>
            </a:extLst>
          </a:blip>
          <a:srcRect l="10639" t="71952" r="64101" b="7739"/>
          <a:stretch/>
        </p:blipFill>
        <p:spPr>
          <a:xfrm>
            <a:off x="8668691" y="589229"/>
            <a:ext cx="1583051" cy="1552353"/>
          </a:xfrm>
          <a:prstGeom prst="rect">
            <a:avLst/>
          </a:prstGeom>
        </p:spPr>
      </p:pic>
      <p:pic>
        <p:nvPicPr>
          <p:cNvPr id="15" name="Content Placeholder 6" descr="Diagram&#10;&#10;Description automatically generated with medium confidence">
            <a:extLst>
              <a:ext uri="{FF2B5EF4-FFF2-40B4-BE49-F238E27FC236}">
                <a16:creationId xmlns:a16="http://schemas.microsoft.com/office/drawing/2014/main" id="{A9592508-6EB6-01D0-65B6-66EAF02EE9CE}"/>
              </a:ext>
            </a:extLst>
          </p:cNvPr>
          <p:cNvPicPr>
            <a:picLocks noChangeAspect="1"/>
          </p:cNvPicPr>
          <p:nvPr/>
        </p:nvPicPr>
        <p:blipFill rotWithShape="1">
          <a:blip r:embed="rId2">
            <a:extLst>
              <a:ext uri="{28A0092B-C50C-407E-A947-70E740481C1C}">
                <a14:useLocalDpi xmlns:a14="http://schemas.microsoft.com/office/drawing/2010/main" val="0"/>
              </a:ext>
            </a:extLst>
          </a:blip>
          <a:srcRect l="66355" t="71952" r="8385" b="7739"/>
          <a:stretch/>
        </p:blipFill>
        <p:spPr>
          <a:xfrm>
            <a:off x="10370206" y="610876"/>
            <a:ext cx="1583051" cy="1552353"/>
          </a:xfrm>
          <a:prstGeom prst="rect">
            <a:avLst/>
          </a:prstGeom>
        </p:spPr>
      </p:pic>
      <p:sp>
        <p:nvSpPr>
          <p:cNvPr id="16" name="TextBox 15">
            <a:extLst>
              <a:ext uri="{FF2B5EF4-FFF2-40B4-BE49-F238E27FC236}">
                <a16:creationId xmlns:a16="http://schemas.microsoft.com/office/drawing/2014/main" id="{77D873AD-92A9-766A-8F32-07377071093F}"/>
              </a:ext>
            </a:extLst>
          </p:cNvPr>
          <p:cNvSpPr txBox="1"/>
          <p:nvPr/>
        </p:nvSpPr>
        <p:spPr>
          <a:xfrm>
            <a:off x="6269665" y="186443"/>
            <a:ext cx="5922335" cy="369332"/>
          </a:xfrm>
          <a:prstGeom prst="rect">
            <a:avLst/>
          </a:prstGeom>
          <a:noFill/>
        </p:spPr>
        <p:txBody>
          <a:bodyPr wrap="square" rtlCol="0">
            <a:spAutoFit/>
          </a:bodyPr>
          <a:lstStyle/>
          <a:p>
            <a:r>
              <a:rPr lang="en-US" b="1" i="1"/>
              <a:t>Y = Partial Dependence = Average O3 Prediction at X value</a:t>
            </a:r>
          </a:p>
        </p:txBody>
      </p:sp>
      <p:pic>
        <p:nvPicPr>
          <p:cNvPr id="17" name="Picture 16" descr="Diagram, engineering drawing&#10;&#10;Description automatically generated">
            <a:extLst>
              <a:ext uri="{FF2B5EF4-FFF2-40B4-BE49-F238E27FC236}">
                <a16:creationId xmlns:a16="http://schemas.microsoft.com/office/drawing/2014/main" id="{FA816007-7D95-D0DD-75DA-CE0407314EB0}"/>
              </a:ext>
            </a:extLst>
          </p:cNvPr>
          <p:cNvPicPr>
            <a:picLocks noChangeAspect="1"/>
          </p:cNvPicPr>
          <p:nvPr/>
        </p:nvPicPr>
        <p:blipFill rotWithShape="1">
          <a:blip r:embed="rId3">
            <a:extLst>
              <a:ext uri="{28A0092B-C50C-407E-A947-70E740481C1C}">
                <a14:useLocalDpi xmlns:a14="http://schemas.microsoft.com/office/drawing/2010/main" val="0"/>
              </a:ext>
            </a:extLst>
          </a:blip>
          <a:srcRect l="8113" t="31881" r="8112" b="47912"/>
          <a:stretch/>
        </p:blipFill>
        <p:spPr>
          <a:xfrm>
            <a:off x="157034" y="4656899"/>
            <a:ext cx="5192343" cy="1527593"/>
          </a:xfrm>
          <a:prstGeom prst="rect">
            <a:avLst/>
          </a:prstGeom>
        </p:spPr>
      </p:pic>
      <p:pic>
        <p:nvPicPr>
          <p:cNvPr id="18" name="Picture 17" descr="Diagram, engineering drawing&#10;&#10;Description automatically generated">
            <a:extLst>
              <a:ext uri="{FF2B5EF4-FFF2-40B4-BE49-F238E27FC236}">
                <a16:creationId xmlns:a16="http://schemas.microsoft.com/office/drawing/2014/main" id="{C6677360-22C6-A3BF-DC67-A83DB64486F8}"/>
              </a:ext>
            </a:extLst>
          </p:cNvPr>
          <p:cNvPicPr>
            <a:picLocks noChangeAspect="1"/>
          </p:cNvPicPr>
          <p:nvPr/>
        </p:nvPicPr>
        <p:blipFill rotWithShape="1">
          <a:blip r:embed="rId3">
            <a:extLst>
              <a:ext uri="{28A0092B-C50C-407E-A947-70E740481C1C}">
                <a14:useLocalDpi xmlns:a14="http://schemas.microsoft.com/office/drawing/2010/main" val="0"/>
              </a:ext>
            </a:extLst>
          </a:blip>
          <a:srcRect l="10217" t="51712" r="64241" b="28081"/>
          <a:stretch/>
        </p:blipFill>
        <p:spPr>
          <a:xfrm>
            <a:off x="5345725" y="4656899"/>
            <a:ext cx="1583051" cy="1527593"/>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01029E29-6109-B054-82DF-D3D6B3DF9B3B}"/>
              </a:ext>
            </a:extLst>
          </p:cNvPr>
          <p:cNvPicPr>
            <a:picLocks noChangeAspect="1"/>
          </p:cNvPicPr>
          <p:nvPr/>
        </p:nvPicPr>
        <p:blipFill rotWithShape="1">
          <a:blip r:embed="rId3">
            <a:extLst>
              <a:ext uri="{28A0092B-C50C-407E-A947-70E740481C1C}">
                <a14:useLocalDpi xmlns:a14="http://schemas.microsoft.com/office/drawing/2010/main" val="0"/>
              </a:ext>
            </a:extLst>
          </a:blip>
          <a:srcRect l="65110" t="52107" r="9348" b="27687"/>
          <a:stretch/>
        </p:blipFill>
        <p:spPr>
          <a:xfrm>
            <a:off x="7032866" y="4735786"/>
            <a:ext cx="1583051" cy="1527593"/>
          </a:xfrm>
          <a:prstGeom prst="rect">
            <a:avLst/>
          </a:prstGeom>
        </p:spPr>
      </p:pic>
      <p:pic>
        <p:nvPicPr>
          <p:cNvPr id="20" name="Picture 19" descr="Diagram, engineering drawing&#10;&#10;Description automatically generated">
            <a:extLst>
              <a:ext uri="{FF2B5EF4-FFF2-40B4-BE49-F238E27FC236}">
                <a16:creationId xmlns:a16="http://schemas.microsoft.com/office/drawing/2014/main" id="{11278673-995C-033F-09A7-8DAA0361951B}"/>
              </a:ext>
            </a:extLst>
          </p:cNvPr>
          <p:cNvPicPr>
            <a:picLocks noChangeAspect="1"/>
          </p:cNvPicPr>
          <p:nvPr/>
        </p:nvPicPr>
        <p:blipFill rotWithShape="1">
          <a:blip r:embed="rId3">
            <a:extLst>
              <a:ext uri="{28A0092B-C50C-407E-A947-70E740481C1C}">
                <a14:useLocalDpi xmlns:a14="http://schemas.microsoft.com/office/drawing/2010/main" val="0"/>
              </a:ext>
            </a:extLst>
          </a:blip>
          <a:srcRect l="10374" t="72119" r="64084" b="7675"/>
          <a:stretch/>
        </p:blipFill>
        <p:spPr>
          <a:xfrm>
            <a:off x="8720007" y="4719531"/>
            <a:ext cx="1583051" cy="1527593"/>
          </a:xfrm>
          <a:prstGeom prst="rect">
            <a:avLst/>
          </a:prstGeom>
        </p:spPr>
      </p:pic>
      <p:pic>
        <p:nvPicPr>
          <p:cNvPr id="21" name="Picture 20" descr="Diagram, engineering drawing&#10;&#10;Description automatically generated">
            <a:extLst>
              <a:ext uri="{FF2B5EF4-FFF2-40B4-BE49-F238E27FC236}">
                <a16:creationId xmlns:a16="http://schemas.microsoft.com/office/drawing/2014/main" id="{026BF017-8D44-F82C-A9A6-B2A1442FE2AC}"/>
              </a:ext>
            </a:extLst>
          </p:cNvPr>
          <p:cNvPicPr>
            <a:picLocks noChangeAspect="1"/>
          </p:cNvPicPr>
          <p:nvPr/>
        </p:nvPicPr>
        <p:blipFill rotWithShape="1">
          <a:blip r:embed="rId3">
            <a:extLst>
              <a:ext uri="{28A0092B-C50C-407E-A947-70E740481C1C}">
                <a14:useLocalDpi xmlns:a14="http://schemas.microsoft.com/office/drawing/2010/main" val="0"/>
              </a:ext>
            </a:extLst>
          </a:blip>
          <a:srcRect l="65884" t="72217" r="8574" b="7577"/>
          <a:stretch/>
        </p:blipFill>
        <p:spPr>
          <a:xfrm>
            <a:off x="10406438" y="4714138"/>
            <a:ext cx="1583051" cy="1527593"/>
          </a:xfrm>
          <a:prstGeom prst="rect">
            <a:avLst/>
          </a:prstGeom>
        </p:spPr>
      </p:pic>
      <p:pic>
        <p:nvPicPr>
          <p:cNvPr id="22" name="Picture 21" descr="Diagram, engineering drawing&#10;&#10;Description automatically generated">
            <a:extLst>
              <a:ext uri="{FF2B5EF4-FFF2-40B4-BE49-F238E27FC236}">
                <a16:creationId xmlns:a16="http://schemas.microsoft.com/office/drawing/2014/main" id="{B223E668-5419-9FEE-F8E4-D47371D39CA6}"/>
              </a:ext>
            </a:extLst>
          </p:cNvPr>
          <p:cNvPicPr>
            <a:picLocks noChangeAspect="1"/>
          </p:cNvPicPr>
          <p:nvPr/>
        </p:nvPicPr>
        <p:blipFill rotWithShape="1">
          <a:blip r:embed="rId4">
            <a:extLst>
              <a:ext uri="{28A0092B-C50C-407E-A947-70E740481C1C}">
                <a14:useLocalDpi xmlns:a14="http://schemas.microsoft.com/office/drawing/2010/main" val="0"/>
              </a:ext>
            </a:extLst>
          </a:blip>
          <a:srcRect l="8308" t="32015" r="7917" b="47981"/>
          <a:stretch/>
        </p:blipFill>
        <p:spPr>
          <a:xfrm>
            <a:off x="172666" y="2665203"/>
            <a:ext cx="5245241" cy="1527594"/>
          </a:xfrm>
          <a:prstGeom prst="rect">
            <a:avLst/>
          </a:prstGeom>
        </p:spPr>
      </p:pic>
      <p:pic>
        <p:nvPicPr>
          <p:cNvPr id="23" name="Picture 22" descr="Diagram, engineering drawing&#10;&#10;Description automatically generated">
            <a:extLst>
              <a:ext uri="{FF2B5EF4-FFF2-40B4-BE49-F238E27FC236}">
                <a16:creationId xmlns:a16="http://schemas.microsoft.com/office/drawing/2014/main" id="{7A5BEC13-3C69-BAD8-39AE-5B027F7E38BB}"/>
              </a:ext>
            </a:extLst>
          </p:cNvPr>
          <p:cNvPicPr>
            <a:picLocks noChangeAspect="1"/>
          </p:cNvPicPr>
          <p:nvPr/>
        </p:nvPicPr>
        <p:blipFill rotWithShape="1">
          <a:blip r:embed="rId4">
            <a:extLst>
              <a:ext uri="{28A0092B-C50C-407E-A947-70E740481C1C}">
                <a14:useLocalDpi xmlns:a14="http://schemas.microsoft.com/office/drawing/2010/main" val="0"/>
              </a:ext>
            </a:extLst>
          </a:blip>
          <a:srcRect l="10057" t="51989" r="64659" b="28007"/>
          <a:stretch/>
        </p:blipFill>
        <p:spPr>
          <a:xfrm>
            <a:off x="5345725" y="2640444"/>
            <a:ext cx="1608709" cy="1552353"/>
          </a:xfrm>
          <a:prstGeom prst="rect">
            <a:avLst/>
          </a:prstGeom>
        </p:spPr>
      </p:pic>
      <p:pic>
        <p:nvPicPr>
          <p:cNvPr id="24" name="Picture 23" descr="Diagram, engineering drawing&#10;&#10;Description automatically generated">
            <a:extLst>
              <a:ext uri="{FF2B5EF4-FFF2-40B4-BE49-F238E27FC236}">
                <a16:creationId xmlns:a16="http://schemas.microsoft.com/office/drawing/2014/main" id="{34A1B32E-3A6B-8422-D6D0-F221FFB085ED}"/>
              </a:ext>
            </a:extLst>
          </p:cNvPr>
          <p:cNvPicPr>
            <a:picLocks noChangeAspect="1"/>
          </p:cNvPicPr>
          <p:nvPr/>
        </p:nvPicPr>
        <p:blipFill rotWithShape="1">
          <a:blip r:embed="rId4">
            <a:extLst>
              <a:ext uri="{28A0092B-C50C-407E-A947-70E740481C1C}">
                <a14:useLocalDpi xmlns:a14="http://schemas.microsoft.com/office/drawing/2010/main" val="0"/>
              </a:ext>
            </a:extLst>
          </a:blip>
          <a:srcRect l="65611" t="51828" r="9105" b="28168"/>
          <a:stretch/>
        </p:blipFill>
        <p:spPr>
          <a:xfrm>
            <a:off x="7007208" y="2618121"/>
            <a:ext cx="1608709" cy="1552353"/>
          </a:xfrm>
          <a:prstGeom prst="rect">
            <a:avLst/>
          </a:prstGeom>
        </p:spPr>
      </p:pic>
      <p:pic>
        <p:nvPicPr>
          <p:cNvPr id="25" name="Picture 24" descr="Diagram, engineering drawing&#10;&#10;Description automatically generated">
            <a:extLst>
              <a:ext uri="{FF2B5EF4-FFF2-40B4-BE49-F238E27FC236}">
                <a16:creationId xmlns:a16="http://schemas.microsoft.com/office/drawing/2014/main" id="{36CE2D11-C120-21C3-1B69-40888DF0B09F}"/>
              </a:ext>
            </a:extLst>
          </p:cNvPr>
          <p:cNvPicPr>
            <a:picLocks noChangeAspect="1"/>
          </p:cNvPicPr>
          <p:nvPr/>
        </p:nvPicPr>
        <p:blipFill rotWithShape="1">
          <a:blip r:embed="rId4">
            <a:extLst>
              <a:ext uri="{28A0092B-C50C-407E-A947-70E740481C1C}">
                <a14:useLocalDpi xmlns:a14="http://schemas.microsoft.com/office/drawing/2010/main" val="0"/>
              </a:ext>
            </a:extLst>
          </a:blip>
          <a:srcRect l="10308" t="72116" r="64408" b="7880"/>
          <a:stretch/>
        </p:blipFill>
        <p:spPr>
          <a:xfrm>
            <a:off x="8668691" y="2662507"/>
            <a:ext cx="1608709" cy="1552353"/>
          </a:xfrm>
          <a:prstGeom prst="rect">
            <a:avLst/>
          </a:prstGeom>
        </p:spPr>
      </p:pic>
      <p:pic>
        <p:nvPicPr>
          <p:cNvPr id="26" name="Picture 25" descr="Diagram, engineering drawing&#10;&#10;Description automatically generated">
            <a:extLst>
              <a:ext uri="{FF2B5EF4-FFF2-40B4-BE49-F238E27FC236}">
                <a16:creationId xmlns:a16="http://schemas.microsoft.com/office/drawing/2014/main" id="{0A0B2CD9-65FF-994E-3942-A37DCACF2D59}"/>
              </a:ext>
            </a:extLst>
          </p:cNvPr>
          <p:cNvPicPr>
            <a:picLocks noChangeAspect="1"/>
          </p:cNvPicPr>
          <p:nvPr/>
        </p:nvPicPr>
        <p:blipFill rotWithShape="1">
          <a:blip r:embed="rId4">
            <a:extLst>
              <a:ext uri="{28A0092B-C50C-407E-A947-70E740481C1C}">
                <a14:useLocalDpi xmlns:a14="http://schemas.microsoft.com/office/drawing/2010/main" val="0"/>
              </a:ext>
            </a:extLst>
          </a:blip>
          <a:srcRect l="65360" t="72014" r="9356" b="7982"/>
          <a:stretch/>
        </p:blipFill>
        <p:spPr>
          <a:xfrm>
            <a:off x="10370206" y="2662507"/>
            <a:ext cx="1608709" cy="1552353"/>
          </a:xfrm>
          <a:prstGeom prst="rect">
            <a:avLst/>
          </a:prstGeom>
        </p:spPr>
      </p:pic>
      <p:sp>
        <p:nvSpPr>
          <p:cNvPr id="2" name="Rectangle 1">
            <a:extLst>
              <a:ext uri="{FF2B5EF4-FFF2-40B4-BE49-F238E27FC236}">
                <a16:creationId xmlns:a16="http://schemas.microsoft.com/office/drawing/2014/main" id="{7371E5D3-BF53-C209-3354-BAE08FE17740}"/>
              </a:ext>
            </a:extLst>
          </p:cNvPr>
          <p:cNvSpPr/>
          <p:nvPr/>
        </p:nvSpPr>
        <p:spPr>
          <a:xfrm>
            <a:off x="352082" y="2135026"/>
            <a:ext cx="8198145" cy="142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898993-85BE-C755-D94A-364B6261F4F4}"/>
              </a:ext>
            </a:extLst>
          </p:cNvPr>
          <p:cNvSpPr txBox="1"/>
          <p:nvPr/>
        </p:nvSpPr>
        <p:spPr>
          <a:xfrm>
            <a:off x="6621747" y="3200978"/>
            <a:ext cx="5570253" cy="1631216"/>
          </a:xfrm>
          <a:prstGeom prst="rect">
            <a:avLst/>
          </a:prstGeom>
          <a:solidFill>
            <a:schemeClr val="bg1">
              <a:lumMod val="75000"/>
            </a:schemeClr>
          </a:solidFill>
        </p:spPr>
        <p:txBody>
          <a:bodyPr wrap="square" rtlCol="0">
            <a:spAutoFit/>
          </a:bodyPr>
          <a:lstStyle/>
          <a:p>
            <a:pPr marL="285750" indent="-285750">
              <a:buFont typeface="Arial" panose="020B0604020202020204" pitchFamily="34" charset="0"/>
              <a:buChar char="•"/>
            </a:pPr>
            <a:r>
              <a:rPr lang="en-US" sz="2000" dirty="0"/>
              <a:t>Consistent trend across regions in model years, decreasing ozone bias in later half of time series</a:t>
            </a:r>
          </a:p>
          <a:p>
            <a:pPr marL="285750" indent="-285750">
              <a:buFont typeface="Arial" panose="020B0604020202020204" pitchFamily="34" charset="0"/>
              <a:buChar char="•"/>
            </a:pPr>
            <a:r>
              <a:rPr lang="en-US" sz="2000" dirty="0"/>
              <a:t>High predictive power shown in Month across regions, with low-to-negative ozone bias being prominent in early ozone season months</a:t>
            </a:r>
          </a:p>
        </p:txBody>
      </p:sp>
      <p:sp>
        <p:nvSpPr>
          <p:cNvPr id="8" name="Rectangle 7">
            <a:extLst>
              <a:ext uri="{FF2B5EF4-FFF2-40B4-BE49-F238E27FC236}">
                <a16:creationId xmlns:a16="http://schemas.microsoft.com/office/drawing/2014/main" id="{5A096DFD-3582-15D0-D8D6-BF5DD1565444}"/>
              </a:ext>
            </a:extLst>
          </p:cNvPr>
          <p:cNvSpPr/>
          <p:nvPr/>
        </p:nvSpPr>
        <p:spPr>
          <a:xfrm>
            <a:off x="157034" y="545934"/>
            <a:ext cx="1791624" cy="56385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8D7E2F6-E7B7-EA15-02A8-B73C3F99E60B}"/>
              </a:ext>
            </a:extLst>
          </p:cNvPr>
          <p:cNvSpPr/>
          <p:nvPr/>
        </p:nvSpPr>
        <p:spPr>
          <a:xfrm>
            <a:off x="1985560" y="545934"/>
            <a:ext cx="1775616" cy="5638558"/>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1747C77-6355-9272-C98E-680C4A188617}"/>
              </a:ext>
            </a:extLst>
          </p:cNvPr>
          <p:cNvCxnSpPr>
            <a:cxnSpLocks/>
          </p:cNvCxnSpPr>
          <p:nvPr/>
        </p:nvCxnSpPr>
        <p:spPr>
          <a:xfrm flipH="1" flipV="1">
            <a:off x="1052846" y="1685365"/>
            <a:ext cx="5568901" cy="17533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EBCDEC-114D-4214-85B7-333CFD9CE6A6}"/>
              </a:ext>
            </a:extLst>
          </p:cNvPr>
          <p:cNvCxnSpPr>
            <a:cxnSpLocks/>
          </p:cNvCxnSpPr>
          <p:nvPr/>
        </p:nvCxnSpPr>
        <p:spPr>
          <a:xfrm flipH="1">
            <a:off x="2918217" y="4078156"/>
            <a:ext cx="3710366" cy="154888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3610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tion 1A_EPA_4x3.potx" id="{0E9152FC-504A-400C-ACEE-0F92073538DD}" vid="{E52077A3-14C8-4C6C-A66A-6FEF6366A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2869</Words>
  <Application>Microsoft Office PowerPoint</Application>
  <PresentationFormat>Widescreen</PresentationFormat>
  <Paragraphs>352</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Wingdings</vt:lpstr>
      <vt:lpstr>1_Office Theme</vt:lpstr>
      <vt:lpstr>Evaluating The Relationship of Modeled Meteorology and Ozone Bias using Random Forest Regression</vt:lpstr>
      <vt:lpstr>Evaluation of EQUATES (2002-2019) CMAQ outputs has revealed an increasingly negative trend in modeled ozone bias in the eastern US on highest ozone days.</vt:lpstr>
      <vt:lpstr>WRF meteorology data available in the EQUATES domain allows for exploration of the relationship between WRF meteorology inputs and CMAQ modeled MDA8 O3.</vt:lpstr>
      <vt:lpstr>Paired meteorology-MDA8 O3 data is grouped into NOAA climate regions.</vt:lpstr>
      <vt:lpstr>Paired meteorology-MDA8 O3 data is grouped into NOAA climate regions.</vt:lpstr>
      <vt:lpstr>Random Forest (RF) Regression models are developed regionally to evaluate the predictive power of meteorology features in capturing ozone bias throughout peak ozone season (May-September).</vt:lpstr>
      <vt:lpstr>PowerPoint Presentation</vt:lpstr>
      <vt:lpstr>PowerPoint Presentation</vt:lpstr>
      <vt:lpstr>PowerPoint Presentation</vt:lpstr>
      <vt:lpstr>PowerPoint Presentation</vt:lpstr>
      <vt:lpstr>The trained feature importance inherited by RF models allows for investigation into feature relationships with ozone bias through time.</vt:lpstr>
      <vt:lpstr>The trained feature importance inherited by RF models allows for investigation into feature relationships with ozone bias through time.</vt:lpstr>
      <vt:lpstr>Partial Dependence Analysis</vt:lpstr>
      <vt:lpstr>Partial Dependence Analysis</vt:lpstr>
      <vt:lpstr>PowerPoint Presentation</vt:lpstr>
      <vt:lpstr>The RF model captures a low ozone bias concurrent with higher temperature and lower mixing ratios, consistent with ground truth data.</vt:lpstr>
      <vt:lpstr>Summary and Future Development</vt:lpstr>
      <vt:lpstr>References</vt:lpstr>
      <vt:lpstr>Additional Materials</vt:lpstr>
      <vt:lpstr>A Random Forest (RF) Regression model is developed for each region to evaluate the predictive power of meteorology features in capturing ozone bias.</vt:lpstr>
      <vt:lpstr>While WRF Temperature and Mixing Ratio are associated with ozone bias, trends of these features are not as strong as that seen in ozone bias.</vt:lpstr>
      <vt:lpstr>While WRF Temperature and Mixing Ratio are associated with ozone bias, trends of these features are not as strong as that seen in ozone bias.</vt:lpstr>
      <vt:lpstr>Overall, the bias and observed conditions in the most notable meteorology features reveal no matching trends to that seen in ozone bias.</vt:lpstr>
      <vt:lpstr>Interpreting 1-way Partial Dependence Plots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Relationship of Modeled Meteorology and Ozone Bias using Random Forest Regression</dc:title>
  <dc:creator>Brunton, Jonathan (he/him/his)</dc:creator>
  <cp:lastModifiedBy>Brunton, Jonathan (he/him/his)</cp:lastModifiedBy>
  <cp:revision>1</cp:revision>
  <dcterms:created xsi:type="dcterms:W3CDTF">2024-10-10T16:51:52Z</dcterms:created>
  <dcterms:modified xsi:type="dcterms:W3CDTF">2024-10-23T01:37:51Z</dcterms:modified>
</cp:coreProperties>
</file>