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1"/>
  </p:notesMasterIdLst>
  <p:sldIdLst>
    <p:sldId id="256" r:id="rId6"/>
    <p:sldId id="827" r:id="rId7"/>
    <p:sldId id="645" r:id="rId8"/>
    <p:sldId id="783" r:id="rId9"/>
    <p:sldId id="648" r:id="rId10"/>
    <p:sldId id="607" r:id="rId11"/>
    <p:sldId id="830" r:id="rId12"/>
    <p:sldId id="834" r:id="rId13"/>
    <p:sldId id="818" r:id="rId14"/>
    <p:sldId id="259" r:id="rId15"/>
    <p:sldId id="833" r:id="rId16"/>
    <p:sldId id="831" r:id="rId17"/>
    <p:sldId id="835" r:id="rId18"/>
    <p:sldId id="837" r:id="rId19"/>
    <p:sldId id="8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3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03B17-DD01-119C-B96E-BE3A2C9BDEB5}" name="José Zambrana" initials="jz" userId="José Zambrana" providerId="None"/>
  <p188:author id="{F6B5C243-5B37-A948-42DC-CB15CA291079}" name="Cole, Jefferson" initials="CJ" userId="S::Cole.Jefferson@epa.gov::90ec457e-7238-493c-a0c6-7df4f3b927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8"/>
    <a:srgbClr val="9DC3E6"/>
    <a:srgbClr val="338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24" autoAdjust="0"/>
  </p:normalViewPr>
  <p:slideViewPr>
    <p:cSldViewPr snapToGrid="0">
      <p:cViewPr varScale="1">
        <p:scale>
          <a:sx n="79" d="100"/>
          <a:sy n="79" d="100"/>
        </p:scale>
        <p:origin x="66" y="177"/>
      </p:cViewPr>
      <p:guideLst>
        <p:guide orient="horz" pos="4320"/>
        <p:guide pos="3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lte, Chris" userId="95f77864-0c51-410a-a28f-6c3c662a7600" providerId="ADAL" clId="{66DB31D3-2BA4-4180-B2D1-B22F05C98C9C}"/>
    <pc:docChg chg="undo custSel modSld">
      <pc:chgData name="Nolte, Chris" userId="95f77864-0c51-410a-a28f-6c3c662a7600" providerId="ADAL" clId="{66DB31D3-2BA4-4180-B2D1-B22F05C98C9C}" dt="2024-10-22T01:46:18.524" v="208" actId="6549"/>
      <pc:docMkLst>
        <pc:docMk/>
      </pc:docMkLst>
      <pc:sldChg chg="modSp mod">
        <pc:chgData name="Nolte, Chris" userId="95f77864-0c51-410a-a28f-6c3c662a7600" providerId="ADAL" clId="{66DB31D3-2BA4-4180-B2D1-B22F05C98C9C}" dt="2024-10-22T01:20:58.943" v="3" actId="1076"/>
        <pc:sldMkLst>
          <pc:docMk/>
          <pc:sldMk cId="135566059" sldId="256"/>
        </pc:sldMkLst>
        <pc:spChg chg="mod">
          <ac:chgData name="Nolte, Chris" userId="95f77864-0c51-410a-a28f-6c3c662a7600" providerId="ADAL" clId="{66DB31D3-2BA4-4180-B2D1-B22F05C98C9C}" dt="2024-10-22T01:20:58.943" v="3" actId="1076"/>
          <ac:spMkLst>
            <pc:docMk/>
            <pc:sldMk cId="135566059" sldId="256"/>
            <ac:spMk id="6" creationId="{5A988DD8-CB22-7DFD-8621-8EFAD26FDF2E}"/>
          </ac:spMkLst>
        </pc:spChg>
      </pc:sldChg>
      <pc:sldChg chg="addSp modSp mod">
        <pc:chgData name="Nolte, Chris" userId="95f77864-0c51-410a-a28f-6c3c662a7600" providerId="ADAL" clId="{66DB31D3-2BA4-4180-B2D1-B22F05C98C9C}" dt="2024-10-22T01:42:23.500" v="145" actId="1076"/>
        <pc:sldMkLst>
          <pc:docMk/>
          <pc:sldMk cId="470750528" sldId="259"/>
        </pc:sldMkLst>
        <pc:spChg chg="add mod">
          <ac:chgData name="Nolte, Chris" userId="95f77864-0c51-410a-a28f-6c3c662a7600" providerId="ADAL" clId="{66DB31D3-2BA4-4180-B2D1-B22F05C98C9C}" dt="2024-10-22T01:41:24.016" v="131" actId="1076"/>
          <ac:spMkLst>
            <pc:docMk/>
            <pc:sldMk cId="470750528" sldId="259"/>
            <ac:spMk id="2" creationId="{E1378F61-B453-D947-A4A3-26C8E311922E}"/>
          </ac:spMkLst>
        </pc:spChg>
        <pc:spChg chg="add mod">
          <ac:chgData name="Nolte, Chris" userId="95f77864-0c51-410a-a28f-6c3c662a7600" providerId="ADAL" clId="{66DB31D3-2BA4-4180-B2D1-B22F05C98C9C}" dt="2024-10-22T01:41:44.012" v="136" actId="1076"/>
          <ac:spMkLst>
            <pc:docMk/>
            <pc:sldMk cId="470750528" sldId="259"/>
            <ac:spMk id="12" creationId="{3146577C-B2F5-C8C4-B8BA-FF5473B2FBA6}"/>
          </ac:spMkLst>
        </pc:spChg>
        <pc:spChg chg="add mod">
          <ac:chgData name="Nolte, Chris" userId="95f77864-0c51-410a-a28f-6c3c662a7600" providerId="ADAL" clId="{66DB31D3-2BA4-4180-B2D1-B22F05C98C9C}" dt="2024-10-22T01:41:56.636" v="141" actId="20577"/>
          <ac:spMkLst>
            <pc:docMk/>
            <pc:sldMk cId="470750528" sldId="259"/>
            <ac:spMk id="13" creationId="{ED90831B-3A47-CDCE-FCA5-15C190BADCD6}"/>
          </ac:spMkLst>
        </pc:spChg>
        <pc:spChg chg="add mod">
          <ac:chgData name="Nolte, Chris" userId="95f77864-0c51-410a-a28f-6c3c662a7600" providerId="ADAL" clId="{66DB31D3-2BA4-4180-B2D1-B22F05C98C9C}" dt="2024-10-22T01:42:23.500" v="145" actId="1076"/>
          <ac:spMkLst>
            <pc:docMk/>
            <pc:sldMk cId="470750528" sldId="259"/>
            <ac:spMk id="14" creationId="{7E7DE80C-3646-3B5A-C9A0-52DEDDFD6241}"/>
          </ac:spMkLst>
        </pc:spChg>
        <pc:picChg chg="mod">
          <ac:chgData name="Nolte, Chris" userId="95f77864-0c51-410a-a28f-6c3c662a7600" providerId="ADAL" clId="{66DB31D3-2BA4-4180-B2D1-B22F05C98C9C}" dt="2024-10-22T01:42:14.183" v="144" actId="1076"/>
          <ac:picMkLst>
            <pc:docMk/>
            <pc:sldMk cId="470750528" sldId="259"/>
            <ac:picMk id="8" creationId="{BE745EF1-83F9-FF59-6552-DC89F70E0569}"/>
          </ac:picMkLst>
        </pc:picChg>
        <pc:picChg chg="add mod">
          <ac:chgData name="Nolte, Chris" userId="95f77864-0c51-410a-a28f-6c3c662a7600" providerId="ADAL" clId="{66DB31D3-2BA4-4180-B2D1-B22F05C98C9C}" dt="2024-10-22T01:41:26.014" v="132"/>
          <ac:picMkLst>
            <pc:docMk/>
            <pc:sldMk cId="470750528" sldId="259"/>
            <ac:picMk id="11" creationId="{CAD9E01A-52F9-5882-A315-97268E9E0836}"/>
          </ac:picMkLst>
        </pc:picChg>
        <pc:picChg chg="mod">
          <ac:chgData name="Nolte, Chris" userId="95f77864-0c51-410a-a28f-6c3c662a7600" providerId="ADAL" clId="{66DB31D3-2BA4-4180-B2D1-B22F05C98C9C}" dt="2024-10-22T01:41:34.075" v="135" actId="1076"/>
          <ac:picMkLst>
            <pc:docMk/>
            <pc:sldMk cId="470750528" sldId="259"/>
            <ac:picMk id="17" creationId="{33849CB2-69C1-5AEF-4590-0012150F08E6}"/>
          </ac:picMkLst>
        </pc:picChg>
      </pc:sldChg>
      <pc:sldChg chg="modAnim">
        <pc:chgData name="Nolte, Chris" userId="95f77864-0c51-410a-a28f-6c3c662a7600" providerId="ADAL" clId="{66DB31D3-2BA4-4180-B2D1-B22F05C98C9C}" dt="2024-10-22T01:24:20.769" v="5"/>
        <pc:sldMkLst>
          <pc:docMk/>
          <pc:sldMk cId="2987312183" sldId="645"/>
        </pc:sldMkLst>
      </pc:sldChg>
      <pc:sldChg chg="modNotesTx">
        <pc:chgData name="Nolte, Chris" userId="95f77864-0c51-410a-a28f-6c3c662a7600" providerId="ADAL" clId="{66DB31D3-2BA4-4180-B2D1-B22F05C98C9C}" dt="2024-10-22T01:38:51.944" v="125" actId="20577"/>
        <pc:sldMkLst>
          <pc:docMk/>
          <pc:sldMk cId="2834022947" sldId="818"/>
        </pc:sldMkLst>
      </pc:sldChg>
      <pc:sldChg chg="modNotesTx">
        <pc:chgData name="Nolte, Chris" userId="95f77864-0c51-410a-a28f-6c3c662a7600" providerId="ADAL" clId="{66DB31D3-2BA4-4180-B2D1-B22F05C98C9C}" dt="2024-10-22T01:32:58.838" v="99" actId="20577"/>
        <pc:sldMkLst>
          <pc:docMk/>
          <pc:sldMk cId="3597665459" sldId="830"/>
        </pc:sldMkLst>
      </pc:sldChg>
      <pc:sldChg chg="addSp modSp mod">
        <pc:chgData name="Nolte, Chris" userId="95f77864-0c51-410a-a28f-6c3c662a7600" providerId="ADAL" clId="{66DB31D3-2BA4-4180-B2D1-B22F05C98C9C}" dt="2024-10-22T01:45:02.311" v="193" actId="1076"/>
        <pc:sldMkLst>
          <pc:docMk/>
          <pc:sldMk cId="927587619" sldId="831"/>
        </pc:sldMkLst>
        <pc:spChg chg="add mod">
          <ac:chgData name="Nolte, Chris" userId="95f77864-0c51-410a-a28f-6c3c662a7600" providerId="ADAL" clId="{66DB31D3-2BA4-4180-B2D1-B22F05C98C9C}" dt="2024-10-22T01:45:02.311" v="193" actId="1076"/>
          <ac:spMkLst>
            <pc:docMk/>
            <pc:sldMk cId="927587619" sldId="831"/>
            <ac:spMk id="2" creationId="{785EA428-FA4E-7C65-F81A-9EECE01EE3A3}"/>
          </ac:spMkLst>
        </pc:spChg>
        <pc:picChg chg="mod">
          <ac:chgData name="Nolte, Chris" userId="95f77864-0c51-410a-a28f-6c3c662a7600" providerId="ADAL" clId="{66DB31D3-2BA4-4180-B2D1-B22F05C98C9C}" dt="2024-10-22T01:44:05.438" v="164" actId="1076"/>
          <ac:picMkLst>
            <pc:docMk/>
            <pc:sldMk cId="927587619" sldId="831"/>
            <ac:picMk id="6" creationId="{26EAD878-C3E8-16D2-F256-FD5DD143B1A6}"/>
          </ac:picMkLst>
        </pc:picChg>
      </pc:sldChg>
      <pc:sldChg chg="addSp modSp mod">
        <pc:chgData name="Nolte, Chris" userId="95f77864-0c51-410a-a28f-6c3c662a7600" providerId="ADAL" clId="{66DB31D3-2BA4-4180-B2D1-B22F05C98C9C}" dt="2024-10-22T01:43:44.677" v="161" actId="1076"/>
        <pc:sldMkLst>
          <pc:docMk/>
          <pc:sldMk cId="2677710822" sldId="833"/>
        </pc:sldMkLst>
        <pc:spChg chg="add mod">
          <ac:chgData name="Nolte, Chris" userId="95f77864-0c51-410a-a28f-6c3c662a7600" providerId="ADAL" clId="{66DB31D3-2BA4-4180-B2D1-B22F05C98C9C}" dt="2024-10-22T01:42:43.965" v="151" actId="20577"/>
          <ac:spMkLst>
            <pc:docMk/>
            <pc:sldMk cId="2677710822" sldId="833"/>
            <ac:spMk id="8" creationId="{FBAE9CC3-E105-312E-77CC-A3615AC31B88}"/>
          </ac:spMkLst>
        </pc:spChg>
        <pc:spChg chg="add mod">
          <ac:chgData name="Nolte, Chris" userId="95f77864-0c51-410a-a28f-6c3c662a7600" providerId="ADAL" clId="{66DB31D3-2BA4-4180-B2D1-B22F05C98C9C}" dt="2024-10-22T01:43:00.416" v="153" actId="1076"/>
          <ac:spMkLst>
            <pc:docMk/>
            <pc:sldMk cId="2677710822" sldId="833"/>
            <ac:spMk id="10" creationId="{C6048C64-72C8-9E30-0DD2-9CE7AB3CF2DD}"/>
          </ac:spMkLst>
        </pc:spChg>
        <pc:spChg chg="add mod">
          <ac:chgData name="Nolte, Chris" userId="95f77864-0c51-410a-a28f-6c3c662a7600" providerId="ADAL" clId="{66DB31D3-2BA4-4180-B2D1-B22F05C98C9C}" dt="2024-10-22T01:43:34.668" v="159" actId="1076"/>
          <ac:spMkLst>
            <pc:docMk/>
            <pc:sldMk cId="2677710822" sldId="833"/>
            <ac:spMk id="11" creationId="{3D3A6426-FEFE-A111-CE53-A5E255A18A82}"/>
          </ac:spMkLst>
        </pc:spChg>
        <pc:spChg chg="add mod">
          <ac:chgData name="Nolte, Chris" userId="95f77864-0c51-410a-a28f-6c3c662a7600" providerId="ADAL" clId="{66DB31D3-2BA4-4180-B2D1-B22F05C98C9C}" dt="2024-10-22T01:43:44.677" v="161" actId="1076"/>
          <ac:spMkLst>
            <pc:docMk/>
            <pc:sldMk cId="2677710822" sldId="833"/>
            <ac:spMk id="13" creationId="{67E9BCD1-3CDE-6EDF-BF26-20779963CFF1}"/>
          </ac:spMkLst>
        </pc:spChg>
      </pc:sldChg>
      <pc:sldChg chg="addSp modSp mod">
        <pc:chgData name="Nolte, Chris" userId="95f77864-0c51-410a-a28f-6c3c662a7600" providerId="ADAL" clId="{66DB31D3-2BA4-4180-B2D1-B22F05C98C9C}" dt="2024-10-22T01:46:18.524" v="208" actId="6549"/>
        <pc:sldMkLst>
          <pc:docMk/>
          <pc:sldMk cId="160114697" sldId="835"/>
        </pc:sldMkLst>
        <pc:spChg chg="add mod">
          <ac:chgData name="Nolte, Chris" userId="95f77864-0c51-410a-a28f-6c3c662a7600" providerId="ADAL" clId="{66DB31D3-2BA4-4180-B2D1-B22F05C98C9C}" dt="2024-10-22T01:45:52.689" v="198" actId="1076"/>
          <ac:spMkLst>
            <pc:docMk/>
            <pc:sldMk cId="160114697" sldId="835"/>
            <ac:spMk id="2" creationId="{C34950E2-2A31-FC4A-3C25-93521935C87D}"/>
          </ac:spMkLst>
        </pc:spChg>
        <pc:spChg chg="add mod">
          <ac:chgData name="Nolte, Chris" userId="95f77864-0c51-410a-a28f-6c3c662a7600" providerId="ADAL" clId="{66DB31D3-2BA4-4180-B2D1-B22F05C98C9C}" dt="2024-10-22T01:46:00.365" v="200" actId="1076"/>
          <ac:spMkLst>
            <pc:docMk/>
            <pc:sldMk cId="160114697" sldId="835"/>
            <ac:spMk id="3" creationId="{80D18377-0148-417E-9C93-7D0B04824E5E}"/>
          </ac:spMkLst>
        </pc:spChg>
        <pc:spChg chg="add mod">
          <ac:chgData name="Nolte, Chris" userId="95f77864-0c51-410a-a28f-6c3c662a7600" providerId="ADAL" clId="{66DB31D3-2BA4-4180-B2D1-B22F05C98C9C}" dt="2024-10-22T01:46:06.385" v="202" actId="1076"/>
          <ac:spMkLst>
            <pc:docMk/>
            <pc:sldMk cId="160114697" sldId="835"/>
            <ac:spMk id="11" creationId="{BE9AEAC2-3451-DB17-52AB-29295A0B6E6C}"/>
          </ac:spMkLst>
        </pc:spChg>
        <pc:spChg chg="add mod">
          <ac:chgData name="Nolte, Chris" userId="95f77864-0c51-410a-a28f-6c3c662a7600" providerId="ADAL" clId="{66DB31D3-2BA4-4180-B2D1-B22F05C98C9C}" dt="2024-10-22T01:46:18.524" v="208" actId="6549"/>
          <ac:spMkLst>
            <pc:docMk/>
            <pc:sldMk cId="160114697" sldId="835"/>
            <ac:spMk id="12" creationId="{79299172-2683-91D2-70AA-10842EE80C2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shankar_uma_epa_gov/Documents/GCAM2CMAQ/GCAMData/Results-20240305-2035/summary_across_scenari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shankar_uma_epa_gov/Documents/GCAM2CMAQ/GCAMData/Results-20240305-2035/summary_across_scenari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shankar_uma_epa_gov/Documents/GCAM2CMAQ/GCAMData/Results-20240305-2035/summary_across_scenari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sepa-my.sharepoint.com/personal/shankar_uma_epa_gov/Documents/GCAM2CMAQ/GCAMData/Results-20240305-2035/summary_across_scenari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sepa-my.sharepoint.com/personal/shankar_uma_epa_gov/Documents/GCAM2CMAQ/GCAMData/Results-20240305-2035/summary_across_scenario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a:t>SO2 (Tg)</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areaChart>
        <c:grouping val="stacked"/>
        <c:varyColors val="0"/>
        <c:ser>
          <c:idx val="3"/>
          <c:order val="2"/>
          <c:tx>
            <c:strRef>
              <c:f>Sheet2!$J$20</c:f>
              <c:strCache>
                <c:ptCount val="1"/>
                <c:pt idx="0">
                  <c:v>min</c:v>
                </c:pt>
              </c:strCache>
            </c:strRef>
          </c:tx>
          <c:spPr>
            <a:noFill/>
            <a:ln w="25400">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Sheet2!$K$20:$Q$20</c:f>
              <c:numCache>
                <c:formatCode>0.00</c:formatCode>
                <c:ptCount val="7"/>
                <c:pt idx="0">
                  <c:v>1.9139088067029963</c:v>
                </c:pt>
                <c:pt idx="1">
                  <c:v>1.5517926930119965</c:v>
                </c:pt>
                <c:pt idx="2">
                  <c:v>1.4021109601929971</c:v>
                </c:pt>
                <c:pt idx="3">
                  <c:v>1.1645112957660004</c:v>
                </c:pt>
                <c:pt idx="4">
                  <c:v>1.1320193766489997</c:v>
                </c:pt>
                <c:pt idx="5">
                  <c:v>1.103502761225001</c:v>
                </c:pt>
                <c:pt idx="6">
                  <c:v>1.1305922798669985</c:v>
                </c:pt>
              </c:numCache>
            </c:numRef>
          </c:val>
          <c:extLst>
            <c:ext xmlns:c16="http://schemas.microsoft.com/office/drawing/2014/chart" uri="{C3380CC4-5D6E-409C-BE32-E72D297353CC}">
              <c16:uniqueId val="{00000000-F9B8-483B-8CCB-F78C02E7B0AC}"/>
            </c:ext>
          </c:extLst>
        </c:ser>
        <c:ser>
          <c:idx val="4"/>
          <c:order val="3"/>
          <c:tx>
            <c:strRef>
              <c:f>Sheet2!$J$21</c:f>
              <c:strCache>
                <c:ptCount val="1"/>
                <c:pt idx="0">
                  <c:v>diff</c:v>
                </c:pt>
              </c:strCache>
            </c:strRef>
          </c:tx>
          <c:spPr>
            <a:solidFill>
              <a:schemeClr val="accent2">
                <a:lumMod val="40000"/>
                <a:lumOff val="60000"/>
              </a:schemeClr>
            </a:solidFill>
            <a:ln w="25400">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Sheet2!$K$21:$Q$21</c:f>
              <c:numCache>
                <c:formatCode>0.00</c:formatCode>
                <c:ptCount val="7"/>
                <c:pt idx="0">
                  <c:v>2.3437983801003259E-2</c:v>
                </c:pt>
                <c:pt idx="1">
                  <c:v>7.7356683553003514E-2</c:v>
                </c:pt>
                <c:pt idx="2">
                  <c:v>0.24220231230100442</c:v>
                </c:pt>
                <c:pt idx="3">
                  <c:v>0.21357063535599896</c:v>
                </c:pt>
                <c:pt idx="4">
                  <c:v>0.14798974651800267</c:v>
                </c:pt>
                <c:pt idx="5">
                  <c:v>7.2104146047998974E-2</c:v>
                </c:pt>
                <c:pt idx="6">
                  <c:v>7.4354184576999716E-2</c:v>
                </c:pt>
              </c:numCache>
            </c:numRef>
          </c:val>
          <c:extLst>
            <c:ext xmlns:c16="http://schemas.microsoft.com/office/drawing/2014/chart" uri="{C3380CC4-5D6E-409C-BE32-E72D297353CC}">
              <c16:uniqueId val="{00000001-F9B8-483B-8CCB-F78C02E7B0AC}"/>
            </c:ext>
          </c:extLst>
        </c:ser>
        <c:dLbls>
          <c:showLegendKey val="0"/>
          <c:showVal val="0"/>
          <c:showCatName val="0"/>
          <c:showSerName val="0"/>
          <c:showPercent val="0"/>
          <c:showBubbleSize val="0"/>
        </c:dLbls>
        <c:axId val="680751136"/>
        <c:axId val="755916768"/>
      </c:areaChart>
      <c:lineChart>
        <c:grouping val="standard"/>
        <c:varyColors val="0"/>
        <c:ser>
          <c:idx val="0"/>
          <c:order val="0"/>
          <c:tx>
            <c:strRef>
              <c:f>Sheet2!$J$17</c:f>
              <c:strCache>
                <c:ptCount val="1"/>
                <c:pt idx="0">
                  <c:v>IRA</c:v>
                </c:pt>
              </c:strCache>
            </c:strRef>
          </c:tx>
          <c:spPr>
            <a:ln w="28575" cap="rnd">
              <a:solidFill>
                <a:schemeClr val="accent1"/>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Sheet2!$K$17:$Q$17</c:f>
              <c:numCache>
                <c:formatCode>_(* #,##0.00_);_(* \(#,##0.00\);_(* "-"??_);_(@_)</c:formatCode>
                <c:ptCount val="7"/>
                <c:pt idx="0">
                  <c:v>1.9373177410519995</c:v>
                </c:pt>
                <c:pt idx="1">
                  <c:v>1.9386925906000008</c:v>
                </c:pt>
                <c:pt idx="2">
                  <c:v>1.3857201739689937</c:v>
                </c:pt>
                <c:pt idx="3">
                  <c:v>1.2569616417490002</c:v>
                </c:pt>
                <c:pt idx="4">
                  <c:v>1.3066445680869962</c:v>
                </c:pt>
                <c:pt idx="5">
                  <c:v>1.3482691675779994</c:v>
                </c:pt>
                <c:pt idx="6">
                  <c:v>1.3852091147180006</c:v>
                </c:pt>
              </c:numCache>
            </c:numRef>
          </c:val>
          <c:smooth val="0"/>
          <c:extLst>
            <c:ext xmlns:c16="http://schemas.microsoft.com/office/drawing/2014/chart" uri="{C3380CC4-5D6E-409C-BE32-E72D297353CC}">
              <c16:uniqueId val="{00000002-F9B8-483B-8CCB-F78C02E7B0AC}"/>
            </c:ext>
          </c:extLst>
        </c:ser>
        <c:ser>
          <c:idx val="1"/>
          <c:order val="1"/>
          <c:tx>
            <c:strRef>
              <c:f>Sheet2!$J$18</c:f>
              <c:strCache>
                <c:ptCount val="1"/>
                <c:pt idx="0">
                  <c:v>IRA+NetZero</c:v>
                </c:pt>
              </c:strCache>
            </c:strRef>
          </c:tx>
          <c:spPr>
            <a:ln w="28575" cap="rnd">
              <a:solidFill>
                <a:schemeClr val="accent2"/>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Sheet2!$K$18:$Q$18</c:f>
              <c:numCache>
                <c:formatCode>_(* #,##0.00_);_(* \(#,##0.00\);_(* "-"??_);_(@_)</c:formatCode>
                <c:ptCount val="7"/>
                <c:pt idx="0">
                  <c:v>1.9373467905039996</c:v>
                </c:pt>
                <c:pt idx="1">
                  <c:v>1.629149376565</c:v>
                </c:pt>
                <c:pt idx="2">
                  <c:v>1.4939248266079961</c:v>
                </c:pt>
                <c:pt idx="3">
                  <c:v>1.329210840417999</c:v>
                </c:pt>
                <c:pt idx="4">
                  <c:v>1.2057440576819967</c:v>
                </c:pt>
                <c:pt idx="5">
                  <c:v>1.1640365375500012</c:v>
                </c:pt>
                <c:pt idx="6">
                  <c:v>1.1988651922270035</c:v>
                </c:pt>
              </c:numCache>
            </c:numRef>
          </c:val>
          <c:smooth val="0"/>
          <c:extLst>
            <c:ext xmlns:c16="http://schemas.microsoft.com/office/drawing/2014/chart" uri="{C3380CC4-5D6E-409C-BE32-E72D297353CC}">
              <c16:uniqueId val="{00000003-F9B8-483B-8CCB-F78C02E7B0AC}"/>
            </c:ext>
          </c:extLst>
        </c:ser>
        <c:dLbls>
          <c:showLegendKey val="0"/>
          <c:showVal val="0"/>
          <c:showCatName val="0"/>
          <c:showSerName val="0"/>
          <c:showPercent val="0"/>
          <c:showBubbleSize val="0"/>
        </c:dLbls>
        <c:marker val="1"/>
        <c:smooth val="0"/>
        <c:axId val="189573136"/>
        <c:axId val="1198514736"/>
      </c:lineChart>
      <c:catAx>
        <c:axId val="189573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98514736"/>
        <c:crosses val="autoZero"/>
        <c:auto val="1"/>
        <c:lblAlgn val="ctr"/>
        <c:lblOffset val="100"/>
        <c:noMultiLvlLbl val="0"/>
      </c:catAx>
      <c:valAx>
        <c:axId val="11985147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9573136"/>
        <c:crosses val="autoZero"/>
        <c:crossBetween val="between"/>
      </c:valAx>
      <c:valAx>
        <c:axId val="75591676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lumMod val="20000"/>
                    <a:lumOff val="80000"/>
                  </a:schemeClr>
                </a:solidFill>
                <a:latin typeface="+mn-lt"/>
                <a:ea typeface="+mn-ea"/>
                <a:cs typeface="+mn-cs"/>
              </a:defRPr>
            </a:pPr>
            <a:endParaRPr lang="en-US"/>
          </a:p>
        </c:txPr>
        <c:crossAx val="680751136"/>
        <c:crosses val="max"/>
        <c:crossBetween val="between"/>
      </c:valAx>
      <c:catAx>
        <c:axId val="680751136"/>
        <c:scaling>
          <c:orientation val="minMax"/>
        </c:scaling>
        <c:delete val="1"/>
        <c:axPos val="b"/>
        <c:numFmt formatCode="General" sourceLinked="1"/>
        <c:majorTickMark val="out"/>
        <c:minorTickMark val="none"/>
        <c:tickLblPos val="nextTo"/>
        <c:crossAx val="755916768"/>
        <c:crosses val="autoZero"/>
        <c:auto val="1"/>
        <c:lblAlgn val="ctr"/>
        <c:lblOffset val="100"/>
        <c:noMultiLvlLbl val="0"/>
      </c:cat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a:t>CO2 (MTC)</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Sheet2!$J$5</c:f>
              <c:strCache>
                <c:ptCount val="1"/>
                <c:pt idx="0">
                  <c:v>IRA</c:v>
                </c:pt>
              </c:strCache>
            </c:strRef>
          </c:tx>
          <c:spPr>
            <a:ln w="28575" cap="rnd">
              <a:solidFill>
                <a:schemeClr val="accent1"/>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Sheet2!$K$5:$Q$5</c:f>
              <c:numCache>
                <c:formatCode>_(* #,##0.00_);_(* \(#,##0.00\);_(* "-"??_);_(@_)</c:formatCode>
                <c:ptCount val="7"/>
                <c:pt idx="0">
                  <c:v>1285.3241470710634</c:v>
                </c:pt>
                <c:pt idx="1">
                  <c:v>1247.6667747519509</c:v>
                </c:pt>
                <c:pt idx="2">
                  <c:v>1050.2698981005374</c:v>
                </c:pt>
                <c:pt idx="3">
                  <c:v>988.48545431449406</c:v>
                </c:pt>
                <c:pt idx="4">
                  <c:v>986.41055601145013</c:v>
                </c:pt>
                <c:pt idx="5">
                  <c:v>985.75184342339355</c:v>
                </c:pt>
                <c:pt idx="6">
                  <c:v>990.43011718463754</c:v>
                </c:pt>
              </c:numCache>
            </c:numRef>
          </c:val>
          <c:smooth val="0"/>
          <c:extLst>
            <c:ext xmlns:c16="http://schemas.microsoft.com/office/drawing/2014/chart" uri="{C3380CC4-5D6E-409C-BE32-E72D297353CC}">
              <c16:uniqueId val="{00000000-8660-48C8-AD29-434B48A9AB4B}"/>
            </c:ext>
          </c:extLst>
        </c:ser>
        <c:ser>
          <c:idx val="1"/>
          <c:order val="1"/>
          <c:tx>
            <c:strRef>
              <c:f>Sheet2!$J$6</c:f>
              <c:strCache>
                <c:ptCount val="1"/>
                <c:pt idx="0">
                  <c:v>IRA+NetZero</c:v>
                </c:pt>
              </c:strCache>
            </c:strRef>
          </c:tx>
          <c:spPr>
            <a:ln w="28575" cap="rnd">
              <a:solidFill>
                <a:schemeClr val="accent2"/>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Sheet2!$K$6:$Q$6</c:f>
              <c:numCache>
                <c:formatCode>_(* #,##0.00_);_(* \(#,##0.00\);_(* "-"??_);_(@_)</c:formatCode>
                <c:ptCount val="7"/>
                <c:pt idx="0">
                  <c:v>1282.9437806165906</c:v>
                </c:pt>
                <c:pt idx="1">
                  <c:v>1095.5942184859832</c:v>
                </c:pt>
                <c:pt idx="2">
                  <c:v>992.87128279347587</c:v>
                </c:pt>
                <c:pt idx="3">
                  <c:v>803.61395543725621</c:v>
                </c:pt>
                <c:pt idx="4">
                  <c:v>615.50942733551005</c:v>
                </c:pt>
                <c:pt idx="5">
                  <c:v>428.69187848213659</c:v>
                </c:pt>
                <c:pt idx="6">
                  <c:v>241.41813093418097</c:v>
                </c:pt>
              </c:numCache>
            </c:numRef>
          </c:val>
          <c:smooth val="0"/>
          <c:extLst>
            <c:ext xmlns:c16="http://schemas.microsoft.com/office/drawing/2014/chart" uri="{C3380CC4-5D6E-409C-BE32-E72D297353CC}">
              <c16:uniqueId val="{00000001-8660-48C8-AD29-434B48A9AB4B}"/>
            </c:ext>
          </c:extLst>
        </c:ser>
        <c:dLbls>
          <c:showLegendKey val="0"/>
          <c:showVal val="0"/>
          <c:showCatName val="0"/>
          <c:showSerName val="0"/>
          <c:showPercent val="0"/>
          <c:showBubbleSize val="0"/>
        </c:dLbls>
        <c:smooth val="0"/>
        <c:axId val="189573136"/>
        <c:axId val="1198514736"/>
      </c:lineChart>
      <c:catAx>
        <c:axId val="189573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98514736"/>
        <c:crosses val="autoZero"/>
        <c:auto val="1"/>
        <c:lblAlgn val="ctr"/>
        <c:lblOffset val="100"/>
        <c:noMultiLvlLbl val="0"/>
      </c:catAx>
      <c:valAx>
        <c:axId val="11985147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9573136"/>
        <c:crosses val="autoZero"/>
        <c:crossBetween val="between"/>
      </c:valAx>
      <c:spPr>
        <a:solidFill>
          <a:schemeClr val="bg1"/>
        </a:solidFill>
        <a:ln>
          <a:solidFill>
            <a:schemeClr val="tx1"/>
          </a:solidFill>
          <a:prstDash val="sysDot"/>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4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a:t>NOx (Tg)</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areaChart>
        <c:grouping val="stacked"/>
        <c:varyColors val="0"/>
        <c:ser>
          <c:idx val="3"/>
          <c:order val="2"/>
          <c:tx>
            <c:strRef>
              <c:f>Sheet2!$J$14</c:f>
              <c:strCache>
                <c:ptCount val="1"/>
                <c:pt idx="0">
                  <c:v>min</c:v>
                </c:pt>
              </c:strCache>
            </c:strRef>
          </c:tx>
          <c:spPr>
            <a:noFill/>
            <a:ln>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Sheet2!$K$14:$Q$14</c:f>
              <c:numCache>
                <c:formatCode>0.00</c:formatCode>
                <c:ptCount val="7"/>
                <c:pt idx="0">
                  <c:v>7.3002750081039993</c:v>
                </c:pt>
                <c:pt idx="1">
                  <c:v>6.0009819163480058</c:v>
                </c:pt>
                <c:pt idx="2">
                  <c:v>5.2939085332439992</c:v>
                </c:pt>
                <c:pt idx="3">
                  <c:v>4.6116685284519967</c:v>
                </c:pt>
                <c:pt idx="4">
                  <c:v>4.4522599141829851</c:v>
                </c:pt>
                <c:pt idx="5">
                  <c:v>4.2203426022369968</c:v>
                </c:pt>
                <c:pt idx="6">
                  <c:v>4.1014456856729993</c:v>
                </c:pt>
              </c:numCache>
            </c:numRef>
          </c:val>
          <c:extLst>
            <c:ext xmlns:c16="http://schemas.microsoft.com/office/drawing/2014/chart" uri="{C3380CC4-5D6E-409C-BE32-E72D297353CC}">
              <c16:uniqueId val="{00000000-F61A-42C9-8C09-5BE1F55DAA0A}"/>
            </c:ext>
          </c:extLst>
        </c:ser>
        <c:ser>
          <c:idx val="4"/>
          <c:order val="3"/>
          <c:tx>
            <c:strRef>
              <c:f>Sheet2!$J$15</c:f>
              <c:strCache>
                <c:ptCount val="1"/>
                <c:pt idx="0">
                  <c:v>diff</c:v>
                </c:pt>
              </c:strCache>
            </c:strRef>
          </c:tx>
          <c:spPr>
            <a:solidFill>
              <a:schemeClr val="accent2">
                <a:lumMod val="40000"/>
                <a:lumOff val="60000"/>
              </a:schemeClr>
            </a:solidFill>
            <a:ln>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Sheet2!$K$15:$Q$15</c:f>
              <c:numCache>
                <c:formatCode>0.00</c:formatCode>
                <c:ptCount val="7"/>
                <c:pt idx="0">
                  <c:v>3.1786311783993604E-2</c:v>
                </c:pt>
                <c:pt idx="1">
                  <c:v>0.15493599518800227</c:v>
                </c:pt>
                <c:pt idx="2">
                  <c:v>0.22494022487101262</c:v>
                </c:pt>
                <c:pt idx="3">
                  <c:v>0.45699982618602775</c:v>
                </c:pt>
                <c:pt idx="4">
                  <c:v>0.42029463651301757</c:v>
                </c:pt>
                <c:pt idx="5">
                  <c:v>0.57900873230701499</c:v>
                </c:pt>
                <c:pt idx="6">
                  <c:v>0.84848732017801076</c:v>
                </c:pt>
              </c:numCache>
            </c:numRef>
          </c:val>
          <c:extLst>
            <c:ext xmlns:c16="http://schemas.microsoft.com/office/drawing/2014/chart" uri="{C3380CC4-5D6E-409C-BE32-E72D297353CC}">
              <c16:uniqueId val="{00000001-F61A-42C9-8C09-5BE1F55DAA0A}"/>
            </c:ext>
          </c:extLst>
        </c:ser>
        <c:dLbls>
          <c:showLegendKey val="0"/>
          <c:showVal val="0"/>
          <c:showCatName val="0"/>
          <c:showSerName val="0"/>
          <c:showPercent val="0"/>
          <c:showBubbleSize val="0"/>
        </c:dLbls>
        <c:axId val="680751136"/>
        <c:axId val="755916768"/>
      </c:areaChart>
      <c:lineChart>
        <c:grouping val="standard"/>
        <c:varyColors val="0"/>
        <c:ser>
          <c:idx val="0"/>
          <c:order val="0"/>
          <c:tx>
            <c:strRef>
              <c:f>Sheet2!$J$11</c:f>
              <c:strCache>
                <c:ptCount val="1"/>
                <c:pt idx="0">
                  <c:v>IRA</c:v>
                </c:pt>
              </c:strCache>
            </c:strRef>
          </c:tx>
          <c:spPr>
            <a:ln w="28575" cap="rnd">
              <a:solidFill>
                <a:schemeClr val="accent1"/>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Sheet2!$K$11:$Q$11</c:f>
              <c:numCache>
                <c:formatCode>_(* #,##0.00_);_(* \(#,##0.00\);_(* "-"??_);_(@_)</c:formatCode>
                <c:ptCount val="7"/>
                <c:pt idx="0">
                  <c:v>7.3518231227679873</c:v>
                </c:pt>
                <c:pt idx="1">
                  <c:v>6.590615668179006</c:v>
                </c:pt>
                <c:pt idx="2">
                  <c:v>5.6344331714929954</c:v>
                </c:pt>
                <c:pt idx="3">
                  <c:v>5.1811404403009931</c:v>
                </c:pt>
                <c:pt idx="4">
                  <c:v>5.3304718653140011</c:v>
                </c:pt>
                <c:pt idx="5">
                  <c:v>5.5093390760700132</c:v>
                </c:pt>
                <c:pt idx="6">
                  <c:v>5.6911813807710034</c:v>
                </c:pt>
              </c:numCache>
            </c:numRef>
          </c:val>
          <c:smooth val="0"/>
          <c:extLst>
            <c:ext xmlns:c16="http://schemas.microsoft.com/office/drawing/2014/chart" uri="{C3380CC4-5D6E-409C-BE32-E72D297353CC}">
              <c16:uniqueId val="{00000002-F61A-42C9-8C09-5BE1F55DAA0A}"/>
            </c:ext>
          </c:extLst>
        </c:ser>
        <c:ser>
          <c:idx val="1"/>
          <c:order val="1"/>
          <c:tx>
            <c:strRef>
              <c:f>Sheet2!$J$12</c:f>
              <c:strCache>
                <c:ptCount val="1"/>
                <c:pt idx="0">
                  <c:v>IRA+NetZero</c:v>
                </c:pt>
              </c:strCache>
            </c:strRef>
          </c:tx>
          <c:spPr>
            <a:ln w="28575" cap="rnd">
              <a:solidFill>
                <a:schemeClr val="accent2"/>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Sheet2!$K$12:$Q$12</c:f>
              <c:numCache>
                <c:formatCode>_(* #,##0.00_);_(* \(#,##0.00\);_(* "-"??_);_(@_)</c:formatCode>
                <c:ptCount val="7"/>
                <c:pt idx="0">
                  <c:v>7.3320613198879929</c:v>
                </c:pt>
                <c:pt idx="1">
                  <c:v>6.1559179115360081</c:v>
                </c:pt>
                <c:pt idx="2">
                  <c:v>5.5188487581150119</c:v>
                </c:pt>
                <c:pt idx="3">
                  <c:v>5.0686683546380245</c:v>
                </c:pt>
                <c:pt idx="4">
                  <c:v>4.8725545506960026</c:v>
                </c:pt>
                <c:pt idx="5">
                  <c:v>4.7993513345440117</c:v>
                </c:pt>
                <c:pt idx="6">
                  <c:v>4.94993300585101</c:v>
                </c:pt>
              </c:numCache>
            </c:numRef>
          </c:val>
          <c:smooth val="0"/>
          <c:extLst>
            <c:ext xmlns:c16="http://schemas.microsoft.com/office/drawing/2014/chart" uri="{C3380CC4-5D6E-409C-BE32-E72D297353CC}">
              <c16:uniqueId val="{00000003-F61A-42C9-8C09-5BE1F55DAA0A}"/>
            </c:ext>
          </c:extLst>
        </c:ser>
        <c:dLbls>
          <c:showLegendKey val="0"/>
          <c:showVal val="0"/>
          <c:showCatName val="0"/>
          <c:showSerName val="0"/>
          <c:showPercent val="0"/>
          <c:showBubbleSize val="0"/>
        </c:dLbls>
        <c:marker val="1"/>
        <c:smooth val="0"/>
        <c:axId val="189573136"/>
        <c:axId val="1198514736"/>
      </c:lineChart>
      <c:catAx>
        <c:axId val="189573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98514736"/>
        <c:crosses val="autoZero"/>
        <c:auto val="1"/>
        <c:lblAlgn val="ctr"/>
        <c:lblOffset val="100"/>
        <c:noMultiLvlLbl val="0"/>
      </c:catAx>
      <c:valAx>
        <c:axId val="11985147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9573136"/>
        <c:crosses val="autoZero"/>
        <c:crossBetween val="between"/>
      </c:valAx>
      <c:valAx>
        <c:axId val="755916768"/>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lumMod val="20000"/>
                    <a:lumOff val="80000"/>
                  </a:schemeClr>
                </a:solidFill>
                <a:latin typeface="+mn-lt"/>
                <a:ea typeface="+mn-ea"/>
                <a:cs typeface="+mn-cs"/>
              </a:defRPr>
            </a:pPr>
            <a:endParaRPr lang="en-US"/>
          </a:p>
        </c:txPr>
        <c:crossAx val="680751136"/>
        <c:crosses val="max"/>
        <c:crossBetween val="between"/>
      </c:valAx>
      <c:catAx>
        <c:axId val="680751136"/>
        <c:scaling>
          <c:orientation val="minMax"/>
        </c:scaling>
        <c:delete val="1"/>
        <c:axPos val="b"/>
        <c:numFmt formatCode="General" sourceLinked="1"/>
        <c:majorTickMark val="out"/>
        <c:minorTickMark val="none"/>
        <c:tickLblPos val="nextTo"/>
        <c:crossAx val="755916768"/>
        <c:crosses val="autoZero"/>
        <c:auto val="1"/>
        <c:lblAlgn val="ctr"/>
        <c:lblOffset val="100"/>
        <c:noMultiLvlLbl val="0"/>
      </c:cat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a:t>PM2.5 (Tg)</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areaChart>
        <c:grouping val="stacked"/>
        <c:varyColors val="0"/>
        <c:ser>
          <c:idx val="3"/>
          <c:order val="2"/>
          <c:tx>
            <c:strRef>
              <c:f>Sheet2!$J$26</c:f>
              <c:strCache>
                <c:ptCount val="1"/>
                <c:pt idx="0">
                  <c:v>min</c:v>
                </c:pt>
              </c:strCache>
            </c:strRef>
          </c:tx>
          <c:spPr>
            <a:noFill/>
            <a:ln w="25400">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Sheet2!$K$26:$Q$26</c:f>
              <c:numCache>
                <c:formatCode>0.00</c:formatCode>
                <c:ptCount val="7"/>
                <c:pt idx="0">
                  <c:v>1.2068795343529994</c:v>
                </c:pt>
                <c:pt idx="1">
                  <c:v>1.130750890040001</c:v>
                </c:pt>
                <c:pt idx="2">
                  <c:v>1.0943467963379996</c:v>
                </c:pt>
                <c:pt idx="3">
                  <c:v>1.0662849205240008</c:v>
                </c:pt>
                <c:pt idx="4">
                  <c:v>1.0540338034400021</c:v>
                </c:pt>
                <c:pt idx="5">
                  <c:v>1.0352911608029993</c:v>
                </c:pt>
                <c:pt idx="6">
                  <c:v>1.0363505210429982</c:v>
                </c:pt>
              </c:numCache>
            </c:numRef>
          </c:val>
          <c:extLst>
            <c:ext xmlns:c16="http://schemas.microsoft.com/office/drawing/2014/chart" uri="{C3380CC4-5D6E-409C-BE32-E72D297353CC}">
              <c16:uniqueId val="{00000000-2DB0-470E-A1AC-7EF1BAF77494}"/>
            </c:ext>
          </c:extLst>
        </c:ser>
        <c:ser>
          <c:idx val="4"/>
          <c:order val="3"/>
          <c:tx>
            <c:strRef>
              <c:f>Sheet2!$J$27</c:f>
              <c:strCache>
                <c:ptCount val="1"/>
                <c:pt idx="0">
                  <c:v>diff</c:v>
                </c:pt>
              </c:strCache>
            </c:strRef>
          </c:tx>
          <c:spPr>
            <a:solidFill>
              <a:schemeClr val="accent2">
                <a:lumMod val="40000"/>
                <a:lumOff val="60000"/>
              </a:schemeClr>
            </a:solidFill>
            <a:ln w="25400">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Sheet2!$K$27:$Q$27</c:f>
              <c:numCache>
                <c:formatCode>0.00</c:formatCode>
                <c:ptCount val="7"/>
                <c:pt idx="0">
                  <c:v>2.3090211678999717E-2</c:v>
                </c:pt>
                <c:pt idx="1">
                  <c:v>4.454168619799681E-2</c:v>
                </c:pt>
                <c:pt idx="2">
                  <c:v>7.1892564149002025E-2</c:v>
                </c:pt>
                <c:pt idx="3">
                  <c:v>0.1068788900549984</c:v>
                </c:pt>
                <c:pt idx="4">
                  <c:v>0.12517614176299929</c:v>
                </c:pt>
                <c:pt idx="5">
                  <c:v>0.13389191952500834</c:v>
                </c:pt>
                <c:pt idx="6">
                  <c:v>0.16745734906800114</c:v>
                </c:pt>
              </c:numCache>
            </c:numRef>
          </c:val>
          <c:extLst>
            <c:ext xmlns:c16="http://schemas.microsoft.com/office/drawing/2014/chart" uri="{C3380CC4-5D6E-409C-BE32-E72D297353CC}">
              <c16:uniqueId val="{00000001-2DB0-470E-A1AC-7EF1BAF77494}"/>
            </c:ext>
          </c:extLst>
        </c:ser>
        <c:dLbls>
          <c:showLegendKey val="0"/>
          <c:showVal val="0"/>
          <c:showCatName val="0"/>
          <c:showSerName val="0"/>
          <c:showPercent val="0"/>
          <c:showBubbleSize val="0"/>
        </c:dLbls>
        <c:axId val="680751136"/>
        <c:axId val="755916768"/>
      </c:areaChart>
      <c:lineChart>
        <c:grouping val="standard"/>
        <c:varyColors val="0"/>
        <c:ser>
          <c:idx val="0"/>
          <c:order val="0"/>
          <c:tx>
            <c:strRef>
              <c:f>Sheet2!$J$23</c:f>
              <c:strCache>
                <c:ptCount val="1"/>
                <c:pt idx="0">
                  <c:v>IRA</c:v>
                </c:pt>
              </c:strCache>
            </c:strRef>
          </c:tx>
          <c:spPr>
            <a:ln w="28575" cap="rnd">
              <a:solidFill>
                <a:schemeClr val="accent1"/>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Sheet2!$K$23:$Q$23</c:f>
              <c:numCache>
                <c:formatCode>_(* #,##0.00_);_(* \(#,##0.00\);_(* "-"??_);_(@_)</c:formatCode>
                <c:ptCount val="7"/>
                <c:pt idx="0">
                  <c:v>1.2294321652500042</c:v>
                </c:pt>
                <c:pt idx="1">
                  <c:v>1.2044330387320012</c:v>
                </c:pt>
                <c:pt idx="2">
                  <c:v>1.1660368203399993</c:v>
                </c:pt>
                <c:pt idx="3">
                  <c:v>1.1629869896130001</c:v>
                </c:pt>
                <c:pt idx="4">
                  <c:v>1.2047609245310005</c:v>
                </c:pt>
                <c:pt idx="5">
                  <c:v>1.2435213725470013</c:v>
                </c:pt>
                <c:pt idx="6">
                  <c:v>1.2891936230949981</c:v>
                </c:pt>
              </c:numCache>
            </c:numRef>
          </c:val>
          <c:smooth val="0"/>
          <c:extLst>
            <c:ext xmlns:c16="http://schemas.microsoft.com/office/drawing/2014/chart" uri="{C3380CC4-5D6E-409C-BE32-E72D297353CC}">
              <c16:uniqueId val="{00000002-2DB0-470E-A1AC-7EF1BAF77494}"/>
            </c:ext>
          </c:extLst>
        </c:ser>
        <c:ser>
          <c:idx val="1"/>
          <c:order val="1"/>
          <c:tx>
            <c:strRef>
              <c:f>Sheet2!$J$24</c:f>
              <c:strCache>
                <c:ptCount val="1"/>
                <c:pt idx="0">
                  <c:v>IRA+NetZero</c:v>
                </c:pt>
              </c:strCache>
            </c:strRef>
          </c:tx>
          <c:spPr>
            <a:ln w="28575" cap="rnd">
              <a:solidFill>
                <a:schemeClr val="accent2"/>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Sheet2!$K$24:$Q$24</c:f>
              <c:numCache>
                <c:formatCode>_(* #,##0.00_);_(* \(#,##0.00\);_(* "-"??_);_(@_)</c:formatCode>
                <c:ptCount val="7"/>
                <c:pt idx="0">
                  <c:v>1.2291224186080005</c:v>
                </c:pt>
                <c:pt idx="1">
                  <c:v>1.1752925762379978</c:v>
                </c:pt>
                <c:pt idx="2">
                  <c:v>1.1662393604870016</c:v>
                </c:pt>
                <c:pt idx="3">
                  <c:v>1.1534398173269993</c:v>
                </c:pt>
                <c:pt idx="4">
                  <c:v>1.1395210077659947</c:v>
                </c:pt>
                <c:pt idx="5">
                  <c:v>1.1262039190909956</c:v>
                </c:pt>
                <c:pt idx="6">
                  <c:v>1.1536056389760012</c:v>
                </c:pt>
              </c:numCache>
            </c:numRef>
          </c:val>
          <c:smooth val="0"/>
          <c:extLst>
            <c:ext xmlns:c16="http://schemas.microsoft.com/office/drawing/2014/chart" uri="{C3380CC4-5D6E-409C-BE32-E72D297353CC}">
              <c16:uniqueId val="{00000003-2DB0-470E-A1AC-7EF1BAF77494}"/>
            </c:ext>
          </c:extLst>
        </c:ser>
        <c:dLbls>
          <c:showLegendKey val="0"/>
          <c:showVal val="0"/>
          <c:showCatName val="0"/>
          <c:showSerName val="0"/>
          <c:showPercent val="0"/>
          <c:showBubbleSize val="0"/>
        </c:dLbls>
        <c:marker val="1"/>
        <c:smooth val="0"/>
        <c:axId val="189573136"/>
        <c:axId val="1198514736"/>
      </c:lineChart>
      <c:catAx>
        <c:axId val="189573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98514736"/>
        <c:crosses val="autoZero"/>
        <c:auto val="1"/>
        <c:lblAlgn val="ctr"/>
        <c:lblOffset val="100"/>
        <c:noMultiLvlLbl val="0"/>
      </c:catAx>
      <c:valAx>
        <c:axId val="1198514736"/>
        <c:scaling>
          <c:orientation val="minMax"/>
          <c:max val="1.35"/>
          <c:min val="0"/>
        </c:scaling>
        <c:delete val="0"/>
        <c:axPos val="l"/>
        <c:majorGridlines>
          <c:spPr>
            <a:ln w="9525" cap="flat" cmpd="sng" algn="ctr">
              <a:solidFill>
                <a:schemeClr val="tx1">
                  <a:lumMod val="15000"/>
                  <a:lumOff val="85000"/>
                </a:schemeClr>
              </a:solidFill>
              <a:round/>
            </a:ln>
            <a:effectLst/>
          </c:spPr>
        </c:majorGridlines>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9573136"/>
        <c:crosses val="autoZero"/>
        <c:crossBetween val="between"/>
      </c:valAx>
      <c:valAx>
        <c:axId val="755916768"/>
        <c:scaling>
          <c:orientation val="minMax"/>
          <c:max val="1.35"/>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lumMod val="20000"/>
                    <a:lumOff val="80000"/>
                  </a:schemeClr>
                </a:solidFill>
                <a:latin typeface="+mn-lt"/>
                <a:ea typeface="+mn-ea"/>
                <a:cs typeface="+mn-cs"/>
              </a:defRPr>
            </a:pPr>
            <a:endParaRPr lang="en-US"/>
          </a:p>
        </c:txPr>
        <c:crossAx val="680751136"/>
        <c:crosses val="max"/>
        <c:crossBetween val="between"/>
      </c:valAx>
      <c:catAx>
        <c:axId val="680751136"/>
        <c:scaling>
          <c:orientation val="minMax"/>
        </c:scaling>
        <c:delete val="1"/>
        <c:axPos val="b"/>
        <c:numFmt formatCode="General" sourceLinked="1"/>
        <c:majorTickMark val="out"/>
        <c:minorTickMark val="none"/>
        <c:tickLblPos val="nextTo"/>
        <c:crossAx val="755916768"/>
        <c:crosses val="autoZero"/>
        <c:auto val="1"/>
        <c:lblAlgn val="ctr"/>
        <c:lblOffset val="100"/>
        <c:noMultiLvlLbl val="0"/>
      </c:cat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r>
              <a:rPr lang="en-US"/>
              <a:t>VOC (Tg)</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mn-lt"/>
              <a:ea typeface="+mn-ea"/>
              <a:cs typeface="+mn-cs"/>
            </a:defRPr>
          </a:pPr>
          <a:endParaRPr lang="en-US"/>
        </a:p>
      </c:txPr>
    </c:title>
    <c:autoTitleDeleted val="0"/>
    <c:plotArea>
      <c:layout/>
      <c:areaChart>
        <c:grouping val="stacked"/>
        <c:varyColors val="0"/>
        <c:ser>
          <c:idx val="3"/>
          <c:order val="2"/>
          <c:tx>
            <c:strRef>
              <c:f>Sheet2!$J$38</c:f>
              <c:strCache>
                <c:ptCount val="1"/>
                <c:pt idx="0">
                  <c:v>min</c:v>
                </c:pt>
              </c:strCache>
            </c:strRef>
          </c:tx>
          <c:spPr>
            <a:noFill/>
            <a:ln w="25400">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Sheet2!$K$38:$Q$38</c:f>
              <c:numCache>
                <c:formatCode>0.00</c:formatCode>
                <c:ptCount val="7"/>
                <c:pt idx="0">
                  <c:v>11.665834123322005</c:v>
                </c:pt>
                <c:pt idx="1">
                  <c:v>11.626322751664997</c:v>
                </c:pt>
                <c:pt idx="2">
                  <c:v>11.667104095316059</c:v>
                </c:pt>
                <c:pt idx="3">
                  <c:v>11.659741867819006</c:v>
                </c:pt>
                <c:pt idx="4">
                  <c:v>11.999774842348026</c:v>
                </c:pt>
                <c:pt idx="5">
                  <c:v>12.190942533427981</c:v>
                </c:pt>
                <c:pt idx="6">
                  <c:v>12.496246251839979</c:v>
                </c:pt>
              </c:numCache>
            </c:numRef>
          </c:val>
          <c:extLst>
            <c:ext xmlns:c16="http://schemas.microsoft.com/office/drawing/2014/chart" uri="{C3380CC4-5D6E-409C-BE32-E72D297353CC}">
              <c16:uniqueId val="{00000000-51E0-40C9-8DBC-F30EEDEA0F9C}"/>
            </c:ext>
          </c:extLst>
        </c:ser>
        <c:ser>
          <c:idx val="4"/>
          <c:order val="3"/>
          <c:tx>
            <c:strRef>
              <c:f>Sheet2!$J$39</c:f>
              <c:strCache>
                <c:ptCount val="1"/>
                <c:pt idx="0">
                  <c:v>diff</c:v>
                </c:pt>
              </c:strCache>
            </c:strRef>
          </c:tx>
          <c:spPr>
            <a:solidFill>
              <a:schemeClr val="accent2">
                <a:lumMod val="40000"/>
                <a:lumOff val="60000"/>
              </a:schemeClr>
            </a:solidFill>
            <a:ln w="25400">
              <a:noFill/>
            </a:ln>
            <a:effectLst/>
          </c:spP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Sheet2!$K$39:$Q$39</c:f>
              <c:numCache>
                <c:formatCode>0.00</c:formatCode>
                <c:ptCount val="7"/>
                <c:pt idx="0">
                  <c:v>9.2127109163985921E-2</c:v>
                </c:pt>
                <c:pt idx="1">
                  <c:v>0.14917628867698163</c:v>
                </c:pt>
                <c:pt idx="2">
                  <c:v>0.15822498665694518</c:v>
                </c:pt>
                <c:pt idx="3">
                  <c:v>0.64807036853103561</c:v>
                </c:pt>
                <c:pt idx="4">
                  <c:v>0.43517643923096649</c:v>
                </c:pt>
                <c:pt idx="5">
                  <c:v>0.43974327181200401</c:v>
                </c:pt>
                <c:pt idx="6">
                  <c:v>0.43774910286105495</c:v>
                </c:pt>
              </c:numCache>
            </c:numRef>
          </c:val>
          <c:extLst>
            <c:ext xmlns:c16="http://schemas.microsoft.com/office/drawing/2014/chart" uri="{C3380CC4-5D6E-409C-BE32-E72D297353CC}">
              <c16:uniqueId val="{00000001-51E0-40C9-8DBC-F30EEDEA0F9C}"/>
            </c:ext>
          </c:extLst>
        </c:ser>
        <c:dLbls>
          <c:showLegendKey val="0"/>
          <c:showVal val="0"/>
          <c:showCatName val="0"/>
          <c:showSerName val="0"/>
          <c:showPercent val="0"/>
          <c:showBubbleSize val="0"/>
        </c:dLbls>
        <c:axId val="680751136"/>
        <c:axId val="755916768"/>
      </c:areaChart>
      <c:lineChart>
        <c:grouping val="standard"/>
        <c:varyColors val="0"/>
        <c:ser>
          <c:idx val="0"/>
          <c:order val="0"/>
          <c:tx>
            <c:strRef>
              <c:f>Sheet2!$J$35</c:f>
              <c:strCache>
                <c:ptCount val="1"/>
                <c:pt idx="0">
                  <c:v>IRA</c:v>
                </c:pt>
              </c:strCache>
            </c:strRef>
          </c:tx>
          <c:spPr>
            <a:ln w="28575" cap="rnd">
              <a:solidFill>
                <a:schemeClr val="accent1"/>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Sheet2!$K$35:$Q$35</c:f>
              <c:numCache>
                <c:formatCode>_(* #,##0.00_);_(* \(#,##0.00\);_(* "-"??_);_(@_)</c:formatCode>
                <c:ptCount val="7"/>
                <c:pt idx="0">
                  <c:v>11.770556487405976</c:v>
                </c:pt>
                <c:pt idx="1">
                  <c:v>12.197776782323007</c:v>
                </c:pt>
                <c:pt idx="2">
                  <c:v>12.001201710383025</c:v>
                </c:pt>
                <c:pt idx="3">
                  <c:v>12.249213881615054</c:v>
                </c:pt>
                <c:pt idx="4">
                  <c:v>12.843861519047</c:v>
                </c:pt>
                <c:pt idx="5">
                  <c:v>13.39881404266497</c:v>
                </c:pt>
                <c:pt idx="6">
                  <c:v>13.811827230476984</c:v>
                </c:pt>
              </c:numCache>
            </c:numRef>
          </c:val>
          <c:smooth val="0"/>
          <c:extLst>
            <c:ext xmlns:c16="http://schemas.microsoft.com/office/drawing/2014/chart" uri="{C3380CC4-5D6E-409C-BE32-E72D297353CC}">
              <c16:uniqueId val="{00000002-51E0-40C9-8DBC-F30EEDEA0F9C}"/>
            </c:ext>
          </c:extLst>
        </c:ser>
        <c:ser>
          <c:idx val="1"/>
          <c:order val="1"/>
          <c:tx>
            <c:strRef>
              <c:f>Sheet2!$J$36</c:f>
              <c:strCache>
                <c:ptCount val="1"/>
                <c:pt idx="0">
                  <c:v>IRA+NetZero</c:v>
                </c:pt>
              </c:strCache>
            </c:strRef>
          </c:tx>
          <c:spPr>
            <a:ln w="28575" cap="rnd">
              <a:solidFill>
                <a:schemeClr val="accent2"/>
              </a:solidFill>
              <a:round/>
            </a:ln>
            <a:effectLst/>
          </c:spPr>
          <c:marker>
            <c:symbol val="none"/>
          </c:marker>
          <c:cat>
            <c:numRef>
              <c:f>Sheet2!$K$4:$Q$4</c:f>
              <c:numCache>
                <c:formatCode>General</c:formatCode>
                <c:ptCount val="7"/>
                <c:pt idx="0">
                  <c:v>2020</c:v>
                </c:pt>
                <c:pt idx="1">
                  <c:v>2025</c:v>
                </c:pt>
                <c:pt idx="2">
                  <c:v>2030</c:v>
                </c:pt>
                <c:pt idx="3">
                  <c:v>2035</c:v>
                </c:pt>
                <c:pt idx="4">
                  <c:v>2040</c:v>
                </c:pt>
                <c:pt idx="5">
                  <c:v>2045</c:v>
                </c:pt>
                <c:pt idx="6">
                  <c:v>2050</c:v>
                </c:pt>
              </c:numCache>
            </c:numRef>
          </c:cat>
          <c:val>
            <c:numRef>
              <c:f>Sheet2!$K$36:$Q$36</c:f>
              <c:numCache>
                <c:formatCode>_(* #,##0.00_);_(* \(#,##0.00\);_(* "-"??_);_(@_)</c:formatCode>
                <c:ptCount val="7"/>
                <c:pt idx="0">
                  <c:v>11.756206622133995</c:v>
                </c:pt>
                <c:pt idx="1">
                  <c:v>11.775499040341979</c:v>
                </c:pt>
                <c:pt idx="2">
                  <c:v>11.825329081973004</c:v>
                </c:pt>
                <c:pt idx="3">
                  <c:v>12.307812236350042</c:v>
                </c:pt>
                <c:pt idx="4">
                  <c:v>12.134835558578999</c:v>
                </c:pt>
                <c:pt idx="5">
                  <c:v>12.354041459303987</c:v>
                </c:pt>
                <c:pt idx="6">
                  <c:v>12.85988903741899</c:v>
                </c:pt>
              </c:numCache>
            </c:numRef>
          </c:val>
          <c:smooth val="0"/>
          <c:extLst>
            <c:ext xmlns:c16="http://schemas.microsoft.com/office/drawing/2014/chart" uri="{C3380CC4-5D6E-409C-BE32-E72D297353CC}">
              <c16:uniqueId val="{00000003-51E0-40C9-8DBC-F30EEDEA0F9C}"/>
            </c:ext>
          </c:extLst>
        </c:ser>
        <c:dLbls>
          <c:showLegendKey val="0"/>
          <c:showVal val="0"/>
          <c:showCatName val="0"/>
          <c:showSerName val="0"/>
          <c:showPercent val="0"/>
          <c:showBubbleSize val="0"/>
        </c:dLbls>
        <c:marker val="1"/>
        <c:smooth val="0"/>
        <c:axId val="189573136"/>
        <c:axId val="1198514736"/>
      </c:lineChart>
      <c:catAx>
        <c:axId val="1895731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198514736"/>
        <c:crosses val="autoZero"/>
        <c:auto val="1"/>
        <c:lblAlgn val="ctr"/>
        <c:lblOffset val="100"/>
        <c:noMultiLvlLbl val="0"/>
      </c:catAx>
      <c:valAx>
        <c:axId val="1198514736"/>
        <c:scaling>
          <c:orientation val="minMax"/>
          <c:max val="14"/>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9573136"/>
        <c:crosses val="autoZero"/>
        <c:crossBetween val="between"/>
      </c:valAx>
      <c:valAx>
        <c:axId val="755916768"/>
        <c:scaling>
          <c:orientation val="minMax"/>
          <c:max val="14"/>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lumMod val="20000"/>
                    <a:lumOff val="80000"/>
                  </a:schemeClr>
                </a:solidFill>
                <a:latin typeface="+mn-lt"/>
                <a:ea typeface="+mn-ea"/>
                <a:cs typeface="+mn-cs"/>
              </a:defRPr>
            </a:pPr>
            <a:endParaRPr lang="en-US"/>
          </a:p>
        </c:txPr>
        <c:crossAx val="680751136"/>
        <c:crosses val="max"/>
        <c:crossBetween val="between"/>
      </c:valAx>
      <c:catAx>
        <c:axId val="680751136"/>
        <c:scaling>
          <c:orientation val="minMax"/>
        </c:scaling>
        <c:delete val="1"/>
        <c:axPos val="b"/>
        <c:numFmt formatCode="General" sourceLinked="1"/>
        <c:majorTickMark val="out"/>
        <c:minorTickMark val="none"/>
        <c:tickLblPos val="nextTo"/>
        <c:crossAx val="755916768"/>
        <c:crosses val="autoZero"/>
        <c:auto val="1"/>
        <c:lblAlgn val="ctr"/>
        <c:lblOffset val="100"/>
        <c:noMultiLvlLbl val="0"/>
      </c:catAx>
      <c:spPr>
        <a:solidFill>
          <a:schemeClr val="bg1"/>
        </a:solid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20000"/>
        <a:lumOff val="80000"/>
      </a:schemeClr>
    </a:solidFill>
    <a:ln w="9525" cap="flat" cmpd="sng" algn="ctr">
      <a:solidFill>
        <a:schemeClr val="tx1">
          <a:lumMod val="15000"/>
          <a:lumOff val="85000"/>
        </a:schemeClr>
      </a:solidFill>
      <a:round/>
    </a:ln>
    <a:effectLst/>
  </c:spPr>
  <c:txPr>
    <a:bodyPr/>
    <a:lstStyle/>
    <a:p>
      <a:pPr>
        <a:defRPr sz="14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ADC3C-F9D7-4318-A353-22F2BE5A0502}"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89806-6067-4193-A3A5-62C190AC1F4F}" type="slidenum">
              <a:rPr lang="en-US" smtClean="0"/>
              <a:t>‹#›</a:t>
            </a:fld>
            <a:endParaRPr lang="en-US"/>
          </a:p>
        </p:txBody>
      </p:sp>
    </p:spTree>
    <p:extLst>
      <p:ext uri="{BB962C8B-B14F-4D97-AF65-F5344CB8AC3E}">
        <p14:creationId xmlns:p14="http://schemas.microsoft.com/office/powerpoint/2010/main" val="223281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C89806-6067-4193-A3A5-62C190AC1F4F}" type="slidenum">
              <a:rPr lang="en-US" smtClean="0"/>
              <a:t>1</a:t>
            </a:fld>
            <a:endParaRPr lang="en-US"/>
          </a:p>
        </p:txBody>
      </p:sp>
    </p:spTree>
    <p:extLst>
      <p:ext uri="{BB962C8B-B14F-4D97-AF65-F5344CB8AC3E}">
        <p14:creationId xmlns:p14="http://schemas.microsoft.com/office/powerpoint/2010/main" val="1750368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scenario, 2035: decrease of at least 1 ppb essentially everywhere in the CONUS, more than 4 ppb decrease over most of eastern US, and over 10 ppb in parts of the Southeast</a:t>
            </a:r>
          </a:p>
          <a:p>
            <a:r>
              <a:rPr lang="en-US" dirty="0"/>
              <a:t>Reference scenario, 2050: slight increase relative to 2035, in line with fact that NOx emissions are higher</a:t>
            </a:r>
          </a:p>
          <a:p>
            <a:r>
              <a:rPr lang="en-US" dirty="0"/>
              <a:t>NetZero scenario: co-benefit of 0.1 -  0.5 ppb over most of the U.S. in 2035. Strong co-benefit of 0.5-1.9 ppb in EUS and SoCal in 2050 due to decreases in both NOx and VOCs</a:t>
            </a:r>
          </a:p>
        </p:txBody>
      </p:sp>
      <p:sp>
        <p:nvSpPr>
          <p:cNvPr id="4" name="Slide Number Placeholder 3"/>
          <p:cNvSpPr>
            <a:spLocks noGrp="1"/>
          </p:cNvSpPr>
          <p:nvPr>
            <p:ph type="sldNum" sz="quarter" idx="5"/>
          </p:nvPr>
        </p:nvSpPr>
        <p:spPr/>
        <p:txBody>
          <a:bodyPr/>
          <a:lstStyle/>
          <a:p>
            <a:fld id="{B6C89806-6067-4193-A3A5-62C190AC1F4F}" type="slidenum">
              <a:rPr lang="en-US" smtClean="0"/>
              <a:t>10</a:t>
            </a:fld>
            <a:endParaRPr lang="en-US"/>
          </a:p>
        </p:txBody>
      </p:sp>
    </p:spTree>
    <p:extLst>
      <p:ext uri="{BB962C8B-B14F-4D97-AF65-F5344CB8AC3E}">
        <p14:creationId xmlns:p14="http://schemas.microsoft.com/office/powerpoint/2010/main" val="131377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scenario, 2035: decrease of at least 0.5 ug/m3 over most of EUS, exceeding 1 ug/m3 in several states and 1.5 ug/m3 in Ohio River Valley. Slight increase (smaller decrease) in 2050, and even a small absolute increase in SoCal</a:t>
            </a:r>
          </a:p>
          <a:p>
            <a:r>
              <a:rPr lang="en-US" dirty="0"/>
              <a:t>NetZero scenario, 2035: little impact on PM2.5, with small decrease in California and small increase in Central US</a:t>
            </a:r>
          </a:p>
          <a:p>
            <a:r>
              <a:rPr lang="en-US" dirty="0"/>
              <a:t>NetZero scenario, 2050: large co-benefit, with PM decrease of 0.5-1.0 ug/m3 over most of EUS and parts of California</a:t>
            </a:r>
          </a:p>
        </p:txBody>
      </p:sp>
      <p:sp>
        <p:nvSpPr>
          <p:cNvPr id="4" name="Slide Number Placeholder 3"/>
          <p:cNvSpPr>
            <a:spLocks noGrp="1"/>
          </p:cNvSpPr>
          <p:nvPr>
            <p:ph type="sldNum" sz="quarter" idx="5"/>
          </p:nvPr>
        </p:nvSpPr>
        <p:spPr/>
        <p:txBody>
          <a:bodyPr/>
          <a:lstStyle/>
          <a:p>
            <a:fld id="{B6C89806-6067-4193-A3A5-62C190AC1F4F}" type="slidenum">
              <a:rPr lang="en-US" smtClean="0"/>
              <a:t>11</a:t>
            </a:fld>
            <a:endParaRPr lang="en-US"/>
          </a:p>
        </p:txBody>
      </p:sp>
    </p:spTree>
    <p:extLst>
      <p:ext uri="{BB962C8B-B14F-4D97-AF65-F5344CB8AC3E}">
        <p14:creationId xmlns:p14="http://schemas.microsoft.com/office/powerpoint/2010/main" val="192801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inset plot is again the change in total PM2.5.</a:t>
            </a:r>
          </a:p>
          <a:p>
            <a:r>
              <a:rPr lang="en-US" dirty="0"/>
              <a:t>The other panels, on a smaller scale, are all differences in specific PM components between the Reference scenario in 2035 and the base year of 2016. </a:t>
            </a:r>
          </a:p>
          <a:p>
            <a:r>
              <a:rPr lang="en-US" dirty="0"/>
              <a:t>Decreases of around 0.2-0.6 ug/m3 SO4 in most of the EUS, slightly larger decrease in NO3 further to the north, smaller decrease in NH4.</a:t>
            </a:r>
          </a:p>
          <a:p>
            <a:r>
              <a:rPr lang="en-US" dirty="0"/>
              <a:t>Decrease in organic aerosol in EUS, particularly SE. </a:t>
            </a:r>
          </a:p>
        </p:txBody>
      </p:sp>
      <p:sp>
        <p:nvSpPr>
          <p:cNvPr id="4" name="Slide Number Placeholder 3"/>
          <p:cNvSpPr>
            <a:spLocks noGrp="1"/>
          </p:cNvSpPr>
          <p:nvPr>
            <p:ph type="sldNum" sz="quarter" idx="5"/>
          </p:nvPr>
        </p:nvSpPr>
        <p:spPr/>
        <p:txBody>
          <a:bodyPr/>
          <a:lstStyle/>
          <a:p>
            <a:fld id="{B6C89806-6067-4193-A3A5-62C190AC1F4F}" type="slidenum">
              <a:rPr lang="en-US" smtClean="0"/>
              <a:t>12</a:t>
            </a:fld>
            <a:endParaRPr lang="en-US"/>
          </a:p>
        </p:txBody>
      </p:sp>
    </p:spTree>
    <p:extLst>
      <p:ext uri="{BB962C8B-B14F-4D97-AF65-F5344CB8AC3E}">
        <p14:creationId xmlns:p14="http://schemas.microsoft.com/office/powerpoint/2010/main" val="93601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inset plot is again the co-benefit in 2050, the difference between NetZero and Reference scenarios.</a:t>
            </a:r>
          </a:p>
          <a:p>
            <a:r>
              <a:rPr lang="en-US" dirty="0"/>
              <a:t>There is essentially no difference in SO4 between the NetZero and the Reference scenario, likely because most coal-fired power plants are already retired in the Reference scenario.</a:t>
            </a:r>
          </a:p>
          <a:p>
            <a:r>
              <a:rPr lang="en-US" dirty="0"/>
              <a:t>Also little change in NH4 – most NH3 emissions are from agriculture, which we are not varying in these scenarios. </a:t>
            </a:r>
          </a:p>
          <a:p>
            <a:r>
              <a:rPr lang="en-US" dirty="0"/>
              <a:t>The main drivers of the changes in PM2.5 are organic aerosols (shown here) and primary PM2.5 (recall slide 8).</a:t>
            </a:r>
          </a:p>
        </p:txBody>
      </p:sp>
      <p:sp>
        <p:nvSpPr>
          <p:cNvPr id="4" name="Slide Number Placeholder 3"/>
          <p:cNvSpPr>
            <a:spLocks noGrp="1"/>
          </p:cNvSpPr>
          <p:nvPr>
            <p:ph type="sldNum" sz="quarter" idx="5"/>
          </p:nvPr>
        </p:nvSpPr>
        <p:spPr/>
        <p:txBody>
          <a:bodyPr/>
          <a:lstStyle/>
          <a:p>
            <a:fld id="{B6C89806-6067-4193-A3A5-62C190AC1F4F}" type="slidenum">
              <a:rPr lang="en-US" smtClean="0"/>
              <a:t>13</a:t>
            </a:fld>
            <a:endParaRPr lang="en-US"/>
          </a:p>
        </p:txBody>
      </p:sp>
    </p:spTree>
    <p:extLst>
      <p:ext uri="{BB962C8B-B14F-4D97-AF65-F5344CB8AC3E}">
        <p14:creationId xmlns:p14="http://schemas.microsoft.com/office/powerpoint/2010/main" val="58466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schematic of the modeling framework we are using.</a:t>
            </a:r>
          </a:p>
        </p:txBody>
      </p:sp>
      <p:sp>
        <p:nvSpPr>
          <p:cNvPr id="4" name="Slide Number Placeholder 3"/>
          <p:cNvSpPr>
            <a:spLocks noGrp="1"/>
          </p:cNvSpPr>
          <p:nvPr>
            <p:ph type="sldNum" sz="quarter" idx="5"/>
          </p:nvPr>
        </p:nvSpPr>
        <p:spPr/>
        <p:txBody>
          <a:bodyPr/>
          <a:lstStyle/>
          <a:p>
            <a:fld id="{B6C89806-6067-4193-A3A5-62C190AC1F4F}" type="slidenum">
              <a:rPr lang="en-US" smtClean="0"/>
              <a:t>2</a:t>
            </a:fld>
            <a:endParaRPr lang="en-US"/>
          </a:p>
        </p:txBody>
      </p:sp>
    </p:spTree>
    <p:extLst>
      <p:ext uri="{BB962C8B-B14F-4D97-AF65-F5344CB8AC3E}">
        <p14:creationId xmlns:p14="http://schemas.microsoft.com/office/powerpoint/2010/main" val="187901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Global Change Analysis Model, or GCAM. GCAM is a member of a class of models known as integrated assessment models, or human-earth system models, and is one of the models that create the scenarios that are simulated by global climate models in IPCC assessment reports.</a:t>
            </a:r>
          </a:p>
          <a:p>
            <a:r>
              <a:rPr lang="en-US" dirty="0"/>
              <a:t>(click)</a:t>
            </a:r>
          </a:p>
          <a:p>
            <a:r>
              <a:rPr lang="en-US" dirty="0"/>
              <a:t>GCAM takes as its inputs scenario assumptions, including population and GDP, as well as resource availability, technology characteristics, and any policies such as carbon taxes or other emissions constraints.</a:t>
            </a:r>
          </a:p>
          <a:p>
            <a:r>
              <a:rPr lang="en-US" dirty="0"/>
              <a:t>(click)</a:t>
            </a:r>
          </a:p>
          <a:p>
            <a:r>
              <a:rPr lang="en-US" dirty="0"/>
              <a:t>The model simulates the Energy, Economy, Water, Agriculture, Land Use, and Climate systems, and (click) particularly the interactions between these components over time. </a:t>
            </a:r>
          </a:p>
          <a:p>
            <a:r>
              <a:rPr lang="en-US" dirty="0"/>
              <a:t>(click)</a:t>
            </a:r>
          </a:p>
          <a:p>
            <a:r>
              <a:rPr lang="en-US" dirty="0"/>
              <a:t>The model's outputs are the mix of technologies and market shares meeting end-use demands, as well as the prices for all modeled markets and the associated emissions of GHGs and air pollutants – the air pollutant emissions are the primary outputs we care about.</a:t>
            </a:r>
          </a:p>
          <a:p>
            <a:endParaRPr lang="en-US" dirty="0"/>
          </a:p>
        </p:txBody>
      </p:sp>
      <p:sp>
        <p:nvSpPr>
          <p:cNvPr id="4" name="Slide Number Placeholder 3"/>
          <p:cNvSpPr>
            <a:spLocks noGrp="1"/>
          </p:cNvSpPr>
          <p:nvPr>
            <p:ph type="sldNum" sz="quarter" idx="5"/>
          </p:nvPr>
        </p:nvSpPr>
        <p:spPr/>
        <p:txBody>
          <a:bodyPr/>
          <a:lstStyle/>
          <a:p>
            <a:fld id="{9474DA76-A14F-4D13-9149-444A1F4C162C}" type="slidenum">
              <a:rPr lang="en-US" smtClean="0"/>
              <a:t>3</a:t>
            </a:fld>
            <a:endParaRPr lang="en-US"/>
          </a:p>
        </p:txBody>
      </p:sp>
    </p:spTree>
    <p:extLst>
      <p:ext uri="{BB962C8B-B14F-4D97-AF65-F5344CB8AC3E}">
        <p14:creationId xmlns:p14="http://schemas.microsoft.com/office/powerpoint/2010/main" val="394515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GCAM is developed by the Joint Global Change Research Institute, a consortium between the Pacific Northwest National Laboratory and the University of Maryland on their College Park campus.</a:t>
            </a:r>
          </a:p>
          <a:p>
            <a:r>
              <a:rPr lang="en-US" dirty="0"/>
              <a:t>There are a few variants of GCAM, depending on its input data. The core model currently divides the world into the 32 global regions shown in the upper left, where the U.S. and China are their own regions, while smaller and/or similar countries are aggregated like "EU-15" and "</a:t>
            </a:r>
            <a:r>
              <a:rPr lang="en-US" dirty="0" err="1"/>
              <a:t>Africa_Eastern</a:t>
            </a:r>
            <a:r>
              <a:rPr lang="en-US" dirty="0"/>
              <a:t>". </a:t>
            </a:r>
          </a:p>
          <a:p>
            <a:r>
              <a:rPr lang="en-US" dirty="0"/>
              <a:t>We primarily work with GCAM-USA, in which the US is disaggregated into the 50 states plus the District of Columbia. Each GCAM-USA simulation includes the other 31 global regions. This allows us to examine the effect of state-level policies within the context of a global scenario. It's important to note that GCAM has subnational representation of physical geography, such as land classification and water basins, though I won't be talking about those aspects of the model.</a:t>
            </a:r>
          </a:p>
          <a:p>
            <a:r>
              <a:rPr lang="en-US" dirty="0"/>
              <a:t>I will often just say “GCAM” in this talk, but all simulations I am presenting use GCAM-USA.</a:t>
            </a:r>
          </a:p>
        </p:txBody>
      </p:sp>
      <p:sp>
        <p:nvSpPr>
          <p:cNvPr id="4" name="Slide Number Placeholder 3"/>
          <p:cNvSpPr>
            <a:spLocks noGrp="1"/>
          </p:cNvSpPr>
          <p:nvPr>
            <p:ph type="sldNum" sz="quarter" idx="5"/>
          </p:nvPr>
        </p:nvSpPr>
        <p:spPr/>
        <p:txBody>
          <a:bodyPr/>
          <a:lstStyle/>
          <a:p>
            <a:fld id="{B6C89806-6067-4193-A3A5-62C190AC1F4F}" type="slidenum">
              <a:rPr lang="en-US" smtClean="0"/>
              <a:t>4</a:t>
            </a:fld>
            <a:endParaRPr lang="en-US"/>
          </a:p>
        </p:txBody>
      </p:sp>
    </p:spTree>
    <p:extLst>
      <p:ext uri="{BB962C8B-B14F-4D97-AF65-F5344CB8AC3E}">
        <p14:creationId xmlns:p14="http://schemas.microsoft.com/office/powerpoint/2010/main" val="383924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working with GCAM for about 9 years. One major aspect of that project has been to integrate GCAM into a decision support system Dan has developed known as GLIMPSE, or the GCAM Long-term Interactive Multipollutant Scenario Evaluator. GLIMPSE is a Java graphical user interface for GCAM, and helps develop scenario components, construct scenarios out of those components, as well as facilitate management and archival of model configurations. </a:t>
            </a:r>
          </a:p>
          <a:p>
            <a:r>
              <a:rPr lang="en-US" dirty="0"/>
              <a:t>All our GCAM simulations are conducted using the GLIMPSE framework.</a:t>
            </a:r>
          </a:p>
          <a:p>
            <a:r>
              <a:rPr lang="en-US" dirty="0"/>
              <a:t>GLIMPSE has been released and is available upon request. We’re working on getting it distributed via GitHub, hopefully later this year.</a:t>
            </a:r>
          </a:p>
          <a:p>
            <a:endParaRPr lang="en-US" dirty="0"/>
          </a:p>
        </p:txBody>
      </p:sp>
      <p:sp>
        <p:nvSpPr>
          <p:cNvPr id="4" name="Slide Number Placeholder 3"/>
          <p:cNvSpPr>
            <a:spLocks noGrp="1"/>
          </p:cNvSpPr>
          <p:nvPr>
            <p:ph type="sldNum" sz="quarter" idx="5"/>
          </p:nvPr>
        </p:nvSpPr>
        <p:spPr/>
        <p:txBody>
          <a:bodyPr/>
          <a:lstStyle/>
          <a:p>
            <a:fld id="{9474DA76-A14F-4D13-9149-444A1F4C162C}" type="slidenum">
              <a:rPr lang="en-US" smtClean="0"/>
              <a:t>5</a:t>
            </a:fld>
            <a:endParaRPr lang="en-US"/>
          </a:p>
        </p:txBody>
      </p:sp>
    </p:spTree>
    <p:extLst>
      <p:ext uri="{BB962C8B-B14F-4D97-AF65-F5344CB8AC3E}">
        <p14:creationId xmlns:p14="http://schemas.microsoft.com/office/powerpoint/2010/main" val="3310778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any model, you get different outputs from GCAM by providing it different inputs.</a:t>
            </a:r>
            <a:br>
              <a:rPr lang="en-US" dirty="0"/>
            </a:br>
            <a:r>
              <a:rPr lang="en-US" dirty="0"/>
              <a:t>The scenario "levers" supported by GLIMPSE can be loosely classed into policy levers and non-policy levers.</a:t>
            </a:r>
            <a:br>
              <a:rPr lang="en-US" dirty="0"/>
            </a:br>
            <a:r>
              <a:rPr lang="en-US" dirty="0"/>
              <a:t>(click)</a:t>
            </a:r>
          </a:p>
          <a:p>
            <a:r>
              <a:rPr lang="en-US" dirty="0"/>
              <a:t>Policy levers include emissions taxes or caps, technology subsidies and minimum market share targets, or specific output targets, such as a specified number of exajoules of electricity produced by offshore wind.</a:t>
            </a:r>
          </a:p>
          <a:p>
            <a:r>
              <a:rPr lang="en-US" dirty="0"/>
              <a:t>(click)</a:t>
            </a:r>
          </a:p>
          <a:p>
            <a:r>
              <a:rPr lang="en-US" dirty="0"/>
              <a:t>Non-policy levers include things like fuel prices, technology attributes, such as their cost, efficiency, and their availability. We can model the system behavior if battery costs plummet or a cheap new carbon capture technology is discovered, or we can model a policy that limits or forbids a certain technology, such as new nuclear plants. (that’s why I said this grouping between policy and non-policy levers is loose)</a:t>
            </a:r>
          </a:p>
          <a:p>
            <a:r>
              <a:rPr lang="en-US" dirty="0"/>
              <a:t>GCAM models the market share of competing technologies based principally on their cost differences, but also on parameters known as </a:t>
            </a:r>
            <a:r>
              <a:rPr lang="en-US" dirty="0" err="1"/>
              <a:t>shareweights</a:t>
            </a:r>
            <a:r>
              <a:rPr lang="en-US" dirty="0"/>
              <a:t>. </a:t>
            </a:r>
            <a:r>
              <a:rPr lang="en-US" dirty="0" err="1"/>
              <a:t>Shareweights</a:t>
            </a:r>
            <a:r>
              <a:rPr lang="en-US" dirty="0"/>
              <a:t> are not themselves market shares, but instead represent persistence or friction, or consumer aversion to change. We can relax or enhance those </a:t>
            </a:r>
            <a:r>
              <a:rPr lang="en-US" dirty="0" err="1"/>
              <a:t>shareweights</a:t>
            </a:r>
            <a:r>
              <a:rPr lang="en-US" dirty="0"/>
              <a:t> to make the system more or less responsive to price differences.</a:t>
            </a:r>
          </a:p>
        </p:txBody>
      </p:sp>
      <p:sp>
        <p:nvSpPr>
          <p:cNvPr id="4" name="Slide Number Placeholder 3"/>
          <p:cNvSpPr>
            <a:spLocks noGrp="1"/>
          </p:cNvSpPr>
          <p:nvPr>
            <p:ph type="sldNum" sz="quarter" idx="5"/>
          </p:nvPr>
        </p:nvSpPr>
        <p:spPr/>
        <p:txBody>
          <a:bodyPr/>
          <a:lstStyle/>
          <a:p>
            <a:fld id="{B6C89806-6067-4193-A3A5-62C190AC1F4F}" type="slidenum">
              <a:rPr lang="en-US" smtClean="0"/>
              <a:t>6</a:t>
            </a:fld>
            <a:endParaRPr lang="en-US"/>
          </a:p>
        </p:txBody>
      </p:sp>
    </p:spTree>
    <p:extLst>
      <p:ext uri="{BB962C8B-B14F-4D97-AF65-F5344CB8AC3E}">
        <p14:creationId xmlns:p14="http://schemas.microsoft.com/office/powerpoint/2010/main" val="155818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research looking at the effects of proposed policies, the results are always highly dependent on what is in the baseline or reference scenario. </a:t>
            </a:r>
          </a:p>
          <a:p>
            <a:r>
              <a:rPr lang="en-US" dirty="0"/>
              <a:t>Here, our Reference scenario includes relatively limited GHG mitigation and no additional air pollution control requirements beyond regulations that are already on the books, like Tier 3 Motor Vehicle and Fuel standards and current New Source Performance Standards. However, it does include representation of provisions of the Inflation Reduction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GCAM is relatively computationally inexpensive, taking about 1 to 5 hours to run out to 2050. This facilitates exploration of a wide range of scenarios and iterative refinement of a smaller set of scenarios for investigation with downstream models like CMAQ, which take more than a week on our high-performance computing system to conduct an annual simulation.</a:t>
            </a:r>
          </a:p>
          <a:p>
            <a:endParaRPr lang="en-US" dirty="0"/>
          </a:p>
        </p:txBody>
      </p:sp>
      <p:sp>
        <p:nvSpPr>
          <p:cNvPr id="4" name="Slide Number Placeholder 3"/>
          <p:cNvSpPr>
            <a:spLocks noGrp="1"/>
          </p:cNvSpPr>
          <p:nvPr>
            <p:ph type="sldNum" sz="quarter" idx="5"/>
          </p:nvPr>
        </p:nvSpPr>
        <p:spPr/>
        <p:txBody>
          <a:bodyPr/>
          <a:lstStyle/>
          <a:p>
            <a:fld id="{B6C89806-6067-4193-A3A5-62C190AC1F4F}" type="slidenum">
              <a:rPr lang="en-US" smtClean="0"/>
              <a:t>7</a:t>
            </a:fld>
            <a:endParaRPr lang="en-US"/>
          </a:p>
        </p:txBody>
      </p:sp>
    </p:spTree>
    <p:extLst>
      <p:ext uri="{BB962C8B-B14F-4D97-AF65-F5344CB8AC3E}">
        <p14:creationId xmlns:p14="http://schemas.microsoft.com/office/powerpoint/2010/main" val="195366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CO2 emissions do not reach 0 in 2050 – they are Net Zero, accounting for a land sink of ~220 MTC</a:t>
            </a:r>
          </a:p>
        </p:txBody>
      </p:sp>
      <p:sp>
        <p:nvSpPr>
          <p:cNvPr id="4" name="Slide Number Placeholder 3"/>
          <p:cNvSpPr>
            <a:spLocks noGrp="1"/>
          </p:cNvSpPr>
          <p:nvPr>
            <p:ph type="sldNum" sz="quarter" idx="5"/>
          </p:nvPr>
        </p:nvSpPr>
        <p:spPr/>
        <p:txBody>
          <a:bodyPr/>
          <a:lstStyle/>
          <a:p>
            <a:fld id="{B6C89806-6067-4193-A3A5-62C190AC1F4F}" type="slidenum">
              <a:rPr lang="en-US" smtClean="0"/>
              <a:t>8</a:t>
            </a:fld>
            <a:endParaRPr lang="en-US"/>
          </a:p>
        </p:txBody>
      </p:sp>
    </p:spTree>
    <p:extLst>
      <p:ext uri="{BB962C8B-B14F-4D97-AF65-F5344CB8AC3E}">
        <p14:creationId xmlns:p14="http://schemas.microsoft.com/office/powerpoint/2010/main" val="261492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GCAM gives us the change in emissions. We use CMAQ to model the resulting impacts on air quality.</a:t>
            </a:r>
          </a:p>
          <a:p>
            <a:r>
              <a:rPr lang="en-US" dirty="0"/>
              <a:t>To bridge GCAM and CMAQ, we calculate ratios of GCAM emissions in the future, either 2035 or 2050, to the base year 2016, and apply those as scaling factors to the CMAQ emissions. These scaling factors vary by state, sector, and pollutant species for NOx, SO2, primary PM25, VOCs, and NH3, and we’re applying scaling factors for 11 different emissions sectors.</a:t>
            </a:r>
          </a:p>
          <a:p>
            <a:r>
              <a:rPr lang="en-US" dirty="0"/>
              <a:t>Ratio of NOx emissions in diagnostic file for NONPT (area sources), GCAM Reference case (2050) to 2015. </a:t>
            </a:r>
          </a:p>
          <a:p>
            <a:endParaRPr lang="en-US" dirty="0"/>
          </a:p>
        </p:txBody>
      </p:sp>
      <p:sp>
        <p:nvSpPr>
          <p:cNvPr id="4" name="Slide Number Placeholder 3"/>
          <p:cNvSpPr>
            <a:spLocks noGrp="1"/>
          </p:cNvSpPr>
          <p:nvPr>
            <p:ph type="sldNum" sz="quarter" idx="5"/>
          </p:nvPr>
        </p:nvSpPr>
        <p:spPr/>
        <p:txBody>
          <a:bodyPr/>
          <a:lstStyle/>
          <a:p>
            <a:fld id="{B6C89806-6067-4193-A3A5-62C190AC1F4F}" type="slidenum">
              <a:rPr lang="en-US" smtClean="0"/>
              <a:t>9</a:t>
            </a:fld>
            <a:endParaRPr lang="en-US"/>
          </a:p>
        </p:txBody>
      </p:sp>
    </p:spTree>
    <p:extLst>
      <p:ext uri="{BB962C8B-B14F-4D97-AF65-F5344CB8AC3E}">
        <p14:creationId xmlns:p14="http://schemas.microsoft.com/office/powerpoint/2010/main" val="2704202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26"/>
          <p:cNvSpPr>
            <a:spLocks noChangeArrowheads="1"/>
          </p:cNvSpPr>
          <p:nvPr userDrawn="1"/>
        </p:nvSpPr>
        <p:spPr bwMode="auto">
          <a:xfrm>
            <a:off x="0" y="0"/>
            <a:ext cx="12192000" cy="6858000"/>
          </a:xfrm>
          <a:prstGeom prst="rect">
            <a:avLst/>
          </a:prstGeom>
          <a:solidFill>
            <a:srgbClr val="056C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3BE843C1-4565-4678-B446-5C97FFD4F8B1}" type="datetime1">
              <a:rPr lang="en-US" smtClean="0"/>
              <a:t>10/21/2024</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2C54A5C6-1A67-402B-9D43-A5D8CAE25FA9}" type="slidenum">
              <a:rPr lang="en-US" smtClean="0"/>
              <a:pPr/>
              <a:t>‹#›</a:t>
            </a:fld>
            <a:endParaRPr lang="en-US"/>
          </a:p>
        </p:txBody>
      </p:sp>
      <p:sp>
        <p:nvSpPr>
          <p:cNvPr id="8" name="Rectangle 8"/>
          <p:cNvSpPr>
            <a:spLocks noChangeArrowheads="1"/>
          </p:cNvSpPr>
          <p:nvPr userDrawn="1"/>
        </p:nvSpPr>
        <p:spPr bwMode="auto">
          <a:xfrm>
            <a:off x="0" y="6418232"/>
            <a:ext cx="762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10" name="Picture 25" descr="EPA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5485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821816-71BA-4603-98EB-EAD28CBDBD32}" type="datetime1">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63934322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823D8-4831-4B8D-9C77-30622AB4C879}" type="datetime1">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15450343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F19B2-AE17-49B2-A06D-83C9D86A4DCC}" type="datetime1">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4192731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9247"/>
            <a:ext cx="10515600" cy="99144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6D2E53-C238-40E3-B498-776668788F34}" type="datetime1">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4881637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184315-4863-42C1-A599-295D8C9B367D}" type="datetime1">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5410124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66ED-5CB2-45EF-B485-E7582A37CDEE}" type="datetime1">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23680476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31520"/>
            <a:ext cx="3932237" cy="132588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84A80A-4D61-43CC-9507-C824F9BC911C}" type="datetime1">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42647290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10004"/>
            <a:ext cx="3932237" cy="134739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788048-835F-45BC-A955-BD42DF8C9A28}" type="datetime1">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54A5C6-1A67-402B-9D43-A5D8CAE25FA9}" type="slidenum">
              <a:rPr lang="en-US" smtClean="0"/>
              <a:t>‹#›</a:t>
            </a:fld>
            <a:endParaRPr lang="en-US"/>
          </a:p>
        </p:txBody>
      </p:sp>
    </p:spTree>
    <p:extLst>
      <p:ext uri="{BB962C8B-B14F-4D97-AF65-F5344CB8AC3E}">
        <p14:creationId xmlns:p14="http://schemas.microsoft.com/office/powerpoint/2010/main" val="32771687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4688"/>
            <a:ext cx="105156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1052-9811-419B-B47E-E4C1D1867A16}" type="datetime1">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4A5C6-1A67-402B-9D43-A5D8CAE25FA9}" type="slidenum">
              <a:rPr lang="en-US" smtClean="0"/>
              <a:t>‹#›</a:t>
            </a:fld>
            <a:endParaRPr lang="en-US"/>
          </a:p>
        </p:txBody>
      </p:sp>
      <p:sp>
        <p:nvSpPr>
          <p:cNvPr id="7" name="Rectangle 10"/>
          <p:cNvSpPr>
            <a:spLocks noChangeArrowheads="1"/>
          </p:cNvSpPr>
          <p:nvPr userDrawn="1"/>
        </p:nvSpPr>
        <p:spPr bwMode="auto">
          <a:xfrm>
            <a:off x="0" y="6407474"/>
            <a:ext cx="685800" cy="228600"/>
          </a:xfrm>
          <a:prstGeom prst="rect">
            <a:avLst/>
          </a:prstGeom>
          <a:solidFill>
            <a:srgbClr val="026CB6"/>
          </a:solidFill>
          <a:ln>
            <a:noFill/>
          </a:ln>
        </p:spPr>
        <p:txBody>
          <a:bodyPr wrap="none" anchor="ctr"/>
          <a:lstStyle/>
          <a:p>
            <a:endParaRPr lang="en-US">
              <a:solidFill>
                <a:srgbClr val="026CB6"/>
              </a:solidFill>
            </a:endParaRPr>
          </a:p>
        </p:txBody>
      </p:sp>
      <p:pic>
        <p:nvPicPr>
          <p:cNvPr id="8"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52400" y="152400"/>
            <a:ext cx="132504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99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6"/>
          <p:cNvSpPr>
            <a:spLocks noChangeArrowheads="1"/>
          </p:cNvSpPr>
          <p:nvPr/>
        </p:nvSpPr>
        <p:spPr bwMode="auto">
          <a:xfrm>
            <a:off x="833438" y="6485702"/>
            <a:ext cx="5643562" cy="273058"/>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1100" b="1" dirty="0">
                <a:solidFill>
                  <a:schemeClr val="bg1"/>
                </a:solidFill>
              </a:rPr>
              <a:t>Office of Research and Development</a:t>
            </a:r>
            <a:endParaRPr lang="en-US" sz="1100" b="1" dirty="0"/>
          </a:p>
        </p:txBody>
      </p:sp>
      <p:sp>
        <p:nvSpPr>
          <p:cNvPr id="9" name="Rectangle 9">
            <a:extLst>
              <a:ext uri="{FF2B5EF4-FFF2-40B4-BE49-F238E27FC236}">
                <a16:creationId xmlns:a16="http://schemas.microsoft.com/office/drawing/2014/main" id="{F2C1AABB-52C4-47F1-8366-E166CE8A8E53}"/>
              </a:ext>
            </a:extLst>
          </p:cNvPr>
          <p:cNvSpPr>
            <a:spLocks noGrp="1" noChangeArrowheads="1"/>
          </p:cNvSpPr>
          <p:nvPr>
            <p:ph type="ctrTitle"/>
          </p:nvPr>
        </p:nvSpPr>
        <p:spPr bwMode="auto">
          <a:xfrm>
            <a:off x="935183" y="1371312"/>
            <a:ext cx="9469581" cy="1747479"/>
          </a:xfr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Autofit/>
          </a:bodyPr>
          <a:lstStyle/>
          <a:p>
            <a:pPr algn="l"/>
            <a:r>
              <a:rPr lang="en-US" sz="4000" b="1" spc="15" dirty="0">
                <a:latin typeface="+mn-lt"/>
              </a:rPr>
              <a:t>Modeling the effects of energy system scenarios on air quality and deposition</a:t>
            </a:r>
            <a:endParaRPr lang="en-US" sz="4000" b="1" dirty="0">
              <a:latin typeface="+mn-lt"/>
            </a:endParaRPr>
          </a:p>
        </p:txBody>
      </p:sp>
      <p:sp>
        <p:nvSpPr>
          <p:cNvPr id="2" name="TextBox 1">
            <a:extLst>
              <a:ext uri="{FF2B5EF4-FFF2-40B4-BE49-F238E27FC236}">
                <a16:creationId xmlns:a16="http://schemas.microsoft.com/office/drawing/2014/main" id="{FF48411A-0FBF-27CF-A69F-B1BCCF41C75A}"/>
              </a:ext>
            </a:extLst>
          </p:cNvPr>
          <p:cNvSpPr txBox="1"/>
          <p:nvPr/>
        </p:nvSpPr>
        <p:spPr>
          <a:xfrm>
            <a:off x="935182" y="4003964"/>
            <a:ext cx="7030707" cy="923330"/>
          </a:xfrm>
          <a:prstGeom prst="rect">
            <a:avLst/>
          </a:prstGeom>
          <a:noFill/>
        </p:spPr>
        <p:txBody>
          <a:bodyPr wrap="none" rtlCol="0">
            <a:spAutoFit/>
          </a:bodyPr>
          <a:lstStyle/>
          <a:p>
            <a:r>
              <a:rPr lang="en-US" dirty="0">
                <a:solidFill>
                  <a:schemeClr val="bg1"/>
                </a:solidFill>
              </a:rPr>
              <a:t>Chris Nolte, Dan Loughlin, Ben Murphy, Jesse Bash, Uma Shankar</a:t>
            </a:r>
          </a:p>
          <a:p>
            <a:r>
              <a:rPr lang="en-US" dirty="0">
                <a:solidFill>
                  <a:schemeClr val="bg1"/>
                </a:solidFill>
              </a:rPr>
              <a:t>U.S. EPA Office of Research and Development, Research Triangle Park, NC</a:t>
            </a:r>
          </a:p>
          <a:p>
            <a:endParaRPr lang="en-US" dirty="0">
              <a:solidFill>
                <a:schemeClr val="bg1"/>
              </a:solidFill>
            </a:endParaRPr>
          </a:p>
        </p:txBody>
      </p:sp>
      <p:sp>
        <p:nvSpPr>
          <p:cNvPr id="4" name="TextBox 3">
            <a:extLst>
              <a:ext uri="{FF2B5EF4-FFF2-40B4-BE49-F238E27FC236}">
                <a16:creationId xmlns:a16="http://schemas.microsoft.com/office/drawing/2014/main" id="{5D6ED1EC-D30A-66FD-D666-1DD34C7B6693}"/>
              </a:ext>
            </a:extLst>
          </p:cNvPr>
          <p:cNvSpPr txBox="1"/>
          <p:nvPr/>
        </p:nvSpPr>
        <p:spPr>
          <a:xfrm>
            <a:off x="7467600" y="6378950"/>
            <a:ext cx="4724400" cy="523220"/>
          </a:xfrm>
          <a:prstGeom prst="rect">
            <a:avLst/>
          </a:prstGeom>
          <a:noFill/>
        </p:spPr>
        <p:txBody>
          <a:bodyPr wrap="square" rtlCol="0">
            <a:spAutoFit/>
          </a:bodyPr>
          <a:lstStyle/>
          <a:p>
            <a:pPr algn="r"/>
            <a:r>
              <a:rPr lang="en-US" sz="1400" dirty="0">
                <a:solidFill>
                  <a:schemeClr val="bg1"/>
                </a:solidFill>
              </a:rPr>
              <a:t>23</a:t>
            </a:r>
            <a:r>
              <a:rPr lang="en-US" sz="1400" baseline="30000" dirty="0">
                <a:solidFill>
                  <a:schemeClr val="bg1"/>
                </a:solidFill>
              </a:rPr>
              <a:t>rd</a:t>
            </a:r>
            <a:r>
              <a:rPr lang="en-US" sz="1400" dirty="0">
                <a:solidFill>
                  <a:schemeClr val="bg1"/>
                </a:solidFill>
              </a:rPr>
              <a:t> Annual CMAS Conference</a:t>
            </a:r>
          </a:p>
          <a:p>
            <a:pPr algn="r"/>
            <a:r>
              <a:rPr lang="en-US" sz="1400" dirty="0">
                <a:solidFill>
                  <a:schemeClr val="bg1"/>
                </a:solidFill>
              </a:rPr>
              <a:t>22 October 2024</a:t>
            </a:r>
          </a:p>
        </p:txBody>
      </p:sp>
      <p:sp>
        <p:nvSpPr>
          <p:cNvPr id="6" name="TextBox 5">
            <a:extLst>
              <a:ext uri="{FF2B5EF4-FFF2-40B4-BE49-F238E27FC236}">
                <a16:creationId xmlns:a16="http://schemas.microsoft.com/office/drawing/2014/main" id="{5A988DD8-CB22-7DFD-8621-8EFAD26FDF2E}"/>
              </a:ext>
            </a:extLst>
          </p:cNvPr>
          <p:cNvSpPr txBox="1"/>
          <p:nvPr/>
        </p:nvSpPr>
        <p:spPr>
          <a:xfrm>
            <a:off x="1233904" y="5957054"/>
            <a:ext cx="9724192" cy="307777"/>
          </a:xfrm>
          <a:prstGeom prst="rect">
            <a:avLst/>
          </a:prstGeom>
          <a:noFill/>
        </p:spPr>
        <p:txBody>
          <a:bodyPr wrap="square">
            <a:spAutoFit/>
          </a:bodyPr>
          <a:lstStyle/>
          <a:p>
            <a:pPr marL="0" lvl="1"/>
            <a:r>
              <a:rPr lang="en-US" sz="1400" i="1" dirty="0">
                <a:solidFill>
                  <a:schemeClr val="bg1"/>
                </a:solidFill>
                <a:latin typeface="Calibri" panose="020F0502020204030204"/>
                <a:cs typeface="Arial"/>
              </a:rPr>
              <a:t>The</a:t>
            </a:r>
            <a:r>
              <a:rPr kumimoji="0" lang="en-US" sz="1400" b="0" i="1" u="none" strike="noStrike" kern="1200" cap="none" spc="-10"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views</a:t>
            </a:r>
            <a:r>
              <a:rPr kumimoji="0" lang="en-US" sz="1400" b="0" i="1" u="none" strike="noStrike" kern="1200" cap="none" spc="-20"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expressed</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in</a:t>
            </a:r>
            <a:r>
              <a:rPr kumimoji="0" lang="en-US" sz="1400" b="0" i="1" u="none" strike="noStrike" kern="1200" cap="none" spc="-30"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this</a:t>
            </a:r>
            <a:r>
              <a:rPr kumimoji="0" lang="en-US" sz="1400" b="0" i="1" u="none" strike="noStrike" kern="1200" cap="none" spc="-10"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presentation</a:t>
            </a:r>
            <a:r>
              <a:rPr kumimoji="0" lang="en-US" sz="1400" b="0" i="1" u="none" strike="noStrike" kern="1200" cap="none" spc="-40"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are</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those</a:t>
            </a:r>
            <a:r>
              <a:rPr kumimoji="0" lang="en-US" sz="1400" b="0" i="1" u="none" strike="noStrike" kern="1200" cap="none" spc="-1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of</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the</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authors</a:t>
            </a:r>
            <a:r>
              <a:rPr kumimoji="0" lang="en-US" sz="1400" b="0" i="1" u="none" strike="noStrike" kern="1200" cap="none" spc="-3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and</a:t>
            </a:r>
            <a:r>
              <a:rPr kumimoji="0" lang="en-US" sz="1400" b="0" i="1" u="none" strike="noStrike" kern="1200" cap="none" spc="-1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do not</a:t>
            </a:r>
            <a:r>
              <a:rPr kumimoji="0" lang="en-US" sz="1400" b="0" i="1" u="none" strike="noStrike" kern="1200" cap="none" spc="-1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necessarily</a:t>
            </a:r>
            <a:r>
              <a:rPr kumimoji="0" lang="en-US" sz="1400" b="0" i="1" u="none" strike="noStrike" kern="1200" cap="none" spc="-3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reflect</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the</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views</a:t>
            </a:r>
            <a:r>
              <a:rPr kumimoji="0" lang="en-US" sz="1400" b="0" i="1" u="none" strike="noStrike" kern="1200" cap="none" spc="-20"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or</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policies</a:t>
            </a:r>
            <a:r>
              <a:rPr kumimoji="0" lang="en-US" sz="1400" b="0" i="1" u="none" strike="noStrike" kern="1200" cap="none" spc="-30"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of</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0" normalizeH="0" baseline="0" noProof="0" dirty="0">
                <a:ln>
                  <a:noFill/>
                </a:ln>
                <a:solidFill>
                  <a:schemeClr val="bg1"/>
                </a:solidFill>
                <a:uLnTx/>
                <a:uFillTx/>
                <a:latin typeface="Calibri" panose="020F0502020204030204"/>
                <a:ea typeface="+mn-ea"/>
                <a:cs typeface="Arial"/>
              </a:rPr>
              <a:t>the</a:t>
            </a:r>
            <a:r>
              <a:rPr kumimoji="0" lang="en-US" sz="1400" b="0" i="1" u="none" strike="noStrike" kern="1200" cap="none" spc="2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US</a:t>
            </a:r>
            <a:r>
              <a:rPr kumimoji="0" lang="en-US" sz="1400" b="0" i="1" u="none" strike="noStrike" kern="1200" cap="none" spc="5" normalizeH="0" baseline="0" noProof="0" dirty="0">
                <a:ln>
                  <a:noFill/>
                </a:ln>
                <a:solidFill>
                  <a:schemeClr val="bg1"/>
                </a:solidFill>
                <a:uLnTx/>
                <a:uFillTx/>
                <a:latin typeface="Calibri" panose="020F0502020204030204"/>
                <a:ea typeface="+mn-ea"/>
                <a:cs typeface="Arial"/>
              </a:rPr>
              <a:t> </a:t>
            </a:r>
            <a:r>
              <a:rPr kumimoji="0" lang="en-US" sz="1400" b="0" i="1" u="none" strike="noStrike" kern="1200" cap="none" spc="-30" normalizeH="0" baseline="0" noProof="0" dirty="0">
                <a:ln>
                  <a:noFill/>
                </a:ln>
                <a:solidFill>
                  <a:schemeClr val="bg1"/>
                </a:solidFill>
                <a:uLnTx/>
                <a:uFillTx/>
                <a:latin typeface="Calibri" panose="020F0502020204030204"/>
                <a:ea typeface="+mn-ea"/>
                <a:cs typeface="Arial"/>
              </a:rPr>
              <a:t>EPA </a:t>
            </a:r>
          </a:p>
        </p:txBody>
      </p:sp>
    </p:spTree>
    <p:extLst>
      <p:ext uri="{BB962C8B-B14F-4D97-AF65-F5344CB8AC3E}">
        <p14:creationId xmlns:p14="http://schemas.microsoft.com/office/powerpoint/2010/main" val="13556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BE745EF1-83F9-FF59-6552-DC89F70E0569}"/>
              </a:ext>
            </a:extLst>
          </p:cNvPr>
          <p:cNvPicPr>
            <a:picLocks noChangeAspect="1"/>
          </p:cNvPicPr>
          <p:nvPr/>
        </p:nvPicPr>
        <p:blipFill rotWithShape="1">
          <a:blip r:embed="rId3">
            <a:extLst>
              <a:ext uri="{28A0092B-C50C-407E-A947-70E740481C1C}">
                <a14:useLocalDpi xmlns:a14="http://schemas.microsoft.com/office/drawing/2010/main" val="0"/>
              </a:ext>
            </a:extLst>
          </a:blip>
          <a:srcRect b="17691"/>
          <a:stretch/>
        </p:blipFill>
        <p:spPr>
          <a:xfrm>
            <a:off x="1426464" y="3881909"/>
            <a:ext cx="4779264" cy="2950323"/>
          </a:xfrm>
          <a:prstGeom prst="rect">
            <a:avLst/>
          </a:prstGeom>
        </p:spPr>
      </p:pic>
      <p:pic>
        <p:nvPicPr>
          <p:cNvPr id="15" name="Picture 14" descr="Map&#10;&#10;Description automatically generated">
            <a:extLst>
              <a:ext uri="{FF2B5EF4-FFF2-40B4-BE49-F238E27FC236}">
                <a16:creationId xmlns:a16="http://schemas.microsoft.com/office/drawing/2014/main" id="{CF176576-1928-6380-1143-388E25F4FFB3}"/>
              </a:ext>
            </a:extLst>
          </p:cNvPr>
          <p:cNvPicPr>
            <a:picLocks noChangeAspect="1"/>
          </p:cNvPicPr>
          <p:nvPr/>
        </p:nvPicPr>
        <p:blipFill rotWithShape="1">
          <a:blip r:embed="rId4">
            <a:extLst>
              <a:ext uri="{28A0092B-C50C-407E-A947-70E740481C1C}">
                <a14:useLocalDpi xmlns:a14="http://schemas.microsoft.com/office/drawing/2010/main" val="0"/>
              </a:ext>
            </a:extLst>
          </a:blip>
          <a:srcRect b="17988"/>
          <a:stretch/>
        </p:blipFill>
        <p:spPr>
          <a:xfrm>
            <a:off x="1426654" y="977187"/>
            <a:ext cx="4779264" cy="2939683"/>
          </a:xfrm>
          <a:prstGeom prst="rect">
            <a:avLst/>
          </a:prstGeom>
        </p:spPr>
      </p:pic>
      <p:pic>
        <p:nvPicPr>
          <p:cNvPr id="17" name="Picture 16" descr="Map&#10;&#10;Description automatically generated">
            <a:extLst>
              <a:ext uri="{FF2B5EF4-FFF2-40B4-BE49-F238E27FC236}">
                <a16:creationId xmlns:a16="http://schemas.microsoft.com/office/drawing/2014/main" id="{33849CB2-69C1-5AEF-4590-0012150F08E6}"/>
              </a:ext>
            </a:extLst>
          </p:cNvPr>
          <p:cNvPicPr>
            <a:picLocks noChangeAspect="1"/>
          </p:cNvPicPr>
          <p:nvPr/>
        </p:nvPicPr>
        <p:blipFill rotWithShape="1">
          <a:blip r:embed="rId5">
            <a:extLst>
              <a:ext uri="{28A0092B-C50C-407E-A947-70E740481C1C}">
                <a14:useLocalDpi xmlns:a14="http://schemas.microsoft.com/office/drawing/2010/main" val="0"/>
              </a:ext>
            </a:extLst>
          </a:blip>
          <a:srcRect b="17988"/>
          <a:stretch/>
        </p:blipFill>
        <p:spPr>
          <a:xfrm>
            <a:off x="5999089" y="977187"/>
            <a:ext cx="4779264" cy="2939683"/>
          </a:xfrm>
          <a:prstGeom prst="rect">
            <a:avLst/>
          </a:prstGeom>
        </p:spPr>
      </p:pic>
      <p:sp>
        <p:nvSpPr>
          <p:cNvPr id="3" name="Title 1">
            <a:extLst>
              <a:ext uri="{FF2B5EF4-FFF2-40B4-BE49-F238E27FC236}">
                <a16:creationId xmlns:a16="http://schemas.microsoft.com/office/drawing/2014/main" id="{392E07CD-D700-641F-74E1-14B98543BF6F}"/>
              </a:ext>
            </a:extLst>
          </p:cNvPr>
          <p:cNvSpPr txBox="1">
            <a:spLocks/>
          </p:cNvSpPr>
          <p:nvPr/>
        </p:nvSpPr>
        <p:spPr>
          <a:xfrm>
            <a:off x="1483777" y="93789"/>
            <a:ext cx="8358657" cy="7552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FB8"/>
                </a:solidFill>
                <a:latin typeface="+mn-lt"/>
              </a:rPr>
              <a:t>Changes in May-Sept MDA8 Ozone</a:t>
            </a:r>
          </a:p>
        </p:txBody>
      </p:sp>
      <p:sp>
        <p:nvSpPr>
          <p:cNvPr id="4" name="TextBox 3">
            <a:extLst>
              <a:ext uri="{FF2B5EF4-FFF2-40B4-BE49-F238E27FC236}">
                <a16:creationId xmlns:a16="http://schemas.microsoft.com/office/drawing/2014/main" id="{6843E182-6041-CF21-6DA4-159581432C4B}"/>
              </a:ext>
            </a:extLst>
          </p:cNvPr>
          <p:cNvSpPr txBox="1"/>
          <p:nvPr/>
        </p:nvSpPr>
        <p:spPr>
          <a:xfrm>
            <a:off x="2593423" y="640033"/>
            <a:ext cx="2063261" cy="400110"/>
          </a:xfrm>
          <a:prstGeom prst="rect">
            <a:avLst/>
          </a:prstGeom>
          <a:noFill/>
        </p:spPr>
        <p:txBody>
          <a:bodyPr wrap="square" rtlCol="0">
            <a:spAutoFit/>
          </a:bodyPr>
          <a:lstStyle/>
          <a:p>
            <a:pPr algn="ctr"/>
            <a:r>
              <a:rPr lang="en-US" sz="2000" b="1" dirty="0">
                <a:solidFill>
                  <a:srgbClr val="FF0000"/>
                </a:solidFill>
                <a:latin typeface="+mj-lt"/>
              </a:rPr>
              <a:t>2035</a:t>
            </a:r>
          </a:p>
        </p:txBody>
      </p:sp>
      <p:sp>
        <p:nvSpPr>
          <p:cNvPr id="5" name="TextBox 4">
            <a:extLst>
              <a:ext uri="{FF2B5EF4-FFF2-40B4-BE49-F238E27FC236}">
                <a16:creationId xmlns:a16="http://schemas.microsoft.com/office/drawing/2014/main" id="{8E5F3B21-F83B-9D81-E948-4443B68EB7B5}"/>
              </a:ext>
            </a:extLst>
          </p:cNvPr>
          <p:cNvSpPr txBox="1"/>
          <p:nvPr/>
        </p:nvSpPr>
        <p:spPr>
          <a:xfrm>
            <a:off x="7165858" y="658017"/>
            <a:ext cx="2063261" cy="400110"/>
          </a:xfrm>
          <a:prstGeom prst="rect">
            <a:avLst/>
          </a:prstGeom>
          <a:noFill/>
        </p:spPr>
        <p:txBody>
          <a:bodyPr wrap="square" rtlCol="0">
            <a:spAutoFit/>
          </a:bodyPr>
          <a:lstStyle/>
          <a:p>
            <a:pPr algn="ctr"/>
            <a:r>
              <a:rPr lang="en-US" sz="2000" b="1" dirty="0">
                <a:solidFill>
                  <a:srgbClr val="FF0000"/>
                </a:solidFill>
                <a:latin typeface="+mj-lt"/>
              </a:rPr>
              <a:t>2050</a:t>
            </a:r>
          </a:p>
        </p:txBody>
      </p:sp>
      <p:sp>
        <p:nvSpPr>
          <p:cNvPr id="6" name="TextBox 5">
            <a:extLst>
              <a:ext uri="{FF2B5EF4-FFF2-40B4-BE49-F238E27FC236}">
                <a16:creationId xmlns:a16="http://schemas.microsoft.com/office/drawing/2014/main" id="{3ADDEBD5-736F-FC25-24A8-E27EFB979DC4}"/>
              </a:ext>
            </a:extLst>
          </p:cNvPr>
          <p:cNvSpPr txBox="1"/>
          <p:nvPr/>
        </p:nvSpPr>
        <p:spPr>
          <a:xfrm>
            <a:off x="122768" y="1944667"/>
            <a:ext cx="1361009" cy="400110"/>
          </a:xfrm>
          <a:prstGeom prst="rect">
            <a:avLst/>
          </a:prstGeom>
          <a:noFill/>
        </p:spPr>
        <p:txBody>
          <a:bodyPr wrap="square" rtlCol="0">
            <a:spAutoFit/>
          </a:bodyPr>
          <a:lstStyle/>
          <a:p>
            <a:pPr algn="ctr"/>
            <a:r>
              <a:rPr lang="en-US" sz="2000" b="1" dirty="0">
                <a:solidFill>
                  <a:srgbClr val="FF0000"/>
                </a:solidFill>
                <a:latin typeface="+mj-lt"/>
              </a:rPr>
              <a:t>Ref − 2016</a:t>
            </a:r>
          </a:p>
        </p:txBody>
      </p:sp>
      <p:sp>
        <p:nvSpPr>
          <p:cNvPr id="7" name="TextBox 6">
            <a:extLst>
              <a:ext uri="{FF2B5EF4-FFF2-40B4-BE49-F238E27FC236}">
                <a16:creationId xmlns:a16="http://schemas.microsoft.com/office/drawing/2014/main" id="{3EDA2905-4E5F-5015-81EC-61D5959426BE}"/>
              </a:ext>
            </a:extLst>
          </p:cNvPr>
          <p:cNvSpPr txBox="1"/>
          <p:nvPr/>
        </p:nvSpPr>
        <p:spPr>
          <a:xfrm>
            <a:off x="122768" y="4786546"/>
            <a:ext cx="1480121" cy="400110"/>
          </a:xfrm>
          <a:prstGeom prst="rect">
            <a:avLst/>
          </a:prstGeom>
          <a:noFill/>
        </p:spPr>
        <p:txBody>
          <a:bodyPr wrap="square" lIns="0" rIns="0" rtlCol="0">
            <a:spAutoFit/>
          </a:bodyPr>
          <a:lstStyle/>
          <a:p>
            <a:pPr algn="ctr"/>
            <a:r>
              <a:rPr lang="en-US" sz="2000" b="1" dirty="0">
                <a:solidFill>
                  <a:srgbClr val="FF0000"/>
                </a:solidFill>
                <a:latin typeface="+mj-lt"/>
              </a:rPr>
              <a:t>NetZero − Ref</a:t>
            </a:r>
          </a:p>
        </p:txBody>
      </p:sp>
      <p:pic>
        <p:nvPicPr>
          <p:cNvPr id="9" name="Picture 8" descr="Map&#10;&#10;Description automatically generated with medium confidence">
            <a:extLst>
              <a:ext uri="{FF2B5EF4-FFF2-40B4-BE49-F238E27FC236}">
                <a16:creationId xmlns:a16="http://schemas.microsoft.com/office/drawing/2014/main" id="{0BF3F23B-402F-EC0B-AE19-C9F675225393}"/>
              </a:ext>
            </a:extLst>
          </p:cNvPr>
          <p:cNvPicPr>
            <a:picLocks noChangeAspect="1"/>
          </p:cNvPicPr>
          <p:nvPr/>
        </p:nvPicPr>
        <p:blipFill rotWithShape="1">
          <a:blip r:embed="rId6">
            <a:extLst>
              <a:ext uri="{28A0092B-C50C-407E-A947-70E740481C1C}">
                <a14:useLocalDpi xmlns:a14="http://schemas.microsoft.com/office/drawing/2010/main" val="0"/>
              </a:ext>
            </a:extLst>
          </a:blip>
          <a:srcRect b="17691"/>
          <a:stretch/>
        </p:blipFill>
        <p:spPr>
          <a:xfrm>
            <a:off x="5998464" y="3881909"/>
            <a:ext cx="4779264" cy="2950323"/>
          </a:xfrm>
          <a:prstGeom prst="rect">
            <a:avLst/>
          </a:prstGeom>
        </p:spPr>
      </p:pic>
      <p:sp>
        <p:nvSpPr>
          <p:cNvPr id="10" name="TextBox 9">
            <a:extLst>
              <a:ext uri="{FF2B5EF4-FFF2-40B4-BE49-F238E27FC236}">
                <a16:creationId xmlns:a16="http://schemas.microsoft.com/office/drawing/2014/main" id="{10360CD5-133E-9A79-A58B-29FAD1A3D594}"/>
              </a:ext>
            </a:extLst>
          </p:cNvPr>
          <p:cNvSpPr txBox="1"/>
          <p:nvPr/>
        </p:nvSpPr>
        <p:spPr>
          <a:xfrm>
            <a:off x="10410940" y="4307595"/>
            <a:ext cx="1658291" cy="923330"/>
          </a:xfrm>
          <a:prstGeom prst="rect">
            <a:avLst/>
          </a:prstGeom>
          <a:noFill/>
        </p:spPr>
        <p:txBody>
          <a:bodyPr wrap="square" rtlCol="0">
            <a:spAutoFit/>
          </a:bodyPr>
          <a:lstStyle/>
          <a:p>
            <a:pPr algn="ctr"/>
            <a:r>
              <a:rPr lang="en-US" b="1" dirty="0">
                <a:solidFill>
                  <a:srgbClr val="006FB8"/>
                </a:solidFill>
              </a:rPr>
              <a:t>O3 Co-Benefits of NetZero Scenario</a:t>
            </a:r>
          </a:p>
        </p:txBody>
      </p:sp>
      <p:sp>
        <p:nvSpPr>
          <p:cNvPr id="2" name="TextBox 1">
            <a:extLst>
              <a:ext uri="{FF2B5EF4-FFF2-40B4-BE49-F238E27FC236}">
                <a16:creationId xmlns:a16="http://schemas.microsoft.com/office/drawing/2014/main" id="{E1378F61-B453-D947-A4A3-26C8E311922E}"/>
              </a:ext>
            </a:extLst>
          </p:cNvPr>
          <p:cNvSpPr txBox="1"/>
          <p:nvPr/>
        </p:nvSpPr>
        <p:spPr>
          <a:xfrm>
            <a:off x="5731716" y="1099252"/>
            <a:ext cx="534121" cy="369332"/>
          </a:xfrm>
          <a:prstGeom prst="rect">
            <a:avLst/>
          </a:prstGeom>
          <a:noFill/>
        </p:spPr>
        <p:txBody>
          <a:bodyPr wrap="none" rtlCol="0">
            <a:spAutoFit/>
          </a:bodyPr>
          <a:lstStyle/>
          <a:p>
            <a:r>
              <a:rPr lang="en-US" dirty="0">
                <a:solidFill>
                  <a:srgbClr val="FF0000"/>
                </a:solidFill>
              </a:rPr>
              <a:t>±10</a:t>
            </a:r>
          </a:p>
        </p:txBody>
      </p:sp>
      <p:sp>
        <p:nvSpPr>
          <p:cNvPr id="12" name="TextBox 11">
            <a:extLst>
              <a:ext uri="{FF2B5EF4-FFF2-40B4-BE49-F238E27FC236}">
                <a16:creationId xmlns:a16="http://schemas.microsoft.com/office/drawing/2014/main" id="{3146577C-B2F5-C8C4-B8BA-FF5473B2FBA6}"/>
              </a:ext>
            </a:extLst>
          </p:cNvPr>
          <p:cNvSpPr txBox="1"/>
          <p:nvPr/>
        </p:nvSpPr>
        <p:spPr>
          <a:xfrm>
            <a:off x="10410940" y="1099252"/>
            <a:ext cx="534121" cy="369332"/>
          </a:xfrm>
          <a:prstGeom prst="rect">
            <a:avLst/>
          </a:prstGeom>
          <a:noFill/>
        </p:spPr>
        <p:txBody>
          <a:bodyPr wrap="none" rtlCol="0">
            <a:spAutoFit/>
          </a:bodyPr>
          <a:lstStyle/>
          <a:p>
            <a:r>
              <a:rPr lang="en-US" dirty="0">
                <a:solidFill>
                  <a:srgbClr val="FF0000"/>
                </a:solidFill>
              </a:rPr>
              <a:t>±10</a:t>
            </a:r>
          </a:p>
        </p:txBody>
      </p:sp>
      <p:sp>
        <p:nvSpPr>
          <p:cNvPr id="13" name="TextBox 12">
            <a:extLst>
              <a:ext uri="{FF2B5EF4-FFF2-40B4-BE49-F238E27FC236}">
                <a16:creationId xmlns:a16="http://schemas.microsoft.com/office/drawing/2014/main" id="{ED90831B-3A47-CDCE-FCA5-15C190BADCD6}"/>
              </a:ext>
            </a:extLst>
          </p:cNvPr>
          <p:cNvSpPr txBox="1"/>
          <p:nvPr/>
        </p:nvSpPr>
        <p:spPr>
          <a:xfrm>
            <a:off x="5730778" y="3982376"/>
            <a:ext cx="417102" cy="369332"/>
          </a:xfrm>
          <a:prstGeom prst="rect">
            <a:avLst/>
          </a:prstGeom>
          <a:noFill/>
        </p:spPr>
        <p:txBody>
          <a:bodyPr wrap="none" rtlCol="0">
            <a:spAutoFit/>
          </a:bodyPr>
          <a:lstStyle/>
          <a:p>
            <a:r>
              <a:rPr lang="en-US" dirty="0">
                <a:solidFill>
                  <a:srgbClr val="FF0000"/>
                </a:solidFill>
              </a:rPr>
              <a:t>±2</a:t>
            </a:r>
          </a:p>
        </p:txBody>
      </p:sp>
      <p:sp>
        <p:nvSpPr>
          <p:cNvPr id="14" name="TextBox 13">
            <a:extLst>
              <a:ext uri="{FF2B5EF4-FFF2-40B4-BE49-F238E27FC236}">
                <a16:creationId xmlns:a16="http://schemas.microsoft.com/office/drawing/2014/main" id="{7E7DE80C-3646-3B5A-C9A0-52DEDDFD6241}"/>
              </a:ext>
            </a:extLst>
          </p:cNvPr>
          <p:cNvSpPr txBox="1"/>
          <p:nvPr/>
        </p:nvSpPr>
        <p:spPr>
          <a:xfrm>
            <a:off x="10365119" y="3881909"/>
            <a:ext cx="417102" cy="369332"/>
          </a:xfrm>
          <a:prstGeom prst="rect">
            <a:avLst/>
          </a:prstGeom>
          <a:noFill/>
        </p:spPr>
        <p:txBody>
          <a:bodyPr wrap="none" rtlCol="0">
            <a:spAutoFit/>
          </a:bodyPr>
          <a:lstStyle/>
          <a:p>
            <a:r>
              <a:rPr lang="en-US" dirty="0">
                <a:solidFill>
                  <a:srgbClr val="FF0000"/>
                </a:solidFill>
              </a:rPr>
              <a:t>±2</a:t>
            </a:r>
          </a:p>
        </p:txBody>
      </p:sp>
    </p:spTree>
    <p:extLst>
      <p:ext uri="{BB962C8B-B14F-4D97-AF65-F5344CB8AC3E}">
        <p14:creationId xmlns:p14="http://schemas.microsoft.com/office/powerpoint/2010/main" val="47075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p&#10;&#10;Description automatically generated with medium confidence">
            <a:extLst>
              <a:ext uri="{FF2B5EF4-FFF2-40B4-BE49-F238E27FC236}">
                <a16:creationId xmlns:a16="http://schemas.microsoft.com/office/drawing/2014/main" id="{779FFD3E-3A53-5B96-51C7-057A4FE9CFEB}"/>
              </a:ext>
            </a:extLst>
          </p:cNvPr>
          <p:cNvPicPr>
            <a:picLocks noChangeAspect="1"/>
          </p:cNvPicPr>
          <p:nvPr/>
        </p:nvPicPr>
        <p:blipFill rotWithShape="1">
          <a:blip r:embed="rId3">
            <a:extLst>
              <a:ext uri="{28A0092B-C50C-407E-A947-70E740481C1C}">
                <a14:useLocalDpi xmlns:a14="http://schemas.microsoft.com/office/drawing/2010/main" val="0"/>
              </a:ext>
            </a:extLst>
          </a:blip>
          <a:srcRect b="17075"/>
          <a:stretch/>
        </p:blipFill>
        <p:spPr>
          <a:xfrm>
            <a:off x="1426464" y="3922776"/>
            <a:ext cx="4779264" cy="2972404"/>
          </a:xfrm>
          <a:prstGeom prst="rect">
            <a:avLst/>
          </a:prstGeom>
        </p:spPr>
      </p:pic>
      <p:pic>
        <p:nvPicPr>
          <p:cNvPr id="2" name="Picture 1" descr="Map&#10;&#10;Description automatically generated">
            <a:extLst>
              <a:ext uri="{FF2B5EF4-FFF2-40B4-BE49-F238E27FC236}">
                <a16:creationId xmlns:a16="http://schemas.microsoft.com/office/drawing/2014/main" id="{5E0DD5CF-BDB6-EF23-A80A-B9F409459A20}"/>
              </a:ext>
            </a:extLst>
          </p:cNvPr>
          <p:cNvPicPr>
            <a:picLocks noChangeAspect="1"/>
          </p:cNvPicPr>
          <p:nvPr/>
        </p:nvPicPr>
        <p:blipFill rotWithShape="1">
          <a:blip r:embed="rId4">
            <a:extLst>
              <a:ext uri="{28A0092B-C50C-407E-A947-70E740481C1C}">
                <a14:useLocalDpi xmlns:a14="http://schemas.microsoft.com/office/drawing/2010/main" val="0"/>
              </a:ext>
            </a:extLst>
          </a:blip>
          <a:srcRect b="20453"/>
          <a:stretch/>
        </p:blipFill>
        <p:spPr>
          <a:xfrm>
            <a:off x="1426464" y="978408"/>
            <a:ext cx="4779264" cy="2851314"/>
          </a:xfrm>
          <a:prstGeom prst="rect">
            <a:avLst/>
          </a:prstGeom>
        </p:spPr>
      </p:pic>
      <p:sp>
        <p:nvSpPr>
          <p:cNvPr id="3" name="Title 1">
            <a:extLst>
              <a:ext uri="{FF2B5EF4-FFF2-40B4-BE49-F238E27FC236}">
                <a16:creationId xmlns:a16="http://schemas.microsoft.com/office/drawing/2014/main" id="{392E07CD-D700-641F-74E1-14B98543BF6F}"/>
              </a:ext>
            </a:extLst>
          </p:cNvPr>
          <p:cNvSpPr txBox="1">
            <a:spLocks/>
          </p:cNvSpPr>
          <p:nvPr/>
        </p:nvSpPr>
        <p:spPr>
          <a:xfrm>
            <a:off x="1483777" y="93789"/>
            <a:ext cx="8358657" cy="75529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FB8"/>
                </a:solidFill>
                <a:latin typeface="+mn-lt"/>
              </a:rPr>
              <a:t>Changes in Annual Average PM2.5</a:t>
            </a:r>
          </a:p>
        </p:txBody>
      </p:sp>
      <p:sp>
        <p:nvSpPr>
          <p:cNvPr id="4" name="TextBox 3">
            <a:extLst>
              <a:ext uri="{FF2B5EF4-FFF2-40B4-BE49-F238E27FC236}">
                <a16:creationId xmlns:a16="http://schemas.microsoft.com/office/drawing/2014/main" id="{6843E182-6041-CF21-6DA4-159581432C4B}"/>
              </a:ext>
            </a:extLst>
          </p:cNvPr>
          <p:cNvSpPr txBox="1"/>
          <p:nvPr/>
        </p:nvSpPr>
        <p:spPr>
          <a:xfrm>
            <a:off x="2539641" y="640033"/>
            <a:ext cx="2063261" cy="400110"/>
          </a:xfrm>
          <a:prstGeom prst="rect">
            <a:avLst/>
          </a:prstGeom>
          <a:noFill/>
        </p:spPr>
        <p:txBody>
          <a:bodyPr wrap="square" rtlCol="0">
            <a:spAutoFit/>
          </a:bodyPr>
          <a:lstStyle/>
          <a:p>
            <a:pPr algn="ctr"/>
            <a:r>
              <a:rPr lang="en-US" sz="2000" b="1" dirty="0">
                <a:solidFill>
                  <a:srgbClr val="FF0000"/>
                </a:solidFill>
                <a:latin typeface="+mj-lt"/>
              </a:rPr>
              <a:t>2035</a:t>
            </a:r>
          </a:p>
        </p:txBody>
      </p:sp>
      <p:sp>
        <p:nvSpPr>
          <p:cNvPr id="5" name="TextBox 4">
            <a:extLst>
              <a:ext uri="{FF2B5EF4-FFF2-40B4-BE49-F238E27FC236}">
                <a16:creationId xmlns:a16="http://schemas.microsoft.com/office/drawing/2014/main" id="{8E5F3B21-F83B-9D81-E948-4443B68EB7B5}"/>
              </a:ext>
            </a:extLst>
          </p:cNvPr>
          <p:cNvSpPr txBox="1"/>
          <p:nvPr/>
        </p:nvSpPr>
        <p:spPr>
          <a:xfrm>
            <a:off x="7144352" y="658017"/>
            <a:ext cx="2063261" cy="400110"/>
          </a:xfrm>
          <a:prstGeom prst="rect">
            <a:avLst/>
          </a:prstGeom>
          <a:noFill/>
        </p:spPr>
        <p:txBody>
          <a:bodyPr wrap="square" rtlCol="0">
            <a:spAutoFit/>
          </a:bodyPr>
          <a:lstStyle/>
          <a:p>
            <a:pPr algn="ctr"/>
            <a:r>
              <a:rPr lang="en-US" sz="2000" b="1" dirty="0">
                <a:solidFill>
                  <a:srgbClr val="FF0000"/>
                </a:solidFill>
                <a:latin typeface="+mj-lt"/>
              </a:rPr>
              <a:t>2050</a:t>
            </a:r>
          </a:p>
        </p:txBody>
      </p:sp>
      <p:sp>
        <p:nvSpPr>
          <p:cNvPr id="6" name="TextBox 5">
            <a:extLst>
              <a:ext uri="{FF2B5EF4-FFF2-40B4-BE49-F238E27FC236}">
                <a16:creationId xmlns:a16="http://schemas.microsoft.com/office/drawing/2014/main" id="{3ADDEBD5-736F-FC25-24A8-E27EFB979DC4}"/>
              </a:ext>
            </a:extLst>
          </p:cNvPr>
          <p:cNvSpPr txBox="1"/>
          <p:nvPr/>
        </p:nvSpPr>
        <p:spPr>
          <a:xfrm>
            <a:off x="122768" y="1944667"/>
            <a:ext cx="1361009" cy="400110"/>
          </a:xfrm>
          <a:prstGeom prst="rect">
            <a:avLst/>
          </a:prstGeom>
          <a:noFill/>
        </p:spPr>
        <p:txBody>
          <a:bodyPr wrap="square" rtlCol="0">
            <a:spAutoFit/>
          </a:bodyPr>
          <a:lstStyle/>
          <a:p>
            <a:pPr algn="ctr"/>
            <a:r>
              <a:rPr lang="en-US" sz="2000" b="1" dirty="0">
                <a:solidFill>
                  <a:srgbClr val="FF0000"/>
                </a:solidFill>
                <a:latin typeface="+mj-lt"/>
              </a:rPr>
              <a:t>Ref − 2016</a:t>
            </a:r>
          </a:p>
        </p:txBody>
      </p:sp>
      <p:sp>
        <p:nvSpPr>
          <p:cNvPr id="7" name="TextBox 6">
            <a:extLst>
              <a:ext uri="{FF2B5EF4-FFF2-40B4-BE49-F238E27FC236}">
                <a16:creationId xmlns:a16="http://schemas.microsoft.com/office/drawing/2014/main" id="{3EDA2905-4E5F-5015-81EC-61D5959426BE}"/>
              </a:ext>
            </a:extLst>
          </p:cNvPr>
          <p:cNvSpPr txBox="1"/>
          <p:nvPr/>
        </p:nvSpPr>
        <p:spPr>
          <a:xfrm>
            <a:off x="122768" y="4786546"/>
            <a:ext cx="1469364" cy="400110"/>
          </a:xfrm>
          <a:prstGeom prst="rect">
            <a:avLst/>
          </a:prstGeom>
          <a:noFill/>
        </p:spPr>
        <p:txBody>
          <a:bodyPr wrap="square" lIns="0" rIns="0" rtlCol="0">
            <a:spAutoFit/>
          </a:bodyPr>
          <a:lstStyle/>
          <a:p>
            <a:pPr algn="ctr"/>
            <a:r>
              <a:rPr lang="en-US" sz="2000" b="1" dirty="0">
                <a:solidFill>
                  <a:srgbClr val="FF0000"/>
                </a:solidFill>
                <a:latin typeface="+mj-lt"/>
              </a:rPr>
              <a:t>NetZero − Ref </a:t>
            </a:r>
          </a:p>
        </p:txBody>
      </p:sp>
      <p:pic>
        <p:nvPicPr>
          <p:cNvPr id="9" name="Picture 8" descr="Map&#10;&#10;Description automatically generated">
            <a:extLst>
              <a:ext uri="{FF2B5EF4-FFF2-40B4-BE49-F238E27FC236}">
                <a16:creationId xmlns:a16="http://schemas.microsoft.com/office/drawing/2014/main" id="{A24327A3-497C-4E2D-A587-EC01DC8430CF}"/>
              </a:ext>
            </a:extLst>
          </p:cNvPr>
          <p:cNvPicPr>
            <a:picLocks noChangeAspect="1"/>
          </p:cNvPicPr>
          <p:nvPr/>
        </p:nvPicPr>
        <p:blipFill rotWithShape="1">
          <a:blip r:embed="rId5">
            <a:extLst>
              <a:ext uri="{28A0092B-C50C-407E-A947-70E740481C1C}">
                <a14:useLocalDpi xmlns:a14="http://schemas.microsoft.com/office/drawing/2010/main" val="0"/>
              </a:ext>
            </a:extLst>
          </a:blip>
          <a:srcRect b="17069"/>
          <a:stretch/>
        </p:blipFill>
        <p:spPr>
          <a:xfrm>
            <a:off x="5998464" y="978408"/>
            <a:ext cx="4584192" cy="2851314"/>
          </a:xfrm>
          <a:prstGeom prst="rect">
            <a:avLst/>
          </a:prstGeom>
        </p:spPr>
      </p:pic>
      <p:pic>
        <p:nvPicPr>
          <p:cNvPr id="14" name="Picture 13" descr="A picture containing map&#10;&#10;Description automatically generated">
            <a:extLst>
              <a:ext uri="{FF2B5EF4-FFF2-40B4-BE49-F238E27FC236}">
                <a16:creationId xmlns:a16="http://schemas.microsoft.com/office/drawing/2014/main" id="{DA8AB281-15C2-F4FE-7511-3E173FC8C31B}"/>
              </a:ext>
            </a:extLst>
          </p:cNvPr>
          <p:cNvPicPr>
            <a:picLocks noChangeAspect="1"/>
          </p:cNvPicPr>
          <p:nvPr/>
        </p:nvPicPr>
        <p:blipFill rotWithShape="1">
          <a:blip r:embed="rId6">
            <a:extLst>
              <a:ext uri="{28A0092B-C50C-407E-A947-70E740481C1C}">
                <a14:useLocalDpi xmlns:a14="http://schemas.microsoft.com/office/drawing/2010/main" val="0"/>
              </a:ext>
            </a:extLst>
          </a:blip>
          <a:srcRect b="17075"/>
          <a:stretch/>
        </p:blipFill>
        <p:spPr>
          <a:xfrm>
            <a:off x="5998464" y="3922776"/>
            <a:ext cx="4779264" cy="2972404"/>
          </a:xfrm>
          <a:prstGeom prst="rect">
            <a:avLst/>
          </a:prstGeom>
        </p:spPr>
      </p:pic>
      <p:sp>
        <p:nvSpPr>
          <p:cNvPr id="16" name="TextBox 15">
            <a:extLst>
              <a:ext uri="{FF2B5EF4-FFF2-40B4-BE49-F238E27FC236}">
                <a16:creationId xmlns:a16="http://schemas.microsoft.com/office/drawing/2014/main" id="{67E39643-75D7-CD35-9851-EACC2EAC7E5E}"/>
              </a:ext>
            </a:extLst>
          </p:cNvPr>
          <p:cNvSpPr txBox="1"/>
          <p:nvPr/>
        </p:nvSpPr>
        <p:spPr>
          <a:xfrm>
            <a:off x="10295068" y="4307595"/>
            <a:ext cx="1896932" cy="923330"/>
          </a:xfrm>
          <a:prstGeom prst="rect">
            <a:avLst/>
          </a:prstGeom>
          <a:noFill/>
        </p:spPr>
        <p:txBody>
          <a:bodyPr wrap="square" rtlCol="0">
            <a:spAutoFit/>
          </a:bodyPr>
          <a:lstStyle/>
          <a:p>
            <a:pPr algn="ctr"/>
            <a:r>
              <a:rPr lang="en-US" b="1" dirty="0">
                <a:solidFill>
                  <a:srgbClr val="006FB8"/>
                </a:solidFill>
              </a:rPr>
              <a:t>PM</a:t>
            </a:r>
            <a:r>
              <a:rPr lang="en-US" b="1" baseline="-25000" dirty="0">
                <a:solidFill>
                  <a:srgbClr val="006FB8"/>
                </a:solidFill>
              </a:rPr>
              <a:t>2.5</a:t>
            </a:r>
            <a:r>
              <a:rPr lang="en-US" b="1" dirty="0">
                <a:solidFill>
                  <a:srgbClr val="006FB8"/>
                </a:solidFill>
              </a:rPr>
              <a:t> Co-Benefits of NetZero Scenario</a:t>
            </a:r>
          </a:p>
        </p:txBody>
      </p:sp>
      <p:sp>
        <p:nvSpPr>
          <p:cNvPr id="8" name="TextBox 7">
            <a:extLst>
              <a:ext uri="{FF2B5EF4-FFF2-40B4-BE49-F238E27FC236}">
                <a16:creationId xmlns:a16="http://schemas.microsoft.com/office/drawing/2014/main" id="{FBAE9CC3-E105-312E-77CC-A3615AC31B88}"/>
              </a:ext>
            </a:extLst>
          </p:cNvPr>
          <p:cNvSpPr txBox="1"/>
          <p:nvPr/>
        </p:nvSpPr>
        <p:spPr>
          <a:xfrm>
            <a:off x="5730778" y="3982376"/>
            <a:ext cx="708848" cy="369332"/>
          </a:xfrm>
          <a:prstGeom prst="rect">
            <a:avLst/>
          </a:prstGeom>
          <a:noFill/>
        </p:spPr>
        <p:txBody>
          <a:bodyPr wrap="none" rtlCol="0">
            <a:spAutoFit/>
          </a:bodyPr>
          <a:lstStyle/>
          <a:p>
            <a:r>
              <a:rPr lang="en-US" dirty="0">
                <a:solidFill>
                  <a:srgbClr val="FF0000"/>
                </a:solidFill>
              </a:rPr>
              <a:t>±1.25</a:t>
            </a:r>
          </a:p>
        </p:txBody>
      </p:sp>
      <p:sp>
        <p:nvSpPr>
          <p:cNvPr id="10" name="TextBox 9">
            <a:extLst>
              <a:ext uri="{FF2B5EF4-FFF2-40B4-BE49-F238E27FC236}">
                <a16:creationId xmlns:a16="http://schemas.microsoft.com/office/drawing/2014/main" id="{C6048C64-72C8-9E30-0DD2-9CE7AB3CF2DD}"/>
              </a:ext>
            </a:extLst>
          </p:cNvPr>
          <p:cNvSpPr txBox="1"/>
          <p:nvPr/>
        </p:nvSpPr>
        <p:spPr>
          <a:xfrm>
            <a:off x="10336566" y="3982376"/>
            <a:ext cx="708848" cy="369332"/>
          </a:xfrm>
          <a:prstGeom prst="rect">
            <a:avLst/>
          </a:prstGeom>
          <a:noFill/>
        </p:spPr>
        <p:txBody>
          <a:bodyPr wrap="none" rtlCol="0">
            <a:spAutoFit/>
          </a:bodyPr>
          <a:lstStyle/>
          <a:p>
            <a:r>
              <a:rPr lang="en-US" dirty="0">
                <a:solidFill>
                  <a:srgbClr val="FF0000"/>
                </a:solidFill>
              </a:rPr>
              <a:t>±1.25</a:t>
            </a:r>
          </a:p>
        </p:txBody>
      </p:sp>
      <p:sp>
        <p:nvSpPr>
          <p:cNvPr id="11" name="TextBox 10">
            <a:extLst>
              <a:ext uri="{FF2B5EF4-FFF2-40B4-BE49-F238E27FC236}">
                <a16:creationId xmlns:a16="http://schemas.microsoft.com/office/drawing/2014/main" id="{3D3A6426-FEFE-A111-CE53-A5E255A18A82}"/>
              </a:ext>
            </a:extLst>
          </p:cNvPr>
          <p:cNvSpPr txBox="1"/>
          <p:nvPr/>
        </p:nvSpPr>
        <p:spPr>
          <a:xfrm>
            <a:off x="5730778" y="1069572"/>
            <a:ext cx="591829" cy="369332"/>
          </a:xfrm>
          <a:prstGeom prst="rect">
            <a:avLst/>
          </a:prstGeom>
          <a:noFill/>
        </p:spPr>
        <p:txBody>
          <a:bodyPr wrap="none" rtlCol="0">
            <a:spAutoFit/>
          </a:bodyPr>
          <a:lstStyle/>
          <a:p>
            <a:r>
              <a:rPr lang="en-US" dirty="0">
                <a:solidFill>
                  <a:srgbClr val="FF0000"/>
                </a:solidFill>
              </a:rPr>
              <a:t>±2.5</a:t>
            </a:r>
          </a:p>
        </p:txBody>
      </p:sp>
      <p:sp>
        <p:nvSpPr>
          <p:cNvPr id="13" name="TextBox 12">
            <a:extLst>
              <a:ext uri="{FF2B5EF4-FFF2-40B4-BE49-F238E27FC236}">
                <a16:creationId xmlns:a16="http://schemas.microsoft.com/office/drawing/2014/main" id="{67E9BCD1-3CDE-6EDF-BF26-20779963CFF1}"/>
              </a:ext>
            </a:extLst>
          </p:cNvPr>
          <p:cNvSpPr txBox="1"/>
          <p:nvPr/>
        </p:nvSpPr>
        <p:spPr>
          <a:xfrm>
            <a:off x="10245465" y="1045174"/>
            <a:ext cx="591829" cy="369332"/>
          </a:xfrm>
          <a:prstGeom prst="rect">
            <a:avLst/>
          </a:prstGeom>
          <a:noFill/>
        </p:spPr>
        <p:txBody>
          <a:bodyPr wrap="none" rtlCol="0">
            <a:spAutoFit/>
          </a:bodyPr>
          <a:lstStyle/>
          <a:p>
            <a:r>
              <a:rPr lang="en-US" dirty="0">
                <a:solidFill>
                  <a:srgbClr val="FF0000"/>
                </a:solidFill>
              </a:rPr>
              <a:t>±2.5</a:t>
            </a:r>
          </a:p>
        </p:txBody>
      </p:sp>
    </p:spTree>
    <p:extLst>
      <p:ext uri="{BB962C8B-B14F-4D97-AF65-F5344CB8AC3E}">
        <p14:creationId xmlns:p14="http://schemas.microsoft.com/office/powerpoint/2010/main" val="267771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26EAD878-C3E8-16D2-F256-FD5DD143B1A6}"/>
              </a:ext>
            </a:extLst>
          </p:cNvPr>
          <p:cNvPicPr>
            <a:picLocks noChangeAspect="1"/>
          </p:cNvPicPr>
          <p:nvPr/>
        </p:nvPicPr>
        <p:blipFill rotWithShape="1">
          <a:blip r:embed="rId3">
            <a:extLst>
              <a:ext uri="{28A0092B-C50C-407E-A947-70E740481C1C}">
                <a14:useLocalDpi xmlns:a14="http://schemas.microsoft.com/office/drawing/2010/main" val="0"/>
              </a:ext>
            </a:extLst>
          </a:blip>
          <a:srcRect b="19675"/>
          <a:stretch/>
        </p:blipFill>
        <p:spPr>
          <a:xfrm>
            <a:off x="5001633" y="978408"/>
            <a:ext cx="4779264" cy="2879217"/>
          </a:xfrm>
          <a:prstGeom prst="rect">
            <a:avLst/>
          </a:prstGeom>
        </p:spPr>
      </p:pic>
      <p:pic>
        <p:nvPicPr>
          <p:cNvPr id="8" name="Picture 7" descr="Map&#10;&#10;Description automatically generated">
            <a:extLst>
              <a:ext uri="{FF2B5EF4-FFF2-40B4-BE49-F238E27FC236}">
                <a16:creationId xmlns:a16="http://schemas.microsoft.com/office/drawing/2014/main" id="{764BFECA-15CA-5307-460C-684F5D00EEE1}"/>
              </a:ext>
            </a:extLst>
          </p:cNvPr>
          <p:cNvPicPr>
            <a:picLocks noChangeAspect="1"/>
          </p:cNvPicPr>
          <p:nvPr/>
        </p:nvPicPr>
        <p:blipFill rotWithShape="1">
          <a:blip r:embed="rId4">
            <a:extLst>
              <a:ext uri="{28A0092B-C50C-407E-A947-70E740481C1C}">
                <a14:useLocalDpi xmlns:a14="http://schemas.microsoft.com/office/drawing/2010/main" val="0"/>
              </a:ext>
            </a:extLst>
          </a:blip>
          <a:srcRect b="19010"/>
          <a:stretch/>
        </p:blipFill>
        <p:spPr>
          <a:xfrm>
            <a:off x="5001633" y="3908488"/>
            <a:ext cx="4779264" cy="2903030"/>
          </a:xfrm>
          <a:prstGeom prst="rect">
            <a:avLst/>
          </a:prstGeom>
        </p:spPr>
      </p:pic>
      <p:sp>
        <p:nvSpPr>
          <p:cNvPr id="4" name="Slide Number Placeholder 3">
            <a:extLst>
              <a:ext uri="{FF2B5EF4-FFF2-40B4-BE49-F238E27FC236}">
                <a16:creationId xmlns:a16="http://schemas.microsoft.com/office/drawing/2014/main" id="{327F25E3-E0FC-A9A2-02CC-C71572048AC4}"/>
              </a:ext>
            </a:extLst>
          </p:cNvPr>
          <p:cNvSpPr>
            <a:spLocks noGrp="1"/>
          </p:cNvSpPr>
          <p:nvPr>
            <p:ph type="sldNum" sz="quarter" idx="12"/>
          </p:nvPr>
        </p:nvSpPr>
        <p:spPr/>
        <p:txBody>
          <a:bodyPr/>
          <a:lstStyle/>
          <a:p>
            <a:fld id="{2C54A5C6-1A67-402B-9D43-A5D8CAE25FA9}" type="slidenum">
              <a:rPr lang="en-US" smtClean="0"/>
              <a:t>12</a:t>
            </a:fld>
            <a:endParaRPr lang="en-US"/>
          </a:p>
        </p:txBody>
      </p:sp>
      <p:pic>
        <p:nvPicPr>
          <p:cNvPr id="5" name="Picture 4" descr="Map&#10;&#10;Description automatically generated">
            <a:extLst>
              <a:ext uri="{FF2B5EF4-FFF2-40B4-BE49-F238E27FC236}">
                <a16:creationId xmlns:a16="http://schemas.microsoft.com/office/drawing/2014/main" id="{05A2C840-FF6D-9DA9-1E1B-E7701383DECD}"/>
              </a:ext>
            </a:extLst>
          </p:cNvPr>
          <p:cNvPicPr>
            <a:picLocks noChangeAspect="1"/>
          </p:cNvPicPr>
          <p:nvPr/>
        </p:nvPicPr>
        <p:blipFill rotWithShape="1">
          <a:blip r:embed="rId5">
            <a:extLst>
              <a:ext uri="{28A0092B-C50C-407E-A947-70E740481C1C}">
                <a14:useLocalDpi xmlns:a14="http://schemas.microsoft.com/office/drawing/2010/main" val="0"/>
              </a:ext>
            </a:extLst>
          </a:blip>
          <a:srcRect b="17857"/>
          <a:stretch/>
        </p:blipFill>
        <p:spPr>
          <a:xfrm>
            <a:off x="701568" y="978408"/>
            <a:ext cx="4779264" cy="2944368"/>
          </a:xfrm>
          <a:prstGeom prst="rect">
            <a:avLst/>
          </a:prstGeom>
        </p:spPr>
      </p:pic>
      <p:pic>
        <p:nvPicPr>
          <p:cNvPr id="7" name="Picture 6" descr="Map&#10;&#10;Description automatically generated">
            <a:extLst>
              <a:ext uri="{FF2B5EF4-FFF2-40B4-BE49-F238E27FC236}">
                <a16:creationId xmlns:a16="http://schemas.microsoft.com/office/drawing/2014/main" id="{F2C49F49-7998-67BE-E0B8-86A156B4F10B}"/>
              </a:ext>
            </a:extLst>
          </p:cNvPr>
          <p:cNvPicPr>
            <a:picLocks noChangeAspect="1"/>
          </p:cNvPicPr>
          <p:nvPr/>
        </p:nvPicPr>
        <p:blipFill rotWithShape="1">
          <a:blip r:embed="rId6">
            <a:extLst>
              <a:ext uri="{28A0092B-C50C-407E-A947-70E740481C1C}">
                <a14:useLocalDpi xmlns:a14="http://schemas.microsoft.com/office/drawing/2010/main" val="0"/>
              </a:ext>
            </a:extLst>
          </a:blip>
          <a:srcRect b="19409"/>
          <a:stretch/>
        </p:blipFill>
        <p:spPr>
          <a:xfrm>
            <a:off x="701568" y="3922776"/>
            <a:ext cx="4779264" cy="2888742"/>
          </a:xfrm>
          <a:prstGeom prst="rect">
            <a:avLst/>
          </a:prstGeom>
        </p:spPr>
      </p:pic>
      <p:sp>
        <p:nvSpPr>
          <p:cNvPr id="9" name="Title 1">
            <a:extLst>
              <a:ext uri="{FF2B5EF4-FFF2-40B4-BE49-F238E27FC236}">
                <a16:creationId xmlns:a16="http://schemas.microsoft.com/office/drawing/2014/main" id="{B2B501B1-2C94-7BC3-D97A-D780651BC6A1}"/>
              </a:ext>
            </a:extLst>
          </p:cNvPr>
          <p:cNvSpPr txBox="1">
            <a:spLocks/>
          </p:cNvSpPr>
          <p:nvPr/>
        </p:nvSpPr>
        <p:spPr>
          <a:xfrm>
            <a:off x="1370540" y="195148"/>
            <a:ext cx="8539453" cy="52753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FB8"/>
                </a:solidFill>
                <a:latin typeface="+mn-lt"/>
              </a:rPr>
              <a:t>Changes in PM2.5 Components: 2035 − Base Year</a:t>
            </a:r>
          </a:p>
        </p:txBody>
      </p:sp>
      <p:pic>
        <p:nvPicPr>
          <p:cNvPr id="10" name="Picture 9" descr="Map&#10;&#10;Description automatically generated">
            <a:extLst>
              <a:ext uri="{FF2B5EF4-FFF2-40B4-BE49-F238E27FC236}">
                <a16:creationId xmlns:a16="http://schemas.microsoft.com/office/drawing/2014/main" id="{9283BD47-E2A2-21AC-1438-72F5F97C550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0453"/>
          <a:stretch/>
        </p:blipFill>
        <p:spPr>
          <a:xfrm>
            <a:off x="9451669" y="458915"/>
            <a:ext cx="2731008" cy="1629326"/>
          </a:xfrm>
          <a:prstGeom prst="rect">
            <a:avLst/>
          </a:prstGeom>
        </p:spPr>
      </p:pic>
      <p:sp>
        <p:nvSpPr>
          <p:cNvPr id="2" name="TextBox 1">
            <a:extLst>
              <a:ext uri="{FF2B5EF4-FFF2-40B4-BE49-F238E27FC236}">
                <a16:creationId xmlns:a16="http://schemas.microsoft.com/office/drawing/2014/main" id="{785EA428-FA4E-7C65-F81A-9EECE01EE3A3}"/>
              </a:ext>
            </a:extLst>
          </p:cNvPr>
          <p:cNvSpPr txBox="1"/>
          <p:nvPr/>
        </p:nvSpPr>
        <p:spPr>
          <a:xfrm>
            <a:off x="9451669" y="3493077"/>
            <a:ext cx="1696298" cy="369332"/>
          </a:xfrm>
          <a:prstGeom prst="rect">
            <a:avLst/>
          </a:prstGeom>
          <a:noFill/>
        </p:spPr>
        <p:txBody>
          <a:bodyPr wrap="none" rtlCol="0">
            <a:spAutoFit/>
          </a:bodyPr>
          <a:lstStyle/>
          <a:p>
            <a:r>
              <a:rPr lang="en-US" dirty="0">
                <a:solidFill>
                  <a:srgbClr val="FF0000"/>
                </a:solidFill>
              </a:rPr>
              <a:t>all 4 panels ±1.0</a:t>
            </a:r>
          </a:p>
        </p:txBody>
      </p:sp>
    </p:spTree>
    <p:extLst>
      <p:ext uri="{BB962C8B-B14F-4D97-AF65-F5344CB8AC3E}">
        <p14:creationId xmlns:p14="http://schemas.microsoft.com/office/powerpoint/2010/main" val="92758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77A273-1C88-CC20-FD81-606EC25F5168}"/>
              </a:ext>
            </a:extLst>
          </p:cNvPr>
          <p:cNvSpPr>
            <a:spLocks noGrp="1"/>
          </p:cNvSpPr>
          <p:nvPr>
            <p:ph type="sldNum" sz="quarter" idx="12"/>
          </p:nvPr>
        </p:nvSpPr>
        <p:spPr/>
        <p:txBody>
          <a:bodyPr/>
          <a:lstStyle/>
          <a:p>
            <a:fld id="{2C54A5C6-1A67-402B-9D43-A5D8CAE25FA9}" type="slidenum">
              <a:rPr lang="en-US" smtClean="0"/>
              <a:t>13</a:t>
            </a:fld>
            <a:endParaRPr lang="en-US"/>
          </a:p>
        </p:txBody>
      </p:sp>
      <p:pic>
        <p:nvPicPr>
          <p:cNvPr id="5" name="Picture 4" descr="Diagram&#10;&#10;Description automatically generated with medium confidence">
            <a:extLst>
              <a:ext uri="{FF2B5EF4-FFF2-40B4-BE49-F238E27FC236}">
                <a16:creationId xmlns:a16="http://schemas.microsoft.com/office/drawing/2014/main" id="{C87B0769-BDB4-BB04-193D-76A661EF7725}"/>
              </a:ext>
            </a:extLst>
          </p:cNvPr>
          <p:cNvPicPr>
            <a:picLocks noChangeAspect="1"/>
          </p:cNvPicPr>
          <p:nvPr/>
        </p:nvPicPr>
        <p:blipFill rotWithShape="1">
          <a:blip r:embed="rId3">
            <a:extLst>
              <a:ext uri="{28A0092B-C50C-407E-A947-70E740481C1C}">
                <a14:useLocalDpi xmlns:a14="http://schemas.microsoft.com/office/drawing/2010/main" val="0"/>
              </a:ext>
            </a:extLst>
          </a:blip>
          <a:srcRect b="17857"/>
          <a:stretch/>
        </p:blipFill>
        <p:spPr>
          <a:xfrm>
            <a:off x="704088" y="978408"/>
            <a:ext cx="4779264" cy="2944368"/>
          </a:xfrm>
          <a:prstGeom prst="rect">
            <a:avLst/>
          </a:prstGeom>
        </p:spPr>
      </p:pic>
      <p:pic>
        <p:nvPicPr>
          <p:cNvPr id="6" name="Picture 5" descr="Diagram&#10;&#10;Description automatically generated">
            <a:extLst>
              <a:ext uri="{FF2B5EF4-FFF2-40B4-BE49-F238E27FC236}">
                <a16:creationId xmlns:a16="http://schemas.microsoft.com/office/drawing/2014/main" id="{EE570FF5-E554-7CCA-E2AC-4EA4D89E9852}"/>
              </a:ext>
            </a:extLst>
          </p:cNvPr>
          <p:cNvPicPr>
            <a:picLocks noChangeAspect="1"/>
          </p:cNvPicPr>
          <p:nvPr/>
        </p:nvPicPr>
        <p:blipFill rotWithShape="1">
          <a:blip r:embed="rId4">
            <a:extLst>
              <a:ext uri="{28A0092B-C50C-407E-A947-70E740481C1C}">
                <a14:useLocalDpi xmlns:a14="http://schemas.microsoft.com/office/drawing/2010/main" val="0"/>
              </a:ext>
            </a:extLst>
          </a:blip>
          <a:srcRect b="20902"/>
          <a:stretch/>
        </p:blipFill>
        <p:spPr>
          <a:xfrm>
            <a:off x="5001768" y="978408"/>
            <a:ext cx="4779264" cy="2835212"/>
          </a:xfrm>
          <a:prstGeom prst="rect">
            <a:avLst/>
          </a:prstGeom>
        </p:spPr>
      </p:pic>
      <p:pic>
        <p:nvPicPr>
          <p:cNvPr id="7" name="Picture 6" descr="Diagram&#10;&#10;Description automatically generated">
            <a:extLst>
              <a:ext uri="{FF2B5EF4-FFF2-40B4-BE49-F238E27FC236}">
                <a16:creationId xmlns:a16="http://schemas.microsoft.com/office/drawing/2014/main" id="{58BAA128-18D9-1086-FE88-BEA406EA7BE0}"/>
              </a:ext>
            </a:extLst>
          </p:cNvPr>
          <p:cNvPicPr>
            <a:picLocks noChangeAspect="1"/>
          </p:cNvPicPr>
          <p:nvPr/>
        </p:nvPicPr>
        <p:blipFill rotWithShape="1">
          <a:blip r:embed="rId5">
            <a:extLst>
              <a:ext uri="{28A0092B-C50C-407E-A947-70E740481C1C}">
                <a14:useLocalDpi xmlns:a14="http://schemas.microsoft.com/office/drawing/2010/main" val="0"/>
              </a:ext>
            </a:extLst>
          </a:blip>
          <a:srcRect b="17857"/>
          <a:stretch/>
        </p:blipFill>
        <p:spPr>
          <a:xfrm>
            <a:off x="704088" y="3922776"/>
            <a:ext cx="4779264" cy="2944368"/>
          </a:xfrm>
          <a:prstGeom prst="rect">
            <a:avLst/>
          </a:prstGeom>
        </p:spPr>
      </p:pic>
      <p:pic>
        <p:nvPicPr>
          <p:cNvPr id="8" name="Picture 7" descr="A picture containing map&#10;&#10;Description automatically generated">
            <a:extLst>
              <a:ext uri="{FF2B5EF4-FFF2-40B4-BE49-F238E27FC236}">
                <a16:creationId xmlns:a16="http://schemas.microsoft.com/office/drawing/2014/main" id="{5403B6BD-6BB2-E882-9F37-414182D83C65}"/>
              </a:ext>
            </a:extLst>
          </p:cNvPr>
          <p:cNvPicPr>
            <a:picLocks noChangeAspect="1"/>
          </p:cNvPicPr>
          <p:nvPr/>
        </p:nvPicPr>
        <p:blipFill rotWithShape="1">
          <a:blip r:embed="rId6">
            <a:extLst>
              <a:ext uri="{28A0092B-C50C-407E-A947-70E740481C1C}">
                <a14:useLocalDpi xmlns:a14="http://schemas.microsoft.com/office/drawing/2010/main" val="0"/>
              </a:ext>
            </a:extLst>
          </a:blip>
          <a:srcRect b="19104"/>
          <a:stretch/>
        </p:blipFill>
        <p:spPr>
          <a:xfrm>
            <a:off x="5001768" y="3922776"/>
            <a:ext cx="4779264" cy="2899675"/>
          </a:xfrm>
          <a:prstGeom prst="rect">
            <a:avLst/>
          </a:prstGeom>
        </p:spPr>
      </p:pic>
      <p:sp>
        <p:nvSpPr>
          <p:cNvPr id="9" name="Title 1">
            <a:extLst>
              <a:ext uri="{FF2B5EF4-FFF2-40B4-BE49-F238E27FC236}">
                <a16:creationId xmlns:a16="http://schemas.microsoft.com/office/drawing/2014/main" id="{6162176B-2B3B-CE86-98FD-AE50667B07A1}"/>
              </a:ext>
            </a:extLst>
          </p:cNvPr>
          <p:cNvSpPr txBox="1">
            <a:spLocks/>
          </p:cNvSpPr>
          <p:nvPr/>
        </p:nvSpPr>
        <p:spPr>
          <a:xfrm>
            <a:off x="1370540" y="195148"/>
            <a:ext cx="8539453" cy="527534"/>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FB8"/>
                </a:solidFill>
                <a:latin typeface="+mn-lt"/>
              </a:rPr>
              <a:t>PM</a:t>
            </a:r>
            <a:r>
              <a:rPr lang="en-US" sz="4000" b="1" baseline="-25000" dirty="0">
                <a:solidFill>
                  <a:srgbClr val="006FB8"/>
                </a:solidFill>
                <a:latin typeface="+mn-lt"/>
              </a:rPr>
              <a:t>2.5</a:t>
            </a:r>
            <a:r>
              <a:rPr lang="en-US" sz="4000" b="1" dirty="0">
                <a:solidFill>
                  <a:srgbClr val="006FB8"/>
                </a:solidFill>
                <a:latin typeface="+mn-lt"/>
              </a:rPr>
              <a:t> Co-Benefits by Component in 2050</a:t>
            </a:r>
          </a:p>
        </p:txBody>
      </p:sp>
      <p:pic>
        <p:nvPicPr>
          <p:cNvPr id="10" name="Picture 9" descr="A picture containing map&#10;&#10;Description automatically generated">
            <a:extLst>
              <a:ext uri="{FF2B5EF4-FFF2-40B4-BE49-F238E27FC236}">
                <a16:creationId xmlns:a16="http://schemas.microsoft.com/office/drawing/2014/main" id="{98A813D8-4D97-8315-54F3-F23C6C82EF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7075"/>
          <a:stretch/>
        </p:blipFill>
        <p:spPr>
          <a:xfrm>
            <a:off x="9454896" y="822960"/>
            <a:ext cx="2633472" cy="1637855"/>
          </a:xfrm>
          <a:prstGeom prst="rect">
            <a:avLst/>
          </a:prstGeom>
        </p:spPr>
      </p:pic>
      <p:sp>
        <p:nvSpPr>
          <p:cNvPr id="2" name="TextBox 1">
            <a:extLst>
              <a:ext uri="{FF2B5EF4-FFF2-40B4-BE49-F238E27FC236}">
                <a16:creationId xmlns:a16="http://schemas.microsoft.com/office/drawing/2014/main" id="{C34950E2-2A31-FC4A-3C25-93521935C87D}"/>
              </a:ext>
            </a:extLst>
          </p:cNvPr>
          <p:cNvSpPr txBox="1"/>
          <p:nvPr/>
        </p:nvSpPr>
        <p:spPr>
          <a:xfrm>
            <a:off x="4519653" y="3429000"/>
            <a:ext cx="591829" cy="369332"/>
          </a:xfrm>
          <a:prstGeom prst="rect">
            <a:avLst/>
          </a:prstGeom>
          <a:noFill/>
        </p:spPr>
        <p:txBody>
          <a:bodyPr wrap="none" rtlCol="0">
            <a:spAutoFit/>
          </a:bodyPr>
          <a:lstStyle/>
          <a:p>
            <a:r>
              <a:rPr lang="en-US" dirty="0">
                <a:solidFill>
                  <a:srgbClr val="FF0000"/>
                </a:solidFill>
              </a:rPr>
              <a:t>±0.5</a:t>
            </a:r>
          </a:p>
        </p:txBody>
      </p:sp>
      <p:sp>
        <p:nvSpPr>
          <p:cNvPr id="3" name="TextBox 2">
            <a:extLst>
              <a:ext uri="{FF2B5EF4-FFF2-40B4-BE49-F238E27FC236}">
                <a16:creationId xmlns:a16="http://schemas.microsoft.com/office/drawing/2014/main" id="{80D18377-0148-417E-9C93-7D0B04824E5E}"/>
              </a:ext>
            </a:extLst>
          </p:cNvPr>
          <p:cNvSpPr txBox="1"/>
          <p:nvPr/>
        </p:nvSpPr>
        <p:spPr>
          <a:xfrm>
            <a:off x="8927047" y="3448317"/>
            <a:ext cx="591829" cy="369332"/>
          </a:xfrm>
          <a:prstGeom prst="rect">
            <a:avLst/>
          </a:prstGeom>
          <a:noFill/>
        </p:spPr>
        <p:txBody>
          <a:bodyPr wrap="none" rtlCol="0">
            <a:spAutoFit/>
          </a:bodyPr>
          <a:lstStyle/>
          <a:p>
            <a:r>
              <a:rPr lang="en-US" dirty="0">
                <a:solidFill>
                  <a:srgbClr val="FF0000"/>
                </a:solidFill>
              </a:rPr>
              <a:t>±0.5</a:t>
            </a:r>
          </a:p>
        </p:txBody>
      </p:sp>
      <p:sp>
        <p:nvSpPr>
          <p:cNvPr id="11" name="TextBox 10">
            <a:extLst>
              <a:ext uri="{FF2B5EF4-FFF2-40B4-BE49-F238E27FC236}">
                <a16:creationId xmlns:a16="http://schemas.microsoft.com/office/drawing/2014/main" id="{BE9AEAC2-3451-DB17-52AB-29295A0B6E6C}"/>
              </a:ext>
            </a:extLst>
          </p:cNvPr>
          <p:cNvSpPr txBox="1"/>
          <p:nvPr/>
        </p:nvSpPr>
        <p:spPr>
          <a:xfrm>
            <a:off x="4527050" y="6373368"/>
            <a:ext cx="591829" cy="369332"/>
          </a:xfrm>
          <a:prstGeom prst="rect">
            <a:avLst/>
          </a:prstGeom>
          <a:noFill/>
        </p:spPr>
        <p:txBody>
          <a:bodyPr wrap="none" rtlCol="0">
            <a:spAutoFit/>
          </a:bodyPr>
          <a:lstStyle/>
          <a:p>
            <a:r>
              <a:rPr lang="en-US" dirty="0">
                <a:solidFill>
                  <a:srgbClr val="FF0000"/>
                </a:solidFill>
              </a:rPr>
              <a:t>±0.5</a:t>
            </a:r>
          </a:p>
        </p:txBody>
      </p:sp>
      <p:sp>
        <p:nvSpPr>
          <p:cNvPr id="12" name="TextBox 11">
            <a:extLst>
              <a:ext uri="{FF2B5EF4-FFF2-40B4-BE49-F238E27FC236}">
                <a16:creationId xmlns:a16="http://schemas.microsoft.com/office/drawing/2014/main" id="{79299172-2683-91D2-70AA-10842EE80C27}"/>
              </a:ext>
            </a:extLst>
          </p:cNvPr>
          <p:cNvSpPr txBox="1"/>
          <p:nvPr/>
        </p:nvSpPr>
        <p:spPr>
          <a:xfrm>
            <a:off x="8888631" y="6402631"/>
            <a:ext cx="591829" cy="369332"/>
          </a:xfrm>
          <a:prstGeom prst="rect">
            <a:avLst/>
          </a:prstGeom>
          <a:noFill/>
        </p:spPr>
        <p:txBody>
          <a:bodyPr wrap="none" rtlCol="0">
            <a:spAutoFit/>
          </a:bodyPr>
          <a:lstStyle/>
          <a:p>
            <a:r>
              <a:rPr lang="en-US" dirty="0">
                <a:solidFill>
                  <a:srgbClr val="FF0000"/>
                </a:solidFill>
              </a:rPr>
              <a:t>±1.0</a:t>
            </a:r>
          </a:p>
        </p:txBody>
      </p:sp>
    </p:spTree>
    <p:extLst>
      <p:ext uri="{BB962C8B-B14F-4D97-AF65-F5344CB8AC3E}">
        <p14:creationId xmlns:p14="http://schemas.microsoft.com/office/powerpoint/2010/main" val="16011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88732-DFC0-C132-A958-EE8AF463E87B}"/>
              </a:ext>
            </a:extLst>
          </p:cNvPr>
          <p:cNvSpPr>
            <a:spLocks noGrp="1"/>
          </p:cNvSpPr>
          <p:nvPr>
            <p:ph type="sldNum" sz="quarter" idx="12"/>
          </p:nvPr>
        </p:nvSpPr>
        <p:spPr/>
        <p:txBody>
          <a:bodyPr/>
          <a:lstStyle/>
          <a:p>
            <a:fld id="{2C54A5C6-1A67-402B-9D43-A5D8CAE25FA9}" type="slidenum">
              <a:rPr lang="en-US" smtClean="0"/>
              <a:t>14</a:t>
            </a:fld>
            <a:endParaRPr lang="en-US"/>
          </a:p>
        </p:txBody>
      </p:sp>
      <p:pic>
        <p:nvPicPr>
          <p:cNvPr id="4" name="Picture 3" descr="A picture containing map&#10;&#10;Description automatically generated">
            <a:extLst>
              <a:ext uri="{FF2B5EF4-FFF2-40B4-BE49-F238E27FC236}">
                <a16:creationId xmlns:a16="http://schemas.microsoft.com/office/drawing/2014/main" id="{6513A8C7-41A0-B779-29DD-52DB30CE617F}"/>
              </a:ext>
            </a:extLst>
          </p:cNvPr>
          <p:cNvPicPr>
            <a:picLocks noChangeAspect="1"/>
          </p:cNvPicPr>
          <p:nvPr/>
        </p:nvPicPr>
        <p:blipFill rotWithShape="1">
          <a:blip r:embed="rId2">
            <a:extLst>
              <a:ext uri="{28A0092B-C50C-407E-A947-70E740481C1C}">
                <a14:useLocalDpi xmlns:a14="http://schemas.microsoft.com/office/drawing/2010/main" val="0"/>
              </a:ext>
            </a:extLst>
          </a:blip>
          <a:srcRect r="35546" b="8137"/>
          <a:stretch/>
        </p:blipFill>
        <p:spPr>
          <a:xfrm>
            <a:off x="700914" y="836022"/>
            <a:ext cx="2828963" cy="3023983"/>
          </a:xfrm>
          <a:prstGeom prst="rect">
            <a:avLst/>
          </a:prstGeom>
        </p:spPr>
      </p:pic>
      <p:pic>
        <p:nvPicPr>
          <p:cNvPr id="5" name="Picture 4" descr="A picture containing map&#10;&#10;Description automatically generated">
            <a:extLst>
              <a:ext uri="{FF2B5EF4-FFF2-40B4-BE49-F238E27FC236}">
                <a16:creationId xmlns:a16="http://schemas.microsoft.com/office/drawing/2014/main" id="{9985EE90-E5D5-A462-4DE9-4D57AB7DB5D0}"/>
              </a:ext>
            </a:extLst>
          </p:cNvPr>
          <p:cNvPicPr>
            <a:picLocks noChangeAspect="1"/>
          </p:cNvPicPr>
          <p:nvPr/>
        </p:nvPicPr>
        <p:blipFill rotWithShape="1">
          <a:blip r:embed="rId3">
            <a:extLst>
              <a:ext uri="{28A0092B-C50C-407E-A947-70E740481C1C}">
                <a14:useLocalDpi xmlns:a14="http://schemas.microsoft.com/office/drawing/2010/main" val="0"/>
              </a:ext>
            </a:extLst>
          </a:blip>
          <a:srcRect r="35546" b="8137"/>
          <a:stretch/>
        </p:blipFill>
        <p:spPr>
          <a:xfrm>
            <a:off x="3468824" y="836022"/>
            <a:ext cx="2828963" cy="3023983"/>
          </a:xfrm>
          <a:prstGeom prst="rect">
            <a:avLst/>
          </a:prstGeom>
        </p:spPr>
      </p:pic>
      <p:pic>
        <p:nvPicPr>
          <p:cNvPr id="6" name="Picture 5" descr="A picture containing map&#10;&#10;Description automatically generated">
            <a:extLst>
              <a:ext uri="{FF2B5EF4-FFF2-40B4-BE49-F238E27FC236}">
                <a16:creationId xmlns:a16="http://schemas.microsoft.com/office/drawing/2014/main" id="{AD8F3D8E-806A-6B31-41AA-E14173AA8192}"/>
              </a:ext>
            </a:extLst>
          </p:cNvPr>
          <p:cNvPicPr>
            <a:picLocks noChangeAspect="1"/>
          </p:cNvPicPr>
          <p:nvPr/>
        </p:nvPicPr>
        <p:blipFill rotWithShape="1">
          <a:blip r:embed="rId4">
            <a:extLst>
              <a:ext uri="{28A0092B-C50C-407E-A947-70E740481C1C}">
                <a14:useLocalDpi xmlns:a14="http://schemas.microsoft.com/office/drawing/2010/main" val="0"/>
              </a:ext>
            </a:extLst>
          </a:blip>
          <a:srcRect r="35546" b="8137"/>
          <a:stretch/>
        </p:blipFill>
        <p:spPr>
          <a:xfrm>
            <a:off x="9181135" y="836022"/>
            <a:ext cx="2828963" cy="3023983"/>
          </a:xfrm>
          <a:prstGeom prst="rect">
            <a:avLst/>
          </a:prstGeom>
        </p:spPr>
      </p:pic>
      <p:pic>
        <p:nvPicPr>
          <p:cNvPr id="7" name="Picture 6" descr="A picture containing map&#10;&#10;Description automatically generated">
            <a:extLst>
              <a:ext uri="{FF2B5EF4-FFF2-40B4-BE49-F238E27FC236}">
                <a16:creationId xmlns:a16="http://schemas.microsoft.com/office/drawing/2014/main" id="{0F439945-76C1-8518-53FE-A1BA5604A358}"/>
              </a:ext>
            </a:extLst>
          </p:cNvPr>
          <p:cNvPicPr>
            <a:picLocks noChangeAspect="1"/>
          </p:cNvPicPr>
          <p:nvPr/>
        </p:nvPicPr>
        <p:blipFill rotWithShape="1">
          <a:blip r:embed="rId5">
            <a:extLst>
              <a:ext uri="{28A0092B-C50C-407E-A947-70E740481C1C}">
                <a14:useLocalDpi xmlns:a14="http://schemas.microsoft.com/office/drawing/2010/main" val="0"/>
              </a:ext>
            </a:extLst>
          </a:blip>
          <a:srcRect r="35546" b="8137"/>
          <a:stretch/>
        </p:blipFill>
        <p:spPr>
          <a:xfrm>
            <a:off x="6348677" y="836022"/>
            <a:ext cx="2828963" cy="3023983"/>
          </a:xfrm>
          <a:prstGeom prst="rect">
            <a:avLst/>
          </a:prstGeom>
        </p:spPr>
      </p:pic>
      <p:sp>
        <p:nvSpPr>
          <p:cNvPr id="8" name="Title 1">
            <a:extLst>
              <a:ext uri="{FF2B5EF4-FFF2-40B4-BE49-F238E27FC236}">
                <a16:creationId xmlns:a16="http://schemas.microsoft.com/office/drawing/2014/main" id="{C8840B3A-46AA-A018-4BA6-258EBA0103F7}"/>
              </a:ext>
            </a:extLst>
          </p:cNvPr>
          <p:cNvSpPr txBox="1">
            <a:spLocks/>
          </p:cNvSpPr>
          <p:nvPr/>
        </p:nvSpPr>
        <p:spPr>
          <a:xfrm>
            <a:off x="1370540" y="195148"/>
            <a:ext cx="10086354" cy="527534"/>
          </a:xfrm>
          <a:prstGeom prst="rect">
            <a:avLst/>
          </a:prstGeom>
        </p:spPr>
        <p:txBody>
          <a:bodyP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FB8"/>
                </a:solidFill>
                <a:latin typeface="+mn-lt"/>
              </a:rPr>
              <a:t>Relative Changes in Annual Total N Deposition to Chesapeake Bay Watershed</a:t>
            </a:r>
          </a:p>
        </p:txBody>
      </p:sp>
      <p:sp>
        <p:nvSpPr>
          <p:cNvPr id="9" name="TextBox 8">
            <a:extLst>
              <a:ext uri="{FF2B5EF4-FFF2-40B4-BE49-F238E27FC236}">
                <a16:creationId xmlns:a16="http://schemas.microsoft.com/office/drawing/2014/main" id="{7C3A82C0-E9B5-7254-C319-8B46E7F40E5E}"/>
              </a:ext>
            </a:extLst>
          </p:cNvPr>
          <p:cNvSpPr txBox="1"/>
          <p:nvPr/>
        </p:nvSpPr>
        <p:spPr>
          <a:xfrm>
            <a:off x="2474259" y="4356847"/>
            <a:ext cx="831566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10-30% decrease in N deposition in Reference scenario in 2035 relative to 2016</a:t>
            </a:r>
          </a:p>
          <a:p>
            <a:pPr marL="285750" indent="-285750">
              <a:buFont typeface="Arial" panose="020B0604020202020204" pitchFamily="34" charset="0"/>
              <a:buChar char="•"/>
            </a:pPr>
            <a:r>
              <a:rPr lang="en-US" dirty="0"/>
              <a:t>N deposition increases slightly in Reference scenario in 2050</a:t>
            </a:r>
          </a:p>
          <a:p>
            <a:pPr marL="285750" indent="-285750">
              <a:buFont typeface="Arial" panose="020B0604020202020204" pitchFamily="34" charset="0"/>
              <a:buChar char="•"/>
            </a:pPr>
            <a:r>
              <a:rPr lang="en-US" dirty="0"/>
              <a:t>Little to no difference between Reference and NetZero scenarios in 2035</a:t>
            </a:r>
          </a:p>
          <a:p>
            <a:pPr marL="285750" indent="-285750">
              <a:buFont typeface="Arial" panose="020B0604020202020204" pitchFamily="34" charset="0"/>
              <a:buChar char="•"/>
            </a:pPr>
            <a:r>
              <a:rPr lang="en-US" dirty="0"/>
              <a:t>NetZero scenario results in further decreases in N deposition in 2050</a:t>
            </a:r>
          </a:p>
        </p:txBody>
      </p:sp>
    </p:spTree>
    <p:extLst>
      <p:ext uri="{BB962C8B-B14F-4D97-AF65-F5344CB8AC3E}">
        <p14:creationId xmlns:p14="http://schemas.microsoft.com/office/powerpoint/2010/main" val="423337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7B3D69-37D4-65FF-AFF8-B6497A079C12}"/>
              </a:ext>
            </a:extLst>
          </p:cNvPr>
          <p:cNvSpPr>
            <a:spLocks noGrp="1"/>
          </p:cNvSpPr>
          <p:nvPr>
            <p:ph idx="1"/>
          </p:nvPr>
        </p:nvSpPr>
        <p:spPr>
          <a:xfrm>
            <a:off x="709108" y="1253331"/>
            <a:ext cx="10515600" cy="4351338"/>
          </a:xfrm>
        </p:spPr>
        <p:txBody>
          <a:bodyPr>
            <a:normAutofit fontScale="77500" lnSpcReduction="20000"/>
          </a:bodyPr>
          <a:lstStyle/>
          <a:p>
            <a:r>
              <a:rPr lang="en-US" dirty="0"/>
              <a:t>Reference scenario results in strong decrease in MDA8 O</a:t>
            </a:r>
            <a:r>
              <a:rPr lang="en-US" baseline="-25000" dirty="0"/>
              <a:t>3</a:t>
            </a:r>
            <a:r>
              <a:rPr lang="en-US" dirty="0"/>
              <a:t> (1-10 ppb) in 2035 due to lower NOx emissions. </a:t>
            </a:r>
          </a:p>
          <a:p>
            <a:r>
              <a:rPr lang="en-US" dirty="0"/>
              <a:t>Reference scenario leads to decrease in PM</a:t>
            </a:r>
            <a:r>
              <a:rPr lang="en-US" baseline="-25000" dirty="0"/>
              <a:t>2.5</a:t>
            </a:r>
            <a:r>
              <a:rPr lang="en-US" dirty="0"/>
              <a:t> of 0.5-2.0 </a:t>
            </a:r>
            <a:r>
              <a:rPr lang="en-US" dirty="0">
                <a:latin typeface="Symbol" panose="05050102010706020507" pitchFamily="18" charset="2"/>
              </a:rPr>
              <a:t>m</a:t>
            </a:r>
            <a:r>
              <a:rPr lang="en-US" dirty="0"/>
              <a:t>g m</a:t>
            </a:r>
            <a:r>
              <a:rPr lang="en-US" baseline="30000" dirty="0"/>
              <a:t>-3</a:t>
            </a:r>
            <a:r>
              <a:rPr lang="en-US" dirty="0"/>
              <a:t> in much of the Eastern US</a:t>
            </a:r>
          </a:p>
          <a:p>
            <a:r>
              <a:rPr lang="en-US" dirty="0"/>
              <a:t>Relatively little difference between Reference and NetZero scenarios at 2035, but large difference in 2050</a:t>
            </a:r>
          </a:p>
          <a:p>
            <a:pPr lvl="1"/>
            <a:r>
              <a:rPr lang="en-US" dirty="0"/>
              <a:t>Further decreases of 0.5-1.9 ppb O</a:t>
            </a:r>
            <a:r>
              <a:rPr lang="en-US" baseline="-25000" dirty="0"/>
              <a:t>3</a:t>
            </a:r>
            <a:r>
              <a:rPr lang="en-US" dirty="0"/>
              <a:t> and 0.5-1.0 </a:t>
            </a:r>
            <a:r>
              <a:rPr lang="en-US" dirty="0">
                <a:latin typeface="Symbol" panose="05050102010706020507" pitchFamily="18" charset="2"/>
              </a:rPr>
              <a:t>m</a:t>
            </a:r>
            <a:r>
              <a:rPr lang="en-US" dirty="0"/>
              <a:t>g m</a:t>
            </a:r>
            <a:r>
              <a:rPr lang="en-US" baseline="30000" dirty="0"/>
              <a:t>-3 </a:t>
            </a:r>
            <a:r>
              <a:rPr lang="en-US" dirty="0"/>
              <a:t>PM</a:t>
            </a:r>
            <a:r>
              <a:rPr lang="en-US" baseline="-25000" dirty="0"/>
              <a:t>2.5</a:t>
            </a:r>
            <a:r>
              <a:rPr lang="en-US" dirty="0"/>
              <a:t> over much of the Eastern U.S.</a:t>
            </a:r>
          </a:p>
          <a:p>
            <a:r>
              <a:rPr lang="en-US" dirty="0"/>
              <a:t>Total N deposition decreases 10-30% in Chesapeake Bay watershed in 2035; further reductions in NetZero scenario in 2050</a:t>
            </a:r>
          </a:p>
          <a:p>
            <a:endParaRPr lang="en-US" dirty="0"/>
          </a:p>
          <a:p>
            <a:pPr marL="0" indent="0" algn="ctr">
              <a:buNone/>
            </a:pPr>
            <a:r>
              <a:rPr lang="en-US" sz="4600" b="1" dirty="0">
                <a:solidFill>
                  <a:srgbClr val="006FB8"/>
                </a:solidFill>
              </a:rPr>
              <a:t>Future Work</a:t>
            </a:r>
            <a:endParaRPr lang="en-US" sz="4100" b="1" dirty="0">
              <a:solidFill>
                <a:srgbClr val="006FB8"/>
              </a:solidFill>
            </a:endParaRPr>
          </a:p>
          <a:p>
            <a:r>
              <a:rPr lang="en-US" dirty="0"/>
              <a:t>Examine impacts of additional scenarios with greater differences in 2035 and/or 2050</a:t>
            </a:r>
          </a:p>
          <a:p>
            <a:r>
              <a:rPr lang="en-US" dirty="0"/>
              <a:t>Analyze Integrated Source Apportionment Model (CMAQ-ISAM) results to estimate sectoral contributions to changes in deposition</a:t>
            </a:r>
          </a:p>
        </p:txBody>
      </p:sp>
      <p:sp>
        <p:nvSpPr>
          <p:cNvPr id="2" name="Slide Number Placeholder 1">
            <a:extLst>
              <a:ext uri="{FF2B5EF4-FFF2-40B4-BE49-F238E27FC236}">
                <a16:creationId xmlns:a16="http://schemas.microsoft.com/office/drawing/2014/main" id="{709CF30F-D13C-D2D1-6F4D-5C4EE462706B}"/>
              </a:ext>
            </a:extLst>
          </p:cNvPr>
          <p:cNvSpPr>
            <a:spLocks noGrp="1"/>
          </p:cNvSpPr>
          <p:nvPr>
            <p:ph type="sldNum" sz="quarter" idx="12"/>
          </p:nvPr>
        </p:nvSpPr>
        <p:spPr/>
        <p:txBody>
          <a:bodyPr/>
          <a:lstStyle/>
          <a:p>
            <a:fld id="{2C54A5C6-1A67-402B-9D43-A5D8CAE25FA9}" type="slidenum">
              <a:rPr lang="en-US" smtClean="0"/>
              <a:t>15</a:t>
            </a:fld>
            <a:endParaRPr lang="en-US"/>
          </a:p>
        </p:txBody>
      </p:sp>
      <p:sp>
        <p:nvSpPr>
          <p:cNvPr id="5" name="Title 1">
            <a:extLst>
              <a:ext uri="{FF2B5EF4-FFF2-40B4-BE49-F238E27FC236}">
                <a16:creationId xmlns:a16="http://schemas.microsoft.com/office/drawing/2014/main" id="{B08798FB-6361-2FB4-4A17-497DB873BA41}"/>
              </a:ext>
            </a:extLst>
          </p:cNvPr>
          <p:cNvSpPr txBox="1">
            <a:spLocks/>
          </p:cNvSpPr>
          <p:nvPr/>
        </p:nvSpPr>
        <p:spPr>
          <a:xfrm>
            <a:off x="1370540" y="195148"/>
            <a:ext cx="9171954" cy="527534"/>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6FB8"/>
                </a:solidFill>
                <a:latin typeface="+mn-lt"/>
              </a:rPr>
              <a:t>Summary</a:t>
            </a:r>
          </a:p>
        </p:txBody>
      </p:sp>
    </p:spTree>
    <p:extLst>
      <p:ext uri="{BB962C8B-B14F-4D97-AF65-F5344CB8AC3E}">
        <p14:creationId xmlns:p14="http://schemas.microsoft.com/office/powerpoint/2010/main" val="22351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7C41-1B97-90C1-17B0-4A37F5E14161}"/>
              </a:ext>
            </a:extLst>
          </p:cNvPr>
          <p:cNvSpPr>
            <a:spLocks noGrp="1"/>
          </p:cNvSpPr>
          <p:nvPr>
            <p:ph type="title"/>
          </p:nvPr>
        </p:nvSpPr>
        <p:spPr>
          <a:xfrm>
            <a:off x="838200" y="136525"/>
            <a:ext cx="10515600" cy="1016000"/>
          </a:xfrm>
        </p:spPr>
        <p:txBody>
          <a:bodyPr>
            <a:normAutofit/>
          </a:bodyPr>
          <a:lstStyle/>
          <a:p>
            <a:pPr algn="ctr"/>
            <a:r>
              <a:rPr lang="en-US" sz="4000" b="1" dirty="0">
                <a:solidFill>
                  <a:srgbClr val="006FB8"/>
                </a:solidFill>
                <a:latin typeface="+mn-lt"/>
              </a:rPr>
              <a:t>Modeling Framework</a:t>
            </a:r>
          </a:p>
        </p:txBody>
      </p:sp>
      <p:sp>
        <p:nvSpPr>
          <p:cNvPr id="4" name="Slide Number Placeholder 3">
            <a:extLst>
              <a:ext uri="{FF2B5EF4-FFF2-40B4-BE49-F238E27FC236}">
                <a16:creationId xmlns:a16="http://schemas.microsoft.com/office/drawing/2014/main" id="{ACF0CF77-DD62-90A8-37DF-84017B3549EE}"/>
              </a:ext>
            </a:extLst>
          </p:cNvPr>
          <p:cNvSpPr>
            <a:spLocks noGrp="1"/>
          </p:cNvSpPr>
          <p:nvPr>
            <p:ph type="sldNum" sz="quarter" idx="12"/>
          </p:nvPr>
        </p:nvSpPr>
        <p:spPr/>
        <p:txBody>
          <a:bodyPr/>
          <a:lstStyle/>
          <a:p>
            <a:fld id="{2C54A5C6-1A67-402B-9D43-A5D8CAE25FA9}" type="slidenum">
              <a:rPr lang="en-US" smtClean="0"/>
              <a:t>2</a:t>
            </a:fld>
            <a:endParaRPr lang="en-US"/>
          </a:p>
        </p:txBody>
      </p:sp>
      <p:pic>
        <p:nvPicPr>
          <p:cNvPr id="5" name="Picture 4">
            <a:extLst>
              <a:ext uri="{FF2B5EF4-FFF2-40B4-BE49-F238E27FC236}">
                <a16:creationId xmlns:a16="http://schemas.microsoft.com/office/drawing/2014/main" id="{A8EAAFA7-D7D5-A468-4AE1-C06608C43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328" y="2055049"/>
            <a:ext cx="8879594" cy="1490601"/>
          </a:xfrm>
          <a:prstGeom prst="rect">
            <a:avLst/>
          </a:prstGeom>
        </p:spPr>
      </p:pic>
    </p:spTree>
    <p:extLst>
      <p:ext uri="{BB962C8B-B14F-4D97-AF65-F5344CB8AC3E}">
        <p14:creationId xmlns:p14="http://schemas.microsoft.com/office/powerpoint/2010/main" val="1178627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BCB6E209-10F9-405F-BA7D-16B1682C0A46}"/>
              </a:ext>
            </a:extLst>
          </p:cNvPr>
          <p:cNvSpPr/>
          <p:nvPr/>
        </p:nvSpPr>
        <p:spPr>
          <a:xfrm>
            <a:off x="3199356" y="1682800"/>
            <a:ext cx="5450658" cy="456987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EC2E8-5EF1-4FEE-BEDE-D43D94EBDA74}"/>
              </a:ext>
            </a:extLst>
          </p:cNvPr>
          <p:cNvSpPr>
            <a:spLocks noGrp="1"/>
          </p:cNvSpPr>
          <p:nvPr>
            <p:ph type="title"/>
          </p:nvPr>
        </p:nvSpPr>
        <p:spPr>
          <a:xfrm>
            <a:off x="4899428" y="1004596"/>
            <a:ext cx="1932241" cy="629083"/>
          </a:xfrm>
        </p:spPr>
        <p:txBody>
          <a:bodyPr>
            <a:normAutofit/>
          </a:bodyPr>
          <a:lstStyle/>
          <a:p>
            <a:pPr algn="ctr"/>
            <a:r>
              <a:rPr lang="en-US" sz="3200" b="1" dirty="0"/>
              <a:t>GCAM</a:t>
            </a:r>
          </a:p>
        </p:txBody>
      </p:sp>
      <p:sp>
        <p:nvSpPr>
          <p:cNvPr id="13" name="Rectangle 12">
            <a:extLst>
              <a:ext uri="{FF2B5EF4-FFF2-40B4-BE49-F238E27FC236}">
                <a16:creationId xmlns:a16="http://schemas.microsoft.com/office/drawing/2014/main" id="{025F651C-286C-4822-9D7B-2490662AF4CD}"/>
              </a:ext>
            </a:extLst>
          </p:cNvPr>
          <p:cNvSpPr/>
          <p:nvPr/>
        </p:nvSpPr>
        <p:spPr>
          <a:xfrm>
            <a:off x="4235163" y="1996109"/>
            <a:ext cx="1554480" cy="91440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Energy</a:t>
            </a:r>
          </a:p>
        </p:txBody>
      </p:sp>
      <p:sp>
        <p:nvSpPr>
          <p:cNvPr id="14" name="Rectangle 13">
            <a:extLst>
              <a:ext uri="{FF2B5EF4-FFF2-40B4-BE49-F238E27FC236}">
                <a16:creationId xmlns:a16="http://schemas.microsoft.com/office/drawing/2014/main" id="{D9CE5608-4F1D-4866-ADA9-74BFD6B0CAB9}"/>
              </a:ext>
            </a:extLst>
          </p:cNvPr>
          <p:cNvSpPr/>
          <p:nvPr/>
        </p:nvSpPr>
        <p:spPr>
          <a:xfrm>
            <a:off x="3362064" y="3338808"/>
            <a:ext cx="1554480" cy="914400"/>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Economy</a:t>
            </a:r>
          </a:p>
        </p:txBody>
      </p:sp>
      <p:sp>
        <p:nvSpPr>
          <p:cNvPr id="15" name="Rectangle 14">
            <a:extLst>
              <a:ext uri="{FF2B5EF4-FFF2-40B4-BE49-F238E27FC236}">
                <a16:creationId xmlns:a16="http://schemas.microsoft.com/office/drawing/2014/main" id="{5F642A3B-FC17-43F9-B082-B85D3AA0C3D8}"/>
              </a:ext>
            </a:extLst>
          </p:cNvPr>
          <p:cNvSpPr/>
          <p:nvPr/>
        </p:nvSpPr>
        <p:spPr>
          <a:xfrm>
            <a:off x="6076855" y="1996109"/>
            <a:ext cx="1554480" cy="9144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Agriculture</a:t>
            </a:r>
          </a:p>
        </p:txBody>
      </p:sp>
      <p:sp>
        <p:nvSpPr>
          <p:cNvPr id="16" name="Rectangle 15">
            <a:extLst>
              <a:ext uri="{FF2B5EF4-FFF2-40B4-BE49-F238E27FC236}">
                <a16:creationId xmlns:a16="http://schemas.microsoft.com/office/drawing/2014/main" id="{3C269BBC-9E4C-416F-BD81-58DF846DD78E}"/>
              </a:ext>
            </a:extLst>
          </p:cNvPr>
          <p:cNvSpPr/>
          <p:nvPr/>
        </p:nvSpPr>
        <p:spPr>
          <a:xfrm>
            <a:off x="4235163" y="4681508"/>
            <a:ext cx="1554480" cy="914400"/>
          </a:xfrm>
          <a:prstGeom prst="rect">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Water</a:t>
            </a:r>
          </a:p>
        </p:txBody>
      </p:sp>
      <p:sp>
        <p:nvSpPr>
          <p:cNvPr id="17" name="Rectangle 16">
            <a:extLst>
              <a:ext uri="{FF2B5EF4-FFF2-40B4-BE49-F238E27FC236}">
                <a16:creationId xmlns:a16="http://schemas.microsoft.com/office/drawing/2014/main" id="{533BF033-DA13-4FBA-A16E-95EE2264E4BD}"/>
              </a:ext>
            </a:extLst>
          </p:cNvPr>
          <p:cNvSpPr/>
          <p:nvPr/>
        </p:nvSpPr>
        <p:spPr>
          <a:xfrm>
            <a:off x="6963051" y="3338808"/>
            <a:ext cx="1554480" cy="914400"/>
          </a:xfrm>
          <a:prstGeom prst="rect">
            <a:avLst/>
          </a:prstGeom>
          <a:solidFill>
            <a:srgbClr val="9999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Climate</a:t>
            </a:r>
          </a:p>
        </p:txBody>
      </p:sp>
      <p:sp>
        <p:nvSpPr>
          <p:cNvPr id="18" name="Rectangle 17">
            <a:extLst>
              <a:ext uri="{FF2B5EF4-FFF2-40B4-BE49-F238E27FC236}">
                <a16:creationId xmlns:a16="http://schemas.microsoft.com/office/drawing/2014/main" id="{07826C38-1F93-479D-9621-FD8D9F5E8E5A}"/>
              </a:ext>
            </a:extLst>
          </p:cNvPr>
          <p:cNvSpPr/>
          <p:nvPr/>
        </p:nvSpPr>
        <p:spPr>
          <a:xfrm>
            <a:off x="6095232" y="4681508"/>
            <a:ext cx="1554480" cy="914400"/>
          </a:xfrm>
          <a:prstGeom prst="rect">
            <a:avLst/>
          </a:prstGeom>
          <a:solidFill>
            <a:srgbClr val="6666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Land use</a:t>
            </a:r>
          </a:p>
        </p:txBody>
      </p:sp>
      <p:grpSp>
        <p:nvGrpSpPr>
          <p:cNvPr id="4" name="Group 3">
            <a:extLst>
              <a:ext uri="{FF2B5EF4-FFF2-40B4-BE49-F238E27FC236}">
                <a16:creationId xmlns:a16="http://schemas.microsoft.com/office/drawing/2014/main" id="{729BD3BB-3BBC-4C3E-9AF5-A071E64818F5}"/>
              </a:ext>
            </a:extLst>
          </p:cNvPr>
          <p:cNvGrpSpPr/>
          <p:nvPr/>
        </p:nvGrpSpPr>
        <p:grpSpPr>
          <a:xfrm>
            <a:off x="4916544" y="2900805"/>
            <a:ext cx="2046507" cy="1780703"/>
            <a:chOff x="4916544" y="2900805"/>
            <a:chExt cx="2046507" cy="1780703"/>
          </a:xfrm>
        </p:grpSpPr>
        <p:cxnSp>
          <p:nvCxnSpPr>
            <p:cNvPr id="19" name="Straight Connector 18">
              <a:extLst>
                <a:ext uri="{FF2B5EF4-FFF2-40B4-BE49-F238E27FC236}">
                  <a16:creationId xmlns:a16="http://schemas.microsoft.com/office/drawing/2014/main" id="{255AD47F-EEA2-468B-A3A2-C6536CB3EC3C}"/>
                </a:ext>
              </a:extLst>
            </p:cNvPr>
            <p:cNvCxnSpPr>
              <a:stCxn id="14" idx="3"/>
              <a:endCxn id="15" idx="2"/>
            </p:cNvCxnSpPr>
            <p:nvPr/>
          </p:nvCxnSpPr>
          <p:spPr>
            <a:xfrm flipV="1">
              <a:off x="4916544" y="2910509"/>
              <a:ext cx="1937551" cy="885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382EA9-65F9-4BD6-B959-C49E3A13B46D}"/>
                </a:ext>
              </a:extLst>
            </p:cNvPr>
            <p:cNvCxnSpPr>
              <a:cxnSpLocks/>
              <a:stCxn id="14" idx="3"/>
              <a:endCxn id="18" idx="0"/>
            </p:cNvCxnSpPr>
            <p:nvPr/>
          </p:nvCxnSpPr>
          <p:spPr>
            <a:xfrm>
              <a:off x="4916544" y="3796008"/>
              <a:ext cx="1955928" cy="88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1A7336-0394-457C-9132-FDE1BDD27B0C}"/>
                </a:ext>
              </a:extLst>
            </p:cNvPr>
            <p:cNvCxnSpPr>
              <a:stCxn id="14" idx="3"/>
              <a:endCxn id="17" idx="1"/>
            </p:cNvCxnSpPr>
            <p:nvPr/>
          </p:nvCxnSpPr>
          <p:spPr>
            <a:xfrm>
              <a:off x="4916544" y="3796008"/>
              <a:ext cx="20465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4D3D1E1-CF5A-4EC2-AA2D-82851363C02B}"/>
                </a:ext>
              </a:extLst>
            </p:cNvPr>
            <p:cNvCxnSpPr>
              <a:cxnSpLocks/>
              <a:stCxn id="14" idx="3"/>
              <a:endCxn id="13" idx="2"/>
            </p:cNvCxnSpPr>
            <p:nvPr/>
          </p:nvCxnSpPr>
          <p:spPr>
            <a:xfrm flipV="1">
              <a:off x="4916544" y="2910509"/>
              <a:ext cx="95859" cy="885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2A5BDE-B454-4EF3-B590-6CA3AD26786B}"/>
                </a:ext>
              </a:extLst>
            </p:cNvPr>
            <p:cNvCxnSpPr>
              <a:stCxn id="14" idx="3"/>
              <a:endCxn id="16" idx="0"/>
            </p:cNvCxnSpPr>
            <p:nvPr/>
          </p:nvCxnSpPr>
          <p:spPr>
            <a:xfrm>
              <a:off x="4916544" y="3796008"/>
              <a:ext cx="95859" cy="88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41E9F4-FDCA-44FB-820F-223E5598E2E9}"/>
                </a:ext>
              </a:extLst>
            </p:cNvPr>
            <p:cNvCxnSpPr>
              <a:stCxn id="16" idx="0"/>
              <a:endCxn id="15" idx="2"/>
            </p:cNvCxnSpPr>
            <p:nvPr/>
          </p:nvCxnSpPr>
          <p:spPr>
            <a:xfrm flipV="1">
              <a:off x="5012403" y="2910509"/>
              <a:ext cx="1841692" cy="177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13D22A0-4846-422C-8011-2D4375D1BC64}"/>
                </a:ext>
              </a:extLst>
            </p:cNvPr>
            <p:cNvCxnSpPr>
              <a:stCxn id="16" idx="0"/>
              <a:endCxn id="17" idx="1"/>
            </p:cNvCxnSpPr>
            <p:nvPr/>
          </p:nvCxnSpPr>
          <p:spPr>
            <a:xfrm flipV="1">
              <a:off x="5012403" y="3796008"/>
              <a:ext cx="1950648" cy="88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2D8ED41-816F-4E8B-84F8-A3A69F225063}"/>
                </a:ext>
              </a:extLst>
            </p:cNvPr>
            <p:cNvCxnSpPr>
              <a:cxnSpLocks/>
              <a:stCxn id="18" idx="0"/>
              <a:endCxn id="17" idx="1"/>
            </p:cNvCxnSpPr>
            <p:nvPr/>
          </p:nvCxnSpPr>
          <p:spPr>
            <a:xfrm flipV="1">
              <a:off x="6872472" y="3796008"/>
              <a:ext cx="90579" cy="88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2CB3B42-A6B4-4B4C-8582-C7B23EFF697E}"/>
                </a:ext>
              </a:extLst>
            </p:cNvPr>
            <p:cNvCxnSpPr>
              <a:stCxn id="17" idx="1"/>
              <a:endCxn id="15" idx="2"/>
            </p:cNvCxnSpPr>
            <p:nvPr/>
          </p:nvCxnSpPr>
          <p:spPr>
            <a:xfrm flipH="1" flipV="1">
              <a:off x="6854095" y="2910509"/>
              <a:ext cx="108956" cy="885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D443FE4-ACF3-4A14-9E86-DC317B133E7E}"/>
                </a:ext>
              </a:extLst>
            </p:cNvPr>
            <p:cNvCxnSpPr>
              <a:cxnSpLocks/>
              <a:stCxn id="17" idx="1"/>
              <a:endCxn id="13" idx="2"/>
            </p:cNvCxnSpPr>
            <p:nvPr/>
          </p:nvCxnSpPr>
          <p:spPr>
            <a:xfrm flipH="1" flipV="1">
              <a:off x="5012403" y="2910509"/>
              <a:ext cx="1950648" cy="885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EA2CD2-EB52-4AB2-A900-16B922538C0D}"/>
                </a:ext>
              </a:extLst>
            </p:cNvPr>
            <p:cNvCxnSpPr>
              <a:cxnSpLocks/>
              <a:stCxn id="18" idx="0"/>
              <a:endCxn id="13" idx="2"/>
            </p:cNvCxnSpPr>
            <p:nvPr/>
          </p:nvCxnSpPr>
          <p:spPr>
            <a:xfrm flipH="1" flipV="1">
              <a:off x="5012403" y="2910509"/>
              <a:ext cx="1860069" cy="177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9D96EC-B58A-4724-B3F8-75765B08B161}"/>
                </a:ext>
              </a:extLst>
            </p:cNvPr>
            <p:cNvCxnSpPr>
              <a:cxnSpLocks/>
              <a:stCxn id="18" idx="0"/>
              <a:endCxn id="15" idx="2"/>
            </p:cNvCxnSpPr>
            <p:nvPr/>
          </p:nvCxnSpPr>
          <p:spPr>
            <a:xfrm flipH="1" flipV="1">
              <a:off x="6854095" y="2910509"/>
              <a:ext cx="18377" cy="177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C20468D-0385-41EC-BEBE-EA16C3F11311}"/>
                </a:ext>
              </a:extLst>
            </p:cNvPr>
            <p:cNvCxnSpPr>
              <a:cxnSpLocks/>
              <a:stCxn id="16" idx="0"/>
              <a:endCxn id="13" idx="2"/>
            </p:cNvCxnSpPr>
            <p:nvPr/>
          </p:nvCxnSpPr>
          <p:spPr>
            <a:xfrm flipV="1">
              <a:off x="5012403" y="2910509"/>
              <a:ext cx="0" cy="1770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515C9E0-48F1-4D35-BA8F-EA29667CEF32}"/>
                </a:ext>
              </a:extLst>
            </p:cNvPr>
            <p:cNvCxnSpPr>
              <a:endCxn id="15" idx="2"/>
            </p:cNvCxnSpPr>
            <p:nvPr/>
          </p:nvCxnSpPr>
          <p:spPr>
            <a:xfrm>
              <a:off x="5272249" y="2900805"/>
              <a:ext cx="1581846" cy="9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80CE84-4C30-4C9F-840F-F5D5FC7EDBB8}"/>
                </a:ext>
              </a:extLst>
            </p:cNvPr>
            <p:cNvCxnSpPr>
              <a:cxnSpLocks/>
              <a:stCxn id="16" idx="0"/>
              <a:endCxn id="18" idx="0"/>
            </p:cNvCxnSpPr>
            <p:nvPr/>
          </p:nvCxnSpPr>
          <p:spPr>
            <a:xfrm>
              <a:off x="5012403" y="4681508"/>
              <a:ext cx="186006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D1C7BBDD-5C46-4F90-B83B-B7D5DDCD4C35}"/>
              </a:ext>
            </a:extLst>
          </p:cNvPr>
          <p:cNvSpPr txBox="1"/>
          <p:nvPr/>
        </p:nvSpPr>
        <p:spPr>
          <a:xfrm>
            <a:off x="3462537" y="5819578"/>
            <a:ext cx="4974632" cy="338554"/>
          </a:xfrm>
          <a:prstGeom prst="rect">
            <a:avLst/>
          </a:prstGeom>
          <a:noFill/>
        </p:spPr>
        <p:txBody>
          <a:bodyPr wrap="none" lIns="91440" tIns="45720" rIns="91440" bIns="45720" rtlCol="0" anchor="t">
            <a:spAutoFit/>
          </a:bodyPr>
          <a:lstStyle/>
          <a:p>
            <a:r>
              <a:rPr lang="en-US" sz="1600" dirty="0"/>
              <a:t>Simulates the </a:t>
            </a:r>
            <a:r>
              <a:rPr lang="en-US" sz="1600" u="sng" dirty="0"/>
              <a:t>co-evolution</a:t>
            </a:r>
            <a:r>
              <a:rPr lang="en-US" sz="1600" dirty="0"/>
              <a:t> of these systems through time</a:t>
            </a:r>
          </a:p>
        </p:txBody>
      </p:sp>
      <p:sp>
        <p:nvSpPr>
          <p:cNvPr id="61" name="TextBox 60">
            <a:extLst>
              <a:ext uri="{FF2B5EF4-FFF2-40B4-BE49-F238E27FC236}">
                <a16:creationId xmlns:a16="http://schemas.microsoft.com/office/drawing/2014/main" id="{9D4D6172-F3C7-4DB3-A5D6-D8C9590C7470}"/>
              </a:ext>
            </a:extLst>
          </p:cNvPr>
          <p:cNvSpPr txBox="1"/>
          <p:nvPr/>
        </p:nvSpPr>
        <p:spPr>
          <a:xfrm>
            <a:off x="1119600" y="1229192"/>
            <a:ext cx="1517384" cy="629082"/>
          </a:xfrm>
          <a:prstGeom prst="rect">
            <a:avLst/>
          </a:prstGeom>
          <a:noFill/>
        </p:spPr>
        <p:txBody>
          <a:bodyPr wrap="none" rtlCol="0">
            <a:spAutoFit/>
          </a:bodyPr>
          <a:lstStyle/>
          <a:p>
            <a:pPr algn="ctr"/>
            <a:r>
              <a:rPr lang="en-US" sz="2000">
                <a:solidFill>
                  <a:schemeClr val="bg1"/>
                </a:solidFill>
              </a:rPr>
              <a:t>Scenario</a:t>
            </a:r>
          </a:p>
          <a:p>
            <a:pPr algn="ctr"/>
            <a:r>
              <a:rPr lang="en-US" sz="2000">
                <a:solidFill>
                  <a:schemeClr val="bg1"/>
                </a:solidFill>
              </a:rPr>
              <a:t>assumptions</a:t>
            </a:r>
          </a:p>
        </p:txBody>
      </p:sp>
      <p:sp>
        <p:nvSpPr>
          <p:cNvPr id="69" name="object 2">
            <a:extLst>
              <a:ext uri="{FF2B5EF4-FFF2-40B4-BE49-F238E27FC236}">
                <a16:creationId xmlns:a16="http://schemas.microsoft.com/office/drawing/2014/main" id="{BC367C59-1384-45F9-8324-F00E5F4059F6}"/>
              </a:ext>
            </a:extLst>
          </p:cNvPr>
          <p:cNvSpPr txBox="1">
            <a:spLocks/>
          </p:cNvSpPr>
          <p:nvPr/>
        </p:nvSpPr>
        <p:spPr>
          <a:xfrm>
            <a:off x="1638300" y="99623"/>
            <a:ext cx="8915400" cy="62837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ct val="100000"/>
              </a:lnSpc>
              <a:spcBef>
                <a:spcPts val="100"/>
              </a:spcBef>
            </a:pPr>
            <a:r>
              <a:rPr lang="en-US" sz="4000" b="1" spc="-5" dirty="0">
                <a:solidFill>
                  <a:srgbClr val="006FB8"/>
                </a:solidFill>
                <a:latin typeface="Calibri"/>
                <a:cs typeface="Calibri"/>
              </a:rPr>
              <a:t>Global Change Analysis Model</a:t>
            </a:r>
            <a:endParaRPr lang="en-US" sz="3200" b="1" dirty="0">
              <a:latin typeface="Calibri"/>
              <a:cs typeface="Calibri"/>
            </a:endParaRPr>
          </a:p>
        </p:txBody>
      </p:sp>
      <p:grpSp>
        <p:nvGrpSpPr>
          <p:cNvPr id="9" name="Group 8">
            <a:extLst>
              <a:ext uri="{FF2B5EF4-FFF2-40B4-BE49-F238E27FC236}">
                <a16:creationId xmlns:a16="http://schemas.microsoft.com/office/drawing/2014/main" id="{5D03E2EE-14A4-4485-912D-A06F49F34822}"/>
              </a:ext>
            </a:extLst>
          </p:cNvPr>
          <p:cNvGrpSpPr/>
          <p:nvPr/>
        </p:nvGrpSpPr>
        <p:grpSpPr>
          <a:xfrm>
            <a:off x="8611738" y="1327207"/>
            <a:ext cx="2435263" cy="3169820"/>
            <a:chOff x="8445485" y="1529088"/>
            <a:chExt cx="2435263" cy="3169820"/>
          </a:xfrm>
        </p:grpSpPr>
        <p:sp>
          <p:nvSpPr>
            <p:cNvPr id="72" name="Arrow: Right 71">
              <a:extLst>
                <a:ext uri="{FF2B5EF4-FFF2-40B4-BE49-F238E27FC236}">
                  <a16:creationId xmlns:a16="http://schemas.microsoft.com/office/drawing/2014/main" id="{A81C1015-3569-4A93-849C-BC37F85DA1A7}"/>
                </a:ext>
              </a:extLst>
            </p:cNvPr>
            <p:cNvSpPr/>
            <p:nvPr/>
          </p:nvSpPr>
          <p:spPr>
            <a:xfrm>
              <a:off x="8445485" y="3469526"/>
              <a:ext cx="688012" cy="122938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06E05E57-B1A5-4C51-A7D0-2C9773837A9E}"/>
                </a:ext>
              </a:extLst>
            </p:cNvPr>
            <p:cNvSpPr txBox="1"/>
            <p:nvPr/>
          </p:nvSpPr>
          <p:spPr>
            <a:xfrm>
              <a:off x="9376490" y="1529088"/>
              <a:ext cx="1504258" cy="461665"/>
            </a:xfrm>
            <a:prstGeom prst="rect">
              <a:avLst/>
            </a:prstGeom>
            <a:noFill/>
          </p:spPr>
          <p:txBody>
            <a:bodyPr wrap="none" rtlCol="0">
              <a:spAutoFit/>
            </a:bodyPr>
            <a:lstStyle/>
            <a:p>
              <a:r>
                <a:rPr lang="en-US" sz="2400" dirty="0"/>
                <a:t>End points</a:t>
              </a:r>
            </a:p>
          </p:txBody>
        </p:sp>
      </p:grpSp>
      <p:grpSp>
        <p:nvGrpSpPr>
          <p:cNvPr id="5" name="Group 4">
            <a:extLst>
              <a:ext uri="{FF2B5EF4-FFF2-40B4-BE49-F238E27FC236}">
                <a16:creationId xmlns:a16="http://schemas.microsoft.com/office/drawing/2014/main" id="{53099EAE-9C9C-4934-A814-53D07422FA56}"/>
              </a:ext>
            </a:extLst>
          </p:cNvPr>
          <p:cNvGrpSpPr/>
          <p:nvPr/>
        </p:nvGrpSpPr>
        <p:grpSpPr>
          <a:xfrm>
            <a:off x="9344679" y="1770598"/>
            <a:ext cx="2128093" cy="878331"/>
            <a:chOff x="9178426" y="2299047"/>
            <a:chExt cx="2128093" cy="878331"/>
          </a:xfrm>
        </p:grpSpPr>
        <p:sp>
          <p:nvSpPr>
            <p:cNvPr id="74" name="Rectangle 73">
              <a:extLst>
                <a:ext uri="{FF2B5EF4-FFF2-40B4-BE49-F238E27FC236}">
                  <a16:creationId xmlns:a16="http://schemas.microsoft.com/office/drawing/2014/main" id="{5F18CE7B-A4A8-45BD-BCE4-7829B2E00B7C}"/>
                </a:ext>
              </a:extLst>
            </p:cNvPr>
            <p:cNvSpPr/>
            <p:nvPr/>
          </p:nvSpPr>
          <p:spPr>
            <a:xfrm>
              <a:off x="9178426" y="2581092"/>
              <a:ext cx="2128093" cy="299982"/>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Technology penetrations</a:t>
              </a:r>
            </a:p>
          </p:txBody>
        </p:sp>
        <p:sp>
          <p:nvSpPr>
            <p:cNvPr id="75" name="TextBox 74">
              <a:extLst>
                <a:ext uri="{FF2B5EF4-FFF2-40B4-BE49-F238E27FC236}">
                  <a16:creationId xmlns:a16="http://schemas.microsoft.com/office/drawing/2014/main" id="{C9A39BE0-F146-46FA-8E82-EAE2E4DE03B9}"/>
                </a:ext>
              </a:extLst>
            </p:cNvPr>
            <p:cNvSpPr txBox="1"/>
            <p:nvPr/>
          </p:nvSpPr>
          <p:spPr>
            <a:xfrm>
              <a:off x="9776051" y="2299047"/>
              <a:ext cx="771287" cy="338554"/>
            </a:xfrm>
            <a:prstGeom prst="rect">
              <a:avLst/>
            </a:prstGeom>
            <a:noFill/>
          </p:spPr>
          <p:txBody>
            <a:bodyPr wrap="square" rtlCol="0">
              <a:spAutoFit/>
            </a:bodyPr>
            <a:lstStyle/>
            <a:p>
              <a:pPr algn="ctr"/>
              <a:r>
                <a:rPr lang="en-US" sz="1600"/>
                <a:t>Energy</a:t>
              </a:r>
            </a:p>
          </p:txBody>
        </p:sp>
        <p:sp>
          <p:nvSpPr>
            <p:cNvPr id="76" name="Rectangle 75">
              <a:extLst>
                <a:ext uri="{FF2B5EF4-FFF2-40B4-BE49-F238E27FC236}">
                  <a16:creationId xmlns:a16="http://schemas.microsoft.com/office/drawing/2014/main" id="{6CB5F30A-7136-456D-90EE-682C813480A3}"/>
                </a:ext>
              </a:extLst>
            </p:cNvPr>
            <p:cNvSpPr/>
            <p:nvPr/>
          </p:nvSpPr>
          <p:spPr>
            <a:xfrm>
              <a:off x="9178426" y="2877396"/>
              <a:ext cx="2128093" cy="29998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Fuel use and prices</a:t>
              </a:r>
            </a:p>
          </p:txBody>
        </p:sp>
      </p:grpSp>
      <p:grpSp>
        <p:nvGrpSpPr>
          <p:cNvPr id="7" name="Group 6">
            <a:extLst>
              <a:ext uri="{FF2B5EF4-FFF2-40B4-BE49-F238E27FC236}">
                <a16:creationId xmlns:a16="http://schemas.microsoft.com/office/drawing/2014/main" id="{54CCA111-E6EB-4162-A36D-38B241EF9590}"/>
              </a:ext>
            </a:extLst>
          </p:cNvPr>
          <p:cNvGrpSpPr/>
          <p:nvPr/>
        </p:nvGrpSpPr>
        <p:grpSpPr>
          <a:xfrm>
            <a:off x="9344679" y="4081622"/>
            <a:ext cx="2128093" cy="882579"/>
            <a:chOff x="9178426" y="4283503"/>
            <a:chExt cx="2128093" cy="882579"/>
          </a:xfrm>
        </p:grpSpPr>
        <p:sp>
          <p:nvSpPr>
            <p:cNvPr id="77" name="Rectangle 76">
              <a:extLst>
                <a:ext uri="{FF2B5EF4-FFF2-40B4-BE49-F238E27FC236}">
                  <a16:creationId xmlns:a16="http://schemas.microsoft.com/office/drawing/2014/main" id="{F817A909-378D-4C40-9214-CEA03BE67363}"/>
                </a:ext>
              </a:extLst>
            </p:cNvPr>
            <p:cNvSpPr/>
            <p:nvPr/>
          </p:nvSpPr>
          <p:spPr>
            <a:xfrm>
              <a:off x="9178426" y="4561692"/>
              <a:ext cx="2128093" cy="31331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GHG emissions</a:t>
              </a:r>
            </a:p>
          </p:txBody>
        </p:sp>
        <p:sp>
          <p:nvSpPr>
            <p:cNvPr id="78" name="TextBox 77">
              <a:extLst>
                <a:ext uri="{FF2B5EF4-FFF2-40B4-BE49-F238E27FC236}">
                  <a16:creationId xmlns:a16="http://schemas.microsoft.com/office/drawing/2014/main" id="{9895422C-321E-47F3-B674-5CBC953B3C5E}"/>
                </a:ext>
              </a:extLst>
            </p:cNvPr>
            <p:cNvSpPr txBox="1"/>
            <p:nvPr/>
          </p:nvSpPr>
          <p:spPr>
            <a:xfrm>
              <a:off x="9754019" y="4283503"/>
              <a:ext cx="815351" cy="338554"/>
            </a:xfrm>
            <a:prstGeom prst="rect">
              <a:avLst/>
            </a:prstGeom>
            <a:noFill/>
          </p:spPr>
          <p:txBody>
            <a:bodyPr wrap="none" rtlCol="0">
              <a:spAutoFit/>
            </a:bodyPr>
            <a:lstStyle/>
            <a:p>
              <a:pPr algn="ctr"/>
              <a:r>
                <a:rPr lang="en-US" sz="1600" dirty="0"/>
                <a:t>Climate</a:t>
              </a:r>
            </a:p>
          </p:txBody>
        </p:sp>
        <p:sp>
          <p:nvSpPr>
            <p:cNvPr id="79" name="Rectangle 78">
              <a:extLst>
                <a:ext uri="{FF2B5EF4-FFF2-40B4-BE49-F238E27FC236}">
                  <a16:creationId xmlns:a16="http://schemas.microsoft.com/office/drawing/2014/main" id="{9CF0066D-4350-472E-8C0B-D252FCC1708E}"/>
                </a:ext>
              </a:extLst>
            </p:cNvPr>
            <p:cNvSpPr/>
            <p:nvPr/>
          </p:nvSpPr>
          <p:spPr>
            <a:xfrm>
              <a:off x="9178426" y="4852771"/>
              <a:ext cx="2128093" cy="313311"/>
            </a:xfrm>
            <a:prstGeom prst="rect">
              <a:avLst/>
            </a:prstGeom>
            <a:solidFill>
              <a:srgbClr val="00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Global mean temperature</a:t>
              </a:r>
            </a:p>
          </p:txBody>
        </p:sp>
      </p:grpSp>
      <p:grpSp>
        <p:nvGrpSpPr>
          <p:cNvPr id="6" name="Group 5">
            <a:extLst>
              <a:ext uri="{FF2B5EF4-FFF2-40B4-BE49-F238E27FC236}">
                <a16:creationId xmlns:a16="http://schemas.microsoft.com/office/drawing/2014/main" id="{1660A2B0-36C4-4AEC-855C-E6E93010AA5B}"/>
              </a:ext>
            </a:extLst>
          </p:cNvPr>
          <p:cNvGrpSpPr/>
          <p:nvPr/>
        </p:nvGrpSpPr>
        <p:grpSpPr>
          <a:xfrm>
            <a:off x="9356922" y="2803893"/>
            <a:ext cx="2128093" cy="1153845"/>
            <a:chOff x="9190669" y="3005774"/>
            <a:chExt cx="2128093" cy="1153845"/>
          </a:xfrm>
        </p:grpSpPr>
        <p:sp>
          <p:nvSpPr>
            <p:cNvPr id="82" name="Rectangle 81">
              <a:extLst>
                <a:ext uri="{FF2B5EF4-FFF2-40B4-BE49-F238E27FC236}">
                  <a16:creationId xmlns:a16="http://schemas.microsoft.com/office/drawing/2014/main" id="{001A2AEE-2397-4B82-8664-B6795E66F006}"/>
                </a:ext>
              </a:extLst>
            </p:cNvPr>
            <p:cNvSpPr/>
            <p:nvPr/>
          </p:nvSpPr>
          <p:spPr>
            <a:xfrm>
              <a:off x="9190669" y="3287838"/>
              <a:ext cx="2128093" cy="29998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bg1"/>
                  </a:solidFill>
                </a:rPr>
                <a:t>Policy cost</a:t>
              </a:r>
            </a:p>
          </p:txBody>
        </p:sp>
        <p:sp>
          <p:nvSpPr>
            <p:cNvPr id="83" name="TextBox 82">
              <a:extLst>
                <a:ext uri="{FF2B5EF4-FFF2-40B4-BE49-F238E27FC236}">
                  <a16:creationId xmlns:a16="http://schemas.microsoft.com/office/drawing/2014/main" id="{AFFA4A51-9A5C-4511-9B7E-F95762217335}"/>
                </a:ext>
              </a:extLst>
            </p:cNvPr>
            <p:cNvSpPr txBox="1"/>
            <p:nvPr/>
          </p:nvSpPr>
          <p:spPr>
            <a:xfrm>
              <a:off x="9650985" y="3005774"/>
              <a:ext cx="1045905" cy="338554"/>
            </a:xfrm>
            <a:prstGeom prst="rect">
              <a:avLst/>
            </a:prstGeom>
            <a:noFill/>
          </p:spPr>
          <p:txBody>
            <a:bodyPr wrap="square" rtlCol="0">
              <a:spAutoFit/>
            </a:bodyPr>
            <a:lstStyle/>
            <a:p>
              <a:pPr algn="ctr"/>
              <a:r>
                <a:rPr lang="en-US" sz="1600"/>
                <a:t>Economic</a:t>
              </a:r>
            </a:p>
          </p:txBody>
        </p:sp>
        <p:sp>
          <p:nvSpPr>
            <p:cNvPr id="84" name="Rectangle 83">
              <a:extLst>
                <a:ext uri="{FF2B5EF4-FFF2-40B4-BE49-F238E27FC236}">
                  <a16:creationId xmlns:a16="http://schemas.microsoft.com/office/drawing/2014/main" id="{BE5C01AD-3D6B-4CBB-B619-4D47CB97B2C1}"/>
                </a:ext>
              </a:extLst>
            </p:cNvPr>
            <p:cNvSpPr/>
            <p:nvPr/>
          </p:nvSpPr>
          <p:spPr>
            <a:xfrm>
              <a:off x="9190669" y="3584143"/>
              <a:ext cx="2128093" cy="299982"/>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Cost of energy services</a:t>
              </a:r>
            </a:p>
          </p:txBody>
        </p:sp>
        <p:sp>
          <p:nvSpPr>
            <p:cNvPr id="85" name="Rectangle 84">
              <a:extLst>
                <a:ext uri="{FF2B5EF4-FFF2-40B4-BE49-F238E27FC236}">
                  <a16:creationId xmlns:a16="http://schemas.microsoft.com/office/drawing/2014/main" id="{A939041E-29E4-4E39-93E7-B1C5C123BC44}"/>
                </a:ext>
              </a:extLst>
            </p:cNvPr>
            <p:cNvSpPr/>
            <p:nvPr/>
          </p:nvSpPr>
          <p:spPr>
            <a:xfrm>
              <a:off x="9190669" y="3859637"/>
              <a:ext cx="2128093" cy="29998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Land and food prices</a:t>
              </a:r>
            </a:p>
          </p:txBody>
        </p:sp>
      </p:grpSp>
      <p:grpSp>
        <p:nvGrpSpPr>
          <p:cNvPr id="8" name="Group 7">
            <a:extLst>
              <a:ext uri="{FF2B5EF4-FFF2-40B4-BE49-F238E27FC236}">
                <a16:creationId xmlns:a16="http://schemas.microsoft.com/office/drawing/2014/main" id="{73BB3799-387A-4783-8323-0EE785920B05}"/>
              </a:ext>
            </a:extLst>
          </p:cNvPr>
          <p:cNvGrpSpPr/>
          <p:nvPr/>
        </p:nvGrpSpPr>
        <p:grpSpPr>
          <a:xfrm>
            <a:off x="9344679" y="5099971"/>
            <a:ext cx="2128093" cy="1219630"/>
            <a:chOff x="9178426" y="5249604"/>
            <a:chExt cx="2128093" cy="1219630"/>
          </a:xfrm>
        </p:grpSpPr>
        <p:sp>
          <p:nvSpPr>
            <p:cNvPr id="80" name="Rectangle 79">
              <a:extLst>
                <a:ext uri="{FF2B5EF4-FFF2-40B4-BE49-F238E27FC236}">
                  <a16:creationId xmlns:a16="http://schemas.microsoft.com/office/drawing/2014/main" id="{31822ACF-7D19-4277-9341-D42CCA9C7FEC}"/>
                </a:ext>
              </a:extLst>
            </p:cNvPr>
            <p:cNvSpPr/>
            <p:nvPr/>
          </p:nvSpPr>
          <p:spPr>
            <a:xfrm>
              <a:off x="9178426" y="5534653"/>
              <a:ext cx="2128093" cy="313312"/>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Air pollutant emissions</a:t>
              </a:r>
            </a:p>
          </p:txBody>
        </p:sp>
        <p:sp>
          <p:nvSpPr>
            <p:cNvPr id="81" name="TextBox 80">
              <a:extLst>
                <a:ext uri="{FF2B5EF4-FFF2-40B4-BE49-F238E27FC236}">
                  <a16:creationId xmlns:a16="http://schemas.microsoft.com/office/drawing/2014/main" id="{78817998-55BB-49AA-820F-5934AF05E8AA}"/>
                </a:ext>
              </a:extLst>
            </p:cNvPr>
            <p:cNvSpPr txBox="1"/>
            <p:nvPr/>
          </p:nvSpPr>
          <p:spPr>
            <a:xfrm>
              <a:off x="9235692" y="5249604"/>
              <a:ext cx="1852005" cy="338554"/>
            </a:xfrm>
            <a:prstGeom prst="rect">
              <a:avLst/>
            </a:prstGeom>
            <a:noFill/>
          </p:spPr>
          <p:txBody>
            <a:bodyPr wrap="square" rtlCol="0">
              <a:spAutoFit/>
            </a:bodyPr>
            <a:lstStyle/>
            <a:p>
              <a:pPr algn="ctr"/>
              <a:r>
                <a:rPr lang="en-US" sz="1600" dirty="0"/>
                <a:t>Environmental</a:t>
              </a:r>
            </a:p>
          </p:txBody>
        </p:sp>
        <p:sp>
          <p:nvSpPr>
            <p:cNvPr id="86" name="Rectangle 85">
              <a:extLst>
                <a:ext uri="{FF2B5EF4-FFF2-40B4-BE49-F238E27FC236}">
                  <a16:creationId xmlns:a16="http://schemas.microsoft.com/office/drawing/2014/main" id="{15AD8411-972E-4FA0-B70A-183688C4631B}"/>
                </a:ext>
              </a:extLst>
            </p:cNvPr>
            <p:cNvSpPr/>
            <p:nvPr/>
          </p:nvSpPr>
          <p:spPr>
            <a:xfrm>
              <a:off x="9178426" y="5847965"/>
              <a:ext cx="2128093" cy="313312"/>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Water use</a:t>
              </a:r>
            </a:p>
          </p:txBody>
        </p:sp>
        <p:sp>
          <p:nvSpPr>
            <p:cNvPr id="87" name="Rectangle 86">
              <a:extLst>
                <a:ext uri="{FF2B5EF4-FFF2-40B4-BE49-F238E27FC236}">
                  <a16:creationId xmlns:a16="http://schemas.microsoft.com/office/drawing/2014/main" id="{A6DF3DBF-D930-46B0-82D4-9E1F0CC3ED8C}"/>
                </a:ext>
              </a:extLst>
            </p:cNvPr>
            <p:cNvSpPr/>
            <p:nvPr/>
          </p:nvSpPr>
          <p:spPr>
            <a:xfrm>
              <a:off x="9178426" y="6155922"/>
              <a:ext cx="2128093" cy="31331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Health impacts</a:t>
              </a:r>
            </a:p>
          </p:txBody>
        </p:sp>
      </p:grpSp>
      <p:grpSp>
        <p:nvGrpSpPr>
          <p:cNvPr id="88" name="Group 87">
            <a:extLst>
              <a:ext uri="{FF2B5EF4-FFF2-40B4-BE49-F238E27FC236}">
                <a16:creationId xmlns:a16="http://schemas.microsoft.com/office/drawing/2014/main" id="{C66ADDBA-3257-43A2-A1BD-193615FC2B10}"/>
              </a:ext>
            </a:extLst>
          </p:cNvPr>
          <p:cNvGrpSpPr/>
          <p:nvPr/>
        </p:nvGrpSpPr>
        <p:grpSpPr>
          <a:xfrm>
            <a:off x="885644" y="1281095"/>
            <a:ext cx="2394141" cy="4853424"/>
            <a:chOff x="719391" y="1063876"/>
            <a:chExt cx="2394141" cy="4853424"/>
          </a:xfrm>
        </p:grpSpPr>
        <p:sp>
          <p:nvSpPr>
            <p:cNvPr id="89" name="Arrow: Right 88">
              <a:extLst>
                <a:ext uri="{FF2B5EF4-FFF2-40B4-BE49-F238E27FC236}">
                  <a16:creationId xmlns:a16="http://schemas.microsoft.com/office/drawing/2014/main" id="{8A338F4E-1DDC-4167-BEEA-289098CBBFDC}"/>
                </a:ext>
              </a:extLst>
            </p:cNvPr>
            <p:cNvSpPr/>
            <p:nvPr/>
          </p:nvSpPr>
          <p:spPr>
            <a:xfrm>
              <a:off x="2425520" y="3063126"/>
              <a:ext cx="688012" cy="122938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8145E4C-BCCD-4A7F-845C-5FC33EB24917}"/>
                </a:ext>
              </a:extLst>
            </p:cNvPr>
            <p:cNvSpPr txBox="1"/>
            <p:nvPr/>
          </p:nvSpPr>
          <p:spPr>
            <a:xfrm>
              <a:off x="719391" y="1063876"/>
              <a:ext cx="1757469" cy="830997"/>
            </a:xfrm>
            <a:prstGeom prst="rect">
              <a:avLst/>
            </a:prstGeom>
            <a:noFill/>
          </p:spPr>
          <p:txBody>
            <a:bodyPr wrap="none" rtlCol="0">
              <a:spAutoFit/>
            </a:bodyPr>
            <a:lstStyle/>
            <a:p>
              <a:pPr algn="ctr"/>
              <a:r>
                <a:rPr lang="en-US" sz="2400" dirty="0"/>
                <a:t>Scenario</a:t>
              </a:r>
            </a:p>
            <a:p>
              <a:pPr algn="ctr"/>
              <a:r>
                <a:rPr lang="en-US" sz="2400" dirty="0"/>
                <a:t>assumptions</a:t>
              </a:r>
              <a:endParaRPr lang="en-US" sz="2000" dirty="0"/>
            </a:p>
          </p:txBody>
        </p:sp>
        <p:sp>
          <p:nvSpPr>
            <p:cNvPr id="91" name="Rectangle 90">
              <a:extLst>
                <a:ext uri="{FF2B5EF4-FFF2-40B4-BE49-F238E27FC236}">
                  <a16:creationId xmlns:a16="http://schemas.microsoft.com/office/drawing/2014/main" id="{D7FA9F62-EF02-4E15-9598-B02EC9DA5E74}"/>
                </a:ext>
              </a:extLst>
            </p:cNvPr>
            <p:cNvSpPr/>
            <p:nvPr/>
          </p:nvSpPr>
          <p:spPr>
            <a:xfrm>
              <a:off x="847837" y="1989251"/>
              <a:ext cx="1500579" cy="56882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Population</a:t>
              </a:r>
            </a:p>
            <a:p>
              <a:pPr algn="ctr"/>
              <a:r>
                <a:rPr lang="en-US" sz="1600" dirty="0">
                  <a:solidFill>
                    <a:schemeClr val="tx1"/>
                  </a:solidFill>
                </a:rPr>
                <a:t>growth</a:t>
              </a:r>
            </a:p>
          </p:txBody>
        </p:sp>
        <p:sp>
          <p:nvSpPr>
            <p:cNvPr id="92" name="Rectangle 91">
              <a:extLst>
                <a:ext uri="{FF2B5EF4-FFF2-40B4-BE49-F238E27FC236}">
                  <a16:creationId xmlns:a16="http://schemas.microsoft.com/office/drawing/2014/main" id="{277FCEF3-E894-4B86-BD08-D7DC5A719A98}"/>
                </a:ext>
              </a:extLst>
            </p:cNvPr>
            <p:cNvSpPr/>
            <p:nvPr/>
          </p:nvSpPr>
          <p:spPr>
            <a:xfrm>
              <a:off x="847837" y="2549122"/>
              <a:ext cx="1500579" cy="568825"/>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Economic growth</a:t>
              </a:r>
            </a:p>
          </p:txBody>
        </p:sp>
        <p:sp>
          <p:nvSpPr>
            <p:cNvPr id="93" name="Rectangle 92">
              <a:extLst>
                <a:ext uri="{FF2B5EF4-FFF2-40B4-BE49-F238E27FC236}">
                  <a16:creationId xmlns:a16="http://schemas.microsoft.com/office/drawing/2014/main" id="{6FAD03FB-8FC0-4C7E-98D9-8804D8B8696F}"/>
                </a:ext>
              </a:extLst>
            </p:cNvPr>
            <p:cNvSpPr/>
            <p:nvPr/>
          </p:nvSpPr>
          <p:spPr>
            <a:xfrm>
              <a:off x="847837" y="3668862"/>
              <a:ext cx="1500579" cy="568825"/>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Climate change</a:t>
              </a:r>
            </a:p>
          </p:txBody>
        </p:sp>
        <p:sp>
          <p:nvSpPr>
            <p:cNvPr id="94" name="Rectangle 93">
              <a:extLst>
                <a:ext uri="{FF2B5EF4-FFF2-40B4-BE49-F238E27FC236}">
                  <a16:creationId xmlns:a16="http://schemas.microsoft.com/office/drawing/2014/main" id="{961BD8D6-F809-4609-B71F-0DFF619807BD}"/>
                </a:ext>
              </a:extLst>
            </p:cNvPr>
            <p:cNvSpPr/>
            <p:nvPr/>
          </p:nvSpPr>
          <p:spPr>
            <a:xfrm>
              <a:off x="847837" y="4228733"/>
              <a:ext cx="1500579" cy="56882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Technology development</a:t>
              </a:r>
            </a:p>
          </p:txBody>
        </p:sp>
        <p:sp>
          <p:nvSpPr>
            <p:cNvPr id="95" name="Rectangle 94">
              <a:extLst>
                <a:ext uri="{FF2B5EF4-FFF2-40B4-BE49-F238E27FC236}">
                  <a16:creationId xmlns:a16="http://schemas.microsoft.com/office/drawing/2014/main" id="{660E4384-ADA6-4557-A3E1-915F50688004}"/>
                </a:ext>
              </a:extLst>
            </p:cNvPr>
            <p:cNvSpPr/>
            <p:nvPr/>
          </p:nvSpPr>
          <p:spPr>
            <a:xfrm>
              <a:off x="847837" y="4788603"/>
              <a:ext cx="1500579" cy="5688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Behavior and preferences</a:t>
              </a:r>
            </a:p>
          </p:txBody>
        </p:sp>
        <p:sp>
          <p:nvSpPr>
            <p:cNvPr id="96" name="Rectangle 95">
              <a:extLst>
                <a:ext uri="{FF2B5EF4-FFF2-40B4-BE49-F238E27FC236}">
                  <a16:creationId xmlns:a16="http://schemas.microsoft.com/office/drawing/2014/main" id="{B49EF924-870E-481B-A459-7169722A1FC5}"/>
                </a:ext>
              </a:extLst>
            </p:cNvPr>
            <p:cNvSpPr/>
            <p:nvPr/>
          </p:nvSpPr>
          <p:spPr>
            <a:xfrm>
              <a:off x="847837" y="3108992"/>
              <a:ext cx="1500579" cy="56882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Resource</a:t>
              </a:r>
            </a:p>
            <a:p>
              <a:pPr algn="ctr"/>
              <a:r>
                <a:rPr lang="en-US" sz="1600" dirty="0">
                  <a:solidFill>
                    <a:schemeClr val="tx1"/>
                  </a:solidFill>
                </a:rPr>
                <a:t>availability</a:t>
              </a:r>
            </a:p>
          </p:txBody>
        </p:sp>
        <p:sp>
          <p:nvSpPr>
            <p:cNvPr id="97" name="Rectangle 96">
              <a:extLst>
                <a:ext uri="{FF2B5EF4-FFF2-40B4-BE49-F238E27FC236}">
                  <a16:creationId xmlns:a16="http://schemas.microsoft.com/office/drawing/2014/main" id="{BCA398D7-A425-4FED-BCBE-1CFBFE014FE7}"/>
                </a:ext>
              </a:extLst>
            </p:cNvPr>
            <p:cNvSpPr/>
            <p:nvPr/>
          </p:nvSpPr>
          <p:spPr>
            <a:xfrm>
              <a:off x="847837" y="5348475"/>
              <a:ext cx="1500579" cy="568825"/>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Policies</a:t>
              </a:r>
            </a:p>
          </p:txBody>
        </p:sp>
      </p:grpSp>
      <p:sp>
        <p:nvSpPr>
          <p:cNvPr id="3" name="Slide Number Placeholder 5">
            <a:extLst>
              <a:ext uri="{FF2B5EF4-FFF2-40B4-BE49-F238E27FC236}">
                <a16:creationId xmlns:a16="http://schemas.microsoft.com/office/drawing/2014/main" id="{FDEBD5F3-5C76-CD0F-D716-80A45E604293}"/>
              </a:ext>
            </a:extLst>
          </p:cNvPr>
          <p:cNvSpPr>
            <a:spLocks noGrp="1"/>
          </p:cNvSpPr>
          <p:nvPr>
            <p:ph type="sldNum" sz="quarter" idx="12"/>
          </p:nvPr>
        </p:nvSpPr>
        <p:spPr>
          <a:xfrm>
            <a:off x="57149" y="6326370"/>
            <a:ext cx="548703" cy="365125"/>
          </a:xfrm>
        </p:spPr>
        <p:txBody>
          <a:bodyPr/>
          <a:lstStyle/>
          <a:p>
            <a:fld id="{2C54A5C6-1A67-402B-9D43-A5D8CAE25FA9}" type="slidenum">
              <a:rPr lang="en-US" smtClean="0">
                <a:solidFill>
                  <a:schemeClr val="bg1"/>
                </a:solidFill>
              </a:rPr>
              <a:t>3</a:t>
            </a:fld>
            <a:endParaRPr lang="en-US" dirty="0">
              <a:solidFill>
                <a:schemeClr val="bg1"/>
              </a:solidFill>
            </a:endParaRPr>
          </a:p>
        </p:txBody>
      </p:sp>
      <p:sp>
        <p:nvSpPr>
          <p:cNvPr id="57" name="TextBox 56">
            <a:extLst>
              <a:ext uri="{FF2B5EF4-FFF2-40B4-BE49-F238E27FC236}">
                <a16:creationId xmlns:a16="http://schemas.microsoft.com/office/drawing/2014/main" id="{0F93AEE4-FC1C-4BD8-A0B9-46B134BCCC4C}"/>
              </a:ext>
            </a:extLst>
          </p:cNvPr>
          <p:cNvSpPr txBox="1"/>
          <p:nvPr/>
        </p:nvSpPr>
        <p:spPr>
          <a:xfrm>
            <a:off x="3205230" y="6288063"/>
            <a:ext cx="6094520" cy="369332"/>
          </a:xfrm>
          <a:prstGeom prst="rect">
            <a:avLst/>
          </a:prstGeom>
          <a:noFill/>
        </p:spPr>
        <p:txBody>
          <a:bodyPr wrap="square">
            <a:spAutoFit/>
          </a:bodyPr>
          <a:lstStyle/>
          <a:p>
            <a:r>
              <a:rPr lang="en-US" dirty="0"/>
              <a:t>GCAM documentation: http://jgcri.github.io/gcam-doc/</a:t>
            </a:r>
          </a:p>
        </p:txBody>
      </p:sp>
      <p:sp>
        <p:nvSpPr>
          <p:cNvPr id="10" name="Arrow: Left 9">
            <a:extLst>
              <a:ext uri="{FF2B5EF4-FFF2-40B4-BE49-F238E27FC236}">
                <a16:creationId xmlns:a16="http://schemas.microsoft.com/office/drawing/2014/main" id="{DFF45A57-6476-27C8-6432-BECBFEE03C7A}"/>
              </a:ext>
            </a:extLst>
          </p:cNvPr>
          <p:cNvSpPr/>
          <p:nvPr/>
        </p:nvSpPr>
        <p:spPr>
          <a:xfrm>
            <a:off x="11530038" y="5409038"/>
            <a:ext cx="489204" cy="31331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31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36" grpId="0"/>
      <p:bldP spid="10" grpId="0" animBg="1"/>
    </p:bldLst>
  </p:timing>
  <p:extLst>
    <p:ext uri="{E180D4A7-C9FB-4DFB-919C-405C955672EB}">
      <p14:showEvtLst xmlns:p14="http://schemas.microsoft.com/office/powerpoint/2010/main">
        <p14:playEvt time="1" objId="10"/>
        <p14:stopEvt time="32572" objId="10"/>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
            <a:extLst>
              <a:ext uri="{FF2B5EF4-FFF2-40B4-BE49-F238E27FC236}">
                <a16:creationId xmlns:a16="http://schemas.microsoft.com/office/drawing/2014/main" id="{8D9D21C2-F98F-4D18-B62D-2EEC757F8571}"/>
              </a:ext>
            </a:extLst>
          </p:cNvPr>
          <p:cNvSpPr txBox="1">
            <a:spLocks/>
          </p:cNvSpPr>
          <p:nvPr/>
        </p:nvSpPr>
        <p:spPr>
          <a:xfrm>
            <a:off x="1638300" y="92557"/>
            <a:ext cx="8915400" cy="62837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ct val="100000"/>
              </a:lnSpc>
              <a:spcBef>
                <a:spcPts val="100"/>
              </a:spcBef>
            </a:pPr>
            <a:r>
              <a:rPr lang="en-US" sz="4000" b="1" spc="-5" dirty="0">
                <a:solidFill>
                  <a:srgbClr val="006FB8"/>
                </a:solidFill>
                <a:latin typeface="Calibri"/>
                <a:cs typeface="Calibri"/>
              </a:rPr>
              <a:t>GCAM-USA spatial resolution</a:t>
            </a:r>
            <a:endParaRPr lang="en-US" sz="3200" b="1" dirty="0">
              <a:latin typeface="Calibri"/>
              <a:cs typeface="Calibri"/>
            </a:endParaRPr>
          </a:p>
        </p:txBody>
      </p:sp>
      <p:sp>
        <p:nvSpPr>
          <p:cNvPr id="12" name="TextBox 11">
            <a:extLst>
              <a:ext uri="{FF2B5EF4-FFF2-40B4-BE49-F238E27FC236}">
                <a16:creationId xmlns:a16="http://schemas.microsoft.com/office/drawing/2014/main" id="{AE388BF1-C85A-4E9D-AD9D-6E6E2586E70F}"/>
              </a:ext>
            </a:extLst>
          </p:cNvPr>
          <p:cNvSpPr txBox="1"/>
          <p:nvPr/>
        </p:nvSpPr>
        <p:spPr>
          <a:xfrm>
            <a:off x="1150854" y="938589"/>
            <a:ext cx="3875356" cy="400110"/>
          </a:xfrm>
          <a:prstGeom prst="rect">
            <a:avLst/>
          </a:prstGeom>
          <a:noFill/>
        </p:spPr>
        <p:txBody>
          <a:bodyPr wrap="none" rtlCol="0">
            <a:spAutoFit/>
          </a:bodyPr>
          <a:lstStyle/>
          <a:p>
            <a:r>
              <a:rPr lang="en-US" sz="2000" dirty="0"/>
              <a:t>Socio-economic and energy regions</a:t>
            </a:r>
          </a:p>
        </p:txBody>
      </p:sp>
      <p:pic>
        <p:nvPicPr>
          <p:cNvPr id="14" name="Picture 13">
            <a:extLst>
              <a:ext uri="{FF2B5EF4-FFF2-40B4-BE49-F238E27FC236}">
                <a16:creationId xmlns:a16="http://schemas.microsoft.com/office/drawing/2014/main" id="{9091B85C-C057-4A31-8E5D-C293A47FCA61}"/>
              </a:ext>
            </a:extLst>
          </p:cNvPr>
          <p:cNvPicPr>
            <a:picLocks noChangeAspect="1"/>
          </p:cNvPicPr>
          <p:nvPr/>
        </p:nvPicPr>
        <p:blipFill>
          <a:blip r:embed="rId3"/>
          <a:stretch>
            <a:fillRect/>
          </a:stretch>
        </p:blipFill>
        <p:spPr>
          <a:xfrm>
            <a:off x="893528" y="1338699"/>
            <a:ext cx="4687875" cy="5074805"/>
          </a:xfrm>
          <a:prstGeom prst="rect">
            <a:avLst/>
          </a:prstGeom>
          <a:ln>
            <a:solidFill>
              <a:schemeClr val="tx1"/>
            </a:solidFill>
          </a:ln>
        </p:spPr>
      </p:pic>
      <p:pic>
        <p:nvPicPr>
          <p:cNvPr id="16" name="Picture 2">
            <a:extLst>
              <a:ext uri="{FF2B5EF4-FFF2-40B4-BE49-F238E27FC236}">
                <a16:creationId xmlns:a16="http://schemas.microsoft.com/office/drawing/2014/main" id="{72F074CC-551C-4EE2-AF8B-B46DD41B9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532" y="1121043"/>
            <a:ext cx="4952940" cy="2870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BE903DA-FFA0-4277-ADD9-9159776D1B23}"/>
              </a:ext>
            </a:extLst>
          </p:cNvPr>
          <p:cNvSpPr txBox="1"/>
          <p:nvPr/>
        </p:nvSpPr>
        <p:spPr>
          <a:xfrm>
            <a:off x="7783480" y="720934"/>
            <a:ext cx="2234714" cy="400110"/>
          </a:xfrm>
          <a:prstGeom prst="rect">
            <a:avLst/>
          </a:prstGeom>
          <a:noFill/>
        </p:spPr>
        <p:txBody>
          <a:bodyPr wrap="none" rtlCol="0">
            <a:spAutoFit/>
          </a:bodyPr>
          <a:lstStyle/>
          <a:p>
            <a:r>
              <a:rPr lang="en-US" sz="2000" dirty="0"/>
              <a:t>Electric grid regions</a:t>
            </a:r>
          </a:p>
        </p:txBody>
      </p:sp>
      <p:pic>
        <p:nvPicPr>
          <p:cNvPr id="21" name="Picture 20">
            <a:extLst>
              <a:ext uri="{FF2B5EF4-FFF2-40B4-BE49-F238E27FC236}">
                <a16:creationId xmlns:a16="http://schemas.microsoft.com/office/drawing/2014/main" id="{215BA6ED-B268-42FF-BCD9-57209B55D61C}"/>
              </a:ext>
            </a:extLst>
          </p:cNvPr>
          <p:cNvPicPr>
            <a:picLocks noChangeAspect="1"/>
          </p:cNvPicPr>
          <p:nvPr/>
        </p:nvPicPr>
        <p:blipFill rotWithShape="1">
          <a:blip r:embed="rId5"/>
          <a:srcRect l="4325" t="2321" r="4919" b="2510"/>
          <a:stretch/>
        </p:blipFill>
        <p:spPr>
          <a:xfrm>
            <a:off x="6345532" y="4557051"/>
            <a:ext cx="4937760" cy="2065328"/>
          </a:xfrm>
          <a:prstGeom prst="rect">
            <a:avLst/>
          </a:prstGeom>
          <a:solidFill>
            <a:schemeClr val="bg1"/>
          </a:solidFill>
          <a:ln>
            <a:solidFill>
              <a:schemeClr val="tx1"/>
            </a:solidFill>
          </a:ln>
        </p:spPr>
      </p:pic>
      <p:sp>
        <p:nvSpPr>
          <p:cNvPr id="22" name="TextBox 21">
            <a:extLst>
              <a:ext uri="{FF2B5EF4-FFF2-40B4-BE49-F238E27FC236}">
                <a16:creationId xmlns:a16="http://schemas.microsoft.com/office/drawing/2014/main" id="{C543FCA4-CE50-482A-8644-74C5C67F4462}"/>
              </a:ext>
            </a:extLst>
          </p:cNvPr>
          <p:cNvSpPr txBox="1"/>
          <p:nvPr/>
        </p:nvSpPr>
        <p:spPr>
          <a:xfrm>
            <a:off x="6867363" y="4169075"/>
            <a:ext cx="4066947" cy="400110"/>
          </a:xfrm>
          <a:prstGeom prst="rect">
            <a:avLst/>
          </a:prstGeom>
          <a:noFill/>
        </p:spPr>
        <p:txBody>
          <a:bodyPr wrap="none" rtlCol="0">
            <a:spAutoFit/>
          </a:bodyPr>
          <a:lstStyle/>
          <a:p>
            <a:r>
              <a:rPr lang="en-US" sz="2000" dirty="0"/>
              <a:t>Land regions and water supply basins</a:t>
            </a:r>
          </a:p>
        </p:txBody>
      </p:sp>
      <p:sp>
        <p:nvSpPr>
          <p:cNvPr id="10" name="Slide Number Placeholder 5">
            <a:extLst>
              <a:ext uri="{FF2B5EF4-FFF2-40B4-BE49-F238E27FC236}">
                <a16:creationId xmlns:a16="http://schemas.microsoft.com/office/drawing/2014/main" id="{DB4B6821-9A4B-48F2-A34E-268C56FD1EAF}"/>
              </a:ext>
            </a:extLst>
          </p:cNvPr>
          <p:cNvSpPr>
            <a:spLocks noGrp="1"/>
          </p:cNvSpPr>
          <p:nvPr>
            <p:ph type="sldNum" sz="quarter" idx="12"/>
          </p:nvPr>
        </p:nvSpPr>
        <p:spPr>
          <a:xfrm>
            <a:off x="57149" y="6326370"/>
            <a:ext cx="548703" cy="365125"/>
          </a:xfrm>
        </p:spPr>
        <p:txBody>
          <a:bodyPr/>
          <a:lstStyle/>
          <a:p>
            <a:fld id="{2C54A5C6-1A67-402B-9D43-A5D8CAE25FA9}" type="slidenum">
              <a:rPr lang="en-US" smtClean="0">
                <a:solidFill>
                  <a:schemeClr val="bg1"/>
                </a:solidFill>
              </a:rPr>
              <a:t>4</a:t>
            </a:fld>
            <a:endParaRPr lang="en-US" dirty="0">
              <a:solidFill>
                <a:schemeClr val="bg1"/>
              </a:solidFill>
            </a:endParaRPr>
          </a:p>
        </p:txBody>
      </p:sp>
      <p:sp>
        <p:nvSpPr>
          <p:cNvPr id="2" name="TextBox 1">
            <a:extLst>
              <a:ext uri="{FF2B5EF4-FFF2-40B4-BE49-F238E27FC236}">
                <a16:creationId xmlns:a16="http://schemas.microsoft.com/office/drawing/2014/main" id="{2DB28D28-C0D2-E4A9-D148-492F6E347D12}"/>
              </a:ext>
            </a:extLst>
          </p:cNvPr>
          <p:cNvSpPr txBox="1"/>
          <p:nvPr/>
        </p:nvSpPr>
        <p:spPr>
          <a:xfrm>
            <a:off x="908708" y="6488668"/>
            <a:ext cx="6094520" cy="369332"/>
          </a:xfrm>
          <a:prstGeom prst="rect">
            <a:avLst/>
          </a:prstGeom>
          <a:noFill/>
        </p:spPr>
        <p:txBody>
          <a:bodyPr wrap="square">
            <a:spAutoFit/>
          </a:bodyPr>
          <a:lstStyle/>
          <a:p>
            <a:r>
              <a:rPr lang="en-US" dirty="0"/>
              <a:t>GCAM documentation: http://jgcri.github.io/gcam-doc/</a:t>
            </a:r>
          </a:p>
        </p:txBody>
      </p:sp>
    </p:spTree>
    <p:extLst>
      <p:ext uri="{BB962C8B-B14F-4D97-AF65-F5344CB8AC3E}">
        <p14:creationId xmlns:p14="http://schemas.microsoft.com/office/powerpoint/2010/main" val="316465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B0D0312C-816E-4242-8F0C-1F7E52E21497}"/>
              </a:ext>
            </a:extLst>
          </p:cNvPr>
          <p:cNvSpPr txBox="1"/>
          <p:nvPr/>
        </p:nvSpPr>
        <p:spPr>
          <a:xfrm>
            <a:off x="2122894" y="726138"/>
            <a:ext cx="7946211" cy="369332"/>
          </a:xfrm>
          <a:prstGeom prst="rect">
            <a:avLst/>
          </a:prstGeom>
          <a:noFill/>
        </p:spPr>
        <p:txBody>
          <a:bodyPr wrap="square" rtlCol="0">
            <a:spAutoFit/>
          </a:bodyPr>
          <a:lstStyle/>
          <a:p>
            <a:pPr algn="ctr"/>
            <a:r>
              <a:rPr lang="en-US" i="1" dirty="0">
                <a:solidFill>
                  <a:schemeClr val="bg1">
                    <a:lumMod val="50000"/>
                  </a:schemeClr>
                </a:solidFill>
              </a:rPr>
              <a:t>GLIMPSE: </a:t>
            </a:r>
            <a:r>
              <a:rPr lang="en-US" i="1" u="sng" dirty="0">
                <a:solidFill>
                  <a:schemeClr val="bg1">
                    <a:lumMod val="50000"/>
                  </a:schemeClr>
                </a:solidFill>
              </a:rPr>
              <a:t>G</a:t>
            </a:r>
            <a:r>
              <a:rPr lang="en-US" i="1" dirty="0">
                <a:solidFill>
                  <a:schemeClr val="bg1">
                    <a:lumMod val="50000"/>
                  </a:schemeClr>
                </a:solidFill>
              </a:rPr>
              <a:t>CAM </a:t>
            </a:r>
            <a:r>
              <a:rPr lang="en-US" i="1" u="sng" dirty="0">
                <a:solidFill>
                  <a:schemeClr val="bg1">
                    <a:lumMod val="50000"/>
                  </a:schemeClr>
                </a:solidFill>
              </a:rPr>
              <a:t>L</a:t>
            </a:r>
            <a:r>
              <a:rPr lang="en-US" i="1" dirty="0">
                <a:solidFill>
                  <a:schemeClr val="bg1">
                    <a:lumMod val="50000"/>
                  </a:schemeClr>
                </a:solidFill>
              </a:rPr>
              <a:t>ong-term </a:t>
            </a:r>
            <a:r>
              <a:rPr lang="en-US" i="1" u="sng" dirty="0">
                <a:solidFill>
                  <a:schemeClr val="bg1">
                    <a:lumMod val="50000"/>
                  </a:schemeClr>
                </a:solidFill>
              </a:rPr>
              <a:t>I</a:t>
            </a:r>
            <a:r>
              <a:rPr lang="en-US" i="1" dirty="0">
                <a:solidFill>
                  <a:schemeClr val="bg1">
                    <a:lumMod val="50000"/>
                  </a:schemeClr>
                </a:solidFill>
              </a:rPr>
              <a:t>nteractive </a:t>
            </a:r>
            <a:r>
              <a:rPr lang="en-US" i="1" u="sng" dirty="0">
                <a:solidFill>
                  <a:schemeClr val="bg1">
                    <a:lumMod val="50000"/>
                  </a:schemeClr>
                </a:solidFill>
              </a:rPr>
              <a:t>M</a:t>
            </a:r>
            <a:r>
              <a:rPr lang="en-US" i="1" dirty="0">
                <a:solidFill>
                  <a:schemeClr val="bg1">
                    <a:lumMod val="50000"/>
                  </a:schemeClr>
                </a:solidFill>
              </a:rPr>
              <a:t>ulti-</a:t>
            </a:r>
            <a:r>
              <a:rPr lang="en-US" i="1" u="sng" dirty="0">
                <a:solidFill>
                  <a:schemeClr val="bg1">
                    <a:lumMod val="50000"/>
                  </a:schemeClr>
                </a:solidFill>
              </a:rPr>
              <a:t>P</a:t>
            </a:r>
            <a:r>
              <a:rPr lang="en-US" i="1" dirty="0">
                <a:solidFill>
                  <a:schemeClr val="bg1">
                    <a:lumMod val="50000"/>
                  </a:schemeClr>
                </a:solidFill>
              </a:rPr>
              <a:t>ollutant </a:t>
            </a:r>
            <a:r>
              <a:rPr lang="en-US" i="1" u="sng" dirty="0">
                <a:solidFill>
                  <a:schemeClr val="bg1">
                    <a:lumMod val="50000"/>
                  </a:schemeClr>
                </a:solidFill>
              </a:rPr>
              <a:t>S</a:t>
            </a:r>
            <a:r>
              <a:rPr lang="en-US" i="1" dirty="0">
                <a:solidFill>
                  <a:schemeClr val="bg1">
                    <a:lumMod val="50000"/>
                  </a:schemeClr>
                </a:solidFill>
              </a:rPr>
              <a:t>cenario </a:t>
            </a:r>
            <a:r>
              <a:rPr lang="en-US" i="1" u="sng" dirty="0">
                <a:solidFill>
                  <a:schemeClr val="bg1">
                    <a:lumMod val="50000"/>
                  </a:schemeClr>
                </a:solidFill>
              </a:rPr>
              <a:t>E</a:t>
            </a:r>
            <a:r>
              <a:rPr lang="en-US" i="1" dirty="0">
                <a:solidFill>
                  <a:schemeClr val="bg1">
                    <a:lumMod val="50000"/>
                  </a:schemeClr>
                </a:solidFill>
              </a:rPr>
              <a:t>valuator</a:t>
            </a:r>
          </a:p>
        </p:txBody>
      </p:sp>
      <p:sp>
        <p:nvSpPr>
          <p:cNvPr id="8" name="object 2">
            <a:extLst>
              <a:ext uri="{FF2B5EF4-FFF2-40B4-BE49-F238E27FC236}">
                <a16:creationId xmlns:a16="http://schemas.microsoft.com/office/drawing/2014/main" id="{AB46F26C-7751-4629-A727-639D05E74F3C}"/>
              </a:ext>
            </a:extLst>
          </p:cNvPr>
          <p:cNvSpPr txBox="1">
            <a:spLocks/>
          </p:cNvSpPr>
          <p:nvPr/>
        </p:nvSpPr>
        <p:spPr>
          <a:xfrm>
            <a:off x="1638300" y="92557"/>
            <a:ext cx="8915400" cy="628377"/>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gn="ctr">
              <a:lnSpc>
                <a:spcPct val="100000"/>
              </a:lnSpc>
              <a:spcBef>
                <a:spcPts val="100"/>
              </a:spcBef>
            </a:pPr>
            <a:r>
              <a:rPr lang="en-US" sz="4000" b="1" spc="-5" dirty="0">
                <a:solidFill>
                  <a:srgbClr val="006FB8"/>
                </a:solidFill>
                <a:latin typeface="Calibri"/>
                <a:cs typeface="Calibri"/>
              </a:rPr>
              <a:t>EPA GLIMPSE Project</a:t>
            </a:r>
            <a:endParaRPr lang="en-US" sz="3200" b="1" dirty="0">
              <a:latin typeface="Calibri"/>
              <a:cs typeface="Calibri"/>
            </a:endParaRPr>
          </a:p>
        </p:txBody>
      </p:sp>
      <p:grpSp>
        <p:nvGrpSpPr>
          <p:cNvPr id="3" name="Group 2">
            <a:extLst>
              <a:ext uri="{FF2B5EF4-FFF2-40B4-BE49-F238E27FC236}">
                <a16:creationId xmlns:a16="http://schemas.microsoft.com/office/drawing/2014/main" id="{DA9CAC63-9A0B-4388-BD59-ADC654047825}"/>
              </a:ext>
            </a:extLst>
          </p:cNvPr>
          <p:cNvGrpSpPr/>
          <p:nvPr/>
        </p:nvGrpSpPr>
        <p:grpSpPr>
          <a:xfrm>
            <a:off x="5241049" y="1930115"/>
            <a:ext cx="6893802" cy="4796055"/>
            <a:chOff x="5247476" y="1657194"/>
            <a:chExt cx="6893802" cy="4796055"/>
          </a:xfrm>
        </p:grpSpPr>
        <p:pic>
          <p:nvPicPr>
            <p:cNvPr id="7" name="Picture 6">
              <a:extLst>
                <a:ext uri="{FF2B5EF4-FFF2-40B4-BE49-F238E27FC236}">
                  <a16:creationId xmlns:a16="http://schemas.microsoft.com/office/drawing/2014/main" id="{6899EA6C-C04C-4397-98AF-89EAD8258641}"/>
                </a:ext>
              </a:extLst>
            </p:cNvPr>
            <p:cNvPicPr>
              <a:picLocks noChangeAspect="1"/>
            </p:cNvPicPr>
            <p:nvPr/>
          </p:nvPicPr>
          <p:blipFill>
            <a:blip r:embed="rId3"/>
            <a:stretch>
              <a:fillRect/>
            </a:stretch>
          </p:blipFill>
          <p:spPr>
            <a:xfrm>
              <a:off x="5247476" y="1657194"/>
              <a:ext cx="6893802" cy="4515505"/>
            </a:xfrm>
            <a:prstGeom prst="rect">
              <a:avLst/>
            </a:prstGeom>
            <a:ln>
              <a:solidFill>
                <a:schemeClr val="tx1"/>
              </a:solidFill>
            </a:ln>
            <a:effectLst/>
          </p:spPr>
        </p:pic>
        <p:pic>
          <p:nvPicPr>
            <p:cNvPr id="9" name="Picture 8">
              <a:extLst>
                <a:ext uri="{FF2B5EF4-FFF2-40B4-BE49-F238E27FC236}">
                  <a16:creationId xmlns:a16="http://schemas.microsoft.com/office/drawing/2014/main" id="{B8516CB5-4AF2-4641-B20E-9A39CD180EBB}"/>
                </a:ext>
              </a:extLst>
            </p:cNvPr>
            <p:cNvPicPr>
              <a:picLocks noChangeAspect="1"/>
            </p:cNvPicPr>
            <p:nvPr/>
          </p:nvPicPr>
          <p:blipFill>
            <a:blip r:embed="rId4"/>
            <a:stretch>
              <a:fillRect/>
            </a:stretch>
          </p:blipFill>
          <p:spPr>
            <a:xfrm>
              <a:off x="6952360" y="2837638"/>
              <a:ext cx="4990130" cy="3615611"/>
            </a:xfrm>
            <a:prstGeom prst="rect">
              <a:avLst/>
            </a:prstGeom>
            <a:ln>
              <a:solidFill>
                <a:schemeClr val="tx1"/>
              </a:solidFill>
            </a:ln>
            <a:effectLst/>
          </p:spPr>
        </p:pic>
      </p:grpSp>
      <p:sp>
        <p:nvSpPr>
          <p:cNvPr id="10" name="TextBox 9">
            <a:extLst>
              <a:ext uri="{FF2B5EF4-FFF2-40B4-BE49-F238E27FC236}">
                <a16:creationId xmlns:a16="http://schemas.microsoft.com/office/drawing/2014/main" id="{89E73B2B-F7D0-44FA-8E0D-4DDD29FF83B7}"/>
              </a:ext>
            </a:extLst>
          </p:cNvPr>
          <p:cNvSpPr txBox="1"/>
          <p:nvPr/>
        </p:nvSpPr>
        <p:spPr>
          <a:xfrm>
            <a:off x="141705" y="1477632"/>
            <a:ext cx="5099344" cy="4699331"/>
          </a:xfrm>
          <a:prstGeom prst="rect">
            <a:avLst/>
          </a:prstGeom>
        </p:spPr>
        <p:txBody>
          <a:bodyPr vert="horz" wrap="square" lIns="91440" tIns="45720" rIns="91440" bIns="45720" rtlCol="0">
            <a:noAutofit/>
          </a:bodyPr>
          <a:lstStyle/>
          <a:p>
            <a:pPr marL="0" indent="0" algn="l">
              <a:lnSpc>
                <a:spcPts val="1800"/>
              </a:lnSpc>
              <a:buNone/>
            </a:pPr>
            <a:r>
              <a:rPr lang="en-US" sz="2400" b="1" dirty="0">
                <a:cs typeface="Segoe UI" panose="020B0502040204020203" pitchFamily="34" charset="0"/>
              </a:rPr>
              <a:t>Decision support system</a:t>
            </a:r>
          </a:p>
          <a:p>
            <a:pPr marL="0" indent="0" algn="l">
              <a:lnSpc>
                <a:spcPts val="1800"/>
              </a:lnSpc>
              <a:spcAft>
                <a:spcPts val="600"/>
              </a:spcAft>
              <a:buNone/>
            </a:pPr>
            <a:endParaRPr lang="en-US" sz="1000" b="1" dirty="0">
              <a:cs typeface="Segoe UI" panose="020B0502040204020203" pitchFamily="34" charset="0"/>
            </a:endParaRPr>
          </a:p>
          <a:p>
            <a:pPr marL="171450" indent="-171450" algn="l">
              <a:lnSpc>
                <a:spcPts val="1800"/>
              </a:lnSpc>
              <a:spcAft>
                <a:spcPts val="600"/>
              </a:spcAft>
              <a:buFont typeface="Arial" panose="020B0604020202020204" pitchFamily="34" charset="0"/>
              <a:buChar char="•"/>
            </a:pPr>
            <a:r>
              <a:rPr lang="en-US" sz="2000" dirty="0">
                <a:cs typeface="Segoe UI" panose="020B0502040204020203" pitchFamily="34" charset="0"/>
              </a:rPr>
              <a:t>GLIMPSE graphical user interface for GCAM</a:t>
            </a:r>
          </a:p>
          <a:p>
            <a:pPr marL="171450" indent="-171450" algn="l">
              <a:lnSpc>
                <a:spcPts val="1800"/>
              </a:lnSpc>
              <a:spcAft>
                <a:spcPts val="600"/>
              </a:spcAft>
              <a:buFont typeface="Arial" panose="020B0604020202020204" pitchFamily="34" charset="0"/>
              <a:buChar char="•"/>
            </a:pPr>
            <a:r>
              <a:rPr lang="en-US" sz="2000" dirty="0">
                <a:cs typeface="Segoe UI" panose="020B0502040204020203" pitchFamily="34" charset="0"/>
              </a:rPr>
              <a:t>Supports exploratory analyses</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Constructing scenarios</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Managing GCAM execution</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Visualizing results</a:t>
            </a:r>
          </a:p>
          <a:p>
            <a:pPr marL="171450" indent="-171450">
              <a:lnSpc>
                <a:spcPts val="1800"/>
              </a:lnSpc>
              <a:spcAft>
                <a:spcPts val="600"/>
              </a:spcAft>
              <a:buFont typeface="Arial" panose="020B0604020202020204" pitchFamily="34" charset="0"/>
              <a:buChar char="•"/>
            </a:pPr>
            <a:r>
              <a:rPr lang="en-US" sz="2000" dirty="0">
                <a:cs typeface="Segoe UI" panose="020B0502040204020203" pitchFamily="34" charset="0"/>
              </a:rPr>
              <a:t>Facilitates policy evaluation</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Technology market share targets</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Technology and fuel subsidies or taxes</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Pollutant taxes and caps</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Technology availability</a:t>
            </a:r>
          </a:p>
          <a:p>
            <a:pPr marL="171450" indent="-171450">
              <a:lnSpc>
                <a:spcPts val="1800"/>
              </a:lnSpc>
              <a:spcAft>
                <a:spcPts val="600"/>
              </a:spcAft>
              <a:buFont typeface="Arial" panose="020B0604020202020204" pitchFamily="34" charset="0"/>
              <a:buChar char="•"/>
            </a:pPr>
            <a:r>
              <a:rPr lang="en-US" sz="2000" dirty="0">
                <a:cs typeface="Segoe UI" panose="020B0502040204020203" pitchFamily="34" charset="0"/>
              </a:rPr>
              <a:t>Operational modes</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Test specific policy or scenario</a:t>
            </a:r>
          </a:p>
          <a:p>
            <a:pPr marL="628650" lvl="1" indent="-171450">
              <a:lnSpc>
                <a:spcPts val="1800"/>
              </a:lnSpc>
              <a:spcAft>
                <a:spcPts val="600"/>
              </a:spcAft>
              <a:buFont typeface="Arial" panose="020B0604020202020204" pitchFamily="34" charset="0"/>
              <a:buChar char="•"/>
            </a:pPr>
            <a:r>
              <a:rPr lang="en-US" sz="2000" dirty="0">
                <a:cs typeface="Segoe UI" panose="020B0502040204020203" pitchFamily="34" charset="0"/>
              </a:rPr>
              <a:t>Outline goals; GCAM identifies strategy </a:t>
            </a:r>
          </a:p>
          <a:p>
            <a:pPr marL="628650" lvl="1" indent="-171450">
              <a:lnSpc>
                <a:spcPts val="1800"/>
              </a:lnSpc>
              <a:spcAft>
                <a:spcPts val="600"/>
              </a:spcAft>
              <a:buFont typeface="Arial" panose="020B0604020202020204" pitchFamily="34" charset="0"/>
              <a:buChar char="•"/>
            </a:pPr>
            <a:endParaRPr lang="en-US" sz="2000" b="1" dirty="0">
              <a:cs typeface="Segoe UI" panose="020B0502040204020203" pitchFamily="34" charset="0"/>
            </a:endParaRPr>
          </a:p>
          <a:p>
            <a:pPr marL="628650" lvl="1" indent="-171450">
              <a:lnSpc>
                <a:spcPts val="1800"/>
              </a:lnSpc>
              <a:spcAft>
                <a:spcPts val="600"/>
              </a:spcAft>
              <a:buFont typeface="Arial" panose="020B0604020202020204" pitchFamily="34" charset="0"/>
              <a:buChar char="•"/>
            </a:pPr>
            <a:endParaRPr lang="en-US" sz="2000" b="1" dirty="0">
              <a:cs typeface="Segoe UI" panose="020B0502040204020203" pitchFamily="34" charset="0"/>
            </a:endParaRPr>
          </a:p>
          <a:p>
            <a:pPr marL="171450" indent="-171450" algn="l">
              <a:lnSpc>
                <a:spcPts val="1800"/>
              </a:lnSpc>
              <a:spcAft>
                <a:spcPts val="600"/>
              </a:spcAft>
              <a:buFont typeface="Arial" panose="020B0604020202020204" pitchFamily="34" charset="0"/>
              <a:buChar char="•"/>
            </a:pPr>
            <a:endParaRPr lang="en-US" sz="2000" b="1" dirty="0">
              <a:cs typeface="Segoe UI" panose="020B0502040204020203" pitchFamily="34" charset="0"/>
            </a:endParaRPr>
          </a:p>
        </p:txBody>
      </p:sp>
      <p:sp>
        <p:nvSpPr>
          <p:cNvPr id="2" name="Slide Number Placeholder 5">
            <a:extLst>
              <a:ext uri="{FF2B5EF4-FFF2-40B4-BE49-F238E27FC236}">
                <a16:creationId xmlns:a16="http://schemas.microsoft.com/office/drawing/2014/main" id="{D6BEAF4E-B21E-849E-29DD-FB4D57583743}"/>
              </a:ext>
            </a:extLst>
          </p:cNvPr>
          <p:cNvSpPr>
            <a:spLocks noGrp="1"/>
          </p:cNvSpPr>
          <p:nvPr>
            <p:ph type="sldNum" sz="quarter" idx="12"/>
          </p:nvPr>
        </p:nvSpPr>
        <p:spPr>
          <a:xfrm>
            <a:off x="57149" y="6326370"/>
            <a:ext cx="548703" cy="365125"/>
          </a:xfrm>
        </p:spPr>
        <p:txBody>
          <a:bodyPr/>
          <a:lstStyle/>
          <a:p>
            <a:fld id="{2C54A5C6-1A67-402B-9D43-A5D8CAE25FA9}" type="slidenum">
              <a:rPr lang="en-US" smtClean="0">
                <a:solidFill>
                  <a:schemeClr val="bg1"/>
                </a:solidFill>
              </a:rPr>
              <a:t>5</a:t>
            </a:fld>
            <a:endParaRPr lang="en-US" dirty="0">
              <a:solidFill>
                <a:schemeClr val="bg1"/>
              </a:solidFill>
            </a:endParaRPr>
          </a:p>
        </p:txBody>
      </p:sp>
      <p:sp>
        <p:nvSpPr>
          <p:cNvPr id="11" name="TextBox 10">
            <a:extLst>
              <a:ext uri="{FF2B5EF4-FFF2-40B4-BE49-F238E27FC236}">
                <a16:creationId xmlns:a16="http://schemas.microsoft.com/office/drawing/2014/main" id="{7E66C7A5-ABDC-4D22-B750-034C662CFBE0}"/>
              </a:ext>
            </a:extLst>
          </p:cNvPr>
          <p:cNvSpPr txBox="1"/>
          <p:nvPr/>
        </p:nvSpPr>
        <p:spPr>
          <a:xfrm>
            <a:off x="738273" y="6494386"/>
            <a:ext cx="11403005" cy="369332"/>
          </a:xfrm>
          <a:prstGeom prst="rect">
            <a:avLst/>
          </a:prstGeom>
          <a:noFill/>
        </p:spPr>
        <p:txBody>
          <a:bodyPr wrap="square">
            <a:spAutoFit/>
          </a:bodyPr>
          <a:lstStyle/>
          <a:p>
            <a:r>
              <a:rPr lang="en-US" b="1" dirty="0"/>
              <a:t>https://www.epa.gov/glimpse</a:t>
            </a:r>
          </a:p>
        </p:txBody>
      </p:sp>
      <p:pic>
        <p:nvPicPr>
          <p:cNvPr id="4" name="Picture 3" descr="A picture containing graphical user interface&#10;&#10;Description automatically generated">
            <a:extLst>
              <a:ext uri="{FF2B5EF4-FFF2-40B4-BE49-F238E27FC236}">
                <a16:creationId xmlns:a16="http://schemas.microsoft.com/office/drawing/2014/main" id="{BD68567C-6682-CFF7-452B-C042FB42CE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1126" y="76928"/>
            <a:ext cx="1829169" cy="1828804"/>
          </a:xfrm>
          <a:prstGeom prst="rect">
            <a:avLst/>
          </a:prstGeom>
          <a:ln w="28575">
            <a:solidFill>
              <a:schemeClr val="tx1"/>
            </a:solidFill>
          </a:ln>
        </p:spPr>
      </p:pic>
    </p:spTree>
    <p:extLst>
      <p:ext uri="{BB962C8B-B14F-4D97-AF65-F5344CB8AC3E}">
        <p14:creationId xmlns:p14="http://schemas.microsoft.com/office/powerpoint/2010/main" val="402672236"/>
      </p:ext>
    </p:extLst>
  </p:cSld>
  <p:clrMapOvr>
    <a:masterClrMapping/>
  </p:clrMapOvr>
  <mc:AlternateContent xmlns:mc="http://schemas.openxmlformats.org/markup-compatibility/2006" xmlns:p14="http://schemas.microsoft.com/office/powerpoint/2010/main">
    <mc:Choice Requires="p14">
      <p:transition p14:dur="0" advTm="27419"/>
    </mc:Choice>
    <mc:Fallback xmlns="">
      <p:transition advTm="27419"/>
    </mc:Fallback>
  </mc:AlternateContent>
  <p:extLst>
    <p:ext uri="{E180D4A7-C9FB-4DFB-919C-405C955672EB}">
      <p14:showEvtLst xmlns:p14="http://schemas.microsoft.com/office/powerpoint/2010/main">
        <p14:playEvt time="0" objId="5"/>
        <p14:stopEvt time="27265" objId="5"/>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0DBD-DE8A-48B9-9C2B-2D7C05043992}"/>
              </a:ext>
            </a:extLst>
          </p:cNvPr>
          <p:cNvSpPr>
            <a:spLocks noGrp="1"/>
          </p:cNvSpPr>
          <p:nvPr>
            <p:ph type="title"/>
          </p:nvPr>
        </p:nvSpPr>
        <p:spPr>
          <a:xfrm>
            <a:off x="1837590" y="6910"/>
            <a:ext cx="9957892" cy="1016000"/>
          </a:xfrm>
        </p:spPr>
        <p:txBody>
          <a:bodyPr>
            <a:normAutofit/>
          </a:bodyPr>
          <a:lstStyle/>
          <a:p>
            <a:r>
              <a:rPr lang="en-US" sz="4000" b="1" dirty="0">
                <a:solidFill>
                  <a:srgbClr val="006FB8"/>
                </a:solidFill>
                <a:latin typeface="+mn-lt"/>
              </a:rPr>
              <a:t>Scenario “levers” supported by GLIMPSE</a:t>
            </a:r>
          </a:p>
        </p:txBody>
      </p:sp>
      <p:sp>
        <p:nvSpPr>
          <p:cNvPr id="4" name="Slide Number Placeholder 3">
            <a:extLst>
              <a:ext uri="{FF2B5EF4-FFF2-40B4-BE49-F238E27FC236}">
                <a16:creationId xmlns:a16="http://schemas.microsoft.com/office/drawing/2014/main" id="{3A80BC89-C47E-4D91-8EEB-8A919FC61CC1}"/>
              </a:ext>
            </a:extLst>
          </p:cNvPr>
          <p:cNvSpPr>
            <a:spLocks noGrp="1"/>
          </p:cNvSpPr>
          <p:nvPr>
            <p:ph type="sldNum" sz="quarter" idx="12"/>
          </p:nvPr>
        </p:nvSpPr>
        <p:spPr/>
        <p:txBody>
          <a:bodyPr/>
          <a:lstStyle/>
          <a:p>
            <a:fld id="{E7D93CD5-CDC7-4A3B-AB66-A11987F208FB}" type="slidenum">
              <a:rPr lang="en-US" smtClean="0">
                <a:solidFill>
                  <a:schemeClr val="tx1"/>
                </a:solidFill>
              </a:rPr>
              <a:t>6</a:t>
            </a:fld>
            <a:endParaRPr lang="en-US">
              <a:solidFill>
                <a:schemeClr val="tx1"/>
              </a:solidFill>
            </a:endParaRPr>
          </a:p>
        </p:txBody>
      </p:sp>
      <p:sp>
        <p:nvSpPr>
          <p:cNvPr id="5" name="TextBox 4">
            <a:extLst>
              <a:ext uri="{FF2B5EF4-FFF2-40B4-BE49-F238E27FC236}">
                <a16:creationId xmlns:a16="http://schemas.microsoft.com/office/drawing/2014/main" id="{10517ADF-A3F5-41C4-A455-F2F0A2378766}"/>
              </a:ext>
            </a:extLst>
          </p:cNvPr>
          <p:cNvSpPr txBox="1"/>
          <p:nvPr/>
        </p:nvSpPr>
        <p:spPr>
          <a:xfrm>
            <a:off x="1390978" y="1158069"/>
            <a:ext cx="3726454" cy="523220"/>
          </a:xfrm>
          <a:prstGeom prst="rect">
            <a:avLst/>
          </a:prstGeom>
          <a:noFill/>
        </p:spPr>
        <p:txBody>
          <a:bodyPr wrap="square" rtlCol="0">
            <a:spAutoFit/>
          </a:bodyPr>
          <a:lstStyle/>
          <a:p>
            <a:r>
              <a:rPr lang="en-US" sz="2800" b="1" dirty="0"/>
              <a:t>Policy levers</a:t>
            </a:r>
          </a:p>
        </p:txBody>
      </p:sp>
      <p:sp>
        <p:nvSpPr>
          <p:cNvPr id="6" name="TextBox 5">
            <a:extLst>
              <a:ext uri="{FF2B5EF4-FFF2-40B4-BE49-F238E27FC236}">
                <a16:creationId xmlns:a16="http://schemas.microsoft.com/office/drawing/2014/main" id="{CB90D9B9-4918-47EF-814C-EBE5186ED0DD}"/>
              </a:ext>
            </a:extLst>
          </p:cNvPr>
          <p:cNvSpPr txBox="1"/>
          <p:nvPr/>
        </p:nvSpPr>
        <p:spPr>
          <a:xfrm>
            <a:off x="1390978" y="1712067"/>
            <a:ext cx="5425558" cy="1508105"/>
          </a:xfrm>
          <a:prstGeom prst="rect">
            <a:avLst/>
          </a:prstGeom>
          <a:noFill/>
        </p:spPr>
        <p:txBody>
          <a:bodyPr wrap="square" rtlCol="0">
            <a:spAutoFit/>
          </a:bodyPr>
          <a:lstStyle/>
          <a:p>
            <a:r>
              <a:rPr lang="en-US" sz="2800" dirty="0"/>
              <a:t>Emissions: </a:t>
            </a:r>
          </a:p>
          <a:p>
            <a:r>
              <a:rPr lang="en-US" sz="2400" dirty="0"/>
              <a:t>    - tax</a:t>
            </a:r>
          </a:p>
          <a:p>
            <a:r>
              <a:rPr lang="en-US" sz="2400" dirty="0"/>
              <a:t>    - reduction target or cap</a:t>
            </a:r>
          </a:p>
          <a:p>
            <a:endParaRPr lang="en-US" sz="1600" dirty="0"/>
          </a:p>
        </p:txBody>
      </p:sp>
      <p:sp>
        <p:nvSpPr>
          <p:cNvPr id="7" name="TextBox 6">
            <a:extLst>
              <a:ext uri="{FF2B5EF4-FFF2-40B4-BE49-F238E27FC236}">
                <a16:creationId xmlns:a16="http://schemas.microsoft.com/office/drawing/2014/main" id="{69897367-C7C8-4F64-9C27-8AA3F16E6D77}"/>
              </a:ext>
            </a:extLst>
          </p:cNvPr>
          <p:cNvSpPr txBox="1"/>
          <p:nvPr/>
        </p:nvSpPr>
        <p:spPr>
          <a:xfrm>
            <a:off x="6208734" y="1158069"/>
            <a:ext cx="5329230" cy="523220"/>
          </a:xfrm>
          <a:prstGeom prst="rect">
            <a:avLst/>
          </a:prstGeom>
          <a:noFill/>
        </p:spPr>
        <p:txBody>
          <a:bodyPr wrap="square" rtlCol="0">
            <a:spAutoFit/>
          </a:bodyPr>
          <a:lstStyle/>
          <a:p>
            <a:r>
              <a:rPr lang="en-US" sz="2800" b="1" dirty="0"/>
              <a:t>Non-policy levers</a:t>
            </a:r>
          </a:p>
        </p:txBody>
      </p:sp>
      <p:sp>
        <p:nvSpPr>
          <p:cNvPr id="8" name="TextBox 7">
            <a:extLst>
              <a:ext uri="{FF2B5EF4-FFF2-40B4-BE49-F238E27FC236}">
                <a16:creationId xmlns:a16="http://schemas.microsoft.com/office/drawing/2014/main" id="{F3626D60-EF80-4778-8A04-2C4ECEBD084C}"/>
              </a:ext>
            </a:extLst>
          </p:cNvPr>
          <p:cNvSpPr txBox="1"/>
          <p:nvPr/>
        </p:nvSpPr>
        <p:spPr>
          <a:xfrm>
            <a:off x="6208734" y="1803730"/>
            <a:ext cx="5425558" cy="1107996"/>
          </a:xfrm>
          <a:prstGeom prst="rect">
            <a:avLst/>
          </a:prstGeom>
          <a:noFill/>
        </p:spPr>
        <p:txBody>
          <a:bodyPr wrap="square" rtlCol="0">
            <a:spAutoFit/>
          </a:bodyPr>
          <a:lstStyle/>
          <a:p>
            <a:r>
              <a:rPr lang="en-US" sz="2800" dirty="0"/>
              <a:t>Fuel prices:</a:t>
            </a:r>
          </a:p>
          <a:p>
            <a:pPr marL="342900" indent="-342900">
              <a:buFontTx/>
              <a:buChar char="-"/>
            </a:pPr>
            <a:r>
              <a:rPr lang="en-US" sz="2400" dirty="0"/>
              <a:t>coal, natural gas, oil, and biomass</a:t>
            </a:r>
          </a:p>
          <a:p>
            <a:endParaRPr lang="en-US" sz="1400" dirty="0"/>
          </a:p>
        </p:txBody>
      </p:sp>
      <p:sp>
        <p:nvSpPr>
          <p:cNvPr id="9" name="TextBox 8">
            <a:extLst>
              <a:ext uri="{FF2B5EF4-FFF2-40B4-BE49-F238E27FC236}">
                <a16:creationId xmlns:a16="http://schemas.microsoft.com/office/drawing/2014/main" id="{1FE9DC51-5D4A-4942-A27F-64B07E8E1A9A}"/>
              </a:ext>
            </a:extLst>
          </p:cNvPr>
          <p:cNvSpPr txBox="1"/>
          <p:nvPr/>
        </p:nvSpPr>
        <p:spPr>
          <a:xfrm>
            <a:off x="1390978" y="3182045"/>
            <a:ext cx="5425558" cy="3170099"/>
          </a:xfrm>
          <a:prstGeom prst="rect">
            <a:avLst/>
          </a:prstGeom>
          <a:noFill/>
        </p:spPr>
        <p:txBody>
          <a:bodyPr wrap="square" rtlCol="0">
            <a:spAutoFit/>
          </a:bodyPr>
          <a:lstStyle/>
          <a:p>
            <a:r>
              <a:rPr lang="en-US" sz="2800" dirty="0"/>
              <a:t>Technologies:</a:t>
            </a:r>
          </a:p>
          <a:p>
            <a:r>
              <a:rPr lang="en-US" sz="2400" dirty="0"/>
              <a:t>    - subsidy</a:t>
            </a:r>
          </a:p>
          <a:p>
            <a:r>
              <a:rPr lang="en-US" sz="2400" dirty="0"/>
              <a:t>    - market share targets: </a:t>
            </a:r>
          </a:p>
          <a:p>
            <a:r>
              <a:rPr lang="en-US" sz="2000" i="1" dirty="0"/>
              <a:t>           + Renewable Portfolio Standards</a:t>
            </a:r>
          </a:p>
          <a:p>
            <a:r>
              <a:rPr lang="en-US" sz="2000" i="1" dirty="0"/>
              <a:t>           + EV market share targets</a:t>
            </a:r>
          </a:p>
          <a:p>
            <a:r>
              <a:rPr lang="en-US" sz="2000" i="1" dirty="0"/>
              <a:t>           + High efficiency technologies</a:t>
            </a:r>
          </a:p>
          <a:p>
            <a:r>
              <a:rPr lang="en-US" sz="2000" i="1" dirty="0"/>
              <a:t>           + Biofuels</a:t>
            </a:r>
          </a:p>
          <a:p>
            <a:r>
              <a:rPr lang="en-US" sz="2400" dirty="0"/>
              <a:t>     - specific output targets</a:t>
            </a:r>
          </a:p>
          <a:p>
            <a:r>
              <a:rPr lang="en-US" sz="2000" i="1" dirty="0"/>
              <a:t>            + e.g. offshore wind </a:t>
            </a:r>
          </a:p>
        </p:txBody>
      </p:sp>
      <p:sp>
        <p:nvSpPr>
          <p:cNvPr id="10" name="TextBox 9">
            <a:extLst>
              <a:ext uri="{FF2B5EF4-FFF2-40B4-BE49-F238E27FC236}">
                <a16:creationId xmlns:a16="http://schemas.microsoft.com/office/drawing/2014/main" id="{20605542-5B38-4282-AE07-FC7A8836A807}"/>
              </a:ext>
            </a:extLst>
          </p:cNvPr>
          <p:cNvSpPr txBox="1"/>
          <p:nvPr/>
        </p:nvSpPr>
        <p:spPr>
          <a:xfrm>
            <a:off x="6208734" y="3001832"/>
            <a:ext cx="5425558" cy="2215991"/>
          </a:xfrm>
          <a:prstGeom prst="rect">
            <a:avLst/>
          </a:prstGeom>
          <a:noFill/>
        </p:spPr>
        <p:txBody>
          <a:bodyPr wrap="square" rtlCol="0">
            <a:spAutoFit/>
          </a:bodyPr>
          <a:lstStyle/>
          <a:p>
            <a:r>
              <a:rPr lang="en-US" sz="2800" dirty="0"/>
              <a:t>Technology attributes:</a:t>
            </a:r>
          </a:p>
          <a:p>
            <a:pPr marL="342900" indent="-342900">
              <a:buFontTx/>
              <a:buChar char="-"/>
            </a:pPr>
            <a:r>
              <a:rPr lang="en-US" sz="2400" i="1" dirty="0"/>
              <a:t>availability</a:t>
            </a:r>
          </a:p>
          <a:p>
            <a:pPr marL="342900" indent="-342900">
              <a:buFontTx/>
              <a:buChar char="-"/>
            </a:pPr>
            <a:r>
              <a:rPr lang="en-US" sz="2400" dirty="0"/>
              <a:t>cost</a:t>
            </a:r>
          </a:p>
          <a:p>
            <a:pPr marL="342900" indent="-342900">
              <a:buFontTx/>
              <a:buChar char="-"/>
            </a:pPr>
            <a:r>
              <a:rPr lang="en-US" sz="2400" dirty="0"/>
              <a:t>efficiency</a:t>
            </a:r>
          </a:p>
          <a:p>
            <a:pPr marL="342900" indent="-342900">
              <a:buFontTx/>
              <a:buChar char="-"/>
            </a:pPr>
            <a:r>
              <a:rPr lang="en-US" sz="2400" dirty="0"/>
              <a:t>lifetime</a:t>
            </a:r>
          </a:p>
          <a:p>
            <a:endParaRPr lang="en-US" sz="1400" dirty="0"/>
          </a:p>
        </p:txBody>
      </p:sp>
      <p:sp>
        <p:nvSpPr>
          <p:cNvPr id="11" name="TextBox 10">
            <a:extLst>
              <a:ext uri="{FF2B5EF4-FFF2-40B4-BE49-F238E27FC236}">
                <a16:creationId xmlns:a16="http://schemas.microsoft.com/office/drawing/2014/main" id="{C0E64924-F184-4F4E-B0F7-4A543509C47A}"/>
              </a:ext>
            </a:extLst>
          </p:cNvPr>
          <p:cNvSpPr txBox="1"/>
          <p:nvPr/>
        </p:nvSpPr>
        <p:spPr>
          <a:xfrm>
            <a:off x="6208734" y="5217823"/>
            <a:ext cx="5425558" cy="1200329"/>
          </a:xfrm>
          <a:prstGeom prst="rect">
            <a:avLst/>
          </a:prstGeom>
          <a:noFill/>
        </p:spPr>
        <p:txBody>
          <a:bodyPr wrap="square" rtlCol="0">
            <a:spAutoFit/>
          </a:bodyPr>
          <a:lstStyle/>
          <a:p>
            <a:r>
              <a:rPr lang="en-US" sz="2800" dirty="0"/>
              <a:t>Behavior and choice: </a:t>
            </a:r>
          </a:p>
          <a:p>
            <a:pPr marL="342900" indent="-342900">
              <a:buFontTx/>
              <a:buChar char="-"/>
            </a:pPr>
            <a:r>
              <a:rPr lang="en-US" sz="2400" dirty="0"/>
              <a:t>technology preference or bias </a:t>
            </a:r>
          </a:p>
          <a:p>
            <a:r>
              <a:rPr lang="en-US" sz="2000" dirty="0"/>
              <a:t>          (via shareweights)</a:t>
            </a:r>
          </a:p>
        </p:txBody>
      </p:sp>
    </p:spTree>
    <p:extLst>
      <p:ext uri="{BB962C8B-B14F-4D97-AF65-F5344CB8AC3E}">
        <p14:creationId xmlns:p14="http://schemas.microsoft.com/office/powerpoint/2010/main" val="2236630411"/>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2DFE1-81A7-3485-9FE0-8D9E64E6D64E}"/>
              </a:ext>
            </a:extLst>
          </p:cNvPr>
          <p:cNvSpPr>
            <a:spLocks noGrp="1"/>
          </p:cNvSpPr>
          <p:nvPr>
            <p:ph type="title"/>
          </p:nvPr>
        </p:nvSpPr>
        <p:spPr>
          <a:xfrm>
            <a:off x="838200" y="113665"/>
            <a:ext cx="10515600" cy="664811"/>
          </a:xfrm>
        </p:spPr>
        <p:txBody>
          <a:bodyPr>
            <a:normAutofit/>
          </a:bodyPr>
          <a:lstStyle/>
          <a:p>
            <a:pPr algn="ctr"/>
            <a:r>
              <a:rPr lang="en-US" sz="4000" b="1" dirty="0">
                <a:solidFill>
                  <a:srgbClr val="006FB8"/>
                </a:solidFill>
                <a:latin typeface="+mn-lt"/>
              </a:rPr>
              <a:t>Scenario Design</a:t>
            </a:r>
          </a:p>
        </p:txBody>
      </p:sp>
      <p:sp>
        <p:nvSpPr>
          <p:cNvPr id="5" name="Content Placeholder 4">
            <a:extLst>
              <a:ext uri="{FF2B5EF4-FFF2-40B4-BE49-F238E27FC236}">
                <a16:creationId xmlns:a16="http://schemas.microsoft.com/office/drawing/2014/main" id="{112E485B-96E6-C5E9-63CC-39310871872C}"/>
              </a:ext>
            </a:extLst>
          </p:cNvPr>
          <p:cNvSpPr>
            <a:spLocks noGrp="1"/>
          </p:cNvSpPr>
          <p:nvPr>
            <p:ph idx="1"/>
          </p:nvPr>
        </p:nvSpPr>
        <p:spPr>
          <a:xfrm>
            <a:off x="838200" y="1253330"/>
            <a:ext cx="10515600" cy="5604669"/>
          </a:xfrm>
        </p:spPr>
        <p:txBody>
          <a:bodyPr>
            <a:normAutofit fontScale="77500" lnSpcReduction="20000"/>
          </a:bodyPr>
          <a:lstStyle/>
          <a:p>
            <a:r>
              <a:rPr lang="en-US" dirty="0"/>
              <a:t>GLIMPSE v1.1 / GCAM v7.0</a:t>
            </a:r>
          </a:p>
          <a:p>
            <a:r>
              <a:rPr lang="en-US" dirty="0">
                <a:solidFill>
                  <a:srgbClr val="FF0000"/>
                </a:solidFill>
              </a:rPr>
              <a:t>Reference</a:t>
            </a:r>
            <a:r>
              <a:rPr lang="en-US" dirty="0"/>
              <a:t> Scenario includes provisions of Inflation Reduction Act</a:t>
            </a:r>
          </a:p>
          <a:p>
            <a:pPr lvl="1"/>
            <a:r>
              <a:rPr lang="en-US" dirty="0"/>
              <a:t>Production Tax Credit (PTC) and Investment Tax Credit (ITC)</a:t>
            </a:r>
          </a:p>
          <a:p>
            <a:pPr lvl="1"/>
            <a:r>
              <a:rPr lang="en-US" dirty="0"/>
              <a:t>Biofuel, hydrogen (H2), and carbon capture and sequestration (CCS) subsidies</a:t>
            </a:r>
          </a:p>
          <a:p>
            <a:pPr lvl="1"/>
            <a:r>
              <a:rPr lang="en-US" dirty="0"/>
              <a:t>Residential and commercial energy efficiency credits</a:t>
            </a:r>
          </a:p>
          <a:p>
            <a:pPr lvl="1"/>
            <a:r>
              <a:rPr lang="en-US" dirty="0"/>
              <a:t>High efficiency electric home rebates</a:t>
            </a:r>
          </a:p>
          <a:p>
            <a:pPr lvl="1"/>
            <a:r>
              <a:rPr lang="en-US" dirty="0"/>
              <a:t>Passenger and commercial electric vehicle credits</a:t>
            </a:r>
          </a:p>
          <a:p>
            <a:pPr lvl="1"/>
            <a:r>
              <a:rPr lang="en-US" dirty="0"/>
              <a:t>Methane reduction program (incl. agricultural)</a:t>
            </a:r>
          </a:p>
          <a:p>
            <a:r>
              <a:rPr lang="en-US" dirty="0">
                <a:solidFill>
                  <a:srgbClr val="FF0000"/>
                </a:solidFill>
              </a:rPr>
              <a:t>Net-Zero</a:t>
            </a:r>
            <a:r>
              <a:rPr lang="en-US" dirty="0"/>
              <a:t> Scenario</a:t>
            </a:r>
          </a:p>
          <a:p>
            <a:pPr lvl="1"/>
            <a:r>
              <a:rPr lang="en-US" dirty="0"/>
              <a:t>Layers on national Net-Zero CO2 emissions by 2050 target</a:t>
            </a:r>
          </a:p>
          <a:p>
            <a:pPr lvl="1"/>
            <a:r>
              <a:rPr lang="en-US" dirty="0"/>
              <a:t>Direct Air Capture (DAC) of CO2 is available</a:t>
            </a:r>
          </a:p>
          <a:p>
            <a:pPr lvl="1"/>
            <a:r>
              <a:rPr lang="en-US" dirty="0"/>
              <a:t>Barriers to electric vehicle adoption are addressed 5 years earlier</a:t>
            </a:r>
          </a:p>
          <a:p>
            <a:r>
              <a:rPr lang="en-US" dirty="0"/>
              <a:t>Alternative Net-Zero Scenarios with one of the following: </a:t>
            </a:r>
          </a:p>
          <a:p>
            <a:pPr lvl="1"/>
            <a:r>
              <a:rPr lang="en-US" dirty="0"/>
              <a:t>Limited role for bio-energy</a:t>
            </a:r>
          </a:p>
          <a:p>
            <a:pPr lvl="1"/>
            <a:r>
              <a:rPr lang="en-US" dirty="0"/>
              <a:t>Limited role for nuclear power</a:t>
            </a:r>
          </a:p>
          <a:p>
            <a:pPr lvl="1"/>
            <a:r>
              <a:rPr lang="en-US" dirty="0"/>
              <a:t>Increased role for nuclear power</a:t>
            </a:r>
          </a:p>
          <a:p>
            <a:pPr lvl="1"/>
            <a:r>
              <a:rPr lang="en-US" dirty="0"/>
              <a:t>No availability of CCS and DAC</a:t>
            </a:r>
          </a:p>
          <a:p>
            <a:pPr lvl="1"/>
            <a:r>
              <a:rPr lang="en-US" dirty="0"/>
              <a:t>“Electrify everything” applied to transportation and buildings</a:t>
            </a:r>
          </a:p>
          <a:p>
            <a:r>
              <a:rPr lang="en-US" dirty="0"/>
              <a:t>Using outputs from </a:t>
            </a:r>
            <a:r>
              <a:rPr lang="en-US" dirty="0">
                <a:solidFill>
                  <a:srgbClr val="FF0000"/>
                </a:solidFill>
              </a:rPr>
              <a:t>2035</a:t>
            </a:r>
            <a:r>
              <a:rPr lang="en-US" dirty="0"/>
              <a:t> and </a:t>
            </a:r>
            <a:r>
              <a:rPr lang="en-US" dirty="0">
                <a:solidFill>
                  <a:srgbClr val="FF0000"/>
                </a:solidFill>
              </a:rPr>
              <a:t>2050</a:t>
            </a:r>
            <a:r>
              <a:rPr lang="en-US" dirty="0"/>
              <a:t> to scale emissions for CMAQ modeling</a:t>
            </a:r>
          </a:p>
          <a:p>
            <a:pPr lvl="1"/>
            <a:endParaRPr lang="en-US" dirty="0"/>
          </a:p>
          <a:p>
            <a:pPr lvl="2"/>
            <a:endParaRPr lang="en-US" dirty="0"/>
          </a:p>
        </p:txBody>
      </p:sp>
    </p:spTree>
    <p:extLst>
      <p:ext uri="{BB962C8B-B14F-4D97-AF65-F5344CB8AC3E}">
        <p14:creationId xmlns:p14="http://schemas.microsoft.com/office/powerpoint/2010/main" val="359766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8BFA630-7541-4FA0-BA0F-FA9187FA36E9}"/>
              </a:ext>
            </a:extLst>
          </p:cNvPr>
          <p:cNvGraphicFramePr>
            <a:graphicFrameLocks/>
          </p:cNvGraphicFramePr>
          <p:nvPr>
            <p:extLst>
              <p:ext uri="{D42A27DB-BD31-4B8C-83A1-F6EECF244321}">
                <p14:modId xmlns:p14="http://schemas.microsoft.com/office/powerpoint/2010/main" val="1432085416"/>
              </p:ext>
            </p:extLst>
          </p:nvPr>
        </p:nvGraphicFramePr>
        <p:xfrm>
          <a:off x="8874792" y="1211488"/>
          <a:ext cx="3108960" cy="192938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362DFE1-81A7-3485-9FE0-8D9E64E6D64E}"/>
              </a:ext>
            </a:extLst>
          </p:cNvPr>
          <p:cNvSpPr>
            <a:spLocks noGrp="1"/>
          </p:cNvSpPr>
          <p:nvPr>
            <p:ph type="title"/>
          </p:nvPr>
        </p:nvSpPr>
        <p:spPr>
          <a:xfrm>
            <a:off x="1465748" y="164797"/>
            <a:ext cx="10515600" cy="664811"/>
          </a:xfrm>
        </p:spPr>
        <p:txBody>
          <a:bodyPr>
            <a:normAutofit/>
          </a:bodyPr>
          <a:lstStyle/>
          <a:p>
            <a:r>
              <a:rPr lang="en-US" sz="4000" b="1" dirty="0">
                <a:solidFill>
                  <a:srgbClr val="006FB8"/>
                </a:solidFill>
                <a:latin typeface="+mn-lt"/>
              </a:rPr>
              <a:t>Scenario Emissions</a:t>
            </a:r>
          </a:p>
        </p:txBody>
      </p:sp>
      <p:graphicFrame>
        <p:nvGraphicFramePr>
          <p:cNvPr id="6" name="Chart 5">
            <a:extLst>
              <a:ext uri="{FF2B5EF4-FFF2-40B4-BE49-F238E27FC236}">
                <a16:creationId xmlns:a16="http://schemas.microsoft.com/office/drawing/2014/main" id="{91004F12-D725-1399-93D7-4EE865FF2334}"/>
              </a:ext>
            </a:extLst>
          </p:cNvPr>
          <p:cNvGraphicFramePr>
            <a:graphicFrameLocks/>
          </p:cNvGraphicFramePr>
          <p:nvPr/>
        </p:nvGraphicFramePr>
        <p:xfrm>
          <a:off x="499515" y="1328885"/>
          <a:ext cx="4831080" cy="4044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DCDE336F-71BD-4D44-9ED9-265D9ED6CD5F}"/>
              </a:ext>
            </a:extLst>
          </p:cNvPr>
          <p:cNvGraphicFramePr>
            <a:graphicFrameLocks/>
          </p:cNvGraphicFramePr>
          <p:nvPr>
            <p:extLst>
              <p:ext uri="{D42A27DB-BD31-4B8C-83A1-F6EECF244321}">
                <p14:modId xmlns:p14="http://schemas.microsoft.com/office/powerpoint/2010/main" val="2433708878"/>
              </p:ext>
            </p:extLst>
          </p:nvPr>
        </p:nvGraphicFramePr>
        <p:xfrm>
          <a:off x="5627778" y="1220261"/>
          <a:ext cx="3108960" cy="19320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94E37F62-6866-42C6-B8A2-9E215E4475AB}"/>
              </a:ext>
            </a:extLst>
          </p:cNvPr>
          <p:cNvGraphicFramePr>
            <a:graphicFrameLocks/>
          </p:cNvGraphicFramePr>
          <p:nvPr>
            <p:extLst>
              <p:ext uri="{D42A27DB-BD31-4B8C-83A1-F6EECF244321}">
                <p14:modId xmlns:p14="http://schemas.microsoft.com/office/powerpoint/2010/main" val="3063173669"/>
              </p:ext>
            </p:extLst>
          </p:nvPr>
        </p:nvGraphicFramePr>
        <p:xfrm>
          <a:off x="5627778" y="3351178"/>
          <a:ext cx="3108960" cy="1929384"/>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10">
            <a:extLst>
              <a:ext uri="{FF2B5EF4-FFF2-40B4-BE49-F238E27FC236}">
                <a16:creationId xmlns:a16="http://schemas.microsoft.com/office/drawing/2014/main" id="{07FF15D6-3CB5-15DD-59AA-BC532E2A730F}"/>
              </a:ext>
            </a:extLst>
          </p:cNvPr>
          <p:cNvPicPr>
            <a:picLocks noChangeAspect="1"/>
          </p:cNvPicPr>
          <p:nvPr/>
        </p:nvPicPr>
        <p:blipFill>
          <a:blip r:embed="rId7"/>
          <a:stretch>
            <a:fillRect/>
          </a:stretch>
        </p:blipFill>
        <p:spPr>
          <a:xfrm>
            <a:off x="634605" y="5494481"/>
            <a:ext cx="4946070" cy="1249854"/>
          </a:xfrm>
          <a:prstGeom prst="rect">
            <a:avLst/>
          </a:prstGeom>
        </p:spPr>
      </p:pic>
      <p:cxnSp>
        <p:nvCxnSpPr>
          <p:cNvPr id="14" name="Straight Connector 13">
            <a:extLst>
              <a:ext uri="{FF2B5EF4-FFF2-40B4-BE49-F238E27FC236}">
                <a16:creationId xmlns:a16="http://schemas.microsoft.com/office/drawing/2014/main" id="{F38BA35E-A6AA-16CA-3F41-1DA72D8EF4D2}"/>
              </a:ext>
            </a:extLst>
          </p:cNvPr>
          <p:cNvCxnSpPr>
            <a:cxnSpLocks/>
          </p:cNvCxnSpPr>
          <p:nvPr/>
        </p:nvCxnSpPr>
        <p:spPr>
          <a:xfrm flipV="1">
            <a:off x="3221182" y="2033154"/>
            <a:ext cx="0" cy="289906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E0A7680-BA22-6D8E-D2D3-38E9C8EA2FDC}"/>
              </a:ext>
            </a:extLst>
          </p:cNvPr>
          <p:cNvCxnSpPr>
            <a:cxnSpLocks/>
          </p:cNvCxnSpPr>
          <p:nvPr/>
        </p:nvCxnSpPr>
        <p:spPr>
          <a:xfrm flipV="1">
            <a:off x="4911439" y="2033154"/>
            <a:ext cx="0" cy="289906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D05A8B3-F1E1-C92E-E063-47410FFC460B}"/>
              </a:ext>
            </a:extLst>
          </p:cNvPr>
          <p:cNvSpPr/>
          <p:nvPr/>
        </p:nvSpPr>
        <p:spPr>
          <a:xfrm>
            <a:off x="7044176" y="1989442"/>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FE9DD31-DAB8-C1A2-8A64-8C938AD3E0B4}"/>
              </a:ext>
            </a:extLst>
          </p:cNvPr>
          <p:cNvSpPr/>
          <p:nvPr/>
        </p:nvSpPr>
        <p:spPr>
          <a:xfrm>
            <a:off x="7874916" y="1961530"/>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00CED1-4676-D677-5E84-D04E38CB4D26}"/>
              </a:ext>
            </a:extLst>
          </p:cNvPr>
          <p:cNvSpPr/>
          <p:nvPr/>
        </p:nvSpPr>
        <p:spPr>
          <a:xfrm>
            <a:off x="10322899" y="2070079"/>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B11734-58FC-4D00-5200-952C4E290A6D}"/>
              </a:ext>
            </a:extLst>
          </p:cNvPr>
          <p:cNvSpPr/>
          <p:nvPr/>
        </p:nvSpPr>
        <p:spPr>
          <a:xfrm>
            <a:off x="7111717" y="3825405"/>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1345195-EE5A-4256-AEDF-1AC70A3766E8}"/>
              </a:ext>
            </a:extLst>
          </p:cNvPr>
          <p:cNvSpPr/>
          <p:nvPr/>
        </p:nvSpPr>
        <p:spPr>
          <a:xfrm>
            <a:off x="7958614" y="3825404"/>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D34DA30-2DEE-F227-69B8-81CF4A8F0B9D}"/>
              </a:ext>
            </a:extLst>
          </p:cNvPr>
          <p:cNvSpPr/>
          <p:nvPr/>
        </p:nvSpPr>
        <p:spPr>
          <a:xfrm>
            <a:off x="11191462" y="2033654"/>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9ED7E5A-6CB2-481E-886F-E6010092A10B}"/>
              </a:ext>
            </a:extLst>
          </p:cNvPr>
          <p:cNvGraphicFramePr>
            <a:graphicFrameLocks/>
          </p:cNvGraphicFramePr>
          <p:nvPr>
            <p:extLst>
              <p:ext uri="{D42A27DB-BD31-4B8C-83A1-F6EECF244321}">
                <p14:modId xmlns:p14="http://schemas.microsoft.com/office/powerpoint/2010/main" val="1680645126"/>
              </p:ext>
            </p:extLst>
          </p:nvPr>
        </p:nvGraphicFramePr>
        <p:xfrm>
          <a:off x="8874792" y="3358064"/>
          <a:ext cx="3108960" cy="1929384"/>
        </p:xfrm>
        <a:graphic>
          <a:graphicData uri="http://schemas.openxmlformats.org/drawingml/2006/chart">
            <c:chart xmlns:c="http://schemas.openxmlformats.org/drawingml/2006/chart" xmlns:r="http://schemas.openxmlformats.org/officeDocument/2006/relationships" r:id="rId8"/>
          </a:graphicData>
        </a:graphic>
      </p:graphicFrame>
      <p:sp>
        <p:nvSpPr>
          <p:cNvPr id="3" name="Oval 2">
            <a:extLst>
              <a:ext uri="{FF2B5EF4-FFF2-40B4-BE49-F238E27FC236}">
                <a16:creationId xmlns:a16="http://schemas.microsoft.com/office/drawing/2014/main" id="{B2216817-F026-30DA-4688-BBEE7EFF7A37}"/>
              </a:ext>
            </a:extLst>
          </p:cNvPr>
          <p:cNvSpPr/>
          <p:nvPr/>
        </p:nvSpPr>
        <p:spPr>
          <a:xfrm>
            <a:off x="10308530" y="3837951"/>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A0C9E2D-FD81-D147-C33F-888836ED5B0B}"/>
              </a:ext>
            </a:extLst>
          </p:cNvPr>
          <p:cNvSpPr/>
          <p:nvPr/>
        </p:nvSpPr>
        <p:spPr>
          <a:xfrm>
            <a:off x="11115356" y="3773406"/>
            <a:ext cx="135082" cy="39370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67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6" grpId="0">
        <p:bldAsOne/>
      </p:bldGraphic>
      <p:bldGraphic spid="7" grpId="0">
        <p:bldAsOne/>
      </p:bldGraphic>
      <p:bldGraphic spid="9" grpId="0">
        <p:bldAsOne/>
      </p:bldGraphic>
      <p:bldP spid="16" grpId="0" animBg="1"/>
      <p:bldP spid="17" grpId="0" animBg="1"/>
      <p:bldP spid="18" grpId="0" animBg="1"/>
      <p:bldP spid="19" grpId="0" animBg="1"/>
      <p:bldP spid="20" grpId="0" animBg="1"/>
      <p:bldP spid="21" grpId="0" animBg="1"/>
      <p:bldGraphic spid="2" grpId="0">
        <p:bldAsOne/>
      </p:bldGraphic>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13E3-540C-F04F-8617-018FAD057CEA}"/>
              </a:ext>
            </a:extLst>
          </p:cNvPr>
          <p:cNvSpPr>
            <a:spLocks noGrp="1"/>
          </p:cNvSpPr>
          <p:nvPr>
            <p:ph type="title"/>
          </p:nvPr>
        </p:nvSpPr>
        <p:spPr>
          <a:xfrm>
            <a:off x="1795749" y="187684"/>
            <a:ext cx="9558051" cy="755291"/>
          </a:xfrm>
        </p:spPr>
        <p:txBody>
          <a:bodyPr>
            <a:normAutofit/>
          </a:bodyPr>
          <a:lstStyle/>
          <a:p>
            <a:pPr algn="ctr"/>
            <a:r>
              <a:rPr lang="en-US" sz="4000" b="1" dirty="0">
                <a:solidFill>
                  <a:srgbClr val="006FB8"/>
                </a:solidFill>
                <a:latin typeface="+mn-lt"/>
              </a:rPr>
              <a:t>Linking GCAM to CMAQ</a:t>
            </a:r>
          </a:p>
        </p:txBody>
      </p:sp>
      <p:sp>
        <p:nvSpPr>
          <p:cNvPr id="3" name="Content Placeholder 2">
            <a:extLst>
              <a:ext uri="{FF2B5EF4-FFF2-40B4-BE49-F238E27FC236}">
                <a16:creationId xmlns:a16="http://schemas.microsoft.com/office/drawing/2014/main" id="{3E9120D2-6D5F-E37B-C5D1-D757AA0DA9DE}"/>
              </a:ext>
            </a:extLst>
          </p:cNvPr>
          <p:cNvSpPr>
            <a:spLocks noGrp="1"/>
          </p:cNvSpPr>
          <p:nvPr>
            <p:ph idx="1"/>
          </p:nvPr>
        </p:nvSpPr>
        <p:spPr>
          <a:xfrm>
            <a:off x="900665" y="1092810"/>
            <a:ext cx="10515600" cy="4351338"/>
          </a:xfrm>
        </p:spPr>
        <p:txBody>
          <a:bodyPr/>
          <a:lstStyle/>
          <a:p>
            <a:r>
              <a:rPr lang="en-US" dirty="0"/>
              <a:t>Use DESID module to scale EQUATES emissions from base year 2016</a:t>
            </a:r>
          </a:p>
          <a:p>
            <a:r>
              <a:rPr lang="en-US" dirty="0"/>
              <a:t>Apply regional (state level) and sectoral scaling factors for NOx, SO2, primary PM25, VOCs, and NH3</a:t>
            </a:r>
          </a:p>
          <a:p>
            <a:pPr lvl="1"/>
            <a:r>
              <a:rPr lang="en-US" dirty="0"/>
              <a:t>applied to sources modeled by GCAM, i.e., those related to energy system. While GCAM has an ag sector, we are not linking changes in cropland simulated by GCAM to changes in fertilizer application</a:t>
            </a:r>
          </a:p>
        </p:txBody>
      </p:sp>
      <p:sp>
        <p:nvSpPr>
          <p:cNvPr id="4" name="Slide Number Placeholder 3">
            <a:extLst>
              <a:ext uri="{FF2B5EF4-FFF2-40B4-BE49-F238E27FC236}">
                <a16:creationId xmlns:a16="http://schemas.microsoft.com/office/drawing/2014/main" id="{2CE8FCBE-8B8D-1430-D9C6-546C1D94FA4A}"/>
              </a:ext>
            </a:extLst>
          </p:cNvPr>
          <p:cNvSpPr>
            <a:spLocks noGrp="1"/>
          </p:cNvSpPr>
          <p:nvPr>
            <p:ph type="sldNum" sz="quarter" idx="12"/>
          </p:nvPr>
        </p:nvSpPr>
        <p:spPr/>
        <p:txBody>
          <a:bodyPr/>
          <a:lstStyle/>
          <a:p>
            <a:fld id="{2C54A5C6-1A67-402B-9D43-A5D8CAE25FA9}" type="slidenum">
              <a:rPr lang="en-US" smtClean="0"/>
              <a:t>9</a:t>
            </a:fld>
            <a:endParaRPr lang="en-US"/>
          </a:p>
        </p:txBody>
      </p:sp>
      <p:pic>
        <p:nvPicPr>
          <p:cNvPr id="5" name="Picture 4">
            <a:extLst>
              <a:ext uri="{FF2B5EF4-FFF2-40B4-BE49-F238E27FC236}">
                <a16:creationId xmlns:a16="http://schemas.microsoft.com/office/drawing/2014/main" id="{F3887CB7-2D06-F181-D3CE-8EDAA93C9E4A}"/>
              </a:ext>
            </a:extLst>
          </p:cNvPr>
          <p:cNvPicPr>
            <a:picLocks noChangeAspect="1"/>
          </p:cNvPicPr>
          <p:nvPr/>
        </p:nvPicPr>
        <p:blipFill>
          <a:blip r:embed="rId3"/>
          <a:stretch>
            <a:fillRect/>
          </a:stretch>
        </p:blipFill>
        <p:spPr>
          <a:xfrm>
            <a:off x="838200" y="3909302"/>
            <a:ext cx="4911013" cy="2812173"/>
          </a:xfrm>
          <a:prstGeom prst="rect">
            <a:avLst/>
          </a:prstGeom>
        </p:spPr>
      </p:pic>
      <p:sp>
        <p:nvSpPr>
          <p:cNvPr id="6" name="TextBox 5">
            <a:extLst>
              <a:ext uri="{FF2B5EF4-FFF2-40B4-BE49-F238E27FC236}">
                <a16:creationId xmlns:a16="http://schemas.microsoft.com/office/drawing/2014/main" id="{AD8AEB5E-C38C-79BD-760A-3711BB04C470}"/>
              </a:ext>
            </a:extLst>
          </p:cNvPr>
          <p:cNvSpPr txBox="1"/>
          <p:nvPr/>
        </p:nvSpPr>
        <p:spPr>
          <a:xfrm>
            <a:off x="5453350" y="4328486"/>
            <a:ext cx="6422834" cy="2031325"/>
          </a:xfrm>
          <a:prstGeom prst="rect">
            <a:avLst/>
          </a:prstGeom>
          <a:noFill/>
        </p:spPr>
        <p:txBody>
          <a:bodyPr wrap="square" rtlCol="0">
            <a:spAutoFit/>
          </a:bodyPr>
          <a:lstStyle/>
          <a:p>
            <a:r>
              <a:rPr lang="en-US" dirty="0"/>
              <a:t>Ratio of NOx NONPT (area) emissions, future to base year. </a:t>
            </a:r>
          </a:p>
          <a:p>
            <a:endParaRPr lang="en-US" dirty="0"/>
          </a:p>
          <a:p>
            <a:r>
              <a:rPr lang="en-US" dirty="0"/>
              <a:t>Scaling factors follow state boundaries, as specified via instructions given to CMAQ based on GCAM simulations</a:t>
            </a:r>
          </a:p>
          <a:p>
            <a:endParaRPr lang="en-US" dirty="0"/>
          </a:p>
          <a:p>
            <a:r>
              <a:rPr lang="en-US" dirty="0"/>
              <a:t>We are applying scaling factors like this for 11 emissions sectors </a:t>
            </a:r>
          </a:p>
          <a:p>
            <a:endParaRPr lang="en-US" dirty="0"/>
          </a:p>
        </p:txBody>
      </p:sp>
    </p:spTree>
    <p:extLst>
      <p:ext uri="{BB962C8B-B14F-4D97-AF65-F5344CB8AC3E}">
        <p14:creationId xmlns:p14="http://schemas.microsoft.com/office/powerpoint/2010/main" val="2834022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Records_x0020_Status xmlns="23086b01-e10f-4161-9539-bee0392f2b0b">Pending</Records_x0020_Status>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2020-06-16T14:18:44+00:00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Records_x0020_Date xmlns="23086b01-e10f-4161-9539-bee0392f2b0b"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E8F594BCA0DB459CC082E02699E04D" ma:contentTypeVersion="17" ma:contentTypeDescription="Create a new document." ma:contentTypeScope="" ma:versionID="77c703ac470ff627cb338809a2a19284">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23086b01-e10f-4161-9539-bee0392f2b0b" xmlns:ns7="2ad6d5b1-22f5-4fcb-b684-b62ad3c54868" targetNamespace="http://schemas.microsoft.com/office/2006/metadata/properties" ma:root="true" ma:fieldsID="12b1c3da7978114e20cfc0d442cfec0f" ns1:_="" ns3:_="" ns4:_="" ns5:_="" ns6:_="" ns7:_="">
    <xsd:import namespace="http://schemas.microsoft.com/sharepoint/v3"/>
    <xsd:import namespace="4ffa91fb-a0ff-4ac5-b2db-65c790d184a4"/>
    <xsd:import namespace="http://schemas.microsoft.com/sharepoint.v3"/>
    <xsd:import namespace="http://schemas.microsoft.com/sharepoint/v3/fields"/>
    <xsd:import namespace="23086b01-e10f-4161-9539-bee0392f2b0b"/>
    <xsd:import namespace="2ad6d5b1-22f5-4fcb-b684-b62ad3c54868"/>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Records_x0020_Status" minOccurs="0"/>
                <xsd:element ref="ns6:Records_x0020_Date" minOccurs="0"/>
                <xsd:element ref="ns6:SharedWithUsers" minOccurs="0"/>
                <xsd:element ref="ns6:SharedWithDetails" minOccurs="0"/>
                <xsd:element ref="ns6:SharingHintHash" minOccurs="0"/>
                <xsd:element ref="ns7:MediaServiceMetadata" minOccurs="0"/>
                <xsd:element ref="ns7:MediaServiceFastMetadata" minOccurs="0"/>
                <xsd:element ref="ns7:MediaServiceDateTaken" minOccurs="0"/>
                <xsd:element ref="ns7:MediaServiceAutoTags" minOccurs="0"/>
                <xsd:element ref="ns7:MediaServiceLocation" minOccurs="0"/>
                <xsd:element ref="ns7:MediaServiceGenerationTime" minOccurs="0"/>
                <xsd:element ref="ns7:MediaServiceEventHashCode" minOccurs="0"/>
                <xsd:element ref="ns7:MediaServiceOCR"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59129319-f853-47f8-a909-53446ed04a4c}" ma:internalName="TaxCatchAllLabel" ma:readOnly="true" ma:showField="CatchAllDataLabel" ma:web="23086b01-e10f-4161-9539-bee0392f2b0b">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59129319-f853-47f8-a909-53446ed04a4c}" ma:internalName="TaxCatchAll" ma:showField="CatchAllData" ma:web="23086b01-e10f-4161-9539-bee0392f2b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86b01-e10f-4161-9539-bee0392f2b0b" elementFormDefault="qualified">
    <xsd:import namespace="http://schemas.microsoft.com/office/2006/documentManagement/types"/>
    <xsd:import namespace="http://schemas.microsoft.com/office/infopath/2007/PartnerControls"/>
    <xsd:element name="Records_x0020_Status" ma:index="28" nillable="true" ma:displayName="Records Status" ma:default="Pending" ma:internalName="Records_x0020_Status">
      <xsd:simpleType>
        <xsd:restriction base="dms:Text"/>
      </xsd:simpleType>
    </xsd:element>
    <xsd:element name="Records_x0020_Date" ma:index="29" nillable="true" ma:displayName="Records Date" ma:hidden="true" ma:internalName="Records_x0020_Date">
      <xsd:simpleType>
        <xsd:restriction base="dms:DateTime"/>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element name="SharingHintHash" ma:index="3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d6d5b1-22f5-4fcb-b684-b62ad3c54868" elementFormDefault="qualified">
    <xsd:import namespace="http://schemas.microsoft.com/office/2006/documentManagement/types"/>
    <xsd:import namespace="http://schemas.microsoft.com/office/infopath/2007/PartnerControls"/>
    <xsd:element name="MediaServiceMetadata" ma:index="33" nillable="true" ma:displayName="MediaServiceMetadata" ma:hidden="true" ma:internalName="MediaServiceMetadata" ma:readOnly="true">
      <xsd:simpleType>
        <xsd:restriction base="dms:Note"/>
      </xsd:simpleType>
    </xsd:element>
    <xsd:element name="MediaServiceFastMetadata" ma:index="34" nillable="true" ma:displayName="MediaServiceFastMetadata" ma:hidden="true" ma:internalName="MediaServiceFastMetadata" ma:readOnly="true">
      <xsd:simpleType>
        <xsd:restriction base="dms:Note"/>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Tags" ma:index="36" nillable="true" ma:displayName="Tags" ma:internalName="MediaServiceAutoTags"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OCR" ma:index="40" nillable="true" ma:displayName="Extracted Text" ma:internalName="MediaServiceOCR" ma:readOnly="true">
      <xsd:simpleType>
        <xsd:restriction base="dms:Note">
          <xsd:maxLength value="255"/>
        </xsd:restriction>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D9170985-7001-4F3A-82D8-E3175B53AF7C}">
  <ds:schemaRefs>
    <ds:schemaRef ds:uri="23086b01-e10f-4161-9539-bee0392f2b0b"/>
    <ds:schemaRef ds:uri="2ad6d5b1-22f5-4fcb-b684-b62ad3c54868"/>
    <ds:schemaRef ds:uri="4ffa91fb-a0ff-4ac5-b2db-65c790d184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1A4CA81-9B12-4F9B-AE94-AA32896EF3C2}">
  <ds:schemaRefs>
    <ds:schemaRef ds:uri="23086b01-e10f-4161-9539-bee0392f2b0b"/>
    <ds:schemaRef ds:uri="2ad6d5b1-22f5-4fcb-b684-b62ad3c54868"/>
    <ds:schemaRef ds:uri="4ffa91fb-a0ff-4ac5-b2db-65c790d184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3E0324-FBB9-4D57-95FE-24DA05C86E1B}">
  <ds:schemaRefs>
    <ds:schemaRef ds:uri="http://schemas.microsoft.com/sharepoint/v3/contenttype/forms"/>
  </ds:schemaRefs>
</ds:datastoreItem>
</file>

<file path=customXml/itemProps4.xml><?xml version="1.0" encoding="utf-8"?>
<ds:datastoreItem xmlns:ds="http://schemas.openxmlformats.org/officeDocument/2006/customXml" ds:itemID="{747CCA88-7F16-41ED-82E2-52374B55692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10957</TotalTime>
  <Words>2297</Words>
  <Application>Microsoft Office PowerPoint</Application>
  <PresentationFormat>Widescreen</PresentationFormat>
  <Paragraphs>236</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Symbol</vt:lpstr>
      <vt:lpstr>Office Theme</vt:lpstr>
      <vt:lpstr>Modeling the effects of energy system scenarios on air quality and deposition</vt:lpstr>
      <vt:lpstr>Modeling Framework</vt:lpstr>
      <vt:lpstr>GCAM</vt:lpstr>
      <vt:lpstr>PowerPoint Presentation</vt:lpstr>
      <vt:lpstr>PowerPoint Presentation</vt:lpstr>
      <vt:lpstr>Scenario “levers” supported by GLIMPSE</vt:lpstr>
      <vt:lpstr>Scenario Design</vt:lpstr>
      <vt:lpstr>Scenario Emissions</vt:lpstr>
      <vt:lpstr>Linking GCAM to CMAQ</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Nolte, Chris;Loughlin, Dan</dc:creator>
  <cp:lastModifiedBy>Nolte, Chris</cp:lastModifiedBy>
  <cp:revision>639</cp:revision>
  <dcterms:created xsi:type="dcterms:W3CDTF">2016-06-28T18:46:10Z</dcterms:created>
  <dcterms:modified xsi:type="dcterms:W3CDTF">2024-10-22T01:48:30Z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0x010100CFE8F594BCA0DB459CC082E02699E04D</vt:lpwstr>
  </property>
</Properties>
</file>