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sldIdLst>
    <p:sldId id="256" r:id="rId5"/>
    <p:sldId id="257" r:id="rId6"/>
    <p:sldId id="261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3" r:id="rId16"/>
    <p:sldId id="314" r:id="rId17"/>
    <p:sldId id="285" r:id="rId18"/>
    <p:sldId id="286" r:id="rId19"/>
    <p:sldId id="287" r:id="rId20"/>
    <p:sldId id="319" r:id="rId21"/>
    <p:sldId id="320" r:id="rId22"/>
    <p:sldId id="321" r:id="rId23"/>
    <p:sldId id="323" r:id="rId24"/>
    <p:sldId id="324" r:id="rId25"/>
  </p:sldIdLst>
  <p:sldSz cx="12192000" cy="6858000"/>
  <p:notesSz cx="6950075" cy="9236075"/>
  <p:defaultTextStyle>
    <a:defPPr>
      <a:defRPr lang="en-US"/>
    </a:defPPr>
    <a:lvl1pPr marL="0" algn="l" defTabSz="782566" rtl="0" eaLnBrk="1" latinLnBrk="0" hangingPunct="1">
      <a:defRPr sz="1540" kern="1200">
        <a:solidFill>
          <a:schemeClr val="tx1"/>
        </a:solidFill>
        <a:latin typeface="+mn-lt"/>
        <a:ea typeface="+mn-ea"/>
        <a:cs typeface="+mn-cs"/>
      </a:defRPr>
    </a:lvl1pPr>
    <a:lvl2pPr marL="391283" algn="l" defTabSz="782566" rtl="0" eaLnBrk="1" latinLnBrk="0" hangingPunct="1">
      <a:defRPr sz="1540" kern="1200">
        <a:solidFill>
          <a:schemeClr val="tx1"/>
        </a:solidFill>
        <a:latin typeface="+mn-lt"/>
        <a:ea typeface="+mn-ea"/>
        <a:cs typeface="+mn-cs"/>
      </a:defRPr>
    </a:lvl2pPr>
    <a:lvl3pPr marL="782566" algn="l" defTabSz="782566" rtl="0" eaLnBrk="1" latinLnBrk="0" hangingPunct="1">
      <a:defRPr sz="1540" kern="1200">
        <a:solidFill>
          <a:schemeClr val="tx1"/>
        </a:solidFill>
        <a:latin typeface="+mn-lt"/>
        <a:ea typeface="+mn-ea"/>
        <a:cs typeface="+mn-cs"/>
      </a:defRPr>
    </a:lvl3pPr>
    <a:lvl4pPr marL="1173850" algn="l" defTabSz="782566" rtl="0" eaLnBrk="1" latinLnBrk="0" hangingPunct="1">
      <a:defRPr sz="1540" kern="1200">
        <a:solidFill>
          <a:schemeClr val="tx1"/>
        </a:solidFill>
        <a:latin typeface="+mn-lt"/>
        <a:ea typeface="+mn-ea"/>
        <a:cs typeface="+mn-cs"/>
      </a:defRPr>
    </a:lvl4pPr>
    <a:lvl5pPr marL="1565133" algn="l" defTabSz="782566" rtl="0" eaLnBrk="1" latinLnBrk="0" hangingPunct="1">
      <a:defRPr sz="1540" kern="1200">
        <a:solidFill>
          <a:schemeClr val="tx1"/>
        </a:solidFill>
        <a:latin typeface="+mn-lt"/>
        <a:ea typeface="+mn-ea"/>
        <a:cs typeface="+mn-cs"/>
      </a:defRPr>
    </a:lvl5pPr>
    <a:lvl6pPr marL="1956416" algn="l" defTabSz="782566" rtl="0" eaLnBrk="1" latinLnBrk="0" hangingPunct="1">
      <a:defRPr sz="1540" kern="1200">
        <a:solidFill>
          <a:schemeClr val="tx1"/>
        </a:solidFill>
        <a:latin typeface="+mn-lt"/>
        <a:ea typeface="+mn-ea"/>
        <a:cs typeface="+mn-cs"/>
      </a:defRPr>
    </a:lvl6pPr>
    <a:lvl7pPr marL="2347699" algn="l" defTabSz="782566" rtl="0" eaLnBrk="1" latinLnBrk="0" hangingPunct="1">
      <a:defRPr sz="1540" kern="1200">
        <a:solidFill>
          <a:schemeClr val="tx1"/>
        </a:solidFill>
        <a:latin typeface="+mn-lt"/>
        <a:ea typeface="+mn-ea"/>
        <a:cs typeface="+mn-cs"/>
      </a:defRPr>
    </a:lvl7pPr>
    <a:lvl8pPr marL="2738982" algn="l" defTabSz="782566" rtl="0" eaLnBrk="1" latinLnBrk="0" hangingPunct="1">
      <a:defRPr sz="1540" kern="1200">
        <a:solidFill>
          <a:schemeClr val="tx1"/>
        </a:solidFill>
        <a:latin typeface="+mn-lt"/>
        <a:ea typeface="+mn-ea"/>
        <a:cs typeface="+mn-cs"/>
      </a:defRPr>
    </a:lvl8pPr>
    <a:lvl9pPr marL="3130266" algn="l" defTabSz="782566" rtl="0" eaLnBrk="1" latinLnBrk="0" hangingPunct="1">
      <a:defRPr sz="15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7F7E59C-2511-BA64-ABFC-063EEEE6E01C}" name="Civerolo, Kevin (DEC)" initials="KC" userId="S::kevin.civerolo@dec.ny.gov::aa288a13-39c5-4fd0-9160-c05ee416aad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234"/>
    <a:srgbClr val="646569"/>
    <a:srgbClr val="002D73"/>
    <a:srgbClr val="1F3261"/>
    <a:srgbClr val="007681"/>
    <a:srgbClr val="458993"/>
    <a:srgbClr val="6A86B8"/>
    <a:srgbClr val="F7A800"/>
    <a:srgbClr val="FFD100"/>
    <a:srgbClr val="8A8A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83333" autoAdjust="0"/>
  </p:normalViewPr>
  <p:slideViewPr>
    <p:cSldViewPr snapToGrid="0">
      <p:cViewPr varScale="1">
        <p:scale>
          <a:sx n="70" d="100"/>
          <a:sy n="70" d="100"/>
        </p:scale>
        <p:origin x="36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177CF3DF-59C6-4329-B11B-CB32CB0E89EE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AFC2745C-974B-44A5-9950-B8B52E817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42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82566" rtl="0" eaLnBrk="1" latinLnBrk="0" hangingPunct="1">
      <a:defRPr sz="1027" kern="1200">
        <a:solidFill>
          <a:schemeClr val="tx1"/>
        </a:solidFill>
        <a:latin typeface="+mn-lt"/>
        <a:ea typeface="+mn-ea"/>
        <a:cs typeface="+mn-cs"/>
      </a:defRPr>
    </a:lvl1pPr>
    <a:lvl2pPr marL="391283" algn="l" defTabSz="782566" rtl="0" eaLnBrk="1" latinLnBrk="0" hangingPunct="1">
      <a:defRPr sz="1027" kern="1200">
        <a:solidFill>
          <a:schemeClr val="tx1"/>
        </a:solidFill>
        <a:latin typeface="+mn-lt"/>
        <a:ea typeface="+mn-ea"/>
        <a:cs typeface="+mn-cs"/>
      </a:defRPr>
    </a:lvl2pPr>
    <a:lvl3pPr marL="782566" algn="l" defTabSz="782566" rtl="0" eaLnBrk="1" latinLnBrk="0" hangingPunct="1">
      <a:defRPr sz="1027" kern="1200">
        <a:solidFill>
          <a:schemeClr val="tx1"/>
        </a:solidFill>
        <a:latin typeface="+mn-lt"/>
        <a:ea typeface="+mn-ea"/>
        <a:cs typeface="+mn-cs"/>
      </a:defRPr>
    </a:lvl3pPr>
    <a:lvl4pPr marL="1173850" algn="l" defTabSz="782566" rtl="0" eaLnBrk="1" latinLnBrk="0" hangingPunct="1">
      <a:defRPr sz="1027" kern="1200">
        <a:solidFill>
          <a:schemeClr val="tx1"/>
        </a:solidFill>
        <a:latin typeface="+mn-lt"/>
        <a:ea typeface="+mn-ea"/>
        <a:cs typeface="+mn-cs"/>
      </a:defRPr>
    </a:lvl4pPr>
    <a:lvl5pPr marL="1565133" algn="l" defTabSz="782566" rtl="0" eaLnBrk="1" latinLnBrk="0" hangingPunct="1">
      <a:defRPr sz="1027" kern="1200">
        <a:solidFill>
          <a:schemeClr val="tx1"/>
        </a:solidFill>
        <a:latin typeface="+mn-lt"/>
        <a:ea typeface="+mn-ea"/>
        <a:cs typeface="+mn-cs"/>
      </a:defRPr>
    </a:lvl5pPr>
    <a:lvl6pPr marL="1956416" algn="l" defTabSz="782566" rtl="0" eaLnBrk="1" latinLnBrk="0" hangingPunct="1">
      <a:defRPr sz="1027" kern="1200">
        <a:solidFill>
          <a:schemeClr val="tx1"/>
        </a:solidFill>
        <a:latin typeface="+mn-lt"/>
        <a:ea typeface="+mn-ea"/>
        <a:cs typeface="+mn-cs"/>
      </a:defRPr>
    </a:lvl6pPr>
    <a:lvl7pPr marL="2347699" algn="l" defTabSz="782566" rtl="0" eaLnBrk="1" latinLnBrk="0" hangingPunct="1">
      <a:defRPr sz="1027" kern="1200">
        <a:solidFill>
          <a:schemeClr val="tx1"/>
        </a:solidFill>
        <a:latin typeface="+mn-lt"/>
        <a:ea typeface="+mn-ea"/>
        <a:cs typeface="+mn-cs"/>
      </a:defRPr>
    </a:lvl7pPr>
    <a:lvl8pPr marL="2738982" algn="l" defTabSz="782566" rtl="0" eaLnBrk="1" latinLnBrk="0" hangingPunct="1">
      <a:defRPr sz="1027" kern="1200">
        <a:solidFill>
          <a:schemeClr val="tx1"/>
        </a:solidFill>
        <a:latin typeface="+mn-lt"/>
        <a:ea typeface="+mn-ea"/>
        <a:cs typeface="+mn-cs"/>
      </a:defRPr>
    </a:lvl8pPr>
    <a:lvl9pPr marL="3130266" algn="l" defTabSz="782566" rtl="0" eaLnBrk="1" latinLnBrk="0" hangingPunct="1">
      <a:defRPr sz="102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0800000" flipV="1">
            <a:off x="1" y="5054600"/>
            <a:ext cx="12192000" cy="1803400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6699" tIns="259659" rIns="0" bIns="354080" rtlCol="0" anchor="t" anchorCtr="0"/>
          <a:lstStyle/>
          <a:p>
            <a:pPr marL="278173" marR="0" indent="0" algn="l" defTabSz="885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343556" algn="r"/>
              </a:tabLst>
              <a:defRPr/>
            </a:pPr>
            <a:endParaRPr lang="en-US" sz="180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" y="-1"/>
            <a:ext cx="12192000" cy="1836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8"/>
          </a:p>
        </p:txBody>
      </p:sp>
      <p:sp>
        <p:nvSpPr>
          <p:cNvPr id="14" name="Rectangle 13"/>
          <p:cNvSpPr/>
          <p:nvPr userDrawn="1"/>
        </p:nvSpPr>
        <p:spPr>
          <a:xfrm>
            <a:off x="1" y="4953000"/>
            <a:ext cx="12192000" cy="101600"/>
          </a:xfrm>
          <a:prstGeom prst="rect">
            <a:avLst/>
          </a:prstGeom>
          <a:solidFill>
            <a:srgbClr val="2C5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8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836517"/>
            <a:ext cx="11201400" cy="1465484"/>
          </a:xfrm>
        </p:spPr>
        <p:txBody>
          <a:bodyPr anchor="b">
            <a:normAutofit/>
          </a:bodyPr>
          <a:lstStyle>
            <a:lvl1pPr algn="l">
              <a:defRPr sz="5163">
                <a:solidFill>
                  <a:srgbClr val="002D7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504451"/>
            <a:ext cx="11201400" cy="1214783"/>
          </a:xfrm>
        </p:spPr>
        <p:txBody>
          <a:bodyPr>
            <a:normAutofit/>
          </a:bodyPr>
          <a:lstStyle>
            <a:lvl1pPr marL="0" indent="0" algn="l">
              <a:buNone/>
              <a:defRPr sz="3614" b="1">
                <a:solidFill>
                  <a:srgbClr val="646569"/>
                </a:solidFill>
              </a:defRPr>
            </a:lvl1pPr>
            <a:lvl2pPr marL="442615" indent="0" algn="ctr">
              <a:buNone/>
              <a:defRPr sz="1936"/>
            </a:lvl2pPr>
            <a:lvl3pPr marL="885231" indent="0" algn="ctr">
              <a:buNone/>
              <a:defRPr sz="1743"/>
            </a:lvl3pPr>
            <a:lvl4pPr marL="1327846" indent="0" algn="ctr">
              <a:buNone/>
              <a:defRPr sz="1549"/>
            </a:lvl4pPr>
            <a:lvl5pPr marL="1770461" indent="0" algn="ctr">
              <a:buNone/>
              <a:defRPr sz="1549"/>
            </a:lvl5pPr>
            <a:lvl6pPr marL="2213077" indent="0" algn="ctr">
              <a:buNone/>
              <a:defRPr sz="1549"/>
            </a:lvl6pPr>
            <a:lvl7pPr marL="2655692" indent="0" algn="ctr">
              <a:buNone/>
              <a:defRPr sz="1549"/>
            </a:lvl7pPr>
            <a:lvl8pPr marL="3098307" indent="0" algn="ctr">
              <a:buNone/>
              <a:defRPr sz="1549"/>
            </a:lvl8pPr>
            <a:lvl9pPr marL="3540923" indent="0" algn="ctr">
              <a:buNone/>
              <a:defRPr sz="154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667113-1E1C-4F3F-ACE1-2FA4B45CED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4217" y="485776"/>
            <a:ext cx="4157471" cy="121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77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41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1" y="-1"/>
            <a:ext cx="12192000" cy="1836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8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162465"/>
            <a:ext cx="7112000" cy="3603337"/>
          </a:xfrm>
          <a:solidFill>
            <a:srgbClr val="002D73"/>
          </a:solidFill>
        </p:spPr>
        <p:txBody>
          <a:bodyPr lIns="512064" tIns="228600" rIns="365760" anchor="t" anchorCtr="0">
            <a:normAutofit/>
          </a:bodyPr>
          <a:lstStyle>
            <a:lvl1pPr>
              <a:lnSpc>
                <a:spcPct val="100000"/>
              </a:lnSpc>
              <a:defRPr sz="516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040" y="4389120"/>
            <a:ext cx="6014720" cy="1188720"/>
          </a:xfrm>
        </p:spPr>
        <p:txBody>
          <a:bodyPr>
            <a:normAutofit/>
          </a:bodyPr>
          <a:lstStyle>
            <a:lvl1pPr marL="0" indent="0">
              <a:buNone/>
              <a:defRPr sz="3614" b="1">
                <a:solidFill>
                  <a:schemeClr val="bg1"/>
                </a:solidFill>
              </a:defRPr>
            </a:lvl1pPr>
            <a:lvl2pPr marL="442615" indent="0">
              <a:buNone/>
              <a:defRPr sz="1936">
                <a:solidFill>
                  <a:schemeClr val="tx1">
                    <a:tint val="75000"/>
                  </a:schemeClr>
                </a:solidFill>
              </a:defRPr>
            </a:lvl2pPr>
            <a:lvl3pPr marL="885231" indent="0">
              <a:buNone/>
              <a:defRPr sz="1743">
                <a:solidFill>
                  <a:schemeClr val="tx1">
                    <a:tint val="75000"/>
                  </a:schemeClr>
                </a:solidFill>
              </a:defRPr>
            </a:lvl3pPr>
            <a:lvl4pPr marL="1327846" indent="0">
              <a:buNone/>
              <a:defRPr sz="1549">
                <a:solidFill>
                  <a:schemeClr val="tx1">
                    <a:tint val="75000"/>
                  </a:schemeClr>
                </a:solidFill>
              </a:defRPr>
            </a:lvl4pPr>
            <a:lvl5pPr marL="1770461" indent="0">
              <a:buNone/>
              <a:defRPr sz="1549">
                <a:solidFill>
                  <a:schemeClr val="tx1">
                    <a:tint val="75000"/>
                  </a:schemeClr>
                </a:solidFill>
              </a:defRPr>
            </a:lvl5pPr>
            <a:lvl6pPr marL="2213077" indent="0">
              <a:buNone/>
              <a:defRPr sz="1549">
                <a:solidFill>
                  <a:schemeClr val="tx1">
                    <a:tint val="75000"/>
                  </a:schemeClr>
                </a:solidFill>
              </a:defRPr>
            </a:lvl6pPr>
            <a:lvl7pPr marL="2655692" indent="0">
              <a:buNone/>
              <a:defRPr sz="1549">
                <a:solidFill>
                  <a:schemeClr val="tx1">
                    <a:tint val="75000"/>
                  </a:schemeClr>
                </a:solidFill>
              </a:defRPr>
            </a:lvl7pPr>
            <a:lvl8pPr marL="3098307" indent="0">
              <a:buNone/>
              <a:defRPr sz="1549">
                <a:solidFill>
                  <a:schemeClr val="tx1">
                    <a:tint val="75000"/>
                  </a:schemeClr>
                </a:solidFill>
              </a:defRPr>
            </a:lvl8pPr>
            <a:lvl9pPr marL="3540923" indent="0">
              <a:buNone/>
              <a:defRPr sz="15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 rot="10800000" flipV="1">
            <a:off x="1" y="153991"/>
            <a:ext cx="12192000" cy="293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408" tIns="59013" rIns="354080" rtlCol="0" anchor="ctr"/>
          <a:lstStyle/>
          <a:p>
            <a:pPr marL="278173" marR="0" indent="0" algn="l" defTabSz="885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294887" algn="r"/>
              </a:tabLst>
              <a:defRPr/>
            </a:pPr>
            <a:r>
              <a:rPr lang="en-US" sz="1549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fld id="{6C929F40-DA27-4434-83D4-CC1331048D9E}" type="slidenum">
              <a:rPr lang="en-US" sz="1549" b="1" smtClean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278173" marR="0" indent="0" algn="l" defTabSz="885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1294887" algn="r"/>
                </a:tabLst>
                <a:defRPr/>
              </a:pPr>
              <a:t>‹#›</a:t>
            </a:fld>
            <a:endParaRPr lang="en-US" sz="1549" b="1" dirty="0">
              <a:solidFill>
                <a:srgbClr val="002D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2053939"/>
            <a:ext cx="7112000" cy="108525"/>
          </a:xfrm>
          <a:prstGeom prst="rect">
            <a:avLst/>
          </a:prstGeom>
          <a:solidFill>
            <a:srgbClr val="2C5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8"/>
          </a:p>
        </p:txBody>
      </p:sp>
    </p:spTree>
    <p:extLst>
      <p:ext uri="{BB962C8B-B14F-4D97-AF65-F5344CB8AC3E}">
        <p14:creationId xmlns:p14="http://schemas.microsoft.com/office/powerpoint/2010/main" val="257331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678391"/>
            <a:ext cx="11480800" cy="12262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1" y="1904616"/>
            <a:ext cx="5556250" cy="45639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3203" y="1904616"/>
            <a:ext cx="5517799" cy="45639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120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678391"/>
            <a:ext cx="11480800" cy="12262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200" y="1904615"/>
            <a:ext cx="5380954" cy="82391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098" b="1"/>
            </a:lvl1pPr>
            <a:lvl2pPr marL="442615" indent="0">
              <a:buNone/>
              <a:defRPr sz="1936" b="1"/>
            </a:lvl2pPr>
            <a:lvl3pPr marL="885231" indent="0">
              <a:buNone/>
              <a:defRPr sz="1743" b="1"/>
            </a:lvl3pPr>
            <a:lvl4pPr marL="1327846" indent="0">
              <a:buNone/>
              <a:defRPr sz="1549" b="1"/>
            </a:lvl4pPr>
            <a:lvl5pPr marL="1770461" indent="0">
              <a:buNone/>
              <a:defRPr sz="1549" b="1"/>
            </a:lvl5pPr>
            <a:lvl6pPr marL="2213077" indent="0">
              <a:buNone/>
              <a:defRPr sz="1549" b="1"/>
            </a:lvl6pPr>
            <a:lvl7pPr marL="2655692" indent="0">
              <a:buNone/>
              <a:defRPr sz="1549" b="1"/>
            </a:lvl7pPr>
            <a:lvl8pPr marL="3098307" indent="0">
              <a:buNone/>
              <a:defRPr sz="1549" b="1"/>
            </a:lvl8pPr>
            <a:lvl9pPr marL="3540923" indent="0">
              <a:buNone/>
              <a:defRPr sz="154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200" y="2858704"/>
            <a:ext cx="5380954" cy="3513133"/>
          </a:xfrm>
        </p:spPr>
        <p:txBody>
          <a:bodyPr>
            <a:normAutofit/>
          </a:bodyPr>
          <a:lstStyle>
            <a:lvl1pPr>
              <a:spcAft>
                <a:spcPts val="387"/>
              </a:spcAft>
              <a:defRPr sz="2323"/>
            </a:lvl1pPr>
            <a:lvl2pPr>
              <a:spcAft>
                <a:spcPts val="387"/>
              </a:spcAft>
              <a:defRPr sz="2323"/>
            </a:lvl2pPr>
            <a:lvl3pPr>
              <a:spcAft>
                <a:spcPts val="387"/>
              </a:spcAft>
              <a:defRPr sz="2323"/>
            </a:lvl3pPr>
            <a:lvl4pPr>
              <a:spcAft>
                <a:spcPts val="387"/>
              </a:spcAft>
              <a:defRPr sz="2323"/>
            </a:lvl4pPr>
            <a:lvl5pPr>
              <a:spcAft>
                <a:spcPts val="387"/>
              </a:spcAft>
              <a:defRPr sz="232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21209" y="1904615"/>
            <a:ext cx="5389793" cy="82391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098" b="1"/>
            </a:lvl1pPr>
            <a:lvl2pPr marL="442615" indent="0">
              <a:buNone/>
              <a:defRPr sz="1936" b="1"/>
            </a:lvl2pPr>
            <a:lvl3pPr marL="885231" indent="0">
              <a:buNone/>
              <a:defRPr sz="1743" b="1"/>
            </a:lvl3pPr>
            <a:lvl4pPr marL="1327846" indent="0">
              <a:buNone/>
              <a:defRPr sz="1549" b="1"/>
            </a:lvl4pPr>
            <a:lvl5pPr marL="1770461" indent="0">
              <a:buNone/>
              <a:defRPr sz="1549" b="1"/>
            </a:lvl5pPr>
            <a:lvl6pPr marL="2213077" indent="0">
              <a:buNone/>
              <a:defRPr sz="1549" b="1"/>
            </a:lvl6pPr>
            <a:lvl7pPr marL="2655692" indent="0">
              <a:buNone/>
              <a:defRPr sz="1549" b="1"/>
            </a:lvl7pPr>
            <a:lvl8pPr marL="3098307" indent="0">
              <a:buNone/>
              <a:defRPr sz="1549" b="1"/>
            </a:lvl8pPr>
            <a:lvl9pPr marL="3540923" indent="0">
              <a:buNone/>
              <a:defRPr sz="154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21208" y="2858704"/>
            <a:ext cx="5389792" cy="3513133"/>
          </a:xfrm>
        </p:spPr>
        <p:txBody>
          <a:bodyPr>
            <a:normAutofit/>
          </a:bodyPr>
          <a:lstStyle>
            <a:lvl1pPr>
              <a:spcAft>
                <a:spcPts val="387"/>
              </a:spcAft>
              <a:defRPr sz="2323"/>
            </a:lvl1pPr>
            <a:lvl2pPr>
              <a:spcAft>
                <a:spcPts val="387"/>
              </a:spcAft>
              <a:defRPr sz="2323"/>
            </a:lvl2pPr>
            <a:lvl3pPr>
              <a:spcAft>
                <a:spcPts val="387"/>
              </a:spcAft>
              <a:defRPr sz="2323"/>
            </a:lvl3pPr>
            <a:lvl4pPr>
              <a:spcAft>
                <a:spcPts val="387"/>
              </a:spcAft>
              <a:defRPr sz="2323"/>
            </a:lvl4pPr>
            <a:lvl5pPr>
              <a:spcAft>
                <a:spcPts val="387"/>
              </a:spcAft>
              <a:defRPr sz="232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798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678389"/>
            <a:ext cx="11480800" cy="12266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380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984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rot="10800000" flipV="1">
            <a:off x="1" y="81395"/>
            <a:ext cx="12192000" cy="401205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408" tIns="106224" rIns="354080" bIns="70816" rtlCol="0" anchor="ctr"/>
          <a:lstStyle/>
          <a:p>
            <a:pPr marL="278173" marR="0" indent="0" algn="l" defTabSz="885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294887" algn="r"/>
              </a:tabLst>
              <a:defRPr/>
            </a:pPr>
            <a:r>
              <a:rPr lang="en-US" sz="1549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fld id="{6C929F40-DA27-4434-83D4-CC1331048D9E}" type="slidenum">
              <a:rPr lang="en-US" sz="1549" b="1" smtClean="0">
                <a:latin typeface="Arial" panose="020B0604020202020204" pitchFamily="34" charset="0"/>
                <a:cs typeface="Arial" panose="020B0604020202020204" pitchFamily="34" charset="0"/>
              </a:rPr>
              <a:pPr marL="278173" marR="0" indent="0" algn="l" defTabSz="885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1294887" algn="r"/>
                </a:tabLst>
                <a:defRPr/>
              </a:pPr>
              <a:t>‹#›</a:t>
            </a:fld>
            <a:endParaRPr lang="en-US" sz="1549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0200" y="678391"/>
            <a:ext cx="11480800" cy="122622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200" y="1904614"/>
            <a:ext cx="11480800" cy="45808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-1"/>
            <a:ext cx="12192000" cy="81393"/>
          </a:xfrm>
          <a:prstGeom prst="rect">
            <a:avLst/>
          </a:prstGeom>
          <a:solidFill>
            <a:srgbClr val="2C5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8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BE1321-44AC-41DE-A95C-BD8B242901E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655288" y="6013447"/>
            <a:ext cx="207873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405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885231" rtl="0" eaLnBrk="1" latinLnBrk="0" hangingPunct="1">
        <a:lnSpc>
          <a:spcPct val="90000"/>
        </a:lnSpc>
        <a:spcBef>
          <a:spcPct val="0"/>
        </a:spcBef>
        <a:buNone/>
        <a:defRPr sz="4131" b="1" kern="1200">
          <a:solidFill>
            <a:srgbClr val="002D7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885231" rtl="0" eaLnBrk="1" latinLnBrk="0" hangingPunct="1">
        <a:lnSpc>
          <a:spcPct val="100000"/>
        </a:lnSpc>
        <a:spcBef>
          <a:spcPts val="0"/>
        </a:spcBef>
        <a:spcAft>
          <a:spcPts val="774"/>
        </a:spcAft>
        <a:buFontTx/>
        <a:buNone/>
        <a:defRPr sz="3098" kern="1200">
          <a:solidFill>
            <a:srgbClr val="6465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21308" indent="-221308" algn="l" defTabSz="885231" rtl="0" eaLnBrk="1" latinLnBrk="0" hangingPunct="1">
        <a:lnSpc>
          <a:spcPct val="100000"/>
        </a:lnSpc>
        <a:spcBef>
          <a:spcPts val="0"/>
        </a:spcBef>
        <a:spcAft>
          <a:spcPts val="774"/>
        </a:spcAft>
        <a:buFont typeface="Arial" panose="020B0604020202020204" pitchFamily="34" charset="0"/>
        <a:buChar char="•"/>
        <a:defRPr sz="3098" kern="1200">
          <a:solidFill>
            <a:srgbClr val="6465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42615" indent="-221308" algn="l" defTabSz="885231" rtl="0" eaLnBrk="1" latinLnBrk="0" hangingPunct="1">
        <a:lnSpc>
          <a:spcPct val="100000"/>
        </a:lnSpc>
        <a:spcBef>
          <a:spcPts val="0"/>
        </a:spcBef>
        <a:spcAft>
          <a:spcPts val="774"/>
        </a:spcAft>
        <a:buFont typeface="Wingdings" panose="05000000000000000000" pitchFamily="2" charset="2"/>
        <a:buChar char="§"/>
        <a:defRPr sz="3098" kern="1200">
          <a:solidFill>
            <a:srgbClr val="6465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11670" indent="-165981" algn="l" defTabSz="885231" rtl="0" eaLnBrk="1" latinLnBrk="0" hangingPunct="1">
        <a:lnSpc>
          <a:spcPct val="100000"/>
        </a:lnSpc>
        <a:spcBef>
          <a:spcPts val="0"/>
        </a:spcBef>
        <a:spcAft>
          <a:spcPts val="774"/>
        </a:spcAft>
        <a:buSzPct val="75000"/>
        <a:buFont typeface="Arial" panose="020B0604020202020204" pitchFamily="34" charset="0"/>
        <a:buChar char="•"/>
        <a:defRPr sz="3098" kern="1200">
          <a:solidFill>
            <a:srgbClr val="6465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74577" indent="-165981" algn="l" defTabSz="885231" rtl="0" eaLnBrk="1" latinLnBrk="0" hangingPunct="1">
        <a:lnSpc>
          <a:spcPct val="100000"/>
        </a:lnSpc>
        <a:spcBef>
          <a:spcPts val="0"/>
        </a:spcBef>
        <a:spcAft>
          <a:spcPts val="774"/>
        </a:spcAft>
        <a:buSzPct val="75000"/>
        <a:buFont typeface="Wingdings" panose="05000000000000000000" pitchFamily="2" charset="2"/>
        <a:buChar char="§"/>
        <a:defRPr sz="3098" kern="1200">
          <a:solidFill>
            <a:srgbClr val="6465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34384" indent="-221308" algn="l" defTabSz="885231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743" kern="1200">
          <a:solidFill>
            <a:schemeClr val="tx1"/>
          </a:solidFill>
          <a:latin typeface="+mn-lt"/>
          <a:ea typeface="+mn-ea"/>
          <a:cs typeface="+mn-cs"/>
        </a:defRPr>
      </a:lvl6pPr>
      <a:lvl7pPr marL="2877000" indent="-221308" algn="l" defTabSz="885231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743" kern="1200">
          <a:solidFill>
            <a:schemeClr val="tx1"/>
          </a:solidFill>
          <a:latin typeface="+mn-lt"/>
          <a:ea typeface="+mn-ea"/>
          <a:cs typeface="+mn-cs"/>
        </a:defRPr>
      </a:lvl7pPr>
      <a:lvl8pPr marL="3319615" indent="-221308" algn="l" defTabSz="885231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743" kern="1200">
          <a:solidFill>
            <a:schemeClr val="tx1"/>
          </a:solidFill>
          <a:latin typeface="+mn-lt"/>
          <a:ea typeface="+mn-ea"/>
          <a:cs typeface="+mn-cs"/>
        </a:defRPr>
      </a:lvl8pPr>
      <a:lvl9pPr marL="3762230" indent="-221308" algn="l" defTabSz="885231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7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5231" rtl="0" eaLnBrk="1" latinLnBrk="0" hangingPunct="1">
        <a:defRPr sz="1743" kern="1200">
          <a:solidFill>
            <a:schemeClr val="tx1"/>
          </a:solidFill>
          <a:latin typeface="+mn-lt"/>
          <a:ea typeface="+mn-ea"/>
          <a:cs typeface="+mn-cs"/>
        </a:defRPr>
      </a:lvl1pPr>
      <a:lvl2pPr marL="442615" algn="l" defTabSz="885231" rtl="0" eaLnBrk="1" latinLnBrk="0" hangingPunct="1">
        <a:defRPr sz="1743" kern="1200">
          <a:solidFill>
            <a:schemeClr val="tx1"/>
          </a:solidFill>
          <a:latin typeface="+mn-lt"/>
          <a:ea typeface="+mn-ea"/>
          <a:cs typeface="+mn-cs"/>
        </a:defRPr>
      </a:lvl2pPr>
      <a:lvl3pPr marL="885231" algn="l" defTabSz="885231" rtl="0" eaLnBrk="1" latinLnBrk="0" hangingPunct="1">
        <a:defRPr sz="1743" kern="1200">
          <a:solidFill>
            <a:schemeClr val="tx1"/>
          </a:solidFill>
          <a:latin typeface="+mn-lt"/>
          <a:ea typeface="+mn-ea"/>
          <a:cs typeface="+mn-cs"/>
        </a:defRPr>
      </a:lvl3pPr>
      <a:lvl4pPr marL="1327846" algn="l" defTabSz="885231" rtl="0" eaLnBrk="1" latinLnBrk="0" hangingPunct="1">
        <a:defRPr sz="1743" kern="1200">
          <a:solidFill>
            <a:schemeClr val="tx1"/>
          </a:solidFill>
          <a:latin typeface="+mn-lt"/>
          <a:ea typeface="+mn-ea"/>
          <a:cs typeface="+mn-cs"/>
        </a:defRPr>
      </a:lvl4pPr>
      <a:lvl5pPr marL="1770461" algn="l" defTabSz="885231" rtl="0" eaLnBrk="1" latinLnBrk="0" hangingPunct="1">
        <a:defRPr sz="1743" kern="1200">
          <a:solidFill>
            <a:schemeClr val="tx1"/>
          </a:solidFill>
          <a:latin typeface="+mn-lt"/>
          <a:ea typeface="+mn-ea"/>
          <a:cs typeface="+mn-cs"/>
        </a:defRPr>
      </a:lvl5pPr>
      <a:lvl6pPr marL="2213077" algn="l" defTabSz="885231" rtl="0" eaLnBrk="1" latinLnBrk="0" hangingPunct="1">
        <a:defRPr sz="1743" kern="1200">
          <a:solidFill>
            <a:schemeClr val="tx1"/>
          </a:solidFill>
          <a:latin typeface="+mn-lt"/>
          <a:ea typeface="+mn-ea"/>
          <a:cs typeface="+mn-cs"/>
        </a:defRPr>
      </a:lvl6pPr>
      <a:lvl7pPr marL="2655692" algn="l" defTabSz="885231" rtl="0" eaLnBrk="1" latinLnBrk="0" hangingPunct="1">
        <a:defRPr sz="1743" kern="1200">
          <a:solidFill>
            <a:schemeClr val="tx1"/>
          </a:solidFill>
          <a:latin typeface="+mn-lt"/>
          <a:ea typeface="+mn-ea"/>
          <a:cs typeface="+mn-cs"/>
        </a:defRPr>
      </a:lvl7pPr>
      <a:lvl8pPr marL="3098307" algn="l" defTabSz="885231" rtl="0" eaLnBrk="1" latinLnBrk="0" hangingPunct="1">
        <a:defRPr sz="1743" kern="1200">
          <a:solidFill>
            <a:schemeClr val="tx1"/>
          </a:solidFill>
          <a:latin typeface="+mn-lt"/>
          <a:ea typeface="+mn-ea"/>
          <a:cs typeface="+mn-cs"/>
        </a:defRPr>
      </a:lvl8pPr>
      <a:lvl9pPr marL="3540923" algn="l" defTabSz="885231" rtl="0" eaLnBrk="1" latinLnBrk="0" hangingPunct="1">
        <a:defRPr sz="17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Ruby.Tian@dec.ny.gov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3119" y="1657736"/>
            <a:ext cx="9984481" cy="1771264"/>
          </a:xfrm>
        </p:spPr>
        <p:txBody>
          <a:bodyPr>
            <a:noAutofit/>
          </a:bodyPr>
          <a:lstStyle/>
          <a:p>
            <a:pPr algn="ctr"/>
            <a:r>
              <a:rPr lang="en-US" sz="3872" dirty="0">
                <a:latin typeface="+mn-lt"/>
              </a:rPr>
              <a:t>Whole Home Electrification Impacts on O</a:t>
            </a:r>
            <a:r>
              <a:rPr lang="en-US" sz="3872" baseline="-25000" dirty="0">
                <a:latin typeface="+mn-lt"/>
              </a:rPr>
              <a:t>3</a:t>
            </a:r>
            <a:r>
              <a:rPr lang="en-US" sz="3872" dirty="0">
                <a:latin typeface="+mn-lt"/>
              </a:rPr>
              <a:t> and PM</a:t>
            </a:r>
            <a:r>
              <a:rPr lang="en-US" sz="3872" baseline="-25000" dirty="0">
                <a:latin typeface="+mn-lt"/>
              </a:rPr>
              <a:t>2.5</a:t>
            </a:r>
            <a:r>
              <a:rPr lang="en-US" sz="3872" dirty="0">
                <a:latin typeface="+mn-lt"/>
              </a:rPr>
              <a:t> in Northeast US – Sensitivity Tests Using EPA 2016 V3 Emission Platform</a:t>
            </a:r>
            <a:endParaRPr lang="en-US" sz="3872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3870" y="3920210"/>
            <a:ext cx="11624263" cy="937807"/>
          </a:xfrm>
        </p:spPr>
        <p:txBody>
          <a:bodyPr>
            <a:normAutofit fontScale="77500" lnSpcReduction="20000"/>
          </a:bodyPr>
          <a:lstStyle/>
          <a:p>
            <a:r>
              <a:rPr lang="en-US" sz="2323" dirty="0">
                <a:latin typeface="+mn-lt"/>
              </a:rPr>
              <a:t>Yuhong (Ruby) Tian</a:t>
            </a:r>
            <a:r>
              <a:rPr lang="en-US" sz="2323" baseline="30000" dirty="0">
                <a:latin typeface="+mn-lt"/>
              </a:rPr>
              <a:t>1</a:t>
            </a:r>
            <a:r>
              <a:rPr lang="en-US" sz="2323" dirty="0">
                <a:latin typeface="+mn-lt"/>
              </a:rPr>
              <a:t>, Winston Hao</a:t>
            </a:r>
            <a:r>
              <a:rPr lang="en-US" sz="2323" baseline="30000" dirty="0">
                <a:latin typeface="+mn-lt"/>
              </a:rPr>
              <a:t>1</a:t>
            </a:r>
            <a:r>
              <a:rPr lang="en-US" sz="2323" dirty="0">
                <a:latin typeface="+mn-lt"/>
              </a:rPr>
              <a:t>, Eric Zalewsky</a:t>
            </a:r>
            <a:r>
              <a:rPr lang="en-US" sz="2323" baseline="30000" dirty="0">
                <a:latin typeface="+mn-lt"/>
              </a:rPr>
              <a:t>1</a:t>
            </a:r>
            <a:r>
              <a:rPr lang="en-US" sz="2323" dirty="0">
                <a:latin typeface="+mn-lt"/>
              </a:rPr>
              <a:t>, Jeongran Yun</a:t>
            </a:r>
            <a:r>
              <a:rPr lang="en-US" sz="2323" baseline="30000" dirty="0">
                <a:latin typeface="+mn-lt"/>
              </a:rPr>
              <a:t>1</a:t>
            </a:r>
            <a:r>
              <a:rPr lang="en-US" sz="2323" dirty="0">
                <a:latin typeface="+mn-lt"/>
              </a:rPr>
              <a:t>, Alexandra Karambelas</a:t>
            </a:r>
            <a:r>
              <a:rPr lang="en-US" sz="2323" baseline="30000" dirty="0">
                <a:latin typeface="+mn-lt"/>
              </a:rPr>
              <a:t>2</a:t>
            </a:r>
            <a:r>
              <a:rPr lang="en-US" sz="2323" dirty="0">
                <a:latin typeface="+mn-lt"/>
              </a:rPr>
              <a:t>, and Kevin Civerolo</a:t>
            </a:r>
            <a:r>
              <a:rPr lang="en-US" sz="2323" baseline="30000" dirty="0">
                <a:latin typeface="+mn-lt"/>
              </a:rPr>
              <a:t>1</a:t>
            </a:r>
          </a:p>
          <a:p>
            <a:r>
              <a:rPr lang="en-US" sz="2323" b="0" baseline="30000" dirty="0">
                <a:latin typeface="+mn-lt"/>
              </a:rPr>
              <a:t>1</a:t>
            </a:r>
            <a:r>
              <a:rPr lang="en-US" sz="2323" b="0" dirty="0">
                <a:latin typeface="+mn-lt"/>
              </a:rPr>
              <a:t>Division of Air Resources, New York State Department of Environmental Conservation, Albany, NY</a:t>
            </a:r>
          </a:p>
          <a:p>
            <a:r>
              <a:rPr lang="en-US" sz="2323" b="0" baseline="30000" dirty="0">
                <a:latin typeface="+mn-lt"/>
              </a:rPr>
              <a:t>2</a:t>
            </a:r>
            <a:r>
              <a:rPr lang="en-US" sz="2323" b="0" dirty="0">
                <a:latin typeface="+mn-lt"/>
              </a:rPr>
              <a:t>Northeast States for Coordinated Air Use Management, Boston, MA</a:t>
            </a:r>
          </a:p>
        </p:txBody>
      </p:sp>
      <p:sp>
        <p:nvSpPr>
          <p:cNvPr id="4" name="Rectangle 3"/>
          <p:cNvSpPr/>
          <p:nvPr/>
        </p:nvSpPr>
        <p:spPr>
          <a:xfrm rot="10800000" flipV="1">
            <a:off x="194662" y="5002690"/>
            <a:ext cx="11802676" cy="174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6699" tIns="259659" rIns="0" bIns="354080" rtlCol="0" anchor="t" anchorCtr="0"/>
          <a:lstStyle/>
          <a:p>
            <a:pPr marL="278173" defTabSz="885231">
              <a:tabLst>
                <a:tab pos="11343556" algn="r"/>
              </a:tabLst>
              <a:defRPr/>
            </a:pPr>
            <a:r>
              <a:rPr lang="en-US" sz="1807" b="1" dirty="0">
                <a:latin typeface="Arial" panose="020B0604020202020204" pitchFamily="34" charset="0"/>
                <a:cs typeface="Arial" panose="020B0604020202020204" pitchFamily="34" charset="0"/>
              </a:rPr>
              <a:t>CMAS Conference 2024</a:t>
            </a:r>
          </a:p>
          <a:p>
            <a:pPr marL="278173" defTabSz="885231">
              <a:tabLst>
                <a:tab pos="11343556" algn="r"/>
              </a:tabLst>
              <a:defRPr/>
            </a:pPr>
            <a:r>
              <a:rPr lang="en-US" sz="1807" b="1" dirty="0">
                <a:latin typeface="Arial" panose="020B0604020202020204" pitchFamily="34" charset="0"/>
                <a:cs typeface="Arial" panose="020B0604020202020204" pitchFamily="34" charset="0"/>
              </a:rPr>
              <a:t>Oct. 21-23, 2024</a:t>
            </a:r>
          </a:p>
          <a:p>
            <a:pPr marL="278173" defTabSz="885231">
              <a:tabLst>
                <a:tab pos="11343556" algn="r"/>
              </a:tabLst>
              <a:defRPr/>
            </a:pPr>
            <a:r>
              <a:rPr lang="en-US" sz="1807" b="1" dirty="0">
                <a:latin typeface="Arial" panose="020B0604020202020204" pitchFamily="34" charset="0"/>
                <a:cs typeface="Arial" panose="020B0604020202020204" pitchFamily="34" charset="0"/>
              </a:rPr>
              <a:t>Chapel Hill, NC, USA</a:t>
            </a:r>
          </a:p>
          <a:p>
            <a:pPr marL="278173" defTabSz="885231">
              <a:tabLst>
                <a:tab pos="11343556" algn="r"/>
              </a:tabLst>
              <a:defRPr/>
            </a:pPr>
            <a:endParaRPr lang="en-US" sz="180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EB222EE1-7E27-ECDF-0905-057E0FDC1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9146" y="565421"/>
            <a:ext cx="2308454" cy="109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57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4590745-C83E-813F-6A26-72FB1EBD8607}"/>
              </a:ext>
            </a:extLst>
          </p:cNvPr>
          <p:cNvSpPr txBox="1">
            <a:spLocks/>
          </p:cNvSpPr>
          <p:nvPr/>
        </p:nvSpPr>
        <p:spPr>
          <a:xfrm>
            <a:off x="422599" y="1143550"/>
            <a:ext cx="10944191" cy="59897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2D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131" dirty="0">
                <a:solidFill>
                  <a:schemeClr val="tx1"/>
                </a:solidFill>
                <a:latin typeface="+mj-lt"/>
              </a:rPr>
              <a:t>Preliminary Modeling Analysis</a:t>
            </a:r>
          </a:p>
          <a:p>
            <a:pPr algn="ctr"/>
            <a:endParaRPr lang="en-US" sz="4131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AC0699-5182-BD67-9458-F853B2729601}"/>
              </a:ext>
            </a:extLst>
          </p:cNvPr>
          <p:cNvSpPr txBox="1">
            <a:spLocks/>
          </p:cNvSpPr>
          <p:nvPr/>
        </p:nvSpPr>
        <p:spPr>
          <a:xfrm>
            <a:off x="1493831" y="2279199"/>
            <a:ext cx="10307859" cy="2118925"/>
          </a:xfrm>
          <a:prstGeom prst="rect">
            <a:avLst/>
          </a:prstGeom>
        </p:spPr>
        <p:txBody>
          <a:bodyPr vert="horz" lIns="118027" tIns="59013" rIns="118027" bIns="59013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82" b="1" dirty="0">
                <a:solidFill>
                  <a:srgbClr val="0070C0"/>
                </a:solidFill>
              </a:rPr>
              <a:t>Summer:</a:t>
            </a:r>
            <a:r>
              <a:rPr lang="en-US" sz="2582" b="1" dirty="0">
                <a:solidFill>
                  <a:srgbClr val="FF0000"/>
                </a:solidFill>
              </a:rPr>
              <a:t> </a:t>
            </a:r>
            <a:r>
              <a:rPr lang="en-US" sz="2582" b="1" dirty="0"/>
              <a:t>Monthly Difference of Daily Maximum 8HR Average Ozone (MDA8 O</a:t>
            </a:r>
            <a:r>
              <a:rPr lang="en-US" sz="2582" b="1" baseline="-25000" dirty="0"/>
              <a:t>3</a:t>
            </a:r>
            <a:r>
              <a:rPr lang="en-US" sz="2582" b="1" dirty="0"/>
              <a:t>)</a:t>
            </a:r>
          </a:p>
          <a:p>
            <a:pPr marL="0" indent="0">
              <a:buNone/>
            </a:pPr>
            <a:r>
              <a:rPr lang="en-US" sz="2582" b="1" dirty="0">
                <a:solidFill>
                  <a:srgbClr val="0070C0"/>
                </a:solidFill>
              </a:rPr>
              <a:t>Winter:</a:t>
            </a:r>
            <a:r>
              <a:rPr lang="en-US" sz="2582" b="1" dirty="0"/>
              <a:t> Monthly Difference of Daily Mean PM</a:t>
            </a:r>
            <a:r>
              <a:rPr lang="en-US" sz="2582" b="1" baseline="-25000" dirty="0"/>
              <a:t>2.5</a:t>
            </a:r>
            <a:endParaRPr lang="en-US" sz="2582" baseline="-25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4223A6F-F54A-7264-97DC-8C292E9E3837}"/>
              </a:ext>
            </a:extLst>
          </p:cNvPr>
          <p:cNvSpPr txBox="1">
            <a:spLocks/>
          </p:cNvSpPr>
          <p:nvPr/>
        </p:nvSpPr>
        <p:spPr>
          <a:xfrm>
            <a:off x="422602" y="4398124"/>
            <a:ext cx="10605007" cy="1463040"/>
          </a:xfrm>
          <a:prstGeom prst="rect">
            <a:avLst/>
          </a:prstGeom>
        </p:spPr>
        <p:txBody>
          <a:bodyPr vert="horz" lIns="118027" tIns="59013" rIns="118027" bIns="59013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582" b="1" dirty="0">
                <a:solidFill>
                  <a:srgbClr val="0070C0"/>
                </a:solidFill>
              </a:rPr>
              <a:t>RESFC</a:t>
            </a:r>
            <a:r>
              <a:rPr lang="en-US" sz="2582" b="1" dirty="0"/>
              <a:t> minus </a:t>
            </a:r>
            <a:r>
              <a:rPr lang="en-US" sz="2582" b="1" dirty="0">
                <a:solidFill>
                  <a:srgbClr val="0070C0"/>
                </a:solidFill>
              </a:rPr>
              <a:t>BASE</a:t>
            </a:r>
          </a:p>
          <a:p>
            <a:pPr marL="0" indent="0" algn="ctr">
              <a:buNone/>
            </a:pPr>
            <a:r>
              <a:rPr lang="en-US" sz="2582" b="1" dirty="0">
                <a:solidFill>
                  <a:srgbClr val="0070C0"/>
                </a:solidFill>
              </a:rPr>
              <a:t>RESFC+EGU </a:t>
            </a:r>
            <a:r>
              <a:rPr lang="en-US" sz="2582" b="1" dirty="0"/>
              <a:t>minus </a:t>
            </a:r>
            <a:r>
              <a:rPr lang="en-US" sz="2582" b="1" dirty="0">
                <a:solidFill>
                  <a:srgbClr val="0070C0"/>
                </a:solidFill>
              </a:rPr>
              <a:t>BASE</a:t>
            </a:r>
            <a:endParaRPr lang="en-US" sz="2582" dirty="0">
              <a:solidFill>
                <a:srgbClr val="0070C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B9C0F24-F1DB-7931-BCD5-0E20E2660FE4}"/>
              </a:ext>
            </a:extLst>
          </p:cNvPr>
          <p:cNvSpPr txBox="1">
            <a:spLocks/>
          </p:cNvSpPr>
          <p:nvPr/>
        </p:nvSpPr>
        <p:spPr>
          <a:xfrm>
            <a:off x="623905" y="286980"/>
            <a:ext cx="10944191" cy="59897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2D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131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Results</a:t>
            </a:r>
          </a:p>
          <a:p>
            <a:pPr algn="ctr"/>
            <a:endParaRPr lang="en-US" sz="4131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90939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4590745-C83E-813F-6A26-72FB1EBD8607}"/>
              </a:ext>
            </a:extLst>
          </p:cNvPr>
          <p:cNvSpPr txBox="1">
            <a:spLocks/>
          </p:cNvSpPr>
          <p:nvPr/>
        </p:nvSpPr>
        <p:spPr>
          <a:xfrm>
            <a:off x="447188" y="-241451"/>
            <a:ext cx="10944191" cy="1020441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2D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131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Summer MDA8 O</a:t>
            </a:r>
            <a:r>
              <a:rPr lang="en-US" sz="4131" baseline="-250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3 </a:t>
            </a:r>
            <a:r>
              <a:rPr lang="en-US" sz="4131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Changes</a:t>
            </a:r>
            <a:endParaRPr lang="en-US" sz="4131" baseline="-2500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pic>
        <p:nvPicPr>
          <p:cNvPr id="2" name="Picture 1" descr="Map&#10;&#10;Description automatically generated">
            <a:extLst>
              <a:ext uri="{FF2B5EF4-FFF2-40B4-BE49-F238E27FC236}">
                <a16:creationId xmlns:a16="http://schemas.microsoft.com/office/drawing/2014/main" id="{B85B98C8-70E0-9DBA-5351-504BC070B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23" y="721748"/>
            <a:ext cx="2883050" cy="2858461"/>
          </a:xfrm>
          <a:prstGeom prst="rect">
            <a:avLst/>
          </a:prstGeom>
        </p:spPr>
      </p:pic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CE74C4F7-ED66-3012-36AA-CEDE2F1C11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800" y="709453"/>
            <a:ext cx="2883050" cy="2858461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4A1C192E-2A08-D660-05CD-338CC19CE1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67" y="3643553"/>
            <a:ext cx="3002920" cy="2517290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ADA68BEF-D2D4-9B2C-ACA0-1845117B79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930" y="3643553"/>
            <a:ext cx="3002920" cy="25172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6155EB-68E4-9557-A94F-5F1BC4853685}"/>
              </a:ext>
            </a:extLst>
          </p:cNvPr>
          <p:cNvSpPr txBox="1"/>
          <p:nvPr/>
        </p:nvSpPr>
        <p:spPr>
          <a:xfrm>
            <a:off x="7428327" y="1581721"/>
            <a:ext cx="4204088" cy="3667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8846" indent="-368846">
              <a:buFont typeface="Arial" panose="020B0604020202020204" pitchFamily="34" charset="0"/>
              <a:buChar char="•"/>
            </a:pPr>
            <a:r>
              <a:rPr lang="en-US" sz="2323" dirty="0"/>
              <a:t>Impacts on elevated summertime ozone were generally small, with localized increases in NYC due to less NOx titration.</a:t>
            </a:r>
          </a:p>
          <a:p>
            <a:pPr marL="368846" indent="-368846">
              <a:buFont typeface="Arial" panose="020B0604020202020204" pitchFamily="34" charset="0"/>
              <a:buChar char="•"/>
            </a:pPr>
            <a:endParaRPr lang="en-US" sz="2323" dirty="0"/>
          </a:p>
          <a:p>
            <a:pPr marL="368846" indent="-368846">
              <a:buFont typeface="Arial" panose="020B0604020202020204" pitchFamily="34" charset="0"/>
              <a:buChar char="•"/>
            </a:pPr>
            <a:r>
              <a:rPr lang="en-US" sz="2323" dirty="0"/>
              <a:t>Including the adjusted electricity caused additional decreases in regions of elevated ozone.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91537B5-3EBE-5C2A-5EC8-927188F15809}"/>
              </a:ext>
            </a:extLst>
          </p:cNvPr>
          <p:cNvSpPr txBox="1">
            <a:spLocks/>
          </p:cNvSpPr>
          <p:nvPr/>
        </p:nvSpPr>
        <p:spPr>
          <a:xfrm>
            <a:off x="459192" y="6212030"/>
            <a:ext cx="8867687" cy="617028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2D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582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582" b="0" dirty="0">
                <a:solidFill>
                  <a:schemeClr val="tx1"/>
                </a:solidFill>
                <a:latin typeface="+mn-lt"/>
              </a:rPr>
              <a:t>Base model MDA8 O</a:t>
            </a:r>
            <a:r>
              <a:rPr lang="en-US" sz="2582" b="0" baseline="-25000" dirty="0">
                <a:solidFill>
                  <a:schemeClr val="tx1"/>
                </a:solidFill>
                <a:latin typeface="+mn-lt"/>
              </a:rPr>
              <a:t>3</a:t>
            </a:r>
            <a:r>
              <a:rPr lang="en-US" sz="2582" b="0" dirty="0">
                <a:solidFill>
                  <a:schemeClr val="tx1"/>
                </a:solidFill>
                <a:latin typeface="+mn-lt"/>
              </a:rPr>
              <a:t> ≥ 60ppb as threshold (i.e., high O</a:t>
            </a:r>
            <a:r>
              <a:rPr lang="en-US" sz="2582" b="0" baseline="-25000" dirty="0">
                <a:solidFill>
                  <a:schemeClr val="tx1"/>
                </a:solidFill>
                <a:latin typeface="+mn-lt"/>
              </a:rPr>
              <a:t>3</a:t>
            </a:r>
            <a:r>
              <a:rPr lang="en-US" sz="2582" b="0" dirty="0">
                <a:solidFill>
                  <a:schemeClr val="tx1"/>
                </a:solidFill>
                <a:latin typeface="+mn-lt"/>
              </a:rPr>
              <a:t> days)</a:t>
            </a:r>
          </a:p>
        </p:txBody>
      </p:sp>
    </p:spTree>
    <p:extLst>
      <p:ext uri="{BB962C8B-B14F-4D97-AF65-F5344CB8AC3E}">
        <p14:creationId xmlns:p14="http://schemas.microsoft.com/office/powerpoint/2010/main" val="1382620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4590745-C83E-813F-6A26-72FB1EBD8607}"/>
              </a:ext>
            </a:extLst>
          </p:cNvPr>
          <p:cNvSpPr txBox="1">
            <a:spLocks/>
          </p:cNvSpPr>
          <p:nvPr/>
        </p:nvSpPr>
        <p:spPr>
          <a:xfrm>
            <a:off x="422599" y="-52971"/>
            <a:ext cx="10944191" cy="59897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2D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131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Winter PM</a:t>
            </a:r>
            <a:r>
              <a:rPr lang="en-US" sz="4131" baseline="-250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2.5 </a:t>
            </a:r>
            <a:r>
              <a:rPr lang="en-US" sz="4131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Changes</a:t>
            </a:r>
            <a:endParaRPr lang="en-US" sz="4131" baseline="-2500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pic>
        <p:nvPicPr>
          <p:cNvPr id="2" name="Picture 1" descr="Map&#10;&#10;Description automatically generated">
            <a:extLst>
              <a:ext uri="{FF2B5EF4-FFF2-40B4-BE49-F238E27FC236}">
                <a16:creationId xmlns:a16="http://schemas.microsoft.com/office/drawing/2014/main" id="{FEAD9CF6-A9D0-66D1-3346-85C1F1691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01" y="985057"/>
            <a:ext cx="2641188" cy="2638351"/>
          </a:xfrm>
          <a:prstGeom prst="rect">
            <a:avLst/>
          </a:prstGeom>
        </p:spPr>
      </p:pic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5242370E-7C13-F4BF-8E52-41D779B710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060" y="1017541"/>
            <a:ext cx="2632611" cy="2629784"/>
          </a:xfrm>
          <a:prstGeom prst="rect">
            <a:avLst/>
          </a:prstGeom>
        </p:spPr>
      </p:pic>
      <p:pic>
        <p:nvPicPr>
          <p:cNvPr id="6" name="Picture 5" descr="A picture containing map&#10;&#10;Description automatically generated">
            <a:extLst>
              <a:ext uri="{FF2B5EF4-FFF2-40B4-BE49-F238E27FC236}">
                <a16:creationId xmlns:a16="http://schemas.microsoft.com/office/drawing/2014/main" id="{6C374414-340C-91B4-D889-D79336C19F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908" y="1064629"/>
            <a:ext cx="2745720" cy="2570402"/>
          </a:xfrm>
          <a:prstGeom prst="rect">
            <a:avLst/>
          </a:prstGeom>
        </p:spPr>
      </p:pic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73EC6CAE-5F51-2EBA-8822-3B70389BD8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99" y="4023956"/>
            <a:ext cx="2632611" cy="2629784"/>
          </a:xfrm>
          <a:prstGeom prst="rect">
            <a:avLst/>
          </a:prstGeom>
        </p:spPr>
      </p:pic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55B6DC1C-16AE-4A51-5290-48DD704D1D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485" y="4019675"/>
            <a:ext cx="2641188" cy="2638351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F0CF6FD6-399D-85C4-38D3-D211C8819B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908" y="4095368"/>
            <a:ext cx="2745720" cy="257040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032FD79-D5FA-9433-4B3D-49702B35CFCD}"/>
              </a:ext>
            </a:extLst>
          </p:cNvPr>
          <p:cNvSpPr txBox="1">
            <a:spLocks/>
          </p:cNvSpPr>
          <p:nvPr/>
        </p:nvSpPr>
        <p:spPr>
          <a:xfrm>
            <a:off x="2783693" y="449021"/>
            <a:ext cx="6222003" cy="617028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2D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582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65" b="0" dirty="0">
                <a:solidFill>
                  <a:schemeClr val="tx1"/>
                </a:solidFill>
                <a:latin typeface="+mn-lt"/>
              </a:rPr>
              <a:t>Base model PM</a:t>
            </a:r>
            <a:r>
              <a:rPr lang="en-US" sz="2065" b="0" baseline="-25000" dirty="0">
                <a:solidFill>
                  <a:schemeClr val="tx1"/>
                </a:solidFill>
                <a:latin typeface="+mn-lt"/>
              </a:rPr>
              <a:t>2.5</a:t>
            </a:r>
            <a:r>
              <a:rPr lang="en-US" sz="2065" b="0" dirty="0">
                <a:solidFill>
                  <a:schemeClr val="tx1"/>
                </a:solidFill>
                <a:latin typeface="+mn-lt"/>
              </a:rPr>
              <a:t> ≥ 9µg/m</a:t>
            </a:r>
            <a:r>
              <a:rPr lang="en-US" sz="2065" b="0" baseline="30000" dirty="0">
                <a:solidFill>
                  <a:schemeClr val="tx1"/>
                </a:solidFill>
                <a:latin typeface="+mn-lt"/>
              </a:rPr>
              <a:t>3</a:t>
            </a:r>
            <a:r>
              <a:rPr lang="en-US" sz="2065" b="0" dirty="0">
                <a:solidFill>
                  <a:schemeClr val="tx1"/>
                </a:solidFill>
                <a:latin typeface="+mn-lt"/>
              </a:rPr>
              <a:t> as threshold</a:t>
            </a:r>
            <a:endParaRPr lang="en-US" sz="2582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0704C3A-F23F-F673-F77D-EF7667CECED6}"/>
              </a:ext>
            </a:extLst>
          </p:cNvPr>
          <p:cNvSpPr txBox="1">
            <a:spLocks/>
          </p:cNvSpPr>
          <p:nvPr/>
        </p:nvSpPr>
        <p:spPr>
          <a:xfrm>
            <a:off x="1811202" y="3541371"/>
            <a:ext cx="7775497" cy="617028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2D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582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65" b="0" dirty="0">
                <a:solidFill>
                  <a:schemeClr val="tx1"/>
                </a:solidFill>
                <a:latin typeface="+mn-lt"/>
              </a:rPr>
              <a:t>Base model PM</a:t>
            </a:r>
            <a:r>
              <a:rPr lang="en-US" sz="2065" b="0" baseline="-25000" dirty="0">
                <a:solidFill>
                  <a:schemeClr val="tx1"/>
                </a:solidFill>
                <a:latin typeface="+mn-lt"/>
              </a:rPr>
              <a:t>2.5</a:t>
            </a:r>
            <a:r>
              <a:rPr lang="en-US" sz="2065" b="0" dirty="0">
                <a:solidFill>
                  <a:schemeClr val="tx1"/>
                </a:solidFill>
                <a:latin typeface="+mn-lt"/>
              </a:rPr>
              <a:t> ≥ 18µg/m</a:t>
            </a:r>
            <a:r>
              <a:rPr lang="en-US" sz="2065" b="0" baseline="30000" dirty="0">
                <a:solidFill>
                  <a:schemeClr val="tx1"/>
                </a:solidFill>
                <a:latin typeface="+mn-lt"/>
              </a:rPr>
              <a:t>3</a:t>
            </a:r>
            <a:r>
              <a:rPr lang="en-US" sz="2065" b="0" dirty="0">
                <a:solidFill>
                  <a:schemeClr val="tx1"/>
                </a:solidFill>
                <a:latin typeface="+mn-lt"/>
              </a:rPr>
              <a:t> as threshold (i.e., high PM</a:t>
            </a:r>
            <a:r>
              <a:rPr lang="en-US" sz="2065" b="0" baseline="-25000" dirty="0">
                <a:solidFill>
                  <a:schemeClr val="tx1"/>
                </a:solidFill>
                <a:latin typeface="+mn-lt"/>
              </a:rPr>
              <a:t>2.5</a:t>
            </a:r>
            <a:r>
              <a:rPr lang="en-US" sz="2065" b="0" dirty="0">
                <a:solidFill>
                  <a:schemeClr val="tx1"/>
                </a:solidFill>
                <a:latin typeface="+mn-lt"/>
              </a:rPr>
              <a:t> days)</a:t>
            </a:r>
            <a:endParaRPr lang="en-US" sz="2582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4D5780-1504-529C-A702-085F972D3769}"/>
              </a:ext>
            </a:extLst>
          </p:cNvPr>
          <p:cNvSpPr txBox="1"/>
          <p:nvPr/>
        </p:nvSpPr>
        <p:spPr>
          <a:xfrm>
            <a:off x="9647628" y="1546914"/>
            <a:ext cx="2220247" cy="50969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68846" indent="-368846">
              <a:buFont typeface="Arial" panose="020B0604020202020204" pitchFamily="34" charset="0"/>
              <a:buChar char="•"/>
            </a:pPr>
            <a:r>
              <a:rPr lang="en-US" sz="2323" dirty="0"/>
              <a:t>On high PM</a:t>
            </a:r>
            <a:r>
              <a:rPr lang="en-US" sz="2323" baseline="-25000" dirty="0"/>
              <a:t>2.5</a:t>
            </a:r>
            <a:r>
              <a:rPr lang="en-US" sz="2323" dirty="0"/>
              <a:t> days, decreases were larger</a:t>
            </a:r>
          </a:p>
          <a:p>
            <a:pPr marL="368846" indent="-368846">
              <a:buFont typeface="Arial" panose="020B0604020202020204" pitchFamily="34" charset="0"/>
              <a:buChar char="•"/>
            </a:pPr>
            <a:endParaRPr lang="en-US" sz="2323" dirty="0"/>
          </a:p>
          <a:p>
            <a:pPr marL="368846" indent="-368846">
              <a:buFont typeface="Arial" panose="020B0604020202020204" pitchFamily="34" charset="0"/>
              <a:buChar char="•"/>
            </a:pPr>
            <a:r>
              <a:rPr lang="en-US" sz="2323" dirty="0"/>
              <a:t>PM</a:t>
            </a:r>
            <a:r>
              <a:rPr lang="en-US" sz="2323" baseline="-25000" dirty="0"/>
              <a:t>2.5</a:t>
            </a:r>
            <a:r>
              <a:rPr lang="en-US" sz="2323" dirty="0"/>
              <a:t> decreased by as much as 0.5-1 µg/m</a:t>
            </a:r>
            <a:r>
              <a:rPr lang="en-US" sz="2323" baseline="30000" dirty="0"/>
              <a:t>3 </a:t>
            </a:r>
            <a:r>
              <a:rPr lang="en-US" sz="2323" dirty="0"/>
              <a:t>regionally; &gt;4 µg/m</a:t>
            </a:r>
            <a:r>
              <a:rPr lang="en-US" sz="2323" baseline="30000" dirty="0"/>
              <a:t>3</a:t>
            </a:r>
            <a:r>
              <a:rPr lang="en-US" sz="2323" dirty="0"/>
              <a:t> in NYC</a:t>
            </a:r>
          </a:p>
          <a:p>
            <a:pPr marL="368846" indent="-368846">
              <a:buFont typeface="Arial" panose="020B0604020202020204" pitchFamily="34" charset="0"/>
              <a:buChar char="•"/>
            </a:pPr>
            <a:endParaRPr lang="en-US" sz="2323" dirty="0"/>
          </a:p>
          <a:p>
            <a:pPr marL="368846" indent="-368846">
              <a:buFont typeface="Arial" panose="020B0604020202020204" pitchFamily="34" charset="0"/>
              <a:buChar char="•"/>
            </a:pPr>
            <a:endParaRPr lang="en-US" sz="2323" dirty="0"/>
          </a:p>
          <a:p>
            <a:pPr marL="368846" indent="-368846">
              <a:buFont typeface="Arial" panose="020B0604020202020204" pitchFamily="34" charset="0"/>
              <a:buChar char="•"/>
            </a:pPr>
            <a:endParaRPr lang="en-US" sz="2323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50C74BB-1C38-453F-1C47-44E80EC5B4F7}"/>
              </a:ext>
            </a:extLst>
          </p:cNvPr>
          <p:cNvCxnSpPr/>
          <p:nvPr/>
        </p:nvCxnSpPr>
        <p:spPr>
          <a:xfrm flipH="1" flipV="1">
            <a:off x="7866401" y="5555940"/>
            <a:ext cx="639312" cy="717800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372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4590745-C83E-813F-6A26-72FB1EBD8607}"/>
              </a:ext>
            </a:extLst>
          </p:cNvPr>
          <p:cNvSpPr txBox="1">
            <a:spLocks/>
          </p:cNvSpPr>
          <p:nvPr/>
        </p:nvSpPr>
        <p:spPr>
          <a:xfrm>
            <a:off x="406207" y="-35585"/>
            <a:ext cx="10944191" cy="59897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2D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131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Winter NO</a:t>
            </a:r>
            <a:r>
              <a:rPr lang="en-US" sz="4131" baseline="-250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3 </a:t>
            </a:r>
            <a:r>
              <a:rPr lang="en-US" sz="4131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Changes</a:t>
            </a:r>
            <a:endParaRPr lang="en-US" sz="4131" baseline="-2500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pic>
        <p:nvPicPr>
          <p:cNvPr id="2" name="Picture 1" descr="Map&#10;&#10;Description automatically generated">
            <a:extLst>
              <a:ext uri="{FF2B5EF4-FFF2-40B4-BE49-F238E27FC236}">
                <a16:creationId xmlns:a16="http://schemas.microsoft.com/office/drawing/2014/main" id="{18531495-3632-0D87-89DE-55F21B612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20" y="1142233"/>
            <a:ext cx="4036270" cy="4001845"/>
          </a:xfrm>
          <a:prstGeom prst="rect">
            <a:avLst/>
          </a:prstGeom>
        </p:spPr>
      </p:pic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EA33A657-9A19-F899-D7E6-101734B5BA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857" y="1142233"/>
            <a:ext cx="4036270" cy="400184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E5BF232-E4FB-9DD2-E1E7-13D88891D135}"/>
              </a:ext>
            </a:extLst>
          </p:cNvPr>
          <p:cNvSpPr txBox="1">
            <a:spLocks/>
          </p:cNvSpPr>
          <p:nvPr/>
        </p:nvSpPr>
        <p:spPr>
          <a:xfrm>
            <a:off x="570694" y="5268446"/>
            <a:ext cx="4295863" cy="617028"/>
          </a:xfrm>
          <a:prstGeom prst="rect">
            <a:avLst/>
          </a:prstGeom>
        </p:spPr>
        <p:txBody>
          <a:bodyPr vert="horz" lIns="0" tIns="0" rIns="0" bIns="0" rtlCol="0" anchor="ctr" anchorCtr="0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2D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582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65" b="0" dirty="0">
                <a:solidFill>
                  <a:schemeClr val="tx1"/>
                </a:solidFill>
                <a:latin typeface="+mn-lt"/>
              </a:rPr>
              <a:t>Base model PM</a:t>
            </a:r>
            <a:r>
              <a:rPr lang="en-US" sz="2065" b="0" baseline="-25000" dirty="0">
                <a:solidFill>
                  <a:schemeClr val="tx1"/>
                </a:solidFill>
                <a:latin typeface="+mn-lt"/>
              </a:rPr>
              <a:t>2.5</a:t>
            </a:r>
            <a:r>
              <a:rPr lang="en-US" sz="2065" b="0" dirty="0">
                <a:solidFill>
                  <a:schemeClr val="tx1"/>
                </a:solidFill>
                <a:latin typeface="+mn-lt"/>
              </a:rPr>
              <a:t> ≥ 9µg/m</a:t>
            </a:r>
            <a:r>
              <a:rPr lang="en-US" sz="2065" b="0" baseline="30000" dirty="0">
                <a:solidFill>
                  <a:schemeClr val="tx1"/>
                </a:solidFill>
                <a:latin typeface="+mn-lt"/>
              </a:rPr>
              <a:t>3</a:t>
            </a:r>
            <a:r>
              <a:rPr lang="en-US" sz="2065" b="0" dirty="0">
                <a:solidFill>
                  <a:schemeClr val="tx1"/>
                </a:solidFill>
                <a:latin typeface="+mn-lt"/>
              </a:rPr>
              <a:t> as threshold</a:t>
            </a:r>
            <a:endParaRPr lang="en-US" sz="2582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1FA58D2-0269-FCF1-AA6B-400052DBD0FD}"/>
              </a:ext>
            </a:extLst>
          </p:cNvPr>
          <p:cNvSpPr txBox="1">
            <a:spLocks/>
          </p:cNvSpPr>
          <p:nvPr/>
        </p:nvSpPr>
        <p:spPr>
          <a:xfrm>
            <a:off x="5382273" y="5276019"/>
            <a:ext cx="3905440" cy="617028"/>
          </a:xfrm>
          <a:prstGeom prst="rect">
            <a:avLst/>
          </a:prstGeom>
        </p:spPr>
        <p:txBody>
          <a:bodyPr vert="horz" lIns="0" tIns="0" rIns="0" bIns="0" rtlCol="0" anchor="ctr" anchorCtr="0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2D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582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65" b="0" dirty="0">
                <a:solidFill>
                  <a:schemeClr val="tx1"/>
                </a:solidFill>
                <a:latin typeface="+mn-lt"/>
              </a:rPr>
              <a:t>Base model PM</a:t>
            </a:r>
            <a:r>
              <a:rPr lang="en-US" sz="2065" b="0" baseline="-25000" dirty="0">
                <a:solidFill>
                  <a:schemeClr val="tx1"/>
                </a:solidFill>
                <a:latin typeface="+mn-lt"/>
              </a:rPr>
              <a:t>2.5</a:t>
            </a:r>
            <a:r>
              <a:rPr lang="en-US" sz="2065" b="0" dirty="0">
                <a:solidFill>
                  <a:schemeClr val="tx1"/>
                </a:solidFill>
                <a:latin typeface="+mn-lt"/>
              </a:rPr>
              <a:t> ≥ 18µg/m</a:t>
            </a:r>
            <a:r>
              <a:rPr lang="en-US" sz="2065" b="0" baseline="30000" dirty="0">
                <a:solidFill>
                  <a:schemeClr val="tx1"/>
                </a:solidFill>
                <a:latin typeface="+mn-lt"/>
              </a:rPr>
              <a:t>3</a:t>
            </a:r>
            <a:r>
              <a:rPr lang="en-US" sz="2065" b="0" dirty="0">
                <a:solidFill>
                  <a:schemeClr val="tx1"/>
                </a:solidFill>
                <a:latin typeface="+mn-lt"/>
              </a:rPr>
              <a:t> as threshold (i.e., high PM</a:t>
            </a:r>
            <a:r>
              <a:rPr lang="en-US" sz="2065" b="0" baseline="-25000" dirty="0">
                <a:solidFill>
                  <a:schemeClr val="tx1"/>
                </a:solidFill>
                <a:latin typeface="+mn-lt"/>
              </a:rPr>
              <a:t>2.5</a:t>
            </a:r>
            <a:r>
              <a:rPr lang="en-US" sz="2065" b="0" dirty="0">
                <a:solidFill>
                  <a:schemeClr val="tx1"/>
                </a:solidFill>
                <a:latin typeface="+mn-lt"/>
              </a:rPr>
              <a:t> days)</a:t>
            </a:r>
            <a:endParaRPr lang="en-US" sz="2582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CB1674-F0B7-8F73-C8E0-071C10018050}"/>
              </a:ext>
            </a:extLst>
          </p:cNvPr>
          <p:cNvSpPr txBox="1"/>
          <p:nvPr/>
        </p:nvSpPr>
        <p:spPr>
          <a:xfrm>
            <a:off x="9571554" y="1511078"/>
            <a:ext cx="2386028" cy="50969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68846" indent="-368846">
              <a:buFont typeface="Arial" panose="020B0604020202020204" pitchFamily="34" charset="0"/>
              <a:buChar char="•"/>
            </a:pPr>
            <a:r>
              <a:rPr lang="en-US" sz="2323" dirty="0"/>
              <a:t>Much of the decrease in PM</a:t>
            </a:r>
            <a:r>
              <a:rPr lang="en-US" sz="2323" baseline="-25000" dirty="0"/>
              <a:t>2.5</a:t>
            </a:r>
            <a:r>
              <a:rPr lang="en-US" sz="2323" dirty="0"/>
              <a:t> was attributed to nitrate decreases</a:t>
            </a:r>
          </a:p>
          <a:p>
            <a:pPr marL="368846" indent="-368846">
              <a:buFont typeface="Arial" panose="020B0604020202020204" pitchFamily="34" charset="0"/>
              <a:buChar char="•"/>
            </a:pPr>
            <a:endParaRPr lang="en-US" sz="2323" dirty="0"/>
          </a:p>
          <a:p>
            <a:pPr marL="368846" indent="-368846">
              <a:buFont typeface="Arial" panose="020B0604020202020204" pitchFamily="34" charset="0"/>
              <a:buChar char="•"/>
            </a:pPr>
            <a:r>
              <a:rPr lang="en-US" sz="2323" dirty="0"/>
              <a:t>Nitrate decreased by up to 1.5 µg/m</a:t>
            </a:r>
            <a:r>
              <a:rPr lang="en-US" sz="2323" baseline="30000" dirty="0"/>
              <a:t>3</a:t>
            </a:r>
            <a:r>
              <a:rPr lang="en-US" sz="2323" dirty="0"/>
              <a:t> on high PM</a:t>
            </a:r>
            <a:r>
              <a:rPr lang="en-US" sz="2323" baseline="-25000" dirty="0"/>
              <a:t>2.5</a:t>
            </a:r>
            <a:r>
              <a:rPr lang="en-US" sz="2323" dirty="0"/>
              <a:t> days</a:t>
            </a:r>
          </a:p>
          <a:p>
            <a:pPr marL="368846" indent="-368846">
              <a:buFont typeface="Arial" panose="020B0604020202020204" pitchFamily="34" charset="0"/>
              <a:buChar char="•"/>
            </a:pPr>
            <a:endParaRPr lang="en-US" sz="2323" dirty="0"/>
          </a:p>
          <a:p>
            <a:pPr marL="368846" indent="-368846">
              <a:buFont typeface="Arial" panose="020B0604020202020204" pitchFamily="34" charset="0"/>
              <a:buChar char="•"/>
            </a:pPr>
            <a:endParaRPr lang="en-US" sz="2323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2A9AA6-C12A-AADF-22DE-53F659C07CD0}"/>
              </a:ext>
            </a:extLst>
          </p:cNvPr>
          <p:cNvSpPr txBox="1">
            <a:spLocks/>
          </p:cNvSpPr>
          <p:nvPr/>
        </p:nvSpPr>
        <p:spPr>
          <a:xfrm>
            <a:off x="1294204" y="6239133"/>
            <a:ext cx="8277350" cy="617028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2D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065" b="0" dirty="0">
                <a:solidFill>
                  <a:schemeClr val="tx1"/>
                </a:solidFill>
                <a:latin typeface="+mn-lt"/>
              </a:rPr>
              <a:t>PM</a:t>
            </a:r>
            <a:r>
              <a:rPr lang="en-US" sz="2065" b="0" baseline="-25000" dirty="0">
                <a:solidFill>
                  <a:schemeClr val="tx1"/>
                </a:solidFill>
                <a:latin typeface="+mn-lt"/>
              </a:rPr>
              <a:t>2.5</a:t>
            </a:r>
            <a:r>
              <a:rPr lang="en-US" sz="2065" b="0" dirty="0">
                <a:solidFill>
                  <a:schemeClr val="tx1"/>
                </a:solidFill>
                <a:latin typeface="+mn-lt"/>
              </a:rPr>
              <a:t> = SO</a:t>
            </a:r>
            <a:r>
              <a:rPr lang="en-US" sz="2065" b="0" baseline="-25000" dirty="0">
                <a:solidFill>
                  <a:schemeClr val="tx1"/>
                </a:solidFill>
                <a:latin typeface="+mn-lt"/>
              </a:rPr>
              <a:t>4</a:t>
            </a:r>
            <a:r>
              <a:rPr lang="en-US" sz="2065" b="0" dirty="0">
                <a:solidFill>
                  <a:schemeClr val="tx1"/>
                </a:solidFill>
                <a:latin typeface="+mn-lt"/>
              </a:rPr>
              <a:t> + SOIL + OC + NO</a:t>
            </a:r>
            <a:r>
              <a:rPr lang="en-US" sz="2065" b="0" baseline="-25000" dirty="0">
                <a:solidFill>
                  <a:schemeClr val="tx1"/>
                </a:solidFill>
                <a:latin typeface="+mn-lt"/>
              </a:rPr>
              <a:t>3</a:t>
            </a:r>
            <a:r>
              <a:rPr lang="en-US" sz="2065" b="0" dirty="0">
                <a:solidFill>
                  <a:schemeClr val="tx1"/>
                </a:solidFill>
                <a:latin typeface="+mn-lt"/>
              </a:rPr>
              <a:t> + NH</a:t>
            </a:r>
            <a:r>
              <a:rPr lang="en-US" sz="2065" b="0" baseline="-25000" dirty="0">
                <a:solidFill>
                  <a:schemeClr val="tx1"/>
                </a:solidFill>
                <a:latin typeface="+mn-lt"/>
              </a:rPr>
              <a:t>4</a:t>
            </a:r>
            <a:r>
              <a:rPr lang="en-US" sz="2065" b="0" dirty="0">
                <a:solidFill>
                  <a:schemeClr val="tx1"/>
                </a:solidFill>
                <a:latin typeface="+mn-lt"/>
              </a:rPr>
              <a:t> + EC + UNSPEC1 + NA + CL </a:t>
            </a:r>
            <a:endParaRPr lang="en-US" sz="2582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9405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E0DB443E-EA44-98F9-9D64-1FACABDD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322" y="-290083"/>
            <a:ext cx="11114186" cy="1187069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Conclusions</a:t>
            </a: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D6DB6E15-68D7-2521-AAA2-632164111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283" y="1431088"/>
            <a:ext cx="11359435" cy="399569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582" dirty="0">
                <a:solidFill>
                  <a:schemeClr val="tx1"/>
                </a:solidFill>
                <a:latin typeface="+mn-lt"/>
              </a:rPr>
              <a:t>Whole-Home Electrification</a:t>
            </a:r>
          </a:p>
          <a:p>
            <a:r>
              <a:rPr lang="en-US" sz="2582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582" dirty="0">
                <a:solidFill>
                  <a:schemeClr val="tx1"/>
                </a:solidFill>
                <a:latin typeface="+mn-lt"/>
              </a:rPr>
              <a:t>Impacts on elevated summertime ozone were generally minor.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582" dirty="0">
                <a:solidFill>
                  <a:schemeClr val="tx1"/>
                </a:solidFill>
                <a:latin typeface="+mn-lt"/>
              </a:rPr>
              <a:t>Impacts on PM</a:t>
            </a:r>
            <a:r>
              <a:rPr lang="en-US" sz="2582" baseline="-25000" dirty="0">
                <a:solidFill>
                  <a:schemeClr val="tx1"/>
                </a:solidFill>
                <a:latin typeface="+mn-lt"/>
              </a:rPr>
              <a:t>2.5</a:t>
            </a:r>
            <a:r>
              <a:rPr lang="en-US" sz="2582" dirty="0">
                <a:solidFill>
                  <a:schemeClr val="tx1"/>
                </a:solidFill>
                <a:latin typeface="+mn-lt"/>
              </a:rPr>
              <a:t> were larger during the winter months.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582" dirty="0">
                <a:solidFill>
                  <a:schemeClr val="tx1"/>
                </a:solidFill>
                <a:latin typeface="+mn-lt"/>
              </a:rPr>
              <a:t>PM</a:t>
            </a:r>
            <a:r>
              <a:rPr lang="en-US" sz="2582" baseline="-25000" dirty="0">
                <a:solidFill>
                  <a:schemeClr val="tx1"/>
                </a:solidFill>
                <a:latin typeface="+mn-lt"/>
              </a:rPr>
              <a:t>2.5</a:t>
            </a:r>
            <a:r>
              <a:rPr lang="en-US" sz="2582" dirty="0">
                <a:solidFill>
                  <a:schemeClr val="tx1"/>
                </a:solidFill>
                <a:latin typeface="+mn-lt"/>
              </a:rPr>
              <a:t> decreased by as much as 0.5-1 µg/m</a:t>
            </a:r>
            <a:r>
              <a:rPr lang="en-US" sz="2582" baseline="30000" dirty="0">
                <a:solidFill>
                  <a:schemeClr val="tx1"/>
                </a:solidFill>
                <a:latin typeface="+mn-lt"/>
              </a:rPr>
              <a:t>3</a:t>
            </a:r>
            <a:r>
              <a:rPr lang="en-US" sz="2582" dirty="0">
                <a:solidFill>
                  <a:schemeClr val="tx1"/>
                </a:solidFill>
                <a:latin typeface="+mn-lt"/>
              </a:rPr>
              <a:t> regionally; &gt;4 µg/m</a:t>
            </a:r>
            <a:r>
              <a:rPr lang="en-US" sz="2582" baseline="30000" dirty="0">
                <a:solidFill>
                  <a:schemeClr val="tx1"/>
                </a:solidFill>
                <a:latin typeface="+mn-lt"/>
              </a:rPr>
              <a:t>3</a:t>
            </a:r>
            <a:r>
              <a:rPr lang="en-US" sz="2582" dirty="0">
                <a:solidFill>
                  <a:schemeClr val="tx1"/>
                </a:solidFill>
                <a:latin typeface="+mn-lt"/>
              </a:rPr>
              <a:t> in NYC during high PM</a:t>
            </a:r>
            <a:r>
              <a:rPr lang="en-US" sz="2582" baseline="-25000" dirty="0">
                <a:solidFill>
                  <a:schemeClr val="tx1"/>
                </a:solidFill>
                <a:latin typeface="+mn-lt"/>
              </a:rPr>
              <a:t>2.5</a:t>
            </a:r>
            <a:r>
              <a:rPr lang="en-US" sz="2582" dirty="0">
                <a:solidFill>
                  <a:schemeClr val="tx1"/>
                </a:solidFill>
                <a:latin typeface="+mn-lt"/>
              </a:rPr>
              <a:t> days.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582" dirty="0">
                <a:solidFill>
                  <a:schemeClr val="tx1"/>
                </a:solidFill>
                <a:latin typeface="+mn-lt"/>
              </a:rPr>
              <a:t>Nitrate (NO</a:t>
            </a:r>
            <a:r>
              <a:rPr lang="en-US" sz="2582" baseline="-25000" dirty="0">
                <a:solidFill>
                  <a:schemeClr val="tx1"/>
                </a:solidFill>
                <a:latin typeface="+mn-lt"/>
              </a:rPr>
              <a:t>3</a:t>
            </a:r>
            <a:r>
              <a:rPr lang="en-US" sz="2582" dirty="0">
                <a:solidFill>
                  <a:schemeClr val="tx1"/>
                </a:solidFill>
                <a:latin typeface="+mn-lt"/>
              </a:rPr>
              <a:t>) was the top contributor to PM</a:t>
            </a:r>
            <a:r>
              <a:rPr lang="en-US" sz="2582" baseline="-25000" dirty="0">
                <a:solidFill>
                  <a:schemeClr val="tx1"/>
                </a:solidFill>
                <a:latin typeface="+mn-lt"/>
              </a:rPr>
              <a:t>2.5</a:t>
            </a:r>
            <a:r>
              <a:rPr lang="en-US" sz="2582" dirty="0">
                <a:solidFill>
                  <a:schemeClr val="tx1"/>
                </a:solidFill>
                <a:latin typeface="+mn-lt"/>
              </a:rPr>
              <a:t> decreases.</a:t>
            </a:r>
          </a:p>
          <a:p>
            <a:pPr marL="442615" indent="-442615">
              <a:buFont typeface="Arial" panose="020B0604020202020204" pitchFamily="34" charset="0"/>
              <a:buChar char="•"/>
            </a:pPr>
            <a:endParaRPr lang="en-US" sz="2582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57597B-81B4-4161-F25C-78A0302E2961}"/>
              </a:ext>
            </a:extLst>
          </p:cNvPr>
          <p:cNvSpPr txBox="1"/>
          <p:nvPr/>
        </p:nvSpPr>
        <p:spPr>
          <a:xfrm>
            <a:off x="594020" y="6034200"/>
            <a:ext cx="8508655" cy="648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7" dirty="0"/>
              <a:t>Disclaimer: The views expressed here do not necessarily reflect the views or opinions of the NYSDEC and NESCAUM. </a:t>
            </a:r>
          </a:p>
        </p:txBody>
      </p:sp>
    </p:spTree>
    <p:extLst>
      <p:ext uri="{BB962C8B-B14F-4D97-AF65-F5344CB8AC3E}">
        <p14:creationId xmlns:p14="http://schemas.microsoft.com/office/powerpoint/2010/main" val="2302315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A9FA2B5B-25CF-77B7-4D50-2E42B8634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9898" y="1830328"/>
            <a:ext cx="7840572" cy="319734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3614" dirty="0">
                <a:solidFill>
                  <a:schemeClr val="tx1"/>
                </a:solidFill>
                <a:latin typeface="+mn-lt"/>
              </a:rPr>
              <a:t>Thank you very much!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  <a:latin typeface="+mn-lt"/>
              </a:rPr>
              <a:t>Questions?</a:t>
            </a:r>
          </a:p>
          <a:p>
            <a:pPr algn="ctr"/>
            <a:endParaRPr lang="en-US" sz="3614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en-US" sz="2323" dirty="0">
                <a:solidFill>
                  <a:schemeClr val="tx1"/>
                </a:solidFill>
                <a:latin typeface="+mn-lt"/>
                <a:hlinkClick r:id="rId2"/>
              </a:rPr>
              <a:t>Ruby.Tian@dec.ny.gov</a:t>
            </a:r>
            <a:endParaRPr lang="en-US" sz="2323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en-US" sz="2323" b="0" dirty="0">
                <a:latin typeface="+mn-lt"/>
              </a:rPr>
              <a:t>New York State Department of Environmental Conservation</a:t>
            </a:r>
            <a:endParaRPr lang="en-US" sz="2323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9858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9CD7BFE5-127C-28A2-B64D-0116DD94A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2472" y="2333149"/>
            <a:ext cx="5034687" cy="219170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3614" dirty="0">
                <a:solidFill>
                  <a:schemeClr val="tx1"/>
                </a:solidFill>
                <a:latin typeface="+mn-lt"/>
              </a:rPr>
              <a:t>Extra Slides</a:t>
            </a:r>
          </a:p>
        </p:txBody>
      </p:sp>
    </p:spTree>
    <p:extLst>
      <p:ext uri="{BB962C8B-B14F-4D97-AF65-F5344CB8AC3E}">
        <p14:creationId xmlns:p14="http://schemas.microsoft.com/office/powerpoint/2010/main" val="3605511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A4556AA7-FB11-BB32-76B4-8174AA18E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730" y="1428078"/>
            <a:ext cx="4036270" cy="4001845"/>
          </a:xfrm>
          <a:prstGeom prst="rect">
            <a:avLst/>
          </a:prstGeom>
        </p:spPr>
      </p:pic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5775AB53-C0C4-FBAE-F1A4-089DCF189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486" y="1428078"/>
            <a:ext cx="4036270" cy="400184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DA5234E-724B-8477-8BC9-93D209FD9C72}"/>
              </a:ext>
            </a:extLst>
          </p:cNvPr>
          <p:cNvSpPr txBox="1">
            <a:spLocks/>
          </p:cNvSpPr>
          <p:nvPr/>
        </p:nvSpPr>
        <p:spPr>
          <a:xfrm>
            <a:off x="3269350" y="5673519"/>
            <a:ext cx="6222003" cy="617028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2D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582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582" b="0" dirty="0">
                <a:solidFill>
                  <a:schemeClr val="tx1"/>
                </a:solidFill>
                <a:latin typeface="+mn-lt"/>
              </a:rPr>
              <a:t>(Base model PM</a:t>
            </a:r>
            <a:r>
              <a:rPr lang="en-US" sz="2582" b="0" baseline="-25000" dirty="0">
                <a:solidFill>
                  <a:schemeClr val="tx1"/>
                </a:solidFill>
                <a:latin typeface="+mn-lt"/>
              </a:rPr>
              <a:t>2.5</a:t>
            </a:r>
            <a:r>
              <a:rPr lang="en-US" sz="2582" b="0" dirty="0">
                <a:solidFill>
                  <a:schemeClr val="tx1"/>
                </a:solidFill>
                <a:latin typeface="+mn-lt"/>
              </a:rPr>
              <a:t> &gt;= 9µg/m</a:t>
            </a:r>
            <a:r>
              <a:rPr lang="en-US" sz="2582" b="0" baseline="30000" dirty="0">
                <a:solidFill>
                  <a:schemeClr val="tx1"/>
                </a:solidFill>
                <a:latin typeface="+mn-lt"/>
              </a:rPr>
              <a:t>3</a:t>
            </a:r>
            <a:r>
              <a:rPr lang="en-US" sz="2582" b="0" dirty="0">
                <a:solidFill>
                  <a:schemeClr val="tx1"/>
                </a:solidFill>
                <a:latin typeface="+mn-lt"/>
              </a:rPr>
              <a:t> as threshold)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4520F29-17EC-C2FE-2A3F-B58580958C4D}"/>
              </a:ext>
            </a:extLst>
          </p:cNvPr>
          <p:cNvSpPr txBox="1">
            <a:spLocks/>
          </p:cNvSpPr>
          <p:nvPr/>
        </p:nvSpPr>
        <p:spPr>
          <a:xfrm>
            <a:off x="4362216" y="-26504"/>
            <a:ext cx="4036270" cy="709931"/>
          </a:xfrm>
          <a:prstGeom prst="rect">
            <a:avLst/>
          </a:prstGeom>
        </p:spPr>
        <p:txBody>
          <a:bodyPr vert="horz" lIns="118027" tIns="59013" rIns="118027" bIns="59013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98" b="1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Summer PM</a:t>
            </a:r>
            <a:r>
              <a:rPr lang="en-US" sz="3098" b="1" baseline="-250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2.5</a:t>
            </a:r>
          </a:p>
        </p:txBody>
      </p:sp>
    </p:spTree>
    <p:extLst>
      <p:ext uri="{BB962C8B-B14F-4D97-AF65-F5344CB8AC3E}">
        <p14:creationId xmlns:p14="http://schemas.microsoft.com/office/powerpoint/2010/main" val="4134198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0F82817-F3D6-37BC-599C-F873B1C343ED}"/>
              </a:ext>
            </a:extLst>
          </p:cNvPr>
          <p:cNvSpPr txBox="1">
            <a:spLocks/>
          </p:cNvSpPr>
          <p:nvPr/>
        </p:nvSpPr>
        <p:spPr>
          <a:xfrm>
            <a:off x="4077865" y="0"/>
            <a:ext cx="4036270" cy="709931"/>
          </a:xfrm>
          <a:prstGeom prst="rect">
            <a:avLst/>
          </a:prstGeom>
        </p:spPr>
        <p:txBody>
          <a:bodyPr vert="horz" lIns="118027" tIns="59013" rIns="118027" bIns="59013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98" b="1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BASE Winter PM</a:t>
            </a:r>
            <a:r>
              <a:rPr lang="en-US" sz="3098" b="1" baseline="-250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2.5</a:t>
            </a: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B3FD5A98-24D3-3969-A3F2-4852C0E74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776" y="1043260"/>
            <a:ext cx="4237494" cy="4255799"/>
          </a:xfrm>
          <a:prstGeom prst="rect">
            <a:avLst/>
          </a:prstGeom>
        </p:spPr>
      </p:pic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00DCEC81-9909-EC85-0A32-BA23767CCC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834" y="1043262"/>
            <a:ext cx="4212326" cy="423052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53DC269-EFEE-072A-804E-E936A2BCEBB6}"/>
              </a:ext>
            </a:extLst>
          </p:cNvPr>
          <p:cNvSpPr txBox="1">
            <a:spLocks/>
          </p:cNvSpPr>
          <p:nvPr/>
        </p:nvSpPr>
        <p:spPr>
          <a:xfrm>
            <a:off x="5097453" y="5814740"/>
            <a:ext cx="2734762" cy="617028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2D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582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582" b="0" dirty="0">
                <a:solidFill>
                  <a:schemeClr val="tx1"/>
                </a:solidFill>
                <a:latin typeface="+mn-lt"/>
              </a:rPr>
              <a:t>(No threshold)</a:t>
            </a:r>
          </a:p>
        </p:txBody>
      </p:sp>
    </p:spTree>
    <p:extLst>
      <p:ext uri="{BB962C8B-B14F-4D97-AF65-F5344CB8AC3E}">
        <p14:creationId xmlns:p14="http://schemas.microsoft.com/office/powerpoint/2010/main" val="4145630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42D48F71-66C6-AF1A-7260-8CC569477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09" y="647999"/>
            <a:ext cx="2883050" cy="28584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4FDAE4-4B5D-A98A-4989-16B7E078D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430" y="660294"/>
            <a:ext cx="2883050" cy="2858461"/>
          </a:xfrm>
          <a:prstGeom prst="rect">
            <a:avLst/>
          </a:prstGeom>
        </p:spPr>
      </p:pic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35404E53-5E36-FEE7-5B75-57931D61D3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377" y="841139"/>
            <a:ext cx="2883050" cy="2858461"/>
          </a:xfrm>
          <a:prstGeom prst="rect">
            <a:avLst/>
          </a:prstGeom>
        </p:spPr>
      </p:pic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38F232C2-30C5-C88E-CF2C-8DB5A4B95C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09" y="3890042"/>
            <a:ext cx="2883050" cy="2858461"/>
          </a:xfrm>
          <a:prstGeom prst="rect">
            <a:avLst/>
          </a:prstGeom>
        </p:spPr>
      </p:pic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5AAE7D74-8E0E-07B9-0B53-5399766874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435" y="3890043"/>
            <a:ext cx="2883050" cy="2858461"/>
          </a:xfrm>
          <a:prstGeom prst="rect">
            <a:avLst/>
          </a:prstGeom>
        </p:spPr>
      </p:pic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551AF0FC-D1C3-2E2C-DB3B-25C34CF862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362" y="3890043"/>
            <a:ext cx="2883050" cy="2858461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DE7A9A5-885E-E56E-18FF-E0149E2CD9D4}"/>
              </a:ext>
            </a:extLst>
          </p:cNvPr>
          <p:cNvSpPr txBox="1">
            <a:spLocks/>
          </p:cNvSpPr>
          <p:nvPr/>
        </p:nvSpPr>
        <p:spPr>
          <a:xfrm>
            <a:off x="4077865" y="-6402"/>
            <a:ext cx="4036270" cy="709931"/>
          </a:xfrm>
          <a:prstGeom prst="rect">
            <a:avLst/>
          </a:prstGeom>
        </p:spPr>
        <p:txBody>
          <a:bodyPr vert="horz" lIns="118027" tIns="59013" rIns="118027" bIns="59013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98" b="1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Winter PM</a:t>
            </a:r>
            <a:r>
              <a:rPr lang="en-US" sz="3098" b="1" baseline="-250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2.5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7C6C13B-526A-89C6-54DE-CBF857700E8D}"/>
              </a:ext>
            </a:extLst>
          </p:cNvPr>
          <p:cNvSpPr txBox="1">
            <a:spLocks/>
          </p:cNvSpPr>
          <p:nvPr/>
        </p:nvSpPr>
        <p:spPr>
          <a:xfrm>
            <a:off x="3769262" y="3391084"/>
            <a:ext cx="6222003" cy="617028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2D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582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65" b="0" dirty="0">
                <a:solidFill>
                  <a:schemeClr val="tx1"/>
                </a:solidFill>
                <a:latin typeface="+mn-lt"/>
              </a:rPr>
              <a:t>Base model </a:t>
            </a:r>
            <a:r>
              <a:rPr lang="en-US" sz="2065" b="0" baseline="-25000" dirty="0">
                <a:solidFill>
                  <a:schemeClr val="tx1"/>
                </a:solidFill>
                <a:latin typeface="+mn-lt"/>
              </a:rPr>
              <a:t>PM2.5</a:t>
            </a:r>
            <a:r>
              <a:rPr lang="en-US" sz="2065" b="0" dirty="0">
                <a:solidFill>
                  <a:schemeClr val="tx1"/>
                </a:solidFill>
                <a:latin typeface="+mn-lt"/>
              </a:rPr>
              <a:t> &gt;= 9µg/m</a:t>
            </a:r>
            <a:r>
              <a:rPr lang="en-US" sz="2065" b="0" baseline="30000" dirty="0">
                <a:solidFill>
                  <a:schemeClr val="tx1"/>
                </a:solidFill>
                <a:latin typeface="+mn-lt"/>
              </a:rPr>
              <a:t>3</a:t>
            </a:r>
            <a:r>
              <a:rPr lang="en-US" sz="2065" b="0" dirty="0">
                <a:solidFill>
                  <a:schemeClr val="tx1"/>
                </a:solidFill>
                <a:latin typeface="+mn-lt"/>
              </a:rPr>
              <a:t> as threshold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149AEC4-8BD6-2FFA-27C0-6156FE2BA74E}"/>
              </a:ext>
            </a:extLst>
          </p:cNvPr>
          <p:cNvSpPr txBox="1">
            <a:spLocks/>
          </p:cNvSpPr>
          <p:nvPr/>
        </p:nvSpPr>
        <p:spPr>
          <a:xfrm>
            <a:off x="7368753" y="368255"/>
            <a:ext cx="4481053" cy="617028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2D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582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65" b="0" dirty="0">
                <a:solidFill>
                  <a:schemeClr val="tx1"/>
                </a:solidFill>
                <a:latin typeface="+mn-lt"/>
              </a:rPr>
              <a:t>All modeled data are used, no threshold</a:t>
            </a:r>
          </a:p>
        </p:txBody>
      </p:sp>
    </p:spTree>
    <p:extLst>
      <p:ext uri="{BB962C8B-B14F-4D97-AF65-F5344CB8AC3E}">
        <p14:creationId xmlns:p14="http://schemas.microsoft.com/office/powerpoint/2010/main" val="1466635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8B80D55-3731-C795-4EE3-C06685B3AD6B}"/>
              </a:ext>
            </a:extLst>
          </p:cNvPr>
          <p:cNvSpPr txBox="1">
            <a:spLocks/>
          </p:cNvSpPr>
          <p:nvPr/>
        </p:nvSpPr>
        <p:spPr>
          <a:xfrm>
            <a:off x="299655" y="0"/>
            <a:ext cx="10944191" cy="59897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2D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131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Introduction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DFE60CC-59A1-08BA-0858-0A621D3C5D2D}"/>
              </a:ext>
            </a:extLst>
          </p:cNvPr>
          <p:cNvSpPr txBox="1">
            <a:spLocks/>
          </p:cNvSpPr>
          <p:nvPr/>
        </p:nvSpPr>
        <p:spPr>
          <a:xfrm>
            <a:off x="503313" y="847165"/>
            <a:ext cx="11185374" cy="477531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2D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endParaRPr lang="en-US" sz="3098" dirty="0">
              <a:latin typeface="+mn-lt"/>
            </a:endParaRPr>
          </a:p>
          <a:p>
            <a:pPr marL="442615" indent="-442615">
              <a:buFont typeface="Arial" panose="020B0604020202020204" pitchFamily="34" charset="0"/>
              <a:buChar char="•"/>
            </a:pPr>
            <a:r>
              <a:rPr lang="en-US" sz="2582" b="0" dirty="0">
                <a:solidFill>
                  <a:schemeClr val="tx1"/>
                </a:solidFill>
                <a:latin typeface="+mn-lt"/>
              </a:rPr>
              <a:t>Parts of the Ozone Transport Region (OTR) continue to experience persistently high ozone levels affecting tens of millions of people.</a:t>
            </a:r>
          </a:p>
          <a:p>
            <a:pPr marL="442615" indent="-442615">
              <a:buFont typeface="Arial" panose="020B0604020202020204" pitchFamily="34" charset="0"/>
              <a:buChar char="•"/>
            </a:pPr>
            <a:endParaRPr lang="en-US" sz="2582" b="0" dirty="0">
              <a:solidFill>
                <a:schemeClr val="tx1"/>
              </a:solidFill>
              <a:latin typeface="+mn-lt"/>
            </a:endParaRPr>
          </a:p>
          <a:p>
            <a:pPr marL="442615" indent="-442615">
              <a:buFont typeface="Arial" panose="020B0604020202020204" pitchFamily="34" charset="0"/>
              <a:buChar char="•"/>
            </a:pPr>
            <a:r>
              <a:rPr lang="en-US" sz="2582" b="0" dirty="0">
                <a:solidFill>
                  <a:schemeClr val="tx1"/>
                </a:solidFill>
                <a:latin typeface="+mn-lt"/>
              </a:rPr>
              <a:t>According to EPA’s National Emissions Inventory (NEI), onsite fuel combustion in residential buildings was responsible for </a:t>
            </a:r>
            <a:r>
              <a:rPr lang="en-US" sz="2582" dirty="0">
                <a:solidFill>
                  <a:srgbClr val="0070C0"/>
                </a:solidFill>
                <a:latin typeface="+mn-lt"/>
              </a:rPr>
              <a:t>10%</a:t>
            </a:r>
            <a:r>
              <a:rPr lang="en-US" sz="2582" b="0" dirty="0">
                <a:solidFill>
                  <a:schemeClr val="tx1"/>
                </a:solidFill>
                <a:latin typeface="+mn-lt"/>
              </a:rPr>
              <a:t> of total NOx emissions in the OTR states in 2020. Residential building-related NOx emissions in OTR states is the </a:t>
            </a:r>
            <a:r>
              <a:rPr lang="en-US" sz="2582" dirty="0">
                <a:solidFill>
                  <a:srgbClr val="0070C0"/>
                </a:solidFill>
                <a:latin typeface="+mn-lt"/>
              </a:rPr>
              <a:t>fourth largest </a:t>
            </a:r>
            <a:r>
              <a:rPr lang="en-US" sz="2582" b="0" dirty="0">
                <a:solidFill>
                  <a:schemeClr val="tx1"/>
                </a:solidFill>
                <a:latin typeface="+mn-lt"/>
              </a:rPr>
              <a:t>contributor after on-road vehicles, nonroad equipment and machines, and industrial processes</a:t>
            </a:r>
            <a:r>
              <a:rPr lang="en-US" sz="2582" b="0" baseline="30000" dirty="0">
                <a:solidFill>
                  <a:schemeClr val="tx1"/>
                </a:solidFill>
                <a:latin typeface="+mn-lt"/>
              </a:rPr>
              <a:t>1</a:t>
            </a:r>
            <a:r>
              <a:rPr lang="en-US" sz="2582" b="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442615" indent="-442615">
              <a:buFont typeface="Arial" panose="020B0604020202020204" pitchFamily="34" charset="0"/>
              <a:buChar char="•"/>
            </a:pPr>
            <a:endParaRPr lang="en-US" sz="2582" b="0" dirty="0">
              <a:solidFill>
                <a:schemeClr val="tx1"/>
              </a:solidFill>
              <a:latin typeface="+mn-lt"/>
            </a:endParaRPr>
          </a:p>
          <a:p>
            <a:pPr marL="442615" indent="-442615">
              <a:buFont typeface="Arial" panose="020B0604020202020204" pitchFamily="34" charset="0"/>
              <a:buChar char="•"/>
            </a:pPr>
            <a:r>
              <a:rPr lang="en-US" sz="2582" b="0" dirty="0">
                <a:solidFill>
                  <a:schemeClr val="tx1"/>
                </a:solidFill>
                <a:latin typeface="+mn-lt"/>
              </a:rPr>
              <a:t>Whole-home electrification (WHE) assumes conversion of space and water heaters, clothes dryers, air conditioners, stoves, and ovens from fossil fuels or electric resistance to heat pumps and electric cooking appliances</a:t>
            </a:r>
            <a:r>
              <a:rPr lang="en-US" sz="2582" b="0" baseline="30000" dirty="0">
                <a:solidFill>
                  <a:schemeClr val="tx1"/>
                </a:solidFill>
                <a:latin typeface="+mn-lt"/>
              </a:rPr>
              <a:t>1</a:t>
            </a:r>
            <a:r>
              <a:rPr lang="en-US" sz="2582" b="0" dirty="0">
                <a:solidFill>
                  <a:schemeClr val="tx1"/>
                </a:solidFill>
                <a:latin typeface="+mn-lt"/>
              </a:rPr>
              <a:t>.</a:t>
            </a:r>
            <a:endParaRPr lang="en-US" sz="2582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918684-F740-1008-4D2E-9FAA8029097C}"/>
              </a:ext>
            </a:extLst>
          </p:cNvPr>
          <p:cNvSpPr txBox="1"/>
          <p:nvPr/>
        </p:nvSpPr>
        <p:spPr>
          <a:xfrm>
            <a:off x="469145" y="5963832"/>
            <a:ext cx="9029892" cy="704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88" baseline="30000" dirty="0"/>
              <a:t>1</a:t>
            </a:r>
            <a:r>
              <a:rPr lang="en-US" sz="1988" dirty="0"/>
              <a:t>NESCAUM and OTC: Residential Building Electrification in the Northeast and Mid-Atlantic: Criteria Pollutant and Greenhouse Gas Reduction Potential</a:t>
            </a:r>
          </a:p>
        </p:txBody>
      </p:sp>
    </p:spTree>
    <p:extLst>
      <p:ext uri="{BB962C8B-B14F-4D97-AF65-F5344CB8AC3E}">
        <p14:creationId xmlns:p14="http://schemas.microsoft.com/office/powerpoint/2010/main" val="1366058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0F82817-F3D6-37BC-599C-F873B1C343ED}"/>
              </a:ext>
            </a:extLst>
          </p:cNvPr>
          <p:cNvSpPr txBox="1">
            <a:spLocks/>
          </p:cNvSpPr>
          <p:nvPr/>
        </p:nvSpPr>
        <p:spPr>
          <a:xfrm>
            <a:off x="1941291" y="0"/>
            <a:ext cx="7475028" cy="709931"/>
          </a:xfrm>
          <a:prstGeom prst="rect">
            <a:avLst/>
          </a:prstGeom>
        </p:spPr>
        <p:txBody>
          <a:bodyPr vert="horz" lIns="118027" tIns="59013" rIns="118027" bIns="59013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98" b="1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Winter PM</a:t>
            </a:r>
            <a:r>
              <a:rPr lang="en-US" sz="3098" b="1" baseline="-250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2.5</a:t>
            </a:r>
            <a:r>
              <a:rPr lang="en-US" sz="3098" b="1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: Individual Components</a:t>
            </a:r>
            <a:r>
              <a:rPr lang="en-US" sz="3098" b="1" baseline="-250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53DC269-EFEE-072A-804E-E936A2BCEBB6}"/>
              </a:ext>
            </a:extLst>
          </p:cNvPr>
          <p:cNvSpPr txBox="1">
            <a:spLocks/>
          </p:cNvSpPr>
          <p:nvPr/>
        </p:nvSpPr>
        <p:spPr>
          <a:xfrm>
            <a:off x="8428014" y="6279507"/>
            <a:ext cx="2734762" cy="617028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2D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582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582" b="0" dirty="0">
                <a:solidFill>
                  <a:schemeClr val="tx1"/>
                </a:solidFill>
                <a:latin typeface="+mn-lt"/>
              </a:rPr>
              <a:t>(No threshold)</a:t>
            </a:r>
          </a:p>
        </p:txBody>
      </p:sp>
      <p:pic>
        <p:nvPicPr>
          <p:cNvPr id="2" name="Picture 1" descr="Map&#10;&#10;Description automatically generated">
            <a:extLst>
              <a:ext uri="{FF2B5EF4-FFF2-40B4-BE49-F238E27FC236}">
                <a16:creationId xmlns:a16="http://schemas.microsoft.com/office/drawing/2014/main" id="{EF37CE8D-24F2-1779-9B40-3E3A8AE45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53" y="1160799"/>
            <a:ext cx="2433058" cy="2409713"/>
          </a:xfrm>
          <a:prstGeom prst="rect">
            <a:avLst/>
          </a:prstGeom>
        </p:spPr>
      </p:pic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C49642E0-AE82-31DF-9217-EE34641DB8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43" y="1160799"/>
            <a:ext cx="2430441" cy="2409713"/>
          </a:xfrm>
          <a:prstGeom prst="rect">
            <a:avLst/>
          </a:prstGeom>
        </p:spPr>
      </p:pic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91EE8B27-B7D9-BD67-008C-33931CAA1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2" y="1160801"/>
            <a:ext cx="2421762" cy="2401107"/>
          </a:xfrm>
          <a:prstGeom prst="rect">
            <a:avLst/>
          </a:prstGeom>
        </p:spPr>
      </p:pic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0B826FCC-4AAA-17CB-211F-FDB72B84D3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082" y="1169407"/>
            <a:ext cx="2421762" cy="2401107"/>
          </a:xfrm>
          <a:prstGeom prst="rect">
            <a:avLst/>
          </a:prstGeom>
        </p:spPr>
      </p:pic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7C4B73CA-9020-2D1A-9F00-BA43069A83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55" y="3911884"/>
            <a:ext cx="2430441" cy="2409713"/>
          </a:xfrm>
          <a:prstGeom prst="rect">
            <a:avLst/>
          </a:prstGeom>
        </p:spPr>
      </p:pic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60C19FB9-015B-D4CB-21D6-6350130BBB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043" y="3911886"/>
            <a:ext cx="2421762" cy="2401107"/>
          </a:xfrm>
          <a:prstGeom prst="rect">
            <a:avLst/>
          </a:prstGeom>
        </p:spPr>
      </p:pic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77AA9B13-A3E5-1882-A775-12E0432259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254" y="3911886"/>
            <a:ext cx="2421762" cy="240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586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0F82817-F3D6-37BC-599C-F873B1C343ED}"/>
              </a:ext>
            </a:extLst>
          </p:cNvPr>
          <p:cNvSpPr txBox="1">
            <a:spLocks/>
          </p:cNvSpPr>
          <p:nvPr/>
        </p:nvSpPr>
        <p:spPr>
          <a:xfrm>
            <a:off x="1941291" y="0"/>
            <a:ext cx="7475028" cy="709931"/>
          </a:xfrm>
          <a:prstGeom prst="rect">
            <a:avLst/>
          </a:prstGeom>
        </p:spPr>
        <p:txBody>
          <a:bodyPr vert="horz" lIns="118027" tIns="59013" rIns="118027" bIns="59013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98" b="1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Winter PM</a:t>
            </a:r>
            <a:r>
              <a:rPr lang="en-US" sz="3098" b="1" baseline="-250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2.5</a:t>
            </a:r>
            <a:r>
              <a:rPr lang="en-US" sz="3098" b="1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: Individual Components</a:t>
            </a:r>
            <a:r>
              <a:rPr lang="en-US" sz="3098" b="1" baseline="-250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 </a:t>
            </a:r>
          </a:p>
        </p:txBody>
      </p:sp>
      <p:pic>
        <p:nvPicPr>
          <p:cNvPr id="7" name="Picture 6" descr="A map of the united states&#10;&#10;Description automatically generated">
            <a:extLst>
              <a:ext uri="{FF2B5EF4-FFF2-40B4-BE49-F238E27FC236}">
                <a16:creationId xmlns:a16="http://schemas.microsoft.com/office/drawing/2014/main" id="{4CD34E51-6DFA-7FF4-32AC-44189C7EF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8805" y="1655792"/>
            <a:ext cx="4109847" cy="4074795"/>
          </a:xfrm>
          <a:prstGeom prst="rect">
            <a:avLst/>
          </a:prstGeom>
        </p:spPr>
      </p:pic>
      <p:pic>
        <p:nvPicPr>
          <p:cNvPr id="14" name="Picture 13" descr="A map of the united states&#10;&#10;Description automatically generated">
            <a:extLst>
              <a:ext uri="{FF2B5EF4-FFF2-40B4-BE49-F238E27FC236}">
                <a16:creationId xmlns:a16="http://schemas.microsoft.com/office/drawing/2014/main" id="{805C0ED7-E74D-010D-46A4-17A33EF0F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992" y="1644755"/>
            <a:ext cx="4136561" cy="409687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EF232898-7FA7-D226-CF5E-08C2C9BDAF11}"/>
              </a:ext>
            </a:extLst>
          </p:cNvPr>
          <p:cNvSpPr txBox="1">
            <a:spLocks/>
          </p:cNvSpPr>
          <p:nvPr/>
        </p:nvSpPr>
        <p:spPr>
          <a:xfrm>
            <a:off x="2506343" y="6001659"/>
            <a:ext cx="5372419" cy="617028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2D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582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65" b="0" dirty="0">
                <a:solidFill>
                  <a:schemeClr val="tx1"/>
                </a:solidFill>
                <a:latin typeface="+mn-lt"/>
              </a:rPr>
              <a:t>Base model PM</a:t>
            </a:r>
            <a:r>
              <a:rPr lang="en-US" sz="2065" b="0" baseline="-25000" dirty="0">
                <a:solidFill>
                  <a:schemeClr val="tx1"/>
                </a:solidFill>
                <a:latin typeface="+mn-lt"/>
              </a:rPr>
              <a:t>2.5</a:t>
            </a:r>
            <a:r>
              <a:rPr lang="en-US" sz="2065" b="0" dirty="0">
                <a:solidFill>
                  <a:schemeClr val="tx1"/>
                </a:solidFill>
                <a:latin typeface="+mn-lt"/>
              </a:rPr>
              <a:t> &gt;= 18µg/m</a:t>
            </a:r>
            <a:r>
              <a:rPr lang="en-US" sz="2065" b="0" baseline="30000" dirty="0">
                <a:solidFill>
                  <a:schemeClr val="tx1"/>
                </a:solidFill>
                <a:latin typeface="+mn-lt"/>
              </a:rPr>
              <a:t>3</a:t>
            </a:r>
            <a:r>
              <a:rPr lang="en-US" sz="2065" b="0" dirty="0">
                <a:solidFill>
                  <a:schemeClr val="tx1"/>
                </a:solidFill>
                <a:latin typeface="+mn-lt"/>
              </a:rPr>
              <a:t> as threshold</a:t>
            </a:r>
            <a:endParaRPr lang="en-US" sz="2582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5497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4590745-C83E-813F-6A26-72FB1EBD8607}"/>
              </a:ext>
            </a:extLst>
          </p:cNvPr>
          <p:cNvSpPr txBox="1">
            <a:spLocks/>
          </p:cNvSpPr>
          <p:nvPr/>
        </p:nvSpPr>
        <p:spPr>
          <a:xfrm>
            <a:off x="326160" y="0"/>
            <a:ext cx="10944191" cy="59897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2D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131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Methods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E271CF-C87B-F088-50EF-0B0032DFEBB1}"/>
              </a:ext>
            </a:extLst>
          </p:cNvPr>
          <p:cNvSpPr txBox="1">
            <a:spLocks/>
          </p:cNvSpPr>
          <p:nvPr/>
        </p:nvSpPr>
        <p:spPr>
          <a:xfrm>
            <a:off x="510146" y="2171725"/>
            <a:ext cx="10944191" cy="1563963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2D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131" dirty="0">
                <a:solidFill>
                  <a:schemeClr val="tx1"/>
                </a:solidFill>
                <a:latin typeface="+mj-lt"/>
              </a:rPr>
              <a:t>Emission Modifications</a:t>
            </a:r>
          </a:p>
          <a:p>
            <a:pPr algn="ctr"/>
            <a:r>
              <a:rPr lang="en-US" sz="4131" dirty="0">
                <a:solidFill>
                  <a:schemeClr val="tx1"/>
                </a:solidFill>
                <a:latin typeface="+mj-lt"/>
              </a:rPr>
              <a:t>Model Simulations</a:t>
            </a:r>
          </a:p>
          <a:p>
            <a:pPr algn="ctr"/>
            <a:endParaRPr lang="en-US" sz="4131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004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CB43DE0-D512-1608-3F74-CAC401BCA0CD}"/>
              </a:ext>
            </a:extLst>
          </p:cNvPr>
          <p:cNvSpPr txBox="1">
            <a:spLocks/>
          </p:cNvSpPr>
          <p:nvPr/>
        </p:nvSpPr>
        <p:spPr>
          <a:xfrm>
            <a:off x="1854414" y="-139594"/>
            <a:ext cx="8483172" cy="885201"/>
          </a:xfrm>
          <a:prstGeom prst="rect">
            <a:avLst/>
          </a:prstGeom>
        </p:spPr>
        <p:txBody>
          <a:bodyPr vert="horz" lIns="118027" tIns="59013" rIns="118027" bIns="5901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3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Whole-Home Electrification - Methods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4305F93-40F5-FE9A-E607-217A7E56B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685" y="974859"/>
            <a:ext cx="5950514" cy="885201"/>
          </a:xfrm>
        </p:spPr>
        <p:txBody>
          <a:bodyPr>
            <a:normAutofit/>
          </a:bodyPr>
          <a:lstStyle/>
          <a:p>
            <a:r>
              <a:rPr lang="en-US" sz="2582" dirty="0">
                <a:solidFill>
                  <a:srgbClr val="0070C0"/>
                </a:solidFill>
                <a:latin typeface="+mn-lt"/>
              </a:rPr>
              <a:t>Res</a:t>
            </a:r>
            <a:r>
              <a:rPr lang="en-US" sz="2582" dirty="0">
                <a:solidFill>
                  <a:schemeClr val="tx1"/>
                </a:solidFill>
                <a:latin typeface="+mn-lt"/>
              </a:rPr>
              <a:t>idential</a:t>
            </a:r>
            <a:r>
              <a:rPr lang="en-US" sz="2582" dirty="0">
                <a:latin typeface="+mn-lt"/>
              </a:rPr>
              <a:t> </a:t>
            </a:r>
            <a:r>
              <a:rPr lang="en-US" sz="2582" dirty="0">
                <a:solidFill>
                  <a:srgbClr val="0070C0"/>
                </a:solidFill>
                <a:latin typeface="+mn-lt"/>
              </a:rPr>
              <a:t>F</a:t>
            </a:r>
            <a:r>
              <a:rPr lang="en-US" sz="2582" dirty="0">
                <a:solidFill>
                  <a:schemeClr val="tx1"/>
                </a:solidFill>
                <a:latin typeface="+mn-lt"/>
              </a:rPr>
              <a:t>uel</a:t>
            </a:r>
            <a:r>
              <a:rPr lang="en-US" sz="2582" dirty="0">
                <a:latin typeface="+mn-lt"/>
              </a:rPr>
              <a:t> </a:t>
            </a:r>
            <a:r>
              <a:rPr lang="en-US" sz="2582" dirty="0">
                <a:solidFill>
                  <a:srgbClr val="0070C0"/>
                </a:solidFill>
                <a:latin typeface="+mn-lt"/>
              </a:rPr>
              <a:t>C</a:t>
            </a:r>
            <a:r>
              <a:rPr lang="en-US" sz="2582" dirty="0">
                <a:solidFill>
                  <a:schemeClr val="tx1"/>
                </a:solidFill>
                <a:latin typeface="+mn-lt"/>
              </a:rPr>
              <a:t>ombustion</a:t>
            </a:r>
            <a:r>
              <a:rPr lang="en-US" sz="2582" dirty="0">
                <a:latin typeface="+mn-lt"/>
              </a:rPr>
              <a:t> </a:t>
            </a:r>
            <a:r>
              <a:rPr lang="en-US" sz="2582" dirty="0">
                <a:solidFill>
                  <a:srgbClr val="0070C0"/>
                </a:solidFill>
                <a:latin typeface="+mn-lt"/>
              </a:rPr>
              <a:t>(RESFC) </a:t>
            </a:r>
            <a:r>
              <a:rPr lang="en-US" sz="2582" dirty="0">
                <a:solidFill>
                  <a:schemeClr val="tx1"/>
                </a:solidFill>
                <a:latin typeface="+mn-lt"/>
              </a:rPr>
              <a:t>SCC’s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08B3D55-1C27-7733-72E9-AC5EEA018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040" y="732560"/>
            <a:ext cx="4699698" cy="2161293"/>
          </a:xfrm>
        </p:spPr>
        <p:txBody>
          <a:bodyPr>
            <a:normAutofit fontScale="85000" lnSpcReduction="20000"/>
          </a:bodyPr>
          <a:lstStyle/>
          <a:p>
            <a:pPr marL="442615" indent="-44261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969" dirty="0">
                <a:solidFill>
                  <a:schemeClr val="tx1"/>
                </a:solidFill>
                <a:latin typeface="+mn-lt"/>
              </a:rPr>
              <a:t>Following NESCAUM study using NREL </a:t>
            </a:r>
            <a:r>
              <a:rPr lang="en-US" sz="2969" dirty="0" err="1">
                <a:solidFill>
                  <a:schemeClr val="tx1"/>
                </a:solidFill>
                <a:latin typeface="+mn-lt"/>
              </a:rPr>
              <a:t>ResStock</a:t>
            </a:r>
            <a:r>
              <a:rPr lang="en-US" sz="2969" dirty="0">
                <a:solidFill>
                  <a:schemeClr val="tx1"/>
                </a:solidFill>
                <a:latin typeface="+mn-lt"/>
              </a:rPr>
              <a:t> tool but using EPA 2026 projected emissions</a:t>
            </a:r>
          </a:p>
          <a:p>
            <a:pPr marL="442615" indent="-44261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969" dirty="0">
                <a:solidFill>
                  <a:schemeClr val="tx1"/>
                </a:solidFill>
                <a:latin typeface="+mn-lt"/>
              </a:rPr>
              <a:t>Zero out listed SCCs from </a:t>
            </a:r>
            <a:r>
              <a:rPr lang="en-US" sz="2969" dirty="0" err="1">
                <a:solidFill>
                  <a:schemeClr val="tx1"/>
                </a:solidFill>
                <a:latin typeface="+mn-lt"/>
              </a:rPr>
              <a:t>nonpt</a:t>
            </a:r>
            <a:r>
              <a:rPr lang="en-US" sz="2969" dirty="0">
                <a:solidFill>
                  <a:schemeClr val="tx1"/>
                </a:solidFill>
                <a:latin typeface="+mn-lt"/>
              </a:rPr>
              <a:t> sector over OTR</a:t>
            </a:r>
          </a:p>
          <a:p>
            <a:pPr marL="590154" indent="-590154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790B75-6EBD-7EC0-F717-25AC6505C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159" y="2804213"/>
            <a:ext cx="3406572" cy="2988092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C70B9BD-D364-05A8-CE6D-720B745D74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472659"/>
              </p:ext>
            </p:extLst>
          </p:nvPr>
        </p:nvGraphicFramePr>
        <p:xfrm>
          <a:off x="5745856" y="1813204"/>
          <a:ext cx="6110343" cy="3783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0573">
                  <a:extLst>
                    <a:ext uri="{9D8B030D-6E8A-4147-A177-3AD203B41FA5}">
                      <a16:colId xmlns:a16="http://schemas.microsoft.com/office/drawing/2014/main" val="4238338485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786497094"/>
                    </a:ext>
                  </a:extLst>
                </a:gridCol>
                <a:gridCol w="1131090">
                  <a:extLst>
                    <a:ext uri="{9D8B030D-6E8A-4147-A177-3AD203B41FA5}">
                      <a16:colId xmlns:a16="http://schemas.microsoft.com/office/drawing/2014/main" val="413031300"/>
                    </a:ext>
                  </a:extLst>
                </a:gridCol>
                <a:gridCol w="1905640">
                  <a:extLst>
                    <a:ext uri="{9D8B030D-6E8A-4147-A177-3AD203B41FA5}">
                      <a16:colId xmlns:a16="http://schemas.microsoft.com/office/drawing/2014/main" val="3451222070"/>
                    </a:ext>
                  </a:extLst>
                </a:gridCol>
              </a:tblGrid>
              <a:tr h="478664">
                <a:tc>
                  <a:txBody>
                    <a:bodyPr/>
                    <a:lstStyle/>
                    <a:p>
                      <a:r>
                        <a:rPr lang="en-US" sz="1500" dirty="0"/>
                        <a:t>SCC Code</a:t>
                      </a:r>
                    </a:p>
                  </a:txBody>
                  <a:tcPr marL="118027" marR="118027" marT="59013" marB="59013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Category</a:t>
                      </a:r>
                    </a:p>
                  </a:txBody>
                  <a:tcPr marL="118027" marR="118027" marT="59013" marB="59013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Type</a:t>
                      </a:r>
                    </a:p>
                  </a:txBody>
                  <a:tcPr marL="118027" marR="118027" marT="59013" marB="59013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Fuel Type</a:t>
                      </a:r>
                    </a:p>
                  </a:txBody>
                  <a:tcPr marL="118027" marR="118027" marT="59013" marB="59013"/>
                </a:tc>
                <a:extLst>
                  <a:ext uri="{0D108BD9-81ED-4DB2-BD59-A6C34878D82A}">
                    <a16:rowId xmlns:a16="http://schemas.microsoft.com/office/drawing/2014/main" val="3732164320"/>
                  </a:ext>
                </a:extLst>
              </a:tr>
              <a:tr h="826187">
                <a:tc>
                  <a:txBody>
                    <a:bodyPr/>
                    <a:lstStyle/>
                    <a:p>
                      <a:r>
                        <a:rPr lang="en-US" sz="1500" dirty="0"/>
                        <a:t>2104004000</a:t>
                      </a:r>
                    </a:p>
                  </a:txBody>
                  <a:tcPr marL="118027" marR="118027" marT="59013" marB="59013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Stationary Source Fuel Combustion</a:t>
                      </a:r>
                    </a:p>
                  </a:txBody>
                  <a:tcPr marL="118027" marR="118027" marT="59013" marB="59013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All Combustor Types</a:t>
                      </a:r>
                    </a:p>
                  </a:txBody>
                  <a:tcPr marL="118027" marR="118027" marT="59013" marB="59013"/>
                </a:tc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rgbClr val="0070C0"/>
                          </a:solidFill>
                        </a:rPr>
                        <a:t>Distillate Oil</a:t>
                      </a:r>
                    </a:p>
                  </a:txBody>
                  <a:tcPr marL="118027" marR="118027" marT="59013" marB="59013"/>
                </a:tc>
                <a:extLst>
                  <a:ext uri="{0D108BD9-81ED-4DB2-BD59-A6C34878D82A}">
                    <a16:rowId xmlns:a16="http://schemas.microsoft.com/office/drawing/2014/main" val="95001555"/>
                  </a:ext>
                </a:extLst>
              </a:tr>
              <a:tr h="826187">
                <a:tc>
                  <a:txBody>
                    <a:bodyPr/>
                    <a:lstStyle/>
                    <a:p>
                      <a:r>
                        <a:rPr lang="en-US" sz="1500" dirty="0"/>
                        <a:t>2104006000</a:t>
                      </a:r>
                    </a:p>
                  </a:txBody>
                  <a:tcPr marL="118027" marR="118027" marT="59013" marB="59013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Stationary Source Fuel Combustion</a:t>
                      </a:r>
                    </a:p>
                  </a:txBody>
                  <a:tcPr marL="118027" marR="118027" marT="59013" marB="590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All Combustor Types</a:t>
                      </a:r>
                    </a:p>
                  </a:txBody>
                  <a:tcPr marL="118027" marR="118027" marT="59013" marB="59013"/>
                </a:tc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rgbClr val="0070C0"/>
                          </a:solidFill>
                        </a:rPr>
                        <a:t>Natural Gas</a:t>
                      </a:r>
                    </a:p>
                  </a:txBody>
                  <a:tcPr marL="118027" marR="118027" marT="59013" marB="59013"/>
                </a:tc>
                <a:extLst>
                  <a:ext uri="{0D108BD9-81ED-4DB2-BD59-A6C34878D82A}">
                    <a16:rowId xmlns:a16="http://schemas.microsoft.com/office/drawing/2014/main" val="4085081109"/>
                  </a:ext>
                </a:extLst>
              </a:tr>
              <a:tr h="826187">
                <a:tc>
                  <a:txBody>
                    <a:bodyPr/>
                    <a:lstStyle/>
                    <a:p>
                      <a:r>
                        <a:rPr lang="en-US" sz="1500" dirty="0"/>
                        <a:t>2104007000</a:t>
                      </a:r>
                    </a:p>
                  </a:txBody>
                  <a:tcPr marL="118027" marR="118027" marT="59013" marB="59013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Stationary Source Fuel Combustion</a:t>
                      </a:r>
                    </a:p>
                  </a:txBody>
                  <a:tcPr marL="118027" marR="118027" marT="59013" marB="590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All Combustor Types</a:t>
                      </a:r>
                    </a:p>
                  </a:txBody>
                  <a:tcPr marL="118027" marR="118027" marT="59013" marB="59013"/>
                </a:tc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rgbClr val="0070C0"/>
                          </a:solidFill>
                        </a:rPr>
                        <a:t>Liquified Petroleum Gas (LPG)</a:t>
                      </a:r>
                    </a:p>
                  </a:txBody>
                  <a:tcPr marL="118027" marR="118027" marT="59013" marB="59013"/>
                </a:tc>
                <a:extLst>
                  <a:ext uri="{0D108BD9-81ED-4DB2-BD59-A6C34878D82A}">
                    <a16:rowId xmlns:a16="http://schemas.microsoft.com/office/drawing/2014/main" val="2861559964"/>
                  </a:ext>
                </a:extLst>
              </a:tr>
              <a:tr h="826187">
                <a:tc>
                  <a:txBody>
                    <a:bodyPr/>
                    <a:lstStyle/>
                    <a:p>
                      <a:r>
                        <a:rPr lang="en-US" sz="1500" dirty="0"/>
                        <a:t>2104011000</a:t>
                      </a:r>
                    </a:p>
                  </a:txBody>
                  <a:tcPr marL="118027" marR="118027" marT="59013" marB="59013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Stationary Source Fuel Combustion</a:t>
                      </a:r>
                    </a:p>
                  </a:txBody>
                  <a:tcPr marL="118027" marR="118027" marT="59013" marB="590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All Heater Types</a:t>
                      </a:r>
                    </a:p>
                    <a:p>
                      <a:endParaRPr lang="en-US" sz="1500" dirty="0"/>
                    </a:p>
                  </a:txBody>
                  <a:tcPr marL="118027" marR="118027" marT="59013" marB="59013"/>
                </a:tc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rgbClr val="0070C0"/>
                          </a:solidFill>
                        </a:rPr>
                        <a:t>Kerosene</a:t>
                      </a:r>
                    </a:p>
                  </a:txBody>
                  <a:tcPr marL="118027" marR="118027" marT="59013" marB="59013"/>
                </a:tc>
                <a:extLst>
                  <a:ext uri="{0D108BD9-81ED-4DB2-BD59-A6C34878D82A}">
                    <a16:rowId xmlns:a16="http://schemas.microsoft.com/office/drawing/2014/main" val="214906094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B81BE14-01F5-F51A-745D-0122AE4C5994}"/>
              </a:ext>
            </a:extLst>
          </p:cNvPr>
          <p:cNvSpPr txBox="1"/>
          <p:nvPr/>
        </p:nvSpPr>
        <p:spPr>
          <a:xfrm>
            <a:off x="196651" y="5914249"/>
            <a:ext cx="5610427" cy="807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49" dirty="0"/>
              <a:t>Courtesy to: NESCAUM and OTC: Residential Building Electrification in the Northeast and Mid-Atlantic: Criteria Pollutant and Greenhouse Gas Reduction Potential.</a:t>
            </a:r>
          </a:p>
        </p:txBody>
      </p:sp>
    </p:spTree>
    <p:extLst>
      <p:ext uri="{BB962C8B-B14F-4D97-AF65-F5344CB8AC3E}">
        <p14:creationId xmlns:p14="http://schemas.microsoft.com/office/powerpoint/2010/main" val="739333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4590745-C83E-813F-6A26-72FB1EBD8607}"/>
              </a:ext>
            </a:extLst>
          </p:cNvPr>
          <p:cNvSpPr txBox="1">
            <a:spLocks/>
          </p:cNvSpPr>
          <p:nvPr/>
        </p:nvSpPr>
        <p:spPr>
          <a:xfrm>
            <a:off x="529397" y="208521"/>
            <a:ext cx="10944191" cy="598970"/>
          </a:xfrm>
          <a:prstGeom prst="rect">
            <a:avLst/>
          </a:prstGeom>
        </p:spPr>
        <p:txBody>
          <a:bodyPr vert="horz" lIns="0" tIns="0" rIns="0" bIns="0" rtlCol="0" anchor="ctr" anchorCtr="0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2D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131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EGU Adjustment Factors – Electricity Demand Adjustment</a:t>
            </a:r>
          </a:p>
          <a:p>
            <a:pPr algn="ctr"/>
            <a:endParaRPr lang="en-US" sz="4131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AA7073-4DEF-14B0-5330-F4164A51C9CD}"/>
              </a:ext>
            </a:extLst>
          </p:cNvPr>
          <p:cNvSpPr txBox="1"/>
          <p:nvPr/>
        </p:nvSpPr>
        <p:spPr>
          <a:xfrm>
            <a:off x="569152" y="905180"/>
            <a:ext cx="11514995" cy="1879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8846" indent="-368846">
              <a:buFont typeface="Arial" panose="020B0604020202020204" pitchFamily="34" charset="0"/>
              <a:buChar char="•"/>
            </a:pPr>
            <a:r>
              <a:rPr lang="en-US" sz="2323" dirty="0"/>
              <a:t>Adjusted electricity demand was applied per state and based on current fuel mix. </a:t>
            </a:r>
          </a:p>
          <a:p>
            <a:pPr marL="368846" indent="-368846">
              <a:buFont typeface="Arial" panose="020B0604020202020204" pitchFamily="34" charset="0"/>
              <a:buChar char="•"/>
            </a:pPr>
            <a:r>
              <a:rPr lang="en-US" sz="2323" dirty="0"/>
              <a:t>Adjusted electricity demand was split between heating season and cooling season with water heating spread evenly throughout the year.</a:t>
            </a:r>
          </a:p>
          <a:p>
            <a:pPr marL="368846" indent="-368846">
              <a:buFont typeface="Arial" panose="020B0604020202020204" pitchFamily="34" charset="0"/>
              <a:buChar char="•"/>
            </a:pPr>
            <a:r>
              <a:rPr lang="en-US" sz="2323" dirty="0"/>
              <a:t>Adjustment factors were applied to all model species in the Electric Generating Unit (EGU) SMOKE inline output files.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82FB11-3A7E-6C06-5786-BD616C70E724}"/>
              </a:ext>
            </a:extLst>
          </p:cNvPr>
          <p:cNvSpPr txBox="1"/>
          <p:nvPr/>
        </p:nvSpPr>
        <p:spPr>
          <a:xfrm>
            <a:off x="2097175" y="3113072"/>
            <a:ext cx="7791877" cy="5690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98" b="1" dirty="0"/>
              <a:t>Adjustment Factors to Baseline EGU Emissions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7499DCD-90A0-3764-DFC4-93B2279B82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708499"/>
              </p:ext>
            </p:extLst>
          </p:nvPr>
        </p:nvGraphicFramePr>
        <p:xfrm>
          <a:off x="929791" y="3877517"/>
          <a:ext cx="10491265" cy="193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253">
                  <a:extLst>
                    <a:ext uri="{9D8B030D-6E8A-4147-A177-3AD203B41FA5}">
                      <a16:colId xmlns:a16="http://schemas.microsoft.com/office/drawing/2014/main" val="3613719090"/>
                    </a:ext>
                  </a:extLst>
                </a:gridCol>
                <a:gridCol w="2098253">
                  <a:extLst>
                    <a:ext uri="{9D8B030D-6E8A-4147-A177-3AD203B41FA5}">
                      <a16:colId xmlns:a16="http://schemas.microsoft.com/office/drawing/2014/main" val="448570432"/>
                    </a:ext>
                  </a:extLst>
                </a:gridCol>
                <a:gridCol w="2098253">
                  <a:extLst>
                    <a:ext uri="{9D8B030D-6E8A-4147-A177-3AD203B41FA5}">
                      <a16:colId xmlns:a16="http://schemas.microsoft.com/office/drawing/2014/main" val="486158901"/>
                    </a:ext>
                  </a:extLst>
                </a:gridCol>
                <a:gridCol w="2098253">
                  <a:extLst>
                    <a:ext uri="{9D8B030D-6E8A-4147-A177-3AD203B41FA5}">
                      <a16:colId xmlns:a16="http://schemas.microsoft.com/office/drawing/2014/main" val="2980123064"/>
                    </a:ext>
                  </a:extLst>
                </a:gridCol>
                <a:gridCol w="2098253">
                  <a:extLst>
                    <a:ext uri="{9D8B030D-6E8A-4147-A177-3AD203B41FA5}">
                      <a16:colId xmlns:a16="http://schemas.microsoft.com/office/drawing/2014/main" val="2226216523"/>
                    </a:ext>
                  </a:extLst>
                </a:gridCol>
              </a:tblGrid>
              <a:tr h="904872"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18027" marR="118027" marT="59013" marB="59013"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CT, ME, MA, NH, RI, VT</a:t>
                      </a:r>
                    </a:p>
                  </a:txBody>
                  <a:tcPr marL="118027" marR="118027" marT="59013" marB="59013"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NY</a:t>
                      </a:r>
                    </a:p>
                  </a:txBody>
                  <a:tcPr marL="118027" marR="118027" marT="59013" marB="59013"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PA, NJ, DC, DE, MD</a:t>
                      </a:r>
                    </a:p>
                  </a:txBody>
                  <a:tcPr marL="118027" marR="118027" marT="59013" marB="59013"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VA</a:t>
                      </a:r>
                    </a:p>
                  </a:txBody>
                  <a:tcPr marL="118027" marR="118027" marT="59013" marB="59013"/>
                </a:tc>
                <a:extLst>
                  <a:ext uri="{0D108BD9-81ED-4DB2-BD59-A6C34878D82A}">
                    <a16:rowId xmlns:a16="http://schemas.microsoft.com/office/drawing/2014/main" val="3966248412"/>
                  </a:ext>
                </a:extLst>
              </a:tr>
              <a:tr h="511449">
                <a:tc>
                  <a:txBody>
                    <a:bodyPr/>
                    <a:lstStyle/>
                    <a:p>
                      <a:r>
                        <a:rPr lang="en-US" sz="2600" dirty="0"/>
                        <a:t>Summer</a:t>
                      </a:r>
                    </a:p>
                  </a:txBody>
                  <a:tcPr marL="118027" marR="118027" marT="59013" marB="59013"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0.96</a:t>
                      </a:r>
                    </a:p>
                  </a:txBody>
                  <a:tcPr marL="118027" marR="118027" marT="59013" marB="59013"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0.94</a:t>
                      </a:r>
                    </a:p>
                  </a:txBody>
                  <a:tcPr marL="118027" marR="118027" marT="59013" marB="59013"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0.92</a:t>
                      </a:r>
                    </a:p>
                  </a:txBody>
                  <a:tcPr marL="118027" marR="118027" marT="59013" marB="59013"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0.90</a:t>
                      </a:r>
                    </a:p>
                  </a:txBody>
                  <a:tcPr marL="118027" marR="118027" marT="59013" marB="59013"/>
                </a:tc>
                <a:extLst>
                  <a:ext uri="{0D108BD9-81ED-4DB2-BD59-A6C34878D82A}">
                    <a16:rowId xmlns:a16="http://schemas.microsoft.com/office/drawing/2014/main" val="668711798"/>
                  </a:ext>
                </a:extLst>
              </a:tr>
              <a:tr h="511449">
                <a:tc>
                  <a:txBody>
                    <a:bodyPr/>
                    <a:lstStyle/>
                    <a:p>
                      <a:r>
                        <a:rPr lang="en-US" sz="2600" dirty="0"/>
                        <a:t>Winter</a:t>
                      </a:r>
                    </a:p>
                  </a:txBody>
                  <a:tcPr marL="118027" marR="118027" marT="59013" marB="59013"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1.56</a:t>
                      </a:r>
                    </a:p>
                  </a:txBody>
                  <a:tcPr marL="118027" marR="118027" marT="59013" marB="59013"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1.51</a:t>
                      </a:r>
                    </a:p>
                  </a:txBody>
                  <a:tcPr marL="118027" marR="118027" marT="59013" marB="59013"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1.18</a:t>
                      </a:r>
                    </a:p>
                  </a:txBody>
                  <a:tcPr marL="118027" marR="118027" marT="59013" marB="59013"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0.87</a:t>
                      </a:r>
                    </a:p>
                  </a:txBody>
                  <a:tcPr marL="118027" marR="118027" marT="59013" marB="59013"/>
                </a:tc>
                <a:extLst>
                  <a:ext uri="{0D108BD9-81ED-4DB2-BD59-A6C34878D82A}">
                    <a16:rowId xmlns:a16="http://schemas.microsoft.com/office/drawing/2014/main" val="3749042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3795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4590745-C83E-813F-6A26-72FB1EBD8607}"/>
              </a:ext>
            </a:extLst>
          </p:cNvPr>
          <p:cNvSpPr txBox="1">
            <a:spLocks/>
          </p:cNvSpPr>
          <p:nvPr/>
        </p:nvSpPr>
        <p:spPr>
          <a:xfrm>
            <a:off x="312907" y="0"/>
            <a:ext cx="10944191" cy="59897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2D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131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CMAQ v5.3.3 Runs with 3 Emissions Scenarios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6B41494-B27F-B5E5-7EB7-EE5B5DD06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908" y="1074142"/>
            <a:ext cx="11743104" cy="5565809"/>
          </a:xfrm>
        </p:spPr>
        <p:txBody>
          <a:bodyPr>
            <a:normAutofit/>
          </a:bodyPr>
          <a:lstStyle/>
          <a:p>
            <a:r>
              <a:rPr lang="en-US" sz="2323" b="1" dirty="0">
                <a:solidFill>
                  <a:schemeClr val="tx1"/>
                </a:solidFill>
                <a:latin typeface="+mn-lt"/>
              </a:rPr>
              <a:t>Emissions Scenarios:</a:t>
            </a:r>
          </a:p>
          <a:p>
            <a:r>
              <a:rPr lang="en-US" sz="2323" dirty="0">
                <a:solidFill>
                  <a:srgbClr val="0070C0"/>
                </a:solidFill>
                <a:latin typeface="+mn-lt"/>
              </a:rPr>
              <a:t>BASE:</a:t>
            </a:r>
            <a:r>
              <a:rPr lang="en-US" sz="2323" dirty="0">
                <a:latin typeface="+mn-lt"/>
              </a:rPr>
              <a:t>	</a:t>
            </a:r>
            <a:r>
              <a:rPr lang="en-US" sz="2323" dirty="0">
                <a:solidFill>
                  <a:schemeClr val="tx1"/>
                </a:solidFill>
                <a:latin typeface="+mn-lt"/>
              </a:rPr>
              <a:t>2026gf emissions (from EPA 2016V3 Platform) with ERTAC (Eastern Regional Technical Advisory Committee) EGU emissions</a:t>
            </a:r>
          </a:p>
          <a:p>
            <a:r>
              <a:rPr lang="en-US" sz="2323" dirty="0">
                <a:solidFill>
                  <a:srgbClr val="0070C0"/>
                </a:solidFill>
                <a:latin typeface="+mn-lt"/>
              </a:rPr>
              <a:t>RESFC:</a:t>
            </a:r>
            <a:r>
              <a:rPr lang="en-US" sz="2323" dirty="0">
                <a:latin typeface="+mn-lt"/>
              </a:rPr>
              <a:t>  </a:t>
            </a:r>
            <a:r>
              <a:rPr lang="en-US" sz="2323" dirty="0" err="1">
                <a:solidFill>
                  <a:schemeClr val="tx1"/>
                </a:solidFill>
                <a:latin typeface="+mn-lt"/>
              </a:rPr>
              <a:t>nonpt</a:t>
            </a:r>
            <a:r>
              <a:rPr lang="en-US" sz="2323" dirty="0">
                <a:solidFill>
                  <a:schemeClr val="tx1"/>
                </a:solidFill>
                <a:latin typeface="+mn-lt"/>
              </a:rPr>
              <a:t> emissions reductions only (removed emissions from </a:t>
            </a:r>
            <a:r>
              <a:rPr lang="en-US" sz="2323" b="1" dirty="0">
                <a:solidFill>
                  <a:srgbClr val="0070C0"/>
                </a:solidFill>
                <a:latin typeface="+mn-lt"/>
              </a:rPr>
              <a:t>res</a:t>
            </a:r>
            <a:r>
              <a:rPr lang="en-US" sz="2323" dirty="0">
                <a:solidFill>
                  <a:schemeClr val="tx1"/>
                </a:solidFill>
                <a:latin typeface="+mn-lt"/>
              </a:rPr>
              <a:t>idential </a:t>
            </a:r>
            <a:r>
              <a:rPr lang="en-US" sz="2323" b="1" dirty="0">
                <a:solidFill>
                  <a:srgbClr val="0070C0"/>
                </a:solidFill>
                <a:latin typeface="+mn-lt"/>
              </a:rPr>
              <a:t>f</a:t>
            </a:r>
            <a:r>
              <a:rPr lang="en-US" sz="2323" dirty="0">
                <a:solidFill>
                  <a:schemeClr val="tx1"/>
                </a:solidFill>
                <a:latin typeface="+mn-lt"/>
              </a:rPr>
              <a:t>uel </a:t>
            </a:r>
            <a:r>
              <a:rPr lang="en-US" sz="2323" b="1" dirty="0">
                <a:solidFill>
                  <a:srgbClr val="0070C0"/>
                </a:solidFill>
                <a:latin typeface="+mn-lt"/>
              </a:rPr>
              <a:t>c</a:t>
            </a:r>
            <a:r>
              <a:rPr lang="en-US" sz="2323" dirty="0">
                <a:solidFill>
                  <a:schemeClr val="tx1"/>
                </a:solidFill>
                <a:latin typeface="+mn-lt"/>
              </a:rPr>
              <a:t>ombustion)</a:t>
            </a:r>
          </a:p>
          <a:p>
            <a:r>
              <a:rPr lang="en-US" sz="2323" dirty="0">
                <a:solidFill>
                  <a:srgbClr val="0070C0"/>
                </a:solidFill>
                <a:latin typeface="+mn-lt"/>
              </a:rPr>
              <a:t>RESFC+EGU:</a:t>
            </a:r>
            <a:r>
              <a:rPr lang="en-US" sz="2323" dirty="0">
                <a:latin typeface="+mn-lt"/>
              </a:rPr>
              <a:t>  </a:t>
            </a:r>
            <a:r>
              <a:rPr lang="en-US" sz="2323" dirty="0" err="1">
                <a:solidFill>
                  <a:schemeClr val="tx1"/>
                </a:solidFill>
                <a:latin typeface="+mn-lt"/>
              </a:rPr>
              <a:t>nonpt</a:t>
            </a:r>
            <a:r>
              <a:rPr lang="en-US" sz="2323" dirty="0">
                <a:solidFill>
                  <a:schemeClr val="tx1"/>
                </a:solidFill>
                <a:latin typeface="+mn-lt"/>
              </a:rPr>
              <a:t> emissions reduction plus EGU adjustments</a:t>
            </a:r>
          </a:p>
          <a:p>
            <a:endParaRPr lang="en-US" sz="2323" dirty="0">
              <a:latin typeface="+mn-lt"/>
            </a:endParaRPr>
          </a:p>
          <a:p>
            <a:r>
              <a:rPr lang="en-US" sz="2323" b="1" dirty="0">
                <a:solidFill>
                  <a:schemeClr val="tx1"/>
                </a:solidFill>
                <a:latin typeface="+mn-lt"/>
              </a:rPr>
              <a:t>Simulation Periods:</a:t>
            </a:r>
          </a:p>
          <a:p>
            <a:r>
              <a:rPr lang="en-US" sz="2323" dirty="0">
                <a:solidFill>
                  <a:srgbClr val="0070C0"/>
                </a:solidFill>
                <a:latin typeface="+mn-lt"/>
              </a:rPr>
              <a:t>Winter months:  </a:t>
            </a:r>
            <a:r>
              <a:rPr lang="en-US" sz="2323" dirty="0">
                <a:solidFill>
                  <a:schemeClr val="tx1"/>
                </a:solidFill>
                <a:latin typeface="+mn-lt"/>
              </a:rPr>
              <a:t>January (shown) and February</a:t>
            </a:r>
          </a:p>
          <a:p>
            <a:r>
              <a:rPr lang="en-US" sz="2323" dirty="0">
                <a:solidFill>
                  <a:srgbClr val="0070C0"/>
                </a:solidFill>
                <a:latin typeface="+mn-lt"/>
              </a:rPr>
              <a:t>Summer months:</a:t>
            </a:r>
            <a:r>
              <a:rPr lang="en-US" sz="2323" dirty="0">
                <a:latin typeface="+mn-lt"/>
              </a:rPr>
              <a:t>  </a:t>
            </a:r>
            <a:r>
              <a:rPr lang="en-US" sz="2323" dirty="0">
                <a:solidFill>
                  <a:schemeClr val="tx1"/>
                </a:solidFill>
                <a:latin typeface="+mn-lt"/>
              </a:rPr>
              <a:t>June and July (shown)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271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4590745-C83E-813F-6A26-72FB1EBD8607}"/>
              </a:ext>
            </a:extLst>
          </p:cNvPr>
          <p:cNvSpPr txBox="1">
            <a:spLocks/>
          </p:cNvSpPr>
          <p:nvPr/>
        </p:nvSpPr>
        <p:spPr>
          <a:xfrm>
            <a:off x="623904" y="0"/>
            <a:ext cx="10944191" cy="59897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2D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131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Results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4B27C29-EAF7-855F-D0A0-026FD0DA50FA}"/>
              </a:ext>
            </a:extLst>
          </p:cNvPr>
          <p:cNvSpPr txBox="1">
            <a:spLocks/>
          </p:cNvSpPr>
          <p:nvPr/>
        </p:nvSpPr>
        <p:spPr>
          <a:xfrm>
            <a:off x="717666" y="1375828"/>
            <a:ext cx="10944191" cy="119256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2D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131" dirty="0">
                <a:solidFill>
                  <a:schemeClr val="tx1"/>
                </a:solidFill>
                <a:latin typeface="+mj-lt"/>
              </a:rPr>
              <a:t>Emission Modifications</a:t>
            </a:r>
          </a:p>
          <a:p>
            <a:pPr algn="ctr"/>
            <a:endParaRPr lang="en-US" sz="4131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7868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4590745-C83E-813F-6A26-72FB1EBD8607}"/>
              </a:ext>
            </a:extLst>
          </p:cNvPr>
          <p:cNvSpPr txBox="1">
            <a:spLocks/>
          </p:cNvSpPr>
          <p:nvPr/>
        </p:nvSpPr>
        <p:spPr>
          <a:xfrm>
            <a:off x="515420" y="29754"/>
            <a:ext cx="10944191" cy="59897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2D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endParaRPr lang="en-US" sz="4131" dirty="0">
              <a:solidFill>
                <a:schemeClr val="bg1">
                  <a:lumMod val="85000"/>
                </a:schemeClr>
              </a:solidFill>
              <a:latin typeface="+mj-lt"/>
            </a:endParaRPr>
          </a:p>
          <a:p>
            <a:pPr algn="ctr"/>
            <a:endParaRPr lang="en-US" sz="4131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6CBD23-B10A-6C27-4A22-C329184787C0}"/>
              </a:ext>
            </a:extLst>
          </p:cNvPr>
          <p:cNvSpPr txBox="1">
            <a:spLocks/>
          </p:cNvSpPr>
          <p:nvPr/>
        </p:nvSpPr>
        <p:spPr>
          <a:xfrm>
            <a:off x="623904" y="-23779"/>
            <a:ext cx="10944191" cy="59897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2D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131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Monthly Differences in Total NOx Emissions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DA3470F0-EF30-8B19-56F8-1740F3971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495" y="745057"/>
            <a:ext cx="2898418" cy="2836946"/>
          </a:xfrm>
          <a:prstGeom prst="rect">
            <a:avLst/>
          </a:prstGeom>
        </p:spPr>
      </p:pic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2D4E5465-621E-5F0D-8296-0ABCA6B57F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111" y="663708"/>
            <a:ext cx="2898418" cy="2836946"/>
          </a:xfrm>
          <a:prstGeom prst="rect">
            <a:avLst/>
          </a:prstGeom>
        </p:spPr>
      </p:pic>
      <p:pic>
        <p:nvPicPr>
          <p:cNvPr id="7" name="Picture 6" descr="Map&#10;&#10;Description automatically generated with low confidence">
            <a:extLst>
              <a:ext uri="{FF2B5EF4-FFF2-40B4-BE49-F238E27FC236}">
                <a16:creationId xmlns:a16="http://schemas.microsoft.com/office/drawing/2014/main" id="{DA366D05-8D1B-EF43-4754-44FBB9A8AC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839" y="3785541"/>
            <a:ext cx="3218074" cy="2962963"/>
          </a:xfrm>
          <a:prstGeom prst="rect">
            <a:avLst/>
          </a:prstGeom>
        </p:spPr>
      </p:pic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4B19676C-9DDD-30B0-225D-E0C65CD73C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455" y="3785540"/>
            <a:ext cx="3218074" cy="296296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AF34454-BBD4-F6C1-9C6F-0EC4C1038A69}"/>
              </a:ext>
            </a:extLst>
          </p:cNvPr>
          <p:cNvSpPr txBox="1">
            <a:spLocks/>
          </p:cNvSpPr>
          <p:nvPr/>
        </p:nvSpPr>
        <p:spPr>
          <a:xfrm>
            <a:off x="-556892" y="3500656"/>
            <a:ext cx="3584647" cy="482667"/>
          </a:xfrm>
          <a:prstGeom prst="rect">
            <a:avLst/>
          </a:prstGeom>
        </p:spPr>
        <p:txBody>
          <a:bodyPr vert="horz" lIns="118027" tIns="59013" rIns="118027" bIns="59013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98" b="1" dirty="0">
                <a:solidFill>
                  <a:srgbClr val="0070C0"/>
                </a:solidFill>
              </a:rPr>
              <a:t>July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E706FF2-CE73-BE84-6B75-0E8C33570B7F}"/>
              </a:ext>
            </a:extLst>
          </p:cNvPr>
          <p:cNvSpPr txBox="1">
            <a:spLocks/>
          </p:cNvSpPr>
          <p:nvPr/>
        </p:nvSpPr>
        <p:spPr>
          <a:xfrm>
            <a:off x="8792123" y="3429000"/>
            <a:ext cx="3341203" cy="550577"/>
          </a:xfrm>
          <a:prstGeom prst="rect">
            <a:avLst/>
          </a:prstGeom>
        </p:spPr>
        <p:txBody>
          <a:bodyPr vert="horz" lIns="118027" tIns="59013" rIns="118027" bIns="59013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40" b="1" dirty="0">
                <a:solidFill>
                  <a:srgbClr val="0070C0"/>
                </a:solidFill>
              </a:rPr>
              <a:t>January</a:t>
            </a:r>
            <a:endParaRPr lang="en-US" sz="284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52F0760-5035-5E0D-3080-455B2BBBA256}"/>
              </a:ext>
            </a:extLst>
          </p:cNvPr>
          <p:cNvSpPr/>
          <p:nvPr/>
        </p:nvSpPr>
        <p:spPr>
          <a:xfrm>
            <a:off x="6735312" y="5855402"/>
            <a:ext cx="1120497" cy="677783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8"/>
          </a:p>
        </p:txBody>
      </p:sp>
    </p:spTree>
    <p:extLst>
      <p:ext uri="{BB962C8B-B14F-4D97-AF65-F5344CB8AC3E}">
        <p14:creationId xmlns:p14="http://schemas.microsoft.com/office/powerpoint/2010/main" val="1381964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4590745-C83E-813F-6A26-72FB1EBD8607}"/>
              </a:ext>
            </a:extLst>
          </p:cNvPr>
          <p:cNvSpPr txBox="1">
            <a:spLocks/>
          </p:cNvSpPr>
          <p:nvPr/>
        </p:nvSpPr>
        <p:spPr>
          <a:xfrm>
            <a:off x="936996" y="232505"/>
            <a:ext cx="10944191" cy="553252"/>
          </a:xfrm>
          <a:prstGeom prst="rect">
            <a:avLst/>
          </a:prstGeom>
        </p:spPr>
        <p:txBody>
          <a:bodyPr vert="horz" lIns="0" tIns="0" rIns="0" bIns="0" rtlCol="0" anchor="ctr" anchorCtr="0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2D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131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Summary of Emission Changes</a:t>
            </a:r>
          </a:p>
          <a:p>
            <a:pPr algn="ctr"/>
            <a:endParaRPr lang="en-US" sz="4131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DF26CEA-5F9F-60C6-5409-C21660617D0F}"/>
              </a:ext>
            </a:extLst>
          </p:cNvPr>
          <p:cNvSpPr txBox="1">
            <a:spLocks/>
          </p:cNvSpPr>
          <p:nvPr/>
        </p:nvSpPr>
        <p:spPr>
          <a:xfrm>
            <a:off x="936996" y="721433"/>
            <a:ext cx="10491267" cy="624407"/>
          </a:xfrm>
          <a:prstGeom prst="rect">
            <a:avLst/>
          </a:prstGeom>
        </p:spPr>
        <p:txBody>
          <a:bodyPr vert="horz" lIns="118027" tIns="59013" rIns="118027" bIns="59013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82" b="1" dirty="0">
                <a:solidFill>
                  <a:srgbClr val="0070C0"/>
                </a:solidFill>
              </a:rPr>
              <a:t>Total emission changes by month (unit: tons)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320F7D7-2350-4E0E-B44D-C35CA68178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326136"/>
              </p:ext>
            </p:extLst>
          </p:nvPr>
        </p:nvGraphicFramePr>
        <p:xfrm>
          <a:off x="345743" y="1304933"/>
          <a:ext cx="11391224" cy="2672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7806">
                  <a:extLst>
                    <a:ext uri="{9D8B030D-6E8A-4147-A177-3AD203B41FA5}">
                      <a16:colId xmlns:a16="http://schemas.microsoft.com/office/drawing/2014/main" val="1134748130"/>
                    </a:ext>
                  </a:extLst>
                </a:gridCol>
                <a:gridCol w="1423903">
                  <a:extLst>
                    <a:ext uri="{9D8B030D-6E8A-4147-A177-3AD203B41FA5}">
                      <a16:colId xmlns:a16="http://schemas.microsoft.com/office/drawing/2014/main" val="3907123743"/>
                    </a:ext>
                  </a:extLst>
                </a:gridCol>
                <a:gridCol w="1423903">
                  <a:extLst>
                    <a:ext uri="{9D8B030D-6E8A-4147-A177-3AD203B41FA5}">
                      <a16:colId xmlns:a16="http://schemas.microsoft.com/office/drawing/2014/main" val="2905933474"/>
                    </a:ext>
                  </a:extLst>
                </a:gridCol>
                <a:gridCol w="1423903">
                  <a:extLst>
                    <a:ext uri="{9D8B030D-6E8A-4147-A177-3AD203B41FA5}">
                      <a16:colId xmlns:a16="http://schemas.microsoft.com/office/drawing/2014/main" val="2177793974"/>
                    </a:ext>
                  </a:extLst>
                </a:gridCol>
                <a:gridCol w="1423903">
                  <a:extLst>
                    <a:ext uri="{9D8B030D-6E8A-4147-A177-3AD203B41FA5}">
                      <a16:colId xmlns:a16="http://schemas.microsoft.com/office/drawing/2014/main" val="841773539"/>
                    </a:ext>
                  </a:extLst>
                </a:gridCol>
                <a:gridCol w="1423903">
                  <a:extLst>
                    <a:ext uri="{9D8B030D-6E8A-4147-A177-3AD203B41FA5}">
                      <a16:colId xmlns:a16="http://schemas.microsoft.com/office/drawing/2014/main" val="2884576675"/>
                    </a:ext>
                  </a:extLst>
                </a:gridCol>
                <a:gridCol w="1423903">
                  <a:extLst>
                    <a:ext uri="{9D8B030D-6E8A-4147-A177-3AD203B41FA5}">
                      <a16:colId xmlns:a16="http://schemas.microsoft.com/office/drawing/2014/main" val="766049267"/>
                    </a:ext>
                  </a:extLst>
                </a:gridCol>
              </a:tblGrid>
              <a:tr h="478664"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18027" marR="118027" marT="59013" marB="59013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NOx</a:t>
                      </a:r>
                    </a:p>
                  </a:txBody>
                  <a:tcPr marL="118027" marR="118027" marT="59013" marB="59013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VOC_INV</a:t>
                      </a:r>
                    </a:p>
                  </a:txBody>
                  <a:tcPr marL="118027" marR="118027" marT="59013" marB="59013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PM</a:t>
                      </a:r>
                      <a:r>
                        <a:rPr lang="en-US" sz="2100" baseline="-25000" dirty="0"/>
                        <a:t>2.5</a:t>
                      </a:r>
                    </a:p>
                  </a:txBody>
                  <a:tcPr marL="118027" marR="118027" marT="59013" marB="59013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365269"/>
                  </a:ext>
                </a:extLst>
              </a:tr>
              <a:tr h="478664"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18027" marR="118027" marT="59013" marB="5901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b="1" dirty="0"/>
                        <a:t>Jan.</a:t>
                      </a:r>
                    </a:p>
                  </a:txBody>
                  <a:tcPr marL="118027" marR="118027" marT="59013" marB="5901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b="1" dirty="0"/>
                        <a:t>Jul.</a:t>
                      </a:r>
                    </a:p>
                  </a:txBody>
                  <a:tcPr marL="118027" marR="118027" marT="59013" marB="5901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b="1" dirty="0"/>
                        <a:t>Jan.</a:t>
                      </a:r>
                    </a:p>
                  </a:txBody>
                  <a:tcPr marL="118027" marR="118027" marT="59013" marB="5901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b="1" dirty="0"/>
                        <a:t>Jul.</a:t>
                      </a:r>
                    </a:p>
                  </a:txBody>
                  <a:tcPr marL="118027" marR="118027" marT="59013" marB="5901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b="1" dirty="0"/>
                        <a:t>Jan.</a:t>
                      </a:r>
                    </a:p>
                  </a:txBody>
                  <a:tcPr marL="118027" marR="118027" marT="59013" marB="5901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b="1" dirty="0"/>
                        <a:t>Jul.</a:t>
                      </a:r>
                    </a:p>
                  </a:txBody>
                  <a:tcPr marL="118027" marR="118027" marT="59013" marB="59013"/>
                </a:tc>
                <a:extLst>
                  <a:ext uri="{0D108BD9-81ED-4DB2-BD59-A6C34878D82A}">
                    <a16:rowId xmlns:a16="http://schemas.microsoft.com/office/drawing/2014/main" val="3413871759"/>
                  </a:ext>
                </a:extLst>
              </a:tr>
              <a:tr h="478664">
                <a:tc>
                  <a:txBody>
                    <a:bodyPr/>
                    <a:lstStyle/>
                    <a:p>
                      <a:r>
                        <a:rPr lang="en-US" sz="2100" b="1" dirty="0"/>
                        <a:t>RESFC minus BASE</a:t>
                      </a:r>
                    </a:p>
                  </a:txBody>
                  <a:tcPr marL="118027" marR="118027" marT="59013" marB="5901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dirty="0">
                          <a:solidFill>
                            <a:srgbClr val="0070C0"/>
                          </a:solidFill>
                        </a:rPr>
                        <a:t>-18084</a:t>
                      </a:r>
                    </a:p>
                  </a:txBody>
                  <a:tcPr marL="118027" marR="118027" marT="59013" marB="5901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dirty="0">
                          <a:solidFill>
                            <a:srgbClr val="0070C0"/>
                          </a:solidFill>
                        </a:rPr>
                        <a:t>-517</a:t>
                      </a:r>
                    </a:p>
                  </a:txBody>
                  <a:tcPr marL="118027" marR="118027" marT="59013" marB="5901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dirty="0">
                          <a:solidFill>
                            <a:srgbClr val="0070C0"/>
                          </a:solidFill>
                        </a:rPr>
                        <a:t>-904</a:t>
                      </a:r>
                    </a:p>
                  </a:txBody>
                  <a:tcPr marL="118027" marR="118027" marT="59013" marB="5901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dirty="0">
                          <a:solidFill>
                            <a:srgbClr val="0070C0"/>
                          </a:solidFill>
                        </a:rPr>
                        <a:t>-25</a:t>
                      </a:r>
                    </a:p>
                  </a:txBody>
                  <a:tcPr marL="118027" marR="118027" marT="59013" marB="5901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dirty="0">
                          <a:solidFill>
                            <a:srgbClr val="0070C0"/>
                          </a:solidFill>
                        </a:rPr>
                        <a:t>-897</a:t>
                      </a:r>
                    </a:p>
                  </a:txBody>
                  <a:tcPr marL="118027" marR="118027" marT="59013" marB="5901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dirty="0">
                          <a:solidFill>
                            <a:srgbClr val="0070C0"/>
                          </a:solidFill>
                        </a:rPr>
                        <a:t>-28</a:t>
                      </a:r>
                    </a:p>
                  </a:txBody>
                  <a:tcPr marL="118027" marR="118027" marT="59013" marB="59013"/>
                </a:tc>
                <a:extLst>
                  <a:ext uri="{0D108BD9-81ED-4DB2-BD59-A6C34878D82A}">
                    <a16:rowId xmlns:a16="http://schemas.microsoft.com/office/drawing/2014/main" val="3368289252"/>
                  </a:ext>
                </a:extLst>
              </a:tr>
              <a:tr h="478664">
                <a:tc>
                  <a:txBody>
                    <a:bodyPr/>
                    <a:lstStyle/>
                    <a:p>
                      <a:r>
                        <a:rPr lang="en-US" sz="2100" b="1" dirty="0"/>
                        <a:t>EGU minus BASE</a:t>
                      </a:r>
                    </a:p>
                  </a:txBody>
                  <a:tcPr marL="118027" marR="118027" marT="59013" marB="5901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dirty="0">
                          <a:solidFill>
                            <a:srgbClr val="C00000"/>
                          </a:solidFill>
                        </a:rPr>
                        <a:t>+1615</a:t>
                      </a:r>
                    </a:p>
                  </a:txBody>
                  <a:tcPr marL="118027" marR="118027" marT="59013" marB="5901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dirty="0">
                          <a:solidFill>
                            <a:srgbClr val="0070C0"/>
                          </a:solidFill>
                        </a:rPr>
                        <a:t>-699</a:t>
                      </a:r>
                    </a:p>
                  </a:txBody>
                  <a:tcPr marL="118027" marR="118027" marT="59013" marB="5901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dirty="0">
                          <a:solidFill>
                            <a:srgbClr val="C00000"/>
                          </a:solidFill>
                        </a:rPr>
                        <a:t>+153</a:t>
                      </a:r>
                    </a:p>
                  </a:txBody>
                  <a:tcPr marL="118027" marR="118027" marT="59013" marB="5901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dirty="0">
                          <a:solidFill>
                            <a:srgbClr val="0070C0"/>
                          </a:solidFill>
                        </a:rPr>
                        <a:t>-82</a:t>
                      </a:r>
                    </a:p>
                  </a:txBody>
                  <a:tcPr marL="118027" marR="118027" marT="59013" marB="5901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dirty="0">
                          <a:solidFill>
                            <a:srgbClr val="C00000"/>
                          </a:solidFill>
                        </a:rPr>
                        <a:t>+216</a:t>
                      </a:r>
                    </a:p>
                  </a:txBody>
                  <a:tcPr marL="118027" marR="118027" marT="59013" marB="5901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dirty="0">
                          <a:solidFill>
                            <a:srgbClr val="0070C0"/>
                          </a:solidFill>
                        </a:rPr>
                        <a:t>-129</a:t>
                      </a:r>
                    </a:p>
                  </a:txBody>
                  <a:tcPr marL="118027" marR="118027" marT="59013" marB="59013"/>
                </a:tc>
                <a:extLst>
                  <a:ext uri="{0D108BD9-81ED-4DB2-BD59-A6C34878D82A}">
                    <a16:rowId xmlns:a16="http://schemas.microsoft.com/office/drawing/2014/main" val="515937818"/>
                  </a:ext>
                </a:extLst>
              </a:tr>
              <a:tr h="478664">
                <a:tc>
                  <a:txBody>
                    <a:bodyPr/>
                    <a:lstStyle/>
                    <a:p>
                      <a:r>
                        <a:rPr lang="en-US" sz="2100" b="1" dirty="0"/>
                        <a:t>RESFC+EGU minus BASE</a:t>
                      </a:r>
                    </a:p>
                  </a:txBody>
                  <a:tcPr marL="118027" marR="118027" marT="59013" marB="5901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b="1" dirty="0">
                          <a:solidFill>
                            <a:srgbClr val="0070C0"/>
                          </a:solidFill>
                        </a:rPr>
                        <a:t>-16469</a:t>
                      </a:r>
                    </a:p>
                  </a:txBody>
                  <a:tcPr marL="118027" marR="118027" marT="59013" marB="5901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b="1" dirty="0">
                          <a:solidFill>
                            <a:srgbClr val="0070C0"/>
                          </a:solidFill>
                        </a:rPr>
                        <a:t>-1216</a:t>
                      </a:r>
                    </a:p>
                  </a:txBody>
                  <a:tcPr marL="118027" marR="118027" marT="59013" marB="5901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b="1" dirty="0">
                          <a:solidFill>
                            <a:srgbClr val="0070C0"/>
                          </a:solidFill>
                        </a:rPr>
                        <a:t>-651</a:t>
                      </a:r>
                    </a:p>
                  </a:txBody>
                  <a:tcPr marL="118027" marR="118027" marT="59013" marB="5901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b="1" dirty="0">
                          <a:solidFill>
                            <a:srgbClr val="0070C0"/>
                          </a:solidFill>
                        </a:rPr>
                        <a:t>-107</a:t>
                      </a:r>
                    </a:p>
                  </a:txBody>
                  <a:tcPr marL="118027" marR="118027" marT="59013" marB="5901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b="1" dirty="0">
                          <a:solidFill>
                            <a:srgbClr val="0070C0"/>
                          </a:solidFill>
                        </a:rPr>
                        <a:t>-681</a:t>
                      </a:r>
                    </a:p>
                  </a:txBody>
                  <a:tcPr marL="118027" marR="118027" marT="59013" marB="5901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b="1" dirty="0">
                          <a:solidFill>
                            <a:srgbClr val="0070C0"/>
                          </a:solidFill>
                        </a:rPr>
                        <a:t>-157</a:t>
                      </a:r>
                    </a:p>
                  </a:txBody>
                  <a:tcPr marL="118027" marR="118027" marT="59013" marB="59013"/>
                </a:tc>
                <a:extLst>
                  <a:ext uri="{0D108BD9-81ED-4DB2-BD59-A6C34878D82A}">
                    <a16:rowId xmlns:a16="http://schemas.microsoft.com/office/drawing/2014/main" val="909129363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26F0FFA-AA83-A0AD-0214-FD3E1DCC98AD}"/>
              </a:ext>
            </a:extLst>
          </p:cNvPr>
          <p:cNvSpPr txBox="1">
            <a:spLocks/>
          </p:cNvSpPr>
          <p:nvPr/>
        </p:nvSpPr>
        <p:spPr>
          <a:xfrm>
            <a:off x="317604" y="4467219"/>
            <a:ext cx="11391224" cy="624407"/>
          </a:xfrm>
          <a:prstGeom prst="rect">
            <a:avLst/>
          </a:prstGeom>
        </p:spPr>
        <p:txBody>
          <a:bodyPr vert="horz" lIns="118027" tIns="59013" rIns="118027" bIns="59013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82" b="1" dirty="0">
                <a:solidFill>
                  <a:srgbClr val="0070C0"/>
                </a:solidFill>
              </a:rPr>
              <a:t>Ratio of total emission changes to the total anthropogenic emission by month (%)</a:t>
            </a:r>
          </a:p>
        </p:txBody>
      </p:sp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041A681C-1343-66E0-3918-83CB3C560D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550048"/>
              </p:ext>
            </p:extLst>
          </p:nvPr>
        </p:nvGraphicFramePr>
        <p:xfrm>
          <a:off x="345740" y="5091625"/>
          <a:ext cx="11391224" cy="1715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7806">
                  <a:extLst>
                    <a:ext uri="{9D8B030D-6E8A-4147-A177-3AD203B41FA5}">
                      <a16:colId xmlns:a16="http://schemas.microsoft.com/office/drawing/2014/main" val="1134748130"/>
                    </a:ext>
                  </a:extLst>
                </a:gridCol>
                <a:gridCol w="1423903">
                  <a:extLst>
                    <a:ext uri="{9D8B030D-6E8A-4147-A177-3AD203B41FA5}">
                      <a16:colId xmlns:a16="http://schemas.microsoft.com/office/drawing/2014/main" val="3907123743"/>
                    </a:ext>
                  </a:extLst>
                </a:gridCol>
                <a:gridCol w="1423903">
                  <a:extLst>
                    <a:ext uri="{9D8B030D-6E8A-4147-A177-3AD203B41FA5}">
                      <a16:colId xmlns:a16="http://schemas.microsoft.com/office/drawing/2014/main" val="2905933474"/>
                    </a:ext>
                  </a:extLst>
                </a:gridCol>
                <a:gridCol w="1423903">
                  <a:extLst>
                    <a:ext uri="{9D8B030D-6E8A-4147-A177-3AD203B41FA5}">
                      <a16:colId xmlns:a16="http://schemas.microsoft.com/office/drawing/2014/main" val="2177793974"/>
                    </a:ext>
                  </a:extLst>
                </a:gridCol>
                <a:gridCol w="1423903">
                  <a:extLst>
                    <a:ext uri="{9D8B030D-6E8A-4147-A177-3AD203B41FA5}">
                      <a16:colId xmlns:a16="http://schemas.microsoft.com/office/drawing/2014/main" val="841773539"/>
                    </a:ext>
                  </a:extLst>
                </a:gridCol>
                <a:gridCol w="1423903">
                  <a:extLst>
                    <a:ext uri="{9D8B030D-6E8A-4147-A177-3AD203B41FA5}">
                      <a16:colId xmlns:a16="http://schemas.microsoft.com/office/drawing/2014/main" val="2884576675"/>
                    </a:ext>
                  </a:extLst>
                </a:gridCol>
                <a:gridCol w="1423903">
                  <a:extLst>
                    <a:ext uri="{9D8B030D-6E8A-4147-A177-3AD203B41FA5}">
                      <a16:colId xmlns:a16="http://schemas.microsoft.com/office/drawing/2014/main" val="766049267"/>
                    </a:ext>
                  </a:extLst>
                </a:gridCol>
              </a:tblGrid>
              <a:tr h="478664"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18027" marR="118027" marT="59013" marB="59013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NOx</a:t>
                      </a:r>
                    </a:p>
                  </a:txBody>
                  <a:tcPr marL="118027" marR="118027" marT="59013" marB="59013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VOC_INV</a:t>
                      </a:r>
                    </a:p>
                  </a:txBody>
                  <a:tcPr marL="118027" marR="118027" marT="59013" marB="59013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PM</a:t>
                      </a:r>
                      <a:r>
                        <a:rPr lang="en-US" sz="2100" baseline="-25000" dirty="0"/>
                        <a:t>2.5</a:t>
                      </a:r>
                    </a:p>
                  </a:txBody>
                  <a:tcPr marL="118027" marR="118027" marT="59013" marB="59013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365269"/>
                  </a:ext>
                </a:extLst>
              </a:tr>
              <a:tr h="478664"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18027" marR="118027" marT="59013" marB="5901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b="1" dirty="0"/>
                        <a:t>Jan.</a:t>
                      </a:r>
                    </a:p>
                  </a:txBody>
                  <a:tcPr marL="118027" marR="118027" marT="59013" marB="5901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b="1" dirty="0"/>
                        <a:t>Jul.</a:t>
                      </a:r>
                    </a:p>
                  </a:txBody>
                  <a:tcPr marL="118027" marR="118027" marT="59013" marB="5901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b="1" dirty="0"/>
                        <a:t>Jan.</a:t>
                      </a:r>
                    </a:p>
                  </a:txBody>
                  <a:tcPr marL="118027" marR="118027" marT="59013" marB="5901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b="1" dirty="0"/>
                        <a:t>Jul.</a:t>
                      </a:r>
                    </a:p>
                  </a:txBody>
                  <a:tcPr marL="118027" marR="118027" marT="59013" marB="5901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b="1" dirty="0"/>
                        <a:t>Jan.</a:t>
                      </a:r>
                    </a:p>
                  </a:txBody>
                  <a:tcPr marL="118027" marR="118027" marT="59013" marB="5901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b="1" dirty="0"/>
                        <a:t>Jul.</a:t>
                      </a:r>
                    </a:p>
                  </a:txBody>
                  <a:tcPr marL="118027" marR="118027" marT="59013" marB="59013"/>
                </a:tc>
                <a:extLst>
                  <a:ext uri="{0D108BD9-81ED-4DB2-BD59-A6C34878D82A}">
                    <a16:rowId xmlns:a16="http://schemas.microsoft.com/office/drawing/2014/main" val="3413871759"/>
                  </a:ext>
                </a:extLst>
              </a:tr>
              <a:tr h="478664">
                <a:tc>
                  <a:txBody>
                    <a:bodyPr/>
                    <a:lstStyle/>
                    <a:p>
                      <a:r>
                        <a:rPr lang="en-US" sz="2100" b="1" dirty="0"/>
                        <a:t>RESFC+EGU minus BASE</a:t>
                      </a:r>
                    </a:p>
                  </a:txBody>
                  <a:tcPr marL="118027" marR="118027" marT="59013" marB="5901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b="1" dirty="0">
                          <a:solidFill>
                            <a:srgbClr val="0070C0"/>
                          </a:solidFill>
                        </a:rPr>
                        <a:t>-20.4%</a:t>
                      </a:r>
                    </a:p>
                  </a:txBody>
                  <a:tcPr marL="118027" marR="118027" marT="59013" marB="5901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b="1" dirty="0">
                          <a:solidFill>
                            <a:srgbClr val="0070C0"/>
                          </a:solidFill>
                        </a:rPr>
                        <a:t>-1.8%</a:t>
                      </a:r>
                    </a:p>
                  </a:txBody>
                  <a:tcPr marL="118027" marR="118027" marT="59013" marB="5901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b="1" dirty="0">
                          <a:solidFill>
                            <a:srgbClr val="0070C0"/>
                          </a:solidFill>
                        </a:rPr>
                        <a:t>-0.6%</a:t>
                      </a:r>
                    </a:p>
                  </a:txBody>
                  <a:tcPr marL="118027" marR="118027" marT="59013" marB="5901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b="1" dirty="0">
                          <a:solidFill>
                            <a:srgbClr val="0070C0"/>
                          </a:solidFill>
                        </a:rPr>
                        <a:t>-0.1%</a:t>
                      </a:r>
                    </a:p>
                  </a:txBody>
                  <a:tcPr marL="118027" marR="118027" marT="59013" marB="5901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b="1" dirty="0">
                          <a:solidFill>
                            <a:srgbClr val="0070C0"/>
                          </a:solidFill>
                        </a:rPr>
                        <a:t>-2.3%</a:t>
                      </a:r>
                    </a:p>
                  </a:txBody>
                  <a:tcPr marL="118027" marR="118027" marT="59013" marB="5901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b="1" dirty="0">
                          <a:solidFill>
                            <a:srgbClr val="0070C0"/>
                          </a:solidFill>
                        </a:rPr>
                        <a:t>-0.5%</a:t>
                      </a:r>
                    </a:p>
                  </a:txBody>
                  <a:tcPr marL="118027" marR="118027" marT="59013" marB="59013"/>
                </a:tc>
                <a:extLst>
                  <a:ext uri="{0D108BD9-81ED-4DB2-BD59-A6C34878D82A}">
                    <a16:rowId xmlns:a16="http://schemas.microsoft.com/office/drawing/2014/main" val="909129363"/>
                  </a:ext>
                </a:extLst>
              </a:tr>
            </a:tbl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id="{738ADD97-434D-CBCE-330E-2AD459A33EC3}"/>
              </a:ext>
            </a:extLst>
          </p:cNvPr>
          <p:cNvSpPr/>
          <p:nvPr/>
        </p:nvSpPr>
        <p:spPr>
          <a:xfrm>
            <a:off x="2533737" y="2384193"/>
            <a:ext cx="826187" cy="23605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8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25428E27-3170-4DB6-B9AC-59B200FC4695}"/>
              </a:ext>
            </a:extLst>
          </p:cNvPr>
          <p:cNvSpPr/>
          <p:nvPr/>
        </p:nvSpPr>
        <p:spPr>
          <a:xfrm>
            <a:off x="2533737" y="2886701"/>
            <a:ext cx="826187" cy="23605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8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3B9BE8B-1E17-6DDB-B190-E26F916256C8}"/>
              </a:ext>
            </a:extLst>
          </p:cNvPr>
          <p:cNvSpPr/>
          <p:nvPr/>
        </p:nvSpPr>
        <p:spPr>
          <a:xfrm>
            <a:off x="3591509" y="5973428"/>
            <a:ext cx="1120497" cy="677783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8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500ED3E-8C73-CFE3-BE01-24D09E05C3F1}"/>
              </a:ext>
            </a:extLst>
          </p:cNvPr>
          <p:cNvSpPr/>
          <p:nvPr/>
        </p:nvSpPr>
        <p:spPr>
          <a:xfrm>
            <a:off x="3123874" y="3147781"/>
            <a:ext cx="8873466" cy="677783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8"/>
          </a:p>
        </p:txBody>
      </p:sp>
    </p:spTree>
    <p:extLst>
      <p:ext uri="{BB962C8B-B14F-4D97-AF65-F5344CB8AC3E}">
        <p14:creationId xmlns:p14="http://schemas.microsoft.com/office/powerpoint/2010/main" val="375801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cppt.template.potx" id="{9CF9E1C7-FA81-4D38-A96D-357A50C00845}" vid="{E960F177-4172-485F-AF6F-36249516AF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583FB289611F48B69BD26C8D22F7B1" ma:contentTypeVersion="11" ma:contentTypeDescription="Create a new document." ma:contentTypeScope="" ma:versionID="87975a940b2bbf63695c698a9ecea0ff">
  <xsd:schema xmlns:xsd="http://www.w3.org/2001/XMLSchema" xmlns:xs="http://www.w3.org/2001/XMLSchema" xmlns:p="http://schemas.microsoft.com/office/2006/metadata/properties" xmlns:ns2="f2484c33-5be1-4920-86e2-479bf14a604b" xmlns:ns3="5e009ff4-007d-467e-80c6-b0b1ac168595" targetNamespace="http://schemas.microsoft.com/office/2006/metadata/properties" ma:root="true" ma:fieldsID="18becadcb25a3811afdae8a27869e4b6" ns2:_="" ns3:_="">
    <xsd:import namespace="f2484c33-5be1-4920-86e2-479bf14a604b"/>
    <xsd:import namespace="5e009ff4-007d-467e-80c6-b0b1ac1685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484c33-5be1-4920-86e2-479bf14a60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33fdc6da-32ca-4a2b-983e-32d6a4a8ae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009ff4-007d-467e-80c6-b0b1ac16859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c354739-efdd-40ee-ba0f-2476beb0eb51}" ma:internalName="TaxCatchAll" ma:showField="CatchAllData" ma:web="5e009ff4-007d-467e-80c6-b0b1ac1685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2484c33-5be1-4920-86e2-479bf14a604b">
      <Terms xmlns="http://schemas.microsoft.com/office/infopath/2007/PartnerControls"/>
    </lcf76f155ced4ddcb4097134ff3c332f>
    <TaxCatchAll xmlns="5e009ff4-007d-467e-80c6-b0b1ac16859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507E00-2D3E-4CCD-9374-89F365E5F568}"/>
</file>

<file path=customXml/itemProps2.xml><?xml version="1.0" encoding="utf-8"?>
<ds:datastoreItem xmlns:ds="http://schemas.openxmlformats.org/officeDocument/2006/customXml" ds:itemID="{A8DE3480-7185-4B16-BDA2-FBE276A53C8C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6f6ad521-03a9-4c3f-a0c8-12cdf6d82bfc"/>
    <ds:schemaRef ds:uri="http://purl.org/dc/elements/1.1/"/>
    <ds:schemaRef ds:uri="http://schemas.microsoft.com/office/2006/metadata/properties"/>
    <ds:schemaRef ds:uri="http://purl.org/dc/terms/"/>
    <ds:schemaRef ds:uri="0119cb91-a6ca-4cca-bbb9-26ed1d82784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8921FE8-F988-4EE3-B5BC-1ED4A370483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decppt.template</Template>
  <TotalTime>13675</TotalTime>
  <Words>1044</Words>
  <Application>Microsoft Office PowerPoint</Application>
  <PresentationFormat>Widescreen</PresentationFormat>
  <Paragraphs>175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Office Theme</vt:lpstr>
      <vt:lpstr>Whole Home Electrification Impacts on O3 and PM2.5 in Northeast US – Sensitivity Tests Using EPA 2016 V3 Emission Platform</vt:lpstr>
      <vt:lpstr>PowerPoint Presentation</vt:lpstr>
      <vt:lpstr>PowerPoint Presentation</vt:lpstr>
      <vt:lpstr>Residential Fuel Combustion (RESFC) SCC’s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Tian, Ruby Y (DEC)</dc:creator>
  <cp:lastModifiedBy>Liming Zhou</cp:lastModifiedBy>
  <cp:revision>196</cp:revision>
  <cp:lastPrinted>2024-10-09T18:47:26Z</cp:lastPrinted>
  <dcterms:created xsi:type="dcterms:W3CDTF">2024-01-10T16:27:04Z</dcterms:created>
  <dcterms:modified xsi:type="dcterms:W3CDTF">2024-10-20T01:26:18Z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0x01010057583FB289611F48B69BD26C8D22F7B1</vt:lpwstr>
  </property>
</Properties>
</file>