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7" r:id="rId2"/>
    <p:sldId id="258" r:id="rId3"/>
    <p:sldId id="278" r:id="rId4"/>
    <p:sldId id="260" r:id="rId5"/>
    <p:sldId id="262" r:id="rId6"/>
    <p:sldId id="259" r:id="rId7"/>
    <p:sldId id="296" r:id="rId8"/>
    <p:sldId id="282" r:id="rId9"/>
    <p:sldId id="265" r:id="rId10"/>
    <p:sldId id="285" r:id="rId11"/>
    <p:sldId id="286" r:id="rId12"/>
    <p:sldId id="287" r:id="rId13"/>
    <p:sldId id="277" r:id="rId14"/>
    <p:sldId id="261" r:id="rId15"/>
    <p:sldId id="279" r:id="rId16"/>
    <p:sldId id="264" r:id="rId17"/>
    <p:sldId id="283" r:id="rId18"/>
    <p:sldId id="298" r:id="rId19"/>
    <p:sldId id="284" r:id="rId20"/>
    <p:sldId id="293" r:id="rId21"/>
    <p:sldId id="294" r:id="rId22"/>
    <p:sldId id="295" r:id="rId23"/>
    <p:sldId id="272" r:id="rId24"/>
    <p:sldId id="273" r:id="rId25"/>
    <p:sldId id="274" r:id="rId26"/>
    <p:sldId id="297" r:id="rId27"/>
    <p:sldId id="289" r:id="rId28"/>
    <p:sldId id="290" r:id="rId29"/>
    <p:sldId id="29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3967"/>
    <a:srgbClr val="D2DDF1"/>
    <a:srgbClr val="FEF3DE"/>
    <a:srgbClr val="FED690"/>
    <a:srgbClr val="FEE7BE"/>
    <a:srgbClr val="37469F"/>
    <a:srgbClr val="6E7DC8"/>
    <a:srgbClr val="7986CC"/>
    <a:srgbClr val="58AFF6"/>
    <a:srgbClr val="91CA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06E793F-4BE4-4C2D-8CC1-0871BABA22C2}" v="42" dt="2024-10-20T21:40:41.540"/>
    <p1510:client id="{64065C96-55FA-435F-91FC-C9E321B84DCC}" v="97" dt="2024-10-20T19:08:40.908"/>
    <p1510:client id="{90648FE4-BC3B-4000-9B72-2226CDC9ADB0}" v="2" dt="2024-10-20T05:50:37.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77" autoAdjust="0"/>
  </p:normalViewPr>
  <p:slideViewPr>
    <p:cSldViewPr snapToGrid="0">
      <p:cViewPr varScale="1">
        <p:scale>
          <a:sx n="85" d="100"/>
          <a:sy n="85" d="100"/>
        </p:scale>
        <p:origin x="171"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ssein Alizadeh" userId="90a73348-fdf1-4717-ad6f-5ce9ff42ec75" providerId="ADAL" clId="{506E793F-4BE4-4C2D-8CC1-0871BABA22C2}"/>
    <pc:docChg chg="undo custSel addSld delSld modSld">
      <pc:chgData name="Hossein Alizadeh" userId="90a73348-fdf1-4717-ad6f-5ce9ff42ec75" providerId="ADAL" clId="{506E793F-4BE4-4C2D-8CC1-0871BABA22C2}" dt="2024-10-20T21:46:14.281" v="834" actId="20577"/>
      <pc:docMkLst>
        <pc:docMk/>
      </pc:docMkLst>
      <pc:sldChg chg="modSp">
        <pc:chgData name="Hossein Alizadeh" userId="90a73348-fdf1-4717-ad6f-5ce9ff42ec75" providerId="ADAL" clId="{506E793F-4BE4-4C2D-8CC1-0871BABA22C2}" dt="2024-10-20T21:27:53.566" v="685" actId="1076"/>
        <pc:sldMkLst>
          <pc:docMk/>
          <pc:sldMk cId="2989797157" sldId="257"/>
        </pc:sldMkLst>
        <pc:picChg chg="mod">
          <ac:chgData name="Hossein Alizadeh" userId="90a73348-fdf1-4717-ad6f-5ce9ff42ec75" providerId="ADAL" clId="{506E793F-4BE4-4C2D-8CC1-0871BABA22C2}" dt="2024-10-20T21:27:53.566" v="685" actId="1076"/>
          <ac:picMkLst>
            <pc:docMk/>
            <pc:sldMk cId="2989797157" sldId="257"/>
            <ac:picMk id="5" creationId="{00000000-0000-0000-0000-000000000000}"/>
          </ac:picMkLst>
        </pc:picChg>
      </pc:sldChg>
      <pc:sldChg chg="modSp mod">
        <pc:chgData name="Hossein Alizadeh" userId="90a73348-fdf1-4717-ad6f-5ce9ff42ec75" providerId="ADAL" clId="{506E793F-4BE4-4C2D-8CC1-0871BABA22C2}" dt="2024-10-20T21:19:39.112" v="684" actId="1035"/>
        <pc:sldMkLst>
          <pc:docMk/>
          <pc:sldMk cId="2973673718" sldId="258"/>
        </pc:sldMkLst>
        <pc:spChg chg="mod">
          <ac:chgData name="Hossein Alizadeh" userId="90a73348-fdf1-4717-ad6f-5ce9ff42ec75" providerId="ADAL" clId="{506E793F-4BE4-4C2D-8CC1-0871BABA22C2}" dt="2024-10-20T21:19:33.984" v="681" actId="1035"/>
          <ac:spMkLst>
            <pc:docMk/>
            <pc:sldMk cId="2973673718" sldId="258"/>
            <ac:spMk id="19" creationId="{00000000-0000-0000-0000-000000000000}"/>
          </ac:spMkLst>
        </pc:spChg>
        <pc:spChg chg="mod">
          <ac:chgData name="Hossein Alizadeh" userId="90a73348-fdf1-4717-ad6f-5ce9ff42ec75" providerId="ADAL" clId="{506E793F-4BE4-4C2D-8CC1-0871BABA22C2}" dt="2024-10-20T21:19:27.860" v="675" actId="1036"/>
          <ac:spMkLst>
            <pc:docMk/>
            <pc:sldMk cId="2973673718" sldId="258"/>
            <ac:spMk id="44" creationId="{00000000-0000-0000-0000-000000000000}"/>
          </ac:spMkLst>
        </pc:spChg>
        <pc:spChg chg="mod">
          <ac:chgData name="Hossein Alizadeh" userId="90a73348-fdf1-4717-ad6f-5ce9ff42ec75" providerId="ADAL" clId="{506E793F-4BE4-4C2D-8CC1-0871BABA22C2}" dt="2024-10-20T21:19:37.038" v="682" actId="1035"/>
          <ac:spMkLst>
            <pc:docMk/>
            <pc:sldMk cId="2973673718" sldId="258"/>
            <ac:spMk id="45" creationId="{00000000-0000-0000-0000-000000000000}"/>
          </ac:spMkLst>
        </pc:spChg>
        <pc:spChg chg="mod">
          <ac:chgData name="Hossein Alizadeh" userId="90a73348-fdf1-4717-ad6f-5ce9ff42ec75" providerId="ADAL" clId="{506E793F-4BE4-4C2D-8CC1-0871BABA22C2}" dt="2024-10-20T21:19:39.112" v="684" actId="1035"/>
          <ac:spMkLst>
            <pc:docMk/>
            <pc:sldMk cId="2973673718" sldId="258"/>
            <ac:spMk id="46" creationId="{00000000-0000-0000-0000-000000000000}"/>
          </ac:spMkLst>
        </pc:spChg>
      </pc:sldChg>
      <pc:sldChg chg="addSp delSp modSp mod modAnim">
        <pc:chgData name="Hossein Alizadeh" userId="90a73348-fdf1-4717-ad6f-5ce9ff42ec75" providerId="ADAL" clId="{506E793F-4BE4-4C2D-8CC1-0871BABA22C2}" dt="2024-10-20T21:46:14.281" v="834" actId="20577"/>
        <pc:sldMkLst>
          <pc:docMk/>
          <pc:sldMk cId="1021492125" sldId="259"/>
        </pc:sldMkLst>
        <pc:spChg chg="add mod">
          <ac:chgData name="Hossein Alizadeh" userId="90a73348-fdf1-4717-ad6f-5ce9ff42ec75" providerId="ADAL" clId="{506E793F-4BE4-4C2D-8CC1-0871BABA22C2}" dt="2024-10-20T21:43:23.470" v="812" actId="1036"/>
          <ac:spMkLst>
            <pc:docMk/>
            <pc:sldMk cId="1021492125" sldId="259"/>
            <ac:spMk id="3" creationId="{FB3B4B6D-64A9-FD54-BB88-AD918D5B988F}"/>
          </ac:spMkLst>
        </pc:spChg>
        <pc:spChg chg="mod topLvl">
          <ac:chgData name="Hossein Alizadeh" userId="90a73348-fdf1-4717-ad6f-5ce9ff42ec75" providerId="ADAL" clId="{506E793F-4BE4-4C2D-8CC1-0871BABA22C2}" dt="2024-10-20T21:34:59.991" v="690" actId="165"/>
          <ac:spMkLst>
            <pc:docMk/>
            <pc:sldMk cId="1021492125" sldId="259"/>
            <ac:spMk id="14" creationId="{00000000-0000-0000-0000-000000000000}"/>
          </ac:spMkLst>
        </pc:spChg>
        <pc:spChg chg="mod">
          <ac:chgData name="Hossein Alizadeh" userId="90a73348-fdf1-4717-ad6f-5ce9ff42ec75" providerId="ADAL" clId="{506E793F-4BE4-4C2D-8CC1-0871BABA22C2}" dt="2024-10-20T21:46:14.281" v="834" actId="20577"/>
          <ac:spMkLst>
            <pc:docMk/>
            <pc:sldMk cId="1021492125" sldId="259"/>
            <ac:spMk id="23"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24"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25"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26"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28"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29"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30"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31" creationId="{00000000-0000-0000-0000-000000000000}"/>
          </ac:spMkLst>
        </pc:spChg>
        <pc:spChg chg="mod topLvl">
          <ac:chgData name="Hossein Alizadeh" userId="90a73348-fdf1-4717-ad6f-5ce9ff42ec75" providerId="ADAL" clId="{506E793F-4BE4-4C2D-8CC1-0871BABA22C2}" dt="2024-10-20T21:34:59.991" v="690" actId="165"/>
          <ac:spMkLst>
            <pc:docMk/>
            <pc:sldMk cId="1021492125" sldId="259"/>
            <ac:spMk id="32" creationId="{00000000-0000-0000-0000-000000000000}"/>
          </ac:spMkLst>
        </pc:spChg>
        <pc:spChg chg="mod topLvl">
          <ac:chgData name="Hossein Alizadeh" userId="90a73348-fdf1-4717-ad6f-5ce9ff42ec75" providerId="ADAL" clId="{506E793F-4BE4-4C2D-8CC1-0871BABA22C2}" dt="2024-10-20T21:34:59.991" v="690" actId="165"/>
          <ac:spMkLst>
            <pc:docMk/>
            <pc:sldMk cId="1021492125" sldId="259"/>
            <ac:spMk id="34" creationId="{00000000-0000-0000-0000-000000000000}"/>
          </ac:spMkLst>
        </pc:spChg>
        <pc:spChg chg="mod topLvl">
          <ac:chgData name="Hossein Alizadeh" userId="90a73348-fdf1-4717-ad6f-5ce9ff42ec75" providerId="ADAL" clId="{506E793F-4BE4-4C2D-8CC1-0871BABA22C2}" dt="2024-10-20T21:34:59.991" v="690" actId="165"/>
          <ac:spMkLst>
            <pc:docMk/>
            <pc:sldMk cId="1021492125" sldId="259"/>
            <ac:spMk id="39" creationId="{00000000-0000-0000-0000-000000000000}"/>
          </ac:spMkLst>
        </pc:spChg>
        <pc:spChg chg="mod topLvl">
          <ac:chgData name="Hossein Alizadeh" userId="90a73348-fdf1-4717-ad6f-5ce9ff42ec75" providerId="ADAL" clId="{506E793F-4BE4-4C2D-8CC1-0871BABA22C2}" dt="2024-10-20T21:34:59.991" v="690" actId="165"/>
          <ac:spMkLst>
            <pc:docMk/>
            <pc:sldMk cId="1021492125" sldId="259"/>
            <ac:spMk id="41"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47"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54"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57" creationId="{00000000-0000-0000-0000-000000000000}"/>
          </ac:spMkLst>
        </pc:spChg>
        <pc:spChg chg="mod">
          <ac:chgData name="Hossein Alizadeh" userId="90a73348-fdf1-4717-ad6f-5ce9ff42ec75" providerId="ADAL" clId="{506E793F-4BE4-4C2D-8CC1-0871BABA22C2}" dt="2024-10-20T21:34:59.991" v="690" actId="165"/>
          <ac:spMkLst>
            <pc:docMk/>
            <pc:sldMk cId="1021492125" sldId="259"/>
            <ac:spMk id="58" creationId="{00000000-0000-0000-0000-000000000000}"/>
          </ac:spMkLst>
        </pc:spChg>
        <pc:spChg chg="mod topLvl">
          <ac:chgData name="Hossein Alizadeh" userId="90a73348-fdf1-4717-ad6f-5ce9ff42ec75" providerId="ADAL" clId="{506E793F-4BE4-4C2D-8CC1-0871BABA22C2}" dt="2024-10-20T21:34:59.991" v="690" actId="165"/>
          <ac:spMkLst>
            <pc:docMk/>
            <pc:sldMk cId="1021492125" sldId="259"/>
            <ac:spMk id="98" creationId="{0796CDAD-FF34-421C-B80E-E2ECC9C95C95}"/>
          </ac:spMkLst>
        </pc:spChg>
        <pc:spChg chg="mod topLvl">
          <ac:chgData name="Hossein Alizadeh" userId="90a73348-fdf1-4717-ad6f-5ce9ff42ec75" providerId="ADAL" clId="{506E793F-4BE4-4C2D-8CC1-0871BABA22C2}" dt="2024-10-20T21:34:59.991" v="690" actId="165"/>
          <ac:spMkLst>
            <pc:docMk/>
            <pc:sldMk cId="1021492125" sldId="259"/>
            <ac:spMk id="99" creationId="{ADAF5F61-8DED-2526-A5F2-3EBA769CFF62}"/>
          </ac:spMkLst>
        </pc:spChg>
        <pc:spChg chg="mod topLvl">
          <ac:chgData name="Hossein Alizadeh" userId="90a73348-fdf1-4717-ad6f-5ce9ff42ec75" providerId="ADAL" clId="{506E793F-4BE4-4C2D-8CC1-0871BABA22C2}" dt="2024-10-20T21:34:59.991" v="690" actId="165"/>
          <ac:spMkLst>
            <pc:docMk/>
            <pc:sldMk cId="1021492125" sldId="259"/>
            <ac:spMk id="118" creationId="{526F1DF3-3DA5-BEE0-B4AA-8BB58F41E87B}"/>
          </ac:spMkLst>
        </pc:spChg>
        <pc:spChg chg="mod topLvl">
          <ac:chgData name="Hossein Alizadeh" userId="90a73348-fdf1-4717-ad6f-5ce9ff42ec75" providerId="ADAL" clId="{506E793F-4BE4-4C2D-8CC1-0871BABA22C2}" dt="2024-10-20T21:34:59.991" v="690" actId="165"/>
          <ac:spMkLst>
            <pc:docMk/>
            <pc:sldMk cId="1021492125" sldId="259"/>
            <ac:spMk id="221" creationId="{00000000-0000-0000-0000-000000000000}"/>
          </ac:spMkLst>
        </pc:spChg>
        <pc:spChg chg="mod">
          <ac:chgData name="Hossein Alizadeh" userId="90a73348-fdf1-4717-ad6f-5ce9ff42ec75" providerId="ADAL" clId="{506E793F-4BE4-4C2D-8CC1-0871BABA22C2}" dt="2024-10-20T21:12:23.660" v="551" actId="1076"/>
          <ac:spMkLst>
            <pc:docMk/>
            <pc:sldMk cId="1021492125" sldId="259"/>
            <ac:spMk id="225" creationId="{00000000-0000-0000-0000-000000000000}"/>
          </ac:spMkLst>
        </pc:spChg>
        <pc:grpChg chg="add del mod">
          <ac:chgData name="Hossein Alizadeh" userId="90a73348-fdf1-4717-ad6f-5ce9ff42ec75" providerId="ADAL" clId="{506E793F-4BE4-4C2D-8CC1-0871BABA22C2}" dt="2024-10-20T21:34:59.991" v="690" actId="165"/>
          <ac:grpSpMkLst>
            <pc:docMk/>
            <pc:sldMk cId="1021492125" sldId="259"/>
            <ac:grpSpMk id="2" creationId="{ACA52E5C-193D-EADC-C7C8-C2919A900F02}"/>
          </ac:grpSpMkLst>
        </pc:grpChg>
        <pc:grpChg chg="mod topLvl">
          <ac:chgData name="Hossein Alizadeh" userId="90a73348-fdf1-4717-ad6f-5ce9ff42ec75" providerId="ADAL" clId="{506E793F-4BE4-4C2D-8CC1-0871BABA22C2}" dt="2024-10-20T21:39:35.520" v="724" actId="14100"/>
          <ac:grpSpMkLst>
            <pc:docMk/>
            <pc:sldMk cId="1021492125" sldId="259"/>
            <ac:grpSpMk id="22" creationId="{00000000-0000-0000-0000-000000000000}"/>
          </ac:grpSpMkLst>
        </pc:grpChg>
        <pc:grpChg chg="mod topLvl">
          <ac:chgData name="Hossein Alizadeh" userId="90a73348-fdf1-4717-ad6f-5ce9ff42ec75" providerId="ADAL" clId="{506E793F-4BE4-4C2D-8CC1-0871BABA22C2}" dt="2024-10-20T21:39:45.414" v="726" actId="14100"/>
          <ac:grpSpMkLst>
            <pc:docMk/>
            <pc:sldMk cId="1021492125" sldId="259"/>
            <ac:grpSpMk id="27" creationId="{00000000-0000-0000-0000-000000000000}"/>
          </ac:grpSpMkLst>
        </pc:grpChg>
        <pc:grpChg chg="mod topLvl">
          <ac:chgData name="Hossein Alizadeh" userId="90a73348-fdf1-4717-ad6f-5ce9ff42ec75" providerId="ADAL" clId="{506E793F-4BE4-4C2D-8CC1-0871BABA22C2}" dt="2024-10-20T21:35:04.570" v="691" actId="14100"/>
          <ac:grpSpMkLst>
            <pc:docMk/>
            <pc:sldMk cId="1021492125" sldId="259"/>
            <ac:grpSpMk id="46" creationId="{00000000-0000-0000-0000-000000000000}"/>
          </ac:grpSpMkLst>
        </pc:grpChg>
        <pc:cxnChg chg="add mod">
          <ac:chgData name="Hossein Alizadeh" userId="90a73348-fdf1-4717-ad6f-5ce9ff42ec75" providerId="ADAL" clId="{506E793F-4BE4-4C2D-8CC1-0871BABA22C2}" dt="2024-10-20T21:43:29.068" v="817" actId="1036"/>
          <ac:cxnSpMkLst>
            <pc:docMk/>
            <pc:sldMk cId="1021492125" sldId="259"/>
            <ac:cxnSpMk id="7" creationId="{DE637621-E76F-F7AB-526A-C2E9EC600961}"/>
          </ac:cxnSpMkLst>
        </pc:cxnChg>
        <pc:cxnChg chg="add mod">
          <ac:chgData name="Hossein Alizadeh" userId="90a73348-fdf1-4717-ad6f-5ce9ff42ec75" providerId="ADAL" clId="{506E793F-4BE4-4C2D-8CC1-0871BABA22C2}" dt="2024-10-20T21:43:29.068" v="817" actId="1036"/>
          <ac:cxnSpMkLst>
            <pc:docMk/>
            <pc:sldMk cId="1021492125" sldId="259"/>
            <ac:cxnSpMk id="8" creationId="{5E4B1C97-96A5-C383-29CF-FD8F8563AD4D}"/>
          </ac:cxnSpMkLst>
        </pc:cxnChg>
        <pc:cxnChg chg="mod topLvl">
          <ac:chgData name="Hossein Alizadeh" userId="90a73348-fdf1-4717-ad6f-5ce9ff42ec75" providerId="ADAL" clId="{506E793F-4BE4-4C2D-8CC1-0871BABA22C2}" dt="2024-10-20T21:35:04.570" v="691" actId="14100"/>
          <ac:cxnSpMkLst>
            <pc:docMk/>
            <pc:sldMk cId="1021492125" sldId="259"/>
            <ac:cxnSpMk id="9" creationId="{23C3D679-54AB-828A-C68E-D5F107DE4156}"/>
          </ac:cxnSpMkLst>
        </pc:cxnChg>
        <pc:cxnChg chg="mod topLvl">
          <ac:chgData name="Hossein Alizadeh" userId="90a73348-fdf1-4717-ad6f-5ce9ff42ec75" providerId="ADAL" clId="{506E793F-4BE4-4C2D-8CC1-0871BABA22C2}" dt="2024-10-20T21:39:40.112" v="725" actId="14100"/>
          <ac:cxnSpMkLst>
            <pc:docMk/>
            <pc:sldMk cId="1021492125" sldId="259"/>
            <ac:cxnSpMk id="40" creationId="{00000000-0000-0000-0000-000000000000}"/>
          </ac:cxnSpMkLst>
        </pc:cxnChg>
        <pc:cxnChg chg="mod topLvl">
          <ac:chgData name="Hossein Alizadeh" userId="90a73348-fdf1-4717-ad6f-5ce9ff42ec75" providerId="ADAL" clId="{506E793F-4BE4-4C2D-8CC1-0871BABA22C2}" dt="2024-10-20T21:39:51.306" v="727" actId="14100"/>
          <ac:cxnSpMkLst>
            <pc:docMk/>
            <pc:sldMk cId="1021492125" sldId="259"/>
            <ac:cxnSpMk id="43" creationId="{00000000-0000-0000-0000-000000000000}"/>
          </ac:cxnSpMkLst>
        </pc:cxnChg>
        <pc:cxnChg chg="mod topLvl">
          <ac:chgData name="Hossein Alizadeh" userId="90a73348-fdf1-4717-ad6f-5ce9ff42ec75" providerId="ADAL" clId="{506E793F-4BE4-4C2D-8CC1-0871BABA22C2}" dt="2024-10-20T21:35:04.570" v="691" actId="14100"/>
          <ac:cxnSpMkLst>
            <pc:docMk/>
            <pc:sldMk cId="1021492125" sldId="259"/>
            <ac:cxnSpMk id="59" creationId="{00000000-0000-0000-0000-000000000000}"/>
          </ac:cxnSpMkLst>
        </pc:cxnChg>
        <pc:cxnChg chg="mod">
          <ac:chgData name="Hossein Alizadeh" userId="90a73348-fdf1-4717-ad6f-5ce9ff42ec75" providerId="ADAL" clId="{506E793F-4BE4-4C2D-8CC1-0871BABA22C2}" dt="2024-10-20T21:34:43.904" v="689" actId="1076"/>
          <ac:cxnSpMkLst>
            <pc:docMk/>
            <pc:sldMk cId="1021492125" sldId="259"/>
            <ac:cxnSpMk id="67" creationId="{2E5F69CB-3158-A758-4ECB-DDCB74C9289E}"/>
          </ac:cxnSpMkLst>
        </pc:cxnChg>
        <pc:cxnChg chg="mod topLvl">
          <ac:chgData name="Hossein Alizadeh" userId="90a73348-fdf1-4717-ad6f-5ce9ff42ec75" providerId="ADAL" clId="{506E793F-4BE4-4C2D-8CC1-0871BABA22C2}" dt="2024-10-20T21:34:59.991" v="690" actId="165"/>
          <ac:cxnSpMkLst>
            <pc:docMk/>
            <pc:sldMk cId="1021492125" sldId="259"/>
            <ac:cxnSpMk id="80" creationId="{00000000-0000-0000-0000-000000000000}"/>
          </ac:cxnSpMkLst>
        </pc:cxnChg>
      </pc:sldChg>
      <pc:sldChg chg="addSp modSp mod">
        <pc:chgData name="Hossein Alizadeh" userId="90a73348-fdf1-4717-ad6f-5ce9ff42ec75" providerId="ADAL" clId="{506E793F-4BE4-4C2D-8CC1-0871BABA22C2}" dt="2024-10-20T21:02:22.694" v="285" actId="20577"/>
        <pc:sldMkLst>
          <pc:docMk/>
          <pc:sldMk cId="3848603413" sldId="261"/>
        </pc:sldMkLst>
        <pc:spChg chg="add mod">
          <ac:chgData name="Hossein Alizadeh" userId="90a73348-fdf1-4717-ad6f-5ce9ff42ec75" providerId="ADAL" clId="{506E793F-4BE4-4C2D-8CC1-0871BABA22C2}" dt="2024-10-20T21:02:22.694" v="285" actId="20577"/>
          <ac:spMkLst>
            <pc:docMk/>
            <pc:sldMk cId="3848603413" sldId="261"/>
            <ac:spMk id="2" creationId="{EA15C4C1-18E3-FA98-CF0E-261D972BC761}"/>
          </ac:spMkLst>
        </pc:spChg>
      </pc:sldChg>
      <pc:sldChg chg="modSp mod">
        <pc:chgData name="Hossein Alizadeh" userId="90a73348-fdf1-4717-ad6f-5ce9ff42ec75" providerId="ADAL" clId="{506E793F-4BE4-4C2D-8CC1-0871BABA22C2}" dt="2024-10-20T21:14:07.727" v="556" actId="20577"/>
        <pc:sldMkLst>
          <pc:docMk/>
          <pc:sldMk cId="1062280588" sldId="272"/>
        </pc:sldMkLst>
        <pc:spChg chg="mod">
          <ac:chgData name="Hossein Alizadeh" userId="90a73348-fdf1-4717-ad6f-5ce9ff42ec75" providerId="ADAL" clId="{506E793F-4BE4-4C2D-8CC1-0871BABA22C2}" dt="2024-10-20T21:14:07.727" v="556" actId="20577"/>
          <ac:spMkLst>
            <pc:docMk/>
            <pc:sldMk cId="1062280588" sldId="272"/>
            <ac:spMk id="59" creationId="{A1712BFF-B9F9-E817-6E05-21802A759EAE}"/>
          </ac:spMkLst>
        </pc:spChg>
      </pc:sldChg>
      <pc:sldChg chg="addSp delSp modSp mod">
        <pc:chgData name="Hossein Alizadeh" userId="90a73348-fdf1-4717-ad6f-5ce9ff42ec75" providerId="ADAL" clId="{506E793F-4BE4-4C2D-8CC1-0871BABA22C2}" dt="2024-10-20T20:49:13.155" v="38" actId="164"/>
        <pc:sldMkLst>
          <pc:docMk/>
          <pc:sldMk cId="3747482447" sldId="278"/>
        </pc:sldMkLst>
        <pc:spChg chg="add mod">
          <ac:chgData name="Hossein Alizadeh" userId="90a73348-fdf1-4717-ad6f-5ce9ff42ec75" providerId="ADAL" clId="{506E793F-4BE4-4C2D-8CC1-0871BABA22C2}" dt="2024-10-20T20:48:51.833" v="35" actId="571"/>
          <ac:spMkLst>
            <pc:docMk/>
            <pc:sldMk cId="3747482447" sldId="278"/>
            <ac:spMk id="2" creationId="{65D0B02B-52F9-05C5-ED87-A95F44FBD958}"/>
          </ac:spMkLst>
        </pc:spChg>
        <pc:spChg chg="mod topLvl">
          <ac:chgData name="Hossein Alizadeh" userId="90a73348-fdf1-4717-ad6f-5ce9ff42ec75" providerId="ADAL" clId="{506E793F-4BE4-4C2D-8CC1-0871BABA22C2}" dt="2024-10-20T20:49:13.155" v="38" actId="164"/>
          <ac:spMkLst>
            <pc:docMk/>
            <pc:sldMk cId="3747482447" sldId="278"/>
            <ac:spMk id="23" creationId="{0940DCFD-7DF8-0D23-9CBF-6B9633E41058}"/>
          </ac:spMkLst>
        </pc:spChg>
        <pc:spChg chg="mod topLvl">
          <ac:chgData name="Hossein Alizadeh" userId="90a73348-fdf1-4717-ad6f-5ce9ff42ec75" providerId="ADAL" clId="{506E793F-4BE4-4C2D-8CC1-0871BABA22C2}" dt="2024-10-20T20:49:13.155" v="38" actId="164"/>
          <ac:spMkLst>
            <pc:docMk/>
            <pc:sldMk cId="3747482447" sldId="278"/>
            <ac:spMk id="24" creationId="{8365C20B-4524-51B5-00CB-CC0744A6B8BC}"/>
          </ac:spMkLst>
        </pc:spChg>
        <pc:spChg chg="mod topLvl">
          <ac:chgData name="Hossein Alizadeh" userId="90a73348-fdf1-4717-ad6f-5ce9ff42ec75" providerId="ADAL" clId="{506E793F-4BE4-4C2D-8CC1-0871BABA22C2}" dt="2024-10-20T20:49:13.155" v="38" actId="164"/>
          <ac:spMkLst>
            <pc:docMk/>
            <pc:sldMk cId="3747482447" sldId="278"/>
            <ac:spMk id="25" creationId="{E87111DA-0D2E-80D5-5A78-18B2F3CD2226}"/>
          </ac:spMkLst>
        </pc:spChg>
        <pc:spChg chg="mod topLvl">
          <ac:chgData name="Hossein Alizadeh" userId="90a73348-fdf1-4717-ad6f-5ce9ff42ec75" providerId="ADAL" clId="{506E793F-4BE4-4C2D-8CC1-0871BABA22C2}" dt="2024-10-20T20:49:13.155" v="38" actId="164"/>
          <ac:spMkLst>
            <pc:docMk/>
            <pc:sldMk cId="3747482447" sldId="278"/>
            <ac:spMk id="26" creationId="{C1CD1B20-A20C-819C-9BE4-A22F733ED24E}"/>
          </ac:spMkLst>
        </pc:spChg>
        <pc:spChg chg="mod topLvl">
          <ac:chgData name="Hossein Alizadeh" userId="90a73348-fdf1-4717-ad6f-5ce9ff42ec75" providerId="ADAL" clId="{506E793F-4BE4-4C2D-8CC1-0871BABA22C2}" dt="2024-10-20T20:49:13.155" v="38" actId="164"/>
          <ac:spMkLst>
            <pc:docMk/>
            <pc:sldMk cId="3747482447" sldId="278"/>
            <ac:spMk id="27" creationId="{03BDD9DC-9021-CFB3-3EE9-FAAFBD7EAF61}"/>
          </ac:spMkLst>
        </pc:spChg>
        <pc:spChg chg="mod topLvl">
          <ac:chgData name="Hossein Alizadeh" userId="90a73348-fdf1-4717-ad6f-5ce9ff42ec75" providerId="ADAL" clId="{506E793F-4BE4-4C2D-8CC1-0871BABA22C2}" dt="2024-10-20T20:49:13.155" v="38" actId="164"/>
          <ac:spMkLst>
            <pc:docMk/>
            <pc:sldMk cId="3747482447" sldId="278"/>
            <ac:spMk id="28" creationId="{44ACAA0A-9E50-F49B-1A5F-DEC02E1E7770}"/>
          </ac:spMkLst>
        </pc:spChg>
        <pc:spChg chg="mod topLvl">
          <ac:chgData name="Hossein Alizadeh" userId="90a73348-fdf1-4717-ad6f-5ce9ff42ec75" providerId="ADAL" clId="{506E793F-4BE4-4C2D-8CC1-0871BABA22C2}" dt="2024-10-20T20:49:13.155" v="38" actId="164"/>
          <ac:spMkLst>
            <pc:docMk/>
            <pc:sldMk cId="3747482447" sldId="278"/>
            <ac:spMk id="29" creationId="{D055CFD8-72E2-58CD-3662-1E3840C47B0A}"/>
          </ac:spMkLst>
        </pc:spChg>
        <pc:spChg chg="mod topLvl">
          <ac:chgData name="Hossein Alizadeh" userId="90a73348-fdf1-4717-ad6f-5ce9ff42ec75" providerId="ADAL" clId="{506E793F-4BE4-4C2D-8CC1-0871BABA22C2}" dt="2024-10-20T20:49:13.155" v="38" actId="164"/>
          <ac:spMkLst>
            <pc:docMk/>
            <pc:sldMk cId="3747482447" sldId="278"/>
            <ac:spMk id="30" creationId="{C60F5DC9-AB3D-4286-5A29-2934832322B2}"/>
          </ac:spMkLst>
        </pc:spChg>
        <pc:spChg chg="mod topLvl">
          <ac:chgData name="Hossein Alizadeh" userId="90a73348-fdf1-4717-ad6f-5ce9ff42ec75" providerId="ADAL" clId="{506E793F-4BE4-4C2D-8CC1-0871BABA22C2}" dt="2024-10-20T20:49:13.155" v="38" actId="164"/>
          <ac:spMkLst>
            <pc:docMk/>
            <pc:sldMk cId="3747482447" sldId="278"/>
            <ac:spMk id="31" creationId="{A0B6BD48-D464-B63E-00EF-DE7B55986611}"/>
          </ac:spMkLst>
        </pc:spChg>
        <pc:spChg chg="mod topLvl">
          <ac:chgData name="Hossein Alizadeh" userId="90a73348-fdf1-4717-ad6f-5ce9ff42ec75" providerId="ADAL" clId="{506E793F-4BE4-4C2D-8CC1-0871BABA22C2}" dt="2024-10-20T20:49:13.155" v="38" actId="164"/>
          <ac:spMkLst>
            <pc:docMk/>
            <pc:sldMk cId="3747482447" sldId="278"/>
            <ac:spMk id="32" creationId="{DD7CF17C-D840-34E7-B76D-4F5326242521}"/>
          </ac:spMkLst>
        </pc:spChg>
        <pc:spChg chg="mod topLvl">
          <ac:chgData name="Hossein Alizadeh" userId="90a73348-fdf1-4717-ad6f-5ce9ff42ec75" providerId="ADAL" clId="{506E793F-4BE4-4C2D-8CC1-0871BABA22C2}" dt="2024-10-20T20:49:13.155" v="38" actId="164"/>
          <ac:spMkLst>
            <pc:docMk/>
            <pc:sldMk cId="3747482447" sldId="278"/>
            <ac:spMk id="33" creationId="{438EE2B5-4000-3278-838D-C960CBF2F5F8}"/>
          </ac:spMkLst>
        </pc:spChg>
        <pc:spChg chg="mod topLvl">
          <ac:chgData name="Hossein Alizadeh" userId="90a73348-fdf1-4717-ad6f-5ce9ff42ec75" providerId="ADAL" clId="{506E793F-4BE4-4C2D-8CC1-0871BABA22C2}" dt="2024-10-20T20:49:13.155" v="38" actId="164"/>
          <ac:spMkLst>
            <pc:docMk/>
            <pc:sldMk cId="3747482447" sldId="278"/>
            <ac:spMk id="34" creationId="{83295E4A-C9AA-C7E2-625B-98B68984E3AF}"/>
          </ac:spMkLst>
        </pc:spChg>
        <pc:spChg chg="mod topLvl">
          <ac:chgData name="Hossein Alizadeh" userId="90a73348-fdf1-4717-ad6f-5ce9ff42ec75" providerId="ADAL" clId="{506E793F-4BE4-4C2D-8CC1-0871BABA22C2}" dt="2024-10-20T20:49:13.155" v="38" actId="164"/>
          <ac:spMkLst>
            <pc:docMk/>
            <pc:sldMk cId="3747482447" sldId="278"/>
            <ac:spMk id="35" creationId="{5288AF3A-7F46-8CBB-C363-9349EFD851E8}"/>
          </ac:spMkLst>
        </pc:spChg>
        <pc:spChg chg="mod topLvl">
          <ac:chgData name="Hossein Alizadeh" userId="90a73348-fdf1-4717-ad6f-5ce9ff42ec75" providerId="ADAL" clId="{506E793F-4BE4-4C2D-8CC1-0871BABA22C2}" dt="2024-10-20T20:49:13.155" v="38" actId="164"/>
          <ac:spMkLst>
            <pc:docMk/>
            <pc:sldMk cId="3747482447" sldId="278"/>
            <ac:spMk id="36" creationId="{B27D3875-92B3-2184-83C5-8999CD6CFA01}"/>
          </ac:spMkLst>
        </pc:spChg>
        <pc:spChg chg="mod topLvl">
          <ac:chgData name="Hossein Alizadeh" userId="90a73348-fdf1-4717-ad6f-5ce9ff42ec75" providerId="ADAL" clId="{506E793F-4BE4-4C2D-8CC1-0871BABA22C2}" dt="2024-10-20T20:49:13.155" v="38" actId="164"/>
          <ac:spMkLst>
            <pc:docMk/>
            <pc:sldMk cId="3747482447" sldId="278"/>
            <ac:spMk id="37" creationId="{DFC2F5A5-44E9-5612-17AF-02092FB2592B}"/>
          </ac:spMkLst>
        </pc:spChg>
        <pc:spChg chg="mod topLvl">
          <ac:chgData name="Hossein Alizadeh" userId="90a73348-fdf1-4717-ad6f-5ce9ff42ec75" providerId="ADAL" clId="{506E793F-4BE4-4C2D-8CC1-0871BABA22C2}" dt="2024-10-20T20:49:13.155" v="38" actId="164"/>
          <ac:spMkLst>
            <pc:docMk/>
            <pc:sldMk cId="3747482447" sldId="278"/>
            <ac:spMk id="38" creationId="{4D1B8FA4-DE86-F3CB-E363-75DA1AF9AF2F}"/>
          </ac:spMkLst>
        </pc:spChg>
        <pc:spChg chg="mod topLvl">
          <ac:chgData name="Hossein Alizadeh" userId="90a73348-fdf1-4717-ad6f-5ce9ff42ec75" providerId="ADAL" clId="{506E793F-4BE4-4C2D-8CC1-0871BABA22C2}" dt="2024-10-20T20:49:13.155" v="38" actId="164"/>
          <ac:spMkLst>
            <pc:docMk/>
            <pc:sldMk cId="3747482447" sldId="278"/>
            <ac:spMk id="39" creationId="{E08D91EC-80B8-31F5-C2EB-BD53E9037A3C}"/>
          </ac:spMkLst>
        </pc:spChg>
        <pc:spChg chg="mod topLvl">
          <ac:chgData name="Hossein Alizadeh" userId="90a73348-fdf1-4717-ad6f-5ce9ff42ec75" providerId="ADAL" clId="{506E793F-4BE4-4C2D-8CC1-0871BABA22C2}" dt="2024-10-20T20:49:13.155" v="38" actId="164"/>
          <ac:spMkLst>
            <pc:docMk/>
            <pc:sldMk cId="3747482447" sldId="278"/>
            <ac:spMk id="40" creationId="{313EC983-74E6-23EA-0770-8679ACA4C840}"/>
          </ac:spMkLst>
        </pc:spChg>
        <pc:spChg chg="mod topLvl">
          <ac:chgData name="Hossein Alizadeh" userId="90a73348-fdf1-4717-ad6f-5ce9ff42ec75" providerId="ADAL" clId="{506E793F-4BE4-4C2D-8CC1-0871BABA22C2}" dt="2024-10-20T20:49:13.155" v="38" actId="164"/>
          <ac:spMkLst>
            <pc:docMk/>
            <pc:sldMk cId="3747482447" sldId="278"/>
            <ac:spMk id="41" creationId="{760E93FE-97D0-70D1-5600-174A523D450C}"/>
          </ac:spMkLst>
        </pc:spChg>
        <pc:spChg chg="mod topLvl">
          <ac:chgData name="Hossein Alizadeh" userId="90a73348-fdf1-4717-ad6f-5ce9ff42ec75" providerId="ADAL" clId="{506E793F-4BE4-4C2D-8CC1-0871BABA22C2}" dt="2024-10-20T20:49:13.155" v="38" actId="164"/>
          <ac:spMkLst>
            <pc:docMk/>
            <pc:sldMk cId="3747482447" sldId="278"/>
            <ac:spMk id="42" creationId="{D43ED167-68F6-D4D7-A0F8-F436AAB97548}"/>
          </ac:spMkLst>
        </pc:spChg>
        <pc:spChg chg="mod">
          <ac:chgData name="Hossein Alizadeh" userId="90a73348-fdf1-4717-ad6f-5ce9ff42ec75" providerId="ADAL" clId="{506E793F-4BE4-4C2D-8CC1-0871BABA22C2}" dt="2024-10-20T20:49:13.155" v="38" actId="164"/>
          <ac:spMkLst>
            <pc:docMk/>
            <pc:sldMk cId="3747482447" sldId="278"/>
            <ac:spMk id="43" creationId="{DFCB28B6-35E9-A865-A0C6-7B5B213225B0}"/>
          </ac:spMkLst>
        </pc:spChg>
        <pc:spChg chg="mod">
          <ac:chgData name="Hossein Alizadeh" userId="90a73348-fdf1-4717-ad6f-5ce9ff42ec75" providerId="ADAL" clId="{506E793F-4BE4-4C2D-8CC1-0871BABA22C2}" dt="2024-10-20T20:49:13.155" v="38" actId="164"/>
          <ac:spMkLst>
            <pc:docMk/>
            <pc:sldMk cId="3747482447" sldId="278"/>
            <ac:spMk id="44" creationId="{6DED51F8-D232-41C8-DE25-C58C2696D254}"/>
          </ac:spMkLst>
        </pc:spChg>
        <pc:spChg chg="mod">
          <ac:chgData name="Hossein Alizadeh" userId="90a73348-fdf1-4717-ad6f-5ce9ff42ec75" providerId="ADAL" clId="{506E793F-4BE4-4C2D-8CC1-0871BABA22C2}" dt="2024-10-20T20:49:13.155" v="38" actId="164"/>
          <ac:spMkLst>
            <pc:docMk/>
            <pc:sldMk cId="3747482447" sldId="278"/>
            <ac:spMk id="45" creationId="{2239C3EF-2DE8-290D-15C7-09DB28789B9E}"/>
          </ac:spMkLst>
        </pc:spChg>
        <pc:spChg chg="mod">
          <ac:chgData name="Hossein Alizadeh" userId="90a73348-fdf1-4717-ad6f-5ce9ff42ec75" providerId="ADAL" clId="{506E793F-4BE4-4C2D-8CC1-0871BABA22C2}" dt="2024-10-20T20:49:13.155" v="38" actId="164"/>
          <ac:spMkLst>
            <pc:docMk/>
            <pc:sldMk cId="3747482447" sldId="278"/>
            <ac:spMk id="46" creationId="{5082B12C-B5A9-6CC3-3EBF-C69586FF87E4}"/>
          </ac:spMkLst>
        </pc:spChg>
        <pc:spChg chg="mod">
          <ac:chgData name="Hossein Alizadeh" userId="90a73348-fdf1-4717-ad6f-5ce9ff42ec75" providerId="ADAL" clId="{506E793F-4BE4-4C2D-8CC1-0871BABA22C2}" dt="2024-10-20T20:49:13.155" v="38" actId="164"/>
          <ac:spMkLst>
            <pc:docMk/>
            <pc:sldMk cId="3747482447" sldId="278"/>
            <ac:spMk id="47" creationId="{70602B5E-CA52-93DC-A61C-AC2542B88A42}"/>
          </ac:spMkLst>
        </pc:spChg>
        <pc:spChg chg="mod">
          <ac:chgData name="Hossein Alizadeh" userId="90a73348-fdf1-4717-ad6f-5ce9ff42ec75" providerId="ADAL" clId="{506E793F-4BE4-4C2D-8CC1-0871BABA22C2}" dt="2024-10-20T20:49:13.155" v="38" actId="164"/>
          <ac:spMkLst>
            <pc:docMk/>
            <pc:sldMk cId="3747482447" sldId="278"/>
            <ac:spMk id="54" creationId="{82823F25-5543-38B4-8AF9-2BA55539C8CD}"/>
          </ac:spMkLst>
        </pc:spChg>
        <pc:spChg chg="mod">
          <ac:chgData name="Hossein Alizadeh" userId="90a73348-fdf1-4717-ad6f-5ce9ff42ec75" providerId="ADAL" clId="{506E793F-4BE4-4C2D-8CC1-0871BABA22C2}" dt="2024-10-20T20:49:13.155" v="38" actId="164"/>
          <ac:spMkLst>
            <pc:docMk/>
            <pc:sldMk cId="3747482447" sldId="278"/>
            <ac:spMk id="57" creationId="{A6FBA5D1-6472-F69F-5940-22580EB264CB}"/>
          </ac:spMkLst>
        </pc:spChg>
        <pc:spChg chg="mod">
          <ac:chgData name="Hossein Alizadeh" userId="90a73348-fdf1-4717-ad6f-5ce9ff42ec75" providerId="ADAL" clId="{506E793F-4BE4-4C2D-8CC1-0871BABA22C2}" dt="2024-10-20T20:49:13.155" v="38" actId="164"/>
          <ac:spMkLst>
            <pc:docMk/>
            <pc:sldMk cId="3747482447" sldId="278"/>
            <ac:spMk id="58" creationId="{B05EE71E-E030-EE68-9A8F-BEE995D27BFB}"/>
          </ac:spMkLst>
        </pc:spChg>
        <pc:spChg chg="mod">
          <ac:chgData name="Hossein Alizadeh" userId="90a73348-fdf1-4717-ad6f-5ce9ff42ec75" providerId="ADAL" clId="{506E793F-4BE4-4C2D-8CC1-0871BABA22C2}" dt="2024-10-20T20:49:13.155" v="38" actId="164"/>
          <ac:spMkLst>
            <pc:docMk/>
            <pc:sldMk cId="3747482447" sldId="278"/>
            <ac:spMk id="59" creationId="{A991F149-9409-F7BB-2E06-E40EE0ED5D22}"/>
          </ac:spMkLst>
        </pc:spChg>
        <pc:grpChg chg="add mod">
          <ac:chgData name="Hossein Alizadeh" userId="90a73348-fdf1-4717-ad6f-5ce9ff42ec75" providerId="ADAL" clId="{506E793F-4BE4-4C2D-8CC1-0871BABA22C2}" dt="2024-10-20T20:49:13.155" v="38" actId="164"/>
          <ac:grpSpMkLst>
            <pc:docMk/>
            <pc:sldMk cId="3747482447" sldId="278"/>
            <ac:grpSpMk id="3" creationId="{08665CB9-ED6B-7A2E-7709-6787C02EB7F3}"/>
          </ac:grpSpMkLst>
        </pc:grpChg>
        <pc:grpChg chg="del mod">
          <ac:chgData name="Hossein Alizadeh" userId="90a73348-fdf1-4717-ad6f-5ce9ff42ec75" providerId="ADAL" clId="{506E793F-4BE4-4C2D-8CC1-0871BABA22C2}" dt="2024-10-20T20:49:07.755" v="37" actId="165"/>
          <ac:grpSpMkLst>
            <pc:docMk/>
            <pc:sldMk cId="3747482447" sldId="278"/>
            <ac:grpSpMk id="18" creationId="{1370A4AC-2D99-7441-0B92-0D7C8F8C96BC}"/>
          </ac:grpSpMkLst>
        </pc:grpChg>
      </pc:sldChg>
      <pc:sldChg chg="addSp modSp mod">
        <pc:chgData name="Hossein Alizadeh" userId="90a73348-fdf1-4717-ad6f-5ce9ff42ec75" providerId="ADAL" clId="{506E793F-4BE4-4C2D-8CC1-0871BABA22C2}" dt="2024-10-20T21:44:08.828" v="821" actId="20577"/>
        <pc:sldMkLst>
          <pc:docMk/>
          <pc:sldMk cId="108236418" sldId="279"/>
        </pc:sldMkLst>
        <pc:spChg chg="add mod">
          <ac:chgData name="Hossein Alizadeh" userId="90a73348-fdf1-4717-ad6f-5ce9ff42ec75" providerId="ADAL" clId="{506E793F-4BE4-4C2D-8CC1-0871BABA22C2}" dt="2024-10-20T21:44:08.828" v="821" actId="20577"/>
          <ac:spMkLst>
            <pc:docMk/>
            <pc:sldMk cId="108236418" sldId="279"/>
            <ac:spMk id="11" creationId="{6D695013-183B-8BA1-AF26-1331D1E68229}"/>
          </ac:spMkLst>
        </pc:spChg>
        <pc:spChg chg="add mod">
          <ac:chgData name="Hossein Alizadeh" userId="90a73348-fdf1-4717-ad6f-5ce9ff42ec75" providerId="ADAL" clId="{506E793F-4BE4-4C2D-8CC1-0871BABA22C2}" dt="2024-10-20T21:10:25.484" v="497" actId="1037"/>
          <ac:spMkLst>
            <pc:docMk/>
            <pc:sldMk cId="108236418" sldId="279"/>
            <ac:spMk id="12" creationId="{C9A816EB-2193-AF75-B167-FBD575E433E2}"/>
          </ac:spMkLst>
        </pc:spChg>
        <pc:spChg chg="mod">
          <ac:chgData name="Hossein Alizadeh" userId="90a73348-fdf1-4717-ad6f-5ce9ff42ec75" providerId="ADAL" clId="{506E793F-4BE4-4C2D-8CC1-0871BABA22C2}" dt="2024-10-20T21:07:47.575" v="412" actId="1038"/>
          <ac:spMkLst>
            <pc:docMk/>
            <pc:sldMk cId="108236418" sldId="279"/>
            <ac:spMk id="43" creationId="{00000000-0000-0000-0000-000000000000}"/>
          </ac:spMkLst>
        </pc:spChg>
        <pc:spChg chg="mod">
          <ac:chgData name="Hossein Alizadeh" userId="90a73348-fdf1-4717-ad6f-5ce9ff42ec75" providerId="ADAL" clId="{506E793F-4BE4-4C2D-8CC1-0871BABA22C2}" dt="2024-10-20T21:07:47.575" v="412" actId="1038"/>
          <ac:spMkLst>
            <pc:docMk/>
            <pc:sldMk cId="108236418" sldId="279"/>
            <ac:spMk id="54" creationId="{00000000-0000-0000-0000-000000000000}"/>
          </ac:spMkLst>
        </pc:spChg>
        <pc:spChg chg="mod">
          <ac:chgData name="Hossein Alizadeh" userId="90a73348-fdf1-4717-ad6f-5ce9ff42ec75" providerId="ADAL" clId="{506E793F-4BE4-4C2D-8CC1-0871BABA22C2}" dt="2024-10-20T21:10:50.912" v="507" actId="20577"/>
          <ac:spMkLst>
            <pc:docMk/>
            <pc:sldMk cId="108236418" sldId="279"/>
            <ac:spMk id="60" creationId="{00000000-0000-0000-0000-000000000000}"/>
          </ac:spMkLst>
        </pc:spChg>
        <pc:spChg chg="mod">
          <ac:chgData name="Hossein Alizadeh" userId="90a73348-fdf1-4717-ad6f-5ce9ff42ec75" providerId="ADAL" clId="{506E793F-4BE4-4C2D-8CC1-0871BABA22C2}" dt="2024-10-20T21:10:30.738" v="506" actId="1037"/>
          <ac:spMkLst>
            <pc:docMk/>
            <pc:sldMk cId="108236418" sldId="279"/>
            <ac:spMk id="62" creationId="{00000000-0000-0000-0000-000000000000}"/>
          </ac:spMkLst>
        </pc:spChg>
        <pc:spChg chg="mod">
          <ac:chgData name="Hossein Alizadeh" userId="90a73348-fdf1-4717-ad6f-5ce9ff42ec75" providerId="ADAL" clId="{506E793F-4BE4-4C2D-8CC1-0871BABA22C2}" dt="2024-10-20T21:10:30.738" v="506" actId="1037"/>
          <ac:spMkLst>
            <pc:docMk/>
            <pc:sldMk cId="108236418" sldId="279"/>
            <ac:spMk id="65" creationId="{00000000-0000-0000-0000-000000000000}"/>
          </ac:spMkLst>
        </pc:spChg>
        <pc:cxnChg chg="add mod">
          <ac:chgData name="Hossein Alizadeh" userId="90a73348-fdf1-4717-ad6f-5ce9ff42ec75" providerId="ADAL" clId="{506E793F-4BE4-4C2D-8CC1-0871BABA22C2}" dt="2024-10-20T21:10:30.738" v="506" actId="1037"/>
          <ac:cxnSpMkLst>
            <pc:docMk/>
            <pc:sldMk cId="108236418" sldId="279"/>
            <ac:cxnSpMk id="25" creationId="{1919E23E-DC72-51E2-79A5-65843BCBF875}"/>
          </ac:cxnSpMkLst>
        </pc:cxnChg>
        <pc:cxnChg chg="add mod">
          <ac:chgData name="Hossein Alizadeh" userId="90a73348-fdf1-4717-ad6f-5ce9ff42ec75" providerId="ADAL" clId="{506E793F-4BE4-4C2D-8CC1-0871BABA22C2}" dt="2024-10-20T21:10:30.738" v="506" actId="1037"/>
          <ac:cxnSpMkLst>
            <pc:docMk/>
            <pc:sldMk cId="108236418" sldId="279"/>
            <ac:cxnSpMk id="29" creationId="{B18BBEB2-7A1D-8A06-F9CF-A2CE41F18145}"/>
          </ac:cxnSpMkLst>
        </pc:cxnChg>
        <pc:cxnChg chg="mod">
          <ac:chgData name="Hossein Alizadeh" userId="90a73348-fdf1-4717-ad6f-5ce9ff42ec75" providerId="ADAL" clId="{506E793F-4BE4-4C2D-8CC1-0871BABA22C2}" dt="2024-10-20T21:07:47.575" v="412" actId="1038"/>
          <ac:cxnSpMkLst>
            <pc:docMk/>
            <pc:sldMk cId="108236418" sldId="279"/>
            <ac:cxnSpMk id="56" creationId="{00000000-0000-0000-0000-000000000000}"/>
          </ac:cxnSpMkLst>
        </pc:cxnChg>
        <pc:cxnChg chg="mod">
          <ac:chgData name="Hossein Alizadeh" userId="90a73348-fdf1-4717-ad6f-5ce9ff42ec75" providerId="ADAL" clId="{506E793F-4BE4-4C2D-8CC1-0871BABA22C2}" dt="2024-10-20T21:07:47.575" v="412" actId="1038"/>
          <ac:cxnSpMkLst>
            <pc:docMk/>
            <pc:sldMk cId="108236418" sldId="279"/>
            <ac:cxnSpMk id="57" creationId="{00000000-0000-0000-0000-000000000000}"/>
          </ac:cxnSpMkLst>
        </pc:cxnChg>
        <pc:cxnChg chg="mod">
          <ac:chgData name="Hossein Alizadeh" userId="90a73348-fdf1-4717-ad6f-5ce9ff42ec75" providerId="ADAL" clId="{506E793F-4BE4-4C2D-8CC1-0871BABA22C2}" dt="2024-10-20T21:10:30.738" v="506" actId="1037"/>
          <ac:cxnSpMkLst>
            <pc:docMk/>
            <pc:sldMk cId="108236418" sldId="279"/>
            <ac:cxnSpMk id="63" creationId="{00000000-0000-0000-0000-000000000000}"/>
          </ac:cxnSpMkLst>
        </pc:cxnChg>
        <pc:cxnChg chg="mod">
          <ac:chgData name="Hossein Alizadeh" userId="90a73348-fdf1-4717-ad6f-5ce9ff42ec75" providerId="ADAL" clId="{506E793F-4BE4-4C2D-8CC1-0871BABA22C2}" dt="2024-10-20T21:10:30.738" v="506" actId="1037"/>
          <ac:cxnSpMkLst>
            <pc:docMk/>
            <pc:sldMk cId="108236418" sldId="279"/>
            <ac:cxnSpMk id="66" creationId="{00000000-0000-0000-0000-000000000000}"/>
          </ac:cxnSpMkLst>
        </pc:cxnChg>
      </pc:sldChg>
      <pc:sldChg chg="del">
        <pc:chgData name="Hossein Alizadeh" userId="90a73348-fdf1-4717-ad6f-5ce9ff42ec75" providerId="ADAL" clId="{506E793F-4BE4-4C2D-8CC1-0871BABA22C2}" dt="2024-10-20T20:53:57.123" v="112" actId="2696"/>
        <pc:sldMkLst>
          <pc:docMk/>
          <pc:sldMk cId="356750733" sldId="280"/>
        </pc:sldMkLst>
      </pc:sldChg>
      <pc:sldChg chg="modSp mod">
        <pc:chgData name="Hossein Alizadeh" userId="90a73348-fdf1-4717-ad6f-5ce9ff42ec75" providerId="ADAL" clId="{506E793F-4BE4-4C2D-8CC1-0871BABA22C2}" dt="2024-10-20T20:52:37.217" v="100" actId="403"/>
        <pc:sldMkLst>
          <pc:docMk/>
          <pc:sldMk cId="1856046059" sldId="283"/>
        </pc:sldMkLst>
        <pc:spChg chg="mod">
          <ac:chgData name="Hossein Alizadeh" userId="90a73348-fdf1-4717-ad6f-5ce9ff42ec75" providerId="ADAL" clId="{506E793F-4BE4-4C2D-8CC1-0871BABA22C2}" dt="2024-10-20T20:51:23.124" v="76" actId="1076"/>
          <ac:spMkLst>
            <pc:docMk/>
            <pc:sldMk cId="1856046059" sldId="283"/>
            <ac:spMk id="10" creationId="{00000000-0000-0000-0000-000000000000}"/>
          </ac:spMkLst>
        </pc:spChg>
        <pc:spChg chg="mod">
          <ac:chgData name="Hossein Alizadeh" userId="90a73348-fdf1-4717-ad6f-5ce9ff42ec75" providerId="ADAL" clId="{506E793F-4BE4-4C2D-8CC1-0871BABA22C2}" dt="2024-10-20T20:51:53.827" v="85" actId="1076"/>
          <ac:spMkLst>
            <pc:docMk/>
            <pc:sldMk cId="1856046059" sldId="283"/>
            <ac:spMk id="23" creationId="{00000000-0000-0000-0000-000000000000}"/>
          </ac:spMkLst>
        </pc:spChg>
        <pc:graphicFrameChg chg="mod modGraphic">
          <ac:chgData name="Hossein Alizadeh" userId="90a73348-fdf1-4717-ad6f-5ce9ff42ec75" providerId="ADAL" clId="{506E793F-4BE4-4C2D-8CC1-0871BABA22C2}" dt="2024-10-20T20:52:23.253" v="92" actId="403"/>
          <ac:graphicFrameMkLst>
            <pc:docMk/>
            <pc:sldMk cId="1856046059" sldId="283"/>
            <ac:graphicFrameMk id="8" creationId="{00000000-0000-0000-0000-000000000000}"/>
          </ac:graphicFrameMkLst>
        </pc:graphicFrameChg>
        <pc:graphicFrameChg chg="mod modGraphic">
          <ac:chgData name="Hossein Alizadeh" userId="90a73348-fdf1-4717-ad6f-5ce9ff42ec75" providerId="ADAL" clId="{506E793F-4BE4-4C2D-8CC1-0871BABA22C2}" dt="2024-10-20T20:52:37.217" v="100" actId="403"/>
          <ac:graphicFrameMkLst>
            <pc:docMk/>
            <pc:sldMk cId="1856046059" sldId="283"/>
            <ac:graphicFrameMk id="21" creationId="{00000000-0000-0000-0000-000000000000}"/>
          </ac:graphicFrameMkLst>
        </pc:graphicFrameChg>
        <pc:picChg chg="mod">
          <ac:chgData name="Hossein Alizadeh" userId="90a73348-fdf1-4717-ad6f-5ce9ff42ec75" providerId="ADAL" clId="{506E793F-4BE4-4C2D-8CC1-0871BABA22C2}" dt="2024-10-20T20:51:30.034" v="77" actId="1076"/>
          <ac:picMkLst>
            <pc:docMk/>
            <pc:sldMk cId="1856046059" sldId="283"/>
            <ac:picMk id="9" creationId="{00000000-0000-0000-0000-000000000000}"/>
          </ac:picMkLst>
        </pc:picChg>
        <pc:picChg chg="mod">
          <ac:chgData name="Hossein Alizadeh" userId="90a73348-fdf1-4717-ad6f-5ce9ff42ec75" providerId="ADAL" clId="{506E793F-4BE4-4C2D-8CC1-0871BABA22C2}" dt="2024-10-20T20:51:44.344" v="83" actId="1076"/>
          <ac:picMkLst>
            <pc:docMk/>
            <pc:sldMk cId="1856046059" sldId="283"/>
            <ac:picMk id="12" creationId="{00000000-0000-0000-0000-000000000000}"/>
          </ac:picMkLst>
        </pc:picChg>
      </pc:sldChg>
      <pc:sldChg chg="modSp mod">
        <pc:chgData name="Hossein Alizadeh" userId="90a73348-fdf1-4717-ad6f-5ce9ff42ec75" providerId="ADAL" clId="{506E793F-4BE4-4C2D-8CC1-0871BABA22C2}" dt="2024-10-20T21:45:06.785" v="833" actId="1076"/>
        <pc:sldMkLst>
          <pc:docMk/>
          <pc:sldMk cId="2831783219" sldId="284"/>
        </pc:sldMkLst>
        <pc:spChg chg="mod">
          <ac:chgData name="Hossein Alizadeh" userId="90a73348-fdf1-4717-ad6f-5ce9ff42ec75" providerId="ADAL" clId="{506E793F-4BE4-4C2D-8CC1-0871BABA22C2}" dt="2024-10-20T21:11:50.663" v="532" actId="1076"/>
          <ac:spMkLst>
            <pc:docMk/>
            <pc:sldMk cId="2831783219" sldId="284"/>
            <ac:spMk id="11" creationId="{00000000-0000-0000-0000-000000000000}"/>
          </ac:spMkLst>
        </pc:spChg>
        <pc:spChg chg="mod">
          <ac:chgData name="Hossein Alizadeh" userId="90a73348-fdf1-4717-ad6f-5ce9ff42ec75" providerId="ADAL" clId="{506E793F-4BE4-4C2D-8CC1-0871BABA22C2}" dt="2024-10-20T21:45:06.785" v="833" actId="1076"/>
          <ac:spMkLst>
            <pc:docMk/>
            <pc:sldMk cId="2831783219" sldId="284"/>
            <ac:spMk id="26" creationId="{00000000-0000-0000-0000-000000000000}"/>
          </ac:spMkLst>
        </pc:spChg>
      </pc:sldChg>
      <pc:sldChg chg="modSp mod">
        <pc:chgData name="Hossein Alizadeh" userId="90a73348-fdf1-4717-ad6f-5ce9ff42ec75" providerId="ADAL" clId="{506E793F-4BE4-4C2D-8CC1-0871BABA22C2}" dt="2024-10-20T20:50:22.900" v="66" actId="5793"/>
        <pc:sldMkLst>
          <pc:docMk/>
          <pc:sldMk cId="3389593179" sldId="285"/>
        </pc:sldMkLst>
        <pc:spChg chg="mod">
          <ac:chgData name="Hossein Alizadeh" userId="90a73348-fdf1-4717-ad6f-5ce9ff42ec75" providerId="ADAL" clId="{506E793F-4BE4-4C2D-8CC1-0871BABA22C2}" dt="2024-10-20T20:50:16.948" v="64" actId="1076"/>
          <ac:spMkLst>
            <pc:docMk/>
            <pc:sldMk cId="3389593179" sldId="285"/>
            <ac:spMk id="5" creationId="{5599943C-0DD4-6A67-E408-F8D6A524FAC2}"/>
          </ac:spMkLst>
        </pc:spChg>
        <pc:spChg chg="mod">
          <ac:chgData name="Hossein Alizadeh" userId="90a73348-fdf1-4717-ad6f-5ce9ff42ec75" providerId="ADAL" clId="{506E793F-4BE4-4C2D-8CC1-0871BABA22C2}" dt="2024-10-20T20:50:22.900" v="66" actId="5793"/>
          <ac:spMkLst>
            <pc:docMk/>
            <pc:sldMk cId="3389593179" sldId="285"/>
            <ac:spMk id="16" creationId="{00000000-0000-0000-0000-000000000000}"/>
          </ac:spMkLst>
        </pc:spChg>
      </pc:sldChg>
      <pc:sldChg chg="addSp delSp modSp mod">
        <pc:chgData name="Hossein Alizadeh" userId="90a73348-fdf1-4717-ad6f-5ce9ff42ec75" providerId="ADAL" clId="{506E793F-4BE4-4C2D-8CC1-0871BABA22C2}" dt="2024-10-20T21:15:23.209" v="560" actId="20577"/>
        <pc:sldMkLst>
          <pc:docMk/>
          <pc:sldMk cId="1264520452" sldId="286"/>
        </pc:sldMkLst>
        <pc:spChg chg="add mod">
          <ac:chgData name="Hossein Alizadeh" userId="90a73348-fdf1-4717-ad6f-5ce9ff42ec75" providerId="ADAL" clId="{506E793F-4BE4-4C2D-8CC1-0871BABA22C2}" dt="2024-10-20T21:15:23.209" v="560" actId="20577"/>
          <ac:spMkLst>
            <pc:docMk/>
            <pc:sldMk cId="1264520452" sldId="286"/>
            <ac:spMk id="4" creationId="{2AC582B9-B593-26A1-DCEE-796A1FBCF0A9}"/>
          </ac:spMkLst>
        </pc:spChg>
        <pc:spChg chg="del">
          <ac:chgData name="Hossein Alizadeh" userId="90a73348-fdf1-4717-ad6f-5ce9ff42ec75" providerId="ADAL" clId="{506E793F-4BE4-4C2D-8CC1-0871BABA22C2}" dt="2024-10-20T20:50:31.130" v="69" actId="478"/>
          <ac:spMkLst>
            <pc:docMk/>
            <pc:sldMk cId="1264520452" sldId="286"/>
            <ac:spMk id="7" creationId="{18DF74F0-B4EF-9796-228B-CD319036698C}"/>
          </ac:spMkLst>
        </pc:spChg>
        <pc:spChg chg="mod">
          <ac:chgData name="Hossein Alizadeh" userId="90a73348-fdf1-4717-ad6f-5ce9ff42ec75" providerId="ADAL" clId="{506E793F-4BE4-4C2D-8CC1-0871BABA22C2}" dt="2024-10-20T20:50:27.629" v="68" actId="5793"/>
          <ac:spMkLst>
            <pc:docMk/>
            <pc:sldMk cId="1264520452" sldId="286"/>
            <ac:spMk id="16" creationId="{00000000-0000-0000-0000-000000000000}"/>
          </ac:spMkLst>
        </pc:spChg>
      </pc:sldChg>
      <pc:sldChg chg="modSp mod">
        <pc:chgData name="Hossein Alizadeh" userId="90a73348-fdf1-4717-ad6f-5ce9ff42ec75" providerId="ADAL" clId="{506E793F-4BE4-4C2D-8CC1-0871BABA22C2}" dt="2024-10-20T21:13:31.942" v="554" actId="170"/>
        <pc:sldMkLst>
          <pc:docMk/>
          <pc:sldMk cId="3484576762" sldId="287"/>
        </pc:sldMkLst>
        <pc:spChg chg="mod">
          <ac:chgData name="Hossein Alizadeh" userId="90a73348-fdf1-4717-ad6f-5ce9ff42ec75" providerId="ADAL" clId="{506E793F-4BE4-4C2D-8CC1-0871BABA22C2}" dt="2024-10-20T21:13:26.791" v="553" actId="1076"/>
          <ac:spMkLst>
            <pc:docMk/>
            <pc:sldMk cId="3484576762" sldId="287"/>
            <ac:spMk id="11" creationId="{B4B15B13-F479-503A-C5E4-093974F1FE3C}"/>
          </ac:spMkLst>
        </pc:spChg>
        <pc:spChg chg="ord">
          <ac:chgData name="Hossein Alizadeh" userId="90a73348-fdf1-4717-ad6f-5ce9ff42ec75" providerId="ADAL" clId="{506E793F-4BE4-4C2D-8CC1-0871BABA22C2}" dt="2024-10-20T21:13:31.942" v="554" actId="170"/>
          <ac:spMkLst>
            <pc:docMk/>
            <pc:sldMk cId="3484576762" sldId="287"/>
            <ac:spMk id="18" creationId="{ABBFC1AB-D085-4F30-3780-BF7C144A9848}"/>
          </ac:spMkLst>
        </pc:spChg>
        <pc:spChg chg="ord">
          <ac:chgData name="Hossein Alizadeh" userId="90a73348-fdf1-4717-ad6f-5ce9ff42ec75" providerId="ADAL" clId="{506E793F-4BE4-4C2D-8CC1-0871BABA22C2}" dt="2024-10-20T21:13:31.942" v="554" actId="170"/>
          <ac:spMkLst>
            <pc:docMk/>
            <pc:sldMk cId="3484576762" sldId="287"/>
            <ac:spMk id="19" creationId="{1A504EE1-4EC4-99BE-4966-40ABAA808169}"/>
          </ac:spMkLst>
        </pc:spChg>
        <pc:spChg chg="ord">
          <ac:chgData name="Hossein Alizadeh" userId="90a73348-fdf1-4717-ad6f-5ce9ff42ec75" providerId="ADAL" clId="{506E793F-4BE4-4C2D-8CC1-0871BABA22C2}" dt="2024-10-20T21:13:31.942" v="554" actId="170"/>
          <ac:spMkLst>
            <pc:docMk/>
            <pc:sldMk cId="3484576762" sldId="287"/>
            <ac:spMk id="20" creationId="{BD29B65D-5EEA-EB93-36A4-8827F9A7770B}"/>
          </ac:spMkLst>
        </pc:spChg>
      </pc:sldChg>
      <pc:sldChg chg="modSp mod">
        <pc:chgData name="Hossein Alizadeh" userId="90a73348-fdf1-4717-ad6f-5ce9ff42ec75" providerId="ADAL" clId="{506E793F-4BE4-4C2D-8CC1-0871BABA22C2}" dt="2024-10-20T20:55:23.224" v="121" actId="14100"/>
        <pc:sldMkLst>
          <pc:docMk/>
          <pc:sldMk cId="3294423575" sldId="293"/>
        </pc:sldMkLst>
        <pc:spChg chg="mod">
          <ac:chgData name="Hossein Alizadeh" userId="90a73348-fdf1-4717-ad6f-5ce9ff42ec75" providerId="ADAL" clId="{506E793F-4BE4-4C2D-8CC1-0871BABA22C2}" dt="2024-10-20T20:54:47.354" v="115" actId="1076"/>
          <ac:spMkLst>
            <pc:docMk/>
            <pc:sldMk cId="3294423575" sldId="293"/>
            <ac:spMk id="10" creationId="{F7E748F4-0DDB-83AF-8AC2-2ADB03AE4195}"/>
          </ac:spMkLst>
        </pc:spChg>
        <pc:graphicFrameChg chg="mod">
          <ac:chgData name="Hossein Alizadeh" userId="90a73348-fdf1-4717-ad6f-5ce9ff42ec75" providerId="ADAL" clId="{506E793F-4BE4-4C2D-8CC1-0871BABA22C2}" dt="2024-10-20T20:54:57.099" v="116" actId="1076"/>
          <ac:graphicFrameMkLst>
            <pc:docMk/>
            <pc:sldMk cId="3294423575" sldId="293"/>
            <ac:graphicFrameMk id="23" creationId="{E9C15F7C-308A-B752-C5F1-79A9FEA495F6}"/>
          </ac:graphicFrameMkLst>
        </pc:graphicFrameChg>
        <pc:graphicFrameChg chg="mod">
          <ac:chgData name="Hossein Alizadeh" userId="90a73348-fdf1-4717-ad6f-5ce9ff42ec75" providerId="ADAL" clId="{506E793F-4BE4-4C2D-8CC1-0871BABA22C2}" dt="2024-10-20T20:54:33.139" v="113" actId="1076"/>
          <ac:graphicFrameMkLst>
            <pc:docMk/>
            <pc:sldMk cId="3294423575" sldId="293"/>
            <ac:graphicFrameMk id="26" creationId="{C5798302-3A09-D38E-258F-72582F323084}"/>
          </ac:graphicFrameMkLst>
        </pc:graphicFrameChg>
        <pc:picChg chg="mod">
          <ac:chgData name="Hossein Alizadeh" userId="90a73348-fdf1-4717-ad6f-5ce9ff42ec75" providerId="ADAL" clId="{506E793F-4BE4-4C2D-8CC1-0871BABA22C2}" dt="2024-10-20T20:55:18.083" v="120" actId="1076"/>
          <ac:picMkLst>
            <pc:docMk/>
            <pc:sldMk cId="3294423575" sldId="293"/>
            <ac:picMk id="1026" creationId="{B758BE01-C4EB-B404-6A59-5D9D7C89C32F}"/>
          </ac:picMkLst>
        </pc:picChg>
        <pc:picChg chg="mod">
          <ac:chgData name="Hossein Alizadeh" userId="90a73348-fdf1-4717-ad6f-5ce9ff42ec75" providerId="ADAL" clId="{506E793F-4BE4-4C2D-8CC1-0871BABA22C2}" dt="2024-10-20T20:55:23.224" v="121" actId="14100"/>
          <ac:picMkLst>
            <pc:docMk/>
            <pc:sldMk cId="3294423575" sldId="293"/>
            <ac:picMk id="1028" creationId="{55F2A021-B70C-9054-7835-235B6686FF9C}"/>
          </ac:picMkLst>
        </pc:picChg>
      </pc:sldChg>
      <pc:sldChg chg="addSp delSp modSp mod">
        <pc:chgData name="Hossein Alizadeh" userId="90a73348-fdf1-4717-ad6f-5ce9ff42ec75" providerId="ADAL" clId="{506E793F-4BE4-4C2D-8CC1-0871BABA22C2}" dt="2024-10-20T20:56:48.026" v="132" actId="14100"/>
        <pc:sldMkLst>
          <pc:docMk/>
          <pc:sldMk cId="4053354147" sldId="294"/>
        </pc:sldMkLst>
        <pc:spChg chg="add mod">
          <ac:chgData name="Hossein Alizadeh" userId="90a73348-fdf1-4717-ad6f-5ce9ff42ec75" providerId="ADAL" clId="{506E793F-4BE4-4C2D-8CC1-0871BABA22C2}" dt="2024-10-20T20:56:23.517" v="129"/>
          <ac:spMkLst>
            <pc:docMk/>
            <pc:sldMk cId="4053354147" sldId="294"/>
            <ac:spMk id="5" creationId="{A4B5D068-C064-643D-0182-08F889537D5F}"/>
          </ac:spMkLst>
        </pc:spChg>
        <pc:spChg chg="add mod">
          <ac:chgData name="Hossein Alizadeh" userId="90a73348-fdf1-4717-ad6f-5ce9ff42ec75" providerId="ADAL" clId="{506E793F-4BE4-4C2D-8CC1-0871BABA22C2}" dt="2024-10-20T20:56:23.517" v="129"/>
          <ac:spMkLst>
            <pc:docMk/>
            <pc:sldMk cId="4053354147" sldId="294"/>
            <ac:spMk id="6" creationId="{3218CAAA-B1CE-D2CC-024E-5E5EEBD0D423}"/>
          </ac:spMkLst>
        </pc:spChg>
        <pc:spChg chg="del">
          <ac:chgData name="Hossein Alizadeh" userId="90a73348-fdf1-4717-ad6f-5ce9ff42ec75" providerId="ADAL" clId="{506E793F-4BE4-4C2D-8CC1-0871BABA22C2}" dt="2024-10-20T20:56:15.969" v="128" actId="478"/>
          <ac:spMkLst>
            <pc:docMk/>
            <pc:sldMk cId="4053354147" sldId="294"/>
            <ac:spMk id="10" creationId="{DAFBA05B-A42D-02DC-326E-775A82264294}"/>
          </ac:spMkLst>
        </pc:spChg>
        <pc:spChg chg="del">
          <ac:chgData name="Hossein Alizadeh" userId="90a73348-fdf1-4717-ad6f-5ce9ff42ec75" providerId="ADAL" clId="{506E793F-4BE4-4C2D-8CC1-0871BABA22C2}" dt="2024-10-20T20:56:15.969" v="128" actId="478"/>
          <ac:spMkLst>
            <pc:docMk/>
            <pc:sldMk cId="4053354147" sldId="294"/>
            <ac:spMk id="27" creationId="{9D662742-74A3-B9D3-BD16-CBDB61D5891A}"/>
          </ac:spMkLst>
        </pc:spChg>
        <pc:graphicFrameChg chg="add mod">
          <ac:chgData name="Hossein Alizadeh" userId="90a73348-fdf1-4717-ad6f-5ce9ff42ec75" providerId="ADAL" clId="{506E793F-4BE4-4C2D-8CC1-0871BABA22C2}" dt="2024-10-20T20:56:23.517" v="129"/>
          <ac:graphicFrameMkLst>
            <pc:docMk/>
            <pc:sldMk cId="4053354147" sldId="294"/>
            <ac:graphicFrameMk id="2" creationId="{F86A2D5E-46CD-4D3E-EC1F-A628AA130C1B}"/>
          </ac:graphicFrameMkLst>
        </pc:graphicFrameChg>
        <pc:graphicFrameChg chg="add mod">
          <ac:chgData name="Hossein Alizadeh" userId="90a73348-fdf1-4717-ad6f-5ce9ff42ec75" providerId="ADAL" clId="{506E793F-4BE4-4C2D-8CC1-0871BABA22C2}" dt="2024-10-20T20:56:23.517" v="129"/>
          <ac:graphicFrameMkLst>
            <pc:docMk/>
            <pc:sldMk cId="4053354147" sldId="294"/>
            <ac:graphicFrameMk id="4" creationId="{56A05E31-ED11-A718-EFED-CE0DFA1024FD}"/>
          </ac:graphicFrameMkLst>
        </pc:graphicFrameChg>
        <pc:graphicFrameChg chg="del modGraphic">
          <ac:chgData name="Hossein Alizadeh" userId="90a73348-fdf1-4717-ad6f-5ce9ff42ec75" providerId="ADAL" clId="{506E793F-4BE4-4C2D-8CC1-0871BABA22C2}" dt="2024-10-20T20:56:12.423" v="127" actId="478"/>
          <ac:graphicFrameMkLst>
            <pc:docMk/>
            <pc:sldMk cId="4053354147" sldId="294"/>
            <ac:graphicFrameMk id="23" creationId="{8F2D34FE-4715-CC20-235A-75BE7A3A69AC}"/>
          </ac:graphicFrameMkLst>
        </pc:graphicFrameChg>
        <pc:graphicFrameChg chg="del">
          <ac:chgData name="Hossein Alizadeh" userId="90a73348-fdf1-4717-ad6f-5ce9ff42ec75" providerId="ADAL" clId="{506E793F-4BE4-4C2D-8CC1-0871BABA22C2}" dt="2024-10-20T20:56:15.969" v="128" actId="478"/>
          <ac:graphicFrameMkLst>
            <pc:docMk/>
            <pc:sldMk cId="4053354147" sldId="294"/>
            <ac:graphicFrameMk id="26" creationId="{4097624C-7920-F16E-811A-B36B359676A0}"/>
          </ac:graphicFrameMkLst>
        </pc:graphicFrameChg>
        <pc:picChg chg="mod">
          <ac:chgData name="Hossein Alizadeh" userId="90a73348-fdf1-4717-ad6f-5ce9ff42ec75" providerId="ADAL" clId="{506E793F-4BE4-4C2D-8CC1-0871BABA22C2}" dt="2024-10-20T20:56:34.979" v="130" actId="1076"/>
          <ac:picMkLst>
            <pc:docMk/>
            <pc:sldMk cId="4053354147" sldId="294"/>
            <ac:picMk id="3074" creationId="{DD45F0D5-5BCA-4597-89B7-778AB7EDC9C9}"/>
          </ac:picMkLst>
        </pc:picChg>
        <pc:picChg chg="mod">
          <ac:chgData name="Hossein Alizadeh" userId="90a73348-fdf1-4717-ad6f-5ce9ff42ec75" providerId="ADAL" clId="{506E793F-4BE4-4C2D-8CC1-0871BABA22C2}" dt="2024-10-20T20:56:48.026" v="132" actId="14100"/>
          <ac:picMkLst>
            <pc:docMk/>
            <pc:sldMk cId="4053354147" sldId="294"/>
            <ac:picMk id="3076" creationId="{BDB3A5F3-2E81-C585-C5DA-06E0C7FEA0EB}"/>
          </ac:picMkLst>
        </pc:picChg>
      </pc:sldChg>
      <pc:sldChg chg="addSp delSp modSp mod">
        <pc:chgData name="Hossein Alizadeh" userId="90a73348-fdf1-4717-ad6f-5ce9ff42ec75" providerId="ADAL" clId="{506E793F-4BE4-4C2D-8CC1-0871BABA22C2}" dt="2024-10-20T20:58:21.571" v="146" actId="1076"/>
        <pc:sldMkLst>
          <pc:docMk/>
          <pc:sldMk cId="3494917387" sldId="295"/>
        </pc:sldMkLst>
        <pc:spChg chg="add mod">
          <ac:chgData name="Hossein Alizadeh" userId="90a73348-fdf1-4717-ad6f-5ce9ff42ec75" providerId="ADAL" clId="{506E793F-4BE4-4C2D-8CC1-0871BABA22C2}" dt="2024-10-20T20:57:43.040" v="138"/>
          <ac:spMkLst>
            <pc:docMk/>
            <pc:sldMk cId="3494917387" sldId="295"/>
            <ac:spMk id="5" creationId="{B46908B4-72E1-23CF-8568-ABA6035485BF}"/>
          </ac:spMkLst>
        </pc:spChg>
        <pc:spChg chg="add mod">
          <ac:chgData name="Hossein Alizadeh" userId="90a73348-fdf1-4717-ad6f-5ce9ff42ec75" providerId="ADAL" clId="{506E793F-4BE4-4C2D-8CC1-0871BABA22C2}" dt="2024-10-20T20:57:43.040" v="138"/>
          <ac:spMkLst>
            <pc:docMk/>
            <pc:sldMk cId="3494917387" sldId="295"/>
            <ac:spMk id="6" creationId="{F7F5269A-3CB8-AFAC-B86E-C12B3D81BCD4}"/>
          </ac:spMkLst>
        </pc:spChg>
        <pc:spChg chg="del">
          <ac:chgData name="Hossein Alizadeh" userId="90a73348-fdf1-4717-ad6f-5ce9ff42ec75" providerId="ADAL" clId="{506E793F-4BE4-4C2D-8CC1-0871BABA22C2}" dt="2024-10-20T20:57:36.826" v="137" actId="478"/>
          <ac:spMkLst>
            <pc:docMk/>
            <pc:sldMk cId="3494917387" sldId="295"/>
            <ac:spMk id="10" creationId="{FB885F28-A121-2370-D75C-A0A7BE1A63CE}"/>
          </ac:spMkLst>
        </pc:spChg>
        <pc:spChg chg="del">
          <ac:chgData name="Hossein Alizadeh" userId="90a73348-fdf1-4717-ad6f-5ce9ff42ec75" providerId="ADAL" clId="{506E793F-4BE4-4C2D-8CC1-0871BABA22C2}" dt="2024-10-20T20:57:36.826" v="137" actId="478"/>
          <ac:spMkLst>
            <pc:docMk/>
            <pc:sldMk cId="3494917387" sldId="295"/>
            <ac:spMk id="27" creationId="{28200C02-BB1E-EA6E-E8E3-5F92FECF1D21}"/>
          </ac:spMkLst>
        </pc:spChg>
        <pc:graphicFrameChg chg="add mod">
          <ac:chgData name="Hossein Alizadeh" userId="90a73348-fdf1-4717-ad6f-5ce9ff42ec75" providerId="ADAL" clId="{506E793F-4BE4-4C2D-8CC1-0871BABA22C2}" dt="2024-10-20T20:57:43.040" v="138"/>
          <ac:graphicFrameMkLst>
            <pc:docMk/>
            <pc:sldMk cId="3494917387" sldId="295"/>
            <ac:graphicFrameMk id="2" creationId="{90AF5EC5-7F90-0DAA-F283-E7286ED16C82}"/>
          </ac:graphicFrameMkLst>
        </pc:graphicFrameChg>
        <pc:graphicFrameChg chg="add mod">
          <ac:chgData name="Hossein Alizadeh" userId="90a73348-fdf1-4717-ad6f-5ce9ff42ec75" providerId="ADAL" clId="{506E793F-4BE4-4C2D-8CC1-0871BABA22C2}" dt="2024-10-20T20:57:43.040" v="138"/>
          <ac:graphicFrameMkLst>
            <pc:docMk/>
            <pc:sldMk cId="3494917387" sldId="295"/>
            <ac:graphicFrameMk id="4" creationId="{FE77FD68-A393-1B01-3855-B1E52BDC691A}"/>
          </ac:graphicFrameMkLst>
        </pc:graphicFrameChg>
        <pc:graphicFrameChg chg="del">
          <ac:chgData name="Hossein Alizadeh" userId="90a73348-fdf1-4717-ad6f-5ce9ff42ec75" providerId="ADAL" clId="{506E793F-4BE4-4C2D-8CC1-0871BABA22C2}" dt="2024-10-20T20:57:36.826" v="137" actId="478"/>
          <ac:graphicFrameMkLst>
            <pc:docMk/>
            <pc:sldMk cId="3494917387" sldId="295"/>
            <ac:graphicFrameMk id="23" creationId="{FB93505D-8059-9777-49EE-A8A63DFF7CC3}"/>
          </ac:graphicFrameMkLst>
        </pc:graphicFrameChg>
        <pc:graphicFrameChg chg="del">
          <ac:chgData name="Hossein Alizadeh" userId="90a73348-fdf1-4717-ad6f-5ce9ff42ec75" providerId="ADAL" clId="{506E793F-4BE4-4C2D-8CC1-0871BABA22C2}" dt="2024-10-20T20:57:36.826" v="137" actId="478"/>
          <ac:graphicFrameMkLst>
            <pc:docMk/>
            <pc:sldMk cId="3494917387" sldId="295"/>
            <ac:graphicFrameMk id="26" creationId="{A77E8F82-747A-6D3C-D18D-B51E6C8EEC30}"/>
          </ac:graphicFrameMkLst>
        </pc:graphicFrameChg>
        <pc:picChg chg="mod">
          <ac:chgData name="Hossein Alizadeh" userId="90a73348-fdf1-4717-ad6f-5ce9ff42ec75" providerId="ADAL" clId="{506E793F-4BE4-4C2D-8CC1-0871BABA22C2}" dt="2024-10-20T20:58:21.571" v="146" actId="1076"/>
          <ac:picMkLst>
            <pc:docMk/>
            <pc:sldMk cId="3494917387" sldId="295"/>
            <ac:picMk id="2050" creationId="{8C1EB3FC-6012-0F31-92D1-1588AF7500DA}"/>
          </ac:picMkLst>
        </pc:picChg>
        <pc:picChg chg="mod">
          <ac:chgData name="Hossein Alizadeh" userId="90a73348-fdf1-4717-ad6f-5ce9ff42ec75" providerId="ADAL" clId="{506E793F-4BE4-4C2D-8CC1-0871BABA22C2}" dt="2024-10-20T20:58:10.588" v="143" actId="14100"/>
          <ac:picMkLst>
            <pc:docMk/>
            <pc:sldMk cId="3494917387" sldId="295"/>
            <ac:picMk id="2052" creationId="{34674650-B965-DAD1-6D75-C7C8A4A359C5}"/>
          </ac:picMkLst>
        </pc:picChg>
      </pc:sldChg>
      <pc:sldChg chg="addSp delSp modSp mod">
        <pc:chgData name="Hossein Alizadeh" userId="90a73348-fdf1-4717-ad6f-5ce9ff42ec75" providerId="ADAL" clId="{506E793F-4BE4-4C2D-8CC1-0871BABA22C2}" dt="2024-10-20T21:18:41.138" v="670" actId="1037"/>
        <pc:sldMkLst>
          <pc:docMk/>
          <pc:sldMk cId="59276369" sldId="296"/>
        </pc:sldMkLst>
        <pc:spChg chg="mod topLvl">
          <ac:chgData name="Hossein Alizadeh" userId="90a73348-fdf1-4717-ad6f-5ce9ff42ec75" providerId="ADAL" clId="{506E793F-4BE4-4C2D-8CC1-0871BABA22C2}" dt="2024-10-20T21:18:33.104" v="661" actId="164"/>
          <ac:spMkLst>
            <pc:docMk/>
            <pc:sldMk cId="59276369" sldId="296"/>
            <ac:spMk id="4" creationId="{830CE05E-B748-1D2B-74EE-6C2ABDF7E865}"/>
          </ac:spMkLst>
        </pc:spChg>
        <pc:spChg chg="mod topLvl">
          <ac:chgData name="Hossein Alizadeh" userId="90a73348-fdf1-4717-ad6f-5ce9ff42ec75" providerId="ADAL" clId="{506E793F-4BE4-4C2D-8CC1-0871BABA22C2}" dt="2024-10-20T21:18:33.104" v="661" actId="164"/>
          <ac:spMkLst>
            <pc:docMk/>
            <pc:sldMk cId="59276369" sldId="296"/>
            <ac:spMk id="5" creationId="{057E080D-56AE-1BBF-8D2F-9EE37F018BFB}"/>
          </ac:spMkLst>
        </pc:spChg>
        <pc:spChg chg="mod topLvl">
          <ac:chgData name="Hossein Alizadeh" userId="90a73348-fdf1-4717-ad6f-5ce9ff42ec75" providerId="ADAL" clId="{506E793F-4BE4-4C2D-8CC1-0871BABA22C2}" dt="2024-10-20T21:18:33.104" v="661" actId="164"/>
          <ac:spMkLst>
            <pc:docMk/>
            <pc:sldMk cId="59276369" sldId="296"/>
            <ac:spMk id="6" creationId="{9EEFB6A5-8FCD-FE46-A0E0-23770A5975B5}"/>
          </ac:spMkLst>
        </pc:spChg>
        <pc:spChg chg="mod topLvl">
          <ac:chgData name="Hossein Alizadeh" userId="90a73348-fdf1-4717-ad6f-5ce9ff42ec75" providerId="ADAL" clId="{506E793F-4BE4-4C2D-8CC1-0871BABA22C2}" dt="2024-10-20T21:18:33.104" v="661" actId="164"/>
          <ac:spMkLst>
            <pc:docMk/>
            <pc:sldMk cId="59276369" sldId="296"/>
            <ac:spMk id="7" creationId="{06B3FFDC-6B19-A4E7-B834-F908A06346F8}"/>
          </ac:spMkLst>
        </pc:spChg>
        <pc:spChg chg="mod topLvl">
          <ac:chgData name="Hossein Alizadeh" userId="90a73348-fdf1-4717-ad6f-5ce9ff42ec75" providerId="ADAL" clId="{506E793F-4BE4-4C2D-8CC1-0871BABA22C2}" dt="2024-10-20T21:18:33.104" v="661" actId="164"/>
          <ac:spMkLst>
            <pc:docMk/>
            <pc:sldMk cId="59276369" sldId="296"/>
            <ac:spMk id="8" creationId="{E3AAADBB-EAC3-D4FB-B57E-9FAB9424D1CA}"/>
          </ac:spMkLst>
        </pc:spChg>
        <pc:spChg chg="mod topLvl">
          <ac:chgData name="Hossein Alizadeh" userId="90a73348-fdf1-4717-ad6f-5ce9ff42ec75" providerId="ADAL" clId="{506E793F-4BE4-4C2D-8CC1-0871BABA22C2}" dt="2024-10-20T21:18:33.104" v="661" actId="164"/>
          <ac:spMkLst>
            <pc:docMk/>
            <pc:sldMk cId="59276369" sldId="296"/>
            <ac:spMk id="10" creationId="{F26C006F-6775-FA7D-E1C7-4BCED3253970}"/>
          </ac:spMkLst>
        </pc:spChg>
        <pc:spChg chg="mod topLvl">
          <ac:chgData name="Hossein Alizadeh" userId="90a73348-fdf1-4717-ad6f-5ce9ff42ec75" providerId="ADAL" clId="{506E793F-4BE4-4C2D-8CC1-0871BABA22C2}" dt="2024-10-20T21:18:33.104" v="661" actId="164"/>
          <ac:spMkLst>
            <pc:docMk/>
            <pc:sldMk cId="59276369" sldId="296"/>
            <ac:spMk id="11" creationId="{6C891531-DF48-5B6B-C3A5-A3CB1C81EAAE}"/>
          </ac:spMkLst>
        </pc:spChg>
        <pc:spChg chg="mod topLvl">
          <ac:chgData name="Hossein Alizadeh" userId="90a73348-fdf1-4717-ad6f-5ce9ff42ec75" providerId="ADAL" clId="{506E793F-4BE4-4C2D-8CC1-0871BABA22C2}" dt="2024-10-20T21:18:33.104" v="661" actId="164"/>
          <ac:spMkLst>
            <pc:docMk/>
            <pc:sldMk cId="59276369" sldId="296"/>
            <ac:spMk id="12" creationId="{25973529-63BE-64FF-11B9-9C024E3FD907}"/>
          </ac:spMkLst>
        </pc:spChg>
        <pc:spChg chg="mod topLvl">
          <ac:chgData name="Hossein Alizadeh" userId="90a73348-fdf1-4717-ad6f-5ce9ff42ec75" providerId="ADAL" clId="{506E793F-4BE4-4C2D-8CC1-0871BABA22C2}" dt="2024-10-20T21:18:33.104" v="661" actId="164"/>
          <ac:spMkLst>
            <pc:docMk/>
            <pc:sldMk cId="59276369" sldId="296"/>
            <ac:spMk id="13" creationId="{5DD77E40-8359-6501-27F3-67C2EA93125A}"/>
          </ac:spMkLst>
        </pc:spChg>
        <pc:spChg chg="mod topLvl">
          <ac:chgData name="Hossein Alizadeh" userId="90a73348-fdf1-4717-ad6f-5ce9ff42ec75" providerId="ADAL" clId="{506E793F-4BE4-4C2D-8CC1-0871BABA22C2}" dt="2024-10-20T21:18:33.104" v="661" actId="164"/>
          <ac:spMkLst>
            <pc:docMk/>
            <pc:sldMk cId="59276369" sldId="296"/>
            <ac:spMk id="15" creationId="{2A4628D6-16B6-A1BF-8D1A-5FEC0D383E6E}"/>
          </ac:spMkLst>
        </pc:spChg>
        <pc:spChg chg="mod topLvl">
          <ac:chgData name="Hossein Alizadeh" userId="90a73348-fdf1-4717-ad6f-5ce9ff42ec75" providerId="ADAL" clId="{506E793F-4BE4-4C2D-8CC1-0871BABA22C2}" dt="2024-10-20T21:18:33.104" v="661" actId="164"/>
          <ac:spMkLst>
            <pc:docMk/>
            <pc:sldMk cId="59276369" sldId="296"/>
            <ac:spMk id="18" creationId="{D3E7029A-CEE3-6D17-1DFF-77B761550BD7}"/>
          </ac:spMkLst>
        </pc:spChg>
        <pc:spChg chg="mod topLvl">
          <ac:chgData name="Hossein Alizadeh" userId="90a73348-fdf1-4717-ad6f-5ce9ff42ec75" providerId="ADAL" clId="{506E793F-4BE4-4C2D-8CC1-0871BABA22C2}" dt="2024-10-20T21:18:33.104" v="661" actId="164"/>
          <ac:spMkLst>
            <pc:docMk/>
            <pc:sldMk cId="59276369" sldId="296"/>
            <ac:spMk id="19" creationId="{627130A7-0EEB-22B8-EF87-245275D20A50}"/>
          </ac:spMkLst>
        </pc:spChg>
        <pc:spChg chg="mod topLvl">
          <ac:chgData name="Hossein Alizadeh" userId="90a73348-fdf1-4717-ad6f-5ce9ff42ec75" providerId="ADAL" clId="{506E793F-4BE4-4C2D-8CC1-0871BABA22C2}" dt="2024-10-20T21:18:33.104" v="661" actId="164"/>
          <ac:spMkLst>
            <pc:docMk/>
            <pc:sldMk cId="59276369" sldId="296"/>
            <ac:spMk id="20" creationId="{58A78C15-C4DE-1806-A910-AECA67A449ED}"/>
          </ac:spMkLst>
        </pc:spChg>
        <pc:spChg chg="mod topLvl">
          <ac:chgData name="Hossein Alizadeh" userId="90a73348-fdf1-4717-ad6f-5ce9ff42ec75" providerId="ADAL" clId="{506E793F-4BE4-4C2D-8CC1-0871BABA22C2}" dt="2024-10-20T21:18:33.104" v="661" actId="164"/>
          <ac:spMkLst>
            <pc:docMk/>
            <pc:sldMk cId="59276369" sldId="296"/>
            <ac:spMk id="21" creationId="{671573C4-6CBF-1342-2231-6791F33BD06F}"/>
          </ac:spMkLst>
        </pc:spChg>
        <pc:spChg chg="mod topLvl">
          <ac:chgData name="Hossein Alizadeh" userId="90a73348-fdf1-4717-ad6f-5ce9ff42ec75" providerId="ADAL" clId="{506E793F-4BE4-4C2D-8CC1-0871BABA22C2}" dt="2024-10-20T21:18:33.104" v="661" actId="164"/>
          <ac:spMkLst>
            <pc:docMk/>
            <pc:sldMk cId="59276369" sldId="296"/>
            <ac:spMk id="33" creationId="{E1A3CE73-B607-FD5F-4368-FF7835C7C36D}"/>
          </ac:spMkLst>
        </pc:spChg>
        <pc:grpChg chg="add mod">
          <ac:chgData name="Hossein Alizadeh" userId="90a73348-fdf1-4717-ad6f-5ce9ff42ec75" providerId="ADAL" clId="{506E793F-4BE4-4C2D-8CC1-0871BABA22C2}" dt="2024-10-20T21:18:41.138" v="670" actId="1037"/>
          <ac:grpSpMkLst>
            <pc:docMk/>
            <pc:sldMk cId="59276369" sldId="296"/>
            <ac:grpSpMk id="2" creationId="{9B5D88E3-C85B-AFE3-2F71-55A29555372E}"/>
          </ac:grpSpMkLst>
        </pc:grpChg>
        <pc:grpChg chg="del mod ord">
          <ac:chgData name="Hossein Alizadeh" userId="90a73348-fdf1-4717-ad6f-5ce9ff42ec75" providerId="ADAL" clId="{506E793F-4BE4-4C2D-8CC1-0871BABA22C2}" dt="2024-10-20T21:16:48.282" v="568" actId="165"/>
          <ac:grpSpMkLst>
            <pc:docMk/>
            <pc:sldMk cId="59276369" sldId="296"/>
            <ac:grpSpMk id="3" creationId="{7A448EF1-5C84-5793-8742-26E84C9D2240}"/>
          </ac:grpSpMkLst>
        </pc:grpChg>
        <pc:picChg chg="mod topLvl">
          <ac:chgData name="Hossein Alizadeh" userId="90a73348-fdf1-4717-ad6f-5ce9ff42ec75" providerId="ADAL" clId="{506E793F-4BE4-4C2D-8CC1-0871BABA22C2}" dt="2024-10-20T21:18:33.104" v="661" actId="164"/>
          <ac:picMkLst>
            <pc:docMk/>
            <pc:sldMk cId="59276369" sldId="296"/>
            <ac:picMk id="35" creationId="{2D82C915-0C39-87AD-DF2A-0C2CD24E9223}"/>
          </ac:picMkLst>
        </pc:picChg>
        <pc:picChg chg="mod topLvl">
          <ac:chgData name="Hossein Alizadeh" userId="90a73348-fdf1-4717-ad6f-5ce9ff42ec75" providerId="ADAL" clId="{506E793F-4BE4-4C2D-8CC1-0871BABA22C2}" dt="2024-10-20T21:18:33.104" v="661" actId="164"/>
          <ac:picMkLst>
            <pc:docMk/>
            <pc:sldMk cId="59276369" sldId="296"/>
            <ac:picMk id="36" creationId="{4A6B6044-6E4A-BB2D-1269-628821B270C6}"/>
          </ac:picMkLst>
        </pc:picChg>
        <pc:picChg chg="mod topLvl">
          <ac:chgData name="Hossein Alizadeh" userId="90a73348-fdf1-4717-ad6f-5ce9ff42ec75" providerId="ADAL" clId="{506E793F-4BE4-4C2D-8CC1-0871BABA22C2}" dt="2024-10-20T21:18:33.104" v="661" actId="164"/>
          <ac:picMkLst>
            <pc:docMk/>
            <pc:sldMk cId="59276369" sldId="296"/>
            <ac:picMk id="37" creationId="{16F16204-45E8-2E2E-69F0-C0AC0C698CAD}"/>
          </ac:picMkLst>
        </pc:picChg>
        <pc:picChg chg="mod topLvl">
          <ac:chgData name="Hossein Alizadeh" userId="90a73348-fdf1-4717-ad6f-5ce9ff42ec75" providerId="ADAL" clId="{506E793F-4BE4-4C2D-8CC1-0871BABA22C2}" dt="2024-10-20T21:18:33.104" v="661" actId="164"/>
          <ac:picMkLst>
            <pc:docMk/>
            <pc:sldMk cId="59276369" sldId="296"/>
            <ac:picMk id="38" creationId="{93988EC4-B516-227D-BC95-426CAB0DC76B}"/>
          </ac:picMkLst>
        </pc:picChg>
      </pc:sldChg>
      <pc:sldChg chg="addSp delSp modSp add mod">
        <pc:chgData name="Hossein Alizadeh" userId="90a73348-fdf1-4717-ad6f-5ce9ff42ec75" providerId="ADAL" clId="{506E793F-4BE4-4C2D-8CC1-0871BABA22C2}" dt="2024-10-20T20:53:50.104" v="111"/>
        <pc:sldMkLst>
          <pc:docMk/>
          <pc:sldMk cId="4082564816" sldId="298"/>
        </pc:sldMkLst>
        <pc:spChg chg="mod">
          <ac:chgData name="Hossein Alizadeh" userId="90a73348-fdf1-4717-ad6f-5ce9ff42ec75" providerId="ADAL" clId="{506E793F-4BE4-4C2D-8CC1-0871BABA22C2}" dt="2024-10-20T20:52:59.985" v="102"/>
          <ac:spMkLst>
            <pc:docMk/>
            <pc:sldMk cId="4082564816" sldId="298"/>
            <ac:spMk id="16" creationId="{C2094699-F771-81E3-1ADB-F62FCB700C5D}"/>
          </ac:spMkLst>
        </pc:spChg>
        <pc:graphicFrameChg chg="mod">
          <ac:chgData name="Hossein Alizadeh" userId="90a73348-fdf1-4717-ad6f-5ce9ff42ec75" providerId="ADAL" clId="{506E793F-4BE4-4C2D-8CC1-0871BABA22C2}" dt="2024-10-20T20:53:50.104" v="111"/>
          <ac:graphicFrameMkLst>
            <pc:docMk/>
            <pc:sldMk cId="4082564816" sldId="298"/>
            <ac:graphicFrameMk id="8" creationId="{E382EB20-EE0E-2F54-BF6B-06741F053013}"/>
          </ac:graphicFrameMkLst>
        </pc:graphicFrameChg>
        <pc:graphicFrameChg chg="mod">
          <ac:chgData name="Hossein Alizadeh" userId="90a73348-fdf1-4717-ad6f-5ce9ff42ec75" providerId="ADAL" clId="{506E793F-4BE4-4C2D-8CC1-0871BABA22C2}" dt="2024-10-20T20:53:43.260" v="110"/>
          <ac:graphicFrameMkLst>
            <pc:docMk/>
            <pc:sldMk cId="4082564816" sldId="298"/>
            <ac:graphicFrameMk id="21" creationId="{2BC1386D-F25B-C7EA-90BA-4635BB64FF84}"/>
          </ac:graphicFrameMkLst>
        </pc:graphicFrameChg>
        <pc:picChg chg="add mod ord">
          <ac:chgData name="Hossein Alizadeh" userId="90a73348-fdf1-4717-ad6f-5ce9ff42ec75" providerId="ADAL" clId="{506E793F-4BE4-4C2D-8CC1-0871BABA22C2}" dt="2024-10-20T20:53:28.235" v="109" actId="14100"/>
          <ac:picMkLst>
            <pc:docMk/>
            <pc:sldMk cId="4082564816" sldId="298"/>
            <ac:picMk id="2" creationId="{F2499C93-706F-0EC8-1E46-8649F3CA55D0}"/>
          </ac:picMkLst>
        </pc:picChg>
        <pc:picChg chg="add mod">
          <ac:chgData name="Hossein Alizadeh" userId="90a73348-fdf1-4717-ad6f-5ce9ff42ec75" providerId="ADAL" clId="{506E793F-4BE4-4C2D-8CC1-0871BABA22C2}" dt="2024-10-20T20:53:10.281" v="106" actId="1076"/>
          <ac:picMkLst>
            <pc:docMk/>
            <pc:sldMk cId="4082564816" sldId="298"/>
            <ac:picMk id="4" creationId="{7E900CF7-DDB3-5E96-3870-020EEEAE00B9}"/>
          </ac:picMkLst>
        </pc:picChg>
        <pc:picChg chg="del">
          <ac:chgData name="Hossein Alizadeh" userId="90a73348-fdf1-4717-ad6f-5ce9ff42ec75" providerId="ADAL" clId="{506E793F-4BE4-4C2D-8CC1-0871BABA22C2}" dt="2024-10-20T20:53:02.327" v="103" actId="478"/>
          <ac:picMkLst>
            <pc:docMk/>
            <pc:sldMk cId="4082564816" sldId="298"/>
            <ac:picMk id="9" creationId="{A96FBADC-F34D-D3AC-467C-106825D6A6CA}"/>
          </ac:picMkLst>
        </pc:picChg>
        <pc:picChg chg="del">
          <ac:chgData name="Hossein Alizadeh" userId="90a73348-fdf1-4717-ad6f-5ce9ff42ec75" providerId="ADAL" clId="{506E793F-4BE4-4C2D-8CC1-0871BABA22C2}" dt="2024-10-20T20:53:02.848" v="104" actId="478"/>
          <ac:picMkLst>
            <pc:docMk/>
            <pc:sldMk cId="4082564816" sldId="298"/>
            <ac:picMk id="12" creationId="{5750AE83-2F41-01D6-5008-83B4DB63F464}"/>
          </ac:picMkLst>
        </pc:picChg>
      </pc:sldChg>
      <pc:sldChg chg="modSp add del">
        <pc:chgData name="Hossein Alizadeh" userId="90a73348-fdf1-4717-ad6f-5ce9ff42ec75" providerId="ADAL" clId="{506E793F-4BE4-4C2D-8CC1-0871BABA22C2}" dt="2024-10-20T20:57:48.289" v="139" actId="2696"/>
        <pc:sldMkLst>
          <pc:docMk/>
          <pc:sldMk cId="2119151300" sldId="299"/>
        </pc:sldMkLst>
        <pc:graphicFrameChg chg="mod">
          <ac:chgData name="Hossein Alizadeh" userId="90a73348-fdf1-4717-ad6f-5ce9ff42ec75" providerId="ADAL" clId="{506E793F-4BE4-4C2D-8CC1-0871BABA22C2}" dt="2024-10-20T20:57:32.095" v="136"/>
          <ac:graphicFrameMkLst>
            <pc:docMk/>
            <pc:sldMk cId="2119151300" sldId="299"/>
            <ac:graphicFrameMk id="2" creationId="{453B6236-37CB-E3BA-E793-0F7A0672BA9B}"/>
          </ac:graphicFrameMkLst>
        </pc:graphicFrameChg>
        <pc:graphicFrameChg chg="mod">
          <ac:chgData name="Hossein Alizadeh" userId="90a73348-fdf1-4717-ad6f-5ce9ff42ec75" providerId="ADAL" clId="{506E793F-4BE4-4C2D-8CC1-0871BABA22C2}" dt="2024-10-20T20:57:23.962" v="135"/>
          <ac:graphicFrameMkLst>
            <pc:docMk/>
            <pc:sldMk cId="2119151300" sldId="299"/>
            <ac:graphicFrameMk id="4" creationId="{968AB5A7-AF34-813C-2165-D60E74519DBD}"/>
          </ac:graphicFrameMkLst>
        </pc:graphicFrameChg>
      </pc:sldChg>
      <pc:sldChg chg="modSp add del">
        <pc:chgData name="Hossein Alizadeh" userId="90a73348-fdf1-4717-ad6f-5ce9ff42ec75" providerId="ADAL" clId="{506E793F-4BE4-4C2D-8CC1-0871BABA22C2}" dt="2024-10-20T20:56:56.592" v="133" actId="2696"/>
        <pc:sldMkLst>
          <pc:docMk/>
          <pc:sldMk cId="3349942845" sldId="299"/>
        </pc:sldMkLst>
        <pc:graphicFrameChg chg="mod">
          <ac:chgData name="Hossein Alizadeh" userId="90a73348-fdf1-4717-ad6f-5ce9ff42ec75" providerId="ADAL" clId="{506E793F-4BE4-4C2D-8CC1-0871BABA22C2}" dt="2024-10-20T20:56:06.701" v="126"/>
          <ac:graphicFrameMkLst>
            <pc:docMk/>
            <pc:sldMk cId="3349942845" sldId="299"/>
            <ac:graphicFrameMk id="23" creationId="{E8D5370E-A56F-DD4D-E987-885F1C12393C}"/>
          </ac:graphicFrameMkLst>
        </pc:graphicFrameChg>
        <pc:graphicFrameChg chg="mod">
          <ac:chgData name="Hossein Alizadeh" userId="90a73348-fdf1-4717-ad6f-5ce9ff42ec75" providerId="ADAL" clId="{506E793F-4BE4-4C2D-8CC1-0871BABA22C2}" dt="2024-10-20T20:55:58.011" v="123"/>
          <ac:graphicFrameMkLst>
            <pc:docMk/>
            <pc:sldMk cId="3349942845" sldId="299"/>
            <ac:graphicFrameMk id="26" creationId="{C2780905-1ECD-8432-E1B7-82EC516BFC26}"/>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75F657-A424-42C9-A791-E1EEF200575E}" type="datetimeFigureOut">
              <a:rPr lang="en-US" smtClean="0"/>
              <a:t>10/20/2024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0F584D-8E12-4898-9085-E54ED7169B24}" type="slidenum">
              <a:rPr lang="en-US" smtClean="0"/>
              <a:t>‹#›</a:t>
            </a:fld>
            <a:endParaRPr lang="en-US"/>
          </a:p>
        </p:txBody>
      </p:sp>
    </p:spTree>
    <p:extLst>
      <p:ext uri="{BB962C8B-B14F-4D97-AF65-F5344CB8AC3E}">
        <p14:creationId xmlns:p14="http://schemas.microsoft.com/office/powerpoint/2010/main" val="3321786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C20F584D-8E12-4898-9085-E54ED7169B24}" type="slidenum">
              <a:rPr lang="en-US" smtClean="0"/>
              <a:t>1</a:t>
            </a:fld>
            <a:endParaRPr lang="en-US"/>
          </a:p>
        </p:txBody>
      </p:sp>
    </p:spTree>
    <p:extLst>
      <p:ext uri="{BB962C8B-B14F-4D97-AF65-F5344CB8AC3E}">
        <p14:creationId xmlns:p14="http://schemas.microsoft.com/office/powerpoint/2010/main" val="3354320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Output of AI model includes field variables such as pressure, temperature, wind components, and moisture variables, which are structured in a way that WRF can efficiently read and process. </a:t>
            </a:r>
          </a:p>
          <a:p>
            <a:r>
              <a:rPr lang="en-US" dirty="0"/>
              <a:t>There is a Quality control procedure that involve gross error checks to identify and eliminate observations that fall outside the plausible range of meteorological variables, buddy checks to compare each observation with neighboring observations to detect inconsistencies or anomalies, and cross-validation against a background field to identify and discard data that significantly deviate from expected values.</a:t>
            </a:r>
          </a:p>
          <a:p>
            <a:endParaRPr lang="en-US" dirty="0"/>
          </a:p>
          <a:p>
            <a:r>
              <a:rPr lang="en-US" dirty="0"/>
              <a:t>The </a:t>
            </a:r>
            <a:r>
              <a:rPr lang="en-US" b="1" dirty="0"/>
              <a:t>timing</a:t>
            </a:r>
            <a:r>
              <a:rPr lang="en-US" dirty="0"/>
              <a:t> of applying nudges to the model defines the interval between the updates of nudging tendency terms and the assimilation of new observations.</a:t>
            </a:r>
          </a:p>
          <a:p>
            <a:endParaRPr lang="en-US" dirty="0"/>
          </a:p>
          <a:p>
            <a:r>
              <a:rPr lang="en-US" dirty="0"/>
              <a:t>The fundamental concept in observation nudging is the calculation of innovations, which represent the differences between observed values and the model's corresponding variables at the observation locations. </a:t>
            </a:r>
          </a:p>
          <a:p>
            <a:endParaRPr lang="en-US" dirty="0"/>
          </a:p>
          <a:p>
            <a:r>
              <a:rPr lang="en-US" dirty="0"/>
              <a:t>The weightings in nudging process ensures observations influence the model state appropriately in space and time. The overall nudging incorporates temporal, vertical, and horizontal weighting functions. Vertical weighting functions vary based on the observation type and the structure of the planetary boundary layer,</a:t>
            </a:r>
            <a:r>
              <a:rPr lang="en-US" baseline="0" dirty="0"/>
              <a:t> and h</a:t>
            </a:r>
            <a:r>
              <a:rPr lang="en-US" dirty="0"/>
              <a:t>orizontal weighting involves calculating a radius of influence and applying a distance-based weighting function to modulate the influence.</a:t>
            </a:r>
          </a:p>
          <a:p>
            <a:endParaRPr lang="en-US" dirty="0"/>
          </a:p>
          <a:p>
            <a:r>
              <a:rPr lang="en-US" dirty="0"/>
              <a:t>Once the nudging tendencies are computed using innovations and weighting functions, these tendencies are added to the model's prognostic equations as additional forcing terms. This process gradually adjusts the model variables toward the observed values without abrupt changes that could destabilize the model.</a:t>
            </a:r>
          </a:p>
        </p:txBody>
      </p:sp>
      <p:sp>
        <p:nvSpPr>
          <p:cNvPr id="4" name="Slide Number Placeholder 3"/>
          <p:cNvSpPr>
            <a:spLocks noGrp="1"/>
          </p:cNvSpPr>
          <p:nvPr>
            <p:ph type="sldNum" sz="quarter" idx="10"/>
          </p:nvPr>
        </p:nvSpPr>
        <p:spPr/>
        <p:txBody>
          <a:bodyPr/>
          <a:lstStyle/>
          <a:p>
            <a:fld id="{C20F584D-8E12-4898-9085-E54ED7169B24}" type="slidenum">
              <a:rPr lang="en-US" smtClean="0"/>
              <a:t>6</a:t>
            </a:fld>
            <a:endParaRPr lang="en-US"/>
          </a:p>
        </p:txBody>
      </p:sp>
    </p:spTree>
    <p:extLst>
      <p:ext uri="{BB962C8B-B14F-4D97-AF65-F5344CB8AC3E}">
        <p14:creationId xmlns:p14="http://schemas.microsoft.com/office/powerpoint/2010/main" val="3683137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109A9-3192-170F-3221-9814244DA0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B430EC-EC29-A9C0-7052-100216CF7A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5731F-3108-9FB0-560C-8E091AC7EA6C}"/>
              </a:ext>
            </a:extLst>
          </p:cNvPr>
          <p:cNvSpPr>
            <a:spLocks noGrp="1"/>
          </p:cNvSpPr>
          <p:nvPr>
            <p:ph type="body" idx="1"/>
          </p:nvPr>
        </p:nvSpPr>
        <p:spPr/>
        <p:txBody>
          <a:bodyPr/>
          <a:lstStyle/>
          <a:p>
            <a:r>
              <a:rPr lang="en-US" dirty="0"/>
              <a:t>As mentioned, </a:t>
            </a:r>
            <a:r>
              <a:rPr lang="en-CA" sz="1200" dirty="0">
                <a:effectLst/>
                <a:latin typeface="Aptos" panose="020B0004020202020204" pitchFamily="34" charset="0"/>
                <a:cs typeface="Times New Roman" panose="02020603050405020304" pitchFamily="18" charset="0"/>
              </a:rPr>
              <a:t>i</a:t>
            </a:r>
            <a:r>
              <a:rPr lang="en-CA" sz="1200" dirty="0">
                <a:effectLst/>
                <a:latin typeface="Aptos" panose="020B0004020202020204" pitchFamily="34" charset="0"/>
                <a:ea typeface="Aptos" panose="020B0004020202020204" pitchFamily="34" charset="0"/>
                <a:cs typeface="Times New Roman" panose="02020603050405020304" pitchFamily="18" charset="0"/>
              </a:rPr>
              <a:t>n order to improve the accuracy of the </a:t>
            </a:r>
            <a:r>
              <a:rPr lang="en-CA" sz="1200" b="1" dirty="0">
                <a:effectLst/>
                <a:latin typeface="Aptos" panose="020B0004020202020204" pitchFamily="34" charset="0"/>
                <a:ea typeface="Aptos" panose="020B0004020202020204" pitchFamily="34" charset="0"/>
                <a:cs typeface="Times New Roman" panose="02020603050405020304" pitchFamily="18" charset="0"/>
              </a:rPr>
              <a:t>WRF model</a:t>
            </a:r>
            <a:r>
              <a:rPr lang="en-CA" sz="1200" dirty="0">
                <a:effectLst/>
                <a:latin typeface="Aptos" panose="020B0004020202020204" pitchFamily="34" charset="0"/>
                <a:ea typeface="Aptos" panose="020B0004020202020204" pitchFamily="34" charset="0"/>
                <a:cs typeface="Times New Roman" panose="02020603050405020304" pitchFamily="18" charset="0"/>
              </a:rPr>
              <a:t>, we need high-resolution climate data as input for its data assimilation process.</a:t>
            </a:r>
          </a:p>
          <a:p>
            <a:r>
              <a:rPr lang="en-CA" sz="1200" dirty="0">
                <a:effectLst/>
                <a:latin typeface="Aptos" panose="020B0004020202020204" pitchFamily="34" charset="0"/>
                <a:ea typeface="Aptos" panose="020B0004020202020204" pitchFamily="34" charset="0"/>
                <a:cs typeface="Times New Roman" panose="02020603050405020304" pitchFamily="18" charset="0"/>
              </a:rPr>
              <a:t>Such data is often unavailable, especially at finer scales like 1 km. So we tried to come up with a deep learning framework that could generate this high-resolution data by downscaling coarser inputs.</a:t>
            </a:r>
            <a:r>
              <a:rPr lang="en-CA" dirty="0">
                <a:effectLst/>
              </a:rPr>
              <a:t> </a:t>
            </a:r>
            <a:endParaRPr lang="en-CA" sz="1200" dirty="0">
              <a:effectLst/>
              <a:latin typeface="Aptos" panose="020B0004020202020204" pitchFamily="34" charset="0"/>
              <a:cs typeface="Times New Roman" panose="02020603050405020304" pitchFamily="18" charset="0"/>
            </a:endParaRPr>
          </a:p>
          <a:p>
            <a:r>
              <a:rPr lang="en-CA" sz="1200" kern="100" dirty="0">
                <a:effectLst/>
                <a:latin typeface="Aptos" panose="020B0004020202020204" pitchFamily="34" charset="0"/>
                <a:ea typeface="Aptos" panose="020B0004020202020204" pitchFamily="34" charset="0"/>
                <a:cs typeface="Times New Roman" panose="02020603050405020304" pitchFamily="18" charset="0"/>
              </a:rPr>
              <a:t>The model operates in two stages:</a:t>
            </a:r>
          </a:p>
          <a:p>
            <a:pPr marL="342900" lvl="0" indent="-342900">
              <a:buSzPts val="1000"/>
              <a:buFont typeface="Symbol" pitchFamily="2" charset="2"/>
              <a:buChar char=""/>
              <a:tabLst>
                <a:tab pos="457200" algn="l"/>
              </a:tabLst>
            </a:pPr>
            <a:r>
              <a:rPr lang="en-CA" sz="1200" b="1" kern="100" dirty="0">
                <a:effectLst/>
                <a:latin typeface="Aptos" panose="020B0004020202020204" pitchFamily="34" charset="0"/>
                <a:ea typeface="Aptos" panose="020B0004020202020204" pitchFamily="34" charset="0"/>
                <a:cs typeface="Times New Roman" panose="02020603050405020304" pitchFamily="18" charset="0"/>
              </a:rPr>
              <a:t>Stage 1</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 We train the model using data from 108 km to 12 km resolution.</a:t>
            </a:r>
          </a:p>
          <a:p>
            <a:pPr marL="342900" lvl="0" indent="-342900">
              <a:buSzPts val="1000"/>
              <a:buFont typeface="Symbol" pitchFamily="2" charset="2"/>
              <a:buChar char=""/>
              <a:tabLst>
                <a:tab pos="457200" algn="l"/>
              </a:tabLst>
            </a:pPr>
            <a:r>
              <a:rPr lang="en-CA" sz="1200" b="1" kern="100" dirty="0">
                <a:effectLst/>
                <a:latin typeface="Aptos" panose="020B0004020202020204" pitchFamily="34" charset="0"/>
                <a:ea typeface="Aptos" panose="020B0004020202020204" pitchFamily="34" charset="0"/>
                <a:cs typeface="Times New Roman" panose="02020603050405020304" pitchFamily="18" charset="0"/>
              </a:rPr>
              <a:t>Stage 2</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 The same model is then used to downscale from 12 km to 1.33 km.</a:t>
            </a:r>
          </a:p>
          <a:p>
            <a:endParaRPr lang="en-US" dirty="0"/>
          </a:p>
          <a:p>
            <a:endParaRPr lang="en-US" dirty="0"/>
          </a:p>
        </p:txBody>
      </p:sp>
      <p:sp>
        <p:nvSpPr>
          <p:cNvPr id="4" name="Slide Number Placeholder 3">
            <a:extLst>
              <a:ext uri="{FF2B5EF4-FFF2-40B4-BE49-F238E27FC236}">
                <a16:creationId xmlns:a16="http://schemas.microsoft.com/office/drawing/2014/main" id="{05B532A3-CA85-F45F-4862-28EBAF1A5888}"/>
              </a:ext>
            </a:extLst>
          </p:cNvPr>
          <p:cNvSpPr>
            <a:spLocks noGrp="1"/>
          </p:cNvSpPr>
          <p:nvPr>
            <p:ph type="sldNum" sz="quarter" idx="10"/>
          </p:nvPr>
        </p:nvSpPr>
        <p:spPr/>
        <p:txBody>
          <a:bodyPr/>
          <a:lstStyle/>
          <a:p>
            <a:fld id="{C20F584D-8E12-4898-9085-E54ED7169B24}" type="slidenum">
              <a:rPr lang="en-US" smtClean="0"/>
              <a:t>7</a:t>
            </a:fld>
            <a:endParaRPr lang="en-US"/>
          </a:p>
        </p:txBody>
      </p:sp>
    </p:spTree>
    <p:extLst>
      <p:ext uri="{BB962C8B-B14F-4D97-AF65-F5344CB8AC3E}">
        <p14:creationId xmlns:p14="http://schemas.microsoft.com/office/powerpoint/2010/main" val="470885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00" dirty="0">
                <a:effectLst/>
                <a:latin typeface="Aptos" panose="020B0004020202020204" pitchFamily="34" charset="0"/>
                <a:ea typeface="Aptos" panose="020B0004020202020204" pitchFamily="34" charset="0"/>
                <a:cs typeface="Times New Roman" panose="02020603050405020304" pitchFamily="18" charset="0"/>
              </a:rPr>
              <a:t>The challenge is that the relationship between coarse (108 km) and medium (12 km) resolutions is different from the relationship between 12 km and 1.33 km. This makes it difficult for the model to learn general features that apply well across both scales.</a:t>
            </a:r>
          </a:p>
          <a:p>
            <a:r>
              <a:rPr lang="en-CA"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CA" sz="1200" kern="100" dirty="0">
                <a:effectLst/>
                <a:latin typeface="Aptos" panose="020B0004020202020204" pitchFamily="34" charset="0"/>
                <a:ea typeface="Aptos" panose="020B0004020202020204" pitchFamily="34" charset="0"/>
                <a:cs typeface="Times New Roman" panose="02020603050405020304" pitchFamily="18" charset="0"/>
              </a:rPr>
              <a:t>To address this, we developed a </a:t>
            </a:r>
            <a:r>
              <a:rPr lang="en-CA" sz="1200" b="1" kern="100" dirty="0">
                <a:effectLst/>
                <a:latin typeface="Aptos" panose="020B0004020202020204" pitchFamily="34" charset="0"/>
                <a:ea typeface="Aptos" panose="020B0004020202020204" pitchFamily="34" charset="0"/>
                <a:cs typeface="Times New Roman" panose="02020603050405020304" pitchFamily="18" charset="0"/>
              </a:rPr>
              <a:t>Residual Encoder-Decoder with Attention Mechanism</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CA" sz="1200" b="1" kern="100" dirty="0">
                <a:effectLst/>
                <a:latin typeface="Aptos" panose="020B0004020202020204" pitchFamily="34" charset="0"/>
                <a:ea typeface="Aptos" panose="020B0004020202020204" pitchFamily="34" charset="0"/>
                <a:cs typeface="Times New Roman" panose="02020603050405020304" pitchFamily="18" charset="0"/>
              </a:rPr>
              <a:t>Residual Learning</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 helps us by allowing the model to focus on refining the errors from an initial interpolation, rather than predicting the full high-resolution output. Which at this case, makes the learning process more efficient and accurate. Additionally, we used an </a:t>
            </a:r>
            <a:r>
              <a:rPr lang="en-CA" sz="1200" b="1" kern="100" dirty="0">
                <a:effectLst/>
                <a:latin typeface="Aptos" panose="020B0004020202020204" pitchFamily="34" charset="0"/>
                <a:ea typeface="Aptos" panose="020B0004020202020204" pitchFamily="34" charset="0"/>
                <a:cs typeface="Times New Roman" panose="02020603050405020304" pitchFamily="18" charset="0"/>
              </a:rPr>
              <a:t>Attention Mechanism</a:t>
            </a:r>
            <a:r>
              <a:rPr lang="en-CA" sz="1200" kern="100" dirty="0">
                <a:effectLst/>
                <a:latin typeface="Aptos" panose="020B0004020202020204" pitchFamily="34" charset="0"/>
                <a:ea typeface="Aptos" panose="020B0004020202020204" pitchFamily="34" charset="0"/>
                <a:cs typeface="Times New Roman" panose="02020603050405020304" pitchFamily="18" charset="0"/>
              </a:rPr>
              <a:t> which ensures the model focuses on the most important spatial features during downscaling, which results in capturing finer details that are crucial for improving WRF's performance. </a:t>
            </a:r>
          </a:p>
          <a:p>
            <a:r>
              <a:rPr lang="en-CA" sz="1200" kern="100" dirty="0">
                <a:effectLst/>
                <a:latin typeface="Aptos" panose="020B0004020202020204" pitchFamily="34" charset="0"/>
                <a:ea typeface="Aptos" panose="020B0004020202020204" pitchFamily="34" charset="0"/>
                <a:cs typeface="Times New Roman" panose="02020603050405020304" pitchFamily="18" charset="0"/>
              </a:rPr>
              <a:t> </a:t>
            </a:r>
          </a:p>
          <a:p>
            <a:r>
              <a:rPr lang="en-CA" sz="1200" kern="100" dirty="0">
                <a:effectLst/>
                <a:latin typeface="Aptos" panose="020B0004020202020204" pitchFamily="34" charset="0"/>
                <a:ea typeface="Aptos" panose="020B0004020202020204" pitchFamily="34" charset="0"/>
                <a:cs typeface="Times New Roman" panose="02020603050405020304" pitchFamily="18" charset="0"/>
              </a:rPr>
              <a:t>So, we want to predict f^-1 which is the final high-resolution.</a:t>
            </a:r>
          </a:p>
          <a:p>
            <a:r>
              <a:rPr lang="en-CA" sz="1200" kern="100" dirty="0">
                <a:effectLst/>
                <a:latin typeface="Aptos" panose="020B0004020202020204" pitchFamily="34" charset="0"/>
                <a:ea typeface="Aptos" panose="020B0004020202020204" pitchFamily="34" charset="0"/>
                <a:cs typeface="Times New Roman" panose="02020603050405020304" pitchFamily="18" charset="0"/>
              </a:rPr>
              <a:t>The bilinear interpolation is the </a:t>
            </a:r>
            <a:r>
              <a:rPr lang="en-US" sz="1200" kern="100" dirty="0">
                <a:effectLst/>
                <a:latin typeface="Aptos" panose="020B0004020202020204" pitchFamily="34" charset="0"/>
                <a:ea typeface="Aptos" panose="020B0004020202020204" pitchFamily="34" charset="0"/>
                <a:cs typeface="Times New Roman" panose="02020603050405020304" pitchFamily="18" charset="0"/>
              </a:rPr>
              <a:t>initial estimate,</a:t>
            </a:r>
            <a:endParaRPr lang="en-CA" sz="1200" kern="100" dirty="0">
              <a:effectLst/>
              <a:latin typeface="Aptos" panose="020B0004020202020204" pitchFamily="34" charset="0"/>
              <a:ea typeface="Aptos" panose="020B0004020202020204" pitchFamily="34" charset="0"/>
              <a:cs typeface="Times New Roman" panose="02020603050405020304" pitchFamily="18" charset="0"/>
            </a:endParaRPr>
          </a:p>
          <a:p>
            <a:r>
              <a:rPr lang="en-US" sz="1200" dirty="0">
                <a:effectLst/>
                <a:latin typeface="Aptos" panose="020B0004020202020204" pitchFamily="34" charset="0"/>
                <a:ea typeface="Aptos" panose="020B0004020202020204" pitchFamily="34" charset="0"/>
                <a:cs typeface="Times New Roman" panose="02020603050405020304" pitchFamily="18" charset="0"/>
              </a:rPr>
              <a:t>And finally the residual </a:t>
            </a:r>
            <a:r>
              <a:rPr lang="en-US" sz="1200" dirty="0">
                <a:effectLst/>
                <a:latin typeface="Cambria Math" panose="02040503050406030204" pitchFamily="18" charset="0"/>
                <a:ea typeface="Aptos" panose="020B0004020202020204" pitchFamily="34" charset="0"/>
                <a:cs typeface="Cambria Math" panose="02040503050406030204" pitchFamily="18" charset="0"/>
              </a:rPr>
              <a:t>𝑟</a:t>
            </a:r>
            <a:r>
              <a:rPr lang="en-US" sz="1200" dirty="0">
                <a:effectLst/>
                <a:latin typeface="Aptos" panose="020B0004020202020204" pitchFamily="34" charset="0"/>
                <a:ea typeface="Aptos" panose="020B0004020202020204" pitchFamily="34" charset="0"/>
                <a:cs typeface="Times New Roman" panose="02020603050405020304" pitchFamily="18" charset="0"/>
              </a:rPr>
              <a:t> ( </a:t>
            </a:r>
            <a:r>
              <a:rPr lang="en-US" sz="1200" dirty="0">
                <a:effectLst/>
                <a:latin typeface="Cambria Math" panose="02040503050406030204" pitchFamily="18" charset="0"/>
                <a:ea typeface="Aptos" panose="020B0004020202020204" pitchFamily="34" charset="0"/>
                <a:cs typeface="Cambria Math" panose="02040503050406030204" pitchFamily="18" charset="0"/>
              </a:rPr>
              <a:t>𝑓</a:t>
            </a:r>
            <a:r>
              <a:rPr lang="en-US" sz="1200" dirty="0">
                <a:effectLst/>
                <a:latin typeface="Aptos" panose="020B0004020202020204" pitchFamily="34" charset="0"/>
                <a:ea typeface="Aptos" panose="020B0004020202020204" pitchFamily="34" charset="0"/>
                <a:cs typeface="Times New Roman" panose="02020603050405020304" pitchFamily="18" charset="0"/>
              </a:rPr>
              <a:t> ^ − 1 ( </a:t>
            </a:r>
            <a:r>
              <a:rPr lang="en-US" sz="1200" dirty="0">
                <a:effectLst/>
                <a:latin typeface="Cambria Math" panose="02040503050406030204" pitchFamily="18" charset="0"/>
                <a:ea typeface="Aptos" panose="020B0004020202020204" pitchFamily="34" charset="0"/>
                <a:cs typeface="Cambria Math" panose="02040503050406030204" pitchFamily="18" charset="0"/>
              </a:rPr>
              <a:t>𝑋</a:t>
            </a:r>
            <a:r>
              <a:rPr lang="en-US" sz="1200" dirty="0">
                <a:effectLst/>
                <a:latin typeface="Aptos" panose="020B0004020202020204" pitchFamily="34" charset="0"/>
                <a:ea typeface="Aptos" panose="020B0004020202020204" pitchFamily="34" charset="0"/>
                <a:cs typeface="Times New Roman" panose="02020603050405020304" pitchFamily="18" charset="0"/>
              </a:rPr>
              <a:t> ) )  is the correction the model learns to apply,</a:t>
            </a:r>
            <a:r>
              <a:rPr lang="en-CA" dirty="0">
                <a:effectLst/>
              </a:rPr>
              <a:t> </a:t>
            </a:r>
            <a:endParaRPr lang="en-CA" dirty="0"/>
          </a:p>
          <a:p>
            <a:endParaRPr lang="en-CA" dirty="0"/>
          </a:p>
        </p:txBody>
      </p:sp>
      <p:sp>
        <p:nvSpPr>
          <p:cNvPr id="4" name="Slide Number Placeholder 3"/>
          <p:cNvSpPr>
            <a:spLocks noGrp="1"/>
          </p:cNvSpPr>
          <p:nvPr>
            <p:ph type="sldNum" sz="quarter" idx="5"/>
          </p:nvPr>
        </p:nvSpPr>
        <p:spPr/>
        <p:txBody>
          <a:bodyPr/>
          <a:lstStyle/>
          <a:p>
            <a:fld id="{C20F584D-8E12-4898-9085-E54ED7169B24}" type="slidenum">
              <a:rPr lang="en-US" smtClean="0"/>
              <a:t>8</a:t>
            </a:fld>
            <a:endParaRPr lang="en-US"/>
          </a:p>
        </p:txBody>
      </p:sp>
    </p:spTree>
    <p:extLst>
      <p:ext uri="{BB962C8B-B14F-4D97-AF65-F5344CB8AC3E}">
        <p14:creationId xmlns:p14="http://schemas.microsoft.com/office/powerpoint/2010/main" val="905733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0F584D-8E12-4898-9085-E54ED7169B24}" type="slidenum">
              <a:rPr lang="en-US" smtClean="0"/>
              <a:t>15</a:t>
            </a:fld>
            <a:endParaRPr lang="en-US"/>
          </a:p>
        </p:txBody>
      </p:sp>
    </p:spTree>
    <p:extLst>
      <p:ext uri="{BB962C8B-B14F-4D97-AF65-F5344CB8AC3E}">
        <p14:creationId xmlns:p14="http://schemas.microsoft.com/office/powerpoint/2010/main" val="1451021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4076304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387232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841377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1874544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3615794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210639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43114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353017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2241595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169012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D37E641-3D92-4208-B78F-553E91196FF9}" type="datetimeFigureOut">
              <a:rPr lang="en-US" smtClean="0"/>
              <a:t>10/20/2024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92552E-993B-4122-A9B8-A852712B2392}" type="slidenum">
              <a:rPr lang="en-US" smtClean="0"/>
              <a:t>‹#›</a:t>
            </a:fld>
            <a:endParaRPr lang="en-US" dirty="0"/>
          </a:p>
        </p:txBody>
      </p:sp>
    </p:spTree>
    <p:extLst>
      <p:ext uri="{BB962C8B-B14F-4D97-AF65-F5344CB8AC3E}">
        <p14:creationId xmlns:p14="http://schemas.microsoft.com/office/powerpoint/2010/main" val="41043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37E641-3D92-4208-B78F-553E91196FF9}" type="datetimeFigureOut">
              <a:rPr lang="en-US" smtClean="0"/>
              <a:t>10/20/2024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2552E-993B-4122-A9B8-A852712B2392}" type="slidenum">
              <a:rPr lang="en-US" smtClean="0"/>
              <a:t>‹#›</a:t>
            </a:fld>
            <a:endParaRPr lang="en-US" dirty="0"/>
          </a:p>
        </p:txBody>
      </p:sp>
    </p:spTree>
    <p:extLst>
      <p:ext uri="{BB962C8B-B14F-4D97-AF65-F5344CB8AC3E}">
        <p14:creationId xmlns:p14="http://schemas.microsoft.com/office/powerpoint/2010/main" val="2861667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5.pn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0.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7" Type="http://schemas.openxmlformats.org/officeDocument/2006/relationships/image" Target="../media/image55.png"/><Relationship Id="rId2"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10.png"/><Relationship Id="rId5" Type="http://schemas.openxmlformats.org/officeDocument/2006/relationships/image" Target="../media/image500.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73.png"/><Relationship Id="rId7" Type="http://schemas.openxmlformats.org/officeDocument/2006/relationships/image" Target="../media/image570.png"/><Relationship Id="rId2"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60.png"/><Relationship Id="rId5" Type="http://schemas.openxmlformats.org/officeDocument/2006/relationships/image" Target="../media/image58.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00.png"/><Relationship Id="rId4" Type="http://schemas.openxmlformats.org/officeDocument/2006/relationships/image" Target="../media/image590.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4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9589" b="36996"/>
          <a:stretch/>
        </p:blipFill>
        <p:spPr>
          <a:xfrm>
            <a:off x="0" y="0"/>
            <a:ext cx="12192000" cy="3528811"/>
          </a:xfrm>
          <a:prstGeom prst="rect">
            <a:avLst/>
          </a:prstGeom>
        </p:spPr>
      </p:pic>
      <p:sp>
        <p:nvSpPr>
          <p:cNvPr id="7" name="Rectangle 6"/>
          <p:cNvSpPr/>
          <p:nvPr/>
        </p:nvSpPr>
        <p:spPr>
          <a:xfrm>
            <a:off x="0" y="3528811"/>
            <a:ext cx="12192000" cy="3329189"/>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435429" y="3528811"/>
            <a:ext cx="11059885" cy="1085938"/>
          </a:xfrm>
          <a:prstGeom prst="rect">
            <a:avLst/>
          </a:prstGeom>
          <a:noFill/>
        </p:spPr>
        <p:txBody>
          <a:bodyPr wrap="square" rtlCol="0">
            <a:spAutoFit/>
          </a:bodyPr>
          <a:lstStyle/>
          <a:p>
            <a:pPr>
              <a:lnSpc>
                <a:spcPct val="130000"/>
              </a:lnSpc>
            </a:pPr>
            <a:r>
              <a:rPr lang="en-US" sz="2600" dirty="0">
                <a:solidFill>
                  <a:schemeClr val="bg1"/>
                </a:solidFill>
                <a:latin typeface="Roboto" panose="02000000000000000000" pitchFamily="2" charset="0"/>
                <a:ea typeface="Roboto" panose="02000000000000000000" pitchFamily="2" charset="0"/>
                <a:cs typeface="Roboto" panose="02000000000000000000" pitchFamily="2" charset="0"/>
              </a:rPr>
              <a:t>Enhancing Meteorological and Air Quality Prediction Accuracy Through High-Resolution Data Assimilation Using Deep Learning </a:t>
            </a:r>
          </a:p>
        </p:txBody>
      </p:sp>
      <p:sp>
        <p:nvSpPr>
          <p:cNvPr id="2" name="TextBox 1"/>
          <p:cNvSpPr txBox="1"/>
          <p:nvPr/>
        </p:nvSpPr>
        <p:spPr>
          <a:xfrm>
            <a:off x="435429" y="4872079"/>
            <a:ext cx="8976574" cy="400110"/>
          </a:xfrm>
          <a:prstGeom prst="rect">
            <a:avLst/>
          </a:prstGeom>
          <a:noFill/>
        </p:spPr>
        <p:txBody>
          <a:bodyPr wrap="square" rtlCol="0">
            <a:spAutoFit/>
          </a:bodyPr>
          <a:lstStyle/>
          <a:p>
            <a:r>
              <a:rPr lang="en-US" dirty="0">
                <a:solidFill>
                  <a:schemeClr val="bg1"/>
                </a:solidFill>
                <a:latin typeface="Trebuchet MS" panose="020B0603020202020204" pitchFamily="34" charset="0"/>
              </a:rPr>
              <a:t>Hossein Alizadeh , Ali Azimi , Seyed Hamid Delbari , </a:t>
            </a:r>
            <a:r>
              <a:rPr lang="en-US" sz="2000" b="1" i="1" dirty="0">
                <a:latin typeface="Trebuchet MS" panose="020B0603020202020204" pitchFamily="34" charset="0"/>
              </a:rPr>
              <a:t>Vahid Hosseini</a:t>
            </a:r>
            <a:r>
              <a:rPr lang="en-US" dirty="0">
                <a:solidFill>
                  <a:schemeClr val="bg1"/>
                </a:solidFill>
                <a:latin typeface="Trebuchet MS" panose="020B0603020202020204" pitchFamily="34" charset="0"/>
              </a:rPr>
              <a:t>  </a:t>
            </a:r>
          </a:p>
        </p:txBody>
      </p:sp>
      <p:sp>
        <p:nvSpPr>
          <p:cNvPr id="3" name="TextBox 2"/>
          <p:cNvSpPr txBox="1"/>
          <p:nvPr/>
        </p:nvSpPr>
        <p:spPr>
          <a:xfrm>
            <a:off x="389126" y="5321692"/>
            <a:ext cx="7240110" cy="646331"/>
          </a:xfrm>
          <a:prstGeom prst="rect">
            <a:avLst/>
          </a:prstGeom>
          <a:noFill/>
        </p:spPr>
        <p:txBody>
          <a:bodyPr wrap="square" rtlCol="0">
            <a:spAutoFit/>
          </a:bodyPr>
          <a:lstStyle/>
          <a:p>
            <a:r>
              <a:rPr lang="en-US" i="1" dirty="0">
                <a:solidFill>
                  <a:schemeClr val="bg1"/>
                </a:solidFill>
              </a:rPr>
              <a:t> School of Sustainable Energy Engineering, Simon Fraser University, British Columbia, Canada</a:t>
            </a:r>
            <a:endParaRPr lang="en-US" dirty="0">
              <a:solidFill>
                <a:schemeClr val="bg1"/>
              </a:solidFill>
            </a:endParaRPr>
          </a:p>
        </p:txBody>
      </p:sp>
      <p:cxnSp>
        <p:nvCxnSpPr>
          <p:cNvPr id="9" name="Straight Connector 8"/>
          <p:cNvCxnSpPr/>
          <p:nvPr/>
        </p:nvCxnSpPr>
        <p:spPr>
          <a:xfrm>
            <a:off x="540913" y="4717348"/>
            <a:ext cx="57697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6294526"/>
            <a:ext cx="57697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38765" y="4766716"/>
            <a:ext cx="576973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2" descr="CMAS Conference 20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717" y="4221105"/>
            <a:ext cx="2344568" cy="2448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797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fontScale="90000"/>
          </a:bodyPr>
          <a:lstStyle/>
          <a:p>
            <a:r>
              <a:rPr lang="en-US" sz="3600" dirty="0">
                <a:solidFill>
                  <a:schemeClr val="bg1"/>
                </a:solidFill>
                <a:latin typeface="Impact" panose="020B0806030902050204" pitchFamily="34" charset="0"/>
              </a:rPr>
              <a:t>U - component of the velocity field </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10</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p:graphicFrame>
        <p:nvGraphicFramePr>
          <p:cNvPr id="4" name="Table 3">
            <a:extLst>
              <a:ext uri="{FF2B5EF4-FFF2-40B4-BE49-F238E27FC236}">
                <a16:creationId xmlns:a16="http://schemas.microsoft.com/office/drawing/2014/main" id="{62958C2B-B81B-01B1-85D1-F8B1B8B8E5C6}"/>
              </a:ext>
            </a:extLst>
          </p:cNvPr>
          <p:cNvGraphicFramePr>
            <a:graphicFrameLocks noGrp="1"/>
          </p:cNvGraphicFramePr>
          <p:nvPr>
            <p:extLst>
              <p:ext uri="{D42A27DB-BD31-4B8C-83A1-F6EECF244321}">
                <p14:modId xmlns:p14="http://schemas.microsoft.com/office/powerpoint/2010/main" val="2399236519"/>
              </p:ext>
            </p:extLst>
          </p:nvPr>
        </p:nvGraphicFramePr>
        <p:xfrm>
          <a:off x="2032000" y="5841682"/>
          <a:ext cx="8127999" cy="741680"/>
        </p:xfrm>
        <a:graphic>
          <a:graphicData uri="http://schemas.openxmlformats.org/drawingml/2006/table">
            <a:tbl>
              <a:tblPr firstRow="1" bandRow="1">
                <a:tableStyleId>{0E3FDE45-AF77-4B5C-9715-49D594BDF05E}</a:tableStyleId>
              </a:tblPr>
              <a:tblGrid>
                <a:gridCol w="2709333">
                  <a:extLst>
                    <a:ext uri="{9D8B030D-6E8A-4147-A177-3AD203B41FA5}">
                      <a16:colId xmlns:a16="http://schemas.microsoft.com/office/drawing/2014/main" val="1744290258"/>
                    </a:ext>
                  </a:extLst>
                </a:gridCol>
                <a:gridCol w="2709333">
                  <a:extLst>
                    <a:ext uri="{9D8B030D-6E8A-4147-A177-3AD203B41FA5}">
                      <a16:colId xmlns:a16="http://schemas.microsoft.com/office/drawing/2014/main" val="2932349618"/>
                    </a:ext>
                  </a:extLst>
                </a:gridCol>
                <a:gridCol w="2709333">
                  <a:extLst>
                    <a:ext uri="{9D8B030D-6E8A-4147-A177-3AD203B41FA5}">
                      <a16:colId xmlns:a16="http://schemas.microsoft.com/office/drawing/2014/main" val="852521141"/>
                    </a:ext>
                  </a:extLst>
                </a:gridCol>
              </a:tblGrid>
              <a:tr h="370840">
                <a:tc>
                  <a:txBody>
                    <a:bodyPr/>
                    <a:lstStyle/>
                    <a:p>
                      <a:pPr algn="ctr"/>
                      <a:r>
                        <a:rPr lang="en-US" dirty="0"/>
                        <a:t>Mean Absolute Error</a:t>
                      </a:r>
                    </a:p>
                  </a:txBody>
                  <a:tcPr/>
                </a:tc>
                <a:tc>
                  <a:txBody>
                    <a:bodyPr/>
                    <a:lstStyle/>
                    <a:p>
                      <a:pPr algn="ctr"/>
                      <a:r>
                        <a:rPr lang="en-US" dirty="0"/>
                        <a:t>Root Mean Square Error</a:t>
                      </a:r>
                    </a:p>
                  </a:txBody>
                  <a:tcPr/>
                </a:tc>
                <a:tc>
                  <a:txBody>
                    <a:bodyPr/>
                    <a:lstStyle/>
                    <a:p>
                      <a:pPr algn="ctr"/>
                      <a:r>
                        <a:rPr lang="en-US" dirty="0"/>
                        <a:t>R</a:t>
                      </a:r>
                      <a:r>
                        <a:rPr lang="en-US" baseline="30000" dirty="0"/>
                        <a:t>2</a:t>
                      </a:r>
                      <a:r>
                        <a:rPr lang="en-US" dirty="0"/>
                        <a:t> Score</a:t>
                      </a:r>
                    </a:p>
                  </a:txBody>
                  <a:tcPr/>
                </a:tc>
                <a:extLst>
                  <a:ext uri="{0D108BD9-81ED-4DB2-BD59-A6C34878D82A}">
                    <a16:rowId xmlns:a16="http://schemas.microsoft.com/office/drawing/2014/main" val="1617176074"/>
                  </a:ext>
                </a:extLst>
              </a:tr>
              <a:tr h="370840">
                <a:tc>
                  <a:txBody>
                    <a:bodyPr/>
                    <a:lstStyle/>
                    <a:p>
                      <a:pPr algn="ctr"/>
                      <a:r>
                        <a:rPr lang="en-US" dirty="0"/>
                        <a:t>0.34</a:t>
                      </a:r>
                    </a:p>
                  </a:txBody>
                  <a:tcPr/>
                </a:tc>
                <a:tc>
                  <a:txBody>
                    <a:bodyPr/>
                    <a:lstStyle/>
                    <a:p>
                      <a:pPr algn="ctr"/>
                      <a:r>
                        <a:rPr lang="en-US" dirty="0"/>
                        <a:t>0.58</a:t>
                      </a:r>
                    </a:p>
                  </a:txBody>
                  <a:tcPr/>
                </a:tc>
                <a:tc>
                  <a:txBody>
                    <a:bodyPr/>
                    <a:lstStyle/>
                    <a:p>
                      <a:pPr algn="ctr"/>
                      <a:r>
                        <a:rPr lang="en-US" dirty="0"/>
                        <a:t>93.1%</a:t>
                      </a:r>
                    </a:p>
                  </a:txBody>
                  <a:tcPr/>
                </a:tc>
                <a:extLst>
                  <a:ext uri="{0D108BD9-81ED-4DB2-BD59-A6C34878D82A}">
                    <a16:rowId xmlns:a16="http://schemas.microsoft.com/office/drawing/2014/main" val="1130139654"/>
                  </a:ext>
                </a:extLst>
              </a:tr>
            </a:tbl>
          </a:graphicData>
        </a:graphic>
      </p:graphicFrame>
      <p:pic>
        <p:nvPicPr>
          <p:cNvPr id="2" name="Picture 1" descr="A screenshot of a graph&#10;&#10;Description automatically generated">
            <a:extLst>
              <a:ext uri="{FF2B5EF4-FFF2-40B4-BE49-F238E27FC236}">
                <a16:creationId xmlns:a16="http://schemas.microsoft.com/office/drawing/2014/main" id="{750BFDFD-D7E4-D50A-A511-6DAED28745F9}"/>
              </a:ext>
            </a:extLst>
          </p:cNvPr>
          <p:cNvPicPr>
            <a:picLocks noChangeAspect="1"/>
          </p:cNvPicPr>
          <p:nvPr/>
        </p:nvPicPr>
        <p:blipFill>
          <a:blip r:embed="rId3"/>
          <a:stretch>
            <a:fillRect/>
          </a:stretch>
        </p:blipFill>
        <p:spPr>
          <a:xfrm>
            <a:off x="996519" y="1745715"/>
            <a:ext cx="9944961" cy="3590088"/>
          </a:xfrm>
          <a:prstGeom prst="rect">
            <a:avLst/>
          </a:prstGeom>
        </p:spPr>
      </p:pic>
      <p:sp>
        <p:nvSpPr>
          <p:cNvPr id="5" name="TextBox 4">
            <a:extLst>
              <a:ext uri="{FF2B5EF4-FFF2-40B4-BE49-F238E27FC236}">
                <a16:creationId xmlns:a16="http://schemas.microsoft.com/office/drawing/2014/main" id="{5599943C-0DD4-6A67-E408-F8D6A524FAC2}"/>
              </a:ext>
            </a:extLst>
          </p:cNvPr>
          <p:cNvSpPr txBox="1"/>
          <p:nvPr/>
        </p:nvSpPr>
        <p:spPr>
          <a:xfrm>
            <a:off x="1500653" y="5419465"/>
            <a:ext cx="9190692" cy="338554"/>
          </a:xfrm>
          <a:prstGeom prst="rect">
            <a:avLst/>
          </a:prstGeom>
          <a:noFill/>
        </p:spPr>
        <p:txBody>
          <a:bodyPr wrap="square" rtlCol="0">
            <a:spAutoFit/>
          </a:bodyPr>
          <a:lstStyle/>
          <a:p>
            <a:pPr algn="ctr"/>
            <a:r>
              <a:rPr lang="en-US" sz="1600" b="1" dirty="0"/>
              <a:t>Comparing the model’s U-component velocity prediction to the ground truth using statistical indicators</a:t>
            </a:r>
          </a:p>
        </p:txBody>
      </p:sp>
      <p:sp>
        <p:nvSpPr>
          <p:cNvPr id="7" name="TextBox 6">
            <a:extLst>
              <a:ext uri="{FF2B5EF4-FFF2-40B4-BE49-F238E27FC236}">
                <a16:creationId xmlns:a16="http://schemas.microsoft.com/office/drawing/2014/main" id="{BE41A11A-02DA-7228-E71C-A3E26D299972}"/>
              </a:ext>
            </a:extLst>
          </p:cNvPr>
          <p:cNvSpPr txBox="1"/>
          <p:nvPr/>
        </p:nvSpPr>
        <p:spPr>
          <a:xfrm>
            <a:off x="2997200" y="1244377"/>
            <a:ext cx="5943600" cy="369332"/>
          </a:xfrm>
          <a:prstGeom prst="rect">
            <a:avLst/>
          </a:prstGeom>
          <a:noFill/>
        </p:spPr>
        <p:txBody>
          <a:bodyPr wrap="square" rtlCol="0">
            <a:spAutoFit/>
          </a:bodyPr>
          <a:lstStyle/>
          <a:p>
            <a:pPr algn="ctr"/>
            <a:r>
              <a:rPr lang="en-US" b="1" dirty="0"/>
              <a:t>Results from Stage 1: Downscaling from 108 km to 12 km</a:t>
            </a:r>
          </a:p>
        </p:txBody>
      </p:sp>
    </p:spTree>
    <p:extLst>
      <p:ext uri="{BB962C8B-B14F-4D97-AF65-F5344CB8AC3E}">
        <p14:creationId xmlns:p14="http://schemas.microsoft.com/office/powerpoint/2010/main" val="338959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fontScale="90000"/>
          </a:bodyPr>
          <a:lstStyle/>
          <a:p>
            <a:r>
              <a:rPr lang="en-US" sz="3600" dirty="0">
                <a:solidFill>
                  <a:schemeClr val="bg1"/>
                </a:solidFill>
                <a:latin typeface="Impact" panose="020B0806030902050204" pitchFamily="34" charset="0"/>
              </a:rPr>
              <a:t>V - component of the velocity field </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11</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p:graphicFrame>
        <p:nvGraphicFramePr>
          <p:cNvPr id="2" name="Table 1">
            <a:extLst>
              <a:ext uri="{FF2B5EF4-FFF2-40B4-BE49-F238E27FC236}">
                <a16:creationId xmlns:a16="http://schemas.microsoft.com/office/drawing/2014/main" id="{8BC3466D-C247-AA24-0D51-646229280A15}"/>
              </a:ext>
            </a:extLst>
          </p:cNvPr>
          <p:cNvGraphicFramePr>
            <a:graphicFrameLocks noGrp="1"/>
          </p:cNvGraphicFramePr>
          <p:nvPr>
            <p:extLst>
              <p:ext uri="{D42A27DB-BD31-4B8C-83A1-F6EECF244321}">
                <p14:modId xmlns:p14="http://schemas.microsoft.com/office/powerpoint/2010/main" val="3569464355"/>
              </p:ext>
            </p:extLst>
          </p:nvPr>
        </p:nvGraphicFramePr>
        <p:xfrm>
          <a:off x="2032000" y="5841682"/>
          <a:ext cx="8127999" cy="741680"/>
        </p:xfrm>
        <a:graphic>
          <a:graphicData uri="http://schemas.openxmlformats.org/drawingml/2006/table">
            <a:tbl>
              <a:tblPr firstRow="1" bandRow="1">
                <a:tableStyleId>{0E3FDE45-AF77-4B5C-9715-49D594BDF05E}</a:tableStyleId>
              </a:tblPr>
              <a:tblGrid>
                <a:gridCol w="2709333">
                  <a:extLst>
                    <a:ext uri="{9D8B030D-6E8A-4147-A177-3AD203B41FA5}">
                      <a16:colId xmlns:a16="http://schemas.microsoft.com/office/drawing/2014/main" val="1744290258"/>
                    </a:ext>
                  </a:extLst>
                </a:gridCol>
                <a:gridCol w="2709333">
                  <a:extLst>
                    <a:ext uri="{9D8B030D-6E8A-4147-A177-3AD203B41FA5}">
                      <a16:colId xmlns:a16="http://schemas.microsoft.com/office/drawing/2014/main" val="2932349618"/>
                    </a:ext>
                  </a:extLst>
                </a:gridCol>
                <a:gridCol w="2709333">
                  <a:extLst>
                    <a:ext uri="{9D8B030D-6E8A-4147-A177-3AD203B41FA5}">
                      <a16:colId xmlns:a16="http://schemas.microsoft.com/office/drawing/2014/main" val="852521141"/>
                    </a:ext>
                  </a:extLst>
                </a:gridCol>
              </a:tblGrid>
              <a:tr h="370840">
                <a:tc>
                  <a:txBody>
                    <a:bodyPr/>
                    <a:lstStyle/>
                    <a:p>
                      <a:pPr algn="ctr"/>
                      <a:r>
                        <a:rPr lang="en-US" dirty="0"/>
                        <a:t>Mean Absolute Error</a:t>
                      </a:r>
                    </a:p>
                  </a:txBody>
                  <a:tcPr/>
                </a:tc>
                <a:tc>
                  <a:txBody>
                    <a:bodyPr/>
                    <a:lstStyle/>
                    <a:p>
                      <a:pPr algn="ctr"/>
                      <a:r>
                        <a:rPr lang="en-US" dirty="0"/>
                        <a:t>Root Mean Square Error</a:t>
                      </a:r>
                    </a:p>
                  </a:txBody>
                  <a:tcPr/>
                </a:tc>
                <a:tc>
                  <a:txBody>
                    <a:bodyPr/>
                    <a:lstStyle/>
                    <a:p>
                      <a:pPr algn="ctr"/>
                      <a:r>
                        <a:rPr lang="en-US" dirty="0"/>
                        <a:t>R^2 Score</a:t>
                      </a:r>
                    </a:p>
                  </a:txBody>
                  <a:tcPr/>
                </a:tc>
                <a:extLst>
                  <a:ext uri="{0D108BD9-81ED-4DB2-BD59-A6C34878D82A}">
                    <a16:rowId xmlns:a16="http://schemas.microsoft.com/office/drawing/2014/main" val="1617176074"/>
                  </a:ext>
                </a:extLst>
              </a:tr>
              <a:tr h="370840">
                <a:tc>
                  <a:txBody>
                    <a:bodyPr/>
                    <a:lstStyle/>
                    <a:p>
                      <a:pPr algn="ctr"/>
                      <a:r>
                        <a:rPr lang="en-US" dirty="0"/>
                        <a:t>0.44</a:t>
                      </a:r>
                    </a:p>
                  </a:txBody>
                  <a:tcPr/>
                </a:tc>
                <a:tc>
                  <a:txBody>
                    <a:bodyPr/>
                    <a:lstStyle/>
                    <a:p>
                      <a:pPr algn="ctr"/>
                      <a:r>
                        <a:rPr lang="en-US" dirty="0"/>
                        <a:t>0.65</a:t>
                      </a:r>
                    </a:p>
                  </a:txBody>
                  <a:tcPr/>
                </a:tc>
                <a:tc>
                  <a:txBody>
                    <a:bodyPr/>
                    <a:lstStyle/>
                    <a:p>
                      <a:pPr algn="ctr"/>
                      <a:r>
                        <a:rPr lang="en-US" dirty="0"/>
                        <a:t>91.8%</a:t>
                      </a:r>
                    </a:p>
                  </a:txBody>
                  <a:tcPr/>
                </a:tc>
                <a:extLst>
                  <a:ext uri="{0D108BD9-81ED-4DB2-BD59-A6C34878D82A}">
                    <a16:rowId xmlns:a16="http://schemas.microsoft.com/office/drawing/2014/main" val="1130139654"/>
                  </a:ext>
                </a:extLst>
              </a:tr>
            </a:tbl>
          </a:graphicData>
        </a:graphic>
      </p:graphicFrame>
      <p:pic>
        <p:nvPicPr>
          <p:cNvPr id="6" name="Picture 5" descr="A green and blue gradients&#10;&#10;Description automatically generated with medium confidence">
            <a:extLst>
              <a:ext uri="{FF2B5EF4-FFF2-40B4-BE49-F238E27FC236}">
                <a16:creationId xmlns:a16="http://schemas.microsoft.com/office/drawing/2014/main" id="{7F03CB37-FCDB-A987-FFC9-6CE27625B598}"/>
              </a:ext>
            </a:extLst>
          </p:cNvPr>
          <p:cNvPicPr>
            <a:picLocks noChangeAspect="1"/>
          </p:cNvPicPr>
          <p:nvPr/>
        </p:nvPicPr>
        <p:blipFill>
          <a:blip r:embed="rId3"/>
          <a:stretch>
            <a:fillRect/>
          </a:stretch>
        </p:blipFill>
        <p:spPr>
          <a:xfrm>
            <a:off x="992120" y="1682931"/>
            <a:ext cx="9953759" cy="3569567"/>
          </a:xfrm>
          <a:prstGeom prst="rect">
            <a:avLst/>
          </a:prstGeom>
        </p:spPr>
      </p:pic>
      <p:sp>
        <p:nvSpPr>
          <p:cNvPr id="8" name="TextBox 7">
            <a:extLst>
              <a:ext uri="{FF2B5EF4-FFF2-40B4-BE49-F238E27FC236}">
                <a16:creationId xmlns:a16="http://schemas.microsoft.com/office/drawing/2014/main" id="{C5906C07-CF3D-FB44-4CE9-C5A668EF6B74}"/>
              </a:ext>
            </a:extLst>
          </p:cNvPr>
          <p:cNvSpPr txBox="1"/>
          <p:nvPr/>
        </p:nvSpPr>
        <p:spPr>
          <a:xfrm>
            <a:off x="2997200" y="1244377"/>
            <a:ext cx="5943600" cy="369332"/>
          </a:xfrm>
          <a:prstGeom prst="rect">
            <a:avLst/>
          </a:prstGeom>
          <a:noFill/>
        </p:spPr>
        <p:txBody>
          <a:bodyPr wrap="square" rtlCol="0">
            <a:spAutoFit/>
          </a:bodyPr>
          <a:lstStyle/>
          <a:p>
            <a:pPr algn="ctr"/>
            <a:r>
              <a:rPr lang="en-US" b="1" dirty="0"/>
              <a:t>Results from Stage 1: Downscaling from 108 km to 12 km</a:t>
            </a:r>
          </a:p>
        </p:txBody>
      </p:sp>
      <p:sp>
        <p:nvSpPr>
          <p:cNvPr id="4" name="TextBox 3">
            <a:extLst>
              <a:ext uri="{FF2B5EF4-FFF2-40B4-BE49-F238E27FC236}">
                <a16:creationId xmlns:a16="http://schemas.microsoft.com/office/drawing/2014/main" id="{2AC582B9-B593-26A1-DCEE-796A1FBCF0A9}"/>
              </a:ext>
            </a:extLst>
          </p:cNvPr>
          <p:cNvSpPr txBox="1"/>
          <p:nvPr/>
        </p:nvSpPr>
        <p:spPr>
          <a:xfrm>
            <a:off x="1500653" y="5419465"/>
            <a:ext cx="9190692" cy="338554"/>
          </a:xfrm>
          <a:prstGeom prst="rect">
            <a:avLst/>
          </a:prstGeom>
          <a:noFill/>
        </p:spPr>
        <p:txBody>
          <a:bodyPr wrap="square" rtlCol="0">
            <a:spAutoFit/>
          </a:bodyPr>
          <a:lstStyle/>
          <a:p>
            <a:pPr algn="ctr"/>
            <a:r>
              <a:rPr lang="en-US" sz="1600" b="1" dirty="0"/>
              <a:t>Comparing the model’s V-component velocity prediction to the ground truth using statistical indicators</a:t>
            </a:r>
          </a:p>
        </p:txBody>
      </p:sp>
    </p:spTree>
    <p:extLst>
      <p:ext uri="{BB962C8B-B14F-4D97-AF65-F5344CB8AC3E}">
        <p14:creationId xmlns:p14="http://schemas.microsoft.com/office/powerpoint/2010/main" val="1264520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2800" dirty="0">
                <a:solidFill>
                  <a:schemeClr val="bg1"/>
                </a:solidFill>
                <a:latin typeface="Impact" panose="020B0806030902050204" pitchFamily="34" charset="0"/>
              </a:rPr>
              <a:t>Downscaling Outputs with the AI model </a:t>
            </a:r>
            <a:endParaRPr lang="en-US" sz="3600" dirty="0">
              <a:solidFill>
                <a:schemeClr val="bg1"/>
              </a:solidFill>
              <a:latin typeface="Impact" panose="020B0806030902050204" pitchFamily="34" charset="0"/>
            </a:endParaRP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12</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p:pic>
        <p:nvPicPr>
          <p:cNvPr id="5" name="Picture 4" descr="A screenshot of a graph&#10;&#10;Description automatically generated">
            <a:extLst>
              <a:ext uri="{FF2B5EF4-FFF2-40B4-BE49-F238E27FC236}">
                <a16:creationId xmlns:a16="http://schemas.microsoft.com/office/drawing/2014/main" id="{A39FF0F2-04B9-A930-DF55-498DDA473A31}"/>
              </a:ext>
            </a:extLst>
          </p:cNvPr>
          <p:cNvPicPr>
            <a:picLocks noChangeAspect="1"/>
          </p:cNvPicPr>
          <p:nvPr/>
        </p:nvPicPr>
        <p:blipFill>
          <a:blip r:embed="rId3"/>
          <a:srcRect t="4848"/>
          <a:stretch/>
        </p:blipFill>
        <p:spPr>
          <a:xfrm>
            <a:off x="2192938" y="1743879"/>
            <a:ext cx="4655694" cy="1594798"/>
          </a:xfrm>
          <a:prstGeom prst="rect">
            <a:avLst/>
          </a:prstGeom>
        </p:spPr>
      </p:pic>
      <p:pic>
        <p:nvPicPr>
          <p:cNvPr id="14" name="Picture 13" descr="A screen shot of a chart&#10;&#10;Description automatically generated">
            <a:extLst>
              <a:ext uri="{FF2B5EF4-FFF2-40B4-BE49-F238E27FC236}">
                <a16:creationId xmlns:a16="http://schemas.microsoft.com/office/drawing/2014/main" id="{ED8BA1BA-ACEA-F746-8AF1-4F1D81F53F28}"/>
              </a:ext>
            </a:extLst>
          </p:cNvPr>
          <p:cNvPicPr>
            <a:picLocks noChangeAspect="1"/>
          </p:cNvPicPr>
          <p:nvPr/>
        </p:nvPicPr>
        <p:blipFill>
          <a:blip r:embed="rId4"/>
          <a:srcRect t="5031"/>
          <a:stretch/>
        </p:blipFill>
        <p:spPr>
          <a:xfrm>
            <a:off x="2192938" y="3395999"/>
            <a:ext cx="4655694" cy="1594798"/>
          </a:xfrm>
          <a:prstGeom prst="rect">
            <a:avLst/>
          </a:prstGeom>
        </p:spPr>
      </p:pic>
      <p:pic>
        <p:nvPicPr>
          <p:cNvPr id="15" name="Picture 14">
            <a:extLst>
              <a:ext uri="{FF2B5EF4-FFF2-40B4-BE49-F238E27FC236}">
                <a16:creationId xmlns:a16="http://schemas.microsoft.com/office/drawing/2014/main" id="{7CD4FAD3-3701-CEAC-ED2D-D8F1DC62941D}"/>
              </a:ext>
            </a:extLst>
          </p:cNvPr>
          <p:cNvPicPr>
            <a:picLocks noChangeAspect="1"/>
          </p:cNvPicPr>
          <p:nvPr/>
        </p:nvPicPr>
        <p:blipFill>
          <a:blip r:embed="rId5"/>
          <a:srcRect t="5031"/>
          <a:stretch/>
        </p:blipFill>
        <p:spPr>
          <a:xfrm>
            <a:off x="2192938" y="5048119"/>
            <a:ext cx="4655694" cy="1594799"/>
          </a:xfrm>
          <a:prstGeom prst="rect">
            <a:avLst/>
          </a:prstGeom>
        </p:spPr>
      </p:pic>
      <p:sp>
        <p:nvSpPr>
          <p:cNvPr id="21" name="TextBox 20">
            <a:extLst>
              <a:ext uri="{FF2B5EF4-FFF2-40B4-BE49-F238E27FC236}">
                <a16:creationId xmlns:a16="http://schemas.microsoft.com/office/drawing/2014/main" id="{3BF0F809-ABE3-7E0F-D636-D260BD30AD2B}"/>
              </a:ext>
            </a:extLst>
          </p:cNvPr>
          <p:cNvSpPr txBox="1"/>
          <p:nvPr/>
        </p:nvSpPr>
        <p:spPr>
          <a:xfrm>
            <a:off x="95248" y="2356612"/>
            <a:ext cx="1736884" cy="369332"/>
          </a:xfrm>
          <a:prstGeom prst="rect">
            <a:avLst/>
          </a:prstGeom>
          <a:noFill/>
        </p:spPr>
        <p:txBody>
          <a:bodyPr wrap="square" rtlCol="0">
            <a:spAutoFit/>
          </a:bodyPr>
          <a:lstStyle/>
          <a:p>
            <a:pPr algn="ctr"/>
            <a:r>
              <a:rPr lang="en-US" dirty="0">
                <a:latin typeface="Trebuchet MS" panose="020B0603020202020204" pitchFamily="34" charset="0"/>
              </a:rPr>
              <a:t>Temperature</a:t>
            </a:r>
            <a:endParaRPr lang="en-CA" dirty="0">
              <a:latin typeface="Trebuchet MS" panose="020B0603020202020204" pitchFamily="34" charset="0"/>
            </a:endParaRPr>
          </a:p>
        </p:txBody>
      </p:sp>
      <p:sp>
        <p:nvSpPr>
          <p:cNvPr id="22" name="TextBox 21">
            <a:extLst>
              <a:ext uri="{FF2B5EF4-FFF2-40B4-BE49-F238E27FC236}">
                <a16:creationId xmlns:a16="http://schemas.microsoft.com/office/drawing/2014/main" id="{F4F491BA-6E27-0816-9948-39C05D698DED}"/>
              </a:ext>
            </a:extLst>
          </p:cNvPr>
          <p:cNvSpPr txBox="1"/>
          <p:nvPr/>
        </p:nvSpPr>
        <p:spPr>
          <a:xfrm>
            <a:off x="95248" y="3870232"/>
            <a:ext cx="1736884" cy="646331"/>
          </a:xfrm>
          <a:prstGeom prst="rect">
            <a:avLst/>
          </a:prstGeom>
          <a:noFill/>
        </p:spPr>
        <p:txBody>
          <a:bodyPr wrap="square" rtlCol="0">
            <a:spAutoFit/>
          </a:bodyPr>
          <a:lstStyle/>
          <a:p>
            <a:pPr algn="ctr"/>
            <a:r>
              <a:rPr lang="en-US" dirty="0">
                <a:latin typeface="Trebuchet MS" panose="020B0603020202020204" pitchFamily="34" charset="0"/>
              </a:rPr>
              <a:t>U velocity component</a:t>
            </a:r>
            <a:endParaRPr lang="en-CA" dirty="0">
              <a:latin typeface="Trebuchet MS" panose="020B0603020202020204" pitchFamily="34" charset="0"/>
            </a:endParaRPr>
          </a:p>
        </p:txBody>
      </p:sp>
      <p:sp>
        <p:nvSpPr>
          <p:cNvPr id="23" name="TextBox 22">
            <a:extLst>
              <a:ext uri="{FF2B5EF4-FFF2-40B4-BE49-F238E27FC236}">
                <a16:creationId xmlns:a16="http://schemas.microsoft.com/office/drawing/2014/main" id="{08D63761-C65B-7736-7892-B70104E008BE}"/>
              </a:ext>
            </a:extLst>
          </p:cNvPr>
          <p:cNvSpPr txBox="1"/>
          <p:nvPr/>
        </p:nvSpPr>
        <p:spPr>
          <a:xfrm>
            <a:off x="95248" y="5522352"/>
            <a:ext cx="1736884" cy="646331"/>
          </a:xfrm>
          <a:prstGeom prst="rect">
            <a:avLst/>
          </a:prstGeom>
          <a:noFill/>
        </p:spPr>
        <p:txBody>
          <a:bodyPr wrap="square" rtlCol="0">
            <a:spAutoFit/>
          </a:bodyPr>
          <a:lstStyle/>
          <a:p>
            <a:pPr algn="ctr"/>
            <a:r>
              <a:rPr lang="en-US" dirty="0">
                <a:latin typeface="Trebuchet MS" panose="020B0603020202020204" pitchFamily="34" charset="0"/>
              </a:rPr>
              <a:t>V velocity component</a:t>
            </a:r>
            <a:endParaRPr lang="en-CA" dirty="0">
              <a:latin typeface="Trebuchet MS" panose="020B0603020202020204" pitchFamily="34" charset="0"/>
            </a:endParaRPr>
          </a:p>
        </p:txBody>
      </p:sp>
      <p:sp>
        <p:nvSpPr>
          <p:cNvPr id="24" name="TextBox 23">
            <a:extLst>
              <a:ext uri="{FF2B5EF4-FFF2-40B4-BE49-F238E27FC236}">
                <a16:creationId xmlns:a16="http://schemas.microsoft.com/office/drawing/2014/main" id="{6F3425F2-6774-D379-C2C4-D4F854794627}"/>
              </a:ext>
            </a:extLst>
          </p:cNvPr>
          <p:cNvSpPr txBox="1"/>
          <p:nvPr/>
        </p:nvSpPr>
        <p:spPr>
          <a:xfrm>
            <a:off x="7140417" y="1893412"/>
            <a:ext cx="4635500" cy="4154984"/>
          </a:xfrm>
          <a:prstGeom prst="rect">
            <a:avLst/>
          </a:prstGeom>
          <a:noFill/>
        </p:spPr>
        <p:txBody>
          <a:bodyPr wrap="square" rtlCol="0">
            <a:spAutoFit/>
          </a:bodyPr>
          <a:lstStyle/>
          <a:p>
            <a:pPr algn="just"/>
            <a:r>
              <a:rPr lang="en-US" sz="2400" b="1" dirty="0"/>
              <a:t>Coarse to Fine Resolution:</a:t>
            </a:r>
          </a:p>
          <a:p>
            <a:pPr algn="just"/>
            <a:endParaRPr lang="en-US" sz="2400" b="1" dirty="0"/>
          </a:p>
          <a:p>
            <a:pPr marL="285750" indent="-285750" algn="just">
              <a:buFont typeface="Arial" panose="020B0604020202020204" pitchFamily="34" charset="0"/>
              <a:buChar char="•"/>
            </a:pPr>
            <a:r>
              <a:rPr lang="en-US" sz="2400" b="1" dirty="0"/>
              <a:t>108 km</a:t>
            </a:r>
            <a:r>
              <a:rPr lang="en-US" sz="2400" dirty="0"/>
              <a:t>: Coarse patterns with minimal detail.</a:t>
            </a:r>
          </a:p>
          <a:p>
            <a:pPr marL="285750" indent="-285750" algn="just">
              <a:buFont typeface="Arial" panose="020B0604020202020204" pitchFamily="34" charset="0"/>
              <a:buChar char="•"/>
            </a:pPr>
            <a:r>
              <a:rPr lang="en-US" sz="2400" b="1" dirty="0"/>
              <a:t>12 km</a:t>
            </a:r>
            <a:r>
              <a:rPr lang="en-US" sz="2400" dirty="0"/>
              <a:t>: Intermediate resolution revealing more structure.</a:t>
            </a:r>
          </a:p>
          <a:p>
            <a:pPr marL="285750" indent="-285750" algn="just">
              <a:buFont typeface="Arial" panose="020B0604020202020204" pitchFamily="34" charset="0"/>
              <a:buChar char="•"/>
            </a:pPr>
            <a:r>
              <a:rPr lang="en-US" sz="2400" b="1" dirty="0"/>
              <a:t>1.3 km</a:t>
            </a:r>
            <a:r>
              <a:rPr lang="en-US" sz="2400" dirty="0"/>
              <a:t>: High-resolution output capturing fine-scale spatial variability critical for localized weather predictions.</a:t>
            </a:r>
          </a:p>
          <a:p>
            <a:pPr marL="285750" indent="-285750">
              <a:buFont typeface="Arial" panose="020B0604020202020204" pitchFamily="34" charset="0"/>
              <a:buChar char="•"/>
            </a:pPr>
            <a:endParaRPr lang="en-US" sz="2400" dirty="0"/>
          </a:p>
        </p:txBody>
      </p:sp>
      <p:sp>
        <p:nvSpPr>
          <p:cNvPr id="9" name="Freeform: Shape 8">
            <a:extLst>
              <a:ext uri="{FF2B5EF4-FFF2-40B4-BE49-F238E27FC236}">
                <a16:creationId xmlns:a16="http://schemas.microsoft.com/office/drawing/2014/main" id="{4312766E-75D7-4997-3A06-B03BEA76A11E}"/>
              </a:ext>
            </a:extLst>
          </p:cNvPr>
          <p:cNvSpPr/>
          <p:nvPr/>
        </p:nvSpPr>
        <p:spPr>
          <a:xfrm>
            <a:off x="2192938" y="1390440"/>
            <a:ext cx="1534512" cy="5358456"/>
          </a:xfrm>
          <a:custGeom>
            <a:avLst/>
            <a:gdLst>
              <a:gd name="connsiteX0" fmla="*/ 137512 w 1534512"/>
              <a:gd name="connsiteY0" fmla="*/ 3651329 h 5358456"/>
              <a:gd name="connsiteX1" fmla="*/ 137512 w 1534512"/>
              <a:gd name="connsiteY1" fmla="*/ 5152300 h 5358456"/>
              <a:gd name="connsiteX2" fmla="*/ 1225506 w 1534512"/>
              <a:gd name="connsiteY2" fmla="*/ 5152300 h 5358456"/>
              <a:gd name="connsiteX3" fmla="*/ 1225506 w 1534512"/>
              <a:gd name="connsiteY3" fmla="*/ 3651329 h 5358456"/>
              <a:gd name="connsiteX4" fmla="*/ 150494 w 1534512"/>
              <a:gd name="connsiteY4" fmla="*/ 2003411 h 5358456"/>
              <a:gd name="connsiteX5" fmla="*/ 150494 w 1534512"/>
              <a:gd name="connsiteY5" fmla="*/ 3504382 h 5358456"/>
              <a:gd name="connsiteX6" fmla="*/ 1238488 w 1534512"/>
              <a:gd name="connsiteY6" fmla="*/ 3504382 h 5358456"/>
              <a:gd name="connsiteX7" fmla="*/ 1238488 w 1534512"/>
              <a:gd name="connsiteY7" fmla="*/ 2003411 h 5358456"/>
              <a:gd name="connsiteX8" fmla="*/ 137512 w 1534512"/>
              <a:gd name="connsiteY8" fmla="*/ 347089 h 5358456"/>
              <a:gd name="connsiteX9" fmla="*/ 137512 w 1534512"/>
              <a:gd name="connsiteY9" fmla="*/ 1848060 h 5358456"/>
              <a:gd name="connsiteX10" fmla="*/ 1225506 w 1534512"/>
              <a:gd name="connsiteY10" fmla="*/ 1848060 h 5358456"/>
              <a:gd name="connsiteX11" fmla="*/ 1225506 w 1534512"/>
              <a:gd name="connsiteY11" fmla="*/ 347089 h 5358456"/>
              <a:gd name="connsiteX12" fmla="*/ 0 w 1534512"/>
              <a:gd name="connsiteY12" fmla="*/ 0 h 5358456"/>
              <a:gd name="connsiteX13" fmla="*/ 1534512 w 1534512"/>
              <a:gd name="connsiteY13" fmla="*/ 0 h 5358456"/>
              <a:gd name="connsiteX14" fmla="*/ 1534512 w 1534512"/>
              <a:gd name="connsiteY14" fmla="*/ 5358456 h 5358456"/>
              <a:gd name="connsiteX15" fmla="*/ 0 w 1534512"/>
              <a:gd name="connsiteY15" fmla="*/ 5358456 h 535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4512" h="5358456">
                <a:moveTo>
                  <a:pt x="137512" y="3651329"/>
                </a:moveTo>
                <a:lnTo>
                  <a:pt x="137512" y="5152300"/>
                </a:lnTo>
                <a:lnTo>
                  <a:pt x="1225506" y="5152300"/>
                </a:lnTo>
                <a:lnTo>
                  <a:pt x="1225506" y="3651329"/>
                </a:lnTo>
                <a:close/>
                <a:moveTo>
                  <a:pt x="150494" y="2003411"/>
                </a:moveTo>
                <a:lnTo>
                  <a:pt x="150494" y="3504382"/>
                </a:lnTo>
                <a:lnTo>
                  <a:pt x="1238488" y="3504382"/>
                </a:lnTo>
                <a:lnTo>
                  <a:pt x="1238488" y="2003411"/>
                </a:lnTo>
                <a:close/>
                <a:moveTo>
                  <a:pt x="137512" y="347089"/>
                </a:moveTo>
                <a:lnTo>
                  <a:pt x="137512" y="1848060"/>
                </a:lnTo>
                <a:lnTo>
                  <a:pt x="1225506" y="1848060"/>
                </a:lnTo>
                <a:lnTo>
                  <a:pt x="1225506" y="347089"/>
                </a:lnTo>
                <a:close/>
                <a:moveTo>
                  <a:pt x="0" y="0"/>
                </a:moveTo>
                <a:lnTo>
                  <a:pt x="1534512" y="0"/>
                </a:lnTo>
                <a:lnTo>
                  <a:pt x="1534512" y="5358456"/>
                </a:lnTo>
                <a:lnTo>
                  <a:pt x="0" y="5358456"/>
                </a:lnTo>
                <a:close/>
              </a:path>
            </a:pathLst>
          </a:custGeom>
          <a:solidFill>
            <a:srgbClr val="FED690">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0" name="Freeform: Shape 9">
            <a:extLst>
              <a:ext uri="{FF2B5EF4-FFF2-40B4-BE49-F238E27FC236}">
                <a16:creationId xmlns:a16="http://schemas.microsoft.com/office/drawing/2014/main" id="{D3557B0F-2BDF-A367-2600-88059FDFB060}"/>
              </a:ext>
            </a:extLst>
          </p:cNvPr>
          <p:cNvSpPr/>
          <p:nvPr/>
        </p:nvSpPr>
        <p:spPr>
          <a:xfrm>
            <a:off x="3786426" y="1390440"/>
            <a:ext cx="1534512" cy="5358456"/>
          </a:xfrm>
          <a:custGeom>
            <a:avLst/>
            <a:gdLst>
              <a:gd name="connsiteX0" fmla="*/ 137512 w 1534512"/>
              <a:gd name="connsiteY0" fmla="*/ 3651329 h 5358456"/>
              <a:gd name="connsiteX1" fmla="*/ 137512 w 1534512"/>
              <a:gd name="connsiteY1" fmla="*/ 5152300 h 5358456"/>
              <a:gd name="connsiteX2" fmla="*/ 1225506 w 1534512"/>
              <a:gd name="connsiteY2" fmla="*/ 5152300 h 5358456"/>
              <a:gd name="connsiteX3" fmla="*/ 1225506 w 1534512"/>
              <a:gd name="connsiteY3" fmla="*/ 3651329 h 5358456"/>
              <a:gd name="connsiteX4" fmla="*/ 150494 w 1534512"/>
              <a:gd name="connsiteY4" fmla="*/ 2003411 h 5358456"/>
              <a:gd name="connsiteX5" fmla="*/ 150494 w 1534512"/>
              <a:gd name="connsiteY5" fmla="*/ 3504382 h 5358456"/>
              <a:gd name="connsiteX6" fmla="*/ 1238488 w 1534512"/>
              <a:gd name="connsiteY6" fmla="*/ 3504382 h 5358456"/>
              <a:gd name="connsiteX7" fmla="*/ 1238488 w 1534512"/>
              <a:gd name="connsiteY7" fmla="*/ 2003411 h 5358456"/>
              <a:gd name="connsiteX8" fmla="*/ 137512 w 1534512"/>
              <a:gd name="connsiteY8" fmla="*/ 347089 h 5358456"/>
              <a:gd name="connsiteX9" fmla="*/ 137512 w 1534512"/>
              <a:gd name="connsiteY9" fmla="*/ 1848060 h 5358456"/>
              <a:gd name="connsiteX10" fmla="*/ 1225506 w 1534512"/>
              <a:gd name="connsiteY10" fmla="*/ 1848060 h 5358456"/>
              <a:gd name="connsiteX11" fmla="*/ 1225506 w 1534512"/>
              <a:gd name="connsiteY11" fmla="*/ 347089 h 5358456"/>
              <a:gd name="connsiteX12" fmla="*/ 0 w 1534512"/>
              <a:gd name="connsiteY12" fmla="*/ 0 h 5358456"/>
              <a:gd name="connsiteX13" fmla="*/ 1534512 w 1534512"/>
              <a:gd name="connsiteY13" fmla="*/ 0 h 5358456"/>
              <a:gd name="connsiteX14" fmla="*/ 1534512 w 1534512"/>
              <a:gd name="connsiteY14" fmla="*/ 5358456 h 5358456"/>
              <a:gd name="connsiteX15" fmla="*/ 0 w 1534512"/>
              <a:gd name="connsiteY15" fmla="*/ 5358456 h 535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4512" h="5358456">
                <a:moveTo>
                  <a:pt x="137512" y="3651329"/>
                </a:moveTo>
                <a:lnTo>
                  <a:pt x="137512" y="5152300"/>
                </a:lnTo>
                <a:lnTo>
                  <a:pt x="1225506" y="5152300"/>
                </a:lnTo>
                <a:lnTo>
                  <a:pt x="1225506" y="3651329"/>
                </a:lnTo>
                <a:close/>
                <a:moveTo>
                  <a:pt x="150494" y="2003411"/>
                </a:moveTo>
                <a:lnTo>
                  <a:pt x="150494" y="3504382"/>
                </a:lnTo>
                <a:lnTo>
                  <a:pt x="1238488" y="3504382"/>
                </a:lnTo>
                <a:lnTo>
                  <a:pt x="1238488" y="2003411"/>
                </a:lnTo>
                <a:close/>
                <a:moveTo>
                  <a:pt x="137512" y="347089"/>
                </a:moveTo>
                <a:lnTo>
                  <a:pt x="137512" y="1848060"/>
                </a:lnTo>
                <a:lnTo>
                  <a:pt x="1225506" y="1848060"/>
                </a:lnTo>
                <a:lnTo>
                  <a:pt x="1225506" y="347089"/>
                </a:lnTo>
                <a:close/>
                <a:moveTo>
                  <a:pt x="0" y="0"/>
                </a:moveTo>
                <a:lnTo>
                  <a:pt x="1534512" y="0"/>
                </a:lnTo>
                <a:lnTo>
                  <a:pt x="1534512" y="5358456"/>
                </a:lnTo>
                <a:lnTo>
                  <a:pt x="0" y="5358456"/>
                </a:lnTo>
                <a:close/>
              </a:path>
            </a:pathLst>
          </a:custGeom>
          <a:solidFill>
            <a:schemeClr val="accent5">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
        <p:nvSpPr>
          <p:cNvPr id="19" name="TextBox 18">
            <a:extLst>
              <a:ext uri="{FF2B5EF4-FFF2-40B4-BE49-F238E27FC236}">
                <a16:creationId xmlns:a16="http://schemas.microsoft.com/office/drawing/2014/main" id="{1A504EE1-4EC4-99BE-4966-40ABAA808169}"/>
              </a:ext>
            </a:extLst>
          </p:cNvPr>
          <p:cNvSpPr txBox="1"/>
          <p:nvPr/>
        </p:nvSpPr>
        <p:spPr>
          <a:xfrm>
            <a:off x="4034121" y="1353310"/>
            <a:ext cx="971550" cy="369332"/>
          </a:xfrm>
          <a:prstGeom prst="rect">
            <a:avLst/>
          </a:prstGeom>
          <a:noFill/>
        </p:spPr>
        <p:txBody>
          <a:bodyPr wrap="square" rtlCol="0">
            <a:spAutoFit/>
          </a:bodyPr>
          <a:lstStyle/>
          <a:p>
            <a:pPr algn="ctr"/>
            <a:r>
              <a:rPr lang="en-US" dirty="0">
                <a:latin typeface="Trebuchet MS" panose="020B0603020202020204" pitchFamily="34" charset="0"/>
              </a:rPr>
              <a:t>12 km</a:t>
            </a:r>
            <a:endParaRPr lang="en-CA" dirty="0">
              <a:latin typeface="Trebuchet MS" panose="020B0603020202020204" pitchFamily="34" charset="0"/>
            </a:endParaRPr>
          </a:p>
        </p:txBody>
      </p:sp>
      <p:sp>
        <p:nvSpPr>
          <p:cNvPr id="20" name="TextBox 19">
            <a:extLst>
              <a:ext uri="{FF2B5EF4-FFF2-40B4-BE49-F238E27FC236}">
                <a16:creationId xmlns:a16="http://schemas.microsoft.com/office/drawing/2014/main" id="{BD29B65D-5EEA-EB93-36A4-8827F9A7770B}"/>
              </a:ext>
            </a:extLst>
          </p:cNvPr>
          <p:cNvSpPr txBox="1"/>
          <p:nvPr/>
        </p:nvSpPr>
        <p:spPr>
          <a:xfrm>
            <a:off x="5630487" y="1332073"/>
            <a:ext cx="971550" cy="369332"/>
          </a:xfrm>
          <a:prstGeom prst="rect">
            <a:avLst/>
          </a:prstGeom>
          <a:noFill/>
        </p:spPr>
        <p:txBody>
          <a:bodyPr wrap="square" rtlCol="0">
            <a:spAutoFit/>
          </a:bodyPr>
          <a:lstStyle/>
          <a:p>
            <a:pPr algn="ctr"/>
            <a:r>
              <a:rPr lang="en-US" dirty="0">
                <a:latin typeface="Trebuchet MS" panose="020B0603020202020204" pitchFamily="34" charset="0"/>
              </a:rPr>
              <a:t>1.3 km</a:t>
            </a:r>
            <a:endParaRPr lang="en-CA" dirty="0">
              <a:latin typeface="Trebuchet MS" panose="020B0603020202020204" pitchFamily="34" charset="0"/>
            </a:endParaRPr>
          </a:p>
        </p:txBody>
      </p:sp>
      <p:sp>
        <p:nvSpPr>
          <p:cNvPr id="18" name="TextBox 17">
            <a:extLst>
              <a:ext uri="{FF2B5EF4-FFF2-40B4-BE49-F238E27FC236}">
                <a16:creationId xmlns:a16="http://schemas.microsoft.com/office/drawing/2014/main" id="{ABBFC1AB-D085-4F30-3780-BF7C144A9848}"/>
              </a:ext>
            </a:extLst>
          </p:cNvPr>
          <p:cNvSpPr txBox="1"/>
          <p:nvPr/>
        </p:nvSpPr>
        <p:spPr>
          <a:xfrm>
            <a:off x="2459876" y="1358301"/>
            <a:ext cx="971550" cy="369332"/>
          </a:xfrm>
          <a:prstGeom prst="rect">
            <a:avLst/>
          </a:prstGeom>
          <a:noFill/>
        </p:spPr>
        <p:txBody>
          <a:bodyPr wrap="square" rtlCol="0">
            <a:spAutoFit/>
          </a:bodyPr>
          <a:lstStyle/>
          <a:p>
            <a:pPr algn="ctr"/>
            <a:r>
              <a:rPr lang="en-US" dirty="0">
                <a:latin typeface="Trebuchet MS" panose="020B0603020202020204" pitchFamily="34" charset="0"/>
              </a:rPr>
              <a:t>108 km</a:t>
            </a:r>
            <a:endParaRPr lang="en-CA" dirty="0">
              <a:latin typeface="Trebuchet MS" panose="020B0603020202020204" pitchFamily="34" charset="0"/>
            </a:endParaRPr>
          </a:p>
        </p:txBody>
      </p:sp>
      <p:sp>
        <p:nvSpPr>
          <p:cNvPr id="11" name="Freeform: Shape 10">
            <a:extLst>
              <a:ext uri="{FF2B5EF4-FFF2-40B4-BE49-F238E27FC236}">
                <a16:creationId xmlns:a16="http://schemas.microsoft.com/office/drawing/2014/main" id="{B4B15B13-F479-503A-C5E4-093974F1FE3C}"/>
              </a:ext>
            </a:extLst>
          </p:cNvPr>
          <p:cNvSpPr/>
          <p:nvPr/>
        </p:nvSpPr>
        <p:spPr>
          <a:xfrm>
            <a:off x="5379125" y="1390440"/>
            <a:ext cx="1534512" cy="5358456"/>
          </a:xfrm>
          <a:custGeom>
            <a:avLst/>
            <a:gdLst>
              <a:gd name="connsiteX0" fmla="*/ 137512 w 1534512"/>
              <a:gd name="connsiteY0" fmla="*/ 3651329 h 5358456"/>
              <a:gd name="connsiteX1" fmla="*/ 137512 w 1534512"/>
              <a:gd name="connsiteY1" fmla="*/ 5152300 h 5358456"/>
              <a:gd name="connsiteX2" fmla="*/ 1225506 w 1534512"/>
              <a:gd name="connsiteY2" fmla="*/ 5152300 h 5358456"/>
              <a:gd name="connsiteX3" fmla="*/ 1225506 w 1534512"/>
              <a:gd name="connsiteY3" fmla="*/ 3651329 h 5358456"/>
              <a:gd name="connsiteX4" fmla="*/ 150494 w 1534512"/>
              <a:gd name="connsiteY4" fmla="*/ 2003411 h 5358456"/>
              <a:gd name="connsiteX5" fmla="*/ 150494 w 1534512"/>
              <a:gd name="connsiteY5" fmla="*/ 3504382 h 5358456"/>
              <a:gd name="connsiteX6" fmla="*/ 1238488 w 1534512"/>
              <a:gd name="connsiteY6" fmla="*/ 3504382 h 5358456"/>
              <a:gd name="connsiteX7" fmla="*/ 1238488 w 1534512"/>
              <a:gd name="connsiteY7" fmla="*/ 2003411 h 5358456"/>
              <a:gd name="connsiteX8" fmla="*/ 137512 w 1534512"/>
              <a:gd name="connsiteY8" fmla="*/ 347089 h 5358456"/>
              <a:gd name="connsiteX9" fmla="*/ 137512 w 1534512"/>
              <a:gd name="connsiteY9" fmla="*/ 1848060 h 5358456"/>
              <a:gd name="connsiteX10" fmla="*/ 1225506 w 1534512"/>
              <a:gd name="connsiteY10" fmla="*/ 1848060 h 5358456"/>
              <a:gd name="connsiteX11" fmla="*/ 1225506 w 1534512"/>
              <a:gd name="connsiteY11" fmla="*/ 347089 h 5358456"/>
              <a:gd name="connsiteX12" fmla="*/ 0 w 1534512"/>
              <a:gd name="connsiteY12" fmla="*/ 0 h 5358456"/>
              <a:gd name="connsiteX13" fmla="*/ 1534512 w 1534512"/>
              <a:gd name="connsiteY13" fmla="*/ 0 h 5358456"/>
              <a:gd name="connsiteX14" fmla="*/ 1534512 w 1534512"/>
              <a:gd name="connsiteY14" fmla="*/ 5358456 h 5358456"/>
              <a:gd name="connsiteX15" fmla="*/ 0 w 1534512"/>
              <a:gd name="connsiteY15" fmla="*/ 5358456 h 5358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4512" h="5358456">
                <a:moveTo>
                  <a:pt x="137512" y="3651329"/>
                </a:moveTo>
                <a:lnTo>
                  <a:pt x="137512" y="5152300"/>
                </a:lnTo>
                <a:lnTo>
                  <a:pt x="1225506" y="5152300"/>
                </a:lnTo>
                <a:lnTo>
                  <a:pt x="1225506" y="3651329"/>
                </a:lnTo>
                <a:close/>
                <a:moveTo>
                  <a:pt x="150494" y="2003411"/>
                </a:moveTo>
                <a:lnTo>
                  <a:pt x="150494" y="3504382"/>
                </a:lnTo>
                <a:lnTo>
                  <a:pt x="1238488" y="3504382"/>
                </a:lnTo>
                <a:lnTo>
                  <a:pt x="1238488" y="2003411"/>
                </a:lnTo>
                <a:close/>
                <a:moveTo>
                  <a:pt x="137512" y="347089"/>
                </a:moveTo>
                <a:lnTo>
                  <a:pt x="137512" y="1848060"/>
                </a:lnTo>
                <a:lnTo>
                  <a:pt x="1225506" y="1848060"/>
                </a:lnTo>
                <a:lnTo>
                  <a:pt x="1225506" y="347089"/>
                </a:lnTo>
                <a:close/>
                <a:moveTo>
                  <a:pt x="0" y="0"/>
                </a:moveTo>
                <a:lnTo>
                  <a:pt x="1534512" y="0"/>
                </a:lnTo>
                <a:lnTo>
                  <a:pt x="1534512" y="5358456"/>
                </a:lnTo>
                <a:lnTo>
                  <a:pt x="0" y="5358456"/>
                </a:lnTo>
                <a:close/>
              </a:path>
            </a:pathLst>
          </a:custGeom>
          <a:solidFill>
            <a:schemeClr val="accent6">
              <a:lumMod val="60000"/>
              <a:lumOff val="40000"/>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CA"/>
          </a:p>
        </p:txBody>
      </p:sp>
    </p:spTree>
    <p:extLst>
      <p:ext uri="{BB962C8B-B14F-4D97-AF65-F5344CB8AC3E}">
        <p14:creationId xmlns:p14="http://schemas.microsoft.com/office/powerpoint/2010/main" val="3484576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7"/>
          <p:cNvSpPr>
            <a:spLocks noGrp="1"/>
          </p:cNvSpPr>
          <p:nvPr>
            <p:ph type="title"/>
          </p:nvPr>
        </p:nvSpPr>
        <p:spPr>
          <a:xfrm>
            <a:off x="1196818" y="236537"/>
            <a:ext cx="5720176" cy="715963"/>
          </a:xfrm>
        </p:spPr>
        <p:txBody>
          <a:bodyPr>
            <a:normAutofit/>
          </a:bodyPr>
          <a:lstStyle/>
          <a:p>
            <a:r>
              <a:rPr lang="en-US" sz="2800" dirty="0">
                <a:solidFill>
                  <a:schemeClr val="bg1"/>
                </a:solidFill>
                <a:latin typeface="Impact" panose="020B0806030902050204" pitchFamily="34" charset="0"/>
              </a:rPr>
              <a:t>Methodology-Domain Specifications</a:t>
            </a:r>
            <a:endParaRPr lang="en-US" sz="2400" dirty="0">
              <a:solidFill>
                <a:schemeClr val="bg1"/>
              </a:solidFill>
              <a:latin typeface="Impact" panose="020B0806030902050204" pitchFamily="34" charset="0"/>
            </a:endParaRP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13</a:t>
            </a:fld>
            <a:endParaRPr lang="en-US" sz="1800" dirty="0">
              <a:solidFill>
                <a:schemeClr val="bg1"/>
              </a:solidFill>
              <a:latin typeface="Impact" panose="020B0806030902050204" pitchFamily="34" charset="0"/>
            </a:endParaRPr>
          </a:p>
        </p:txBody>
      </p:sp>
      <p:pic>
        <p:nvPicPr>
          <p:cNvPr id="25" name="Picture 24"/>
          <p:cNvPicPr>
            <a:picLocks noChangeAspect="1"/>
          </p:cNvPicPr>
          <p:nvPr/>
        </p:nvPicPr>
        <p:blipFill rotWithShape="1">
          <a:blip r:embed="rId2" cstate="print">
            <a:extLst>
              <a:ext uri="{28A0092B-C50C-407E-A947-70E740481C1C}">
                <a14:useLocalDpi xmlns:a14="http://schemas.microsoft.com/office/drawing/2010/main" val="0"/>
              </a:ext>
            </a:extLst>
          </a:blip>
          <a:srcRect l="15278" t="4914" r="8334"/>
          <a:stretch/>
        </p:blipFill>
        <p:spPr>
          <a:xfrm>
            <a:off x="3279476" y="1295332"/>
            <a:ext cx="4239226" cy="2344826"/>
          </a:xfrm>
          <a:prstGeom prst="rect">
            <a:avLst/>
          </a:prstGeom>
          <a:ln>
            <a:noFill/>
          </a:ln>
          <a:effectLst>
            <a:softEdge rad="112500"/>
          </a:effectLst>
        </p:spPr>
      </p:pic>
      <p:grpSp>
        <p:nvGrpSpPr>
          <p:cNvPr id="26" name="Group 25"/>
          <p:cNvGrpSpPr/>
          <p:nvPr/>
        </p:nvGrpSpPr>
        <p:grpSpPr>
          <a:xfrm>
            <a:off x="7554887" y="1236274"/>
            <a:ext cx="4067175" cy="5095875"/>
            <a:chOff x="7092144" y="952500"/>
            <a:chExt cx="4067175" cy="5095875"/>
          </a:xfrm>
        </p:grpSpPr>
        <p:pic>
          <p:nvPicPr>
            <p:cNvPr id="27" name="Picture 26"/>
            <p:cNvPicPr>
              <a:picLocks noChangeAspect="1"/>
            </p:cNvPicPr>
            <p:nvPr/>
          </p:nvPicPr>
          <p:blipFill>
            <a:blip r:embed="rId3"/>
            <a:stretch>
              <a:fillRect/>
            </a:stretch>
          </p:blipFill>
          <p:spPr>
            <a:xfrm>
              <a:off x="7092144" y="952500"/>
              <a:ext cx="4067175" cy="5095875"/>
            </a:xfrm>
            <a:prstGeom prst="rect">
              <a:avLst/>
            </a:prstGeom>
          </p:spPr>
        </p:pic>
        <p:pic>
          <p:nvPicPr>
            <p:cNvPr id="28" name="Picture 27"/>
            <p:cNvPicPr>
              <a:picLocks noChangeAspect="1"/>
            </p:cNvPicPr>
            <p:nvPr/>
          </p:nvPicPr>
          <p:blipFill rotWithShape="1">
            <a:blip r:embed="rId4"/>
            <a:srcRect l="3113" t="2124" r="2671" b="2095"/>
            <a:stretch/>
          </p:blipFill>
          <p:spPr>
            <a:xfrm>
              <a:off x="7774135" y="1169217"/>
              <a:ext cx="3112940" cy="4374334"/>
            </a:xfrm>
            <a:prstGeom prst="rect">
              <a:avLst/>
            </a:prstGeom>
          </p:spPr>
        </p:pic>
        <p:sp>
          <p:nvSpPr>
            <p:cNvPr id="29" name="TextBox 28"/>
            <p:cNvSpPr txBox="1"/>
            <p:nvPr/>
          </p:nvSpPr>
          <p:spPr>
            <a:xfrm>
              <a:off x="8039100" y="2362200"/>
              <a:ext cx="596900" cy="369332"/>
            </a:xfrm>
            <a:prstGeom prst="rect">
              <a:avLst/>
            </a:prstGeom>
            <a:noFill/>
          </p:spPr>
          <p:txBody>
            <a:bodyPr wrap="square" rtlCol="0">
              <a:spAutoFit/>
            </a:bodyPr>
            <a:lstStyle/>
            <a:p>
              <a:r>
                <a:rPr lang="en-US" dirty="0">
                  <a:latin typeface="Trebuchet MS" panose="020B0603020202020204" pitchFamily="34" charset="0"/>
                </a:rPr>
                <a:t>D1</a:t>
              </a:r>
            </a:p>
          </p:txBody>
        </p:sp>
        <p:sp>
          <p:nvSpPr>
            <p:cNvPr id="30" name="TextBox 29"/>
            <p:cNvSpPr txBox="1"/>
            <p:nvPr/>
          </p:nvSpPr>
          <p:spPr>
            <a:xfrm>
              <a:off x="8827281" y="2992221"/>
              <a:ext cx="596900" cy="369332"/>
            </a:xfrm>
            <a:prstGeom prst="rect">
              <a:avLst/>
            </a:prstGeom>
            <a:noFill/>
          </p:spPr>
          <p:txBody>
            <a:bodyPr wrap="square" rtlCol="0">
              <a:spAutoFit/>
            </a:bodyPr>
            <a:lstStyle/>
            <a:p>
              <a:r>
                <a:rPr lang="en-US" dirty="0">
                  <a:latin typeface="Trebuchet MS" panose="020B0603020202020204" pitchFamily="34" charset="0"/>
                </a:rPr>
                <a:t>D2</a:t>
              </a:r>
            </a:p>
          </p:txBody>
        </p:sp>
        <p:sp>
          <p:nvSpPr>
            <p:cNvPr id="31" name="TextBox 30"/>
            <p:cNvSpPr txBox="1"/>
            <p:nvPr/>
          </p:nvSpPr>
          <p:spPr>
            <a:xfrm>
              <a:off x="9408598" y="3555227"/>
              <a:ext cx="596900" cy="369332"/>
            </a:xfrm>
            <a:prstGeom prst="rect">
              <a:avLst/>
            </a:prstGeom>
            <a:noFill/>
          </p:spPr>
          <p:txBody>
            <a:bodyPr wrap="square" rtlCol="0">
              <a:spAutoFit/>
            </a:bodyPr>
            <a:lstStyle/>
            <a:p>
              <a:r>
                <a:rPr lang="en-US" dirty="0">
                  <a:latin typeface="Trebuchet MS" panose="020B0603020202020204" pitchFamily="34" charset="0"/>
                </a:rPr>
                <a:t>D3</a:t>
              </a:r>
            </a:p>
          </p:txBody>
        </p:sp>
      </p:grpSp>
      <p:sp>
        <p:nvSpPr>
          <p:cNvPr id="32" name="Rectangle 31"/>
          <p:cNvSpPr/>
          <p:nvPr/>
        </p:nvSpPr>
        <p:spPr>
          <a:xfrm>
            <a:off x="4209143" y="1843314"/>
            <a:ext cx="653143" cy="987326"/>
          </a:xfrm>
          <a:prstGeom prst="rect">
            <a:avLst/>
          </a:prstGeom>
          <a:noFill/>
          <a:ln w="28575">
            <a:solidFill>
              <a:srgbClr val="79777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33" name="Straight Connector 32"/>
          <p:cNvCxnSpPr/>
          <p:nvPr/>
        </p:nvCxnSpPr>
        <p:spPr>
          <a:xfrm flipV="1">
            <a:off x="4862286" y="1452991"/>
            <a:ext cx="3374592" cy="390324"/>
          </a:xfrm>
          <a:prstGeom prst="line">
            <a:avLst/>
          </a:prstGeom>
          <a:ln w="28575">
            <a:solidFill>
              <a:srgbClr val="797774"/>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62286" y="2830640"/>
            <a:ext cx="3374592" cy="2996685"/>
          </a:xfrm>
          <a:prstGeom prst="line">
            <a:avLst/>
          </a:prstGeom>
          <a:ln w="28575">
            <a:solidFill>
              <a:srgbClr val="797774"/>
            </a:solidFill>
          </a:ln>
        </p:spPr>
        <p:style>
          <a:lnRef idx="1">
            <a:schemeClr val="accent1"/>
          </a:lnRef>
          <a:fillRef idx="0">
            <a:schemeClr val="accent1"/>
          </a:fillRef>
          <a:effectRef idx="0">
            <a:schemeClr val="accent1"/>
          </a:effectRef>
          <a:fontRef idx="minor">
            <a:schemeClr val="tx1"/>
          </a:fontRef>
        </p:style>
      </p:cxnSp>
      <p:graphicFrame>
        <p:nvGraphicFramePr>
          <p:cNvPr id="35" name="Table 34"/>
          <p:cNvGraphicFramePr>
            <a:graphicFrameLocks noGrp="1"/>
          </p:cNvGraphicFramePr>
          <p:nvPr>
            <p:extLst>
              <p:ext uri="{D42A27DB-BD31-4B8C-83A1-F6EECF244321}">
                <p14:modId xmlns:p14="http://schemas.microsoft.com/office/powerpoint/2010/main" val="3502735448"/>
              </p:ext>
            </p:extLst>
          </p:nvPr>
        </p:nvGraphicFramePr>
        <p:xfrm>
          <a:off x="574527" y="4328982"/>
          <a:ext cx="5535628" cy="1752600"/>
        </p:xfrm>
        <a:graphic>
          <a:graphicData uri="http://schemas.openxmlformats.org/drawingml/2006/table">
            <a:tbl>
              <a:tblPr firstRow="1" bandRow="1">
                <a:tableStyleId>{C083E6E3-FA7D-4D7B-A595-EF9225AFEA82}</a:tableStyleId>
              </a:tblPr>
              <a:tblGrid>
                <a:gridCol w="1383907">
                  <a:extLst>
                    <a:ext uri="{9D8B030D-6E8A-4147-A177-3AD203B41FA5}">
                      <a16:colId xmlns:a16="http://schemas.microsoft.com/office/drawing/2014/main" val="20000"/>
                    </a:ext>
                  </a:extLst>
                </a:gridCol>
                <a:gridCol w="1383907">
                  <a:extLst>
                    <a:ext uri="{9D8B030D-6E8A-4147-A177-3AD203B41FA5}">
                      <a16:colId xmlns:a16="http://schemas.microsoft.com/office/drawing/2014/main" val="20001"/>
                    </a:ext>
                  </a:extLst>
                </a:gridCol>
                <a:gridCol w="1383907">
                  <a:extLst>
                    <a:ext uri="{9D8B030D-6E8A-4147-A177-3AD203B41FA5}">
                      <a16:colId xmlns:a16="http://schemas.microsoft.com/office/drawing/2014/main" val="20002"/>
                    </a:ext>
                  </a:extLst>
                </a:gridCol>
                <a:gridCol w="1383907">
                  <a:extLst>
                    <a:ext uri="{9D8B030D-6E8A-4147-A177-3AD203B41FA5}">
                      <a16:colId xmlns:a16="http://schemas.microsoft.com/office/drawing/2014/main" val="20003"/>
                    </a:ext>
                  </a:extLst>
                </a:gridCol>
              </a:tblGrid>
              <a:tr h="370840">
                <a:tc>
                  <a:txBody>
                    <a:bodyPr/>
                    <a:lstStyle/>
                    <a:p>
                      <a:pPr algn="ctr"/>
                      <a:r>
                        <a:rPr lang="en-US" dirty="0">
                          <a:latin typeface="Trebuchet MS" panose="020B0603020202020204" pitchFamily="34" charset="0"/>
                        </a:rPr>
                        <a:t>Domain</a:t>
                      </a:r>
                    </a:p>
                  </a:txBody>
                  <a:tcPr/>
                </a:tc>
                <a:tc>
                  <a:txBody>
                    <a:bodyPr/>
                    <a:lstStyle/>
                    <a:p>
                      <a:pPr algn="ctr"/>
                      <a:r>
                        <a:rPr lang="en-US" dirty="0">
                          <a:latin typeface="Trebuchet MS" panose="020B0603020202020204" pitchFamily="34" charset="0"/>
                        </a:rPr>
                        <a:t>Lat_ref</a:t>
                      </a:r>
                    </a:p>
                  </a:txBody>
                  <a:tcPr/>
                </a:tc>
                <a:tc>
                  <a:txBody>
                    <a:bodyPr/>
                    <a:lstStyle/>
                    <a:p>
                      <a:pPr algn="ctr"/>
                      <a:r>
                        <a:rPr lang="en-US" dirty="0">
                          <a:latin typeface="Trebuchet MS" panose="020B0603020202020204" pitchFamily="34" charset="0"/>
                        </a:rPr>
                        <a:t>Long_ref</a:t>
                      </a:r>
                    </a:p>
                  </a:txBody>
                  <a:tcPr/>
                </a:tc>
                <a:tc>
                  <a:txBody>
                    <a:bodyPr/>
                    <a:lstStyle/>
                    <a:p>
                      <a:pPr algn="ctr"/>
                      <a:r>
                        <a:rPr lang="en-US" dirty="0">
                          <a:latin typeface="Trebuchet MS" panose="020B0603020202020204" pitchFamily="34" charset="0"/>
                        </a:rPr>
                        <a:t>Resolution (km)</a:t>
                      </a:r>
                    </a:p>
                  </a:txBody>
                  <a:tcPr/>
                </a:tc>
                <a:extLst>
                  <a:ext uri="{0D108BD9-81ED-4DB2-BD59-A6C34878D82A}">
                    <a16:rowId xmlns:a16="http://schemas.microsoft.com/office/drawing/2014/main" val="10000"/>
                  </a:ext>
                </a:extLst>
              </a:tr>
              <a:tr h="370840">
                <a:tc>
                  <a:txBody>
                    <a:bodyPr/>
                    <a:lstStyle/>
                    <a:p>
                      <a:pPr algn="ctr"/>
                      <a:r>
                        <a:rPr lang="en-US" sz="1600" dirty="0">
                          <a:latin typeface="Trebuchet MS" panose="020B0603020202020204" pitchFamily="34" charset="0"/>
                        </a:rPr>
                        <a:t>Domain</a:t>
                      </a:r>
                      <a:r>
                        <a:rPr lang="en-US" sz="1600" baseline="0" dirty="0">
                          <a:latin typeface="Trebuchet MS" panose="020B0603020202020204" pitchFamily="34" charset="0"/>
                        </a:rPr>
                        <a:t> 1</a:t>
                      </a:r>
                      <a:endParaRPr lang="en-US" sz="1600" dirty="0">
                        <a:latin typeface="Trebuchet MS" panose="020B0603020202020204" pitchFamily="34" charset="0"/>
                      </a:endParaRPr>
                    </a:p>
                  </a:txBody>
                  <a:tcPr/>
                </a:tc>
                <a:tc>
                  <a:txBody>
                    <a:bodyPr/>
                    <a:lstStyle/>
                    <a:p>
                      <a:pPr algn="ctr"/>
                      <a:r>
                        <a:rPr lang="en-US" sz="1600" dirty="0">
                          <a:latin typeface="Trebuchet MS" panose="020B0603020202020204" pitchFamily="34" charset="0"/>
                        </a:rPr>
                        <a:t>49.48 </a:t>
                      </a:r>
                    </a:p>
                  </a:txBody>
                  <a:tcPr/>
                </a:tc>
                <a:tc>
                  <a:txBody>
                    <a:bodyPr/>
                    <a:lstStyle/>
                    <a:p>
                      <a:pPr algn="ctr"/>
                      <a:r>
                        <a:rPr lang="en-US" sz="1600" dirty="0">
                          <a:latin typeface="Trebuchet MS" panose="020B0603020202020204" pitchFamily="34" charset="0"/>
                        </a:rPr>
                        <a:t>-120.73</a:t>
                      </a:r>
                    </a:p>
                  </a:txBody>
                  <a:tcPr/>
                </a:tc>
                <a:tc>
                  <a:txBody>
                    <a:bodyPr/>
                    <a:lstStyle/>
                    <a:p>
                      <a:pPr algn="ctr"/>
                      <a:r>
                        <a:rPr lang="en-US" sz="1600" dirty="0">
                          <a:latin typeface="Trebuchet MS" panose="020B0603020202020204" pitchFamily="34" charset="0"/>
                        </a:rPr>
                        <a:t>9</a:t>
                      </a:r>
                    </a:p>
                  </a:txBody>
                  <a:tcPr/>
                </a:tc>
                <a:extLst>
                  <a:ext uri="{0D108BD9-81ED-4DB2-BD59-A6C34878D82A}">
                    <a16:rowId xmlns:a16="http://schemas.microsoft.com/office/drawing/2014/main" val="10001"/>
                  </a:ext>
                </a:extLst>
              </a:tr>
              <a:tr h="370840">
                <a:tc>
                  <a:txBody>
                    <a:bodyPr/>
                    <a:lstStyle/>
                    <a:p>
                      <a:pPr algn="ctr"/>
                      <a:r>
                        <a:rPr lang="en-US" sz="1600" dirty="0">
                          <a:latin typeface="Trebuchet MS" panose="020B0603020202020204" pitchFamily="34" charset="0"/>
                        </a:rPr>
                        <a:t>Domain 2</a:t>
                      </a:r>
                    </a:p>
                  </a:txBody>
                  <a:tcPr/>
                </a:tc>
                <a:tc>
                  <a:txBody>
                    <a:bodyPr/>
                    <a:lstStyle/>
                    <a:p>
                      <a:pPr algn="ctr"/>
                      <a:r>
                        <a:rPr lang="en-US" sz="1600" dirty="0">
                          <a:latin typeface="Trebuchet MS" panose="020B0603020202020204" pitchFamily="34" charset="0"/>
                        </a:rPr>
                        <a:t>52.37</a:t>
                      </a:r>
                    </a:p>
                  </a:txBody>
                  <a:tcPr/>
                </a:tc>
                <a:tc>
                  <a:txBody>
                    <a:bodyPr/>
                    <a:lstStyle/>
                    <a:p>
                      <a:pPr algn="ctr"/>
                      <a:r>
                        <a:rPr lang="en-US" sz="1600" dirty="0">
                          <a:latin typeface="Trebuchet MS" panose="020B0603020202020204" pitchFamily="34" charset="0"/>
                        </a:rPr>
                        <a:t>-115.51</a:t>
                      </a:r>
                    </a:p>
                  </a:txBody>
                  <a:tcPr/>
                </a:tc>
                <a:tc>
                  <a:txBody>
                    <a:bodyPr/>
                    <a:lstStyle/>
                    <a:p>
                      <a:pPr algn="ctr"/>
                      <a:r>
                        <a:rPr lang="en-US" sz="1600" dirty="0">
                          <a:latin typeface="Trebuchet MS" panose="020B0603020202020204" pitchFamily="34" charset="0"/>
                        </a:rPr>
                        <a:t>3</a:t>
                      </a:r>
                    </a:p>
                  </a:txBody>
                  <a:tcPr/>
                </a:tc>
                <a:extLst>
                  <a:ext uri="{0D108BD9-81ED-4DB2-BD59-A6C34878D82A}">
                    <a16:rowId xmlns:a16="http://schemas.microsoft.com/office/drawing/2014/main" val="10002"/>
                  </a:ext>
                </a:extLst>
              </a:tr>
              <a:tr h="370840">
                <a:tc>
                  <a:txBody>
                    <a:bodyPr/>
                    <a:lstStyle/>
                    <a:p>
                      <a:pPr algn="ctr"/>
                      <a:r>
                        <a:rPr lang="en-US" sz="1600" dirty="0">
                          <a:latin typeface="Trebuchet MS" panose="020B0603020202020204" pitchFamily="34" charset="0"/>
                        </a:rPr>
                        <a:t>Domain</a:t>
                      </a:r>
                      <a:r>
                        <a:rPr lang="en-US" sz="1600" baseline="0" dirty="0">
                          <a:latin typeface="Trebuchet MS" panose="020B0603020202020204" pitchFamily="34" charset="0"/>
                        </a:rPr>
                        <a:t> 3</a:t>
                      </a:r>
                      <a:endParaRPr lang="en-US" sz="1600" dirty="0">
                        <a:latin typeface="Trebuchet MS" panose="020B0603020202020204" pitchFamily="34" charset="0"/>
                      </a:endParaRPr>
                    </a:p>
                  </a:txBody>
                  <a:tcPr/>
                </a:tc>
                <a:tc>
                  <a:txBody>
                    <a:bodyPr/>
                    <a:lstStyle/>
                    <a:p>
                      <a:pPr algn="ctr"/>
                      <a:r>
                        <a:rPr lang="en-US" sz="1600" dirty="0">
                          <a:latin typeface="Trebuchet MS" panose="020B0603020202020204" pitchFamily="34" charset="0"/>
                        </a:rPr>
                        <a:t>53.21</a:t>
                      </a:r>
                    </a:p>
                  </a:txBody>
                  <a:tcPr/>
                </a:tc>
                <a:tc>
                  <a:txBody>
                    <a:bodyPr/>
                    <a:lstStyle/>
                    <a:p>
                      <a:pPr algn="ctr"/>
                      <a:r>
                        <a:rPr lang="en-US" sz="1600" dirty="0">
                          <a:latin typeface="Trebuchet MS" panose="020B0603020202020204" pitchFamily="34" charset="0"/>
                        </a:rPr>
                        <a:t>-114.06</a:t>
                      </a:r>
                    </a:p>
                  </a:txBody>
                  <a:tcPr/>
                </a:tc>
                <a:tc>
                  <a:txBody>
                    <a:bodyPr/>
                    <a:lstStyle/>
                    <a:p>
                      <a:pPr algn="ctr"/>
                      <a:r>
                        <a:rPr lang="en-US" sz="1600" dirty="0">
                          <a:latin typeface="Trebuchet MS" panose="020B0603020202020204" pitchFamily="34" charset="0"/>
                        </a:rPr>
                        <a:t>1</a:t>
                      </a:r>
                    </a:p>
                  </a:txBody>
                  <a:tcPr/>
                </a:tc>
                <a:extLst>
                  <a:ext uri="{0D108BD9-81ED-4DB2-BD59-A6C34878D82A}">
                    <a16:rowId xmlns:a16="http://schemas.microsoft.com/office/drawing/2014/main" val="10003"/>
                  </a:ext>
                </a:extLst>
              </a:tr>
            </a:tbl>
          </a:graphicData>
        </a:graphic>
      </p:graphicFrame>
      <p:sp>
        <p:nvSpPr>
          <p:cNvPr id="36" name="Oval 35"/>
          <p:cNvSpPr/>
          <p:nvPr/>
        </p:nvSpPr>
        <p:spPr>
          <a:xfrm>
            <a:off x="8316687" y="5312229"/>
            <a:ext cx="127100" cy="1271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7" name="Oval 36"/>
          <p:cNvSpPr/>
          <p:nvPr/>
        </p:nvSpPr>
        <p:spPr>
          <a:xfrm>
            <a:off x="9330414" y="4356555"/>
            <a:ext cx="91440" cy="9144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8" name="Oval 37"/>
          <p:cNvSpPr/>
          <p:nvPr/>
        </p:nvSpPr>
        <p:spPr>
          <a:xfrm>
            <a:off x="9653431" y="4099380"/>
            <a:ext cx="45720" cy="4572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39" name="Picture 38" descr="A black background with a black square&#10;&#10;Description automatically generated with medium confidence">
            <a:extLst>
              <a:ext uri="{FF2B5EF4-FFF2-40B4-BE49-F238E27FC236}">
                <a16:creationId xmlns:a16="http://schemas.microsoft.com/office/drawing/2014/main" id="{D08C84F5-C559-78CC-806A-0D9455DF3F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6796" y="121687"/>
            <a:ext cx="547200" cy="547200"/>
          </a:xfrm>
          <a:prstGeom prst="rect">
            <a:avLst/>
          </a:prstGeom>
        </p:spPr>
      </p:pic>
    </p:spTree>
    <p:extLst>
      <p:ext uri="{BB962C8B-B14F-4D97-AF65-F5344CB8AC3E}">
        <p14:creationId xmlns:p14="http://schemas.microsoft.com/office/powerpoint/2010/main" val="1118949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2800" dirty="0">
                <a:solidFill>
                  <a:schemeClr val="bg1"/>
                </a:solidFill>
                <a:latin typeface="Impact" panose="020B0806030902050204" pitchFamily="34" charset="0"/>
              </a:rPr>
              <a:t>Methodology-WRF Model Flow Chart</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14</a:t>
            </a:fld>
            <a:endParaRPr lang="en-US" sz="1800" dirty="0">
              <a:solidFill>
                <a:schemeClr val="bg1"/>
              </a:solidFill>
              <a:latin typeface="Impact" panose="020B0806030902050204" pitchFamily="34" charset="0"/>
            </a:endParaRPr>
          </a:p>
        </p:txBody>
      </p:sp>
      <p:pic>
        <p:nvPicPr>
          <p:cNvPr id="19" name="Picture 18"/>
          <p:cNvPicPr>
            <a:picLocks noChangeAspect="1"/>
          </p:cNvPicPr>
          <p:nvPr/>
        </p:nvPicPr>
        <p:blipFill>
          <a:blip r:embed="rId2"/>
          <a:stretch>
            <a:fillRect/>
          </a:stretch>
        </p:blipFill>
        <p:spPr>
          <a:xfrm>
            <a:off x="455130" y="966364"/>
            <a:ext cx="3543300" cy="1809750"/>
          </a:xfrm>
          <a:prstGeom prst="rect">
            <a:avLst/>
          </a:prstGeom>
        </p:spPr>
      </p:pic>
      <p:sp>
        <p:nvSpPr>
          <p:cNvPr id="20" name="Rounded Rectangle 19"/>
          <p:cNvSpPr/>
          <p:nvPr/>
        </p:nvSpPr>
        <p:spPr>
          <a:xfrm>
            <a:off x="1694652" y="3945963"/>
            <a:ext cx="1280160" cy="731520"/>
          </a:xfrm>
          <a:prstGeom prst="roundRect">
            <a:avLst/>
          </a:prstGeom>
          <a:solidFill>
            <a:srgbClr val="E0E0E0"/>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rebuchet MS" panose="020B0603020202020204" pitchFamily="34" charset="0"/>
              </a:rPr>
              <a:t>Atmospheric and Land-soil variables</a:t>
            </a:r>
          </a:p>
        </p:txBody>
      </p:sp>
      <p:sp>
        <p:nvSpPr>
          <p:cNvPr id="21" name="Rounded Rectangle 20"/>
          <p:cNvSpPr/>
          <p:nvPr/>
        </p:nvSpPr>
        <p:spPr>
          <a:xfrm>
            <a:off x="1694652" y="2848684"/>
            <a:ext cx="1280160" cy="731520"/>
          </a:xfrm>
          <a:prstGeom prst="roundRect">
            <a:avLst/>
          </a:prstGeom>
          <a:solidFill>
            <a:srgbClr val="E0E0E0"/>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rebuchet MS" panose="020B0603020202020204" pitchFamily="34" charset="0"/>
              </a:rPr>
              <a:t>Land-use and topography data </a:t>
            </a:r>
          </a:p>
        </p:txBody>
      </p:sp>
      <p:sp>
        <p:nvSpPr>
          <p:cNvPr id="22" name="Rounded Rectangle 21"/>
          <p:cNvSpPr/>
          <p:nvPr/>
        </p:nvSpPr>
        <p:spPr>
          <a:xfrm>
            <a:off x="3574254" y="3419788"/>
            <a:ext cx="1280160" cy="731520"/>
          </a:xfrm>
          <a:prstGeom prst="roundRect">
            <a:avLst/>
          </a:prstGeom>
          <a:solidFill>
            <a:srgbClr val="E0E0E0"/>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rebuchet MS" panose="020B0603020202020204" pitchFamily="34" charset="0"/>
              </a:rPr>
              <a:t>Data preparation and conversion</a:t>
            </a:r>
          </a:p>
        </p:txBody>
      </p:sp>
      <p:sp>
        <p:nvSpPr>
          <p:cNvPr id="23" name="Rounded Rectangle 22"/>
          <p:cNvSpPr/>
          <p:nvPr/>
        </p:nvSpPr>
        <p:spPr>
          <a:xfrm>
            <a:off x="5771485" y="3419788"/>
            <a:ext cx="1280160" cy="731520"/>
          </a:xfrm>
          <a:prstGeom prst="roundRect">
            <a:avLst/>
          </a:prstGeom>
          <a:solidFill>
            <a:srgbClr val="E0E0E0"/>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rebuchet MS" panose="020B0603020202020204" pitchFamily="34" charset="0"/>
              </a:rPr>
              <a:t>Interpolation of data to the WRF domain</a:t>
            </a:r>
          </a:p>
        </p:txBody>
      </p:sp>
      <p:sp>
        <p:nvSpPr>
          <p:cNvPr id="24" name="Rounded Rectangle 23"/>
          <p:cNvSpPr/>
          <p:nvPr/>
        </p:nvSpPr>
        <p:spPr>
          <a:xfrm>
            <a:off x="7931730" y="3419788"/>
            <a:ext cx="1371600" cy="731520"/>
          </a:xfrm>
          <a:prstGeom prst="roundRect">
            <a:avLst/>
          </a:prstGeom>
          <a:solidFill>
            <a:srgbClr val="E0E0E0"/>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rebuchet MS" panose="020B0603020202020204" pitchFamily="34" charset="0"/>
              </a:rPr>
              <a:t>Initial/Boundary condition identification   </a:t>
            </a:r>
          </a:p>
        </p:txBody>
      </p:sp>
      <p:sp>
        <p:nvSpPr>
          <p:cNvPr id="25" name="Rounded Rectangle 24"/>
          <p:cNvSpPr/>
          <p:nvPr/>
        </p:nvSpPr>
        <p:spPr>
          <a:xfrm>
            <a:off x="10183415" y="3419788"/>
            <a:ext cx="1280160" cy="731520"/>
          </a:xfrm>
          <a:prstGeom prst="roundRect">
            <a:avLst/>
          </a:prstGeom>
          <a:solidFill>
            <a:srgbClr val="9E9E9E"/>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WRF model</a:t>
            </a:r>
          </a:p>
        </p:txBody>
      </p:sp>
      <p:cxnSp>
        <p:nvCxnSpPr>
          <p:cNvPr id="26" name="Elbow Connector 25"/>
          <p:cNvCxnSpPr>
            <a:stCxn id="20" idx="0"/>
            <a:endCxn id="22" idx="1"/>
          </p:cNvCxnSpPr>
          <p:nvPr/>
        </p:nvCxnSpPr>
        <p:spPr>
          <a:xfrm rot="5400000" flipH="1" flipV="1">
            <a:off x="2874286" y="3245995"/>
            <a:ext cx="160415" cy="1239522"/>
          </a:xfrm>
          <a:prstGeom prst="bentConnector2">
            <a:avLst/>
          </a:prstGeom>
          <a:ln w="28575">
            <a:solidFill>
              <a:srgbClr val="B2B2B2"/>
            </a:solidFill>
            <a:tailEnd type="triangle"/>
          </a:ln>
        </p:spPr>
        <p:style>
          <a:lnRef idx="1">
            <a:schemeClr val="dk1"/>
          </a:lnRef>
          <a:fillRef idx="0">
            <a:schemeClr val="dk1"/>
          </a:fillRef>
          <a:effectRef idx="0">
            <a:schemeClr val="dk1"/>
          </a:effectRef>
          <a:fontRef idx="minor">
            <a:schemeClr val="tx1"/>
          </a:fontRef>
        </p:style>
      </p:cxnSp>
      <p:cxnSp>
        <p:nvCxnSpPr>
          <p:cNvPr id="27" name="Elbow Connector 26"/>
          <p:cNvCxnSpPr>
            <a:stCxn id="21" idx="2"/>
            <a:endCxn id="22" idx="1"/>
          </p:cNvCxnSpPr>
          <p:nvPr/>
        </p:nvCxnSpPr>
        <p:spPr>
          <a:xfrm rot="16200000" flipH="1">
            <a:off x="2851821" y="3063115"/>
            <a:ext cx="205344" cy="1239522"/>
          </a:xfrm>
          <a:prstGeom prst="bentConnector2">
            <a:avLst/>
          </a:prstGeom>
          <a:ln w="28575">
            <a:solidFill>
              <a:srgbClr val="B2B2B2"/>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22" idx="3"/>
            <a:endCxn id="23" idx="1"/>
          </p:cNvCxnSpPr>
          <p:nvPr/>
        </p:nvCxnSpPr>
        <p:spPr>
          <a:xfrm>
            <a:off x="4854414" y="3785548"/>
            <a:ext cx="917071" cy="0"/>
          </a:xfrm>
          <a:prstGeom prst="straightConnector1">
            <a:avLst/>
          </a:prstGeom>
          <a:ln w="28575">
            <a:solidFill>
              <a:srgbClr val="B2B2B2"/>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23" idx="3"/>
            <a:endCxn id="24" idx="1"/>
          </p:cNvCxnSpPr>
          <p:nvPr/>
        </p:nvCxnSpPr>
        <p:spPr>
          <a:xfrm>
            <a:off x="7051645" y="3785548"/>
            <a:ext cx="880085" cy="0"/>
          </a:xfrm>
          <a:prstGeom prst="straightConnector1">
            <a:avLst/>
          </a:prstGeom>
          <a:ln w="28575">
            <a:solidFill>
              <a:srgbClr val="B2B2B2"/>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24" idx="3"/>
            <a:endCxn id="25" idx="1"/>
          </p:cNvCxnSpPr>
          <p:nvPr/>
        </p:nvCxnSpPr>
        <p:spPr>
          <a:xfrm>
            <a:off x="9303330" y="3785548"/>
            <a:ext cx="880085" cy="0"/>
          </a:xfrm>
          <a:prstGeom prst="straightConnector1">
            <a:avLst/>
          </a:prstGeom>
          <a:ln w="28575">
            <a:solidFill>
              <a:srgbClr val="B2B2B2"/>
            </a:solidFill>
            <a:tailEnd type="triangle"/>
          </a:ln>
        </p:spPr>
        <p:style>
          <a:lnRef idx="1">
            <a:schemeClr val="dk1"/>
          </a:lnRef>
          <a:fillRef idx="0">
            <a:schemeClr val="dk1"/>
          </a:fillRef>
          <a:effectRef idx="0">
            <a:schemeClr val="dk1"/>
          </a:effectRef>
          <a:fontRef idx="minor">
            <a:schemeClr val="tx1"/>
          </a:fontRef>
        </p:style>
      </p:cxnSp>
      <p:pic>
        <p:nvPicPr>
          <p:cNvPr id="31" name="Picture 30"/>
          <p:cNvPicPr>
            <a:picLocks noChangeAspect="1"/>
          </p:cNvPicPr>
          <p:nvPr/>
        </p:nvPicPr>
        <p:blipFill>
          <a:blip r:embed="rId3"/>
          <a:stretch>
            <a:fillRect/>
          </a:stretch>
        </p:blipFill>
        <p:spPr>
          <a:xfrm>
            <a:off x="469417" y="4722412"/>
            <a:ext cx="3514725" cy="1809750"/>
          </a:xfrm>
          <a:prstGeom prst="rect">
            <a:avLst/>
          </a:prstGeom>
        </p:spPr>
      </p:pic>
      <p:pic>
        <p:nvPicPr>
          <p:cNvPr id="32" name="Picture 31"/>
          <p:cNvPicPr>
            <a:picLocks noChangeAspect="1"/>
          </p:cNvPicPr>
          <p:nvPr/>
        </p:nvPicPr>
        <p:blipFill>
          <a:blip r:embed="rId4"/>
          <a:stretch>
            <a:fillRect/>
          </a:stretch>
        </p:blipFill>
        <p:spPr>
          <a:xfrm>
            <a:off x="7185792" y="114118"/>
            <a:ext cx="2686050" cy="3190875"/>
          </a:xfrm>
          <a:prstGeom prst="rect">
            <a:avLst/>
          </a:prstGeom>
        </p:spPr>
      </p:pic>
      <p:pic>
        <p:nvPicPr>
          <p:cNvPr id="33" name="Picture 2" descr="Chart Information"/>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39" y="114118"/>
            <a:ext cx="648000" cy="548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A15C4C1-18E3-FA98-CF0E-261D972BC761}"/>
              </a:ext>
            </a:extLst>
          </p:cNvPr>
          <p:cNvSpPr txBox="1"/>
          <p:nvPr/>
        </p:nvSpPr>
        <p:spPr>
          <a:xfrm>
            <a:off x="9488180" y="4311723"/>
            <a:ext cx="2670629" cy="584775"/>
          </a:xfrm>
          <a:prstGeom prst="rect">
            <a:avLst/>
          </a:prstGeom>
          <a:noFill/>
        </p:spPr>
        <p:txBody>
          <a:bodyPr wrap="square" rtlCol="0">
            <a:spAutoFit/>
          </a:bodyPr>
          <a:lstStyle/>
          <a:p>
            <a:pPr algn="ctr"/>
            <a:r>
              <a:rPr lang="en-US" sz="1600" b="1" dirty="0">
                <a:latin typeface="Trebuchet MS" panose="020B0603020202020204" pitchFamily="34" charset="0"/>
              </a:rPr>
              <a:t>Simulation Episode:</a:t>
            </a:r>
          </a:p>
          <a:p>
            <a:pPr algn="ctr"/>
            <a:r>
              <a:rPr lang="en-US" sz="1600" dirty="0">
                <a:latin typeface="Trebuchet MS" panose="020B0603020202020204" pitchFamily="34" charset="0"/>
              </a:rPr>
              <a:t>12 Jul. – 24 Jul. 2019 </a:t>
            </a:r>
          </a:p>
        </p:txBody>
      </p:sp>
    </p:spTree>
    <p:extLst>
      <p:ext uri="{BB962C8B-B14F-4D97-AF65-F5344CB8AC3E}">
        <p14:creationId xmlns:p14="http://schemas.microsoft.com/office/powerpoint/2010/main" val="3848603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2800" dirty="0">
                <a:solidFill>
                  <a:schemeClr val="bg1"/>
                </a:solidFill>
                <a:latin typeface="Impact" panose="020B0806030902050204" pitchFamily="34" charset="0"/>
              </a:rPr>
              <a:t>Methodology-CMAQ Model Flow Chart</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15</a:t>
            </a:fld>
            <a:endParaRPr lang="en-US" sz="1800" dirty="0">
              <a:solidFill>
                <a:schemeClr val="bg1"/>
              </a:solidFill>
              <a:latin typeface="Impact" panose="020B0806030902050204" pitchFamily="34" charset="0"/>
            </a:endParaRPr>
          </a:p>
        </p:txBody>
      </p:sp>
      <p:pic>
        <p:nvPicPr>
          <p:cNvPr id="33" name="Picture 2" descr="Chart Informatio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39" y="114118"/>
            <a:ext cx="648000" cy="54864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p:cNvPicPr>
            <a:picLocks noChangeAspect="1"/>
          </p:cNvPicPr>
          <p:nvPr/>
        </p:nvPicPr>
        <p:blipFill>
          <a:blip r:embed="rId4"/>
          <a:stretch>
            <a:fillRect/>
          </a:stretch>
        </p:blipFill>
        <p:spPr>
          <a:xfrm>
            <a:off x="9445450" y="2340018"/>
            <a:ext cx="2746550" cy="2580357"/>
          </a:xfrm>
          <a:prstGeom prst="rect">
            <a:avLst/>
          </a:prstGeom>
        </p:spPr>
      </p:pic>
      <p:sp>
        <p:nvSpPr>
          <p:cNvPr id="35" name="Rectangle 34"/>
          <p:cNvSpPr/>
          <p:nvPr/>
        </p:nvSpPr>
        <p:spPr>
          <a:xfrm>
            <a:off x="3361318" y="3713151"/>
            <a:ext cx="5786748" cy="3024555"/>
          </a:xfrm>
          <a:prstGeom prst="rect">
            <a:avLst/>
          </a:prstGeom>
          <a:solidFill>
            <a:srgbClr val="E7E0DD"/>
          </a:solidFill>
          <a:ln>
            <a:solidFill>
              <a:srgbClr val="9B9B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D7EA7FB3-4439-19CD-B9EE-97718DC82C7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121767" y="124703"/>
            <a:ext cx="548640" cy="541357"/>
          </a:xfrm>
          <a:prstGeom prst="rect">
            <a:avLst/>
          </a:prstGeom>
        </p:spPr>
      </p:pic>
      <p:sp>
        <p:nvSpPr>
          <p:cNvPr id="37" name="Rounded Rectangle 36"/>
          <p:cNvSpPr/>
          <p:nvPr/>
        </p:nvSpPr>
        <p:spPr>
          <a:xfrm>
            <a:off x="3821254" y="2266856"/>
            <a:ext cx="2272310" cy="1046398"/>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Meteorology Chemistry Interface processor</a:t>
            </a:r>
          </a:p>
        </p:txBody>
      </p:sp>
      <p:sp>
        <p:nvSpPr>
          <p:cNvPr id="38" name="Rounded Rectangle 37"/>
          <p:cNvSpPr/>
          <p:nvPr/>
        </p:nvSpPr>
        <p:spPr>
          <a:xfrm>
            <a:off x="645956" y="4021260"/>
            <a:ext cx="1804663" cy="1078755"/>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Clear-Sky photolysis rates</a:t>
            </a:r>
          </a:p>
        </p:txBody>
      </p:sp>
      <p:cxnSp>
        <p:nvCxnSpPr>
          <p:cNvPr id="39" name="Elbow Connector 38"/>
          <p:cNvCxnSpPr>
            <a:stCxn id="37" idx="2"/>
            <a:endCxn id="35" idx="0"/>
          </p:cNvCxnSpPr>
          <p:nvPr/>
        </p:nvCxnSpPr>
        <p:spPr>
          <a:xfrm rot="16200000" flipH="1">
            <a:off x="5406102" y="2864560"/>
            <a:ext cx="399897" cy="1297283"/>
          </a:xfrm>
          <a:prstGeom prst="bentConnector3">
            <a:avLst>
              <a:gd name="adj1" fmla="val 50000"/>
            </a:avLst>
          </a:prstGeom>
          <a:ln w="28575">
            <a:solidFill>
              <a:srgbClr val="A1887F"/>
            </a:solidFill>
            <a:tailEnd type="triangle"/>
          </a:ln>
        </p:spPr>
        <p:style>
          <a:lnRef idx="1">
            <a:schemeClr val="dk1"/>
          </a:lnRef>
          <a:fillRef idx="0">
            <a:schemeClr val="dk1"/>
          </a:fillRef>
          <a:effectRef idx="0">
            <a:schemeClr val="dk1"/>
          </a:effectRef>
          <a:fontRef idx="minor">
            <a:schemeClr val="tx1"/>
          </a:fontRef>
        </p:style>
      </p:cxnSp>
      <p:cxnSp>
        <p:nvCxnSpPr>
          <p:cNvPr id="40" name="Elbow Connector 39"/>
          <p:cNvCxnSpPr>
            <a:stCxn id="38" idx="3"/>
            <a:endCxn id="35" idx="1"/>
          </p:cNvCxnSpPr>
          <p:nvPr/>
        </p:nvCxnSpPr>
        <p:spPr>
          <a:xfrm>
            <a:off x="2450619" y="4560638"/>
            <a:ext cx="910699" cy="664791"/>
          </a:xfrm>
          <a:prstGeom prst="bentConnector3">
            <a:avLst>
              <a:gd name="adj1" fmla="val 50000"/>
            </a:avLst>
          </a:prstGeom>
          <a:ln w="28575">
            <a:solidFill>
              <a:srgbClr val="A1887F"/>
            </a:solidFill>
            <a:tailEnd type="triangle"/>
          </a:ln>
        </p:spPr>
        <p:style>
          <a:lnRef idx="1">
            <a:schemeClr val="dk1"/>
          </a:lnRef>
          <a:fillRef idx="0">
            <a:schemeClr val="dk1"/>
          </a:fillRef>
          <a:effectRef idx="0">
            <a:schemeClr val="dk1"/>
          </a:effectRef>
          <a:fontRef idx="minor">
            <a:schemeClr val="tx1"/>
          </a:fontRef>
        </p:style>
      </p:cxnSp>
      <p:cxnSp>
        <p:nvCxnSpPr>
          <p:cNvPr id="41" name="Elbow Connector 40"/>
          <p:cNvCxnSpPr>
            <a:stCxn id="47" idx="2"/>
            <a:endCxn id="35" idx="0"/>
          </p:cNvCxnSpPr>
          <p:nvPr/>
        </p:nvCxnSpPr>
        <p:spPr>
          <a:xfrm rot="5400000">
            <a:off x="6701596" y="2866351"/>
            <a:ext cx="399897" cy="1293703"/>
          </a:xfrm>
          <a:prstGeom prst="bentConnector3">
            <a:avLst>
              <a:gd name="adj1" fmla="val 50000"/>
            </a:avLst>
          </a:prstGeom>
          <a:ln w="28575">
            <a:solidFill>
              <a:srgbClr val="A1887F"/>
            </a:solidFill>
            <a:tailEnd type="triangle"/>
          </a:ln>
        </p:spPr>
        <p:style>
          <a:lnRef idx="1">
            <a:schemeClr val="dk1"/>
          </a:lnRef>
          <a:fillRef idx="0">
            <a:schemeClr val="dk1"/>
          </a:fillRef>
          <a:effectRef idx="0">
            <a:schemeClr val="dk1"/>
          </a:effectRef>
          <a:fontRef idx="minor">
            <a:schemeClr val="tx1"/>
          </a:fontRef>
        </p:style>
      </p:cxnSp>
      <p:sp>
        <p:nvSpPr>
          <p:cNvPr id="42" name="Rounded Rectangle 41"/>
          <p:cNvSpPr/>
          <p:nvPr/>
        </p:nvSpPr>
        <p:spPr>
          <a:xfrm>
            <a:off x="3581778" y="3969155"/>
            <a:ext cx="2272310" cy="934220"/>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Chemical Mechanism</a:t>
            </a:r>
          </a:p>
          <a:p>
            <a:pPr algn="ctr"/>
            <a:endParaRPr lang="en-US" sz="1200" dirty="0">
              <a:solidFill>
                <a:schemeClr val="tx1"/>
              </a:solidFill>
              <a:latin typeface="Trebuchet MS" panose="020B0603020202020204" pitchFamily="34" charset="0"/>
            </a:endParaRPr>
          </a:p>
          <a:p>
            <a:pPr algn="ctr"/>
            <a:r>
              <a:rPr lang="en-US" sz="1300" dirty="0"/>
              <a:t>Carbon Bond 6 version r3 with aero7 treatment of SOA</a:t>
            </a:r>
            <a:endParaRPr lang="en-US" sz="1300" dirty="0">
              <a:solidFill>
                <a:schemeClr val="tx1"/>
              </a:solidFill>
              <a:latin typeface="Trebuchet MS" panose="020B0603020202020204" pitchFamily="34" charset="0"/>
            </a:endParaRPr>
          </a:p>
        </p:txBody>
      </p:sp>
      <p:sp>
        <p:nvSpPr>
          <p:cNvPr id="43" name="Rounded Rectangle 42"/>
          <p:cNvSpPr/>
          <p:nvPr/>
        </p:nvSpPr>
        <p:spPr>
          <a:xfrm>
            <a:off x="7475250" y="198606"/>
            <a:ext cx="1371600" cy="822960"/>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rebuchet MS" panose="020B0603020202020204" pitchFamily="34" charset="0"/>
              </a:rPr>
              <a:t>Anthropogenic</a:t>
            </a:r>
            <a:r>
              <a:rPr lang="en-US" sz="1400" b="1" dirty="0">
                <a:solidFill>
                  <a:schemeClr val="tx1"/>
                </a:solidFill>
                <a:latin typeface="Trebuchet MS" panose="020B0603020202020204" pitchFamily="34" charset="0"/>
              </a:rPr>
              <a:t> emission</a:t>
            </a:r>
          </a:p>
        </p:txBody>
      </p:sp>
      <p:sp>
        <p:nvSpPr>
          <p:cNvPr id="44" name="Rounded Rectangle 43"/>
          <p:cNvSpPr/>
          <p:nvPr/>
        </p:nvSpPr>
        <p:spPr>
          <a:xfrm>
            <a:off x="6622415" y="3964818"/>
            <a:ext cx="2272310" cy="934220"/>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3-D Advection Scheme</a:t>
            </a:r>
          </a:p>
          <a:p>
            <a:pPr algn="ctr"/>
            <a:endParaRPr lang="en-US" sz="1200" dirty="0">
              <a:solidFill>
                <a:schemeClr val="tx1"/>
              </a:solidFill>
              <a:latin typeface="Trebuchet MS" panose="020B0603020202020204" pitchFamily="34" charset="0"/>
            </a:endParaRPr>
          </a:p>
          <a:p>
            <a:pPr algn="ctr"/>
            <a:r>
              <a:rPr lang="en-US" sz="1300" dirty="0"/>
              <a:t>WRF_CONS [7]</a:t>
            </a:r>
          </a:p>
        </p:txBody>
      </p:sp>
      <p:sp>
        <p:nvSpPr>
          <p:cNvPr id="45" name="Rounded Rectangle 44"/>
          <p:cNvSpPr/>
          <p:nvPr/>
        </p:nvSpPr>
        <p:spPr>
          <a:xfrm>
            <a:off x="3581778" y="5548608"/>
            <a:ext cx="2272310" cy="934220"/>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Vertical Diffusion</a:t>
            </a:r>
          </a:p>
          <a:p>
            <a:pPr algn="ctr"/>
            <a:endParaRPr lang="en-US" sz="1200" dirty="0">
              <a:solidFill>
                <a:schemeClr val="tx1"/>
              </a:solidFill>
              <a:latin typeface="Trebuchet MS" panose="020B0603020202020204" pitchFamily="34" charset="0"/>
            </a:endParaRPr>
          </a:p>
          <a:p>
            <a:pPr algn="ctr"/>
            <a:r>
              <a:rPr lang="en-US" sz="1300" dirty="0"/>
              <a:t>ACM2 Model [8]</a:t>
            </a:r>
          </a:p>
        </p:txBody>
      </p:sp>
      <p:sp>
        <p:nvSpPr>
          <p:cNvPr id="46" name="Rounded Rectangle 45"/>
          <p:cNvSpPr/>
          <p:nvPr/>
        </p:nvSpPr>
        <p:spPr>
          <a:xfrm>
            <a:off x="6622415" y="5547481"/>
            <a:ext cx="2272310" cy="934220"/>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Dry Deposition</a:t>
            </a:r>
          </a:p>
          <a:p>
            <a:pPr algn="ctr"/>
            <a:endParaRPr lang="en-US" sz="1200" dirty="0">
              <a:solidFill>
                <a:schemeClr val="tx1"/>
              </a:solidFill>
              <a:latin typeface="Trebuchet MS" panose="020B0603020202020204" pitchFamily="34" charset="0"/>
            </a:endParaRPr>
          </a:p>
          <a:p>
            <a:pPr algn="ctr"/>
            <a:r>
              <a:rPr lang="en-US" sz="1300" dirty="0"/>
              <a:t>M3DRY Model [9]</a:t>
            </a:r>
          </a:p>
        </p:txBody>
      </p:sp>
      <p:sp>
        <p:nvSpPr>
          <p:cNvPr id="47" name="Rounded Rectangle 46"/>
          <p:cNvSpPr/>
          <p:nvPr/>
        </p:nvSpPr>
        <p:spPr>
          <a:xfrm>
            <a:off x="6412240" y="2266856"/>
            <a:ext cx="2272310" cy="1046398"/>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Emissions Chemistry Interface processor</a:t>
            </a:r>
          </a:p>
        </p:txBody>
      </p:sp>
      <p:sp>
        <p:nvSpPr>
          <p:cNvPr id="54" name="Rounded Rectangle 53"/>
          <p:cNvSpPr/>
          <p:nvPr/>
        </p:nvSpPr>
        <p:spPr>
          <a:xfrm>
            <a:off x="7475250" y="1248858"/>
            <a:ext cx="1370299" cy="842302"/>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Biogenic emission</a:t>
            </a:r>
          </a:p>
        </p:txBody>
      </p:sp>
      <p:cxnSp>
        <p:nvCxnSpPr>
          <p:cNvPr id="56" name="Elbow Connector 55"/>
          <p:cNvCxnSpPr>
            <a:cxnSpLocks/>
            <a:stCxn id="43" idx="1"/>
          </p:cNvCxnSpPr>
          <p:nvPr/>
        </p:nvCxnSpPr>
        <p:spPr>
          <a:xfrm rot="10800000" flipV="1">
            <a:off x="7294396" y="610086"/>
            <a:ext cx="180855" cy="1656770"/>
          </a:xfrm>
          <a:prstGeom prst="bentConnector2">
            <a:avLst/>
          </a:prstGeom>
          <a:ln w="28575">
            <a:solidFill>
              <a:srgbClr val="A1887F"/>
            </a:solidFill>
            <a:tailEnd type="triangle"/>
          </a:ln>
        </p:spPr>
        <p:style>
          <a:lnRef idx="1">
            <a:schemeClr val="dk1"/>
          </a:lnRef>
          <a:fillRef idx="0">
            <a:schemeClr val="dk1"/>
          </a:fillRef>
          <a:effectRef idx="0">
            <a:schemeClr val="dk1"/>
          </a:effectRef>
          <a:fontRef idx="minor">
            <a:schemeClr val="tx1"/>
          </a:fontRef>
        </p:style>
      </p:cxnSp>
      <p:cxnSp>
        <p:nvCxnSpPr>
          <p:cNvPr id="57" name="Elbow Connector 56"/>
          <p:cNvCxnSpPr>
            <a:cxnSpLocks/>
            <a:stCxn id="54" idx="1"/>
          </p:cNvCxnSpPr>
          <p:nvPr/>
        </p:nvCxnSpPr>
        <p:spPr>
          <a:xfrm rot="10800000" flipV="1">
            <a:off x="7294396" y="1670008"/>
            <a:ext cx="180855" cy="596847"/>
          </a:xfrm>
          <a:prstGeom prst="bentConnector2">
            <a:avLst/>
          </a:prstGeom>
          <a:ln w="28575">
            <a:solidFill>
              <a:srgbClr val="A1887F"/>
            </a:solidFill>
            <a:tailEnd type="triangle"/>
          </a:ln>
        </p:spPr>
        <p:style>
          <a:lnRef idx="1">
            <a:schemeClr val="dk1"/>
          </a:lnRef>
          <a:fillRef idx="0">
            <a:schemeClr val="dk1"/>
          </a:fillRef>
          <a:effectRef idx="0">
            <a:schemeClr val="dk1"/>
          </a:effectRef>
          <a:fontRef idx="minor">
            <a:schemeClr val="tx1"/>
          </a:fontRef>
        </p:style>
      </p:cxnSp>
      <p:sp>
        <p:nvSpPr>
          <p:cNvPr id="58" name="Rounded Rectangle 57"/>
          <p:cNvSpPr/>
          <p:nvPr/>
        </p:nvSpPr>
        <p:spPr>
          <a:xfrm>
            <a:off x="9916393" y="4871175"/>
            <a:ext cx="1804663" cy="1078755"/>
          </a:xfrm>
          <a:prstGeom prst="roundRect">
            <a:avLst/>
          </a:prstGeom>
          <a:solidFill>
            <a:srgbClr val="D7CCC8"/>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Initial/Boundary Conditions</a:t>
            </a:r>
          </a:p>
        </p:txBody>
      </p:sp>
      <p:cxnSp>
        <p:nvCxnSpPr>
          <p:cNvPr id="59" name="Elbow Connector 58"/>
          <p:cNvCxnSpPr>
            <a:stCxn id="58" idx="1"/>
            <a:endCxn id="35" idx="3"/>
          </p:cNvCxnSpPr>
          <p:nvPr/>
        </p:nvCxnSpPr>
        <p:spPr>
          <a:xfrm rot="10800000">
            <a:off x="9148067" y="5225429"/>
            <a:ext cx="768327" cy="185124"/>
          </a:xfrm>
          <a:prstGeom prst="bentConnector3">
            <a:avLst>
              <a:gd name="adj1" fmla="val 50000"/>
            </a:avLst>
          </a:prstGeom>
          <a:ln w="28575">
            <a:solidFill>
              <a:srgbClr val="A1887F"/>
            </a:solidFill>
            <a:tailEnd type="triangle"/>
          </a:ln>
        </p:spPr>
        <p:style>
          <a:lnRef idx="1">
            <a:schemeClr val="dk1"/>
          </a:lnRef>
          <a:fillRef idx="0">
            <a:schemeClr val="dk1"/>
          </a:fillRef>
          <a:effectRef idx="0">
            <a:schemeClr val="dk1"/>
          </a:effectRef>
          <a:fontRef idx="minor">
            <a:schemeClr val="tx1"/>
          </a:fontRef>
        </p:style>
      </p:cxnSp>
      <p:sp>
        <p:nvSpPr>
          <p:cNvPr id="60" name="Rounded Rectangle 59"/>
          <p:cNvSpPr/>
          <p:nvPr/>
        </p:nvSpPr>
        <p:spPr>
          <a:xfrm>
            <a:off x="4325890" y="1148906"/>
            <a:ext cx="1280160" cy="731520"/>
          </a:xfrm>
          <a:prstGeom prst="roundRect">
            <a:avLst/>
          </a:prstGeom>
          <a:solidFill>
            <a:srgbClr val="9E9E9E"/>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WRF Model</a:t>
            </a:r>
          </a:p>
        </p:txBody>
      </p:sp>
      <p:pic>
        <p:nvPicPr>
          <p:cNvPr id="61" name="Picture 60"/>
          <p:cNvPicPr>
            <a:picLocks noChangeAspect="1"/>
          </p:cNvPicPr>
          <p:nvPr/>
        </p:nvPicPr>
        <p:blipFill>
          <a:blip r:embed="rId6"/>
          <a:stretch>
            <a:fillRect/>
          </a:stretch>
        </p:blipFill>
        <p:spPr>
          <a:xfrm>
            <a:off x="85632" y="1927630"/>
            <a:ext cx="2925310" cy="1968216"/>
          </a:xfrm>
          <a:prstGeom prst="rect">
            <a:avLst/>
          </a:prstGeom>
        </p:spPr>
      </p:pic>
      <p:sp>
        <p:nvSpPr>
          <p:cNvPr id="62" name="Rounded Rectangle 61"/>
          <p:cNvSpPr/>
          <p:nvPr/>
        </p:nvSpPr>
        <p:spPr>
          <a:xfrm>
            <a:off x="9141237" y="1303444"/>
            <a:ext cx="1077213" cy="731520"/>
          </a:xfrm>
          <a:prstGeom prst="roundRect">
            <a:avLst/>
          </a:prstGeom>
          <a:solidFill>
            <a:srgbClr val="90A4AD"/>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BEIS Model</a:t>
            </a:r>
          </a:p>
        </p:txBody>
      </p:sp>
      <p:cxnSp>
        <p:nvCxnSpPr>
          <p:cNvPr id="63" name="Straight Arrow Connector 62"/>
          <p:cNvCxnSpPr>
            <a:cxnSpLocks/>
            <a:stCxn id="62" idx="1"/>
            <a:endCxn id="54" idx="3"/>
          </p:cNvCxnSpPr>
          <p:nvPr/>
        </p:nvCxnSpPr>
        <p:spPr>
          <a:xfrm flipH="1">
            <a:off x="8845549" y="1669204"/>
            <a:ext cx="295688" cy="805"/>
          </a:xfrm>
          <a:prstGeom prst="straightConnector1">
            <a:avLst/>
          </a:prstGeom>
          <a:ln w="38100">
            <a:solidFill>
              <a:srgbClr val="76909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0" idx="2"/>
            <a:endCxn id="37" idx="0"/>
          </p:cNvCxnSpPr>
          <p:nvPr/>
        </p:nvCxnSpPr>
        <p:spPr>
          <a:xfrm flipH="1">
            <a:off x="4957409" y="1880426"/>
            <a:ext cx="8561" cy="386430"/>
          </a:xfrm>
          <a:prstGeom prst="straightConnector1">
            <a:avLst/>
          </a:prstGeom>
          <a:ln w="38100">
            <a:solidFill>
              <a:srgbClr val="BCBCBC"/>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5" name="Rounded Rectangle 64"/>
          <p:cNvSpPr/>
          <p:nvPr/>
        </p:nvSpPr>
        <p:spPr>
          <a:xfrm>
            <a:off x="9141237" y="248508"/>
            <a:ext cx="1077213" cy="731520"/>
          </a:xfrm>
          <a:prstGeom prst="roundRect">
            <a:avLst/>
          </a:prstGeom>
          <a:solidFill>
            <a:srgbClr val="90A4AD"/>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SMOKE Model</a:t>
            </a:r>
          </a:p>
        </p:txBody>
      </p:sp>
      <p:cxnSp>
        <p:nvCxnSpPr>
          <p:cNvPr id="66" name="Straight Arrow Connector 65"/>
          <p:cNvCxnSpPr>
            <a:cxnSpLocks/>
            <a:stCxn id="65" idx="1"/>
            <a:endCxn id="43" idx="3"/>
          </p:cNvCxnSpPr>
          <p:nvPr/>
        </p:nvCxnSpPr>
        <p:spPr>
          <a:xfrm flipH="1" flipV="1">
            <a:off x="8846850" y="610086"/>
            <a:ext cx="294387" cy="4182"/>
          </a:xfrm>
          <a:prstGeom prst="straightConnector1">
            <a:avLst/>
          </a:prstGeom>
          <a:ln w="38100">
            <a:solidFill>
              <a:srgbClr val="76909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67" name="Freeform 66"/>
          <p:cNvSpPr/>
          <p:nvPr/>
        </p:nvSpPr>
        <p:spPr>
          <a:xfrm>
            <a:off x="5614612" y="4859668"/>
            <a:ext cx="1280160" cy="731520"/>
          </a:xfrm>
          <a:custGeom>
            <a:avLst/>
            <a:gdLst>
              <a:gd name="connsiteX0" fmla="*/ 121922 w 1280160"/>
              <a:gd name="connsiteY0" fmla="*/ 0 h 731520"/>
              <a:gd name="connsiteX1" fmla="*/ 1158238 w 1280160"/>
              <a:gd name="connsiteY1" fmla="*/ 0 h 731520"/>
              <a:gd name="connsiteX2" fmla="*/ 1280160 w 1280160"/>
              <a:gd name="connsiteY2" fmla="*/ 121922 h 731520"/>
              <a:gd name="connsiteX3" fmla="*/ 1280160 w 1280160"/>
              <a:gd name="connsiteY3" fmla="*/ 216148 h 731520"/>
              <a:gd name="connsiteX4" fmla="*/ 1280160 w 1280160"/>
              <a:gd name="connsiteY4" fmla="*/ 513328 h 731520"/>
              <a:gd name="connsiteX5" fmla="*/ 1280160 w 1280160"/>
              <a:gd name="connsiteY5" fmla="*/ 609598 h 731520"/>
              <a:gd name="connsiteX6" fmla="*/ 1158238 w 1280160"/>
              <a:gd name="connsiteY6" fmla="*/ 731520 h 731520"/>
              <a:gd name="connsiteX7" fmla="*/ 121922 w 1280160"/>
              <a:gd name="connsiteY7" fmla="*/ 731520 h 731520"/>
              <a:gd name="connsiteX8" fmla="*/ 0 w 1280160"/>
              <a:gd name="connsiteY8" fmla="*/ 609598 h 731520"/>
              <a:gd name="connsiteX9" fmla="*/ 0 w 1280160"/>
              <a:gd name="connsiteY9" fmla="*/ 513328 h 731520"/>
              <a:gd name="connsiteX10" fmla="*/ 0 w 1280160"/>
              <a:gd name="connsiteY10" fmla="*/ 216148 h 731520"/>
              <a:gd name="connsiteX11" fmla="*/ 0 w 1280160"/>
              <a:gd name="connsiteY11" fmla="*/ 121922 h 731520"/>
              <a:gd name="connsiteX12" fmla="*/ 121922 w 1280160"/>
              <a:gd name="connsiteY12"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731520">
                <a:moveTo>
                  <a:pt x="121922" y="0"/>
                </a:moveTo>
                <a:lnTo>
                  <a:pt x="1158238" y="0"/>
                </a:lnTo>
                <a:cubicBezTo>
                  <a:pt x="1225574" y="0"/>
                  <a:pt x="1280160" y="54586"/>
                  <a:pt x="1280160" y="121922"/>
                </a:cubicBezTo>
                <a:lnTo>
                  <a:pt x="1280160" y="216148"/>
                </a:lnTo>
                <a:lnTo>
                  <a:pt x="1280160" y="513328"/>
                </a:lnTo>
                <a:lnTo>
                  <a:pt x="1280160" y="609598"/>
                </a:lnTo>
                <a:cubicBezTo>
                  <a:pt x="1280160" y="676934"/>
                  <a:pt x="1225574" y="731520"/>
                  <a:pt x="1158238" y="731520"/>
                </a:cubicBezTo>
                <a:lnTo>
                  <a:pt x="121922" y="731520"/>
                </a:lnTo>
                <a:cubicBezTo>
                  <a:pt x="54586" y="731520"/>
                  <a:pt x="0" y="676934"/>
                  <a:pt x="0" y="609598"/>
                </a:cubicBezTo>
                <a:lnTo>
                  <a:pt x="0" y="513328"/>
                </a:lnTo>
                <a:lnTo>
                  <a:pt x="0" y="216148"/>
                </a:lnTo>
                <a:lnTo>
                  <a:pt x="0" y="121922"/>
                </a:lnTo>
                <a:cubicBezTo>
                  <a:pt x="0" y="54586"/>
                  <a:pt x="54586" y="0"/>
                  <a:pt x="121922" y="0"/>
                </a:cubicBezTo>
                <a:close/>
              </a:path>
            </a:pathLst>
          </a:custGeom>
          <a:solidFill>
            <a:srgbClr val="A1897F"/>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600" b="1" dirty="0">
                <a:solidFill>
                  <a:schemeClr val="tx1"/>
                </a:solidFill>
                <a:latin typeface="Trebuchet MS" panose="020B0603020202020204" pitchFamily="34" charset="0"/>
              </a:rPr>
              <a:t>CMAQ model</a:t>
            </a:r>
          </a:p>
        </p:txBody>
      </p:sp>
      <p:sp>
        <p:nvSpPr>
          <p:cNvPr id="11" name="Rounded Rectangle 64">
            <a:extLst>
              <a:ext uri="{FF2B5EF4-FFF2-40B4-BE49-F238E27FC236}">
                <a16:creationId xmlns:a16="http://schemas.microsoft.com/office/drawing/2014/main" id="{6D695013-183B-8BA1-AF26-1331D1E68229}"/>
              </a:ext>
            </a:extLst>
          </p:cNvPr>
          <p:cNvSpPr/>
          <p:nvPr/>
        </p:nvSpPr>
        <p:spPr>
          <a:xfrm>
            <a:off x="10525537" y="248508"/>
            <a:ext cx="1552164" cy="731520"/>
          </a:xfrm>
          <a:prstGeom prst="roundRect">
            <a:avLst/>
          </a:prstGeom>
          <a:solidFill>
            <a:srgbClr val="90A4AD"/>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solidFill>
                <a:latin typeface="Trebuchet MS" panose="020B0603020202020204" pitchFamily="34" charset="0"/>
              </a:rPr>
              <a:t> Canada National Emission Inventory (2015)</a:t>
            </a:r>
          </a:p>
        </p:txBody>
      </p:sp>
      <p:sp>
        <p:nvSpPr>
          <p:cNvPr id="12" name="Rounded Rectangle 64">
            <a:extLst>
              <a:ext uri="{FF2B5EF4-FFF2-40B4-BE49-F238E27FC236}">
                <a16:creationId xmlns:a16="http://schemas.microsoft.com/office/drawing/2014/main" id="{C9A816EB-2193-AF75-B167-FBD575E433E2}"/>
              </a:ext>
            </a:extLst>
          </p:cNvPr>
          <p:cNvSpPr/>
          <p:nvPr/>
        </p:nvSpPr>
        <p:spPr>
          <a:xfrm>
            <a:off x="10531887" y="1308597"/>
            <a:ext cx="1545814" cy="731520"/>
          </a:xfrm>
          <a:prstGeom prst="roundRect">
            <a:avLst/>
          </a:prstGeom>
          <a:solidFill>
            <a:srgbClr val="90A4AD"/>
          </a:solidFill>
          <a:ln>
            <a:solidFill>
              <a:srgbClr val="7777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Trebuchet MS" panose="020B0603020202020204" pitchFamily="34" charset="0"/>
              </a:rPr>
              <a:t>BELD4 Canada Land Use </a:t>
            </a:r>
          </a:p>
        </p:txBody>
      </p:sp>
      <p:cxnSp>
        <p:nvCxnSpPr>
          <p:cNvPr id="25" name="Straight Arrow Connector 24">
            <a:extLst>
              <a:ext uri="{FF2B5EF4-FFF2-40B4-BE49-F238E27FC236}">
                <a16:creationId xmlns:a16="http://schemas.microsoft.com/office/drawing/2014/main" id="{1919E23E-DC72-51E2-79A5-65843BCBF875}"/>
              </a:ext>
            </a:extLst>
          </p:cNvPr>
          <p:cNvCxnSpPr>
            <a:cxnSpLocks/>
            <a:stCxn id="11" idx="1"/>
            <a:endCxn id="65" idx="3"/>
          </p:cNvCxnSpPr>
          <p:nvPr/>
        </p:nvCxnSpPr>
        <p:spPr>
          <a:xfrm flipH="1">
            <a:off x="10218450" y="614268"/>
            <a:ext cx="307087" cy="0"/>
          </a:xfrm>
          <a:prstGeom prst="straightConnector1">
            <a:avLst/>
          </a:prstGeom>
          <a:ln w="38100">
            <a:solidFill>
              <a:srgbClr val="76909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B18BBEB2-7A1D-8A06-F9CF-A2CE41F18145}"/>
              </a:ext>
            </a:extLst>
          </p:cNvPr>
          <p:cNvCxnSpPr>
            <a:cxnSpLocks/>
            <a:stCxn id="12" idx="1"/>
            <a:endCxn id="62" idx="3"/>
          </p:cNvCxnSpPr>
          <p:nvPr/>
        </p:nvCxnSpPr>
        <p:spPr>
          <a:xfrm flipH="1" flipV="1">
            <a:off x="10218450" y="1669204"/>
            <a:ext cx="313437" cy="5153"/>
          </a:xfrm>
          <a:prstGeom prst="straightConnector1">
            <a:avLst/>
          </a:prstGeom>
          <a:ln w="38100">
            <a:solidFill>
              <a:srgbClr val="76909E"/>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3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3200" dirty="0">
                <a:solidFill>
                  <a:schemeClr val="bg1"/>
                </a:solidFill>
                <a:latin typeface="Impact" panose="020B0806030902050204" pitchFamily="34" charset="0"/>
              </a:rPr>
              <a:t>Methodology-Validation Process</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16</a:t>
            </a:fld>
            <a:endParaRPr lang="en-US" sz="1800" dirty="0">
              <a:solidFill>
                <a:schemeClr val="bg1"/>
              </a:solidFill>
              <a:latin typeface="Impact" panose="020B0806030902050204" pitchFamily="34" charset="0"/>
            </a:endParaRPr>
          </a:p>
        </p:txBody>
      </p:sp>
      <p:sp>
        <p:nvSpPr>
          <p:cNvPr id="19" name="TextBox 4">
            <a:extLst>
              <a:ext uri="{FF2B5EF4-FFF2-40B4-BE49-F238E27FC236}">
                <a16:creationId xmlns:a16="http://schemas.microsoft.com/office/drawing/2014/main" id="{91FB50F4-B65A-E6CF-91C2-53F587DC3CA2}"/>
              </a:ext>
            </a:extLst>
          </p:cNvPr>
          <p:cNvSpPr txBox="1"/>
          <p:nvPr/>
        </p:nvSpPr>
        <p:spPr>
          <a:xfrm>
            <a:off x="448705" y="1123872"/>
            <a:ext cx="6745923" cy="181434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30000"/>
              </a:lnSpc>
              <a:spcBef>
                <a:spcPts val="600"/>
              </a:spcBef>
              <a:spcAft>
                <a:spcPts val="600"/>
              </a:spcAft>
              <a:buFont typeface="Arial" panose="020B0604020202020204" pitchFamily="34" charset="0"/>
              <a:buChar char="•"/>
            </a:pPr>
            <a:r>
              <a:rPr lang="en-US" sz="2000" dirty="0"/>
              <a:t>Hourly observation data from 12 air quality monitoring stations operated by Alberta Capital Airshed was collected. </a:t>
            </a:r>
          </a:p>
          <a:p>
            <a:pPr marL="285750" indent="-285750">
              <a:lnSpc>
                <a:spcPct val="130000"/>
              </a:lnSpc>
              <a:spcBef>
                <a:spcPts val="600"/>
              </a:spcBef>
              <a:spcAft>
                <a:spcPts val="600"/>
              </a:spcAft>
              <a:buFont typeface="Arial" panose="020B0604020202020204" pitchFamily="34" charset="0"/>
              <a:buChar char="•"/>
            </a:pPr>
            <a:r>
              <a:rPr lang="en-US" sz="2000" dirty="0"/>
              <a:t> Ground-level hourly averaged model results were compared to the observation results.</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39D7C24A-BCF3-01C0-9137-247CBE35AD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34" y="129638"/>
            <a:ext cx="547200" cy="547200"/>
          </a:xfrm>
          <a:prstGeom prst="rect">
            <a:avLst/>
          </a:prstGeom>
        </p:spPr>
      </p:pic>
      <p:pic>
        <p:nvPicPr>
          <p:cNvPr id="20" name="Picture 19">
            <a:extLst>
              <a:ext uri="{FF2B5EF4-FFF2-40B4-BE49-F238E27FC236}">
                <a16:creationId xmlns:a16="http://schemas.microsoft.com/office/drawing/2014/main" id="{232548AE-EA48-DEA6-5BA2-EA10994B6C09}"/>
              </a:ext>
            </a:extLst>
          </p:cNvPr>
          <p:cNvPicPr>
            <a:picLocks noChangeAspect="1"/>
          </p:cNvPicPr>
          <p:nvPr/>
        </p:nvPicPr>
        <p:blipFill>
          <a:blip r:embed="rId3"/>
          <a:stretch>
            <a:fillRect/>
          </a:stretch>
        </p:blipFill>
        <p:spPr>
          <a:xfrm>
            <a:off x="5302406" y="3249427"/>
            <a:ext cx="3959692" cy="3483968"/>
          </a:xfrm>
          <a:prstGeom prst="rect">
            <a:avLst/>
          </a:prstGeom>
        </p:spPr>
      </p:pic>
      <p:pic>
        <p:nvPicPr>
          <p:cNvPr id="23" name="Picture 22"/>
          <p:cNvPicPr>
            <a:picLocks noChangeAspect="1"/>
          </p:cNvPicPr>
          <p:nvPr/>
        </p:nvPicPr>
        <p:blipFill>
          <a:blip r:embed="rId4"/>
          <a:stretch>
            <a:fillRect/>
          </a:stretch>
        </p:blipFill>
        <p:spPr>
          <a:xfrm>
            <a:off x="9356004" y="74748"/>
            <a:ext cx="2644089" cy="3896935"/>
          </a:xfrm>
          <a:prstGeom prst="rect">
            <a:avLst/>
          </a:prstGeom>
        </p:spPr>
      </p:pic>
      <p:sp>
        <p:nvSpPr>
          <p:cNvPr id="24" name="Rectangle 23"/>
          <p:cNvSpPr/>
          <p:nvPr/>
        </p:nvSpPr>
        <p:spPr>
          <a:xfrm>
            <a:off x="10987811" y="2031044"/>
            <a:ext cx="267739" cy="273964"/>
          </a:xfrm>
          <a:prstGeom prst="rect">
            <a:avLst/>
          </a:prstGeom>
          <a:noFill/>
          <a:ln w="28575">
            <a:solidFill>
              <a:srgbClr val="79777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5" name="Straight Connector 24"/>
          <p:cNvCxnSpPr>
            <a:cxnSpLocks/>
          </p:cNvCxnSpPr>
          <p:nvPr/>
        </p:nvCxnSpPr>
        <p:spPr>
          <a:xfrm flipV="1">
            <a:off x="5842353" y="2023216"/>
            <a:ext cx="5145458" cy="1365117"/>
          </a:xfrm>
          <a:prstGeom prst="line">
            <a:avLst/>
          </a:prstGeom>
          <a:ln w="28575">
            <a:solidFill>
              <a:srgbClr val="797774"/>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flipV="1">
            <a:off x="9086850" y="2305010"/>
            <a:ext cx="2168700" cy="4076740"/>
          </a:xfrm>
          <a:prstGeom prst="line">
            <a:avLst/>
          </a:prstGeom>
          <a:ln w="28575">
            <a:solidFill>
              <a:srgbClr val="79777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74089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5057" t="9023" r="8985"/>
          <a:stretch/>
        </p:blipFill>
        <p:spPr>
          <a:xfrm>
            <a:off x="6564509" y="4442889"/>
            <a:ext cx="5202891" cy="2345393"/>
          </a:xfrm>
          <a:prstGeom prst="rect">
            <a:avLst/>
          </a:prstGeom>
        </p:spPr>
      </p:pic>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WRF Results – Temperature</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17</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1046302902"/>
                  </p:ext>
                </p:extLst>
              </p:nvPr>
            </p:nvGraphicFramePr>
            <p:xfrm>
              <a:off x="493782" y="1367468"/>
              <a:ext cx="5823889" cy="2425717"/>
            </p:xfrm>
            <a:graphic>
              <a:graphicData uri="http://schemas.openxmlformats.org/drawingml/2006/table">
                <a:tbl>
                  <a:tblPr firstRow="1" firstCol="1" bandRow="1">
                    <a:tableStyleId>{5C22544A-7EE6-4342-B048-85BDC9FD1C3A}</a:tableStyleId>
                  </a:tblPr>
                  <a:tblGrid>
                    <a:gridCol w="1654738">
                      <a:extLst>
                        <a:ext uri="{9D8B030D-6E8A-4147-A177-3AD203B41FA5}">
                          <a16:colId xmlns:a16="http://schemas.microsoft.com/office/drawing/2014/main" val="20000"/>
                        </a:ext>
                      </a:extLst>
                    </a:gridCol>
                    <a:gridCol w="1389717">
                      <a:extLst>
                        <a:ext uri="{9D8B030D-6E8A-4147-A177-3AD203B41FA5}">
                          <a16:colId xmlns:a16="http://schemas.microsoft.com/office/drawing/2014/main" val="20001"/>
                        </a:ext>
                      </a:extLst>
                    </a:gridCol>
                    <a:gridCol w="1389717">
                      <a:extLst>
                        <a:ext uri="{9D8B030D-6E8A-4147-A177-3AD203B41FA5}">
                          <a16:colId xmlns:a16="http://schemas.microsoft.com/office/drawing/2014/main" val="20002"/>
                        </a:ext>
                      </a:extLst>
                    </a:gridCol>
                    <a:gridCol w="1389717">
                      <a:extLst>
                        <a:ext uri="{9D8B030D-6E8A-4147-A177-3AD203B41FA5}">
                          <a16:colId xmlns:a16="http://schemas.microsoft.com/office/drawing/2014/main" val="20003"/>
                        </a:ext>
                      </a:extLst>
                    </a:gridCol>
                  </a:tblGrid>
                  <a:tr h="41886">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5165">
                    <a:tc rowSpan="2">
                      <a:txBody>
                        <a:bodyPr/>
                        <a:lstStyle/>
                        <a:p>
                          <a:pPr marL="0" marR="0" algn="ctr">
                            <a:spcBef>
                              <a:spcPts val="400"/>
                            </a:spcBef>
                            <a:spcAft>
                              <a:spcPts val="400"/>
                            </a:spcAft>
                          </a:pPr>
                          <a:r>
                            <a:rPr lang="en-US" sz="1800" b="1" dirty="0">
                              <a:solidFill>
                                <a:schemeClr val="tx1"/>
                              </a:solidFill>
                              <a:effectLst/>
                              <a:latin typeface="Centaur" panose="02030504050205020304" pitchFamily="18" charset="0"/>
                              <a:ea typeface="+mn-ea"/>
                              <a:cs typeface="+mn-cs"/>
                            </a:rPr>
                            <a:t>Model</a:t>
                          </a:r>
                          <a:endParaRPr lang="en-US" sz="1800" b="1"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ME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RMSE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671547">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nary>
                                  <m:naryPr>
                                    <m:chr m:val="∑"/>
                                    <m:subHide m:val="on"/>
                                    <m:supHide m:val="on"/>
                                    <m:ctrlPr>
                                      <a:rPr lang="en-US" sz="800" i="1">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r>
                                              <a:rPr lang="en-US" sz="800">
                                                <a:effectLst/>
                                                <a:latin typeface="Cambria Math" panose="02040503050406030204" pitchFamily="18" charset="0"/>
                                              </a:rPr>
                                              <m:t>𝑁</m:t>
                                            </m:r>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a:effectLst/>
                                        <a:latin typeface="Cambria Math" panose="02040503050406030204" pitchFamily="18" charset="0"/>
                                      </a:rPr>
                                    </m:ctrlPr>
                                  </m:fPr>
                                  <m:num>
                                    <m:nary>
                                      <m:naryPr>
                                        <m:chr m:val="∑"/>
                                        <m:subHide m:val="on"/>
                                        <m:supHide m:val="on"/>
                                        <m:ctrlPr>
                                          <a:rPr lang="en-US" sz="800" i="1">
                                            <a:effectLst/>
                                            <a:latin typeface="Cambria Math" panose="02040503050406030204" pitchFamily="18" charset="0"/>
                                          </a:rPr>
                                        </m:ctrlPr>
                                      </m:naryPr>
                                      <m:sub/>
                                      <m:sup/>
                                      <m:e>
                                        <m:d>
                                          <m:dPr>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bar>
                                              <m:barPr>
                                                <m:pos m:val="top"/>
                                                <m:ctrlPr>
                                                  <a:rPr lang="en-US" sz="800" i="1">
                                                    <a:effectLst/>
                                                    <a:latin typeface="Cambria Math" panose="02040503050406030204" pitchFamily="18" charset="0"/>
                                                  </a:rPr>
                                                </m:ctrlPr>
                                              </m:barPr>
                                              <m:e>
                                                <m:r>
                                                  <a:rPr lang="en-US" sz="800">
                                                    <a:effectLst/>
                                                    <a:latin typeface="Cambria Math" panose="02040503050406030204" pitchFamily="18" charset="0"/>
                                                  </a:rPr>
                                                  <m:t>𝑀</m:t>
                                                </m:r>
                                              </m:e>
                                            </m:bar>
                                          </m:e>
                                        </m:d>
                                        <m:d>
                                          <m:dPr>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bar>
                                              <m:barPr>
                                                <m:pos m:val="top"/>
                                                <m:ctrlPr>
                                                  <a:rPr lang="en-US" sz="800" i="1">
                                                    <a:effectLst/>
                                                    <a:latin typeface="Cambria Math" panose="02040503050406030204" pitchFamily="18" charset="0"/>
                                                  </a:rPr>
                                                </m:ctrlPr>
                                              </m:barPr>
                                              <m:e>
                                                <m:r>
                                                  <a:rPr lang="en-US" sz="800">
                                                    <a:effectLst/>
                                                    <a:latin typeface="Cambria Math" panose="02040503050406030204" pitchFamily="18" charset="0"/>
                                                  </a:rPr>
                                                  <m:t>𝑂</m:t>
                                                </m:r>
                                              </m:e>
                                            </m:bar>
                                          </m:e>
                                        </m:d>
                                      </m:e>
                                    </m:nary>
                                  </m:num>
                                  <m:den>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𝜎</m:t>
                                        </m:r>
                                      </m:e>
                                      <m:sub>
                                        <m:r>
                                          <a:rPr lang="en-US" sz="800">
                                            <a:effectLst/>
                                            <a:latin typeface="Cambria Math" panose="02040503050406030204" pitchFamily="18" charset="0"/>
                                          </a:rPr>
                                          <m:t>𝑀</m:t>
                                        </m:r>
                                      </m:sub>
                                    </m:sSub>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𝜎</m:t>
                                        </m:r>
                                      </m:e>
                                      <m:sub>
                                        <m:r>
                                          <a:rPr lang="en-US" sz="800">
                                            <a:effectLst/>
                                            <a:latin typeface="Cambria Math" panose="02040503050406030204" pitchFamily="18" charset="0"/>
                                          </a:rPr>
                                          <m:t>𝑂</m:t>
                                        </m:r>
                                      </m:sub>
                                    </m:sSub>
                                  </m:den>
                                </m:f>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Base Case</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AI</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NCEP</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1046302902"/>
                  </p:ext>
                </p:extLst>
              </p:nvPr>
            </p:nvGraphicFramePr>
            <p:xfrm>
              <a:off x="493782" y="1367468"/>
              <a:ext cx="5823889" cy="2425717"/>
            </p:xfrm>
            <a:graphic>
              <a:graphicData uri="http://schemas.openxmlformats.org/drawingml/2006/table">
                <a:tbl>
                  <a:tblPr firstRow="1" firstCol="1" bandRow="1">
                    <a:tableStyleId>{5C22544A-7EE6-4342-B048-85BDC9FD1C3A}</a:tableStyleId>
                  </a:tblPr>
                  <a:tblGrid>
                    <a:gridCol w="1654738">
                      <a:extLst>
                        <a:ext uri="{9D8B030D-6E8A-4147-A177-3AD203B41FA5}">
                          <a16:colId xmlns:a16="http://schemas.microsoft.com/office/drawing/2014/main" val="20000"/>
                        </a:ext>
                      </a:extLst>
                    </a:gridCol>
                    <a:gridCol w="1389717">
                      <a:extLst>
                        <a:ext uri="{9D8B030D-6E8A-4147-A177-3AD203B41FA5}">
                          <a16:colId xmlns:a16="http://schemas.microsoft.com/office/drawing/2014/main" val="20001"/>
                        </a:ext>
                      </a:extLst>
                    </a:gridCol>
                    <a:gridCol w="1389717">
                      <a:extLst>
                        <a:ext uri="{9D8B030D-6E8A-4147-A177-3AD203B41FA5}">
                          <a16:colId xmlns:a16="http://schemas.microsoft.com/office/drawing/2014/main" val="20002"/>
                        </a:ext>
                      </a:extLst>
                    </a:gridCol>
                    <a:gridCol w="1389717">
                      <a:extLst>
                        <a:ext uri="{9D8B030D-6E8A-4147-A177-3AD203B41FA5}">
                          <a16:colId xmlns:a16="http://schemas.microsoft.com/office/drawing/2014/main" val="20003"/>
                        </a:ext>
                      </a:extLst>
                    </a:gridCol>
                  </a:tblGrid>
                  <a:tr h="41886">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5165">
                    <a:tc rowSpan="2">
                      <a:txBody>
                        <a:bodyPr/>
                        <a:lstStyle/>
                        <a:p>
                          <a:pPr marL="0" marR="0" algn="ctr">
                            <a:spcBef>
                              <a:spcPts val="400"/>
                            </a:spcBef>
                            <a:spcAft>
                              <a:spcPts val="400"/>
                            </a:spcAft>
                          </a:pPr>
                          <a:r>
                            <a:rPr lang="en-US" sz="1800" b="1" dirty="0">
                              <a:solidFill>
                                <a:schemeClr val="tx1"/>
                              </a:solidFill>
                              <a:effectLst/>
                              <a:latin typeface="Centaur" panose="02030504050205020304" pitchFamily="18" charset="0"/>
                              <a:ea typeface="+mn-ea"/>
                              <a:cs typeface="+mn-cs"/>
                            </a:rPr>
                            <a:t>Model</a:t>
                          </a:r>
                          <a:endParaRPr lang="en-US" sz="1800" b="1"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ME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RMSE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671547">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20175" t="-59459" r="-200877" b="-209009"/>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0175" t="-59459" r="-100877" b="-209009"/>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20175" t="-59459" r="-877" b="-209009"/>
                          </a:stretch>
                        </a:blipFill>
                      </a:tcPr>
                    </a:tc>
                    <a:extLst>
                      <a:ext uri="{0D108BD9-81ED-4DB2-BD59-A6C34878D82A}">
                        <a16:rowId xmlns:a16="http://schemas.microsoft.com/office/drawing/2014/main" val="10002"/>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Base Case</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1.51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AI</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1.37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NCEP</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1.79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l="3603" t="8598" r="8241"/>
          <a:stretch/>
        </p:blipFill>
        <p:spPr>
          <a:xfrm>
            <a:off x="6564509" y="1408340"/>
            <a:ext cx="5436236" cy="2524842"/>
          </a:xfrm>
          <a:prstGeom prst="rect">
            <a:avLst/>
          </a:prstGeom>
        </p:spPr>
      </p:pic>
      <mc:AlternateContent xmlns:mc="http://schemas.openxmlformats.org/markup-compatibility/2006" xmlns:a14="http://schemas.microsoft.com/office/drawing/2010/main">
        <mc:Choice Requires="a14">
          <p:graphicFrame>
            <p:nvGraphicFramePr>
              <p:cNvPr id="21" name="Table 20"/>
              <p:cNvGraphicFramePr>
                <a:graphicFrameLocks noGrp="1"/>
              </p:cNvGraphicFramePr>
              <p:nvPr>
                <p:extLst>
                  <p:ext uri="{D42A27DB-BD31-4B8C-83A1-F6EECF244321}">
                    <p14:modId xmlns:p14="http://schemas.microsoft.com/office/powerpoint/2010/main" val="910267014"/>
                  </p:ext>
                </p:extLst>
              </p:nvPr>
            </p:nvGraphicFramePr>
            <p:xfrm>
              <a:off x="493782" y="4414871"/>
              <a:ext cx="5823889" cy="2232441"/>
            </p:xfrm>
            <a:graphic>
              <a:graphicData uri="http://schemas.openxmlformats.org/drawingml/2006/table">
                <a:tbl>
                  <a:tblPr firstRow="1" firstCol="1" bandRow="1">
                    <a:tableStyleId>{5C22544A-7EE6-4342-B048-85BDC9FD1C3A}</a:tableStyleId>
                  </a:tblPr>
                  <a:tblGrid>
                    <a:gridCol w="1654738">
                      <a:extLst>
                        <a:ext uri="{9D8B030D-6E8A-4147-A177-3AD203B41FA5}">
                          <a16:colId xmlns:a16="http://schemas.microsoft.com/office/drawing/2014/main" val="20000"/>
                        </a:ext>
                      </a:extLst>
                    </a:gridCol>
                    <a:gridCol w="1389717">
                      <a:extLst>
                        <a:ext uri="{9D8B030D-6E8A-4147-A177-3AD203B41FA5}">
                          <a16:colId xmlns:a16="http://schemas.microsoft.com/office/drawing/2014/main" val="20001"/>
                        </a:ext>
                      </a:extLst>
                    </a:gridCol>
                    <a:gridCol w="1389717">
                      <a:extLst>
                        <a:ext uri="{9D8B030D-6E8A-4147-A177-3AD203B41FA5}">
                          <a16:colId xmlns:a16="http://schemas.microsoft.com/office/drawing/2014/main" val="20002"/>
                        </a:ext>
                      </a:extLst>
                    </a:gridCol>
                    <a:gridCol w="1389717">
                      <a:extLst>
                        <a:ext uri="{9D8B030D-6E8A-4147-A177-3AD203B41FA5}">
                          <a16:colId xmlns:a16="http://schemas.microsoft.com/office/drawing/2014/main" val="20003"/>
                        </a:ext>
                      </a:extLst>
                    </a:gridCol>
                  </a:tblGrid>
                  <a:tr h="38549">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6866">
                    <a:tc rowSpan="2">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ea typeface="+mn-ea"/>
                              <a:cs typeface="+mn-cs"/>
                            </a:rPr>
                            <a:t>Model</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ME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RMSE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618039">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nary>
                                  <m:naryPr>
                                    <m:chr m:val="∑"/>
                                    <m:subHide m:val="on"/>
                                    <m:supHide m:val="on"/>
                                    <m:ctrlPr>
                                      <a:rPr lang="en-US" sz="800" i="1">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r>
                                              <a:rPr lang="en-US" sz="800">
                                                <a:effectLst/>
                                                <a:latin typeface="Cambria Math" panose="02040503050406030204" pitchFamily="18" charset="0"/>
                                              </a:rPr>
                                              <m:t>𝑁</m:t>
                                            </m:r>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a:effectLst/>
                                        <a:latin typeface="Cambria Math" panose="02040503050406030204" pitchFamily="18" charset="0"/>
                                      </a:rPr>
                                    </m:ctrlPr>
                                  </m:fPr>
                                  <m:num>
                                    <m:nary>
                                      <m:naryPr>
                                        <m:chr m:val="∑"/>
                                        <m:subHide m:val="on"/>
                                        <m:supHide m:val="on"/>
                                        <m:ctrlPr>
                                          <a:rPr lang="en-US" sz="800" i="1">
                                            <a:effectLst/>
                                            <a:latin typeface="Cambria Math" panose="02040503050406030204" pitchFamily="18" charset="0"/>
                                          </a:rPr>
                                        </m:ctrlPr>
                                      </m:naryPr>
                                      <m:sub/>
                                      <m:sup/>
                                      <m:e>
                                        <m:d>
                                          <m:dPr>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bar>
                                              <m:barPr>
                                                <m:pos m:val="top"/>
                                                <m:ctrlPr>
                                                  <a:rPr lang="en-US" sz="800" i="1">
                                                    <a:effectLst/>
                                                    <a:latin typeface="Cambria Math" panose="02040503050406030204" pitchFamily="18" charset="0"/>
                                                  </a:rPr>
                                                </m:ctrlPr>
                                              </m:barPr>
                                              <m:e>
                                                <m:r>
                                                  <a:rPr lang="en-US" sz="800">
                                                    <a:effectLst/>
                                                    <a:latin typeface="Cambria Math" panose="02040503050406030204" pitchFamily="18" charset="0"/>
                                                  </a:rPr>
                                                  <m:t>𝑀</m:t>
                                                </m:r>
                                              </m:e>
                                            </m:bar>
                                          </m:e>
                                        </m:d>
                                        <m:d>
                                          <m:dPr>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bar>
                                              <m:barPr>
                                                <m:pos m:val="top"/>
                                                <m:ctrlPr>
                                                  <a:rPr lang="en-US" sz="800" i="1">
                                                    <a:effectLst/>
                                                    <a:latin typeface="Cambria Math" panose="02040503050406030204" pitchFamily="18" charset="0"/>
                                                  </a:rPr>
                                                </m:ctrlPr>
                                              </m:barPr>
                                              <m:e>
                                                <m:r>
                                                  <a:rPr lang="en-US" sz="800">
                                                    <a:effectLst/>
                                                    <a:latin typeface="Cambria Math" panose="02040503050406030204" pitchFamily="18" charset="0"/>
                                                  </a:rPr>
                                                  <m:t>𝑂</m:t>
                                                </m:r>
                                              </m:e>
                                            </m:bar>
                                          </m:e>
                                        </m:d>
                                      </m:e>
                                    </m:nary>
                                  </m:num>
                                  <m:den>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𝜎</m:t>
                                        </m:r>
                                      </m:e>
                                      <m:sub>
                                        <m:r>
                                          <a:rPr lang="en-US" sz="800">
                                            <a:effectLst/>
                                            <a:latin typeface="Cambria Math" panose="02040503050406030204" pitchFamily="18" charset="0"/>
                                          </a:rPr>
                                          <m:t>𝑀</m:t>
                                        </m:r>
                                      </m:sub>
                                    </m:sSub>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𝜎</m:t>
                                        </m:r>
                                      </m:e>
                                      <m:sub>
                                        <m:r>
                                          <a:rPr lang="en-US" sz="800">
                                            <a:effectLst/>
                                            <a:latin typeface="Cambria Math" panose="02040503050406030204" pitchFamily="18" charset="0"/>
                                          </a:rPr>
                                          <m:t>𝑂</m:t>
                                        </m:r>
                                      </m:sub>
                                    </m:sSub>
                                  </m:den>
                                </m:f>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Base Case</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1.78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2.12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AI</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2.05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NCEP</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2.11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1" name="Table 20"/>
              <p:cNvGraphicFramePr>
                <a:graphicFrameLocks noGrp="1"/>
              </p:cNvGraphicFramePr>
              <p:nvPr>
                <p:extLst>
                  <p:ext uri="{D42A27DB-BD31-4B8C-83A1-F6EECF244321}">
                    <p14:modId xmlns:p14="http://schemas.microsoft.com/office/powerpoint/2010/main" val="910267014"/>
                  </p:ext>
                </p:extLst>
              </p:nvPr>
            </p:nvGraphicFramePr>
            <p:xfrm>
              <a:off x="493782" y="4414871"/>
              <a:ext cx="5823889" cy="2232441"/>
            </p:xfrm>
            <a:graphic>
              <a:graphicData uri="http://schemas.openxmlformats.org/drawingml/2006/table">
                <a:tbl>
                  <a:tblPr firstRow="1" firstCol="1" bandRow="1">
                    <a:tableStyleId>{5C22544A-7EE6-4342-B048-85BDC9FD1C3A}</a:tableStyleId>
                  </a:tblPr>
                  <a:tblGrid>
                    <a:gridCol w="1654738">
                      <a:extLst>
                        <a:ext uri="{9D8B030D-6E8A-4147-A177-3AD203B41FA5}">
                          <a16:colId xmlns:a16="http://schemas.microsoft.com/office/drawing/2014/main" val="20000"/>
                        </a:ext>
                      </a:extLst>
                    </a:gridCol>
                    <a:gridCol w="1389717">
                      <a:extLst>
                        <a:ext uri="{9D8B030D-6E8A-4147-A177-3AD203B41FA5}">
                          <a16:colId xmlns:a16="http://schemas.microsoft.com/office/drawing/2014/main" val="20001"/>
                        </a:ext>
                      </a:extLst>
                    </a:gridCol>
                    <a:gridCol w="1389717">
                      <a:extLst>
                        <a:ext uri="{9D8B030D-6E8A-4147-A177-3AD203B41FA5}">
                          <a16:colId xmlns:a16="http://schemas.microsoft.com/office/drawing/2014/main" val="20002"/>
                        </a:ext>
                      </a:extLst>
                    </a:gridCol>
                    <a:gridCol w="1389717">
                      <a:extLst>
                        <a:ext uri="{9D8B030D-6E8A-4147-A177-3AD203B41FA5}">
                          <a16:colId xmlns:a16="http://schemas.microsoft.com/office/drawing/2014/main" val="20003"/>
                        </a:ext>
                      </a:extLst>
                    </a:gridCol>
                  </a:tblGrid>
                  <a:tr h="38549">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6866">
                    <a:tc rowSpan="2">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ea typeface="+mn-ea"/>
                              <a:cs typeface="+mn-cs"/>
                            </a:rPr>
                            <a:t>Model</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ME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RMSE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618039">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20175" t="-59804" r="-200877" b="-21274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20175" t="-59804" r="-100877" b="-21274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320175" t="-59804" r="-877" b="-212745"/>
                          </a:stretch>
                        </a:blipFill>
                      </a:tcPr>
                    </a:tc>
                    <a:extLst>
                      <a:ext uri="{0D108BD9-81ED-4DB2-BD59-A6C34878D82A}">
                        <a16:rowId xmlns:a16="http://schemas.microsoft.com/office/drawing/2014/main" val="10002"/>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Base Case</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1.78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2.12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AI</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1.73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2.05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NCEP</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2.11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0.93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p:sp>
        <p:nvSpPr>
          <p:cNvPr id="10" name="TextBox 9"/>
          <p:cNvSpPr txBox="1"/>
          <p:nvPr/>
        </p:nvSpPr>
        <p:spPr>
          <a:xfrm>
            <a:off x="4760685" y="958377"/>
            <a:ext cx="2670629" cy="369332"/>
          </a:xfrm>
          <a:prstGeom prst="rect">
            <a:avLst/>
          </a:prstGeom>
          <a:noFill/>
        </p:spPr>
        <p:txBody>
          <a:bodyPr wrap="square" rtlCol="0">
            <a:spAutoFit/>
          </a:bodyPr>
          <a:lstStyle/>
          <a:p>
            <a:pPr algn="ctr"/>
            <a:r>
              <a:rPr lang="en-US" b="1" dirty="0">
                <a:latin typeface="Trebuchet MS" panose="020B0603020202020204" pitchFamily="34" charset="0"/>
              </a:rPr>
              <a:t>St. Albert Station</a:t>
            </a:r>
          </a:p>
        </p:txBody>
      </p:sp>
      <p:sp>
        <p:nvSpPr>
          <p:cNvPr id="23" name="TextBox 22"/>
          <p:cNvSpPr txBox="1"/>
          <p:nvPr/>
        </p:nvSpPr>
        <p:spPr>
          <a:xfrm>
            <a:off x="4760685" y="3975352"/>
            <a:ext cx="2670629" cy="369332"/>
          </a:xfrm>
          <a:prstGeom prst="rect">
            <a:avLst/>
          </a:prstGeom>
          <a:noFill/>
        </p:spPr>
        <p:txBody>
          <a:bodyPr wrap="square" rtlCol="0">
            <a:spAutoFit/>
          </a:bodyPr>
          <a:lstStyle/>
          <a:p>
            <a:pPr algn="ctr"/>
            <a:r>
              <a:rPr lang="en-US" b="1" dirty="0">
                <a:latin typeface="Trebuchet MS" panose="020B0603020202020204" pitchFamily="34" charset="0"/>
              </a:rPr>
              <a:t>Edmonton East Station</a:t>
            </a:r>
          </a:p>
        </p:txBody>
      </p:sp>
    </p:spTree>
    <p:extLst>
      <p:ext uri="{BB962C8B-B14F-4D97-AF65-F5344CB8AC3E}">
        <p14:creationId xmlns:p14="http://schemas.microsoft.com/office/powerpoint/2010/main" val="1856046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097130-E53A-DCCD-F2BD-98AFA7D4AC94}"/>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2499C93-706F-0EC8-1E46-8649F3CA55D0}"/>
              </a:ext>
            </a:extLst>
          </p:cNvPr>
          <p:cNvPicPr>
            <a:picLocks noChangeAspect="1"/>
          </p:cNvPicPr>
          <p:nvPr/>
        </p:nvPicPr>
        <p:blipFill rotWithShape="1">
          <a:blip r:embed="rId2">
            <a:extLst>
              <a:ext uri="{28A0092B-C50C-407E-A947-70E740481C1C}">
                <a14:useLocalDpi xmlns:a14="http://schemas.microsoft.com/office/drawing/2010/main" val="0"/>
              </a:ext>
            </a:extLst>
          </a:blip>
          <a:srcRect l="5861" t="10712" r="8181"/>
          <a:stretch/>
        </p:blipFill>
        <p:spPr>
          <a:xfrm>
            <a:off x="6771950" y="4454194"/>
            <a:ext cx="5247229" cy="2411108"/>
          </a:xfrm>
          <a:prstGeom prst="rect">
            <a:avLst/>
          </a:prstGeom>
        </p:spPr>
      </p:pic>
      <p:sp>
        <p:nvSpPr>
          <p:cNvPr id="55" name="Rectangle 54">
            <a:extLst>
              <a:ext uri="{FF2B5EF4-FFF2-40B4-BE49-F238E27FC236}">
                <a16:creationId xmlns:a16="http://schemas.microsoft.com/office/drawing/2014/main" id="{415D4FFA-2A0A-C732-833C-EF117EA6FF41}"/>
              </a:ext>
            </a:extLst>
          </p:cNvPr>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BCD1F83-D089-4F9E-15B0-E351E7112D48}"/>
              </a:ext>
            </a:extLst>
          </p:cNvPr>
          <p:cNvGrpSpPr/>
          <p:nvPr/>
        </p:nvGrpSpPr>
        <p:grpSpPr>
          <a:xfrm>
            <a:off x="0" y="0"/>
            <a:ext cx="7140418" cy="952500"/>
            <a:chOff x="0" y="0"/>
            <a:chExt cx="7140418" cy="952500"/>
          </a:xfrm>
        </p:grpSpPr>
        <p:sp>
          <p:nvSpPr>
            <p:cNvPr id="49" name="Freeform 5">
              <a:extLst>
                <a:ext uri="{FF2B5EF4-FFF2-40B4-BE49-F238E27FC236}">
                  <a16:creationId xmlns:a16="http://schemas.microsoft.com/office/drawing/2014/main" id="{81C67FA6-8E13-5AF8-0105-52FF3C19E907}"/>
                </a:ext>
              </a:extLst>
            </p:cNvPr>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7C86E736-4E92-EF9E-DB33-79F5745FFE02}"/>
                </a:ext>
              </a:extLst>
            </p:cNvPr>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331C9022-643A-9062-B9F3-1DF72211B891}"/>
                </a:ext>
              </a:extLst>
            </p:cNvPr>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016C4E4C-CE9C-2C33-4556-CA9DF827536E}"/>
                </a:ext>
              </a:extLst>
            </p:cNvPr>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987263C0-0CA9-A548-F669-720E16ADB292}"/>
                </a:ext>
              </a:extLst>
            </p:cNvPr>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a:extLst>
              <a:ext uri="{FF2B5EF4-FFF2-40B4-BE49-F238E27FC236}">
                <a16:creationId xmlns:a16="http://schemas.microsoft.com/office/drawing/2014/main" id="{C2094699-F771-81E3-1ADB-F62FCB700C5D}"/>
              </a:ext>
            </a:extLst>
          </p:cNvPr>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WRF Results – Wind Speed</a:t>
            </a:r>
          </a:p>
        </p:txBody>
      </p:sp>
      <p:sp>
        <p:nvSpPr>
          <p:cNvPr id="17" name="Slide Number Placeholder 9">
            <a:extLst>
              <a:ext uri="{FF2B5EF4-FFF2-40B4-BE49-F238E27FC236}">
                <a16:creationId xmlns:a16="http://schemas.microsoft.com/office/drawing/2014/main" id="{3FDAA422-96C8-1890-0A72-E8F974D9F51A}"/>
              </a:ext>
            </a:extLst>
          </p:cNvPr>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18</a:t>
            </a:fld>
            <a:endParaRPr lang="en-US" sz="1800" dirty="0">
              <a:solidFill>
                <a:schemeClr val="bg1"/>
              </a:solidFill>
              <a:latin typeface="Impact" panose="020B0806030902050204" pitchFamily="34" charset="0"/>
            </a:endParaRPr>
          </a:p>
        </p:txBody>
      </p:sp>
      <p:pic>
        <p:nvPicPr>
          <p:cNvPr id="3" name="Picture 2">
            <a:extLst>
              <a:ext uri="{FF2B5EF4-FFF2-40B4-BE49-F238E27FC236}">
                <a16:creationId xmlns:a16="http://schemas.microsoft.com/office/drawing/2014/main" id="{247A1F2C-854C-0F73-FE8C-35601BC050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E382EB20-EE0E-2F54-BF6B-06741F053013}"/>
                  </a:ext>
                </a:extLst>
              </p:cNvPr>
              <p:cNvGraphicFramePr>
                <a:graphicFrameLocks noGrp="1"/>
              </p:cNvGraphicFramePr>
              <p:nvPr>
                <p:extLst>
                  <p:ext uri="{D42A27DB-BD31-4B8C-83A1-F6EECF244321}">
                    <p14:modId xmlns:p14="http://schemas.microsoft.com/office/powerpoint/2010/main" val="1684316979"/>
                  </p:ext>
                </p:extLst>
              </p:nvPr>
            </p:nvGraphicFramePr>
            <p:xfrm>
              <a:off x="493782" y="1367468"/>
              <a:ext cx="5823889" cy="2425717"/>
            </p:xfrm>
            <a:graphic>
              <a:graphicData uri="http://schemas.openxmlformats.org/drawingml/2006/table">
                <a:tbl>
                  <a:tblPr firstRow="1" firstCol="1" bandRow="1">
                    <a:tableStyleId>{5C22544A-7EE6-4342-B048-85BDC9FD1C3A}</a:tableStyleId>
                  </a:tblPr>
                  <a:tblGrid>
                    <a:gridCol w="1654738">
                      <a:extLst>
                        <a:ext uri="{9D8B030D-6E8A-4147-A177-3AD203B41FA5}">
                          <a16:colId xmlns:a16="http://schemas.microsoft.com/office/drawing/2014/main" val="20000"/>
                        </a:ext>
                      </a:extLst>
                    </a:gridCol>
                    <a:gridCol w="1389717">
                      <a:extLst>
                        <a:ext uri="{9D8B030D-6E8A-4147-A177-3AD203B41FA5}">
                          <a16:colId xmlns:a16="http://schemas.microsoft.com/office/drawing/2014/main" val="20001"/>
                        </a:ext>
                      </a:extLst>
                    </a:gridCol>
                    <a:gridCol w="1389717">
                      <a:extLst>
                        <a:ext uri="{9D8B030D-6E8A-4147-A177-3AD203B41FA5}">
                          <a16:colId xmlns:a16="http://schemas.microsoft.com/office/drawing/2014/main" val="20002"/>
                        </a:ext>
                      </a:extLst>
                    </a:gridCol>
                    <a:gridCol w="1389717">
                      <a:extLst>
                        <a:ext uri="{9D8B030D-6E8A-4147-A177-3AD203B41FA5}">
                          <a16:colId xmlns:a16="http://schemas.microsoft.com/office/drawing/2014/main" val="20003"/>
                        </a:ext>
                      </a:extLst>
                    </a:gridCol>
                  </a:tblGrid>
                  <a:tr h="41886">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5165">
                    <a:tc rowSpan="2">
                      <a:txBody>
                        <a:bodyPr/>
                        <a:lstStyle/>
                        <a:p>
                          <a:pPr marL="0" marR="0" algn="ctr">
                            <a:spcBef>
                              <a:spcPts val="400"/>
                            </a:spcBef>
                            <a:spcAft>
                              <a:spcPts val="400"/>
                            </a:spcAft>
                          </a:pPr>
                          <a:r>
                            <a:rPr lang="en-US" sz="1800" b="1" dirty="0">
                              <a:solidFill>
                                <a:schemeClr val="tx1"/>
                              </a:solidFill>
                              <a:effectLst/>
                              <a:latin typeface="Centaur" panose="02030504050205020304" pitchFamily="18" charset="0"/>
                              <a:ea typeface="+mn-ea"/>
                              <a:cs typeface="+mn-cs"/>
                            </a:rPr>
                            <a:t>Model</a:t>
                          </a:r>
                          <a:endParaRPr lang="en-US" sz="1800" b="1"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ME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RMSE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671547">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nary>
                                  <m:naryPr>
                                    <m:chr m:val="∑"/>
                                    <m:subHide m:val="on"/>
                                    <m:supHide m:val="on"/>
                                    <m:ctrlPr>
                                      <a:rPr lang="en-US" sz="800" i="1">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r>
                                              <a:rPr lang="en-US" sz="800">
                                                <a:effectLst/>
                                                <a:latin typeface="Cambria Math" panose="02040503050406030204" pitchFamily="18" charset="0"/>
                                              </a:rPr>
                                              <m:t>𝑁</m:t>
                                            </m:r>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a:effectLst/>
                                        <a:latin typeface="Cambria Math" panose="02040503050406030204" pitchFamily="18" charset="0"/>
                                      </a:rPr>
                                    </m:ctrlPr>
                                  </m:fPr>
                                  <m:num>
                                    <m:nary>
                                      <m:naryPr>
                                        <m:chr m:val="∑"/>
                                        <m:subHide m:val="on"/>
                                        <m:supHide m:val="on"/>
                                        <m:ctrlPr>
                                          <a:rPr lang="en-US" sz="800" i="1">
                                            <a:effectLst/>
                                            <a:latin typeface="Cambria Math" panose="02040503050406030204" pitchFamily="18" charset="0"/>
                                          </a:rPr>
                                        </m:ctrlPr>
                                      </m:naryPr>
                                      <m:sub/>
                                      <m:sup/>
                                      <m:e>
                                        <m:d>
                                          <m:dPr>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bar>
                                              <m:barPr>
                                                <m:pos m:val="top"/>
                                                <m:ctrlPr>
                                                  <a:rPr lang="en-US" sz="800" i="1">
                                                    <a:effectLst/>
                                                    <a:latin typeface="Cambria Math" panose="02040503050406030204" pitchFamily="18" charset="0"/>
                                                  </a:rPr>
                                                </m:ctrlPr>
                                              </m:barPr>
                                              <m:e>
                                                <m:r>
                                                  <a:rPr lang="en-US" sz="800">
                                                    <a:effectLst/>
                                                    <a:latin typeface="Cambria Math" panose="02040503050406030204" pitchFamily="18" charset="0"/>
                                                  </a:rPr>
                                                  <m:t>𝑀</m:t>
                                                </m:r>
                                              </m:e>
                                            </m:bar>
                                          </m:e>
                                        </m:d>
                                        <m:d>
                                          <m:dPr>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bar>
                                              <m:barPr>
                                                <m:pos m:val="top"/>
                                                <m:ctrlPr>
                                                  <a:rPr lang="en-US" sz="800" i="1">
                                                    <a:effectLst/>
                                                    <a:latin typeface="Cambria Math" panose="02040503050406030204" pitchFamily="18" charset="0"/>
                                                  </a:rPr>
                                                </m:ctrlPr>
                                              </m:barPr>
                                              <m:e>
                                                <m:r>
                                                  <a:rPr lang="en-US" sz="800">
                                                    <a:effectLst/>
                                                    <a:latin typeface="Cambria Math" panose="02040503050406030204" pitchFamily="18" charset="0"/>
                                                  </a:rPr>
                                                  <m:t>𝑂</m:t>
                                                </m:r>
                                              </m:e>
                                            </m:bar>
                                          </m:e>
                                        </m:d>
                                      </m:e>
                                    </m:nary>
                                  </m:num>
                                  <m:den>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𝜎</m:t>
                                        </m:r>
                                      </m:e>
                                      <m:sub>
                                        <m:r>
                                          <a:rPr lang="en-US" sz="800">
                                            <a:effectLst/>
                                            <a:latin typeface="Cambria Math" panose="02040503050406030204" pitchFamily="18" charset="0"/>
                                          </a:rPr>
                                          <m:t>𝑀</m:t>
                                        </m:r>
                                      </m:sub>
                                    </m:sSub>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𝜎</m:t>
                                        </m:r>
                                      </m:e>
                                      <m:sub>
                                        <m:r>
                                          <a:rPr lang="en-US" sz="800">
                                            <a:effectLst/>
                                            <a:latin typeface="Cambria Math" panose="02040503050406030204" pitchFamily="18" charset="0"/>
                                          </a:rPr>
                                          <m:t>𝑂</m:t>
                                        </m:r>
                                      </m:sub>
                                    </m:sSub>
                                  </m:den>
                                </m:f>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Base Case</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AI</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NCEP</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8" name="Table 7">
                <a:extLst>
                  <a:ext uri="{FF2B5EF4-FFF2-40B4-BE49-F238E27FC236}">
                    <a16:creationId xmlns:a16="http://schemas.microsoft.com/office/drawing/2014/main" id="{E382EB20-EE0E-2F54-BF6B-06741F053013}"/>
                  </a:ext>
                </a:extLst>
              </p:cNvPr>
              <p:cNvGraphicFramePr>
                <a:graphicFrameLocks noGrp="1"/>
              </p:cNvGraphicFramePr>
              <p:nvPr>
                <p:extLst>
                  <p:ext uri="{D42A27DB-BD31-4B8C-83A1-F6EECF244321}">
                    <p14:modId xmlns:p14="http://schemas.microsoft.com/office/powerpoint/2010/main" val="1684316979"/>
                  </p:ext>
                </p:extLst>
              </p:nvPr>
            </p:nvGraphicFramePr>
            <p:xfrm>
              <a:off x="493782" y="1367468"/>
              <a:ext cx="5823889" cy="2425717"/>
            </p:xfrm>
            <a:graphic>
              <a:graphicData uri="http://schemas.openxmlformats.org/drawingml/2006/table">
                <a:tbl>
                  <a:tblPr firstRow="1" firstCol="1" bandRow="1">
                    <a:tableStyleId>{5C22544A-7EE6-4342-B048-85BDC9FD1C3A}</a:tableStyleId>
                  </a:tblPr>
                  <a:tblGrid>
                    <a:gridCol w="1654738">
                      <a:extLst>
                        <a:ext uri="{9D8B030D-6E8A-4147-A177-3AD203B41FA5}">
                          <a16:colId xmlns:a16="http://schemas.microsoft.com/office/drawing/2014/main" val="20000"/>
                        </a:ext>
                      </a:extLst>
                    </a:gridCol>
                    <a:gridCol w="1389717">
                      <a:extLst>
                        <a:ext uri="{9D8B030D-6E8A-4147-A177-3AD203B41FA5}">
                          <a16:colId xmlns:a16="http://schemas.microsoft.com/office/drawing/2014/main" val="20001"/>
                        </a:ext>
                      </a:extLst>
                    </a:gridCol>
                    <a:gridCol w="1389717">
                      <a:extLst>
                        <a:ext uri="{9D8B030D-6E8A-4147-A177-3AD203B41FA5}">
                          <a16:colId xmlns:a16="http://schemas.microsoft.com/office/drawing/2014/main" val="20002"/>
                        </a:ext>
                      </a:extLst>
                    </a:gridCol>
                    <a:gridCol w="1389717">
                      <a:extLst>
                        <a:ext uri="{9D8B030D-6E8A-4147-A177-3AD203B41FA5}">
                          <a16:colId xmlns:a16="http://schemas.microsoft.com/office/drawing/2014/main" val="20003"/>
                        </a:ext>
                      </a:extLst>
                    </a:gridCol>
                  </a:tblGrid>
                  <a:tr h="41886">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55165">
                    <a:tc rowSpan="2">
                      <a:txBody>
                        <a:bodyPr/>
                        <a:lstStyle/>
                        <a:p>
                          <a:pPr marL="0" marR="0" algn="ctr">
                            <a:spcBef>
                              <a:spcPts val="400"/>
                            </a:spcBef>
                            <a:spcAft>
                              <a:spcPts val="400"/>
                            </a:spcAft>
                          </a:pPr>
                          <a:r>
                            <a:rPr lang="en-US" sz="1800" b="1" dirty="0">
                              <a:solidFill>
                                <a:schemeClr val="tx1"/>
                              </a:solidFill>
                              <a:effectLst/>
                              <a:latin typeface="Centaur" panose="02030504050205020304" pitchFamily="18" charset="0"/>
                              <a:ea typeface="+mn-ea"/>
                              <a:cs typeface="+mn-cs"/>
                            </a:rPr>
                            <a:t>Model</a:t>
                          </a:r>
                          <a:endParaRPr lang="en-US" sz="1800" b="1"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ME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RMSE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671547">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20175" t="-59459" r="-200877" b="-209009"/>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220175" t="-59459" r="-100877" b="-209009"/>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320175" t="-59459" r="-877" b="-209009"/>
                          </a:stretch>
                        </a:blipFill>
                      </a:tcPr>
                    </a:tc>
                    <a:extLst>
                      <a:ext uri="{0D108BD9-81ED-4DB2-BD59-A6C34878D82A}">
                        <a16:rowId xmlns:a16="http://schemas.microsoft.com/office/drawing/2014/main" val="10002"/>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Base Case</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AI</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1.05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1.36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452373">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NCEP</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1.13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1" name="Table 20">
                <a:extLst>
                  <a:ext uri="{FF2B5EF4-FFF2-40B4-BE49-F238E27FC236}">
                    <a16:creationId xmlns:a16="http://schemas.microsoft.com/office/drawing/2014/main" id="{2BC1386D-F25B-C7EA-90BA-4635BB64FF84}"/>
                  </a:ext>
                </a:extLst>
              </p:cNvPr>
              <p:cNvGraphicFramePr>
                <a:graphicFrameLocks noGrp="1"/>
              </p:cNvGraphicFramePr>
              <p:nvPr>
                <p:extLst>
                  <p:ext uri="{D42A27DB-BD31-4B8C-83A1-F6EECF244321}">
                    <p14:modId xmlns:p14="http://schemas.microsoft.com/office/powerpoint/2010/main" val="1264478062"/>
                  </p:ext>
                </p:extLst>
              </p:nvPr>
            </p:nvGraphicFramePr>
            <p:xfrm>
              <a:off x="493782" y="4414871"/>
              <a:ext cx="5823889" cy="2232441"/>
            </p:xfrm>
            <a:graphic>
              <a:graphicData uri="http://schemas.openxmlformats.org/drawingml/2006/table">
                <a:tbl>
                  <a:tblPr firstRow="1" firstCol="1" bandRow="1">
                    <a:tableStyleId>{5C22544A-7EE6-4342-B048-85BDC9FD1C3A}</a:tableStyleId>
                  </a:tblPr>
                  <a:tblGrid>
                    <a:gridCol w="1654738">
                      <a:extLst>
                        <a:ext uri="{9D8B030D-6E8A-4147-A177-3AD203B41FA5}">
                          <a16:colId xmlns:a16="http://schemas.microsoft.com/office/drawing/2014/main" val="20000"/>
                        </a:ext>
                      </a:extLst>
                    </a:gridCol>
                    <a:gridCol w="1389717">
                      <a:extLst>
                        <a:ext uri="{9D8B030D-6E8A-4147-A177-3AD203B41FA5}">
                          <a16:colId xmlns:a16="http://schemas.microsoft.com/office/drawing/2014/main" val="20001"/>
                        </a:ext>
                      </a:extLst>
                    </a:gridCol>
                    <a:gridCol w="1389717">
                      <a:extLst>
                        <a:ext uri="{9D8B030D-6E8A-4147-A177-3AD203B41FA5}">
                          <a16:colId xmlns:a16="http://schemas.microsoft.com/office/drawing/2014/main" val="20002"/>
                        </a:ext>
                      </a:extLst>
                    </a:gridCol>
                    <a:gridCol w="1389717">
                      <a:extLst>
                        <a:ext uri="{9D8B030D-6E8A-4147-A177-3AD203B41FA5}">
                          <a16:colId xmlns:a16="http://schemas.microsoft.com/office/drawing/2014/main" val="20003"/>
                        </a:ext>
                      </a:extLst>
                    </a:gridCol>
                  </a:tblGrid>
                  <a:tr h="38549">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6866">
                    <a:tc rowSpan="2">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ea typeface="+mn-ea"/>
                              <a:cs typeface="+mn-cs"/>
                            </a:rPr>
                            <a:t>Model</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ME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RMSE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618039">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nary>
                                  <m:naryPr>
                                    <m:chr m:val="∑"/>
                                    <m:subHide m:val="on"/>
                                    <m:supHide m:val="on"/>
                                    <m:ctrlPr>
                                      <a:rPr lang="en-US" sz="800" i="1">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r>
                                              <a:rPr lang="en-US" sz="800">
                                                <a:effectLst/>
                                                <a:latin typeface="Cambria Math" panose="02040503050406030204" pitchFamily="18" charset="0"/>
                                              </a:rPr>
                                              <m:t>𝑁</m:t>
                                            </m:r>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a:effectLst/>
                                        <a:latin typeface="Cambria Math" panose="02040503050406030204" pitchFamily="18" charset="0"/>
                                      </a:rPr>
                                    </m:ctrlPr>
                                  </m:fPr>
                                  <m:num>
                                    <m:nary>
                                      <m:naryPr>
                                        <m:chr m:val="∑"/>
                                        <m:subHide m:val="on"/>
                                        <m:supHide m:val="on"/>
                                        <m:ctrlPr>
                                          <a:rPr lang="en-US" sz="800" i="1">
                                            <a:effectLst/>
                                            <a:latin typeface="Cambria Math" panose="02040503050406030204" pitchFamily="18" charset="0"/>
                                          </a:rPr>
                                        </m:ctrlPr>
                                      </m:naryPr>
                                      <m:sub/>
                                      <m:sup/>
                                      <m:e>
                                        <m:d>
                                          <m:dPr>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bar>
                                              <m:barPr>
                                                <m:pos m:val="top"/>
                                                <m:ctrlPr>
                                                  <a:rPr lang="en-US" sz="800" i="1">
                                                    <a:effectLst/>
                                                    <a:latin typeface="Cambria Math" panose="02040503050406030204" pitchFamily="18" charset="0"/>
                                                  </a:rPr>
                                                </m:ctrlPr>
                                              </m:barPr>
                                              <m:e>
                                                <m:r>
                                                  <a:rPr lang="en-US" sz="800">
                                                    <a:effectLst/>
                                                    <a:latin typeface="Cambria Math" panose="02040503050406030204" pitchFamily="18" charset="0"/>
                                                  </a:rPr>
                                                  <m:t>𝑀</m:t>
                                                </m:r>
                                              </m:e>
                                            </m:bar>
                                          </m:e>
                                        </m:d>
                                        <m:d>
                                          <m:dPr>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bar>
                                              <m:barPr>
                                                <m:pos m:val="top"/>
                                                <m:ctrlPr>
                                                  <a:rPr lang="en-US" sz="800" i="1">
                                                    <a:effectLst/>
                                                    <a:latin typeface="Cambria Math" panose="02040503050406030204" pitchFamily="18" charset="0"/>
                                                  </a:rPr>
                                                </m:ctrlPr>
                                              </m:barPr>
                                              <m:e>
                                                <m:r>
                                                  <a:rPr lang="en-US" sz="800">
                                                    <a:effectLst/>
                                                    <a:latin typeface="Cambria Math" panose="02040503050406030204" pitchFamily="18" charset="0"/>
                                                  </a:rPr>
                                                  <m:t>𝑂</m:t>
                                                </m:r>
                                              </m:e>
                                            </m:bar>
                                          </m:e>
                                        </m:d>
                                      </m:e>
                                    </m:nary>
                                  </m:num>
                                  <m:den>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𝜎</m:t>
                                        </m:r>
                                      </m:e>
                                      <m:sub>
                                        <m:r>
                                          <a:rPr lang="en-US" sz="800">
                                            <a:effectLst/>
                                            <a:latin typeface="Cambria Math" panose="02040503050406030204" pitchFamily="18" charset="0"/>
                                          </a:rPr>
                                          <m:t>𝑀</m:t>
                                        </m:r>
                                      </m:sub>
                                    </m:sSub>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𝜎</m:t>
                                        </m:r>
                                      </m:e>
                                      <m:sub>
                                        <m:r>
                                          <a:rPr lang="en-US" sz="800">
                                            <a:effectLst/>
                                            <a:latin typeface="Cambria Math" panose="02040503050406030204" pitchFamily="18" charset="0"/>
                                          </a:rPr>
                                          <m:t>𝑂</m:t>
                                        </m:r>
                                      </m:sub>
                                    </m:sSub>
                                  </m:den>
                                </m:f>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Base Case</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AI</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NCEP</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1" name="Table 20">
                <a:extLst>
                  <a:ext uri="{FF2B5EF4-FFF2-40B4-BE49-F238E27FC236}">
                    <a16:creationId xmlns:a16="http://schemas.microsoft.com/office/drawing/2014/main" id="{2BC1386D-F25B-C7EA-90BA-4635BB64FF84}"/>
                  </a:ext>
                </a:extLst>
              </p:cNvPr>
              <p:cNvGraphicFramePr>
                <a:graphicFrameLocks noGrp="1"/>
              </p:cNvGraphicFramePr>
              <p:nvPr>
                <p:extLst>
                  <p:ext uri="{D42A27DB-BD31-4B8C-83A1-F6EECF244321}">
                    <p14:modId xmlns:p14="http://schemas.microsoft.com/office/powerpoint/2010/main" val="1264478062"/>
                  </p:ext>
                </p:extLst>
              </p:nvPr>
            </p:nvGraphicFramePr>
            <p:xfrm>
              <a:off x="493782" y="4414871"/>
              <a:ext cx="5823889" cy="2232441"/>
            </p:xfrm>
            <a:graphic>
              <a:graphicData uri="http://schemas.openxmlformats.org/drawingml/2006/table">
                <a:tbl>
                  <a:tblPr firstRow="1" firstCol="1" bandRow="1">
                    <a:tableStyleId>{5C22544A-7EE6-4342-B048-85BDC9FD1C3A}</a:tableStyleId>
                  </a:tblPr>
                  <a:tblGrid>
                    <a:gridCol w="1654738">
                      <a:extLst>
                        <a:ext uri="{9D8B030D-6E8A-4147-A177-3AD203B41FA5}">
                          <a16:colId xmlns:a16="http://schemas.microsoft.com/office/drawing/2014/main" val="20000"/>
                        </a:ext>
                      </a:extLst>
                    </a:gridCol>
                    <a:gridCol w="1389717">
                      <a:extLst>
                        <a:ext uri="{9D8B030D-6E8A-4147-A177-3AD203B41FA5}">
                          <a16:colId xmlns:a16="http://schemas.microsoft.com/office/drawing/2014/main" val="20001"/>
                        </a:ext>
                      </a:extLst>
                    </a:gridCol>
                    <a:gridCol w="1389717">
                      <a:extLst>
                        <a:ext uri="{9D8B030D-6E8A-4147-A177-3AD203B41FA5}">
                          <a16:colId xmlns:a16="http://schemas.microsoft.com/office/drawing/2014/main" val="20002"/>
                        </a:ext>
                      </a:extLst>
                    </a:gridCol>
                    <a:gridCol w="1389717">
                      <a:extLst>
                        <a:ext uri="{9D8B030D-6E8A-4147-A177-3AD203B41FA5}">
                          <a16:colId xmlns:a16="http://schemas.microsoft.com/office/drawing/2014/main" val="20003"/>
                        </a:ext>
                      </a:extLst>
                    </a:gridCol>
                  </a:tblGrid>
                  <a:tr h="38549">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26866">
                    <a:tc rowSpan="2">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ea typeface="+mn-ea"/>
                              <a:cs typeface="+mn-cs"/>
                            </a:rPr>
                            <a:t>Model</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ME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RMSE</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800" b="1" dirty="0">
                              <a:effectLst/>
                              <a:latin typeface="Centaur" panose="02030504050205020304" pitchFamily="18" charset="0"/>
                            </a:rPr>
                            <a:t>R</a:t>
                          </a:r>
                          <a:endParaRPr lang="en-US" sz="1800" b="1"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618039">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0175" t="-59804" r="-200877" b="-21274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20175" t="-59804" r="-100877" b="-212745"/>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20175" t="-59804" r="-877" b="-212745"/>
                          </a:stretch>
                        </a:blipFill>
                      </a:tcPr>
                    </a:tc>
                    <a:extLst>
                      <a:ext uri="{0D108BD9-81ED-4DB2-BD59-A6C34878D82A}">
                        <a16:rowId xmlns:a16="http://schemas.microsoft.com/office/drawing/2014/main" val="10002"/>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Base Case</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1.85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AI</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1.56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4"/>
                      </a:ext>
                    </a:extLst>
                  </a:tr>
                  <a:tr h="416329">
                    <a:tc>
                      <a:txBody>
                        <a:bodyPr/>
                        <a:lstStyle/>
                        <a:p>
                          <a:pPr marL="0" marR="0" algn="ctr">
                            <a:spcBef>
                              <a:spcPts val="400"/>
                            </a:spcBef>
                            <a:spcAft>
                              <a:spcPts val="400"/>
                            </a:spcAft>
                          </a:pPr>
                          <a:r>
                            <a:rPr lang="en-US" sz="1800" b="0" dirty="0">
                              <a:solidFill>
                                <a:schemeClr val="tx1"/>
                              </a:solidFill>
                              <a:effectLst/>
                              <a:latin typeface="Centaur" panose="02030504050205020304" pitchFamily="18" charset="0"/>
                            </a:rPr>
                            <a:t>DA with NCEP</a:t>
                          </a:r>
                          <a:endParaRPr lang="en-US" sz="18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1.41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1.81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p:sp>
        <p:nvSpPr>
          <p:cNvPr id="10" name="TextBox 9">
            <a:extLst>
              <a:ext uri="{FF2B5EF4-FFF2-40B4-BE49-F238E27FC236}">
                <a16:creationId xmlns:a16="http://schemas.microsoft.com/office/drawing/2014/main" id="{4F02974B-71DE-D4E4-E774-30C5584A914B}"/>
              </a:ext>
            </a:extLst>
          </p:cNvPr>
          <p:cNvSpPr txBox="1"/>
          <p:nvPr/>
        </p:nvSpPr>
        <p:spPr>
          <a:xfrm>
            <a:off x="4760685" y="958377"/>
            <a:ext cx="2670629" cy="369332"/>
          </a:xfrm>
          <a:prstGeom prst="rect">
            <a:avLst/>
          </a:prstGeom>
          <a:noFill/>
        </p:spPr>
        <p:txBody>
          <a:bodyPr wrap="square" rtlCol="0">
            <a:spAutoFit/>
          </a:bodyPr>
          <a:lstStyle/>
          <a:p>
            <a:pPr algn="ctr"/>
            <a:r>
              <a:rPr lang="en-US" b="1" dirty="0">
                <a:latin typeface="Trebuchet MS" panose="020B0603020202020204" pitchFamily="34" charset="0"/>
              </a:rPr>
              <a:t>St. Albert Station</a:t>
            </a:r>
          </a:p>
        </p:txBody>
      </p:sp>
      <p:sp>
        <p:nvSpPr>
          <p:cNvPr id="23" name="TextBox 22">
            <a:extLst>
              <a:ext uri="{FF2B5EF4-FFF2-40B4-BE49-F238E27FC236}">
                <a16:creationId xmlns:a16="http://schemas.microsoft.com/office/drawing/2014/main" id="{4EF492A4-2EAE-02F4-8EE0-B08C89367265}"/>
              </a:ext>
            </a:extLst>
          </p:cNvPr>
          <p:cNvSpPr txBox="1"/>
          <p:nvPr/>
        </p:nvSpPr>
        <p:spPr>
          <a:xfrm>
            <a:off x="4760685" y="3975352"/>
            <a:ext cx="2670629" cy="369332"/>
          </a:xfrm>
          <a:prstGeom prst="rect">
            <a:avLst/>
          </a:prstGeom>
          <a:noFill/>
        </p:spPr>
        <p:txBody>
          <a:bodyPr wrap="square" rtlCol="0">
            <a:spAutoFit/>
          </a:bodyPr>
          <a:lstStyle/>
          <a:p>
            <a:pPr algn="ctr"/>
            <a:r>
              <a:rPr lang="en-US" b="1" dirty="0">
                <a:latin typeface="Trebuchet MS" panose="020B0603020202020204" pitchFamily="34" charset="0"/>
              </a:rPr>
              <a:t>Edmonton East Station</a:t>
            </a:r>
          </a:p>
        </p:txBody>
      </p:sp>
      <p:pic>
        <p:nvPicPr>
          <p:cNvPr id="4" name="Picture 3">
            <a:extLst>
              <a:ext uri="{FF2B5EF4-FFF2-40B4-BE49-F238E27FC236}">
                <a16:creationId xmlns:a16="http://schemas.microsoft.com/office/drawing/2014/main" id="{7E900CF7-DDB3-5E96-3870-020EEEAE00B9}"/>
              </a:ext>
            </a:extLst>
          </p:cNvPr>
          <p:cNvPicPr>
            <a:picLocks noChangeAspect="1"/>
          </p:cNvPicPr>
          <p:nvPr/>
        </p:nvPicPr>
        <p:blipFill rotWithShape="1">
          <a:blip r:embed="rId6">
            <a:extLst>
              <a:ext uri="{28A0092B-C50C-407E-A947-70E740481C1C}">
                <a14:useLocalDpi xmlns:a14="http://schemas.microsoft.com/office/drawing/2010/main" val="0"/>
              </a:ext>
            </a:extLst>
          </a:blip>
          <a:srcRect l="5556" t="9127" r="8730"/>
          <a:stretch/>
        </p:blipFill>
        <p:spPr>
          <a:xfrm>
            <a:off x="6771950" y="1367468"/>
            <a:ext cx="5187628" cy="2538393"/>
          </a:xfrm>
          <a:prstGeom prst="rect">
            <a:avLst/>
          </a:prstGeom>
        </p:spPr>
      </p:pic>
    </p:spTree>
    <p:extLst>
      <p:ext uri="{BB962C8B-B14F-4D97-AF65-F5344CB8AC3E}">
        <p14:creationId xmlns:p14="http://schemas.microsoft.com/office/powerpoint/2010/main" val="4082564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WRF Results </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19</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p:pic>
        <p:nvPicPr>
          <p:cNvPr id="4" name="Picture 3"/>
          <p:cNvPicPr>
            <a:picLocks noChangeAspect="1"/>
          </p:cNvPicPr>
          <p:nvPr/>
        </p:nvPicPr>
        <p:blipFill>
          <a:blip r:embed="rId3"/>
          <a:stretch>
            <a:fillRect/>
          </a:stretch>
        </p:blipFill>
        <p:spPr>
          <a:xfrm>
            <a:off x="8333895" y="2097380"/>
            <a:ext cx="3734552" cy="3285460"/>
          </a:xfrm>
          <a:prstGeom prst="rect">
            <a:avLst/>
          </a:prstGeom>
        </p:spPr>
      </p:pic>
      <p:pic>
        <p:nvPicPr>
          <p:cNvPr id="7" name="Picture 6"/>
          <p:cNvPicPr>
            <a:picLocks noChangeAspect="1"/>
          </p:cNvPicPr>
          <p:nvPr/>
        </p:nvPicPr>
        <p:blipFill>
          <a:blip r:embed="rId4"/>
          <a:stretch>
            <a:fillRect/>
          </a:stretch>
        </p:blipFill>
        <p:spPr>
          <a:xfrm>
            <a:off x="4242435" y="2196954"/>
            <a:ext cx="3786612" cy="3200400"/>
          </a:xfrm>
          <a:prstGeom prst="rect">
            <a:avLst/>
          </a:prstGeom>
        </p:spPr>
      </p:pic>
      <p:pic>
        <p:nvPicPr>
          <p:cNvPr id="9" name="Picture 8"/>
          <p:cNvPicPr>
            <a:picLocks noChangeAspect="1"/>
          </p:cNvPicPr>
          <p:nvPr/>
        </p:nvPicPr>
        <p:blipFill>
          <a:blip r:embed="rId5"/>
          <a:stretch>
            <a:fillRect/>
          </a:stretch>
        </p:blipFill>
        <p:spPr>
          <a:xfrm>
            <a:off x="4304772" y="6145262"/>
            <a:ext cx="3724275" cy="714375"/>
          </a:xfrm>
          <a:prstGeom prst="rect">
            <a:avLst/>
          </a:prstGeom>
        </p:spPr>
      </p:pic>
      <p:sp>
        <p:nvSpPr>
          <p:cNvPr id="22" name="Text Placeholder 6"/>
          <p:cNvSpPr txBox="1">
            <a:spLocks/>
          </p:cNvSpPr>
          <p:nvPr/>
        </p:nvSpPr>
        <p:spPr>
          <a:xfrm>
            <a:off x="4628650" y="5637084"/>
            <a:ext cx="3076517" cy="62599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ctr">
              <a:lnSpc>
                <a:spcPct val="80000"/>
              </a:lnSpc>
            </a:pPr>
            <a:r>
              <a:rPr lang="en-US" sz="1600" dirty="0">
                <a:latin typeface="Centaur" panose="02030504050205020304" pitchFamily="18" charset="0"/>
              </a:rPr>
              <a:t>Line Contour of Temperature (k)</a:t>
            </a:r>
          </a:p>
          <a:p>
            <a:pPr marL="342900" indent="-342900" algn="ctr">
              <a:lnSpc>
                <a:spcPct val="80000"/>
              </a:lnSpc>
            </a:pPr>
            <a:r>
              <a:rPr lang="en-US" sz="1600" dirty="0">
                <a:latin typeface="Centaur" panose="02030504050205020304" pitchFamily="18" charset="0"/>
              </a:rPr>
              <a:t>Contour of Wind Speed (m/s)</a:t>
            </a:r>
          </a:p>
        </p:txBody>
      </p:sp>
      <p:sp>
        <p:nvSpPr>
          <p:cNvPr id="11" name="TextBox 10"/>
          <p:cNvSpPr txBox="1"/>
          <p:nvPr/>
        </p:nvSpPr>
        <p:spPr>
          <a:xfrm>
            <a:off x="8743697" y="1797401"/>
            <a:ext cx="3275109" cy="369332"/>
          </a:xfrm>
          <a:prstGeom prst="rect">
            <a:avLst/>
          </a:prstGeom>
          <a:noFill/>
        </p:spPr>
        <p:txBody>
          <a:bodyPr wrap="square" rtlCol="0">
            <a:spAutoFit/>
          </a:bodyPr>
          <a:lstStyle/>
          <a:p>
            <a:pPr algn="ctr"/>
            <a:r>
              <a:rPr lang="en-US" dirty="0">
                <a:latin typeface="Centaur" panose="02030504050205020304" pitchFamily="18" charset="0"/>
              </a:rPr>
              <a:t>Data Assimilation Using AI Results</a:t>
            </a:r>
          </a:p>
        </p:txBody>
      </p:sp>
      <p:sp>
        <p:nvSpPr>
          <p:cNvPr id="26" name="TextBox 25"/>
          <p:cNvSpPr txBox="1"/>
          <p:nvPr/>
        </p:nvSpPr>
        <p:spPr>
          <a:xfrm>
            <a:off x="4516545" y="1797401"/>
            <a:ext cx="3724275" cy="369332"/>
          </a:xfrm>
          <a:prstGeom prst="rect">
            <a:avLst/>
          </a:prstGeom>
          <a:noFill/>
        </p:spPr>
        <p:txBody>
          <a:bodyPr wrap="square" rtlCol="0">
            <a:spAutoFit/>
          </a:bodyPr>
          <a:lstStyle/>
          <a:p>
            <a:pPr algn="ctr"/>
            <a:r>
              <a:rPr lang="en-US" dirty="0">
                <a:latin typeface="Centaur" panose="02030504050205020304" pitchFamily="18" charset="0"/>
              </a:rPr>
              <a:t>Data Assimilation Using NCEP NAM</a:t>
            </a:r>
          </a:p>
        </p:txBody>
      </p:sp>
      <p:pic>
        <p:nvPicPr>
          <p:cNvPr id="12" name="Picture 11"/>
          <p:cNvPicPr>
            <a:picLocks noChangeAspect="1"/>
          </p:cNvPicPr>
          <p:nvPr/>
        </p:nvPicPr>
        <p:blipFill>
          <a:blip r:embed="rId6"/>
          <a:stretch>
            <a:fillRect/>
          </a:stretch>
        </p:blipFill>
        <p:spPr>
          <a:xfrm>
            <a:off x="95248" y="2169965"/>
            <a:ext cx="3745653" cy="3200400"/>
          </a:xfrm>
          <a:prstGeom prst="rect">
            <a:avLst/>
          </a:prstGeom>
        </p:spPr>
      </p:pic>
      <p:sp>
        <p:nvSpPr>
          <p:cNvPr id="28" name="TextBox 27"/>
          <p:cNvSpPr txBox="1"/>
          <p:nvPr/>
        </p:nvSpPr>
        <p:spPr>
          <a:xfrm>
            <a:off x="824442" y="1827622"/>
            <a:ext cx="2690586" cy="369332"/>
          </a:xfrm>
          <a:prstGeom prst="rect">
            <a:avLst/>
          </a:prstGeom>
          <a:noFill/>
        </p:spPr>
        <p:txBody>
          <a:bodyPr wrap="square" rtlCol="0">
            <a:spAutoFit/>
          </a:bodyPr>
          <a:lstStyle/>
          <a:p>
            <a:pPr algn="ctr"/>
            <a:r>
              <a:rPr lang="en-US" dirty="0">
                <a:latin typeface="Centaur" panose="02030504050205020304" pitchFamily="18" charset="0"/>
              </a:rPr>
              <a:t>Base Case</a:t>
            </a:r>
          </a:p>
        </p:txBody>
      </p:sp>
      <p:pic>
        <p:nvPicPr>
          <p:cNvPr id="18" name="Picture 17"/>
          <p:cNvPicPr>
            <a:picLocks noChangeAspect="1"/>
          </p:cNvPicPr>
          <p:nvPr/>
        </p:nvPicPr>
        <p:blipFill>
          <a:blip r:embed="rId7"/>
          <a:stretch>
            <a:fillRect/>
          </a:stretch>
        </p:blipFill>
        <p:spPr>
          <a:xfrm>
            <a:off x="8694057" y="93937"/>
            <a:ext cx="3374390" cy="1641595"/>
          </a:xfrm>
          <a:prstGeom prst="rect">
            <a:avLst/>
          </a:prstGeom>
        </p:spPr>
      </p:pic>
      <p:sp>
        <p:nvSpPr>
          <p:cNvPr id="19" name="Oval 18"/>
          <p:cNvSpPr/>
          <p:nvPr/>
        </p:nvSpPr>
        <p:spPr>
          <a:xfrm>
            <a:off x="10609943" y="236537"/>
            <a:ext cx="203200" cy="837520"/>
          </a:xfrm>
          <a:prstGeom prst="ellipse">
            <a:avLst/>
          </a:prstGeom>
          <a:solidFill>
            <a:schemeClr val="accent6">
              <a:lumMod val="60000"/>
              <a:lumOff val="40000"/>
              <a:alpha val="7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1783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59"/>
          <p:cNvSpPr>
            <a:spLocks/>
          </p:cNvSpPr>
          <p:nvPr/>
        </p:nvSpPr>
        <p:spPr bwMode="auto">
          <a:xfrm>
            <a:off x="1043125" y="5386814"/>
            <a:ext cx="483555" cy="463510"/>
          </a:xfrm>
          <a:custGeom>
            <a:avLst/>
            <a:gdLst>
              <a:gd name="T0" fmla="*/ 4 w 52"/>
              <a:gd name="T1" fmla="*/ 4 h 50"/>
              <a:gd name="T2" fmla="*/ 17 w 52"/>
              <a:gd name="T3" fmla="*/ 3 h 50"/>
              <a:gd name="T4" fmla="*/ 48 w 52"/>
              <a:gd name="T5" fmla="*/ 33 h 50"/>
              <a:gd name="T6" fmla="*/ 48 w 52"/>
              <a:gd name="T7" fmla="*/ 46 h 50"/>
              <a:gd name="T8" fmla="*/ 35 w 52"/>
              <a:gd name="T9" fmla="*/ 47 h 50"/>
              <a:gd name="T10" fmla="*/ 4 w 52"/>
              <a:gd name="T11" fmla="*/ 17 h 50"/>
              <a:gd name="T12" fmla="*/ 4 w 52"/>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52" h="50">
                <a:moveTo>
                  <a:pt x="4" y="4"/>
                </a:moveTo>
                <a:cubicBezTo>
                  <a:pt x="8" y="0"/>
                  <a:pt x="14" y="0"/>
                  <a:pt x="17" y="3"/>
                </a:cubicBezTo>
                <a:cubicBezTo>
                  <a:pt x="48" y="33"/>
                  <a:pt x="48" y="33"/>
                  <a:pt x="48" y="33"/>
                </a:cubicBezTo>
                <a:cubicBezTo>
                  <a:pt x="52" y="36"/>
                  <a:pt x="52" y="42"/>
                  <a:pt x="48" y="46"/>
                </a:cubicBezTo>
                <a:cubicBezTo>
                  <a:pt x="44" y="50"/>
                  <a:pt x="38" y="50"/>
                  <a:pt x="35" y="47"/>
                </a:cubicBezTo>
                <a:cubicBezTo>
                  <a:pt x="4" y="17"/>
                  <a:pt x="4" y="17"/>
                  <a:pt x="4" y="17"/>
                </a:cubicBezTo>
                <a:cubicBezTo>
                  <a:pt x="0" y="13"/>
                  <a:pt x="0" y="7"/>
                  <a:pt x="4" y="4"/>
                </a:cubicBezTo>
                <a:close/>
              </a:path>
            </a:pathLst>
          </a:custGeom>
          <a:solidFill>
            <a:srgbClr val="455A63"/>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4" name="Rectangle 53"/>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7"/>
          <p:cNvSpPr>
            <a:spLocks noGrp="1"/>
          </p:cNvSpPr>
          <p:nvPr>
            <p:ph type="title"/>
          </p:nvPr>
        </p:nvSpPr>
        <p:spPr>
          <a:xfrm>
            <a:off x="1196818" y="236537"/>
            <a:ext cx="4899182" cy="715963"/>
          </a:xfrm>
        </p:spPr>
        <p:txBody>
          <a:bodyPr>
            <a:normAutofit/>
          </a:bodyPr>
          <a:lstStyle/>
          <a:p>
            <a:r>
              <a:rPr lang="en-US" sz="3200" dirty="0">
                <a:solidFill>
                  <a:schemeClr val="bg1"/>
                </a:solidFill>
                <a:latin typeface="Impact" panose="020B0806030902050204" pitchFamily="34" charset="0"/>
              </a:rPr>
              <a:t>Outline</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2</a:t>
            </a:fld>
            <a:endParaRPr lang="en-US" dirty="0">
              <a:solidFill>
                <a:schemeClr val="bg1"/>
              </a:solidFill>
              <a:latin typeface="Impact" panose="020B0806030902050204" pitchFamily="34"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86" y="127000"/>
            <a:ext cx="548640" cy="548640"/>
          </a:xfrm>
          <a:prstGeom prst="rect">
            <a:avLst/>
          </a:prstGeom>
        </p:spPr>
      </p:pic>
      <p:sp>
        <p:nvSpPr>
          <p:cNvPr id="4" name="Freeform 3"/>
          <p:cNvSpPr>
            <a:spLocks/>
          </p:cNvSpPr>
          <p:nvPr/>
        </p:nvSpPr>
        <p:spPr bwMode="auto">
          <a:xfrm>
            <a:off x="1934089" y="4751283"/>
            <a:ext cx="3098173" cy="18373"/>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0" y="0"/>
                  <a:pt x="0" y="1"/>
                  <a:pt x="0" y="1"/>
                </a:cubicBezTo>
                <a:cubicBezTo>
                  <a:pt x="0" y="2"/>
                  <a:pt x="0" y="2"/>
                  <a:pt x="1" y="2"/>
                </a:cubicBezTo>
                <a:cubicBezTo>
                  <a:pt x="86" y="2"/>
                  <a:pt x="86" y="2"/>
                  <a:pt x="86" y="2"/>
                </a:cubicBezTo>
                <a:cubicBezTo>
                  <a:pt x="86" y="2"/>
                  <a:pt x="86" y="2"/>
                  <a:pt x="86" y="1"/>
                </a:cubicBezTo>
                <a:cubicBezTo>
                  <a:pt x="86" y="1"/>
                  <a:pt x="86" y="1"/>
                  <a:pt x="86" y="0"/>
                </a:cubicBezTo>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5" name="Freeform 4"/>
          <p:cNvSpPr>
            <a:spLocks/>
          </p:cNvSpPr>
          <p:nvPr/>
        </p:nvSpPr>
        <p:spPr bwMode="auto">
          <a:xfrm>
            <a:off x="1348641" y="5344230"/>
            <a:ext cx="3654255" cy="18373"/>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1" y="0"/>
                  <a:pt x="0" y="0"/>
                  <a:pt x="0" y="1"/>
                </a:cubicBezTo>
                <a:cubicBezTo>
                  <a:pt x="0" y="1"/>
                  <a:pt x="1" y="2"/>
                  <a:pt x="1" y="2"/>
                </a:cubicBezTo>
                <a:cubicBezTo>
                  <a:pt x="86" y="2"/>
                  <a:pt x="86" y="2"/>
                  <a:pt x="86" y="2"/>
                </a:cubicBezTo>
                <a:cubicBezTo>
                  <a:pt x="86" y="1"/>
                  <a:pt x="86" y="1"/>
                  <a:pt x="86" y="1"/>
                </a:cubicBezTo>
                <a:cubicBezTo>
                  <a:pt x="86" y="0"/>
                  <a:pt x="86" y="0"/>
                  <a:pt x="86" y="0"/>
                </a:cubicBezTo>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6" name="Freeform 5"/>
          <p:cNvSpPr>
            <a:spLocks/>
          </p:cNvSpPr>
          <p:nvPr/>
        </p:nvSpPr>
        <p:spPr bwMode="auto">
          <a:xfrm>
            <a:off x="1106449" y="4834870"/>
            <a:ext cx="465181" cy="481885"/>
          </a:xfrm>
          <a:custGeom>
            <a:avLst/>
            <a:gdLst>
              <a:gd name="T0" fmla="*/ 46 w 50"/>
              <a:gd name="T1" fmla="*/ 4 h 52"/>
              <a:gd name="T2" fmla="*/ 47 w 50"/>
              <a:gd name="T3" fmla="*/ 17 h 52"/>
              <a:gd name="T4" fmla="*/ 17 w 50"/>
              <a:gd name="T5" fmla="*/ 48 h 52"/>
              <a:gd name="T6" fmla="*/ 4 w 50"/>
              <a:gd name="T7" fmla="*/ 48 h 52"/>
              <a:gd name="T8" fmla="*/ 3 w 50"/>
              <a:gd name="T9" fmla="*/ 34 h 52"/>
              <a:gd name="T10" fmla="*/ 33 w 50"/>
              <a:gd name="T11" fmla="*/ 4 h 52"/>
              <a:gd name="T12" fmla="*/ 46 w 50"/>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46" y="4"/>
                </a:moveTo>
                <a:cubicBezTo>
                  <a:pt x="50" y="7"/>
                  <a:pt x="50" y="13"/>
                  <a:pt x="47" y="17"/>
                </a:cubicBezTo>
                <a:cubicBezTo>
                  <a:pt x="17" y="48"/>
                  <a:pt x="17" y="48"/>
                  <a:pt x="17" y="48"/>
                </a:cubicBezTo>
                <a:cubicBezTo>
                  <a:pt x="14" y="52"/>
                  <a:pt x="7" y="52"/>
                  <a:pt x="4" y="48"/>
                </a:cubicBezTo>
                <a:cubicBezTo>
                  <a:pt x="0" y="44"/>
                  <a:pt x="0" y="38"/>
                  <a:pt x="3" y="34"/>
                </a:cubicBezTo>
                <a:cubicBezTo>
                  <a:pt x="33" y="4"/>
                  <a:pt x="33" y="4"/>
                  <a:pt x="33" y="4"/>
                </a:cubicBezTo>
                <a:cubicBezTo>
                  <a:pt x="37" y="0"/>
                  <a:pt x="43" y="0"/>
                  <a:pt x="46" y="4"/>
                </a:cubicBezTo>
                <a:close/>
              </a:path>
            </a:pathLst>
          </a:custGeom>
          <a:gradFill>
            <a:gsLst>
              <a:gs pos="0">
                <a:srgbClr val="546F7A"/>
              </a:gs>
              <a:gs pos="100000">
                <a:srgbClr val="465A64"/>
              </a:gs>
            </a:gsLst>
            <a:lin ang="8100000" scaled="0"/>
          </a:gra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7" name="Freeform 6"/>
          <p:cNvSpPr>
            <a:spLocks/>
          </p:cNvSpPr>
          <p:nvPr/>
        </p:nvSpPr>
        <p:spPr bwMode="auto">
          <a:xfrm>
            <a:off x="1069702" y="4185957"/>
            <a:ext cx="483555" cy="463510"/>
          </a:xfrm>
          <a:custGeom>
            <a:avLst/>
            <a:gdLst>
              <a:gd name="T0" fmla="*/ 4 w 52"/>
              <a:gd name="T1" fmla="*/ 4 h 50"/>
              <a:gd name="T2" fmla="*/ 17 w 52"/>
              <a:gd name="T3" fmla="*/ 3 h 50"/>
              <a:gd name="T4" fmla="*/ 48 w 52"/>
              <a:gd name="T5" fmla="*/ 33 h 50"/>
              <a:gd name="T6" fmla="*/ 48 w 52"/>
              <a:gd name="T7" fmla="*/ 46 h 50"/>
              <a:gd name="T8" fmla="*/ 35 w 52"/>
              <a:gd name="T9" fmla="*/ 47 h 50"/>
              <a:gd name="T10" fmla="*/ 4 w 52"/>
              <a:gd name="T11" fmla="*/ 17 h 50"/>
              <a:gd name="T12" fmla="*/ 4 w 52"/>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52" h="50">
                <a:moveTo>
                  <a:pt x="4" y="4"/>
                </a:moveTo>
                <a:cubicBezTo>
                  <a:pt x="8" y="0"/>
                  <a:pt x="14" y="0"/>
                  <a:pt x="17" y="3"/>
                </a:cubicBezTo>
                <a:cubicBezTo>
                  <a:pt x="48" y="33"/>
                  <a:pt x="48" y="33"/>
                  <a:pt x="48" y="33"/>
                </a:cubicBezTo>
                <a:cubicBezTo>
                  <a:pt x="52" y="36"/>
                  <a:pt x="52" y="42"/>
                  <a:pt x="48" y="46"/>
                </a:cubicBezTo>
                <a:cubicBezTo>
                  <a:pt x="44" y="50"/>
                  <a:pt x="38" y="50"/>
                  <a:pt x="35" y="47"/>
                </a:cubicBezTo>
                <a:cubicBezTo>
                  <a:pt x="4" y="17"/>
                  <a:pt x="4" y="17"/>
                  <a:pt x="4" y="17"/>
                </a:cubicBezTo>
                <a:cubicBezTo>
                  <a:pt x="0" y="13"/>
                  <a:pt x="0" y="7"/>
                  <a:pt x="4" y="4"/>
                </a:cubicBezTo>
                <a:close/>
              </a:path>
            </a:pathLst>
          </a:custGeom>
          <a:gradFill>
            <a:gsLst>
              <a:gs pos="0">
                <a:srgbClr val="607D8B"/>
              </a:gs>
              <a:gs pos="100000">
                <a:srgbClr val="546F7A"/>
              </a:gs>
            </a:gsLst>
            <a:lin ang="2700000" scaled="0"/>
          </a:gra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nvGrpSpPr>
          <p:cNvPr id="8" name="Group 7"/>
          <p:cNvGrpSpPr/>
          <p:nvPr/>
        </p:nvGrpSpPr>
        <p:grpSpPr>
          <a:xfrm>
            <a:off x="1218360" y="4343800"/>
            <a:ext cx="836825" cy="833484"/>
            <a:chOff x="1591883" y="4403554"/>
            <a:chExt cx="1284306" cy="1279179"/>
          </a:xfrm>
        </p:grpSpPr>
        <p:sp>
          <p:nvSpPr>
            <p:cNvPr id="9" name="Freeform 8"/>
            <p:cNvSpPr>
              <a:spLocks/>
            </p:cNvSpPr>
            <p:nvPr/>
          </p:nvSpPr>
          <p:spPr bwMode="auto">
            <a:xfrm>
              <a:off x="1591883" y="4403554"/>
              <a:ext cx="1284306" cy="1279179"/>
            </a:xfrm>
            <a:custGeom>
              <a:avLst/>
              <a:gdLst>
                <a:gd name="T0" fmla="*/ 86 w 90"/>
                <a:gd name="T1" fmla="*/ 38 h 90"/>
                <a:gd name="T2" fmla="*/ 86 w 90"/>
                <a:gd name="T3" fmla="*/ 52 h 90"/>
                <a:gd name="T4" fmla="*/ 51 w 90"/>
                <a:gd name="T5" fmla="*/ 86 h 90"/>
                <a:gd name="T6" fmla="*/ 38 w 90"/>
                <a:gd name="T7" fmla="*/ 86 h 90"/>
                <a:gd name="T8" fmla="*/ 3 w 90"/>
                <a:gd name="T9" fmla="*/ 52 h 90"/>
                <a:gd name="T10" fmla="*/ 3 w 90"/>
                <a:gd name="T11" fmla="*/ 38 h 90"/>
                <a:gd name="T12" fmla="*/ 38 w 90"/>
                <a:gd name="T13" fmla="*/ 4 h 90"/>
                <a:gd name="T14" fmla="*/ 51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1" y="86"/>
                    <a:pt x="51" y="86"/>
                    <a:pt x="51" y="86"/>
                  </a:cubicBezTo>
                  <a:cubicBezTo>
                    <a:pt x="48" y="90"/>
                    <a:pt x="42" y="90"/>
                    <a:pt x="38" y="86"/>
                  </a:cubicBezTo>
                  <a:cubicBezTo>
                    <a:pt x="3" y="52"/>
                    <a:pt x="3" y="52"/>
                    <a:pt x="3" y="52"/>
                  </a:cubicBezTo>
                  <a:cubicBezTo>
                    <a:pt x="0" y="48"/>
                    <a:pt x="0" y="42"/>
                    <a:pt x="3" y="38"/>
                  </a:cubicBezTo>
                  <a:cubicBezTo>
                    <a:pt x="38" y="4"/>
                    <a:pt x="38" y="4"/>
                    <a:pt x="38" y="4"/>
                  </a:cubicBezTo>
                  <a:cubicBezTo>
                    <a:pt x="42" y="0"/>
                    <a:pt x="48" y="0"/>
                    <a:pt x="51" y="4"/>
                  </a:cubicBezTo>
                  <a:lnTo>
                    <a:pt x="86" y="38"/>
                  </a:lnTo>
                  <a:close/>
                </a:path>
              </a:pathLst>
            </a:custGeom>
            <a:solidFill>
              <a:srgbClr val="546F7A"/>
            </a:solidFill>
            <a:ln>
              <a:no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06</a:t>
              </a:r>
            </a:p>
          </p:txBody>
        </p:sp>
        <p:sp>
          <p:nvSpPr>
            <p:cNvPr id="10" name="Freeform 9"/>
            <p:cNvSpPr>
              <a:spLocks/>
            </p:cNvSpPr>
            <p:nvPr/>
          </p:nvSpPr>
          <p:spPr bwMode="auto">
            <a:xfrm>
              <a:off x="1694009" y="4504737"/>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chemeClr val="bg1"/>
              </a:solid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a:solidFill>
                  <a:schemeClr val="bg1"/>
                </a:solidFill>
              </a:endParaRPr>
            </a:p>
          </p:txBody>
        </p:sp>
      </p:grpSp>
      <p:grpSp>
        <p:nvGrpSpPr>
          <p:cNvPr id="11" name="Group 10"/>
          <p:cNvGrpSpPr/>
          <p:nvPr/>
        </p:nvGrpSpPr>
        <p:grpSpPr>
          <a:xfrm>
            <a:off x="613708" y="4917551"/>
            <a:ext cx="836825" cy="834320"/>
            <a:chOff x="663901" y="5284112"/>
            <a:chExt cx="1284306" cy="1280461"/>
          </a:xfrm>
        </p:grpSpPr>
        <p:sp>
          <p:nvSpPr>
            <p:cNvPr id="12" name="Freeform 11"/>
            <p:cNvSpPr>
              <a:spLocks/>
            </p:cNvSpPr>
            <p:nvPr/>
          </p:nvSpPr>
          <p:spPr bwMode="auto">
            <a:xfrm>
              <a:off x="663901" y="5284112"/>
              <a:ext cx="1284306" cy="1280461"/>
            </a:xfrm>
            <a:custGeom>
              <a:avLst/>
              <a:gdLst>
                <a:gd name="T0" fmla="*/ 87 w 90"/>
                <a:gd name="T1" fmla="*/ 38 h 90"/>
                <a:gd name="T2" fmla="*/ 87 w 90"/>
                <a:gd name="T3" fmla="*/ 52 h 90"/>
                <a:gd name="T4" fmla="*/ 52 w 90"/>
                <a:gd name="T5" fmla="*/ 86 h 90"/>
                <a:gd name="T6" fmla="*/ 39 w 90"/>
                <a:gd name="T7" fmla="*/ 86 h 90"/>
                <a:gd name="T8" fmla="*/ 4 w 90"/>
                <a:gd name="T9" fmla="*/ 52 h 90"/>
                <a:gd name="T10" fmla="*/ 4 w 90"/>
                <a:gd name="T11" fmla="*/ 38 h 90"/>
                <a:gd name="T12" fmla="*/ 39 w 90"/>
                <a:gd name="T13" fmla="*/ 4 h 90"/>
                <a:gd name="T14" fmla="*/ 52 w 90"/>
                <a:gd name="T15" fmla="*/ 4 h 90"/>
                <a:gd name="T16" fmla="*/ 87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7" y="38"/>
                  </a:moveTo>
                  <a:cubicBezTo>
                    <a:pt x="90" y="42"/>
                    <a:pt x="90" y="48"/>
                    <a:pt x="87" y="52"/>
                  </a:cubicBezTo>
                  <a:cubicBezTo>
                    <a:pt x="52" y="86"/>
                    <a:pt x="52" y="86"/>
                    <a:pt x="52" y="86"/>
                  </a:cubicBezTo>
                  <a:cubicBezTo>
                    <a:pt x="48" y="90"/>
                    <a:pt x="42" y="90"/>
                    <a:pt x="39" y="86"/>
                  </a:cubicBezTo>
                  <a:cubicBezTo>
                    <a:pt x="4" y="52"/>
                    <a:pt x="4" y="52"/>
                    <a:pt x="4" y="52"/>
                  </a:cubicBezTo>
                  <a:cubicBezTo>
                    <a:pt x="0" y="48"/>
                    <a:pt x="0" y="42"/>
                    <a:pt x="4" y="38"/>
                  </a:cubicBezTo>
                  <a:cubicBezTo>
                    <a:pt x="39" y="4"/>
                    <a:pt x="39" y="4"/>
                    <a:pt x="39" y="4"/>
                  </a:cubicBezTo>
                  <a:cubicBezTo>
                    <a:pt x="42" y="0"/>
                    <a:pt x="48" y="0"/>
                    <a:pt x="52" y="4"/>
                  </a:cubicBezTo>
                  <a:lnTo>
                    <a:pt x="87" y="38"/>
                  </a:lnTo>
                  <a:close/>
                </a:path>
              </a:pathLst>
            </a:custGeom>
            <a:solidFill>
              <a:srgbClr val="465A64"/>
            </a:solidFill>
            <a:ln>
              <a:no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07</a:t>
              </a:r>
            </a:p>
          </p:txBody>
        </p:sp>
        <p:sp>
          <p:nvSpPr>
            <p:cNvPr id="13" name="Freeform 12"/>
            <p:cNvSpPr>
              <a:spLocks/>
            </p:cNvSpPr>
            <p:nvPr/>
          </p:nvSpPr>
          <p:spPr bwMode="auto">
            <a:xfrm>
              <a:off x="760902" y="5385935"/>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chemeClr val="bg1"/>
              </a:solid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a:solidFill>
                  <a:schemeClr val="bg1"/>
                </a:solidFill>
              </a:endParaRPr>
            </a:p>
          </p:txBody>
        </p:sp>
      </p:grpSp>
      <p:sp>
        <p:nvSpPr>
          <p:cNvPr id="20" name="Freeform 19"/>
          <p:cNvSpPr>
            <a:spLocks/>
          </p:cNvSpPr>
          <p:nvPr/>
        </p:nvSpPr>
        <p:spPr bwMode="auto">
          <a:xfrm>
            <a:off x="1928326" y="2351578"/>
            <a:ext cx="3098173" cy="18373"/>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0" y="0"/>
                  <a:pt x="0" y="1"/>
                  <a:pt x="0" y="1"/>
                </a:cubicBezTo>
                <a:cubicBezTo>
                  <a:pt x="0" y="2"/>
                  <a:pt x="0" y="2"/>
                  <a:pt x="1" y="2"/>
                </a:cubicBezTo>
                <a:cubicBezTo>
                  <a:pt x="86" y="2"/>
                  <a:pt x="86" y="2"/>
                  <a:pt x="86" y="2"/>
                </a:cubicBezTo>
                <a:cubicBezTo>
                  <a:pt x="86" y="2"/>
                  <a:pt x="86" y="2"/>
                  <a:pt x="86" y="1"/>
                </a:cubicBezTo>
                <a:cubicBezTo>
                  <a:pt x="86" y="1"/>
                  <a:pt x="86" y="1"/>
                  <a:pt x="86" y="0"/>
                </a:cubicBezTo>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1" name="Freeform 20"/>
          <p:cNvSpPr>
            <a:spLocks/>
          </p:cNvSpPr>
          <p:nvPr/>
        </p:nvSpPr>
        <p:spPr bwMode="auto">
          <a:xfrm>
            <a:off x="1379627" y="1749505"/>
            <a:ext cx="3654255" cy="18374"/>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1" y="0"/>
                  <a:pt x="0" y="1"/>
                  <a:pt x="0" y="1"/>
                </a:cubicBezTo>
                <a:cubicBezTo>
                  <a:pt x="0" y="2"/>
                  <a:pt x="1" y="2"/>
                  <a:pt x="1" y="2"/>
                </a:cubicBezTo>
                <a:cubicBezTo>
                  <a:pt x="86" y="2"/>
                  <a:pt x="86" y="2"/>
                  <a:pt x="86" y="2"/>
                </a:cubicBezTo>
                <a:cubicBezTo>
                  <a:pt x="86" y="2"/>
                  <a:pt x="86" y="1"/>
                  <a:pt x="86" y="1"/>
                </a:cubicBezTo>
                <a:cubicBezTo>
                  <a:pt x="86" y="1"/>
                  <a:pt x="86" y="0"/>
                  <a:pt x="86" y="0"/>
                </a:cubicBezTo>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2" name="Freeform 21"/>
          <p:cNvSpPr>
            <a:spLocks/>
          </p:cNvSpPr>
          <p:nvPr/>
        </p:nvSpPr>
        <p:spPr bwMode="auto">
          <a:xfrm>
            <a:off x="1965075" y="3593425"/>
            <a:ext cx="3098173" cy="18373"/>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0" y="0"/>
                  <a:pt x="0" y="1"/>
                  <a:pt x="0" y="1"/>
                </a:cubicBezTo>
                <a:cubicBezTo>
                  <a:pt x="0" y="2"/>
                  <a:pt x="0" y="2"/>
                  <a:pt x="1" y="2"/>
                </a:cubicBezTo>
                <a:cubicBezTo>
                  <a:pt x="86" y="2"/>
                  <a:pt x="86" y="2"/>
                  <a:pt x="86" y="2"/>
                </a:cubicBezTo>
                <a:cubicBezTo>
                  <a:pt x="86" y="2"/>
                  <a:pt x="86" y="2"/>
                  <a:pt x="86" y="1"/>
                </a:cubicBezTo>
                <a:cubicBezTo>
                  <a:pt x="86" y="1"/>
                  <a:pt x="86" y="1"/>
                  <a:pt x="86" y="0"/>
                </a:cubicBezTo>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3" name="Freeform 22"/>
          <p:cNvSpPr>
            <a:spLocks/>
          </p:cNvSpPr>
          <p:nvPr/>
        </p:nvSpPr>
        <p:spPr bwMode="auto">
          <a:xfrm>
            <a:off x="1379627" y="4186372"/>
            <a:ext cx="3654255" cy="18373"/>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1" y="0"/>
                  <a:pt x="0" y="0"/>
                  <a:pt x="0" y="1"/>
                </a:cubicBezTo>
                <a:cubicBezTo>
                  <a:pt x="0" y="1"/>
                  <a:pt x="1" y="2"/>
                  <a:pt x="1" y="2"/>
                </a:cubicBezTo>
                <a:cubicBezTo>
                  <a:pt x="86" y="2"/>
                  <a:pt x="86" y="2"/>
                  <a:pt x="86" y="2"/>
                </a:cubicBezTo>
                <a:cubicBezTo>
                  <a:pt x="86" y="1"/>
                  <a:pt x="86" y="1"/>
                  <a:pt x="86" y="1"/>
                </a:cubicBezTo>
                <a:cubicBezTo>
                  <a:pt x="86" y="0"/>
                  <a:pt x="86" y="0"/>
                  <a:pt x="86" y="0"/>
                </a:cubicBezTo>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4" name="Freeform 23"/>
          <p:cNvSpPr>
            <a:spLocks/>
          </p:cNvSpPr>
          <p:nvPr/>
        </p:nvSpPr>
        <p:spPr bwMode="auto">
          <a:xfrm>
            <a:off x="1379627" y="2991410"/>
            <a:ext cx="3654255" cy="18374"/>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1" y="0"/>
                  <a:pt x="0" y="0"/>
                  <a:pt x="0" y="1"/>
                </a:cubicBezTo>
                <a:cubicBezTo>
                  <a:pt x="0" y="1"/>
                  <a:pt x="1" y="2"/>
                  <a:pt x="1" y="2"/>
                </a:cubicBezTo>
                <a:cubicBezTo>
                  <a:pt x="86" y="2"/>
                  <a:pt x="86" y="2"/>
                  <a:pt x="86" y="2"/>
                </a:cubicBezTo>
                <a:cubicBezTo>
                  <a:pt x="86" y="1"/>
                  <a:pt x="86" y="1"/>
                  <a:pt x="86" y="1"/>
                </a:cubicBezTo>
                <a:cubicBezTo>
                  <a:pt x="86" y="0"/>
                  <a:pt x="86" y="0"/>
                  <a:pt x="86" y="0"/>
                </a:cubicBezTo>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5" name="Freeform 24"/>
          <p:cNvSpPr>
            <a:spLocks/>
          </p:cNvSpPr>
          <p:nvPr/>
        </p:nvSpPr>
        <p:spPr bwMode="auto">
          <a:xfrm>
            <a:off x="1137435" y="3677012"/>
            <a:ext cx="465181" cy="481885"/>
          </a:xfrm>
          <a:custGeom>
            <a:avLst/>
            <a:gdLst>
              <a:gd name="T0" fmla="*/ 46 w 50"/>
              <a:gd name="T1" fmla="*/ 4 h 52"/>
              <a:gd name="T2" fmla="*/ 47 w 50"/>
              <a:gd name="T3" fmla="*/ 17 h 52"/>
              <a:gd name="T4" fmla="*/ 17 w 50"/>
              <a:gd name="T5" fmla="*/ 48 h 52"/>
              <a:gd name="T6" fmla="*/ 4 w 50"/>
              <a:gd name="T7" fmla="*/ 48 h 52"/>
              <a:gd name="T8" fmla="*/ 3 w 50"/>
              <a:gd name="T9" fmla="*/ 34 h 52"/>
              <a:gd name="T10" fmla="*/ 33 w 50"/>
              <a:gd name="T11" fmla="*/ 4 h 52"/>
              <a:gd name="T12" fmla="*/ 46 w 50"/>
              <a:gd name="T13" fmla="*/ 4 h 52"/>
            </a:gdLst>
            <a:ahLst/>
            <a:cxnLst>
              <a:cxn ang="0">
                <a:pos x="T0" y="T1"/>
              </a:cxn>
              <a:cxn ang="0">
                <a:pos x="T2" y="T3"/>
              </a:cxn>
              <a:cxn ang="0">
                <a:pos x="T4" y="T5"/>
              </a:cxn>
              <a:cxn ang="0">
                <a:pos x="T6" y="T7"/>
              </a:cxn>
              <a:cxn ang="0">
                <a:pos x="T8" y="T9"/>
              </a:cxn>
              <a:cxn ang="0">
                <a:pos x="T10" y="T11"/>
              </a:cxn>
              <a:cxn ang="0">
                <a:pos x="T12" y="T13"/>
              </a:cxn>
            </a:cxnLst>
            <a:rect l="0" t="0" r="r" b="b"/>
            <a:pathLst>
              <a:path w="50" h="52">
                <a:moveTo>
                  <a:pt x="46" y="4"/>
                </a:moveTo>
                <a:cubicBezTo>
                  <a:pt x="50" y="7"/>
                  <a:pt x="50" y="13"/>
                  <a:pt x="47" y="17"/>
                </a:cubicBezTo>
                <a:cubicBezTo>
                  <a:pt x="17" y="48"/>
                  <a:pt x="17" y="48"/>
                  <a:pt x="17" y="48"/>
                </a:cubicBezTo>
                <a:cubicBezTo>
                  <a:pt x="14" y="52"/>
                  <a:pt x="7" y="52"/>
                  <a:pt x="4" y="48"/>
                </a:cubicBezTo>
                <a:cubicBezTo>
                  <a:pt x="0" y="44"/>
                  <a:pt x="0" y="38"/>
                  <a:pt x="3" y="34"/>
                </a:cubicBezTo>
                <a:cubicBezTo>
                  <a:pt x="33" y="4"/>
                  <a:pt x="33" y="4"/>
                  <a:pt x="33" y="4"/>
                </a:cubicBezTo>
                <a:cubicBezTo>
                  <a:pt x="37" y="0"/>
                  <a:pt x="43" y="0"/>
                  <a:pt x="46" y="4"/>
                </a:cubicBezTo>
                <a:close/>
              </a:path>
            </a:pathLst>
          </a:custGeom>
          <a:gradFill>
            <a:gsLst>
              <a:gs pos="0">
                <a:srgbClr val="78909C"/>
              </a:gs>
              <a:gs pos="100000">
                <a:srgbClr val="607D8B"/>
              </a:gs>
            </a:gsLst>
            <a:lin ang="8100000" scaled="0"/>
          </a:gra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6" name="Freeform 25"/>
          <p:cNvSpPr>
            <a:spLocks/>
          </p:cNvSpPr>
          <p:nvPr/>
        </p:nvSpPr>
        <p:spPr bwMode="auto">
          <a:xfrm>
            <a:off x="1100687" y="3028098"/>
            <a:ext cx="483555" cy="463510"/>
          </a:xfrm>
          <a:custGeom>
            <a:avLst/>
            <a:gdLst>
              <a:gd name="T0" fmla="*/ 4 w 52"/>
              <a:gd name="T1" fmla="*/ 4 h 50"/>
              <a:gd name="T2" fmla="*/ 17 w 52"/>
              <a:gd name="T3" fmla="*/ 3 h 50"/>
              <a:gd name="T4" fmla="*/ 48 w 52"/>
              <a:gd name="T5" fmla="*/ 33 h 50"/>
              <a:gd name="T6" fmla="*/ 48 w 52"/>
              <a:gd name="T7" fmla="*/ 46 h 50"/>
              <a:gd name="T8" fmla="*/ 35 w 52"/>
              <a:gd name="T9" fmla="*/ 47 h 50"/>
              <a:gd name="T10" fmla="*/ 4 w 52"/>
              <a:gd name="T11" fmla="*/ 17 h 50"/>
              <a:gd name="T12" fmla="*/ 4 w 52"/>
              <a:gd name="T13" fmla="*/ 4 h 50"/>
            </a:gdLst>
            <a:ahLst/>
            <a:cxnLst>
              <a:cxn ang="0">
                <a:pos x="T0" y="T1"/>
              </a:cxn>
              <a:cxn ang="0">
                <a:pos x="T2" y="T3"/>
              </a:cxn>
              <a:cxn ang="0">
                <a:pos x="T4" y="T5"/>
              </a:cxn>
              <a:cxn ang="0">
                <a:pos x="T6" y="T7"/>
              </a:cxn>
              <a:cxn ang="0">
                <a:pos x="T8" y="T9"/>
              </a:cxn>
              <a:cxn ang="0">
                <a:pos x="T10" y="T11"/>
              </a:cxn>
              <a:cxn ang="0">
                <a:pos x="T12" y="T13"/>
              </a:cxn>
            </a:cxnLst>
            <a:rect l="0" t="0" r="r" b="b"/>
            <a:pathLst>
              <a:path w="52" h="50">
                <a:moveTo>
                  <a:pt x="4" y="4"/>
                </a:moveTo>
                <a:cubicBezTo>
                  <a:pt x="8" y="0"/>
                  <a:pt x="14" y="0"/>
                  <a:pt x="17" y="3"/>
                </a:cubicBezTo>
                <a:cubicBezTo>
                  <a:pt x="48" y="33"/>
                  <a:pt x="48" y="33"/>
                  <a:pt x="48" y="33"/>
                </a:cubicBezTo>
                <a:cubicBezTo>
                  <a:pt x="52" y="36"/>
                  <a:pt x="52" y="42"/>
                  <a:pt x="48" y="46"/>
                </a:cubicBezTo>
                <a:cubicBezTo>
                  <a:pt x="44" y="50"/>
                  <a:pt x="38" y="50"/>
                  <a:pt x="35" y="47"/>
                </a:cubicBezTo>
                <a:cubicBezTo>
                  <a:pt x="4" y="17"/>
                  <a:pt x="4" y="17"/>
                  <a:pt x="4" y="17"/>
                </a:cubicBezTo>
                <a:cubicBezTo>
                  <a:pt x="0" y="13"/>
                  <a:pt x="0" y="7"/>
                  <a:pt x="4" y="4"/>
                </a:cubicBezTo>
                <a:close/>
              </a:path>
            </a:pathLst>
          </a:custGeom>
          <a:gradFill>
            <a:gsLst>
              <a:gs pos="0">
                <a:srgbClr val="90A4AD"/>
              </a:gs>
              <a:gs pos="100000">
                <a:srgbClr val="78909C"/>
              </a:gs>
            </a:gsLst>
            <a:lin ang="2700000" scaled="0"/>
          </a:gra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7" name="Freeform 26"/>
          <p:cNvSpPr>
            <a:spLocks/>
          </p:cNvSpPr>
          <p:nvPr/>
        </p:nvSpPr>
        <p:spPr bwMode="auto">
          <a:xfrm>
            <a:off x="1091502" y="1814618"/>
            <a:ext cx="483555" cy="471863"/>
          </a:xfrm>
          <a:custGeom>
            <a:avLst/>
            <a:gdLst>
              <a:gd name="T0" fmla="*/ 4 w 52"/>
              <a:gd name="T1" fmla="*/ 4 h 51"/>
              <a:gd name="T2" fmla="*/ 18 w 52"/>
              <a:gd name="T3" fmla="*/ 4 h 51"/>
              <a:gd name="T4" fmla="*/ 48 w 52"/>
              <a:gd name="T5" fmla="*/ 33 h 51"/>
              <a:gd name="T6" fmla="*/ 48 w 52"/>
              <a:gd name="T7" fmla="*/ 47 h 51"/>
              <a:gd name="T8" fmla="*/ 35 w 52"/>
              <a:gd name="T9" fmla="*/ 47 h 51"/>
              <a:gd name="T10" fmla="*/ 4 w 52"/>
              <a:gd name="T11" fmla="*/ 18 h 51"/>
              <a:gd name="T12" fmla="*/ 4 w 52"/>
              <a:gd name="T13" fmla="*/ 4 h 51"/>
            </a:gdLst>
            <a:ahLst/>
            <a:cxnLst>
              <a:cxn ang="0">
                <a:pos x="T0" y="T1"/>
              </a:cxn>
              <a:cxn ang="0">
                <a:pos x="T2" y="T3"/>
              </a:cxn>
              <a:cxn ang="0">
                <a:pos x="T4" y="T5"/>
              </a:cxn>
              <a:cxn ang="0">
                <a:pos x="T6" y="T7"/>
              </a:cxn>
              <a:cxn ang="0">
                <a:pos x="T8" y="T9"/>
              </a:cxn>
              <a:cxn ang="0">
                <a:pos x="T10" y="T11"/>
              </a:cxn>
              <a:cxn ang="0">
                <a:pos x="T12" y="T13"/>
              </a:cxn>
            </a:cxnLst>
            <a:rect l="0" t="0" r="r" b="b"/>
            <a:pathLst>
              <a:path w="52" h="51">
                <a:moveTo>
                  <a:pt x="4" y="4"/>
                </a:moveTo>
                <a:cubicBezTo>
                  <a:pt x="8" y="0"/>
                  <a:pt x="14" y="0"/>
                  <a:pt x="18" y="4"/>
                </a:cubicBezTo>
                <a:cubicBezTo>
                  <a:pt x="48" y="33"/>
                  <a:pt x="48" y="33"/>
                  <a:pt x="48" y="33"/>
                </a:cubicBezTo>
                <a:cubicBezTo>
                  <a:pt x="52" y="37"/>
                  <a:pt x="52" y="43"/>
                  <a:pt x="48" y="47"/>
                </a:cubicBezTo>
                <a:cubicBezTo>
                  <a:pt x="45" y="51"/>
                  <a:pt x="39" y="51"/>
                  <a:pt x="35" y="47"/>
                </a:cubicBezTo>
                <a:cubicBezTo>
                  <a:pt x="4" y="18"/>
                  <a:pt x="4" y="18"/>
                  <a:pt x="4" y="18"/>
                </a:cubicBezTo>
                <a:cubicBezTo>
                  <a:pt x="0" y="14"/>
                  <a:pt x="0" y="8"/>
                  <a:pt x="4" y="4"/>
                </a:cubicBezTo>
                <a:close/>
              </a:path>
            </a:pathLst>
          </a:custGeom>
          <a:gradFill flip="none" rotWithShape="1">
            <a:gsLst>
              <a:gs pos="0">
                <a:srgbClr val="CFD8DD"/>
              </a:gs>
              <a:gs pos="100000">
                <a:srgbClr val="B0BFC6"/>
              </a:gs>
            </a:gsLst>
            <a:lin ang="2700000" scaled="0"/>
            <a:tileRect/>
          </a:gra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sp>
        <p:nvSpPr>
          <p:cNvPr id="28" name="Freeform 27"/>
          <p:cNvSpPr>
            <a:spLocks/>
          </p:cNvSpPr>
          <p:nvPr/>
        </p:nvSpPr>
        <p:spPr bwMode="auto">
          <a:xfrm>
            <a:off x="1175017" y="2416764"/>
            <a:ext cx="474368" cy="472698"/>
          </a:xfrm>
          <a:custGeom>
            <a:avLst/>
            <a:gdLst>
              <a:gd name="T0" fmla="*/ 47 w 51"/>
              <a:gd name="T1" fmla="*/ 3 h 51"/>
              <a:gd name="T2" fmla="*/ 47 w 51"/>
              <a:gd name="T3" fmla="*/ 17 h 51"/>
              <a:gd name="T4" fmla="*/ 18 w 51"/>
              <a:gd name="T5" fmla="*/ 47 h 51"/>
              <a:gd name="T6" fmla="*/ 4 w 51"/>
              <a:gd name="T7" fmla="*/ 48 h 51"/>
              <a:gd name="T8" fmla="*/ 4 w 51"/>
              <a:gd name="T9" fmla="*/ 34 h 51"/>
              <a:gd name="T10" fmla="*/ 33 w 51"/>
              <a:gd name="T11" fmla="*/ 4 h 51"/>
              <a:gd name="T12" fmla="*/ 47 w 51"/>
              <a:gd name="T13" fmla="*/ 3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47" y="3"/>
                </a:moveTo>
                <a:cubicBezTo>
                  <a:pt x="51" y="7"/>
                  <a:pt x="51" y="13"/>
                  <a:pt x="47" y="17"/>
                </a:cubicBezTo>
                <a:cubicBezTo>
                  <a:pt x="18" y="47"/>
                  <a:pt x="18" y="47"/>
                  <a:pt x="18" y="47"/>
                </a:cubicBezTo>
                <a:cubicBezTo>
                  <a:pt x="14" y="51"/>
                  <a:pt x="8" y="51"/>
                  <a:pt x="4" y="48"/>
                </a:cubicBezTo>
                <a:cubicBezTo>
                  <a:pt x="0" y="44"/>
                  <a:pt x="0" y="38"/>
                  <a:pt x="4" y="34"/>
                </a:cubicBezTo>
                <a:cubicBezTo>
                  <a:pt x="33" y="4"/>
                  <a:pt x="33" y="4"/>
                  <a:pt x="33" y="4"/>
                </a:cubicBezTo>
                <a:cubicBezTo>
                  <a:pt x="37" y="0"/>
                  <a:pt x="43" y="0"/>
                  <a:pt x="47" y="3"/>
                </a:cubicBezTo>
                <a:close/>
              </a:path>
            </a:pathLst>
          </a:custGeom>
          <a:gradFill flip="none" rotWithShape="1">
            <a:gsLst>
              <a:gs pos="0">
                <a:srgbClr val="B0BFC6"/>
              </a:gs>
              <a:gs pos="100000">
                <a:srgbClr val="90A4AD"/>
              </a:gs>
            </a:gsLst>
            <a:lin ang="8100000" scaled="0"/>
            <a:tileRect/>
          </a:gra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nvGrpSpPr>
          <p:cNvPr id="29" name="Group 28"/>
          <p:cNvGrpSpPr/>
          <p:nvPr/>
        </p:nvGrpSpPr>
        <p:grpSpPr>
          <a:xfrm>
            <a:off x="663902" y="1369481"/>
            <a:ext cx="835990" cy="833484"/>
            <a:chOff x="693381" y="1615766"/>
            <a:chExt cx="1283025" cy="1279179"/>
          </a:xfrm>
        </p:grpSpPr>
        <p:sp>
          <p:nvSpPr>
            <p:cNvPr id="30" name="Freeform 29"/>
            <p:cNvSpPr>
              <a:spLocks/>
            </p:cNvSpPr>
            <p:nvPr/>
          </p:nvSpPr>
          <p:spPr bwMode="auto">
            <a:xfrm>
              <a:off x="693381" y="1615766"/>
              <a:ext cx="1283025" cy="1279179"/>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solidFill>
              <a:srgbClr val="CFD8DD"/>
            </a:solidFill>
            <a:ln>
              <a:no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01</a:t>
              </a:r>
            </a:p>
          </p:txBody>
        </p:sp>
        <p:sp>
          <p:nvSpPr>
            <p:cNvPr id="31" name="Freeform 30"/>
            <p:cNvSpPr>
              <a:spLocks/>
            </p:cNvSpPr>
            <p:nvPr/>
          </p:nvSpPr>
          <p:spPr bwMode="auto">
            <a:xfrm>
              <a:off x="794868" y="1716946"/>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chemeClr val="bg1"/>
              </a:solid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b="1" dirty="0">
                <a:solidFill>
                  <a:schemeClr val="bg1"/>
                </a:solidFill>
              </a:endParaRPr>
            </a:p>
          </p:txBody>
        </p:sp>
      </p:grpSp>
      <p:grpSp>
        <p:nvGrpSpPr>
          <p:cNvPr id="32" name="Group 31"/>
          <p:cNvGrpSpPr/>
          <p:nvPr/>
        </p:nvGrpSpPr>
        <p:grpSpPr>
          <a:xfrm>
            <a:off x="1221786" y="1953254"/>
            <a:ext cx="835990" cy="833484"/>
            <a:chOff x="1549586" y="2511703"/>
            <a:chExt cx="1283025" cy="1279179"/>
          </a:xfrm>
        </p:grpSpPr>
        <p:sp>
          <p:nvSpPr>
            <p:cNvPr id="33" name="Freeform 32"/>
            <p:cNvSpPr>
              <a:spLocks/>
            </p:cNvSpPr>
            <p:nvPr/>
          </p:nvSpPr>
          <p:spPr bwMode="auto">
            <a:xfrm>
              <a:off x="1549586" y="2511703"/>
              <a:ext cx="1283025" cy="1279179"/>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solidFill>
              <a:srgbClr val="B0BFC6"/>
            </a:solidFill>
            <a:ln>
              <a:no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02</a:t>
              </a:r>
            </a:p>
          </p:txBody>
        </p:sp>
        <p:sp>
          <p:nvSpPr>
            <p:cNvPr id="34" name="Freeform 33"/>
            <p:cNvSpPr>
              <a:spLocks/>
            </p:cNvSpPr>
            <p:nvPr/>
          </p:nvSpPr>
          <p:spPr bwMode="auto">
            <a:xfrm>
              <a:off x="1651072" y="2610248"/>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chemeClr val="bg1"/>
              </a:solid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a:solidFill>
                  <a:schemeClr val="bg1"/>
                </a:solidFill>
              </a:endParaRPr>
            </a:p>
          </p:txBody>
        </p:sp>
      </p:grpSp>
      <p:grpSp>
        <p:nvGrpSpPr>
          <p:cNvPr id="35" name="Group 34"/>
          <p:cNvGrpSpPr/>
          <p:nvPr/>
        </p:nvGrpSpPr>
        <p:grpSpPr>
          <a:xfrm>
            <a:off x="673088" y="2582960"/>
            <a:ext cx="836825" cy="834320"/>
            <a:chOff x="707480" y="3478136"/>
            <a:chExt cx="1284306" cy="1280461"/>
          </a:xfrm>
        </p:grpSpPr>
        <p:sp>
          <p:nvSpPr>
            <p:cNvPr id="36" name="Freeform 35"/>
            <p:cNvSpPr>
              <a:spLocks/>
            </p:cNvSpPr>
            <p:nvPr/>
          </p:nvSpPr>
          <p:spPr bwMode="auto">
            <a:xfrm>
              <a:off x="707480" y="3478136"/>
              <a:ext cx="1284306" cy="1280461"/>
            </a:xfrm>
            <a:custGeom>
              <a:avLst/>
              <a:gdLst>
                <a:gd name="T0" fmla="*/ 86 w 90"/>
                <a:gd name="T1" fmla="*/ 38 h 90"/>
                <a:gd name="T2" fmla="*/ 86 w 90"/>
                <a:gd name="T3" fmla="*/ 51 h 90"/>
                <a:gd name="T4" fmla="*/ 51 w 90"/>
                <a:gd name="T5" fmla="*/ 86 h 90"/>
                <a:gd name="T6" fmla="*/ 38 w 90"/>
                <a:gd name="T7" fmla="*/ 86 h 90"/>
                <a:gd name="T8" fmla="*/ 3 w 90"/>
                <a:gd name="T9" fmla="*/ 51 h 90"/>
                <a:gd name="T10" fmla="*/ 3 w 90"/>
                <a:gd name="T11" fmla="*/ 38 h 90"/>
                <a:gd name="T12" fmla="*/ 38 w 90"/>
                <a:gd name="T13" fmla="*/ 3 h 90"/>
                <a:gd name="T14" fmla="*/ 51 w 90"/>
                <a:gd name="T15" fmla="*/ 3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1"/>
                  </a:cubicBezTo>
                  <a:cubicBezTo>
                    <a:pt x="51" y="86"/>
                    <a:pt x="51" y="86"/>
                    <a:pt x="51" y="86"/>
                  </a:cubicBezTo>
                  <a:cubicBezTo>
                    <a:pt x="48" y="90"/>
                    <a:pt x="42" y="90"/>
                    <a:pt x="38" y="86"/>
                  </a:cubicBezTo>
                  <a:cubicBezTo>
                    <a:pt x="3" y="51"/>
                    <a:pt x="3" y="51"/>
                    <a:pt x="3" y="51"/>
                  </a:cubicBezTo>
                  <a:cubicBezTo>
                    <a:pt x="0" y="48"/>
                    <a:pt x="0" y="42"/>
                    <a:pt x="3" y="38"/>
                  </a:cubicBezTo>
                  <a:cubicBezTo>
                    <a:pt x="38" y="3"/>
                    <a:pt x="38" y="3"/>
                    <a:pt x="38" y="3"/>
                  </a:cubicBezTo>
                  <a:cubicBezTo>
                    <a:pt x="42" y="0"/>
                    <a:pt x="48" y="0"/>
                    <a:pt x="51" y="3"/>
                  </a:cubicBezTo>
                  <a:lnTo>
                    <a:pt x="86" y="38"/>
                  </a:lnTo>
                  <a:close/>
                </a:path>
              </a:pathLst>
            </a:custGeom>
            <a:solidFill>
              <a:srgbClr val="90A4AD"/>
            </a:solidFill>
            <a:ln>
              <a:no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03</a:t>
              </a:r>
            </a:p>
          </p:txBody>
        </p:sp>
        <p:sp>
          <p:nvSpPr>
            <p:cNvPr id="37" name="Freeform 36"/>
            <p:cNvSpPr>
              <a:spLocks/>
            </p:cNvSpPr>
            <p:nvPr/>
          </p:nvSpPr>
          <p:spPr bwMode="auto">
            <a:xfrm>
              <a:off x="809607" y="3584447"/>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chemeClr val="bg1"/>
              </a:solid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a:solidFill>
                  <a:schemeClr val="bg1"/>
                </a:solidFill>
              </a:endParaRPr>
            </a:p>
          </p:txBody>
        </p:sp>
      </p:grpSp>
      <p:grpSp>
        <p:nvGrpSpPr>
          <p:cNvPr id="38" name="Group 37"/>
          <p:cNvGrpSpPr/>
          <p:nvPr/>
        </p:nvGrpSpPr>
        <p:grpSpPr>
          <a:xfrm>
            <a:off x="1249345" y="3185942"/>
            <a:ext cx="836825" cy="833484"/>
            <a:chOff x="1591883" y="4403554"/>
            <a:chExt cx="1284306" cy="1279179"/>
          </a:xfrm>
        </p:grpSpPr>
        <p:sp>
          <p:nvSpPr>
            <p:cNvPr id="39" name="Freeform 38"/>
            <p:cNvSpPr>
              <a:spLocks/>
            </p:cNvSpPr>
            <p:nvPr/>
          </p:nvSpPr>
          <p:spPr bwMode="auto">
            <a:xfrm>
              <a:off x="1591883" y="4403554"/>
              <a:ext cx="1284306" cy="1279179"/>
            </a:xfrm>
            <a:custGeom>
              <a:avLst/>
              <a:gdLst>
                <a:gd name="T0" fmla="*/ 86 w 90"/>
                <a:gd name="T1" fmla="*/ 38 h 90"/>
                <a:gd name="T2" fmla="*/ 86 w 90"/>
                <a:gd name="T3" fmla="*/ 52 h 90"/>
                <a:gd name="T4" fmla="*/ 51 w 90"/>
                <a:gd name="T5" fmla="*/ 86 h 90"/>
                <a:gd name="T6" fmla="*/ 38 w 90"/>
                <a:gd name="T7" fmla="*/ 86 h 90"/>
                <a:gd name="T8" fmla="*/ 3 w 90"/>
                <a:gd name="T9" fmla="*/ 52 h 90"/>
                <a:gd name="T10" fmla="*/ 3 w 90"/>
                <a:gd name="T11" fmla="*/ 38 h 90"/>
                <a:gd name="T12" fmla="*/ 38 w 90"/>
                <a:gd name="T13" fmla="*/ 4 h 90"/>
                <a:gd name="T14" fmla="*/ 51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1" y="86"/>
                    <a:pt x="51" y="86"/>
                    <a:pt x="51" y="86"/>
                  </a:cubicBezTo>
                  <a:cubicBezTo>
                    <a:pt x="48" y="90"/>
                    <a:pt x="42" y="90"/>
                    <a:pt x="38" y="86"/>
                  </a:cubicBezTo>
                  <a:cubicBezTo>
                    <a:pt x="3" y="52"/>
                    <a:pt x="3" y="52"/>
                    <a:pt x="3" y="52"/>
                  </a:cubicBezTo>
                  <a:cubicBezTo>
                    <a:pt x="0" y="48"/>
                    <a:pt x="0" y="42"/>
                    <a:pt x="3" y="38"/>
                  </a:cubicBezTo>
                  <a:cubicBezTo>
                    <a:pt x="38" y="4"/>
                    <a:pt x="38" y="4"/>
                    <a:pt x="38" y="4"/>
                  </a:cubicBezTo>
                  <a:cubicBezTo>
                    <a:pt x="42" y="0"/>
                    <a:pt x="48" y="0"/>
                    <a:pt x="51" y="4"/>
                  </a:cubicBezTo>
                  <a:lnTo>
                    <a:pt x="86" y="38"/>
                  </a:lnTo>
                  <a:close/>
                </a:path>
              </a:pathLst>
            </a:custGeom>
            <a:solidFill>
              <a:srgbClr val="78909C"/>
            </a:solidFill>
            <a:ln>
              <a:no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04</a:t>
              </a:r>
            </a:p>
          </p:txBody>
        </p:sp>
        <p:sp>
          <p:nvSpPr>
            <p:cNvPr id="40" name="Freeform 39"/>
            <p:cNvSpPr>
              <a:spLocks/>
            </p:cNvSpPr>
            <p:nvPr/>
          </p:nvSpPr>
          <p:spPr bwMode="auto">
            <a:xfrm>
              <a:off x="1694009" y="4504737"/>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chemeClr val="bg1"/>
              </a:solid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a:solidFill>
                  <a:schemeClr val="bg1"/>
                </a:solidFill>
              </a:endParaRPr>
            </a:p>
          </p:txBody>
        </p:sp>
      </p:grpSp>
      <p:grpSp>
        <p:nvGrpSpPr>
          <p:cNvPr id="41" name="Group 40"/>
          <p:cNvGrpSpPr/>
          <p:nvPr/>
        </p:nvGrpSpPr>
        <p:grpSpPr>
          <a:xfrm>
            <a:off x="644694" y="3759693"/>
            <a:ext cx="836825" cy="834320"/>
            <a:chOff x="663901" y="5284112"/>
            <a:chExt cx="1284306" cy="1280461"/>
          </a:xfrm>
        </p:grpSpPr>
        <p:sp>
          <p:nvSpPr>
            <p:cNvPr id="42" name="Freeform 41"/>
            <p:cNvSpPr>
              <a:spLocks/>
            </p:cNvSpPr>
            <p:nvPr/>
          </p:nvSpPr>
          <p:spPr bwMode="auto">
            <a:xfrm>
              <a:off x="663901" y="5284112"/>
              <a:ext cx="1284306" cy="1280461"/>
            </a:xfrm>
            <a:custGeom>
              <a:avLst/>
              <a:gdLst>
                <a:gd name="T0" fmla="*/ 87 w 90"/>
                <a:gd name="T1" fmla="*/ 38 h 90"/>
                <a:gd name="T2" fmla="*/ 87 w 90"/>
                <a:gd name="T3" fmla="*/ 52 h 90"/>
                <a:gd name="T4" fmla="*/ 52 w 90"/>
                <a:gd name="T5" fmla="*/ 86 h 90"/>
                <a:gd name="T6" fmla="*/ 39 w 90"/>
                <a:gd name="T7" fmla="*/ 86 h 90"/>
                <a:gd name="T8" fmla="*/ 4 w 90"/>
                <a:gd name="T9" fmla="*/ 52 h 90"/>
                <a:gd name="T10" fmla="*/ 4 w 90"/>
                <a:gd name="T11" fmla="*/ 38 h 90"/>
                <a:gd name="T12" fmla="*/ 39 w 90"/>
                <a:gd name="T13" fmla="*/ 4 h 90"/>
                <a:gd name="T14" fmla="*/ 52 w 90"/>
                <a:gd name="T15" fmla="*/ 4 h 90"/>
                <a:gd name="T16" fmla="*/ 87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7" y="38"/>
                  </a:moveTo>
                  <a:cubicBezTo>
                    <a:pt x="90" y="42"/>
                    <a:pt x="90" y="48"/>
                    <a:pt x="87" y="52"/>
                  </a:cubicBezTo>
                  <a:cubicBezTo>
                    <a:pt x="52" y="86"/>
                    <a:pt x="52" y="86"/>
                    <a:pt x="52" y="86"/>
                  </a:cubicBezTo>
                  <a:cubicBezTo>
                    <a:pt x="48" y="90"/>
                    <a:pt x="42" y="90"/>
                    <a:pt x="39" y="86"/>
                  </a:cubicBezTo>
                  <a:cubicBezTo>
                    <a:pt x="4" y="52"/>
                    <a:pt x="4" y="52"/>
                    <a:pt x="4" y="52"/>
                  </a:cubicBezTo>
                  <a:cubicBezTo>
                    <a:pt x="0" y="48"/>
                    <a:pt x="0" y="42"/>
                    <a:pt x="4" y="38"/>
                  </a:cubicBezTo>
                  <a:cubicBezTo>
                    <a:pt x="39" y="4"/>
                    <a:pt x="39" y="4"/>
                    <a:pt x="39" y="4"/>
                  </a:cubicBezTo>
                  <a:cubicBezTo>
                    <a:pt x="42" y="0"/>
                    <a:pt x="48" y="0"/>
                    <a:pt x="52" y="4"/>
                  </a:cubicBezTo>
                  <a:lnTo>
                    <a:pt x="87" y="38"/>
                  </a:lnTo>
                  <a:close/>
                </a:path>
              </a:pathLst>
            </a:custGeom>
            <a:solidFill>
              <a:srgbClr val="607D8B"/>
            </a:solidFill>
            <a:ln>
              <a:no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05</a:t>
              </a:r>
            </a:p>
          </p:txBody>
        </p:sp>
        <p:sp>
          <p:nvSpPr>
            <p:cNvPr id="43" name="Freeform 42"/>
            <p:cNvSpPr>
              <a:spLocks/>
            </p:cNvSpPr>
            <p:nvPr/>
          </p:nvSpPr>
          <p:spPr bwMode="auto">
            <a:xfrm>
              <a:off x="760902" y="5385935"/>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chemeClr val="bg1"/>
              </a:solid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a:solidFill>
                  <a:schemeClr val="bg1"/>
                </a:solidFill>
              </a:endParaRPr>
            </a:p>
          </p:txBody>
        </p:sp>
      </p:grpSp>
      <p:sp>
        <p:nvSpPr>
          <p:cNvPr id="14" name="Rectangle 13"/>
          <p:cNvSpPr/>
          <p:nvPr/>
        </p:nvSpPr>
        <p:spPr>
          <a:xfrm>
            <a:off x="2304256" y="5070020"/>
            <a:ext cx="1569917" cy="369332"/>
          </a:xfrm>
          <a:prstGeom prst="rect">
            <a:avLst/>
          </a:prstGeom>
        </p:spPr>
        <p:txBody>
          <a:bodyPr wrap="none">
            <a:spAutoFit/>
          </a:bodyPr>
          <a:lstStyle/>
          <a:p>
            <a:r>
              <a:rPr lang="en-US" dirty="0">
                <a:latin typeface="Trebuchet MS" panose="020B0603020202020204" pitchFamily="34" charset="0"/>
              </a:rPr>
              <a:t>CMAQ Results</a:t>
            </a:r>
          </a:p>
        </p:txBody>
      </p:sp>
      <p:sp>
        <p:nvSpPr>
          <p:cNvPr id="15" name="Rectangle 14"/>
          <p:cNvSpPr/>
          <p:nvPr/>
        </p:nvSpPr>
        <p:spPr>
          <a:xfrm>
            <a:off x="2332490" y="5702190"/>
            <a:ext cx="1289135" cy="369332"/>
          </a:xfrm>
          <a:prstGeom prst="rect">
            <a:avLst/>
          </a:prstGeom>
        </p:spPr>
        <p:txBody>
          <a:bodyPr wrap="none">
            <a:spAutoFit/>
          </a:bodyPr>
          <a:lstStyle/>
          <a:p>
            <a:r>
              <a:rPr lang="en-US" dirty="0">
                <a:latin typeface="Trebuchet MS" panose="020B0603020202020204" pitchFamily="34" charset="0"/>
              </a:rPr>
              <a:t>Conclusion</a:t>
            </a:r>
          </a:p>
        </p:txBody>
      </p:sp>
      <p:sp>
        <p:nvSpPr>
          <p:cNvPr id="19" name="Rectangle 18"/>
          <p:cNvSpPr/>
          <p:nvPr/>
        </p:nvSpPr>
        <p:spPr>
          <a:xfrm>
            <a:off x="2306865" y="2072873"/>
            <a:ext cx="1117232" cy="320865"/>
          </a:xfrm>
          <a:prstGeom prst="rect">
            <a:avLst/>
          </a:prstGeom>
        </p:spPr>
        <p:txBody>
          <a:bodyPr wrap="none">
            <a:spAutoFit/>
          </a:bodyPr>
          <a:lstStyle/>
          <a:p>
            <a:r>
              <a:rPr lang="en-US" dirty="0">
                <a:latin typeface="Trebuchet MS" panose="020B0603020202020204" pitchFamily="34" charset="0"/>
              </a:rPr>
              <a:t>Study Area</a:t>
            </a:r>
          </a:p>
        </p:txBody>
      </p:sp>
      <p:sp>
        <p:nvSpPr>
          <p:cNvPr id="45" name="Rectangle 44"/>
          <p:cNvSpPr/>
          <p:nvPr/>
        </p:nvSpPr>
        <p:spPr>
          <a:xfrm>
            <a:off x="2335242" y="2724711"/>
            <a:ext cx="4200252" cy="369332"/>
          </a:xfrm>
          <a:prstGeom prst="rect">
            <a:avLst/>
          </a:prstGeom>
        </p:spPr>
        <p:txBody>
          <a:bodyPr wrap="none">
            <a:spAutoFit/>
          </a:bodyPr>
          <a:lstStyle/>
          <a:p>
            <a:r>
              <a:rPr lang="en-US" dirty="0">
                <a:latin typeface="Trebuchet MS" panose="020B0603020202020204" pitchFamily="34" charset="0"/>
              </a:rPr>
              <a:t>Methodology-Data Assimilation in WRF </a:t>
            </a:r>
          </a:p>
        </p:txBody>
      </p:sp>
      <p:sp>
        <p:nvSpPr>
          <p:cNvPr id="46" name="Rectangle 45"/>
          <p:cNvSpPr/>
          <p:nvPr/>
        </p:nvSpPr>
        <p:spPr>
          <a:xfrm>
            <a:off x="2335242" y="3324271"/>
            <a:ext cx="2985113" cy="369332"/>
          </a:xfrm>
          <a:prstGeom prst="rect">
            <a:avLst/>
          </a:prstGeom>
        </p:spPr>
        <p:txBody>
          <a:bodyPr wrap="none">
            <a:spAutoFit/>
          </a:bodyPr>
          <a:lstStyle/>
          <a:p>
            <a:r>
              <a:rPr lang="en-US" dirty="0">
                <a:latin typeface="Trebuchet MS" panose="020B0603020202020204" pitchFamily="34" charset="0"/>
              </a:rPr>
              <a:t>Methodology-AI Integration</a:t>
            </a:r>
          </a:p>
        </p:txBody>
      </p:sp>
      <p:sp>
        <p:nvSpPr>
          <p:cNvPr id="47" name="Rectangle 46"/>
          <p:cNvSpPr/>
          <p:nvPr/>
        </p:nvSpPr>
        <p:spPr>
          <a:xfrm>
            <a:off x="2335242" y="4487162"/>
            <a:ext cx="1430456" cy="369332"/>
          </a:xfrm>
          <a:prstGeom prst="rect">
            <a:avLst/>
          </a:prstGeom>
        </p:spPr>
        <p:txBody>
          <a:bodyPr wrap="none">
            <a:spAutoFit/>
          </a:bodyPr>
          <a:lstStyle/>
          <a:p>
            <a:r>
              <a:rPr lang="en-US" dirty="0">
                <a:latin typeface="Trebuchet MS" panose="020B0603020202020204" pitchFamily="34" charset="0"/>
              </a:rPr>
              <a:t>WRF Results</a:t>
            </a:r>
          </a:p>
        </p:txBody>
      </p:sp>
      <p:sp>
        <p:nvSpPr>
          <p:cNvPr id="44" name="Rectangle 43"/>
          <p:cNvSpPr/>
          <p:nvPr/>
        </p:nvSpPr>
        <p:spPr>
          <a:xfrm>
            <a:off x="2266102" y="1464584"/>
            <a:ext cx="2978701" cy="369332"/>
          </a:xfrm>
          <a:prstGeom prst="rect">
            <a:avLst/>
          </a:prstGeom>
        </p:spPr>
        <p:txBody>
          <a:bodyPr wrap="none">
            <a:spAutoFit/>
          </a:bodyPr>
          <a:lstStyle/>
          <a:p>
            <a:r>
              <a:rPr lang="en-US" dirty="0">
                <a:latin typeface="Trebuchet MS" panose="020B0603020202020204" pitchFamily="34" charset="0"/>
              </a:rPr>
              <a:t>Motivation and Background</a:t>
            </a:r>
          </a:p>
        </p:txBody>
      </p:sp>
      <p:sp>
        <p:nvSpPr>
          <p:cNvPr id="55" name="Freeform 54"/>
          <p:cNvSpPr>
            <a:spLocks/>
          </p:cNvSpPr>
          <p:nvPr/>
        </p:nvSpPr>
        <p:spPr bwMode="auto">
          <a:xfrm>
            <a:off x="1928326" y="5978902"/>
            <a:ext cx="3654255" cy="18373"/>
          </a:xfrm>
          <a:custGeom>
            <a:avLst/>
            <a:gdLst>
              <a:gd name="T0" fmla="*/ 86 w 86"/>
              <a:gd name="T1" fmla="*/ 0 h 2"/>
              <a:gd name="T2" fmla="*/ 1 w 86"/>
              <a:gd name="T3" fmla="*/ 0 h 2"/>
              <a:gd name="T4" fmla="*/ 0 w 86"/>
              <a:gd name="T5" fmla="*/ 1 h 2"/>
              <a:gd name="T6" fmla="*/ 1 w 86"/>
              <a:gd name="T7" fmla="*/ 2 h 2"/>
              <a:gd name="T8" fmla="*/ 86 w 86"/>
              <a:gd name="T9" fmla="*/ 2 h 2"/>
              <a:gd name="T10" fmla="*/ 86 w 86"/>
              <a:gd name="T11" fmla="*/ 1 h 2"/>
              <a:gd name="T12" fmla="*/ 86 w 86"/>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86" h="2">
                <a:moveTo>
                  <a:pt x="86" y="0"/>
                </a:moveTo>
                <a:cubicBezTo>
                  <a:pt x="1" y="0"/>
                  <a:pt x="1" y="0"/>
                  <a:pt x="1" y="0"/>
                </a:cubicBezTo>
                <a:cubicBezTo>
                  <a:pt x="1" y="0"/>
                  <a:pt x="0" y="0"/>
                  <a:pt x="0" y="1"/>
                </a:cubicBezTo>
                <a:cubicBezTo>
                  <a:pt x="0" y="1"/>
                  <a:pt x="1" y="2"/>
                  <a:pt x="1" y="2"/>
                </a:cubicBezTo>
                <a:cubicBezTo>
                  <a:pt x="86" y="2"/>
                  <a:pt x="86" y="2"/>
                  <a:pt x="86" y="2"/>
                </a:cubicBezTo>
                <a:cubicBezTo>
                  <a:pt x="86" y="1"/>
                  <a:pt x="86" y="1"/>
                  <a:pt x="86" y="1"/>
                </a:cubicBezTo>
                <a:cubicBezTo>
                  <a:pt x="86" y="0"/>
                  <a:pt x="86" y="0"/>
                  <a:pt x="86" y="0"/>
                </a:cubicBezTo>
              </a:path>
            </a:pathLst>
          </a:custGeom>
          <a:solidFill>
            <a:schemeClr val="tx1">
              <a:lumMod val="10000"/>
              <a:lumOff val="90000"/>
            </a:schemeClr>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50" dirty="0"/>
          </a:p>
        </p:txBody>
      </p:sp>
      <p:grpSp>
        <p:nvGrpSpPr>
          <p:cNvPr id="56" name="Group 55"/>
          <p:cNvGrpSpPr/>
          <p:nvPr/>
        </p:nvGrpSpPr>
        <p:grpSpPr>
          <a:xfrm>
            <a:off x="1193393" y="5552223"/>
            <a:ext cx="836825" cy="834320"/>
            <a:chOff x="663901" y="5284112"/>
            <a:chExt cx="1284306" cy="1280461"/>
          </a:xfrm>
        </p:grpSpPr>
        <p:sp>
          <p:nvSpPr>
            <p:cNvPr id="57" name="Freeform 56"/>
            <p:cNvSpPr>
              <a:spLocks/>
            </p:cNvSpPr>
            <p:nvPr/>
          </p:nvSpPr>
          <p:spPr bwMode="auto">
            <a:xfrm>
              <a:off x="663901" y="5284112"/>
              <a:ext cx="1284306" cy="1280461"/>
            </a:xfrm>
            <a:custGeom>
              <a:avLst/>
              <a:gdLst>
                <a:gd name="T0" fmla="*/ 87 w 90"/>
                <a:gd name="T1" fmla="*/ 38 h 90"/>
                <a:gd name="T2" fmla="*/ 87 w 90"/>
                <a:gd name="T3" fmla="*/ 52 h 90"/>
                <a:gd name="T4" fmla="*/ 52 w 90"/>
                <a:gd name="T5" fmla="*/ 86 h 90"/>
                <a:gd name="T6" fmla="*/ 39 w 90"/>
                <a:gd name="T7" fmla="*/ 86 h 90"/>
                <a:gd name="T8" fmla="*/ 4 w 90"/>
                <a:gd name="T9" fmla="*/ 52 h 90"/>
                <a:gd name="T10" fmla="*/ 4 w 90"/>
                <a:gd name="T11" fmla="*/ 38 h 90"/>
                <a:gd name="T12" fmla="*/ 39 w 90"/>
                <a:gd name="T13" fmla="*/ 4 h 90"/>
                <a:gd name="T14" fmla="*/ 52 w 90"/>
                <a:gd name="T15" fmla="*/ 4 h 90"/>
                <a:gd name="T16" fmla="*/ 87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7" y="38"/>
                  </a:moveTo>
                  <a:cubicBezTo>
                    <a:pt x="90" y="42"/>
                    <a:pt x="90" y="48"/>
                    <a:pt x="87" y="52"/>
                  </a:cubicBezTo>
                  <a:cubicBezTo>
                    <a:pt x="52" y="86"/>
                    <a:pt x="52" y="86"/>
                    <a:pt x="52" y="86"/>
                  </a:cubicBezTo>
                  <a:cubicBezTo>
                    <a:pt x="48" y="90"/>
                    <a:pt x="42" y="90"/>
                    <a:pt x="39" y="86"/>
                  </a:cubicBezTo>
                  <a:cubicBezTo>
                    <a:pt x="4" y="52"/>
                    <a:pt x="4" y="52"/>
                    <a:pt x="4" y="52"/>
                  </a:cubicBezTo>
                  <a:cubicBezTo>
                    <a:pt x="0" y="48"/>
                    <a:pt x="0" y="42"/>
                    <a:pt x="4" y="38"/>
                  </a:cubicBezTo>
                  <a:cubicBezTo>
                    <a:pt x="39" y="4"/>
                    <a:pt x="39" y="4"/>
                    <a:pt x="39" y="4"/>
                  </a:cubicBezTo>
                  <a:cubicBezTo>
                    <a:pt x="42" y="0"/>
                    <a:pt x="48" y="0"/>
                    <a:pt x="52" y="4"/>
                  </a:cubicBezTo>
                  <a:lnTo>
                    <a:pt x="87" y="38"/>
                  </a:lnTo>
                  <a:close/>
                </a:path>
              </a:pathLst>
            </a:custGeom>
            <a:solidFill>
              <a:srgbClr val="34434A"/>
            </a:solidFill>
            <a:ln>
              <a:no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bg1"/>
                  </a:solidFill>
                </a:rPr>
                <a:t>08</a:t>
              </a:r>
            </a:p>
          </p:txBody>
        </p:sp>
        <p:sp>
          <p:nvSpPr>
            <p:cNvPr id="58" name="Freeform 57"/>
            <p:cNvSpPr>
              <a:spLocks/>
            </p:cNvSpPr>
            <p:nvPr/>
          </p:nvSpPr>
          <p:spPr bwMode="auto">
            <a:xfrm>
              <a:off x="760902" y="5385935"/>
              <a:ext cx="1080052" cy="1076814"/>
            </a:xfrm>
            <a:custGeom>
              <a:avLst/>
              <a:gdLst>
                <a:gd name="T0" fmla="*/ 86 w 90"/>
                <a:gd name="T1" fmla="*/ 38 h 90"/>
                <a:gd name="T2" fmla="*/ 86 w 90"/>
                <a:gd name="T3" fmla="*/ 52 h 90"/>
                <a:gd name="T4" fmla="*/ 52 w 90"/>
                <a:gd name="T5" fmla="*/ 86 h 90"/>
                <a:gd name="T6" fmla="*/ 38 w 90"/>
                <a:gd name="T7" fmla="*/ 86 h 90"/>
                <a:gd name="T8" fmla="*/ 4 w 90"/>
                <a:gd name="T9" fmla="*/ 52 h 90"/>
                <a:gd name="T10" fmla="*/ 4 w 90"/>
                <a:gd name="T11" fmla="*/ 38 h 90"/>
                <a:gd name="T12" fmla="*/ 38 w 90"/>
                <a:gd name="T13" fmla="*/ 4 h 90"/>
                <a:gd name="T14" fmla="*/ 52 w 90"/>
                <a:gd name="T15" fmla="*/ 4 h 90"/>
                <a:gd name="T16" fmla="*/ 86 w 90"/>
                <a:gd name="T17" fmla="*/ 38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90">
                  <a:moveTo>
                    <a:pt x="86" y="38"/>
                  </a:moveTo>
                  <a:cubicBezTo>
                    <a:pt x="90" y="42"/>
                    <a:pt x="90" y="48"/>
                    <a:pt x="86" y="52"/>
                  </a:cubicBezTo>
                  <a:cubicBezTo>
                    <a:pt x="52" y="86"/>
                    <a:pt x="52" y="86"/>
                    <a:pt x="52" y="86"/>
                  </a:cubicBezTo>
                  <a:cubicBezTo>
                    <a:pt x="48" y="90"/>
                    <a:pt x="42" y="90"/>
                    <a:pt x="38" y="86"/>
                  </a:cubicBezTo>
                  <a:cubicBezTo>
                    <a:pt x="4" y="52"/>
                    <a:pt x="4" y="52"/>
                    <a:pt x="4" y="52"/>
                  </a:cubicBezTo>
                  <a:cubicBezTo>
                    <a:pt x="0" y="48"/>
                    <a:pt x="0" y="42"/>
                    <a:pt x="4" y="38"/>
                  </a:cubicBezTo>
                  <a:cubicBezTo>
                    <a:pt x="38" y="4"/>
                    <a:pt x="38" y="4"/>
                    <a:pt x="38" y="4"/>
                  </a:cubicBezTo>
                  <a:cubicBezTo>
                    <a:pt x="42" y="0"/>
                    <a:pt x="48" y="0"/>
                    <a:pt x="52" y="4"/>
                  </a:cubicBezTo>
                  <a:lnTo>
                    <a:pt x="86" y="38"/>
                  </a:lnTo>
                  <a:close/>
                </a:path>
              </a:pathLst>
            </a:custGeom>
            <a:noFill/>
            <a:ln w="19050">
              <a:solidFill>
                <a:schemeClr val="bg1"/>
              </a:solidFill>
            </a:ln>
          </p:spPr>
          <p:txBody>
            <a:bodyPr vert="horz" wrap="square" lIns="68580" tIns="34290" rIns="68580" bIns="34290" numCol="1" anchor="ctr"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b="1" dirty="0">
                <a:solidFill>
                  <a:schemeClr val="bg1"/>
                </a:solidFill>
              </a:endParaRPr>
            </a:p>
          </p:txBody>
        </p:sp>
      </p:grpSp>
      <p:sp>
        <p:nvSpPr>
          <p:cNvPr id="61" name="Rectangle 60"/>
          <p:cNvSpPr/>
          <p:nvPr/>
        </p:nvSpPr>
        <p:spPr>
          <a:xfrm>
            <a:off x="2325413" y="3931640"/>
            <a:ext cx="1177182" cy="369332"/>
          </a:xfrm>
          <a:prstGeom prst="rect">
            <a:avLst/>
          </a:prstGeom>
        </p:spPr>
        <p:txBody>
          <a:bodyPr wrap="none">
            <a:spAutoFit/>
          </a:bodyPr>
          <a:lstStyle/>
          <a:p>
            <a:r>
              <a:rPr lang="en-US" dirty="0">
                <a:latin typeface="Trebuchet MS" panose="020B0603020202020204" pitchFamily="34" charset="0"/>
              </a:rPr>
              <a:t>AI Results</a:t>
            </a:r>
          </a:p>
        </p:txBody>
      </p:sp>
    </p:spTree>
    <p:extLst>
      <p:ext uri="{BB962C8B-B14F-4D97-AF65-F5344CB8AC3E}">
        <p14:creationId xmlns:p14="http://schemas.microsoft.com/office/powerpoint/2010/main" val="2973673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33C3C9-5236-E46A-BC93-C5D46B698F07}"/>
            </a:ext>
          </a:extLst>
        </p:cNvPr>
        <p:cNvGrpSpPr/>
        <p:nvPr/>
      </p:nvGrpSpPr>
      <p:grpSpPr>
        <a:xfrm>
          <a:off x="0" y="0"/>
          <a:ext cx="0" cy="0"/>
          <a:chOff x="0" y="0"/>
          <a:chExt cx="0" cy="0"/>
        </a:xfrm>
      </p:grpSpPr>
      <p:pic>
        <p:nvPicPr>
          <p:cNvPr id="1028" name="Picture 4">
            <a:extLst>
              <a:ext uri="{FF2B5EF4-FFF2-40B4-BE49-F238E27FC236}">
                <a16:creationId xmlns:a16="http://schemas.microsoft.com/office/drawing/2014/main" id="{55F2A021-B70C-9054-7835-235B6686F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8504" y="3764642"/>
            <a:ext cx="4904509" cy="286917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B758BE01-C4EB-B404-6A59-5D9D7C89C3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504" y="951129"/>
            <a:ext cx="4904509" cy="2772114"/>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541E6D6E-AF46-177F-2FE1-30451CB10BA3}"/>
              </a:ext>
            </a:extLst>
          </p:cNvPr>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4A186116-4120-5C89-6A57-ED88AEF273D6}"/>
              </a:ext>
            </a:extLst>
          </p:cNvPr>
          <p:cNvGrpSpPr/>
          <p:nvPr/>
        </p:nvGrpSpPr>
        <p:grpSpPr>
          <a:xfrm>
            <a:off x="0" y="0"/>
            <a:ext cx="7140418" cy="952500"/>
            <a:chOff x="0" y="0"/>
            <a:chExt cx="7140418" cy="952500"/>
          </a:xfrm>
        </p:grpSpPr>
        <p:sp>
          <p:nvSpPr>
            <p:cNvPr id="49" name="Freeform 5">
              <a:extLst>
                <a:ext uri="{FF2B5EF4-FFF2-40B4-BE49-F238E27FC236}">
                  <a16:creationId xmlns:a16="http://schemas.microsoft.com/office/drawing/2014/main" id="{FF097006-2AAA-341B-396B-D39EB528C198}"/>
                </a:ext>
              </a:extLst>
            </p:cNvPr>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ECEB344D-3AFD-1354-03B0-31BBCC8F31DD}"/>
                </a:ext>
              </a:extLst>
            </p:cNvPr>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A136B46A-9550-3807-8152-08569CB3991F}"/>
                </a:ext>
              </a:extLst>
            </p:cNvPr>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CF5A9656-266F-F36E-ACD5-A90313943500}"/>
                </a:ext>
              </a:extLst>
            </p:cNvPr>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F89CD30D-31E0-B1B2-66D3-CEDD8381CADD}"/>
                </a:ext>
              </a:extLst>
            </p:cNvPr>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a:extLst>
              <a:ext uri="{FF2B5EF4-FFF2-40B4-BE49-F238E27FC236}">
                <a16:creationId xmlns:a16="http://schemas.microsoft.com/office/drawing/2014/main" id="{56EF1245-251F-9BF8-7D6B-7D7E77E075E2}"/>
              </a:ext>
            </a:extLst>
          </p:cNvPr>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CMAQ Results – NO</a:t>
            </a:r>
            <a:r>
              <a:rPr lang="en-US" sz="3600" baseline="-25000" dirty="0">
                <a:solidFill>
                  <a:schemeClr val="bg1"/>
                </a:solidFill>
                <a:latin typeface="Impact" panose="020B0806030902050204" pitchFamily="34" charset="0"/>
              </a:rPr>
              <a:t>2</a:t>
            </a:r>
          </a:p>
        </p:txBody>
      </p:sp>
      <p:sp>
        <p:nvSpPr>
          <p:cNvPr id="17" name="Slide Number Placeholder 9">
            <a:extLst>
              <a:ext uri="{FF2B5EF4-FFF2-40B4-BE49-F238E27FC236}">
                <a16:creationId xmlns:a16="http://schemas.microsoft.com/office/drawing/2014/main" id="{FDBF01C1-594C-692E-7049-B83A5DF66545}"/>
              </a:ext>
            </a:extLst>
          </p:cNvPr>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20</a:t>
            </a:fld>
            <a:endParaRPr lang="en-US" sz="1800" dirty="0">
              <a:solidFill>
                <a:schemeClr val="bg1"/>
              </a:solidFill>
              <a:latin typeface="Impact" panose="020B0806030902050204" pitchFamily="34" charset="0"/>
            </a:endParaRPr>
          </a:p>
        </p:txBody>
      </p:sp>
      <p:pic>
        <p:nvPicPr>
          <p:cNvPr id="3" name="Picture 2">
            <a:extLst>
              <a:ext uri="{FF2B5EF4-FFF2-40B4-BE49-F238E27FC236}">
                <a16:creationId xmlns:a16="http://schemas.microsoft.com/office/drawing/2014/main" id="{871BE209-CD98-72A2-0A32-6D21AED8E0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E9C15F7C-308A-B752-C5F1-79A9FEA495F6}"/>
                  </a:ext>
                </a:extLst>
              </p:cNvPr>
              <p:cNvGraphicFramePr>
                <a:graphicFrameLocks noGrp="1"/>
              </p:cNvGraphicFramePr>
              <p:nvPr>
                <p:extLst>
                  <p:ext uri="{D42A27DB-BD31-4B8C-83A1-F6EECF244321}">
                    <p14:modId xmlns:p14="http://schemas.microsoft.com/office/powerpoint/2010/main" val="542524376"/>
                  </p:ext>
                </p:extLst>
              </p:nvPr>
            </p:nvGraphicFramePr>
            <p:xfrm>
              <a:off x="689434" y="4080171"/>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3" name="Table 22">
                <a:extLst>
                  <a:ext uri="{FF2B5EF4-FFF2-40B4-BE49-F238E27FC236}">
                    <a16:creationId xmlns:a16="http://schemas.microsoft.com/office/drawing/2014/main" id="{E9C15F7C-308A-B752-C5F1-79A9FEA495F6}"/>
                  </a:ext>
                </a:extLst>
              </p:cNvPr>
              <p:cNvGraphicFramePr>
                <a:graphicFrameLocks noGrp="1"/>
              </p:cNvGraphicFramePr>
              <p:nvPr>
                <p:extLst>
                  <p:ext uri="{D42A27DB-BD31-4B8C-83A1-F6EECF244321}">
                    <p14:modId xmlns:p14="http://schemas.microsoft.com/office/powerpoint/2010/main" val="542524376"/>
                  </p:ext>
                </p:extLst>
              </p:nvPr>
            </p:nvGraphicFramePr>
            <p:xfrm>
              <a:off x="689434" y="4080171"/>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120000" t="-81579"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230645" t="-81579"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0000" t="-81579" r="-976" b="-146053"/>
                          </a:stretch>
                        </a:blip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e 25">
                <a:extLst>
                  <a:ext uri="{FF2B5EF4-FFF2-40B4-BE49-F238E27FC236}">
                    <a16:creationId xmlns:a16="http://schemas.microsoft.com/office/drawing/2014/main" id="{C5798302-3A09-D38E-258F-72582F323084}"/>
                  </a:ext>
                </a:extLst>
              </p:cNvPr>
              <p:cNvGraphicFramePr>
                <a:graphicFrameLocks noGrp="1"/>
              </p:cNvGraphicFramePr>
              <p:nvPr>
                <p:extLst>
                  <p:ext uri="{D42A27DB-BD31-4B8C-83A1-F6EECF244321}">
                    <p14:modId xmlns:p14="http://schemas.microsoft.com/office/powerpoint/2010/main" val="1611876026"/>
                  </p:ext>
                </p:extLst>
              </p:nvPr>
            </p:nvGraphicFramePr>
            <p:xfrm>
              <a:off x="689435" y="1776440"/>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6" name="Table 25">
                <a:extLst>
                  <a:ext uri="{FF2B5EF4-FFF2-40B4-BE49-F238E27FC236}">
                    <a16:creationId xmlns:a16="http://schemas.microsoft.com/office/drawing/2014/main" id="{C5798302-3A09-D38E-258F-72582F323084}"/>
                  </a:ext>
                </a:extLst>
              </p:cNvPr>
              <p:cNvGraphicFramePr>
                <a:graphicFrameLocks noGrp="1"/>
              </p:cNvGraphicFramePr>
              <p:nvPr>
                <p:extLst>
                  <p:ext uri="{D42A27DB-BD31-4B8C-83A1-F6EECF244321}">
                    <p14:modId xmlns:p14="http://schemas.microsoft.com/office/powerpoint/2010/main" val="1611876026"/>
                  </p:ext>
                </p:extLst>
              </p:nvPr>
            </p:nvGraphicFramePr>
            <p:xfrm>
              <a:off x="689435" y="1776440"/>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20000" t="-80263"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30645" t="-80263"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300000" t="-80263" r="-976" b="-146053"/>
                          </a:stretch>
                        </a:blip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p:sp>
        <p:nvSpPr>
          <p:cNvPr id="10" name="TextBox 9">
            <a:extLst>
              <a:ext uri="{FF2B5EF4-FFF2-40B4-BE49-F238E27FC236}">
                <a16:creationId xmlns:a16="http://schemas.microsoft.com/office/drawing/2014/main" id="{F7E748F4-0DDB-83AF-8AC2-2ADB03AE4195}"/>
              </a:ext>
            </a:extLst>
          </p:cNvPr>
          <p:cNvSpPr txBox="1"/>
          <p:nvPr/>
        </p:nvSpPr>
        <p:spPr>
          <a:xfrm>
            <a:off x="152397" y="3524074"/>
            <a:ext cx="2670629" cy="369332"/>
          </a:xfrm>
          <a:prstGeom prst="rect">
            <a:avLst/>
          </a:prstGeom>
          <a:noFill/>
        </p:spPr>
        <p:txBody>
          <a:bodyPr wrap="square" rtlCol="0">
            <a:spAutoFit/>
          </a:bodyPr>
          <a:lstStyle/>
          <a:p>
            <a:pPr algn="ctr"/>
            <a:r>
              <a:rPr lang="en-US" b="1" dirty="0">
                <a:latin typeface="Trebuchet MS" panose="020B0603020202020204" pitchFamily="34" charset="0"/>
              </a:rPr>
              <a:t>Edmonton East Station</a:t>
            </a:r>
          </a:p>
        </p:txBody>
      </p:sp>
      <p:sp>
        <p:nvSpPr>
          <p:cNvPr id="27" name="TextBox 26">
            <a:extLst>
              <a:ext uri="{FF2B5EF4-FFF2-40B4-BE49-F238E27FC236}">
                <a16:creationId xmlns:a16="http://schemas.microsoft.com/office/drawing/2014/main" id="{CF8CBD2F-BA14-D72F-A2CB-2A7FAAC83485}"/>
              </a:ext>
            </a:extLst>
          </p:cNvPr>
          <p:cNvSpPr txBox="1"/>
          <p:nvPr/>
        </p:nvSpPr>
        <p:spPr>
          <a:xfrm>
            <a:off x="-138499" y="1228583"/>
            <a:ext cx="2670629" cy="369332"/>
          </a:xfrm>
          <a:prstGeom prst="rect">
            <a:avLst/>
          </a:prstGeom>
          <a:noFill/>
        </p:spPr>
        <p:txBody>
          <a:bodyPr wrap="square" rtlCol="0">
            <a:spAutoFit/>
          </a:bodyPr>
          <a:lstStyle/>
          <a:p>
            <a:pPr algn="ctr"/>
            <a:r>
              <a:rPr lang="en-US" b="1" dirty="0">
                <a:latin typeface="Trebuchet MS" panose="020B0603020202020204" pitchFamily="34" charset="0"/>
              </a:rPr>
              <a:t>St. Albert Station</a:t>
            </a:r>
          </a:p>
        </p:txBody>
      </p:sp>
      <p:pic>
        <p:nvPicPr>
          <p:cNvPr id="30" name="Picture 29" descr="A blue cloud with text and dots&#10;&#10;Description automatically generated">
            <a:extLst>
              <a:ext uri="{FF2B5EF4-FFF2-40B4-BE49-F238E27FC236}">
                <a16:creationId xmlns:a16="http://schemas.microsoft.com/office/drawing/2014/main" id="{9D0F86AF-52FF-AA51-0DE4-89DA5D5BE8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7354" y="114172"/>
            <a:ext cx="1258256" cy="1258256"/>
          </a:xfrm>
          <a:prstGeom prst="rect">
            <a:avLst/>
          </a:prstGeom>
        </p:spPr>
      </p:pic>
    </p:spTree>
    <p:extLst>
      <p:ext uri="{BB962C8B-B14F-4D97-AF65-F5344CB8AC3E}">
        <p14:creationId xmlns:p14="http://schemas.microsoft.com/office/powerpoint/2010/main" val="3294423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0F783-0739-3C37-B165-2C899E1356F5}"/>
            </a:ext>
          </a:extLst>
        </p:cNvPr>
        <p:cNvGrpSpPr/>
        <p:nvPr/>
      </p:nvGrpSpPr>
      <p:grpSpPr>
        <a:xfrm>
          <a:off x="0" y="0"/>
          <a:ext cx="0" cy="0"/>
          <a:chOff x="0" y="0"/>
          <a:chExt cx="0" cy="0"/>
        </a:xfrm>
      </p:grpSpPr>
      <p:pic>
        <p:nvPicPr>
          <p:cNvPr id="3076" name="Picture 4">
            <a:extLst>
              <a:ext uri="{FF2B5EF4-FFF2-40B4-BE49-F238E27FC236}">
                <a16:creationId xmlns:a16="http://schemas.microsoft.com/office/drawing/2014/main" id="{BDB3A5F3-2E81-C585-C5DA-06E0C7FEA0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9699" y="3703539"/>
            <a:ext cx="5030832" cy="291792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DD45F0D5-5BCA-4597-89B7-778AB7EDC9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9700" y="790575"/>
            <a:ext cx="5030831" cy="2843513"/>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12459554-3BEE-22D2-4604-64FA2BE748E6}"/>
              </a:ext>
            </a:extLst>
          </p:cNvPr>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1550E4E-246B-58E2-46B9-40F67D514425}"/>
              </a:ext>
            </a:extLst>
          </p:cNvPr>
          <p:cNvGrpSpPr/>
          <p:nvPr/>
        </p:nvGrpSpPr>
        <p:grpSpPr>
          <a:xfrm>
            <a:off x="0" y="0"/>
            <a:ext cx="7140418" cy="952500"/>
            <a:chOff x="0" y="0"/>
            <a:chExt cx="7140418" cy="952500"/>
          </a:xfrm>
        </p:grpSpPr>
        <p:sp>
          <p:nvSpPr>
            <p:cNvPr id="49" name="Freeform 5">
              <a:extLst>
                <a:ext uri="{FF2B5EF4-FFF2-40B4-BE49-F238E27FC236}">
                  <a16:creationId xmlns:a16="http://schemas.microsoft.com/office/drawing/2014/main" id="{843CC4E5-8974-25E3-5CDD-024011AAAD8C}"/>
                </a:ext>
              </a:extLst>
            </p:cNvPr>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F7E1C880-7ABB-8205-50C7-BF68CCD42605}"/>
                </a:ext>
              </a:extLst>
            </p:cNvPr>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298FC855-A2D3-AEC1-82FB-55C78AE69E18}"/>
                </a:ext>
              </a:extLst>
            </p:cNvPr>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922C30D1-326D-24C9-131C-F19ACB754E25}"/>
                </a:ext>
              </a:extLst>
            </p:cNvPr>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C6469C9B-1557-1E3F-4AB6-6DBA571D2BA9}"/>
                </a:ext>
              </a:extLst>
            </p:cNvPr>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a:extLst>
              <a:ext uri="{FF2B5EF4-FFF2-40B4-BE49-F238E27FC236}">
                <a16:creationId xmlns:a16="http://schemas.microsoft.com/office/drawing/2014/main" id="{FFDACFC9-4016-6DBA-4581-3A12A7F430C7}"/>
              </a:ext>
            </a:extLst>
          </p:cNvPr>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CMAQ Results – PM 2.5</a:t>
            </a:r>
          </a:p>
        </p:txBody>
      </p:sp>
      <p:sp>
        <p:nvSpPr>
          <p:cNvPr id="17" name="Slide Number Placeholder 9">
            <a:extLst>
              <a:ext uri="{FF2B5EF4-FFF2-40B4-BE49-F238E27FC236}">
                <a16:creationId xmlns:a16="http://schemas.microsoft.com/office/drawing/2014/main" id="{25115653-6C03-F543-9E2D-980D8D54131F}"/>
              </a:ext>
            </a:extLst>
          </p:cNvPr>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21</a:t>
            </a:fld>
            <a:endParaRPr lang="en-US" sz="1800" dirty="0">
              <a:solidFill>
                <a:schemeClr val="bg1"/>
              </a:solidFill>
              <a:latin typeface="Impact" panose="020B0806030902050204" pitchFamily="34" charset="0"/>
            </a:endParaRPr>
          </a:p>
        </p:txBody>
      </p:sp>
      <p:pic>
        <p:nvPicPr>
          <p:cNvPr id="3" name="Picture 2">
            <a:extLst>
              <a:ext uri="{FF2B5EF4-FFF2-40B4-BE49-F238E27FC236}">
                <a16:creationId xmlns:a16="http://schemas.microsoft.com/office/drawing/2014/main" id="{E6B25144-F7A4-56A2-40ED-0302704347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p:pic>
        <p:nvPicPr>
          <p:cNvPr id="22" name="Picture 21" descr="A cloud with text and clouds&#10;&#10;Description automatically generated">
            <a:extLst>
              <a:ext uri="{FF2B5EF4-FFF2-40B4-BE49-F238E27FC236}">
                <a16:creationId xmlns:a16="http://schemas.microsoft.com/office/drawing/2014/main" id="{CC8A092A-9557-F2C7-DF8C-42562393E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867" y="236537"/>
            <a:ext cx="954743" cy="954743"/>
          </a:xfrm>
          <a:prstGeom prst="rect">
            <a:avLst/>
          </a:prstGeom>
        </p:spPr>
      </p:pic>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F86A2D5E-46CD-4D3E-EC1F-A628AA130C1B}"/>
                  </a:ext>
                </a:extLst>
              </p:cNvPr>
              <p:cNvGraphicFramePr>
                <a:graphicFrameLocks noGrp="1"/>
              </p:cNvGraphicFramePr>
              <p:nvPr>
                <p:extLst>
                  <p:ext uri="{D42A27DB-BD31-4B8C-83A1-F6EECF244321}">
                    <p14:modId xmlns:p14="http://schemas.microsoft.com/office/powerpoint/2010/main" val="1930590903"/>
                  </p:ext>
                </p:extLst>
              </p:nvPr>
            </p:nvGraphicFramePr>
            <p:xfrm>
              <a:off x="689434" y="4080171"/>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 name="Table 1">
                <a:extLst>
                  <a:ext uri="{FF2B5EF4-FFF2-40B4-BE49-F238E27FC236}">
                    <a16:creationId xmlns:a16="http://schemas.microsoft.com/office/drawing/2014/main" id="{F86A2D5E-46CD-4D3E-EC1F-A628AA130C1B}"/>
                  </a:ext>
                </a:extLst>
              </p:cNvPr>
              <p:cNvGraphicFramePr>
                <a:graphicFrameLocks noGrp="1"/>
              </p:cNvGraphicFramePr>
              <p:nvPr>
                <p:extLst>
                  <p:ext uri="{D42A27DB-BD31-4B8C-83A1-F6EECF244321}">
                    <p14:modId xmlns:p14="http://schemas.microsoft.com/office/powerpoint/2010/main" val="1930590903"/>
                  </p:ext>
                </p:extLst>
              </p:nvPr>
            </p:nvGraphicFramePr>
            <p:xfrm>
              <a:off x="689434" y="4080171"/>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20000" t="-81579"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30645" t="-81579"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300000" t="-81579" r="-976" b="-146053"/>
                          </a:stretch>
                        </a:blip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56A05E31-ED11-A718-EFED-CE0DFA1024FD}"/>
                  </a:ext>
                </a:extLst>
              </p:cNvPr>
              <p:cNvGraphicFramePr>
                <a:graphicFrameLocks noGrp="1"/>
              </p:cNvGraphicFramePr>
              <p:nvPr>
                <p:extLst>
                  <p:ext uri="{D42A27DB-BD31-4B8C-83A1-F6EECF244321}">
                    <p14:modId xmlns:p14="http://schemas.microsoft.com/office/powerpoint/2010/main" val="2431058395"/>
                  </p:ext>
                </p:extLst>
              </p:nvPr>
            </p:nvGraphicFramePr>
            <p:xfrm>
              <a:off x="689435" y="1776440"/>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4" name="Table 3">
                <a:extLst>
                  <a:ext uri="{FF2B5EF4-FFF2-40B4-BE49-F238E27FC236}">
                    <a16:creationId xmlns:a16="http://schemas.microsoft.com/office/drawing/2014/main" id="{56A05E31-ED11-A718-EFED-CE0DFA1024FD}"/>
                  </a:ext>
                </a:extLst>
              </p:cNvPr>
              <p:cNvGraphicFramePr>
                <a:graphicFrameLocks noGrp="1"/>
              </p:cNvGraphicFramePr>
              <p:nvPr>
                <p:extLst>
                  <p:ext uri="{D42A27DB-BD31-4B8C-83A1-F6EECF244321}">
                    <p14:modId xmlns:p14="http://schemas.microsoft.com/office/powerpoint/2010/main" val="2431058395"/>
                  </p:ext>
                </p:extLst>
              </p:nvPr>
            </p:nvGraphicFramePr>
            <p:xfrm>
              <a:off x="689435" y="1776440"/>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20000" t="-80263"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30645" t="-80263"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0000" t="-80263" r="-976" b="-146053"/>
                          </a:stretch>
                        </a:blip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p:sp>
        <p:nvSpPr>
          <p:cNvPr id="5" name="TextBox 4">
            <a:extLst>
              <a:ext uri="{FF2B5EF4-FFF2-40B4-BE49-F238E27FC236}">
                <a16:creationId xmlns:a16="http://schemas.microsoft.com/office/drawing/2014/main" id="{A4B5D068-C064-643D-0182-08F889537D5F}"/>
              </a:ext>
            </a:extLst>
          </p:cNvPr>
          <p:cNvSpPr txBox="1"/>
          <p:nvPr/>
        </p:nvSpPr>
        <p:spPr>
          <a:xfrm>
            <a:off x="152397" y="3524074"/>
            <a:ext cx="2670629" cy="369332"/>
          </a:xfrm>
          <a:prstGeom prst="rect">
            <a:avLst/>
          </a:prstGeom>
          <a:noFill/>
        </p:spPr>
        <p:txBody>
          <a:bodyPr wrap="square" rtlCol="0">
            <a:spAutoFit/>
          </a:bodyPr>
          <a:lstStyle/>
          <a:p>
            <a:pPr algn="ctr"/>
            <a:r>
              <a:rPr lang="en-US" b="1" dirty="0">
                <a:latin typeface="Trebuchet MS" panose="020B0603020202020204" pitchFamily="34" charset="0"/>
              </a:rPr>
              <a:t>Edmonton East Station</a:t>
            </a:r>
          </a:p>
        </p:txBody>
      </p:sp>
      <p:sp>
        <p:nvSpPr>
          <p:cNvPr id="6" name="TextBox 5">
            <a:extLst>
              <a:ext uri="{FF2B5EF4-FFF2-40B4-BE49-F238E27FC236}">
                <a16:creationId xmlns:a16="http://schemas.microsoft.com/office/drawing/2014/main" id="{3218CAAA-B1CE-D2CC-024E-5E5EEBD0D423}"/>
              </a:ext>
            </a:extLst>
          </p:cNvPr>
          <p:cNvSpPr txBox="1"/>
          <p:nvPr/>
        </p:nvSpPr>
        <p:spPr>
          <a:xfrm>
            <a:off x="-138499" y="1228583"/>
            <a:ext cx="2670629" cy="369332"/>
          </a:xfrm>
          <a:prstGeom prst="rect">
            <a:avLst/>
          </a:prstGeom>
          <a:noFill/>
        </p:spPr>
        <p:txBody>
          <a:bodyPr wrap="square" rtlCol="0">
            <a:spAutoFit/>
          </a:bodyPr>
          <a:lstStyle/>
          <a:p>
            <a:pPr algn="ctr"/>
            <a:r>
              <a:rPr lang="en-US" b="1" dirty="0">
                <a:latin typeface="Trebuchet MS" panose="020B0603020202020204" pitchFamily="34" charset="0"/>
              </a:rPr>
              <a:t>St. Albert Station</a:t>
            </a:r>
          </a:p>
        </p:txBody>
      </p:sp>
    </p:spTree>
    <p:extLst>
      <p:ext uri="{BB962C8B-B14F-4D97-AF65-F5344CB8AC3E}">
        <p14:creationId xmlns:p14="http://schemas.microsoft.com/office/powerpoint/2010/main" val="405335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1E986-CA99-9DF4-7597-27DE5A3437AB}"/>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8C1EB3FC-6012-0F31-92D1-1588AF7500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9945" y="3753946"/>
            <a:ext cx="5237394" cy="296026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4674650-B965-DAD1-6D75-C7C8A4A359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9945" y="877927"/>
            <a:ext cx="5237394" cy="2876019"/>
          </a:xfrm>
          <a:prstGeom prst="rect">
            <a:avLst/>
          </a:prstGeom>
          <a:noFill/>
          <a:extLst>
            <a:ext uri="{909E8E84-426E-40DD-AFC4-6F175D3DCCD1}">
              <a14:hiddenFill xmlns:a14="http://schemas.microsoft.com/office/drawing/2010/main">
                <a:solidFill>
                  <a:srgbClr val="FFFFFF"/>
                </a:solidFill>
              </a14:hiddenFill>
            </a:ext>
          </a:extLst>
        </p:spPr>
      </p:pic>
      <p:sp>
        <p:nvSpPr>
          <p:cNvPr id="55" name="Rectangle 54">
            <a:extLst>
              <a:ext uri="{FF2B5EF4-FFF2-40B4-BE49-F238E27FC236}">
                <a16:creationId xmlns:a16="http://schemas.microsoft.com/office/drawing/2014/main" id="{75F4CDBA-2F52-01B6-98D7-321973FB7A17}"/>
              </a:ext>
            </a:extLst>
          </p:cNvPr>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00A1FD2-24BE-6903-6272-10724D8BF12C}"/>
              </a:ext>
            </a:extLst>
          </p:cNvPr>
          <p:cNvGrpSpPr/>
          <p:nvPr/>
        </p:nvGrpSpPr>
        <p:grpSpPr>
          <a:xfrm>
            <a:off x="0" y="0"/>
            <a:ext cx="7140418" cy="952500"/>
            <a:chOff x="0" y="0"/>
            <a:chExt cx="7140418" cy="952500"/>
          </a:xfrm>
        </p:grpSpPr>
        <p:sp>
          <p:nvSpPr>
            <p:cNvPr id="49" name="Freeform 5">
              <a:extLst>
                <a:ext uri="{FF2B5EF4-FFF2-40B4-BE49-F238E27FC236}">
                  <a16:creationId xmlns:a16="http://schemas.microsoft.com/office/drawing/2014/main" id="{49920D25-3B51-2525-6DDB-647F13DA4D60}"/>
                </a:ext>
              </a:extLst>
            </p:cNvPr>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78833917-1658-A162-552B-A19E9A594F29}"/>
                </a:ext>
              </a:extLst>
            </p:cNvPr>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FB8A8615-ED0E-AD6A-01A5-01147337AA67}"/>
                </a:ext>
              </a:extLst>
            </p:cNvPr>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F7284F76-71F5-B6C6-88D4-C9CC32422DC9}"/>
                </a:ext>
              </a:extLst>
            </p:cNvPr>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5A49EC55-8574-97E9-A077-4AFB74990909}"/>
                </a:ext>
              </a:extLst>
            </p:cNvPr>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a:extLst>
              <a:ext uri="{FF2B5EF4-FFF2-40B4-BE49-F238E27FC236}">
                <a16:creationId xmlns:a16="http://schemas.microsoft.com/office/drawing/2014/main" id="{6E2D70BE-F5C5-48F7-FFB2-528F30AF7D81}"/>
              </a:ext>
            </a:extLst>
          </p:cNvPr>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CMAQ Results – O3</a:t>
            </a:r>
          </a:p>
        </p:txBody>
      </p:sp>
      <p:sp>
        <p:nvSpPr>
          <p:cNvPr id="17" name="Slide Number Placeholder 9">
            <a:extLst>
              <a:ext uri="{FF2B5EF4-FFF2-40B4-BE49-F238E27FC236}">
                <a16:creationId xmlns:a16="http://schemas.microsoft.com/office/drawing/2014/main" id="{D1781C5F-DB60-2253-6779-AB79AE566608}"/>
              </a:ext>
            </a:extLst>
          </p:cNvPr>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22</a:t>
            </a:fld>
            <a:endParaRPr lang="en-US" sz="1800" dirty="0">
              <a:solidFill>
                <a:schemeClr val="bg1"/>
              </a:solidFill>
              <a:latin typeface="Impact" panose="020B0806030902050204" pitchFamily="34" charset="0"/>
            </a:endParaRPr>
          </a:p>
        </p:txBody>
      </p:sp>
      <p:pic>
        <p:nvPicPr>
          <p:cNvPr id="3" name="Picture 2">
            <a:extLst>
              <a:ext uri="{FF2B5EF4-FFF2-40B4-BE49-F238E27FC236}">
                <a16:creationId xmlns:a16="http://schemas.microsoft.com/office/drawing/2014/main" id="{8B20D5DD-DA6E-9D72-4516-236C65B61D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p:pic>
        <p:nvPicPr>
          <p:cNvPr id="19" name="Picture 18" descr="A blue cloud with white bubbles&#10;&#10;Description automatically generated">
            <a:extLst>
              <a:ext uri="{FF2B5EF4-FFF2-40B4-BE49-F238E27FC236}">
                <a16:creationId xmlns:a16="http://schemas.microsoft.com/office/drawing/2014/main" id="{E1D4F43A-F0D6-0E37-E653-BA1EFE9D64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4688" y="171578"/>
            <a:ext cx="1280922" cy="998999"/>
          </a:xfrm>
          <a:prstGeom prst="rect">
            <a:avLst/>
          </a:prstGeom>
        </p:spPr>
      </p:pic>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90AF5EC5-7F90-0DAA-F283-E7286ED16C82}"/>
                  </a:ext>
                </a:extLst>
              </p:cNvPr>
              <p:cNvGraphicFramePr>
                <a:graphicFrameLocks noGrp="1"/>
              </p:cNvGraphicFramePr>
              <p:nvPr>
                <p:extLst>
                  <p:ext uri="{D42A27DB-BD31-4B8C-83A1-F6EECF244321}">
                    <p14:modId xmlns:p14="http://schemas.microsoft.com/office/powerpoint/2010/main" val="4040399492"/>
                  </p:ext>
                </p:extLst>
              </p:nvPr>
            </p:nvGraphicFramePr>
            <p:xfrm>
              <a:off x="689434" y="4080171"/>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 name="Table 1">
                <a:extLst>
                  <a:ext uri="{FF2B5EF4-FFF2-40B4-BE49-F238E27FC236}">
                    <a16:creationId xmlns:a16="http://schemas.microsoft.com/office/drawing/2014/main" id="{90AF5EC5-7F90-0DAA-F283-E7286ED16C82}"/>
                  </a:ext>
                </a:extLst>
              </p:cNvPr>
              <p:cNvGraphicFramePr>
                <a:graphicFrameLocks noGrp="1"/>
              </p:cNvGraphicFramePr>
              <p:nvPr>
                <p:extLst>
                  <p:ext uri="{D42A27DB-BD31-4B8C-83A1-F6EECF244321}">
                    <p14:modId xmlns:p14="http://schemas.microsoft.com/office/powerpoint/2010/main" val="4040399492"/>
                  </p:ext>
                </p:extLst>
              </p:nvPr>
            </p:nvGraphicFramePr>
            <p:xfrm>
              <a:off x="689434" y="4080171"/>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20000" t="-81579"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230645" t="-81579"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300000" t="-81579" r="-976" b="-146053"/>
                          </a:stretch>
                        </a:blip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FE77FD68-A393-1B01-3855-B1E52BDC691A}"/>
                  </a:ext>
                </a:extLst>
              </p:cNvPr>
              <p:cNvGraphicFramePr>
                <a:graphicFrameLocks noGrp="1"/>
              </p:cNvGraphicFramePr>
              <p:nvPr>
                <p:extLst>
                  <p:ext uri="{D42A27DB-BD31-4B8C-83A1-F6EECF244321}">
                    <p14:modId xmlns:p14="http://schemas.microsoft.com/office/powerpoint/2010/main" val="4095676693"/>
                  </p:ext>
                </p:extLst>
              </p:nvPr>
            </p:nvGraphicFramePr>
            <p:xfrm>
              <a:off x="689435" y="1776440"/>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0.83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4" name="Table 3">
                <a:extLst>
                  <a:ext uri="{FF2B5EF4-FFF2-40B4-BE49-F238E27FC236}">
                    <a16:creationId xmlns:a16="http://schemas.microsoft.com/office/drawing/2014/main" id="{FE77FD68-A393-1B01-3855-B1E52BDC691A}"/>
                  </a:ext>
                </a:extLst>
              </p:cNvPr>
              <p:cNvGraphicFramePr>
                <a:graphicFrameLocks noGrp="1"/>
              </p:cNvGraphicFramePr>
              <p:nvPr>
                <p:extLst>
                  <p:ext uri="{D42A27DB-BD31-4B8C-83A1-F6EECF244321}">
                    <p14:modId xmlns:p14="http://schemas.microsoft.com/office/powerpoint/2010/main" val="4095676693"/>
                  </p:ext>
                </p:extLst>
              </p:nvPr>
            </p:nvGraphicFramePr>
            <p:xfrm>
              <a:off x="689435" y="1776440"/>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120000" t="-80263"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230645" t="-80263"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a:blip r:embed="rId7"/>
                          <a:stretch>
                            <a:fillRect l="-300000" t="-80263" r="-976" b="-146053"/>
                          </a:stretch>
                        </a:blip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0.83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Fallback>
      </mc:AlternateContent>
      <p:sp>
        <p:nvSpPr>
          <p:cNvPr id="5" name="TextBox 4">
            <a:extLst>
              <a:ext uri="{FF2B5EF4-FFF2-40B4-BE49-F238E27FC236}">
                <a16:creationId xmlns:a16="http://schemas.microsoft.com/office/drawing/2014/main" id="{B46908B4-72E1-23CF-8568-ABA6035485BF}"/>
              </a:ext>
            </a:extLst>
          </p:cNvPr>
          <p:cNvSpPr txBox="1"/>
          <p:nvPr/>
        </p:nvSpPr>
        <p:spPr>
          <a:xfrm>
            <a:off x="152397" y="3524074"/>
            <a:ext cx="2670629" cy="369332"/>
          </a:xfrm>
          <a:prstGeom prst="rect">
            <a:avLst/>
          </a:prstGeom>
          <a:noFill/>
        </p:spPr>
        <p:txBody>
          <a:bodyPr wrap="square" rtlCol="0">
            <a:spAutoFit/>
          </a:bodyPr>
          <a:lstStyle/>
          <a:p>
            <a:pPr algn="ctr"/>
            <a:r>
              <a:rPr lang="en-US" b="1" dirty="0">
                <a:latin typeface="Trebuchet MS" panose="020B0603020202020204" pitchFamily="34" charset="0"/>
              </a:rPr>
              <a:t>Edmonton East Station</a:t>
            </a:r>
          </a:p>
        </p:txBody>
      </p:sp>
      <p:sp>
        <p:nvSpPr>
          <p:cNvPr id="6" name="TextBox 5">
            <a:extLst>
              <a:ext uri="{FF2B5EF4-FFF2-40B4-BE49-F238E27FC236}">
                <a16:creationId xmlns:a16="http://schemas.microsoft.com/office/drawing/2014/main" id="{F7F5269A-3CB8-AFAC-B86E-C12B3D81BCD4}"/>
              </a:ext>
            </a:extLst>
          </p:cNvPr>
          <p:cNvSpPr txBox="1"/>
          <p:nvPr/>
        </p:nvSpPr>
        <p:spPr>
          <a:xfrm>
            <a:off x="-138499" y="1228583"/>
            <a:ext cx="2670629" cy="369332"/>
          </a:xfrm>
          <a:prstGeom prst="rect">
            <a:avLst/>
          </a:prstGeom>
          <a:noFill/>
        </p:spPr>
        <p:txBody>
          <a:bodyPr wrap="square" rtlCol="0">
            <a:spAutoFit/>
          </a:bodyPr>
          <a:lstStyle/>
          <a:p>
            <a:pPr algn="ctr"/>
            <a:r>
              <a:rPr lang="en-US" b="1" dirty="0">
                <a:latin typeface="Trebuchet MS" panose="020B0603020202020204" pitchFamily="34" charset="0"/>
              </a:rPr>
              <a:t>St. Albert Station</a:t>
            </a:r>
          </a:p>
        </p:txBody>
      </p:sp>
    </p:spTree>
    <p:extLst>
      <p:ext uri="{BB962C8B-B14F-4D97-AF65-F5344CB8AC3E}">
        <p14:creationId xmlns:p14="http://schemas.microsoft.com/office/powerpoint/2010/main" val="3494917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5BE190B-BC72-E20E-397D-DE4E75E6EE9F}"/>
              </a:ext>
            </a:extLst>
          </p:cNvPr>
          <p:cNvSpPr/>
          <p:nvPr/>
        </p:nvSpPr>
        <p:spPr>
          <a:xfrm>
            <a:off x="358955" y="12879"/>
            <a:ext cx="424847" cy="6857999"/>
          </a:xfrm>
          <a:prstGeom prst="rect">
            <a:avLst/>
          </a:prstGeom>
          <a:solidFill>
            <a:srgbClr val="FDC7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3" name="Group 62">
            <a:extLst>
              <a:ext uri="{FF2B5EF4-FFF2-40B4-BE49-F238E27FC236}">
                <a16:creationId xmlns:a16="http://schemas.microsoft.com/office/drawing/2014/main" id="{C85E5305-0BEA-940A-8197-F45538BBABA8}"/>
              </a:ext>
            </a:extLst>
          </p:cNvPr>
          <p:cNvGrpSpPr/>
          <p:nvPr/>
        </p:nvGrpSpPr>
        <p:grpSpPr>
          <a:xfrm>
            <a:off x="43400" y="1625438"/>
            <a:ext cx="1729994" cy="785159"/>
            <a:chOff x="0" y="1625438"/>
            <a:chExt cx="1729994" cy="785159"/>
          </a:xfrm>
        </p:grpSpPr>
        <p:sp>
          <p:nvSpPr>
            <p:cNvPr id="4" name="Rectangle 3">
              <a:extLst>
                <a:ext uri="{FF2B5EF4-FFF2-40B4-BE49-F238E27FC236}">
                  <a16:creationId xmlns:a16="http://schemas.microsoft.com/office/drawing/2014/main" id="{27BAE4B6-FE71-8BA6-107A-574247FE467C}"/>
                </a:ext>
              </a:extLst>
            </p:cNvPr>
            <p:cNvSpPr/>
            <p:nvPr/>
          </p:nvSpPr>
          <p:spPr>
            <a:xfrm>
              <a:off x="0" y="1929490"/>
              <a:ext cx="314105" cy="481107"/>
            </a:xfrm>
            <a:prstGeom prst="rect">
              <a:avLst/>
            </a:prstGeom>
            <a:solidFill>
              <a:srgbClr val="F93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Pentagon 7">
              <a:extLst>
                <a:ext uri="{FF2B5EF4-FFF2-40B4-BE49-F238E27FC236}">
                  <a16:creationId xmlns:a16="http://schemas.microsoft.com/office/drawing/2014/main" id="{09C439D9-A8C8-F33B-E3E9-DD220F82887C}"/>
                </a:ext>
              </a:extLst>
            </p:cNvPr>
            <p:cNvSpPr/>
            <p:nvPr/>
          </p:nvSpPr>
          <p:spPr>
            <a:xfrm>
              <a:off x="740401" y="1929489"/>
              <a:ext cx="620928" cy="481108"/>
            </a:xfrm>
            <a:prstGeom prst="homePlate">
              <a:avLst/>
            </a:prstGeom>
            <a:gradFill>
              <a:gsLst>
                <a:gs pos="100000">
                  <a:srgbClr val="FB7595"/>
                </a:gs>
                <a:gs pos="0">
                  <a:srgbClr val="CC063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Rectangle 5">
              <a:extLst>
                <a:ext uri="{FF2B5EF4-FFF2-40B4-BE49-F238E27FC236}">
                  <a16:creationId xmlns:a16="http://schemas.microsoft.com/office/drawing/2014/main" id="{5866CF02-E132-EEF3-7B3D-C4694AA80CE2}"/>
                </a:ext>
              </a:extLst>
            </p:cNvPr>
            <p:cNvSpPr/>
            <p:nvPr/>
          </p:nvSpPr>
          <p:spPr>
            <a:xfrm>
              <a:off x="230232" y="1625438"/>
              <a:ext cx="595489" cy="481107"/>
            </a:xfrm>
            <a:prstGeom prst="rect">
              <a:avLst/>
            </a:prstGeom>
            <a:solidFill>
              <a:srgbClr val="F933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01</a:t>
              </a:r>
            </a:p>
          </p:txBody>
        </p:sp>
        <p:grpSp>
          <p:nvGrpSpPr>
            <p:cNvPr id="7" name="Group 6">
              <a:extLst>
                <a:ext uri="{FF2B5EF4-FFF2-40B4-BE49-F238E27FC236}">
                  <a16:creationId xmlns:a16="http://schemas.microsoft.com/office/drawing/2014/main" id="{F176D4C5-FE55-616D-3739-F8AA6D004433}"/>
                </a:ext>
              </a:extLst>
            </p:cNvPr>
            <p:cNvGrpSpPr/>
            <p:nvPr/>
          </p:nvGrpSpPr>
          <p:grpSpPr>
            <a:xfrm>
              <a:off x="230232" y="2106545"/>
              <a:ext cx="594041" cy="63498"/>
              <a:chOff x="1189389" y="2166425"/>
              <a:chExt cx="1319147" cy="141006"/>
            </a:xfrm>
          </p:grpSpPr>
          <p:sp>
            <p:nvSpPr>
              <p:cNvPr id="9" name="Right Triangle 8">
                <a:extLst>
                  <a:ext uri="{FF2B5EF4-FFF2-40B4-BE49-F238E27FC236}">
                    <a16:creationId xmlns:a16="http://schemas.microsoft.com/office/drawing/2014/main" id="{66A878C6-33A1-7DD2-1DB7-EB2F625745BC}"/>
                  </a:ext>
                </a:extLst>
              </p:cNvPr>
              <p:cNvSpPr/>
              <p:nvPr/>
            </p:nvSpPr>
            <p:spPr>
              <a:xfrm flipH="1" flipV="1">
                <a:off x="1189389" y="2166425"/>
                <a:ext cx="186250" cy="141006"/>
              </a:xfrm>
              <a:prstGeom prst="rtTriangl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p>
            </p:txBody>
          </p:sp>
          <p:sp>
            <p:nvSpPr>
              <p:cNvPr id="10" name="Right Triangle 9">
                <a:extLst>
                  <a:ext uri="{FF2B5EF4-FFF2-40B4-BE49-F238E27FC236}">
                    <a16:creationId xmlns:a16="http://schemas.microsoft.com/office/drawing/2014/main" id="{2B90CAB5-C2E6-9211-CF25-61EE286266FD}"/>
                  </a:ext>
                </a:extLst>
              </p:cNvPr>
              <p:cNvSpPr/>
              <p:nvPr/>
            </p:nvSpPr>
            <p:spPr>
              <a:xfrm flipV="1">
                <a:off x="2322286" y="2166425"/>
                <a:ext cx="186250" cy="141006"/>
              </a:xfrm>
              <a:prstGeom prst="rtTriangl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p>
            </p:txBody>
          </p:sp>
        </p:grpSp>
        <p:sp>
          <p:nvSpPr>
            <p:cNvPr id="8" name="Chevron 10">
              <a:extLst>
                <a:ext uri="{FF2B5EF4-FFF2-40B4-BE49-F238E27FC236}">
                  <a16:creationId xmlns:a16="http://schemas.microsoft.com/office/drawing/2014/main" id="{2871E071-F0DD-3F74-4645-EAC96934BB4A}"/>
                </a:ext>
              </a:extLst>
            </p:cNvPr>
            <p:cNvSpPr/>
            <p:nvPr/>
          </p:nvSpPr>
          <p:spPr>
            <a:xfrm>
              <a:off x="1248887" y="1929489"/>
              <a:ext cx="481107" cy="481108"/>
            </a:xfrm>
            <a:prstGeom prst="chevron">
              <a:avLst/>
            </a:prstGeom>
            <a:solidFill>
              <a:srgbClr val="F933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solidFill>
                  <a:schemeClr val="tx1"/>
                </a:solidFill>
              </a:endParaRPr>
            </a:p>
          </p:txBody>
        </p:sp>
      </p:grpSp>
      <p:grpSp>
        <p:nvGrpSpPr>
          <p:cNvPr id="64" name="Group 63">
            <a:extLst>
              <a:ext uri="{FF2B5EF4-FFF2-40B4-BE49-F238E27FC236}">
                <a16:creationId xmlns:a16="http://schemas.microsoft.com/office/drawing/2014/main" id="{2E309520-62AC-A4DF-FE60-1EFCD0E78F7F}"/>
              </a:ext>
            </a:extLst>
          </p:cNvPr>
          <p:cNvGrpSpPr/>
          <p:nvPr/>
        </p:nvGrpSpPr>
        <p:grpSpPr>
          <a:xfrm>
            <a:off x="32557" y="3975821"/>
            <a:ext cx="1738960" cy="785159"/>
            <a:chOff x="-10843" y="4027157"/>
            <a:chExt cx="1738960" cy="785159"/>
          </a:xfrm>
        </p:grpSpPr>
        <p:sp>
          <p:nvSpPr>
            <p:cNvPr id="12" name="Rectangle 11">
              <a:extLst>
                <a:ext uri="{FF2B5EF4-FFF2-40B4-BE49-F238E27FC236}">
                  <a16:creationId xmlns:a16="http://schemas.microsoft.com/office/drawing/2014/main" id="{611B1502-521A-EA53-FCD4-55510D0B5584}"/>
                </a:ext>
              </a:extLst>
            </p:cNvPr>
            <p:cNvSpPr/>
            <p:nvPr/>
          </p:nvSpPr>
          <p:spPr>
            <a:xfrm>
              <a:off x="-10843" y="4331209"/>
              <a:ext cx="324948" cy="481107"/>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Pentagon 15">
              <a:extLst>
                <a:ext uri="{FF2B5EF4-FFF2-40B4-BE49-F238E27FC236}">
                  <a16:creationId xmlns:a16="http://schemas.microsoft.com/office/drawing/2014/main" id="{D7EBEEE6-E913-F4FE-6041-E88A59F70343}"/>
                </a:ext>
              </a:extLst>
            </p:cNvPr>
            <p:cNvSpPr/>
            <p:nvPr/>
          </p:nvSpPr>
          <p:spPr>
            <a:xfrm>
              <a:off x="740400" y="4331208"/>
              <a:ext cx="620929" cy="481108"/>
            </a:xfrm>
            <a:prstGeom prst="homePlate">
              <a:avLst/>
            </a:prstGeom>
            <a:gradFill>
              <a:gsLst>
                <a:gs pos="100000">
                  <a:schemeClr val="accent2"/>
                </a:gs>
                <a:gs pos="0">
                  <a:schemeClr val="accent2">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4" name="Rectangle 13">
              <a:extLst>
                <a:ext uri="{FF2B5EF4-FFF2-40B4-BE49-F238E27FC236}">
                  <a16:creationId xmlns:a16="http://schemas.microsoft.com/office/drawing/2014/main" id="{74144F81-F670-A4F7-F531-C65476FE1757}"/>
                </a:ext>
              </a:extLst>
            </p:cNvPr>
            <p:cNvSpPr/>
            <p:nvPr/>
          </p:nvSpPr>
          <p:spPr>
            <a:xfrm>
              <a:off x="230232" y="4027157"/>
              <a:ext cx="595489" cy="4811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03</a:t>
              </a:r>
            </a:p>
          </p:txBody>
        </p:sp>
        <p:grpSp>
          <p:nvGrpSpPr>
            <p:cNvPr id="15" name="Group 14">
              <a:extLst>
                <a:ext uri="{FF2B5EF4-FFF2-40B4-BE49-F238E27FC236}">
                  <a16:creationId xmlns:a16="http://schemas.microsoft.com/office/drawing/2014/main" id="{4A469301-315B-9711-CF37-06AFA4C7C426}"/>
                </a:ext>
              </a:extLst>
            </p:cNvPr>
            <p:cNvGrpSpPr/>
            <p:nvPr/>
          </p:nvGrpSpPr>
          <p:grpSpPr>
            <a:xfrm>
              <a:off x="230232" y="4508264"/>
              <a:ext cx="594041" cy="63498"/>
              <a:chOff x="1189389" y="2166425"/>
              <a:chExt cx="1319147" cy="141006"/>
            </a:xfrm>
          </p:grpSpPr>
          <p:sp>
            <p:nvSpPr>
              <p:cNvPr id="19" name="Right Triangle 18">
                <a:extLst>
                  <a:ext uri="{FF2B5EF4-FFF2-40B4-BE49-F238E27FC236}">
                    <a16:creationId xmlns:a16="http://schemas.microsoft.com/office/drawing/2014/main" id="{7E481A91-ED07-74DD-D71B-4A751FCF3DFE}"/>
                  </a:ext>
                </a:extLst>
              </p:cNvPr>
              <p:cNvSpPr/>
              <p:nvPr/>
            </p:nvSpPr>
            <p:spPr>
              <a:xfrm flipH="1" flipV="1">
                <a:off x="1189389" y="2166425"/>
                <a:ext cx="186250" cy="141006"/>
              </a:xfrm>
              <a:prstGeom prst="rtTriangl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p>
            </p:txBody>
          </p:sp>
          <p:sp>
            <p:nvSpPr>
              <p:cNvPr id="20" name="Right Triangle 19">
                <a:extLst>
                  <a:ext uri="{FF2B5EF4-FFF2-40B4-BE49-F238E27FC236}">
                    <a16:creationId xmlns:a16="http://schemas.microsoft.com/office/drawing/2014/main" id="{0E315CB3-C3CE-BAE3-5D98-E326466C1EE8}"/>
                  </a:ext>
                </a:extLst>
              </p:cNvPr>
              <p:cNvSpPr/>
              <p:nvPr/>
            </p:nvSpPr>
            <p:spPr>
              <a:xfrm flipV="1">
                <a:off x="2322286" y="2166425"/>
                <a:ext cx="186250" cy="141006"/>
              </a:xfrm>
              <a:prstGeom prst="rtTriangl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p>
            </p:txBody>
          </p:sp>
        </p:grpSp>
        <p:sp>
          <p:nvSpPr>
            <p:cNvPr id="18" name="Chevron 18">
              <a:extLst>
                <a:ext uri="{FF2B5EF4-FFF2-40B4-BE49-F238E27FC236}">
                  <a16:creationId xmlns:a16="http://schemas.microsoft.com/office/drawing/2014/main" id="{FC060D76-49A4-0DE0-3845-9E5196B5EB05}"/>
                </a:ext>
              </a:extLst>
            </p:cNvPr>
            <p:cNvSpPr/>
            <p:nvPr/>
          </p:nvSpPr>
          <p:spPr>
            <a:xfrm>
              <a:off x="1247010" y="4331208"/>
              <a:ext cx="481107" cy="481108"/>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solidFill>
                  <a:schemeClr val="tx1"/>
                </a:solidFill>
              </a:endParaRPr>
            </a:p>
          </p:txBody>
        </p:sp>
      </p:grpSp>
      <p:grpSp>
        <p:nvGrpSpPr>
          <p:cNvPr id="62" name="Group 61">
            <a:extLst>
              <a:ext uri="{FF2B5EF4-FFF2-40B4-BE49-F238E27FC236}">
                <a16:creationId xmlns:a16="http://schemas.microsoft.com/office/drawing/2014/main" id="{02BF3B61-649C-C28D-A845-7461FF28D5F0}"/>
              </a:ext>
            </a:extLst>
          </p:cNvPr>
          <p:cNvGrpSpPr/>
          <p:nvPr/>
        </p:nvGrpSpPr>
        <p:grpSpPr>
          <a:xfrm>
            <a:off x="32557" y="2743213"/>
            <a:ext cx="1738958" cy="785159"/>
            <a:chOff x="-2891" y="3160892"/>
            <a:chExt cx="1738958" cy="785159"/>
          </a:xfrm>
        </p:grpSpPr>
        <p:sp>
          <p:nvSpPr>
            <p:cNvPr id="22" name="Rectangle 21">
              <a:extLst>
                <a:ext uri="{FF2B5EF4-FFF2-40B4-BE49-F238E27FC236}">
                  <a16:creationId xmlns:a16="http://schemas.microsoft.com/office/drawing/2014/main" id="{5ECCCFD0-D2CB-9D01-D966-93AD6121E576}"/>
                </a:ext>
              </a:extLst>
            </p:cNvPr>
            <p:cNvSpPr/>
            <p:nvPr/>
          </p:nvSpPr>
          <p:spPr>
            <a:xfrm>
              <a:off x="-2891" y="3464944"/>
              <a:ext cx="324948" cy="481107"/>
            </a:xfrm>
            <a:prstGeom prst="rect">
              <a:avLst/>
            </a:prstGeom>
            <a:solidFill>
              <a:srgbClr val="D743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3" name="Pentagon 23">
              <a:extLst>
                <a:ext uri="{FF2B5EF4-FFF2-40B4-BE49-F238E27FC236}">
                  <a16:creationId xmlns:a16="http://schemas.microsoft.com/office/drawing/2014/main" id="{74DDBF1B-F5FF-FC20-B6ED-B6EE535822B8}"/>
                </a:ext>
              </a:extLst>
            </p:cNvPr>
            <p:cNvSpPr/>
            <p:nvPr/>
          </p:nvSpPr>
          <p:spPr>
            <a:xfrm>
              <a:off x="748351" y="3464943"/>
              <a:ext cx="620929" cy="481108"/>
            </a:xfrm>
            <a:prstGeom prst="homePlate">
              <a:avLst/>
            </a:prstGeom>
            <a:gradFill>
              <a:gsLst>
                <a:gs pos="100000">
                  <a:srgbClr val="F9906F"/>
                </a:gs>
                <a:gs pos="0">
                  <a:srgbClr val="D74315"/>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Rectangle 23">
              <a:extLst>
                <a:ext uri="{FF2B5EF4-FFF2-40B4-BE49-F238E27FC236}">
                  <a16:creationId xmlns:a16="http://schemas.microsoft.com/office/drawing/2014/main" id="{7F2B9580-A06C-8C60-6B53-467116986DC2}"/>
                </a:ext>
              </a:extLst>
            </p:cNvPr>
            <p:cNvSpPr/>
            <p:nvPr/>
          </p:nvSpPr>
          <p:spPr>
            <a:xfrm>
              <a:off x="238183" y="3160892"/>
              <a:ext cx="595489" cy="481107"/>
            </a:xfrm>
            <a:prstGeom prst="rect">
              <a:avLst/>
            </a:prstGeom>
            <a:solidFill>
              <a:srgbClr val="F55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02</a:t>
              </a:r>
            </a:p>
          </p:txBody>
        </p:sp>
        <p:grpSp>
          <p:nvGrpSpPr>
            <p:cNvPr id="25" name="Group 24">
              <a:extLst>
                <a:ext uri="{FF2B5EF4-FFF2-40B4-BE49-F238E27FC236}">
                  <a16:creationId xmlns:a16="http://schemas.microsoft.com/office/drawing/2014/main" id="{D9EE9543-5D91-E997-3066-B2A244B38D3D}"/>
                </a:ext>
              </a:extLst>
            </p:cNvPr>
            <p:cNvGrpSpPr/>
            <p:nvPr/>
          </p:nvGrpSpPr>
          <p:grpSpPr>
            <a:xfrm>
              <a:off x="238183" y="3641999"/>
              <a:ext cx="594041" cy="63498"/>
              <a:chOff x="1189389" y="2166425"/>
              <a:chExt cx="1319147" cy="141006"/>
            </a:xfrm>
          </p:grpSpPr>
          <p:sp>
            <p:nvSpPr>
              <p:cNvPr id="27" name="Right Triangle 26">
                <a:extLst>
                  <a:ext uri="{FF2B5EF4-FFF2-40B4-BE49-F238E27FC236}">
                    <a16:creationId xmlns:a16="http://schemas.microsoft.com/office/drawing/2014/main" id="{AA601F15-A175-FF95-694B-82AF43783CF4}"/>
                  </a:ext>
                </a:extLst>
              </p:cNvPr>
              <p:cNvSpPr/>
              <p:nvPr/>
            </p:nvSpPr>
            <p:spPr>
              <a:xfrm flipH="1" flipV="1">
                <a:off x="1189389" y="2166425"/>
                <a:ext cx="186250" cy="141006"/>
              </a:xfrm>
              <a:prstGeom prst="rtTriangl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p>
            </p:txBody>
          </p:sp>
          <p:sp>
            <p:nvSpPr>
              <p:cNvPr id="28" name="Right Triangle 27">
                <a:extLst>
                  <a:ext uri="{FF2B5EF4-FFF2-40B4-BE49-F238E27FC236}">
                    <a16:creationId xmlns:a16="http://schemas.microsoft.com/office/drawing/2014/main" id="{F20A7DB8-921E-4FCA-AA82-397BA223A785}"/>
                  </a:ext>
                </a:extLst>
              </p:cNvPr>
              <p:cNvSpPr/>
              <p:nvPr/>
            </p:nvSpPr>
            <p:spPr>
              <a:xfrm flipV="1">
                <a:off x="2322286" y="2166425"/>
                <a:ext cx="186250" cy="141006"/>
              </a:xfrm>
              <a:prstGeom prst="rtTriangl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p>
            </p:txBody>
          </p:sp>
        </p:grpSp>
        <p:sp>
          <p:nvSpPr>
            <p:cNvPr id="26" name="Chevron 26">
              <a:extLst>
                <a:ext uri="{FF2B5EF4-FFF2-40B4-BE49-F238E27FC236}">
                  <a16:creationId xmlns:a16="http://schemas.microsoft.com/office/drawing/2014/main" id="{DEE71951-66CB-FAFA-3C4D-B5F80F14E3AD}"/>
                </a:ext>
              </a:extLst>
            </p:cNvPr>
            <p:cNvSpPr/>
            <p:nvPr/>
          </p:nvSpPr>
          <p:spPr>
            <a:xfrm>
              <a:off x="1254960" y="3464943"/>
              <a:ext cx="481107" cy="481108"/>
            </a:xfrm>
            <a:prstGeom prst="chevron">
              <a:avLst/>
            </a:prstGeom>
            <a:solidFill>
              <a:srgbClr val="F5511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solidFill>
                  <a:schemeClr val="tx1"/>
                </a:solidFill>
              </a:endParaRPr>
            </a:p>
          </p:txBody>
        </p:sp>
      </p:grpSp>
      <p:grpSp>
        <p:nvGrpSpPr>
          <p:cNvPr id="65" name="Group 64">
            <a:extLst>
              <a:ext uri="{FF2B5EF4-FFF2-40B4-BE49-F238E27FC236}">
                <a16:creationId xmlns:a16="http://schemas.microsoft.com/office/drawing/2014/main" id="{9903B482-87B6-907F-702E-9307EB5288E6}"/>
              </a:ext>
            </a:extLst>
          </p:cNvPr>
          <p:cNvGrpSpPr/>
          <p:nvPr/>
        </p:nvGrpSpPr>
        <p:grpSpPr>
          <a:xfrm>
            <a:off x="45759" y="5208429"/>
            <a:ext cx="1728116" cy="785159"/>
            <a:chOff x="0" y="4926501"/>
            <a:chExt cx="1728116" cy="785159"/>
          </a:xfrm>
        </p:grpSpPr>
        <p:sp>
          <p:nvSpPr>
            <p:cNvPr id="30" name="Rectangle 29">
              <a:extLst>
                <a:ext uri="{FF2B5EF4-FFF2-40B4-BE49-F238E27FC236}">
                  <a16:creationId xmlns:a16="http://schemas.microsoft.com/office/drawing/2014/main" id="{05E29663-9B17-BBD7-D3C8-9D992BD332F6}"/>
                </a:ext>
              </a:extLst>
            </p:cNvPr>
            <p:cNvSpPr/>
            <p:nvPr/>
          </p:nvSpPr>
          <p:spPr>
            <a:xfrm>
              <a:off x="0" y="5230553"/>
              <a:ext cx="314105" cy="481107"/>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1" name="Pentagon 31">
              <a:extLst>
                <a:ext uri="{FF2B5EF4-FFF2-40B4-BE49-F238E27FC236}">
                  <a16:creationId xmlns:a16="http://schemas.microsoft.com/office/drawing/2014/main" id="{092DA438-A4ED-E365-E7CD-6E91110B8866}"/>
                </a:ext>
              </a:extLst>
            </p:cNvPr>
            <p:cNvSpPr/>
            <p:nvPr/>
          </p:nvSpPr>
          <p:spPr>
            <a:xfrm>
              <a:off x="740400" y="5230552"/>
              <a:ext cx="620929" cy="481108"/>
            </a:xfrm>
            <a:prstGeom prst="homePlate">
              <a:avLst/>
            </a:prstGeom>
            <a:gradFill>
              <a:gsLst>
                <a:gs pos="100000">
                  <a:schemeClr val="accent4"/>
                </a:gs>
                <a:gs pos="0">
                  <a:schemeClr val="accent4">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32" name="Rectangle 31">
              <a:extLst>
                <a:ext uri="{FF2B5EF4-FFF2-40B4-BE49-F238E27FC236}">
                  <a16:creationId xmlns:a16="http://schemas.microsoft.com/office/drawing/2014/main" id="{0CFB7AC0-6C9D-0ECC-9AF6-E279EA35E5CC}"/>
                </a:ext>
              </a:extLst>
            </p:cNvPr>
            <p:cNvSpPr/>
            <p:nvPr/>
          </p:nvSpPr>
          <p:spPr>
            <a:xfrm>
              <a:off x="230232" y="4926501"/>
              <a:ext cx="595489" cy="4811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04</a:t>
              </a:r>
            </a:p>
          </p:txBody>
        </p:sp>
        <p:grpSp>
          <p:nvGrpSpPr>
            <p:cNvPr id="33" name="Group 32">
              <a:extLst>
                <a:ext uri="{FF2B5EF4-FFF2-40B4-BE49-F238E27FC236}">
                  <a16:creationId xmlns:a16="http://schemas.microsoft.com/office/drawing/2014/main" id="{97AE9C1B-53FC-2107-8E71-9C2B47CECB4F}"/>
                </a:ext>
              </a:extLst>
            </p:cNvPr>
            <p:cNvGrpSpPr/>
            <p:nvPr/>
          </p:nvGrpSpPr>
          <p:grpSpPr>
            <a:xfrm>
              <a:off x="230232" y="5407608"/>
              <a:ext cx="594041" cy="63498"/>
              <a:chOff x="1189389" y="2166425"/>
              <a:chExt cx="1319147" cy="141006"/>
            </a:xfrm>
          </p:grpSpPr>
          <p:sp>
            <p:nvSpPr>
              <p:cNvPr id="35" name="Right Triangle 34">
                <a:extLst>
                  <a:ext uri="{FF2B5EF4-FFF2-40B4-BE49-F238E27FC236}">
                    <a16:creationId xmlns:a16="http://schemas.microsoft.com/office/drawing/2014/main" id="{22C83B7E-8B68-FBBB-CFA5-CCAA201C4300}"/>
                  </a:ext>
                </a:extLst>
              </p:cNvPr>
              <p:cNvSpPr/>
              <p:nvPr/>
            </p:nvSpPr>
            <p:spPr>
              <a:xfrm flipH="1" flipV="1">
                <a:off x="1189389" y="2166425"/>
                <a:ext cx="186250" cy="141006"/>
              </a:xfrm>
              <a:prstGeom prst="rtTriangl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p>
            </p:txBody>
          </p:sp>
          <p:sp>
            <p:nvSpPr>
              <p:cNvPr id="44" name="Right Triangle 43">
                <a:extLst>
                  <a:ext uri="{FF2B5EF4-FFF2-40B4-BE49-F238E27FC236}">
                    <a16:creationId xmlns:a16="http://schemas.microsoft.com/office/drawing/2014/main" id="{3F59489C-05FF-3743-ABA7-B4B57F83F480}"/>
                  </a:ext>
                </a:extLst>
              </p:cNvPr>
              <p:cNvSpPr/>
              <p:nvPr/>
            </p:nvSpPr>
            <p:spPr>
              <a:xfrm flipV="1">
                <a:off x="2322286" y="2166425"/>
                <a:ext cx="186250" cy="141006"/>
              </a:xfrm>
              <a:prstGeom prst="rtTriangle">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p>
            </p:txBody>
          </p:sp>
        </p:grpSp>
        <p:sp>
          <p:nvSpPr>
            <p:cNvPr id="34" name="Chevron 34">
              <a:extLst>
                <a:ext uri="{FF2B5EF4-FFF2-40B4-BE49-F238E27FC236}">
                  <a16:creationId xmlns:a16="http://schemas.microsoft.com/office/drawing/2014/main" id="{27ACD8E5-9FCE-17BB-1B5F-00742983DEE2}"/>
                </a:ext>
              </a:extLst>
            </p:cNvPr>
            <p:cNvSpPr/>
            <p:nvPr/>
          </p:nvSpPr>
          <p:spPr>
            <a:xfrm>
              <a:off x="1247009" y="5230552"/>
              <a:ext cx="481107" cy="481108"/>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b="1">
                <a:solidFill>
                  <a:schemeClr val="tx1"/>
                </a:solidFill>
              </a:endParaRPr>
            </a:p>
          </p:txBody>
        </p:sp>
      </p:grpSp>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7"/>
          <p:cNvSpPr>
            <a:spLocks noGrp="1"/>
          </p:cNvSpPr>
          <p:nvPr>
            <p:ph type="title"/>
          </p:nvPr>
        </p:nvSpPr>
        <p:spPr>
          <a:xfrm>
            <a:off x="1196816" y="236537"/>
            <a:ext cx="5943601" cy="715963"/>
          </a:xfrm>
        </p:spPr>
        <p:txBody>
          <a:bodyPr>
            <a:normAutofit/>
          </a:bodyPr>
          <a:lstStyle/>
          <a:p>
            <a:r>
              <a:rPr lang="en-US" sz="2800" dirty="0">
                <a:solidFill>
                  <a:schemeClr val="bg1"/>
                </a:solidFill>
                <a:latin typeface="Impact" panose="020B0806030902050204" pitchFamily="34" charset="0"/>
              </a:rPr>
              <a:t>Conclusion</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23</a:t>
            </a:fld>
            <a:endParaRPr lang="en-US" sz="1800" dirty="0">
              <a:solidFill>
                <a:schemeClr val="bg1"/>
              </a:solidFill>
              <a:latin typeface="Impact" panose="020B0806030902050204" pitchFamily="34" charset="0"/>
            </a:endParaRPr>
          </a:p>
        </p:txBody>
      </p:sp>
      <p:sp>
        <p:nvSpPr>
          <p:cNvPr id="58" name="TextBox 10">
            <a:extLst>
              <a:ext uri="{FF2B5EF4-FFF2-40B4-BE49-F238E27FC236}">
                <a16:creationId xmlns:a16="http://schemas.microsoft.com/office/drawing/2014/main" id="{B6DF71B8-BAF0-B022-28EC-6E624F70C42D}"/>
              </a:ext>
            </a:extLst>
          </p:cNvPr>
          <p:cNvSpPr txBox="1"/>
          <p:nvPr/>
        </p:nvSpPr>
        <p:spPr>
          <a:xfrm>
            <a:off x="1950049" y="2743213"/>
            <a:ext cx="10241951"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Using the data assimilation method increased the accuracy of the model and reduced the errors of the WRF model. It utilizes the benefits of both mesoscale and local models by including the effects of a global model in a local model.</a:t>
            </a:r>
          </a:p>
        </p:txBody>
      </p:sp>
      <p:sp>
        <p:nvSpPr>
          <p:cNvPr id="59" name="TextBox 11">
            <a:extLst>
              <a:ext uri="{FF2B5EF4-FFF2-40B4-BE49-F238E27FC236}">
                <a16:creationId xmlns:a16="http://schemas.microsoft.com/office/drawing/2014/main" id="{A1712BFF-B9F9-E817-6E05-21802A759EAE}"/>
              </a:ext>
            </a:extLst>
          </p:cNvPr>
          <p:cNvSpPr txBox="1"/>
          <p:nvPr/>
        </p:nvSpPr>
        <p:spPr>
          <a:xfrm>
            <a:off x="1900499" y="1772414"/>
            <a:ext cx="9965111"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An encoder-decoder AI-based algorithm is used to nudge the WRF’s temperature and velocity fields into high-resolution, urban community-scale outputs. </a:t>
            </a:r>
            <a:endParaRPr kumimoji="0" lang="en-US" sz="1800" b="0" i="0" u="none" strike="noStrike" kern="1200" cap="none" spc="0" normalizeH="0" baseline="0" noProof="0" dirty="0">
              <a:ln>
                <a:noFill/>
              </a:ln>
              <a:solidFill>
                <a:srgbClr val="000000"/>
              </a:solidFill>
              <a:effectLst/>
              <a:uLnTx/>
              <a:uFillTx/>
              <a:latin typeface="Times" panose="02020603050405020304" pitchFamily="18" charset="0"/>
              <a:cs typeface="Times" panose="02020603050405020304" pitchFamily="18" charset="0"/>
            </a:endParaRPr>
          </a:p>
        </p:txBody>
      </p:sp>
      <p:sp>
        <p:nvSpPr>
          <p:cNvPr id="60" name="TextBox 13">
            <a:extLst>
              <a:ext uri="{FF2B5EF4-FFF2-40B4-BE49-F238E27FC236}">
                <a16:creationId xmlns:a16="http://schemas.microsoft.com/office/drawing/2014/main" id="{D84202EE-DA8E-2191-2149-EC90AB54F2EA}"/>
              </a:ext>
            </a:extLst>
          </p:cNvPr>
          <p:cNvSpPr txBox="1"/>
          <p:nvPr/>
        </p:nvSpPr>
        <p:spPr>
          <a:xfrm>
            <a:off x="1867934" y="4008100"/>
            <a:ext cx="10148575"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Comparing the results of data assimilation using a high-resolution field for data assimilation increases the accuracy by reducing the mean error by 9%, while using a low-resolution field (NCEP) increases the accuracy by 4%. </a:t>
            </a:r>
          </a:p>
        </p:txBody>
      </p:sp>
      <p:sp>
        <p:nvSpPr>
          <p:cNvPr id="61" name="TextBox 14">
            <a:extLst>
              <a:ext uri="{FF2B5EF4-FFF2-40B4-BE49-F238E27FC236}">
                <a16:creationId xmlns:a16="http://schemas.microsoft.com/office/drawing/2014/main" id="{5B75F87B-80A5-460E-8E64-DE159F7F9794}"/>
              </a:ext>
            </a:extLst>
          </p:cNvPr>
          <p:cNvSpPr txBox="1"/>
          <p:nvPr/>
        </p:nvSpPr>
        <p:spPr>
          <a:xfrm>
            <a:off x="1828376" y="5228124"/>
            <a:ext cx="10188133" cy="101566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The results of CMAQ indicated that while using more accurate meteorology data can enhance the accuracy of the model at specific times, other inputs, such as emission inventory, need to be dealt with separately. </a:t>
            </a:r>
          </a:p>
        </p:txBody>
      </p:sp>
      <p:pic>
        <p:nvPicPr>
          <p:cNvPr id="67" name="Picture 66" descr="A black background with a black square&#10;&#10;Description automatically generated with medium confidence">
            <a:extLst>
              <a:ext uri="{FF2B5EF4-FFF2-40B4-BE49-F238E27FC236}">
                <a16:creationId xmlns:a16="http://schemas.microsoft.com/office/drawing/2014/main" id="{5468CFAE-3471-71D9-A2A8-4AFEC8B634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809" y="121856"/>
            <a:ext cx="547200" cy="547200"/>
          </a:xfrm>
          <a:prstGeom prst="rect">
            <a:avLst/>
          </a:prstGeom>
        </p:spPr>
      </p:pic>
    </p:spTree>
    <p:extLst>
      <p:ext uri="{BB962C8B-B14F-4D97-AF65-F5344CB8AC3E}">
        <p14:creationId xmlns:p14="http://schemas.microsoft.com/office/powerpoint/2010/main" val="1062280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7"/>
          <p:cNvSpPr>
            <a:spLocks noGrp="1"/>
          </p:cNvSpPr>
          <p:nvPr>
            <p:ph type="title"/>
          </p:nvPr>
        </p:nvSpPr>
        <p:spPr>
          <a:xfrm>
            <a:off x="1196816" y="236537"/>
            <a:ext cx="5943601" cy="715963"/>
          </a:xfrm>
        </p:spPr>
        <p:txBody>
          <a:bodyPr>
            <a:normAutofit/>
          </a:bodyPr>
          <a:lstStyle/>
          <a:p>
            <a:r>
              <a:rPr lang="en-US" sz="2800" dirty="0">
                <a:solidFill>
                  <a:schemeClr val="bg1"/>
                </a:solidFill>
                <a:latin typeface="Impact" panose="020B0806030902050204" pitchFamily="34" charset="0"/>
              </a:rPr>
              <a:t>Acknowledgment</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24</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99" y="120967"/>
            <a:ext cx="548640" cy="548640"/>
          </a:xfrm>
          <a:prstGeom prst="rect">
            <a:avLst/>
          </a:prstGeom>
        </p:spPr>
      </p:pic>
      <p:sp>
        <p:nvSpPr>
          <p:cNvPr id="2" name="TextBox 1">
            <a:extLst>
              <a:ext uri="{FF2B5EF4-FFF2-40B4-BE49-F238E27FC236}">
                <a16:creationId xmlns:a16="http://schemas.microsoft.com/office/drawing/2014/main" id="{18BDF12C-81B3-E13B-12DD-B354603F6F8F}"/>
              </a:ext>
            </a:extLst>
          </p:cNvPr>
          <p:cNvSpPr txBox="1"/>
          <p:nvPr/>
        </p:nvSpPr>
        <p:spPr>
          <a:xfrm>
            <a:off x="841829" y="1465943"/>
            <a:ext cx="10493828" cy="3373359"/>
          </a:xfrm>
          <a:prstGeom prst="rect">
            <a:avLst/>
          </a:prstGeom>
          <a:noFill/>
        </p:spPr>
        <p:txBody>
          <a:bodyPr wrap="square" rtlCol="0">
            <a:spAutoFit/>
          </a:bodyPr>
          <a:lstStyle/>
          <a:p>
            <a:pPr marL="285750" indent="-285750">
              <a:lnSpc>
                <a:spcPct val="150000"/>
              </a:lnSpc>
              <a:buFont typeface="Courier New" panose="02070309020205020404" pitchFamily="49" charset="0"/>
              <a:buChar char="o"/>
            </a:pPr>
            <a:r>
              <a:rPr lang="en-US" dirty="0"/>
              <a:t> Environment and Climate Change Canada (ECCC), Climate Action Awareness Fund (CAAF)—Advancing Climate Change Science &amp; Technology, provides the funding for the project “Urban Transportation Emissions and GHGs; Technologies and Behavioral Shifts.”</a:t>
            </a:r>
            <a:r>
              <a:rPr lang="en-US" sz="1800" b="0" i="0" u="none" strike="noStrike" baseline="0" dirty="0">
                <a:latin typeface="CIDFont+F1"/>
              </a:rPr>
              <a:t> </a:t>
            </a:r>
          </a:p>
          <a:p>
            <a:pPr marL="285750" indent="-285750" algn="l">
              <a:lnSpc>
                <a:spcPct val="150000"/>
              </a:lnSpc>
              <a:buFont typeface="Courier New" panose="02070309020205020404" pitchFamily="49" charset="0"/>
              <a:buChar char="o"/>
            </a:pPr>
            <a:r>
              <a:rPr lang="en-CA" dirty="0"/>
              <a:t>Research collaborators at the University of Alberta, Prof. Bob Koch and Prof. Mahdi Shahbakhti. </a:t>
            </a:r>
          </a:p>
          <a:p>
            <a:pPr marL="285750" indent="-285750">
              <a:lnSpc>
                <a:spcPct val="150000"/>
              </a:lnSpc>
              <a:buFont typeface="Courier New" panose="02070309020205020404" pitchFamily="49" charset="0"/>
              <a:buChar char="o"/>
            </a:pPr>
            <a:r>
              <a:rPr lang="en-CA" dirty="0"/>
              <a:t>Project partners, such as the Government of Alberta, the City of Edmonton, Clean Air Strategic Alliance, and Alberta Airshed Council. </a:t>
            </a:r>
          </a:p>
          <a:p>
            <a:pPr marL="285750" indent="-285750">
              <a:lnSpc>
                <a:spcPct val="150000"/>
              </a:lnSpc>
              <a:buFont typeface="Courier New" panose="02070309020205020404" pitchFamily="49" charset="0"/>
              <a:buChar char="o"/>
            </a:pPr>
            <a:r>
              <a:rPr lang="en-CA" dirty="0"/>
              <a:t>Research students at the CREATE lab, School of Sustainable Energy Engineering, Simon Fraser University, Metro Vancouver, Canada </a:t>
            </a:r>
          </a:p>
        </p:txBody>
      </p:sp>
      <p:pic>
        <p:nvPicPr>
          <p:cNvPr id="5" name="Picture 4">
            <a:extLst>
              <a:ext uri="{FF2B5EF4-FFF2-40B4-BE49-F238E27FC236}">
                <a16:creationId xmlns:a16="http://schemas.microsoft.com/office/drawing/2014/main" id="{A936E1CF-9D47-87AF-DA9C-5345D00D1E85}"/>
              </a:ext>
            </a:extLst>
          </p:cNvPr>
          <p:cNvPicPr>
            <a:picLocks noChangeAspect="1"/>
          </p:cNvPicPr>
          <p:nvPr/>
        </p:nvPicPr>
        <p:blipFill>
          <a:blip r:embed="rId3"/>
          <a:stretch>
            <a:fillRect/>
          </a:stretch>
        </p:blipFill>
        <p:spPr>
          <a:xfrm>
            <a:off x="5384800" y="4442237"/>
            <a:ext cx="4092517" cy="2261654"/>
          </a:xfrm>
          <a:prstGeom prst="rect">
            <a:avLst/>
          </a:prstGeom>
        </p:spPr>
      </p:pic>
      <p:pic>
        <p:nvPicPr>
          <p:cNvPr id="7" name="Picture 6" descr="A white rectangular sign with a road and text&#10;&#10;Description automatically generated">
            <a:extLst>
              <a:ext uri="{FF2B5EF4-FFF2-40B4-BE49-F238E27FC236}">
                <a16:creationId xmlns:a16="http://schemas.microsoft.com/office/drawing/2014/main" id="{F8011755-9903-4DD4-1F19-8671E6C3F1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2866" y="5111417"/>
            <a:ext cx="1803634" cy="901818"/>
          </a:xfrm>
          <a:prstGeom prst="rect">
            <a:avLst/>
          </a:prstGeom>
        </p:spPr>
      </p:pic>
      <p:sp>
        <p:nvSpPr>
          <p:cNvPr id="9" name="TextBox 8">
            <a:extLst>
              <a:ext uri="{FF2B5EF4-FFF2-40B4-BE49-F238E27FC236}">
                <a16:creationId xmlns:a16="http://schemas.microsoft.com/office/drawing/2014/main" id="{52D5A626-FD96-97F9-E89E-C359EBD4644D}"/>
              </a:ext>
            </a:extLst>
          </p:cNvPr>
          <p:cNvSpPr txBox="1"/>
          <p:nvPr/>
        </p:nvSpPr>
        <p:spPr>
          <a:xfrm>
            <a:off x="771055" y="6057560"/>
            <a:ext cx="4223690" cy="646331"/>
          </a:xfrm>
          <a:prstGeom prst="rect">
            <a:avLst/>
          </a:prstGeom>
          <a:noFill/>
        </p:spPr>
        <p:txBody>
          <a:bodyPr wrap="square">
            <a:spAutoFit/>
          </a:bodyPr>
          <a:lstStyle/>
          <a:p>
            <a:pPr algn="l"/>
            <a:r>
              <a:rPr lang="en-US" b="1" dirty="0">
                <a:solidFill>
                  <a:srgbClr val="000000"/>
                </a:solidFill>
                <a:effectLst/>
                <a:latin typeface="DinWebBold"/>
              </a:rPr>
              <a:t>C</a:t>
            </a:r>
            <a:r>
              <a:rPr lang="en-US" dirty="0">
                <a:solidFill>
                  <a:srgbClr val="000000"/>
                </a:solidFill>
                <a:effectLst/>
                <a:latin typeface="DinWebBold"/>
              </a:rPr>
              <a:t>ollaborative </a:t>
            </a:r>
            <a:r>
              <a:rPr lang="en-US" b="1" dirty="0">
                <a:solidFill>
                  <a:srgbClr val="000000"/>
                </a:solidFill>
                <a:effectLst/>
                <a:latin typeface="DinWebBold"/>
              </a:rPr>
              <a:t>R</a:t>
            </a:r>
            <a:r>
              <a:rPr lang="en-US" dirty="0">
                <a:solidFill>
                  <a:srgbClr val="000000"/>
                </a:solidFill>
                <a:effectLst/>
                <a:latin typeface="DinWebBold"/>
              </a:rPr>
              <a:t>esearch on </a:t>
            </a:r>
            <a:r>
              <a:rPr lang="en-US" b="1" dirty="0">
                <a:solidFill>
                  <a:srgbClr val="000000"/>
                </a:solidFill>
                <a:effectLst/>
                <a:latin typeface="DinWebBold"/>
              </a:rPr>
              <a:t>E</a:t>
            </a:r>
            <a:r>
              <a:rPr lang="en-US" dirty="0">
                <a:solidFill>
                  <a:srgbClr val="000000"/>
                </a:solidFill>
                <a:effectLst/>
                <a:latin typeface="DinWebBold"/>
              </a:rPr>
              <a:t>nergy, </a:t>
            </a:r>
            <a:r>
              <a:rPr lang="en-US" b="1" dirty="0">
                <a:solidFill>
                  <a:srgbClr val="000000"/>
                </a:solidFill>
                <a:effectLst/>
                <a:latin typeface="DinWebBold"/>
              </a:rPr>
              <a:t>A</a:t>
            </a:r>
            <a:r>
              <a:rPr lang="en-US" dirty="0">
                <a:solidFill>
                  <a:srgbClr val="000000"/>
                </a:solidFill>
                <a:effectLst/>
                <a:latin typeface="DinWebBold"/>
              </a:rPr>
              <a:t>ir </a:t>
            </a:r>
            <a:r>
              <a:rPr lang="en-US" b="1" dirty="0">
                <a:solidFill>
                  <a:srgbClr val="000000"/>
                </a:solidFill>
                <a:effectLst/>
                <a:latin typeface="DinWebBold"/>
              </a:rPr>
              <a:t>P</a:t>
            </a:r>
            <a:r>
              <a:rPr lang="en-US" dirty="0">
                <a:solidFill>
                  <a:srgbClr val="000000"/>
                </a:solidFill>
                <a:effectLst/>
                <a:latin typeface="DinWebBold"/>
              </a:rPr>
              <a:t>ollution, </a:t>
            </a:r>
            <a:r>
              <a:rPr lang="en-US" b="1" dirty="0">
                <a:solidFill>
                  <a:srgbClr val="000000"/>
                </a:solidFill>
                <a:effectLst/>
                <a:latin typeface="DinWebBold"/>
              </a:rPr>
              <a:t>T</a:t>
            </a:r>
            <a:r>
              <a:rPr lang="en-US" dirty="0">
                <a:solidFill>
                  <a:srgbClr val="000000"/>
                </a:solidFill>
                <a:effectLst/>
                <a:latin typeface="DinWebBold"/>
              </a:rPr>
              <a:t>ransportation and </a:t>
            </a:r>
            <a:r>
              <a:rPr lang="en-US" b="1" dirty="0">
                <a:solidFill>
                  <a:srgbClr val="000000"/>
                </a:solidFill>
                <a:effectLst/>
                <a:latin typeface="DinWebBold"/>
              </a:rPr>
              <a:t>E</a:t>
            </a:r>
            <a:r>
              <a:rPr lang="en-US" dirty="0">
                <a:solidFill>
                  <a:srgbClr val="000000"/>
                </a:solidFill>
                <a:effectLst/>
                <a:latin typeface="DinWebBold"/>
              </a:rPr>
              <a:t>nvironment </a:t>
            </a:r>
          </a:p>
        </p:txBody>
      </p:sp>
    </p:spTree>
    <p:extLst>
      <p:ext uri="{BB962C8B-B14F-4D97-AF65-F5344CB8AC3E}">
        <p14:creationId xmlns:p14="http://schemas.microsoft.com/office/powerpoint/2010/main" val="263079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03094299-B233-1D42-BE19-F4CF644C552D}"/>
              </a:ext>
            </a:extLst>
          </p:cNvPr>
          <p:cNvSpPr>
            <a:spLocks noGrp="1"/>
          </p:cNvSpPr>
          <p:nvPr>
            <p:ph type="title"/>
          </p:nvPr>
        </p:nvSpPr>
        <p:spPr>
          <a:xfrm>
            <a:off x="440574" y="1014903"/>
            <a:ext cx="9137073" cy="1325563"/>
          </a:xfrm>
        </p:spPr>
        <p:txBody>
          <a:bodyPr/>
          <a:lstStyle/>
          <a:p>
            <a:r>
              <a:rPr lang="en-US" dirty="0">
                <a:solidFill>
                  <a:srgbClr val="C00000"/>
                </a:solidFill>
                <a:latin typeface="Impact" panose="020B0806030902050204" pitchFamily="34" charset="0"/>
              </a:rPr>
              <a:t>Thank You for Your Attention</a:t>
            </a:r>
          </a:p>
        </p:txBody>
      </p:sp>
      <p:sp>
        <p:nvSpPr>
          <p:cNvPr id="22" name="Text Placeholder 4">
            <a:extLst>
              <a:ext uri="{FF2B5EF4-FFF2-40B4-BE49-F238E27FC236}">
                <a16:creationId xmlns:a16="http://schemas.microsoft.com/office/drawing/2014/main" id="{06DB9848-C370-EE35-0CBB-A89BA84AB8BF}"/>
              </a:ext>
            </a:extLst>
          </p:cNvPr>
          <p:cNvSpPr txBox="1">
            <a:spLocks/>
          </p:cNvSpPr>
          <p:nvPr/>
        </p:nvSpPr>
        <p:spPr>
          <a:xfrm>
            <a:off x="553152" y="3235570"/>
            <a:ext cx="5227637" cy="7553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a:solidFill>
                  <a:srgbClr val="C00000"/>
                </a:solidFill>
              </a:rPr>
              <a:t>Email</a:t>
            </a:r>
          </a:p>
          <a:p>
            <a:r>
              <a:rPr lang="en-US" sz="2000" dirty="0">
                <a:solidFill>
                  <a:srgbClr val="C00000"/>
                </a:solidFill>
              </a:rPr>
              <a:t>Haa59@sfu.ca</a:t>
            </a:r>
          </a:p>
        </p:txBody>
      </p:sp>
    </p:spTree>
    <p:extLst>
      <p:ext uri="{BB962C8B-B14F-4D97-AF65-F5344CB8AC3E}">
        <p14:creationId xmlns:p14="http://schemas.microsoft.com/office/powerpoint/2010/main" val="20079782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FEADE-D23C-80EB-CBCE-A9B4DA8B0098}"/>
            </a:ext>
          </a:extLst>
        </p:cNvPr>
        <p:cNvGrpSpPr/>
        <p:nvPr/>
      </p:nvGrpSpPr>
      <p:grpSpPr>
        <a:xfrm>
          <a:off x="0" y="0"/>
          <a:ext cx="0" cy="0"/>
          <a:chOff x="0" y="0"/>
          <a:chExt cx="0" cy="0"/>
        </a:xfrm>
      </p:grpSpPr>
      <p:sp>
        <p:nvSpPr>
          <p:cNvPr id="21" name="Title 1">
            <a:extLst>
              <a:ext uri="{FF2B5EF4-FFF2-40B4-BE49-F238E27FC236}">
                <a16:creationId xmlns:a16="http://schemas.microsoft.com/office/drawing/2014/main" id="{8688774B-8E55-0A06-49D8-3146A8DBCD13}"/>
              </a:ext>
            </a:extLst>
          </p:cNvPr>
          <p:cNvSpPr>
            <a:spLocks noGrp="1"/>
          </p:cNvSpPr>
          <p:nvPr>
            <p:ph type="title"/>
          </p:nvPr>
        </p:nvSpPr>
        <p:spPr>
          <a:xfrm>
            <a:off x="440574" y="1014903"/>
            <a:ext cx="9137073" cy="1325563"/>
          </a:xfrm>
        </p:spPr>
        <p:txBody>
          <a:bodyPr/>
          <a:lstStyle/>
          <a:p>
            <a:r>
              <a:rPr lang="en-US" dirty="0">
                <a:solidFill>
                  <a:srgbClr val="C00000"/>
                </a:solidFill>
                <a:latin typeface="Impact" panose="020B0806030902050204" pitchFamily="34" charset="0"/>
              </a:rPr>
              <a:t>Back up slides – CMAQ time series </a:t>
            </a:r>
          </a:p>
        </p:txBody>
      </p:sp>
    </p:spTree>
    <p:extLst>
      <p:ext uri="{BB962C8B-B14F-4D97-AF65-F5344CB8AC3E}">
        <p14:creationId xmlns:p14="http://schemas.microsoft.com/office/powerpoint/2010/main" val="21548148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a:srcRect t="21752"/>
          <a:stretch/>
        </p:blipFill>
        <p:spPr>
          <a:xfrm>
            <a:off x="6712544" y="4088461"/>
            <a:ext cx="4468346" cy="2194560"/>
          </a:xfrm>
          <a:prstGeom prst="rect">
            <a:avLst/>
          </a:prstGeom>
        </p:spPr>
      </p:pic>
      <p:pic>
        <p:nvPicPr>
          <p:cNvPr id="14" name="Picture 13"/>
          <p:cNvPicPr>
            <a:picLocks noChangeAspect="1"/>
          </p:cNvPicPr>
          <p:nvPr/>
        </p:nvPicPr>
        <p:blipFill rotWithShape="1">
          <a:blip r:embed="rId3"/>
          <a:srcRect t="21672"/>
          <a:stretch/>
        </p:blipFill>
        <p:spPr>
          <a:xfrm>
            <a:off x="6664779" y="1594521"/>
            <a:ext cx="4516111" cy="2194560"/>
          </a:xfrm>
          <a:prstGeom prst="rect">
            <a:avLst/>
          </a:prstGeom>
        </p:spPr>
      </p:pic>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CMAQ Results – NO</a:t>
            </a:r>
            <a:r>
              <a:rPr lang="en-US" sz="3600" baseline="-25000" dirty="0">
                <a:solidFill>
                  <a:schemeClr val="bg1"/>
                </a:solidFill>
                <a:latin typeface="Impact" panose="020B0806030902050204" pitchFamily="34" charset="0"/>
              </a:rPr>
              <a:t>2</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27</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nvGraphicFramePr>
            <p:xfrm>
              <a:off x="927893" y="443030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1113313731"/>
                  </p:ext>
                </p:extLst>
              </p:nvPr>
            </p:nvGraphicFramePr>
            <p:xfrm>
              <a:off x="927893" y="443030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xmlns:a14="http://schemas.microsoft.com/office/drawing/2010/main" xmlns="" val="20000"/>
                        </a:ext>
                      </a:extLst>
                    </a:gridCol>
                    <a:gridCol w="1190172">
                      <a:extLst>
                        <a:ext uri="{9D8B030D-6E8A-4147-A177-3AD203B41FA5}">
                          <a16:colId xmlns:a16="http://schemas.microsoft.com/office/drawing/2014/main" xmlns:a14="http://schemas.microsoft.com/office/drawing/2010/main" xmlns="" val="20001"/>
                        </a:ext>
                      </a:extLst>
                    </a:gridCol>
                    <a:gridCol w="1132046">
                      <a:extLst>
                        <a:ext uri="{9D8B030D-6E8A-4147-A177-3AD203B41FA5}">
                          <a16:colId xmlns:a16="http://schemas.microsoft.com/office/drawing/2014/main" xmlns:a14="http://schemas.microsoft.com/office/drawing/2010/main" xmlns="" val="20002"/>
                        </a:ext>
                      </a:extLst>
                    </a:gridCol>
                    <a:gridCol w="1248298">
                      <a:extLst>
                        <a:ext uri="{9D8B030D-6E8A-4147-A177-3AD203B41FA5}">
                          <a16:colId xmlns:a16="http://schemas.microsoft.com/office/drawing/2014/main" xmlns:a14="http://schemas.microsoft.com/office/drawing/2010/main" xmlns=""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5"/>
                          <a:stretch>
                            <a:fillRect l="-120000" t="-80263"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5"/>
                          <a:stretch>
                            <a:fillRect l="-230645" t="-80263"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5"/>
                          <a:stretch>
                            <a:fillRect l="-300000" t="-80263" r="-976" b="-146053"/>
                          </a:stretch>
                        </a:blipFill>
                      </a:tcPr>
                    </a:tc>
                    <a:extLst>
                      <a:ext uri="{0D108BD9-81ED-4DB2-BD59-A6C34878D82A}">
                        <a16:rowId xmlns:a16="http://schemas.microsoft.com/office/drawing/2014/main" xmlns:a14="http://schemas.microsoft.com/office/drawing/2010/main" xmlns=""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0.68</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0.009</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0.45</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3"/>
                      </a:ext>
                    </a:extLst>
                  </a:tr>
                  <a:tr h="310579">
                    <a:tc>
                      <a:txBody>
                        <a:bodyPr/>
                        <a:lstStyle/>
                        <a:p>
                          <a:pPr marL="0" marR="0" algn="ctr">
                            <a:spcBef>
                              <a:spcPts val="400"/>
                            </a:spcBef>
                            <a:spcAft>
                              <a:spcPts val="400"/>
                            </a:spcAft>
                          </a:pPr>
                          <a:r>
                            <a:rPr lang="en-US" sz="1400" b="0" dirty="0" smtClean="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0.71</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0.009</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0.49</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e 25"/>
              <p:cNvGraphicFramePr>
                <a:graphicFrameLocks noGrp="1"/>
              </p:cNvGraphicFramePr>
              <p:nvPr/>
            </p:nvGraphicFramePr>
            <p:xfrm>
              <a:off x="927893" y="190638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0.81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6" name="Table 25"/>
              <p:cNvGraphicFramePr>
                <a:graphicFrameLocks noGrp="1"/>
              </p:cNvGraphicFramePr>
              <p:nvPr>
                <p:extLst>
                  <p:ext uri="{D42A27DB-BD31-4B8C-83A1-F6EECF244321}">
                    <p14:modId xmlns:p14="http://schemas.microsoft.com/office/powerpoint/2010/main" val="217294008"/>
                  </p:ext>
                </p:extLst>
              </p:nvPr>
            </p:nvGraphicFramePr>
            <p:xfrm>
              <a:off x="927893" y="190638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xmlns:a14="http://schemas.microsoft.com/office/drawing/2010/main" xmlns="" val="20000"/>
                        </a:ext>
                      </a:extLst>
                    </a:gridCol>
                    <a:gridCol w="1190172">
                      <a:extLst>
                        <a:ext uri="{9D8B030D-6E8A-4147-A177-3AD203B41FA5}">
                          <a16:colId xmlns:a16="http://schemas.microsoft.com/office/drawing/2014/main" xmlns:a14="http://schemas.microsoft.com/office/drawing/2010/main" xmlns="" val="20001"/>
                        </a:ext>
                      </a:extLst>
                    </a:gridCol>
                    <a:gridCol w="1132046">
                      <a:extLst>
                        <a:ext uri="{9D8B030D-6E8A-4147-A177-3AD203B41FA5}">
                          <a16:colId xmlns:a16="http://schemas.microsoft.com/office/drawing/2014/main" xmlns:a14="http://schemas.microsoft.com/office/drawing/2010/main" xmlns="" val="20002"/>
                        </a:ext>
                      </a:extLst>
                    </a:gridCol>
                    <a:gridCol w="1248298">
                      <a:extLst>
                        <a:ext uri="{9D8B030D-6E8A-4147-A177-3AD203B41FA5}">
                          <a16:colId xmlns:a16="http://schemas.microsoft.com/office/drawing/2014/main" xmlns:a14="http://schemas.microsoft.com/office/drawing/2010/main" xmlns=""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120000" t="-80263"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230645" t="-80263"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300000" t="-80263" r="-976" b="-146053"/>
                          </a:stretch>
                        </a:blipFill>
                      </a:tcPr>
                    </a:tc>
                    <a:extLst>
                      <a:ext uri="{0D108BD9-81ED-4DB2-BD59-A6C34878D82A}">
                        <a16:rowId xmlns:a16="http://schemas.microsoft.com/office/drawing/2014/main" xmlns:a14="http://schemas.microsoft.com/office/drawing/2010/main" xmlns=""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0.81</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0.01</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0.52</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3"/>
                      </a:ext>
                    </a:extLst>
                  </a:tr>
                  <a:tr h="310579">
                    <a:tc>
                      <a:txBody>
                        <a:bodyPr/>
                        <a:lstStyle/>
                        <a:p>
                          <a:pPr marL="0" marR="0" algn="ctr">
                            <a:spcBef>
                              <a:spcPts val="400"/>
                            </a:spcBef>
                            <a:spcAft>
                              <a:spcPts val="400"/>
                            </a:spcAft>
                          </a:pPr>
                          <a:r>
                            <a:rPr lang="en-US" sz="1400" b="0" dirty="0" smtClean="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0.75</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0.008</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0.58</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5"/>
                      </a:ext>
                    </a:extLst>
                  </a:tr>
                </a:tbl>
              </a:graphicData>
            </a:graphic>
          </p:graphicFrame>
        </mc:Fallback>
      </mc:AlternateContent>
      <p:sp>
        <p:nvSpPr>
          <p:cNvPr id="10" name="TextBox 9">
            <a:extLst>
              <a:ext uri="{FF2B5EF4-FFF2-40B4-BE49-F238E27FC236}">
                <a16:creationId xmlns:a16="http://schemas.microsoft.com/office/drawing/2014/main" id="{75C4393C-6EE2-01EC-D383-9121D8FA15F7}"/>
              </a:ext>
            </a:extLst>
          </p:cNvPr>
          <p:cNvSpPr txBox="1"/>
          <p:nvPr/>
        </p:nvSpPr>
        <p:spPr>
          <a:xfrm>
            <a:off x="5022856" y="3719129"/>
            <a:ext cx="2670629" cy="369332"/>
          </a:xfrm>
          <a:prstGeom prst="rect">
            <a:avLst/>
          </a:prstGeom>
          <a:noFill/>
        </p:spPr>
        <p:txBody>
          <a:bodyPr wrap="square" rtlCol="0">
            <a:spAutoFit/>
          </a:bodyPr>
          <a:lstStyle/>
          <a:p>
            <a:pPr algn="ctr"/>
            <a:r>
              <a:rPr lang="en-US" b="1" dirty="0">
                <a:latin typeface="Trebuchet MS" panose="020B0603020202020204" pitchFamily="34" charset="0"/>
              </a:rPr>
              <a:t>Edmonton East Station</a:t>
            </a:r>
          </a:p>
        </p:txBody>
      </p:sp>
      <p:sp>
        <p:nvSpPr>
          <p:cNvPr id="27" name="TextBox 26">
            <a:extLst>
              <a:ext uri="{FF2B5EF4-FFF2-40B4-BE49-F238E27FC236}">
                <a16:creationId xmlns:a16="http://schemas.microsoft.com/office/drawing/2014/main" id="{75C4393C-6EE2-01EC-D383-9121D8FA15F7}"/>
              </a:ext>
            </a:extLst>
          </p:cNvPr>
          <p:cNvSpPr txBox="1"/>
          <p:nvPr/>
        </p:nvSpPr>
        <p:spPr>
          <a:xfrm>
            <a:off x="4852374" y="1295140"/>
            <a:ext cx="2670629" cy="369332"/>
          </a:xfrm>
          <a:prstGeom prst="rect">
            <a:avLst/>
          </a:prstGeom>
          <a:noFill/>
        </p:spPr>
        <p:txBody>
          <a:bodyPr wrap="square" rtlCol="0">
            <a:spAutoFit/>
          </a:bodyPr>
          <a:lstStyle/>
          <a:p>
            <a:pPr algn="ctr"/>
            <a:r>
              <a:rPr lang="en-US" b="1" dirty="0">
                <a:latin typeface="Trebuchet MS" panose="020B0603020202020204" pitchFamily="34" charset="0"/>
              </a:rPr>
              <a:t>St. Albert Station</a:t>
            </a:r>
          </a:p>
        </p:txBody>
      </p:sp>
      <p:pic>
        <p:nvPicPr>
          <p:cNvPr id="30" name="Picture 29" descr="A blue cloud with text and dots&#10;&#10;Description automatically generated">
            <a:extLst>
              <a:ext uri="{FF2B5EF4-FFF2-40B4-BE49-F238E27FC236}">
                <a16:creationId xmlns:a16="http://schemas.microsoft.com/office/drawing/2014/main" id="{7E11F020-62DC-BC25-D4E3-4339C941AD4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07354" y="114172"/>
            <a:ext cx="1258256" cy="1258256"/>
          </a:xfrm>
          <a:prstGeom prst="rect">
            <a:avLst/>
          </a:prstGeom>
        </p:spPr>
      </p:pic>
    </p:spTree>
    <p:extLst>
      <p:ext uri="{BB962C8B-B14F-4D97-AF65-F5344CB8AC3E}">
        <p14:creationId xmlns:p14="http://schemas.microsoft.com/office/powerpoint/2010/main" val="2127388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t="21052"/>
          <a:stretch/>
        </p:blipFill>
        <p:spPr>
          <a:xfrm>
            <a:off x="6814954" y="1594521"/>
            <a:ext cx="4365936" cy="2194560"/>
          </a:xfrm>
          <a:prstGeom prst="rect">
            <a:avLst/>
          </a:prstGeom>
        </p:spPr>
      </p:pic>
      <p:pic>
        <p:nvPicPr>
          <p:cNvPr id="5" name="Picture 4"/>
          <p:cNvPicPr>
            <a:picLocks noChangeAspect="1"/>
          </p:cNvPicPr>
          <p:nvPr/>
        </p:nvPicPr>
        <p:blipFill rotWithShape="1">
          <a:blip r:embed="rId3"/>
          <a:srcRect t="21482"/>
          <a:stretch/>
        </p:blipFill>
        <p:spPr>
          <a:xfrm>
            <a:off x="6791017" y="4088461"/>
            <a:ext cx="4389873" cy="2194560"/>
          </a:xfrm>
          <a:prstGeom prst="rect">
            <a:avLst/>
          </a:prstGeom>
        </p:spPr>
      </p:pic>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CMAQ Results – PM 2.5</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28</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p:pic>
        <p:nvPicPr>
          <p:cNvPr id="22" name="Picture 21" descr="A cloud with text and clouds&#10;&#10;Description automatically generated">
            <a:extLst>
              <a:ext uri="{FF2B5EF4-FFF2-40B4-BE49-F238E27FC236}">
                <a16:creationId xmlns:a16="http://schemas.microsoft.com/office/drawing/2014/main" id="{EE7A3E2C-787F-EC10-5475-FE49D592E20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0867" y="236537"/>
            <a:ext cx="954743" cy="954743"/>
          </a:xfrm>
          <a:prstGeom prst="rect">
            <a:avLst/>
          </a:prstGeom>
        </p:spPr>
      </p:pic>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nvGraphicFramePr>
            <p:xfrm>
              <a:off x="927893" y="443030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793926046"/>
                  </p:ext>
                </p:extLst>
              </p:nvPr>
            </p:nvGraphicFramePr>
            <p:xfrm>
              <a:off x="927893" y="443030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xmlns:a14="http://schemas.microsoft.com/office/drawing/2010/main" xmlns="" val="20000"/>
                        </a:ext>
                      </a:extLst>
                    </a:gridCol>
                    <a:gridCol w="1190172">
                      <a:extLst>
                        <a:ext uri="{9D8B030D-6E8A-4147-A177-3AD203B41FA5}">
                          <a16:colId xmlns:a16="http://schemas.microsoft.com/office/drawing/2014/main" xmlns:a14="http://schemas.microsoft.com/office/drawing/2010/main" xmlns="" val="20001"/>
                        </a:ext>
                      </a:extLst>
                    </a:gridCol>
                    <a:gridCol w="1132046">
                      <a:extLst>
                        <a:ext uri="{9D8B030D-6E8A-4147-A177-3AD203B41FA5}">
                          <a16:colId xmlns:a16="http://schemas.microsoft.com/office/drawing/2014/main" xmlns:a14="http://schemas.microsoft.com/office/drawing/2010/main" xmlns="" val="20002"/>
                        </a:ext>
                      </a:extLst>
                    </a:gridCol>
                    <a:gridCol w="1248298">
                      <a:extLst>
                        <a:ext uri="{9D8B030D-6E8A-4147-A177-3AD203B41FA5}">
                          <a16:colId xmlns:a16="http://schemas.microsoft.com/office/drawing/2014/main" xmlns:a14="http://schemas.microsoft.com/office/drawing/2010/main" xmlns=""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120000" t="-80263"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230645" t="-80263"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6"/>
                          <a:stretch>
                            <a:fillRect l="-300000" t="-80263" r="-976" b="-146053"/>
                          </a:stretch>
                        </a:blipFill>
                      </a:tcPr>
                    </a:tc>
                    <a:extLst>
                      <a:ext uri="{0D108BD9-81ED-4DB2-BD59-A6C34878D82A}">
                        <a16:rowId xmlns:a16="http://schemas.microsoft.com/office/drawing/2014/main" xmlns:a14="http://schemas.microsoft.com/office/drawing/2010/main" xmlns=""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0.45</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7.7</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0.33</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3"/>
                      </a:ext>
                    </a:extLst>
                  </a:tr>
                  <a:tr h="310579">
                    <a:tc>
                      <a:txBody>
                        <a:bodyPr/>
                        <a:lstStyle/>
                        <a:p>
                          <a:pPr marL="0" marR="0" algn="ctr">
                            <a:spcBef>
                              <a:spcPts val="400"/>
                            </a:spcBef>
                            <a:spcAft>
                              <a:spcPts val="400"/>
                            </a:spcAft>
                          </a:pPr>
                          <a:r>
                            <a:rPr lang="en-US" sz="1400" b="0" dirty="0" smtClean="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0.43</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6.2</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0.55</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e 25"/>
              <p:cNvGraphicFramePr>
                <a:graphicFrameLocks noGrp="1"/>
              </p:cNvGraphicFramePr>
              <p:nvPr/>
            </p:nvGraphicFramePr>
            <p:xfrm>
              <a:off x="927893" y="190638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7.7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0.42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5.8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0.62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6" name="Table 25"/>
              <p:cNvGraphicFramePr>
                <a:graphicFrameLocks noGrp="1"/>
              </p:cNvGraphicFramePr>
              <p:nvPr>
                <p:extLst>
                  <p:ext uri="{D42A27DB-BD31-4B8C-83A1-F6EECF244321}">
                    <p14:modId xmlns:p14="http://schemas.microsoft.com/office/powerpoint/2010/main" val="3273074457"/>
                  </p:ext>
                </p:extLst>
              </p:nvPr>
            </p:nvGraphicFramePr>
            <p:xfrm>
              <a:off x="927893" y="190638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xmlns:a14="http://schemas.microsoft.com/office/drawing/2010/main" xmlns="" val="20000"/>
                        </a:ext>
                      </a:extLst>
                    </a:gridCol>
                    <a:gridCol w="1190172">
                      <a:extLst>
                        <a:ext uri="{9D8B030D-6E8A-4147-A177-3AD203B41FA5}">
                          <a16:colId xmlns:a16="http://schemas.microsoft.com/office/drawing/2014/main" xmlns:a14="http://schemas.microsoft.com/office/drawing/2010/main" xmlns="" val="20001"/>
                        </a:ext>
                      </a:extLst>
                    </a:gridCol>
                    <a:gridCol w="1132046">
                      <a:extLst>
                        <a:ext uri="{9D8B030D-6E8A-4147-A177-3AD203B41FA5}">
                          <a16:colId xmlns:a16="http://schemas.microsoft.com/office/drawing/2014/main" xmlns:a14="http://schemas.microsoft.com/office/drawing/2010/main" xmlns="" val="20002"/>
                        </a:ext>
                      </a:extLst>
                    </a:gridCol>
                    <a:gridCol w="1248298">
                      <a:extLst>
                        <a:ext uri="{9D8B030D-6E8A-4147-A177-3AD203B41FA5}">
                          <a16:colId xmlns:a16="http://schemas.microsoft.com/office/drawing/2014/main" xmlns:a14="http://schemas.microsoft.com/office/drawing/2010/main" xmlns=""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7"/>
                          <a:stretch>
                            <a:fillRect l="-120000" t="-80263"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7"/>
                          <a:stretch>
                            <a:fillRect l="-230645" t="-80263"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7"/>
                          <a:stretch>
                            <a:fillRect l="-300000" t="-80263" r="-976" b="-146053"/>
                          </a:stretch>
                        </a:blipFill>
                      </a:tcPr>
                    </a:tc>
                    <a:extLst>
                      <a:ext uri="{0D108BD9-81ED-4DB2-BD59-A6C34878D82A}">
                        <a16:rowId xmlns:a16="http://schemas.microsoft.com/office/drawing/2014/main" xmlns:a14="http://schemas.microsoft.com/office/drawing/2010/main" xmlns=""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0.47</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7.7</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0.40</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3"/>
                      </a:ext>
                    </a:extLst>
                  </a:tr>
                  <a:tr h="310579">
                    <a:tc>
                      <a:txBody>
                        <a:bodyPr/>
                        <a:lstStyle/>
                        <a:p>
                          <a:pPr marL="0" marR="0" algn="ctr">
                            <a:spcBef>
                              <a:spcPts val="400"/>
                            </a:spcBef>
                            <a:spcAft>
                              <a:spcPts val="400"/>
                            </a:spcAft>
                          </a:pPr>
                          <a:r>
                            <a:rPr lang="en-US" sz="1400" b="0" dirty="0" smtClean="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0.42</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5.8</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0.62</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5"/>
                      </a:ext>
                    </a:extLst>
                  </a:tr>
                </a:tbl>
              </a:graphicData>
            </a:graphic>
          </p:graphicFrame>
        </mc:Fallback>
      </mc:AlternateContent>
      <p:sp>
        <p:nvSpPr>
          <p:cNvPr id="10" name="TextBox 9">
            <a:extLst>
              <a:ext uri="{FF2B5EF4-FFF2-40B4-BE49-F238E27FC236}">
                <a16:creationId xmlns:a16="http://schemas.microsoft.com/office/drawing/2014/main" id="{75C4393C-6EE2-01EC-D383-9121D8FA15F7}"/>
              </a:ext>
            </a:extLst>
          </p:cNvPr>
          <p:cNvSpPr txBox="1"/>
          <p:nvPr/>
        </p:nvSpPr>
        <p:spPr>
          <a:xfrm>
            <a:off x="5022856" y="3719129"/>
            <a:ext cx="2670629" cy="369332"/>
          </a:xfrm>
          <a:prstGeom prst="rect">
            <a:avLst/>
          </a:prstGeom>
          <a:noFill/>
        </p:spPr>
        <p:txBody>
          <a:bodyPr wrap="square" rtlCol="0">
            <a:spAutoFit/>
          </a:bodyPr>
          <a:lstStyle/>
          <a:p>
            <a:pPr algn="ctr"/>
            <a:r>
              <a:rPr lang="en-US" b="1" dirty="0">
                <a:latin typeface="Trebuchet MS" panose="020B0603020202020204" pitchFamily="34" charset="0"/>
              </a:rPr>
              <a:t>Edmonton East Station</a:t>
            </a:r>
          </a:p>
        </p:txBody>
      </p:sp>
      <p:sp>
        <p:nvSpPr>
          <p:cNvPr id="27" name="TextBox 26">
            <a:extLst>
              <a:ext uri="{FF2B5EF4-FFF2-40B4-BE49-F238E27FC236}">
                <a16:creationId xmlns:a16="http://schemas.microsoft.com/office/drawing/2014/main" id="{75C4393C-6EE2-01EC-D383-9121D8FA15F7}"/>
              </a:ext>
            </a:extLst>
          </p:cNvPr>
          <p:cNvSpPr txBox="1"/>
          <p:nvPr/>
        </p:nvSpPr>
        <p:spPr>
          <a:xfrm>
            <a:off x="4852374" y="1295140"/>
            <a:ext cx="2670629" cy="369332"/>
          </a:xfrm>
          <a:prstGeom prst="rect">
            <a:avLst/>
          </a:prstGeom>
          <a:noFill/>
        </p:spPr>
        <p:txBody>
          <a:bodyPr wrap="square" rtlCol="0">
            <a:spAutoFit/>
          </a:bodyPr>
          <a:lstStyle/>
          <a:p>
            <a:pPr algn="ctr"/>
            <a:r>
              <a:rPr lang="en-US" b="1" dirty="0">
                <a:latin typeface="Trebuchet MS" panose="020B0603020202020204" pitchFamily="34" charset="0"/>
              </a:rPr>
              <a:t>St. Albert Station</a:t>
            </a:r>
          </a:p>
        </p:txBody>
      </p:sp>
    </p:spTree>
    <p:extLst>
      <p:ext uri="{BB962C8B-B14F-4D97-AF65-F5344CB8AC3E}">
        <p14:creationId xmlns:p14="http://schemas.microsoft.com/office/powerpoint/2010/main" val="320069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t="21406"/>
          <a:stretch/>
        </p:blipFill>
        <p:spPr>
          <a:xfrm>
            <a:off x="7077895" y="1664472"/>
            <a:ext cx="4461325" cy="2194560"/>
          </a:xfrm>
          <a:prstGeom prst="rect">
            <a:avLst/>
          </a:prstGeom>
        </p:spPr>
      </p:pic>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CMAQ Results – O3</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29</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mc:AlternateContent xmlns:mc="http://schemas.openxmlformats.org/markup-compatibility/2006" xmlns:a14="http://schemas.microsoft.com/office/drawing/2010/main">
        <mc:Choice Requires="a14">
          <p:graphicFrame>
            <p:nvGraphicFramePr>
              <p:cNvPr id="23" name="Table 22"/>
              <p:cNvGraphicFramePr>
                <a:graphicFrameLocks noGrp="1"/>
              </p:cNvGraphicFramePr>
              <p:nvPr/>
            </p:nvGraphicFramePr>
            <p:xfrm>
              <a:off x="927893" y="443030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0.009</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0.75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3" name="Table 22"/>
              <p:cNvGraphicFramePr>
                <a:graphicFrameLocks noGrp="1"/>
              </p:cNvGraphicFramePr>
              <p:nvPr>
                <p:extLst>
                  <p:ext uri="{D42A27DB-BD31-4B8C-83A1-F6EECF244321}">
                    <p14:modId xmlns:p14="http://schemas.microsoft.com/office/powerpoint/2010/main" val="282485205"/>
                  </p:ext>
                </p:extLst>
              </p:nvPr>
            </p:nvGraphicFramePr>
            <p:xfrm>
              <a:off x="927893" y="443030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xmlns:a14="http://schemas.microsoft.com/office/drawing/2010/main" xmlns="" val="20000"/>
                        </a:ext>
                      </a:extLst>
                    </a:gridCol>
                    <a:gridCol w="1190172">
                      <a:extLst>
                        <a:ext uri="{9D8B030D-6E8A-4147-A177-3AD203B41FA5}">
                          <a16:colId xmlns:a16="http://schemas.microsoft.com/office/drawing/2014/main" xmlns:a14="http://schemas.microsoft.com/office/drawing/2010/main" xmlns="" val="20001"/>
                        </a:ext>
                      </a:extLst>
                    </a:gridCol>
                    <a:gridCol w="1132046">
                      <a:extLst>
                        <a:ext uri="{9D8B030D-6E8A-4147-A177-3AD203B41FA5}">
                          <a16:colId xmlns:a16="http://schemas.microsoft.com/office/drawing/2014/main" xmlns:a14="http://schemas.microsoft.com/office/drawing/2010/main" xmlns="" val="20002"/>
                        </a:ext>
                      </a:extLst>
                    </a:gridCol>
                    <a:gridCol w="1248298">
                      <a:extLst>
                        <a:ext uri="{9D8B030D-6E8A-4147-A177-3AD203B41FA5}">
                          <a16:colId xmlns:a16="http://schemas.microsoft.com/office/drawing/2014/main" xmlns:a14="http://schemas.microsoft.com/office/drawing/2010/main" xmlns=""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120000" t="-80263"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230645" t="-80263"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4"/>
                          <a:stretch>
                            <a:fillRect l="-300000" t="-80263" r="-976" b="-146053"/>
                          </a:stretch>
                        </a:blipFill>
                      </a:tcPr>
                    </a:tc>
                    <a:extLst>
                      <a:ext uri="{0D108BD9-81ED-4DB2-BD59-A6C34878D82A}">
                        <a16:rowId xmlns:a16="http://schemas.microsoft.com/office/drawing/2014/main" xmlns:a14="http://schemas.microsoft.com/office/drawing/2010/main" xmlns=""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0.18</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0.009</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0.71</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3"/>
                      </a:ext>
                    </a:extLst>
                  </a:tr>
                  <a:tr h="310579">
                    <a:tc>
                      <a:txBody>
                        <a:bodyPr/>
                        <a:lstStyle/>
                        <a:p>
                          <a:pPr marL="0" marR="0" algn="ctr">
                            <a:spcBef>
                              <a:spcPts val="400"/>
                            </a:spcBef>
                            <a:spcAft>
                              <a:spcPts val="400"/>
                            </a:spcAft>
                          </a:pPr>
                          <a:r>
                            <a:rPr lang="en-US" sz="1400" b="0" dirty="0" smtClean="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0.16</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0.008</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0.75</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5"/>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6" name="Table 25"/>
              <p:cNvGraphicFramePr>
                <a:graphicFrameLocks noGrp="1"/>
              </p:cNvGraphicFramePr>
              <p:nvPr/>
            </p:nvGraphicFramePr>
            <p:xfrm>
              <a:off x="927893" y="190638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val="20000"/>
                        </a:ext>
                      </a:extLst>
                    </a:gridCol>
                    <a:gridCol w="1190172">
                      <a:extLst>
                        <a:ext uri="{9D8B030D-6E8A-4147-A177-3AD203B41FA5}">
                          <a16:colId xmlns:a16="http://schemas.microsoft.com/office/drawing/2014/main" val="20001"/>
                        </a:ext>
                      </a:extLst>
                    </a:gridCol>
                    <a:gridCol w="1132046">
                      <a:extLst>
                        <a:ext uri="{9D8B030D-6E8A-4147-A177-3AD203B41FA5}">
                          <a16:colId xmlns:a16="http://schemas.microsoft.com/office/drawing/2014/main" val="20002"/>
                        </a:ext>
                      </a:extLst>
                    </a:gridCol>
                    <a:gridCol w="1248298">
                      <a:extLst>
                        <a:ext uri="{9D8B030D-6E8A-4147-A177-3AD203B41FA5}">
                          <a16:colId xmlns:a16="http://schemas.microsoft.com/office/drawing/2014/main"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37967">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461054">
                    <a:tc vMerge="1">
                      <a:txBody>
                        <a:bodyPr/>
                        <a:lstStyle/>
                        <a:p>
                          <a:endParaRPr lang="en-US"/>
                        </a:p>
                      </a:txBody>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f>
                                  <m:fPr>
                                    <m:ctrlPr>
                                      <a:rPr lang="en-US" sz="800" i="1" smtClean="0">
                                        <a:effectLst/>
                                        <a:latin typeface="Cambria Math" panose="02040503050406030204" pitchFamily="18" charset="0"/>
                                      </a:rPr>
                                    </m:ctrlPr>
                                  </m:fPr>
                                  <m:num>
                                    <m:r>
                                      <a:rPr lang="en-US" sz="800">
                                        <a:effectLst/>
                                        <a:latin typeface="Cambria Math" panose="02040503050406030204" pitchFamily="18" charset="0"/>
                                      </a:rPr>
                                      <m:t>1</m:t>
                                    </m:r>
                                    <m:r>
                                      <a:rPr lang="en-US" sz="800" b="0" i="0" smtClean="0">
                                        <a:effectLst/>
                                        <a:latin typeface="Cambria Math" panose="02040503050406030204" pitchFamily="18" charset="0"/>
                                      </a:rPr>
                                      <m:t>00</m:t>
                                    </m:r>
                                  </m:num>
                                  <m:den>
                                    <m:r>
                                      <a:rPr lang="en-US" sz="800">
                                        <a:effectLst/>
                                        <a:latin typeface="Cambria Math" panose="02040503050406030204" pitchFamily="18" charset="0"/>
                                      </a:rPr>
                                      <m:t>𝑁</m:t>
                                    </m:r>
                                  </m:den>
                                </m:f>
                                <m:nary>
                                  <m:naryPr>
                                    <m:chr m:val="∑"/>
                                    <m:subHide m:val="on"/>
                                    <m:supHide m:val="on"/>
                                    <m:ctrlPr>
                                      <a:rPr lang="en-US" sz="800" i="1" smtClean="0">
                                        <a:effectLst/>
                                        <a:latin typeface="Cambria Math" panose="02040503050406030204" pitchFamily="18" charset="0"/>
                                      </a:rPr>
                                    </m:ctrlPr>
                                  </m:naryPr>
                                  <m:sub/>
                                  <m:sup/>
                                  <m:e>
                                    <m:d>
                                      <m:dPr>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d>
                                              <m:dPr>
                                                <m:begChr m:val="|"/>
                                                <m:endChr m:val="|"/>
                                                <m:ctrlPr>
                                                  <a:rPr lang="en-US" sz="800" i="1">
                                                    <a:effectLst/>
                                                    <a:latin typeface="Cambria Math" panose="02040503050406030204" pitchFamily="18" charset="0"/>
                                                  </a:rPr>
                                                </m:ctrlPr>
                                              </m:d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num>
                                          <m:den>
                                            <m:sSub>
                                              <m:sSubPr>
                                                <m:ctrlPr>
                                                  <a:rPr lang="en-US" sz="800" i="1" smtClean="0">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den>
                                        </m:f>
                                      </m:e>
                                    </m:d>
                                  </m:e>
                                </m:nary>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sSup>
                                  <m:sSupPr>
                                    <m:ctrlPr>
                                      <a:rPr lang="en-US" sz="800" i="1">
                                        <a:effectLst/>
                                        <a:latin typeface="Cambria Math" panose="02040503050406030204" pitchFamily="18" charset="0"/>
                                      </a:rPr>
                                    </m:ctrlPr>
                                  </m:sSupPr>
                                  <m:e>
                                    <m:d>
                                      <m:dPr>
                                        <m:begChr m:val="["/>
                                        <m:endChr m:val="]"/>
                                        <m:ctrlPr>
                                          <a:rPr lang="en-US" sz="800" i="1">
                                            <a:effectLst/>
                                            <a:latin typeface="Cambria Math" panose="02040503050406030204" pitchFamily="18" charset="0"/>
                                          </a:rPr>
                                        </m:ctrlPr>
                                      </m:dPr>
                                      <m:e>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𝑁</m:t>
                                            </m:r>
                                          </m:den>
                                        </m:f>
                                        <m:nary>
                                          <m:naryPr>
                                            <m:chr m:val="∑"/>
                                            <m:subHide m:val="on"/>
                                            <m:supHide m:val="on"/>
                                            <m:ctrlPr>
                                              <a:rPr lang="en-US" sz="800" i="1">
                                                <a:effectLst/>
                                                <a:latin typeface="Cambria Math" panose="02040503050406030204" pitchFamily="18" charset="0"/>
                                              </a:rPr>
                                            </m:ctrlPr>
                                          </m:naryPr>
                                          <m:sub/>
                                          <m:sup/>
                                          <m:e>
                                            <m:sSup>
                                              <m:sSupPr>
                                                <m:ctrlPr>
                                                  <a:rPr lang="en-US" sz="800" i="1">
                                                    <a:effectLst/>
                                                    <a:latin typeface="Cambria Math" panose="02040503050406030204" pitchFamily="18" charset="0"/>
                                                  </a:rPr>
                                                </m:ctrlPr>
                                              </m:sSupPr>
                                              <m:e>
                                                <m:d>
                                                  <m:dPr>
                                                    <m:ctrlPr>
                                                      <a:rPr lang="en-US" sz="800" i="1">
                                                        <a:effectLst/>
                                                        <a:latin typeface="Cambria Math" panose="02040503050406030204" pitchFamily="18" charset="0"/>
                                                      </a:rPr>
                                                    </m:ctrlPr>
                                                  </m:dPr>
                                                  <m:e>
                                                    <m:acc>
                                                      <m:accPr>
                                                        <m:chr m:val="̂"/>
                                                        <m:ctrlPr>
                                                          <a:rPr lang="en-US" sz="800" i="1">
                                                            <a:effectLst/>
                                                            <a:latin typeface="Cambria Math" panose="02040503050406030204" pitchFamily="18" charset="0"/>
                                                          </a:rPr>
                                                        </m:ctrlPr>
                                                      </m:accPr>
                                                      <m:e>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𝑀</m:t>
                                                            </m:r>
                                                          </m:e>
                                                          <m:sub>
                                                            <m:r>
                                                              <a:rPr lang="en-US" sz="800">
                                                                <a:effectLst/>
                                                                <a:latin typeface="Cambria Math" panose="02040503050406030204" pitchFamily="18" charset="0"/>
                                                              </a:rPr>
                                                              <m:t>𝑖</m:t>
                                                            </m:r>
                                                          </m:sub>
                                                        </m:sSub>
                                                      </m:e>
                                                    </m:acc>
                                                    <m:r>
                                                      <a:rPr lang="en-US" sz="800">
                                                        <a:effectLst/>
                                                        <a:latin typeface="Cambria Math" panose="02040503050406030204" pitchFamily="18" charset="0"/>
                                                      </a:rPr>
                                                      <m:t>−</m:t>
                                                    </m:r>
                                                    <m:sSub>
                                                      <m:sSubPr>
                                                        <m:ctrlPr>
                                                          <a:rPr lang="en-US" sz="800" i="1">
                                                            <a:effectLst/>
                                                            <a:latin typeface="Cambria Math" panose="02040503050406030204" pitchFamily="18" charset="0"/>
                                                          </a:rPr>
                                                        </m:ctrlPr>
                                                      </m:sSubPr>
                                                      <m:e>
                                                        <m:r>
                                                          <a:rPr lang="en-US" sz="800">
                                                            <a:effectLst/>
                                                            <a:latin typeface="Cambria Math" panose="02040503050406030204" pitchFamily="18" charset="0"/>
                                                          </a:rPr>
                                                          <m:t>𝑂</m:t>
                                                        </m:r>
                                                      </m:e>
                                                      <m:sub>
                                                        <m:r>
                                                          <a:rPr lang="en-US" sz="800">
                                                            <a:effectLst/>
                                                            <a:latin typeface="Cambria Math" panose="02040503050406030204" pitchFamily="18" charset="0"/>
                                                          </a:rPr>
                                                          <m:t>𝑖</m:t>
                                                        </m:r>
                                                      </m:sub>
                                                    </m:sSub>
                                                  </m:e>
                                                </m:d>
                                              </m:e>
                                              <m:sup>
                                                <m:r>
                                                  <a:rPr lang="en-US" sz="800">
                                                    <a:effectLst/>
                                                    <a:latin typeface="Cambria Math" panose="02040503050406030204" pitchFamily="18" charset="0"/>
                                                  </a:rPr>
                                                  <m:t>2</m:t>
                                                </m:r>
                                              </m:sup>
                                            </m:sSup>
                                          </m:e>
                                        </m:nary>
                                      </m:e>
                                    </m:d>
                                  </m:e>
                                  <m:sup>
                                    <m:f>
                                      <m:fPr>
                                        <m:ctrlPr>
                                          <a:rPr lang="en-US" sz="800" i="1">
                                            <a:effectLst/>
                                            <a:latin typeface="Cambria Math" panose="02040503050406030204" pitchFamily="18" charset="0"/>
                                          </a:rPr>
                                        </m:ctrlPr>
                                      </m:fPr>
                                      <m:num>
                                        <m:r>
                                          <a:rPr lang="en-US" sz="800">
                                            <a:effectLst/>
                                            <a:latin typeface="Cambria Math" panose="02040503050406030204" pitchFamily="18" charset="0"/>
                                          </a:rPr>
                                          <m:t>1</m:t>
                                        </m:r>
                                      </m:num>
                                      <m:den>
                                        <m:r>
                                          <a:rPr lang="en-US" sz="800">
                                            <a:effectLst/>
                                            <a:latin typeface="Cambria Math" panose="02040503050406030204" pitchFamily="18" charset="0"/>
                                          </a:rPr>
                                          <m:t>2</m:t>
                                        </m:r>
                                      </m:den>
                                    </m:f>
                                  </m:sup>
                                </m:sSup>
                              </m:oMath>
                            </m:oMathPara>
                          </a14:m>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14:m>
                            <m:oMathPara xmlns:m="http://schemas.openxmlformats.org/officeDocument/2006/math">
                              <m:oMathParaPr>
                                <m:jc m:val="centerGroup"/>
                              </m:oMathParaPr>
                              <m:oMath xmlns:m="http://schemas.openxmlformats.org/officeDocument/2006/math">
                                <m:r>
                                  <a:rPr lang="en-US" sz="700" i="1" kern="1200" smtClean="0">
                                    <a:solidFill>
                                      <a:schemeClr val="dk1"/>
                                    </a:solidFill>
                                    <a:effectLst/>
                                    <a:latin typeface="Cambria Math" panose="02040503050406030204" pitchFamily="18" charset="0"/>
                                    <a:ea typeface="+mn-ea"/>
                                    <a:cs typeface="+mn-cs"/>
                                  </a:rPr>
                                  <m:t>1−</m:t>
                                </m:r>
                                <m:f>
                                  <m:fPr>
                                    <m:ctrlPr>
                                      <a:rPr lang="en-US" sz="700" i="1" kern="1200">
                                        <a:solidFill>
                                          <a:schemeClr val="dk1"/>
                                        </a:solidFill>
                                        <a:effectLst/>
                                        <a:latin typeface="Cambria Math" panose="02040503050406030204" pitchFamily="18" charset="0"/>
                                        <a:ea typeface="+mn-ea"/>
                                        <a:cs typeface="+mn-cs"/>
                                      </a:rPr>
                                    </m:ctrlPr>
                                  </m:fPr>
                                  <m:num>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e>
                                            </m:d>
                                          </m:e>
                                          <m:sup>
                                            <m:r>
                                              <a:rPr lang="en-US" sz="700" i="1" kern="1200">
                                                <a:solidFill>
                                                  <a:schemeClr val="dk1"/>
                                                </a:solidFill>
                                                <a:effectLst/>
                                                <a:latin typeface="Cambria Math" panose="02040503050406030204" pitchFamily="18" charset="0"/>
                                                <a:ea typeface="+mn-ea"/>
                                                <a:cs typeface="+mn-cs"/>
                                              </a:rPr>
                                              <m:t>2</m:t>
                                            </m:r>
                                          </m:sup>
                                        </m:sSup>
                                      </m:e>
                                    </m:nary>
                                  </m:num>
                                  <m:den>
                                    <m:nary>
                                      <m:naryPr>
                                        <m:chr m:val="∑"/>
                                        <m:subHide m:val="on"/>
                                        <m:supHide m:val="on"/>
                                        <m:ctrlPr>
                                          <a:rPr lang="en-US" sz="700" i="1" kern="1200">
                                            <a:solidFill>
                                              <a:schemeClr val="dk1"/>
                                            </a:solidFill>
                                            <a:effectLst/>
                                            <a:latin typeface="Cambria Math" panose="02040503050406030204" pitchFamily="18" charset="0"/>
                                            <a:ea typeface="+mn-ea"/>
                                            <a:cs typeface="+mn-cs"/>
                                          </a:rPr>
                                        </m:ctrlPr>
                                      </m:naryPr>
                                      <m:sub/>
                                      <m:sup/>
                                      <m:e>
                                        <m:sSup>
                                          <m:sSupPr>
                                            <m:ctrlPr>
                                              <a:rPr lang="en-US" sz="700" i="1" kern="1200">
                                                <a:solidFill>
                                                  <a:schemeClr val="dk1"/>
                                                </a:solidFill>
                                                <a:effectLst/>
                                                <a:latin typeface="Cambria Math" panose="02040503050406030204" pitchFamily="18" charset="0"/>
                                                <a:ea typeface="+mn-ea"/>
                                                <a:cs typeface="+mn-cs"/>
                                              </a:rPr>
                                            </m:ctrlPr>
                                          </m:sSupPr>
                                          <m:e>
                                            <m:d>
                                              <m:dPr>
                                                <m:ctrlPr>
                                                  <a:rPr lang="en-US" sz="700" i="1" kern="1200">
                                                    <a:solidFill>
                                                      <a:schemeClr val="dk1"/>
                                                    </a:solidFill>
                                                    <a:effectLst/>
                                                    <a:latin typeface="Cambria Math" panose="02040503050406030204" pitchFamily="18" charset="0"/>
                                                    <a:ea typeface="+mn-ea"/>
                                                    <a:cs typeface="+mn-cs"/>
                                                  </a:rPr>
                                                </m:ctrlPr>
                                              </m:dPr>
                                              <m:e>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𝑀</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r>
                                                  <a:rPr lang="en-US" sz="700" i="1" kern="1200">
                                                    <a:solidFill>
                                                      <a:schemeClr val="dk1"/>
                                                    </a:solidFill>
                                                    <a:effectLst/>
                                                    <a:latin typeface="Cambria Math" panose="02040503050406030204" pitchFamily="18" charset="0"/>
                                                    <a:ea typeface="+mn-ea"/>
                                                    <a:cs typeface="+mn-cs"/>
                                                  </a:rPr>
                                                  <m:t>+</m:t>
                                                </m:r>
                                                <m:d>
                                                  <m:dPr>
                                                    <m:begChr m:val="|"/>
                                                    <m:endChr m:val="|"/>
                                                    <m:ctrlPr>
                                                      <a:rPr lang="en-US" sz="700" i="1" kern="1200">
                                                        <a:solidFill>
                                                          <a:schemeClr val="dk1"/>
                                                        </a:solidFill>
                                                        <a:effectLst/>
                                                        <a:latin typeface="Cambria Math" panose="02040503050406030204" pitchFamily="18" charset="0"/>
                                                        <a:ea typeface="+mn-ea"/>
                                                        <a:cs typeface="+mn-cs"/>
                                                      </a:rPr>
                                                    </m:ctrlPr>
                                                  </m:dPr>
                                                  <m:e>
                                                    <m:sSub>
                                                      <m:sSubPr>
                                                        <m:ctrlPr>
                                                          <a:rPr lang="en-US" sz="700" i="1" kern="1200">
                                                            <a:solidFill>
                                                              <a:schemeClr val="dk1"/>
                                                            </a:solidFill>
                                                            <a:effectLst/>
                                                            <a:latin typeface="Cambria Math" panose="02040503050406030204" pitchFamily="18" charset="0"/>
                                                            <a:ea typeface="+mn-ea"/>
                                                            <a:cs typeface="+mn-cs"/>
                                                          </a:rPr>
                                                        </m:ctrlPr>
                                                      </m:sSubPr>
                                                      <m:e>
                                                        <m:r>
                                                          <a:rPr lang="en-US" sz="700" i="1" kern="1200">
                                                            <a:solidFill>
                                                              <a:schemeClr val="dk1"/>
                                                            </a:solidFill>
                                                            <a:effectLst/>
                                                            <a:latin typeface="Cambria Math" panose="02040503050406030204" pitchFamily="18" charset="0"/>
                                                            <a:ea typeface="+mn-ea"/>
                                                            <a:cs typeface="+mn-cs"/>
                                                          </a:rPr>
                                                          <m:t>𝑂</m:t>
                                                        </m:r>
                                                      </m:e>
                                                      <m:sub>
                                                        <m:r>
                                                          <a:rPr lang="en-US" sz="700" i="1" kern="1200">
                                                            <a:solidFill>
                                                              <a:schemeClr val="dk1"/>
                                                            </a:solidFill>
                                                            <a:effectLst/>
                                                            <a:latin typeface="Cambria Math" panose="02040503050406030204" pitchFamily="18" charset="0"/>
                                                            <a:ea typeface="+mn-ea"/>
                                                            <a:cs typeface="+mn-cs"/>
                                                          </a:rPr>
                                                          <m:t>𝑖</m:t>
                                                        </m:r>
                                                      </m:sub>
                                                    </m:sSub>
                                                    <m:r>
                                                      <a:rPr lang="en-US" sz="700" i="1" kern="1200">
                                                        <a:solidFill>
                                                          <a:schemeClr val="dk1"/>
                                                        </a:solidFill>
                                                        <a:effectLst/>
                                                        <a:latin typeface="Cambria Math" panose="02040503050406030204" pitchFamily="18" charset="0"/>
                                                        <a:ea typeface="+mn-ea"/>
                                                        <a:cs typeface="+mn-cs"/>
                                                      </a:rPr>
                                                      <m:t>−</m:t>
                                                    </m:r>
                                                    <m:bar>
                                                      <m:barPr>
                                                        <m:pos m:val="top"/>
                                                        <m:ctrlPr>
                                                          <a:rPr lang="en-US" sz="700" i="1" kern="1200">
                                                            <a:solidFill>
                                                              <a:schemeClr val="dk1"/>
                                                            </a:solidFill>
                                                            <a:effectLst/>
                                                            <a:latin typeface="Cambria Math" panose="02040503050406030204" pitchFamily="18" charset="0"/>
                                                            <a:ea typeface="+mn-ea"/>
                                                            <a:cs typeface="+mn-cs"/>
                                                          </a:rPr>
                                                        </m:ctrlPr>
                                                      </m:barPr>
                                                      <m:e>
                                                        <m:r>
                                                          <a:rPr lang="en-US" sz="700" i="1" kern="1200">
                                                            <a:solidFill>
                                                              <a:schemeClr val="dk1"/>
                                                            </a:solidFill>
                                                            <a:effectLst/>
                                                            <a:latin typeface="Cambria Math" panose="02040503050406030204" pitchFamily="18" charset="0"/>
                                                            <a:ea typeface="+mn-ea"/>
                                                            <a:cs typeface="+mn-cs"/>
                                                          </a:rPr>
                                                          <m:t>𝑂</m:t>
                                                        </m:r>
                                                      </m:e>
                                                    </m:bar>
                                                  </m:e>
                                                </m:d>
                                              </m:e>
                                            </m:d>
                                          </m:e>
                                          <m:sup>
                                            <m:r>
                                              <a:rPr lang="en-US" sz="700" i="1" kern="1200">
                                                <a:solidFill>
                                                  <a:schemeClr val="dk1"/>
                                                </a:solidFill>
                                                <a:effectLst/>
                                                <a:latin typeface="Cambria Math" panose="02040503050406030204" pitchFamily="18" charset="0"/>
                                                <a:ea typeface="+mn-ea"/>
                                                <a:cs typeface="+mn-cs"/>
                                              </a:rPr>
                                              <m:t>2</m:t>
                                            </m:r>
                                          </m:sup>
                                        </m:sSup>
                                      </m:e>
                                    </m:nary>
                                  </m:den>
                                </m:f>
                              </m:oMath>
                            </m:oMathPara>
                          </a14:m>
                          <a:endParaRPr lang="en-US" sz="7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0.0076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0.82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3"/>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0.0071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a:effectLst/>
                              <a:latin typeface="Arial Narrow" panose="020B0606020202030204" pitchFamily="34" charset="0"/>
                              <a:ea typeface="Calibri" panose="020F0502020204030204" pitchFamily="34" charset="0"/>
                              <a:cs typeface="Arial" panose="020B0604020202020204" pitchFamily="34" charset="0"/>
                            </a:rPr>
                            <a:t>0.83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mc:Choice>
        <mc:Fallback xmlns="">
          <p:graphicFrame>
            <p:nvGraphicFramePr>
              <p:cNvPr id="26" name="Table 25"/>
              <p:cNvGraphicFramePr>
                <a:graphicFrameLocks noGrp="1"/>
              </p:cNvGraphicFramePr>
              <p:nvPr>
                <p:extLst>
                  <p:ext uri="{D42A27DB-BD31-4B8C-83A1-F6EECF244321}">
                    <p14:modId xmlns:p14="http://schemas.microsoft.com/office/powerpoint/2010/main" val="1435824726"/>
                  </p:ext>
                </p:extLst>
              </p:nvPr>
            </p:nvGraphicFramePr>
            <p:xfrm>
              <a:off x="927893" y="1906383"/>
              <a:ext cx="4987655" cy="1354809"/>
            </p:xfrm>
            <a:graphic>
              <a:graphicData uri="http://schemas.openxmlformats.org/drawingml/2006/table">
                <a:tbl>
                  <a:tblPr firstRow="1" firstCol="1" bandRow="1">
                    <a:tableStyleId>{5C22544A-7EE6-4342-B048-85BDC9FD1C3A}</a:tableStyleId>
                  </a:tblPr>
                  <a:tblGrid>
                    <a:gridCol w="1417139">
                      <a:extLst>
                        <a:ext uri="{9D8B030D-6E8A-4147-A177-3AD203B41FA5}">
                          <a16:colId xmlns:a16="http://schemas.microsoft.com/office/drawing/2014/main" xmlns:a14="http://schemas.microsoft.com/office/drawing/2010/main" xmlns="" val="20000"/>
                        </a:ext>
                      </a:extLst>
                    </a:gridCol>
                    <a:gridCol w="1190172">
                      <a:extLst>
                        <a:ext uri="{9D8B030D-6E8A-4147-A177-3AD203B41FA5}">
                          <a16:colId xmlns:a16="http://schemas.microsoft.com/office/drawing/2014/main" xmlns:a14="http://schemas.microsoft.com/office/drawing/2010/main" xmlns="" val="20001"/>
                        </a:ext>
                      </a:extLst>
                    </a:gridCol>
                    <a:gridCol w="1132046">
                      <a:extLst>
                        <a:ext uri="{9D8B030D-6E8A-4147-A177-3AD203B41FA5}">
                          <a16:colId xmlns:a16="http://schemas.microsoft.com/office/drawing/2014/main" xmlns:a14="http://schemas.microsoft.com/office/drawing/2010/main" xmlns="" val="20002"/>
                        </a:ext>
                      </a:extLst>
                    </a:gridCol>
                    <a:gridCol w="1248298">
                      <a:extLst>
                        <a:ext uri="{9D8B030D-6E8A-4147-A177-3AD203B41FA5}">
                          <a16:colId xmlns:a16="http://schemas.microsoft.com/office/drawing/2014/main" xmlns:a14="http://schemas.microsoft.com/office/drawing/2010/main" xmlns="" val="20003"/>
                        </a:ext>
                      </a:extLst>
                    </a:gridCol>
                  </a:tblGrid>
                  <a:tr h="28757">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dirty="0">
                              <a:effectLst/>
                            </a:rPr>
                            <a:t> </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00">
                              <a:effectLst/>
                            </a:rPr>
                            <a:t> </a:t>
                          </a:r>
                          <a:endParaRPr lang="en-US" sz="110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0"/>
                      </a:ext>
                    </a:extLst>
                  </a:tr>
                  <a:tr h="243840">
                    <a:tc rowSpan="2">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ea typeface="+mn-ea"/>
                              <a:cs typeface="+mn-cs"/>
                            </a:rPr>
                            <a:t>Model</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ea typeface="+mn-ea"/>
                              <a:cs typeface="+mn-cs"/>
                            </a:rPr>
                            <a:t>MAPE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a:effectLst/>
                              <a:latin typeface="Centaur" panose="02030504050205020304" pitchFamily="18" charset="0"/>
                            </a:rPr>
                            <a:t>RMSE</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tc>
                      <a:txBody>
                        <a:bodyPr/>
                        <a:lstStyle/>
                        <a:p>
                          <a:pPr marL="0" marR="0" algn="ctr">
                            <a:spcBef>
                              <a:spcPts val="400"/>
                            </a:spcBef>
                            <a:spcAft>
                              <a:spcPts val="400"/>
                            </a:spcAft>
                          </a:pPr>
                          <a:r>
                            <a:rPr lang="en-US" sz="1600" b="0" dirty="0" smtClean="0">
                              <a:effectLst/>
                              <a:latin typeface="Centaur" panose="02030504050205020304" pitchFamily="18" charset="0"/>
                            </a:rPr>
                            <a:t>IOA</a:t>
                          </a:r>
                          <a:endParaRPr lang="en-US" sz="1600" b="0" dirty="0">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ys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1"/>
                      </a:ext>
                    </a:extLst>
                  </a:tr>
                  <a:tr h="461054">
                    <a:tc vMerge="1">
                      <a:txBody>
                        <a:bodyPr/>
                        <a:lstStyle/>
                        <a:p>
                          <a:endParaRPr lang="en-US"/>
                        </a:p>
                      </a:txBody>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5"/>
                          <a:stretch>
                            <a:fillRect l="-120000" t="-80263" r="-201538"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5"/>
                          <a:stretch>
                            <a:fillRect l="-230645" t="-80263" r="-111290" b="-146053"/>
                          </a:stretch>
                        </a:blipFill>
                      </a:tcPr>
                    </a:tc>
                    <a:tc>
                      <a:txBody>
                        <a:bodyPr/>
                        <a:lstStyle/>
                        <a:p>
                          <a:endParaRPr lang="en-US"/>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blipFill rotWithShape="0">
                          <a:blip r:embed="rId5"/>
                          <a:stretch>
                            <a:fillRect l="-300000" t="-80263" r="-976" b="-146053"/>
                          </a:stretch>
                        </a:blipFill>
                      </a:tcPr>
                    </a:tc>
                    <a:extLst>
                      <a:ext uri="{0D108BD9-81ED-4DB2-BD59-A6C34878D82A}">
                        <a16:rowId xmlns:a16="http://schemas.microsoft.com/office/drawing/2014/main" xmlns:a14="http://schemas.microsoft.com/office/drawing/2010/main" xmlns="" val="10002"/>
                      </a:ext>
                    </a:extLst>
                  </a:tr>
                  <a:tr h="310579">
                    <a:tc>
                      <a:txBody>
                        <a:bodyPr/>
                        <a:lstStyle/>
                        <a:p>
                          <a:pPr marL="0" marR="0" algn="ctr">
                            <a:spcBef>
                              <a:spcPts val="400"/>
                            </a:spcBef>
                            <a:spcAft>
                              <a:spcPts val="400"/>
                            </a:spcAft>
                          </a:pPr>
                          <a:r>
                            <a:rPr lang="en-US" sz="1400" b="0" dirty="0">
                              <a:solidFill>
                                <a:schemeClr val="tx1"/>
                              </a:solidFill>
                              <a:effectLst/>
                              <a:latin typeface="Centaur" panose="02030504050205020304" pitchFamily="18" charset="0"/>
                            </a:rPr>
                            <a:t>Base Case</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0.15</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0.0076</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0.82</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3"/>
                      </a:ext>
                    </a:extLst>
                  </a:tr>
                  <a:tr h="310579">
                    <a:tc>
                      <a:txBody>
                        <a:bodyPr/>
                        <a:lstStyle/>
                        <a:p>
                          <a:pPr marL="0" marR="0" algn="ctr">
                            <a:spcBef>
                              <a:spcPts val="400"/>
                            </a:spcBef>
                            <a:spcAft>
                              <a:spcPts val="400"/>
                            </a:spcAft>
                          </a:pPr>
                          <a:r>
                            <a:rPr lang="en-US" sz="1400" b="0" dirty="0" smtClean="0">
                              <a:solidFill>
                                <a:schemeClr val="tx1"/>
                              </a:solidFill>
                              <a:effectLst/>
                              <a:latin typeface="Centaur" panose="02030504050205020304" pitchFamily="18" charset="0"/>
                            </a:rPr>
                            <a:t>With DA using AI</a:t>
                          </a:r>
                          <a:endParaRPr lang="en-US" sz="1400" b="0" dirty="0">
                            <a:solidFill>
                              <a:schemeClr val="tx1"/>
                            </a:solidFill>
                            <a:effectLst/>
                            <a:latin typeface="Centaur" panose="02030504050205020304" pitchFamily="18"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0.14</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0.0071</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100"/>
                            </a:spcBef>
                            <a:spcAft>
                              <a:spcPts val="100"/>
                            </a:spcAft>
                          </a:pPr>
                          <a:r>
                            <a:rPr lang="en-US" sz="1100" dirty="0" smtClean="0">
                              <a:effectLst/>
                              <a:latin typeface="Arial Narrow" panose="020B0606020202030204" pitchFamily="34" charset="0"/>
                              <a:ea typeface="Calibri" panose="020F0502020204030204" pitchFamily="34" charset="0"/>
                              <a:cs typeface="Arial" panose="020B0604020202020204" pitchFamily="34" charset="0"/>
                            </a:rPr>
                            <a:t>0.83</a:t>
                          </a:r>
                          <a:endParaRPr lang="en-US" sz="1100" dirty="0">
                            <a:effectLst/>
                            <a:latin typeface="Arial Narrow" panose="020B0606020202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a14="http://schemas.microsoft.com/office/drawing/2010/main" xmlns="" val="10005"/>
                      </a:ext>
                    </a:extLst>
                  </a:tr>
                </a:tbl>
              </a:graphicData>
            </a:graphic>
          </p:graphicFrame>
        </mc:Fallback>
      </mc:AlternateContent>
      <p:sp>
        <p:nvSpPr>
          <p:cNvPr id="10" name="TextBox 9">
            <a:extLst>
              <a:ext uri="{FF2B5EF4-FFF2-40B4-BE49-F238E27FC236}">
                <a16:creationId xmlns:a16="http://schemas.microsoft.com/office/drawing/2014/main" id="{75C4393C-6EE2-01EC-D383-9121D8FA15F7}"/>
              </a:ext>
            </a:extLst>
          </p:cNvPr>
          <p:cNvSpPr txBox="1"/>
          <p:nvPr/>
        </p:nvSpPr>
        <p:spPr>
          <a:xfrm>
            <a:off x="5022856" y="3719129"/>
            <a:ext cx="2670629" cy="369332"/>
          </a:xfrm>
          <a:prstGeom prst="rect">
            <a:avLst/>
          </a:prstGeom>
          <a:noFill/>
        </p:spPr>
        <p:txBody>
          <a:bodyPr wrap="square" rtlCol="0">
            <a:spAutoFit/>
          </a:bodyPr>
          <a:lstStyle/>
          <a:p>
            <a:pPr algn="ctr"/>
            <a:r>
              <a:rPr lang="en-US" b="1" dirty="0">
                <a:latin typeface="Trebuchet MS" panose="020B0603020202020204" pitchFamily="34" charset="0"/>
              </a:rPr>
              <a:t>Edmonton East Station</a:t>
            </a:r>
          </a:p>
        </p:txBody>
      </p:sp>
      <p:sp>
        <p:nvSpPr>
          <p:cNvPr id="27" name="TextBox 26">
            <a:extLst>
              <a:ext uri="{FF2B5EF4-FFF2-40B4-BE49-F238E27FC236}">
                <a16:creationId xmlns:a16="http://schemas.microsoft.com/office/drawing/2014/main" id="{75C4393C-6EE2-01EC-D383-9121D8FA15F7}"/>
              </a:ext>
            </a:extLst>
          </p:cNvPr>
          <p:cNvSpPr txBox="1"/>
          <p:nvPr/>
        </p:nvSpPr>
        <p:spPr>
          <a:xfrm>
            <a:off x="4852374" y="1295140"/>
            <a:ext cx="2670629" cy="369332"/>
          </a:xfrm>
          <a:prstGeom prst="rect">
            <a:avLst/>
          </a:prstGeom>
          <a:noFill/>
        </p:spPr>
        <p:txBody>
          <a:bodyPr wrap="square" rtlCol="0">
            <a:spAutoFit/>
          </a:bodyPr>
          <a:lstStyle/>
          <a:p>
            <a:pPr algn="ctr"/>
            <a:r>
              <a:rPr lang="en-US" b="1" dirty="0">
                <a:latin typeface="Trebuchet MS" panose="020B0603020202020204" pitchFamily="34" charset="0"/>
              </a:rPr>
              <a:t>St. Albert Station</a:t>
            </a:r>
          </a:p>
        </p:txBody>
      </p:sp>
      <p:pic>
        <p:nvPicPr>
          <p:cNvPr id="19" name="Picture 18" descr="A blue cloud with white bubbles&#10;&#10;Description automatically generated">
            <a:extLst>
              <a:ext uri="{FF2B5EF4-FFF2-40B4-BE49-F238E27FC236}">
                <a16:creationId xmlns:a16="http://schemas.microsoft.com/office/drawing/2014/main" id="{3C044CAF-BBA7-7F0F-70EB-A035D8E365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84688" y="171578"/>
            <a:ext cx="1280922" cy="998999"/>
          </a:xfrm>
          <a:prstGeom prst="rect">
            <a:avLst/>
          </a:prstGeom>
        </p:spPr>
      </p:pic>
      <p:pic>
        <p:nvPicPr>
          <p:cNvPr id="6" name="Picture 5"/>
          <p:cNvPicPr>
            <a:picLocks noChangeAspect="1"/>
          </p:cNvPicPr>
          <p:nvPr/>
        </p:nvPicPr>
        <p:blipFill rotWithShape="1">
          <a:blip r:embed="rId7"/>
          <a:srcRect t="21482"/>
          <a:stretch/>
        </p:blipFill>
        <p:spPr>
          <a:xfrm>
            <a:off x="7086183" y="4088461"/>
            <a:ext cx="4453037" cy="2194560"/>
          </a:xfrm>
          <a:prstGeom prst="rect">
            <a:avLst/>
          </a:prstGeom>
        </p:spPr>
      </p:pic>
    </p:spTree>
    <p:extLst>
      <p:ext uri="{BB962C8B-B14F-4D97-AF65-F5344CB8AC3E}">
        <p14:creationId xmlns:p14="http://schemas.microsoft.com/office/powerpoint/2010/main" val="3478316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2800" dirty="0">
                <a:solidFill>
                  <a:schemeClr val="bg1"/>
                </a:solidFill>
                <a:latin typeface="Impact" panose="020B0806030902050204" pitchFamily="34" charset="0"/>
              </a:rPr>
              <a:t>Motivations</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3</a:t>
            </a:fld>
            <a:endParaRPr lang="en-US" sz="1800" dirty="0">
              <a:solidFill>
                <a:schemeClr val="bg1"/>
              </a:solidFill>
              <a:latin typeface="Impact" panose="020B0806030902050204" pitchFamily="34" charset="0"/>
            </a:endParaRPr>
          </a:p>
        </p:txBody>
      </p:sp>
      <p:grpSp>
        <p:nvGrpSpPr>
          <p:cNvPr id="3" name="Group 2">
            <a:extLst>
              <a:ext uri="{FF2B5EF4-FFF2-40B4-BE49-F238E27FC236}">
                <a16:creationId xmlns:a16="http://schemas.microsoft.com/office/drawing/2014/main" id="{08665CB9-ED6B-7A2E-7709-6787C02EB7F3}"/>
              </a:ext>
            </a:extLst>
          </p:cNvPr>
          <p:cNvGrpSpPr/>
          <p:nvPr/>
        </p:nvGrpSpPr>
        <p:grpSpPr>
          <a:xfrm>
            <a:off x="1173319" y="1402052"/>
            <a:ext cx="9845362" cy="5256802"/>
            <a:chOff x="1173319" y="1402052"/>
            <a:chExt cx="9845362" cy="5256802"/>
          </a:xfrm>
        </p:grpSpPr>
        <p:sp>
          <p:nvSpPr>
            <p:cNvPr id="23" name="Freeform: Shape 6">
              <a:extLst>
                <a:ext uri="{FF2B5EF4-FFF2-40B4-BE49-F238E27FC236}">
                  <a16:creationId xmlns:a16="http://schemas.microsoft.com/office/drawing/2014/main" id="{0940DCFD-7DF8-0D23-9CBF-6B9633E41058}"/>
                </a:ext>
              </a:extLst>
            </p:cNvPr>
            <p:cNvSpPr/>
            <p:nvPr/>
          </p:nvSpPr>
          <p:spPr>
            <a:xfrm>
              <a:off x="1222911" y="1451532"/>
              <a:ext cx="1398208" cy="1561497"/>
            </a:xfrm>
            <a:custGeom>
              <a:avLst/>
              <a:gdLst>
                <a:gd name="connsiteX0" fmla="*/ -25 w 1398208"/>
                <a:gd name="connsiteY0" fmla="*/ 466731 h 1561497"/>
                <a:gd name="connsiteX1" fmla="*/ 77573 w 1398208"/>
                <a:gd name="connsiteY1" fmla="*/ 332248 h 1561497"/>
                <a:gd name="connsiteX2" fmla="*/ 621190 w 1398208"/>
                <a:gd name="connsiteY2" fmla="*/ 18359 h 1561497"/>
                <a:gd name="connsiteX3" fmla="*/ 776531 w 1398208"/>
                <a:gd name="connsiteY3" fmla="*/ 18359 h 1561497"/>
                <a:gd name="connsiteX4" fmla="*/ 1320586 w 1398208"/>
                <a:gd name="connsiteY4" fmla="*/ 332248 h 1561497"/>
                <a:gd name="connsiteX5" fmla="*/ 1398183 w 1398208"/>
                <a:gd name="connsiteY5" fmla="*/ 466731 h 1561497"/>
                <a:gd name="connsiteX6" fmla="*/ 1398183 w 1398208"/>
                <a:gd name="connsiteY6" fmla="*/ 1093926 h 1561497"/>
                <a:gd name="connsiteX7" fmla="*/ 1320586 w 1398208"/>
                <a:gd name="connsiteY7" fmla="*/ 1228408 h 1561497"/>
                <a:gd name="connsiteX8" fmla="*/ 776531 w 1398208"/>
                <a:gd name="connsiteY8" fmla="*/ 1542881 h 1561497"/>
                <a:gd name="connsiteX9" fmla="*/ 621190 w 1398208"/>
                <a:gd name="connsiteY9" fmla="*/ 1542881 h 1561497"/>
                <a:gd name="connsiteX10" fmla="*/ 77573 w 1398208"/>
                <a:gd name="connsiteY10" fmla="*/ 1228992 h 1561497"/>
                <a:gd name="connsiteX11" fmla="*/ -25 w 1398208"/>
                <a:gd name="connsiteY11" fmla="*/ 1094509 h 1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208" h="1561497">
                  <a:moveTo>
                    <a:pt x="-25" y="466731"/>
                  </a:moveTo>
                  <a:cubicBezTo>
                    <a:pt x="3003" y="412121"/>
                    <a:pt x="31808" y="362193"/>
                    <a:pt x="77573" y="332248"/>
                  </a:cubicBezTo>
                  <a:lnTo>
                    <a:pt x="621190" y="18359"/>
                  </a:lnTo>
                  <a:cubicBezTo>
                    <a:pt x="670037" y="-6292"/>
                    <a:pt x="727684" y="-6292"/>
                    <a:pt x="776531" y="18359"/>
                  </a:cubicBezTo>
                  <a:lnTo>
                    <a:pt x="1320586" y="332248"/>
                  </a:lnTo>
                  <a:cubicBezTo>
                    <a:pt x="1366357" y="362193"/>
                    <a:pt x="1395149" y="412121"/>
                    <a:pt x="1398183" y="466731"/>
                  </a:cubicBezTo>
                  <a:lnTo>
                    <a:pt x="1398183" y="1093926"/>
                  </a:lnTo>
                  <a:cubicBezTo>
                    <a:pt x="1395149" y="1148536"/>
                    <a:pt x="1366357" y="1198463"/>
                    <a:pt x="1320586" y="1228408"/>
                  </a:cubicBezTo>
                  <a:lnTo>
                    <a:pt x="776531" y="1542881"/>
                  </a:lnTo>
                  <a:cubicBezTo>
                    <a:pt x="727684" y="1567531"/>
                    <a:pt x="670037" y="1567531"/>
                    <a:pt x="621190" y="1542881"/>
                  </a:cubicBezTo>
                  <a:lnTo>
                    <a:pt x="77573" y="1228992"/>
                  </a:lnTo>
                  <a:cubicBezTo>
                    <a:pt x="31808" y="1199047"/>
                    <a:pt x="3003" y="1149119"/>
                    <a:pt x="-25" y="1094509"/>
                  </a:cubicBezTo>
                  <a:close/>
                </a:path>
              </a:pathLst>
            </a:custGeom>
            <a:solidFill>
              <a:srgbClr val="FFFFFF"/>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7">
              <a:extLst>
                <a:ext uri="{FF2B5EF4-FFF2-40B4-BE49-F238E27FC236}">
                  <a16:creationId xmlns:a16="http://schemas.microsoft.com/office/drawing/2014/main" id="{8365C20B-4524-51B5-00CB-CC0744A6B8BC}"/>
                </a:ext>
              </a:extLst>
            </p:cNvPr>
            <p:cNvSpPr/>
            <p:nvPr/>
          </p:nvSpPr>
          <p:spPr>
            <a:xfrm>
              <a:off x="1173319" y="1402052"/>
              <a:ext cx="1496954" cy="1661792"/>
            </a:xfrm>
            <a:custGeom>
              <a:avLst/>
              <a:gdLst>
                <a:gd name="connsiteX0" fmla="*/ 748380 w 1496954"/>
                <a:gd name="connsiteY0" fmla="*/ 1661643 h 1661792"/>
                <a:gd name="connsiteX1" fmla="*/ 646278 w 1496954"/>
                <a:gd name="connsiteY1" fmla="*/ 1636410 h 1661792"/>
                <a:gd name="connsiteX2" fmla="*/ 102077 w 1496954"/>
                <a:gd name="connsiteY2" fmla="*/ 1321937 h 1661792"/>
                <a:gd name="connsiteX3" fmla="*/ -25 w 1496954"/>
                <a:gd name="connsiteY3" fmla="*/ 1143988 h 1661792"/>
                <a:gd name="connsiteX4" fmla="*/ -25 w 1496954"/>
                <a:gd name="connsiteY4" fmla="*/ 516793 h 1661792"/>
                <a:gd name="connsiteX5" fmla="*/ 102077 w 1496954"/>
                <a:gd name="connsiteY5" fmla="*/ 338991 h 1661792"/>
                <a:gd name="connsiteX6" fmla="*/ 645695 w 1496954"/>
                <a:gd name="connsiteY6" fmla="*/ 24955 h 1661792"/>
                <a:gd name="connsiteX7" fmla="*/ 851211 w 1496954"/>
                <a:gd name="connsiteY7" fmla="*/ 24955 h 1661792"/>
                <a:gd name="connsiteX8" fmla="*/ 1394829 w 1496954"/>
                <a:gd name="connsiteY8" fmla="*/ 338991 h 1661792"/>
                <a:gd name="connsiteX9" fmla="*/ 1496930 w 1496954"/>
                <a:gd name="connsiteY9" fmla="*/ 516793 h 1661792"/>
                <a:gd name="connsiteX10" fmla="*/ 1496930 w 1496954"/>
                <a:gd name="connsiteY10" fmla="*/ 1143988 h 1661792"/>
                <a:gd name="connsiteX11" fmla="*/ 1394829 w 1496954"/>
                <a:gd name="connsiteY11" fmla="*/ 1321791 h 1661792"/>
                <a:gd name="connsiteX12" fmla="*/ 851211 w 1496954"/>
                <a:gd name="connsiteY12" fmla="*/ 1635681 h 1661792"/>
                <a:gd name="connsiteX13" fmla="*/ 748380 w 1496954"/>
                <a:gd name="connsiteY13" fmla="*/ 1661643 h 1661792"/>
                <a:gd name="connsiteX14" fmla="*/ 748380 w 1496954"/>
                <a:gd name="connsiteY14" fmla="*/ 100948 h 1661792"/>
                <a:gd name="connsiteX15" fmla="*/ 695870 w 1496954"/>
                <a:gd name="connsiteY15" fmla="*/ 112763 h 1661792"/>
                <a:gd name="connsiteX16" fmla="*/ 152252 w 1496954"/>
                <a:gd name="connsiteY16" fmla="*/ 425193 h 1661792"/>
                <a:gd name="connsiteX17" fmla="*/ 99597 w 1496954"/>
                <a:gd name="connsiteY17" fmla="*/ 516210 h 1661792"/>
                <a:gd name="connsiteX18" fmla="*/ 99597 w 1496954"/>
                <a:gd name="connsiteY18" fmla="*/ 1143405 h 1661792"/>
                <a:gd name="connsiteX19" fmla="*/ 152252 w 1496954"/>
                <a:gd name="connsiteY19" fmla="*/ 1234421 h 1661792"/>
                <a:gd name="connsiteX20" fmla="*/ 695870 w 1496954"/>
                <a:gd name="connsiteY20" fmla="*/ 1548311 h 1661792"/>
                <a:gd name="connsiteX21" fmla="*/ 801035 w 1496954"/>
                <a:gd name="connsiteY21" fmla="*/ 1548311 h 1661792"/>
                <a:gd name="connsiteX22" fmla="*/ 1344653 w 1496954"/>
                <a:gd name="connsiteY22" fmla="*/ 1234421 h 1661792"/>
                <a:gd name="connsiteX23" fmla="*/ 1397308 w 1496954"/>
                <a:gd name="connsiteY23" fmla="*/ 1143405 h 1661792"/>
                <a:gd name="connsiteX24" fmla="*/ 1397308 w 1496954"/>
                <a:gd name="connsiteY24" fmla="*/ 516210 h 1661792"/>
                <a:gd name="connsiteX25" fmla="*/ 1344653 w 1496954"/>
                <a:gd name="connsiteY25" fmla="*/ 425193 h 1661792"/>
                <a:gd name="connsiteX26" fmla="*/ 801327 w 1496954"/>
                <a:gd name="connsiteY26" fmla="*/ 111304 h 1661792"/>
                <a:gd name="connsiteX27" fmla="*/ 748380 w 1496954"/>
                <a:gd name="connsiteY27" fmla="*/ 99489 h 1661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6954" h="1661792">
                  <a:moveTo>
                    <a:pt x="748380" y="1661643"/>
                  </a:moveTo>
                  <a:cubicBezTo>
                    <a:pt x="712743" y="1662139"/>
                    <a:pt x="677581" y="1653446"/>
                    <a:pt x="646278" y="1636410"/>
                  </a:cubicBezTo>
                  <a:lnTo>
                    <a:pt x="102077" y="1321937"/>
                  </a:lnTo>
                  <a:cubicBezTo>
                    <a:pt x="40938" y="1282934"/>
                    <a:pt x="2792" y="1216451"/>
                    <a:pt x="-25" y="1143988"/>
                  </a:cubicBezTo>
                  <a:lnTo>
                    <a:pt x="-25" y="516793"/>
                  </a:lnTo>
                  <a:cubicBezTo>
                    <a:pt x="2741" y="444359"/>
                    <a:pt x="40906" y="377891"/>
                    <a:pt x="102077" y="338991"/>
                  </a:cubicBezTo>
                  <a:lnTo>
                    <a:pt x="645695" y="24955"/>
                  </a:lnTo>
                  <a:cubicBezTo>
                    <a:pt x="710118" y="-8490"/>
                    <a:pt x="786787" y="-8490"/>
                    <a:pt x="851211" y="24955"/>
                  </a:cubicBezTo>
                  <a:lnTo>
                    <a:pt x="1394829" y="338991"/>
                  </a:lnTo>
                  <a:cubicBezTo>
                    <a:pt x="1456002" y="377891"/>
                    <a:pt x="1494159" y="444359"/>
                    <a:pt x="1496930" y="516793"/>
                  </a:cubicBezTo>
                  <a:lnTo>
                    <a:pt x="1496930" y="1143988"/>
                  </a:lnTo>
                  <a:cubicBezTo>
                    <a:pt x="1494144" y="1216422"/>
                    <a:pt x="1455987" y="1282876"/>
                    <a:pt x="1394829" y="1321791"/>
                  </a:cubicBezTo>
                  <a:lnTo>
                    <a:pt x="851211" y="1635681"/>
                  </a:lnTo>
                  <a:cubicBezTo>
                    <a:pt x="819750" y="1653067"/>
                    <a:pt x="784324" y="1662008"/>
                    <a:pt x="748380" y="1661643"/>
                  </a:cubicBezTo>
                  <a:close/>
                  <a:moveTo>
                    <a:pt x="748380" y="100948"/>
                  </a:moveTo>
                  <a:cubicBezTo>
                    <a:pt x="730168" y="100467"/>
                    <a:pt x="712121" y="104521"/>
                    <a:pt x="695870" y="112763"/>
                  </a:cubicBezTo>
                  <a:lnTo>
                    <a:pt x="152252" y="425193"/>
                  </a:lnTo>
                  <a:cubicBezTo>
                    <a:pt x="122036" y="446197"/>
                    <a:pt x="102738" y="479555"/>
                    <a:pt x="99597" y="516210"/>
                  </a:cubicBezTo>
                  <a:lnTo>
                    <a:pt x="99597" y="1143405"/>
                  </a:lnTo>
                  <a:cubicBezTo>
                    <a:pt x="102797" y="1180045"/>
                    <a:pt x="122083" y="1213388"/>
                    <a:pt x="152252" y="1234421"/>
                  </a:cubicBezTo>
                  <a:lnTo>
                    <a:pt x="695870" y="1548311"/>
                  </a:lnTo>
                  <a:cubicBezTo>
                    <a:pt x="729393" y="1562970"/>
                    <a:pt x="767512" y="1562970"/>
                    <a:pt x="801035" y="1548311"/>
                  </a:cubicBezTo>
                  <a:lnTo>
                    <a:pt x="1344653" y="1234421"/>
                  </a:lnTo>
                  <a:cubicBezTo>
                    <a:pt x="1374817" y="1213388"/>
                    <a:pt x="1394114" y="1180045"/>
                    <a:pt x="1397308" y="1143405"/>
                  </a:cubicBezTo>
                  <a:lnTo>
                    <a:pt x="1397308" y="516210"/>
                  </a:lnTo>
                  <a:cubicBezTo>
                    <a:pt x="1394114" y="479570"/>
                    <a:pt x="1374817" y="446226"/>
                    <a:pt x="1344653" y="425193"/>
                  </a:cubicBezTo>
                  <a:lnTo>
                    <a:pt x="801327" y="111304"/>
                  </a:lnTo>
                  <a:cubicBezTo>
                    <a:pt x="784931" y="103034"/>
                    <a:pt x="766735" y="98979"/>
                    <a:pt x="748380" y="99489"/>
                  </a:cubicBezTo>
                  <a:close/>
                </a:path>
              </a:pathLst>
            </a:custGeom>
            <a:solidFill>
              <a:srgbClr val="673BB7"/>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Shape 8">
              <a:extLst>
                <a:ext uri="{FF2B5EF4-FFF2-40B4-BE49-F238E27FC236}">
                  <a16:creationId xmlns:a16="http://schemas.microsoft.com/office/drawing/2014/main" id="{E87111DA-0D2E-80D5-5A78-18B2F3CD2226}"/>
                </a:ext>
              </a:extLst>
            </p:cNvPr>
            <p:cNvSpPr/>
            <p:nvPr/>
          </p:nvSpPr>
          <p:spPr>
            <a:xfrm>
              <a:off x="1603896" y="1662700"/>
              <a:ext cx="4248008" cy="1160311"/>
            </a:xfrm>
            <a:custGeom>
              <a:avLst/>
              <a:gdLst>
                <a:gd name="connsiteX0" fmla="*/ 4247984 w 4248008"/>
                <a:gd name="connsiteY0" fmla="*/ 580100 h 1160311"/>
                <a:gd name="connsiteX1" fmla="*/ 3667901 w 4248008"/>
                <a:gd name="connsiteY1" fmla="*/ 1160183 h 1160311"/>
                <a:gd name="connsiteX2" fmla="*/ 3667172 w 4248008"/>
                <a:gd name="connsiteY2" fmla="*/ 1160183 h 1160311"/>
                <a:gd name="connsiteX3" fmla="*/ 580204 w 4248008"/>
                <a:gd name="connsiteY3" fmla="*/ 1160183 h 1160311"/>
                <a:gd name="connsiteX4" fmla="*/ -25 w 4248008"/>
                <a:gd name="connsiteY4" fmla="*/ 580245 h 1160311"/>
                <a:gd name="connsiteX5" fmla="*/ -25 w 4248008"/>
                <a:gd name="connsiteY5" fmla="*/ 580100 h 1160311"/>
                <a:gd name="connsiteX6" fmla="*/ -25 w 4248008"/>
                <a:gd name="connsiteY6" fmla="*/ 580100 h 1160311"/>
                <a:gd name="connsiteX7" fmla="*/ 580204 w 4248008"/>
                <a:gd name="connsiteY7" fmla="*/ -129 h 1160311"/>
                <a:gd name="connsiteX8" fmla="*/ 3667172 w 4248008"/>
                <a:gd name="connsiteY8" fmla="*/ -129 h 1160311"/>
                <a:gd name="connsiteX9" fmla="*/ 4247401 w 4248008"/>
                <a:gd name="connsiteY9" fmla="*/ 580100 h 11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8008" h="1160311">
                  <a:moveTo>
                    <a:pt x="4247984" y="580100"/>
                  </a:moveTo>
                  <a:cubicBezTo>
                    <a:pt x="4247984" y="900465"/>
                    <a:pt x="3988267" y="1160183"/>
                    <a:pt x="3667901" y="1160183"/>
                  </a:cubicBezTo>
                  <a:cubicBezTo>
                    <a:pt x="3667653" y="1160183"/>
                    <a:pt x="3667420" y="1160183"/>
                    <a:pt x="3667172" y="1160183"/>
                  </a:cubicBezTo>
                  <a:lnTo>
                    <a:pt x="580204" y="1160183"/>
                  </a:lnTo>
                  <a:cubicBezTo>
                    <a:pt x="259833" y="1160270"/>
                    <a:pt x="56" y="900611"/>
                    <a:pt x="-25" y="580245"/>
                  </a:cubicBezTo>
                  <a:cubicBezTo>
                    <a:pt x="-25" y="580202"/>
                    <a:pt x="-25" y="580143"/>
                    <a:pt x="-25" y="580100"/>
                  </a:cubicBezTo>
                  <a:lnTo>
                    <a:pt x="-25" y="580100"/>
                  </a:lnTo>
                  <a:cubicBezTo>
                    <a:pt x="-25" y="259647"/>
                    <a:pt x="259752" y="-129"/>
                    <a:pt x="580204" y="-129"/>
                  </a:cubicBezTo>
                  <a:lnTo>
                    <a:pt x="3667172" y="-129"/>
                  </a:lnTo>
                  <a:cubicBezTo>
                    <a:pt x="3987625" y="-129"/>
                    <a:pt x="4247401" y="259647"/>
                    <a:pt x="4247401" y="580100"/>
                  </a:cubicBezTo>
                  <a:close/>
                </a:path>
              </a:pathLst>
            </a:custGeom>
            <a:solidFill>
              <a:srgbClr val="FFFFFF"/>
            </a:solidFill>
            <a:ln w="14577" cap="flat">
              <a:noFill/>
              <a:prstDash val="solid"/>
              <a:miter/>
            </a:ln>
            <a:effectLst>
              <a:outerShdw blurRad="63500" sx="102000" sy="102000" algn="ctr" rotWithShape="0">
                <a:prstClr val="black">
                  <a:alpha val="2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Shape 9">
              <a:extLst>
                <a:ext uri="{FF2B5EF4-FFF2-40B4-BE49-F238E27FC236}">
                  <a16:creationId xmlns:a16="http://schemas.microsoft.com/office/drawing/2014/main" id="{C1CD1B20-A20C-819C-9BE4-A22F733ED24E}"/>
                </a:ext>
              </a:extLst>
            </p:cNvPr>
            <p:cNvSpPr/>
            <p:nvPr/>
          </p:nvSpPr>
          <p:spPr>
            <a:xfrm>
              <a:off x="1363520" y="1608695"/>
              <a:ext cx="1116553" cy="1247170"/>
            </a:xfrm>
            <a:custGeom>
              <a:avLst/>
              <a:gdLst>
                <a:gd name="connsiteX0" fmla="*/ -25 w 1116553"/>
                <a:gd name="connsiteY0" fmla="*/ 372724 h 1247170"/>
                <a:gd name="connsiteX1" fmla="*/ 61966 w 1116553"/>
                <a:gd name="connsiteY1" fmla="*/ 265372 h 1247170"/>
                <a:gd name="connsiteX2" fmla="*/ 496189 w 1116553"/>
                <a:gd name="connsiteY2" fmla="*/ 14639 h 1247170"/>
                <a:gd name="connsiteX3" fmla="*/ 620315 w 1116553"/>
                <a:gd name="connsiteY3" fmla="*/ 14639 h 1247170"/>
                <a:gd name="connsiteX4" fmla="*/ 1054539 w 1116553"/>
                <a:gd name="connsiteY4" fmla="*/ 265372 h 1247170"/>
                <a:gd name="connsiteX5" fmla="*/ 1116529 w 1116553"/>
                <a:gd name="connsiteY5" fmla="*/ 372724 h 1247170"/>
                <a:gd name="connsiteX6" fmla="*/ 1116529 w 1116553"/>
                <a:gd name="connsiteY6" fmla="*/ 874189 h 1247170"/>
                <a:gd name="connsiteX7" fmla="*/ 1054539 w 1116553"/>
                <a:gd name="connsiteY7" fmla="*/ 981541 h 1247170"/>
                <a:gd name="connsiteX8" fmla="*/ 620315 w 1116553"/>
                <a:gd name="connsiteY8" fmla="*/ 1232273 h 1247170"/>
                <a:gd name="connsiteX9" fmla="*/ 496189 w 1116553"/>
                <a:gd name="connsiteY9" fmla="*/ 1232273 h 1247170"/>
                <a:gd name="connsiteX10" fmla="*/ 61966 w 1116553"/>
                <a:gd name="connsiteY10" fmla="*/ 981541 h 1247170"/>
                <a:gd name="connsiteX11" fmla="*/ -25 w 1116553"/>
                <a:gd name="connsiteY11" fmla="*/ 874189 h 124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553" h="1247170">
                  <a:moveTo>
                    <a:pt x="-25" y="372724"/>
                  </a:moveTo>
                  <a:cubicBezTo>
                    <a:pt x="2405" y="329127"/>
                    <a:pt x="25416" y="289278"/>
                    <a:pt x="61966" y="265372"/>
                  </a:cubicBezTo>
                  <a:lnTo>
                    <a:pt x="496189" y="14639"/>
                  </a:lnTo>
                  <a:cubicBezTo>
                    <a:pt x="535224" y="-5052"/>
                    <a:pt x="581280" y="-5052"/>
                    <a:pt x="620315" y="14639"/>
                  </a:cubicBezTo>
                  <a:lnTo>
                    <a:pt x="1054539" y="265372"/>
                  </a:lnTo>
                  <a:cubicBezTo>
                    <a:pt x="1091091" y="289278"/>
                    <a:pt x="1114093" y="329127"/>
                    <a:pt x="1116529" y="372724"/>
                  </a:cubicBezTo>
                  <a:lnTo>
                    <a:pt x="1116529" y="874189"/>
                  </a:lnTo>
                  <a:cubicBezTo>
                    <a:pt x="1114093" y="917786"/>
                    <a:pt x="1091091" y="957635"/>
                    <a:pt x="1054539" y="981541"/>
                  </a:cubicBezTo>
                  <a:lnTo>
                    <a:pt x="620315" y="1232273"/>
                  </a:lnTo>
                  <a:cubicBezTo>
                    <a:pt x="581280" y="1251965"/>
                    <a:pt x="535224" y="1251965"/>
                    <a:pt x="496189" y="1232273"/>
                  </a:cubicBezTo>
                  <a:lnTo>
                    <a:pt x="61966" y="981541"/>
                  </a:lnTo>
                  <a:cubicBezTo>
                    <a:pt x="25416" y="957635"/>
                    <a:pt x="2405" y="917786"/>
                    <a:pt x="-25" y="874189"/>
                  </a:cubicBezTo>
                  <a:close/>
                </a:path>
              </a:pathLst>
            </a:custGeom>
            <a:solidFill>
              <a:srgbClr val="9675CE"/>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Shape 11">
              <a:extLst>
                <a:ext uri="{FF2B5EF4-FFF2-40B4-BE49-F238E27FC236}">
                  <a16:creationId xmlns:a16="http://schemas.microsoft.com/office/drawing/2014/main" id="{03BDD9DC-9021-CFB3-3EE9-FAAFBD7EAF61}"/>
                </a:ext>
              </a:extLst>
            </p:cNvPr>
            <p:cNvSpPr/>
            <p:nvPr/>
          </p:nvSpPr>
          <p:spPr>
            <a:xfrm>
              <a:off x="1222911" y="3843917"/>
              <a:ext cx="1398208" cy="1561497"/>
            </a:xfrm>
            <a:custGeom>
              <a:avLst/>
              <a:gdLst>
                <a:gd name="connsiteX0" fmla="*/ -25 w 1398208"/>
                <a:gd name="connsiteY0" fmla="*/ 466730 h 1561497"/>
                <a:gd name="connsiteX1" fmla="*/ 77573 w 1398208"/>
                <a:gd name="connsiteY1" fmla="*/ 332248 h 1561497"/>
                <a:gd name="connsiteX2" fmla="*/ 621190 w 1398208"/>
                <a:gd name="connsiteY2" fmla="*/ 18359 h 1561497"/>
                <a:gd name="connsiteX3" fmla="*/ 776531 w 1398208"/>
                <a:gd name="connsiteY3" fmla="*/ 18359 h 1561497"/>
                <a:gd name="connsiteX4" fmla="*/ 1320586 w 1398208"/>
                <a:gd name="connsiteY4" fmla="*/ 332248 h 1561497"/>
                <a:gd name="connsiteX5" fmla="*/ 1398183 w 1398208"/>
                <a:gd name="connsiteY5" fmla="*/ 466730 h 1561497"/>
                <a:gd name="connsiteX6" fmla="*/ 1398183 w 1398208"/>
                <a:gd name="connsiteY6" fmla="*/ 1093926 h 1561497"/>
                <a:gd name="connsiteX7" fmla="*/ 1320586 w 1398208"/>
                <a:gd name="connsiteY7" fmla="*/ 1228408 h 1561497"/>
                <a:gd name="connsiteX8" fmla="*/ 776531 w 1398208"/>
                <a:gd name="connsiteY8" fmla="*/ 1542881 h 1561497"/>
                <a:gd name="connsiteX9" fmla="*/ 621190 w 1398208"/>
                <a:gd name="connsiteY9" fmla="*/ 1542881 h 1561497"/>
                <a:gd name="connsiteX10" fmla="*/ 77573 w 1398208"/>
                <a:gd name="connsiteY10" fmla="*/ 1228992 h 1561497"/>
                <a:gd name="connsiteX11" fmla="*/ -25 w 1398208"/>
                <a:gd name="connsiteY11" fmla="*/ 1094509 h 1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208" h="1561497">
                  <a:moveTo>
                    <a:pt x="-25" y="466730"/>
                  </a:moveTo>
                  <a:cubicBezTo>
                    <a:pt x="3003" y="412121"/>
                    <a:pt x="31808" y="362193"/>
                    <a:pt x="77573" y="332248"/>
                  </a:cubicBezTo>
                  <a:lnTo>
                    <a:pt x="621190" y="18359"/>
                  </a:lnTo>
                  <a:cubicBezTo>
                    <a:pt x="670037" y="-6292"/>
                    <a:pt x="727684" y="-6292"/>
                    <a:pt x="776531" y="18359"/>
                  </a:cubicBezTo>
                  <a:lnTo>
                    <a:pt x="1320586" y="332248"/>
                  </a:lnTo>
                  <a:cubicBezTo>
                    <a:pt x="1366357" y="362193"/>
                    <a:pt x="1395149" y="412121"/>
                    <a:pt x="1398183" y="466730"/>
                  </a:cubicBezTo>
                  <a:lnTo>
                    <a:pt x="1398183" y="1093926"/>
                  </a:lnTo>
                  <a:cubicBezTo>
                    <a:pt x="1395149" y="1148536"/>
                    <a:pt x="1366357" y="1198463"/>
                    <a:pt x="1320586" y="1228408"/>
                  </a:cubicBezTo>
                  <a:lnTo>
                    <a:pt x="776531" y="1542881"/>
                  </a:lnTo>
                  <a:cubicBezTo>
                    <a:pt x="727684" y="1567531"/>
                    <a:pt x="670037" y="1567531"/>
                    <a:pt x="621190" y="1542881"/>
                  </a:cubicBezTo>
                  <a:lnTo>
                    <a:pt x="77573" y="1228992"/>
                  </a:lnTo>
                  <a:cubicBezTo>
                    <a:pt x="31808" y="1199047"/>
                    <a:pt x="3003" y="1149119"/>
                    <a:pt x="-25" y="1094509"/>
                  </a:cubicBezTo>
                  <a:close/>
                </a:path>
              </a:pathLst>
            </a:custGeom>
            <a:solidFill>
              <a:srgbClr val="FFFFFF"/>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Freeform: Shape 12">
              <a:extLst>
                <a:ext uri="{FF2B5EF4-FFF2-40B4-BE49-F238E27FC236}">
                  <a16:creationId xmlns:a16="http://schemas.microsoft.com/office/drawing/2014/main" id="{44ACAA0A-9E50-F49B-1A5F-DEC02E1E7770}"/>
                </a:ext>
              </a:extLst>
            </p:cNvPr>
            <p:cNvSpPr/>
            <p:nvPr/>
          </p:nvSpPr>
          <p:spPr>
            <a:xfrm>
              <a:off x="1173319" y="3287803"/>
              <a:ext cx="1496954" cy="1661507"/>
            </a:xfrm>
            <a:custGeom>
              <a:avLst/>
              <a:gdLst>
                <a:gd name="connsiteX0" fmla="*/ 748380 w 1496954"/>
                <a:gd name="connsiteY0" fmla="*/ 1661359 h 1661507"/>
                <a:gd name="connsiteX1" fmla="*/ 646278 w 1496954"/>
                <a:gd name="connsiteY1" fmla="*/ 1636125 h 1661507"/>
                <a:gd name="connsiteX2" fmla="*/ 102077 w 1496954"/>
                <a:gd name="connsiteY2" fmla="*/ 1321944 h 1661507"/>
                <a:gd name="connsiteX3" fmla="*/ -25 w 1496954"/>
                <a:gd name="connsiteY3" fmla="*/ 1143996 h 1661507"/>
                <a:gd name="connsiteX4" fmla="*/ -25 w 1496954"/>
                <a:gd name="connsiteY4" fmla="*/ 516800 h 1661507"/>
                <a:gd name="connsiteX5" fmla="*/ 102077 w 1496954"/>
                <a:gd name="connsiteY5" fmla="*/ 338852 h 1661507"/>
                <a:gd name="connsiteX6" fmla="*/ 645695 w 1496954"/>
                <a:gd name="connsiteY6" fmla="*/ 25108 h 1661507"/>
                <a:gd name="connsiteX7" fmla="*/ 851211 w 1496954"/>
                <a:gd name="connsiteY7" fmla="*/ 25108 h 1661507"/>
                <a:gd name="connsiteX8" fmla="*/ 1394829 w 1496954"/>
                <a:gd name="connsiteY8" fmla="*/ 338998 h 1661507"/>
                <a:gd name="connsiteX9" fmla="*/ 1496930 w 1496954"/>
                <a:gd name="connsiteY9" fmla="*/ 516800 h 1661507"/>
                <a:gd name="connsiteX10" fmla="*/ 1496930 w 1496954"/>
                <a:gd name="connsiteY10" fmla="*/ 1143996 h 1661507"/>
                <a:gd name="connsiteX11" fmla="*/ 1394829 w 1496954"/>
                <a:gd name="connsiteY11" fmla="*/ 1321798 h 1661507"/>
                <a:gd name="connsiteX12" fmla="*/ 851211 w 1496954"/>
                <a:gd name="connsiteY12" fmla="*/ 1635688 h 1661507"/>
                <a:gd name="connsiteX13" fmla="*/ 748380 w 1496954"/>
                <a:gd name="connsiteY13" fmla="*/ 1661359 h 1661507"/>
                <a:gd name="connsiteX14" fmla="*/ 748380 w 1496954"/>
                <a:gd name="connsiteY14" fmla="*/ 100663 h 1661507"/>
                <a:gd name="connsiteX15" fmla="*/ 695870 w 1496954"/>
                <a:gd name="connsiteY15" fmla="*/ 112478 h 1661507"/>
                <a:gd name="connsiteX16" fmla="*/ 152252 w 1496954"/>
                <a:gd name="connsiteY16" fmla="*/ 425201 h 1661507"/>
                <a:gd name="connsiteX17" fmla="*/ 99597 w 1496954"/>
                <a:gd name="connsiteY17" fmla="*/ 516217 h 1661507"/>
                <a:gd name="connsiteX18" fmla="*/ 99597 w 1496954"/>
                <a:gd name="connsiteY18" fmla="*/ 1143412 h 1661507"/>
                <a:gd name="connsiteX19" fmla="*/ 152252 w 1496954"/>
                <a:gd name="connsiteY19" fmla="*/ 1234429 h 1661507"/>
                <a:gd name="connsiteX20" fmla="*/ 695870 w 1496954"/>
                <a:gd name="connsiteY20" fmla="*/ 1548318 h 1661507"/>
                <a:gd name="connsiteX21" fmla="*/ 801035 w 1496954"/>
                <a:gd name="connsiteY21" fmla="*/ 1548318 h 1661507"/>
                <a:gd name="connsiteX22" fmla="*/ 1344653 w 1496954"/>
                <a:gd name="connsiteY22" fmla="*/ 1234429 h 1661507"/>
                <a:gd name="connsiteX23" fmla="*/ 1397308 w 1496954"/>
                <a:gd name="connsiteY23" fmla="*/ 1143412 h 1661507"/>
                <a:gd name="connsiteX24" fmla="*/ 1397308 w 1496954"/>
                <a:gd name="connsiteY24" fmla="*/ 516217 h 1661507"/>
                <a:gd name="connsiteX25" fmla="*/ 1344653 w 1496954"/>
                <a:gd name="connsiteY25" fmla="*/ 425201 h 1661507"/>
                <a:gd name="connsiteX26" fmla="*/ 801327 w 1496954"/>
                <a:gd name="connsiteY26" fmla="*/ 111311 h 1661507"/>
                <a:gd name="connsiteX27" fmla="*/ 748380 w 1496954"/>
                <a:gd name="connsiteY27" fmla="*/ 99497 h 1661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6954" h="1661507">
                  <a:moveTo>
                    <a:pt x="748380" y="1661359"/>
                  </a:moveTo>
                  <a:cubicBezTo>
                    <a:pt x="712743" y="1661855"/>
                    <a:pt x="677581" y="1653161"/>
                    <a:pt x="646278" y="1636125"/>
                  </a:cubicBezTo>
                  <a:lnTo>
                    <a:pt x="102077" y="1321944"/>
                  </a:lnTo>
                  <a:cubicBezTo>
                    <a:pt x="40938" y="1282941"/>
                    <a:pt x="2792" y="1216458"/>
                    <a:pt x="-25" y="1143996"/>
                  </a:cubicBezTo>
                  <a:lnTo>
                    <a:pt x="-25" y="516800"/>
                  </a:lnTo>
                  <a:cubicBezTo>
                    <a:pt x="2767" y="444323"/>
                    <a:pt x="40921" y="377840"/>
                    <a:pt x="102077" y="338852"/>
                  </a:cubicBezTo>
                  <a:lnTo>
                    <a:pt x="645695" y="25108"/>
                  </a:lnTo>
                  <a:cubicBezTo>
                    <a:pt x="710070" y="-8541"/>
                    <a:pt x="786836" y="-8541"/>
                    <a:pt x="851211" y="25108"/>
                  </a:cubicBezTo>
                  <a:lnTo>
                    <a:pt x="1394829" y="338998"/>
                  </a:lnTo>
                  <a:cubicBezTo>
                    <a:pt x="1456002" y="377898"/>
                    <a:pt x="1494159" y="444366"/>
                    <a:pt x="1496930" y="516800"/>
                  </a:cubicBezTo>
                  <a:lnTo>
                    <a:pt x="1496930" y="1143996"/>
                  </a:lnTo>
                  <a:cubicBezTo>
                    <a:pt x="1494144" y="1216429"/>
                    <a:pt x="1455987" y="1282883"/>
                    <a:pt x="1394829" y="1321798"/>
                  </a:cubicBezTo>
                  <a:lnTo>
                    <a:pt x="851211" y="1635688"/>
                  </a:lnTo>
                  <a:cubicBezTo>
                    <a:pt x="819723" y="1652972"/>
                    <a:pt x="784298" y="1661811"/>
                    <a:pt x="748380" y="1661359"/>
                  </a:cubicBezTo>
                  <a:close/>
                  <a:moveTo>
                    <a:pt x="748380" y="100663"/>
                  </a:moveTo>
                  <a:cubicBezTo>
                    <a:pt x="730168" y="100182"/>
                    <a:pt x="712121" y="104237"/>
                    <a:pt x="695870" y="112478"/>
                  </a:cubicBezTo>
                  <a:lnTo>
                    <a:pt x="152252" y="425201"/>
                  </a:lnTo>
                  <a:cubicBezTo>
                    <a:pt x="122036" y="446204"/>
                    <a:pt x="102738" y="479562"/>
                    <a:pt x="99597" y="516217"/>
                  </a:cubicBezTo>
                  <a:lnTo>
                    <a:pt x="99597" y="1143412"/>
                  </a:lnTo>
                  <a:cubicBezTo>
                    <a:pt x="102797" y="1180052"/>
                    <a:pt x="122083" y="1213396"/>
                    <a:pt x="152252" y="1234429"/>
                  </a:cubicBezTo>
                  <a:lnTo>
                    <a:pt x="695870" y="1548318"/>
                  </a:lnTo>
                  <a:cubicBezTo>
                    <a:pt x="729393" y="1562977"/>
                    <a:pt x="767512" y="1562977"/>
                    <a:pt x="801035" y="1548318"/>
                  </a:cubicBezTo>
                  <a:lnTo>
                    <a:pt x="1344653" y="1234429"/>
                  </a:lnTo>
                  <a:cubicBezTo>
                    <a:pt x="1374817" y="1213396"/>
                    <a:pt x="1394114" y="1180052"/>
                    <a:pt x="1397308" y="1143412"/>
                  </a:cubicBezTo>
                  <a:lnTo>
                    <a:pt x="1397308" y="516217"/>
                  </a:lnTo>
                  <a:cubicBezTo>
                    <a:pt x="1394114" y="479577"/>
                    <a:pt x="1374817" y="446233"/>
                    <a:pt x="1344653" y="425201"/>
                  </a:cubicBezTo>
                  <a:lnTo>
                    <a:pt x="801327" y="111311"/>
                  </a:lnTo>
                  <a:cubicBezTo>
                    <a:pt x="784931" y="103041"/>
                    <a:pt x="766735" y="98986"/>
                    <a:pt x="748380" y="99497"/>
                  </a:cubicBezTo>
                  <a:close/>
                </a:path>
              </a:pathLst>
            </a:custGeom>
            <a:solidFill>
              <a:srgbClr val="009687"/>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 name="Freeform: Shape 13">
              <a:extLst>
                <a:ext uri="{FF2B5EF4-FFF2-40B4-BE49-F238E27FC236}">
                  <a16:creationId xmlns:a16="http://schemas.microsoft.com/office/drawing/2014/main" id="{D055CFD8-72E2-58CD-3662-1E3840C47B0A}"/>
                </a:ext>
              </a:extLst>
            </p:cNvPr>
            <p:cNvSpPr/>
            <p:nvPr/>
          </p:nvSpPr>
          <p:spPr>
            <a:xfrm>
              <a:off x="1603896" y="3549041"/>
              <a:ext cx="4248008" cy="1159728"/>
            </a:xfrm>
            <a:custGeom>
              <a:avLst/>
              <a:gdLst>
                <a:gd name="connsiteX0" fmla="*/ 4247984 w 4248008"/>
                <a:gd name="connsiteY0" fmla="*/ 579516 h 1159728"/>
                <a:gd name="connsiteX1" fmla="*/ 3667901 w 4248008"/>
                <a:gd name="connsiteY1" fmla="*/ 1159599 h 1159728"/>
                <a:gd name="connsiteX2" fmla="*/ 3667172 w 4248008"/>
                <a:gd name="connsiteY2" fmla="*/ 1159599 h 1159728"/>
                <a:gd name="connsiteX3" fmla="*/ 580204 w 4248008"/>
                <a:gd name="connsiteY3" fmla="*/ 1159599 h 1159728"/>
                <a:gd name="connsiteX4" fmla="*/ -25 w 4248008"/>
                <a:gd name="connsiteY4" fmla="*/ 579662 h 1159728"/>
                <a:gd name="connsiteX5" fmla="*/ -25 w 4248008"/>
                <a:gd name="connsiteY5" fmla="*/ 579516 h 1159728"/>
                <a:gd name="connsiteX6" fmla="*/ -25 w 4248008"/>
                <a:gd name="connsiteY6" fmla="*/ 579516 h 1159728"/>
                <a:gd name="connsiteX7" fmla="*/ 580204 w 4248008"/>
                <a:gd name="connsiteY7" fmla="*/ -129 h 1159728"/>
                <a:gd name="connsiteX8" fmla="*/ 3667172 w 4248008"/>
                <a:gd name="connsiteY8" fmla="*/ -129 h 1159728"/>
                <a:gd name="connsiteX9" fmla="*/ 4247401 w 4248008"/>
                <a:gd name="connsiteY9" fmla="*/ 580100 h 115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8008" h="1159728">
                  <a:moveTo>
                    <a:pt x="4247984" y="579516"/>
                  </a:moveTo>
                  <a:cubicBezTo>
                    <a:pt x="4247984" y="899882"/>
                    <a:pt x="3988267" y="1159599"/>
                    <a:pt x="3667901" y="1159599"/>
                  </a:cubicBezTo>
                  <a:cubicBezTo>
                    <a:pt x="3667653" y="1159599"/>
                    <a:pt x="3667420" y="1159599"/>
                    <a:pt x="3667172" y="1159599"/>
                  </a:cubicBezTo>
                  <a:lnTo>
                    <a:pt x="580204" y="1159599"/>
                  </a:lnTo>
                  <a:cubicBezTo>
                    <a:pt x="259833" y="1159686"/>
                    <a:pt x="56" y="900027"/>
                    <a:pt x="-25" y="579662"/>
                  </a:cubicBezTo>
                  <a:cubicBezTo>
                    <a:pt x="-25" y="579618"/>
                    <a:pt x="-25" y="579560"/>
                    <a:pt x="-25" y="579516"/>
                  </a:cubicBezTo>
                  <a:lnTo>
                    <a:pt x="-25" y="579516"/>
                  </a:lnTo>
                  <a:cubicBezTo>
                    <a:pt x="298" y="259297"/>
                    <a:pt x="259980" y="-129"/>
                    <a:pt x="580204" y="-129"/>
                  </a:cubicBezTo>
                  <a:lnTo>
                    <a:pt x="3667172" y="-129"/>
                  </a:lnTo>
                  <a:cubicBezTo>
                    <a:pt x="3987625" y="-129"/>
                    <a:pt x="4247401" y="259647"/>
                    <a:pt x="4247401" y="580100"/>
                  </a:cubicBezTo>
                  <a:close/>
                </a:path>
              </a:pathLst>
            </a:custGeom>
            <a:solidFill>
              <a:srgbClr val="FFFFFF"/>
            </a:solidFill>
            <a:ln w="14577" cap="flat">
              <a:noFill/>
              <a:prstDash val="solid"/>
              <a:miter/>
            </a:ln>
            <a:effectLst>
              <a:outerShdw blurRad="63500" sx="102000" sy="102000" algn="ctr" rotWithShape="0">
                <a:prstClr val="black">
                  <a:alpha val="2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Freeform: Shape 14">
              <a:extLst>
                <a:ext uri="{FF2B5EF4-FFF2-40B4-BE49-F238E27FC236}">
                  <a16:creationId xmlns:a16="http://schemas.microsoft.com/office/drawing/2014/main" id="{C60F5DC9-AB3D-4286-5A29-2934832322B2}"/>
                </a:ext>
              </a:extLst>
            </p:cNvPr>
            <p:cNvSpPr/>
            <p:nvPr/>
          </p:nvSpPr>
          <p:spPr>
            <a:xfrm>
              <a:off x="1363520" y="3494453"/>
              <a:ext cx="1116553" cy="1247170"/>
            </a:xfrm>
            <a:custGeom>
              <a:avLst/>
              <a:gdLst>
                <a:gd name="connsiteX0" fmla="*/ -25 w 1116553"/>
                <a:gd name="connsiteY0" fmla="*/ 372724 h 1247170"/>
                <a:gd name="connsiteX1" fmla="*/ 61966 w 1116553"/>
                <a:gd name="connsiteY1" fmla="*/ 265371 h 1247170"/>
                <a:gd name="connsiteX2" fmla="*/ 496189 w 1116553"/>
                <a:gd name="connsiteY2" fmla="*/ 14639 h 1247170"/>
                <a:gd name="connsiteX3" fmla="*/ 620315 w 1116553"/>
                <a:gd name="connsiteY3" fmla="*/ 14639 h 1247170"/>
                <a:gd name="connsiteX4" fmla="*/ 1054539 w 1116553"/>
                <a:gd name="connsiteY4" fmla="*/ 265371 h 1247170"/>
                <a:gd name="connsiteX5" fmla="*/ 1116529 w 1116553"/>
                <a:gd name="connsiteY5" fmla="*/ 372724 h 1247170"/>
                <a:gd name="connsiteX6" fmla="*/ 1116529 w 1116553"/>
                <a:gd name="connsiteY6" fmla="*/ 874189 h 1247170"/>
                <a:gd name="connsiteX7" fmla="*/ 1054539 w 1116553"/>
                <a:gd name="connsiteY7" fmla="*/ 981541 h 1247170"/>
                <a:gd name="connsiteX8" fmla="*/ 620315 w 1116553"/>
                <a:gd name="connsiteY8" fmla="*/ 1232273 h 1247170"/>
                <a:gd name="connsiteX9" fmla="*/ 496189 w 1116553"/>
                <a:gd name="connsiteY9" fmla="*/ 1232273 h 1247170"/>
                <a:gd name="connsiteX10" fmla="*/ 61966 w 1116553"/>
                <a:gd name="connsiteY10" fmla="*/ 981541 h 1247170"/>
                <a:gd name="connsiteX11" fmla="*/ -25 w 1116553"/>
                <a:gd name="connsiteY11" fmla="*/ 874189 h 124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553" h="1247170">
                  <a:moveTo>
                    <a:pt x="-25" y="372724"/>
                  </a:moveTo>
                  <a:cubicBezTo>
                    <a:pt x="2405" y="329126"/>
                    <a:pt x="25416" y="289278"/>
                    <a:pt x="61966" y="265371"/>
                  </a:cubicBezTo>
                  <a:lnTo>
                    <a:pt x="496189" y="14639"/>
                  </a:lnTo>
                  <a:cubicBezTo>
                    <a:pt x="535224" y="-5052"/>
                    <a:pt x="581280" y="-5052"/>
                    <a:pt x="620315" y="14639"/>
                  </a:cubicBezTo>
                  <a:lnTo>
                    <a:pt x="1054539" y="265371"/>
                  </a:lnTo>
                  <a:cubicBezTo>
                    <a:pt x="1091091" y="289278"/>
                    <a:pt x="1114093" y="329126"/>
                    <a:pt x="1116529" y="372724"/>
                  </a:cubicBezTo>
                  <a:lnTo>
                    <a:pt x="1116529" y="874189"/>
                  </a:lnTo>
                  <a:cubicBezTo>
                    <a:pt x="1114093" y="917786"/>
                    <a:pt x="1091091" y="957635"/>
                    <a:pt x="1054539" y="981541"/>
                  </a:cubicBezTo>
                  <a:lnTo>
                    <a:pt x="620315" y="1232273"/>
                  </a:lnTo>
                  <a:cubicBezTo>
                    <a:pt x="581280" y="1251964"/>
                    <a:pt x="535224" y="1251964"/>
                    <a:pt x="496189" y="1232273"/>
                  </a:cubicBezTo>
                  <a:lnTo>
                    <a:pt x="61966" y="981541"/>
                  </a:lnTo>
                  <a:cubicBezTo>
                    <a:pt x="25416" y="957635"/>
                    <a:pt x="2405" y="917786"/>
                    <a:pt x="-25" y="874189"/>
                  </a:cubicBezTo>
                  <a:close/>
                </a:path>
              </a:pathLst>
            </a:custGeom>
            <a:solidFill>
              <a:srgbClr val="4DB7AD"/>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Freeform: Shape 16">
              <a:extLst>
                <a:ext uri="{FF2B5EF4-FFF2-40B4-BE49-F238E27FC236}">
                  <a16:creationId xmlns:a16="http://schemas.microsoft.com/office/drawing/2014/main" id="{A0B6BD48-D464-B63E-00EF-DE7B55986611}"/>
                </a:ext>
              </a:extLst>
            </p:cNvPr>
            <p:cNvSpPr/>
            <p:nvPr/>
          </p:nvSpPr>
          <p:spPr>
            <a:xfrm>
              <a:off x="6389542" y="1451532"/>
              <a:ext cx="1398062" cy="1560914"/>
            </a:xfrm>
            <a:custGeom>
              <a:avLst/>
              <a:gdLst>
                <a:gd name="connsiteX0" fmla="*/ 121 w 1398062"/>
                <a:gd name="connsiteY0" fmla="*/ 466731 h 1560914"/>
                <a:gd name="connsiteX1" fmla="*/ 77719 w 1398062"/>
                <a:gd name="connsiteY1" fmla="*/ 332248 h 1560914"/>
                <a:gd name="connsiteX2" fmla="*/ 621336 w 1398062"/>
                <a:gd name="connsiteY2" fmla="*/ 18359 h 1560914"/>
                <a:gd name="connsiteX3" fmla="*/ 776677 w 1398062"/>
                <a:gd name="connsiteY3" fmla="*/ 18359 h 1560914"/>
                <a:gd name="connsiteX4" fmla="*/ 1320295 w 1398062"/>
                <a:gd name="connsiteY4" fmla="*/ 332248 h 1560914"/>
                <a:gd name="connsiteX5" fmla="*/ 1398038 w 1398062"/>
                <a:gd name="connsiteY5" fmla="*/ 466731 h 1560914"/>
                <a:gd name="connsiteX6" fmla="*/ 1398038 w 1398062"/>
                <a:gd name="connsiteY6" fmla="*/ 1093926 h 1560914"/>
                <a:gd name="connsiteX7" fmla="*/ 1320295 w 1398062"/>
                <a:gd name="connsiteY7" fmla="*/ 1228408 h 1560914"/>
                <a:gd name="connsiteX8" fmla="*/ 776677 w 1398062"/>
                <a:gd name="connsiteY8" fmla="*/ 1542298 h 1560914"/>
                <a:gd name="connsiteX9" fmla="*/ 621336 w 1398062"/>
                <a:gd name="connsiteY9" fmla="*/ 1542298 h 1560914"/>
                <a:gd name="connsiteX10" fmla="*/ 77573 w 1398062"/>
                <a:gd name="connsiteY10" fmla="*/ 1228992 h 1560914"/>
                <a:gd name="connsiteX11" fmla="*/ -25 w 1398062"/>
                <a:gd name="connsiteY11" fmla="*/ 1094509 h 15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62" h="1560914">
                  <a:moveTo>
                    <a:pt x="121" y="466731"/>
                  </a:moveTo>
                  <a:cubicBezTo>
                    <a:pt x="3155" y="412121"/>
                    <a:pt x="31948" y="362193"/>
                    <a:pt x="77719" y="332248"/>
                  </a:cubicBezTo>
                  <a:lnTo>
                    <a:pt x="621336" y="18359"/>
                  </a:lnTo>
                  <a:cubicBezTo>
                    <a:pt x="670185" y="-6292"/>
                    <a:pt x="727828" y="-6292"/>
                    <a:pt x="776677" y="18359"/>
                  </a:cubicBezTo>
                  <a:lnTo>
                    <a:pt x="1320295" y="332248"/>
                  </a:lnTo>
                  <a:cubicBezTo>
                    <a:pt x="1366094" y="362179"/>
                    <a:pt x="1394960" y="412106"/>
                    <a:pt x="1398038" y="466731"/>
                  </a:cubicBezTo>
                  <a:lnTo>
                    <a:pt x="1398038" y="1093926"/>
                  </a:lnTo>
                  <a:cubicBezTo>
                    <a:pt x="1394960" y="1148550"/>
                    <a:pt x="1366094" y="1198478"/>
                    <a:pt x="1320295" y="1228408"/>
                  </a:cubicBezTo>
                  <a:lnTo>
                    <a:pt x="776677" y="1542298"/>
                  </a:lnTo>
                  <a:cubicBezTo>
                    <a:pt x="727828" y="1566948"/>
                    <a:pt x="670185" y="1566948"/>
                    <a:pt x="621336" y="1542298"/>
                  </a:cubicBezTo>
                  <a:lnTo>
                    <a:pt x="77573" y="1228992"/>
                  </a:lnTo>
                  <a:cubicBezTo>
                    <a:pt x="31802" y="1199047"/>
                    <a:pt x="3009" y="1149119"/>
                    <a:pt x="-25" y="1094509"/>
                  </a:cubicBezTo>
                  <a:close/>
                </a:path>
              </a:pathLst>
            </a:custGeom>
            <a:solidFill>
              <a:srgbClr val="FFFFFF"/>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 name="Freeform: Shape 17">
              <a:extLst>
                <a:ext uri="{FF2B5EF4-FFF2-40B4-BE49-F238E27FC236}">
                  <a16:creationId xmlns:a16="http://schemas.microsoft.com/office/drawing/2014/main" id="{DD7CF17C-D840-34E7-B76D-4F5326242521}"/>
                </a:ext>
              </a:extLst>
            </p:cNvPr>
            <p:cNvSpPr/>
            <p:nvPr/>
          </p:nvSpPr>
          <p:spPr>
            <a:xfrm>
              <a:off x="6339512" y="1402052"/>
              <a:ext cx="1497538" cy="1661801"/>
            </a:xfrm>
            <a:custGeom>
              <a:avLst/>
              <a:gdLst>
                <a:gd name="connsiteX0" fmla="*/ 749109 w 1497538"/>
                <a:gd name="connsiteY0" fmla="*/ 1661643 h 1661801"/>
                <a:gd name="connsiteX1" fmla="*/ 646278 w 1497538"/>
                <a:gd name="connsiteY1" fmla="*/ 1636410 h 1661801"/>
                <a:gd name="connsiteX2" fmla="*/ 102806 w 1497538"/>
                <a:gd name="connsiteY2" fmla="*/ 1321937 h 1661801"/>
                <a:gd name="connsiteX3" fmla="*/ -25 w 1497538"/>
                <a:gd name="connsiteY3" fmla="*/ 1143988 h 1661801"/>
                <a:gd name="connsiteX4" fmla="*/ -25 w 1497538"/>
                <a:gd name="connsiteY4" fmla="*/ 516793 h 1661801"/>
                <a:gd name="connsiteX5" fmla="*/ 102806 w 1497538"/>
                <a:gd name="connsiteY5" fmla="*/ 338991 h 1661801"/>
                <a:gd name="connsiteX6" fmla="*/ 646278 w 1497538"/>
                <a:gd name="connsiteY6" fmla="*/ 24955 h 1661801"/>
                <a:gd name="connsiteX7" fmla="*/ 851794 w 1497538"/>
                <a:gd name="connsiteY7" fmla="*/ 24955 h 1661801"/>
                <a:gd name="connsiteX8" fmla="*/ 1395412 w 1497538"/>
                <a:gd name="connsiteY8" fmla="*/ 338991 h 1661801"/>
                <a:gd name="connsiteX9" fmla="*/ 1497514 w 1497538"/>
                <a:gd name="connsiteY9" fmla="*/ 516793 h 1661801"/>
                <a:gd name="connsiteX10" fmla="*/ 1497514 w 1497538"/>
                <a:gd name="connsiteY10" fmla="*/ 1143988 h 1661801"/>
                <a:gd name="connsiteX11" fmla="*/ 1395412 w 1497538"/>
                <a:gd name="connsiteY11" fmla="*/ 1321791 h 1661801"/>
                <a:gd name="connsiteX12" fmla="*/ 851794 w 1497538"/>
                <a:gd name="connsiteY12" fmla="*/ 1635681 h 1661801"/>
                <a:gd name="connsiteX13" fmla="*/ 749109 w 1497538"/>
                <a:gd name="connsiteY13" fmla="*/ 1661643 h 1661801"/>
                <a:gd name="connsiteX14" fmla="*/ 749109 w 1497538"/>
                <a:gd name="connsiteY14" fmla="*/ 100948 h 1661801"/>
                <a:gd name="connsiteX15" fmla="*/ 696454 w 1497538"/>
                <a:gd name="connsiteY15" fmla="*/ 112763 h 1661801"/>
                <a:gd name="connsiteX16" fmla="*/ 152836 w 1497538"/>
                <a:gd name="connsiteY16" fmla="*/ 426652 h 1661801"/>
                <a:gd name="connsiteX17" fmla="*/ 100327 w 1497538"/>
                <a:gd name="connsiteY17" fmla="*/ 517668 h 1661801"/>
                <a:gd name="connsiteX18" fmla="*/ 100327 w 1497538"/>
                <a:gd name="connsiteY18" fmla="*/ 1144864 h 1661801"/>
                <a:gd name="connsiteX19" fmla="*/ 152836 w 1497538"/>
                <a:gd name="connsiteY19" fmla="*/ 1235880 h 1661801"/>
                <a:gd name="connsiteX20" fmla="*/ 696454 w 1497538"/>
                <a:gd name="connsiteY20" fmla="*/ 1548894 h 1661801"/>
                <a:gd name="connsiteX21" fmla="*/ 801618 w 1497538"/>
                <a:gd name="connsiteY21" fmla="*/ 1548894 h 1661801"/>
                <a:gd name="connsiteX22" fmla="*/ 1345382 w 1497538"/>
                <a:gd name="connsiteY22" fmla="*/ 1235005 h 1661801"/>
                <a:gd name="connsiteX23" fmla="*/ 1397892 w 1497538"/>
                <a:gd name="connsiteY23" fmla="*/ 1143988 h 1661801"/>
                <a:gd name="connsiteX24" fmla="*/ 1397892 w 1497538"/>
                <a:gd name="connsiteY24" fmla="*/ 516793 h 1661801"/>
                <a:gd name="connsiteX25" fmla="*/ 1345382 w 1497538"/>
                <a:gd name="connsiteY25" fmla="*/ 425777 h 1661801"/>
                <a:gd name="connsiteX26" fmla="*/ 801618 w 1497538"/>
                <a:gd name="connsiteY26" fmla="*/ 111887 h 1661801"/>
                <a:gd name="connsiteX27" fmla="*/ 749109 w 1497538"/>
                <a:gd name="connsiteY27" fmla="*/ 99489 h 166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7538" h="1661801">
                  <a:moveTo>
                    <a:pt x="749109" y="1661643"/>
                  </a:moveTo>
                  <a:cubicBezTo>
                    <a:pt x="713228" y="1662242"/>
                    <a:pt x="677813" y="1653548"/>
                    <a:pt x="646278" y="1636410"/>
                  </a:cubicBezTo>
                  <a:lnTo>
                    <a:pt x="102806" y="1321937"/>
                  </a:lnTo>
                  <a:cubicBezTo>
                    <a:pt x="41370" y="1283124"/>
                    <a:pt x="2936" y="1216597"/>
                    <a:pt x="-25" y="1143988"/>
                  </a:cubicBezTo>
                  <a:lnTo>
                    <a:pt x="-25" y="516793"/>
                  </a:lnTo>
                  <a:cubicBezTo>
                    <a:pt x="2849" y="444199"/>
                    <a:pt x="41312" y="377687"/>
                    <a:pt x="102806" y="338991"/>
                  </a:cubicBezTo>
                  <a:lnTo>
                    <a:pt x="646278" y="24955"/>
                  </a:lnTo>
                  <a:cubicBezTo>
                    <a:pt x="710704" y="-8490"/>
                    <a:pt x="787368" y="-8490"/>
                    <a:pt x="851794" y="24955"/>
                  </a:cubicBezTo>
                  <a:lnTo>
                    <a:pt x="1395412" y="338991"/>
                  </a:lnTo>
                  <a:cubicBezTo>
                    <a:pt x="1456644" y="377833"/>
                    <a:pt x="1494830" y="444330"/>
                    <a:pt x="1497514" y="516793"/>
                  </a:cubicBezTo>
                  <a:lnTo>
                    <a:pt x="1497514" y="1143988"/>
                  </a:lnTo>
                  <a:cubicBezTo>
                    <a:pt x="1494771" y="1216437"/>
                    <a:pt x="1456600" y="1282905"/>
                    <a:pt x="1395412" y="1321791"/>
                  </a:cubicBezTo>
                  <a:lnTo>
                    <a:pt x="851794" y="1635681"/>
                  </a:lnTo>
                  <a:cubicBezTo>
                    <a:pt x="820391" y="1653067"/>
                    <a:pt x="785005" y="1662008"/>
                    <a:pt x="749109" y="1661643"/>
                  </a:cubicBezTo>
                  <a:close/>
                  <a:moveTo>
                    <a:pt x="749109" y="100948"/>
                  </a:moveTo>
                  <a:cubicBezTo>
                    <a:pt x="730848" y="100467"/>
                    <a:pt x="712761" y="104521"/>
                    <a:pt x="696454" y="112763"/>
                  </a:cubicBezTo>
                  <a:lnTo>
                    <a:pt x="152836" y="426652"/>
                  </a:lnTo>
                  <a:cubicBezTo>
                    <a:pt x="122701" y="447699"/>
                    <a:pt x="103477" y="481043"/>
                    <a:pt x="100327" y="517668"/>
                  </a:cubicBezTo>
                  <a:lnTo>
                    <a:pt x="100327" y="1144864"/>
                  </a:lnTo>
                  <a:cubicBezTo>
                    <a:pt x="103477" y="1181489"/>
                    <a:pt x="122701" y="1214832"/>
                    <a:pt x="152836" y="1235880"/>
                  </a:cubicBezTo>
                  <a:lnTo>
                    <a:pt x="696454" y="1548894"/>
                  </a:lnTo>
                  <a:cubicBezTo>
                    <a:pt x="729972" y="1563553"/>
                    <a:pt x="768100" y="1563553"/>
                    <a:pt x="801618" y="1548894"/>
                  </a:cubicBezTo>
                  <a:lnTo>
                    <a:pt x="1345382" y="1235005"/>
                  </a:lnTo>
                  <a:cubicBezTo>
                    <a:pt x="1375517" y="1213957"/>
                    <a:pt x="1394741" y="1180614"/>
                    <a:pt x="1397892" y="1143988"/>
                  </a:cubicBezTo>
                  <a:lnTo>
                    <a:pt x="1397892" y="516793"/>
                  </a:lnTo>
                  <a:cubicBezTo>
                    <a:pt x="1394741" y="480168"/>
                    <a:pt x="1375517" y="446824"/>
                    <a:pt x="1345382" y="425777"/>
                  </a:cubicBezTo>
                  <a:lnTo>
                    <a:pt x="801618" y="111887"/>
                  </a:lnTo>
                  <a:cubicBezTo>
                    <a:pt x="785413" y="103442"/>
                    <a:pt x="767371" y="99183"/>
                    <a:pt x="749109" y="99489"/>
                  </a:cubicBezTo>
                  <a:close/>
                </a:path>
              </a:pathLst>
            </a:custGeom>
            <a:solidFill>
              <a:srgbClr val="546F7A"/>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Freeform: Shape 18">
              <a:extLst>
                <a:ext uri="{FF2B5EF4-FFF2-40B4-BE49-F238E27FC236}">
                  <a16:creationId xmlns:a16="http://schemas.microsoft.com/office/drawing/2014/main" id="{438EE2B5-4000-3278-838D-C960CBF2F5F8}"/>
                </a:ext>
              </a:extLst>
            </p:cNvPr>
            <p:cNvSpPr/>
            <p:nvPr/>
          </p:nvSpPr>
          <p:spPr>
            <a:xfrm>
              <a:off x="6770673" y="1662700"/>
              <a:ext cx="4248008" cy="1160311"/>
            </a:xfrm>
            <a:custGeom>
              <a:avLst/>
              <a:gdLst>
                <a:gd name="connsiteX0" fmla="*/ 4247984 w 4248008"/>
                <a:gd name="connsiteY0" fmla="*/ 580100 h 1160311"/>
                <a:gd name="connsiteX1" fmla="*/ 3668193 w 4248008"/>
                <a:gd name="connsiteY1" fmla="*/ 1160183 h 1160311"/>
                <a:gd name="connsiteX2" fmla="*/ 3667902 w 4248008"/>
                <a:gd name="connsiteY2" fmla="*/ 1160183 h 1160311"/>
                <a:gd name="connsiteX3" fmla="*/ 580204 w 4248008"/>
                <a:gd name="connsiteY3" fmla="*/ 1160183 h 1160311"/>
                <a:gd name="connsiteX4" fmla="*/ -25 w 4248008"/>
                <a:gd name="connsiteY4" fmla="*/ 580245 h 1160311"/>
                <a:gd name="connsiteX5" fmla="*/ -25 w 4248008"/>
                <a:gd name="connsiteY5" fmla="*/ 580100 h 1160311"/>
                <a:gd name="connsiteX6" fmla="*/ -25 w 4248008"/>
                <a:gd name="connsiteY6" fmla="*/ 580100 h 1160311"/>
                <a:gd name="connsiteX7" fmla="*/ 580204 w 4248008"/>
                <a:gd name="connsiteY7" fmla="*/ -129 h 1160311"/>
                <a:gd name="connsiteX8" fmla="*/ 3667902 w 4248008"/>
                <a:gd name="connsiteY8" fmla="*/ -129 h 1160311"/>
                <a:gd name="connsiteX9" fmla="*/ 4247984 w 4248008"/>
                <a:gd name="connsiteY9" fmla="*/ 579954 h 1160311"/>
                <a:gd name="connsiteX10" fmla="*/ 4247984 w 4248008"/>
                <a:gd name="connsiteY10" fmla="*/ 580100 h 1160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008" h="1160311">
                  <a:moveTo>
                    <a:pt x="4247984" y="580100"/>
                  </a:moveTo>
                  <a:cubicBezTo>
                    <a:pt x="4248057" y="900392"/>
                    <a:pt x="3988485" y="1160095"/>
                    <a:pt x="3668193" y="1160183"/>
                  </a:cubicBezTo>
                  <a:cubicBezTo>
                    <a:pt x="3668091" y="1160183"/>
                    <a:pt x="3668003" y="1160183"/>
                    <a:pt x="3667902" y="1160183"/>
                  </a:cubicBezTo>
                  <a:lnTo>
                    <a:pt x="580204" y="1160183"/>
                  </a:lnTo>
                  <a:cubicBezTo>
                    <a:pt x="259839" y="1160270"/>
                    <a:pt x="63" y="900611"/>
                    <a:pt x="-25" y="580245"/>
                  </a:cubicBezTo>
                  <a:cubicBezTo>
                    <a:pt x="-25" y="580202"/>
                    <a:pt x="-25" y="580143"/>
                    <a:pt x="-25" y="580100"/>
                  </a:cubicBezTo>
                  <a:lnTo>
                    <a:pt x="-25" y="580100"/>
                  </a:lnTo>
                  <a:cubicBezTo>
                    <a:pt x="-25" y="259647"/>
                    <a:pt x="259751" y="-129"/>
                    <a:pt x="580204" y="-129"/>
                  </a:cubicBezTo>
                  <a:lnTo>
                    <a:pt x="3667902" y="-129"/>
                  </a:lnTo>
                  <a:cubicBezTo>
                    <a:pt x="3988267" y="-129"/>
                    <a:pt x="4247984" y="259588"/>
                    <a:pt x="4247984" y="579954"/>
                  </a:cubicBezTo>
                  <a:cubicBezTo>
                    <a:pt x="4247984" y="579997"/>
                    <a:pt x="4247984" y="580056"/>
                    <a:pt x="4247984" y="580100"/>
                  </a:cubicBezTo>
                  <a:close/>
                </a:path>
              </a:pathLst>
            </a:custGeom>
            <a:solidFill>
              <a:srgbClr val="FFFFFF"/>
            </a:solidFill>
            <a:ln w="14577" cap="flat">
              <a:noFill/>
              <a:prstDash val="solid"/>
              <a:miter/>
            </a:ln>
            <a:effectLst>
              <a:outerShdw blurRad="63500" sx="102000" sy="102000" algn="ctr" rotWithShape="0">
                <a:prstClr val="black">
                  <a:alpha val="2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Shape 19">
              <a:extLst>
                <a:ext uri="{FF2B5EF4-FFF2-40B4-BE49-F238E27FC236}">
                  <a16:creationId xmlns:a16="http://schemas.microsoft.com/office/drawing/2014/main" id="{83295E4A-C9AA-C7E2-625B-98B68984E3AF}"/>
                </a:ext>
              </a:extLst>
            </p:cNvPr>
            <p:cNvSpPr/>
            <p:nvPr/>
          </p:nvSpPr>
          <p:spPr>
            <a:xfrm>
              <a:off x="6530296" y="1608706"/>
              <a:ext cx="1116553" cy="1247148"/>
            </a:xfrm>
            <a:custGeom>
              <a:avLst/>
              <a:gdLst>
                <a:gd name="connsiteX0" fmla="*/ -25 w 1116553"/>
                <a:gd name="connsiteY0" fmla="*/ 372713 h 1247148"/>
                <a:gd name="connsiteX1" fmla="*/ 62112 w 1116553"/>
                <a:gd name="connsiteY1" fmla="*/ 265361 h 1247148"/>
                <a:gd name="connsiteX2" fmla="*/ 496335 w 1116553"/>
                <a:gd name="connsiteY2" fmla="*/ 14628 h 1247148"/>
                <a:gd name="connsiteX3" fmla="*/ 620315 w 1116553"/>
                <a:gd name="connsiteY3" fmla="*/ 14628 h 1247148"/>
                <a:gd name="connsiteX4" fmla="*/ 1054539 w 1116553"/>
                <a:gd name="connsiteY4" fmla="*/ 265361 h 1247148"/>
                <a:gd name="connsiteX5" fmla="*/ 1116529 w 1116553"/>
                <a:gd name="connsiteY5" fmla="*/ 372713 h 1247148"/>
                <a:gd name="connsiteX6" fmla="*/ 1116529 w 1116553"/>
                <a:gd name="connsiteY6" fmla="*/ 874178 h 1247148"/>
                <a:gd name="connsiteX7" fmla="*/ 1054539 w 1116553"/>
                <a:gd name="connsiteY7" fmla="*/ 981530 h 1247148"/>
                <a:gd name="connsiteX8" fmla="*/ 620315 w 1116553"/>
                <a:gd name="connsiteY8" fmla="*/ 1232262 h 1247148"/>
                <a:gd name="connsiteX9" fmla="*/ 496335 w 1116553"/>
                <a:gd name="connsiteY9" fmla="*/ 1232262 h 1247148"/>
                <a:gd name="connsiteX10" fmla="*/ 62112 w 1116553"/>
                <a:gd name="connsiteY10" fmla="*/ 981530 h 1247148"/>
                <a:gd name="connsiteX11" fmla="*/ -25 w 1116553"/>
                <a:gd name="connsiteY11" fmla="*/ 874178 h 1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553" h="1247148">
                  <a:moveTo>
                    <a:pt x="-25" y="372713"/>
                  </a:moveTo>
                  <a:cubicBezTo>
                    <a:pt x="2455" y="329087"/>
                    <a:pt x="25530" y="289238"/>
                    <a:pt x="62112" y="265361"/>
                  </a:cubicBezTo>
                  <a:lnTo>
                    <a:pt x="496335" y="14628"/>
                  </a:lnTo>
                  <a:cubicBezTo>
                    <a:pt x="535323" y="-5048"/>
                    <a:pt x="581327" y="-5048"/>
                    <a:pt x="620315" y="14628"/>
                  </a:cubicBezTo>
                  <a:lnTo>
                    <a:pt x="1054539" y="265361"/>
                  </a:lnTo>
                  <a:cubicBezTo>
                    <a:pt x="1091091" y="289267"/>
                    <a:pt x="1114093" y="329116"/>
                    <a:pt x="1116529" y="372713"/>
                  </a:cubicBezTo>
                  <a:lnTo>
                    <a:pt x="1116529" y="874178"/>
                  </a:lnTo>
                  <a:cubicBezTo>
                    <a:pt x="1114093" y="917775"/>
                    <a:pt x="1091091" y="957624"/>
                    <a:pt x="1054539" y="981530"/>
                  </a:cubicBezTo>
                  <a:lnTo>
                    <a:pt x="620315" y="1232262"/>
                  </a:lnTo>
                  <a:cubicBezTo>
                    <a:pt x="581327" y="1251939"/>
                    <a:pt x="535323" y="1251939"/>
                    <a:pt x="496335" y="1232262"/>
                  </a:cubicBezTo>
                  <a:lnTo>
                    <a:pt x="62112" y="981530"/>
                  </a:lnTo>
                  <a:cubicBezTo>
                    <a:pt x="25530" y="957653"/>
                    <a:pt x="2455" y="917804"/>
                    <a:pt x="-25" y="874178"/>
                  </a:cubicBezTo>
                  <a:close/>
                </a:path>
              </a:pathLst>
            </a:custGeom>
            <a:solidFill>
              <a:srgbClr val="90A4AD"/>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Shape 21">
              <a:extLst>
                <a:ext uri="{FF2B5EF4-FFF2-40B4-BE49-F238E27FC236}">
                  <a16:creationId xmlns:a16="http://schemas.microsoft.com/office/drawing/2014/main" id="{5288AF3A-7F46-8CBB-C363-9349EFD851E8}"/>
                </a:ext>
              </a:extLst>
            </p:cNvPr>
            <p:cNvSpPr/>
            <p:nvPr/>
          </p:nvSpPr>
          <p:spPr>
            <a:xfrm>
              <a:off x="6389542" y="3843917"/>
              <a:ext cx="1398062" cy="1560914"/>
            </a:xfrm>
            <a:custGeom>
              <a:avLst/>
              <a:gdLst>
                <a:gd name="connsiteX0" fmla="*/ 121 w 1398062"/>
                <a:gd name="connsiteY0" fmla="*/ 466730 h 1560914"/>
                <a:gd name="connsiteX1" fmla="*/ 77719 w 1398062"/>
                <a:gd name="connsiteY1" fmla="*/ 332248 h 1560914"/>
                <a:gd name="connsiteX2" fmla="*/ 621336 w 1398062"/>
                <a:gd name="connsiteY2" fmla="*/ 18359 h 1560914"/>
                <a:gd name="connsiteX3" fmla="*/ 776677 w 1398062"/>
                <a:gd name="connsiteY3" fmla="*/ 18359 h 1560914"/>
                <a:gd name="connsiteX4" fmla="*/ 1320295 w 1398062"/>
                <a:gd name="connsiteY4" fmla="*/ 332248 h 1560914"/>
                <a:gd name="connsiteX5" fmla="*/ 1398038 w 1398062"/>
                <a:gd name="connsiteY5" fmla="*/ 466730 h 1560914"/>
                <a:gd name="connsiteX6" fmla="*/ 1398038 w 1398062"/>
                <a:gd name="connsiteY6" fmla="*/ 1093926 h 1560914"/>
                <a:gd name="connsiteX7" fmla="*/ 1320295 w 1398062"/>
                <a:gd name="connsiteY7" fmla="*/ 1228408 h 1560914"/>
                <a:gd name="connsiteX8" fmla="*/ 776677 w 1398062"/>
                <a:gd name="connsiteY8" fmla="*/ 1542298 h 1560914"/>
                <a:gd name="connsiteX9" fmla="*/ 621336 w 1398062"/>
                <a:gd name="connsiteY9" fmla="*/ 1542298 h 1560914"/>
                <a:gd name="connsiteX10" fmla="*/ 77573 w 1398062"/>
                <a:gd name="connsiteY10" fmla="*/ 1228992 h 1560914"/>
                <a:gd name="connsiteX11" fmla="*/ -25 w 1398062"/>
                <a:gd name="connsiteY11" fmla="*/ 1094509 h 1560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98062" h="1560914">
                  <a:moveTo>
                    <a:pt x="121" y="466730"/>
                  </a:moveTo>
                  <a:cubicBezTo>
                    <a:pt x="3155" y="412121"/>
                    <a:pt x="31948" y="362193"/>
                    <a:pt x="77719" y="332248"/>
                  </a:cubicBezTo>
                  <a:lnTo>
                    <a:pt x="621336" y="18359"/>
                  </a:lnTo>
                  <a:cubicBezTo>
                    <a:pt x="670185" y="-6292"/>
                    <a:pt x="727828" y="-6292"/>
                    <a:pt x="776677" y="18359"/>
                  </a:cubicBezTo>
                  <a:lnTo>
                    <a:pt x="1320295" y="332248"/>
                  </a:lnTo>
                  <a:cubicBezTo>
                    <a:pt x="1366094" y="362178"/>
                    <a:pt x="1394960" y="412106"/>
                    <a:pt x="1398038" y="466730"/>
                  </a:cubicBezTo>
                  <a:lnTo>
                    <a:pt x="1398038" y="1093926"/>
                  </a:lnTo>
                  <a:cubicBezTo>
                    <a:pt x="1394960" y="1148550"/>
                    <a:pt x="1366094" y="1198478"/>
                    <a:pt x="1320295" y="1228408"/>
                  </a:cubicBezTo>
                  <a:lnTo>
                    <a:pt x="776677" y="1542298"/>
                  </a:lnTo>
                  <a:cubicBezTo>
                    <a:pt x="727828" y="1566948"/>
                    <a:pt x="670185" y="1566948"/>
                    <a:pt x="621336" y="1542298"/>
                  </a:cubicBezTo>
                  <a:lnTo>
                    <a:pt x="77573" y="1228992"/>
                  </a:lnTo>
                  <a:cubicBezTo>
                    <a:pt x="31802" y="1199047"/>
                    <a:pt x="3009" y="1149119"/>
                    <a:pt x="-25" y="1094509"/>
                  </a:cubicBezTo>
                  <a:close/>
                </a:path>
              </a:pathLst>
            </a:custGeom>
            <a:solidFill>
              <a:srgbClr val="FFFFFF"/>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Shape 22">
              <a:extLst>
                <a:ext uri="{FF2B5EF4-FFF2-40B4-BE49-F238E27FC236}">
                  <a16:creationId xmlns:a16="http://schemas.microsoft.com/office/drawing/2014/main" id="{B27D3875-92B3-2184-83C5-8999CD6CFA01}"/>
                </a:ext>
              </a:extLst>
            </p:cNvPr>
            <p:cNvSpPr/>
            <p:nvPr/>
          </p:nvSpPr>
          <p:spPr>
            <a:xfrm>
              <a:off x="6339512" y="3287803"/>
              <a:ext cx="1497538" cy="1661516"/>
            </a:xfrm>
            <a:custGeom>
              <a:avLst/>
              <a:gdLst>
                <a:gd name="connsiteX0" fmla="*/ 749109 w 1497538"/>
                <a:gd name="connsiteY0" fmla="*/ 1661359 h 1661516"/>
                <a:gd name="connsiteX1" fmla="*/ 646278 w 1497538"/>
                <a:gd name="connsiteY1" fmla="*/ 1636125 h 1661516"/>
                <a:gd name="connsiteX2" fmla="*/ 102806 w 1497538"/>
                <a:gd name="connsiteY2" fmla="*/ 1321944 h 1661516"/>
                <a:gd name="connsiteX3" fmla="*/ -25 w 1497538"/>
                <a:gd name="connsiteY3" fmla="*/ 1143996 h 1661516"/>
                <a:gd name="connsiteX4" fmla="*/ -25 w 1497538"/>
                <a:gd name="connsiteY4" fmla="*/ 516800 h 1661516"/>
                <a:gd name="connsiteX5" fmla="*/ 102806 w 1497538"/>
                <a:gd name="connsiteY5" fmla="*/ 338852 h 1661516"/>
                <a:gd name="connsiteX6" fmla="*/ 646278 w 1497538"/>
                <a:gd name="connsiteY6" fmla="*/ 25108 h 1661516"/>
                <a:gd name="connsiteX7" fmla="*/ 851794 w 1497538"/>
                <a:gd name="connsiteY7" fmla="*/ 25108 h 1661516"/>
                <a:gd name="connsiteX8" fmla="*/ 1395412 w 1497538"/>
                <a:gd name="connsiteY8" fmla="*/ 338998 h 1661516"/>
                <a:gd name="connsiteX9" fmla="*/ 1497514 w 1497538"/>
                <a:gd name="connsiteY9" fmla="*/ 516800 h 1661516"/>
                <a:gd name="connsiteX10" fmla="*/ 1497514 w 1497538"/>
                <a:gd name="connsiteY10" fmla="*/ 1143996 h 1661516"/>
                <a:gd name="connsiteX11" fmla="*/ 1395412 w 1497538"/>
                <a:gd name="connsiteY11" fmla="*/ 1321798 h 1661516"/>
                <a:gd name="connsiteX12" fmla="*/ 851794 w 1497538"/>
                <a:gd name="connsiteY12" fmla="*/ 1635688 h 1661516"/>
                <a:gd name="connsiteX13" fmla="*/ 749109 w 1497538"/>
                <a:gd name="connsiteY13" fmla="*/ 1661359 h 1661516"/>
                <a:gd name="connsiteX14" fmla="*/ 749109 w 1497538"/>
                <a:gd name="connsiteY14" fmla="*/ 100663 h 1661516"/>
                <a:gd name="connsiteX15" fmla="*/ 696454 w 1497538"/>
                <a:gd name="connsiteY15" fmla="*/ 112478 h 1661516"/>
                <a:gd name="connsiteX16" fmla="*/ 152836 w 1497538"/>
                <a:gd name="connsiteY16" fmla="*/ 426367 h 1661516"/>
                <a:gd name="connsiteX17" fmla="*/ 100327 w 1497538"/>
                <a:gd name="connsiteY17" fmla="*/ 517384 h 1661516"/>
                <a:gd name="connsiteX18" fmla="*/ 100327 w 1497538"/>
                <a:gd name="connsiteY18" fmla="*/ 1144579 h 1661516"/>
                <a:gd name="connsiteX19" fmla="*/ 152836 w 1497538"/>
                <a:gd name="connsiteY19" fmla="*/ 1235595 h 1661516"/>
                <a:gd name="connsiteX20" fmla="*/ 696454 w 1497538"/>
                <a:gd name="connsiteY20" fmla="*/ 1548901 h 1661516"/>
                <a:gd name="connsiteX21" fmla="*/ 801618 w 1497538"/>
                <a:gd name="connsiteY21" fmla="*/ 1548901 h 1661516"/>
                <a:gd name="connsiteX22" fmla="*/ 1345382 w 1497538"/>
                <a:gd name="connsiteY22" fmla="*/ 1235012 h 1661516"/>
                <a:gd name="connsiteX23" fmla="*/ 1397892 w 1497538"/>
                <a:gd name="connsiteY23" fmla="*/ 1143996 h 1661516"/>
                <a:gd name="connsiteX24" fmla="*/ 1397892 w 1497538"/>
                <a:gd name="connsiteY24" fmla="*/ 516800 h 1661516"/>
                <a:gd name="connsiteX25" fmla="*/ 1345382 w 1497538"/>
                <a:gd name="connsiteY25" fmla="*/ 425784 h 1661516"/>
                <a:gd name="connsiteX26" fmla="*/ 801618 w 1497538"/>
                <a:gd name="connsiteY26" fmla="*/ 111894 h 1661516"/>
                <a:gd name="connsiteX27" fmla="*/ 749109 w 1497538"/>
                <a:gd name="connsiteY27" fmla="*/ 99497 h 166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7538" h="1661516">
                  <a:moveTo>
                    <a:pt x="749109" y="1661359"/>
                  </a:moveTo>
                  <a:cubicBezTo>
                    <a:pt x="713228" y="1661957"/>
                    <a:pt x="677813" y="1653264"/>
                    <a:pt x="646278" y="1636125"/>
                  </a:cubicBezTo>
                  <a:lnTo>
                    <a:pt x="102806" y="1321944"/>
                  </a:lnTo>
                  <a:cubicBezTo>
                    <a:pt x="41370" y="1283131"/>
                    <a:pt x="2936" y="1216604"/>
                    <a:pt x="-25" y="1143996"/>
                  </a:cubicBezTo>
                  <a:lnTo>
                    <a:pt x="-25" y="516800"/>
                  </a:lnTo>
                  <a:cubicBezTo>
                    <a:pt x="2878" y="444177"/>
                    <a:pt x="41341" y="377636"/>
                    <a:pt x="102806" y="338852"/>
                  </a:cubicBezTo>
                  <a:lnTo>
                    <a:pt x="646278" y="25108"/>
                  </a:lnTo>
                  <a:cubicBezTo>
                    <a:pt x="710646" y="-8541"/>
                    <a:pt x="787426" y="-8541"/>
                    <a:pt x="851794" y="25108"/>
                  </a:cubicBezTo>
                  <a:lnTo>
                    <a:pt x="1395412" y="338998"/>
                  </a:lnTo>
                  <a:cubicBezTo>
                    <a:pt x="1456644" y="377840"/>
                    <a:pt x="1494830" y="444337"/>
                    <a:pt x="1497514" y="516800"/>
                  </a:cubicBezTo>
                  <a:lnTo>
                    <a:pt x="1497514" y="1143996"/>
                  </a:lnTo>
                  <a:cubicBezTo>
                    <a:pt x="1494771" y="1216444"/>
                    <a:pt x="1456600" y="1282912"/>
                    <a:pt x="1395412" y="1321798"/>
                  </a:cubicBezTo>
                  <a:lnTo>
                    <a:pt x="851794" y="1635688"/>
                  </a:lnTo>
                  <a:cubicBezTo>
                    <a:pt x="820361" y="1652972"/>
                    <a:pt x="784976" y="1661826"/>
                    <a:pt x="749109" y="1661359"/>
                  </a:cubicBezTo>
                  <a:close/>
                  <a:moveTo>
                    <a:pt x="749109" y="100663"/>
                  </a:moveTo>
                  <a:cubicBezTo>
                    <a:pt x="730848" y="100182"/>
                    <a:pt x="712761" y="104237"/>
                    <a:pt x="696454" y="112478"/>
                  </a:cubicBezTo>
                  <a:lnTo>
                    <a:pt x="152836" y="426367"/>
                  </a:lnTo>
                  <a:cubicBezTo>
                    <a:pt x="122701" y="447415"/>
                    <a:pt x="103477" y="480758"/>
                    <a:pt x="100327" y="517384"/>
                  </a:cubicBezTo>
                  <a:lnTo>
                    <a:pt x="100327" y="1144579"/>
                  </a:lnTo>
                  <a:cubicBezTo>
                    <a:pt x="103477" y="1181204"/>
                    <a:pt x="122701" y="1214548"/>
                    <a:pt x="152836" y="1235595"/>
                  </a:cubicBezTo>
                  <a:lnTo>
                    <a:pt x="696454" y="1548901"/>
                  </a:lnTo>
                  <a:cubicBezTo>
                    <a:pt x="729972" y="1563560"/>
                    <a:pt x="768100" y="1563560"/>
                    <a:pt x="801618" y="1548901"/>
                  </a:cubicBezTo>
                  <a:lnTo>
                    <a:pt x="1345382" y="1235012"/>
                  </a:lnTo>
                  <a:cubicBezTo>
                    <a:pt x="1375517" y="1213950"/>
                    <a:pt x="1394741" y="1180621"/>
                    <a:pt x="1397892" y="1143996"/>
                  </a:cubicBezTo>
                  <a:lnTo>
                    <a:pt x="1397892" y="516800"/>
                  </a:lnTo>
                  <a:cubicBezTo>
                    <a:pt x="1394741" y="480175"/>
                    <a:pt x="1375517" y="446832"/>
                    <a:pt x="1345382" y="425784"/>
                  </a:cubicBezTo>
                  <a:lnTo>
                    <a:pt x="801618" y="111894"/>
                  </a:lnTo>
                  <a:cubicBezTo>
                    <a:pt x="785413" y="103449"/>
                    <a:pt x="767371" y="99190"/>
                    <a:pt x="749109" y="99497"/>
                  </a:cubicBezTo>
                  <a:close/>
                </a:path>
              </a:pathLst>
            </a:custGeom>
            <a:solidFill>
              <a:srgbClr val="37469F"/>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Shape 23">
              <a:extLst>
                <a:ext uri="{FF2B5EF4-FFF2-40B4-BE49-F238E27FC236}">
                  <a16:creationId xmlns:a16="http://schemas.microsoft.com/office/drawing/2014/main" id="{DFC2F5A5-44E9-5612-17AF-02092FB2592B}"/>
                </a:ext>
              </a:extLst>
            </p:cNvPr>
            <p:cNvSpPr/>
            <p:nvPr/>
          </p:nvSpPr>
          <p:spPr>
            <a:xfrm>
              <a:off x="6770673" y="3549041"/>
              <a:ext cx="4248008" cy="1159728"/>
            </a:xfrm>
            <a:custGeom>
              <a:avLst/>
              <a:gdLst>
                <a:gd name="connsiteX0" fmla="*/ 4247984 w 4248008"/>
                <a:gd name="connsiteY0" fmla="*/ 579516 h 1159728"/>
                <a:gd name="connsiteX1" fmla="*/ 3668193 w 4248008"/>
                <a:gd name="connsiteY1" fmla="*/ 1159599 h 1159728"/>
                <a:gd name="connsiteX2" fmla="*/ 3667902 w 4248008"/>
                <a:gd name="connsiteY2" fmla="*/ 1159599 h 1159728"/>
                <a:gd name="connsiteX3" fmla="*/ 580204 w 4248008"/>
                <a:gd name="connsiteY3" fmla="*/ 1159599 h 1159728"/>
                <a:gd name="connsiteX4" fmla="*/ -25 w 4248008"/>
                <a:gd name="connsiteY4" fmla="*/ 579662 h 1159728"/>
                <a:gd name="connsiteX5" fmla="*/ -25 w 4248008"/>
                <a:gd name="connsiteY5" fmla="*/ 579516 h 1159728"/>
                <a:gd name="connsiteX6" fmla="*/ -25 w 4248008"/>
                <a:gd name="connsiteY6" fmla="*/ 579516 h 1159728"/>
                <a:gd name="connsiteX7" fmla="*/ 580204 w 4248008"/>
                <a:gd name="connsiteY7" fmla="*/ -129 h 1159728"/>
                <a:gd name="connsiteX8" fmla="*/ 3667902 w 4248008"/>
                <a:gd name="connsiteY8" fmla="*/ -129 h 1159728"/>
                <a:gd name="connsiteX9" fmla="*/ 4247984 w 4248008"/>
                <a:gd name="connsiteY9" fmla="*/ 579954 h 1159728"/>
                <a:gd name="connsiteX10" fmla="*/ 4247984 w 4248008"/>
                <a:gd name="connsiteY10" fmla="*/ 580100 h 115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008" h="1159728">
                  <a:moveTo>
                    <a:pt x="4247984" y="579516"/>
                  </a:moveTo>
                  <a:cubicBezTo>
                    <a:pt x="4248057" y="899809"/>
                    <a:pt x="3988485" y="1159511"/>
                    <a:pt x="3668193" y="1159599"/>
                  </a:cubicBezTo>
                  <a:cubicBezTo>
                    <a:pt x="3668091" y="1159599"/>
                    <a:pt x="3668003" y="1159599"/>
                    <a:pt x="3667902" y="1159599"/>
                  </a:cubicBezTo>
                  <a:lnTo>
                    <a:pt x="580204" y="1159599"/>
                  </a:lnTo>
                  <a:cubicBezTo>
                    <a:pt x="259839" y="1159686"/>
                    <a:pt x="63" y="900027"/>
                    <a:pt x="-25" y="579662"/>
                  </a:cubicBezTo>
                  <a:cubicBezTo>
                    <a:pt x="-25" y="579618"/>
                    <a:pt x="-25" y="579560"/>
                    <a:pt x="-25" y="579516"/>
                  </a:cubicBezTo>
                  <a:lnTo>
                    <a:pt x="-25" y="579516"/>
                  </a:lnTo>
                  <a:cubicBezTo>
                    <a:pt x="296" y="259297"/>
                    <a:pt x="259984" y="-129"/>
                    <a:pt x="580204" y="-129"/>
                  </a:cubicBezTo>
                  <a:lnTo>
                    <a:pt x="3667902" y="-129"/>
                  </a:lnTo>
                  <a:cubicBezTo>
                    <a:pt x="3988267" y="-129"/>
                    <a:pt x="4247984" y="259588"/>
                    <a:pt x="4247984" y="579954"/>
                  </a:cubicBezTo>
                  <a:cubicBezTo>
                    <a:pt x="4247984" y="579998"/>
                    <a:pt x="4247984" y="580056"/>
                    <a:pt x="4247984" y="580100"/>
                  </a:cubicBezTo>
                  <a:close/>
                </a:path>
              </a:pathLst>
            </a:custGeom>
            <a:solidFill>
              <a:srgbClr val="FFFFFF"/>
            </a:solidFill>
            <a:ln w="14577" cap="flat">
              <a:noFill/>
              <a:prstDash val="solid"/>
              <a:miter/>
            </a:ln>
            <a:effectLst>
              <a:outerShdw blurRad="63500" sx="102000" sy="102000" algn="ctr" rotWithShape="0">
                <a:prstClr val="black">
                  <a:alpha val="2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Shape 24">
              <a:extLst>
                <a:ext uri="{FF2B5EF4-FFF2-40B4-BE49-F238E27FC236}">
                  <a16:creationId xmlns:a16="http://schemas.microsoft.com/office/drawing/2014/main" id="{4D1B8FA4-DE86-F3CB-E363-75DA1AF9AF2F}"/>
                </a:ext>
              </a:extLst>
            </p:cNvPr>
            <p:cNvSpPr/>
            <p:nvPr/>
          </p:nvSpPr>
          <p:spPr>
            <a:xfrm>
              <a:off x="6530296" y="3494464"/>
              <a:ext cx="1116553" cy="1247148"/>
            </a:xfrm>
            <a:custGeom>
              <a:avLst/>
              <a:gdLst>
                <a:gd name="connsiteX0" fmla="*/ -25 w 1116553"/>
                <a:gd name="connsiteY0" fmla="*/ 372713 h 1247148"/>
                <a:gd name="connsiteX1" fmla="*/ 62112 w 1116553"/>
                <a:gd name="connsiteY1" fmla="*/ 265361 h 1247148"/>
                <a:gd name="connsiteX2" fmla="*/ 496335 w 1116553"/>
                <a:gd name="connsiteY2" fmla="*/ 14628 h 1247148"/>
                <a:gd name="connsiteX3" fmla="*/ 620315 w 1116553"/>
                <a:gd name="connsiteY3" fmla="*/ 14628 h 1247148"/>
                <a:gd name="connsiteX4" fmla="*/ 1054539 w 1116553"/>
                <a:gd name="connsiteY4" fmla="*/ 265361 h 1247148"/>
                <a:gd name="connsiteX5" fmla="*/ 1116529 w 1116553"/>
                <a:gd name="connsiteY5" fmla="*/ 372713 h 1247148"/>
                <a:gd name="connsiteX6" fmla="*/ 1116529 w 1116553"/>
                <a:gd name="connsiteY6" fmla="*/ 874178 h 1247148"/>
                <a:gd name="connsiteX7" fmla="*/ 1054539 w 1116553"/>
                <a:gd name="connsiteY7" fmla="*/ 981530 h 1247148"/>
                <a:gd name="connsiteX8" fmla="*/ 620315 w 1116553"/>
                <a:gd name="connsiteY8" fmla="*/ 1232263 h 1247148"/>
                <a:gd name="connsiteX9" fmla="*/ 496335 w 1116553"/>
                <a:gd name="connsiteY9" fmla="*/ 1232263 h 1247148"/>
                <a:gd name="connsiteX10" fmla="*/ 62112 w 1116553"/>
                <a:gd name="connsiteY10" fmla="*/ 981530 h 1247148"/>
                <a:gd name="connsiteX11" fmla="*/ -25 w 1116553"/>
                <a:gd name="connsiteY11" fmla="*/ 874178 h 1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553" h="1247148">
                  <a:moveTo>
                    <a:pt x="-25" y="372713"/>
                  </a:moveTo>
                  <a:cubicBezTo>
                    <a:pt x="2455" y="329087"/>
                    <a:pt x="25530" y="289238"/>
                    <a:pt x="62112" y="265361"/>
                  </a:cubicBezTo>
                  <a:lnTo>
                    <a:pt x="496335" y="14628"/>
                  </a:lnTo>
                  <a:cubicBezTo>
                    <a:pt x="535323" y="-5048"/>
                    <a:pt x="581327" y="-5048"/>
                    <a:pt x="620315" y="14628"/>
                  </a:cubicBezTo>
                  <a:lnTo>
                    <a:pt x="1054539" y="265361"/>
                  </a:lnTo>
                  <a:cubicBezTo>
                    <a:pt x="1091091" y="289267"/>
                    <a:pt x="1114093" y="329116"/>
                    <a:pt x="1116529" y="372713"/>
                  </a:cubicBezTo>
                  <a:lnTo>
                    <a:pt x="1116529" y="874178"/>
                  </a:lnTo>
                  <a:cubicBezTo>
                    <a:pt x="1114093" y="917775"/>
                    <a:pt x="1091091" y="957624"/>
                    <a:pt x="1054539" y="981530"/>
                  </a:cubicBezTo>
                  <a:lnTo>
                    <a:pt x="620315" y="1232263"/>
                  </a:lnTo>
                  <a:cubicBezTo>
                    <a:pt x="581327" y="1251939"/>
                    <a:pt x="535323" y="1251939"/>
                    <a:pt x="496335" y="1232263"/>
                  </a:cubicBezTo>
                  <a:lnTo>
                    <a:pt x="62112" y="981530"/>
                  </a:lnTo>
                  <a:cubicBezTo>
                    <a:pt x="25530" y="957653"/>
                    <a:pt x="2455" y="917805"/>
                    <a:pt x="-25" y="874178"/>
                  </a:cubicBezTo>
                  <a:close/>
                </a:path>
              </a:pathLst>
            </a:custGeom>
            <a:solidFill>
              <a:srgbClr val="6E7DC8"/>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E08D91EC-80B8-31F5-C2EB-BD53E9037A3C}"/>
                </a:ext>
              </a:extLst>
            </p:cNvPr>
            <p:cNvSpPr txBox="1"/>
            <p:nvPr/>
          </p:nvSpPr>
          <p:spPr>
            <a:xfrm>
              <a:off x="2558677" y="1792337"/>
              <a:ext cx="3051070" cy="888448"/>
            </a:xfrm>
            <a:prstGeom prst="rect">
              <a:avLst/>
            </a:prstGeom>
            <a:noFill/>
          </p:spPr>
          <p:txBody>
            <a:bodyPr wrap="square" rtlCol="0">
              <a:spAutoFit/>
            </a:bodyPr>
            <a:lstStyle/>
            <a:p>
              <a:pPr>
                <a:lnSpc>
                  <a:spcPct val="110000"/>
                </a:lnSpc>
                <a:defRPr/>
              </a:pPr>
              <a:r>
                <a:rPr lang="en-US" sz="1600" dirty="0">
                  <a:solidFill>
                    <a:srgbClr val="000000"/>
                  </a:solidFill>
                  <a:latin typeface="Roboto light" pitchFamily="2" charset="0"/>
                </a:rPr>
                <a:t>Reduce bias errors with specific attention to extreme weather conditions in Edmonton, Alberta</a:t>
              </a:r>
              <a:endParaRPr lang="en-IN" sz="1600" dirty="0">
                <a:solidFill>
                  <a:srgbClr val="000000"/>
                </a:solidFill>
                <a:latin typeface="Roboto light" pitchFamily="2" charset="0"/>
              </a:endParaRPr>
            </a:p>
          </p:txBody>
        </p:sp>
        <p:sp>
          <p:nvSpPr>
            <p:cNvPr id="40" name="TextBox 39">
              <a:extLst>
                <a:ext uri="{FF2B5EF4-FFF2-40B4-BE49-F238E27FC236}">
                  <a16:creationId xmlns:a16="http://schemas.microsoft.com/office/drawing/2014/main" id="{313EC983-74E6-23EA-0770-8679ACA4C840}"/>
                </a:ext>
              </a:extLst>
            </p:cNvPr>
            <p:cNvSpPr txBox="1"/>
            <p:nvPr/>
          </p:nvSpPr>
          <p:spPr>
            <a:xfrm>
              <a:off x="7712153" y="3793914"/>
              <a:ext cx="2541437" cy="646331"/>
            </a:xfrm>
            <a:prstGeom prst="rect">
              <a:avLst/>
            </a:prstGeom>
            <a:noFill/>
          </p:spPr>
          <p:txBody>
            <a:bodyPr wrap="square" rtlCol="0">
              <a:spAutoFit/>
            </a:bodyPr>
            <a:lstStyle/>
            <a:p>
              <a:pPr>
                <a:spcBef>
                  <a:spcPts val="600"/>
                </a:spcBef>
              </a:pPr>
              <a:r>
                <a:rPr lang="en-US" dirty="0">
                  <a:solidFill>
                    <a:srgbClr val="000000"/>
                  </a:solidFill>
                  <a:latin typeface="Roboto light" pitchFamily="2" charset="0"/>
                </a:rPr>
                <a:t>Analyze the impact on CMAQ outputs</a:t>
              </a:r>
              <a:endParaRPr lang="en-IN" dirty="0">
                <a:solidFill>
                  <a:srgbClr val="000000"/>
                </a:solidFill>
                <a:latin typeface="Roboto light" pitchFamily="2" charset="0"/>
              </a:endParaRPr>
            </a:p>
          </p:txBody>
        </p:sp>
        <p:sp>
          <p:nvSpPr>
            <p:cNvPr id="41" name="TextBox 40">
              <a:extLst>
                <a:ext uri="{FF2B5EF4-FFF2-40B4-BE49-F238E27FC236}">
                  <a16:creationId xmlns:a16="http://schemas.microsoft.com/office/drawing/2014/main" id="{760E93FE-97D0-70D1-5600-174A523D450C}"/>
                </a:ext>
              </a:extLst>
            </p:cNvPr>
            <p:cNvSpPr txBox="1"/>
            <p:nvPr/>
          </p:nvSpPr>
          <p:spPr>
            <a:xfrm>
              <a:off x="7712153" y="1908823"/>
              <a:ext cx="3037065" cy="646331"/>
            </a:xfrm>
            <a:prstGeom prst="rect">
              <a:avLst/>
            </a:prstGeom>
            <a:noFill/>
          </p:spPr>
          <p:txBody>
            <a:bodyPr wrap="square" rtlCol="0">
              <a:spAutoFit/>
            </a:bodyPr>
            <a:lstStyle/>
            <a:p>
              <a:pPr defTabSz="685800">
                <a:spcBef>
                  <a:spcPts val="450"/>
                </a:spcBef>
                <a:defRPr/>
              </a:pPr>
              <a:r>
                <a:rPr lang="en-CA" dirty="0">
                  <a:solidFill>
                    <a:srgbClr val="000000"/>
                  </a:solidFill>
                  <a:latin typeface="Roboto light" pitchFamily="2" charset="0"/>
                </a:rPr>
                <a:t>Nudging the model output for long-duration modelling</a:t>
              </a:r>
              <a:endParaRPr kumimoji="0" lang="en-US" b="0" i="0" u="none" strike="noStrike" kern="1200" cap="none" spc="0" normalizeH="0" baseline="0" noProof="0" dirty="0">
                <a:ln>
                  <a:noFill/>
                </a:ln>
                <a:solidFill>
                  <a:prstClr val="black">
                    <a:lumMod val="75000"/>
                    <a:lumOff val="25000"/>
                  </a:prstClr>
                </a:solidFill>
                <a:effectLst/>
                <a:uLnTx/>
                <a:uFillTx/>
                <a:latin typeface="Lora" pitchFamily="2" charset="0"/>
                <a:ea typeface="+mn-ea"/>
                <a:cs typeface="+mn-cs"/>
              </a:endParaRPr>
            </a:p>
          </p:txBody>
        </p:sp>
        <p:sp>
          <p:nvSpPr>
            <p:cNvPr id="42" name="TextBox 41">
              <a:extLst>
                <a:ext uri="{FF2B5EF4-FFF2-40B4-BE49-F238E27FC236}">
                  <a16:creationId xmlns:a16="http://schemas.microsoft.com/office/drawing/2014/main" id="{D43ED167-68F6-D4D7-A0F8-F436AAB97548}"/>
                </a:ext>
              </a:extLst>
            </p:cNvPr>
            <p:cNvSpPr txBox="1"/>
            <p:nvPr/>
          </p:nvSpPr>
          <p:spPr>
            <a:xfrm>
              <a:off x="2604454" y="3599157"/>
              <a:ext cx="2976592" cy="1077218"/>
            </a:xfrm>
            <a:prstGeom prst="rect">
              <a:avLst/>
            </a:prstGeom>
            <a:noFill/>
          </p:spPr>
          <p:txBody>
            <a:bodyPr wrap="square" rtlCol="0">
              <a:spAutoFit/>
            </a:bodyPr>
            <a:lstStyle/>
            <a:p>
              <a:pPr>
                <a:spcBef>
                  <a:spcPts val="600"/>
                </a:spcBef>
              </a:pPr>
              <a:r>
                <a:rPr lang="en-US" sz="1600" dirty="0">
                  <a:solidFill>
                    <a:srgbClr val="000000"/>
                  </a:solidFill>
                  <a:latin typeface="Roboto light" pitchFamily="2" charset="0"/>
                  <a:ea typeface="Roboto light" pitchFamily="2" charset="0"/>
                </a:rPr>
                <a:t>Improve the surface-level meteorological parameters where small-scale weather phenomena are important</a:t>
              </a:r>
            </a:p>
          </p:txBody>
        </p:sp>
        <p:sp>
          <p:nvSpPr>
            <p:cNvPr id="43" name="Freeform: Shape 22">
              <a:extLst>
                <a:ext uri="{FF2B5EF4-FFF2-40B4-BE49-F238E27FC236}">
                  <a16:creationId xmlns:a16="http://schemas.microsoft.com/office/drawing/2014/main" id="{DFCB28B6-35E9-A865-A0C6-7B5B213225B0}"/>
                </a:ext>
              </a:extLst>
            </p:cNvPr>
            <p:cNvSpPr/>
            <p:nvPr/>
          </p:nvSpPr>
          <p:spPr>
            <a:xfrm>
              <a:off x="3727698" y="4997338"/>
              <a:ext cx="1497538" cy="1661516"/>
            </a:xfrm>
            <a:custGeom>
              <a:avLst/>
              <a:gdLst>
                <a:gd name="connsiteX0" fmla="*/ 749109 w 1497538"/>
                <a:gd name="connsiteY0" fmla="*/ 1661359 h 1661516"/>
                <a:gd name="connsiteX1" fmla="*/ 646278 w 1497538"/>
                <a:gd name="connsiteY1" fmla="*/ 1636125 h 1661516"/>
                <a:gd name="connsiteX2" fmla="*/ 102806 w 1497538"/>
                <a:gd name="connsiteY2" fmla="*/ 1321944 h 1661516"/>
                <a:gd name="connsiteX3" fmla="*/ -25 w 1497538"/>
                <a:gd name="connsiteY3" fmla="*/ 1143996 h 1661516"/>
                <a:gd name="connsiteX4" fmla="*/ -25 w 1497538"/>
                <a:gd name="connsiteY4" fmla="*/ 516800 h 1661516"/>
                <a:gd name="connsiteX5" fmla="*/ 102806 w 1497538"/>
                <a:gd name="connsiteY5" fmla="*/ 338852 h 1661516"/>
                <a:gd name="connsiteX6" fmla="*/ 646278 w 1497538"/>
                <a:gd name="connsiteY6" fmla="*/ 25108 h 1661516"/>
                <a:gd name="connsiteX7" fmla="*/ 851794 w 1497538"/>
                <a:gd name="connsiteY7" fmla="*/ 25108 h 1661516"/>
                <a:gd name="connsiteX8" fmla="*/ 1395412 w 1497538"/>
                <a:gd name="connsiteY8" fmla="*/ 338998 h 1661516"/>
                <a:gd name="connsiteX9" fmla="*/ 1497514 w 1497538"/>
                <a:gd name="connsiteY9" fmla="*/ 516800 h 1661516"/>
                <a:gd name="connsiteX10" fmla="*/ 1497514 w 1497538"/>
                <a:gd name="connsiteY10" fmla="*/ 1143996 h 1661516"/>
                <a:gd name="connsiteX11" fmla="*/ 1395412 w 1497538"/>
                <a:gd name="connsiteY11" fmla="*/ 1321798 h 1661516"/>
                <a:gd name="connsiteX12" fmla="*/ 851794 w 1497538"/>
                <a:gd name="connsiteY12" fmla="*/ 1635688 h 1661516"/>
                <a:gd name="connsiteX13" fmla="*/ 749109 w 1497538"/>
                <a:gd name="connsiteY13" fmla="*/ 1661359 h 1661516"/>
                <a:gd name="connsiteX14" fmla="*/ 749109 w 1497538"/>
                <a:gd name="connsiteY14" fmla="*/ 100663 h 1661516"/>
                <a:gd name="connsiteX15" fmla="*/ 696454 w 1497538"/>
                <a:gd name="connsiteY15" fmla="*/ 112478 h 1661516"/>
                <a:gd name="connsiteX16" fmla="*/ 152836 w 1497538"/>
                <a:gd name="connsiteY16" fmla="*/ 426367 h 1661516"/>
                <a:gd name="connsiteX17" fmla="*/ 100327 w 1497538"/>
                <a:gd name="connsiteY17" fmla="*/ 517384 h 1661516"/>
                <a:gd name="connsiteX18" fmla="*/ 100327 w 1497538"/>
                <a:gd name="connsiteY18" fmla="*/ 1144579 h 1661516"/>
                <a:gd name="connsiteX19" fmla="*/ 152836 w 1497538"/>
                <a:gd name="connsiteY19" fmla="*/ 1235595 h 1661516"/>
                <a:gd name="connsiteX20" fmla="*/ 696454 w 1497538"/>
                <a:gd name="connsiteY20" fmla="*/ 1548901 h 1661516"/>
                <a:gd name="connsiteX21" fmla="*/ 801618 w 1497538"/>
                <a:gd name="connsiteY21" fmla="*/ 1548901 h 1661516"/>
                <a:gd name="connsiteX22" fmla="*/ 1345382 w 1497538"/>
                <a:gd name="connsiteY22" fmla="*/ 1235012 h 1661516"/>
                <a:gd name="connsiteX23" fmla="*/ 1397892 w 1497538"/>
                <a:gd name="connsiteY23" fmla="*/ 1143996 h 1661516"/>
                <a:gd name="connsiteX24" fmla="*/ 1397892 w 1497538"/>
                <a:gd name="connsiteY24" fmla="*/ 516800 h 1661516"/>
                <a:gd name="connsiteX25" fmla="*/ 1345382 w 1497538"/>
                <a:gd name="connsiteY25" fmla="*/ 425784 h 1661516"/>
                <a:gd name="connsiteX26" fmla="*/ 801618 w 1497538"/>
                <a:gd name="connsiteY26" fmla="*/ 111894 h 1661516"/>
                <a:gd name="connsiteX27" fmla="*/ 749109 w 1497538"/>
                <a:gd name="connsiteY27" fmla="*/ 99497 h 1661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97538" h="1661516">
                  <a:moveTo>
                    <a:pt x="749109" y="1661359"/>
                  </a:moveTo>
                  <a:cubicBezTo>
                    <a:pt x="713228" y="1661957"/>
                    <a:pt x="677813" y="1653264"/>
                    <a:pt x="646278" y="1636125"/>
                  </a:cubicBezTo>
                  <a:lnTo>
                    <a:pt x="102806" y="1321944"/>
                  </a:lnTo>
                  <a:cubicBezTo>
                    <a:pt x="41370" y="1283131"/>
                    <a:pt x="2936" y="1216604"/>
                    <a:pt x="-25" y="1143996"/>
                  </a:cubicBezTo>
                  <a:lnTo>
                    <a:pt x="-25" y="516800"/>
                  </a:lnTo>
                  <a:cubicBezTo>
                    <a:pt x="2878" y="444177"/>
                    <a:pt x="41341" y="377636"/>
                    <a:pt x="102806" y="338852"/>
                  </a:cubicBezTo>
                  <a:lnTo>
                    <a:pt x="646278" y="25108"/>
                  </a:lnTo>
                  <a:cubicBezTo>
                    <a:pt x="710646" y="-8541"/>
                    <a:pt x="787426" y="-8541"/>
                    <a:pt x="851794" y="25108"/>
                  </a:cubicBezTo>
                  <a:lnTo>
                    <a:pt x="1395412" y="338998"/>
                  </a:lnTo>
                  <a:cubicBezTo>
                    <a:pt x="1456644" y="377840"/>
                    <a:pt x="1494830" y="444337"/>
                    <a:pt x="1497514" y="516800"/>
                  </a:cubicBezTo>
                  <a:lnTo>
                    <a:pt x="1497514" y="1143996"/>
                  </a:lnTo>
                  <a:cubicBezTo>
                    <a:pt x="1494771" y="1216444"/>
                    <a:pt x="1456600" y="1282912"/>
                    <a:pt x="1395412" y="1321798"/>
                  </a:cubicBezTo>
                  <a:lnTo>
                    <a:pt x="851794" y="1635688"/>
                  </a:lnTo>
                  <a:cubicBezTo>
                    <a:pt x="820361" y="1652972"/>
                    <a:pt x="784976" y="1661826"/>
                    <a:pt x="749109" y="1661359"/>
                  </a:cubicBezTo>
                  <a:close/>
                  <a:moveTo>
                    <a:pt x="749109" y="100663"/>
                  </a:moveTo>
                  <a:cubicBezTo>
                    <a:pt x="730848" y="100182"/>
                    <a:pt x="712761" y="104237"/>
                    <a:pt x="696454" y="112478"/>
                  </a:cubicBezTo>
                  <a:lnTo>
                    <a:pt x="152836" y="426367"/>
                  </a:lnTo>
                  <a:cubicBezTo>
                    <a:pt x="122701" y="447415"/>
                    <a:pt x="103477" y="480758"/>
                    <a:pt x="100327" y="517384"/>
                  </a:cubicBezTo>
                  <a:lnTo>
                    <a:pt x="100327" y="1144579"/>
                  </a:lnTo>
                  <a:cubicBezTo>
                    <a:pt x="103477" y="1181204"/>
                    <a:pt x="122701" y="1214548"/>
                    <a:pt x="152836" y="1235595"/>
                  </a:cubicBezTo>
                  <a:lnTo>
                    <a:pt x="696454" y="1548901"/>
                  </a:lnTo>
                  <a:cubicBezTo>
                    <a:pt x="729972" y="1563560"/>
                    <a:pt x="768100" y="1563560"/>
                    <a:pt x="801618" y="1548901"/>
                  </a:cubicBezTo>
                  <a:lnTo>
                    <a:pt x="1345382" y="1235012"/>
                  </a:lnTo>
                  <a:cubicBezTo>
                    <a:pt x="1375517" y="1213950"/>
                    <a:pt x="1394741" y="1180621"/>
                    <a:pt x="1397892" y="1143996"/>
                  </a:cubicBezTo>
                  <a:lnTo>
                    <a:pt x="1397892" y="516800"/>
                  </a:lnTo>
                  <a:cubicBezTo>
                    <a:pt x="1394741" y="480175"/>
                    <a:pt x="1375517" y="446832"/>
                    <a:pt x="1345382" y="425784"/>
                  </a:cubicBezTo>
                  <a:lnTo>
                    <a:pt x="801618" y="111894"/>
                  </a:lnTo>
                  <a:cubicBezTo>
                    <a:pt x="785413" y="103449"/>
                    <a:pt x="767371" y="99190"/>
                    <a:pt x="749109" y="99497"/>
                  </a:cubicBezTo>
                  <a:close/>
                </a:path>
              </a:pathLst>
            </a:custGeom>
            <a:solidFill>
              <a:srgbClr val="0278BA"/>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 name="Freeform: Shape 23">
              <a:extLst>
                <a:ext uri="{FF2B5EF4-FFF2-40B4-BE49-F238E27FC236}">
                  <a16:creationId xmlns:a16="http://schemas.microsoft.com/office/drawing/2014/main" id="{6DED51F8-D232-41C8-DE25-C58C2696D254}"/>
                </a:ext>
              </a:extLst>
            </p:cNvPr>
            <p:cNvSpPr/>
            <p:nvPr/>
          </p:nvSpPr>
          <p:spPr>
            <a:xfrm>
              <a:off x="4158859" y="5258576"/>
              <a:ext cx="4248008" cy="1159728"/>
            </a:xfrm>
            <a:custGeom>
              <a:avLst/>
              <a:gdLst>
                <a:gd name="connsiteX0" fmla="*/ 4247984 w 4248008"/>
                <a:gd name="connsiteY0" fmla="*/ 579516 h 1159728"/>
                <a:gd name="connsiteX1" fmla="*/ 3668193 w 4248008"/>
                <a:gd name="connsiteY1" fmla="*/ 1159599 h 1159728"/>
                <a:gd name="connsiteX2" fmla="*/ 3667902 w 4248008"/>
                <a:gd name="connsiteY2" fmla="*/ 1159599 h 1159728"/>
                <a:gd name="connsiteX3" fmla="*/ 580204 w 4248008"/>
                <a:gd name="connsiteY3" fmla="*/ 1159599 h 1159728"/>
                <a:gd name="connsiteX4" fmla="*/ -25 w 4248008"/>
                <a:gd name="connsiteY4" fmla="*/ 579662 h 1159728"/>
                <a:gd name="connsiteX5" fmla="*/ -25 w 4248008"/>
                <a:gd name="connsiteY5" fmla="*/ 579516 h 1159728"/>
                <a:gd name="connsiteX6" fmla="*/ -25 w 4248008"/>
                <a:gd name="connsiteY6" fmla="*/ 579516 h 1159728"/>
                <a:gd name="connsiteX7" fmla="*/ 580204 w 4248008"/>
                <a:gd name="connsiteY7" fmla="*/ -129 h 1159728"/>
                <a:gd name="connsiteX8" fmla="*/ 3667902 w 4248008"/>
                <a:gd name="connsiteY8" fmla="*/ -129 h 1159728"/>
                <a:gd name="connsiteX9" fmla="*/ 4247984 w 4248008"/>
                <a:gd name="connsiteY9" fmla="*/ 579954 h 1159728"/>
                <a:gd name="connsiteX10" fmla="*/ 4247984 w 4248008"/>
                <a:gd name="connsiteY10" fmla="*/ 580100 h 1159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008" h="1159728">
                  <a:moveTo>
                    <a:pt x="4247984" y="579516"/>
                  </a:moveTo>
                  <a:cubicBezTo>
                    <a:pt x="4248057" y="899809"/>
                    <a:pt x="3988485" y="1159511"/>
                    <a:pt x="3668193" y="1159599"/>
                  </a:cubicBezTo>
                  <a:cubicBezTo>
                    <a:pt x="3668091" y="1159599"/>
                    <a:pt x="3668003" y="1159599"/>
                    <a:pt x="3667902" y="1159599"/>
                  </a:cubicBezTo>
                  <a:lnTo>
                    <a:pt x="580204" y="1159599"/>
                  </a:lnTo>
                  <a:cubicBezTo>
                    <a:pt x="259839" y="1159686"/>
                    <a:pt x="63" y="900027"/>
                    <a:pt x="-25" y="579662"/>
                  </a:cubicBezTo>
                  <a:cubicBezTo>
                    <a:pt x="-25" y="579618"/>
                    <a:pt x="-25" y="579560"/>
                    <a:pt x="-25" y="579516"/>
                  </a:cubicBezTo>
                  <a:lnTo>
                    <a:pt x="-25" y="579516"/>
                  </a:lnTo>
                  <a:cubicBezTo>
                    <a:pt x="296" y="259297"/>
                    <a:pt x="259984" y="-129"/>
                    <a:pt x="580204" y="-129"/>
                  </a:cubicBezTo>
                  <a:lnTo>
                    <a:pt x="3667902" y="-129"/>
                  </a:lnTo>
                  <a:cubicBezTo>
                    <a:pt x="3988267" y="-129"/>
                    <a:pt x="4247984" y="259588"/>
                    <a:pt x="4247984" y="579954"/>
                  </a:cubicBezTo>
                  <a:cubicBezTo>
                    <a:pt x="4247984" y="579998"/>
                    <a:pt x="4247984" y="580056"/>
                    <a:pt x="4247984" y="580100"/>
                  </a:cubicBezTo>
                  <a:close/>
                </a:path>
              </a:pathLst>
            </a:custGeom>
            <a:solidFill>
              <a:srgbClr val="FFFFFF"/>
            </a:solidFill>
            <a:ln w="14577" cap="flat">
              <a:noFill/>
              <a:prstDash val="solid"/>
              <a:miter/>
            </a:ln>
            <a:effectLst>
              <a:outerShdw blurRad="63500" sx="102000" sy="102000" algn="ctr" rotWithShape="0">
                <a:prstClr val="black">
                  <a:alpha val="20000"/>
                </a:prstClr>
              </a:outerShdw>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 name="Freeform: Shape 24">
              <a:extLst>
                <a:ext uri="{FF2B5EF4-FFF2-40B4-BE49-F238E27FC236}">
                  <a16:creationId xmlns:a16="http://schemas.microsoft.com/office/drawing/2014/main" id="{2239C3EF-2DE8-290D-15C7-09DB28789B9E}"/>
                </a:ext>
              </a:extLst>
            </p:cNvPr>
            <p:cNvSpPr/>
            <p:nvPr/>
          </p:nvSpPr>
          <p:spPr>
            <a:xfrm>
              <a:off x="3918482" y="5203999"/>
              <a:ext cx="1116553" cy="1247148"/>
            </a:xfrm>
            <a:custGeom>
              <a:avLst/>
              <a:gdLst>
                <a:gd name="connsiteX0" fmla="*/ -25 w 1116553"/>
                <a:gd name="connsiteY0" fmla="*/ 372713 h 1247148"/>
                <a:gd name="connsiteX1" fmla="*/ 62112 w 1116553"/>
                <a:gd name="connsiteY1" fmla="*/ 265361 h 1247148"/>
                <a:gd name="connsiteX2" fmla="*/ 496335 w 1116553"/>
                <a:gd name="connsiteY2" fmla="*/ 14628 h 1247148"/>
                <a:gd name="connsiteX3" fmla="*/ 620315 w 1116553"/>
                <a:gd name="connsiteY3" fmla="*/ 14628 h 1247148"/>
                <a:gd name="connsiteX4" fmla="*/ 1054539 w 1116553"/>
                <a:gd name="connsiteY4" fmla="*/ 265361 h 1247148"/>
                <a:gd name="connsiteX5" fmla="*/ 1116529 w 1116553"/>
                <a:gd name="connsiteY5" fmla="*/ 372713 h 1247148"/>
                <a:gd name="connsiteX6" fmla="*/ 1116529 w 1116553"/>
                <a:gd name="connsiteY6" fmla="*/ 874178 h 1247148"/>
                <a:gd name="connsiteX7" fmla="*/ 1054539 w 1116553"/>
                <a:gd name="connsiteY7" fmla="*/ 981530 h 1247148"/>
                <a:gd name="connsiteX8" fmla="*/ 620315 w 1116553"/>
                <a:gd name="connsiteY8" fmla="*/ 1232263 h 1247148"/>
                <a:gd name="connsiteX9" fmla="*/ 496335 w 1116553"/>
                <a:gd name="connsiteY9" fmla="*/ 1232263 h 1247148"/>
                <a:gd name="connsiteX10" fmla="*/ 62112 w 1116553"/>
                <a:gd name="connsiteY10" fmla="*/ 981530 h 1247148"/>
                <a:gd name="connsiteX11" fmla="*/ -25 w 1116553"/>
                <a:gd name="connsiteY11" fmla="*/ 874178 h 124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16553" h="1247148">
                  <a:moveTo>
                    <a:pt x="-25" y="372713"/>
                  </a:moveTo>
                  <a:cubicBezTo>
                    <a:pt x="2455" y="329087"/>
                    <a:pt x="25530" y="289238"/>
                    <a:pt x="62112" y="265361"/>
                  </a:cubicBezTo>
                  <a:lnTo>
                    <a:pt x="496335" y="14628"/>
                  </a:lnTo>
                  <a:cubicBezTo>
                    <a:pt x="535323" y="-5048"/>
                    <a:pt x="581327" y="-5048"/>
                    <a:pt x="620315" y="14628"/>
                  </a:cubicBezTo>
                  <a:lnTo>
                    <a:pt x="1054539" y="265361"/>
                  </a:lnTo>
                  <a:cubicBezTo>
                    <a:pt x="1091091" y="289267"/>
                    <a:pt x="1114093" y="329116"/>
                    <a:pt x="1116529" y="372713"/>
                  </a:cubicBezTo>
                  <a:lnTo>
                    <a:pt x="1116529" y="874178"/>
                  </a:lnTo>
                  <a:cubicBezTo>
                    <a:pt x="1114093" y="917775"/>
                    <a:pt x="1091091" y="957624"/>
                    <a:pt x="1054539" y="981530"/>
                  </a:cubicBezTo>
                  <a:lnTo>
                    <a:pt x="620315" y="1232263"/>
                  </a:lnTo>
                  <a:cubicBezTo>
                    <a:pt x="581327" y="1251939"/>
                    <a:pt x="535323" y="1251939"/>
                    <a:pt x="496335" y="1232263"/>
                  </a:cubicBezTo>
                  <a:lnTo>
                    <a:pt x="62112" y="981530"/>
                  </a:lnTo>
                  <a:cubicBezTo>
                    <a:pt x="25530" y="957653"/>
                    <a:pt x="2455" y="917805"/>
                    <a:pt x="-25" y="874178"/>
                  </a:cubicBezTo>
                  <a:close/>
                </a:path>
              </a:pathLst>
            </a:custGeom>
            <a:solidFill>
              <a:srgbClr val="24C6DC"/>
            </a:solidFill>
            <a:ln w="1457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TextBox 45">
              <a:extLst>
                <a:ext uri="{FF2B5EF4-FFF2-40B4-BE49-F238E27FC236}">
                  <a16:creationId xmlns:a16="http://schemas.microsoft.com/office/drawing/2014/main" id="{5082B12C-B5A9-6CC3-3EBF-C69586FF87E4}"/>
                </a:ext>
              </a:extLst>
            </p:cNvPr>
            <p:cNvSpPr txBox="1"/>
            <p:nvPr/>
          </p:nvSpPr>
          <p:spPr>
            <a:xfrm>
              <a:off x="5142097" y="5422941"/>
              <a:ext cx="2879940" cy="830997"/>
            </a:xfrm>
            <a:prstGeom prst="rect">
              <a:avLst/>
            </a:prstGeom>
            <a:noFill/>
          </p:spPr>
          <p:txBody>
            <a:bodyPr wrap="square" rtlCol="0">
              <a:spAutoFit/>
            </a:bodyPr>
            <a:lstStyle/>
            <a:p>
              <a:pPr marR="0" lvl="0" indent="0" fontAlgn="auto">
                <a:lnSpc>
                  <a:spcPct val="100000"/>
                </a:lnSpc>
                <a:spcBef>
                  <a:spcPts val="600"/>
                </a:spcBef>
                <a:spcAft>
                  <a:spcPts val="0"/>
                </a:spcAft>
                <a:buClrTx/>
                <a:buSzTx/>
                <a:buFontTx/>
                <a:buNone/>
                <a:tabLst/>
                <a:defRPr/>
              </a:pPr>
              <a:r>
                <a:rPr lang="en-US" sz="1600" dirty="0">
                  <a:solidFill>
                    <a:srgbClr val="000000"/>
                  </a:solidFill>
                  <a:latin typeface="Roboto light" pitchFamily="2" charset="0"/>
                </a:rPr>
                <a:t>Incorporate a novel AI downscaling method to reconstruct the grid analysis</a:t>
              </a:r>
            </a:p>
          </p:txBody>
        </p:sp>
        <p:sp>
          <p:nvSpPr>
            <p:cNvPr id="47" name="TextBox 46">
              <a:extLst>
                <a:ext uri="{FF2B5EF4-FFF2-40B4-BE49-F238E27FC236}">
                  <a16:creationId xmlns:a16="http://schemas.microsoft.com/office/drawing/2014/main" id="{70602B5E-CA52-93DC-A61C-AC2542B88A42}"/>
                </a:ext>
              </a:extLst>
            </p:cNvPr>
            <p:cNvSpPr txBox="1"/>
            <p:nvPr/>
          </p:nvSpPr>
          <p:spPr>
            <a:xfrm>
              <a:off x="1284914" y="1851713"/>
              <a:ext cx="1273763" cy="738664"/>
            </a:xfrm>
            <a:prstGeom prst="rect">
              <a:avLst/>
            </a:prstGeom>
            <a:noFill/>
          </p:spPr>
          <p:txBody>
            <a:bodyPr wrap="square">
              <a:spAutoFit/>
            </a:bodyPr>
            <a:lstStyle/>
            <a:p>
              <a:pPr algn="ctr">
                <a:defRPr/>
              </a:pPr>
              <a:r>
                <a:rPr lang="en-US" sz="1400" dirty="0">
                  <a:latin typeface=""/>
                  <a:cs typeface="Calibri" panose="020F0502020204030204" pitchFamily="34" charset="0"/>
                </a:rPr>
                <a:t>Improve WRF Performance</a:t>
              </a:r>
              <a:endParaRPr lang="en-IN" sz="1400" dirty="0">
                <a:latin typeface=""/>
                <a:cs typeface="Calibri" panose="020F0502020204030204" pitchFamily="34" charset="0"/>
              </a:endParaRPr>
            </a:p>
          </p:txBody>
        </p:sp>
        <p:sp>
          <p:nvSpPr>
            <p:cNvPr id="54" name="TextBox 53">
              <a:extLst>
                <a:ext uri="{FF2B5EF4-FFF2-40B4-BE49-F238E27FC236}">
                  <a16:creationId xmlns:a16="http://schemas.microsoft.com/office/drawing/2014/main" id="{82823F25-5543-38B4-8AF9-2BA55539C8CD}"/>
                </a:ext>
              </a:extLst>
            </p:cNvPr>
            <p:cNvSpPr txBox="1"/>
            <p:nvPr/>
          </p:nvSpPr>
          <p:spPr>
            <a:xfrm>
              <a:off x="6574580" y="1765801"/>
              <a:ext cx="1075923" cy="954107"/>
            </a:xfrm>
            <a:prstGeom prst="rect">
              <a:avLst/>
            </a:prstGeom>
            <a:noFill/>
          </p:spPr>
          <p:txBody>
            <a:bodyPr wrap="square">
              <a:spAutoFit/>
            </a:bodyPr>
            <a:lstStyle/>
            <a:p>
              <a:pPr algn="ctr">
                <a:spcBef>
                  <a:spcPts val="600"/>
                </a:spcBef>
              </a:pPr>
              <a:r>
                <a:rPr lang="en-US" sz="1400" i="0" dirty="0">
                  <a:effectLst/>
                  <a:latin typeface="Roboto" pitchFamily="2" charset="0"/>
                  <a:ea typeface="Roboto" pitchFamily="2" charset="0"/>
                </a:rPr>
                <a:t>Enhance Long-term Prediction Accuracy</a:t>
              </a:r>
            </a:p>
          </p:txBody>
        </p:sp>
        <p:sp>
          <p:nvSpPr>
            <p:cNvPr id="57" name="TextBox 56">
              <a:extLst>
                <a:ext uri="{FF2B5EF4-FFF2-40B4-BE49-F238E27FC236}">
                  <a16:creationId xmlns:a16="http://schemas.microsoft.com/office/drawing/2014/main" id="{A6FBA5D1-6472-F69F-5940-22580EB264CB}"/>
                </a:ext>
              </a:extLst>
            </p:cNvPr>
            <p:cNvSpPr txBox="1"/>
            <p:nvPr/>
          </p:nvSpPr>
          <p:spPr>
            <a:xfrm>
              <a:off x="1421306" y="3714585"/>
              <a:ext cx="1000978" cy="830997"/>
            </a:xfrm>
            <a:prstGeom prst="rect">
              <a:avLst/>
            </a:prstGeom>
            <a:noFill/>
          </p:spPr>
          <p:txBody>
            <a:bodyPr wrap="square">
              <a:spAutoFit/>
            </a:bodyPr>
            <a:lstStyle/>
            <a:p>
              <a:pPr algn="ctr">
                <a:spcBef>
                  <a:spcPts val="600"/>
                </a:spcBef>
              </a:pPr>
              <a:r>
                <a:rPr lang="en-US" sz="1600" i="0" dirty="0">
                  <a:effectLst/>
                  <a:latin typeface="Roboto" pitchFamily="2" charset="0"/>
                  <a:ea typeface="Roboto" pitchFamily="2" charset="0"/>
                </a:rPr>
                <a:t>Refine Local Forecast</a:t>
              </a:r>
            </a:p>
          </p:txBody>
        </p:sp>
        <p:sp>
          <p:nvSpPr>
            <p:cNvPr id="58" name="TextBox 57">
              <a:extLst>
                <a:ext uri="{FF2B5EF4-FFF2-40B4-BE49-F238E27FC236}">
                  <a16:creationId xmlns:a16="http://schemas.microsoft.com/office/drawing/2014/main" id="{B05EE71E-E030-EE68-9A8F-BEE995D27BFB}"/>
                </a:ext>
              </a:extLst>
            </p:cNvPr>
            <p:cNvSpPr txBox="1"/>
            <p:nvPr/>
          </p:nvSpPr>
          <p:spPr>
            <a:xfrm>
              <a:off x="6464408" y="3701582"/>
              <a:ext cx="1247745" cy="830997"/>
            </a:xfrm>
            <a:prstGeom prst="rect">
              <a:avLst/>
            </a:prstGeom>
            <a:noFill/>
          </p:spPr>
          <p:txBody>
            <a:bodyPr wrap="square">
              <a:spAutoFit/>
            </a:bodyPr>
            <a:lstStyle/>
            <a:p>
              <a:pPr algn="ctr">
                <a:spcBef>
                  <a:spcPts val="600"/>
                </a:spcBef>
              </a:pPr>
              <a:r>
                <a:rPr lang="en-US" sz="1600" i="0" dirty="0">
                  <a:effectLst/>
                  <a:latin typeface="Roboto" pitchFamily="2" charset="0"/>
                  <a:ea typeface="Roboto" pitchFamily="2" charset="0"/>
                </a:rPr>
                <a:t>Enhance AQ Prediction</a:t>
              </a:r>
            </a:p>
          </p:txBody>
        </p:sp>
        <p:sp>
          <p:nvSpPr>
            <p:cNvPr id="59" name="TextBox 58">
              <a:extLst>
                <a:ext uri="{FF2B5EF4-FFF2-40B4-BE49-F238E27FC236}">
                  <a16:creationId xmlns:a16="http://schemas.microsoft.com/office/drawing/2014/main" id="{A991F149-9409-F7BB-2E06-E40EE0ED5D22}"/>
                </a:ext>
              </a:extLst>
            </p:cNvPr>
            <p:cNvSpPr txBox="1"/>
            <p:nvPr/>
          </p:nvSpPr>
          <p:spPr>
            <a:xfrm>
              <a:off x="3874579" y="5361386"/>
              <a:ext cx="1203776" cy="892552"/>
            </a:xfrm>
            <a:prstGeom prst="rect">
              <a:avLst/>
            </a:prstGeom>
            <a:noFill/>
          </p:spPr>
          <p:txBody>
            <a:bodyPr wrap="square">
              <a:spAutoFit/>
            </a:bodyPr>
            <a:lstStyle/>
            <a:p>
              <a:pPr algn="ctr">
                <a:spcBef>
                  <a:spcPts val="600"/>
                </a:spcBef>
              </a:pPr>
              <a:r>
                <a:rPr lang="en-US" sz="1300" i="0" dirty="0">
                  <a:effectLst/>
                  <a:latin typeface="Roboto" pitchFamily="2" charset="0"/>
                  <a:ea typeface="Roboto" pitchFamily="2" charset="0"/>
                </a:rPr>
                <a:t>Leverage Deep  Leaning Downscaling</a:t>
              </a:r>
            </a:p>
          </p:txBody>
        </p:sp>
      </p:gr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50" y="9476"/>
            <a:ext cx="781099" cy="781099"/>
          </a:xfrm>
          <a:prstGeom prst="rect">
            <a:avLst/>
          </a:prstGeom>
        </p:spPr>
      </p:pic>
    </p:spTree>
    <p:extLst>
      <p:ext uri="{BB962C8B-B14F-4D97-AF65-F5344CB8AC3E}">
        <p14:creationId xmlns:p14="http://schemas.microsoft.com/office/powerpoint/2010/main" val="3747482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Title 7"/>
          <p:cNvSpPr>
            <a:spLocks noGrp="1"/>
          </p:cNvSpPr>
          <p:nvPr>
            <p:ph type="title"/>
          </p:nvPr>
        </p:nvSpPr>
        <p:spPr>
          <a:xfrm>
            <a:off x="1196818" y="236537"/>
            <a:ext cx="4899182" cy="715963"/>
          </a:xfrm>
        </p:spPr>
        <p:txBody>
          <a:bodyPr>
            <a:normAutofit/>
          </a:bodyPr>
          <a:lstStyle/>
          <a:p>
            <a:r>
              <a:rPr lang="en-US" sz="3200" dirty="0">
                <a:solidFill>
                  <a:schemeClr val="bg1"/>
                </a:solidFill>
                <a:latin typeface="Impact" panose="020B0806030902050204" pitchFamily="34" charset="0"/>
              </a:rPr>
              <a:t>Study Area</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4</a:t>
            </a:fld>
            <a:endParaRPr lang="en-US" sz="1800" dirty="0">
              <a:solidFill>
                <a:schemeClr val="bg1"/>
              </a:solidFill>
              <a:latin typeface="Impact" panose="020B0806030902050204" pitchFamily="34" charset="0"/>
            </a:endParaRPr>
          </a:p>
        </p:txBody>
      </p:sp>
      <p:sp>
        <p:nvSpPr>
          <p:cNvPr id="56" name="TextBox 55"/>
          <p:cNvSpPr txBox="1"/>
          <p:nvPr/>
        </p:nvSpPr>
        <p:spPr>
          <a:xfrm>
            <a:off x="0" y="6427113"/>
            <a:ext cx="4056845" cy="430887"/>
          </a:xfrm>
          <a:prstGeom prst="rect">
            <a:avLst/>
          </a:prstGeom>
          <a:noFill/>
        </p:spPr>
        <p:txBody>
          <a:bodyPr wrap="square" rtlCol="0">
            <a:spAutoFit/>
          </a:bodyPr>
          <a:lstStyle/>
          <a:p>
            <a:r>
              <a:rPr lang="en-US" sz="1100" b="1" dirty="0"/>
              <a:t>References:</a:t>
            </a:r>
          </a:p>
          <a:p>
            <a:r>
              <a:rPr lang="en-US" sz="1100" dirty="0"/>
              <a:t>www.alberta.ca</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61" y="120967"/>
            <a:ext cx="548640" cy="548640"/>
          </a:xfrm>
          <a:prstGeom prst="rect">
            <a:avLst/>
          </a:prstGeom>
        </p:spPr>
      </p:pic>
      <p:sp>
        <p:nvSpPr>
          <p:cNvPr id="18" name="Text Placeholder 16">
            <a:extLst>
              <a:ext uri="{FF2B5EF4-FFF2-40B4-BE49-F238E27FC236}">
                <a16:creationId xmlns:a16="http://schemas.microsoft.com/office/drawing/2014/main" id="{0CBA2695-426D-402D-9A6F-2CA1BAEFDB70}"/>
              </a:ext>
            </a:extLst>
          </p:cNvPr>
          <p:cNvSpPr txBox="1">
            <a:spLocks/>
          </p:cNvSpPr>
          <p:nvPr/>
        </p:nvSpPr>
        <p:spPr>
          <a:xfrm>
            <a:off x="389881" y="1009649"/>
            <a:ext cx="6884453" cy="536031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lnSpc>
                <a:spcPct val="120000"/>
              </a:lnSpc>
            </a:pPr>
            <a:r>
              <a:rPr lang="en-US" sz="2400" dirty="0"/>
              <a:t>Edmonton is the </a:t>
            </a:r>
            <a:r>
              <a:rPr lang="en-US" sz="2400" b="1" i="1" dirty="0"/>
              <a:t>capital</a:t>
            </a:r>
            <a:r>
              <a:rPr lang="en-US" sz="2400" dirty="0"/>
              <a:t> of Alberta and is recognized as the fifth-largest city in Canada. Its population is approximately 1 million. </a:t>
            </a:r>
          </a:p>
          <a:p>
            <a:pPr marL="342900" indent="-342900" algn="just">
              <a:lnSpc>
                <a:spcPct val="120000"/>
              </a:lnSpc>
            </a:pPr>
            <a:r>
              <a:rPr lang="en-US" sz="2400" dirty="0"/>
              <a:t> Edmonton's primary industrial activities include advanced technology, energy, and tourism. It is located in South Alberta, near Canada’s oil and gas reserves and industries. </a:t>
            </a:r>
          </a:p>
        </p:txBody>
      </p:sp>
      <p:grpSp>
        <p:nvGrpSpPr>
          <p:cNvPr id="19" name="Group 18"/>
          <p:cNvGrpSpPr/>
          <p:nvPr/>
        </p:nvGrpSpPr>
        <p:grpSpPr>
          <a:xfrm>
            <a:off x="7952774" y="1164969"/>
            <a:ext cx="4239226" cy="4453564"/>
            <a:chOff x="7131950" y="895248"/>
            <a:chExt cx="4645854" cy="4880751"/>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val="0"/>
                </a:ext>
              </a:extLst>
            </a:blip>
            <a:srcRect l="15278" t="4914" r="8334"/>
            <a:stretch/>
          </p:blipFill>
          <p:spPr>
            <a:xfrm>
              <a:off x="7131950" y="895248"/>
              <a:ext cx="4645854" cy="2569742"/>
            </a:xfrm>
            <a:prstGeom prst="rect">
              <a:avLst/>
            </a:prstGeom>
            <a:ln>
              <a:noFill/>
            </a:ln>
            <a:effectLst>
              <a:softEdge rad="112500"/>
            </a:effectLst>
          </p:spPr>
        </p:pic>
        <p:cxnSp>
          <p:nvCxnSpPr>
            <p:cNvPr id="21" name="Straight Connector 20"/>
            <p:cNvCxnSpPr>
              <a:stCxn id="24" idx="10"/>
              <a:endCxn id="23" idx="10"/>
            </p:cNvCxnSpPr>
            <p:nvPr/>
          </p:nvCxnSpPr>
          <p:spPr>
            <a:xfrm>
              <a:off x="8826752" y="1718159"/>
              <a:ext cx="2047114" cy="1023411"/>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24" idx="107"/>
              <a:endCxn id="23" idx="107"/>
            </p:cNvCxnSpPr>
            <p:nvPr/>
          </p:nvCxnSpPr>
          <p:spPr>
            <a:xfrm>
              <a:off x="8182996" y="2183553"/>
              <a:ext cx="333166" cy="2262484"/>
            </a:xfrm>
            <a:prstGeom prst="line">
              <a:avLst/>
            </a:prstGeom>
            <a:ln/>
          </p:spPr>
          <p:style>
            <a:lnRef idx="1">
              <a:schemeClr val="accent1"/>
            </a:lnRef>
            <a:fillRef idx="0">
              <a:schemeClr val="accent1"/>
            </a:fillRef>
            <a:effectRef idx="0">
              <a:schemeClr val="accent1"/>
            </a:effectRef>
            <a:fontRef idx="minor">
              <a:schemeClr val="tx1"/>
            </a:fontRef>
          </p:style>
        </p:cxnSp>
        <p:sp>
          <p:nvSpPr>
            <p:cNvPr id="23" name="Freeform 22"/>
            <p:cNvSpPr/>
            <p:nvPr/>
          </p:nvSpPr>
          <p:spPr>
            <a:xfrm>
              <a:off x="8489572" y="2546690"/>
              <a:ext cx="3229309" cy="3229309"/>
            </a:xfrm>
            <a:custGeom>
              <a:avLst/>
              <a:gdLst>
                <a:gd name="connsiteX0" fmla="*/ 1171978 w 2343956"/>
                <a:gd name="connsiteY0" fmla="*/ 0 h 2343956"/>
                <a:gd name="connsiteX1" fmla="*/ 1265911 w 2343956"/>
                <a:gd name="connsiteY1" fmla="*/ 4743 h 2343956"/>
                <a:gd name="connsiteX2" fmla="*/ 1291806 w 2343956"/>
                <a:gd name="connsiteY2" fmla="*/ 6051 h 2343956"/>
                <a:gd name="connsiteX3" fmla="*/ 1368688 w 2343956"/>
                <a:gd name="connsiteY3" fmla="*/ 17784 h 2343956"/>
                <a:gd name="connsiteX4" fmla="*/ 1408173 w 2343956"/>
                <a:gd name="connsiteY4" fmla="*/ 23810 h 2343956"/>
                <a:gd name="connsiteX5" fmla="*/ 1475022 w 2343956"/>
                <a:gd name="connsiteY5" fmla="*/ 40999 h 2343956"/>
                <a:gd name="connsiteX6" fmla="*/ 1520489 w 2343956"/>
                <a:gd name="connsiteY6" fmla="*/ 52690 h 2343956"/>
                <a:gd name="connsiteX7" fmla="*/ 1569873 w 2343956"/>
                <a:gd name="connsiteY7" fmla="*/ 70765 h 2343956"/>
                <a:gd name="connsiteX8" fmla="*/ 1628165 w 2343956"/>
                <a:gd name="connsiteY8" fmla="*/ 92100 h 2343956"/>
                <a:gd name="connsiteX9" fmla="*/ 1677478 w 2343956"/>
                <a:gd name="connsiteY9" fmla="*/ 115855 h 2343956"/>
                <a:gd name="connsiteX10" fmla="*/ 1730612 w 2343956"/>
                <a:gd name="connsiteY10" fmla="*/ 141451 h 2343956"/>
                <a:gd name="connsiteX11" fmla="*/ 1745399 w 2343956"/>
                <a:gd name="connsiteY11" fmla="*/ 150435 h 2343956"/>
                <a:gd name="connsiteX12" fmla="*/ 1827242 w 2343956"/>
                <a:gd name="connsiteY12" fmla="*/ 200155 h 2343956"/>
                <a:gd name="connsiteX13" fmla="*/ 1834680 w 2343956"/>
                <a:gd name="connsiteY13" fmla="*/ 205717 h 2343956"/>
                <a:gd name="connsiteX14" fmla="*/ 1917465 w 2343956"/>
                <a:gd name="connsiteY14" fmla="*/ 267623 h 2343956"/>
                <a:gd name="connsiteX15" fmla="*/ 1931264 w 2343956"/>
                <a:gd name="connsiteY15" fmla="*/ 280164 h 2343956"/>
                <a:gd name="connsiteX16" fmla="*/ 1998534 w 2343956"/>
                <a:gd name="connsiteY16" fmla="*/ 341302 h 2343956"/>
                <a:gd name="connsiteX17" fmla="*/ 2000692 w 2343956"/>
                <a:gd name="connsiteY17" fmla="*/ 343264 h 2343956"/>
                <a:gd name="connsiteX18" fmla="*/ 2069445 w 2343956"/>
                <a:gd name="connsiteY18" fmla="*/ 418912 h 2343956"/>
                <a:gd name="connsiteX19" fmla="*/ 2076333 w 2343956"/>
                <a:gd name="connsiteY19" fmla="*/ 426491 h 2343956"/>
                <a:gd name="connsiteX20" fmla="*/ 2130424 w 2343956"/>
                <a:gd name="connsiteY20" fmla="*/ 498825 h 2343956"/>
                <a:gd name="connsiteX21" fmla="*/ 2143801 w 2343956"/>
                <a:gd name="connsiteY21" fmla="*/ 516714 h 2343956"/>
                <a:gd name="connsiteX22" fmla="*/ 2189287 w 2343956"/>
                <a:gd name="connsiteY22" fmla="*/ 591587 h 2343956"/>
                <a:gd name="connsiteX23" fmla="*/ 2190811 w 2343956"/>
                <a:gd name="connsiteY23" fmla="*/ 594094 h 2343956"/>
                <a:gd name="connsiteX24" fmla="*/ 2202505 w 2343956"/>
                <a:gd name="connsiteY24" fmla="*/ 613344 h 2343956"/>
                <a:gd name="connsiteX25" fmla="*/ 2228035 w 2343956"/>
                <a:gd name="connsiteY25" fmla="*/ 666341 h 2343956"/>
                <a:gd name="connsiteX26" fmla="*/ 2229111 w 2343956"/>
                <a:gd name="connsiteY26" fmla="*/ 668575 h 2343956"/>
                <a:gd name="connsiteX27" fmla="*/ 2251856 w 2343956"/>
                <a:gd name="connsiteY27" fmla="*/ 715791 h 2343956"/>
                <a:gd name="connsiteX28" fmla="*/ 2270618 w 2343956"/>
                <a:gd name="connsiteY28" fmla="*/ 767054 h 2343956"/>
                <a:gd name="connsiteX29" fmla="*/ 2291266 w 2343956"/>
                <a:gd name="connsiteY29" fmla="*/ 823467 h 2343956"/>
                <a:gd name="connsiteX30" fmla="*/ 2303285 w 2343956"/>
                <a:gd name="connsiteY30" fmla="*/ 870209 h 2343956"/>
                <a:gd name="connsiteX31" fmla="*/ 2303663 w 2343956"/>
                <a:gd name="connsiteY31" fmla="*/ 871680 h 2343956"/>
                <a:gd name="connsiteX32" fmla="*/ 2320146 w 2343956"/>
                <a:gd name="connsiteY32" fmla="*/ 935783 h 2343956"/>
                <a:gd name="connsiteX33" fmla="*/ 2325665 w 2343956"/>
                <a:gd name="connsiteY33" fmla="*/ 971944 h 2343956"/>
                <a:gd name="connsiteX34" fmla="*/ 2337905 w 2343956"/>
                <a:gd name="connsiteY34" fmla="*/ 1052150 h 2343956"/>
                <a:gd name="connsiteX35" fmla="*/ 2338606 w 2343956"/>
                <a:gd name="connsiteY35" fmla="*/ 1066027 h 2343956"/>
                <a:gd name="connsiteX36" fmla="*/ 2343956 w 2343956"/>
                <a:gd name="connsiteY36" fmla="*/ 1171977 h 2343956"/>
                <a:gd name="connsiteX37" fmla="*/ 2343956 w 2343956"/>
                <a:gd name="connsiteY37" fmla="*/ 1171978 h 2343956"/>
                <a:gd name="connsiteX38" fmla="*/ 2338994 w 2343956"/>
                <a:gd name="connsiteY38" fmla="*/ 1270239 h 2343956"/>
                <a:gd name="connsiteX39" fmla="*/ 2337905 w 2343956"/>
                <a:gd name="connsiteY39" fmla="*/ 1291806 h 2343956"/>
                <a:gd name="connsiteX40" fmla="*/ 2324517 w 2343956"/>
                <a:gd name="connsiteY40" fmla="*/ 1379532 h 2343956"/>
                <a:gd name="connsiteX41" fmla="*/ 2320146 w 2343956"/>
                <a:gd name="connsiteY41" fmla="*/ 1408173 h 2343956"/>
                <a:gd name="connsiteX42" fmla="*/ 2303664 w 2343956"/>
                <a:gd name="connsiteY42" fmla="*/ 1472273 h 2343956"/>
                <a:gd name="connsiteX43" fmla="*/ 2303286 w 2343956"/>
                <a:gd name="connsiteY43" fmla="*/ 1473743 h 2343956"/>
                <a:gd name="connsiteX44" fmla="*/ 2291266 w 2343956"/>
                <a:gd name="connsiteY44" fmla="*/ 1520489 h 2343956"/>
                <a:gd name="connsiteX45" fmla="*/ 2270618 w 2343956"/>
                <a:gd name="connsiteY45" fmla="*/ 1576903 h 2343956"/>
                <a:gd name="connsiteX46" fmla="*/ 2251856 w 2343956"/>
                <a:gd name="connsiteY46" fmla="*/ 1628165 h 2343956"/>
                <a:gd name="connsiteX47" fmla="*/ 2232149 w 2343956"/>
                <a:gd name="connsiteY47" fmla="*/ 1669074 h 2343956"/>
                <a:gd name="connsiteX48" fmla="*/ 2231073 w 2343956"/>
                <a:gd name="connsiteY48" fmla="*/ 1671308 h 2343956"/>
                <a:gd name="connsiteX49" fmla="*/ 2202505 w 2343956"/>
                <a:gd name="connsiteY49" fmla="*/ 1730612 h 2343956"/>
                <a:gd name="connsiteX50" fmla="*/ 2187338 w 2343956"/>
                <a:gd name="connsiteY50" fmla="*/ 1755578 h 2343956"/>
                <a:gd name="connsiteX51" fmla="*/ 2185814 w 2343956"/>
                <a:gd name="connsiteY51" fmla="*/ 1758086 h 2343956"/>
                <a:gd name="connsiteX52" fmla="*/ 2143801 w 2343956"/>
                <a:gd name="connsiteY52" fmla="*/ 1827242 h 2343956"/>
                <a:gd name="connsiteX53" fmla="*/ 2130425 w 2343956"/>
                <a:gd name="connsiteY53" fmla="*/ 1845130 h 2343956"/>
                <a:gd name="connsiteX54" fmla="*/ 2076333 w 2343956"/>
                <a:gd name="connsiteY54" fmla="*/ 1917465 h 2343956"/>
                <a:gd name="connsiteX55" fmla="*/ 2069446 w 2343956"/>
                <a:gd name="connsiteY55" fmla="*/ 1925043 h 2343956"/>
                <a:gd name="connsiteX56" fmla="*/ 2002409 w 2343956"/>
                <a:gd name="connsiteY56" fmla="*/ 1998803 h 2343956"/>
                <a:gd name="connsiteX57" fmla="*/ 2000692 w 2343956"/>
                <a:gd name="connsiteY57" fmla="*/ 2000692 h 2343956"/>
                <a:gd name="connsiteX58" fmla="*/ 1931266 w 2343956"/>
                <a:gd name="connsiteY58" fmla="*/ 2063791 h 2343956"/>
                <a:gd name="connsiteX59" fmla="*/ 1917465 w 2343956"/>
                <a:gd name="connsiteY59" fmla="*/ 2076333 h 2343956"/>
                <a:gd name="connsiteX60" fmla="*/ 1834680 w 2343956"/>
                <a:gd name="connsiteY60" fmla="*/ 2138239 h 2343956"/>
                <a:gd name="connsiteX61" fmla="*/ 1827242 w 2343956"/>
                <a:gd name="connsiteY61" fmla="*/ 2143801 h 2343956"/>
                <a:gd name="connsiteX62" fmla="*/ 1748701 w 2343956"/>
                <a:gd name="connsiteY62" fmla="*/ 2191516 h 2343956"/>
                <a:gd name="connsiteX63" fmla="*/ 1730612 w 2343956"/>
                <a:gd name="connsiteY63" fmla="*/ 2202505 h 2343956"/>
                <a:gd name="connsiteX64" fmla="*/ 1674538 w 2343956"/>
                <a:gd name="connsiteY64" fmla="*/ 2229517 h 2343956"/>
                <a:gd name="connsiteX65" fmla="*/ 1628165 w 2343956"/>
                <a:gd name="connsiteY65" fmla="*/ 2251856 h 2343956"/>
                <a:gd name="connsiteX66" fmla="*/ 1569873 w 2343956"/>
                <a:gd name="connsiteY66" fmla="*/ 2273191 h 2343956"/>
                <a:gd name="connsiteX67" fmla="*/ 1520489 w 2343956"/>
                <a:gd name="connsiteY67" fmla="*/ 2291266 h 2343956"/>
                <a:gd name="connsiteX68" fmla="*/ 1475023 w 2343956"/>
                <a:gd name="connsiteY68" fmla="*/ 2302957 h 2343956"/>
                <a:gd name="connsiteX69" fmla="*/ 1408173 w 2343956"/>
                <a:gd name="connsiteY69" fmla="*/ 2320146 h 2343956"/>
                <a:gd name="connsiteX70" fmla="*/ 1370015 w 2343956"/>
                <a:gd name="connsiteY70" fmla="*/ 2325969 h 2343956"/>
                <a:gd name="connsiteX71" fmla="*/ 1291806 w 2343956"/>
                <a:gd name="connsiteY71" fmla="*/ 2337905 h 2343956"/>
                <a:gd name="connsiteX72" fmla="*/ 1265238 w 2343956"/>
                <a:gd name="connsiteY72" fmla="*/ 2339247 h 2343956"/>
                <a:gd name="connsiteX73" fmla="*/ 1171978 w 2343956"/>
                <a:gd name="connsiteY73" fmla="*/ 2343956 h 2343956"/>
                <a:gd name="connsiteX74" fmla="*/ 1152230 w 2343956"/>
                <a:gd name="connsiteY74" fmla="*/ 2342959 h 2343956"/>
                <a:gd name="connsiteX75" fmla="*/ 1061743 w 2343956"/>
                <a:gd name="connsiteY75" fmla="*/ 2338390 h 2343956"/>
                <a:gd name="connsiteX76" fmla="*/ 1052150 w 2343956"/>
                <a:gd name="connsiteY76" fmla="*/ 2337905 h 2343956"/>
                <a:gd name="connsiteX77" fmla="*/ 962014 w 2343956"/>
                <a:gd name="connsiteY77" fmla="*/ 2324149 h 2343956"/>
                <a:gd name="connsiteX78" fmla="*/ 935783 w 2343956"/>
                <a:gd name="connsiteY78" fmla="*/ 2320146 h 2343956"/>
                <a:gd name="connsiteX79" fmla="*/ 868932 w 2343956"/>
                <a:gd name="connsiteY79" fmla="*/ 2302957 h 2343956"/>
                <a:gd name="connsiteX80" fmla="*/ 823467 w 2343956"/>
                <a:gd name="connsiteY80" fmla="*/ 2291266 h 2343956"/>
                <a:gd name="connsiteX81" fmla="*/ 768940 w 2343956"/>
                <a:gd name="connsiteY81" fmla="*/ 2271309 h 2343956"/>
                <a:gd name="connsiteX82" fmla="*/ 715791 w 2343956"/>
                <a:gd name="connsiteY82" fmla="*/ 2251856 h 2343956"/>
                <a:gd name="connsiteX83" fmla="*/ 687745 w 2343956"/>
                <a:gd name="connsiteY83" fmla="*/ 2238346 h 2343956"/>
                <a:gd name="connsiteX84" fmla="*/ 613344 w 2343956"/>
                <a:gd name="connsiteY84" fmla="*/ 2202505 h 2343956"/>
                <a:gd name="connsiteX85" fmla="*/ 574323 w 2343956"/>
                <a:gd name="connsiteY85" fmla="*/ 2178799 h 2343956"/>
                <a:gd name="connsiteX86" fmla="*/ 516714 w 2343956"/>
                <a:gd name="connsiteY86" fmla="*/ 2143801 h 2343956"/>
                <a:gd name="connsiteX87" fmla="*/ 491055 w 2343956"/>
                <a:gd name="connsiteY87" fmla="*/ 2124614 h 2343956"/>
                <a:gd name="connsiteX88" fmla="*/ 426491 w 2343956"/>
                <a:gd name="connsiteY88" fmla="*/ 2076333 h 2343956"/>
                <a:gd name="connsiteX89" fmla="*/ 425134 w 2343956"/>
                <a:gd name="connsiteY89" fmla="*/ 2075100 h 2343956"/>
                <a:gd name="connsiteX90" fmla="*/ 343264 w 2343956"/>
                <a:gd name="connsiteY90" fmla="*/ 2000692 h 2343956"/>
                <a:gd name="connsiteX91" fmla="*/ 341303 w 2343956"/>
                <a:gd name="connsiteY91" fmla="*/ 1998534 h 2343956"/>
                <a:gd name="connsiteX92" fmla="*/ 274510 w 2343956"/>
                <a:gd name="connsiteY92" fmla="*/ 1925042 h 2343956"/>
                <a:gd name="connsiteX93" fmla="*/ 267623 w 2343956"/>
                <a:gd name="connsiteY93" fmla="*/ 1917465 h 2343956"/>
                <a:gd name="connsiteX94" fmla="*/ 211528 w 2343956"/>
                <a:gd name="connsiteY94" fmla="*/ 1842451 h 2343956"/>
                <a:gd name="connsiteX95" fmla="*/ 200155 w 2343956"/>
                <a:gd name="connsiteY95" fmla="*/ 1827242 h 2343956"/>
                <a:gd name="connsiteX96" fmla="*/ 162446 w 2343956"/>
                <a:gd name="connsiteY96" fmla="*/ 1765171 h 2343956"/>
                <a:gd name="connsiteX97" fmla="*/ 160923 w 2343956"/>
                <a:gd name="connsiteY97" fmla="*/ 1762663 h 2343956"/>
                <a:gd name="connsiteX98" fmla="*/ 141451 w 2343956"/>
                <a:gd name="connsiteY98" fmla="*/ 1730612 h 2343956"/>
                <a:gd name="connsiteX99" fmla="*/ 106621 w 2343956"/>
                <a:gd name="connsiteY99" fmla="*/ 1658308 h 2343956"/>
                <a:gd name="connsiteX100" fmla="*/ 105545 w 2343956"/>
                <a:gd name="connsiteY100" fmla="*/ 1656074 h 2343956"/>
                <a:gd name="connsiteX101" fmla="*/ 92100 w 2343956"/>
                <a:gd name="connsiteY101" fmla="*/ 1628165 h 2343956"/>
                <a:gd name="connsiteX102" fmla="*/ 70075 w 2343956"/>
                <a:gd name="connsiteY102" fmla="*/ 1567986 h 2343956"/>
                <a:gd name="connsiteX103" fmla="*/ 52690 w 2343956"/>
                <a:gd name="connsiteY103" fmla="*/ 1520489 h 2343956"/>
                <a:gd name="connsiteX104" fmla="*/ 41706 w 2343956"/>
                <a:gd name="connsiteY104" fmla="*/ 1477770 h 2343956"/>
                <a:gd name="connsiteX105" fmla="*/ 41328 w 2343956"/>
                <a:gd name="connsiteY105" fmla="*/ 1476300 h 2343956"/>
                <a:gd name="connsiteX106" fmla="*/ 23810 w 2343956"/>
                <a:gd name="connsiteY106" fmla="*/ 1408173 h 2343956"/>
                <a:gd name="connsiteX107" fmla="*/ 19300 w 2343956"/>
                <a:gd name="connsiteY107" fmla="*/ 1378619 h 2343956"/>
                <a:gd name="connsiteX108" fmla="*/ 6051 w 2343956"/>
                <a:gd name="connsiteY108" fmla="*/ 1291806 h 2343956"/>
                <a:gd name="connsiteX109" fmla="*/ 4960 w 2343956"/>
                <a:gd name="connsiteY109" fmla="*/ 1270194 h 2343956"/>
                <a:gd name="connsiteX110" fmla="*/ 0 w 2343956"/>
                <a:gd name="connsiteY110" fmla="*/ 1171978 h 2343956"/>
                <a:gd name="connsiteX111" fmla="*/ 0 w 2343956"/>
                <a:gd name="connsiteY111" fmla="*/ 1171977 h 2343956"/>
                <a:gd name="connsiteX112" fmla="*/ 5348 w 2343956"/>
                <a:gd name="connsiteY112" fmla="*/ 1066071 h 2343956"/>
                <a:gd name="connsiteX113" fmla="*/ 6051 w 2343956"/>
                <a:gd name="connsiteY113" fmla="*/ 1052150 h 2343956"/>
                <a:gd name="connsiteX114" fmla="*/ 18152 w 2343956"/>
                <a:gd name="connsiteY114" fmla="*/ 972857 h 2343956"/>
                <a:gd name="connsiteX115" fmla="*/ 23810 w 2343956"/>
                <a:gd name="connsiteY115" fmla="*/ 935783 h 2343956"/>
                <a:gd name="connsiteX116" fmla="*/ 41329 w 2343956"/>
                <a:gd name="connsiteY116" fmla="*/ 867653 h 2343956"/>
                <a:gd name="connsiteX117" fmla="*/ 41707 w 2343956"/>
                <a:gd name="connsiteY117" fmla="*/ 866182 h 2343956"/>
                <a:gd name="connsiteX118" fmla="*/ 52690 w 2343956"/>
                <a:gd name="connsiteY118" fmla="*/ 823467 h 2343956"/>
                <a:gd name="connsiteX119" fmla="*/ 70074 w 2343956"/>
                <a:gd name="connsiteY119" fmla="*/ 775971 h 2343956"/>
                <a:gd name="connsiteX120" fmla="*/ 92100 w 2343956"/>
                <a:gd name="connsiteY120" fmla="*/ 715791 h 2343956"/>
                <a:gd name="connsiteX121" fmla="*/ 108583 w 2343956"/>
                <a:gd name="connsiteY121" fmla="*/ 681575 h 2343956"/>
                <a:gd name="connsiteX122" fmla="*/ 109659 w 2343956"/>
                <a:gd name="connsiteY122" fmla="*/ 679341 h 2343956"/>
                <a:gd name="connsiteX123" fmla="*/ 141451 w 2343956"/>
                <a:gd name="connsiteY123" fmla="*/ 613344 h 2343956"/>
                <a:gd name="connsiteX124" fmla="*/ 157450 w 2343956"/>
                <a:gd name="connsiteY124" fmla="*/ 587009 h 2343956"/>
                <a:gd name="connsiteX125" fmla="*/ 158974 w 2343956"/>
                <a:gd name="connsiteY125" fmla="*/ 584501 h 2343956"/>
                <a:gd name="connsiteX126" fmla="*/ 200155 w 2343956"/>
                <a:gd name="connsiteY126" fmla="*/ 516714 h 2343956"/>
                <a:gd name="connsiteX127" fmla="*/ 211529 w 2343956"/>
                <a:gd name="connsiteY127" fmla="*/ 501504 h 2343956"/>
                <a:gd name="connsiteX128" fmla="*/ 267623 w 2343956"/>
                <a:gd name="connsiteY128" fmla="*/ 426491 h 2343956"/>
                <a:gd name="connsiteX129" fmla="*/ 274510 w 2343956"/>
                <a:gd name="connsiteY129" fmla="*/ 418913 h 2343956"/>
                <a:gd name="connsiteX130" fmla="*/ 343264 w 2343956"/>
                <a:gd name="connsiteY130" fmla="*/ 343264 h 2343956"/>
                <a:gd name="connsiteX131" fmla="*/ 345154 w 2343956"/>
                <a:gd name="connsiteY131" fmla="*/ 341547 h 2343956"/>
                <a:gd name="connsiteX132" fmla="*/ 425136 w 2343956"/>
                <a:gd name="connsiteY132" fmla="*/ 268855 h 2343956"/>
                <a:gd name="connsiteX133" fmla="*/ 426491 w 2343956"/>
                <a:gd name="connsiteY133" fmla="*/ 267623 h 2343956"/>
                <a:gd name="connsiteX134" fmla="*/ 491055 w 2343956"/>
                <a:gd name="connsiteY134" fmla="*/ 219343 h 2343956"/>
                <a:gd name="connsiteX135" fmla="*/ 516714 w 2343956"/>
                <a:gd name="connsiteY135" fmla="*/ 200155 h 2343956"/>
                <a:gd name="connsiteX136" fmla="*/ 577625 w 2343956"/>
                <a:gd name="connsiteY136" fmla="*/ 163151 h 2343956"/>
                <a:gd name="connsiteX137" fmla="*/ 613344 w 2343956"/>
                <a:gd name="connsiteY137" fmla="*/ 141451 h 2343956"/>
                <a:gd name="connsiteX138" fmla="*/ 684805 w 2343956"/>
                <a:gd name="connsiteY138" fmla="*/ 107027 h 2343956"/>
                <a:gd name="connsiteX139" fmla="*/ 715791 w 2343956"/>
                <a:gd name="connsiteY139" fmla="*/ 92100 h 2343956"/>
                <a:gd name="connsiteX140" fmla="*/ 768940 w 2343956"/>
                <a:gd name="connsiteY140" fmla="*/ 72647 h 2343956"/>
                <a:gd name="connsiteX141" fmla="*/ 823467 w 2343956"/>
                <a:gd name="connsiteY141" fmla="*/ 52690 h 2343956"/>
                <a:gd name="connsiteX142" fmla="*/ 868932 w 2343956"/>
                <a:gd name="connsiteY142" fmla="*/ 41000 h 2343956"/>
                <a:gd name="connsiteX143" fmla="*/ 935783 w 2343956"/>
                <a:gd name="connsiteY143" fmla="*/ 23810 h 2343956"/>
                <a:gd name="connsiteX144" fmla="*/ 963341 w 2343956"/>
                <a:gd name="connsiteY144" fmla="*/ 19604 h 2343956"/>
                <a:gd name="connsiteX145" fmla="*/ 1052150 w 2343956"/>
                <a:gd name="connsiteY145" fmla="*/ 6051 h 2343956"/>
                <a:gd name="connsiteX146" fmla="*/ 1061070 w 2343956"/>
                <a:gd name="connsiteY146" fmla="*/ 5601 h 2343956"/>
                <a:gd name="connsiteX147" fmla="*/ 1152230 w 2343956"/>
                <a:gd name="connsiteY147" fmla="*/ 997 h 2343956"/>
                <a:gd name="connsiteX148" fmla="*/ 1171978 w 2343956"/>
                <a:gd name="connsiteY148" fmla="*/ 0 h 23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2343956" h="2343956">
                  <a:moveTo>
                    <a:pt x="1171978" y="0"/>
                  </a:moveTo>
                  <a:lnTo>
                    <a:pt x="1265911" y="4743"/>
                  </a:lnTo>
                  <a:lnTo>
                    <a:pt x="1291806" y="6051"/>
                  </a:lnTo>
                  <a:lnTo>
                    <a:pt x="1368688" y="17784"/>
                  </a:lnTo>
                  <a:lnTo>
                    <a:pt x="1408173" y="23810"/>
                  </a:lnTo>
                  <a:lnTo>
                    <a:pt x="1475022" y="40999"/>
                  </a:lnTo>
                  <a:lnTo>
                    <a:pt x="1520489" y="52690"/>
                  </a:lnTo>
                  <a:lnTo>
                    <a:pt x="1569873" y="70765"/>
                  </a:lnTo>
                  <a:lnTo>
                    <a:pt x="1628165" y="92100"/>
                  </a:lnTo>
                  <a:lnTo>
                    <a:pt x="1677478" y="115855"/>
                  </a:lnTo>
                  <a:lnTo>
                    <a:pt x="1730612" y="141451"/>
                  </a:lnTo>
                  <a:lnTo>
                    <a:pt x="1745399" y="150435"/>
                  </a:lnTo>
                  <a:lnTo>
                    <a:pt x="1827242" y="200155"/>
                  </a:lnTo>
                  <a:lnTo>
                    <a:pt x="1834680" y="205717"/>
                  </a:lnTo>
                  <a:lnTo>
                    <a:pt x="1917465" y="267623"/>
                  </a:lnTo>
                  <a:lnTo>
                    <a:pt x="1931264" y="280164"/>
                  </a:lnTo>
                  <a:lnTo>
                    <a:pt x="1998534" y="341302"/>
                  </a:lnTo>
                  <a:lnTo>
                    <a:pt x="2000692" y="343264"/>
                  </a:lnTo>
                  <a:lnTo>
                    <a:pt x="2069445" y="418912"/>
                  </a:lnTo>
                  <a:lnTo>
                    <a:pt x="2076333" y="426491"/>
                  </a:lnTo>
                  <a:lnTo>
                    <a:pt x="2130424" y="498825"/>
                  </a:lnTo>
                  <a:lnTo>
                    <a:pt x="2143801" y="516714"/>
                  </a:lnTo>
                  <a:lnTo>
                    <a:pt x="2189287" y="591587"/>
                  </a:lnTo>
                  <a:lnTo>
                    <a:pt x="2190811" y="594094"/>
                  </a:lnTo>
                  <a:lnTo>
                    <a:pt x="2202505" y="613344"/>
                  </a:lnTo>
                  <a:lnTo>
                    <a:pt x="2228035" y="666341"/>
                  </a:lnTo>
                  <a:lnTo>
                    <a:pt x="2229111" y="668575"/>
                  </a:lnTo>
                  <a:lnTo>
                    <a:pt x="2251856" y="715791"/>
                  </a:lnTo>
                  <a:lnTo>
                    <a:pt x="2270618" y="767054"/>
                  </a:lnTo>
                  <a:lnTo>
                    <a:pt x="2291266" y="823467"/>
                  </a:lnTo>
                  <a:lnTo>
                    <a:pt x="2303285" y="870209"/>
                  </a:lnTo>
                  <a:lnTo>
                    <a:pt x="2303663" y="871680"/>
                  </a:lnTo>
                  <a:lnTo>
                    <a:pt x="2320146" y="935783"/>
                  </a:lnTo>
                  <a:lnTo>
                    <a:pt x="2325665" y="971944"/>
                  </a:lnTo>
                  <a:lnTo>
                    <a:pt x="2337905" y="1052150"/>
                  </a:lnTo>
                  <a:lnTo>
                    <a:pt x="2338606" y="1066027"/>
                  </a:lnTo>
                  <a:lnTo>
                    <a:pt x="2343956" y="1171977"/>
                  </a:lnTo>
                  <a:lnTo>
                    <a:pt x="2343956" y="1171978"/>
                  </a:lnTo>
                  <a:lnTo>
                    <a:pt x="2338994" y="1270239"/>
                  </a:lnTo>
                  <a:lnTo>
                    <a:pt x="2337905" y="1291806"/>
                  </a:lnTo>
                  <a:lnTo>
                    <a:pt x="2324517" y="1379532"/>
                  </a:lnTo>
                  <a:lnTo>
                    <a:pt x="2320146" y="1408173"/>
                  </a:lnTo>
                  <a:lnTo>
                    <a:pt x="2303664" y="1472273"/>
                  </a:lnTo>
                  <a:lnTo>
                    <a:pt x="2303286" y="1473743"/>
                  </a:lnTo>
                  <a:lnTo>
                    <a:pt x="2291266" y="1520489"/>
                  </a:lnTo>
                  <a:lnTo>
                    <a:pt x="2270618" y="1576903"/>
                  </a:lnTo>
                  <a:lnTo>
                    <a:pt x="2251856" y="1628165"/>
                  </a:lnTo>
                  <a:lnTo>
                    <a:pt x="2232149" y="1669074"/>
                  </a:lnTo>
                  <a:lnTo>
                    <a:pt x="2231073" y="1671308"/>
                  </a:lnTo>
                  <a:lnTo>
                    <a:pt x="2202505" y="1730612"/>
                  </a:lnTo>
                  <a:lnTo>
                    <a:pt x="2187338" y="1755578"/>
                  </a:lnTo>
                  <a:lnTo>
                    <a:pt x="2185814" y="1758086"/>
                  </a:lnTo>
                  <a:lnTo>
                    <a:pt x="2143801" y="1827242"/>
                  </a:lnTo>
                  <a:lnTo>
                    <a:pt x="2130425" y="1845130"/>
                  </a:lnTo>
                  <a:lnTo>
                    <a:pt x="2076333" y="1917465"/>
                  </a:lnTo>
                  <a:lnTo>
                    <a:pt x="2069446" y="1925043"/>
                  </a:lnTo>
                  <a:lnTo>
                    <a:pt x="2002409" y="1998803"/>
                  </a:lnTo>
                  <a:lnTo>
                    <a:pt x="2000692" y="2000692"/>
                  </a:lnTo>
                  <a:lnTo>
                    <a:pt x="1931266" y="2063791"/>
                  </a:lnTo>
                  <a:lnTo>
                    <a:pt x="1917465" y="2076333"/>
                  </a:lnTo>
                  <a:lnTo>
                    <a:pt x="1834680" y="2138239"/>
                  </a:lnTo>
                  <a:lnTo>
                    <a:pt x="1827242" y="2143801"/>
                  </a:lnTo>
                  <a:lnTo>
                    <a:pt x="1748701" y="2191516"/>
                  </a:lnTo>
                  <a:lnTo>
                    <a:pt x="1730612" y="2202505"/>
                  </a:lnTo>
                  <a:lnTo>
                    <a:pt x="1674538" y="2229517"/>
                  </a:lnTo>
                  <a:lnTo>
                    <a:pt x="1628165" y="2251856"/>
                  </a:lnTo>
                  <a:lnTo>
                    <a:pt x="1569873" y="2273191"/>
                  </a:lnTo>
                  <a:lnTo>
                    <a:pt x="1520489" y="2291266"/>
                  </a:lnTo>
                  <a:lnTo>
                    <a:pt x="1475023" y="2302957"/>
                  </a:lnTo>
                  <a:lnTo>
                    <a:pt x="1408173" y="2320146"/>
                  </a:lnTo>
                  <a:lnTo>
                    <a:pt x="1370015" y="2325969"/>
                  </a:lnTo>
                  <a:lnTo>
                    <a:pt x="1291806" y="2337905"/>
                  </a:lnTo>
                  <a:lnTo>
                    <a:pt x="1265238" y="2339247"/>
                  </a:lnTo>
                  <a:lnTo>
                    <a:pt x="1171978" y="2343956"/>
                  </a:lnTo>
                  <a:lnTo>
                    <a:pt x="1152230" y="2342959"/>
                  </a:lnTo>
                  <a:lnTo>
                    <a:pt x="1061743" y="2338390"/>
                  </a:lnTo>
                  <a:lnTo>
                    <a:pt x="1052150" y="2337905"/>
                  </a:lnTo>
                  <a:lnTo>
                    <a:pt x="962014" y="2324149"/>
                  </a:lnTo>
                  <a:lnTo>
                    <a:pt x="935783" y="2320146"/>
                  </a:lnTo>
                  <a:lnTo>
                    <a:pt x="868932" y="2302957"/>
                  </a:lnTo>
                  <a:lnTo>
                    <a:pt x="823467" y="2291266"/>
                  </a:lnTo>
                  <a:lnTo>
                    <a:pt x="768940" y="2271309"/>
                  </a:lnTo>
                  <a:lnTo>
                    <a:pt x="715791" y="2251856"/>
                  </a:lnTo>
                  <a:lnTo>
                    <a:pt x="687745" y="2238346"/>
                  </a:lnTo>
                  <a:lnTo>
                    <a:pt x="613344" y="2202505"/>
                  </a:lnTo>
                  <a:lnTo>
                    <a:pt x="574323" y="2178799"/>
                  </a:lnTo>
                  <a:lnTo>
                    <a:pt x="516714" y="2143801"/>
                  </a:lnTo>
                  <a:lnTo>
                    <a:pt x="491055" y="2124614"/>
                  </a:lnTo>
                  <a:lnTo>
                    <a:pt x="426491" y="2076333"/>
                  </a:lnTo>
                  <a:lnTo>
                    <a:pt x="425134" y="2075100"/>
                  </a:lnTo>
                  <a:lnTo>
                    <a:pt x="343264" y="2000692"/>
                  </a:lnTo>
                  <a:lnTo>
                    <a:pt x="341303" y="1998534"/>
                  </a:lnTo>
                  <a:lnTo>
                    <a:pt x="274510" y="1925042"/>
                  </a:lnTo>
                  <a:lnTo>
                    <a:pt x="267623" y="1917465"/>
                  </a:lnTo>
                  <a:lnTo>
                    <a:pt x="211528" y="1842451"/>
                  </a:lnTo>
                  <a:lnTo>
                    <a:pt x="200155" y="1827242"/>
                  </a:lnTo>
                  <a:lnTo>
                    <a:pt x="162446" y="1765171"/>
                  </a:lnTo>
                  <a:lnTo>
                    <a:pt x="160923" y="1762663"/>
                  </a:lnTo>
                  <a:lnTo>
                    <a:pt x="141451" y="1730612"/>
                  </a:lnTo>
                  <a:lnTo>
                    <a:pt x="106621" y="1658308"/>
                  </a:lnTo>
                  <a:lnTo>
                    <a:pt x="105545" y="1656074"/>
                  </a:lnTo>
                  <a:lnTo>
                    <a:pt x="92100" y="1628165"/>
                  </a:lnTo>
                  <a:lnTo>
                    <a:pt x="70075" y="1567986"/>
                  </a:lnTo>
                  <a:lnTo>
                    <a:pt x="52690" y="1520489"/>
                  </a:lnTo>
                  <a:lnTo>
                    <a:pt x="41706" y="1477770"/>
                  </a:lnTo>
                  <a:lnTo>
                    <a:pt x="41328" y="1476300"/>
                  </a:lnTo>
                  <a:lnTo>
                    <a:pt x="23810" y="1408173"/>
                  </a:lnTo>
                  <a:lnTo>
                    <a:pt x="19300" y="1378619"/>
                  </a:lnTo>
                  <a:lnTo>
                    <a:pt x="6051" y="1291806"/>
                  </a:lnTo>
                  <a:lnTo>
                    <a:pt x="4960" y="1270194"/>
                  </a:lnTo>
                  <a:lnTo>
                    <a:pt x="0" y="1171978"/>
                  </a:lnTo>
                  <a:lnTo>
                    <a:pt x="0" y="1171977"/>
                  </a:lnTo>
                  <a:lnTo>
                    <a:pt x="5348" y="1066071"/>
                  </a:lnTo>
                  <a:lnTo>
                    <a:pt x="6051" y="1052150"/>
                  </a:lnTo>
                  <a:lnTo>
                    <a:pt x="18152" y="972857"/>
                  </a:lnTo>
                  <a:lnTo>
                    <a:pt x="23810" y="935783"/>
                  </a:lnTo>
                  <a:lnTo>
                    <a:pt x="41329" y="867653"/>
                  </a:lnTo>
                  <a:lnTo>
                    <a:pt x="41707" y="866182"/>
                  </a:lnTo>
                  <a:lnTo>
                    <a:pt x="52690" y="823467"/>
                  </a:lnTo>
                  <a:lnTo>
                    <a:pt x="70074" y="775971"/>
                  </a:lnTo>
                  <a:lnTo>
                    <a:pt x="92100" y="715791"/>
                  </a:lnTo>
                  <a:lnTo>
                    <a:pt x="108583" y="681575"/>
                  </a:lnTo>
                  <a:lnTo>
                    <a:pt x="109659" y="679341"/>
                  </a:lnTo>
                  <a:lnTo>
                    <a:pt x="141451" y="613344"/>
                  </a:lnTo>
                  <a:lnTo>
                    <a:pt x="157450" y="587009"/>
                  </a:lnTo>
                  <a:lnTo>
                    <a:pt x="158974" y="584501"/>
                  </a:lnTo>
                  <a:lnTo>
                    <a:pt x="200155" y="516714"/>
                  </a:lnTo>
                  <a:lnTo>
                    <a:pt x="211529" y="501504"/>
                  </a:lnTo>
                  <a:lnTo>
                    <a:pt x="267623" y="426491"/>
                  </a:lnTo>
                  <a:lnTo>
                    <a:pt x="274510" y="418913"/>
                  </a:lnTo>
                  <a:lnTo>
                    <a:pt x="343264" y="343264"/>
                  </a:lnTo>
                  <a:lnTo>
                    <a:pt x="345154" y="341547"/>
                  </a:lnTo>
                  <a:lnTo>
                    <a:pt x="425136" y="268855"/>
                  </a:lnTo>
                  <a:lnTo>
                    <a:pt x="426491" y="267623"/>
                  </a:lnTo>
                  <a:lnTo>
                    <a:pt x="491055" y="219343"/>
                  </a:lnTo>
                  <a:lnTo>
                    <a:pt x="516714" y="200155"/>
                  </a:lnTo>
                  <a:lnTo>
                    <a:pt x="577625" y="163151"/>
                  </a:lnTo>
                  <a:lnTo>
                    <a:pt x="613344" y="141451"/>
                  </a:lnTo>
                  <a:lnTo>
                    <a:pt x="684805" y="107027"/>
                  </a:lnTo>
                  <a:lnTo>
                    <a:pt x="715791" y="92100"/>
                  </a:lnTo>
                  <a:lnTo>
                    <a:pt x="768940" y="72647"/>
                  </a:lnTo>
                  <a:lnTo>
                    <a:pt x="823467" y="52690"/>
                  </a:lnTo>
                  <a:lnTo>
                    <a:pt x="868932" y="41000"/>
                  </a:lnTo>
                  <a:lnTo>
                    <a:pt x="935783" y="23810"/>
                  </a:lnTo>
                  <a:lnTo>
                    <a:pt x="963341" y="19604"/>
                  </a:lnTo>
                  <a:lnTo>
                    <a:pt x="1052150" y="6051"/>
                  </a:lnTo>
                  <a:lnTo>
                    <a:pt x="1061070" y="5601"/>
                  </a:lnTo>
                  <a:lnTo>
                    <a:pt x="1152230" y="997"/>
                  </a:lnTo>
                  <a:lnTo>
                    <a:pt x="1171978" y="0"/>
                  </a:lnTo>
                  <a:close/>
                </a:path>
              </a:pathLst>
            </a:cu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a:off x="8175736" y="1664948"/>
              <a:ext cx="881742" cy="881742"/>
            </a:xfrm>
            <a:custGeom>
              <a:avLst/>
              <a:gdLst>
                <a:gd name="connsiteX0" fmla="*/ 1171978 w 2343956"/>
                <a:gd name="connsiteY0" fmla="*/ 0 h 2343956"/>
                <a:gd name="connsiteX1" fmla="*/ 1265911 w 2343956"/>
                <a:gd name="connsiteY1" fmla="*/ 4743 h 2343956"/>
                <a:gd name="connsiteX2" fmla="*/ 1291806 w 2343956"/>
                <a:gd name="connsiteY2" fmla="*/ 6051 h 2343956"/>
                <a:gd name="connsiteX3" fmla="*/ 1368688 w 2343956"/>
                <a:gd name="connsiteY3" fmla="*/ 17784 h 2343956"/>
                <a:gd name="connsiteX4" fmla="*/ 1408173 w 2343956"/>
                <a:gd name="connsiteY4" fmla="*/ 23810 h 2343956"/>
                <a:gd name="connsiteX5" fmla="*/ 1475022 w 2343956"/>
                <a:gd name="connsiteY5" fmla="*/ 40999 h 2343956"/>
                <a:gd name="connsiteX6" fmla="*/ 1520489 w 2343956"/>
                <a:gd name="connsiteY6" fmla="*/ 52690 h 2343956"/>
                <a:gd name="connsiteX7" fmla="*/ 1569873 w 2343956"/>
                <a:gd name="connsiteY7" fmla="*/ 70765 h 2343956"/>
                <a:gd name="connsiteX8" fmla="*/ 1628165 w 2343956"/>
                <a:gd name="connsiteY8" fmla="*/ 92100 h 2343956"/>
                <a:gd name="connsiteX9" fmla="*/ 1677478 w 2343956"/>
                <a:gd name="connsiteY9" fmla="*/ 115855 h 2343956"/>
                <a:gd name="connsiteX10" fmla="*/ 1730612 w 2343956"/>
                <a:gd name="connsiteY10" fmla="*/ 141451 h 2343956"/>
                <a:gd name="connsiteX11" fmla="*/ 1745399 w 2343956"/>
                <a:gd name="connsiteY11" fmla="*/ 150435 h 2343956"/>
                <a:gd name="connsiteX12" fmla="*/ 1827242 w 2343956"/>
                <a:gd name="connsiteY12" fmla="*/ 200155 h 2343956"/>
                <a:gd name="connsiteX13" fmla="*/ 1834680 w 2343956"/>
                <a:gd name="connsiteY13" fmla="*/ 205717 h 2343956"/>
                <a:gd name="connsiteX14" fmla="*/ 1917465 w 2343956"/>
                <a:gd name="connsiteY14" fmla="*/ 267623 h 2343956"/>
                <a:gd name="connsiteX15" fmla="*/ 1931264 w 2343956"/>
                <a:gd name="connsiteY15" fmla="*/ 280164 h 2343956"/>
                <a:gd name="connsiteX16" fmla="*/ 1998534 w 2343956"/>
                <a:gd name="connsiteY16" fmla="*/ 341302 h 2343956"/>
                <a:gd name="connsiteX17" fmla="*/ 2000692 w 2343956"/>
                <a:gd name="connsiteY17" fmla="*/ 343264 h 2343956"/>
                <a:gd name="connsiteX18" fmla="*/ 2069445 w 2343956"/>
                <a:gd name="connsiteY18" fmla="*/ 418912 h 2343956"/>
                <a:gd name="connsiteX19" fmla="*/ 2076333 w 2343956"/>
                <a:gd name="connsiteY19" fmla="*/ 426491 h 2343956"/>
                <a:gd name="connsiteX20" fmla="*/ 2130424 w 2343956"/>
                <a:gd name="connsiteY20" fmla="*/ 498825 h 2343956"/>
                <a:gd name="connsiteX21" fmla="*/ 2143801 w 2343956"/>
                <a:gd name="connsiteY21" fmla="*/ 516714 h 2343956"/>
                <a:gd name="connsiteX22" fmla="*/ 2189287 w 2343956"/>
                <a:gd name="connsiteY22" fmla="*/ 591587 h 2343956"/>
                <a:gd name="connsiteX23" fmla="*/ 2190811 w 2343956"/>
                <a:gd name="connsiteY23" fmla="*/ 594094 h 2343956"/>
                <a:gd name="connsiteX24" fmla="*/ 2202505 w 2343956"/>
                <a:gd name="connsiteY24" fmla="*/ 613344 h 2343956"/>
                <a:gd name="connsiteX25" fmla="*/ 2228035 w 2343956"/>
                <a:gd name="connsiteY25" fmla="*/ 666341 h 2343956"/>
                <a:gd name="connsiteX26" fmla="*/ 2229111 w 2343956"/>
                <a:gd name="connsiteY26" fmla="*/ 668575 h 2343956"/>
                <a:gd name="connsiteX27" fmla="*/ 2251856 w 2343956"/>
                <a:gd name="connsiteY27" fmla="*/ 715791 h 2343956"/>
                <a:gd name="connsiteX28" fmla="*/ 2270618 w 2343956"/>
                <a:gd name="connsiteY28" fmla="*/ 767054 h 2343956"/>
                <a:gd name="connsiteX29" fmla="*/ 2291266 w 2343956"/>
                <a:gd name="connsiteY29" fmla="*/ 823467 h 2343956"/>
                <a:gd name="connsiteX30" fmla="*/ 2303285 w 2343956"/>
                <a:gd name="connsiteY30" fmla="*/ 870209 h 2343956"/>
                <a:gd name="connsiteX31" fmla="*/ 2303663 w 2343956"/>
                <a:gd name="connsiteY31" fmla="*/ 871680 h 2343956"/>
                <a:gd name="connsiteX32" fmla="*/ 2320146 w 2343956"/>
                <a:gd name="connsiteY32" fmla="*/ 935783 h 2343956"/>
                <a:gd name="connsiteX33" fmla="*/ 2325665 w 2343956"/>
                <a:gd name="connsiteY33" fmla="*/ 971944 h 2343956"/>
                <a:gd name="connsiteX34" fmla="*/ 2337905 w 2343956"/>
                <a:gd name="connsiteY34" fmla="*/ 1052150 h 2343956"/>
                <a:gd name="connsiteX35" fmla="*/ 2338606 w 2343956"/>
                <a:gd name="connsiteY35" fmla="*/ 1066027 h 2343956"/>
                <a:gd name="connsiteX36" fmla="*/ 2343956 w 2343956"/>
                <a:gd name="connsiteY36" fmla="*/ 1171977 h 2343956"/>
                <a:gd name="connsiteX37" fmla="*/ 2343956 w 2343956"/>
                <a:gd name="connsiteY37" fmla="*/ 1171978 h 2343956"/>
                <a:gd name="connsiteX38" fmla="*/ 2338994 w 2343956"/>
                <a:gd name="connsiteY38" fmla="*/ 1270239 h 2343956"/>
                <a:gd name="connsiteX39" fmla="*/ 2337905 w 2343956"/>
                <a:gd name="connsiteY39" fmla="*/ 1291806 h 2343956"/>
                <a:gd name="connsiteX40" fmla="*/ 2324517 w 2343956"/>
                <a:gd name="connsiteY40" fmla="*/ 1379532 h 2343956"/>
                <a:gd name="connsiteX41" fmla="*/ 2320146 w 2343956"/>
                <a:gd name="connsiteY41" fmla="*/ 1408173 h 2343956"/>
                <a:gd name="connsiteX42" fmla="*/ 2303664 w 2343956"/>
                <a:gd name="connsiteY42" fmla="*/ 1472273 h 2343956"/>
                <a:gd name="connsiteX43" fmla="*/ 2303286 w 2343956"/>
                <a:gd name="connsiteY43" fmla="*/ 1473743 h 2343956"/>
                <a:gd name="connsiteX44" fmla="*/ 2291266 w 2343956"/>
                <a:gd name="connsiteY44" fmla="*/ 1520489 h 2343956"/>
                <a:gd name="connsiteX45" fmla="*/ 2270618 w 2343956"/>
                <a:gd name="connsiteY45" fmla="*/ 1576903 h 2343956"/>
                <a:gd name="connsiteX46" fmla="*/ 2251856 w 2343956"/>
                <a:gd name="connsiteY46" fmla="*/ 1628165 h 2343956"/>
                <a:gd name="connsiteX47" fmla="*/ 2232149 w 2343956"/>
                <a:gd name="connsiteY47" fmla="*/ 1669074 h 2343956"/>
                <a:gd name="connsiteX48" fmla="*/ 2231073 w 2343956"/>
                <a:gd name="connsiteY48" fmla="*/ 1671308 h 2343956"/>
                <a:gd name="connsiteX49" fmla="*/ 2202505 w 2343956"/>
                <a:gd name="connsiteY49" fmla="*/ 1730612 h 2343956"/>
                <a:gd name="connsiteX50" fmla="*/ 2187338 w 2343956"/>
                <a:gd name="connsiteY50" fmla="*/ 1755578 h 2343956"/>
                <a:gd name="connsiteX51" fmla="*/ 2185814 w 2343956"/>
                <a:gd name="connsiteY51" fmla="*/ 1758086 h 2343956"/>
                <a:gd name="connsiteX52" fmla="*/ 2143801 w 2343956"/>
                <a:gd name="connsiteY52" fmla="*/ 1827242 h 2343956"/>
                <a:gd name="connsiteX53" fmla="*/ 2130425 w 2343956"/>
                <a:gd name="connsiteY53" fmla="*/ 1845130 h 2343956"/>
                <a:gd name="connsiteX54" fmla="*/ 2076333 w 2343956"/>
                <a:gd name="connsiteY54" fmla="*/ 1917465 h 2343956"/>
                <a:gd name="connsiteX55" fmla="*/ 2069446 w 2343956"/>
                <a:gd name="connsiteY55" fmla="*/ 1925043 h 2343956"/>
                <a:gd name="connsiteX56" fmla="*/ 2002409 w 2343956"/>
                <a:gd name="connsiteY56" fmla="*/ 1998803 h 2343956"/>
                <a:gd name="connsiteX57" fmla="*/ 2000692 w 2343956"/>
                <a:gd name="connsiteY57" fmla="*/ 2000692 h 2343956"/>
                <a:gd name="connsiteX58" fmla="*/ 1931266 w 2343956"/>
                <a:gd name="connsiteY58" fmla="*/ 2063791 h 2343956"/>
                <a:gd name="connsiteX59" fmla="*/ 1917465 w 2343956"/>
                <a:gd name="connsiteY59" fmla="*/ 2076333 h 2343956"/>
                <a:gd name="connsiteX60" fmla="*/ 1834680 w 2343956"/>
                <a:gd name="connsiteY60" fmla="*/ 2138239 h 2343956"/>
                <a:gd name="connsiteX61" fmla="*/ 1827242 w 2343956"/>
                <a:gd name="connsiteY61" fmla="*/ 2143801 h 2343956"/>
                <a:gd name="connsiteX62" fmla="*/ 1748701 w 2343956"/>
                <a:gd name="connsiteY62" fmla="*/ 2191516 h 2343956"/>
                <a:gd name="connsiteX63" fmla="*/ 1730612 w 2343956"/>
                <a:gd name="connsiteY63" fmla="*/ 2202505 h 2343956"/>
                <a:gd name="connsiteX64" fmla="*/ 1674538 w 2343956"/>
                <a:gd name="connsiteY64" fmla="*/ 2229517 h 2343956"/>
                <a:gd name="connsiteX65" fmla="*/ 1628165 w 2343956"/>
                <a:gd name="connsiteY65" fmla="*/ 2251856 h 2343956"/>
                <a:gd name="connsiteX66" fmla="*/ 1569873 w 2343956"/>
                <a:gd name="connsiteY66" fmla="*/ 2273191 h 2343956"/>
                <a:gd name="connsiteX67" fmla="*/ 1520489 w 2343956"/>
                <a:gd name="connsiteY67" fmla="*/ 2291266 h 2343956"/>
                <a:gd name="connsiteX68" fmla="*/ 1475023 w 2343956"/>
                <a:gd name="connsiteY68" fmla="*/ 2302957 h 2343956"/>
                <a:gd name="connsiteX69" fmla="*/ 1408173 w 2343956"/>
                <a:gd name="connsiteY69" fmla="*/ 2320146 h 2343956"/>
                <a:gd name="connsiteX70" fmla="*/ 1370015 w 2343956"/>
                <a:gd name="connsiteY70" fmla="*/ 2325969 h 2343956"/>
                <a:gd name="connsiteX71" fmla="*/ 1291806 w 2343956"/>
                <a:gd name="connsiteY71" fmla="*/ 2337905 h 2343956"/>
                <a:gd name="connsiteX72" fmla="*/ 1265238 w 2343956"/>
                <a:gd name="connsiteY72" fmla="*/ 2339247 h 2343956"/>
                <a:gd name="connsiteX73" fmla="*/ 1171978 w 2343956"/>
                <a:gd name="connsiteY73" fmla="*/ 2343956 h 2343956"/>
                <a:gd name="connsiteX74" fmla="*/ 1152230 w 2343956"/>
                <a:gd name="connsiteY74" fmla="*/ 2342959 h 2343956"/>
                <a:gd name="connsiteX75" fmla="*/ 1061743 w 2343956"/>
                <a:gd name="connsiteY75" fmla="*/ 2338390 h 2343956"/>
                <a:gd name="connsiteX76" fmla="*/ 1052150 w 2343956"/>
                <a:gd name="connsiteY76" fmla="*/ 2337905 h 2343956"/>
                <a:gd name="connsiteX77" fmla="*/ 962014 w 2343956"/>
                <a:gd name="connsiteY77" fmla="*/ 2324149 h 2343956"/>
                <a:gd name="connsiteX78" fmla="*/ 935783 w 2343956"/>
                <a:gd name="connsiteY78" fmla="*/ 2320146 h 2343956"/>
                <a:gd name="connsiteX79" fmla="*/ 868932 w 2343956"/>
                <a:gd name="connsiteY79" fmla="*/ 2302957 h 2343956"/>
                <a:gd name="connsiteX80" fmla="*/ 823467 w 2343956"/>
                <a:gd name="connsiteY80" fmla="*/ 2291266 h 2343956"/>
                <a:gd name="connsiteX81" fmla="*/ 768940 w 2343956"/>
                <a:gd name="connsiteY81" fmla="*/ 2271309 h 2343956"/>
                <a:gd name="connsiteX82" fmla="*/ 715791 w 2343956"/>
                <a:gd name="connsiteY82" fmla="*/ 2251856 h 2343956"/>
                <a:gd name="connsiteX83" fmla="*/ 687745 w 2343956"/>
                <a:gd name="connsiteY83" fmla="*/ 2238346 h 2343956"/>
                <a:gd name="connsiteX84" fmla="*/ 613344 w 2343956"/>
                <a:gd name="connsiteY84" fmla="*/ 2202505 h 2343956"/>
                <a:gd name="connsiteX85" fmla="*/ 574323 w 2343956"/>
                <a:gd name="connsiteY85" fmla="*/ 2178799 h 2343956"/>
                <a:gd name="connsiteX86" fmla="*/ 516714 w 2343956"/>
                <a:gd name="connsiteY86" fmla="*/ 2143801 h 2343956"/>
                <a:gd name="connsiteX87" fmla="*/ 491055 w 2343956"/>
                <a:gd name="connsiteY87" fmla="*/ 2124614 h 2343956"/>
                <a:gd name="connsiteX88" fmla="*/ 426491 w 2343956"/>
                <a:gd name="connsiteY88" fmla="*/ 2076333 h 2343956"/>
                <a:gd name="connsiteX89" fmla="*/ 425134 w 2343956"/>
                <a:gd name="connsiteY89" fmla="*/ 2075100 h 2343956"/>
                <a:gd name="connsiteX90" fmla="*/ 343264 w 2343956"/>
                <a:gd name="connsiteY90" fmla="*/ 2000692 h 2343956"/>
                <a:gd name="connsiteX91" fmla="*/ 341303 w 2343956"/>
                <a:gd name="connsiteY91" fmla="*/ 1998534 h 2343956"/>
                <a:gd name="connsiteX92" fmla="*/ 274510 w 2343956"/>
                <a:gd name="connsiteY92" fmla="*/ 1925042 h 2343956"/>
                <a:gd name="connsiteX93" fmla="*/ 267623 w 2343956"/>
                <a:gd name="connsiteY93" fmla="*/ 1917465 h 2343956"/>
                <a:gd name="connsiteX94" fmla="*/ 211528 w 2343956"/>
                <a:gd name="connsiteY94" fmla="*/ 1842451 h 2343956"/>
                <a:gd name="connsiteX95" fmla="*/ 200155 w 2343956"/>
                <a:gd name="connsiteY95" fmla="*/ 1827242 h 2343956"/>
                <a:gd name="connsiteX96" fmla="*/ 162446 w 2343956"/>
                <a:gd name="connsiteY96" fmla="*/ 1765171 h 2343956"/>
                <a:gd name="connsiteX97" fmla="*/ 160923 w 2343956"/>
                <a:gd name="connsiteY97" fmla="*/ 1762663 h 2343956"/>
                <a:gd name="connsiteX98" fmla="*/ 141451 w 2343956"/>
                <a:gd name="connsiteY98" fmla="*/ 1730612 h 2343956"/>
                <a:gd name="connsiteX99" fmla="*/ 106621 w 2343956"/>
                <a:gd name="connsiteY99" fmla="*/ 1658308 h 2343956"/>
                <a:gd name="connsiteX100" fmla="*/ 105545 w 2343956"/>
                <a:gd name="connsiteY100" fmla="*/ 1656074 h 2343956"/>
                <a:gd name="connsiteX101" fmla="*/ 92100 w 2343956"/>
                <a:gd name="connsiteY101" fmla="*/ 1628165 h 2343956"/>
                <a:gd name="connsiteX102" fmla="*/ 70075 w 2343956"/>
                <a:gd name="connsiteY102" fmla="*/ 1567986 h 2343956"/>
                <a:gd name="connsiteX103" fmla="*/ 52690 w 2343956"/>
                <a:gd name="connsiteY103" fmla="*/ 1520489 h 2343956"/>
                <a:gd name="connsiteX104" fmla="*/ 41706 w 2343956"/>
                <a:gd name="connsiteY104" fmla="*/ 1477770 h 2343956"/>
                <a:gd name="connsiteX105" fmla="*/ 41328 w 2343956"/>
                <a:gd name="connsiteY105" fmla="*/ 1476300 h 2343956"/>
                <a:gd name="connsiteX106" fmla="*/ 23810 w 2343956"/>
                <a:gd name="connsiteY106" fmla="*/ 1408173 h 2343956"/>
                <a:gd name="connsiteX107" fmla="*/ 19300 w 2343956"/>
                <a:gd name="connsiteY107" fmla="*/ 1378619 h 2343956"/>
                <a:gd name="connsiteX108" fmla="*/ 6051 w 2343956"/>
                <a:gd name="connsiteY108" fmla="*/ 1291806 h 2343956"/>
                <a:gd name="connsiteX109" fmla="*/ 4960 w 2343956"/>
                <a:gd name="connsiteY109" fmla="*/ 1270194 h 2343956"/>
                <a:gd name="connsiteX110" fmla="*/ 0 w 2343956"/>
                <a:gd name="connsiteY110" fmla="*/ 1171978 h 2343956"/>
                <a:gd name="connsiteX111" fmla="*/ 0 w 2343956"/>
                <a:gd name="connsiteY111" fmla="*/ 1171977 h 2343956"/>
                <a:gd name="connsiteX112" fmla="*/ 5348 w 2343956"/>
                <a:gd name="connsiteY112" fmla="*/ 1066071 h 2343956"/>
                <a:gd name="connsiteX113" fmla="*/ 6051 w 2343956"/>
                <a:gd name="connsiteY113" fmla="*/ 1052150 h 2343956"/>
                <a:gd name="connsiteX114" fmla="*/ 18152 w 2343956"/>
                <a:gd name="connsiteY114" fmla="*/ 972857 h 2343956"/>
                <a:gd name="connsiteX115" fmla="*/ 23810 w 2343956"/>
                <a:gd name="connsiteY115" fmla="*/ 935783 h 2343956"/>
                <a:gd name="connsiteX116" fmla="*/ 41329 w 2343956"/>
                <a:gd name="connsiteY116" fmla="*/ 867653 h 2343956"/>
                <a:gd name="connsiteX117" fmla="*/ 41707 w 2343956"/>
                <a:gd name="connsiteY117" fmla="*/ 866182 h 2343956"/>
                <a:gd name="connsiteX118" fmla="*/ 52690 w 2343956"/>
                <a:gd name="connsiteY118" fmla="*/ 823467 h 2343956"/>
                <a:gd name="connsiteX119" fmla="*/ 70074 w 2343956"/>
                <a:gd name="connsiteY119" fmla="*/ 775971 h 2343956"/>
                <a:gd name="connsiteX120" fmla="*/ 92100 w 2343956"/>
                <a:gd name="connsiteY120" fmla="*/ 715791 h 2343956"/>
                <a:gd name="connsiteX121" fmla="*/ 108583 w 2343956"/>
                <a:gd name="connsiteY121" fmla="*/ 681575 h 2343956"/>
                <a:gd name="connsiteX122" fmla="*/ 109659 w 2343956"/>
                <a:gd name="connsiteY122" fmla="*/ 679341 h 2343956"/>
                <a:gd name="connsiteX123" fmla="*/ 141451 w 2343956"/>
                <a:gd name="connsiteY123" fmla="*/ 613344 h 2343956"/>
                <a:gd name="connsiteX124" fmla="*/ 157450 w 2343956"/>
                <a:gd name="connsiteY124" fmla="*/ 587009 h 2343956"/>
                <a:gd name="connsiteX125" fmla="*/ 158974 w 2343956"/>
                <a:gd name="connsiteY125" fmla="*/ 584501 h 2343956"/>
                <a:gd name="connsiteX126" fmla="*/ 200155 w 2343956"/>
                <a:gd name="connsiteY126" fmla="*/ 516714 h 2343956"/>
                <a:gd name="connsiteX127" fmla="*/ 211529 w 2343956"/>
                <a:gd name="connsiteY127" fmla="*/ 501504 h 2343956"/>
                <a:gd name="connsiteX128" fmla="*/ 267623 w 2343956"/>
                <a:gd name="connsiteY128" fmla="*/ 426491 h 2343956"/>
                <a:gd name="connsiteX129" fmla="*/ 274510 w 2343956"/>
                <a:gd name="connsiteY129" fmla="*/ 418913 h 2343956"/>
                <a:gd name="connsiteX130" fmla="*/ 343264 w 2343956"/>
                <a:gd name="connsiteY130" fmla="*/ 343264 h 2343956"/>
                <a:gd name="connsiteX131" fmla="*/ 345154 w 2343956"/>
                <a:gd name="connsiteY131" fmla="*/ 341547 h 2343956"/>
                <a:gd name="connsiteX132" fmla="*/ 425136 w 2343956"/>
                <a:gd name="connsiteY132" fmla="*/ 268855 h 2343956"/>
                <a:gd name="connsiteX133" fmla="*/ 426491 w 2343956"/>
                <a:gd name="connsiteY133" fmla="*/ 267623 h 2343956"/>
                <a:gd name="connsiteX134" fmla="*/ 491055 w 2343956"/>
                <a:gd name="connsiteY134" fmla="*/ 219343 h 2343956"/>
                <a:gd name="connsiteX135" fmla="*/ 516714 w 2343956"/>
                <a:gd name="connsiteY135" fmla="*/ 200155 h 2343956"/>
                <a:gd name="connsiteX136" fmla="*/ 577625 w 2343956"/>
                <a:gd name="connsiteY136" fmla="*/ 163151 h 2343956"/>
                <a:gd name="connsiteX137" fmla="*/ 613344 w 2343956"/>
                <a:gd name="connsiteY137" fmla="*/ 141451 h 2343956"/>
                <a:gd name="connsiteX138" fmla="*/ 684805 w 2343956"/>
                <a:gd name="connsiteY138" fmla="*/ 107027 h 2343956"/>
                <a:gd name="connsiteX139" fmla="*/ 715791 w 2343956"/>
                <a:gd name="connsiteY139" fmla="*/ 92100 h 2343956"/>
                <a:gd name="connsiteX140" fmla="*/ 768940 w 2343956"/>
                <a:gd name="connsiteY140" fmla="*/ 72647 h 2343956"/>
                <a:gd name="connsiteX141" fmla="*/ 823467 w 2343956"/>
                <a:gd name="connsiteY141" fmla="*/ 52690 h 2343956"/>
                <a:gd name="connsiteX142" fmla="*/ 868932 w 2343956"/>
                <a:gd name="connsiteY142" fmla="*/ 41000 h 2343956"/>
                <a:gd name="connsiteX143" fmla="*/ 935783 w 2343956"/>
                <a:gd name="connsiteY143" fmla="*/ 23810 h 2343956"/>
                <a:gd name="connsiteX144" fmla="*/ 963341 w 2343956"/>
                <a:gd name="connsiteY144" fmla="*/ 19604 h 2343956"/>
                <a:gd name="connsiteX145" fmla="*/ 1052150 w 2343956"/>
                <a:gd name="connsiteY145" fmla="*/ 6051 h 2343956"/>
                <a:gd name="connsiteX146" fmla="*/ 1061070 w 2343956"/>
                <a:gd name="connsiteY146" fmla="*/ 5601 h 2343956"/>
                <a:gd name="connsiteX147" fmla="*/ 1152230 w 2343956"/>
                <a:gd name="connsiteY147" fmla="*/ 997 h 2343956"/>
                <a:gd name="connsiteX148" fmla="*/ 1171978 w 2343956"/>
                <a:gd name="connsiteY148" fmla="*/ 0 h 23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2343956" h="2343956">
                  <a:moveTo>
                    <a:pt x="1171978" y="0"/>
                  </a:moveTo>
                  <a:lnTo>
                    <a:pt x="1265911" y="4743"/>
                  </a:lnTo>
                  <a:lnTo>
                    <a:pt x="1291806" y="6051"/>
                  </a:lnTo>
                  <a:lnTo>
                    <a:pt x="1368688" y="17784"/>
                  </a:lnTo>
                  <a:lnTo>
                    <a:pt x="1408173" y="23810"/>
                  </a:lnTo>
                  <a:lnTo>
                    <a:pt x="1475022" y="40999"/>
                  </a:lnTo>
                  <a:lnTo>
                    <a:pt x="1520489" y="52690"/>
                  </a:lnTo>
                  <a:lnTo>
                    <a:pt x="1569873" y="70765"/>
                  </a:lnTo>
                  <a:lnTo>
                    <a:pt x="1628165" y="92100"/>
                  </a:lnTo>
                  <a:lnTo>
                    <a:pt x="1677478" y="115855"/>
                  </a:lnTo>
                  <a:lnTo>
                    <a:pt x="1730612" y="141451"/>
                  </a:lnTo>
                  <a:lnTo>
                    <a:pt x="1745399" y="150435"/>
                  </a:lnTo>
                  <a:lnTo>
                    <a:pt x="1827242" y="200155"/>
                  </a:lnTo>
                  <a:lnTo>
                    <a:pt x="1834680" y="205717"/>
                  </a:lnTo>
                  <a:lnTo>
                    <a:pt x="1917465" y="267623"/>
                  </a:lnTo>
                  <a:lnTo>
                    <a:pt x="1931264" y="280164"/>
                  </a:lnTo>
                  <a:lnTo>
                    <a:pt x="1998534" y="341302"/>
                  </a:lnTo>
                  <a:lnTo>
                    <a:pt x="2000692" y="343264"/>
                  </a:lnTo>
                  <a:lnTo>
                    <a:pt x="2069445" y="418912"/>
                  </a:lnTo>
                  <a:lnTo>
                    <a:pt x="2076333" y="426491"/>
                  </a:lnTo>
                  <a:lnTo>
                    <a:pt x="2130424" y="498825"/>
                  </a:lnTo>
                  <a:lnTo>
                    <a:pt x="2143801" y="516714"/>
                  </a:lnTo>
                  <a:lnTo>
                    <a:pt x="2189287" y="591587"/>
                  </a:lnTo>
                  <a:lnTo>
                    <a:pt x="2190811" y="594094"/>
                  </a:lnTo>
                  <a:lnTo>
                    <a:pt x="2202505" y="613344"/>
                  </a:lnTo>
                  <a:lnTo>
                    <a:pt x="2228035" y="666341"/>
                  </a:lnTo>
                  <a:lnTo>
                    <a:pt x="2229111" y="668575"/>
                  </a:lnTo>
                  <a:lnTo>
                    <a:pt x="2251856" y="715791"/>
                  </a:lnTo>
                  <a:lnTo>
                    <a:pt x="2270618" y="767054"/>
                  </a:lnTo>
                  <a:lnTo>
                    <a:pt x="2291266" y="823467"/>
                  </a:lnTo>
                  <a:lnTo>
                    <a:pt x="2303285" y="870209"/>
                  </a:lnTo>
                  <a:lnTo>
                    <a:pt x="2303663" y="871680"/>
                  </a:lnTo>
                  <a:lnTo>
                    <a:pt x="2320146" y="935783"/>
                  </a:lnTo>
                  <a:lnTo>
                    <a:pt x="2325665" y="971944"/>
                  </a:lnTo>
                  <a:lnTo>
                    <a:pt x="2337905" y="1052150"/>
                  </a:lnTo>
                  <a:lnTo>
                    <a:pt x="2338606" y="1066027"/>
                  </a:lnTo>
                  <a:lnTo>
                    <a:pt x="2343956" y="1171977"/>
                  </a:lnTo>
                  <a:lnTo>
                    <a:pt x="2343956" y="1171978"/>
                  </a:lnTo>
                  <a:lnTo>
                    <a:pt x="2338994" y="1270239"/>
                  </a:lnTo>
                  <a:lnTo>
                    <a:pt x="2337905" y="1291806"/>
                  </a:lnTo>
                  <a:lnTo>
                    <a:pt x="2324517" y="1379532"/>
                  </a:lnTo>
                  <a:lnTo>
                    <a:pt x="2320146" y="1408173"/>
                  </a:lnTo>
                  <a:lnTo>
                    <a:pt x="2303664" y="1472273"/>
                  </a:lnTo>
                  <a:lnTo>
                    <a:pt x="2303286" y="1473743"/>
                  </a:lnTo>
                  <a:lnTo>
                    <a:pt x="2291266" y="1520489"/>
                  </a:lnTo>
                  <a:lnTo>
                    <a:pt x="2270618" y="1576903"/>
                  </a:lnTo>
                  <a:lnTo>
                    <a:pt x="2251856" y="1628165"/>
                  </a:lnTo>
                  <a:lnTo>
                    <a:pt x="2232149" y="1669074"/>
                  </a:lnTo>
                  <a:lnTo>
                    <a:pt x="2231073" y="1671308"/>
                  </a:lnTo>
                  <a:lnTo>
                    <a:pt x="2202505" y="1730612"/>
                  </a:lnTo>
                  <a:lnTo>
                    <a:pt x="2187338" y="1755578"/>
                  </a:lnTo>
                  <a:lnTo>
                    <a:pt x="2185814" y="1758086"/>
                  </a:lnTo>
                  <a:lnTo>
                    <a:pt x="2143801" y="1827242"/>
                  </a:lnTo>
                  <a:lnTo>
                    <a:pt x="2130425" y="1845130"/>
                  </a:lnTo>
                  <a:lnTo>
                    <a:pt x="2076333" y="1917465"/>
                  </a:lnTo>
                  <a:lnTo>
                    <a:pt x="2069446" y="1925043"/>
                  </a:lnTo>
                  <a:lnTo>
                    <a:pt x="2002409" y="1998803"/>
                  </a:lnTo>
                  <a:lnTo>
                    <a:pt x="2000692" y="2000692"/>
                  </a:lnTo>
                  <a:lnTo>
                    <a:pt x="1931266" y="2063791"/>
                  </a:lnTo>
                  <a:lnTo>
                    <a:pt x="1917465" y="2076333"/>
                  </a:lnTo>
                  <a:lnTo>
                    <a:pt x="1834680" y="2138239"/>
                  </a:lnTo>
                  <a:lnTo>
                    <a:pt x="1827242" y="2143801"/>
                  </a:lnTo>
                  <a:lnTo>
                    <a:pt x="1748701" y="2191516"/>
                  </a:lnTo>
                  <a:lnTo>
                    <a:pt x="1730612" y="2202505"/>
                  </a:lnTo>
                  <a:lnTo>
                    <a:pt x="1674538" y="2229517"/>
                  </a:lnTo>
                  <a:lnTo>
                    <a:pt x="1628165" y="2251856"/>
                  </a:lnTo>
                  <a:lnTo>
                    <a:pt x="1569873" y="2273191"/>
                  </a:lnTo>
                  <a:lnTo>
                    <a:pt x="1520489" y="2291266"/>
                  </a:lnTo>
                  <a:lnTo>
                    <a:pt x="1475023" y="2302957"/>
                  </a:lnTo>
                  <a:lnTo>
                    <a:pt x="1408173" y="2320146"/>
                  </a:lnTo>
                  <a:lnTo>
                    <a:pt x="1370015" y="2325969"/>
                  </a:lnTo>
                  <a:lnTo>
                    <a:pt x="1291806" y="2337905"/>
                  </a:lnTo>
                  <a:lnTo>
                    <a:pt x="1265238" y="2339247"/>
                  </a:lnTo>
                  <a:lnTo>
                    <a:pt x="1171978" y="2343956"/>
                  </a:lnTo>
                  <a:lnTo>
                    <a:pt x="1152230" y="2342959"/>
                  </a:lnTo>
                  <a:lnTo>
                    <a:pt x="1061743" y="2338390"/>
                  </a:lnTo>
                  <a:lnTo>
                    <a:pt x="1052150" y="2337905"/>
                  </a:lnTo>
                  <a:lnTo>
                    <a:pt x="962014" y="2324149"/>
                  </a:lnTo>
                  <a:lnTo>
                    <a:pt x="935783" y="2320146"/>
                  </a:lnTo>
                  <a:lnTo>
                    <a:pt x="868932" y="2302957"/>
                  </a:lnTo>
                  <a:lnTo>
                    <a:pt x="823467" y="2291266"/>
                  </a:lnTo>
                  <a:lnTo>
                    <a:pt x="768940" y="2271309"/>
                  </a:lnTo>
                  <a:lnTo>
                    <a:pt x="715791" y="2251856"/>
                  </a:lnTo>
                  <a:lnTo>
                    <a:pt x="687745" y="2238346"/>
                  </a:lnTo>
                  <a:lnTo>
                    <a:pt x="613344" y="2202505"/>
                  </a:lnTo>
                  <a:lnTo>
                    <a:pt x="574323" y="2178799"/>
                  </a:lnTo>
                  <a:lnTo>
                    <a:pt x="516714" y="2143801"/>
                  </a:lnTo>
                  <a:lnTo>
                    <a:pt x="491055" y="2124614"/>
                  </a:lnTo>
                  <a:lnTo>
                    <a:pt x="426491" y="2076333"/>
                  </a:lnTo>
                  <a:lnTo>
                    <a:pt x="425134" y="2075100"/>
                  </a:lnTo>
                  <a:lnTo>
                    <a:pt x="343264" y="2000692"/>
                  </a:lnTo>
                  <a:lnTo>
                    <a:pt x="341303" y="1998534"/>
                  </a:lnTo>
                  <a:lnTo>
                    <a:pt x="274510" y="1925042"/>
                  </a:lnTo>
                  <a:lnTo>
                    <a:pt x="267623" y="1917465"/>
                  </a:lnTo>
                  <a:lnTo>
                    <a:pt x="211528" y="1842451"/>
                  </a:lnTo>
                  <a:lnTo>
                    <a:pt x="200155" y="1827242"/>
                  </a:lnTo>
                  <a:lnTo>
                    <a:pt x="162446" y="1765171"/>
                  </a:lnTo>
                  <a:lnTo>
                    <a:pt x="160923" y="1762663"/>
                  </a:lnTo>
                  <a:lnTo>
                    <a:pt x="141451" y="1730612"/>
                  </a:lnTo>
                  <a:lnTo>
                    <a:pt x="106621" y="1658308"/>
                  </a:lnTo>
                  <a:lnTo>
                    <a:pt x="105545" y="1656074"/>
                  </a:lnTo>
                  <a:lnTo>
                    <a:pt x="92100" y="1628165"/>
                  </a:lnTo>
                  <a:lnTo>
                    <a:pt x="70075" y="1567986"/>
                  </a:lnTo>
                  <a:lnTo>
                    <a:pt x="52690" y="1520489"/>
                  </a:lnTo>
                  <a:lnTo>
                    <a:pt x="41706" y="1477770"/>
                  </a:lnTo>
                  <a:lnTo>
                    <a:pt x="41328" y="1476300"/>
                  </a:lnTo>
                  <a:lnTo>
                    <a:pt x="23810" y="1408173"/>
                  </a:lnTo>
                  <a:lnTo>
                    <a:pt x="19300" y="1378619"/>
                  </a:lnTo>
                  <a:lnTo>
                    <a:pt x="6051" y="1291806"/>
                  </a:lnTo>
                  <a:lnTo>
                    <a:pt x="4960" y="1270194"/>
                  </a:lnTo>
                  <a:lnTo>
                    <a:pt x="0" y="1171978"/>
                  </a:lnTo>
                  <a:lnTo>
                    <a:pt x="0" y="1171977"/>
                  </a:lnTo>
                  <a:lnTo>
                    <a:pt x="5348" y="1066071"/>
                  </a:lnTo>
                  <a:lnTo>
                    <a:pt x="6051" y="1052150"/>
                  </a:lnTo>
                  <a:lnTo>
                    <a:pt x="18152" y="972857"/>
                  </a:lnTo>
                  <a:lnTo>
                    <a:pt x="23810" y="935783"/>
                  </a:lnTo>
                  <a:lnTo>
                    <a:pt x="41329" y="867653"/>
                  </a:lnTo>
                  <a:lnTo>
                    <a:pt x="41707" y="866182"/>
                  </a:lnTo>
                  <a:lnTo>
                    <a:pt x="52690" y="823467"/>
                  </a:lnTo>
                  <a:lnTo>
                    <a:pt x="70074" y="775971"/>
                  </a:lnTo>
                  <a:lnTo>
                    <a:pt x="92100" y="715791"/>
                  </a:lnTo>
                  <a:lnTo>
                    <a:pt x="108583" y="681575"/>
                  </a:lnTo>
                  <a:lnTo>
                    <a:pt x="109659" y="679341"/>
                  </a:lnTo>
                  <a:lnTo>
                    <a:pt x="141451" y="613344"/>
                  </a:lnTo>
                  <a:lnTo>
                    <a:pt x="157450" y="587009"/>
                  </a:lnTo>
                  <a:lnTo>
                    <a:pt x="158974" y="584501"/>
                  </a:lnTo>
                  <a:lnTo>
                    <a:pt x="200155" y="516714"/>
                  </a:lnTo>
                  <a:lnTo>
                    <a:pt x="211529" y="501504"/>
                  </a:lnTo>
                  <a:lnTo>
                    <a:pt x="267623" y="426491"/>
                  </a:lnTo>
                  <a:lnTo>
                    <a:pt x="274510" y="418913"/>
                  </a:lnTo>
                  <a:lnTo>
                    <a:pt x="343264" y="343264"/>
                  </a:lnTo>
                  <a:lnTo>
                    <a:pt x="345154" y="341547"/>
                  </a:lnTo>
                  <a:lnTo>
                    <a:pt x="425136" y="268855"/>
                  </a:lnTo>
                  <a:lnTo>
                    <a:pt x="426491" y="267623"/>
                  </a:lnTo>
                  <a:lnTo>
                    <a:pt x="491055" y="219343"/>
                  </a:lnTo>
                  <a:lnTo>
                    <a:pt x="516714" y="200155"/>
                  </a:lnTo>
                  <a:lnTo>
                    <a:pt x="577625" y="163151"/>
                  </a:lnTo>
                  <a:lnTo>
                    <a:pt x="613344" y="141451"/>
                  </a:lnTo>
                  <a:lnTo>
                    <a:pt x="684805" y="107027"/>
                  </a:lnTo>
                  <a:lnTo>
                    <a:pt x="715791" y="92100"/>
                  </a:lnTo>
                  <a:lnTo>
                    <a:pt x="768940" y="72647"/>
                  </a:lnTo>
                  <a:lnTo>
                    <a:pt x="823467" y="52690"/>
                  </a:lnTo>
                  <a:lnTo>
                    <a:pt x="868932" y="41000"/>
                  </a:lnTo>
                  <a:lnTo>
                    <a:pt x="935783" y="23810"/>
                  </a:lnTo>
                  <a:lnTo>
                    <a:pt x="963341" y="19604"/>
                  </a:lnTo>
                  <a:lnTo>
                    <a:pt x="1052150" y="6051"/>
                  </a:lnTo>
                  <a:lnTo>
                    <a:pt x="1061070" y="5601"/>
                  </a:lnTo>
                  <a:lnTo>
                    <a:pt x="1152230" y="997"/>
                  </a:lnTo>
                  <a:lnTo>
                    <a:pt x="1171978" y="0"/>
                  </a:ln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519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2800" dirty="0">
                <a:solidFill>
                  <a:schemeClr val="bg1"/>
                </a:solidFill>
                <a:latin typeface="Impact" panose="020B0806030902050204" pitchFamily="34" charset="0"/>
              </a:rPr>
              <a:t>Local Air Quality Regulations </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5</a:t>
            </a:fld>
            <a:endParaRPr lang="en-US" sz="1800" dirty="0">
              <a:solidFill>
                <a:schemeClr val="bg1"/>
              </a:solidFill>
              <a:latin typeface="Impact" panose="020B0806030902050204" pitchFamily="34" charset="0"/>
            </a:endParaRPr>
          </a:p>
        </p:txBody>
      </p:sp>
      <p:sp>
        <p:nvSpPr>
          <p:cNvPr id="56" name="TextBox 55"/>
          <p:cNvSpPr txBox="1"/>
          <p:nvPr/>
        </p:nvSpPr>
        <p:spPr>
          <a:xfrm>
            <a:off x="109234" y="6242873"/>
            <a:ext cx="8118764" cy="584775"/>
          </a:xfrm>
          <a:prstGeom prst="rect">
            <a:avLst/>
          </a:prstGeom>
          <a:noFill/>
        </p:spPr>
        <p:txBody>
          <a:bodyPr wrap="square" rtlCol="0">
            <a:spAutoFit/>
          </a:bodyPr>
          <a:lstStyle/>
          <a:p>
            <a:r>
              <a:rPr lang="en-US" sz="1600" b="1" dirty="0"/>
              <a:t>References:</a:t>
            </a:r>
          </a:p>
          <a:p>
            <a:r>
              <a:rPr lang="en-US" sz="1600" dirty="0"/>
              <a:t>https://www.casahome.org/attachments/CAAQS%20and%20NO2%202018-08-09.pdf</a:t>
            </a:r>
          </a:p>
        </p:txBody>
      </p:sp>
      <p:sp>
        <p:nvSpPr>
          <p:cNvPr id="19" name="TextBox 3">
            <a:extLst>
              <a:ext uri="{FF2B5EF4-FFF2-40B4-BE49-F238E27FC236}">
                <a16:creationId xmlns:a16="http://schemas.microsoft.com/office/drawing/2014/main" id="{AF5F6710-1AD3-776B-02C9-E3C9101839F7}"/>
              </a:ext>
            </a:extLst>
          </p:cNvPr>
          <p:cNvSpPr txBox="1"/>
          <p:nvPr/>
        </p:nvSpPr>
        <p:spPr>
          <a:xfrm>
            <a:off x="394494" y="1338385"/>
            <a:ext cx="795094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dirty="0">
                <a:latin typeface="Trebuchet MS" panose="020B0603020202020204" pitchFamily="34" charset="0"/>
                <a:ea typeface="Roboto" panose="02000000000000000000" pitchFamily="2" charset="0"/>
                <a:cs typeface="Roboto" panose="02000000000000000000" pitchFamily="2" charset="0"/>
              </a:rPr>
              <a:t>Canadian Ambient Air Quality Standards (CAAQS)</a:t>
            </a:r>
          </a:p>
        </p:txBody>
      </p:sp>
      <p:sp>
        <p:nvSpPr>
          <p:cNvPr id="20" name="TextBox 4">
            <a:extLst>
              <a:ext uri="{FF2B5EF4-FFF2-40B4-BE49-F238E27FC236}">
                <a16:creationId xmlns:a16="http://schemas.microsoft.com/office/drawing/2014/main" id="{91FB50F4-B65A-E6CF-91C2-53F587DC3CA2}"/>
              </a:ext>
            </a:extLst>
          </p:cNvPr>
          <p:cNvSpPr txBox="1"/>
          <p:nvPr/>
        </p:nvSpPr>
        <p:spPr>
          <a:xfrm>
            <a:off x="515371" y="2065162"/>
            <a:ext cx="8004515" cy="335906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Arial" panose="020B0604020202020204" pitchFamily="34" charset="0"/>
              <a:buChar char="•"/>
            </a:pPr>
            <a:r>
              <a:rPr lang="en-US" sz="2400" dirty="0"/>
              <a:t>In terms of federal limits, all Alberta’s air zones have exceeded the 2020 NO</a:t>
            </a:r>
            <a:r>
              <a:rPr lang="en-US" sz="2400" baseline="-25000" dirty="0"/>
              <a:t>2</a:t>
            </a:r>
            <a:r>
              <a:rPr lang="en-US" sz="2400" dirty="0"/>
              <a:t> CAAQS. Most of them are categorized in red management level. </a:t>
            </a:r>
          </a:p>
          <a:p>
            <a:pPr marL="285750" indent="-285750">
              <a:lnSpc>
                <a:spcPct val="150000"/>
              </a:lnSpc>
              <a:buFont typeface="Arial" panose="020B0604020202020204" pitchFamily="34" charset="0"/>
              <a:buChar char="•"/>
            </a:pPr>
            <a:r>
              <a:rPr lang="en-US" sz="2400" dirty="0"/>
              <a:t>An updated standards for NO</a:t>
            </a:r>
            <a:r>
              <a:rPr lang="en-US" sz="2400" baseline="-25000" dirty="0"/>
              <a:t>2</a:t>
            </a:r>
            <a:r>
              <a:rPr lang="en-US" sz="2400" dirty="0"/>
              <a:t> concentration will be in effect starting 2025, in which annual average NO</a:t>
            </a:r>
            <a:r>
              <a:rPr lang="en-US" sz="2400" baseline="-25000" dirty="0"/>
              <a:t>2</a:t>
            </a:r>
            <a:r>
              <a:rPr lang="en-US" sz="2400" dirty="0"/>
              <a:t> threshold will be reduced from 17 ppb to 12 ppb.</a:t>
            </a:r>
          </a:p>
        </p:txBody>
      </p:sp>
      <p:pic>
        <p:nvPicPr>
          <p:cNvPr id="21" name="Picture 20" descr="Map&#10;&#10;Description automatically generated">
            <a:extLst>
              <a:ext uri="{FF2B5EF4-FFF2-40B4-BE49-F238E27FC236}">
                <a16:creationId xmlns:a16="http://schemas.microsoft.com/office/drawing/2014/main" id="{2A2C1C0C-AA4D-61DA-FC8D-7D201FFA0BC4}"/>
              </a:ext>
            </a:extLst>
          </p:cNvPr>
          <p:cNvPicPr>
            <a:picLocks noChangeAspect="1"/>
          </p:cNvPicPr>
          <p:nvPr/>
        </p:nvPicPr>
        <p:blipFill>
          <a:blip r:embed="rId2"/>
          <a:stretch>
            <a:fillRect/>
          </a:stretch>
        </p:blipFill>
        <p:spPr>
          <a:xfrm>
            <a:off x="9242648" y="890229"/>
            <a:ext cx="2433980" cy="4323830"/>
          </a:xfrm>
          <a:prstGeom prst="rect">
            <a:avLst/>
          </a:prstGeom>
        </p:spPr>
      </p:pic>
      <p:sp>
        <p:nvSpPr>
          <p:cNvPr id="22" name="TextBox 6">
            <a:extLst>
              <a:ext uri="{FF2B5EF4-FFF2-40B4-BE49-F238E27FC236}">
                <a16:creationId xmlns:a16="http://schemas.microsoft.com/office/drawing/2014/main" id="{6DF912E1-FB36-E5C5-81A8-4694A1698CA6}"/>
              </a:ext>
            </a:extLst>
          </p:cNvPr>
          <p:cNvSpPr txBox="1"/>
          <p:nvPr/>
        </p:nvSpPr>
        <p:spPr>
          <a:xfrm>
            <a:off x="9859350" y="5506105"/>
            <a:ext cx="1648834"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600" dirty="0">
                <a:latin typeface="Impact" panose="020B0806030902050204" pitchFamily="34" charset="0"/>
                <a:ea typeface="Roboto" panose="02000000000000000000" pitchFamily="2" charset="0"/>
                <a:cs typeface="Roboto" panose="02000000000000000000" pitchFamily="2" charset="0"/>
              </a:rPr>
              <a:t>CAAQS Status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74" y="120967"/>
            <a:ext cx="548640" cy="548640"/>
          </a:xfrm>
          <a:prstGeom prst="rect">
            <a:avLst/>
          </a:prstGeom>
        </p:spPr>
      </p:pic>
    </p:spTree>
    <p:extLst>
      <p:ext uri="{BB962C8B-B14F-4D97-AF65-F5344CB8AC3E}">
        <p14:creationId xmlns:p14="http://schemas.microsoft.com/office/powerpoint/2010/main" val="3868914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369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37824" y="236537"/>
            <a:ext cx="5943601" cy="715963"/>
          </a:xfrm>
        </p:spPr>
        <p:txBody>
          <a:bodyPr>
            <a:normAutofit/>
          </a:bodyPr>
          <a:lstStyle/>
          <a:p>
            <a:r>
              <a:rPr lang="en-US" sz="2800" dirty="0">
                <a:solidFill>
                  <a:schemeClr val="bg1"/>
                </a:solidFill>
                <a:latin typeface="Impact" panose="020B0806030902050204" pitchFamily="34" charset="0"/>
              </a:rPr>
              <a:t>WRF Data Assimilation </a:t>
            </a:r>
          </a:p>
        </p:txBody>
      </p:sp>
      <p:sp>
        <p:nvSpPr>
          <p:cNvPr id="17" name="Slide Number Placeholder 9"/>
          <p:cNvSpPr>
            <a:spLocks noGrp="1"/>
          </p:cNvSpPr>
          <p:nvPr>
            <p:ph type="sldNum" sz="quarter" idx="12"/>
          </p:nvPr>
        </p:nvSpPr>
        <p:spPr>
          <a:xfrm>
            <a:off x="11539220" y="621369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6</a:t>
            </a:fld>
            <a:endParaRPr lang="en-US" sz="1800" dirty="0">
              <a:solidFill>
                <a:schemeClr val="bg1"/>
              </a:solidFill>
              <a:latin typeface="Impact" panose="020B0806030902050204" pitchFamily="34" charset="0"/>
            </a:endParaRPr>
          </a:p>
        </p:txBody>
      </p:sp>
      <p:sp>
        <p:nvSpPr>
          <p:cNvPr id="100" name="Rounded Rectangle 99"/>
          <p:cNvSpPr/>
          <p:nvPr/>
        </p:nvSpPr>
        <p:spPr>
          <a:xfrm>
            <a:off x="7410844" y="530943"/>
            <a:ext cx="4454766" cy="5825612"/>
          </a:xfrm>
          <a:prstGeom prst="round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ysClr val="windowText" lastClr="000000"/>
              </a:solidFill>
              <a:latin typeface="Centaur" panose="02030504050205020304" pitchFamily="18" charset="0"/>
            </a:endParaRPr>
          </a:p>
        </p:txBody>
      </p:sp>
      <p:grpSp>
        <p:nvGrpSpPr>
          <p:cNvPr id="130" name="Group 129"/>
          <p:cNvGrpSpPr/>
          <p:nvPr/>
        </p:nvGrpSpPr>
        <p:grpSpPr>
          <a:xfrm>
            <a:off x="8978311" y="785715"/>
            <a:ext cx="1599674" cy="555564"/>
            <a:chOff x="8142970" y="1124483"/>
            <a:chExt cx="1599674" cy="378643"/>
          </a:xfrm>
        </p:grpSpPr>
        <p:sp>
          <p:nvSpPr>
            <p:cNvPr id="122" name="Freeform 121"/>
            <p:cNvSpPr/>
            <p:nvPr/>
          </p:nvSpPr>
          <p:spPr>
            <a:xfrm>
              <a:off x="8142970" y="1124483"/>
              <a:ext cx="1536855" cy="378643"/>
            </a:xfrm>
            <a:custGeom>
              <a:avLst/>
              <a:gdLst>
                <a:gd name="connsiteX0" fmla="*/ 83814 w 1536855"/>
                <a:gd name="connsiteY0" fmla="*/ 0 h 378643"/>
                <a:gd name="connsiteX1" fmla="*/ 1536855 w 1536855"/>
                <a:gd name="connsiteY1" fmla="*/ 0 h 378643"/>
                <a:gd name="connsiteX2" fmla="*/ 1453041 w 1536855"/>
                <a:gd name="connsiteY2" fmla="*/ 378643 h 378643"/>
                <a:gd name="connsiteX3" fmla="*/ 0 w 1536855"/>
                <a:gd name="connsiteY3" fmla="*/ 378643 h 378643"/>
                <a:gd name="connsiteX4" fmla="*/ 83814 w 1536855"/>
                <a:gd name="connsiteY4" fmla="*/ 0 h 378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855" h="378643">
                  <a:moveTo>
                    <a:pt x="83814" y="0"/>
                  </a:moveTo>
                  <a:lnTo>
                    <a:pt x="1536855" y="0"/>
                  </a:lnTo>
                  <a:lnTo>
                    <a:pt x="1453041" y="378643"/>
                  </a:lnTo>
                  <a:lnTo>
                    <a:pt x="0" y="378643"/>
                  </a:lnTo>
                  <a:lnTo>
                    <a:pt x="83814"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8224413" y="1140199"/>
              <a:ext cx="1518231" cy="356599"/>
            </a:xfrm>
            <a:prstGeom prst="rect">
              <a:avLst/>
            </a:prstGeom>
            <a:noFill/>
          </p:spPr>
          <p:txBody>
            <a:bodyPr wrap="square" rtlCol="0">
              <a:spAutoFit/>
            </a:bodyPr>
            <a:lstStyle/>
            <a:p>
              <a:r>
                <a:rPr lang="en-US" sz="1400" dirty="0">
                  <a:latin typeface="Centaur" panose="02030504050205020304" pitchFamily="18" charset="0"/>
                </a:rPr>
                <a:t>Variables to Nudge</a:t>
              </a:r>
            </a:p>
            <a:p>
              <a:r>
                <a:rPr lang="en-US" sz="1400" dirty="0">
                  <a:latin typeface="Centaur" panose="02030504050205020304" pitchFamily="18" charset="0"/>
                </a:rPr>
                <a:t>Nudging Coeff.</a:t>
              </a:r>
            </a:p>
          </p:txBody>
        </p:sp>
      </p:grpSp>
      <p:sp>
        <p:nvSpPr>
          <p:cNvPr id="175" name="Rounded Rectangle 174"/>
          <p:cNvSpPr/>
          <p:nvPr/>
        </p:nvSpPr>
        <p:spPr>
          <a:xfrm>
            <a:off x="9092388" y="1450003"/>
            <a:ext cx="1485597" cy="2844569"/>
          </a:xfrm>
          <a:prstGeom prst="round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ysClr val="windowText" lastClr="000000"/>
              </a:solidFill>
              <a:latin typeface="Centaur" panose="02030504050205020304" pitchFamily="18" charset="0"/>
            </a:endParaRPr>
          </a:p>
        </p:txBody>
      </p:sp>
      <p:sp>
        <p:nvSpPr>
          <p:cNvPr id="163" name="Rounded Rectangle 162"/>
          <p:cNvSpPr/>
          <p:nvPr/>
        </p:nvSpPr>
        <p:spPr>
          <a:xfrm>
            <a:off x="9193328" y="1635690"/>
            <a:ext cx="1244999" cy="6105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ysClr val="windowText" lastClr="000000"/>
                </a:solidFill>
                <a:latin typeface="Centaur" panose="02030504050205020304" pitchFamily="18" charset="0"/>
              </a:rPr>
              <a:t> Apply Weightings</a:t>
            </a:r>
          </a:p>
        </p:txBody>
      </p:sp>
      <p:cxnSp>
        <p:nvCxnSpPr>
          <p:cNvPr id="164" name="Straight Connector 163"/>
          <p:cNvCxnSpPr>
            <a:cxnSpLocks/>
            <a:stCxn id="110" idx="2"/>
            <a:endCxn id="163" idx="0"/>
          </p:cNvCxnSpPr>
          <p:nvPr/>
        </p:nvCxnSpPr>
        <p:spPr>
          <a:xfrm flipH="1">
            <a:off x="9815828" y="1331994"/>
            <a:ext cx="3042" cy="303696"/>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1" name="Rounded Rectangle 190"/>
          <p:cNvSpPr/>
          <p:nvPr/>
        </p:nvSpPr>
        <p:spPr>
          <a:xfrm>
            <a:off x="9208076" y="2550107"/>
            <a:ext cx="1244999" cy="6105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Centaur" panose="02030504050205020304" pitchFamily="18" charset="0"/>
              </a:rPr>
              <a:t>Compute Nudging Tendency</a:t>
            </a:r>
          </a:p>
        </p:txBody>
      </p:sp>
      <p:cxnSp>
        <p:nvCxnSpPr>
          <p:cNvPr id="194" name="Straight Connector 193"/>
          <p:cNvCxnSpPr>
            <a:endCxn id="191" idx="0"/>
          </p:cNvCxnSpPr>
          <p:nvPr/>
        </p:nvCxnSpPr>
        <p:spPr>
          <a:xfrm>
            <a:off x="9815828" y="2246265"/>
            <a:ext cx="0" cy="30384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8" name="Rounded Rectangle 197"/>
          <p:cNvSpPr/>
          <p:nvPr/>
        </p:nvSpPr>
        <p:spPr>
          <a:xfrm>
            <a:off x="9236889" y="3464455"/>
            <a:ext cx="1244999" cy="61057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Centaur" panose="02030504050205020304" pitchFamily="18" charset="0"/>
              </a:rPr>
              <a:t>Update Model</a:t>
            </a:r>
          </a:p>
        </p:txBody>
      </p:sp>
      <p:cxnSp>
        <p:nvCxnSpPr>
          <p:cNvPr id="199" name="Straight Connector 198"/>
          <p:cNvCxnSpPr/>
          <p:nvPr/>
        </p:nvCxnSpPr>
        <p:spPr>
          <a:xfrm>
            <a:off x="9833997" y="3160613"/>
            <a:ext cx="0" cy="303842"/>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7" name="Rounded Rectangle 206"/>
          <p:cNvSpPr/>
          <p:nvPr/>
        </p:nvSpPr>
        <p:spPr>
          <a:xfrm>
            <a:off x="9659825" y="4855545"/>
            <a:ext cx="1244999" cy="62123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ysClr val="windowText" lastClr="000000"/>
                </a:solidFill>
                <a:latin typeface="Centaur" panose="02030504050205020304" pitchFamily="18" charset="0"/>
              </a:rPr>
              <a:t>Advance to next time step</a:t>
            </a:r>
          </a:p>
        </p:txBody>
      </p:sp>
      <p:grpSp>
        <p:nvGrpSpPr>
          <p:cNvPr id="208" name="Group 207"/>
          <p:cNvGrpSpPr/>
          <p:nvPr/>
        </p:nvGrpSpPr>
        <p:grpSpPr>
          <a:xfrm>
            <a:off x="7860294" y="4637960"/>
            <a:ext cx="1332730" cy="1056401"/>
            <a:chOff x="2859111" y="-11373"/>
            <a:chExt cx="1263818" cy="1262129"/>
          </a:xfrm>
          <a:solidFill>
            <a:schemeClr val="bg1"/>
          </a:solidFill>
        </p:grpSpPr>
        <p:sp>
          <p:nvSpPr>
            <p:cNvPr id="209" name="Can 208"/>
            <p:cNvSpPr/>
            <p:nvPr/>
          </p:nvSpPr>
          <p:spPr>
            <a:xfrm>
              <a:off x="2859111" y="-11373"/>
              <a:ext cx="1262130" cy="1262129"/>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00" dirty="0">
                <a:solidFill>
                  <a:schemeClr val="tx1"/>
                </a:solidFill>
                <a:latin typeface="Footlight MT Light" panose="0204060206030A020304" pitchFamily="18" charset="0"/>
              </a:endParaRPr>
            </a:p>
            <a:p>
              <a:pPr algn="ctr"/>
              <a:r>
                <a:rPr lang="en-US" sz="1700" dirty="0">
                  <a:solidFill>
                    <a:schemeClr val="tx1"/>
                  </a:solidFill>
                  <a:latin typeface="Footlight MT Light" panose="0204060206030A020304" pitchFamily="18" charset="0"/>
                </a:rPr>
                <a:t>WRF Output</a:t>
              </a:r>
            </a:p>
          </p:txBody>
        </p:sp>
        <p:sp>
          <p:nvSpPr>
            <p:cNvPr id="210" name="Arc 209"/>
            <p:cNvSpPr/>
            <p:nvPr/>
          </p:nvSpPr>
          <p:spPr>
            <a:xfrm rot="10800000">
              <a:off x="2859111" y="181808"/>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latin typeface="Footlight MT Light" panose="0204060206030A020304" pitchFamily="18" charset="0"/>
              </a:endParaRPr>
            </a:p>
          </p:txBody>
        </p:sp>
        <p:sp>
          <p:nvSpPr>
            <p:cNvPr id="211" name="Arc 210"/>
            <p:cNvSpPr/>
            <p:nvPr/>
          </p:nvSpPr>
          <p:spPr>
            <a:xfrm rot="10800000">
              <a:off x="2860799" y="266451"/>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latin typeface="Footlight MT Light" panose="0204060206030A020304" pitchFamily="18" charset="0"/>
              </a:endParaRPr>
            </a:p>
          </p:txBody>
        </p:sp>
        <p:sp>
          <p:nvSpPr>
            <p:cNvPr id="212" name="Arc 211"/>
            <p:cNvSpPr/>
            <p:nvPr/>
          </p:nvSpPr>
          <p:spPr>
            <a:xfrm rot="10800000">
              <a:off x="2859145" y="95058"/>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700">
                <a:latin typeface="Footlight MT Light" panose="0204060206030A020304" pitchFamily="18" charset="0"/>
              </a:endParaRPr>
            </a:p>
          </p:txBody>
        </p:sp>
      </p:grpSp>
      <p:cxnSp>
        <p:nvCxnSpPr>
          <p:cNvPr id="213" name="Elbow Connector 212"/>
          <p:cNvCxnSpPr>
            <a:cxnSpLocks/>
            <a:stCxn id="198" idx="3"/>
            <a:endCxn id="207" idx="3"/>
          </p:cNvCxnSpPr>
          <p:nvPr/>
        </p:nvCxnSpPr>
        <p:spPr>
          <a:xfrm>
            <a:off x="10481888" y="3769743"/>
            <a:ext cx="422936" cy="1396417"/>
          </a:xfrm>
          <a:prstGeom prst="bentConnector3">
            <a:avLst>
              <a:gd name="adj1" fmla="val 22611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5" name="TextBox 224"/>
          <p:cNvSpPr txBox="1"/>
          <p:nvPr/>
        </p:nvSpPr>
        <p:spPr>
          <a:xfrm>
            <a:off x="8618172" y="191637"/>
            <a:ext cx="2395309" cy="369332"/>
          </a:xfrm>
          <a:prstGeom prst="rect">
            <a:avLst/>
          </a:prstGeom>
          <a:noFill/>
        </p:spPr>
        <p:txBody>
          <a:bodyPr wrap="square" rtlCol="0">
            <a:spAutoFit/>
          </a:bodyPr>
          <a:lstStyle/>
          <a:p>
            <a:r>
              <a:rPr lang="en-US" dirty="0">
                <a:latin typeface="Centaur" panose="02030504050205020304" pitchFamily="18" charset="0"/>
              </a:rPr>
              <a:t>(WRF Data Assimilation)</a:t>
            </a:r>
          </a:p>
        </p:txBody>
      </p:sp>
      <p:pic>
        <p:nvPicPr>
          <p:cNvPr id="226" name="Picture 2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18" y="100779"/>
            <a:ext cx="517357" cy="517357"/>
          </a:xfrm>
          <a:prstGeom prst="rect">
            <a:avLst/>
          </a:prstGeom>
        </p:spPr>
      </p:pic>
      <p:cxnSp>
        <p:nvCxnSpPr>
          <p:cNvPr id="67" name="Elbow Connector 39">
            <a:extLst>
              <a:ext uri="{FF2B5EF4-FFF2-40B4-BE49-F238E27FC236}">
                <a16:creationId xmlns:a16="http://schemas.microsoft.com/office/drawing/2014/main" id="{2E5F69CB-3158-A758-4ECB-DDCB74C9289E}"/>
              </a:ext>
            </a:extLst>
          </p:cNvPr>
          <p:cNvCxnSpPr>
            <a:cxnSpLocks/>
            <a:stCxn id="14" idx="3"/>
            <a:endCxn id="163" idx="1"/>
          </p:cNvCxnSpPr>
          <p:nvPr/>
        </p:nvCxnSpPr>
        <p:spPr>
          <a:xfrm flipV="1">
            <a:off x="6249206" y="1940978"/>
            <a:ext cx="2944122" cy="1553864"/>
          </a:xfrm>
          <a:prstGeom prst="bentConnector3">
            <a:avLst>
              <a:gd name="adj1" fmla="val 50000"/>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B1E117FA-108D-F30C-C031-501D1C830298}"/>
              </a:ext>
            </a:extLst>
          </p:cNvPr>
          <p:cNvCxnSpPr>
            <a:cxnSpLocks/>
            <a:stCxn id="207" idx="1"/>
            <a:endCxn id="209" idx="4"/>
          </p:cNvCxnSpPr>
          <p:nvPr/>
        </p:nvCxnSpPr>
        <p:spPr>
          <a:xfrm flipH="1">
            <a:off x="9191244" y="5166160"/>
            <a:ext cx="468581" cy="1"/>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429468" y="2624780"/>
            <a:ext cx="3913243" cy="1952201"/>
          </a:xfrm>
          <a:prstGeom prst="roundRect">
            <a:avLst/>
          </a:prstGeom>
          <a:solidFill>
            <a:schemeClr val="bg1"/>
          </a:solid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ysClr val="windowText" lastClr="000000"/>
              </a:solidFill>
              <a:latin typeface="Centaur" panose="02030504050205020304" pitchFamily="18" charset="0"/>
            </a:endParaRPr>
          </a:p>
        </p:txBody>
      </p:sp>
      <p:grpSp>
        <p:nvGrpSpPr>
          <p:cNvPr id="22" name="Group 21"/>
          <p:cNvGrpSpPr/>
          <p:nvPr/>
        </p:nvGrpSpPr>
        <p:grpSpPr>
          <a:xfrm>
            <a:off x="2621642" y="1050522"/>
            <a:ext cx="1286794" cy="1120958"/>
            <a:chOff x="2859111" y="-11373"/>
            <a:chExt cx="1263818" cy="1262129"/>
          </a:xfrm>
          <a:solidFill>
            <a:schemeClr val="bg1"/>
          </a:solidFill>
        </p:grpSpPr>
        <p:sp>
          <p:nvSpPr>
            <p:cNvPr id="23" name="Can 22"/>
            <p:cNvSpPr/>
            <p:nvPr/>
          </p:nvSpPr>
          <p:spPr>
            <a:xfrm>
              <a:off x="2859111" y="-11373"/>
              <a:ext cx="1262130" cy="1262129"/>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ootlight MT Light" panose="0204060206030A020304" pitchFamily="18" charset="0"/>
              </a:endParaRPr>
            </a:p>
            <a:p>
              <a:pPr algn="ctr"/>
              <a:endParaRPr lang="en-US" sz="1600" dirty="0">
                <a:latin typeface="Footlight MT Light" panose="0204060206030A020304" pitchFamily="18" charset="0"/>
              </a:endParaRPr>
            </a:p>
            <a:p>
              <a:pPr algn="ctr"/>
              <a:r>
                <a:rPr lang="en-US" sz="1600" dirty="0">
                  <a:solidFill>
                    <a:schemeClr val="tx1"/>
                  </a:solidFill>
                  <a:latin typeface="Footlight MT Light" panose="0204060206030A020304" pitchFamily="18" charset="0"/>
                </a:rPr>
                <a:t>GFS </a:t>
              </a:r>
            </a:p>
            <a:p>
              <a:pPr algn="ctr"/>
              <a:r>
                <a:rPr lang="en-US" sz="1600" dirty="0">
                  <a:solidFill>
                    <a:schemeClr val="tx1"/>
                  </a:solidFill>
                  <a:latin typeface="Footlight MT Light" panose="0204060206030A020304" pitchFamily="18" charset="0"/>
                </a:rPr>
                <a:t>1 degree</a:t>
              </a:r>
            </a:p>
            <a:p>
              <a:pPr algn="ctr"/>
              <a:endParaRPr lang="en-US" sz="1600" dirty="0">
                <a:latin typeface="Footlight MT Light" panose="0204060206030A020304" pitchFamily="18" charset="0"/>
              </a:endParaRPr>
            </a:p>
          </p:txBody>
        </p:sp>
        <p:sp>
          <p:nvSpPr>
            <p:cNvPr id="24" name="Arc 23"/>
            <p:cNvSpPr/>
            <p:nvPr/>
          </p:nvSpPr>
          <p:spPr>
            <a:xfrm rot="10800000">
              <a:off x="2859111" y="181808"/>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otlight MT Light" panose="0204060206030A020304" pitchFamily="18" charset="0"/>
              </a:endParaRPr>
            </a:p>
          </p:txBody>
        </p:sp>
        <p:sp>
          <p:nvSpPr>
            <p:cNvPr id="25" name="Arc 24"/>
            <p:cNvSpPr/>
            <p:nvPr/>
          </p:nvSpPr>
          <p:spPr>
            <a:xfrm rot="10800000">
              <a:off x="2860799" y="266451"/>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otlight MT Light" panose="0204060206030A020304" pitchFamily="18" charset="0"/>
              </a:endParaRPr>
            </a:p>
          </p:txBody>
        </p:sp>
        <p:sp>
          <p:nvSpPr>
            <p:cNvPr id="26" name="Arc 25"/>
            <p:cNvSpPr/>
            <p:nvPr/>
          </p:nvSpPr>
          <p:spPr>
            <a:xfrm rot="10800000">
              <a:off x="2859145" y="95058"/>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otlight MT Light" panose="0204060206030A020304" pitchFamily="18" charset="0"/>
              </a:endParaRPr>
            </a:p>
          </p:txBody>
        </p:sp>
      </p:grpSp>
      <p:grpSp>
        <p:nvGrpSpPr>
          <p:cNvPr id="27" name="Group 26"/>
          <p:cNvGrpSpPr/>
          <p:nvPr/>
        </p:nvGrpSpPr>
        <p:grpSpPr>
          <a:xfrm>
            <a:off x="889179" y="1027113"/>
            <a:ext cx="1255243" cy="1144367"/>
            <a:chOff x="2859111" y="-11373"/>
            <a:chExt cx="1263818" cy="1262129"/>
          </a:xfrm>
          <a:solidFill>
            <a:schemeClr val="bg1"/>
          </a:solidFill>
        </p:grpSpPr>
        <p:sp>
          <p:nvSpPr>
            <p:cNvPr id="28" name="Can 27"/>
            <p:cNvSpPr/>
            <p:nvPr/>
          </p:nvSpPr>
          <p:spPr>
            <a:xfrm>
              <a:off x="2859111" y="-11373"/>
              <a:ext cx="1262130" cy="1262129"/>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ootlight MT Light" panose="0204060206030A020304" pitchFamily="18" charset="0"/>
              </a:endParaRPr>
            </a:p>
            <a:p>
              <a:pPr algn="ctr"/>
              <a:endParaRPr lang="en-US" sz="1600" dirty="0">
                <a:latin typeface="Footlight MT Light" panose="0204060206030A020304" pitchFamily="18" charset="0"/>
              </a:endParaRPr>
            </a:p>
            <a:p>
              <a:pPr algn="ctr"/>
              <a:r>
                <a:rPr lang="en-US" sz="1600" dirty="0">
                  <a:solidFill>
                    <a:schemeClr val="tx1"/>
                  </a:solidFill>
                  <a:latin typeface="Footlight MT Light" panose="0204060206030A020304" pitchFamily="18" charset="0"/>
                </a:rPr>
                <a:t>NCEP NAM </a:t>
              </a:r>
            </a:p>
            <a:p>
              <a:pPr algn="ctr"/>
              <a:r>
                <a:rPr lang="en-US" sz="1600" dirty="0">
                  <a:solidFill>
                    <a:schemeClr val="tx1"/>
                  </a:solidFill>
                  <a:latin typeface="Footlight MT Light" panose="0204060206030A020304" pitchFamily="18" charset="0"/>
                </a:rPr>
                <a:t>12 km</a:t>
              </a:r>
            </a:p>
            <a:p>
              <a:pPr algn="ctr"/>
              <a:endParaRPr lang="en-US" sz="1600" dirty="0">
                <a:latin typeface="Footlight MT Light" panose="0204060206030A020304" pitchFamily="18" charset="0"/>
              </a:endParaRPr>
            </a:p>
          </p:txBody>
        </p:sp>
        <p:sp>
          <p:nvSpPr>
            <p:cNvPr id="29" name="Arc 28"/>
            <p:cNvSpPr/>
            <p:nvPr/>
          </p:nvSpPr>
          <p:spPr>
            <a:xfrm rot="10800000">
              <a:off x="2859111" y="181808"/>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otlight MT Light" panose="0204060206030A020304" pitchFamily="18" charset="0"/>
              </a:endParaRPr>
            </a:p>
          </p:txBody>
        </p:sp>
        <p:sp>
          <p:nvSpPr>
            <p:cNvPr id="30" name="Arc 29"/>
            <p:cNvSpPr/>
            <p:nvPr/>
          </p:nvSpPr>
          <p:spPr>
            <a:xfrm rot="10800000">
              <a:off x="2860799" y="266451"/>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otlight MT Light" panose="0204060206030A020304" pitchFamily="18" charset="0"/>
              </a:endParaRPr>
            </a:p>
          </p:txBody>
        </p:sp>
        <p:sp>
          <p:nvSpPr>
            <p:cNvPr id="31" name="Arc 30"/>
            <p:cNvSpPr/>
            <p:nvPr/>
          </p:nvSpPr>
          <p:spPr>
            <a:xfrm rot="10800000">
              <a:off x="2859145" y="95058"/>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otlight MT Light" panose="0204060206030A020304" pitchFamily="18" charset="0"/>
              </a:endParaRPr>
            </a:p>
          </p:txBody>
        </p:sp>
      </p:grpSp>
      <p:cxnSp>
        <p:nvCxnSpPr>
          <p:cNvPr id="40" name="Elbow Connector 39"/>
          <p:cNvCxnSpPr>
            <a:cxnSpLocks/>
            <a:stCxn id="23" idx="3"/>
            <a:endCxn id="39" idx="0"/>
          </p:cNvCxnSpPr>
          <p:nvPr/>
        </p:nvCxnSpPr>
        <p:spPr>
          <a:xfrm rot="5400000">
            <a:off x="2598485" y="1959085"/>
            <a:ext cx="453300" cy="878090"/>
          </a:xfrm>
          <a:prstGeom prst="bentConnector3">
            <a:avLst>
              <a:gd name="adj1" fmla="val 2896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42"/>
          <p:cNvCxnSpPr>
            <a:cxnSpLocks/>
            <a:stCxn id="28" idx="3"/>
            <a:endCxn id="39" idx="0"/>
          </p:cNvCxnSpPr>
          <p:nvPr/>
        </p:nvCxnSpPr>
        <p:spPr>
          <a:xfrm rot="16200000" flipH="1">
            <a:off x="1724376" y="1963066"/>
            <a:ext cx="453300" cy="870128"/>
          </a:xfrm>
          <a:prstGeom prst="bentConnector3">
            <a:avLst>
              <a:gd name="adj1" fmla="val 2896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1689388" y="4997467"/>
            <a:ext cx="1393402" cy="1041384"/>
            <a:chOff x="2859111" y="-11373"/>
            <a:chExt cx="1263818" cy="1262129"/>
          </a:xfrm>
          <a:solidFill>
            <a:schemeClr val="bg1"/>
          </a:solidFill>
        </p:grpSpPr>
        <p:sp>
          <p:nvSpPr>
            <p:cNvPr id="47" name="Can 46"/>
            <p:cNvSpPr/>
            <p:nvPr/>
          </p:nvSpPr>
          <p:spPr>
            <a:xfrm>
              <a:off x="2859111" y="-11373"/>
              <a:ext cx="1262130" cy="1262129"/>
            </a:xfrm>
            <a:prstGeom prst="ca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Footlight MT Light" panose="0204060206030A020304" pitchFamily="18" charset="0"/>
              </a:endParaRPr>
            </a:p>
            <a:p>
              <a:pPr algn="ctr"/>
              <a:endParaRPr lang="en-US" sz="1600" dirty="0">
                <a:latin typeface="Footlight MT Light" panose="0204060206030A020304" pitchFamily="18" charset="0"/>
              </a:endParaRPr>
            </a:p>
            <a:p>
              <a:pPr algn="ctr"/>
              <a:r>
                <a:rPr lang="en-US" sz="1400" dirty="0">
                  <a:solidFill>
                    <a:schemeClr val="tx1"/>
                  </a:solidFill>
                  <a:latin typeface="Footlight MT Light" panose="0204060206030A020304" pitchFamily="18" charset="0"/>
                </a:rPr>
                <a:t>High-Res. Field </a:t>
              </a:r>
            </a:p>
            <a:p>
              <a:pPr algn="ctr"/>
              <a:r>
                <a:rPr lang="en-US" sz="1200" dirty="0">
                  <a:solidFill>
                    <a:schemeClr val="tx1"/>
                  </a:solidFill>
                  <a:latin typeface="Footlight MT Light" panose="0204060206030A020304" pitchFamily="18" charset="0"/>
                </a:rPr>
                <a:t>1.3 km</a:t>
              </a:r>
            </a:p>
            <a:p>
              <a:pPr algn="ctr"/>
              <a:endParaRPr lang="en-US" sz="1600" dirty="0">
                <a:latin typeface="Footlight MT Light" panose="0204060206030A020304" pitchFamily="18" charset="0"/>
              </a:endParaRPr>
            </a:p>
          </p:txBody>
        </p:sp>
        <p:sp>
          <p:nvSpPr>
            <p:cNvPr id="54" name="Arc 53"/>
            <p:cNvSpPr/>
            <p:nvPr/>
          </p:nvSpPr>
          <p:spPr>
            <a:xfrm rot="10800000">
              <a:off x="2859111" y="181808"/>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otlight MT Light" panose="0204060206030A020304" pitchFamily="18" charset="0"/>
              </a:endParaRPr>
            </a:p>
          </p:txBody>
        </p:sp>
        <p:sp>
          <p:nvSpPr>
            <p:cNvPr id="57" name="Arc 56"/>
            <p:cNvSpPr/>
            <p:nvPr/>
          </p:nvSpPr>
          <p:spPr>
            <a:xfrm rot="10800000">
              <a:off x="2860799" y="266451"/>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otlight MT Light" panose="0204060206030A020304" pitchFamily="18" charset="0"/>
              </a:endParaRPr>
            </a:p>
          </p:txBody>
        </p:sp>
        <p:sp>
          <p:nvSpPr>
            <p:cNvPr id="58" name="Arc 57"/>
            <p:cNvSpPr/>
            <p:nvPr/>
          </p:nvSpPr>
          <p:spPr>
            <a:xfrm rot="10800000">
              <a:off x="2859145" y="95058"/>
              <a:ext cx="1262130" cy="281831"/>
            </a:xfrm>
            <a:prstGeom prst="arc">
              <a:avLst>
                <a:gd name="adj1" fmla="val 10776291"/>
                <a:gd name="adj2" fmla="val 1"/>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latin typeface="Footlight MT Light" panose="0204060206030A020304" pitchFamily="18" charset="0"/>
              </a:endParaRPr>
            </a:p>
          </p:txBody>
        </p:sp>
      </p:grpSp>
      <p:cxnSp>
        <p:nvCxnSpPr>
          <p:cNvPr id="59" name="Straight Connector 58"/>
          <p:cNvCxnSpPr>
            <a:cxnSpLocks/>
            <a:stCxn id="39" idx="2"/>
            <a:endCxn id="47" idx="1"/>
          </p:cNvCxnSpPr>
          <p:nvPr/>
        </p:nvCxnSpPr>
        <p:spPr>
          <a:xfrm flipH="1">
            <a:off x="2385159" y="4576981"/>
            <a:ext cx="931" cy="420486"/>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Predefined Process 13"/>
          <p:cNvSpPr/>
          <p:nvPr/>
        </p:nvSpPr>
        <p:spPr>
          <a:xfrm>
            <a:off x="4783385" y="3070026"/>
            <a:ext cx="1465821" cy="849631"/>
          </a:xfrm>
          <a:prstGeom prst="flowChartPredefinedProcess">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aur" panose="02030504050205020304" pitchFamily="18" charset="0"/>
              </a:rPr>
              <a:t>Field Variables Processing</a:t>
            </a:r>
            <a:endParaRPr lang="en-US" sz="1600" dirty="0">
              <a:solidFill>
                <a:schemeClr val="tx1"/>
              </a:solidFill>
              <a:latin typeface="Centaur" panose="02030504050205020304" pitchFamily="18" charset="0"/>
            </a:endParaRPr>
          </a:p>
        </p:txBody>
      </p:sp>
      <p:cxnSp>
        <p:nvCxnSpPr>
          <p:cNvPr id="80" name="Straight Connector 79"/>
          <p:cNvCxnSpPr>
            <a:stCxn id="41" idx="2"/>
            <a:endCxn id="14" idx="0"/>
          </p:cNvCxnSpPr>
          <p:nvPr/>
        </p:nvCxnSpPr>
        <p:spPr>
          <a:xfrm>
            <a:off x="5513994" y="2177213"/>
            <a:ext cx="2302" cy="892813"/>
          </a:xfrm>
          <a:prstGeom prst="line">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Flowchart: Multidocument 40"/>
          <p:cNvSpPr/>
          <p:nvPr/>
        </p:nvSpPr>
        <p:spPr>
          <a:xfrm>
            <a:off x="4845845" y="1283797"/>
            <a:ext cx="1552165" cy="928583"/>
          </a:xfrm>
          <a:prstGeom prst="flowChartMultidocumen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entaur" panose="02030504050205020304" pitchFamily="18" charset="0"/>
              </a:rPr>
              <a:t>MET Files</a:t>
            </a:r>
          </a:p>
        </p:txBody>
      </p:sp>
      <p:sp>
        <p:nvSpPr>
          <p:cNvPr id="221" name="TextBox 220"/>
          <p:cNvSpPr txBox="1"/>
          <p:nvPr/>
        </p:nvSpPr>
        <p:spPr>
          <a:xfrm>
            <a:off x="572537" y="2651032"/>
            <a:ext cx="1356038" cy="341654"/>
          </a:xfrm>
          <a:prstGeom prst="rect">
            <a:avLst/>
          </a:prstGeom>
          <a:noFill/>
        </p:spPr>
        <p:txBody>
          <a:bodyPr wrap="square" rtlCol="0">
            <a:spAutoFit/>
          </a:bodyPr>
          <a:lstStyle/>
          <a:p>
            <a:r>
              <a:rPr lang="en-US" sz="1600" dirty="0">
                <a:latin typeface="Centaur" panose="02030504050205020304" pitchFamily="18" charset="0"/>
              </a:rPr>
              <a:t>(AI Model)</a:t>
            </a:r>
          </a:p>
        </p:txBody>
      </p:sp>
      <p:cxnSp>
        <p:nvCxnSpPr>
          <p:cNvPr id="9" name="Elbow Connector 39">
            <a:extLst>
              <a:ext uri="{FF2B5EF4-FFF2-40B4-BE49-F238E27FC236}">
                <a16:creationId xmlns:a16="http://schemas.microsoft.com/office/drawing/2014/main" id="{23C3D679-54AB-828A-C68E-D5F107DE4156}"/>
              </a:ext>
            </a:extLst>
          </p:cNvPr>
          <p:cNvCxnSpPr>
            <a:cxnSpLocks/>
            <a:stCxn id="47" idx="4"/>
            <a:endCxn id="14" idx="2"/>
          </p:cNvCxnSpPr>
          <p:nvPr/>
        </p:nvCxnSpPr>
        <p:spPr>
          <a:xfrm flipV="1">
            <a:off x="3080929" y="3919657"/>
            <a:ext cx="2435367" cy="1598502"/>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Flowchart: Manual Operation 97">
            <a:extLst>
              <a:ext uri="{FF2B5EF4-FFF2-40B4-BE49-F238E27FC236}">
                <a16:creationId xmlns:a16="http://schemas.microsoft.com/office/drawing/2014/main" id="{0796CDAD-FF34-421C-B80E-E2ECC9C95C95}"/>
              </a:ext>
            </a:extLst>
          </p:cNvPr>
          <p:cNvSpPr/>
          <p:nvPr/>
        </p:nvSpPr>
        <p:spPr>
          <a:xfrm rot="16200000">
            <a:off x="905994" y="2794260"/>
            <a:ext cx="1137542" cy="1686905"/>
          </a:xfrm>
          <a:prstGeom prst="flowChartManualOperation">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Rounded Rectangle 31"/>
          <p:cNvSpPr/>
          <p:nvPr/>
        </p:nvSpPr>
        <p:spPr>
          <a:xfrm>
            <a:off x="720992" y="3392325"/>
            <a:ext cx="1426195" cy="449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Centaur" panose="02030504050205020304" pitchFamily="18" charset="0"/>
              </a:rPr>
              <a:t>Encoder</a:t>
            </a:r>
          </a:p>
        </p:txBody>
      </p:sp>
      <p:sp>
        <p:nvSpPr>
          <p:cNvPr id="99" name="Flowchart: Manual Operation 98">
            <a:extLst>
              <a:ext uri="{FF2B5EF4-FFF2-40B4-BE49-F238E27FC236}">
                <a16:creationId xmlns:a16="http://schemas.microsoft.com/office/drawing/2014/main" id="{ADAF5F61-8DED-2526-A5F2-3EBA769CFF62}"/>
              </a:ext>
            </a:extLst>
          </p:cNvPr>
          <p:cNvSpPr/>
          <p:nvPr/>
        </p:nvSpPr>
        <p:spPr>
          <a:xfrm rot="5400000" flipH="1">
            <a:off x="2737023" y="2785498"/>
            <a:ext cx="1137542" cy="1686905"/>
          </a:xfrm>
          <a:prstGeom prst="flowChartManualOperation">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4" name="Rounded Rectangle 33"/>
          <p:cNvSpPr/>
          <p:nvPr/>
        </p:nvSpPr>
        <p:spPr>
          <a:xfrm>
            <a:off x="2592516" y="3401205"/>
            <a:ext cx="1426195" cy="44958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Centaur" panose="02030504050205020304" pitchFamily="18" charset="0"/>
              </a:rPr>
              <a:t>Decoder</a:t>
            </a:r>
          </a:p>
        </p:txBody>
      </p:sp>
      <p:sp>
        <p:nvSpPr>
          <p:cNvPr id="118" name="Rectangle 117">
            <a:extLst>
              <a:ext uri="{FF2B5EF4-FFF2-40B4-BE49-F238E27FC236}">
                <a16:creationId xmlns:a16="http://schemas.microsoft.com/office/drawing/2014/main" id="{526F1DF3-3DA5-BEE0-B4AA-8BB58F41E87B}"/>
              </a:ext>
            </a:extLst>
          </p:cNvPr>
          <p:cNvSpPr/>
          <p:nvPr/>
        </p:nvSpPr>
        <p:spPr>
          <a:xfrm>
            <a:off x="326390" y="2435973"/>
            <a:ext cx="4117535" cy="2299178"/>
          </a:xfrm>
          <a:prstGeom prst="rect">
            <a:avLst/>
          </a:prstGeom>
          <a:noFill/>
          <a:ln w="38100">
            <a:solidFill>
              <a:srgbClr val="F9396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sz="1600"/>
          </a:p>
        </p:txBody>
      </p:sp>
      <p:sp>
        <p:nvSpPr>
          <p:cNvPr id="3" name="TextBox 2">
            <a:extLst>
              <a:ext uri="{FF2B5EF4-FFF2-40B4-BE49-F238E27FC236}">
                <a16:creationId xmlns:a16="http://schemas.microsoft.com/office/drawing/2014/main" id="{FB3B4B6D-64A9-FD54-BB88-AD918D5B988F}"/>
              </a:ext>
            </a:extLst>
          </p:cNvPr>
          <p:cNvSpPr txBox="1"/>
          <p:nvPr/>
        </p:nvSpPr>
        <p:spPr>
          <a:xfrm>
            <a:off x="0" y="6247518"/>
            <a:ext cx="4683144" cy="600164"/>
          </a:xfrm>
          <a:prstGeom prst="rect">
            <a:avLst/>
          </a:prstGeom>
          <a:noFill/>
        </p:spPr>
        <p:txBody>
          <a:bodyPr wrap="square" rtlCol="0">
            <a:spAutoFit/>
          </a:bodyPr>
          <a:lstStyle/>
          <a:p>
            <a:r>
              <a:rPr lang="en-US" sz="1100" dirty="0">
                <a:solidFill>
                  <a:srgbClr val="000000"/>
                </a:solidFill>
                <a:latin typeface="Source Sans Pro" panose="020B0503030403020204" pitchFamily="34" charset="0"/>
                <a:ea typeface="Source Sans Pro" panose="020B0503030403020204" pitchFamily="34" charset="0"/>
              </a:rPr>
              <a:t>NCEP: </a:t>
            </a:r>
            <a:r>
              <a:rPr lang="en-CA" sz="1100" dirty="0">
                <a:solidFill>
                  <a:srgbClr val="000000"/>
                </a:solidFill>
                <a:latin typeface="Source Sans Pro" panose="020B0503030403020204" pitchFamily="34" charset="0"/>
                <a:ea typeface="Source Sans Pro" panose="020B0503030403020204" pitchFamily="34" charset="0"/>
              </a:rPr>
              <a:t>National Centers For Environmental Prediction</a:t>
            </a:r>
            <a:endParaRPr lang="en-US" sz="1100" dirty="0">
              <a:solidFill>
                <a:srgbClr val="000000"/>
              </a:solidFill>
              <a:latin typeface="Source Sans Pro" panose="020B0503030403020204" pitchFamily="34" charset="0"/>
              <a:ea typeface="Source Sans Pro" panose="020B0503030403020204" pitchFamily="34" charset="0"/>
            </a:endParaRPr>
          </a:p>
          <a:p>
            <a:r>
              <a:rPr lang="en-US" sz="1100" dirty="0">
                <a:solidFill>
                  <a:schemeClr val="tx1"/>
                </a:solidFill>
                <a:latin typeface="Source Sans Pro" panose="020B0503030403020204" pitchFamily="34" charset="0"/>
                <a:ea typeface="Source Sans Pro" panose="020B0503030403020204" pitchFamily="34" charset="0"/>
              </a:rPr>
              <a:t>NAM: </a:t>
            </a:r>
            <a:r>
              <a:rPr lang="en-US" sz="1100" b="0" i="0" dirty="0">
                <a:solidFill>
                  <a:srgbClr val="000000"/>
                </a:solidFill>
                <a:effectLst/>
                <a:latin typeface="Source Sans Pro" panose="020B0503030403020204" pitchFamily="34" charset="0"/>
                <a:ea typeface="Source Sans Pro" panose="020B0503030403020204" pitchFamily="34" charset="0"/>
              </a:rPr>
              <a:t>North </a:t>
            </a:r>
            <a:r>
              <a:rPr lang="en-US" sz="1100" dirty="0">
                <a:solidFill>
                  <a:srgbClr val="000000"/>
                </a:solidFill>
                <a:latin typeface="Source Sans Pro" panose="020B0503030403020204" pitchFamily="34" charset="0"/>
                <a:ea typeface="Source Sans Pro" panose="020B0503030403020204" pitchFamily="34" charset="0"/>
              </a:rPr>
              <a:t>American Mesoscale Forecast System</a:t>
            </a:r>
          </a:p>
          <a:p>
            <a:r>
              <a:rPr lang="en-US" sz="1100" dirty="0">
                <a:solidFill>
                  <a:srgbClr val="000000"/>
                </a:solidFill>
                <a:latin typeface="Source Sans Pro" panose="020B0503030403020204" pitchFamily="34" charset="0"/>
                <a:ea typeface="Source Sans Pro" panose="020B0503030403020204" pitchFamily="34" charset="0"/>
              </a:rPr>
              <a:t>GFS: </a:t>
            </a:r>
            <a:r>
              <a:rPr lang="en-CA" sz="1100" dirty="0">
                <a:solidFill>
                  <a:srgbClr val="000000"/>
                </a:solidFill>
                <a:latin typeface="Source Sans Pro" panose="020B0503030403020204" pitchFamily="34" charset="0"/>
                <a:ea typeface="Source Sans Pro" panose="020B0503030403020204" pitchFamily="34" charset="0"/>
              </a:rPr>
              <a:t>Global Forecast System</a:t>
            </a:r>
            <a:endParaRPr lang="en-US" sz="1100" dirty="0">
              <a:solidFill>
                <a:schemeClr val="tx1"/>
              </a:solidFill>
              <a:latin typeface="Source Sans Pro" panose="020B0503030403020204" pitchFamily="34" charset="0"/>
              <a:ea typeface="Source Sans Pro" panose="020B0503030403020204" pitchFamily="34" charset="0"/>
            </a:endParaRPr>
          </a:p>
        </p:txBody>
      </p:sp>
      <p:cxnSp>
        <p:nvCxnSpPr>
          <p:cNvPr id="7" name="Straight Connector 6">
            <a:extLst>
              <a:ext uri="{FF2B5EF4-FFF2-40B4-BE49-F238E27FC236}">
                <a16:creationId xmlns:a16="http://schemas.microsoft.com/office/drawing/2014/main" id="{DE637621-E76F-F7AB-526A-C2E9EC600961}"/>
              </a:ext>
            </a:extLst>
          </p:cNvPr>
          <p:cNvCxnSpPr/>
          <p:nvPr/>
        </p:nvCxnSpPr>
        <p:spPr>
          <a:xfrm>
            <a:off x="-11219" y="6227530"/>
            <a:ext cx="2194560" cy="0"/>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5E4B1C97-96A5-C383-29CF-FD8F8563AD4D}"/>
              </a:ext>
            </a:extLst>
          </p:cNvPr>
          <p:cNvCxnSpPr/>
          <p:nvPr/>
        </p:nvCxnSpPr>
        <p:spPr>
          <a:xfrm>
            <a:off x="-4676" y="6206025"/>
            <a:ext cx="219456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21492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53EAAA-6391-0F6E-2E12-7159DD48DF8E}"/>
            </a:ext>
          </a:extLst>
        </p:cNvPr>
        <p:cNvGrpSpPr/>
        <p:nvPr/>
      </p:nvGrpSpPr>
      <p:grpSpPr>
        <a:xfrm>
          <a:off x="0" y="0"/>
          <a:ext cx="0" cy="0"/>
          <a:chOff x="0" y="0"/>
          <a:chExt cx="0" cy="0"/>
        </a:xfrm>
      </p:grpSpPr>
      <p:sp>
        <p:nvSpPr>
          <p:cNvPr id="55" name="Rectangle 54">
            <a:extLst>
              <a:ext uri="{FF2B5EF4-FFF2-40B4-BE49-F238E27FC236}">
                <a16:creationId xmlns:a16="http://schemas.microsoft.com/office/drawing/2014/main" id="{287769B1-91D7-BB65-C1CD-1C17C4124E6D}"/>
              </a:ext>
            </a:extLst>
          </p:cNvPr>
          <p:cNvSpPr/>
          <p:nvPr/>
        </p:nvSpPr>
        <p:spPr>
          <a:xfrm>
            <a:off x="11539220" y="621369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7CAF1C81-9F85-FA9C-7595-C48D2EAFC64E}"/>
              </a:ext>
            </a:extLst>
          </p:cNvPr>
          <p:cNvGrpSpPr/>
          <p:nvPr/>
        </p:nvGrpSpPr>
        <p:grpSpPr>
          <a:xfrm>
            <a:off x="0" y="0"/>
            <a:ext cx="7140418" cy="952500"/>
            <a:chOff x="0" y="0"/>
            <a:chExt cx="7140418" cy="952500"/>
          </a:xfrm>
        </p:grpSpPr>
        <p:sp>
          <p:nvSpPr>
            <p:cNvPr id="49" name="Freeform 5">
              <a:extLst>
                <a:ext uri="{FF2B5EF4-FFF2-40B4-BE49-F238E27FC236}">
                  <a16:creationId xmlns:a16="http://schemas.microsoft.com/office/drawing/2014/main" id="{CA0B5F6E-C5AE-358F-E67C-0C87251BD0A0}"/>
                </a:ext>
              </a:extLst>
            </p:cNvPr>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a:extLst>
                <a:ext uri="{FF2B5EF4-FFF2-40B4-BE49-F238E27FC236}">
                  <a16:creationId xmlns:a16="http://schemas.microsoft.com/office/drawing/2014/main" id="{438BEDE3-4171-DF5E-1D6F-319B1BA32D29}"/>
                </a:ext>
              </a:extLst>
            </p:cNvPr>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a:extLst>
                <a:ext uri="{FF2B5EF4-FFF2-40B4-BE49-F238E27FC236}">
                  <a16:creationId xmlns:a16="http://schemas.microsoft.com/office/drawing/2014/main" id="{E8A5D66D-A37B-BE5C-5C52-8CB138299E04}"/>
                </a:ext>
              </a:extLst>
            </p:cNvPr>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a:extLst>
                <a:ext uri="{FF2B5EF4-FFF2-40B4-BE49-F238E27FC236}">
                  <a16:creationId xmlns:a16="http://schemas.microsoft.com/office/drawing/2014/main" id="{C5AB999C-A806-26C3-02BE-950CE270BAB2}"/>
                </a:ext>
              </a:extLst>
            </p:cNvPr>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a:extLst>
                <a:ext uri="{FF2B5EF4-FFF2-40B4-BE49-F238E27FC236}">
                  <a16:creationId xmlns:a16="http://schemas.microsoft.com/office/drawing/2014/main" id="{CBD7AAE2-EE1D-E18D-4A11-C2D97F64EE4C}"/>
                </a:ext>
              </a:extLst>
            </p:cNvPr>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a:extLst>
              <a:ext uri="{FF2B5EF4-FFF2-40B4-BE49-F238E27FC236}">
                <a16:creationId xmlns:a16="http://schemas.microsoft.com/office/drawing/2014/main" id="{0B8DDB3E-BF25-AE8D-BDE8-E27F72D42709}"/>
              </a:ext>
            </a:extLst>
          </p:cNvPr>
          <p:cNvSpPr>
            <a:spLocks noGrp="1"/>
          </p:cNvSpPr>
          <p:nvPr>
            <p:ph type="title"/>
          </p:nvPr>
        </p:nvSpPr>
        <p:spPr>
          <a:xfrm>
            <a:off x="1137824" y="236537"/>
            <a:ext cx="5943601" cy="715963"/>
          </a:xfrm>
        </p:spPr>
        <p:txBody>
          <a:bodyPr>
            <a:normAutofit/>
          </a:bodyPr>
          <a:lstStyle/>
          <a:p>
            <a:r>
              <a:rPr lang="en-US" sz="2800" dirty="0">
                <a:solidFill>
                  <a:schemeClr val="bg1"/>
                </a:solidFill>
                <a:latin typeface="Impact" panose="020B0806030902050204" pitchFamily="34" charset="0"/>
              </a:rPr>
              <a:t>Methodology-Data Assimilation in WRF </a:t>
            </a:r>
          </a:p>
        </p:txBody>
      </p:sp>
      <p:sp>
        <p:nvSpPr>
          <p:cNvPr id="17" name="Slide Number Placeholder 9">
            <a:extLst>
              <a:ext uri="{FF2B5EF4-FFF2-40B4-BE49-F238E27FC236}">
                <a16:creationId xmlns:a16="http://schemas.microsoft.com/office/drawing/2014/main" id="{E0A51A03-8E7F-390E-F8A1-C503AB3CA720}"/>
              </a:ext>
            </a:extLst>
          </p:cNvPr>
          <p:cNvSpPr>
            <a:spLocks noGrp="1"/>
          </p:cNvSpPr>
          <p:nvPr>
            <p:ph type="sldNum" sz="quarter" idx="12"/>
          </p:nvPr>
        </p:nvSpPr>
        <p:spPr>
          <a:xfrm>
            <a:off x="11539220" y="621369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7</a:t>
            </a:fld>
            <a:endParaRPr lang="en-US" sz="1800" dirty="0">
              <a:solidFill>
                <a:schemeClr val="bg1"/>
              </a:solidFill>
              <a:latin typeface="Impact" panose="020B0806030902050204" pitchFamily="34" charset="0"/>
            </a:endParaRPr>
          </a:p>
        </p:txBody>
      </p:sp>
      <p:pic>
        <p:nvPicPr>
          <p:cNvPr id="226" name="Picture 225">
            <a:extLst>
              <a:ext uri="{FF2B5EF4-FFF2-40B4-BE49-F238E27FC236}">
                <a16:creationId xmlns:a16="http://schemas.microsoft.com/office/drawing/2014/main" id="{6CC04CC6-F8B6-1497-56EE-C51365250A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18" y="100779"/>
            <a:ext cx="517357" cy="517357"/>
          </a:xfrm>
          <a:prstGeom prst="rect">
            <a:avLst/>
          </a:prstGeom>
        </p:spPr>
      </p:pic>
      <p:grpSp>
        <p:nvGrpSpPr>
          <p:cNvPr id="2" name="Group 1">
            <a:extLst>
              <a:ext uri="{FF2B5EF4-FFF2-40B4-BE49-F238E27FC236}">
                <a16:creationId xmlns:a16="http://schemas.microsoft.com/office/drawing/2014/main" id="{9B5D88E3-C85B-AFE3-2F71-55A29555372E}"/>
              </a:ext>
            </a:extLst>
          </p:cNvPr>
          <p:cNvGrpSpPr/>
          <p:nvPr/>
        </p:nvGrpSpPr>
        <p:grpSpPr>
          <a:xfrm>
            <a:off x="196918" y="1104951"/>
            <a:ext cx="11191963" cy="5232365"/>
            <a:chOff x="133418" y="1104951"/>
            <a:chExt cx="11191963" cy="5232365"/>
          </a:xfrm>
        </p:grpSpPr>
        <p:sp>
          <p:nvSpPr>
            <p:cNvPr id="4" name="TextBox 3">
              <a:extLst>
                <a:ext uri="{FF2B5EF4-FFF2-40B4-BE49-F238E27FC236}">
                  <a16:creationId xmlns:a16="http://schemas.microsoft.com/office/drawing/2014/main" id="{830CE05E-B748-1D2B-74EE-6C2ABDF7E865}"/>
                </a:ext>
              </a:extLst>
            </p:cNvPr>
            <p:cNvSpPr txBox="1"/>
            <p:nvPr/>
          </p:nvSpPr>
          <p:spPr>
            <a:xfrm>
              <a:off x="133419" y="1335785"/>
              <a:ext cx="3059047" cy="1938992"/>
            </a:xfrm>
            <a:prstGeom prst="rect">
              <a:avLst/>
            </a:prstGeom>
            <a:noFill/>
          </p:spPr>
          <p:txBody>
            <a:bodyPr wrap="square">
              <a:spAutoFit/>
            </a:bodyPr>
            <a:lstStyle/>
            <a:p>
              <a:pPr lvl="1"/>
              <a:r>
                <a:rPr lang="en-US" sz="2400" b="1" dirty="0"/>
                <a:t>Stage 1:</a:t>
              </a:r>
            </a:p>
            <a:p>
              <a:pPr lvl="1"/>
              <a:r>
                <a:rPr lang="en-US" sz="2400" dirty="0"/>
                <a:t>Train the model using data from 108 km to 12 km resolution</a:t>
              </a:r>
            </a:p>
          </p:txBody>
        </p:sp>
        <p:sp>
          <p:nvSpPr>
            <p:cNvPr id="5" name="TextBox 4">
              <a:extLst>
                <a:ext uri="{FF2B5EF4-FFF2-40B4-BE49-F238E27FC236}">
                  <a16:creationId xmlns:a16="http://schemas.microsoft.com/office/drawing/2014/main" id="{057E080D-56AE-1BBF-8D2F-9EE37F018BFB}"/>
                </a:ext>
              </a:extLst>
            </p:cNvPr>
            <p:cNvSpPr txBox="1"/>
            <p:nvPr/>
          </p:nvSpPr>
          <p:spPr>
            <a:xfrm>
              <a:off x="133418" y="4028992"/>
              <a:ext cx="2985229" cy="2308324"/>
            </a:xfrm>
            <a:prstGeom prst="rect">
              <a:avLst/>
            </a:prstGeom>
            <a:noFill/>
          </p:spPr>
          <p:txBody>
            <a:bodyPr wrap="square">
              <a:spAutoFit/>
            </a:bodyPr>
            <a:lstStyle/>
            <a:p>
              <a:pPr lvl="1"/>
              <a:r>
                <a:rPr lang="en-US" sz="2400" b="1" dirty="0"/>
                <a:t>Stage 2:</a:t>
              </a:r>
            </a:p>
            <a:p>
              <a:pPr lvl="1"/>
              <a:r>
                <a:rPr lang="en-US" sz="2400" dirty="0"/>
                <a:t>Use the same trained model to downscale from 12 km to 1.33 km resolution</a:t>
              </a:r>
            </a:p>
          </p:txBody>
        </p:sp>
        <p:sp>
          <p:nvSpPr>
            <p:cNvPr id="6" name="Rounded Rectangle 24">
              <a:extLst>
                <a:ext uri="{FF2B5EF4-FFF2-40B4-BE49-F238E27FC236}">
                  <a16:creationId xmlns:a16="http://schemas.microsoft.com/office/drawing/2014/main" id="{9EEFB6A5-8FCD-FE46-A0E0-23770A5975B5}"/>
                </a:ext>
              </a:extLst>
            </p:cNvPr>
            <p:cNvSpPr/>
            <p:nvPr/>
          </p:nvSpPr>
          <p:spPr>
            <a:xfrm>
              <a:off x="6148378" y="2121117"/>
              <a:ext cx="2167743" cy="6733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TextBox 6">
              <a:extLst>
                <a:ext uri="{FF2B5EF4-FFF2-40B4-BE49-F238E27FC236}">
                  <a16:creationId xmlns:a16="http://schemas.microsoft.com/office/drawing/2014/main" id="{06B3FFDC-6B19-A4E7-B834-F908A06346F8}"/>
                </a:ext>
              </a:extLst>
            </p:cNvPr>
            <p:cNvSpPr txBox="1"/>
            <p:nvPr/>
          </p:nvSpPr>
          <p:spPr>
            <a:xfrm>
              <a:off x="6396924" y="2133320"/>
              <a:ext cx="1670650" cy="677108"/>
            </a:xfrm>
            <a:prstGeom prst="rect">
              <a:avLst/>
            </a:prstGeom>
            <a:noFill/>
          </p:spPr>
          <p:txBody>
            <a:bodyPr wrap="none" rtlCol="0">
              <a:spAutoFit/>
            </a:bodyPr>
            <a:lstStyle/>
            <a:p>
              <a:pPr algn="ctr"/>
              <a:r>
                <a:rPr lang="en-US" sz="1900" dirty="0"/>
                <a:t>Deep Learning </a:t>
              </a:r>
            </a:p>
            <a:p>
              <a:pPr algn="ctr"/>
              <a:r>
                <a:rPr lang="en-US" sz="1900" dirty="0"/>
                <a:t>Framework</a:t>
              </a:r>
            </a:p>
          </p:txBody>
        </p:sp>
        <p:sp>
          <p:nvSpPr>
            <p:cNvPr id="8" name="Right Arrow 26">
              <a:extLst>
                <a:ext uri="{FF2B5EF4-FFF2-40B4-BE49-F238E27FC236}">
                  <a16:creationId xmlns:a16="http://schemas.microsoft.com/office/drawing/2014/main" id="{E3AAADBB-EAC3-D4FB-B57E-9FAB9424D1CA}"/>
                </a:ext>
              </a:extLst>
            </p:cNvPr>
            <p:cNvSpPr/>
            <p:nvPr/>
          </p:nvSpPr>
          <p:spPr>
            <a:xfrm>
              <a:off x="5360211" y="2346358"/>
              <a:ext cx="714349" cy="251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ight Arrow 27">
              <a:extLst>
                <a:ext uri="{FF2B5EF4-FFF2-40B4-BE49-F238E27FC236}">
                  <a16:creationId xmlns:a16="http://schemas.microsoft.com/office/drawing/2014/main" id="{F26C006F-6775-FA7D-E1C7-4BCED3253970}"/>
                </a:ext>
              </a:extLst>
            </p:cNvPr>
            <p:cNvSpPr/>
            <p:nvPr/>
          </p:nvSpPr>
          <p:spPr>
            <a:xfrm>
              <a:off x="8418888" y="2346358"/>
              <a:ext cx="714349" cy="251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Right Arrow 28">
              <a:extLst>
                <a:ext uri="{FF2B5EF4-FFF2-40B4-BE49-F238E27FC236}">
                  <a16:creationId xmlns:a16="http://schemas.microsoft.com/office/drawing/2014/main" id="{6C891531-DF48-5B6B-C3A5-A3CB1C81EAAE}"/>
                </a:ext>
              </a:extLst>
            </p:cNvPr>
            <p:cNvSpPr/>
            <p:nvPr/>
          </p:nvSpPr>
          <p:spPr>
            <a:xfrm rot="5400000">
              <a:off x="6210171" y="3694708"/>
              <a:ext cx="2010648" cy="336237"/>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ounded Rectangle 29">
              <a:extLst>
                <a:ext uri="{FF2B5EF4-FFF2-40B4-BE49-F238E27FC236}">
                  <a16:creationId xmlns:a16="http://schemas.microsoft.com/office/drawing/2014/main" id="{25973529-63BE-64FF-11B9-9C024E3FD907}"/>
                </a:ext>
              </a:extLst>
            </p:cNvPr>
            <p:cNvSpPr/>
            <p:nvPr/>
          </p:nvSpPr>
          <p:spPr>
            <a:xfrm>
              <a:off x="6129271" y="4957914"/>
              <a:ext cx="2167743" cy="67333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5DD77E40-8359-6501-27F3-67C2EA93125A}"/>
                </a:ext>
              </a:extLst>
            </p:cNvPr>
            <p:cNvSpPr txBox="1"/>
            <p:nvPr/>
          </p:nvSpPr>
          <p:spPr>
            <a:xfrm>
              <a:off x="6365788" y="5089318"/>
              <a:ext cx="1692771" cy="400110"/>
            </a:xfrm>
            <a:prstGeom prst="rect">
              <a:avLst/>
            </a:prstGeom>
            <a:noFill/>
          </p:spPr>
          <p:txBody>
            <a:bodyPr wrap="none" rtlCol="0">
              <a:spAutoFit/>
            </a:bodyPr>
            <a:lstStyle/>
            <a:p>
              <a:pPr algn="ctr"/>
              <a:r>
                <a:rPr lang="en-US" sz="2000" dirty="0"/>
                <a:t>Trained Model</a:t>
              </a:r>
            </a:p>
          </p:txBody>
        </p:sp>
        <p:sp>
          <p:nvSpPr>
            <p:cNvPr id="15" name="Right Arrow 31">
              <a:extLst>
                <a:ext uri="{FF2B5EF4-FFF2-40B4-BE49-F238E27FC236}">
                  <a16:creationId xmlns:a16="http://schemas.microsoft.com/office/drawing/2014/main" id="{2A4628D6-16B6-A1BF-8D1A-5FEC0D383E6E}"/>
                </a:ext>
              </a:extLst>
            </p:cNvPr>
            <p:cNvSpPr/>
            <p:nvPr/>
          </p:nvSpPr>
          <p:spPr>
            <a:xfrm>
              <a:off x="5341104" y="5183154"/>
              <a:ext cx="714349" cy="251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Right Arrow 32">
              <a:extLst>
                <a:ext uri="{FF2B5EF4-FFF2-40B4-BE49-F238E27FC236}">
                  <a16:creationId xmlns:a16="http://schemas.microsoft.com/office/drawing/2014/main" id="{D3E7029A-CEE3-6D17-1DFF-77B761550BD7}"/>
                </a:ext>
              </a:extLst>
            </p:cNvPr>
            <p:cNvSpPr/>
            <p:nvPr/>
          </p:nvSpPr>
          <p:spPr>
            <a:xfrm>
              <a:off x="8399780" y="5163858"/>
              <a:ext cx="714349" cy="25103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TextBox 18">
              <a:extLst>
                <a:ext uri="{FF2B5EF4-FFF2-40B4-BE49-F238E27FC236}">
                  <a16:creationId xmlns:a16="http://schemas.microsoft.com/office/drawing/2014/main" id="{627130A7-0EEB-22B8-EF87-245275D20A50}"/>
                </a:ext>
              </a:extLst>
            </p:cNvPr>
            <p:cNvSpPr txBox="1"/>
            <p:nvPr/>
          </p:nvSpPr>
          <p:spPr>
            <a:xfrm>
              <a:off x="3359295" y="1104951"/>
              <a:ext cx="1834088" cy="461665"/>
            </a:xfrm>
            <a:prstGeom prst="rect">
              <a:avLst/>
            </a:prstGeom>
            <a:noFill/>
          </p:spPr>
          <p:txBody>
            <a:bodyPr wrap="square" rtlCol="0">
              <a:spAutoFit/>
            </a:bodyPr>
            <a:lstStyle/>
            <a:p>
              <a:pPr algn="ctr"/>
              <a:r>
                <a:rPr lang="en-US" sz="2400" dirty="0"/>
                <a:t>108km</a:t>
              </a:r>
            </a:p>
          </p:txBody>
        </p:sp>
        <p:sp>
          <p:nvSpPr>
            <p:cNvPr id="20" name="TextBox 19">
              <a:extLst>
                <a:ext uri="{FF2B5EF4-FFF2-40B4-BE49-F238E27FC236}">
                  <a16:creationId xmlns:a16="http://schemas.microsoft.com/office/drawing/2014/main" id="{58A78C15-C4DE-1806-A910-AECA67A449ED}"/>
                </a:ext>
              </a:extLst>
            </p:cNvPr>
            <p:cNvSpPr txBox="1"/>
            <p:nvPr/>
          </p:nvSpPr>
          <p:spPr>
            <a:xfrm>
              <a:off x="9323922" y="1104952"/>
              <a:ext cx="1834088" cy="461665"/>
            </a:xfrm>
            <a:prstGeom prst="rect">
              <a:avLst/>
            </a:prstGeom>
            <a:noFill/>
          </p:spPr>
          <p:txBody>
            <a:bodyPr wrap="square" rtlCol="0">
              <a:spAutoFit/>
            </a:bodyPr>
            <a:lstStyle/>
            <a:p>
              <a:pPr algn="ctr"/>
              <a:r>
                <a:rPr lang="en-US" sz="2400" dirty="0"/>
                <a:t>12km</a:t>
              </a:r>
            </a:p>
          </p:txBody>
        </p:sp>
        <p:sp>
          <p:nvSpPr>
            <p:cNvPr id="21" name="TextBox 20">
              <a:extLst>
                <a:ext uri="{FF2B5EF4-FFF2-40B4-BE49-F238E27FC236}">
                  <a16:creationId xmlns:a16="http://schemas.microsoft.com/office/drawing/2014/main" id="{671573C4-6CBF-1342-2231-6791F33BD06F}"/>
                </a:ext>
              </a:extLst>
            </p:cNvPr>
            <p:cNvSpPr txBox="1"/>
            <p:nvPr/>
          </p:nvSpPr>
          <p:spPr>
            <a:xfrm>
              <a:off x="3359295" y="3907593"/>
              <a:ext cx="1834088" cy="461665"/>
            </a:xfrm>
            <a:prstGeom prst="rect">
              <a:avLst/>
            </a:prstGeom>
            <a:noFill/>
          </p:spPr>
          <p:txBody>
            <a:bodyPr wrap="square" rtlCol="0">
              <a:spAutoFit/>
            </a:bodyPr>
            <a:lstStyle/>
            <a:p>
              <a:pPr algn="ctr"/>
              <a:r>
                <a:rPr lang="en-US" sz="2400" dirty="0"/>
                <a:t>12km</a:t>
              </a:r>
            </a:p>
          </p:txBody>
        </p:sp>
        <p:sp>
          <p:nvSpPr>
            <p:cNvPr id="33" name="TextBox 32">
              <a:extLst>
                <a:ext uri="{FF2B5EF4-FFF2-40B4-BE49-F238E27FC236}">
                  <a16:creationId xmlns:a16="http://schemas.microsoft.com/office/drawing/2014/main" id="{E1A3CE73-B607-FD5F-4368-FF7835C7C36D}"/>
                </a:ext>
              </a:extLst>
            </p:cNvPr>
            <p:cNvSpPr txBox="1"/>
            <p:nvPr/>
          </p:nvSpPr>
          <p:spPr>
            <a:xfrm>
              <a:off x="9426146" y="3907592"/>
              <a:ext cx="1834088" cy="461665"/>
            </a:xfrm>
            <a:prstGeom prst="rect">
              <a:avLst/>
            </a:prstGeom>
            <a:noFill/>
          </p:spPr>
          <p:txBody>
            <a:bodyPr wrap="square" rtlCol="0">
              <a:spAutoFit/>
            </a:bodyPr>
            <a:lstStyle/>
            <a:p>
              <a:pPr algn="ctr"/>
              <a:r>
                <a:rPr lang="en-US" sz="2400" dirty="0"/>
                <a:t>1.3km</a:t>
              </a:r>
            </a:p>
          </p:txBody>
        </p:sp>
        <p:pic>
          <p:nvPicPr>
            <p:cNvPr id="35" name="Picture 34" descr="A graph of a number of colors&#10;&#10;Description automatically generated with medium confidence">
              <a:extLst>
                <a:ext uri="{FF2B5EF4-FFF2-40B4-BE49-F238E27FC236}">
                  <a16:creationId xmlns:a16="http://schemas.microsoft.com/office/drawing/2014/main" id="{2D82C915-0C39-87AD-DF2A-0C2CD24E9223}"/>
                </a:ext>
              </a:extLst>
            </p:cNvPr>
            <p:cNvPicPr>
              <a:picLocks/>
            </p:cNvPicPr>
            <p:nvPr/>
          </p:nvPicPr>
          <p:blipFill>
            <a:blip r:embed="rId4">
              <a:extLst>
                <a:ext uri="{28A0092B-C50C-407E-A947-70E740481C1C}">
                  <a14:useLocalDpi xmlns:a14="http://schemas.microsoft.com/office/drawing/2010/main" val="0"/>
                </a:ext>
              </a:extLst>
            </a:blip>
            <a:srcRect r="13318"/>
            <a:stretch/>
          </p:blipFill>
          <p:spPr>
            <a:xfrm>
              <a:off x="3163518" y="1524343"/>
              <a:ext cx="2168829" cy="1873454"/>
            </a:xfrm>
            <a:prstGeom prst="rect">
              <a:avLst/>
            </a:prstGeom>
          </p:spPr>
        </p:pic>
        <p:pic>
          <p:nvPicPr>
            <p:cNvPr id="36" name="Picture 35" descr="A graph of a number of red and blue squares&#10;&#10;Description automatically generated">
              <a:extLst>
                <a:ext uri="{FF2B5EF4-FFF2-40B4-BE49-F238E27FC236}">
                  <a16:creationId xmlns:a16="http://schemas.microsoft.com/office/drawing/2014/main" id="{4A6B6044-6E4A-BB2D-1269-628821B270C6}"/>
                </a:ext>
              </a:extLst>
            </p:cNvPr>
            <p:cNvPicPr>
              <a:picLocks/>
            </p:cNvPicPr>
            <p:nvPr/>
          </p:nvPicPr>
          <p:blipFill>
            <a:blip r:embed="rId5">
              <a:extLst>
                <a:ext uri="{28A0092B-C50C-407E-A947-70E740481C1C}">
                  <a14:useLocalDpi xmlns:a14="http://schemas.microsoft.com/office/drawing/2010/main" val="0"/>
                </a:ext>
              </a:extLst>
            </a:blip>
            <a:srcRect r="13508"/>
            <a:stretch/>
          </p:blipFill>
          <p:spPr>
            <a:xfrm>
              <a:off x="9156552" y="1521056"/>
              <a:ext cx="2167743" cy="1873454"/>
            </a:xfrm>
            <a:prstGeom prst="rect">
              <a:avLst/>
            </a:prstGeom>
          </p:spPr>
        </p:pic>
        <p:pic>
          <p:nvPicPr>
            <p:cNvPr id="37" name="Picture 36" descr="A graph of a number of red and blue squares&#10;&#10;Description automatically generated">
              <a:extLst>
                <a:ext uri="{FF2B5EF4-FFF2-40B4-BE49-F238E27FC236}">
                  <a16:creationId xmlns:a16="http://schemas.microsoft.com/office/drawing/2014/main" id="{16F16204-45E8-2E2E-69F0-C0AC0C698CAD}"/>
                </a:ext>
              </a:extLst>
            </p:cNvPr>
            <p:cNvPicPr>
              <a:picLocks/>
            </p:cNvPicPr>
            <p:nvPr/>
          </p:nvPicPr>
          <p:blipFill>
            <a:blip r:embed="rId5">
              <a:extLst>
                <a:ext uri="{28A0092B-C50C-407E-A947-70E740481C1C}">
                  <a14:useLocalDpi xmlns:a14="http://schemas.microsoft.com/office/drawing/2010/main" val="0"/>
                </a:ext>
              </a:extLst>
            </a:blip>
            <a:srcRect r="13508"/>
            <a:stretch/>
          </p:blipFill>
          <p:spPr>
            <a:xfrm>
              <a:off x="3192466" y="4311683"/>
              <a:ext cx="2168829" cy="1873454"/>
            </a:xfrm>
            <a:prstGeom prst="rect">
              <a:avLst/>
            </a:prstGeom>
          </p:spPr>
        </p:pic>
        <p:pic>
          <p:nvPicPr>
            <p:cNvPr id="38" name="Picture 37" descr="A graph with red and blue colors&#10;&#10;Description automatically generated">
              <a:extLst>
                <a:ext uri="{FF2B5EF4-FFF2-40B4-BE49-F238E27FC236}">
                  <a16:creationId xmlns:a16="http://schemas.microsoft.com/office/drawing/2014/main" id="{93988EC4-B516-227D-BC95-426CAB0DC76B}"/>
                </a:ext>
              </a:extLst>
            </p:cNvPr>
            <p:cNvPicPr>
              <a:picLocks/>
            </p:cNvPicPr>
            <p:nvPr/>
          </p:nvPicPr>
          <p:blipFill>
            <a:blip r:embed="rId6">
              <a:extLst>
                <a:ext uri="{28A0092B-C50C-407E-A947-70E740481C1C}">
                  <a14:useLocalDpi xmlns:a14="http://schemas.microsoft.com/office/drawing/2010/main" val="0"/>
                </a:ext>
              </a:extLst>
            </a:blip>
            <a:srcRect r="13741"/>
            <a:stretch/>
          </p:blipFill>
          <p:spPr>
            <a:xfrm>
              <a:off x="9156552" y="4311683"/>
              <a:ext cx="2168829" cy="1873454"/>
            </a:xfrm>
            <a:prstGeom prst="rect">
              <a:avLst/>
            </a:prstGeom>
          </p:spPr>
        </p:pic>
      </p:grpSp>
    </p:spTree>
    <p:extLst>
      <p:ext uri="{BB962C8B-B14F-4D97-AF65-F5344CB8AC3E}">
        <p14:creationId xmlns:p14="http://schemas.microsoft.com/office/powerpoint/2010/main" val="59276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369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37824" y="236537"/>
            <a:ext cx="5943601" cy="715963"/>
          </a:xfrm>
        </p:spPr>
        <p:txBody>
          <a:bodyPr>
            <a:normAutofit/>
          </a:bodyPr>
          <a:lstStyle/>
          <a:p>
            <a:r>
              <a:rPr lang="en-US" sz="2800" dirty="0">
                <a:solidFill>
                  <a:schemeClr val="bg1"/>
                </a:solidFill>
                <a:latin typeface="Impact" panose="020B0806030902050204" pitchFamily="34" charset="0"/>
              </a:rPr>
              <a:t>Methodology-AI Flow Chart </a:t>
            </a:r>
          </a:p>
        </p:txBody>
      </p:sp>
      <p:sp>
        <p:nvSpPr>
          <p:cNvPr id="17" name="Slide Number Placeholder 9"/>
          <p:cNvSpPr>
            <a:spLocks noGrp="1"/>
          </p:cNvSpPr>
          <p:nvPr>
            <p:ph type="sldNum" sz="quarter" idx="12"/>
          </p:nvPr>
        </p:nvSpPr>
        <p:spPr>
          <a:xfrm>
            <a:off x="11539220" y="621369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8</a:t>
            </a:fld>
            <a:endParaRPr lang="en-US" sz="1800" dirty="0">
              <a:solidFill>
                <a:schemeClr val="bg1"/>
              </a:solidFill>
              <a:latin typeface="Impact" panose="020B0806030902050204" pitchFamily="34" charset="0"/>
            </a:endParaRPr>
          </a:p>
        </p:txBody>
      </p:sp>
      <p:pic>
        <p:nvPicPr>
          <p:cNvPr id="226" name="Picture 2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18" y="100779"/>
            <a:ext cx="517357" cy="517357"/>
          </a:xfrm>
          <a:prstGeom prst="rect">
            <a:avLst/>
          </a:prstGeom>
        </p:spPr>
      </p:pic>
      <p:grpSp>
        <p:nvGrpSpPr>
          <p:cNvPr id="6" name="Group 5">
            <a:extLst>
              <a:ext uri="{FF2B5EF4-FFF2-40B4-BE49-F238E27FC236}">
                <a16:creationId xmlns:a16="http://schemas.microsoft.com/office/drawing/2014/main" id="{69E55432-A72F-FAC9-0B2F-E1CBB81E0CE7}"/>
              </a:ext>
            </a:extLst>
          </p:cNvPr>
          <p:cNvGrpSpPr/>
          <p:nvPr/>
        </p:nvGrpSpPr>
        <p:grpSpPr>
          <a:xfrm>
            <a:off x="2444750" y="4427853"/>
            <a:ext cx="6712126" cy="1862770"/>
            <a:chOff x="1137824" y="2876386"/>
            <a:chExt cx="10163322" cy="3569534"/>
          </a:xfrm>
        </p:grpSpPr>
        <p:sp>
          <p:nvSpPr>
            <p:cNvPr id="7" name="Flowchart: Manual Operation 6">
              <a:extLst>
                <a:ext uri="{FF2B5EF4-FFF2-40B4-BE49-F238E27FC236}">
                  <a16:creationId xmlns:a16="http://schemas.microsoft.com/office/drawing/2014/main" id="{421206E3-4FFA-0A8B-CE55-03F563E489E3}"/>
                </a:ext>
              </a:extLst>
            </p:cNvPr>
            <p:cNvSpPr/>
            <p:nvPr/>
          </p:nvSpPr>
          <p:spPr>
            <a:xfrm rot="16200000">
              <a:off x="2796595" y="3050017"/>
              <a:ext cx="2174878" cy="2568633"/>
            </a:xfrm>
            <a:prstGeom prst="flowChartManualOperation">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8" name="Cube 7">
              <a:extLst>
                <a:ext uri="{FF2B5EF4-FFF2-40B4-BE49-F238E27FC236}">
                  <a16:creationId xmlns:a16="http://schemas.microsoft.com/office/drawing/2014/main" id="{6DEDB0AA-9B63-5472-9D31-A5C8E51BB8F3}"/>
                </a:ext>
              </a:extLst>
            </p:cNvPr>
            <p:cNvSpPr/>
            <p:nvPr/>
          </p:nvSpPr>
          <p:spPr>
            <a:xfrm>
              <a:off x="2898401" y="3622092"/>
              <a:ext cx="249065" cy="1424481"/>
            </a:xfrm>
            <a:prstGeom prst="cube">
              <a:avLst>
                <a:gd name="adj" fmla="val 363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0" name="Cube 9">
              <a:extLst>
                <a:ext uri="{FF2B5EF4-FFF2-40B4-BE49-F238E27FC236}">
                  <a16:creationId xmlns:a16="http://schemas.microsoft.com/office/drawing/2014/main" id="{545076F0-AAA4-0D7E-0912-26D47F514A9E}"/>
                </a:ext>
              </a:extLst>
            </p:cNvPr>
            <p:cNvSpPr/>
            <p:nvPr/>
          </p:nvSpPr>
          <p:spPr>
            <a:xfrm>
              <a:off x="3446148" y="3925132"/>
              <a:ext cx="548934" cy="818401"/>
            </a:xfrm>
            <a:prstGeom prst="cube">
              <a:avLst>
                <a:gd name="adj" fmla="val 363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1" name="Cube 10">
              <a:extLst>
                <a:ext uri="{FF2B5EF4-FFF2-40B4-BE49-F238E27FC236}">
                  <a16:creationId xmlns:a16="http://schemas.microsoft.com/office/drawing/2014/main" id="{3D983B43-8388-A135-80A7-D43080CA4479}"/>
                </a:ext>
              </a:extLst>
            </p:cNvPr>
            <p:cNvSpPr/>
            <p:nvPr/>
          </p:nvSpPr>
          <p:spPr>
            <a:xfrm>
              <a:off x="4194635" y="4145064"/>
              <a:ext cx="774162" cy="378536"/>
            </a:xfrm>
            <a:prstGeom prst="cube">
              <a:avLst>
                <a:gd name="adj" fmla="val 363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12" name="Group 11">
              <a:extLst>
                <a:ext uri="{FF2B5EF4-FFF2-40B4-BE49-F238E27FC236}">
                  <a16:creationId xmlns:a16="http://schemas.microsoft.com/office/drawing/2014/main" id="{67AE58DA-195E-4A88-FB4A-D63D278936FF}"/>
                </a:ext>
              </a:extLst>
            </p:cNvPr>
            <p:cNvGrpSpPr/>
            <p:nvPr/>
          </p:nvGrpSpPr>
          <p:grpSpPr>
            <a:xfrm flipH="1">
              <a:off x="5964405" y="3246047"/>
              <a:ext cx="2568633" cy="2174878"/>
              <a:chOff x="6657363" y="1171511"/>
              <a:chExt cx="3455314" cy="2968459"/>
            </a:xfrm>
          </p:grpSpPr>
          <p:sp>
            <p:nvSpPr>
              <p:cNvPr id="54" name="Flowchart: Manual Operation 53">
                <a:extLst>
                  <a:ext uri="{FF2B5EF4-FFF2-40B4-BE49-F238E27FC236}">
                    <a16:creationId xmlns:a16="http://schemas.microsoft.com/office/drawing/2014/main" id="{2CCCA96B-6E51-EA7C-A167-825BCC648E2A}"/>
                  </a:ext>
                </a:extLst>
              </p:cNvPr>
              <p:cNvSpPr/>
              <p:nvPr/>
            </p:nvSpPr>
            <p:spPr>
              <a:xfrm rot="16200000">
                <a:off x="6900790" y="928084"/>
                <a:ext cx="2968459" cy="3455314"/>
              </a:xfrm>
              <a:prstGeom prst="flowChartManualOperation">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6" name="Cube 55">
                <a:extLst>
                  <a:ext uri="{FF2B5EF4-FFF2-40B4-BE49-F238E27FC236}">
                    <a16:creationId xmlns:a16="http://schemas.microsoft.com/office/drawing/2014/main" id="{3FDF2482-BAAA-4E51-E904-6706712540E8}"/>
                  </a:ext>
                </a:extLst>
              </p:cNvPr>
              <p:cNvSpPr/>
              <p:nvPr/>
            </p:nvSpPr>
            <p:spPr>
              <a:xfrm>
                <a:off x="7059150" y="1683614"/>
                <a:ext cx="335041" cy="1944253"/>
              </a:xfrm>
              <a:prstGeom prst="cube">
                <a:avLst>
                  <a:gd name="adj" fmla="val 363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7" name="Cube 56">
                <a:extLst>
                  <a:ext uri="{FF2B5EF4-FFF2-40B4-BE49-F238E27FC236}">
                    <a16:creationId xmlns:a16="http://schemas.microsoft.com/office/drawing/2014/main" id="{662374EE-3032-3FDB-9296-4BB4CF23EF13}"/>
                  </a:ext>
                </a:extLst>
              </p:cNvPr>
              <p:cNvSpPr/>
              <p:nvPr/>
            </p:nvSpPr>
            <p:spPr>
              <a:xfrm>
                <a:off x="7795977" y="2097228"/>
                <a:ext cx="738424" cy="1117024"/>
              </a:xfrm>
              <a:prstGeom prst="cube">
                <a:avLst>
                  <a:gd name="adj" fmla="val 363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58" name="Cube 57">
                <a:extLst>
                  <a:ext uri="{FF2B5EF4-FFF2-40B4-BE49-F238E27FC236}">
                    <a16:creationId xmlns:a16="http://schemas.microsoft.com/office/drawing/2014/main" id="{F6AEA1BF-F5C1-3089-95FE-1CAFC77DADA3}"/>
                  </a:ext>
                </a:extLst>
              </p:cNvPr>
              <p:cNvSpPr/>
              <p:nvPr/>
            </p:nvSpPr>
            <p:spPr>
              <a:xfrm>
                <a:off x="8802839" y="2397410"/>
                <a:ext cx="1041400" cy="516658"/>
              </a:xfrm>
              <a:prstGeom prst="cube">
                <a:avLst>
                  <a:gd name="adj" fmla="val 3637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13" name="Rounded Rectangle 75">
              <a:extLst>
                <a:ext uri="{FF2B5EF4-FFF2-40B4-BE49-F238E27FC236}">
                  <a16:creationId xmlns:a16="http://schemas.microsoft.com/office/drawing/2014/main" id="{A3897AB4-2F8D-557A-1B5C-97566ECFA090}"/>
                </a:ext>
              </a:extLst>
            </p:cNvPr>
            <p:cNvSpPr/>
            <p:nvPr/>
          </p:nvSpPr>
          <p:spPr>
            <a:xfrm>
              <a:off x="5250963" y="4213899"/>
              <a:ext cx="613665" cy="23917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14" name="Right Brace 13">
              <a:extLst>
                <a:ext uri="{FF2B5EF4-FFF2-40B4-BE49-F238E27FC236}">
                  <a16:creationId xmlns:a16="http://schemas.microsoft.com/office/drawing/2014/main" id="{213FD5AF-DC6B-4D28-5D11-9583515415EF}"/>
                </a:ext>
              </a:extLst>
            </p:cNvPr>
            <p:cNvSpPr/>
            <p:nvPr/>
          </p:nvSpPr>
          <p:spPr>
            <a:xfrm rot="5400000">
              <a:off x="3776373" y="4379527"/>
              <a:ext cx="215321" cy="2568634"/>
            </a:xfrm>
            <a:prstGeom prst="rightBrace">
              <a:avLst>
                <a:gd name="adj1" fmla="val 5011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15" name="Right Brace 14">
              <a:extLst>
                <a:ext uri="{FF2B5EF4-FFF2-40B4-BE49-F238E27FC236}">
                  <a16:creationId xmlns:a16="http://schemas.microsoft.com/office/drawing/2014/main" id="{9526862F-1B4E-1FCD-68CB-A6935288ADD1}"/>
                </a:ext>
              </a:extLst>
            </p:cNvPr>
            <p:cNvSpPr/>
            <p:nvPr/>
          </p:nvSpPr>
          <p:spPr>
            <a:xfrm rot="5400000">
              <a:off x="5459565" y="5264968"/>
              <a:ext cx="213624" cy="796055"/>
            </a:xfrm>
            <a:prstGeom prst="rightBrace">
              <a:avLst>
                <a:gd name="adj1" fmla="val 5011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18" name="Right Brace 17">
              <a:extLst>
                <a:ext uri="{FF2B5EF4-FFF2-40B4-BE49-F238E27FC236}">
                  <a16:creationId xmlns:a16="http://schemas.microsoft.com/office/drawing/2014/main" id="{CEEB72FF-AFAD-86A4-CB04-F7F88A7EE0E4}"/>
                </a:ext>
              </a:extLst>
            </p:cNvPr>
            <p:cNvSpPr/>
            <p:nvPr/>
          </p:nvSpPr>
          <p:spPr>
            <a:xfrm rot="5400000">
              <a:off x="7138606" y="4375375"/>
              <a:ext cx="220231" cy="2568634"/>
            </a:xfrm>
            <a:prstGeom prst="rightBrace">
              <a:avLst>
                <a:gd name="adj1" fmla="val 50111"/>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a:p>
          </p:txBody>
        </p:sp>
        <p:sp>
          <p:nvSpPr>
            <p:cNvPr id="19" name="TextBox 18">
              <a:extLst>
                <a:ext uri="{FF2B5EF4-FFF2-40B4-BE49-F238E27FC236}">
                  <a16:creationId xmlns:a16="http://schemas.microsoft.com/office/drawing/2014/main" id="{20421742-EA6D-F403-F6C3-C84D7CF98B5B}"/>
                </a:ext>
              </a:extLst>
            </p:cNvPr>
            <p:cNvSpPr txBox="1"/>
            <p:nvPr/>
          </p:nvSpPr>
          <p:spPr>
            <a:xfrm>
              <a:off x="3446148" y="5905915"/>
              <a:ext cx="869928" cy="321747"/>
            </a:xfrm>
            <a:prstGeom prst="rect">
              <a:avLst/>
            </a:prstGeom>
            <a:noFill/>
            <a:ln>
              <a:solidFill>
                <a:schemeClr val="bg1"/>
              </a:solidFill>
            </a:ln>
          </p:spPr>
          <p:txBody>
            <a:bodyPr wrap="square" rtlCol="0">
              <a:spAutoFit/>
            </a:bodyPr>
            <a:lstStyle/>
            <a:p>
              <a:pPr algn="ctr"/>
              <a:r>
                <a:rPr lang="en-US" sz="1000" dirty="0">
                  <a:latin typeface="Centaur" panose="02030504050205020304" pitchFamily="18" charset="0"/>
                </a:rPr>
                <a:t>Encoder</a:t>
              </a:r>
            </a:p>
          </p:txBody>
        </p:sp>
        <p:sp>
          <p:nvSpPr>
            <p:cNvPr id="20" name="TextBox 19">
              <a:extLst>
                <a:ext uri="{FF2B5EF4-FFF2-40B4-BE49-F238E27FC236}">
                  <a16:creationId xmlns:a16="http://schemas.microsoft.com/office/drawing/2014/main" id="{DDD98344-52B4-51C4-9E95-51C280753A44}"/>
                </a:ext>
              </a:extLst>
            </p:cNvPr>
            <p:cNvSpPr txBox="1"/>
            <p:nvPr/>
          </p:nvSpPr>
          <p:spPr>
            <a:xfrm>
              <a:off x="5138332" y="5905915"/>
              <a:ext cx="869928" cy="311996"/>
            </a:xfrm>
            <a:prstGeom prst="rect">
              <a:avLst/>
            </a:prstGeom>
            <a:noFill/>
            <a:ln>
              <a:solidFill>
                <a:schemeClr val="bg1"/>
              </a:solidFill>
            </a:ln>
          </p:spPr>
          <p:txBody>
            <a:bodyPr wrap="square" rtlCol="0">
              <a:spAutoFit/>
            </a:bodyPr>
            <a:lstStyle/>
            <a:p>
              <a:pPr algn="ctr"/>
              <a:r>
                <a:rPr lang="en-US" sz="1000" dirty="0">
                  <a:latin typeface="Centaur" panose="02030504050205020304" pitchFamily="18" charset="0"/>
                </a:rPr>
                <a:t>Bottleneck</a:t>
              </a:r>
            </a:p>
          </p:txBody>
        </p:sp>
        <p:sp>
          <p:nvSpPr>
            <p:cNvPr id="21" name="TextBox 20">
              <a:extLst>
                <a:ext uri="{FF2B5EF4-FFF2-40B4-BE49-F238E27FC236}">
                  <a16:creationId xmlns:a16="http://schemas.microsoft.com/office/drawing/2014/main" id="{E4ECDA43-1D62-6182-4593-C8D4AEFDF6A2}"/>
                </a:ext>
              </a:extLst>
            </p:cNvPr>
            <p:cNvSpPr txBox="1"/>
            <p:nvPr/>
          </p:nvSpPr>
          <p:spPr>
            <a:xfrm>
              <a:off x="6830515" y="5905915"/>
              <a:ext cx="869928" cy="321747"/>
            </a:xfrm>
            <a:prstGeom prst="rect">
              <a:avLst/>
            </a:prstGeom>
            <a:noFill/>
            <a:ln>
              <a:solidFill>
                <a:schemeClr val="bg1"/>
              </a:solidFill>
            </a:ln>
          </p:spPr>
          <p:txBody>
            <a:bodyPr wrap="square" rtlCol="0">
              <a:spAutoFit/>
            </a:bodyPr>
            <a:lstStyle/>
            <a:p>
              <a:pPr algn="ctr"/>
              <a:r>
                <a:rPr lang="en-US" sz="1000" dirty="0">
                  <a:latin typeface="Centaur" panose="02030504050205020304" pitchFamily="18" charset="0"/>
                </a:rPr>
                <a:t>Decoder</a:t>
              </a:r>
            </a:p>
          </p:txBody>
        </p:sp>
        <p:sp>
          <p:nvSpPr>
            <p:cNvPr id="22" name="Rectangle 21">
              <a:extLst>
                <a:ext uri="{FF2B5EF4-FFF2-40B4-BE49-F238E27FC236}">
                  <a16:creationId xmlns:a16="http://schemas.microsoft.com/office/drawing/2014/main" id="{04B9DD25-0528-60E9-9D57-9A6B7123427F}"/>
                </a:ext>
              </a:extLst>
            </p:cNvPr>
            <p:cNvSpPr/>
            <p:nvPr/>
          </p:nvSpPr>
          <p:spPr>
            <a:xfrm>
              <a:off x="5523213" y="3529625"/>
              <a:ext cx="0" cy="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23" name="Elbow Connector 153">
              <a:extLst>
                <a:ext uri="{FF2B5EF4-FFF2-40B4-BE49-F238E27FC236}">
                  <a16:creationId xmlns:a16="http://schemas.microsoft.com/office/drawing/2014/main" id="{4A57537E-9B49-03A2-2B92-6B39728DA7BA}"/>
                </a:ext>
              </a:extLst>
            </p:cNvPr>
            <p:cNvCxnSpPr>
              <a:stCxn id="11" idx="0"/>
              <a:endCxn id="22" idx="1"/>
            </p:cNvCxnSpPr>
            <p:nvPr/>
          </p:nvCxnSpPr>
          <p:spPr>
            <a:xfrm rot="5400000" flipH="1" flipV="1">
              <a:off x="4779166" y="3401018"/>
              <a:ext cx="615438" cy="872656"/>
            </a:xfrm>
            <a:prstGeom prst="bentConnector2">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4" name="Elbow Connector 155">
              <a:extLst>
                <a:ext uri="{FF2B5EF4-FFF2-40B4-BE49-F238E27FC236}">
                  <a16:creationId xmlns:a16="http://schemas.microsoft.com/office/drawing/2014/main" id="{55EA0FC4-9580-4B66-4493-09FB70BB5522}"/>
                </a:ext>
              </a:extLst>
            </p:cNvPr>
            <p:cNvCxnSpPr>
              <a:stCxn id="22" idx="3"/>
              <a:endCxn id="58" idx="0"/>
            </p:cNvCxnSpPr>
            <p:nvPr/>
          </p:nvCxnSpPr>
          <p:spPr>
            <a:xfrm>
              <a:off x="5523214" y="3529626"/>
              <a:ext cx="958984" cy="614591"/>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C59C0754-86D5-9009-17C6-E42DA76A81F8}"/>
                </a:ext>
              </a:extLst>
            </p:cNvPr>
            <p:cNvSpPr/>
            <p:nvPr/>
          </p:nvSpPr>
          <p:spPr>
            <a:xfrm>
              <a:off x="5523213" y="3387741"/>
              <a:ext cx="0" cy="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26" name="Elbow Connector 161">
              <a:extLst>
                <a:ext uri="{FF2B5EF4-FFF2-40B4-BE49-F238E27FC236}">
                  <a16:creationId xmlns:a16="http://schemas.microsoft.com/office/drawing/2014/main" id="{173442DD-4FD1-0DB9-31DE-EF2F2779D092}"/>
                </a:ext>
              </a:extLst>
            </p:cNvPr>
            <p:cNvCxnSpPr>
              <a:stCxn id="10" idx="0"/>
              <a:endCxn id="25" idx="1"/>
            </p:cNvCxnSpPr>
            <p:nvPr/>
          </p:nvCxnSpPr>
          <p:spPr>
            <a:xfrm rot="5400000" flipH="1" flipV="1">
              <a:off x="4403134" y="2805054"/>
              <a:ext cx="537389" cy="1702769"/>
            </a:xfrm>
            <a:prstGeom prst="bentConnector2">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27" name="Elbow Connector 164">
              <a:extLst>
                <a:ext uri="{FF2B5EF4-FFF2-40B4-BE49-F238E27FC236}">
                  <a16:creationId xmlns:a16="http://schemas.microsoft.com/office/drawing/2014/main" id="{D715AE25-F0DC-D0D5-A9B2-D2A34EC620CB}"/>
                </a:ext>
              </a:extLst>
            </p:cNvPr>
            <p:cNvCxnSpPr>
              <a:stCxn id="25" idx="3"/>
              <a:endCxn id="57" idx="0"/>
            </p:cNvCxnSpPr>
            <p:nvPr/>
          </p:nvCxnSpPr>
          <p:spPr>
            <a:xfrm>
              <a:off x="5523214" y="3387742"/>
              <a:ext cx="1789098" cy="536543"/>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254A3F31-6743-772E-2663-B26FD07F6ACF}"/>
                </a:ext>
              </a:extLst>
            </p:cNvPr>
            <p:cNvSpPr/>
            <p:nvPr/>
          </p:nvSpPr>
          <p:spPr>
            <a:xfrm>
              <a:off x="5490799" y="3241347"/>
              <a:ext cx="0" cy="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29" name="Elbow Connector 170">
              <a:extLst>
                <a:ext uri="{FF2B5EF4-FFF2-40B4-BE49-F238E27FC236}">
                  <a16:creationId xmlns:a16="http://schemas.microsoft.com/office/drawing/2014/main" id="{CC0FB456-EC53-AA1F-014D-1830BEB30C91}"/>
                </a:ext>
              </a:extLst>
            </p:cNvPr>
            <p:cNvCxnSpPr>
              <a:stCxn id="8" idx="0"/>
              <a:endCxn id="28" idx="1"/>
            </p:cNvCxnSpPr>
            <p:nvPr/>
          </p:nvCxnSpPr>
          <p:spPr>
            <a:xfrm rot="5400000" flipH="1" flipV="1">
              <a:off x="4089142" y="2220435"/>
              <a:ext cx="380743" cy="2422572"/>
            </a:xfrm>
            <a:prstGeom prst="bentConnector2">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30" name="Elbow Connector 173">
              <a:extLst>
                <a:ext uri="{FF2B5EF4-FFF2-40B4-BE49-F238E27FC236}">
                  <a16:creationId xmlns:a16="http://schemas.microsoft.com/office/drawing/2014/main" id="{B2BCA3BC-04B7-1382-0B9A-3472CDE1B885}"/>
                </a:ext>
              </a:extLst>
            </p:cNvPr>
            <p:cNvCxnSpPr>
              <a:stCxn id="28" idx="3"/>
              <a:endCxn id="56" idx="0"/>
            </p:cNvCxnSpPr>
            <p:nvPr/>
          </p:nvCxnSpPr>
          <p:spPr>
            <a:xfrm>
              <a:off x="5490801" y="3241348"/>
              <a:ext cx="2573727" cy="379897"/>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9362C18F-2BDE-A1C3-96F3-08943E712949}"/>
                </a:ext>
              </a:extLst>
            </p:cNvPr>
            <p:cNvGrpSpPr/>
            <p:nvPr/>
          </p:nvGrpSpPr>
          <p:grpSpPr>
            <a:xfrm>
              <a:off x="1137824" y="3323937"/>
              <a:ext cx="1004964" cy="1949415"/>
              <a:chOff x="1013986" y="1984241"/>
              <a:chExt cx="1351873" cy="2660727"/>
            </a:xfrm>
          </p:grpSpPr>
          <p:sp>
            <p:nvSpPr>
              <p:cNvPr id="44" name="Flowchart: Process 158">
                <a:extLst>
                  <a:ext uri="{FF2B5EF4-FFF2-40B4-BE49-F238E27FC236}">
                    <a16:creationId xmlns:a16="http://schemas.microsoft.com/office/drawing/2014/main" id="{3F6F3E9F-D257-EA4F-7421-C08E749D6FA0}"/>
                  </a:ext>
                </a:extLst>
              </p:cNvPr>
              <p:cNvSpPr/>
              <p:nvPr/>
            </p:nvSpPr>
            <p:spPr>
              <a:xfrm>
                <a:off x="1013986" y="1984241"/>
                <a:ext cx="1199470" cy="252284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680 h 11680"/>
                  <a:gd name="connsiteX1" fmla="*/ 10000 w 10000"/>
                  <a:gd name="connsiteY1" fmla="*/ 0 h 11680"/>
                  <a:gd name="connsiteX2" fmla="*/ 10000 w 10000"/>
                  <a:gd name="connsiteY2" fmla="*/ 11680 h 11680"/>
                  <a:gd name="connsiteX3" fmla="*/ 0 w 10000"/>
                  <a:gd name="connsiteY3" fmla="*/ 11680 h 11680"/>
                  <a:gd name="connsiteX4" fmla="*/ 0 w 10000"/>
                  <a:gd name="connsiteY4" fmla="*/ 1680 h 11680"/>
                  <a:gd name="connsiteX0" fmla="*/ 0 w 10000"/>
                  <a:gd name="connsiteY0" fmla="*/ 1680 h 11680"/>
                  <a:gd name="connsiteX1" fmla="*/ 10000 w 10000"/>
                  <a:gd name="connsiteY1" fmla="*/ 0 h 11680"/>
                  <a:gd name="connsiteX2" fmla="*/ 10000 w 10000"/>
                  <a:gd name="connsiteY2" fmla="*/ 10000 h 11680"/>
                  <a:gd name="connsiteX3" fmla="*/ 0 w 10000"/>
                  <a:gd name="connsiteY3" fmla="*/ 11680 h 11680"/>
                  <a:gd name="connsiteX4" fmla="*/ 0 w 10000"/>
                  <a:gd name="connsiteY4" fmla="*/ 1680 h 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80">
                    <a:moveTo>
                      <a:pt x="0" y="1680"/>
                    </a:moveTo>
                    <a:lnTo>
                      <a:pt x="10000" y="0"/>
                    </a:lnTo>
                    <a:lnTo>
                      <a:pt x="10000" y="10000"/>
                    </a:lnTo>
                    <a:lnTo>
                      <a:pt x="0" y="11680"/>
                    </a:lnTo>
                    <a:lnTo>
                      <a:pt x="0" y="1680"/>
                    </a:lnTo>
                    <a:close/>
                  </a:path>
                </a:pathLst>
              </a:custGeom>
              <a:solidFill>
                <a:srgbClr val="FEF3D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5" name="Flowchart: Process 158">
                <a:extLst>
                  <a:ext uri="{FF2B5EF4-FFF2-40B4-BE49-F238E27FC236}">
                    <a16:creationId xmlns:a16="http://schemas.microsoft.com/office/drawing/2014/main" id="{1ED9C527-C84A-DF02-1BB0-6A82202C5A3B}"/>
                  </a:ext>
                </a:extLst>
              </p:cNvPr>
              <p:cNvSpPr/>
              <p:nvPr/>
            </p:nvSpPr>
            <p:spPr>
              <a:xfrm>
                <a:off x="1045263" y="2015231"/>
                <a:ext cx="1199470" cy="252284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680 h 11680"/>
                  <a:gd name="connsiteX1" fmla="*/ 10000 w 10000"/>
                  <a:gd name="connsiteY1" fmla="*/ 0 h 11680"/>
                  <a:gd name="connsiteX2" fmla="*/ 10000 w 10000"/>
                  <a:gd name="connsiteY2" fmla="*/ 11680 h 11680"/>
                  <a:gd name="connsiteX3" fmla="*/ 0 w 10000"/>
                  <a:gd name="connsiteY3" fmla="*/ 11680 h 11680"/>
                  <a:gd name="connsiteX4" fmla="*/ 0 w 10000"/>
                  <a:gd name="connsiteY4" fmla="*/ 1680 h 11680"/>
                  <a:gd name="connsiteX0" fmla="*/ 0 w 10000"/>
                  <a:gd name="connsiteY0" fmla="*/ 1680 h 11680"/>
                  <a:gd name="connsiteX1" fmla="*/ 10000 w 10000"/>
                  <a:gd name="connsiteY1" fmla="*/ 0 h 11680"/>
                  <a:gd name="connsiteX2" fmla="*/ 10000 w 10000"/>
                  <a:gd name="connsiteY2" fmla="*/ 10000 h 11680"/>
                  <a:gd name="connsiteX3" fmla="*/ 0 w 10000"/>
                  <a:gd name="connsiteY3" fmla="*/ 11680 h 11680"/>
                  <a:gd name="connsiteX4" fmla="*/ 0 w 10000"/>
                  <a:gd name="connsiteY4" fmla="*/ 1680 h 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80">
                    <a:moveTo>
                      <a:pt x="0" y="1680"/>
                    </a:moveTo>
                    <a:lnTo>
                      <a:pt x="10000" y="0"/>
                    </a:lnTo>
                    <a:lnTo>
                      <a:pt x="10000" y="10000"/>
                    </a:lnTo>
                    <a:lnTo>
                      <a:pt x="0" y="11680"/>
                    </a:lnTo>
                    <a:lnTo>
                      <a:pt x="0" y="1680"/>
                    </a:lnTo>
                    <a:close/>
                  </a:path>
                </a:pathLst>
              </a:custGeom>
              <a:solidFill>
                <a:srgbClr val="FEE7B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6" name="Flowchart: Process 158">
                <a:extLst>
                  <a:ext uri="{FF2B5EF4-FFF2-40B4-BE49-F238E27FC236}">
                    <a16:creationId xmlns:a16="http://schemas.microsoft.com/office/drawing/2014/main" id="{D585A8CA-7A23-66C5-7E3A-0BDBDFD8AE1F}"/>
                  </a:ext>
                </a:extLst>
              </p:cNvPr>
              <p:cNvSpPr/>
              <p:nvPr/>
            </p:nvSpPr>
            <p:spPr>
              <a:xfrm>
                <a:off x="1120598" y="2071327"/>
                <a:ext cx="1199470" cy="252284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680 h 11680"/>
                  <a:gd name="connsiteX1" fmla="*/ 10000 w 10000"/>
                  <a:gd name="connsiteY1" fmla="*/ 0 h 11680"/>
                  <a:gd name="connsiteX2" fmla="*/ 10000 w 10000"/>
                  <a:gd name="connsiteY2" fmla="*/ 11680 h 11680"/>
                  <a:gd name="connsiteX3" fmla="*/ 0 w 10000"/>
                  <a:gd name="connsiteY3" fmla="*/ 11680 h 11680"/>
                  <a:gd name="connsiteX4" fmla="*/ 0 w 10000"/>
                  <a:gd name="connsiteY4" fmla="*/ 1680 h 11680"/>
                  <a:gd name="connsiteX0" fmla="*/ 0 w 10000"/>
                  <a:gd name="connsiteY0" fmla="*/ 1680 h 11680"/>
                  <a:gd name="connsiteX1" fmla="*/ 10000 w 10000"/>
                  <a:gd name="connsiteY1" fmla="*/ 0 h 11680"/>
                  <a:gd name="connsiteX2" fmla="*/ 10000 w 10000"/>
                  <a:gd name="connsiteY2" fmla="*/ 10000 h 11680"/>
                  <a:gd name="connsiteX3" fmla="*/ 0 w 10000"/>
                  <a:gd name="connsiteY3" fmla="*/ 11680 h 11680"/>
                  <a:gd name="connsiteX4" fmla="*/ 0 w 10000"/>
                  <a:gd name="connsiteY4" fmla="*/ 1680 h 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80">
                    <a:moveTo>
                      <a:pt x="0" y="1680"/>
                    </a:moveTo>
                    <a:lnTo>
                      <a:pt x="10000" y="0"/>
                    </a:lnTo>
                    <a:lnTo>
                      <a:pt x="10000" y="10000"/>
                    </a:lnTo>
                    <a:lnTo>
                      <a:pt x="0" y="11680"/>
                    </a:lnTo>
                    <a:lnTo>
                      <a:pt x="0" y="1680"/>
                    </a:lnTo>
                    <a:close/>
                  </a:path>
                </a:pathLst>
              </a:custGeom>
              <a:solidFill>
                <a:srgbClr val="FED69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7" name="Flowchart: Process 158">
                <a:extLst>
                  <a:ext uri="{FF2B5EF4-FFF2-40B4-BE49-F238E27FC236}">
                    <a16:creationId xmlns:a16="http://schemas.microsoft.com/office/drawing/2014/main" id="{9F84E416-D28C-0804-7A20-225865689F1C}"/>
                  </a:ext>
                </a:extLst>
              </p:cNvPr>
              <p:cNvSpPr/>
              <p:nvPr/>
            </p:nvSpPr>
            <p:spPr>
              <a:xfrm>
                <a:off x="1166389" y="2122123"/>
                <a:ext cx="1199470" cy="2522845"/>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680 h 11680"/>
                  <a:gd name="connsiteX1" fmla="*/ 10000 w 10000"/>
                  <a:gd name="connsiteY1" fmla="*/ 0 h 11680"/>
                  <a:gd name="connsiteX2" fmla="*/ 10000 w 10000"/>
                  <a:gd name="connsiteY2" fmla="*/ 11680 h 11680"/>
                  <a:gd name="connsiteX3" fmla="*/ 0 w 10000"/>
                  <a:gd name="connsiteY3" fmla="*/ 11680 h 11680"/>
                  <a:gd name="connsiteX4" fmla="*/ 0 w 10000"/>
                  <a:gd name="connsiteY4" fmla="*/ 1680 h 11680"/>
                  <a:gd name="connsiteX0" fmla="*/ 0 w 10000"/>
                  <a:gd name="connsiteY0" fmla="*/ 1680 h 11680"/>
                  <a:gd name="connsiteX1" fmla="*/ 10000 w 10000"/>
                  <a:gd name="connsiteY1" fmla="*/ 0 h 11680"/>
                  <a:gd name="connsiteX2" fmla="*/ 10000 w 10000"/>
                  <a:gd name="connsiteY2" fmla="*/ 10000 h 11680"/>
                  <a:gd name="connsiteX3" fmla="*/ 0 w 10000"/>
                  <a:gd name="connsiteY3" fmla="*/ 11680 h 11680"/>
                  <a:gd name="connsiteX4" fmla="*/ 0 w 10000"/>
                  <a:gd name="connsiteY4" fmla="*/ 1680 h 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80">
                    <a:moveTo>
                      <a:pt x="0" y="1680"/>
                    </a:moveTo>
                    <a:lnTo>
                      <a:pt x="10000" y="0"/>
                    </a:lnTo>
                    <a:lnTo>
                      <a:pt x="10000" y="10000"/>
                    </a:lnTo>
                    <a:lnTo>
                      <a:pt x="0" y="11680"/>
                    </a:lnTo>
                    <a:lnTo>
                      <a:pt x="0" y="1680"/>
                    </a:lnTo>
                    <a:close/>
                  </a:path>
                </a:pathLst>
              </a:custGeom>
              <a:blipFill>
                <a:blip r:embed="rId4"/>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sp>
          <p:nvSpPr>
            <p:cNvPr id="32" name="Right Arrow 165">
              <a:extLst>
                <a:ext uri="{FF2B5EF4-FFF2-40B4-BE49-F238E27FC236}">
                  <a16:creationId xmlns:a16="http://schemas.microsoft.com/office/drawing/2014/main" id="{8CC812CB-B46F-525E-38B4-41566FF2CBBD}"/>
                </a:ext>
              </a:extLst>
            </p:cNvPr>
            <p:cNvSpPr/>
            <p:nvPr/>
          </p:nvSpPr>
          <p:spPr>
            <a:xfrm>
              <a:off x="2189152" y="4144217"/>
              <a:ext cx="378196" cy="3088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3" name="Flowchart: Process 158">
              <a:extLst>
                <a:ext uri="{FF2B5EF4-FFF2-40B4-BE49-F238E27FC236}">
                  <a16:creationId xmlns:a16="http://schemas.microsoft.com/office/drawing/2014/main" id="{1B9B8754-407A-FE3D-0CFF-1B198158B772}"/>
                </a:ext>
              </a:extLst>
            </p:cNvPr>
            <p:cNvSpPr/>
            <p:nvPr/>
          </p:nvSpPr>
          <p:spPr>
            <a:xfrm flipH="1">
              <a:off x="9010246" y="3330089"/>
              <a:ext cx="891670" cy="184839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680 h 11680"/>
                <a:gd name="connsiteX1" fmla="*/ 10000 w 10000"/>
                <a:gd name="connsiteY1" fmla="*/ 0 h 11680"/>
                <a:gd name="connsiteX2" fmla="*/ 10000 w 10000"/>
                <a:gd name="connsiteY2" fmla="*/ 11680 h 11680"/>
                <a:gd name="connsiteX3" fmla="*/ 0 w 10000"/>
                <a:gd name="connsiteY3" fmla="*/ 11680 h 11680"/>
                <a:gd name="connsiteX4" fmla="*/ 0 w 10000"/>
                <a:gd name="connsiteY4" fmla="*/ 1680 h 11680"/>
                <a:gd name="connsiteX0" fmla="*/ 0 w 10000"/>
                <a:gd name="connsiteY0" fmla="*/ 1680 h 11680"/>
                <a:gd name="connsiteX1" fmla="*/ 10000 w 10000"/>
                <a:gd name="connsiteY1" fmla="*/ 0 h 11680"/>
                <a:gd name="connsiteX2" fmla="*/ 10000 w 10000"/>
                <a:gd name="connsiteY2" fmla="*/ 10000 h 11680"/>
                <a:gd name="connsiteX3" fmla="*/ 0 w 10000"/>
                <a:gd name="connsiteY3" fmla="*/ 11680 h 11680"/>
                <a:gd name="connsiteX4" fmla="*/ 0 w 10000"/>
                <a:gd name="connsiteY4" fmla="*/ 1680 h 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80">
                  <a:moveTo>
                    <a:pt x="0" y="1680"/>
                  </a:moveTo>
                  <a:lnTo>
                    <a:pt x="10000" y="0"/>
                  </a:lnTo>
                  <a:lnTo>
                    <a:pt x="10000" y="10000"/>
                  </a:lnTo>
                  <a:lnTo>
                    <a:pt x="0" y="11680"/>
                  </a:lnTo>
                  <a:lnTo>
                    <a:pt x="0" y="1680"/>
                  </a:lnTo>
                  <a:close/>
                </a:path>
              </a:pathLst>
            </a:custGeom>
            <a:blipFill>
              <a:blip r:embed="rId5"/>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4" name="Right Arrow 192">
              <a:extLst>
                <a:ext uri="{FF2B5EF4-FFF2-40B4-BE49-F238E27FC236}">
                  <a16:creationId xmlns:a16="http://schemas.microsoft.com/office/drawing/2014/main" id="{DE96B313-7F57-1E02-CE25-8703C2BF1515}"/>
                </a:ext>
              </a:extLst>
            </p:cNvPr>
            <p:cNvSpPr/>
            <p:nvPr/>
          </p:nvSpPr>
          <p:spPr>
            <a:xfrm>
              <a:off x="8574456" y="4130924"/>
              <a:ext cx="378196" cy="3088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F076D1AA-6CEB-4104-F0F3-2A304E8A2E52}"/>
                    </a:ext>
                  </a:extLst>
                </p:cNvPr>
                <p:cNvSpPr txBox="1"/>
                <p:nvPr/>
              </p:nvSpPr>
              <p:spPr>
                <a:xfrm>
                  <a:off x="2065546" y="2940788"/>
                  <a:ext cx="638564" cy="3332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sz="1000" i="1" smtClean="0">
                                <a:latin typeface="Cambria Math" panose="02040503050406030204" pitchFamily="18" charset="0"/>
                              </a:rPr>
                            </m:ctrlPr>
                          </m:sSupPr>
                          <m:e>
                            <m:acc>
                              <m:accPr>
                                <m:chr m:val="̂"/>
                                <m:ctrlPr>
                                  <a:rPr lang="en-US" sz="1000" i="1" smtClean="0">
                                    <a:latin typeface="Cambria Math" panose="02040503050406030204" pitchFamily="18" charset="0"/>
                                  </a:rPr>
                                </m:ctrlPr>
                              </m:accPr>
                              <m:e>
                                <m:r>
                                  <a:rPr lang="en-US" sz="1000" b="0" i="1" smtClean="0">
                                    <a:latin typeface="Cambria Math" panose="02040503050406030204" pitchFamily="18" charset="0"/>
                                  </a:rPr>
                                  <m:t>𝑓</m:t>
                                </m:r>
                              </m:e>
                            </m:acc>
                          </m:e>
                          <m:sup>
                            <m:r>
                              <a:rPr lang="en-US" sz="1000" b="0" i="1" smtClean="0">
                                <a:latin typeface="Cambria Math" panose="02040503050406030204" pitchFamily="18" charset="0"/>
                              </a:rPr>
                              <m:t>−1</m:t>
                            </m:r>
                          </m:sup>
                        </m:sSup>
                        <m:r>
                          <a:rPr lang="en-US" sz="1000" b="0" i="1" smtClean="0">
                            <a:latin typeface="Cambria Math" panose="02040503050406030204" pitchFamily="18" charset="0"/>
                          </a:rPr>
                          <m:t>(</m:t>
                        </m:r>
                        <m:r>
                          <a:rPr lang="en-US" sz="1000" b="0" i="1" smtClean="0">
                            <a:latin typeface="Cambria Math" panose="02040503050406030204" pitchFamily="18" charset="0"/>
                          </a:rPr>
                          <m:t>𝑥</m:t>
                        </m:r>
                        <m:r>
                          <a:rPr lang="en-US" sz="1000" b="0" i="1" smtClean="0">
                            <a:latin typeface="Cambria Math" panose="02040503050406030204" pitchFamily="18" charset="0"/>
                          </a:rPr>
                          <m:t>)</m:t>
                        </m:r>
                      </m:oMath>
                    </m:oMathPara>
                  </a14:m>
                  <a:endParaRPr lang="en-US" sz="1000" dirty="0"/>
                </a:p>
              </p:txBody>
            </p:sp>
          </mc:Choice>
          <mc:Fallback xmlns="">
            <p:sp>
              <p:nvSpPr>
                <p:cNvPr id="167" name="TextBox 166"/>
                <p:cNvSpPr txBox="1">
                  <a:spLocks noRot="1" noChangeAspect="1" noMove="1" noResize="1" noEditPoints="1" noAdjustHandles="1" noChangeArrowheads="1" noChangeShapeType="1" noTextEdit="1"/>
                </p:cNvSpPr>
                <p:nvPr/>
              </p:nvSpPr>
              <p:spPr>
                <a:xfrm>
                  <a:off x="2065546" y="2940788"/>
                  <a:ext cx="638564" cy="333284"/>
                </a:xfrm>
                <a:prstGeom prst="rect">
                  <a:avLst/>
                </a:prstGeom>
                <a:blipFill rotWithShape="0">
                  <a:blip r:embed="rId6"/>
                  <a:stretch>
                    <a:fillRect r="-6024" b="-23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BC8135D2-49FD-CFFD-5469-5DB6DA960683}"/>
                    </a:ext>
                  </a:extLst>
                </p:cNvPr>
                <p:cNvSpPr txBox="1"/>
                <p:nvPr/>
              </p:nvSpPr>
              <p:spPr>
                <a:xfrm>
                  <a:off x="8934034" y="2876386"/>
                  <a:ext cx="951751" cy="42347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latin typeface="Cambria Math" panose="02040503050406030204" pitchFamily="18" charset="0"/>
                          </a:rPr>
                          <m:t>𝑟</m:t>
                        </m:r>
                        <m:d>
                          <m:dPr>
                            <m:ctrlPr>
                              <a:rPr lang="en-US" sz="1000" b="0" i="1" smtClean="0">
                                <a:latin typeface="Cambria Math" panose="02040503050406030204" pitchFamily="18" charset="0"/>
                              </a:rPr>
                            </m:ctrlPr>
                          </m:dPr>
                          <m:e>
                            <m:sSup>
                              <m:sSupPr>
                                <m:ctrlPr>
                                  <a:rPr lang="en-US" sz="1000" i="1" smtClean="0">
                                    <a:latin typeface="Cambria Math" panose="02040503050406030204" pitchFamily="18" charset="0"/>
                                  </a:rPr>
                                </m:ctrlPr>
                              </m:sSupPr>
                              <m:e>
                                <m:acc>
                                  <m:accPr>
                                    <m:chr m:val="̂"/>
                                    <m:ctrlPr>
                                      <a:rPr lang="en-US" sz="1000" i="1" smtClean="0">
                                        <a:latin typeface="Cambria Math" panose="02040503050406030204" pitchFamily="18" charset="0"/>
                                      </a:rPr>
                                    </m:ctrlPr>
                                  </m:accPr>
                                  <m:e>
                                    <m:r>
                                      <a:rPr lang="en-US" sz="1000" b="0" i="1" smtClean="0">
                                        <a:latin typeface="Cambria Math" panose="02040503050406030204" pitchFamily="18" charset="0"/>
                                      </a:rPr>
                                      <m:t>𝑓</m:t>
                                    </m:r>
                                  </m:e>
                                </m:acc>
                              </m:e>
                              <m:sup>
                                <m:r>
                                  <a:rPr lang="en-US" sz="1000" b="0" i="1" smtClean="0">
                                    <a:latin typeface="Cambria Math" panose="02040503050406030204" pitchFamily="18" charset="0"/>
                                  </a:rPr>
                                  <m:t>−1</m:t>
                                </m:r>
                              </m:sup>
                            </m:sSup>
                            <m:d>
                              <m:dPr>
                                <m:ctrlPr>
                                  <a:rPr lang="en-US" sz="1000" b="0" i="1" smtClean="0">
                                    <a:latin typeface="Cambria Math" panose="02040503050406030204" pitchFamily="18" charset="0"/>
                                  </a:rPr>
                                </m:ctrlPr>
                              </m:dPr>
                              <m:e>
                                <m:r>
                                  <a:rPr lang="en-US" sz="1000" b="0" i="1" smtClean="0">
                                    <a:latin typeface="Cambria Math" panose="02040503050406030204" pitchFamily="18" charset="0"/>
                                  </a:rPr>
                                  <m:t>𝑥</m:t>
                                </m:r>
                              </m:e>
                            </m:d>
                          </m:e>
                        </m:d>
                      </m:oMath>
                    </m:oMathPara>
                  </a14:m>
                  <a:endParaRPr lang="en-US" sz="1000" dirty="0"/>
                </a:p>
              </p:txBody>
            </p:sp>
          </mc:Choice>
          <mc:Fallback xmlns="">
            <p:sp>
              <p:nvSpPr>
                <p:cNvPr id="201" name="TextBox 200"/>
                <p:cNvSpPr txBox="1">
                  <a:spLocks noRot="1" noChangeAspect="1" noMove="1" noResize="1" noEditPoints="1" noAdjustHandles="1" noChangeArrowheads="1" noChangeShapeType="1" noTextEdit="1"/>
                </p:cNvSpPr>
                <p:nvPr/>
              </p:nvSpPr>
              <p:spPr>
                <a:xfrm>
                  <a:off x="8934034" y="2876386"/>
                  <a:ext cx="951751" cy="423470"/>
                </a:xfrm>
                <a:prstGeom prst="rect">
                  <a:avLst/>
                </a:prstGeom>
                <a:blipFill rotWithShape="0">
                  <a:blip r:embed="rId7"/>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0941BC87-E030-A8EA-A7CA-99A766731B4B}"/>
                </a:ext>
              </a:extLst>
            </p:cNvPr>
            <p:cNvSpPr txBox="1"/>
            <p:nvPr/>
          </p:nvSpPr>
          <p:spPr>
            <a:xfrm>
              <a:off x="1297832" y="5263038"/>
              <a:ext cx="869928" cy="331783"/>
            </a:xfrm>
            <a:prstGeom prst="rect">
              <a:avLst/>
            </a:prstGeom>
            <a:noFill/>
            <a:ln>
              <a:noFill/>
            </a:ln>
          </p:spPr>
          <p:txBody>
            <a:bodyPr wrap="square" rtlCol="0">
              <a:spAutoFit/>
            </a:bodyPr>
            <a:lstStyle/>
            <a:p>
              <a:pPr algn="ctr"/>
              <a:r>
                <a:rPr lang="en-US" sz="1050" dirty="0">
                  <a:latin typeface="Centaur" panose="02030504050205020304" pitchFamily="18" charset="0"/>
                </a:rPr>
                <a:t>Input</a:t>
              </a:r>
            </a:p>
          </p:txBody>
        </p:sp>
        <p:sp>
          <p:nvSpPr>
            <p:cNvPr id="38" name="TextBox 37">
              <a:extLst>
                <a:ext uri="{FF2B5EF4-FFF2-40B4-BE49-F238E27FC236}">
                  <a16:creationId xmlns:a16="http://schemas.microsoft.com/office/drawing/2014/main" id="{C7D90B06-A418-F01A-76F4-D505A4322E2E}"/>
                </a:ext>
              </a:extLst>
            </p:cNvPr>
            <p:cNvSpPr txBox="1"/>
            <p:nvPr/>
          </p:nvSpPr>
          <p:spPr>
            <a:xfrm>
              <a:off x="9015858" y="5256431"/>
              <a:ext cx="869928" cy="331783"/>
            </a:xfrm>
            <a:prstGeom prst="rect">
              <a:avLst/>
            </a:prstGeom>
            <a:noFill/>
            <a:ln>
              <a:noFill/>
            </a:ln>
          </p:spPr>
          <p:txBody>
            <a:bodyPr wrap="square" rtlCol="0">
              <a:spAutoFit/>
            </a:bodyPr>
            <a:lstStyle/>
            <a:p>
              <a:pPr algn="ctr"/>
              <a:r>
                <a:rPr lang="en-US" sz="1050" dirty="0">
                  <a:latin typeface="Centaur" panose="02030504050205020304" pitchFamily="18" charset="0"/>
                </a:rPr>
                <a:t>Output</a:t>
              </a:r>
            </a:p>
          </p:txBody>
        </p:sp>
        <p:sp>
          <p:nvSpPr>
            <p:cNvPr id="39" name="Flowchart: Process 158">
              <a:extLst>
                <a:ext uri="{FF2B5EF4-FFF2-40B4-BE49-F238E27FC236}">
                  <a16:creationId xmlns:a16="http://schemas.microsoft.com/office/drawing/2014/main" id="{43DFAF75-6EA7-2A20-C5E4-BB8EAD3F407D}"/>
                </a:ext>
              </a:extLst>
            </p:cNvPr>
            <p:cNvSpPr/>
            <p:nvPr/>
          </p:nvSpPr>
          <p:spPr>
            <a:xfrm flipH="1">
              <a:off x="10409476" y="3515086"/>
              <a:ext cx="891670" cy="1848394"/>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 fmla="*/ 0 w 10000"/>
                <a:gd name="connsiteY0" fmla="*/ 1680 h 11680"/>
                <a:gd name="connsiteX1" fmla="*/ 10000 w 10000"/>
                <a:gd name="connsiteY1" fmla="*/ 0 h 11680"/>
                <a:gd name="connsiteX2" fmla="*/ 10000 w 10000"/>
                <a:gd name="connsiteY2" fmla="*/ 11680 h 11680"/>
                <a:gd name="connsiteX3" fmla="*/ 0 w 10000"/>
                <a:gd name="connsiteY3" fmla="*/ 11680 h 11680"/>
                <a:gd name="connsiteX4" fmla="*/ 0 w 10000"/>
                <a:gd name="connsiteY4" fmla="*/ 1680 h 11680"/>
                <a:gd name="connsiteX0" fmla="*/ 0 w 10000"/>
                <a:gd name="connsiteY0" fmla="*/ 1680 h 11680"/>
                <a:gd name="connsiteX1" fmla="*/ 10000 w 10000"/>
                <a:gd name="connsiteY1" fmla="*/ 0 h 11680"/>
                <a:gd name="connsiteX2" fmla="*/ 10000 w 10000"/>
                <a:gd name="connsiteY2" fmla="*/ 10000 h 11680"/>
                <a:gd name="connsiteX3" fmla="*/ 0 w 10000"/>
                <a:gd name="connsiteY3" fmla="*/ 11680 h 11680"/>
                <a:gd name="connsiteX4" fmla="*/ 0 w 10000"/>
                <a:gd name="connsiteY4" fmla="*/ 1680 h 1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1680">
                  <a:moveTo>
                    <a:pt x="0" y="1680"/>
                  </a:moveTo>
                  <a:lnTo>
                    <a:pt x="10000" y="0"/>
                  </a:lnTo>
                  <a:lnTo>
                    <a:pt x="10000" y="10000"/>
                  </a:lnTo>
                  <a:lnTo>
                    <a:pt x="0" y="11680"/>
                  </a:lnTo>
                  <a:lnTo>
                    <a:pt x="0" y="1680"/>
                  </a:lnTo>
                  <a:close/>
                </a:path>
              </a:pathLst>
            </a:custGeom>
            <a:blipFill>
              <a:blip r:embed="rId8"/>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0" name="Right Arrow 213">
              <a:extLst>
                <a:ext uri="{FF2B5EF4-FFF2-40B4-BE49-F238E27FC236}">
                  <a16:creationId xmlns:a16="http://schemas.microsoft.com/office/drawing/2014/main" id="{2046BCC7-B77A-B65C-2CB5-58B8712725D9}"/>
                </a:ext>
              </a:extLst>
            </p:cNvPr>
            <p:cNvSpPr/>
            <p:nvPr/>
          </p:nvSpPr>
          <p:spPr>
            <a:xfrm>
              <a:off x="9971899" y="4144217"/>
              <a:ext cx="378196" cy="308855"/>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41" name="Rectangle 40">
              <a:extLst>
                <a:ext uri="{FF2B5EF4-FFF2-40B4-BE49-F238E27FC236}">
                  <a16:creationId xmlns:a16="http://schemas.microsoft.com/office/drawing/2014/main" id="{F6D53B5A-385F-37A5-3A60-545FA92FE039}"/>
                </a:ext>
              </a:extLst>
            </p:cNvPr>
            <p:cNvSpPr/>
            <p:nvPr/>
          </p:nvSpPr>
          <p:spPr>
            <a:xfrm>
              <a:off x="5843270" y="6445919"/>
              <a:ext cx="0" cy="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cxnSp>
          <p:nvCxnSpPr>
            <p:cNvPr id="42" name="Elbow Connector 227">
              <a:extLst>
                <a:ext uri="{FF2B5EF4-FFF2-40B4-BE49-F238E27FC236}">
                  <a16:creationId xmlns:a16="http://schemas.microsoft.com/office/drawing/2014/main" id="{4F484128-FCD7-6A15-49C8-E5167B6A70E7}"/>
                </a:ext>
              </a:extLst>
            </p:cNvPr>
            <p:cNvCxnSpPr>
              <a:stCxn id="41" idx="3"/>
              <a:endCxn id="40" idx="2"/>
            </p:cNvCxnSpPr>
            <p:nvPr/>
          </p:nvCxnSpPr>
          <p:spPr>
            <a:xfrm flipV="1">
              <a:off x="5843271" y="4453072"/>
              <a:ext cx="4352397" cy="1992848"/>
            </a:xfrm>
            <a:prstGeom prst="bent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Elbow Connector 230">
              <a:extLst>
                <a:ext uri="{FF2B5EF4-FFF2-40B4-BE49-F238E27FC236}">
                  <a16:creationId xmlns:a16="http://schemas.microsoft.com/office/drawing/2014/main" id="{E1715703-8331-7DFD-582E-1C038B4B479F}"/>
                </a:ext>
              </a:extLst>
            </p:cNvPr>
            <p:cNvCxnSpPr>
              <a:stCxn id="32" idx="2"/>
              <a:endCxn id="41" idx="1"/>
            </p:cNvCxnSpPr>
            <p:nvPr/>
          </p:nvCxnSpPr>
          <p:spPr>
            <a:xfrm rot="16200000" flipH="1">
              <a:off x="3131671" y="3734321"/>
              <a:ext cx="1992848" cy="3430349"/>
            </a:xfrm>
            <a:prstGeom prst="bentConnector2">
              <a:avLst/>
            </a:prstGeom>
            <a:ln>
              <a:solidFill>
                <a:schemeClr val="tx1"/>
              </a:solidFill>
              <a:tailEnd type="none"/>
            </a:ln>
          </p:spPr>
          <p:style>
            <a:lnRef idx="1">
              <a:schemeClr val="accent1"/>
            </a:lnRef>
            <a:fillRef idx="0">
              <a:schemeClr val="accent1"/>
            </a:fillRef>
            <a:effectRef idx="0">
              <a:schemeClr val="accent1"/>
            </a:effectRef>
            <a:fontRef idx="minor">
              <a:schemeClr val="tx1"/>
            </a:fontRef>
          </p:style>
        </p:cxnSp>
      </p:grpSp>
      <p:sp>
        <p:nvSpPr>
          <p:cNvPr id="59" name="Content Placeholder 2">
            <a:extLst>
              <a:ext uri="{FF2B5EF4-FFF2-40B4-BE49-F238E27FC236}">
                <a16:creationId xmlns:a16="http://schemas.microsoft.com/office/drawing/2014/main" id="{E438D459-DBFD-1ED7-0A53-8A5D8EDC25D6}"/>
              </a:ext>
            </a:extLst>
          </p:cNvPr>
          <p:cNvSpPr>
            <a:spLocks noGrp="1"/>
          </p:cNvSpPr>
          <p:nvPr>
            <p:ph idx="1"/>
          </p:nvPr>
        </p:nvSpPr>
        <p:spPr>
          <a:xfrm>
            <a:off x="731838" y="1037227"/>
            <a:ext cx="10515600" cy="2530971"/>
          </a:xfrm>
        </p:spPr>
        <p:txBody>
          <a:bodyPr>
            <a:noAutofit/>
          </a:bodyPr>
          <a:lstStyle/>
          <a:p>
            <a:r>
              <a:rPr lang="en-US" sz="2000" b="1" dirty="0"/>
              <a:t>Challenge</a:t>
            </a:r>
            <a:r>
              <a:rPr lang="en-US" sz="2000" dirty="0"/>
              <a:t>: </a:t>
            </a:r>
          </a:p>
          <a:p>
            <a:pPr lvl="1"/>
            <a:r>
              <a:rPr lang="en-US" sz="2000" dirty="0"/>
              <a:t>The relationship between coarse (108 km) and medium (12 km) resolutions is different from the relationship between 12 km and 1.33 km</a:t>
            </a:r>
          </a:p>
          <a:p>
            <a:r>
              <a:rPr lang="en-US" sz="2000" b="1" dirty="0"/>
              <a:t>Model Architecture: </a:t>
            </a:r>
          </a:p>
          <a:p>
            <a:pPr lvl="1"/>
            <a:r>
              <a:rPr lang="en-CA" sz="2000" dirty="0">
                <a:effectLst/>
                <a:ea typeface="Aptos" panose="020B0004020202020204" pitchFamily="34" charset="0"/>
                <a:cs typeface="Times New Roman" panose="02020603050405020304" pitchFamily="18" charset="0"/>
              </a:rPr>
              <a:t>Residual Encoder-Decoder with Attention Mechanism</a:t>
            </a:r>
            <a:r>
              <a:rPr lang="en-CA" sz="2000" dirty="0">
                <a:effectLst/>
              </a:rPr>
              <a:t> </a:t>
            </a:r>
          </a:p>
          <a:p>
            <a:pPr lvl="1"/>
            <a:r>
              <a:rPr lang="en-US" sz="2000" dirty="0"/>
              <a:t>Residual Learning helps by allowing the model to focus on refining the errors from an initial interpolation, rather than predicting the full high-resolution output.</a:t>
            </a:r>
          </a:p>
          <a:p>
            <a:pPr lvl="1"/>
            <a:r>
              <a:rPr lang="en-US" sz="2000" dirty="0"/>
              <a:t>Model predicts residuals (corrections to bilinear interpolation), refining finer details to improve output resolution</a:t>
            </a:r>
          </a:p>
        </p:txBody>
      </p:sp>
      <p:sp>
        <p:nvSpPr>
          <p:cNvPr id="60" name="Content Placeholder 2">
            <a:extLst>
              <a:ext uri="{FF2B5EF4-FFF2-40B4-BE49-F238E27FC236}">
                <a16:creationId xmlns:a16="http://schemas.microsoft.com/office/drawing/2014/main" id="{B6F2D48E-C4E2-B10A-96ED-8CC4DC3995C5}"/>
              </a:ext>
            </a:extLst>
          </p:cNvPr>
          <p:cNvSpPr txBox="1">
            <a:spLocks/>
          </p:cNvSpPr>
          <p:nvPr/>
        </p:nvSpPr>
        <p:spPr>
          <a:xfrm>
            <a:off x="731837" y="2158230"/>
            <a:ext cx="10515600" cy="8089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300" dirty="0"/>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2F080921-2BD1-8F9A-71D0-EFFE42173CDD}"/>
                  </a:ext>
                </a:extLst>
              </p:cNvPr>
              <p:cNvSpPr txBox="1"/>
              <p:nvPr/>
            </p:nvSpPr>
            <p:spPr>
              <a:xfrm>
                <a:off x="3286858" y="3925419"/>
                <a:ext cx="4738092" cy="35189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A" sz="1400" b="1" i="1">
                              <a:latin typeface="Cambria Math" panose="02040503050406030204" pitchFamily="18" charset="0"/>
                              <a:ea typeface="Cambria Math" panose="02040503050406030204" pitchFamily="18" charset="0"/>
                            </a:rPr>
                          </m:ctrlPr>
                        </m:sSupPr>
                        <m:e>
                          <m:r>
                            <a:rPr lang="en-CA" sz="1400" b="1" i="1">
                              <a:latin typeface="Cambria Math" panose="02040503050406030204" pitchFamily="18" charset="0"/>
                              <a:ea typeface="Cambria Math" panose="02040503050406030204" pitchFamily="18" charset="0"/>
                            </a:rPr>
                            <m:t>𝒇</m:t>
                          </m:r>
                        </m:e>
                        <m:sup>
                          <m:r>
                            <a:rPr lang="en-CA" sz="1400" b="1" i="1">
                              <a:latin typeface="Cambria Math" panose="02040503050406030204" pitchFamily="18" charset="0"/>
                              <a:ea typeface="Cambria Math" panose="02040503050406030204" pitchFamily="18" charset="0"/>
                            </a:rPr>
                            <m:t>−</m:t>
                          </m:r>
                          <m:r>
                            <a:rPr lang="en-CA" sz="1400" b="1" i="1">
                              <a:latin typeface="Cambria Math" panose="02040503050406030204" pitchFamily="18" charset="0"/>
                              <a:ea typeface="Cambria Math" panose="02040503050406030204" pitchFamily="18" charset="0"/>
                            </a:rPr>
                            <m:t>𝟏</m:t>
                          </m:r>
                        </m:sup>
                      </m:sSup>
                      <m:d>
                        <m:dPr>
                          <m:ctrlPr>
                            <a:rPr lang="en-CA" sz="1400" b="1" i="1">
                              <a:latin typeface="Cambria Math" panose="02040503050406030204" pitchFamily="18" charset="0"/>
                              <a:ea typeface="Cambria Math" panose="02040503050406030204" pitchFamily="18" charset="0"/>
                            </a:rPr>
                          </m:ctrlPr>
                        </m:dPr>
                        <m:e>
                          <m:r>
                            <a:rPr lang="en-CA" sz="1400" b="1" i="1">
                              <a:latin typeface="Cambria Math" panose="02040503050406030204" pitchFamily="18" charset="0"/>
                              <a:ea typeface="Cambria Math" panose="02040503050406030204" pitchFamily="18" charset="0"/>
                            </a:rPr>
                            <m:t>𝑿</m:t>
                          </m:r>
                        </m:e>
                      </m:d>
                      <m:r>
                        <a:rPr lang="en-CA" sz="1400" b="1" i="1">
                          <a:latin typeface="Cambria Math" panose="02040503050406030204" pitchFamily="18" charset="0"/>
                          <a:ea typeface="Cambria Math" panose="02040503050406030204" pitchFamily="18" charset="0"/>
                        </a:rPr>
                        <m:t>=</m:t>
                      </m:r>
                      <m:acc>
                        <m:accPr>
                          <m:chr m:val="̂"/>
                          <m:ctrlPr>
                            <a:rPr lang="en-CA" sz="1400" b="1" i="1">
                              <a:latin typeface="Cambria Math" panose="02040503050406030204" pitchFamily="18" charset="0"/>
                              <a:ea typeface="Cambria Math" panose="02040503050406030204" pitchFamily="18" charset="0"/>
                            </a:rPr>
                          </m:ctrlPr>
                        </m:accPr>
                        <m:e>
                          <m:sSup>
                            <m:sSupPr>
                              <m:ctrlPr>
                                <a:rPr lang="en-CA" sz="1400" b="1" i="1">
                                  <a:latin typeface="Cambria Math" panose="02040503050406030204" pitchFamily="18" charset="0"/>
                                  <a:ea typeface="Cambria Math" panose="02040503050406030204" pitchFamily="18" charset="0"/>
                                </a:rPr>
                              </m:ctrlPr>
                            </m:sSupPr>
                            <m:e>
                              <m:r>
                                <a:rPr lang="en-CA" sz="1400" b="1" i="1">
                                  <a:latin typeface="Cambria Math" panose="02040503050406030204" pitchFamily="18" charset="0"/>
                                  <a:ea typeface="Cambria Math" panose="02040503050406030204" pitchFamily="18" charset="0"/>
                                </a:rPr>
                                <m:t>𝒇</m:t>
                              </m:r>
                            </m:e>
                            <m:sup>
                              <m:r>
                                <a:rPr lang="en-CA" sz="1400" b="1" i="1">
                                  <a:latin typeface="Cambria Math" panose="02040503050406030204" pitchFamily="18" charset="0"/>
                                  <a:ea typeface="Cambria Math" panose="02040503050406030204" pitchFamily="18" charset="0"/>
                                </a:rPr>
                                <m:t>−</m:t>
                              </m:r>
                              <m:r>
                                <a:rPr lang="en-CA" sz="1400" b="1" i="1">
                                  <a:latin typeface="Cambria Math" panose="02040503050406030204" pitchFamily="18" charset="0"/>
                                  <a:ea typeface="Cambria Math" panose="02040503050406030204" pitchFamily="18" charset="0"/>
                                </a:rPr>
                                <m:t>𝟏</m:t>
                              </m:r>
                            </m:sup>
                          </m:sSup>
                        </m:e>
                      </m:acc>
                      <m:sSub>
                        <m:sSubPr>
                          <m:ctrlPr>
                            <a:rPr lang="en-CA" sz="1400" b="1" i="1">
                              <a:latin typeface="Cambria Math" panose="02040503050406030204" pitchFamily="18" charset="0"/>
                              <a:ea typeface="Cambria Math" panose="02040503050406030204" pitchFamily="18" charset="0"/>
                            </a:rPr>
                          </m:ctrlPr>
                        </m:sSubPr>
                        <m:e>
                          <m:d>
                            <m:dPr>
                              <m:ctrlPr>
                                <a:rPr lang="en-CA" sz="1400" b="1" i="1">
                                  <a:latin typeface="Cambria Math" panose="02040503050406030204" pitchFamily="18" charset="0"/>
                                  <a:ea typeface="Cambria Math" panose="02040503050406030204" pitchFamily="18" charset="0"/>
                                </a:rPr>
                              </m:ctrlPr>
                            </m:dPr>
                            <m:e>
                              <m:r>
                                <a:rPr lang="en-CA" sz="1400" b="1" i="1">
                                  <a:latin typeface="Cambria Math" panose="02040503050406030204" pitchFamily="18" charset="0"/>
                                  <a:ea typeface="Cambria Math" panose="02040503050406030204" pitchFamily="18" charset="0"/>
                                </a:rPr>
                                <m:t>𝑿</m:t>
                              </m:r>
                            </m:e>
                          </m:d>
                        </m:e>
                        <m:sub>
                          <m:r>
                            <m:rPr>
                              <m:nor/>
                            </m:rPr>
                            <a:rPr lang="en-CA" sz="1400" b="1">
                              <a:latin typeface="Cambria Math" panose="02040503050406030204" pitchFamily="18" charset="0"/>
                              <a:ea typeface="Cambria Math" panose="02040503050406030204" pitchFamily="18" charset="0"/>
                            </a:rPr>
                            <m:t>bilinear</m:t>
                          </m:r>
                          <m:r>
                            <m:rPr>
                              <m:nor/>
                            </m:rPr>
                            <a:rPr lang="en-CA" sz="1400" b="1">
                              <a:latin typeface="Cambria Math" panose="02040503050406030204" pitchFamily="18" charset="0"/>
                              <a:ea typeface="Cambria Math" panose="02040503050406030204" pitchFamily="18" charset="0"/>
                            </a:rPr>
                            <m:t> </m:t>
                          </m:r>
                          <m:r>
                            <m:rPr>
                              <m:nor/>
                            </m:rPr>
                            <a:rPr lang="en-CA" sz="1400" b="1">
                              <a:latin typeface="Cambria Math" panose="02040503050406030204" pitchFamily="18" charset="0"/>
                              <a:ea typeface="Cambria Math" panose="02040503050406030204" pitchFamily="18" charset="0"/>
                            </a:rPr>
                            <m:t>interpolation</m:t>
                          </m:r>
                        </m:sub>
                      </m:sSub>
                      <m:r>
                        <a:rPr lang="en-CA" sz="1400" b="1" i="1">
                          <a:latin typeface="Cambria Math" panose="02040503050406030204" pitchFamily="18" charset="0"/>
                          <a:ea typeface="Cambria Math" panose="02040503050406030204" pitchFamily="18" charset="0"/>
                        </a:rPr>
                        <m:t>+</m:t>
                      </m:r>
                      <m:r>
                        <a:rPr lang="en-CA" sz="1400" b="1" i="1">
                          <a:latin typeface="Cambria Math" panose="02040503050406030204" pitchFamily="18" charset="0"/>
                          <a:ea typeface="Cambria Math" panose="02040503050406030204" pitchFamily="18" charset="0"/>
                        </a:rPr>
                        <m:t>𝒓</m:t>
                      </m:r>
                      <m:sSub>
                        <m:sSubPr>
                          <m:ctrlPr>
                            <a:rPr lang="en-CA" sz="1400" b="1" i="1">
                              <a:latin typeface="Cambria Math" panose="02040503050406030204" pitchFamily="18" charset="0"/>
                              <a:ea typeface="Cambria Math" panose="02040503050406030204" pitchFamily="18" charset="0"/>
                            </a:rPr>
                          </m:ctrlPr>
                        </m:sSubPr>
                        <m:e>
                          <m:d>
                            <m:dPr>
                              <m:ctrlPr>
                                <a:rPr lang="en-CA" sz="1400" b="1" i="1">
                                  <a:latin typeface="Cambria Math" panose="02040503050406030204" pitchFamily="18" charset="0"/>
                                  <a:ea typeface="Cambria Math" panose="02040503050406030204" pitchFamily="18" charset="0"/>
                                </a:rPr>
                              </m:ctrlPr>
                            </m:dPr>
                            <m:e>
                              <m:acc>
                                <m:accPr>
                                  <m:chr m:val="̂"/>
                                  <m:ctrlPr>
                                    <a:rPr lang="en-CA" sz="1400" b="1" i="1">
                                      <a:latin typeface="Cambria Math" panose="02040503050406030204" pitchFamily="18" charset="0"/>
                                      <a:ea typeface="Cambria Math" panose="02040503050406030204" pitchFamily="18" charset="0"/>
                                    </a:rPr>
                                  </m:ctrlPr>
                                </m:accPr>
                                <m:e>
                                  <m:sSup>
                                    <m:sSupPr>
                                      <m:ctrlPr>
                                        <a:rPr lang="en-CA" sz="1400" b="1" i="1">
                                          <a:latin typeface="Cambria Math" panose="02040503050406030204" pitchFamily="18" charset="0"/>
                                          <a:ea typeface="Cambria Math" panose="02040503050406030204" pitchFamily="18" charset="0"/>
                                        </a:rPr>
                                      </m:ctrlPr>
                                    </m:sSupPr>
                                    <m:e>
                                      <m:r>
                                        <a:rPr lang="en-CA" sz="1400" b="1" i="1">
                                          <a:latin typeface="Cambria Math" panose="02040503050406030204" pitchFamily="18" charset="0"/>
                                          <a:ea typeface="Cambria Math" panose="02040503050406030204" pitchFamily="18" charset="0"/>
                                        </a:rPr>
                                        <m:t>𝒇</m:t>
                                      </m:r>
                                    </m:e>
                                    <m:sup>
                                      <m:r>
                                        <a:rPr lang="en-CA" sz="1400" b="1" i="1">
                                          <a:latin typeface="Cambria Math" panose="02040503050406030204" pitchFamily="18" charset="0"/>
                                          <a:ea typeface="Cambria Math" panose="02040503050406030204" pitchFamily="18" charset="0"/>
                                        </a:rPr>
                                        <m:t>−</m:t>
                                      </m:r>
                                      <m:r>
                                        <a:rPr lang="en-CA" sz="1400" b="1" i="1">
                                          <a:latin typeface="Cambria Math" panose="02040503050406030204" pitchFamily="18" charset="0"/>
                                          <a:ea typeface="Cambria Math" panose="02040503050406030204" pitchFamily="18" charset="0"/>
                                        </a:rPr>
                                        <m:t>𝟏</m:t>
                                      </m:r>
                                    </m:sup>
                                  </m:sSup>
                                </m:e>
                              </m:acc>
                              <m:d>
                                <m:dPr>
                                  <m:ctrlPr>
                                    <a:rPr lang="en-CA" sz="1400" b="1" i="1">
                                      <a:latin typeface="Cambria Math" panose="02040503050406030204" pitchFamily="18" charset="0"/>
                                      <a:ea typeface="Cambria Math" panose="02040503050406030204" pitchFamily="18" charset="0"/>
                                    </a:rPr>
                                  </m:ctrlPr>
                                </m:dPr>
                                <m:e>
                                  <m:r>
                                    <a:rPr lang="en-CA" sz="1400" b="1" i="1">
                                      <a:latin typeface="Cambria Math" panose="02040503050406030204" pitchFamily="18" charset="0"/>
                                      <a:ea typeface="Cambria Math" panose="02040503050406030204" pitchFamily="18" charset="0"/>
                                    </a:rPr>
                                    <m:t>𝑿</m:t>
                                  </m:r>
                                </m:e>
                              </m:d>
                            </m:e>
                          </m:d>
                        </m:e>
                        <m:sub>
                          <m:r>
                            <m:rPr>
                              <m:nor/>
                            </m:rPr>
                            <a:rPr lang="en-CA" sz="1400" b="1">
                              <a:latin typeface="Cambria Math" panose="02040503050406030204" pitchFamily="18" charset="0"/>
                              <a:ea typeface="Cambria Math" panose="02040503050406030204" pitchFamily="18" charset="0"/>
                            </a:rPr>
                            <m:t>residual</m:t>
                          </m:r>
                        </m:sub>
                      </m:sSub>
                    </m:oMath>
                  </m:oMathPara>
                </a14:m>
                <a:endParaRPr lang="en-CA" b="1" dirty="0">
                  <a:latin typeface="Cambria Math" panose="02040503050406030204" pitchFamily="18" charset="0"/>
                  <a:ea typeface="Cambria Math" panose="02040503050406030204" pitchFamily="18" charset="0"/>
                </a:endParaRPr>
              </a:p>
            </p:txBody>
          </p:sp>
        </mc:Choice>
        <mc:Fallback xmlns="">
          <p:sp>
            <p:nvSpPr>
              <p:cNvPr id="61" name="TextBox 60">
                <a:extLst>
                  <a:ext uri="{FF2B5EF4-FFF2-40B4-BE49-F238E27FC236}">
                    <a16:creationId xmlns:a16="http://schemas.microsoft.com/office/drawing/2014/main" id="{2F080921-2BD1-8F9A-71D0-EFFE42173CDD}"/>
                  </a:ext>
                </a:extLst>
              </p:cNvPr>
              <p:cNvSpPr txBox="1">
                <a:spLocks noRot="1" noChangeAspect="1" noMove="1" noResize="1" noEditPoints="1" noAdjustHandles="1" noChangeArrowheads="1" noChangeShapeType="1" noTextEdit="1"/>
              </p:cNvSpPr>
              <p:nvPr/>
            </p:nvSpPr>
            <p:spPr>
              <a:xfrm>
                <a:off x="3286858" y="3925419"/>
                <a:ext cx="4738092" cy="351891"/>
              </a:xfrm>
              <a:prstGeom prst="rect">
                <a:avLst/>
              </a:prstGeom>
              <a:blipFill>
                <a:blip r:embed="rId9"/>
                <a:stretch>
                  <a:fillRect l="-386" t="-8621" r="-129" b="-17241"/>
                </a:stretch>
              </a:blipFill>
            </p:spPr>
            <p:txBody>
              <a:bodyPr/>
              <a:lstStyle/>
              <a:p>
                <a:r>
                  <a:rPr lang="en-CA">
                    <a:noFill/>
                  </a:rPr>
                  <a:t> </a:t>
                </a:r>
              </a:p>
            </p:txBody>
          </p:sp>
        </mc:Fallback>
      </mc:AlternateContent>
    </p:spTree>
    <p:extLst>
      <p:ext uri="{BB962C8B-B14F-4D97-AF65-F5344CB8AC3E}">
        <p14:creationId xmlns:p14="http://schemas.microsoft.com/office/powerpoint/2010/main" val="4110826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11539220" y="6212522"/>
            <a:ext cx="652780" cy="652780"/>
          </a:xfrm>
          <a:prstGeom prst="rect">
            <a:avLst/>
          </a:prstGeom>
          <a:solidFill>
            <a:srgbClr val="CC06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p:cNvGrpSpPr/>
          <p:nvPr/>
        </p:nvGrpSpPr>
        <p:grpSpPr>
          <a:xfrm>
            <a:off x="0" y="0"/>
            <a:ext cx="7140418" cy="952500"/>
            <a:chOff x="0" y="0"/>
            <a:chExt cx="7140418" cy="952500"/>
          </a:xfrm>
        </p:grpSpPr>
        <p:sp>
          <p:nvSpPr>
            <p:cNvPr id="49" name="Freeform 5"/>
            <p:cNvSpPr>
              <a:spLocks/>
            </p:cNvSpPr>
            <p:nvPr/>
          </p:nvSpPr>
          <p:spPr bwMode="auto">
            <a:xfrm>
              <a:off x="0" y="0"/>
              <a:ext cx="788988" cy="790575"/>
            </a:xfrm>
            <a:custGeom>
              <a:avLst/>
              <a:gdLst>
                <a:gd name="T0" fmla="*/ 471 w 471"/>
                <a:gd name="T1" fmla="*/ 472 h 472"/>
                <a:gd name="T2" fmla="*/ 42 w 471"/>
                <a:gd name="T3" fmla="*/ 472 h 472"/>
                <a:gd name="T4" fmla="*/ 0 w 471"/>
                <a:gd name="T5" fmla="*/ 430 h 472"/>
                <a:gd name="T6" fmla="*/ 0 w 471"/>
                <a:gd name="T7" fmla="*/ 42 h 472"/>
                <a:gd name="T8" fmla="*/ 42 w 471"/>
                <a:gd name="T9" fmla="*/ 0 h 472"/>
                <a:gd name="T10" fmla="*/ 471 w 471"/>
                <a:gd name="T11" fmla="*/ 0 h 472"/>
                <a:gd name="T12" fmla="*/ 471 w 471"/>
                <a:gd name="T13" fmla="*/ 472 h 472"/>
              </a:gdLst>
              <a:ahLst/>
              <a:cxnLst>
                <a:cxn ang="0">
                  <a:pos x="T0" y="T1"/>
                </a:cxn>
                <a:cxn ang="0">
                  <a:pos x="T2" y="T3"/>
                </a:cxn>
                <a:cxn ang="0">
                  <a:pos x="T4" y="T5"/>
                </a:cxn>
                <a:cxn ang="0">
                  <a:pos x="T6" y="T7"/>
                </a:cxn>
                <a:cxn ang="0">
                  <a:pos x="T8" y="T9"/>
                </a:cxn>
                <a:cxn ang="0">
                  <a:pos x="T10" y="T11"/>
                </a:cxn>
                <a:cxn ang="0">
                  <a:pos x="T12" y="T13"/>
                </a:cxn>
              </a:cxnLst>
              <a:rect l="0" t="0" r="r" b="b"/>
              <a:pathLst>
                <a:path w="471" h="472">
                  <a:moveTo>
                    <a:pt x="471" y="472"/>
                  </a:moveTo>
                  <a:cubicBezTo>
                    <a:pt x="42" y="472"/>
                    <a:pt x="42" y="472"/>
                    <a:pt x="42" y="472"/>
                  </a:cubicBezTo>
                  <a:cubicBezTo>
                    <a:pt x="18" y="472"/>
                    <a:pt x="0" y="453"/>
                    <a:pt x="0" y="430"/>
                  </a:cubicBezTo>
                  <a:cubicBezTo>
                    <a:pt x="0" y="42"/>
                    <a:pt x="0" y="42"/>
                    <a:pt x="0" y="42"/>
                  </a:cubicBezTo>
                  <a:cubicBezTo>
                    <a:pt x="0" y="19"/>
                    <a:pt x="18" y="0"/>
                    <a:pt x="42" y="0"/>
                  </a:cubicBezTo>
                  <a:cubicBezTo>
                    <a:pt x="471" y="0"/>
                    <a:pt x="471" y="0"/>
                    <a:pt x="471" y="0"/>
                  </a:cubicBezTo>
                  <a:lnTo>
                    <a:pt x="471" y="472"/>
                  </a:lnTo>
                  <a:close/>
                </a:path>
              </a:pathLst>
            </a:cu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p:cNvSpPr>
            <p:nvPr/>
          </p:nvSpPr>
          <p:spPr bwMode="auto">
            <a:xfrm>
              <a:off x="57150" y="57150"/>
              <a:ext cx="674688" cy="676275"/>
            </a:xfrm>
            <a:custGeom>
              <a:avLst/>
              <a:gdLst>
                <a:gd name="T0" fmla="*/ 403 w 403"/>
                <a:gd name="T1" fmla="*/ 362 h 404"/>
                <a:gd name="T2" fmla="*/ 361 w 403"/>
                <a:gd name="T3" fmla="*/ 404 h 404"/>
                <a:gd name="T4" fmla="*/ 42 w 403"/>
                <a:gd name="T5" fmla="*/ 404 h 404"/>
                <a:gd name="T6" fmla="*/ 0 w 403"/>
                <a:gd name="T7" fmla="*/ 362 h 404"/>
                <a:gd name="T8" fmla="*/ 0 w 403"/>
                <a:gd name="T9" fmla="*/ 42 h 404"/>
                <a:gd name="T10" fmla="*/ 42 w 403"/>
                <a:gd name="T11" fmla="*/ 0 h 404"/>
                <a:gd name="T12" fmla="*/ 361 w 403"/>
                <a:gd name="T13" fmla="*/ 0 h 404"/>
                <a:gd name="T14" fmla="*/ 403 w 403"/>
                <a:gd name="T15" fmla="*/ 42 h 404"/>
                <a:gd name="T16" fmla="*/ 403 w 403"/>
                <a:gd name="T17" fmla="*/ 362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3" h="404">
                  <a:moveTo>
                    <a:pt x="403" y="362"/>
                  </a:moveTo>
                  <a:cubicBezTo>
                    <a:pt x="403" y="385"/>
                    <a:pt x="385" y="404"/>
                    <a:pt x="361" y="404"/>
                  </a:cubicBezTo>
                  <a:cubicBezTo>
                    <a:pt x="42" y="404"/>
                    <a:pt x="42" y="404"/>
                    <a:pt x="42" y="404"/>
                  </a:cubicBezTo>
                  <a:cubicBezTo>
                    <a:pt x="19" y="404"/>
                    <a:pt x="0" y="385"/>
                    <a:pt x="0" y="362"/>
                  </a:cubicBezTo>
                  <a:cubicBezTo>
                    <a:pt x="0" y="42"/>
                    <a:pt x="0" y="42"/>
                    <a:pt x="0" y="42"/>
                  </a:cubicBezTo>
                  <a:cubicBezTo>
                    <a:pt x="0" y="19"/>
                    <a:pt x="19" y="0"/>
                    <a:pt x="42" y="0"/>
                  </a:cubicBezTo>
                  <a:cubicBezTo>
                    <a:pt x="361" y="0"/>
                    <a:pt x="361" y="0"/>
                    <a:pt x="361" y="0"/>
                  </a:cubicBezTo>
                  <a:cubicBezTo>
                    <a:pt x="385" y="0"/>
                    <a:pt x="403" y="19"/>
                    <a:pt x="403" y="42"/>
                  </a:cubicBezTo>
                  <a:lnTo>
                    <a:pt x="403" y="3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7"/>
            <p:cNvSpPr>
              <a:spLocks/>
            </p:cNvSpPr>
            <p:nvPr/>
          </p:nvSpPr>
          <p:spPr bwMode="auto">
            <a:xfrm>
              <a:off x="2882900" y="236537"/>
              <a:ext cx="4257518" cy="715963"/>
            </a:xfrm>
            <a:prstGeom prst="homePlate">
              <a:avLst/>
            </a:prstGeom>
            <a:solidFill>
              <a:srgbClr val="F93967"/>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8"/>
            <p:cNvSpPr>
              <a:spLocks/>
            </p:cNvSpPr>
            <p:nvPr/>
          </p:nvSpPr>
          <p:spPr bwMode="auto">
            <a:xfrm>
              <a:off x="788987" y="0"/>
              <a:ext cx="277813" cy="952500"/>
            </a:xfrm>
            <a:custGeom>
              <a:avLst/>
              <a:gdLst>
                <a:gd name="T0" fmla="*/ 166 w 166"/>
                <a:gd name="T1" fmla="*/ 568 h 568"/>
                <a:gd name="T2" fmla="*/ 0 w 166"/>
                <a:gd name="T3" fmla="*/ 472 h 568"/>
                <a:gd name="T4" fmla="*/ 0 w 166"/>
                <a:gd name="T5" fmla="*/ 0 h 568"/>
                <a:gd name="T6" fmla="*/ 166 w 166"/>
                <a:gd name="T7" fmla="*/ 141 h 568"/>
                <a:gd name="T8" fmla="*/ 166 w 166"/>
                <a:gd name="T9" fmla="*/ 568 h 568"/>
              </a:gdLst>
              <a:ahLst/>
              <a:cxnLst>
                <a:cxn ang="0">
                  <a:pos x="T0" y="T1"/>
                </a:cxn>
                <a:cxn ang="0">
                  <a:pos x="T2" y="T3"/>
                </a:cxn>
                <a:cxn ang="0">
                  <a:pos x="T4" y="T5"/>
                </a:cxn>
                <a:cxn ang="0">
                  <a:pos x="T6" y="T7"/>
                </a:cxn>
                <a:cxn ang="0">
                  <a:pos x="T8" y="T9"/>
                </a:cxn>
              </a:cxnLst>
              <a:rect l="0" t="0" r="r" b="b"/>
              <a:pathLst>
                <a:path w="166" h="568">
                  <a:moveTo>
                    <a:pt x="166" y="568"/>
                  </a:moveTo>
                  <a:cubicBezTo>
                    <a:pt x="111" y="536"/>
                    <a:pt x="56" y="504"/>
                    <a:pt x="0" y="472"/>
                  </a:cubicBezTo>
                  <a:cubicBezTo>
                    <a:pt x="0" y="315"/>
                    <a:pt x="0" y="158"/>
                    <a:pt x="0" y="0"/>
                  </a:cubicBezTo>
                  <a:cubicBezTo>
                    <a:pt x="56" y="47"/>
                    <a:pt x="111" y="94"/>
                    <a:pt x="166" y="141"/>
                  </a:cubicBezTo>
                  <a:cubicBezTo>
                    <a:pt x="166" y="283"/>
                    <a:pt x="166" y="425"/>
                    <a:pt x="166" y="568"/>
                  </a:cubicBezTo>
                  <a:close/>
                </a:path>
              </a:pathLst>
            </a:custGeom>
            <a:solidFill>
              <a:srgbClr val="CC0633"/>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Rectangle 52"/>
            <p:cNvSpPr/>
            <p:nvPr userDrawn="1"/>
          </p:nvSpPr>
          <p:spPr>
            <a:xfrm>
              <a:off x="1066800" y="236538"/>
              <a:ext cx="2755900" cy="715962"/>
            </a:xfrm>
            <a:prstGeom prst="rect">
              <a:avLst/>
            </a:prstGeom>
            <a:solidFill>
              <a:srgbClr val="F939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7"/>
          <p:cNvSpPr>
            <a:spLocks noGrp="1"/>
          </p:cNvSpPr>
          <p:nvPr>
            <p:ph type="title"/>
          </p:nvPr>
        </p:nvSpPr>
        <p:spPr>
          <a:xfrm>
            <a:off x="1196816" y="236537"/>
            <a:ext cx="5943601" cy="715963"/>
          </a:xfrm>
        </p:spPr>
        <p:txBody>
          <a:bodyPr>
            <a:normAutofit/>
          </a:bodyPr>
          <a:lstStyle/>
          <a:p>
            <a:r>
              <a:rPr lang="en-US" sz="3600" dirty="0">
                <a:solidFill>
                  <a:schemeClr val="bg1"/>
                </a:solidFill>
                <a:latin typeface="Impact" panose="020B0806030902050204" pitchFamily="34" charset="0"/>
              </a:rPr>
              <a:t>Results – Temperature (K)</a:t>
            </a:r>
          </a:p>
        </p:txBody>
      </p:sp>
      <p:sp>
        <p:nvSpPr>
          <p:cNvPr id="17" name="Slide Number Placeholder 9"/>
          <p:cNvSpPr>
            <a:spLocks noGrp="1"/>
          </p:cNvSpPr>
          <p:nvPr>
            <p:ph type="sldNum" sz="quarter" idx="12"/>
          </p:nvPr>
        </p:nvSpPr>
        <p:spPr>
          <a:xfrm>
            <a:off x="11539220" y="6212522"/>
            <a:ext cx="652780" cy="645478"/>
          </a:xfrm>
        </p:spPr>
        <p:txBody>
          <a:bodyPr/>
          <a:lstStyle/>
          <a:p>
            <a:pPr algn="ctr"/>
            <a:fld id="{CC4A04E3-866B-424A-9F33-40E3799F4726}" type="slidenum">
              <a:rPr lang="en-US" sz="1800" smtClean="0">
                <a:solidFill>
                  <a:schemeClr val="bg1"/>
                </a:solidFill>
                <a:latin typeface="Impact" panose="020B0806030902050204" pitchFamily="34" charset="0"/>
              </a:rPr>
              <a:pPr algn="ctr"/>
              <a:t>9</a:t>
            </a:fld>
            <a:endParaRPr lang="en-US" sz="1800" dirty="0">
              <a:solidFill>
                <a:schemeClr val="bg1"/>
              </a:solidFill>
              <a:latin typeface="Impact" panose="020B080603090205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48" y="114172"/>
            <a:ext cx="548640" cy="548640"/>
          </a:xfrm>
          <a:prstGeom prst="rect">
            <a:avLst/>
          </a:prstGeom>
        </p:spPr>
      </p:pic>
      <p:pic>
        <p:nvPicPr>
          <p:cNvPr id="4" name="Picture 3" descr="A green and blue gradients&#10;&#10;Description automatically generated">
            <a:extLst>
              <a:ext uri="{FF2B5EF4-FFF2-40B4-BE49-F238E27FC236}">
                <a16:creationId xmlns:a16="http://schemas.microsoft.com/office/drawing/2014/main" id="{A0463C2D-AD68-88F5-96B7-45C2432F78A6}"/>
              </a:ext>
            </a:extLst>
          </p:cNvPr>
          <p:cNvPicPr>
            <a:picLocks noChangeAspect="1"/>
          </p:cNvPicPr>
          <p:nvPr/>
        </p:nvPicPr>
        <p:blipFill>
          <a:blip r:embed="rId3"/>
          <a:stretch>
            <a:fillRect/>
          </a:stretch>
        </p:blipFill>
        <p:spPr>
          <a:xfrm>
            <a:off x="908221" y="1627694"/>
            <a:ext cx="10007256" cy="3602611"/>
          </a:xfrm>
          <a:prstGeom prst="rect">
            <a:avLst/>
          </a:prstGeom>
        </p:spPr>
      </p:pic>
      <p:graphicFrame>
        <p:nvGraphicFramePr>
          <p:cNvPr id="6" name="Table 5">
            <a:extLst>
              <a:ext uri="{FF2B5EF4-FFF2-40B4-BE49-F238E27FC236}">
                <a16:creationId xmlns:a16="http://schemas.microsoft.com/office/drawing/2014/main" id="{39010507-012C-268F-9160-3A7CBF03B799}"/>
              </a:ext>
            </a:extLst>
          </p:cNvPr>
          <p:cNvGraphicFramePr>
            <a:graphicFrameLocks noGrp="1"/>
          </p:cNvGraphicFramePr>
          <p:nvPr>
            <p:extLst>
              <p:ext uri="{D42A27DB-BD31-4B8C-83A1-F6EECF244321}">
                <p14:modId xmlns:p14="http://schemas.microsoft.com/office/powerpoint/2010/main" val="3947190900"/>
              </p:ext>
            </p:extLst>
          </p:nvPr>
        </p:nvGraphicFramePr>
        <p:xfrm>
          <a:off x="2228849" y="5803741"/>
          <a:ext cx="7734300" cy="731520"/>
        </p:xfrm>
        <a:graphic>
          <a:graphicData uri="http://schemas.openxmlformats.org/drawingml/2006/table">
            <a:tbl>
              <a:tblPr firstRow="1" bandRow="1">
                <a:tableStyleId>{0E3FDE45-AF77-4B5C-9715-49D594BDF05E}</a:tableStyleId>
              </a:tblPr>
              <a:tblGrid>
                <a:gridCol w="2578100">
                  <a:extLst>
                    <a:ext uri="{9D8B030D-6E8A-4147-A177-3AD203B41FA5}">
                      <a16:colId xmlns:a16="http://schemas.microsoft.com/office/drawing/2014/main" val="1744290258"/>
                    </a:ext>
                  </a:extLst>
                </a:gridCol>
                <a:gridCol w="2578100">
                  <a:extLst>
                    <a:ext uri="{9D8B030D-6E8A-4147-A177-3AD203B41FA5}">
                      <a16:colId xmlns:a16="http://schemas.microsoft.com/office/drawing/2014/main" val="2932349618"/>
                    </a:ext>
                  </a:extLst>
                </a:gridCol>
                <a:gridCol w="2578100">
                  <a:extLst>
                    <a:ext uri="{9D8B030D-6E8A-4147-A177-3AD203B41FA5}">
                      <a16:colId xmlns:a16="http://schemas.microsoft.com/office/drawing/2014/main" val="852521141"/>
                    </a:ext>
                  </a:extLst>
                </a:gridCol>
              </a:tblGrid>
              <a:tr h="292365">
                <a:tc>
                  <a:txBody>
                    <a:bodyPr/>
                    <a:lstStyle/>
                    <a:p>
                      <a:pPr algn="ctr"/>
                      <a:r>
                        <a:rPr lang="en-US" dirty="0"/>
                        <a:t>Mean Absolute Error</a:t>
                      </a:r>
                    </a:p>
                  </a:txBody>
                  <a:tcPr/>
                </a:tc>
                <a:tc>
                  <a:txBody>
                    <a:bodyPr/>
                    <a:lstStyle/>
                    <a:p>
                      <a:pPr algn="ctr"/>
                      <a:r>
                        <a:rPr lang="en-US" dirty="0"/>
                        <a:t>Root Mean Square Error</a:t>
                      </a:r>
                    </a:p>
                  </a:txBody>
                  <a:tcPr/>
                </a:tc>
                <a:tc>
                  <a:txBody>
                    <a:bodyPr/>
                    <a:lstStyle/>
                    <a:p>
                      <a:pPr algn="ctr"/>
                      <a:r>
                        <a:rPr lang="en-US" dirty="0"/>
                        <a:t>R</a:t>
                      </a:r>
                      <a:r>
                        <a:rPr lang="en-US" baseline="30000" dirty="0"/>
                        <a:t>2</a:t>
                      </a:r>
                      <a:r>
                        <a:rPr lang="en-US" dirty="0"/>
                        <a:t> Score</a:t>
                      </a:r>
                    </a:p>
                  </a:txBody>
                  <a:tcPr/>
                </a:tc>
                <a:extLst>
                  <a:ext uri="{0D108BD9-81ED-4DB2-BD59-A6C34878D82A}">
                    <a16:rowId xmlns:a16="http://schemas.microsoft.com/office/drawing/2014/main" val="1617176074"/>
                  </a:ext>
                </a:extLst>
              </a:tr>
              <a:tr h="292365">
                <a:tc>
                  <a:txBody>
                    <a:bodyPr/>
                    <a:lstStyle/>
                    <a:p>
                      <a:pPr algn="ctr"/>
                      <a:r>
                        <a:rPr lang="en-US" dirty="0"/>
                        <a:t>0.94</a:t>
                      </a:r>
                    </a:p>
                  </a:txBody>
                  <a:tcPr/>
                </a:tc>
                <a:tc>
                  <a:txBody>
                    <a:bodyPr/>
                    <a:lstStyle/>
                    <a:p>
                      <a:pPr algn="ctr"/>
                      <a:r>
                        <a:rPr lang="en-US" dirty="0"/>
                        <a:t>1.24</a:t>
                      </a:r>
                    </a:p>
                  </a:txBody>
                  <a:tcPr/>
                </a:tc>
                <a:tc>
                  <a:txBody>
                    <a:bodyPr/>
                    <a:lstStyle/>
                    <a:p>
                      <a:pPr algn="ctr"/>
                      <a:r>
                        <a:rPr lang="en-US" dirty="0"/>
                        <a:t>98.4%</a:t>
                      </a:r>
                    </a:p>
                  </a:txBody>
                  <a:tcPr/>
                </a:tc>
                <a:extLst>
                  <a:ext uri="{0D108BD9-81ED-4DB2-BD59-A6C34878D82A}">
                    <a16:rowId xmlns:a16="http://schemas.microsoft.com/office/drawing/2014/main" val="1130139654"/>
                  </a:ext>
                </a:extLst>
              </a:tr>
            </a:tbl>
          </a:graphicData>
        </a:graphic>
      </p:graphicFrame>
      <p:sp>
        <p:nvSpPr>
          <p:cNvPr id="7" name="TextBox 6">
            <a:extLst>
              <a:ext uri="{FF2B5EF4-FFF2-40B4-BE49-F238E27FC236}">
                <a16:creationId xmlns:a16="http://schemas.microsoft.com/office/drawing/2014/main" id="{1C6A2BD3-478C-7EEC-6EAB-136EEBB00B33}"/>
              </a:ext>
            </a:extLst>
          </p:cNvPr>
          <p:cNvSpPr txBox="1"/>
          <p:nvPr/>
        </p:nvSpPr>
        <p:spPr>
          <a:xfrm>
            <a:off x="1933573" y="5393310"/>
            <a:ext cx="8324851" cy="338554"/>
          </a:xfrm>
          <a:prstGeom prst="rect">
            <a:avLst/>
          </a:prstGeom>
          <a:noFill/>
        </p:spPr>
        <p:txBody>
          <a:bodyPr wrap="square" rtlCol="0">
            <a:spAutoFit/>
          </a:bodyPr>
          <a:lstStyle/>
          <a:p>
            <a:pPr algn="ctr"/>
            <a:r>
              <a:rPr lang="en-US" sz="1600" b="1" dirty="0"/>
              <a:t>Comparing the model's temperature prediction to the ground truth using statistical indicators</a:t>
            </a:r>
          </a:p>
        </p:txBody>
      </p:sp>
      <p:sp>
        <p:nvSpPr>
          <p:cNvPr id="8" name="TextBox 7">
            <a:extLst>
              <a:ext uri="{FF2B5EF4-FFF2-40B4-BE49-F238E27FC236}">
                <a16:creationId xmlns:a16="http://schemas.microsoft.com/office/drawing/2014/main" id="{1051799E-094D-5D25-988C-AE379A12B48C}"/>
              </a:ext>
            </a:extLst>
          </p:cNvPr>
          <p:cNvSpPr txBox="1"/>
          <p:nvPr/>
        </p:nvSpPr>
        <p:spPr>
          <a:xfrm>
            <a:off x="2940049" y="1126136"/>
            <a:ext cx="5943600" cy="369332"/>
          </a:xfrm>
          <a:prstGeom prst="rect">
            <a:avLst/>
          </a:prstGeom>
          <a:noFill/>
        </p:spPr>
        <p:txBody>
          <a:bodyPr wrap="square" rtlCol="0">
            <a:spAutoFit/>
          </a:bodyPr>
          <a:lstStyle/>
          <a:p>
            <a:pPr algn="ctr"/>
            <a:r>
              <a:rPr lang="en-US" b="1" dirty="0"/>
              <a:t>Results from Stage 1: Downscaling from 108 km to 12 km</a:t>
            </a:r>
          </a:p>
        </p:txBody>
      </p:sp>
    </p:spTree>
    <p:extLst>
      <p:ext uri="{BB962C8B-B14F-4D97-AF65-F5344CB8AC3E}">
        <p14:creationId xmlns:p14="http://schemas.microsoft.com/office/powerpoint/2010/main" val="1013450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2547</TotalTime>
  <Words>2288</Words>
  <Application>Microsoft Office PowerPoint</Application>
  <PresentationFormat>Widescreen</PresentationFormat>
  <Paragraphs>619</Paragraphs>
  <Slides>29</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29</vt:i4>
      </vt:variant>
    </vt:vector>
  </HeadingPairs>
  <TitlesOfParts>
    <vt:vector size="49" baseType="lpstr">
      <vt:lpstr>Aptos</vt:lpstr>
      <vt:lpstr>Arial</vt:lpstr>
      <vt:lpstr>Arial Narrow</vt:lpstr>
      <vt:lpstr>Calibri</vt:lpstr>
      <vt:lpstr>Calibri Light</vt:lpstr>
      <vt:lpstr>Cambria Math</vt:lpstr>
      <vt:lpstr>Centaur</vt:lpstr>
      <vt:lpstr>CIDFont+F1</vt:lpstr>
      <vt:lpstr>Courier New</vt:lpstr>
      <vt:lpstr>DinWebBold</vt:lpstr>
      <vt:lpstr>Footlight MT Light</vt:lpstr>
      <vt:lpstr>Impact</vt:lpstr>
      <vt:lpstr>Lora</vt:lpstr>
      <vt:lpstr>Roboto</vt:lpstr>
      <vt:lpstr>Roboto light</vt:lpstr>
      <vt:lpstr>Source Sans Pro</vt:lpstr>
      <vt:lpstr>Symbol</vt:lpstr>
      <vt:lpstr>Times</vt:lpstr>
      <vt:lpstr>Trebuchet MS</vt:lpstr>
      <vt:lpstr>Office Theme</vt:lpstr>
      <vt:lpstr>PowerPoint Presentation</vt:lpstr>
      <vt:lpstr>Outline</vt:lpstr>
      <vt:lpstr>Motivations</vt:lpstr>
      <vt:lpstr>Study Area</vt:lpstr>
      <vt:lpstr>Local Air Quality Regulations </vt:lpstr>
      <vt:lpstr>WRF Data Assimilation </vt:lpstr>
      <vt:lpstr>Methodology-Data Assimilation in WRF </vt:lpstr>
      <vt:lpstr>Methodology-AI Flow Chart </vt:lpstr>
      <vt:lpstr>Results – Temperature (K)</vt:lpstr>
      <vt:lpstr>U - component of the velocity field </vt:lpstr>
      <vt:lpstr>V - component of the velocity field </vt:lpstr>
      <vt:lpstr>Downscaling Outputs with the AI model </vt:lpstr>
      <vt:lpstr>Methodology-Domain Specifications</vt:lpstr>
      <vt:lpstr>Methodology-WRF Model Flow Chart</vt:lpstr>
      <vt:lpstr>Methodology-CMAQ Model Flow Chart</vt:lpstr>
      <vt:lpstr>Methodology-Validation Process</vt:lpstr>
      <vt:lpstr>WRF Results – Temperature</vt:lpstr>
      <vt:lpstr>WRF Results – Wind Speed</vt:lpstr>
      <vt:lpstr>WRF Results </vt:lpstr>
      <vt:lpstr>CMAQ Results – NO2</vt:lpstr>
      <vt:lpstr>CMAQ Results – PM 2.5</vt:lpstr>
      <vt:lpstr>CMAQ Results – O3</vt:lpstr>
      <vt:lpstr>Conclusion</vt:lpstr>
      <vt:lpstr>Acknowledgment</vt:lpstr>
      <vt:lpstr>Thank You for Your Attention</vt:lpstr>
      <vt:lpstr>Back up slides – CMAQ time series </vt:lpstr>
      <vt:lpstr>CMAQ Results – NO2</vt:lpstr>
      <vt:lpstr>CMAQ Results – PM 2.5</vt:lpstr>
      <vt:lpstr>CMAQ Results – O3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Hos</dc:creator>
  <cp:lastModifiedBy>Hossein Alizadeh</cp:lastModifiedBy>
  <cp:revision>94</cp:revision>
  <dcterms:created xsi:type="dcterms:W3CDTF">2023-10-05T20:40:14Z</dcterms:created>
  <dcterms:modified xsi:type="dcterms:W3CDTF">2024-10-20T21:46:27Z</dcterms:modified>
</cp:coreProperties>
</file>