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17"/>
  </p:notesMasterIdLst>
  <p:sldIdLst>
    <p:sldId id="256" r:id="rId2"/>
    <p:sldId id="265" r:id="rId3"/>
    <p:sldId id="266" r:id="rId4"/>
    <p:sldId id="269" r:id="rId5"/>
    <p:sldId id="299" r:id="rId6"/>
    <p:sldId id="271" r:id="rId7"/>
    <p:sldId id="279" r:id="rId8"/>
    <p:sldId id="283" r:id="rId9"/>
    <p:sldId id="300" r:id="rId10"/>
    <p:sldId id="296" r:id="rId11"/>
    <p:sldId id="297" r:id="rId12"/>
    <p:sldId id="276" r:id="rId13"/>
    <p:sldId id="264" r:id="rId14"/>
    <p:sldId id="277" r:id="rId15"/>
    <p:sldId id="28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A76A46-79BB-6DEF-5827-8D399D54461A}" name="Murphy, Benjamin (he/him/his)" initials="BM" userId="S::Murphy.Benjamin@epa.gov::454af59d-8b81-4194-86ad-1a731206de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875" autoAdjust="0"/>
  </p:normalViewPr>
  <p:slideViewPr>
    <p:cSldViewPr snapToGrid="0">
      <p:cViewPr varScale="1">
        <p:scale>
          <a:sx n="72" d="100"/>
          <a:sy n="72" d="100"/>
        </p:scale>
        <p:origin x="954" y="54"/>
      </p:cViewPr>
      <p:guideLst/>
    </p:cSldViewPr>
  </p:slideViewPr>
  <p:outlineViewPr>
    <p:cViewPr>
      <p:scale>
        <a:sx n="33" d="100"/>
        <a:sy n="33" d="100"/>
      </p:scale>
      <p:origin x="0" y="-748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idler, James" userId="97636461-20ff-4629-96b2-03908c895133" providerId="ADAL" clId="{EB462590-F1EA-4595-AE95-CC24DD564BB9}"/>
    <pc:docChg chg="modSld">
      <pc:chgData name="Beidler, James" userId="97636461-20ff-4629-96b2-03908c895133" providerId="ADAL" clId="{EB462590-F1EA-4595-AE95-CC24DD564BB9}" dt="2024-10-17T19:49:15.400" v="17" actId="20577"/>
      <pc:docMkLst>
        <pc:docMk/>
      </pc:docMkLst>
      <pc:sldChg chg="modNotesTx">
        <pc:chgData name="Beidler, James" userId="97636461-20ff-4629-96b2-03908c895133" providerId="ADAL" clId="{EB462590-F1EA-4595-AE95-CC24DD564BB9}" dt="2024-10-17T19:48:38.143" v="0" actId="20577"/>
        <pc:sldMkLst>
          <pc:docMk/>
          <pc:sldMk cId="962199057" sldId="264"/>
        </pc:sldMkLst>
      </pc:sldChg>
      <pc:sldChg chg="modNotesTx">
        <pc:chgData name="Beidler, James" userId="97636461-20ff-4629-96b2-03908c895133" providerId="ADAL" clId="{EB462590-F1EA-4595-AE95-CC24DD564BB9}" dt="2024-10-17T19:49:15.400" v="17" actId="20577"/>
        <pc:sldMkLst>
          <pc:docMk/>
          <pc:sldMk cId="1724750732" sldId="265"/>
        </pc:sldMkLst>
      </pc:sldChg>
      <pc:sldChg chg="modNotesTx">
        <pc:chgData name="Beidler, James" userId="97636461-20ff-4629-96b2-03908c895133" providerId="ADAL" clId="{EB462590-F1EA-4595-AE95-CC24DD564BB9}" dt="2024-10-17T19:49:12.522" v="15" actId="20577"/>
        <pc:sldMkLst>
          <pc:docMk/>
          <pc:sldMk cId="1031103556" sldId="266"/>
        </pc:sldMkLst>
      </pc:sldChg>
      <pc:sldChg chg="modNotesTx">
        <pc:chgData name="Beidler, James" userId="97636461-20ff-4629-96b2-03908c895133" providerId="ADAL" clId="{EB462590-F1EA-4595-AE95-CC24DD564BB9}" dt="2024-10-17T19:49:09.176" v="13" actId="20577"/>
        <pc:sldMkLst>
          <pc:docMk/>
          <pc:sldMk cId="922944973" sldId="269"/>
        </pc:sldMkLst>
      </pc:sldChg>
      <pc:sldChg chg="modNotesTx">
        <pc:chgData name="Beidler, James" userId="97636461-20ff-4629-96b2-03908c895133" providerId="ADAL" clId="{EB462590-F1EA-4595-AE95-CC24DD564BB9}" dt="2024-10-17T19:49:04.348" v="11" actId="20577"/>
        <pc:sldMkLst>
          <pc:docMk/>
          <pc:sldMk cId="1623359701" sldId="271"/>
        </pc:sldMkLst>
      </pc:sldChg>
      <pc:sldChg chg="modNotesTx">
        <pc:chgData name="Beidler, James" userId="97636461-20ff-4629-96b2-03908c895133" providerId="ADAL" clId="{EB462590-F1EA-4595-AE95-CC24DD564BB9}" dt="2024-10-17T19:48:42.942" v="1" actId="20577"/>
        <pc:sldMkLst>
          <pc:docMk/>
          <pc:sldMk cId="567596723" sldId="276"/>
        </pc:sldMkLst>
      </pc:sldChg>
      <pc:sldChg chg="modNotesTx">
        <pc:chgData name="Beidler, James" userId="97636461-20ff-4629-96b2-03908c895133" providerId="ADAL" clId="{EB462590-F1EA-4595-AE95-CC24DD564BB9}" dt="2024-10-17T19:49:00.802" v="10" actId="20577"/>
        <pc:sldMkLst>
          <pc:docMk/>
          <pc:sldMk cId="2069932268" sldId="279"/>
        </pc:sldMkLst>
      </pc:sldChg>
      <pc:sldChg chg="modNotesTx">
        <pc:chgData name="Beidler, James" userId="97636461-20ff-4629-96b2-03908c895133" providerId="ADAL" clId="{EB462590-F1EA-4595-AE95-CC24DD564BB9}" dt="2024-10-17T19:48:55.200" v="7" actId="20577"/>
        <pc:sldMkLst>
          <pc:docMk/>
          <pc:sldMk cId="4246935918" sldId="283"/>
        </pc:sldMkLst>
      </pc:sldChg>
      <pc:sldChg chg="modNotesTx">
        <pc:chgData name="Beidler, James" userId="97636461-20ff-4629-96b2-03908c895133" providerId="ADAL" clId="{EB462590-F1EA-4595-AE95-CC24DD564BB9}" dt="2024-10-17T19:48:47.663" v="3" actId="20577"/>
        <pc:sldMkLst>
          <pc:docMk/>
          <pc:sldMk cId="648562591" sldId="296"/>
        </pc:sldMkLst>
      </pc:sldChg>
      <pc:sldChg chg="modNotesTx">
        <pc:chgData name="Beidler, James" userId="97636461-20ff-4629-96b2-03908c895133" providerId="ADAL" clId="{EB462590-F1EA-4595-AE95-CC24DD564BB9}" dt="2024-10-17T19:48:45.497" v="2" actId="20577"/>
        <pc:sldMkLst>
          <pc:docMk/>
          <pc:sldMk cId="2931570564" sldId="297"/>
        </pc:sldMkLst>
      </pc:sldChg>
      <pc:sldChg chg="modNotesTx">
        <pc:chgData name="Beidler, James" userId="97636461-20ff-4629-96b2-03908c895133" providerId="ADAL" clId="{EB462590-F1EA-4595-AE95-CC24DD564BB9}" dt="2024-10-17T19:49:06.713" v="12" actId="20577"/>
        <pc:sldMkLst>
          <pc:docMk/>
          <pc:sldMk cId="3279715285" sldId="29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beidler_james_epa_gov/Documents/2022%20Fires/v1%20piles/piles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eyth_alison_epa_gov/Documents/EMT/summaries/2022/fires/bsp%20beta%20-%2011apr2024/2022_beta_fire_state_month_sc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beidler\AppData\Local\Microsoft\Windows\INetCache\Content.Outlook\LN54BU62\final_adjusted_post_BSF_state_scc_CAPS_14aug2024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beidler\AppData\Local\Microsoft\Windows\INetCache\Content.Outlook\LN54BU62\final_adjusted_post_BSF_state_scc_CAPS_14aug2024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2022 Pile Burn Records by State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Sheet8!$B$1</c:f>
              <c:strCache>
                <c:ptCount val="1"/>
                <c:pt idx="0">
                  <c:v>Pile Burns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43-4EF0-A000-4E029993E32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43-4EF0-A000-4E029993E32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243-4EF0-A000-4E029993E32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243-4EF0-A000-4E029993E32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243-4EF0-A000-4E029993E32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243-4EF0-A000-4E029993E32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243-4EF0-A000-4E029993E32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243-4EF0-A000-4E029993E32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243-4EF0-A000-4E029993E32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243-4EF0-A000-4E029993E32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243-4EF0-A000-4E029993E32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243-4EF0-A000-4E029993E32D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243-4EF0-A000-4E029993E32D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243-4EF0-A000-4E029993E32D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0243-4EF0-A000-4E029993E32D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0243-4EF0-A000-4E029993E32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0243-4EF0-A000-4E029993E32D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0243-4EF0-A000-4E029993E32D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0243-4EF0-A000-4E029993E32D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0243-4EF0-A000-4E029993E32D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0243-4EF0-A000-4E029993E32D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0243-4EF0-A000-4E029993E32D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0243-4EF0-A000-4E029993E32D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0243-4EF0-A000-4E029993E32D}"/>
              </c:ext>
            </c:extLst>
          </c:dPt>
          <c:cat>
            <c:strRef>
              <c:f>Sheet8!$A$2:$A$25</c:f>
              <c:strCache>
                <c:ptCount val="24"/>
                <c:pt idx="0">
                  <c:v>AK</c:v>
                </c:pt>
                <c:pt idx="1">
                  <c:v>AZ</c:v>
                </c:pt>
                <c:pt idx="2">
                  <c:v>AR</c:v>
                </c:pt>
                <c:pt idx="3">
                  <c:v>CA</c:v>
                </c:pt>
                <c:pt idx="4">
                  <c:v>CO</c:v>
                </c:pt>
                <c:pt idx="5">
                  <c:v>FL</c:v>
                </c:pt>
                <c:pt idx="6">
                  <c:v>ID</c:v>
                </c:pt>
                <c:pt idx="7">
                  <c:v>IN</c:v>
                </c:pt>
                <c:pt idx="8">
                  <c:v>IA</c:v>
                </c:pt>
                <c:pt idx="9">
                  <c:v>MD</c:v>
                </c:pt>
                <c:pt idx="10">
                  <c:v>MI</c:v>
                </c:pt>
                <c:pt idx="11">
                  <c:v>MN</c:v>
                </c:pt>
                <c:pt idx="12">
                  <c:v>MT</c:v>
                </c:pt>
                <c:pt idx="13">
                  <c:v>NE</c:v>
                </c:pt>
                <c:pt idx="14">
                  <c:v>NV</c:v>
                </c:pt>
                <c:pt idx="15">
                  <c:v>NM</c:v>
                </c:pt>
                <c:pt idx="16">
                  <c:v>ND</c:v>
                </c:pt>
                <c:pt idx="17">
                  <c:v>OK</c:v>
                </c:pt>
                <c:pt idx="18">
                  <c:v>OR</c:v>
                </c:pt>
                <c:pt idx="19">
                  <c:v>SD</c:v>
                </c:pt>
                <c:pt idx="20">
                  <c:v>UT</c:v>
                </c:pt>
                <c:pt idx="21">
                  <c:v>WA</c:v>
                </c:pt>
                <c:pt idx="22">
                  <c:v>WI</c:v>
                </c:pt>
                <c:pt idx="23">
                  <c:v>WY</c:v>
                </c:pt>
              </c:strCache>
            </c:strRef>
          </c:cat>
          <c:val>
            <c:numRef>
              <c:f>Sheet8!$B$2:$B$25</c:f>
              <c:numCache>
                <c:formatCode>General</c:formatCode>
                <c:ptCount val="24"/>
                <c:pt idx="0">
                  <c:v>8</c:v>
                </c:pt>
                <c:pt idx="1">
                  <c:v>260</c:v>
                </c:pt>
                <c:pt idx="2">
                  <c:v>30</c:v>
                </c:pt>
                <c:pt idx="3">
                  <c:v>3221</c:v>
                </c:pt>
                <c:pt idx="4">
                  <c:v>280</c:v>
                </c:pt>
                <c:pt idx="5">
                  <c:v>3534</c:v>
                </c:pt>
                <c:pt idx="6">
                  <c:v>399</c:v>
                </c:pt>
                <c:pt idx="7">
                  <c:v>1</c:v>
                </c:pt>
                <c:pt idx="8">
                  <c:v>6</c:v>
                </c:pt>
                <c:pt idx="9">
                  <c:v>9</c:v>
                </c:pt>
                <c:pt idx="10">
                  <c:v>23</c:v>
                </c:pt>
                <c:pt idx="11">
                  <c:v>33</c:v>
                </c:pt>
                <c:pt idx="12">
                  <c:v>889</c:v>
                </c:pt>
                <c:pt idx="13">
                  <c:v>2</c:v>
                </c:pt>
                <c:pt idx="14">
                  <c:v>99</c:v>
                </c:pt>
                <c:pt idx="15">
                  <c:v>14</c:v>
                </c:pt>
                <c:pt idx="16">
                  <c:v>4</c:v>
                </c:pt>
                <c:pt idx="17">
                  <c:v>5</c:v>
                </c:pt>
                <c:pt idx="18">
                  <c:v>4163</c:v>
                </c:pt>
                <c:pt idx="19">
                  <c:v>48</c:v>
                </c:pt>
                <c:pt idx="20">
                  <c:v>121</c:v>
                </c:pt>
                <c:pt idx="21">
                  <c:v>2671</c:v>
                </c:pt>
                <c:pt idx="22">
                  <c:v>3</c:v>
                </c:pt>
                <c:pt idx="23">
                  <c:v>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0243-4EF0-A000-4E029993E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2119040"/>
        <c:axId val="2012117120"/>
      </c:barChart>
      <c:catAx>
        <c:axId val="201211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117120"/>
        <c:crosses val="autoZero"/>
        <c:auto val="1"/>
        <c:lblAlgn val="ctr"/>
        <c:lblOffset val="100"/>
        <c:noMultiLvlLbl val="0"/>
      </c:catAx>
      <c:valAx>
        <c:axId val="201211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 of Records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11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2022 Western</a:t>
            </a:r>
            <a:r>
              <a:rPr lang="en-US" sz="1800" baseline="0"/>
              <a:t> US Wildland Burning PM2.5 (tons) by Type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2022 National Wildland Burning PM2.5 (tons) by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Sheet1!$B$13</c:f>
              <c:strCache>
                <c:ptCount val="1"/>
                <c:pt idx="0">
                  <c:v>PM2.5 tons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FB-4136-8BEA-0023E89C6C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FB-4136-8BEA-0023E89C6CA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FB-4136-8BEA-0023E89C6C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Sheet1!$A$14:$A$16</c:f>
              <c:strCache>
                <c:ptCount val="3"/>
                <c:pt idx="0">
                  <c:v>RX</c:v>
                </c:pt>
                <c:pt idx="1">
                  <c:v>WF</c:v>
                </c:pt>
                <c:pt idx="2">
                  <c:v>PB</c:v>
                </c:pt>
              </c:strCache>
            </c:strRef>
          </c:cat>
          <c:val>
            <c:numRef>
              <c:f>Sheet1!$B$14:$B$16</c:f>
              <c:numCache>
                <c:formatCode>#,##0</c:formatCode>
                <c:ptCount val="3"/>
                <c:pt idx="0">
                  <c:v>1086420.0307984361</c:v>
                </c:pt>
                <c:pt idx="1">
                  <c:v>938363.34931998339</c:v>
                </c:pt>
                <c:pt idx="2">
                  <c:v>16087.547357999927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FB-4136-8BEA-0023E89C6C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2022 West Coast Wildland Burning PM2.5 (tons) by Type</a:t>
            </a:r>
          </a:p>
        </c:rich>
      </c:tx>
      <c:layout>
        <c:manualLayout>
          <c:xMode val="edge"/>
          <c:yMode val="edge"/>
          <c:x val="0.11300501189293656"/>
          <c:y val="1.85185140180533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Sheet2!$B$13</c:f>
              <c:strCache>
                <c:ptCount val="1"/>
                <c:pt idx="0">
                  <c:v>PM2.5 tons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BA-4708-8A0B-E76BF5F5E4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BA-4708-8A0B-E76BF5F5E48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BA-4708-8A0B-E76BF5F5E4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Sheet2!$A$14:$A$16</c:f>
              <c:strCache>
                <c:ptCount val="3"/>
                <c:pt idx="0">
                  <c:v>RX</c:v>
                </c:pt>
                <c:pt idx="1">
                  <c:v>WF</c:v>
                </c:pt>
                <c:pt idx="2">
                  <c:v>PB</c:v>
                </c:pt>
              </c:strCache>
            </c:strRef>
          </c:cat>
          <c:val>
            <c:numRef>
              <c:f>Sheet2!$B$14:$B$16</c:f>
              <c:numCache>
                <c:formatCode>#,##0</c:formatCode>
                <c:ptCount val="3"/>
                <c:pt idx="0">
                  <c:v>58541.710077236705</c:v>
                </c:pt>
                <c:pt idx="1">
                  <c:v>408973.9951703382</c:v>
                </c:pt>
                <c:pt idx="2">
                  <c:v>11681.973345999926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CBA-4708-8A0B-E76BF5F5E4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/>
                </a:solidFill>
              </a:rPr>
              <a:t>2022 FACTS Prescribed Fire</a:t>
            </a:r>
            <a:r>
              <a:rPr lang="en-US" sz="1600" baseline="0">
                <a:solidFill>
                  <a:schemeClr val="tx1"/>
                </a:solidFill>
              </a:rPr>
              <a:t> Consumption</a:t>
            </a:r>
            <a:r>
              <a:rPr lang="en-US" sz="1600">
                <a:solidFill>
                  <a:schemeClr val="tx1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Consumption as a Broadcast Rx (tons)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ND</c:v>
                </c:pt>
                <c:pt idx="7">
                  <c:v>OR</c:v>
                </c:pt>
                <c:pt idx="8">
                  <c:v>SD</c:v>
                </c:pt>
                <c:pt idx="9">
                  <c:v>UT</c:v>
                </c:pt>
                <c:pt idx="10">
                  <c:v>WA</c:v>
                </c:pt>
                <c:pt idx="11">
                  <c:v>WY</c:v>
                </c:pt>
              </c:strCache>
            </c:strRef>
          </c:cat>
          <c:val>
            <c:numRef>
              <c:f>Sheet1!$B$2:$B$13</c:f>
              <c:numCache>
                <c:formatCode>#,##0</c:formatCode>
                <c:ptCount val="12"/>
                <c:pt idx="0">
                  <c:v>11825</c:v>
                </c:pt>
                <c:pt idx="1">
                  <c:v>88808</c:v>
                </c:pt>
                <c:pt idx="2">
                  <c:v>41109</c:v>
                </c:pt>
                <c:pt idx="3">
                  <c:v>33583</c:v>
                </c:pt>
                <c:pt idx="4">
                  <c:v>32069</c:v>
                </c:pt>
                <c:pt idx="5">
                  <c:v>9586</c:v>
                </c:pt>
                <c:pt idx="6" formatCode="General">
                  <c:v>282</c:v>
                </c:pt>
                <c:pt idx="7">
                  <c:v>122329</c:v>
                </c:pt>
                <c:pt idx="8">
                  <c:v>7194</c:v>
                </c:pt>
                <c:pt idx="9">
                  <c:v>12870</c:v>
                </c:pt>
                <c:pt idx="10">
                  <c:v>99434</c:v>
                </c:pt>
                <c:pt idx="11">
                  <c:v>21016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E-40FE-A27B-53B664AA9C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Consumption as a Pile Burn (tons)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ND</c:v>
                </c:pt>
                <c:pt idx="7">
                  <c:v>OR</c:v>
                </c:pt>
                <c:pt idx="8">
                  <c:v>SD</c:v>
                </c:pt>
                <c:pt idx="9">
                  <c:v>UT</c:v>
                </c:pt>
                <c:pt idx="10">
                  <c:v>WA</c:v>
                </c:pt>
                <c:pt idx="11">
                  <c:v>WY</c:v>
                </c:pt>
              </c:strCache>
            </c:strRef>
          </c:cat>
          <c:val>
            <c:numRef>
              <c:f>Sheet1!$C$2:$C$13</c:f>
              <c:numCache>
                <c:formatCode>#,##0</c:formatCode>
                <c:ptCount val="12"/>
                <c:pt idx="0">
                  <c:v>10223</c:v>
                </c:pt>
                <c:pt idx="1">
                  <c:v>28554</c:v>
                </c:pt>
                <c:pt idx="2">
                  <c:v>5493</c:v>
                </c:pt>
                <c:pt idx="3">
                  <c:v>10815</c:v>
                </c:pt>
                <c:pt idx="4">
                  <c:v>11583</c:v>
                </c:pt>
                <c:pt idx="5">
                  <c:v>5514</c:v>
                </c:pt>
                <c:pt idx="6" formatCode="General">
                  <c:v>180</c:v>
                </c:pt>
                <c:pt idx="7">
                  <c:v>52954</c:v>
                </c:pt>
                <c:pt idx="8">
                  <c:v>2443</c:v>
                </c:pt>
                <c:pt idx="9">
                  <c:v>4594</c:v>
                </c:pt>
                <c:pt idx="10">
                  <c:v>22256</c:v>
                </c:pt>
                <c:pt idx="11">
                  <c:v>6065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E-40FE-A27B-53B664AA9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355072864"/>
        <c:axId val="1355070464"/>
      </c:barChart>
      <c:catAx>
        <c:axId val="1355072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070464"/>
        <c:crosses val="autoZero"/>
        <c:auto val="1"/>
        <c:lblAlgn val="ctr"/>
        <c:lblOffset val="100"/>
        <c:noMultiLvlLbl val="0"/>
      </c:catAx>
      <c:valAx>
        <c:axId val="135507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Biomass</a:t>
                </a:r>
                <a:r>
                  <a:rPr lang="en-US" sz="1400" baseline="0"/>
                  <a:t> Consumed (tons)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07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/>
                </a:solidFill>
              </a:rPr>
              <a:t>2022 FACTS Prescribed Fire</a:t>
            </a:r>
            <a:r>
              <a:rPr lang="en-US" sz="1600" baseline="0">
                <a:solidFill>
                  <a:schemeClr val="tx1"/>
                </a:solidFill>
              </a:rPr>
              <a:t> PM2.5</a:t>
            </a:r>
            <a:r>
              <a:rPr lang="en-US" sz="1600">
                <a:solidFill>
                  <a:schemeClr val="tx1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PM2.5 as a Broadcast Rx (tons)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ND</c:v>
                </c:pt>
                <c:pt idx="7">
                  <c:v>OR</c:v>
                </c:pt>
                <c:pt idx="8">
                  <c:v>SD</c:v>
                </c:pt>
                <c:pt idx="9">
                  <c:v>UT</c:v>
                </c:pt>
                <c:pt idx="10">
                  <c:v>WA</c:v>
                </c:pt>
                <c:pt idx="11">
                  <c:v>WY</c:v>
                </c:pt>
              </c:strCache>
            </c:strRef>
          </c:cat>
          <c:val>
            <c:numRef>
              <c:f>Sheet1!$E$2:$E$13</c:f>
              <c:numCache>
                <c:formatCode>#,##0</c:formatCode>
                <c:ptCount val="12"/>
                <c:pt idx="0" formatCode="General">
                  <c:v>229</c:v>
                </c:pt>
                <c:pt idx="1">
                  <c:v>1917</c:v>
                </c:pt>
                <c:pt idx="2">
                  <c:v>1015</c:v>
                </c:pt>
                <c:pt idx="3" formatCode="General">
                  <c:v>676</c:v>
                </c:pt>
                <c:pt idx="4" formatCode="General">
                  <c:v>612</c:v>
                </c:pt>
                <c:pt idx="5" formatCode="General">
                  <c:v>189</c:v>
                </c:pt>
                <c:pt idx="6" formatCode="General">
                  <c:v>6</c:v>
                </c:pt>
                <c:pt idx="7">
                  <c:v>2481</c:v>
                </c:pt>
                <c:pt idx="8" formatCode="General">
                  <c:v>150</c:v>
                </c:pt>
                <c:pt idx="9" formatCode="General">
                  <c:v>185</c:v>
                </c:pt>
                <c:pt idx="10">
                  <c:v>2045</c:v>
                </c:pt>
                <c:pt idx="11" formatCode="General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21-4EDC-A35A-B80E6EBDADC9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PM2.5 as a Pile Burn (tons)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ND</c:v>
                </c:pt>
                <c:pt idx="7">
                  <c:v>OR</c:v>
                </c:pt>
                <c:pt idx="8">
                  <c:v>SD</c:v>
                </c:pt>
                <c:pt idx="9">
                  <c:v>UT</c:v>
                </c:pt>
                <c:pt idx="10">
                  <c:v>WA</c:v>
                </c:pt>
                <c:pt idx="11">
                  <c:v>WY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88</c:v>
                </c:pt>
                <c:pt idx="1">
                  <c:v>245</c:v>
                </c:pt>
                <c:pt idx="2">
                  <c:v>47</c:v>
                </c:pt>
                <c:pt idx="3">
                  <c:v>93</c:v>
                </c:pt>
                <c:pt idx="4">
                  <c:v>99</c:v>
                </c:pt>
                <c:pt idx="5">
                  <c:v>47</c:v>
                </c:pt>
                <c:pt idx="6">
                  <c:v>2</c:v>
                </c:pt>
                <c:pt idx="7">
                  <c:v>453</c:v>
                </c:pt>
                <c:pt idx="8">
                  <c:v>21</c:v>
                </c:pt>
                <c:pt idx="9">
                  <c:v>39</c:v>
                </c:pt>
                <c:pt idx="10">
                  <c:v>191</c:v>
                </c:pt>
                <c:pt idx="1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21-4EDC-A35A-B80E6EBDA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355072864"/>
        <c:axId val="1355070464"/>
      </c:barChart>
      <c:catAx>
        <c:axId val="1355072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070464"/>
        <c:crosses val="autoZero"/>
        <c:auto val="1"/>
        <c:lblAlgn val="ctr"/>
        <c:lblOffset val="100"/>
        <c:noMultiLvlLbl val="0"/>
      </c:catAx>
      <c:valAx>
        <c:axId val="135507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PM2.5 </a:t>
                </a:r>
                <a:r>
                  <a:rPr lang="en-US" sz="1600" baseline="0"/>
                  <a:t>(tons)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07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0T16:53:39.7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2,'30'2,"-1"1,36 8,-33-5,52 3,288-9,-175-1,-178 0,1-1,-1-1,21-6,-18 4,43-4,374 6,-227 5,1073-2,-1272 1,0 0,-1 1,0 1,1 0,-1 0,0 1,16 8,19 6,-30-13,0-2,0 0,0-1,1-1,24 0,-23-2,0 2,0 0,0 1,22 5,-18 0,-3-2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0T16:53:42.6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0,'748'0,"-735"1,0 1,0-1,-1 2,1 0,-1 0,0 2,17 7,16 5,-25-11,1-2,32 4,5 1,12 5,0 4,93 36,-148-48,-1-2,1 0,1 0,-1-2,26 2,81-6,-50 0,256 2,-303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0T16:53:45.3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0,'1973'0,"-1947"0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0T16:53:49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0,'691'0,"-674"1,1 1,0 1,24 7,-21-5,41 5,4-8,-26-1,51 8,11 4,1-6,149-7,-99-2,199 2,-333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C3894-49D5-47E0-89C0-0E7DF566BB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940B-766E-47A1-B91A-E9507132C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8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92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22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0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24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0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2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76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1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65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78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2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5940B-766E-47A1-B91A-E9507132C4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A164-7466-4117-A2B8-C037CD67B3A8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139836F3-5C52-4B6F-A1AF-195C0A932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56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pic>
        <p:nvPicPr>
          <p:cNvPr id="9" name="Picture 25" descr="EPA Logo">
            <a:extLst>
              <a:ext uri="{FF2B5EF4-FFF2-40B4-BE49-F238E27FC236}">
                <a16:creationId xmlns:a16="http://schemas.microsoft.com/office/drawing/2014/main" id="{817B4A62-32FC-40C3-A0BD-7E9C257F2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228600"/>
            <a:ext cx="2233460" cy="66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88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FF0-BA80-4827-BEE8-248FA7A9F0E3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6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3069-9DA4-409D-96F1-EF649771AE0E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ADB1E-56F7-4AA6-887C-BA628111C689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5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097D-BFFF-492C-9BD1-BC02CADFA732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9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40CE-3499-4195-9ADC-6A7586268FD4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8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FADD-8FD1-4AC7-95E0-C60A155B96C6}" type="datetime1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5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50CF-17D5-40D6-8903-661C2E2A34CD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15F1-98CE-4A47-94BD-B22450BFE5ED}" type="datetime1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81A3-DBAA-4B25-8D9B-0FC42E4A3524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1B9F-F66A-4383-B5DE-C1650F239B7E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- DO NOT CITE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05777-3BB1-4B3C-AA61-72A4905CA8DE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PRELIMINARY - DO NOT CITE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52524-103F-46A5-9FE5-6A111B22C8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A8B4101-0520-4421-9D4E-E54CE961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1605149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38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emf"/><Relationship Id="rId7" Type="http://schemas.openxmlformats.org/officeDocument/2006/relationships/customXml" Target="../ink/ink2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4.xml"/><Relationship Id="rId10" Type="http://schemas.openxmlformats.org/officeDocument/2006/relationships/image" Target="../media/image10.png"/><Relationship Id="rId4" Type="http://schemas.openxmlformats.org/officeDocument/2006/relationships/customXml" Target="../ink/ink1.xml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2476-E913-0C27-454F-8EC9FAD71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669" y="311848"/>
            <a:ext cx="10644942" cy="16968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Pile Burning Estimates in the 2022 Emissions Modeling Platform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16338-7C12-2481-BB76-E6F6101D2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1795" y="5531370"/>
            <a:ext cx="9395916" cy="1307173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James Beidler </a:t>
            </a:r>
            <a:r>
              <a:rPr lang="en-US" baseline="30000" dirty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Jeff Vukovich </a:t>
            </a:r>
            <a:r>
              <a:rPr lang="en-US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George Pouliot </a:t>
            </a:r>
            <a:r>
              <a:rPr lang="en-US" baseline="30000" dirty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Venkatesh Rao </a:t>
            </a:r>
            <a:r>
              <a:rPr lang="en-US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  <a:p>
            <a:r>
              <a:rPr lang="en-US" baseline="30000" dirty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Office of Research and Design, US EPA; </a:t>
            </a:r>
            <a:r>
              <a:rPr lang="en-US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Office of Air and Radiation, US EPA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2024 CMAS Conference, Chapel Hill, NC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EBA0B8-0D65-56A5-F3D0-3D455838B91E}"/>
              </a:ext>
            </a:extLst>
          </p:cNvPr>
          <p:cNvGrpSpPr/>
          <p:nvPr/>
        </p:nvGrpSpPr>
        <p:grpSpPr>
          <a:xfrm>
            <a:off x="3309886" y="2008682"/>
            <a:ext cx="5766657" cy="3357797"/>
            <a:chOff x="3098458" y="1737817"/>
            <a:chExt cx="5742278" cy="4436325"/>
          </a:xfrm>
        </p:grpSpPr>
        <p:pic>
          <p:nvPicPr>
            <p:cNvPr id="1026" name="Picture 2" descr="Pile burning at Lake Tahoe Nevada State Park. Three actively burning piles visible, surrounded by snow">
              <a:extLst>
                <a:ext uri="{FF2B5EF4-FFF2-40B4-BE49-F238E27FC236}">
                  <a16:creationId xmlns:a16="http://schemas.microsoft.com/office/drawing/2014/main" id="{B5CFB0B3-64BC-F6A3-4ADC-08235B0E2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195" y="1737817"/>
              <a:ext cx="5586805" cy="4190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98D380-FEA8-869F-D0A7-912E9B2BAA8A}"/>
                </a:ext>
              </a:extLst>
            </p:cNvPr>
            <p:cNvSpPr txBox="1"/>
            <p:nvPr/>
          </p:nvSpPr>
          <p:spPr>
            <a:xfrm>
              <a:off x="3098458" y="5927921"/>
              <a:ext cx="57422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Source: https://forestry.nv.gov/uploads/hero-backgrounds/Spooner_Rx_Burn_-_202220220115_0021.JPG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04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09CB-0770-2B5F-10A0-3F9BEB135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529" y="18255"/>
            <a:ext cx="10515600" cy="673407"/>
          </a:xfrm>
        </p:spPr>
        <p:txBody>
          <a:bodyPr>
            <a:normAutofit fontScale="90000"/>
          </a:bodyPr>
          <a:lstStyle/>
          <a:p>
            <a:r>
              <a:rPr lang="en-US" dirty="0"/>
              <a:t>2022 National PM2.5 for All Wildland Fires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5FE6DD8-BE36-B0FE-B8F5-6470B359C4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4362616"/>
              </p:ext>
            </p:extLst>
          </p:nvPr>
        </p:nvGraphicFramePr>
        <p:xfrm>
          <a:off x="5815231" y="2154162"/>
          <a:ext cx="5887330" cy="411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9FE9388-6CCF-5DE4-C0D9-5AD579121F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547312"/>
              </p:ext>
            </p:extLst>
          </p:nvPr>
        </p:nvGraphicFramePr>
        <p:xfrm>
          <a:off x="0" y="962673"/>
          <a:ext cx="6695807" cy="417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0C8C760-760E-424A-A007-792E1F1116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958843"/>
              </p:ext>
            </p:extLst>
          </p:nvPr>
        </p:nvGraphicFramePr>
        <p:xfrm>
          <a:off x="5333543" y="2483163"/>
          <a:ext cx="6850705" cy="411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48562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679DBE9-7F3A-BD9F-E293-CE3C4F01A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99" y="566040"/>
            <a:ext cx="8706463" cy="6156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4A09CB-0770-2B5F-10A0-3F9BEB135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529" y="18255"/>
            <a:ext cx="10515600" cy="673407"/>
          </a:xfrm>
        </p:spPr>
        <p:txBody>
          <a:bodyPr>
            <a:normAutofit fontScale="90000"/>
          </a:bodyPr>
          <a:lstStyle/>
          <a:p>
            <a:r>
              <a:rPr lang="en-US" dirty="0"/>
              <a:t>2022 Pile Burn PM2.5 By County</a:t>
            </a:r>
          </a:p>
        </p:txBody>
      </p:sp>
    </p:spTree>
    <p:extLst>
      <p:ext uri="{BB962C8B-B14F-4D97-AF65-F5344CB8AC3E}">
        <p14:creationId xmlns:p14="http://schemas.microsoft.com/office/powerpoint/2010/main" val="2931570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3845-C74D-E79C-BC1B-CBEB0759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358" y="18255"/>
            <a:ext cx="10515600" cy="717803"/>
          </a:xfrm>
        </p:spPr>
        <p:txBody>
          <a:bodyPr/>
          <a:lstStyle/>
          <a:p>
            <a:r>
              <a:rPr lang="en-US" dirty="0"/>
              <a:t>Impact on PM</a:t>
            </a:r>
            <a:r>
              <a:rPr lang="en-US" sz="4000" dirty="0"/>
              <a:t>2.5</a:t>
            </a:r>
            <a:r>
              <a:rPr lang="en-US" dirty="0"/>
              <a:t>: PB vs Broadcast Rx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8F7C3-22B9-E2DC-CCE6-0A747741271C}"/>
              </a:ext>
            </a:extLst>
          </p:cNvPr>
          <p:cNvSpPr txBox="1"/>
          <p:nvPr/>
        </p:nvSpPr>
        <p:spPr>
          <a:xfrm>
            <a:off x="2980167" y="5231712"/>
            <a:ext cx="66959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2022 USFS FACTS Pile Burn Activity Associated with HMS Detects</a:t>
            </a:r>
          </a:p>
          <a:p>
            <a:pPr algn="ctr"/>
            <a:r>
              <a:rPr lang="en-US" b="1" dirty="0"/>
              <a:t>Broadcast Rx</a:t>
            </a:r>
            <a:r>
              <a:rPr lang="en-US" dirty="0"/>
              <a:t> Processed through BlueSky as Rx Area Burns</a:t>
            </a:r>
          </a:p>
          <a:p>
            <a:pPr algn="ctr"/>
            <a:r>
              <a:rPr lang="en-US" b="1" dirty="0"/>
              <a:t>PB</a:t>
            </a:r>
            <a:r>
              <a:rPr lang="en-US" dirty="0"/>
              <a:t> Processed as piles using the draft pile burn method</a:t>
            </a:r>
          </a:p>
          <a:p>
            <a:pPr algn="ctr"/>
            <a:r>
              <a:rPr lang="en-US" b="1" dirty="0"/>
              <a:t>Area treated is equivalent between methods</a:t>
            </a:r>
          </a:p>
          <a:p>
            <a:pPr algn="ctr"/>
            <a:r>
              <a:rPr lang="en-US" sz="2000" dirty="0"/>
              <a:t>86% Reduction in PM</a:t>
            </a:r>
            <a:r>
              <a:rPr lang="en-US" dirty="0"/>
              <a:t>2.5</a:t>
            </a:r>
            <a:endParaRPr lang="en-US" sz="20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9009EA-FC48-BD3F-E53A-7396DBFAFF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3673891"/>
              </p:ext>
            </p:extLst>
          </p:nvPr>
        </p:nvGraphicFramePr>
        <p:xfrm>
          <a:off x="0" y="1408914"/>
          <a:ext cx="6190938" cy="368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78DA272-D800-4725-9BF8-B0032709A5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746341"/>
              </p:ext>
            </p:extLst>
          </p:nvPr>
        </p:nvGraphicFramePr>
        <p:xfrm>
          <a:off x="6009056" y="1408914"/>
          <a:ext cx="6182943" cy="368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7596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9EA2-2782-484A-C6FF-73A9DB8E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494" y="0"/>
            <a:ext cx="10515600" cy="797169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0D6A6-0A2C-F341-76BF-779FB8C74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92" y="1056343"/>
            <a:ext cx="11176496" cy="5241716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/>
              <a:t>PM emitted per acre burned is ~85% lower when modeled as a pile burn instead of a broadcast burn for detected fires</a:t>
            </a:r>
          </a:p>
          <a:p>
            <a:pPr lvl="1"/>
            <a:r>
              <a:rPr lang="en-US" sz="2800" dirty="0"/>
              <a:t>Suggests historical overestimates of emissions from Rx fires in 2020NEI if treated area is equivalent</a:t>
            </a:r>
          </a:p>
          <a:p>
            <a:pPr lvl="1"/>
            <a:r>
              <a:rPr lang="en-US" sz="2800" dirty="0"/>
              <a:t>Permit data is largely in excess of what was previously detected by satellites, resulting in PM increases for some areas</a:t>
            </a:r>
          </a:p>
          <a:p>
            <a:pPr lvl="1"/>
            <a:endParaRPr lang="en-US" sz="2800" b="1" dirty="0"/>
          </a:p>
          <a:p>
            <a:r>
              <a:rPr lang="en-US" sz="3200" dirty="0"/>
              <a:t>It all starts with activity: state/local/tribal permit data is crucial</a:t>
            </a:r>
          </a:p>
          <a:p>
            <a:endParaRPr lang="en-US" sz="3200" dirty="0"/>
          </a:p>
          <a:p>
            <a:r>
              <a:rPr lang="en-US" sz="3200" dirty="0"/>
              <a:t>Pile burn practices vary resulting in large tons/acre differences</a:t>
            </a:r>
          </a:p>
          <a:p>
            <a:pPr marL="457200" lvl="1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3200" b="1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99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60FE3-D96E-D3BF-ABB0-426B3BBF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494" y="0"/>
            <a:ext cx="10515600" cy="750277"/>
          </a:xfrm>
        </p:spPr>
        <p:txBody>
          <a:bodyPr/>
          <a:lstStyle/>
          <a:p>
            <a:r>
              <a:rPr lang="en-US" dirty="0"/>
              <a:t>Modeling and Future Work for 2023 NEI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6A226-3034-47F9-9AB1-183FBCCF6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10" y="1161826"/>
            <a:ext cx="11435379" cy="5553767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Temporal factors</a:t>
            </a:r>
            <a:r>
              <a:rPr lang="en-US" sz="3200" dirty="0"/>
              <a:t> by combustion phase if possible, currently using broadcast burn profiles</a:t>
            </a:r>
          </a:p>
          <a:p>
            <a:pPr lvl="1"/>
            <a:r>
              <a:rPr lang="en-US" sz="2800" dirty="0"/>
              <a:t>Pile burns may occur over snow and can have long smoldering tails</a:t>
            </a:r>
          </a:p>
          <a:p>
            <a:endParaRPr lang="en-US" sz="3200" dirty="0"/>
          </a:p>
          <a:p>
            <a:r>
              <a:rPr lang="en-US" sz="3200" b="1" dirty="0"/>
              <a:t>Plume rise </a:t>
            </a:r>
            <a:r>
              <a:rPr lang="en-US" sz="3200" dirty="0"/>
              <a:t>method – heat output from a single representative pile</a:t>
            </a:r>
          </a:p>
          <a:p>
            <a:pPr lvl="1"/>
            <a:r>
              <a:rPr lang="en-US" sz="2800" dirty="0"/>
              <a:t>Estimates using SMOKE/CMAQ Briggs approach show most in lowest layers</a:t>
            </a:r>
          </a:p>
          <a:p>
            <a:endParaRPr lang="en-US" sz="3200" dirty="0"/>
          </a:p>
          <a:p>
            <a:r>
              <a:rPr lang="en-US" sz="3200" b="1" dirty="0"/>
              <a:t>HAPs</a:t>
            </a:r>
            <a:r>
              <a:rPr lang="en-US" sz="3200" dirty="0"/>
              <a:t> and pile-specific speciation profiles</a:t>
            </a:r>
          </a:p>
          <a:p>
            <a:endParaRPr lang="en-US" sz="3200" dirty="0"/>
          </a:p>
          <a:p>
            <a:r>
              <a:rPr lang="en-US" sz="3200" dirty="0"/>
              <a:t>Pile Burns included in 2023 NEI request for data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2453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5DA45-74EB-083D-33DB-722E14FE2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0110"/>
            <a:ext cx="10565524" cy="62378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Contact: James Beidler Beidler.James@epa.gov</a:t>
            </a:r>
          </a:p>
          <a:p>
            <a:pPr marL="0" indent="0" algn="l">
              <a:buNone/>
            </a:pPr>
            <a:endParaRPr lang="en-US" sz="1050" b="0" i="0" u="none" strike="noStrike" baseline="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b="0" i="0" u="none" strike="noStrike" baseline="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dirty="0">
              <a:latin typeface="TimesNewRomanPSMT"/>
            </a:endParaRPr>
          </a:p>
          <a:p>
            <a:pPr marL="0" indent="0" algn="l">
              <a:buNone/>
            </a:pPr>
            <a:endParaRPr lang="en-US" sz="1050" b="0" i="0" u="none" strike="noStrike" baseline="0" dirty="0">
              <a:latin typeface="TimesNewRomanPSMT"/>
            </a:endParaRPr>
          </a:p>
          <a:p>
            <a:pPr marL="0" indent="0" algn="l">
              <a:buNone/>
            </a:pPr>
            <a:endParaRPr lang="en-US" sz="1400" dirty="0">
              <a:latin typeface="TimesNewRomanPSMT"/>
            </a:endParaRPr>
          </a:p>
          <a:p>
            <a:pPr marL="0" indent="0" algn="l">
              <a:buNone/>
            </a:pPr>
            <a:endParaRPr lang="en-US" sz="1600" dirty="0">
              <a:latin typeface="TimesNewRomanPSMT"/>
            </a:endParaRPr>
          </a:p>
          <a:p>
            <a:pPr marL="0" indent="0" algn="l">
              <a:buNone/>
            </a:pPr>
            <a:endParaRPr lang="en-US" sz="1600" b="0" i="0" u="none" strike="noStrike" baseline="0" dirty="0">
              <a:latin typeface="TimesNewRomanPSMT"/>
            </a:endParaRPr>
          </a:p>
          <a:p>
            <a:pPr marL="0" indent="0" algn="ctr">
              <a:buNone/>
            </a:pPr>
            <a:r>
              <a:rPr lang="en-US" sz="1800" b="1" i="0" u="none" strike="noStrike" baseline="0" dirty="0"/>
              <a:t>The views expressed in this presentation are those of the author(s) and do not necessarily represent the views or the policies of the U.S. Environmental Protection Agency</a:t>
            </a:r>
            <a:r>
              <a:rPr lang="en-US" sz="1600" b="0" i="0" u="none" strike="noStrike" baseline="0" dirty="0">
                <a:latin typeface="TimesNewRomanPSMT"/>
              </a:rPr>
              <a:t>.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CB66B-EC1D-D66E-2C37-6D778F52305A}"/>
              </a:ext>
            </a:extLst>
          </p:cNvPr>
          <p:cNvSpPr txBox="1"/>
          <p:nvPr/>
        </p:nvSpPr>
        <p:spPr>
          <a:xfrm>
            <a:off x="3229509" y="6596390"/>
            <a:ext cx="60977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https://forestry.nv.gov/uploads/missions/Spooner_Rx_Burn_-_202220220220_0012.JPG</a:t>
            </a:r>
          </a:p>
        </p:txBody>
      </p:sp>
      <p:pic>
        <p:nvPicPr>
          <p:cNvPr id="1026" name="Picture 2" descr="After a pile is burn, there should be no evidence of logs or flammable vegetative materials, as shown in this image. ">
            <a:extLst>
              <a:ext uri="{FF2B5EF4-FFF2-40B4-BE49-F238E27FC236}">
                <a16:creationId xmlns:a16="http://schemas.microsoft.com/office/drawing/2014/main" id="{E88B7293-B8BE-45BC-3883-5EB914B8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04" y="1371687"/>
            <a:ext cx="5617413" cy="421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74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8C9F-2CDD-C018-AC7C-2B1B1637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432" y="-2298"/>
            <a:ext cx="10515600" cy="735450"/>
          </a:xfrm>
        </p:spPr>
        <p:txBody>
          <a:bodyPr/>
          <a:lstStyle/>
          <a:p>
            <a:r>
              <a:rPr lang="en-US" dirty="0"/>
              <a:t>What is a Pile Burn?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098" name="Picture 2" descr="Wildland Fire: Pile Burning at Rocky Mountain NP (U.S. National Park  Service)">
            <a:extLst>
              <a:ext uri="{FF2B5EF4-FFF2-40B4-BE49-F238E27FC236}">
                <a16:creationId xmlns:a16="http://schemas.microsoft.com/office/drawing/2014/main" id="{A1668BA8-2D24-29E0-D654-0A1E8C5CD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04" y="1434299"/>
            <a:ext cx="5801782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AB309-7AE7-EA4C-8B6F-25339EC93B2E}"/>
              </a:ext>
            </a:extLst>
          </p:cNvPr>
          <p:cNvSpPr txBox="1"/>
          <p:nvPr/>
        </p:nvSpPr>
        <p:spPr>
          <a:xfrm>
            <a:off x="4242619" y="5785636"/>
            <a:ext cx="3706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Piles in Rocky Mountain National Park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0A11D-9EC5-525D-DAE7-2628FC719ACE}"/>
              </a:ext>
            </a:extLst>
          </p:cNvPr>
          <p:cNvSpPr txBox="1"/>
          <p:nvPr/>
        </p:nvSpPr>
        <p:spPr>
          <a:xfrm>
            <a:off x="6390218" y="6604084"/>
            <a:ext cx="58017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Image source: https://www.nps.gov/subjects/fire/images/12_co_romo_FireAdaptedCommunities.jpg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2FB12D-FD13-F81E-0095-BBE7F57F7020}"/>
              </a:ext>
            </a:extLst>
          </p:cNvPr>
          <p:cNvCxnSpPr/>
          <p:nvPr/>
        </p:nvCxnSpPr>
        <p:spPr>
          <a:xfrm>
            <a:off x="1524000" y="2379406"/>
            <a:ext cx="1847713" cy="17599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81BCA1-FFE5-23DD-DFE4-B4BF28AC8D30}"/>
              </a:ext>
            </a:extLst>
          </p:cNvPr>
          <p:cNvSpPr txBox="1"/>
          <p:nvPr/>
        </p:nvSpPr>
        <p:spPr>
          <a:xfrm>
            <a:off x="68797" y="1733075"/>
            <a:ext cx="291040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Thinned or downed woody</a:t>
            </a:r>
          </a:p>
          <a:p>
            <a:r>
              <a:rPr lang="en-US" dirty="0"/>
              <a:t>biomass are placed into </a:t>
            </a:r>
            <a:r>
              <a:rPr lang="en-US" b="1" dirty="0"/>
              <a:t>piles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8D7C87-3FCF-FF4B-3501-937933402D2C}"/>
              </a:ext>
            </a:extLst>
          </p:cNvPr>
          <p:cNvCxnSpPr>
            <a:cxnSpLocks/>
          </p:cNvCxnSpPr>
          <p:nvPr/>
        </p:nvCxnSpPr>
        <p:spPr>
          <a:xfrm flipH="1">
            <a:off x="7861867" y="1075904"/>
            <a:ext cx="1276229" cy="6089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C94BFCE-991F-1BAF-80D8-0A5050AA0567}"/>
              </a:ext>
            </a:extLst>
          </p:cNvPr>
          <p:cNvSpPr txBox="1"/>
          <p:nvPr/>
        </p:nvSpPr>
        <p:spPr>
          <a:xfrm>
            <a:off x="9138096" y="576976"/>
            <a:ext cx="26754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Piles may sit until wood is dry and conditions are right for ignition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4F7DEE-AB47-1993-FA98-28714D165C3F}"/>
              </a:ext>
            </a:extLst>
          </p:cNvPr>
          <p:cNvCxnSpPr>
            <a:cxnSpLocks/>
          </p:cNvCxnSpPr>
          <p:nvPr/>
        </p:nvCxnSpPr>
        <p:spPr>
          <a:xfrm flipH="1">
            <a:off x="8161927" y="3624103"/>
            <a:ext cx="1276229" cy="6089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D4401D4-4220-9C9C-952C-3F1140962327}"/>
              </a:ext>
            </a:extLst>
          </p:cNvPr>
          <p:cNvSpPr txBox="1"/>
          <p:nvPr/>
        </p:nvSpPr>
        <p:spPr>
          <a:xfrm>
            <a:off x="9438156" y="2939052"/>
            <a:ext cx="267541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Piles can be stacked by hand or machine in a variety of geometries and sizes</a:t>
            </a:r>
          </a:p>
        </p:txBody>
      </p:sp>
    </p:spTree>
    <p:extLst>
      <p:ext uri="{BB962C8B-B14F-4D97-AF65-F5344CB8AC3E}">
        <p14:creationId xmlns:p14="http://schemas.microsoft.com/office/powerpoint/2010/main" val="172475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0070-6FB8-BF9E-5046-3A2CF596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64" y="53958"/>
            <a:ext cx="10515600" cy="688055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pile burns important?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5972F-F8A8-7F1C-577F-4CEEA2DD1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65" y="1985601"/>
            <a:ext cx="7978499" cy="4564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F863C-0F76-F583-59F8-7203147DCD7D}"/>
              </a:ext>
            </a:extLst>
          </p:cNvPr>
          <p:cNvSpPr txBox="1"/>
          <p:nvPr/>
        </p:nvSpPr>
        <p:spPr>
          <a:xfrm>
            <a:off x="5638027" y="6550223"/>
            <a:ext cx="48750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Oregon Department of Forestry 2022 Oregon Smoke Management Report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CB829E-C9AE-121E-F912-A8944A9DFE2B}"/>
              </a:ext>
            </a:extLst>
          </p:cNvPr>
          <p:cNvCxnSpPr>
            <a:cxnSpLocks/>
          </p:cNvCxnSpPr>
          <p:nvPr/>
        </p:nvCxnSpPr>
        <p:spPr>
          <a:xfrm flipH="1">
            <a:off x="9923489" y="1830033"/>
            <a:ext cx="1051448" cy="15427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CD749F-AA7D-0C9B-7154-D2F429B67E88}"/>
              </a:ext>
            </a:extLst>
          </p:cNvPr>
          <p:cNvSpPr txBox="1"/>
          <p:nvPr/>
        </p:nvSpPr>
        <p:spPr>
          <a:xfrm>
            <a:off x="9130840" y="906703"/>
            <a:ext cx="291040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~75-90%</a:t>
            </a:r>
            <a:r>
              <a:rPr lang="en-US" dirty="0"/>
              <a:t> of area treated with fire in </a:t>
            </a:r>
            <a:r>
              <a:rPr lang="en-US" b="1" dirty="0"/>
              <a:t>Oregon</a:t>
            </a:r>
            <a:r>
              <a:rPr lang="en-US" dirty="0"/>
              <a:t> each year are in the form of pile burns.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4C71B6-5EA6-7045-9CED-46677402C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43" y="906703"/>
            <a:ext cx="3554263" cy="58163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Pile burn (PB) emissions estimates not included in 2020 NEI methods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Rx Fire a large contributor to PM in CONUS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2020 NEI misclassed pile burns as area prescribed burns (e.g. broadcast and </a:t>
            </a:r>
            <a:r>
              <a:rPr lang="en-US" dirty="0" err="1"/>
              <a:t>underburn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03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F2862-3F70-EFBA-B20E-BC33C64D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65" y="1"/>
            <a:ext cx="10515600" cy="764498"/>
          </a:xfrm>
        </p:spPr>
        <p:txBody>
          <a:bodyPr/>
          <a:lstStyle/>
          <a:p>
            <a:r>
              <a:rPr lang="en-US" dirty="0"/>
              <a:t>Land Manager Tools for Pile Burn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41C67-8B91-2F21-17A5-D1BD0CACA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9332"/>
            <a:ext cx="10515600" cy="131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US Forest Service (USFS) and University of Washington (UW) maintains a pile burn calculator based on methods in CONSUME and Hardy 1996.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06A1A-66E2-E657-A699-7425F17C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708" y="2188173"/>
            <a:ext cx="7376584" cy="4252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AAE59-A9CA-3C5C-9565-CA1020C92D9D}"/>
              </a:ext>
            </a:extLst>
          </p:cNvPr>
          <p:cNvSpPr txBox="1"/>
          <p:nvPr/>
        </p:nvSpPr>
        <p:spPr>
          <a:xfrm>
            <a:off x="3833052" y="6440557"/>
            <a:ext cx="428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https://depts.washington.edu/nwfire/piles/</a:t>
            </a:r>
          </a:p>
        </p:txBody>
      </p:sp>
    </p:spTree>
    <p:extLst>
      <p:ext uri="{BB962C8B-B14F-4D97-AF65-F5344CB8AC3E}">
        <p14:creationId xmlns:p14="http://schemas.microsoft.com/office/powerpoint/2010/main" val="92294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F763-C3D4-8E2A-D367-CEE071360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64" y="1"/>
            <a:ext cx="10515600" cy="786984"/>
          </a:xfrm>
        </p:spPr>
        <p:txBody>
          <a:bodyPr/>
          <a:lstStyle/>
          <a:p>
            <a:r>
              <a:rPr lang="en-US" dirty="0"/>
              <a:t>Estimating Pile Burn Emissions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C87F6B-85F6-84D3-858C-A4C87425AC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9529" y="1199213"/>
                <a:ext cx="10515600" cy="52615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Pile Burning Emissions = </a:t>
                </a:r>
                <a:r>
                  <a:rPr lang="en-US" b="1" dirty="0">
                    <a:solidFill>
                      <a:srgbClr val="FF0000"/>
                    </a:solidFill>
                  </a:rPr>
                  <a:t>Biomass Burned </a:t>
                </a:r>
                <a:r>
                  <a:rPr lang="en-US" b="1" dirty="0"/>
                  <a:t>* </a:t>
                </a:r>
                <a:r>
                  <a:rPr lang="en-US" b="1" dirty="0">
                    <a:solidFill>
                      <a:srgbClr val="00B050"/>
                    </a:solidFill>
                  </a:rPr>
                  <a:t>Emission Factor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Biomass burned (tons) =</a:t>
                </a:r>
                <a:endParaRPr lang="en-US" b="1" dirty="0"/>
              </a:p>
              <a:p>
                <a:pPr marL="457200" lvl="1" indent="0">
                  <a:buNone/>
                </a:pPr>
                <a:r>
                  <a:rPr lang="en-US" b="1" dirty="0"/>
                  <a:t>(All calculations are equivalent)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𝑀𝑎𝑠𝑠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𝑐𝑜𝑛𝑠𝑢𝑚𝑒𝑑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𝑀𝑎𝑠𝑠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𝑝𝑖𝑙𝑒𝑑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𝑚𝑎𝑡𝑒𝑟𝑖𝑎𝑙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𝑐𝑜𝑛𝑠𝑢𝑚𝑝𝑡𝑖𝑜𝑛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𝑓𝑟𝑎𝑐𝑡𝑖𝑜𝑛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𝐶𝐹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i="1" dirty="0"/>
                  <a:t>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𝑃𝑖𝑙𝑒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𝑣𝑜𝑙𝑢𝑚𝑒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𝑏𝑖𝑜𝑚𝑎𝑠𝑠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𝑑𝑒𝑛𝑠𝑖𝑡𝑦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𝑝𝑎𝑐𝑘𝑖𝑛𝑔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𝑟𝑎𝑡𝑖𝑜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𝐶𝐹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𝐴𝑟𝑒𝑎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𝑓𝑢𝑒𝑙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𝑙𝑜𝑎𝑑𝑖𝑛𝑔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𝐶𝐹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b="1" dirty="0">
                    <a:solidFill>
                      <a:srgbClr val="00B050"/>
                    </a:solidFill>
                  </a:rPr>
                  <a:t>Emission factors (g/kg)</a:t>
                </a:r>
              </a:p>
              <a:p>
                <a:pPr lvl="1"/>
                <a:r>
                  <a:rPr lang="en-US" dirty="0"/>
                  <a:t>Smoke Emissions Reference Application (SERA) pile burn factors</a:t>
                </a:r>
              </a:p>
              <a:p>
                <a:pPr lvl="1"/>
                <a:r>
                  <a:rPr lang="en-US" dirty="0"/>
                  <a:t>By combustion phase where possible: flaming vs. smoldering vs. residual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C87F6B-85F6-84D3-858C-A4C87425AC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9529" y="1199213"/>
                <a:ext cx="10515600" cy="5261548"/>
              </a:xfrm>
              <a:blipFill>
                <a:blip r:embed="rId3"/>
                <a:stretch>
                  <a:fillRect l="-1159" t="-1970" b="-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971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82270-2462-EFAC-A4EE-D495E66F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65" y="1"/>
            <a:ext cx="10515600" cy="704538"/>
          </a:xfrm>
        </p:spPr>
        <p:txBody>
          <a:bodyPr/>
          <a:lstStyle/>
          <a:p>
            <a:r>
              <a:rPr lang="en-US" dirty="0"/>
              <a:t>Estimating Biomass Burned From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05D31-EAE4-3B25-9CB5-ECC172386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29" y="1089144"/>
            <a:ext cx="7855584" cy="55110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Activity supplied as a </a:t>
            </a:r>
            <a:r>
              <a:rPr lang="en-US" b="1" dirty="0"/>
              <a:t>mass</a:t>
            </a:r>
          </a:p>
          <a:p>
            <a:pPr lvl="1"/>
            <a:r>
              <a:rPr lang="en-US" dirty="0"/>
              <a:t>If it is burned or consumed – great! Nothing more to do.</a:t>
            </a:r>
          </a:p>
          <a:p>
            <a:pPr lvl="1"/>
            <a:r>
              <a:rPr lang="en-US" dirty="0"/>
              <a:t>If it is total mass in pile – apply the consumption fraction (75-95% Hardy 1996) (90-95% Wright 2019)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Activity supplied as a </a:t>
            </a:r>
            <a:r>
              <a:rPr lang="en-US" b="1" dirty="0"/>
              <a:t>pile volume</a:t>
            </a:r>
          </a:p>
          <a:p>
            <a:pPr lvl="1"/>
            <a:r>
              <a:rPr lang="en-US" dirty="0"/>
              <a:t>Determine packing ratio to calculate effective volume (0.1-0.3 Hardy 1996/CONSUME v3) for machine piles</a:t>
            </a:r>
          </a:p>
          <a:p>
            <a:pPr lvl="1"/>
            <a:r>
              <a:rPr lang="en-US" dirty="0"/>
              <a:t>Determine wood species to calculate mass using biomass density (Miles 2009) or regression formula (Wright 2010)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Activity supplied as a </a:t>
            </a:r>
            <a:r>
              <a:rPr lang="en-US" b="1" dirty="0"/>
              <a:t>geometry</a:t>
            </a:r>
          </a:p>
          <a:p>
            <a:pPr lvl="1"/>
            <a:r>
              <a:rPr lang="en-US" dirty="0"/>
              <a:t>Determine best volume formula to calculate pile volume</a:t>
            </a:r>
          </a:p>
          <a:p>
            <a:pPr lvl="1"/>
            <a:r>
              <a:rPr lang="en-US" dirty="0"/>
              <a:t>Follow the pile volume method above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E3713-8B8A-CEA3-4697-734248B3F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713" y="950130"/>
            <a:ext cx="3877424" cy="5650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81B3A-F7AC-625E-C0F0-5E689C3F2350}"/>
              </a:ext>
            </a:extLst>
          </p:cNvPr>
          <p:cNvSpPr txBox="1"/>
          <p:nvPr/>
        </p:nvSpPr>
        <p:spPr>
          <a:xfrm>
            <a:off x="8034713" y="6558797"/>
            <a:ext cx="17163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Image source: Hardy 1996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009668-838E-087E-3C70-1BFD04257C6E}"/>
                  </a:ext>
                </a:extLst>
              </p14:cNvPr>
              <p14:cNvContentPartPr/>
              <p14:nvPr/>
            </p14:nvContentPartPr>
            <p14:xfrm>
              <a:off x="8412438" y="1160979"/>
              <a:ext cx="1217160" cy="31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009668-838E-087E-3C70-1BFD04257C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58438" y="1052979"/>
                <a:ext cx="132480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4D35F7-2FBC-5E06-A012-48910C4A722A}"/>
                  </a:ext>
                </a:extLst>
              </p14:cNvPr>
              <p14:cNvContentPartPr/>
              <p14:nvPr/>
            </p14:nvContentPartPr>
            <p14:xfrm>
              <a:off x="10542198" y="1161699"/>
              <a:ext cx="730440" cy="66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4D35F7-2FBC-5E06-A012-48910C4A722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88558" y="1053699"/>
                <a:ext cx="83808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3949620-1309-4046-2214-B82CAB3E611C}"/>
                  </a:ext>
                </a:extLst>
              </p14:cNvPr>
              <p14:cNvContentPartPr/>
              <p14:nvPr/>
            </p14:nvContentPartPr>
            <p14:xfrm>
              <a:off x="8422878" y="2753979"/>
              <a:ext cx="72000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3949620-1309-4046-2214-B82CAB3E61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69238" y="2645979"/>
                <a:ext cx="827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AB27E51-207E-90E2-BA6F-ED9E5AD6DA0E}"/>
                  </a:ext>
                </a:extLst>
              </p14:cNvPr>
              <p14:cNvContentPartPr/>
              <p14:nvPr/>
            </p14:nvContentPartPr>
            <p14:xfrm>
              <a:off x="10294878" y="4152219"/>
              <a:ext cx="737280" cy="23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AB27E51-207E-90E2-BA6F-ED9E5AD6DA0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40878" y="4044219"/>
                <a:ext cx="844920" cy="238680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478B53-5079-B765-BEDC-263113BD7397}"/>
              </a:ext>
            </a:extLst>
          </p:cNvPr>
          <p:cNvCxnSpPr>
            <a:cxnSpLocks/>
          </p:cNvCxnSpPr>
          <p:nvPr/>
        </p:nvCxnSpPr>
        <p:spPr>
          <a:xfrm flipV="1">
            <a:off x="5154918" y="5006714"/>
            <a:ext cx="2755692" cy="533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35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82270-2462-EFAC-A4EE-D495E66F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432" y="1"/>
            <a:ext cx="10515600" cy="734518"/>
          </a:xfrm>
        </p:spPr>
        <p:txBody>
          <a:bodyPr/>
          <a:lstStyle/>
          <a:p>
            <a:r>
              <a:rPr lang="en-US" dirty="0"/>
              <a:t>Estimating Biomass Burned from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05D31-EAE4-3B25-9CB5-ECC172386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24" y="673674"/>
            <a:ext cx="10863431" cy="4659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4.5 tons/acre median value derived from CA and WA permit data</a:t>
            </a:r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r>
              <a:rPr lang="en-US" sz="900" dirty="0"/>
              <a:t>Em</a:t>
            </a:r>
          </a:p>
          <a:p>
            <a:pPr lvl="1"/>
            <a:endParaRPr lang="en-US" sz="800" dirty="0">
              <a:highlight>
                <a:srgbClr val="FFFF00"/>
              </a:highlight>
            </a:endParaRPr>
          </a:p>
        </p:txBody>
      </p:sp>
      <p:pic>
        <p:nvPicPr>
          <p:cNvPr id="16" name="Picture 15" descr="Chart, box and whisker chart&#10;&#10;Description automatically generated">
            <a:extLst>
              <a:ext uri="{FF2B5EF4-FFF2-40B4-BE49-F238E27FC236}">
                <a16:creationId xmlns:a16="http://schemas.microsoft.com/office/drawing/2014/main" id="{AE30C28A-E4E8-5154-DD9E-74441C869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91" y="1064694"/>
            <a:ext cx="6320976" cy="4981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31217B63-1CC0-3FE2-4A34-4C52BEEF76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451" y="6046264"/>
                <a:ext cx="10863431" cy="7940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8800" dirty="0"/>
                  <a:t>For states and agencies that only provide </a:t>
                </a:r>
                <a:r>
                  <a:rPr lang="en-US" sz="8800" b="1" dirty="0"/>
                  <a:t>area</a:t>
                </a:r>
                <a:r>
                  <a:rPr lang="en-US" sz="8800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𝐵𝑖𝑜𝑚𝑎𝑠𝑠</m:t>
                      </m:r>
                      <m:r>
                        <a:rPr lang="en-US" sz="8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8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𝑏𝑢𝑟𝑛𝑒𝑑</m:t>
                      </m:r>
                      <m:r>
                        <a:rPr lang="en-US" sz="8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8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8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8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8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8400" b="1" i="1" dirty="0">
                          <a:latin typeface="Cambria Math" panose="02040503050406030204" pitchFamily="18" charset="0"/>
                        </a:rPr>
                        <m:t>𝒕𝒐𝒏𝒔</m:t>
                      </m:r>
                      <m:r>
                        <a:rPr lang="en-US" sz="8400" b="1" i="1" dirty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8400" b="1" i="1" dirty="0">
                          <a:latin typeface="Cambria Math" panose="02040503050406030204" pitchFamily="18" charset="0"/>
                        </a:rPr>
                        <m:t>𝒂𝒄𝒓𝒆</m:t>
                      </m:r>
                      <m:r>
                        <a:rPr lang="en-US" sz="8400" i="1" dirty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sz="8400" i="1" dirty="0">
                          <a:latin typeface="Cambria Math" panose="02040503050406030204" pitchFamily="18" charset="0"/>
                        </a:rPr>
                        <m:t>𝑎𝑐𝑟𝑒𝑠</m:t>
                      </m:r>
                      <m:r>
                        <a:rPr lang="en-US" sz="8400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8400" i="1" dirty="0">
                          <a:latin typeface="Cambria Math" panose="02040503050406030204" pitchFamily="18" charset="0"/>
                        </a:rPr>
                        <m:t>𝑡𝑟𝑒𝑎𝑡𝑒𝑑</m:t>
                      </m:r>
                      <m:r>
                        <a:rPr lang="en-US" sz="8400" i="1" dirty="0">
                          <a:latin typeface="Cambria Math" panose="02040503050406030204" pitchFamily="18" charset="0"/>
                        </a:rPr>
                        <m:t>) × </m:t>
                      </m:r>
                      <m:r>
                        <a:rPr lang="en-US" sz="8400" i="1" dirty="0">
                          <a:latin typeface="Cambria Math" panose="02040503050406030204" pitchFamily="18" charset="0"/>
                        </a:rPr>
                        <m:t>𝐶𝐹</m:t>
                      </m:r>
                    </m:oMath>
                  </m:oMathPara>
                </a14:m>
                <a:endParaRPr lang="en-US" sz="84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Em</a:t>
                </a:r>
              </a:p>
              <a:p>
                <a:pPr lvl="1"/>
                <a:endParaRPr lang="en-US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31217B63-1CC0-3FE2-4A34-4C52BEEF7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51" y="6046264"/>
                <a:ext cx="10863431" cy="794028"/>
              </a:xfrm>
              <a:prstGeom prst="rect">
                <a:avLst/>
              </a:prstGeom>
              <a:blipFill>
                <a:blip r:embed="rId5"/>
                <a:stretch>
                  <a:fillRect t="-16154" b="-2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932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09CB-0770-2B5F-10A0-3F9BEB135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529" y="18255"/>
            <a:ext cx="10515600" cy="673407"/>
          </a:xfrm>
        </p:spPr>
        <p:txBody>
          <a:bodyPr>
            <a:normAutofit fontScale="90000"/>
          </a:bodyPr>
          <a:lstStyle/>
          <a:p>
            <a:r>
              <a:rPr lang="en-US" dirty="0"/>
              <a:t>2022 Pile Burn Activity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9465DB6-7E3C-E87B-E09C-892B13E140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815233"/>
              </p:ext>
            </p:extLst>
          </p:nvPr>
        </p:nvGraphicFramePr>
        <p:xfrm>
          <a:off x="124524" y="1004080"/>
          <a:ext cx="8147979" cy="5266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519F90-58B2-AB57-01F2-A5231D98B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8898" y="954103"/>
            <a:ext cx="3758578" cy="5837565"/>
          </a:xfrm>
        </p:spPr>
        <p:txBody>
          <a:bodyPr>
            <a:normAutofit/>
          </a:bodyPr>
          <a:lstStyle/>
          <a:p>
            <a:r>
              <a:rPr lang="en-US" dirty="0"/>
              <a:t>EPA received pile burn activity from</a:t>
            </a:r>
          </a:p>
          <a:p>
            <a:pPr lvl="1"/>
            <a:r>
              <a:rPr lang="en-US" dirty="0"/>
              <a:t>13 States</a:t>
            </a:r>
          </a:p>
          <a:p>
            <a:pPr lvl="1"/>
            <a:r>
              <a:rPr lang="en-US" dirty="0"/>
              <a:t>2 Federal Agencies</a:t>
            </a:r>
          </a:p>
          <a:p>
            <a:pPr lvl="1"/>
            <a:r>
              <a:rPr lang="en-US" dirty="0"/>
              <a:t>1 Tribe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Permit and other activity critical to emissions estimates</a:t>
            </a:r>
          </a:p>
          <a:p>
            <a:endParaRPr lang="en-US" dirty="0"/>
          </a:p>
          <a:p>
            <a:r>
              <a:rPr lang="en-US" dirty="0"/>
              <a:t>Each record may represent multiple piles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35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87C13F-95B4-14DD-AD03-F9D76F1C3EA9}"/>
              </a:ext>
            </a:extLst>
          </p:cNvPr>
          <p:cNvSpPr/>
          <p:nvPr/>
        </p:nvSpPr>
        <p:spPr>
          <a:xfrm>
            <a:off x="4256850" y="1755538"/>
            <a:ext cx="2039363" cy="86905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Non-ag and grassland</a:t>
            </a:r>
            <a:r>
              <a:rPr lang="en-US" b="1" dirty="0"/>
              <a:t> </a:t>
            </a:r>
            <a:r>
              <a:rPr lang="en-US" dirty="0"/>
              <a:t>satellite detects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35C784-35FA-9D8A-6B9A-3036DC59A3A6}"/>
              </a:ext>
            </a:extLst>
          </p:cNvPr>
          <p:cNvSpPr/>
          <p:nvPr/>
        </p:nvSpPr>
        <p:spPr>
          <a:xfrm>
            <a:off x="6504567" y="934986"/>
            <a:ext cx="2054085" cy="166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ICS-209(WF)</a:t>
            </a:r>
          </a:p>
          <a:p>
            <a:pPr algn="ctr"/>
            <a:r>
              <a:rPr lang="en-US" sz="2000" dirty="0"/>
              <a:t>WFIGS (WF)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FACTS(WF/Rx/PB)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DOI (Rx/PB)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D184FEF-E4DC-41D4-CEA7-0878D5AE58B8}"/>
              </a:ext>
            </a:extLst>
          </p:cNvPr>
          <p:cNvSpPr/>
          <p:nvPr/>
        </p:nvSpPr>
        <p:spPr>
          <a:xfrm rot="5400000">
            <a:off x="5201281" y="2697854"/>
            <a:ext cx="445558" cy="491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5D269C-DA67-E6AD-1810-1EC2FC020059}"/>
              </a:ext>
            </a:extLst>
          </p:cNvPr>
          <p:cNvSpPr/>
          <p:nvPr/>
        </p:nvSpPr>
        <p:spPr>
          <a:xfrm rot="5400000">
            <a:off x="7196923" y="2631545"/>
            <a:ext cx="445558" cy="491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319A5D-EAC2-71B3-DD7E-FBD12269A0B1}"/>
              </a:ext>
            </a:extLst>
          </p:cNvPr>
          <p:cNvSpPr/>
          <p:nvPr/>
        </p:nvSpPr>
        <p:spPr>
          <a:xfrm>
            <a:off x="4703743" y="3041213"/>
            <a:ext cx="3421626" cy="200199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Python Modified SmartFire2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34BE404-1E5D-CA5C-67A7-38002B6C086A}"/>
              </a:ext>
            </a:extLst>
          </p:cNvPr>
          <p:cNvSpPr/>
          <p:nvPr/>
        </p:nvSpPr>
        <p:spPr>
          <a:xfrm rot="5400000">
            <a:off x="6191776" y="5018619"/>
            <a:ext cx="445558" cy="491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1426D1-0BEC-DB67-FDE2-EA0E6D6C2C04}"/>
              </a:ext>
            </a:extLst>
          </p:cNvPr>
          <p:cNvSpPr/>
          <p:nvPr/>
        </p:nvSpPr>
        <p:spPr>
          <a:xfrm>
            <a:off x="4787299" y="5529739"/>
            <a:ext cx="3268134" cy="76568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Day-specific Fire </a:t>
            </a:r>
            <a:r>
              <a:rPr lang="en-US" b="1" dirty="0"/>
              <a:t>lat-lon</a:t>
            </a:r>
            <a:r>
              <a:rPr lang="en-US" dirty="0"/>
              <a:t>, Type and Acres Burned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D4DC6F2-1CA5-7DB5-0330-763C507E2732}"/>
              </a:ext>
            </a:extLst>
          </p:cNvPr>
          <p:cNvSpPr/>
          <p:nvPr/>
        </p:nvSpPr>
        <p:spPr>
          <a:xfrm rot="8745508">
            <a:off x="8058058" y="3264373"/>
            <a:ext cx="914334" cy="519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07F684-B81E-D595-D61B-D0AE6D31BDA3}"/>
              </a:ext>
            </a:extLst>
          </p:cNvPr>
          <p:cNvSpPr/>
          <p:nvPr/>
        </p:nvSpPr>
        <p:spPr>
          <a:xfrm>
            <a:off x="9020713" y="2442550"/>
            <a:ext cx="2089071" cy="8690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State/Local/Tribe (Rx and PB)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8F4FCF-287A-AC26-06BA-8F74C3CAF4FD}"/>
              </a:ext>
            </a:extLst>
          </p:cNvPr>
          <p:cNvSpPr/>
          <p:nvPr/>
        </p:nvSpPr>
        <p:spPr>
          <a:xfrm>
            <a:off x="1076197" y="5067867"/>
            <a:ext cx="2530789" cy="167647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BlueSky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Pipeline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BC8BF9C-409F-6CFE-5644-24BB012380D1}"/>
              </a:ext>
            </a:extLst>
          </p:cNvPr>
          <p:cNvSpPr/>
          <p:nvPr/>
        </p:nvSpPr>
        <p:spPr>
          <a:xfrm>
            <a:off x="9039357" y="5067867"/>
            <a:ext cx="2530789" cy="167647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Pile Burn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Processor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50187A8F-9177-27B2-01CA-93DA0CA973A6}"/>
              </a:ext>
            </a:extLst>
          </p:cNvPr>
          <p:cNvSpPr/>
          <p:nvPr/>
        </p:nvSpPr>
        <p:spPr>
          <a:xfrm>
            <a:off x="8080906" y="5539275"/>
            <a:ext cx="914334" cy="733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/>
            <a:r>
              <a:rPr lang="en-US" dirty="0"/>
              <a:t>PB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3EAD4757-8198-3CC1-B4C9-FD749B95FEA3}"/>
              </a:ext>
            </a:extLst>
          </p:cNvPr>
          <p:cNvSpPr/>
          <p:nvPr/>
        </p:nvSpPr>
        <p:spPr>
          <a:xfrm>
            <a:off x="3645994" y="5507257"/>
            <a:ext cx="1112519" cy="86905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WF/Rx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5F0B990-BB03-7EAC-6A23-272FEC8E3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977" y="1019223"/>
            <a:ext cx="3187564" cy="40221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Pile Burn (PB) activity removed from wildfire (WF) and prescribed fire (Rx) workflow</a:t>
            </a:r>
          </a:p>
          <a:p>
            <a:pPr lvl="1"/>
            <a:endParaRPr lang="en-US" dirty="0"/>
          </a:p>
          <a:p>
            <a:r>
              <a:rPr lang="en-US" dirty="0"/>
              <a:t>8% of PB permits reconcile spatially and temporally with satellite fire detections (HMS)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6F1C4F8B-7D7E-A7C8-9CB4-D8A1E532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529" y="18255"/>
            <a:ext cx="10515600" cy="673407"/>
          </a:xfrm>
        </p:spPr>
        <p:txBody>
          <a:bodyPr>
            <a:normAutofit fontScale="90000"/>
          </a:bodyPr>
          <a:lstStyle/>
          <a:p>
            <a:r>
              <a:rPr lang="en-US" dirty="0"/>
              <a:t>2022 Pile Burn Workflow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27650EF-16C1-3EE4-1E84-93FD906109BD}"/>
              </a:ext>
            </a:extLst>
          </p:cNvPr>
          <p:cNvSpPr/>
          <p:nvPr/>
        </p:nvSpPr>
        <p:spPr>
          <a:xfrm rot="7200905" flipH="1">
            <a:off x="10153927" y="4563484"/>
            <a:ext cx="529596" cy="395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70CE8B-6B31-66D8-F6E5-CBE9E6B91824}"/>
              </a:ext>
            </a:extLst>
          </p:cNvPr>
          <p:cNvSpPr/>
          <p:nvPr/>
        </p:nvSpPr>
        <p:spPr>
          <a:xfrm>
            <a:off x="9636476" y="3745073"/>
            <a:ext cx="1933670" cy="7620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Pile Burn Emissions</a:t>
            </a:r>
          </a:p>
        </p:txBody>
      </p:sp>
    </p:spTree>
    <p:extLst>
      <p:ext uri="{BB962C8B-B14F-4D97-AF65-F5344CB8AC3E}">
        <p14:creationId xmlns:p14="http://schemas.microsoft.com/office/powerpoint/2010/main" val="2898737289"/>
      </p:ext>
    </p:extLst>
  </p:cSld>
  <p:clrMapOvr>
    <a:masterClrMapping/>
  </p:clrMapOvr>
</p:sld>
</file>

<file path=ppt/theme/theme1.xml><?xml version="1.0" encoding="utf-8"?>
<a:theme xmlns:a="http://schemas.openxmlformats.org/drawingml/2006/main" name="epa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blue" id="{7A30A34D-4F12-40F4-BF78-649900349DBC}" vid="{F32ADD3F-2BB6-4533-8FE4-D225859E1E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3FB289611F48B69BD26C8D22F7B1" ma:contentTypeVersion="11" ma:contentTypeDescription="Create a new document." ma:contentTypeScope="" ma:versionID="87975a940b2bbf63695c698a9ecea0ff">
  <xsd:schema xmlns:xsd="http://www.w3.org/2001/XMLSchema" xmlns:xs="http://www.w3.org/2001/XMLSchema" xmlns:p="http://schemas.microsoft.com/office/2006/metadata/properties" xmlns:ns2="f2484c33-5be1-4920-86e2-479bf14a604b" xmlns:ns3="5e009ff4-007d-467e-80c6-b0b1ac168595" targetNamespace="http://schemas.microsoft.com/office/2006/metadata/properties" ma:root="true" ma:fieldsID="18becadcb25a3811afdae8a27869e4b6" ns2:_="" ns3:_="">
    <xsd:import namespace="f2484c33-5be1-4920-86e2-479bf14a604b"/>
    <xsd:import namespace="5e009ff4-007d-467e-80c6-b0b1ac1685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84c33-5be1-4920-86e2-479bf14a60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09ff4-007d-467e-80c6-b0b1ac16859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c354739-efdd-40ee-ba0f-2476beb0eb51}" ma:internalName="TaxCatchAll" ma:showField="CatchAllData" ma:web="5e009ff4-007d-467e-80c6-b0b1ac1685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484c33-5be1-4920-86e2-479bf14a604b">
      <Terms xmlns="http://schemas.microsoft.com/office/infopath/2007/PartnerControls"/>
    </lcf76f155ced4ddcb4097134ff3c332f>
    <TaxCatchAll xmlns="5e009ff4-007d-467e-80c6-b0b1ac168595" xsi:nil="true"/>
  </documentManagement>
</p:properties>
</file>

<file path=customXml/itemProps1.xml><?xml version="1.0" encoding="utf-8"?>
<ds:datastoreItem xmlns:ds="http://schemas.openxmlformats.org/officeDocument/2006/customXml" ds:itemID="{BCF97CDD-265B-4ABB-BE45-556DEA73719E}"/>
</file>

<file path=customXml/itemProps2.xml><?xml version="1.0" encoding="utf-8"?>
<ds:datastoreItem xmlns:ds="http://schemas.openxmlformats.org/officeDocument/2006/customXml" ds:itemID="{747B6886-CC42-4A80-881F-E2F356C42257}"/>
</file>

<file path=customXml/itemProps3.xml><?xml version="1.0" encoding="utf-8"?>
<ds:datastoreItem xmlns:ds="http://schemas.openxmlformats.org/officeDocument/2006/customXml" ds:itemID="{4D07E767-7161-48A4-8971-AD48ED4AAED3}"/>
</file>

<file path=docProps/app.xml><?xml version="1.0" encoding="utf-8"?>
<Properties xmlns="http://schemas.openxmlformats.org/officeDocument/2006/extended-properties" xmlns:vt="http://schemas.openxmlformats.org/officeDocument/2006/docPropsVTypes">
  <Template>epablue</Template>
  <TotalTime>100573</TotalTime>
  <Words>1008</Words>
  <Application>Microsoft Office PowerPoint</Application>
  <PresentationFormat>Widescreen</PresentationFormat>
  <Paragraphs>179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TimesNewRomanPSMT</vt:lpstr>
      <vt:lpstr>epablue</vt:lpstr>
      <vt:lpstr>Pile Burning Estimates in the 2022 Emissions Modeling Platform</vt:lpstr>
      <vt:lpstr>What is a Pile Burn?</vt:lpstr>
      <vt:lpstr>Why are pile burns important?</vt:lpstr>
      <vt:lpstr>Land Manager Tools for Pile Burn Emissions</vt:lpstr>
      <vt:lpstr>Estimating Pile Burn Emissions</vt:lpstr>
      <vt:lpstr>Estimating Biomass Burned From Activity</vt:lpstr>
      <vt:lpstr>Estimating Biomass Burned from Area</vt:lpstr>
      <vt:lpstr>2022 Pile Burn Activity</vt:lpstr>
      <vt:lpstr>2022 Pile Burn Workflow</vt:lpstr>
      <vt:lpstr>2022 National PM2.5 for All Wildland Fires</vt:lpstr>
      <vt:lpstr>2022 Pile Burn PM2.5 By County</vt:lpstr>
      <vt:lpstr>Impact on PM2.5: PB vs Broadcast Rx</vt:lpstr>
      <vt:lpstr>Conclusions</vt:lpstr>
      <vt:lpstr>Modeling and Future Work for 2023 NEI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Pile Burn Emission Factors</dc:title>
  <dc:creator>Beidler, James</dc:creator>
  <cp:lastModifiedBy>Beidler, James</cp:lastModifiedBy>
  <cp:revision>8</cp:revision>
  <dcterms:created xsi:type="dcterms:W3CDTF">2023-11-27T15:57:39Z</dcterms:created>
  <dcterms:modified xsi:type="dcterms:W3CDTF">2024-10-17T19:49:17Z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0x01010057583FB289611F48B69BD26C8D22F7B1</vt:lpwstr>
  </property>
</Properties>
</file>