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3"/>
  </p:notesMasterIdLst>
  <p:sldIdLst>
    <p:sldId id="260" r:id="rId6"/>
    <p:sldId id="936" r:id="rId7"/>
    <p:sldId id="15375" r:id="rId8"/>
    <p:sldId id="15355" r:id="rId9"/>
    <p:sldId id="257" r:id="rId10"/>
    <p:sldId id="266" r:id="rId11"/>
    <p:sldId id="615" r:id="rId12"/>
    <p:sldId id="616" r:id="rId13"/>
    <p:sldId id="15360" r:id="rId14"/>
    <p:sldId id="15361" r:id="rId15"/>
    <p:sldId id="15362" r:id="rId16"/>
    <p:sldId id="15364" r:id="rId17"/>
    <p:sldId id="15365" r:id="rId18"/>
    <p:sldId id="15366" r:id="rId19"/>
    <p:sldId id="15374" r:id="rId20"/>
    <p:sldId id="623" r:id="rId21"/>
    <p:sldId id="15358" r:id="rId22"/>
    <p:sldId id="619" r:id="rId23"/>
    <p:sldId id="15359" r:id="rId24"/>
    <p:sldId id="620" r:id="rId25"/>
    <p:sldId id="15363" r:id="rId26"/>
    <p:sldId id="618" r:id="rId27"/>
    <p:sldId id="15371" r:id="rId28"/>
    <p:sldId id="933" r:id="rId29"/>
    <p:sldId id="269" r:id="rId30"/>
    <p:sldId id="261" r:id="rId31"/>
    <p:sldId id="1535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48633FD-ABE9-A13A-60EE-701CF12D3321}" name="Nolte, Chris" initials="CGN" userId="Nolte, Chri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65"/>
    <a:srgbClr val="9DC3E6"/>
    <a:srgbClr val="3074B8"/>
    <a:srgbClr val="DEEBF7"/>
    <a:srgbClr val="C1F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5845" autoAdjust="0"/>
  </p:normalViewPr>
  <p:slideViewPr>
    <p:cSldViewPr snapToGrid="0">
      <p:cViewPr varScale="1">
        <p:scale>
          <a:sx n="165" d="100"/>
          <a:sy n="165" d="100"/>
        </p:scale>
        <p:origin x="120" y="366"/>
      </p:cViewPr>
      <p:guideLst>
        <p:guide orient="horz" pos="2496"/>
        <p:guide pos="3840"/>
      </p:guideLst>
    </p:cSldViewPr>
  </p:slideViewPr>
  <p:outlineViewPr>
    <p:cViewPr>
      <p:scale>
        <a:sx n="33" d="100"/>
        <a:sy n="33" d="100"/>
      </p:scale>
      <p:origin x="0" y="-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-lo-bio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-lo-bio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-lo-bio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-lo-bio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-lo-bi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usepa-my.sharepoint.com/personal/loughlin_dan_epa_gov/Documents/Profile/Desktop/graphics-for-demo-lo-bio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252173331731322"/>
          <c:y val="0.14680134211331705"/>
          <c:w val="0.59748487571932551"/>
          <c:h val="0.72850590368823498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4C-4168-BA05-CCF4167A6A39}"/>
              </c:ext>
            </c:extLst>
          </c:dPt>
          <c:dPt>
            <c:idx val="1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4C-4168-BA05-CCF4167A6A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4C-4168-BA05-CCF4167A6A39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4C-4168-BA05-CCF4167A6A39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4C-4168-BA05-CCF4167A6A39}"/>
              </c:ext>
            </c:extLst>
          </c:dPt>
          <c:dPt>
            <c:idx val="5"/>
            <c:bubble3D val="0"/>
            <c:spPr>
              <a:solidFill>
                <a:srgbClr val="9900C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4C-4168-BA05-CCF4167A6A39}"/>
              </c:ext>
            </c:extLst>
          </c:dPt>
          <c:dPt>
            <c:idx val="6"/>
            <c:bubble3D val="0"/>
            <c:spPr>
              <a:solidFill>
                <a:srgbClr val="00206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4C-4168-BA05-CCF4167A6A3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4C-4168-BA05-CCF4167A6A39}"/>
              </c:ext>
            </c:extLst>
          </c:dPt>
          <c:dLbls>
            <c:dLbl>
              <c:idx val="0"/>
              <c:layout>
                <c:manualLayout>
                  <c:x val="-6.6003969497923703E-3"/>
                  <c:y val="-2.715688272199131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4C-4168-BA05-CCF4167A6A39}"/>
                </c:ext>
              </c:extLst>
            </c:dLbl>
            <c:dLbl>
              <c:idx val="2"/>
              <c:layout>
                <c:manualLayout>
                  <c:x val="3.9721742170540253E-2"/>
                  <c:y val="-1.41365842086139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4C-4168-BA05-CCF4167A6A39}"/>
                </c:ext>
              </c:extLst>
            </c:dLbl>
            <c:dLbl>
              <c:idx val="5"/>
              <c:layout>
                <c:manualLayout>
                  <c:x val="-3.7559702820656203E-2"/>
                  <c:y val="-5.547771217394028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4C-4168-BA05-CCF4167A6A39}"/>
                </c:ext>
              </c:extLst>
            </c:dLbl>
            <c:dLbl>
              <c:idx val="6"/>
              <c:layout>
                <c:manualLayout>
                  <c:x val="-2.3184614175461939E-2"/>
                  <c:y val="-1.749534836333881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14C-4168-BA05-CCF4167A6A39}"/>
                </c:ext>
              </c:extLst>
            </c:dLbl>
            <c:dLbl>
              <c:idx val="7"/>
              <c:layout>
                <c:manualLayout>
                  <c:x val="-4.962595115728842E-2"/>
                  <c:y val="4.82452840343298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4C-4168-BA05-CCF4167A6A3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'BASE-CO2 by sector'!$C$36:$C$43</c:f>
              <c:strCache>
                <c:ptCount val="8"/>
                <c:pt idx="0">
                  <c:v>Electric</c:v>
                </c:pt>
                <c:pt idx="1">
                  <c:v>Fuel Production</c:v>
                </c:pt>
                <c:pt idx="2">
                  <c:v>Industry</c:v>
                </c:pt>
                <c:pt idx="3">
                  <c:v>Commercial</c:v>
                </c:pt>
                <c:pt idx="4">
                  <c:v>Residential</c:v>
                </c:pt>
                <c:pt idx="5">
                  <c:v>Air-Locomotive-Marine</c:v>
                </c:pt>
                <c:pt idx="6">
                  <c:v>Onroad-Freight</c:v>
                </c:pt>
                <c:pt idx="7">
                  <c:v>Onroad-Passenger</c:v>
                </c:pt>
              </c:strCache>
            </c:strRef>
          </c:cat>
          <c:val>
            <c:numRef>
              <c:f>'BASE-CO2 by sector'!$E$36:$E$43</c:f>
              <c:numCache>
                <c:formatCode>_(* #,##0_);_(* \(#,##0\);_(* "-"??_);_(@_)</c:formatCode>
                <c:ptCount val="8"/>
                <c:pt idx="0">
                  <c:v>1362.2743528314918</c:v>
                </c:pt>
                <c:pt idx="1">
                  <c:v>233.93333333333331</c:v>
                </c:pt>
                <c:pt idx="2">
                  <c:v>704.83291198351878</c:v>
                </c:pt>
                <c:pt idx="3">
                  <c:v>205.27149604085693</c:v>
                </c:pt>
                <c:pt idx="4">
                  <c:v>270.89599788207732</c:v>
                </c:pt>
                <c:pt idx="5">
                  <c:v>393.29189329263653</c:v>
                </c:pt>
                <c:pt idx="6">
                  <c:v>546.4930929533956</c:v>
                </c:pt>
                <c:pt idx="7">
                  <c:v>932.70692168268988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14C-4168-BA05-CCF4167A6A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National</a:t>
            </a:r>
            <a:r>
              <a:rPr lang="en-US" sz="1600" baseline="0" dirty="0">
                <a:solidFill>
                  <a:schemeClr val="tx1"/>
                </a:solidFill>
              </a:rPr>
              <a:t> air pollutant emission trends relative to 2020</a:t>
            </a:r>
            <a:endParaRPr lang="en-US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218690751327367E-2"/>
          <c:y val="0.10988465730314013"/>
          <c:w val="0.64914011822471107"/>
          <c:h val="0.80888034674145404"/>
        </c:manualLayout>
      </c:layout>
      <c:lineChart>
        <c:grouping val="standard"/>
        <c:varyColors val="0"/>
        <c:ser>
          <c:idx val="2"/>
          <c:order val="0"/>
          <c:tx>
            <c:strRef>
              <c:f>'air pollutants'!$D$24</c:f>
              <c:strCache>
                <c:ptCount val="1"/>
                <c:pt idx="0">
                  <c:v>NH3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pollutants'!$E$24:$K$24</c:f>
              <c:numCache>
                <c:formatCode>0%</c:formatCode>
                <c:ptCount val="7"/>
                <c:pt idx="0">
                  <c:v>0</c:v>
                </c:pt>
                <c:pt idx="1">
                  <c:v>7.035175879396971E-2</c:v>
                </c:pt>
                <c:pt idx="2">
                  <c:v>0.1256281407035178</c:v>
                </c:pt>
                <c:pt idx="3">
                  <c:v>0.18341708542713575</c:v>
                </c:pt>
                <c:pt idx="4">
                  <c:v>0.25125628140703538</c:v>
                </c:pt>
                <c:pt idx="5">
                  <c:v>0.32412060301507517</c:v>
                </c:pt>
                <c:pt idx="6">
                  <c:v>0.38944723618090449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06-4E56-8DAF-8EE8EEC9C582}"/>
            </c:ext>
          </c:extLst>
        </c:ser>
        <c:ser>
          <c:idx val="3"/>
          <c:order val="1"/>
          <c:tx>
            <c:strRef>
              <c:f>'air pollutants'!$D$25</c:f>
              <c:strCache>
                <c:ptCount val="1"/>
                <c:pt idx="0">
                  <c:v>NMVOC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pollutants'!$E$25:$K$25</c:f>
              <c:numCache>
                <c:formatCode>0%</c:formatCode>
                <c:ptCount val="7"/>
                <c:pt idx="0">
                  <c:v>0</c:v>
                </c:pt>
                <c:pt idx="1">
                  <c:v>3.0769230769230882E-2</c:v>
                </c:pt>
                <c:pt idx="2">
                  <c:v>7.692307692307665E-3</c:v>
                </c:pt>
                <c:pt idx="3">
                  <c:v>3.0769230769230882E-2</c:v>
                </c:pt>
                <c:pt idx="4">
                  <c:v>6.9230769230769207E-2</c:v>
                </c:pt>
                <c:pt idx="5">
                  <c:v>0.10769230769230775</c:v>
                </c:pt>
                <c:pt idx="6">
                  <c:v>0.13846153846153841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06-4E56-8DAF-8EE8EEC9C582}"/>
            </c:ext>
          </c:extLst>
        </c:ser>
        <c:ser>
          <c:idx val="4"/>
          <c:order val="2"/>
          <c:tx>
            <c:strRef>
              <c:f>'air pollutants'!$D$26</c:f>
              <c:strCache>
                <c:ptCount val="1"/>
                <c:pt idx="0">
                  <c:v>NOx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pollutants'!$E$26:$K$26</c:f>
              <c:numCache>
                <c:formatCode>0%</c:formatCode>
                <c:ptCount val="7"/>
                <c:pt idx="0">
                  <c:v>0</c:v>
                </c:pt>
                <c:pt idx="1">
                  <c:v>-0.1089108910891089</c:v>
                </c:pt>
                <c:pt idx="2">
                  <c:v>-0.24133663366336633</c:v>
                </c:pt>
                <c:pt idx="3">
                  <c:v>-0.30321782178217827</c:v>
                </c:pt>
                <c:pt idx="4">
                  <c:v>-0.27970297029702973</c:v>
                </c:pt>
                <c:pt idx="5">
                  <c:v>-0.25247524752475248</c:v>
                </c:pt>
                <c:pt idx="6">
                  <c:v>-0.2240099009900991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06-4E56-8DAF-8EE8EEC9C582}"/>
            </c:ext>
          </c:extLst>
        </c:ser>
        <c:ser>
          <c:idx val="5"/>
          <c:order val="3"/>
          <c:tx>
            <c:strRef>
              <c:f>'air pollutants'!$D$27</c:f>
              <c:strCache>
                <c:ptCount val="1"/>
                <c:pt idx="0">
                  <c:v>PM2.5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pollutants'!$E$27:$K$27</c:f>
              <c:numCache>
                <c:formatCode>0%</c:formatCode>
                <c:ptCount val="7"/>
                <c:pt idx="0">
                  <c:v>0</c:v>
                </c:pt>
                <c:pt idx="1">
                  <c:v>-2.9850746268656692E-2</c:v>
                </c:pt>
                <c:pt idx="2">
                  <c:v>-8.2089552238805985E-2</c:v>
                </c:pt>
                <c:pt idx="3">
                  <c:v>-9.7014925373134386E-2</c:v>
                </c:pt>
                <c:pt idx="4">
                  <c:v>-7.4626865671641895E-2</c:v>
                </c:pt>
                <c:pt idx="5">
                  <c:v>-5.9701492537313494E-2</c:v>
                </c:pt>
                <c:pt idx="6">
                  <c:v>-3.7313432835820892E-2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06-4E56-8DAF-8EE8EEC9C582}"/>
            </c:ext>
          </c:extLst>
        </c:ser>
        <c:ser>
          <c:idx val="6"/>
          <c:order val="4"/>
          <c:tx>
            <c:strRef>
              <c:f>'air pollutants'!$D$28</c:f>
              <c:strCache>
                <c:ptCount val="1"/>
                <c:pt idx="0">
                  <c:v>SO2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pollutants'!$E$28:$K$28</c:f>
              <c:numCache>
                <c:formatCode>0%</c:formatCode>
                <c:ptCount val="7"/>
                <c:pt idx="0">
                  <c:v>0</c:v>
                </c:pt>
                <c:pt idx="1">
                  <c:v>-4.6948356807510194E-3</c:v>
                </c:pt>
                <c:pt idx="2">
                  <c:v>-0.29577464788732388</c:v>
                </c:pt>
                <c:pt idx="3">
                  <c:v>-0.37089201877934264</c:v>
                </c:pt>
                <c:pt idx="4">
                  <c:v>-0.34272300469483574</c:v>
                </c:pt>
                <c:pt idx="5">
                  <c:v>-0.323943661971831</c:v>
                </c:pt>
                <c:pt idx="6">
                  <c:v>-0.3098591549295775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06-4E56-8DAF-8EE8EEC9C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194032"/>
        <c:axId val="148209392"/>
      </c:lineChart>
      <c:catAx>
        <c:axId val="14819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209392"/>
        <c:crosses val="autoZero"/>
        <c:auto val="1"/>
        <c:lblAlgn val="ctr"/>
        <c:lblOffset val="100"/>
        <c:noMultiLvlLbl val="0"/>
      </c:catAx>
      <c:valAx>
        <c:axId val="14820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94032"/>
        <c:crosses val="autoZero"/>
        <c:crossBetween val="between"/>
      </c:valAx>
      <c:spPr>
        <a:solidFill>
          <a:schemeClr val="bg1"/>
        </a:solidFill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77323952431355436"/>
          <c:y val="0.22272082823184639"/>
          <c:w val="0.18712497160434152"/>
          <c:h val="0.3253658841367256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>
                <a:solidFill>
                  <a:schemeClr val="tx1"/>
                </a:solidFill>
              </a:rPr>
              <a:t>National</a:t>
            </a:r>
            <a:r>
              <a:rPr lang="en-US" sz="1600" baseline="0" dirty="0">
                <a:solidFill>
                  <a:schemeClr val="tx1"/>
                </a:solidFill>
              </a:rPr>
              <a:t> air pollutant emission trends relative to 2020</a:t>
            </a:r>
            <a:endParaRPr lang="en-US" sz="16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2218690751327367E-2"/>
          <c:y val="0.10988465730314013"/>
          <c:w val="0.64914011822471107"/>
          <c:h val="0.80888034674145404"/>
        </c:manualLayout>
      </c:layout>
      <c:lineChart>
        <c:grouping val="standard"/>
        <c:varyColors val="0"/>
        <c:ser>
          <c:idx val="2"/>
          <c:order val="0"/>
          <c:tx>
            <c:strRef>
              <c:f>'air pollutants'!$D$24</c:f>
              <c:strCache>
                <c:ptCount val="1"/>
                <c:pt idx="0">
                  <c:v>NH3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pollutants'!$E$24:$K$24</c:f>
              <c:numCache>
                <c:formatCode>0%</c:formatCode>
                <c:ptCount val="7"/>
                <c:pt idx="0">
                  <c:v>0</c:v>
                </c:pt>
                <c:pt idx="1">
                  <c:v>7.035175879396971E-2</c:v>
                </c:pt>
                <c:pt idx="2">
                  <c:v>0.1256281407035178</c:v>
                </c:pt>
                <c:pt idx="3">
                  <c:v>0.18341708542713575</c:v>
                </c:pt>
                <c:pt idx="4">
                  <c:v>0.25125628140703538</c:v>
                </c:pt>
                <c:pt idx="5">
                  <c:v>0.32412060301507517</c:v>
                </c:pt>
                <c:pt idx="6">
                  <c:v>0.38944723618090449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06-4E56-8DAF-8EE8EEC9C582}"/>
            </c:ext>
          </c:extLst>
        </c:ser>
        <c:ser>
          <c:idx val="3"/>
          <c:order val="1"/>
          <c:tx>
            <c:strRef>
              <c:f>'air pollutants'!$D$25</c:f>
              <c:strCache>
                <c:ptCount val="1"/>
                <c:pt idx="0">
                  <c:v>NMVOC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pollutants'!$E$25:$K$25</c:f>
              <c:numCache>
                <c:formatCode>0%</c:formatCode>
                <c:ptCount val="7"/>
                <c:pt idx="0">
                  <c:v>0</c:v>
                </c:pt>
                <c:pt idx="1">
                  <c:v>3.0769230769230882E-2</c:v>
                </c:pt>
                <c:pt idx="2">
                  <c:v>7.692307692307665E-3</c:v>
                </c:pt>
                <c:pt idx="3">
                  <c:v>3.0769230769230882E-2</c:v>
                </c:pt>
                <c:pt idx="4">
                  <c:v>6.9230769230769207E-2</c:v>
                </c:pt>
                <c:pt idx="5">
                  <c:v>0.10769230769230775</c:v>
                </c:pt>
                <c:pt idx="6">
                  <c:v>0.13846153846153841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06-4E56-8DAF-8EE8EEC9C582}"/>
            </c:ext>
          </c:extLst>
        </c:ser>
        <c:ser>
          <c:idx val="4"/>
          <c:order val="2"/>
          <c:tx>
            <c:strRef>
              <c:f>'air pollutants'!$D$26</c:f>
              <c:strCache>
                <c:ptCount val="1"/>
                <c:pt idx="0">
                  <c:v>NOx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pollutants'!$E$26:$K$26</c:f>
              <c:numCache>
                <c:formatCode>0%</c:formatCode>
                <c:ptCount val="7"/>
                <c:pt idx="0">
                  <c:v>0</c:v>
                </c:pt>
                <c:pt idx="1">
                  <c:v>-0.1089108910891089</c:v>
                </c:pt>
                <c:pt idx="2">
                  <c:v>-0.24133663366336633</c:v>
                </c:pt>
                <c:pt idx="3">
                  <c:v>-0.30321782178217827</c:v>
                </c:pt>
                <c:pt idx="4">
                  <c:v>-0.27970297029702973</c:v>
                </c:pt>
                <c:pt idx="5">
                  <c:v>-0.25247524752475248</c:v>
                </c:pt>
                <c:pt idx="6">
                  <c:v>-0.2240099009900991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A06-4E56-8DAF-8EE8EEC9C582}"/>
            </c:ext>
          </c:extLst>
        </c:ser>
        <c:ser>
          <c:idx val="5"/>
          <c:order val="3"/>
          <c:tx>
            <c:strRef>
              <c:f>'air pollutants'!$D$27</c:f>
              <c:strCache>
                <c:ptCount val="1"/>
                <c:pt idx="0">
                  <c:v>PM2.5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pollutants'!$E$27:$K$27</c:f>
              <c:numCache>
                <c:formatCode>0%</c:formatCode>
                <c:ptCount val="7"/>
                <c:pt idx="0">
                  <c:v>0</c:v>
                </c:pt>
                <c:pt idx="1">
                  <c:v>-2.9850746268656692E-2</c:v>
                </c:pt>
                <c:pt idx="2">
                  <c:v>-8.2089552238805985E-2</c:v>
                </c:pt>
                <c:pt idx="3">
                  <c:v>-9.7014925373134386E-2</c:v>
                </c:pt>
                <c:pt idx="4">
                  <c:v>-7.4626865671641895E-2</c:v>
                </c:pt>
                <c:pt idx="5">
                  <c:v>-5.9701492537313494E-2</c:v>
                </c:pt>
                <c:pt idx="6">
                  <c:v>-3.7313432835820892E-2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A06-4E56-8DAF-8EE8EEC9C582}"/>
            </c:ext>
          </c:extLst>
        </c:ser>
        <c:ser>
          <c:idx val="6"/>
          <c:order val="4"/>
          <c:tx>
            <c:strRef>
              <c:f>'air pollutants'!$D$28</c:f>
              <c:strCache>
                <c:ptCount val="1"/>
                <c:pt idx="0">
                  <c:v>SO2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pollutants'!$E$28:$K$28</c:f>
              <c:numCache>
                <c:formatCode>0%</c:formatCode>
                <c:ptCount val="7"/>
                <c:pt idx="0">
                  <c:v>0</c:v>
                </c:pt>
                <c:pt idx="1">
                  <c:v>-4.6948356807510194E-3</c:v>
                </c:pt>
                <c:pt idx="2">
                  <c:v>-0.29577464788732388</c:v>
                </c:pt>
                <c:pt idx="3">
                  <c:v>-0.37089201877934264</c:v>
                </c:pt>
                <c:pt idx="4">
                  <c:v>-0.34272300469483574</c:v>
                </c:pt>
                <c:pt idx="5">
                  <c:v>-0.323943661971831</c:v>
                </c:pt>
                <c:pt idx="6">
                  <c:v>-0.3098591549295775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A06-4E56-8DAF-8EE8EEC9C582}"/>
            </c:ext>
          </c:extLst>
        </c:ser>
        <c:ser>
          <c:idx val="8"/>
          <c:order val="5"/>
          <c:tx>
            <c:strRef>
              <c:f>'air pollutants'!$D$30</c:f>
              <c:strCache>
                <c:ptCount val="1"/>
                <c:pt idx="0">
                  <c:v>NH3</c:v>
                </c:pt>
              </c:strCache>
            </c:strRef>
          </c:tx>
          <c:spPr>
            <a:ln w="28575" cap="rnd">
              <a:solidFill>
                <a:srgbClr val="00B05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pollutants'!$E$30:$K$30</c:f>
              <c:numCache>
                <c:formatCode>0%</c:formatCode>
                <c:ptCount val="7"/>
                <c:pt idx="0">
                  <c:v>0</c:v>
                </c:pt>
                <c:pt idx="1">
                  <c:v>6.7839195979899403E-2</c:v>
                </c:pt>
                <c:pt idx="2">
                  <c:v>0.12060301507537696</c:v>
                </c:pt>
                <c:pt idx="3">
                  <c:v>0.17587939698492461</c:v>
                </c:pt>
                <c:pt idx="4">
                  <c:v>0.22864321608040195</c:v>
                </c:pt>
                <c:pt idx="5">
                  <c:v>0.29648241206030157</c:v>
                </c:pt>
                <c:pt idx="6">
                  <c:v>0.35427135678391952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06-4E56-8DAF-8EE8EEC9C582}"/>
            </c:ext>
          </c:extLst>
        </c:ser>
        <c:ser>
          <c:idx val="9"/>
          <c:order val="6"/>
          <c:tx>
            <c:strRef>
              <c:f>'air pollutants'!$D$31</c:f>
              <c:strCache>
                <c:ptCount val="1"/>
                <c:pt idx="0">
                  <c:v>NMVOC</c:v>
                </c:pt>
              </c:strCache>
            </c:strRef>
          </c:tx>
          <c:spPr>
            <a:ln w="28575" cap="rnd">
              <a:solidFill>
                <a:srgbClr val="7030A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pollutants'!$E$31:$K$31</c:f>
              <c:numCache>
                <c:formatCode>0%</c:formatCode>
                <c:ptCount val="7"/>
                <c:pt idx="0">
                  <c:v>0</c:v>
                </c:pt>
                <c:pt idx="1">
                  <c:v>3.1007751937984551E-2</c:v>
                </c:pt>
                <c:pt idx="2">
                  <c:v>7.7519379844961378E-3</c:v>
                </c:pt>
                <c:pt idx="3">
                  <c:v>2.3255813953488191E-2</c:v>
                </c:pt>
                <c:pt idx="4">
                  <c:v>3.1007751937984551E-2</c:v>
                </c:pt>
                <c:pt idx="5">
                  <c:v>6.201550387596888E-2</c:v>
                </c:pt>
                <c:pt idx="6">
                  <c:v>7.7519379844961156E-2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9A06-4E56-8DAF-8EE8EEC9C582}"/>
            </c:ext>
          </c:extLst>
        </c:ser>
        <c:ser>
          <c:idx val="10"/>
          <c:order val="7"/>
          <c:tx>
            <c:strRef>
              <c:f>'air pollutants'!$D$32</c:f>
              <c:strCache>
                <c:ptCount val="1"/>
                <c:pt idx="0">
                  <c:v>NOx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pollutants'!$E$32:$K$32</c:f>
              <c:numCache>
                <c:formatCode>0%</c:formatCode>
                <c:ptCount val="7"/>
                <c:pt idx="0">
                  <c:v>0</c:v>
                </c:pt>
                <c:pt idx="1">
                  <c:v>-0.11881188118811881</c:v>
                </c:pt>
                <c:pt idx="2">
                  <c:v>-0.26980198019801982</c:v>
                </c:pt>
                <c:pt idx="3">
                  <c:v>-0.36014851485148514</c:v>
                </c:pt>
                <c:pt idx="4">
                  <c:v>-0.36881188118811881</c:v>
                </c:pt>
                <c:pt idx="5">
                  <c:v>-0.36509900990099009</c:v>
                </c:pt>
                <c:pt idx="6">
                  <c:v>-0.35767326732673266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A06-4E56-8DAF-8EE8EEC9C582}"/>
            </c:ext>
          </c:extLst>
        </c:ser>
        <c:ser>
          <c:idx val="11"/>
          <c:order val="8"/>
          <c:tx>
            <c:strRef>
              <c:f>'air pollutants'!$D$33</c:f>
              <c:strCache>
                <c:ptCount val="1"/>
                <c:pt idx="0">
                  <c:v>PM2.5</c:v>
                </c:pt>
              </c:strCache>
            </c:strRef>
          </c:tx>
          <c:spPr>
            <a:ln w="28575" cap="rnd">
              <a:solidFill>
                <a:srgbClr val="C00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pollutants'!$E$33:$K$33</c:f>
              <c:numCache>
                <c:formatCode>0%</c:formatCode>
                <c:ptCount val="7"/>
                <c:pt idx="0">
                  <c:v>0</c:v>
                </c:pt>
                <c:pt idx="1">
                  <c:v>-3.7878787878787956E-2</c:v>
                </c:pt>
                <c:pt idx="2">
                  <c:v>-9.8484848484848619E-2</c:v>
                </c:pt>
                <c:pt idx="3">
                  <c:v>-0.13636363636363646</c:v>
                </c:pt>
                <c:pt idx="4">
                  <c:v>-0.15151515151515149</c:v>
                </c:pt>
                <c:pt idx="5">
                  <c:v>-0.15909090909090906</c:v>
                </c:pt>
                <c:pt idx="6">
                  <c:v>-0.15909090909090906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A06-4E56-8DAF-8EE8EEC9C582}"/>
            </c:ext>
          </c:extLst>
        </c:ser>
        <c:ser>
          <c:idx val="12"/>
          <c:order val="9"/>
          <c:tx>
            <c:strRef>
              <c:f>'air pollutants'!$D$34</c:f>
              <c:strCache>
                <c:ptCount val="1"/>
                <c:pt idx="0">
                  <c:v>SO2</c:v>
                </c:pt>
              </c:strCache>
            </c:strRef>
          </c:tx>
          <c:spPr>
            <a:ln w="28575" cap="rnd">
              <a:solidFill>
                <a:schemeClr val="accent4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'air pollutants'!$E$22:$K$22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'air pollutants'!$E$34:$K$34</c:f>
              <c:numCache>
                <c:formatCode>0%</c:formatCode>
                <c:ptCount val="7"/>
                <c:pt idx="0">
                  <c:v>0</c:v>
                </c:pt>
                <c:pt idx="1">
                  <c:v>-4.7169811320755262E-3</c:v>
                </c:pt>
                <c:pt idx="2">
                  <c:v>-0.30188679245283023</c:v>
                </c:pt>
                <c:pt idx="3">
                  <c:v>-0.37735849056603776</c:v>
                </c:pt>
                <c:pt idx="4">
                  <c:v>-0.35849056603773588</c:v>
                </c:pt>
                <c:pt idx="5">
                  <c:v>-0.33490566037735858</c:v>
                </c:pt>
                <c:pt idx="6">
                  <c:v>-0.30660377358490576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9A06-4E56-8DAF-8EE8EEC9C5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8194032"/>
        <c:axId val="148209392"/>
      </c:lineChart>
      <c:catAx>
        <c:axId val="148194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209392"/>
        <c:crosses val="autoZero"/>
        <c:auto val="1"/>
        <c:lblAlgn val="ctr"/>
        <c:lblOffset val="100"/>
        <c:noMultiLvlLbl val="0"/>
      </c:catAx>
      <c:valAx>
        <c:axId val="14820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194032"/>
        <c:crosses val="autoZero"/>
        <c:crossBetween val="between"/>
      </c:valAx>
      <c:spPr>
        <a:solidFill>
          <a:schemeClr val="bg1"/>
        </a:solidFill>
        <a:ln>
          <a:solidFill>
            <a:sysClr val="windowText" lastClr="000000"/>
          </a:solidFill>
        </a:ln>
        <a:effectLst/>
      </c:spPr>
    </c:plotArea>
    <c:legend>
      <c:legendPos val="b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77323952431355436"/>
          <c:y val="0.22272082823184639"/>
          <c:w val="0.18712497160434152"/>
          <c:h val="0.32536588413672568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'BASE-GHG emissions'!$E$12</c:f>
              <c:strCache>
                <c:ptCount val="1"/>
                <c:pt idx="0">
                  <c:v>2020</c:v>
                </c:pt>
              </c:strCache>
            </c:strRef>
          </c:tx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D10-4C51-AAFA-6EA069D84174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D10-4C51-AAFA-6EA069D84174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D10-4C51-AAFA-6EA069D84174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D10-4C51-AAFA-6EA069D84174}"/>
              </c:ext>
            </c:extLst>
          </c:dPt>
          <c:dLbls>
            <c:dLbl>
              <c:idx val="0"/>
              <c:layout>
                <c:manualLayout>
                  <c:x val="-7.6217920138726455E-2"/>
                  <c:y val="-0.2565395141224506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10-4C51-AAFA-6EA069D84174}"/>
                </c:ext>
              </c:extLst>
            </c:dLbl>
            <c:dLbl>
              <c:idx val="1"/>
              <c:layout>
                <c:manualLayout>
                  <c:x val="-2.6212281075649876E-2"/>
                  <c:y val="1.382857338730762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10-4C51-AAFA-6EA069D84174}"/>
                </c:ext>
              </c:extLst>
            </c:dLbl>
            <c:dLbl>
              <c:idx val="2"/>
              <c:layout>
                <c:manualLayout>
                  <c:x val="1.8734576667120331E-2"/>
                  <c:y val="3.103971749189455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10-4C51-AAFA-6EA069D84174}"/>
                </c:ext>
              </c:extLst>
            </c:dLbl>
            <c:dLbl>
              <c:idx val="3"/>
              <c:layout>
                <c:manualLayout>
                  <c:x val="3.9175169268606931E-2"/>
                  <c:y val="-7.82415747716272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10-4C51-AAFA-6EA069D841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'BASE-GHG emissions'!$C$13:$C$16</c:f>
              <c:strCache>
                <c:ptCount val="4"/>
                <c:pt idx="0">
                  <c:v>CO2</c:v>
                </c:pt>
                <c:pt idx="1">
                  <c:v>CH4</c:v>
                </c:pt>
                <c:pt idx="2">
                  <c:v>N2O</c:v>
                </c:pt>
                <c:pt idx="3">
                  <c:v>HFC</c:v>
                </c:pt>
              </c:strCache>
            </c:strRef>
          </c:cat>
          <c:val>
            <c:numRef>
              <c:f>'BASE-GHG emissions'!$E$13:$E$16</c:f>
              <c:numCache>
                <c:formatCode>General</c:formatCode>
                <c:ptCount val="4"/>
                <c:pt idx="0">
                  <c:v>4630</c:v>
                </c:pt>
                <c:pt idx="1">
                  <c:v>341.86700000000002</c:v>
                </c:pt>
                <c:pt idx="2">
                  <c:v>512.62</c:v>
                </c:pt>
                <c:pt idx="3">
                  <c:v>76.2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D10-4C51-AAFA-6EA069D841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ysClr val="windowText" lastClr="000000"/>
                </a:solidFill>
              </a:rPr>
              <a:t>CO2</a:t>
            </a:r>
            <a:r>
              <a:rPr lang="en-US" sz="1800" baseline="0">
                <a:solidFill>
                  <a:sysClr val="windowText" lastClr="000000"/>
                </a:solidFill>
              </a:rPr>
              <a:t> inventory projection through 2050</a:t>
            </a:r>
            <a:endParaRPr lang="en-US" sz="18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42447399963892"/>
          <c:y val="0.12999400016028453"/>
          <c:w val="0.55788436068880609"/>
          <c:h val="0.74042242383862944"/>
        </c:manualLayout>
      </c:layout>
      <c:areaChart>
        <c:grouping val="stacked"/>
        <c:varyColors val="0"/>
        <c:ser>
          <c:idx val="0"/>
          <c:order val="0"/>
          <c:tx>
            <c:strRef>
              <c:f>'BASE-CO2 by sector'!$C$36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cat>
            <c:numRef>
              <c:f>'BASE-CO2 by sector'!$E$35:$K$35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'BASE-CO2 by sector'!$E$36:$K$36</c:f>
              <c:numCache>
                <c:formatCode>_(* #,##0_);_(* \(#,##0\);_(* "-"??_);_(@_)</c:formatCode>
                <c:ptCount val="7"/>
                <c:pt idx="0">
                  <c:v>1362.3789863360937</c:v>
                </c:pt>
                <c:pt idx="1">
                  <c:v>1348.8390172121458</c:v>
                </c:pt>
                <c:pt idx="2">
                  <c:v>813.30618538369401</c:v>
                </c:pt>
                <c:pt idx="3">
                  <c:v>675.95905506088536</c:v>
                </c:pt>
                <c:pt idx="4">
                  <c:v>679.264402499212</c:v>
                </c:pt>
                <c:pt idx="5">
                  <c:v>718.2262936633673</c:v>
                </c:pt>
                <c:pt idx="6">
                  <c:v>771.71275134033533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3D-44AB-A1D3-52E2DBDEF41B}"/>
            </c:ext>
          </c:extLst>
        </c:ser>
        <c:ser>
          <c:idx val="1"/>
          <c:order val="1"/>
          <c:tx>
            <c:strRef>
              <c:f>'BASE-CO2 by sector'!$C$37</c:f>
              <c:strCache>
                <c:ptCount val="1"/>
                <c:pt idx="0">
                  <c:v>Fuel Production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  <a:effectLst/>
          </c:spPr>
          <c:cat>
            <c:numRef>
              <c:f>'BASE-CO2 by sector'!$E$35:$K$35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'BASE-CO2 by sector'!$E$37:$K$37</c:f>
              <c:numCache>
                <c:formatCode>_(* #,##0_);_(* \(#,##0\);_(* "-"??_);_(@_)</c:formatCode>
                <c:ptCount val="7"/>
                <c:pt idx="0">
                  <c:v>233.20000000000002</c:v>
                </c:pt>
                <c:pt idx="1">
                  <c:v>226.23333333333335</c:v>
                </c:pt>
                <c:pt idx="2">
                  <c:v>225.13333333333333</c:v>
                </c:pt>
                <c:pt idx="3">
                  <c:v>234.29999999999998</c:v>
                </c:pt>
                <c:pt idx="4">
                  <c:v>293.7</c:v>
                </c:pt>
                <c:pt idx="5">
                  <c:v>374</c:v>
                </c:pt>
                <c:pt idx="6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3D-44AB-A1D3-52E2DBDEF41B}"/>
            </c:ext>
          </c:extLst>
        </c:ser>
        <c:ser>
          <c:idx val="2"/>
          <c:order val="2"/>
          <c:tx>
            <c:strRef>
              <c:f>'BASE-CO2 by sector'!$C$38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numRef>
              <c:f>'BASE-CO2 by sector'!$E$35:$K$35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'BASE-CO2 by sector'!$E$38:$K$38</c:f>
              <c:numCache>
                <c:formatCode>_(* #,##0_);_(* \(#,##0\);_(* "-"??_);_(@_)</c:formatCode>
                <c:ptCount val="7"/>
                <c:pt idx="0">
                  <c:v>705.55691237168412</c:v>
                </c:pt>
                <c:pt idx="1">
                  <c:v>736.69341198786321</c:v>
                </c:pt>
                <c:pt idx="2">
                  <c:v>786.45376528775807</c:v>
                </c:pt>
                <c:pt idx="3">
                  <c:v>829.21344472667818</c:v>
                </c:pt>
                <c:pt idx="4">
                  <c:v>858.95692603595569</c:v>
                </c:pt>
                <c:pt idx="5">
                  <c:v>847.92334340297441</c:v>
                </c:pt>
                <c:pt idx="6">
                  <c:v>822.93349166352812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3D-44AB-A1D3-52E2DBDEF41B}"/>
            </c:ext>
          </c:extLst>
        </c:ser>
        <c:ser>
          <c:idx val="3"/>
          <c:order val="3"/>
          <c:tx>
            <c:strRef>
              <c:f>'BASE-CO2 by sector'!$C$39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'BASE-CO2 by sector'!$E$35:$K$35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'BASE-CO2 by sector'!$E$39:$K$39</c:f>
              <c:numCache>
                <c:formatCode>_(* #,##0_);_(* \(#,##0\);_(* "-"??_);_(@_)</c:formatCode>
                <c:ptCount val="7"/>
                <c:pt idx="0">
                  <c:v>205.31542917114348</c:v>
                </c:pt>
                <c:pt idx="1">
                  <c:v>207.85306980475937</c:v>
                </c:pt>
                <c:pt idx="2">
                  <c:v>211.78349410845996</c:v>
                </c:pt>
                <c:pt idx="3">
                  <c:v>214.31488277870093</c:v>
                </c:pt>
                <c:pt idx="4">
                  <c:v>218.34157991790173</c:v>
                </c:pt>
                <c:pt idx="5">
                  <c:v>213.70309711329912</c:v>
                </c:pt>
                <c:pt idx="6">
                  <c:v>216.17262568555358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3D-44AB-A1D3-52E2DBDEF41B}"/>
            </c:ext>
          </c:extLst>
        </c:ser>
        <c:ser>
          <c:idx val="4"/>
          <c:order val="4"/>
          <c:tx>
            <c:strRef>
              <c:f>'BASE-CO2 by sector'!$C$40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cat>
            <c:numRef>
              <c:f>'BASE-CO2 by sector'!$E$35:$K$35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'BASE-CO2 by sector'!$E$40:$K$40</c:f>
              <c:numCache>
                <c:formatCode>_(* #,##0_);_(* \(#,##0\);_(* "-"??_);_(@_)</c:formatCode>
                <c:ptCount val="7"/>
                <c:pt idx="0">
                  <c:v>271.0483124816418</c:v>
                </c:pt>
                <c:pt idx="1">
                  <c:v>255.75742924270034</c:v>
                </c:pt>
                <c:pt idx="2">
                  <c:v>228.44091502628191</c:v>
                </c:pt>
                <c:pt idx="3">
                  <c:v>210.16760477572578</c:v>
                </c:pt>
                <c:pt idx="4">
                  <c:v>204.03219006963752</c:v>
                </c:pt>
                <c:pt idx="5">
                  <c:v>201.94862267734962</c:v>
                </c:pt>
                <c:pt idx="6">
                  <c:v>201.86989648338934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3D-44AB-A1D3-52E2DBDEF41B}"/>
            </c:ext>
          </c:extLst>
        </c:ser>
        <c:ser>
          <c:idx val="5"/>
          <c:order val="5"/>
          <c:tx>
            <c:strRef>
              <c:f>'BASE-CO2 by sector'!$C$41</c:f>
              <c:strCache>
                <c:ptCount val="1"/>
                <c:pt idx="0">
                  <c:v>Air-Locomotive-Marine</c:v>
                </c:pt>
              </c:strCache>
            </c:strRef>
          </c:tx>
          <c:spPr>
            <a:solidFill>
              <a:srgbClr val="9900CC"/>
            </a:solidFill>
            <a:ln w="25400">
              <a:noFill/>
            </a:ln>
            <a:effectLst/>
          </c:spPr>
          <c:cat>
            <c:numRef>
              <c:f>'BASE-CO2 by sector'!$E$35:$K$35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'BASE-CO2 by sector'!$E$41:$K$41</c:f>
              <c:numCache>
                <c:formatCode>_(* #,##0_);_(* \(#,##0\);_(* "-"??_);_(@_)</c:formatCode>
                <c:ptCount val="7"/>
                <c:pt idx="0">
                  <c:v>393.38468905907843</c:v>
                </c:pt>
                <c:pt idx="1">
                  <c:v>396.74210417470437</c:v>
                </c:pt>
                <c:pt idx="2">
                  <c:v>376.78972320887607</c:v>
                </c:pt>
                <c:pt idx="3">
                  <c:v>346.94421999597193</c:v>
                </c:pt>
                <c:pt idx="4">
                  <c:v>335.76160598355523</c:v>
                </c:pt>
                <c:pt idx="5">
                  <c:v>312.88998814940834</c:v>
                </c:pt>
                <c:pt idx="6">
                  <c:v>298.63846907250036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3D-44AB-A1D3-52E2DBDEF41B}"/>
            </c:ext>
          </c:extLst>
        </c:ser>
        <c:ser>
          <c:idx val="6"/>
          <c:order val="6"/>
          <c:tx>
            <c:strRef>
              <c:f>'BASE-CO2 by sector'!$C$42</c:f>
              <c:strCache>
                <c:ptCount val="1"/>
                <c:pt idx="0">
                  <c:v>Onroad-Freight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/>
          </c:spPr>
          <c:cat>
            <c:numRef>
              <c:f>'BASE-CO2 by sector'!$E$35:$K$35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'BASE-CO2 by sector'!$E$42:$K$42</c:f>
              <c:numCache>
                <c:formatCode>_(* #,##0_);_(* \(#,##0\);_(* "-"??_);_(@_)</c:formatCode>
                <c:ptCount val="7"/>
                <c:pt idx="0">
                  <c:v>546.62175259490937</c:v>
                </c:pt>
                <c:pt idx="1">
                  <c:v>546.22988549841841</c:v>
                </c:pt>
                <c:pt idx="2">
                  <c:v>519.80707970037793</c:v>
                </c:pt>
                <c:pt idx="3">
                  <c:v>470.7022798940036</c:v>
                </c:pt>
                <c:pt idx="4">
                  <c:v>450.31467357076889</c:v>
                </c:pt>
                <c:pt idx="5">
                  <c:v>419.4835324837174</c:v>
                </c:pt>
                <c:pt idx="6">
                  <c:v>390.32734072913541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3D-44AB-A1D3-52E2DBDEF41B}"/>
            </c:ext>
          </c:extLst>
        </c:ser>
        <c:ser>
          <c:idx val="7"/>
          <c:order val="7"/>
          <c:tx>
            <c:strRef>
              <c:f>'BASE-CO2 by sector'!$C$43</c:f>
              <c:strCache>
                <c:ptCount val="1"/>
                <c:pt idx="0">
                  <c:v>Onroad-Passenger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cat>
            <c:numRef>
              <c:f>'BASE-CO2 by sector'!$E$35:$K$35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'BASE-CO2 by sector'!$E$43:$K$43</c:f>
              <c:numCache>
                <c:formatCode>_(* #,##0_);_(* \(#,##0\);_(* "-"??_);_(@_)</c:formatCode>
                <c:ptCount val="7"/>
                <c:pt idx="0">
                  <c:v>925.59391798544902</c:v>
                </c:pt>
                <c:pt idx="1">
                  <c:v>771.48420834940873</c:v>
                </c:pt>
                <c:pt idx="2">
                  <c:v>598.41149995121884</c:v>
                </c:pt>
                <c:pt idx="3">
                  <c:v>522.11305676803408</c:v>
                </c:pt>
                <c:pt idx="4">
                  <c:v>479.9540385896355</c:v>
                </c:pt>
                <c:pt idx="5">
                  <c:v>446.70056917655052</c:v>
                </c:pt>
                <c:pt idx="6">
                  <c:v>426.8899650255583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C3D-44AB-A1D3-52E2DBDEF4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5100655"/>
        <c:axId val="325099215"/>
      </c:areaChart>
      <c:catAx>
        <c:axId val="325100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99215"/>
        <c:crosses val="autoZero"/>
        <c:auto val="1"/>
        <c:lblAlgn val="ctr"/>
        <c:lblOffset val="100"/>
        <c:noMultiLvlLbl val="0"/>
      </c:catAx>
      <c:valAx>
        <c:axId val="32509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CO2 emissions (MTCO2)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100655"/>
        <c:crosses val="autoZero"/>
        <c:crossBetween val="midCat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115829556190163"/>
          <c:y val="0.1975407424123988"/>
          <c:w val="0.26583764401226168"/>
          <c:h val="0.42892228367662955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CO2 emissions by scenario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CO2emissions!$B$4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CO2emissions!$C$3:$J$3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CO2emissions!$C$4:$J$4</c:f>
              <c:numCache>
                <c:formatCode>General</c:formatCode>
                <c:ptCount val="8"/>
                <c:pt idx="0">
                  <c:v>5190</c:v>
                </c:pt>
                <c:pt idx="1">
                  <c:v>4630</c:v>
                </c:pt>
                <c:pt idx="2">
                  <c:v>4500</c:v>
                </c:pt>
                <c:pt idx="3">
                  <c:v>3770</c:v>
                </c:pt>
                <c:pt idx="4">
                  <c:v>3530</c:v>
                </c:pt>
                <c:pt idx="5">
                  <c:v>3510</c:v>
                </c:pt>
                <c:pt idx="6">
                  <c:v>3500</c:v>
                </c:pt>
                <c:pt idx="7">
                  <c:v>3510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B-4F9C-9709-1425A2235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722032"/>
        <c:axId val="479738352"/>
      </c:lineChart>
      <c:catAx>
        <c:axId val="47972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38352"/>
        <c:crosses val="autoZero"/>
        <c:auto val="1"/>
        <c:lblAlgn val="ctr"/>
        <c:lblOffset val="100"/>
        <c:noMultiLvlLbl val="0"/>
      </c:catAx>
      <c:valAx>
        <c:axId val="4797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CO2 emissions (MTCO2)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22032"/>
        <c:crosses val="autoZero"/>
        <c:crossBetween val="between"/>
      </c:valAx>
      <c:spPr>
        <a:solidFill>
          <a:schemeClr val="bg1"/>
        </a:solidFill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Total CO2 emissions by scenario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CO2emissions!$B$4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CO2emissions!$C$3:$J$3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CO2emissions!$C$4:$J$4</c:f>
              <c:numCache>
                <c:formatCode>General</c:formatCode>
                <c:ptCount val="8"/>
                <c:pt idx="0">
                  <c:v>5190</c:v>
                </c:pt>
                <c:pt idx="1">
                  <c:v>4630</c:v>
                </c:pt>
                <c:pt idx="2">
                  <c:v>4500</c:v>
                </c:pt>
                <c:pt idx="3">
                  <c:v>3770</c:v>
                </c:pt>
                <c:pt idx="4">
                  <c:v>3530</c:v>
                </c:pt>
                <c:pt idx="5">
                  <c:v>3510</c:v>
                </c:pt>
                <c:pt idx="6">
                  <c:v>3500</c:v>
                </c:pt>
                <c:pt idx="7">
                  <c:v>3510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0DB-4F9C-9709-1425A22355BB}"/>
            </c:ext>
          </c:extLst>
        </c:ser>
        <c:ser>
          <c:idx val="1"/>
          <c:order val="1"/>
          <c:tx>
            <c:strRef>
              <c:f>CO2emissions!$B$5</c:f>
              <c:strCache>
                <c:ptCount val="1"/>
                <c:pt idx="0">
                  <c:v>CNTL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CO2emissions!$C$3:$J$3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CO2emissions!$C$5:$J$5</c:f>
              <c:numCache>
                <c:formatCode>General</c:formatCode>
                <c:ptCount val="8"/>
                <c:pt idx="0">
                  <c:v>5190</c:v>
                </c:pt>
                <c:pt idx="1">
                  <c:v>4630</c:v>
                </c:pt>
                <c:pt idx="2">
                  <c:v>4380</c:v>
                </c:pt>
                <c:pt idx="3">
                  <c:v>3530</c:v>
                </c:pt>
                <c:pt idx="4">
                  <c:v>3110</c:v>
                </c:pt>
                <c:pt idx="5">
                  <c:v>2900</c:v>
                </c:pt>
                <c:pt idx="6">
                  <c:v>2660</c:v>
                </c:pt>
                <c:pt idx="7">
                  <c:v>2460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0DB-4F9C-9709-1425A2235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722032"/>
        <c:axId val="479738352"/>
      </c:lineChart>
      <c:catAx>
        <c:axId val="47972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38352"/>
        <c:crosses val="autoZero"/>
        <c:auto val="1"/>
        <c:lblAlgn val="ctr"/>
        <c:lblOffset val="100"/>
        <c:noMultiLvlLbl val="0"/>
      </c:catAx>
      <c:valAx>
        <c:axId val="4797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CO2 emissions (MTCO2)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22032"/>
        <c:crosses val="autoZero"/>
        <c:crossBetween val="between"/>
      </c:valAx>
      <c:spPr>
        <a:solidFill>
          <a:schemeClr val="bg1"/>
        </a:solidFill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>
                <a:solidFill>
                  <a:sysClr val="windowText" lastClr="000000"/>
                </a:solidFill>
              </a:rPr>
              <a:t>Change in CO2</a:t>
            </a:r>
            <a:r>
              <a:rPr lang="en-US" sz="1800" baseline="0">
                <a:solidFill>
                  <a:sysClr val="windowText" lastClr="000000"/>
                </a:solidFill>
              </a:rPr>
              <a:t> by sector through 2050</a:t>
            </a:r>
            <a:endParaRPr lang="en-US" sz="180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526693700745695"/>
          <c:y val="0.13317105031765761"/>
          <c:w val="0.55087686644027101"/>
          <c:h val="0.7690148673822895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'CNTL-Delta-CO2 by sector'!$C$6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invertIfNegative val="0"/>
          <c:cat>
            <c:numRef>
              <c:f>'CNTL-Delta-CO2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'CNTL-Delta-CO2 by sector'!$E$6:$K$6</c:f>
              <c:numCache>
                <c:formatCode>_(* #,##0_);_(* \(#,##0\);_(* "-"??_);_(@_)</c:formatCode>
                <c:ptCount val="7"/>
                <c:pt idx="0">
                  <c:v>7.847512845160054E-2</c:v>
                </c:pt>
                <c:pt idx="1">
                  <c:v>3.795329419203199</c:v>
                </c:pt>
                <c:pt idx="2">
                  <c:v>14.710508021389501</c:v>
                </c:pt>
                <c:pt idx="3">
                  <c:v>14.786087725523544</c:v>
                </c:pt>
                <c:pt idx="4">
                  <c:v>-74.049365796797701</c:v>
                </c:pt>
                <c:pt idx="5">
                  <c:v>-166.12495194840244</c:v>
                </c:pt>
                <c:pt idx="6">
                  <c:v>-286.41403795667674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23-4CB9-BE31-E768003AF0C8}"/>
            </c:ext>
          </c:extLst>
        </c:ser>
        <c:ser>
          <c:idx val="1"/>
          <c:order val="1"/>
          <c:tx>
            <c:strRef>
              <c:f>'CNTL-Delta-CO2 by sector'!$C$7</c:f>
              <c:strCache>
                <c:ptCount val="1"/>
                <c:pt idx="0">
                  <c:v>Refining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  <a:effectLst/>
          </c:spPr>
          <c:invertIfNegative val="0"/>
          <c:cat>
            <c:numRef>
              <c:f>'CNTL-Delta-CO2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'CNTL-Delta-CO2 by sector'!$E$7:$K$7</c:f>
              <c:numCache>
                <c:formatCode>_(* #,##0_);_(* \(#,##0\);_(* "-"??_);_(@_)</c:formatCode>
                <c:ptCount val="7"/>
                <c:pt idx="0">
                  <c:v>-0.73333333333329165</c:v>
                </c:pt>
                <c:pt idx="1">
                  <c:v>-5.8666666666666742</c:v>
                </c:pt>
                <c:pt idx="2">
                  <c:v>-11</c:v>
                </c:pt>
                <c:pt idx="3">
                  <c:v>-15.76666666666668</c:v>
                </c:pt>
                <c:pt idx="4">
                  <c:v>-70.399999999999949</c:v>
                </c:pt>
                <c:pt idx="5">
                  <c:v>-107.43333333333334</c:v>
                </c:pt>
                <c:pt idx="6">
                  <c:v>-147.40000000000003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23-4CB9-BE31-E768003AF0C8}"/>
            </c:ext>
          </c:extLst>
        </c:ser>
        <c:ser>
          <c:idx val="2"/>
          <c:order val="2"/>
          <c:tx>
            <c:strRef>
              <c:f>'CNTL-Delta-CO2 by sector'!$C$8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cat>
            <c:numRef>
              <c:f>'CNTL-Delta-CO2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'CNTL-Delta-CO2 by sector'!$E$8:$K$8</c:f>
              <c:numCache>
                <c:formatCode>_(* #,##0_);_(* \(#,##0\);_(* "-"??_);_(@_)</c:formatCode>
                <c:ptCount val="7"/>
                <c:pt idx="0">
                  <c:v>0.54300029112391712</c:v>
                </c:pt>
                <c:pt idx="1">
                  <c:v>4.8222598936365557</c:v>
                </c:pt>
                <c:pt idx="2">
                  <c:v>0.4427151706119048</c:v>
                </c:pt>
                <c:pt idx="3">
                  <c:v>4.852699043483085</c:v>
                </c:pt>
                <c:pt idx="4">
                  <c:v>56.21540461602217</c:v>
                </c:pt>
                <c:pt idx="5">
                  <c:v>86.245571003764212</c:v>
                </c:pt>
                <c:pt idx="6">
                  <c:v>132.13636133082218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223-4CB9-BE31-E768003AF0C8}"/>
            </c:ext>
          </c:extLst>
        </c:ser>
        <c:ser>
          <c:idx val="3"/>
          <c:order val="3"/>
          <c:tx>
            <c:strRef>
              <c:f>'CNTL-Delta-CO2 by sector'!$C$9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cat>
            <c:numRef>
              <c:f>'CNTL-Delta-CO2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'CNTL-Delta-CO2 by sector'!$E$9:$K$9</c:f>
              <c:numCache>
                <c:formatCode>_(* #,##0_);_(* \(#,##0\);_(* "-"??_);_(@_)</c:formatCode>
                <c:ptCount val="7"/>
                <c:pt idx="0">
                  <c:v>3.2949847714917269E-2</c:v>
                </c:pt>
                <c:pt idx="1">
                  <c:v>-40.265358867306674</c:v>
                </c:pt>
                <c:pt idx="2">
                  <c:v>-67.07599883435131</c:v>
                </c:pt>
                <c:pt idx="3">
                  <c:v>-96.000047382422338</c:v>
                </c:pt>
                <c:pt idx="4">
                  <c:v>-118.85838847376341</c:v>
                </c:pt>
                <c:pt idx="5">
                  <c:v>-146.15073650865043</c:v>
                </c:pt>
                <c:pt idx="6">
                  <c:v>-152.97022811635642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223-4CB9-BE31-E768003AF0C8}"/>
            </c:ext>
          </c:extLst>
        </c:ser>
        <c:ser>
          <c:idx val="4"/>
          <c:order val="4"/>
          <c:tx>
            <c:strRef>
              <c:f>'CNTL-Delta-CO2 by sector'!$C$10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invertIfNegative val="0"/>
          <c:cat>
            <c:numRef>
              <c:f>'CNTL-Delta-CO2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'CNTL-Delta-CO2 by sector'!$E$10:$K$10</c:f>
              <c:numCache>
                <c:formatCode>_(* #,##0_);_(* \(#,##0\);_(* "-"??_);_(@_)</c:formatCode>
                <c:ptCount val="7"/>
                <c:pt idx="0">
                  <c:v>0.11423594967334338</c:v>
                </c:pt>
                <c:pt idx="1">
                  <c:v>-26.18831956202294</c:v>
                </c:pt>
                <c:pt idx="2">
                  <c:v>-45.04087768439237</c:v>
                </c:pt>
                <c:pt idx="3">
                  <c:v>-84.19627607521565</c:v>
                </c:pt>
                <c:pt idx="4">
                  <c:v>-109.14265711549562</c:v>
                </c:pt>
                <c:pt idx="5">
                  <c:v>-132.40688791310956</c:v>
                </c:pt>
                <c:pt idx="6">
                  <c:v>-150.3289194145957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223-4CB9-BE31-E768003AF0C8}"/>
            </c:ext>
          </c:extLst>
        </c:ser>
        <c:ser>
          <c:idx val="5"/>
          <c:order val="5"/>
          <c:tx>
            <c:strRef>
              <c:f>'CNTL-Delta-CO2 by sector'!$C$11</c:f>
              <c:strCache>
                <c:ptCount val="1"/>
                <c:pt idx="0">
                  <c:v>Air-Rail-Marine</c:v>
                </c:pt>
              </c:strCache>
            </c:strRef>
          </c:tx>
          <c:spPr>
            <a:solidFill>
              <a:srgbClr val="9900CC"/>
            </a:solidFill>
            <a:ln w="25400">
              <a:noFill/>
            </a:ln>
            <a:effectLst/>
          </c:spPr>
          <c:invertIfNegative val="0"/>
          <c:cat>
            <c:numRef>
              <c:f>'CNTL-Delta-CO2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'CNTL-Delta-CO2 by sector'!$E$11:$K$11</c:f>
              <c:numCache>
                <c:formatCode>_(* #,##0_);_(* \(#,##0\);_(* "-"??_);_(@_)</c:formatCode>
                <c:ptCount val="7"/>
                <c:pt idx="0">
                  <c:v>6.9596824831364756E-2</c:v>
                </c:pt>
                <c:pt idx="1">
                  <c:v>-7.1880629746183331</c:v>
                </c:pt>
                <c:pt idx="2">
                  <c:v>-18.280621482048105</c:v>
                </c:pt>
                <c:pt idx="3">
                  <c:v>-36.531781353302392</c:v>
                </c:pt>
                <c:pt idx="4">
                  <c:v>-32.789500859988152</c:v>
                </c:pt>
                <c:pt idx="5">
                  <c:v>-12.185220759107267</c:v>
                </c:pt>
                <c:pt idx="6">
                  <c:v>17.865210365376527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223-4CB9-BE31-E768003AF0C8}"/>
            </c:ext>
          </c:extLst>
        </c:ser>
        <c:ser>
          <c:idx val="6"/>
          <c:order val="6"/>
          <c:tx>
            <c:strRef>
              <c:f>'CNTL-Delta-CO2 by sector'!$C$12</c:f>
              <c:strCache>
                <c:ptCount val="1"/>
                <c:pt idx="0">
                  <c:v>Onroad-Freight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/>
          </c:spPr>
          <c:invertIfNegative val="0"/>
          <c:cat>
            <c:numRef>
              <c:f>'CNTL-Delta-CO2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'CNTL-Delta-CO2 by sector'!$E$12:$K$12</c:f>
              <c:numCache>
                <c:formatCode>_(* #,##0_);_(* \(#,##0\);_(* "-"??_);_(@_)</c:formatCode>
                <c:ptCount val="7"/>
                <c:pt idx="0">
                  <c:v>9.6494731135408074E-2</c:v>
                </c:pt>
                <c:pt idx="1">
                  <c:v>-21.798837486321645</c:v>
                </c:pt>
                <c:pt idx="2">
                  <c:v>-98.930431059217483</c:v>
                </c:pt>
                <c:pt idx="3">
                  <c:v>-168.50539569335257</c:v>
                </c:pt>
                <c:pt idx="4">
                  <c:v>-202.66480868460164</c:v>
                </c:pt>
                <c:pt idx="5">
                  <c:v>-233.2979132125914</c:v>
                </c:pt>
                <c:pt idx="6">
                  <c:v>-253.89611060996901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223-4CB9-BE31-E768003AF0C8}"/>
            </c:ext>
          </c:extLst>
        </c:ser>
        <c:ser>
          <c:idx val="7"/>
          <c:order val="7"/>
          <c:tx>
            <c:strRef>
              <c:f>'CNTL-Delta-CO2 by sector'!$C$13</c:f>
              <c:strCache>
                <c:ptCount val="1"/>
                <c:pt idx="0">
                  <c:v>Onroad-Passenger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invertIfNegative val="0"/>
          <c:cat>
            <c:numRef>
              <c:f>'CNTL-Delta-CO2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'CNTL-Delta-CO2 by sector'!$E$13:$K$13</c:f>
              <c:numCache>
                <c:formatCode>_(* #,##0_);_(* \(#,##0\);_(* "-"??_);_(@_)</c:formatCode>
                <c:ptCount val="7"/>
                <c:pt idx="0">
                  <c:v>-7.1680861062640133</c:v>
                </c:pt>
                <c:pt idx="1">
                  <c:v>-29.042792615903295</c:v>
                </c:pt>
                <c:pt idx="2">
                  <c:v>-29.250564131992064</c:v>
                </c:pt>
                <c:pt idx="3">
                  <c:v>-40.151363264713723</c:v>
                </c:pt>
                <c:pt idx="4">
                  <c:v>-77.832433685375349</c:v>
                </c:pt>
                <c:pt idx="5">
                  <c:v>-152.35602966190322</c:v>
                </c:pt>
                <c:pt idx="6">
                  <c:v>-249.60707559860106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223-4CB9-BE31-E768003AF0C8}"/>
            </c:ext>
          </c:extLst>
        </c:ser>
        <c:ser>
          <c:idx val="8"/>
          <c:order val="8"/>
          <c:tx>
            <c:strRef>
              <c:f>'CNTL-Delta-CO2 by sector'!$C$14</c:f>
              <c:strCache>
                <c:ptCount val="1"/>
                <c:pt idx="0">
                  <c:v>CDR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'CNTL-Delta-CO2 by sector'!$E$14:$K$14</c:f>
              <c:numCache>
                <c:formatCode>_(* #,##0_);_(* \(#,##0\);_(* "-"??_);_(@_)</c:formatCode>
                <c:ptCount val="7"/>
                <c:pt idx="0">
                  <c:v>0</c:v>
                </c:pt>
                <c:pt idx="1">
                  <c:v>-9.024399999999999E-4</c:v>
                </c:pt>
                <c:pt idx="2">
                  <c:v>-4.3189666666666661E-2</c:v>
                </c:pt>
                <c:pt idx="3">
                  <c:v>-0.16581399999999999</c:v>
                </c:pt>
                <c:pt idx="4">
                  <c:v>-0.49459666666666674</c:v>
                </c:pt>
                <c:pt idx="5">
                  <c:v>-0.17377433333333334</c:v>
                </c:pt>
                <c:pt idx="6">
                  <c:v>-0.56653666666666669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23-4CB9-BE31-E768003AF0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25100655"/>
        <c:axId val="325099215"/>
      </c:barChart>
      <c:catAx>
        <c:axId val="325100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99215"/>
        <c:crosses val="autoZero"/>
        <c:auto val="1"/>
        <c:lblAlgn val="ctr"/>
        <c:lblOffset val="100"/>
        <c:noMultiLvlLbl val="0"/>
      </c:catAx>
      <c:valAx>
        <c:axId val="32509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CO2 emissions (MTCO2)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100655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73125954577845054"/>
          <c:y val="0.21333992359661633"/>
          <c:w val="0.25416049914954475"/>
          <c:h val="0.51121551412955413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Cumulative CO2 reductions through 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323701827835384"/>
          <c:y val="0.12979447625704088"/>
          <c:w val="0.82106907614316271"/>
          <c:h val="0.705745003868626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'by-measure-impacts'!$F$14</c:f>
              <c:strCache>
                <c:ptCount val="1"/>
                <c:pt idx="0">
                  <c:v>Cumulative reductions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00B050"/>
                </a:fgClr>
                <a:bgClr>
                  <a:schemeClr val="accent2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E3-4416-956E-BF7083767E2D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0E3-4416-956E-BF7083767E2D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E3-4416-956E-BF7083767E2D}"/>
              </c:ext>
            </c:extLst>
          </c:dPt>
          <c:cat>
            <c:strRef>
              <c:f>'by-measure-impacts'!$E$15:$E$18</c:f>
              <c:strCache>
                <c:ptCount val="4"/>
                <c:pt idx="0">
                  <c:v>Buildings</c:v>
                </c:pt>
                <c:pt idx="1">
                  <c:v>OnroadF</c:v>
                </c:pt>
                <c:pt idx="2">
                  <c:v>OnroadP</c:v>
                </c:pt>
                <c:pt idx="3">
                  <c:v>RPS</c:v>
                </c:pt>
              </c:strCache>
            </c:strRef>
          </c:cat>
          <c:val>
            <c:numRef>
              <c:f>'by-measure-impacts'!$F$15:$F$18</c:f>
              <c:numCache>
                <c:formatCode>General</c:formatCode>
                <c:ptCount val="4"/>
                <c:pt idx="0">
                  <c:v>6550</c:v>
                </c:pt>
                <c:pt idx="1">
                  <c:v>3750</c:v>
                </c:pt>
                <c:pt idx="2">
                  <c:v>2000</c:v>
                </c:pt>
                <c:pt idx="3">
                  <c:v>3550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E3-4416-956E-BF7083767E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-27"/>
        <c:axId val="1364633663"/>
        <c:axId val="1364635583"/>
      </c:barChart>
      <c:catAx>
        <c:axId val="1364633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635583"/>
        <c:crosses val="autoZero"/>
        <c:auto val="1"/>
        <c:lblAlgn val="ctr"/>
        <c:lblOffset val="100"/>
        <c:noMultiLvlLbl val="0"/>
      </c:catAx>
      <c:valAx>
        <c:axId val="13646355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Cumulative CO2 reduction (MTCO2)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64633663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tx1"/>
      </a:solidFill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chemeClr val="tx1"/>
                </a:solidFill>
              </a:rPr>
              <a:t>CO2 emissions</a:t>
            </a:r>
            <a:r>
              <a:rPr lang="en-US" sz="1800" baseline="0" dirty="0">
                <a:solidFill>
                  <a:schemeClr val="tx1"/>
                </a:solidFill>
              </a:rPr>
              <a:t> vs. reduction goal</a:t>
            </a:r>
            <a:endParaRPr lang="en-US" sz="18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454151061629922"/>
          <c:y val="1.37708995086499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CO2emissions!$B$4</c:f>
              <c:strCache>
                <c:ptCount val="1"/>
                <c:pt idx="0">
                  <c:v>BASE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CO2emissions!$C$3:$J$3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CO2emissions!$C$4:$J$4</c:f>
              <c:numCache>
                <c:formatCode>General</c:formatCode>
                <c:ptCount val="8"/>
                <c:pt idx="0">
                  <c:v>5190</c:v>
                </c:pt>
                <c:pt idx="1">
                  <c:v>4630</c:v>
                </c:pt>
                <c:pt idx="2">
                  <c:v>4500</c:v>
                </c:pt>
                <c:pt idx="3">
                  <c:v>3770</c:v>
                </c:pt>
                <c:pt idx="4">
                  <c:v>3530</c:v>
                </c:pt>
                <c:pt idx="5">
                  <c:v>3510</c:v>
                </c:pt>
                <c:pt idx="6">
                  <c:v>3500</c:v>
                </c:pt>
                <c:pt idx="7">
                  <c:v>3510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0F-4146-A414-56D43FA38C09}"/>
            </c:ext>
          </c:extLst>
        </c:ser>
        <c:ser>
          <c:idx val="1"/>
          <c:order val="1"/>
          <c:tx>
            <c:strRef>
              <c:f>CO2emissions!$B$5</c:f>
              <c:strCache>
                <c:ptCount val="1"/>
                <c:pt idx="0">
                  <c:v>CNTL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CO2emissions!$C$3:$J$3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CO2emissions!$C$5:$J$5</c:f>
              <c:numCache>
                <c:formatCode>General</c:formatCode>
                <c:ptCount val="8"/>
                <c:pt idx="0">
                  <c:v>5190</c:v>
                </c:pt>
                <c:pt idx="1">
                  <c:v>4630</c:v>
                </c:pt>
                <c:pt idx="2">
                  <c:v>4380</c:v>
                </c:pt>
                <c:pt idx="3">
                  <c:v>3530</c:v>
                </c:pt>
                <c:pt idx="4">
                  <c:v>3110</c:v>
                </c:pt>
                <c:pt idx="5">
                  <c:v>2900</c:v>
                </c:pt>
                <c:pt idx="6">
                  <c:v>2660</c:v>
                </c:pt>
                <c:pt idx="7">
                  <c:v>2460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0F-4146-A414-56D43FA38C09}"/>
            </c:ext>
          </c:extLst>
        </c:ser>
        <c:ser>
          <c:idx val="2"/>
          <c:order val="2"/>
          <c:tx>
            <c:strRef>
              <c:f>CO2emissions!$B$6</c:f>
              <c:strCache>
                <c:ptCount val="1"/>
                <c:pt idx="0">
                  <c:v>NZ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CO2emissions!$C$3:$J$3</c:f>
              <c:numCache>
                <c:formatCode>General</c:formatCode>
                <c:ptCount val="8"/>
                <c:pt idx="0">
                  <c:v>2015</c:v>
                </c:pt>
                <c:pt idx="1">
                  <c:v>2020</c:v>
                </c:pt>
                <c:pt idx="2">
                  <c:v>2025</c:v>
                </c:pt>
                <c:pt idx="3">
                  <c:v>2030</c:v>
                </c:pt>
                <c:pt idx="4">
                  <c:v>2035</c:v>
                </c:pt>
                <c:pt idx="5">
                  <c:v>2040</c:v>
                </c:pt>
                <c:pt idx="6">
                  <c:v>2045</c:v>
                </c:pt>
                <c:pt idx="7">
                  <c:v>2050</c:v>
                </c:pt>
              </c:numCache>
            </c:numRef>
          </c:cat>
          <c:val>
            <c:numRef>
              <c:f>CO2emissions!$C$6:$J$6</c:f>
              <c:numCache>
                <c:formatCode>General</c:formatCode>
                <c:ptCount val="8"/>
                <c:pt idx="0">
                  <c:v>5190</c:v>
                </c:pt>
                <c:pt idx="1">
                  <c:v>4630</c:v>
                </c:pt>
                <c:pt idx="2">
                  <c:v>4250</c:v>
                </c:pt>
                <c:pt idx="3">
                  <c:v>3570</c:v>
                </c:pt>
                <c:pt idx="4">
                  <c:v>2870</c:v>
                </c:pt>
                <c:pt idx="5">
                  <c:v>2180</c:v>
                </c:pt>
                <c:pt idx="6">
                  <c:v>1490</c:v>
                </c:pt>
                <c:pt idx="7">
                  <c:v>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0F-4146-A414-56D43FA38C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9722032"/>
        <c:axId val="479738352"/>
      </c:lineChart>
      <c:catAx>
        <c:axId val="479722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38352"/>
        <c:crosses val="autoZero"/>
        <c:auto val="1"/>
        <c:lblAlgn val="ctr"/>
        <c:lblOffset val="100"/>
        <c:noMultiLvlLbl val="0"/>
      </c:catAx>
      <c:valAx>
        <c:axId val="479738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dirty="0">
                    <a:solidFill>
                      <a:schemeClr val="tx1"/>
                    </a:solidFill>
                  </a:rPr>
                  <a:t>CO2 emissions (MTCO2)</a:t>
                </a:r>
              </a:p>
            </c:rich>
          </c:tx>
          <c:layout>
            <c:manualLayout>
              <c:xMode val="edge"/>
              <c:yMode val="edge"/>
              <c:x val="1.5853207501545199E-2"/>
              <c:y val="0.3506316071854167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ysClr val="windowText" lastClr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9722032"/>
        <c:crosses val="autoZero"/>
        <c:crossBetween val="between"/>
      </c:valAx>
      <c:spPr>
        <a:solidFill>
          <a:schemeClr val="bg1"/>
        </a:solidFill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>
        <a:lumMod val="95000"/>
      </a:schemeClr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ysClr val="windowText" lastClr="000000"/>
                </a:solidFill>
              </a:rPr>
              <a:t>Additional</a:t>
            </a:r>
            <a:r>
              <a:rPr lang="en-US" sz="1800" baseline="0" dirty="0">
                <a:solidFill>
                  <a:sysClr val="windowText" lastClr="000000"/>
                </a:solidFill>
              </a:rPr>
              <a:t> emission changes by sector</a:t>
            </a:r>
            <a:endParaRPr lang="en-US" sz="1800" dirty="0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537428796775043"/>
          <c:y val="0.12999400016028453"/>
          <c:w val="0.54675471036718959"/>
          <c:h val="0.775862953517081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'NZvCNTL-Delta-CO2 by sector'!$C$6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rgbClr val="0070C0"/>
            </a:solidFill>
            <a:ln w="25400">
              <a:noFill/>
            </a:ln>
            <a:effectLst/>
          </c:spPr>
          <c:invertIfNegative val="0"/>
          <c:cat>
            <c:numRef>
              <c:f>'NZvCNTL-Delta-CO2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'NZvCNTL-Delta-CO2 by sector'!$E$6:$K$6</c:f>
              <c:numCache>
                <c:formatCode>_(* #,##0_);_(* \(#,##0\);_(* "-"??_);_(@_)</c:formatCode>
                <c:ptCount val="7"/>
                <c:pt idx="0">
                  <c:v>0.31390051380594741</c:v>
                </c:pt>
                <c:pt idx="1">
                  <c:v>-47.25923461696766</c:v>
                </c:pt>
                <c:pt idx="2">
                  <c:v>183.28949197861084</c:v>
                </c:pt>
                <c:pt idx="3">
                  <c:v>118.17104138437423</c:v>
                </c:pt>
                <c:pt idx="4">
                  <c:v>-56.605915193176315</c:v>
                </c:pt>
                <c:pt idx="5">
                  <c:v>-275.76406507808031</c:v>
                </c:pt>
                <c:pt idx="6">
                  <c:v>-384.45338393989113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D0-4A4A-99B1-51CCF0DE3288}"/>
            </c:ext>
          </c:extLst>
        </c:ser>
        <c:ser>
          <c:idx val="1"/>
          <c:order val="1"/>
          <c:tx>
            <c:strRef>
              <c:f>'NZvCNTL-Delta-CO2 by sector'!$C$7</c:f>
              <c:strCache>
                <c:ptCount val="1"/>
                <c:pt idx="0">
                  <c:v>Fuel Production</c:v>
                </c:pt>
              </c:strCache>
            </c:strRef>
          </c:tx>
          <c:spPr>
            <a:solidFill>
              <a:srgbClr val="C00000"/>
            </a:solidFill>
            <a:ln w="25400">
              <a:noFill/>
            </a:ln>
            <a:effectLst/>
          </c:spPr>
          <c:invertIfNegative val="0"/>
          <c:cat>
            <c:numRef>
              <c:f>'NZvCNTL-Delta-CO2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'NZvCNTL-Delta-CO2 by sector'!$E$7:$K$7</c:f>
              <c:numCache>
                <c:formatCode>_(* #,##0_);_(* \(#,##0\);_(* "-"??_);_(@_)</c:formatCode>
                <c:ptCount val="7"/>
                <c:pt idx="0">
                  <c:v>-0.73333333333329165</c:v>
                </c:pt>
                <c:pt idx="1">
                  <c:v>-10.266666666666708</c:v>
                </c:pt>
                <c:pt idx="2">
                  <c:v>-20.900000000000006</c:v>
                </c:pt>
                <c:pt idx="3">
                  <c:v>10.266666666666708</c:v>
                </c:pt>
                <c:pt idx="4">
                  <c:v>9.9000000000000341</c:v>
                </c:pt>
                <c:pt idx="5">
                  <c:v>-45.833333333333314</c:v>
                </c:pt>
                <c:pt idx="6">
                  <c:v>-97.900000000000034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D0-4A4A-99B1-51CCF0DE3288}"/>
            </c:ext>
          </c:extLst>
        </c:ser>
        <c:ser>
          <c:idx val="2"/>
          <c:order val="2"/>
          <c:tx>
            <c:strRef>
              <c:f>'NZvCNTL-Delta-CO2 by sector'!$C$8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invertIfNegative val="0"/>
          <c:cat>
            <c:numRef>
              <c:f>'NZvCNTL-Delta-CO2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'NZvCNTL-Delta-CO2 by sector'!$E$8:$K$8</c:f>
              <c:numCache>
                <c:formatCode>_(* #,##0_);_(* \(#,##0\);_(* "-"??_);_(@_)</c:formatCode>
                <c:ptCount val="7"/>
                <c:pt idx="0">
                  <c:v>2.1720011644957822</c:v>
                </c:pt>
                <c:pt idx="1">
                  <c:v>-18.342537806817745</c:v>
                </c:pt>
                <c:pt idx="2">
                  <c:v>-44.359921837278421</c:v>
                </c:pt>
                <c:pt idx="3">
                  <c:v>-185.36434283535561</c:v>
                </c:pt>
                <c:pt idx="4">
                  <c:v>-362.0237610372796</c:v>
                </c:pt>
                <c:pt idx="5">
                  <c:v>-424.27810456935759</c:v>
                </c:pt>
                <c:pt idx="6">
                  <c:v>-482.66213207784045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AD0-4A4A-99B1-51CCF0DE3288}"/>
            </c:ext>
          </c:extLst>
        </c:ser>
        <c:ser>
          <c:idx val="3"/>
          <c:order val="3"/>
          <c:tx>
            <c:strRef>
              <c:f>'NZvCNTL-Delta-CO2 by sector'!$C$9</c:f>
              <c:strCache>
                <c:ptCount val="1"/>
                <c:pt idx="0">
                  <c:v>Commercial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invertIfNegative val="0"/>
          <c:cat>
            <c:numRef>
              <c:f>'NZvCNTL-Delta-CO2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'NZvCNTL-Delta-CO2 by sector'!$E$9:$K$9</c:f>
              <c:numCache>
                <c:formatCode>_(* #,##0_);_(* \(#,##0\);_(* "-"??_);_(@_)</c:formatCode>
                <c:ptCount val="7"/>
                <c:pt idx="0">
                  <c:v>-0.96820060914035366</c:v>
                </c:pt>
                <c:pt idx="1">
                  <c:v>-45.251414190915483</c:v>
                </c:pt>
                <c:pt idx="2">
                  <c:v>-78.857334498982084</c:v>
                </c:pt>
                <c:pt idx="3">
                  <c:v>-122.48117978215937</c:v>
                </c:pt>
                <c:pt idx="4">
                  <c:v>-163.7823606033391</c:v>
                </c:pt>
                <c:pt idx="5">
                  <c:v>-202.21396613494852</c:v>
                </c:pt>
                <c:pt idx="6">
                  <c:v>-213.44793995438729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D0-4A4A-99B1-51CCF0DE3288}"/>
            </c:ext>
          </c:extLst>
        </c:ser>
        <c:ser>
          <c:idx val="4"/>
          <c:order val="4"/>
          <c:tx>
            <c:strRef>
              <c:f>'NZvCNTL-Delta-CO2 by sector'!$C$10</c:f>
              <c:strCache>
                <c:ptCount val="1"/>
                <c:pt idx="0">
                  <c:v>Residential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  <a:effectLst/>
          </c:spPr>
          <c:invertIfNegative val="0"/>
          <c:cat>
            <c:numRef>
              <c:f>'NZvCNTL-Delta-CO2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'NZvCNTL-Delta-CO2 by sector'!$E$10:$K$10</c:f>
              <c:numCache>
                <c:formatCode>_(* #,##0_);_(* \(#,##0\);_(* "-"??_);_(@_)</c:formatCode>
                <c:ptCount val="7"/>
                <c:pt idx="0">
                  <c:v>-1.0097228679730961</c:v>
                </c:pt>
                <c:pt idx="1">
                  <c:v>-27.929678613072838</c:v>
                </c:pt>
                <c:pt idx="2">
                  <c:v>-48.459122315607658</c:v>
                </c:pt>
                <c:pt idx="3">
                  <c:v>-110.10456382336189</c:v>
                </c:pt>
                <c:pt idx="4">
                  <c:v>-161.17903829928852</c:v>
                </c:pt>
                <c:pt idx="5">
                  <c:v>-189.78585542970936</c:v>
                </c:pt>
                <c:pt idx="6">
                  <c:v>-214.27689400933002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D0-4A4A-99B1-51CCF0DE3288}"/>
            </c:ext>
          </c:extLst>
        </c:ser>
        <c:ser>
          <c:idx val="5"/>
          <c:order val="5"/>
          <c:tx>
            <c:strRef>
              <c:f>'NZvCNTL-Delta-CO2 by sector'!$C$11</c:f>
              <c:strCache>
                <c:ptCount val="1"/>
                <c:pt idx="0">
                  <c:v>Air-Rail-Marine</c:v>
                </c:pt>
              </c:strCache>
            </c:strRef>
          </c:tx>
          <c:spPr>
            <a:solidFill>
              <a:srgbClr val="9900CC"/>
            </a:solidFill>
            <a:ln w="25400">
              <a:noFill/>
            </a:ln>
            <a:effectLst/>
          </c:spPr>
          <c:invertIfNegative val="0"/>
          <c:cat>
            <c:numRef>
              <c:f>'NZvCNTL-Delta-CO2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'NZvCNTL-Delta-CO2 by sector'!$E$11:$K$11</c:f>
              <c:numCache>
                <c:formatCode>_(* #,##0_);_(* \(#,##0\);_(* "-"??_);_(@_)</c:formatCode>
                <c:ptCount val="7"/>
                <c:pt idx="0">
                  <c:v>0.2783872993256864</c:v>
                </c:pt>
                <c:pt idx="1">
                  <c:v>-21.539977197402493</c:v>
                </c:pt>
                <c:pt idx="2">
                  <c:v>-40.386045184618581</c:v>
                </c:pt>
                <c:pt idx="3">
                  <c:v>-70.619719287580438</c:v>
                </c:pt>
                <c:pt idx="4">
                  <c:v>-112.203015624969</c:v>
                </c:pt>
                <c:pt idx="5">
                  <c:v>-148.30974610549549</c:v>
                </c:pt>
                <c:pt idx="6">
                  <c:v>-163.60340864531625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D0-4A4A-99B1-51CCF0DE3288}"/>
            </c:ext>
          </c:extLst>
        </c:ser>
        <c:ser>
          <c:idx val="6"/>
          <c:order val="6"/>
          <c:tx>
            <c:strRef>
              <c:f>'NZvCNTL-Delta-CO2 by sector'!$C$12</c:f>
              <c:strCache>
                <c:ptCount val="1"/>
                <c:pt idx="0">
                  <c:v>Onroad-Freight</c:v>
                </c:pt>
              </c:strCache>
            </c:strRef>
          </c:tx>
          <c:spPr>
            <a:solidFill>
              <a:srgbClr val="002060"/>
            </a:solidFill>
            <a:ln w="25400">
              <a:noFill/>
            </a:ln>
            <a:effectLst/>
          </c:spPr>
          <c:invertIfNegative val="0"/>
          <c:cat>
            <c:numRef>
              <c:f>'NZvCNTL-Delta-CO2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'NZvCNTL-Delta-CO2 by sector'!$E$12:$K$12</c:f>
              <c:numCache>
                <c:formatCode>_(* #,##0_);_(* \(#,##0\);_(* "-"??_);_(@_)</c:formatCode>
                <c:ptCount val="7"/>
                <c:pt idx="0">
                  <c:v>0.3859789245416323</c:v>
                </c:pt>
                <c:pt idx="1">
                  <c:v>-32.362985373352103</c:v>
                </c:pt>
                <c:pt idx="2">
                  <c:v>-106.40290227411577</c:v>
                </c:pt>
                <c:pt idx="3">
                  <c:v>-193.57517870977159</c:v>
                </c:pt>
                <c:pt idx="4">
                  <c:v>-272.57783854163085</c:v>
                </c:pt>
                <c:pt idx="5">
                  <c:v>-320.4743182204985</c:v>
                </c:pt>
                <c:pt idx="6">
                  <c:v>-357.96122162612693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0-4A4A-99B1-51CCF0DE3288}"/>
            </c:ext>
          </c:extLst>
        </c:ser>
        <c:ser>
          <c:idx val="7"/>
          <c:order val="7"/>
          <c:tx>
            <c:strRef>
              <c:f>'NZvCNTL-Delta-CO2 by sector'!$C$13</c:f>
              <c:strCache>
                <c:ptCount val="1"/>
                <c:pt idx="0">
                  <c:v>Onroad-Passenger</c:v>
                </c:pt>
              </c:strCache>
            </c:strRef>
          </c:tx>
          <c:spPr>
            <a:solidFill>
              <a:srgbClr val="7030A0"/>
            </a:solidFill>
            <a:ln w="25400">
              <a:noFill/>
            </a:ln>
            <a:effectLst/>
          </c:spPr>
          <c:invertIfNegative val="0"/>
          <c:cat>
            <c:numRef>
              <c:f>'NZvCNTL-Delta-CO2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'NZvCNTL-Delta-CO2 by sector'!$E$13:$K$13</c:f>
              <c:numCache>
                <c:formatCode>_(* #,##0_);_(* \(#,##0\);_(* "-"??_);_(@_)</c:formatCode>
                <c:ptCount val="7"/>
                <c:pt idx="0">
                  <c:v>-6.6723444250559396</c:v>
                </c:pt>
                <c:pt idx="1">
                  <c:v>-35.746621061471615</c:v>
                </c:pt>
                <c:pt idx="2">
                  <c:v>-44.082769201341193</c:v>
                </c:pt>
                <c:pt idx="3">
                  <c:v>-72.405467279478955</c:v>
                </c:pt>
                <c:pt idx="4">
                  <c:v>-159.68315403364966</c:v>
                </c:pt>
                <c:pt idx="5">
                  <c:v>-257.68344679524353</c:v>
                </c:pt>
                <c:pt idx="6">
                  <c:v>-381.54315308044119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D0-4A4A-99B1-51CCF0DE3288}"/>
            </c:ext>
          </c:extLst>
        </c:ser>
        <c:ser>
          <c:idx val="8"/>
          <c:order val="8"/>
          <c:tx>
            <c:strRef>
              <c:f>'NZvCNTL-Delta-CO2 by sector'!$C$14</c:f>
              <c:strCache>
                <c:ptCount val="1"/>
                <c:pt idx="0">
                  <c:v>CDR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'NZvCNTL-Delta-CO2 by sector'!$E$5:$K$5</c:f>
              <c:numCache>
                <c:formatCode>General</c:formatCode>
                <c:ptCount val="7"/>
                <c:pt idx="0">
                  <c:v>2020</c:v>
                </c:pt>
                <c:pt idx="1">
                  <c:v>2025</c:v>
                </c:pt>
                <c:pt idx="2">
                  <c:v>2030</c:v>
                </c:pt>
                <c:pt idx="3">
                  <c:v>2035</c:v>
                </c:pt>
                <c:pt idx="4">
                  <c:v>2040</c:v>
                </c:pt>
                <c:pt idx="5">
                  <c:v>2045</c:v>
                </c:pt>
                <c:pt idx="6">
                  <c:v>2050</c:v>
                </c:pt>
              </c:numCache>
            </c:numRef>
          </c:cat>
          <c:val>
            <c:numRef>
              <c:f>'NZvCNTL-Delta-CO2 by sector'!$E$14:$K$14</c:f>
              <c:numCache>
                <c:formatCode>_(* #,##0_);_(* \(#,##0\);_(* "-"??_);_(@_)</c:formatCode>
                <c:ptCount val="7"/>
                <c:pt idx="0">
                  <c:v>0</c:v>
                </c:pt>
                <c:pt idx="1">
                  <c:v>-2.9120666666666664E-3</c:v>
                </c:pt>
                <c:pt idx="2">
                  <c:v>-0.68742666666666663</c:v>
                </c:pt>
                <c:pt idx="3">
                  <c:v>-5.6932333333333327</c:v>
                </c:pt>
                <c:pt idx="4">
                  <c:v>-47.993000000000002</c:v>
                </c:pt>
                <c:pt idx="5">
                  <c:v>-155.82233333333332</c:v>
                </c:pt>
                <c:pt idx="6">
                  <c:v>-449.57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AD0-4A4A-99B1-51CCF0DE32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325100655"/>
        <c:axId val="325099215"/>
      </c:barChart>
      <c:catAx>
        <c:axId val="3251006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099215"/>
        <c:crosses val="autoZero"/>
        <c:auto val="1"/>
        <c:lblAlgn val="ctr"/>
        <c:lblOffset val="100"/>
        <c:noMultiLvlLbl val="0"/>
      </c:catAx>
      <c:valAx>
        <c:axId val="32509921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</a:rPr>
                  <a:t>CO2 emissions (MTCO2)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5100655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71108912452896322"/>
          <c:y val="0.18786040248517391"/>
          <c:w val="0.26141600210323374"/>
          <c:h val="0.50702875406219217"/>
        </c:manualLayout>
      </c:layout>
      <c:overlay val="0"/>
      <c:spPr>
        <a:solidFill>
          <a:schemeClr val="bg1"/>
        </a:solidFill>
        <a:ln w="3175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779C6E-4F0D-497C-9D99-544F1411799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88DE74-C5D5-4A12-BF6D-7F49559CEF9F}">
      <dgm:prSet/>
      <dgm:spPr/>
      <dgm:t>
        <a:bodyPr/>
        <a:lstStyle/>
        <a:p>
          <a:r>
            <a:rPr lang="en-US" dirty="0"/>
            <a:t>1. Estimating a GHG inventory</a:t>
          </a:r>
        </a:p>
      </dgm:t>
    </dgm:pt>
    <dgm:pt modelId="{16D4BAA6-AB71-41EC-8A7C-85D88A2235B3}" type="parTrans" cxnId="{D0C58334-FFB8-4479-A202-119C461C4A87}">
      <dgm:prSet/>
      <dgm:spPr/>
      <dgm:t>
        <a:bodyPr/>
        <a:lstStyle/>
        <a:p>
          <a:endParaRPr lang="en-US"/>
        </a:p>
      </dgm:t>
    </dgm:pt>
    <dgm:pt modelId="{9CA7C805-F11E-46A4-AEA5-DB87288DEBC4}" type="sibTrans" cxnId="{D0C58334-FFB8-4479-A202-119C461C4A87}">
      <dgm:prSet/>
      <dgm:spPr/>
      <dgm:t>
        <a:bodyPr/>
        <a:lstStyle/>
        <a:p>
          <a:endParaRPr lang="en-US"/>
        </a:p>
      </dgm:t>
    </dgm:pt>
    <dgm:pt modelId="{4EECC531-DDD8-405F-A9B1-4EE3E3370512}">
      <dgm:prSet/>
      <dgm:spPr/>
      <dgm:t>
        <a:bodyPr/>
        <a:lstStyle/>
        <a:p>
          <a:r>
            <a:rPr lang="en-US" dirty="0"/>
            <a:t>2. Projecting that inventory into the future</a:t>
          </a:r>
        </a:p>
      </dgm:t>
    </dgm:pt>
    <dgm:pt modelId="{4A279CCB-D727-4E85-9411-A780C29D721E}" type="parTrans" cxnId="{6A472491-6147-4A77-8DBA-6D0A0C13324E}">
      <dgm:prSet/>
      <dgm:spPr/>
      <dgm:t>
        <a:bodyPr/>
        <a:lstStyle/>
        <a:p>
          <a:endParaRPr lang="en-US"/>
        </a:p>
      </dgm:t>
    </dgm:pt>
    <dgm:pt modelId="{8C082514-17B6-4627-B0E2-1108E58E0717}" type="sibTrans" cxnId="{6A472491-6147-4A77-8DBA-6D0A0C13324E}">
      <dgm:prSet/>
      <dgm:spPr/>
      <dgm:t>
        <a:bodyPr/>
        <a:lstStyle/>
        <a:p>
          <a:endParaRPr lang="en-US"/>
        </a:p>
      </dgm:t>
    </dgm:pt>
    <dgm:pt modelId="{B89E4E7C-EC00-4747-A6D2-C5E88D5EC0CB}">
      <dgm:prSet/>
      <dgm:spPr/>
      <dgm:t>
        <a:bodyPr/>
        <a:lstStyle/>
        <a:p>
          <a:r>
            <a:rPr lang="en-US" dirty="0"/>
            <a:t>3. Estimating the GHG impacts of a single measure or package of measures</a:t>
          </a:r>
        </a:p>
      </dgm:t>
    </dgm:pt>
    <dgm:pt modelId="{F388010E-955D-4292-9671-BB676FB3BFFE}" type="parTrans" cxnId="{0076D1B4-072B-4520-A14E-A004A45CE253}">
      <dgm:prSet/>
      <dgm:spPr/>
      <dgm:t>
        <a:bodyPr/>
        <a:lstStyle/>
        <a:p>
          <a:endParaRPr lang="en-US"/>
        </a:p>
      </dgm:t>
    </dgm:pt>
    <dgm:pt modelId="{DE3F3223-5F84-43ED-B8E7-27236E6FF64C}" type="sibTrans" cxnId="{0076D1B4-072B-4520-A14E-A004A45CE253}">
      <dgm:prSet/>
      <dgm:spPr/>
      <dgm:t>
        <a:bodyPr/>
        <a:lstStyle/>
        <a:p>
          <a:endParaRPr lang="en-US"/>
        </a:p>
      </dgm:t>
    </dgm:pt>
    <dgm:pt modelId="{BA42D05A-0A6F-40CD-B901-A4DF083F0BBC}">
      <dgm:prSet/>
      <dgm:spPr/>
      <dgm:t>
        <a:bodyPr/>
        <a:lstStyle/>
        <a:p>
          <a:r>
            <a:rPr lang="en-US" dirty="0"/>
            <a:t>4. Identifying strategies for achieving GHG reduction goals</a:t>
          </a:r>
        </a:p>
      </dgm:t>
    </dgm:pt>
    <dgm:pt modelId="{35860959-974C-4CD8-B822-79F8A55F0868}" type="parTrans" cxnId="{DFDFDC3B-D320-446D-9146-B934E14C234D}">
      <dgm:prSet/>
      <dgm:spPr/>
      <dgm:t>
        <a:bodyPr/>
        <a:lstStyle/>
        <a:p>
          <a:endParaRPr lang="en-US"/>
        </a:p>
      </dgm:t>
    </dgm:pt>
    <dgm:pt modelId="{41B8AD32-AE43-4226-8622-92B5AE74FD1F}" type="sibTrans" cxnId="{DFDFDC3B-D320-446D-9146-B934E14C234D}">
      <dgm:prSet/>
      <dgm:spPr/>
      <dgm:t>
        <a:bodyPr/>
        <a:lstStyle/>
        <a:p>
          <a:endParaRPr lang="en-US"/>
        </a:p>
      </dgm:t>
    </dgm:pt>
    <dgm:pt modelId="{018CB8B5-FE95-450B-BDFC-9814EBFC0D80}">
      <dgm:prSet/>
      <dgm:spPr/>
      <dgm:t>
        <a:bodyPr/>
        <a:lstStyle/>
        <a:p>
          <a:r>
            <a:rPr lang="en-US" dirty="0"/>
            <a:t>5. Estimating co-reductions of air pollutants</a:t>
          </a:r>
        </a:p>
      </dgm:t>
    </dgm:pt>
    <dgm:pt modelId="{0EF56E53-4DDF-4AE7-8054-FABF4DB0E11F}" type="parTrans" cxnId="{56B3E09B-78A3-4803-A204-BC4B3BA5AFD9}">
      <dgm:prSet/>
      <dgm:spPr/>
      <dgm:t>
        <a:bodyPr/>
        <a:lstStyle/>
        <a:p>
          <a:endParaRPr lang="en-US"/>
        </a:p>
      </dgm:t>
    </dgm:pt>
    <dgm:pt modelId="{11B92D68-1FE1-4A54-B990-1EC18976DD1E}" type="sibTrans" cxnId="{56B3E09B-78A3-4803-A204-BC4B3BA5AFD9}">
      <dgm:prSet/>
      <dgm:spPr/>
      <dgm:t>
        <a:bodyPr/>
        <a:lstStyle/>
        <a:p>
          <a:endParaRPr lang="en-US"/>
        </a:p>
      </dgm:t>
    </dgm:pt>
    <dgm:pt modelId="{FA7947FB-FF69-45E3-8F10-471598D18C98}">
      <dgm:prSet/>
      <dgm:spPr/>
      <dgm:t>
        <a:bodyPr/>
        <a:lstStyle/>
        <a:p>
          <a:r>
            <a:rPr lang="en-US" dirty="0"/>
            <a:t>6. Pairing with tools to estimate air quality and health benefits</a:t>
          </a:r>
        </a:p>
      </dgm:t>
    </dgm:pt>
    <dgm:pt modelId="{8F2DB338-AB3F-49AD-B817-7C29671B067C}" type="parTrans" cxnId="{8B74C03D-4886-4873-B4F2-ADD807E44639}">
      <dgm:prSet/>
      <dgm:spPr/>
      <dgm:t>
        <a:bodyPr/>
        <a:lstStyle/>
        <a:p>
          <a:endParaRPr lang="en-US"/>
        </a:p>
      </dgm:t>
    </dgm:pt>
    <dgm:pt modelId="{04DEDAFB-5B0A-4B8F-88F2-3B458399C074}" type="sibTrans" cxnId="{8B74C03D-4886-4873-B4F2-ADD807E44639}">
      <dgm:prSet/>
      <dgm:spPr/>
      <dgm:t>
        <a:bodyPr/>
        <a:lstStyle/>
        <a:p>
          <a:endParaRPr lang="en-US"/>
        </a:p>
      </dgm:t>
    </dgm:pt>
    <dgm:pt modelId="{D8CCCA00-8751-4E32-9154-2A1FE4574E9B}" type="pres">
      <dgm:prSet presAssocID="{3A779C6E-4F0D-497C-9D99-544F14117994}" presName="diagram" presStyleCnt="0">
        <dgm:presLayoutVars>
          <dgm:dir/>
          <dgm:resizeHandles val="exact"/>
        </dgm:presLayoutVars>
      </dgm:prSet>
      <dgm:spPr/>
    </dgm:pt>
    <dgm:pt modelId="{52950B74-F3A8-41E9-B8AD-C7B5EBD2BDE5}" type="pres">
      <dgm:prSet presAssocID="{5088DE74-C5D5-4A12-BF6D-7F49559CEF9F}" presName="node" presStyleLbl="node1" presStyleIdx="0" presStyleCnt="6">
        <dgm:presLayoutVars>
          <dgm:bulletEnabled val="1"/>
        </dgm:presLayoutVars>
      </dgm:prSet>
      <dgm:spPr/>
    </dgm:pt>
    <dgm:pt modelId="{F76723A6-CD9D-4466-AB83-6B2DB8E1F199}" type="pres">
      <dgm:prSet presAssocID="{9CA7C805-F11E-46A4-AEA5-DB87288DEBC4}" presName="sibTrans" presStyleCnt="0"/>
      <dgm:spPr/>
    </dgm:pt>
    <dgm:pt modelId="{577382F0-A515-4946-9D48-36F67AF79883}" type="pres">
      <dgm:prSet presAssocID="{4EECC531-DDD8-405F-A9B1-4EE3E3370512}" presName="node" presStyleLbl="node1" presStyleIdx="1" presStyleCnt="6">
        <dgm:presLayoutVars>
          <dgm:bulletEnabled val="1"/>
        </dgm:presLayoutVars>
      </dgm:prSet>
      <dgm:spPr/>
    </dgm:pt>
    <dgm:pt modelId="{B8BBE5FA-5D71-4F37-B7DE-551AEA3EC3BC}" type="pres">
      <dgm:prSet presAssocID="{8C082514-17B6-4627-B0E2-1108E58E0717}" presName="sibTrans" presStyleCnt="0"/>
      <dgm:spPr/>
    </dgm:pt>
    <dgm:pt modelId="{82D30BD0-8C2B-42E3-8B9E-193831B3E19A}" type="pres">
      <dgm:prSet presAssocID="{B89E4E7C-EC00-4747-A6D2-C5E88D5EC0CB}" presName="node" presStyleLbl="node1" presStyleIdx="2" presStyleCnt="6">
        <dgm:presLayoutVars>
          <dgm:bulletEnabled val="1"/>
        </dgm:presLayoutVars>
      </dgm:prSet>
      <dgm:spPr/>
    </dgm:pt>
    <dgm:pt modelId="{8E86D267-BE38-4C54-B91B-2F670566EB7C}" type="pres">
      <dgm:prSet presAssocID="{DE3F3223-5F84-43ED-B8E7-27236E6FF64C}" presName="sibTrans" presStyleCnt="0"/>
      <dgm:spPr/>
    </dgm:pt>
    <dgm:pt modelId="{D0800F7C-0B21-4F08-A361-F8D893203A55}" type="pres">
      <dgm:prSet presAssocID="{BA42D05A-0A6F-40CD-B901-A4DF083F0BBC}" presName="node" presStyleLbl="node1" presStyleIdx="3" presStyleCnt="6">
        <dgm:presLayoutVars>
          <dgm:bulletEnabled val="1"/>
        </dgm:presLayoutVars>
      </dgm:prSet>
      <dgm:spPr/>
    </dgm:pt>
    <dgm:pt modelId="{C3B37A43-AC45-493B-BD68-0A3E22D26A4D}" type="pres">
      <dgm:prSet presAssocID="{41B8AD32-AE43-4226-8622-92B5AE74FD1F}" presName="sibTrans" presStyleCnt="0"/>
      <dgm:spPr/>
    </dgm:pt>
    <dgm:pt modelId="{DD73BC4C-ADCA-4F40-ADE2-55524050943F}" type="pres">
      <dgm:prSet presAssocID="{018CB8B5-FE95-450B-BDFC-9814EBFC0D80}" presName="node" presStyleLbl="node1" presStyleIdx="4" presStyleCnt="6">
        <dgm:presLayoutVars>
          <dgm:bulletEnabled val="1"/>
        </dgm:presLayoutVars>
      </dgm:prSet>
      <dgm:spPr/>
    </dgm:pt>
    <dgm:pt modelId="{64CF085D-E791-4D26-8C82-0830A5178FD8}" type="pres">
      <dgm:prSet presAssocID="{11B92D68-1FE1-4A54-B990-1EC18976DD1E}" presName="sibTrans" presStyleCnt="0"/>
      <dgm:spPr/>
    </dgm:pt>
    <dgm:pt modelId="{59C5874F-18D6-416C-97C4-57EFAB88959C}" type="pres">
      <dgm:prSet presAssocID="{FA7947FB-FF69-45E3-8F10-471598D18C98}" presName="node" presStyleLbl="node1" presStyleIdx="5" presStyleCnt="6">
        <dgm:presLayoutVars>
          <dgm:bulletEnabled val="1"/>
        </dgm:presLayoutVars>
      </dgm:prSet>
      <dgm:spPr/>
    </dgm:pt>
  </dgm:ptLst>
  <dgm:cxnLst>
    <dgm:cxn modelId="{EA52A21B-A1A5-49CB-8F1B-2DCDFAE480F5}" type="presOf" srcId="{BA42D05A-0A6F-40CD-B901-A4DF083F0BBC}" destId="{D0800F7C-0B21-4F08-A361-F8D893203A55}" srcOrd="0" destOrd="0" presId="urn:microsoft.com/office/officeart/2005/8/layout/default"/>
    <dgm:cxn modelId="{34C9901C-8273-4442-B125-4228BB6CA10C}" type="presOf" srcId="{5088DE74-C5D5-4A12-BF6D-7F49559CEF9F}" destId="{52950B74-F3A8-41E9-B8AD-C7B5EBD2BDE5}" srcOrd="0" destOrd="0" presId="urn:microsoft.com/office/officeart/2005/8/layout/default"/>
    <dgm:cxn modelId="{D0C58334-FFB8-4479-A202-119C461C4A87}" srcId="{3A779C6E-4F0D-497C-9D99-544F14117994}" destId="{5088DE74-C5D5-4A12-BF6D-7F49559CEF9F}" srcOrd="0" destOrd="0" parTransId="{16D4BAA6-AB71-41EC-8A7C-85D88A2235B3}" sibTransId="{9CA7C805-F11E-46A4-AEA5-DB87288DEBC4}"/>
    <dgm:cxn modelId="{DFDFDC3B-D320-446D-9146-B934E14C234D}" srcId="{3A779C6E-4F0D-497C-9D99-544F14117994}" destId="{BA42D05A-0A6F-40CD-B901-A4DF083F0BBC}" srcOrd="3" destOrd="0" parTransId="{35860959-974C-4CD8-B822-79F8A55F0868}" sibTransId="{41B8AD32-AE43-4226-8622-92B5AE74FD1F}"/>
    <dgm:cxn modelId="{8B74C03D-4886-4873-B4F2-ADD807E44639}" srcId="{3A779C6E-4F0D-497C-9D99-544F14117994}" destId="{FA7947FB-FF69-45E3-8F10-471598D18C98}" srcOrd="5" destOrd="0" parTransId="{8F2DB338-AB3F-49AD-B817-7C29671B067C}" sibTransId="{04DEDAFB-5B0A-4B8F-88F2-3B458399C074}"/>
    <dgm:cxn modelId="{3A54FF4B-4CE6-442C-A1B3-879C89F7FAB0}" type="presOf" srcId="{3A779C6E-4F0D-497C-9D99-544F14117994}" destId="{D8CCCA00-8751-4E32-9154-2A1FE4574E9B}" srcOrd="0" destOrd="0" presId="urn:microsoft.com/office/officeart/2005/8/layout/default"/>
    <dgm:cxn modelId="{6A472491-6147-4A77-8DBA-6D0A0C13324E}" srcId="{3A779C6E-4F0D-497C-9D99-544F14117994}" destId="{4EECC531-DDD8-405F-A9B1-4EE3E3370512}" srcOrd="1" destOrd="0" parTransId="{4A279CCB-D727-4E85-9411-A780C29D721E}" sibTransId="{8C082514-17B6-4627-B0E2-1108E58E0717}"/>
    <dgm:cxn modelId="{56B3E09B-78A3-4803-A204-BC4B3BA5AFD9}" srcId="{3A779C6E-4F0D-497C-9D99-544F14117994}" destId="{018CB8B5-FE95-450B-BDFC-9814EBFC0D80}" srcOrd="4" destOrd="0" parTransId="{0EF56E53-4DDF-4AE7-8054-FABF4DB0E11F}" sibTransId="{11B92D68-1FE1-4A54-B990-1EC18976DD1E}"/>
    <dgm:cxn modelId="{9791EAB1-E03B-4487-AF78-5DF6F657E21D}" type="presOf" srcId="{018CB8B5-FE95-450B-BDFC-9814EBFC0D80}" destId="{DD73BC4C-ADCA-4F40-ADE2-55524050943F}" srcOrd="0" destOrd="0" presId="urn:microsoft.com/office/officeart/2005/8/layout/default"/>
    <dgm:cxn modelId="{0076D1B4-072B-4520-A14E-A004A45CE253}" srcId="{3A779C6E-4F0D-497C-9D99-544F14117994}" destId="{B89E4E7C-EC00-4747-A6D2-C5E88D5EC0CB}" srcOrd="2" destOrd="0" parTransId="{F388010E-955D-4292-9671-BB676FB3BFFE}" sibTransId="{DE3F3223-5F84-43ED-B8E7-27236E6FF64C}"/>
    <dgm:cxn modelId="{E9B703B6-6427-40FD-A109-4AAD70E69E6E}" type="presOf" srcId="{4EECC531-DDD8-405F-A9B1-4EE3E3370512}" destId="{577382F0-A515-4946-9D48-36F67AF79883}" srcOrd="0" destOrd="0" presId="urn:microsoft.com/office/officeart/2005/8/layout/default"/>
    <dgm:cxn modelId="{98A0ECDE-6039-418B-8086-1E7AE409BC9D}" type="presOf" srcId="{B89E4E7C-EC00-4747-A6D2-C5E88D5EC0CB}" destId="{82D30BD0-8C2B-42E3-8B9E-193831B3E19A}" srcOrd="0" destOrd="0" presId="urn:microsoft.com/office/officeart/2005/8/layout/default"/>
    <dgm:cxn modelId="{3F4DC5E7-4706-419A-99D3-968523E8B9C7}" type="presOf" srcId="{FA7947FB-FF69-45E3-8F10-471598D18C98}" destId="{59C5874F-18D6-416C-97C4-57EFAB88959C}" srcOrd="0" destOrd="0" presId="urn:microsoft.com/office/officeart/2005/8/layout/default"/>
    <dgm:cxn modelId="{FB65DCCF-C3F0-41BC-8125-450126B08262}" type="presParOf" srcId="{D8CCCA00-8751-4E32-9154-2A1FE4574E9B}" destId="{52950B74-F3A8-41E9-B8AD-C7B5EBD2BDE5}" srcOrd="0" destOrd="0" presId="urn:microsoft.com/office/officeart/2005/8/layout/default"/>
    <dgm:cxn modelId="{F5A91FD5-F70A-4509-9AF1-97AF8F1CA2F4}" type="presParOf" srcId="{D8CCCA00-8751-4E32-9154-2A1FE4574E9B}" destId="{F76723A6-CD9D-4466-AB83-6B2DB8E1F199}" srcOrd="1" destOrd="0" presId="urn:microsoft.com/office/officeart/2005/8/layout/default"/>
    <dgm:cxn modelId="{B175AEB9-2239-4C44-8864-97982DAA265B}" type="presParOf" srcId="{D8CCCA00-8751-4E32-9154-2A1FE4574E9B}" destId="{577382F0-A515-4946-9D48-36F67AF79883}" srcOrd="2" destOrd="0" presId="urn:microsoft.com/office/officeart/2005/8/layout/default"/>
    <dgm:cxn modelId="{8548F01C-9952-4ED3-A858-0B1D0FB24E7A}" type="presParOf" srcId="{D8CCCA00-8751-4E32-9154-2A1FE4574E9B}" destId="{B8BBE5FA-5D71-4F37-B7DE-551AEA3EC3BC}" srcOrd="3" destOrd="0" presId="urn:microsoft.com/office/officeart/2005/8/layout/default"/>
    <dgm:cxn modelId="{D5829450-35D0-4CEB-8CA4-EDE13979AF0A}" type="presParOf" srcId="{D8CCCA00-8751-4E32-9154-2A1FE4574E9B}" destId="{82D30BD0-8C2B-42E3-8B9E-193831B3E19A}" srcOrd="4" destOrd="0" presId="urn:microsoft.com/office/officeart/2005/8/layout/default"/>
    <dgm:cxn modelId="{681E505A-25BD-48A8-9126-E86E4BC443AE}" type="presParOf" srcId="{D8CCCA00-8751-4E32-9154-2A1FE4574E9B}" destId="{8E86D267-BE38-4C54-B91B-2F670566EB7C}" srcOrd="5" destOrd="0" presId="urn:microsoft.com/office/officeart/2005/8/layout/default"/>
    <dgm:cxn modelId="{A81236EB-0C3D-41ED-B1DD-9C334733FEB0}" type="presParOf" srcId="{D8CCCA00-8751-4E32-9154-2A1FE4574E9B}" destId="{D0800F7C-0B21-4F08-A361-F8D893203A55}" srcOrd="6" destOrd="0" presId="urn:microsoft.com/office/officeart/2005/8/layout/default"/>
    <dgm:cxn modelId="{39144BFE-9FFD-4680-9E63-6BDD01A7AEF8}" type="presParOf" srcId="{D8CCCA00-8751-4E32-9154-2A1FE4574E9B}" destId="{C3B37A43-AC45-493B-BD68-0A3E22D26A4D}" srcOrd="7" destOrd="0" presId="urn:microsoft.com/office/officeart/2005/8/layout/default"/>
    <dgm:cxn modelId="{169625EC-3E9B-49FE-8138-0E9EC8EE9351}" type="presParOf" srcId="{D8CCCA00-8751-4E32-9154-2A1FE4574E9B}" destId="{DD73BC4C-ADCA-4F40-ADE2-55524050943F}" srcOrd="8" destOrd="0" presId="urn:microsoft.com/office/officeart/2005/8/layout/default"/>
    <dgm:cxn modelId="{FD983E03-5E62-45EB-B0A2-3129161BAAB0}" type="presParOf" srcId="{D8CCCA00-8751-4E32-9154-2A1FE4574E9B}" destId="{64CF085D-E791-4D26-8C82-0830A5178FD8}" srcOrd="9" destOrd="0" presId="urn:microsoft.com/office/officeart/2005/8/layout/default"/>
    <dgm:cxn modelId="{6AF8772A-0F70-4952-A077-F0A0C44244DD}" type="presParOf" srcId="{D8CCCA00-8751-4E32-9154-2A1FE4574E9B}" destId="{59C5874F-18D6-416C-97C4-57EFAB88959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3876D9-7FB7-4AB8-9FD5-CC595776E11C}" type="doc">
      <dgm:prSet loTypeId="urn:diagrams.loki3.com/BracketList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77A3CB03-AFB1-480E-834A-134167F08604}">
      <dgm:prSet/>
      <dgm:spPr/>
      <dgm:t>
        <a:bodyPr/>
        <a:lstStyle/>
        <a:p>
          <a:r>
            <a:rPr lang="en-US" dirty="0"/>
            <a:t>GHG reduction measures supported directly in GLIMPSE</a:t>
          </a:r>
        </a:p>
      </dgm:t>
    </dgm:pt>
    <dgm:pt modelId="{3A74E5C0-789B-4AAF-B22C-0B2F873C4EEF}" type="parTrans" cxnId="{CDADEA00-2D2D-4A79-829E-1D09D4FBC294}">
      <dgm:prSet/>
      <dgm:spPr/>
      <dgm:t>
        <a:bodyPr/>
        <a:lstStyle/>
        <a:p>
          <a:endParaRPr lang="en-US"/>
        </a:p>
      </dgm:t>
    </dgm:pt>
    <dgm:pt modelId="{13157767-E441-454F-9753-71E9B579A20B}" type="sibTrans" cxnId="{CDADEA00-2D2D-4A79-829E-1D09D4FBC294}">
      <dgm:prSet/>
      <dgm:spPr/>
      <dgm:t>
        <a:bodyPr/>
        <a:lstStyle/>
        <a:p>
          <a:endParaRPr lang="en-US"/>
        </a:p>
      </dgm:t>
    </dgm:pt>
    <dgm:pt modelId="{1D65AFDB-675E-445A-BF05-F6A5624D978B}">
      <dgm:prSet/>
      <dgm:spPr/>
      <dgm:t>
        <a:bodyPr/>
        <a:lstStyle/>
        <a:p>
          <a:r>
            <a:rPr lang="en-US" dirty="0"/>
            <a:t>Technology subsidies (e.g., for EVs or heat pumps)</a:t>
          </a:r>
        </a:p>
      </dgm:t>
    </dgm:pt>
    <dgm:pt modelId="{1E5ED492-F5A7-46B6-80DD-51E3DD6CDE2E}" type="parTrans" cxnId="{03CB7E34-59B6-4EF0-AEE0-BE3A5C901D4C}">
      <dgm:prSet/>
      <dgm:spPr/>
      <dgm:t>
        <a:bodyPr/>
        <a:lstStyle/>
        <a:p>
          <a:endParaRPr lang="en-US"/>
        </a:p>
      </dgm:t>
    </dgm:pt>
    <dgm:pt modelId="{29C5DE19-95E1-4B29-8A27-DE30891F6426}" type="sibTrans" cxnId="{03CB7E34-59B6-4EF0-AEE0-BE3A5C901D4C}">
      <dgm:prSet/>
      <dgm:spPr/>
      <dgm:t>
        <a:bodyPr/>
        <a:lstStyle/>
        <a:p>
          <a:endParaRPr lang="en-US"/>
        </a:p>
      </dgm:t>
    </dgm:pt>
    <dgm:pt modelId="{FE648B5D-F6CF-42F8-9E45-71C609705F77}">
      <dgm:prSet/>
      <dgm:spPr/>
      <dgm:t>
        <a:bodyPr/>
        <a:lstStyle/>
        <a:p>
          <a:r>
            <a:rPr lang="en-US"/>
            <a:t>Fuel subsidies (e.g., for hydrogen or biofuels)</a:t>
          </a:r>
        </a:p>
      </dgm:t>
    </dgm:pt>
    <dgm:pt modelId="{7D460058-F95B-49D2-970D-4CFDE042D669}" type="parTrans" cxnId="{E73B5149-276C-4750-87B3-CD0E0BDBE4CC}">
      <dgm:prSet/>
      <dgm:spPr/>
      <dgm:t>
        <a:bodyPr/>
        <a:lstStyle/>
        <a:p>
          <a:endParaRPr lang="en-US"/>
        </a:p>
      </dgm:t>
    </dgm:pt>
    <dgm:pt modelId="{98BB11ED-2B66-4750-B8A6-817AFEA6675E}" type="sibTrans" cxnId="{E73B5149-276C-4750-87B3-CD0E0BDBE4CC}">
      <dgm:prSet/>
      <dgm:spPr/>
      <dgm:t>
        <a:bodyPr/>
        <a:lstStyle/>
        <a:p>
          <a:endParaRPr lang="en-US"/>
        </a:p>
      </dgm:t>
    </dgm:pt>
    <dgm:pt modelId="{57567C5D-EDC8-4D83-A619-BECFB74E1AD5}">
      <dgm:prSet/>
      <dgm:spPr/>
      <dgm:t>
        <a:bodyPr/>
        <a:lstStyle/>
        <a:p>
          <a:r>
            <a:rPr lang="en-US"/>
            <a:t>Technology requirements (e.g., LED bulbs)</a:t>
          </a:r>
        </a:p>
      </dgm:t>
    </dgm:pt>
    <dgm:pt modelId="{9CC841B8-0F60-47A3-975B-FD0F07055B66}" type="parTrans" cxnId="{DFC42919-C139-4718-A3B4-518FF8D80530}">
      <dgm:prSet/>
      <dgm:spPr/>
      <dgm:t>
        <a:bodyPr/>
        <a:lstStyle/>
        <a:p>
          <a:endParaRPr lang="en-US"/>
        </a:p>
      </dgm:t>
    </dgm:pt>
    <dgm:pt modelId="{7C9EDB76-90C5-48BD-8C34-9739571D3303}" type="sibTrans" cxnId="{DFC42919-C139-4718-A3B4-518FF8D80530}">
      <dgm:prSet/>
      <dgm:spPr/>
      <dgm:t>
        <a:bodyPr/>
        <a:lstStyle/>
        <a:p>
          <a:endParaRPr lang="en-US"/>
        </a:p>
      </dgm:t>
    </dgm:pt>
    <dgm:pt modelId="{942EAD21-DDC6-4A07-B277-C2ABDCCE9C50}">
      <dgm:prSet/>
      <dgm:spPr/>
      <dgm:t>
        <a:bodyPr/>
        <a:lstStyle/>
        <a:p>
          <a:r>
            <a:rPr lang="en-US"/>
            <a:t>Technology capacity (e.g., rooftop solar, offshore wind)</a:t>
          </a:r>
        </a:p>
      </dgm:t>
    </dgm:pt>
    <dgm:pt modelId="{FC556680-A615-45A1-A796-2C451B3E43FC}" type="parTrans" cxnId="{4333499E-E5A3-4109-A455-9B0A3F445DC4}">
      <dgm:prSet/>
      <dgm:spPr/>
      <dgm:t>
        <a:bodyPr/>
        <a:lstStyle/>
        <a:p>
          <a:endParaRPr lang="en-US"/>
        </a:p>
      </dgm:t>
    </dgm:pt>
    <dgm:pt modelId="{33220E88-B40C-42CE-9ED9-EFC880854D69}" type="sibTrans" cxnId="{4333499E-E5A3-4109-A455-9B0A3F445DC4}">
      <dgm:prSet/>
      <dgm:spPr/>
      <dgm:t>
        <a:bodyPr/>
        <a:lstStyle/>
        <a:p>
          <a:endParaRPr lang="en-US"/>
        </a:p>
      </dgm:t>
    </dgm:pt>
    <dgm:pt modelId="{2C4D01AC-C126-462F-8A06-4A1F96D3023C}">
      <dgm:prSet/>
      <dgm:spPr/>
      <dgm:t>
        <a:bodyPr/>
        <a:lstStyle/>
        <a:p>
          <a:r>
            <a:rPr lang="en-US" dirty="0"/>
            <a:t>Energy efficiency target for vehicle classes (e.g., MPG target)</a:t>
          </a:r>
        </a:p>
      </dgm:t>
    </dgm:pt>
    <dgm:pt modelId="{9968F6AC-10C1-4DE2-9102-567DC44AD9EB}" type="parTrans" cxnId="{ACDC01E3-F20D-4BF4-ACA4-B40EDDA7DC83}">
      <dgm:prSet/>
      <dgm:spPr/>
      <dgm:t>
        <a:bodyPr/>
        <a:lstStyle/>
        <a:p>
          <a:endParaRPr lang="en-US"/>
        </a:p>
      </dgm:t>
    </dgm:pt>
    <dgm:pt modelId="{97674C39-7FC3-4A5A-999D-5F038E54C316}" type="sibTrans" cxnId="{ACDC01E3-F20D-4BF4-ACA4-B40EDDA7DC83}">
      <dgm:prSet/>
      <dgm:spPr/>
      <dgm:t>
        <a:bodyPr/>
        <a:lstStyle/>
        <a:p>
          <a:endParaRPr lang="en-US"/>
        </a:p>
      </dgm:t>
    </dgm:pt>
    <dgm:pt modelId="{71A91684-DEDC-4C6B-9569-620D678DC4AD}">
      <dgm:prSet/>
      <dgm:spPr/>
      <dgm:t>
        <a:bodyPr/>
        <a:lstStyle/>
        <a:p>
          <a:r>
            <a:rPr lang="en-US" dirty="0"/>
            <a:t>Market share targets (e.g., RPS, CES, EVs)</a:t>
          </a:r>
        </a:p>
      </dgm:t>
    </dgm:pt>
    <dgm:pt modelId="{815CF4D2-201F-4365-BA4F-2FCEC0330B77}" type="parTrans" cxnId="{15BAD9B0-00EF-4727-93F8-163B48D01F6E}">
      <dgm:prSet/>
      <dgm:spPr/>
      <dgm:t>
        <a:bodyPr/>
        <a:lstStyle/>
        <a:p>
          <a:endParaRPr lang="en-US"/>
        </a:p>
      </dgm:t>
    </dgm:pt>
    <dgm:pt modelId="{BAE9363B-D7E9-4AE1-AB26-90E5888BF466}" type="sibTrans" cxnId="{15BAD9B0-00EF-4727-93F8-163B48D01F6E}">
      <dgm:prSet/>
      <dgm:spPr/>
      <dgm:t>
        <a:bodyPr/>
        <a:lstStyle/>
        <a:p>
          <a:endParaRPr lang="en-US"/>
        </a:p>
      </dgm:t>
    </dgm:pt>
    <dgm:pt modelId="{13608889-B161-4435-8840-15A23B07BA2F}">
      <dgm:prSet/>
      <dgm:spPr/>
      <dgm:t>
        <a:bodyPr/>
        <a:lstStyle/>
        <a:p>
          <a:r>
            <a:rPr lang="en-US" dirty="0"/>
            <a:t>Others that can be simulated in GCAM-USA</a:t>
          </a:r>
        </a:p>
      </dgm:t>
    </dgm:pt>
    <dgm:pt modelId="{DFB30F27-360E-45AC-9741-29CBB11C593E}" type="parTrans" cxnId="{6520797A-005D-48AB-A16C-5CFEA90BD3D8}">
      <dgm:prSet/>
      <dgm:spPr/>
      <dgm:t>
        <a:bodyPr/>
        <a:lstStyle/>
        <a:p>
          <a:endParaRPr lang="en-US"/>
        </a:p>
      </dgm:t>
    </dgm:pt>
    <dgm:pt modelId="{BFBF3E75-C271-4471-ADE5-D97ED2D73DBE}" type="sibTrans" cxnId="{6520797A-005D-48AB-A16C-5CFEA90BD3D8}">
      <dgm:prSet/>
      <dgm:spPr/>
      <dgm:t>
        <a:bodyPr/>
        <a:lstStyle/>
        <a:p>
          <a:endParaRPr lang="en-US"/>
        </a:p>
      </dgm:t>
    </dgm:pt>
    <dgm:pt modelId="{4B670605-3E3E-4B6E-940C-C260EF066190}">
      <dgm:prSet/>
      <dgm:spPr/>
      <dgm:t>
        <a:bodyPr/>
        <a:lstStyle/>
        <a:p>
          <a:r>
            <a:rPr lang="en-US" dirty="0"/>
            <a:t>Building shell standard improvements</a:t>
          </a:r>
        </a:p>
      </dgm:t>
    </dgm:pt>
    <dgm:pt modelId="{A4DD4A22-A941-40B4-8DA4-467CAA2985C2}" type="parTrans" cxnId="{E8D0903D-7226-40F4-BADD-9B224612DF7A}">
      <dgm:prSet/>
      <dgm:spPr/>
      <dgm:t>
        <a:bodyPr/>
        <a:lstStyle/>
        <a:p>
          <a:endParaRPr lang="en-US"/>
        </a:p>
      </dgm:t>
    </dgm:pt>
    <dgm:pt modelId="{038307E5-EA4E-4E33-BDC1-FCFBA4623A19}" type="sibTrans" cxnId="{E8D0903D-7226-40F4-BADD-9B224612DF7A}">
      <dgm:prSet/>
      <dgm:spPr/>
      <dgm:t>
        <a:bodyPr/>
        <a:lstStyle/>
        <a:p>
          <a:endParaRPr lang="en-US"/>
        </a:p>
      </dgm:t>
    </dgm:pt>
    <dgm:pt modelId="{A19F2B5D-6891-48A8-92B2-EC16A000B07B}">
      <dgm:prSet/>
      <dgm:spPr/>
      <dgm:t>
        <a:bodyPr/>
        <a:lstStyle/>
        <a:p>
          <a:r>
            <a:rPr lang="en-US" dirty="0"/>
            <a:t>Examples of measures not directly supported in GLIMPSE or GCAM*</a:t>
          </a:r>
        </a:p>
      </dgm:t>
    </dgm:pt>
    <dgm:pt modelId="{15063EF2-7C47-4DB2-8850-69E648675455}" type="parTrans" cxnId="{F4ADADFC-1137-4F22-9E84-651D1C5A0C7A}">
      <dgm:prSet/>
      <dgm:spPr/>
      <dgm:t>
        <a:bodyPr/>
        <a:lstStyle/>
        <a:p>
          <a:endParaRPr lang="en-US"/>
        </a:p>
      </dgm:t>
    </dgm:pt>
    <dgm:pt modelId="{7D5CC024-2BC8-4A99-8C63-FA19FF7591B6}" type="sibTrans" cxnId="{F4ADADFC-1137-4F22-9E84-651D1C5A0C7A}">
      <dgm:prSet/>
      <dgm:spPr/>
      <dgm:t>
        <a:bodyPr/>
        <a:lstStyle/>
        <a:p>
          <a:endParaRPr lang="en-US"/>
        </a:p>
      </dgm:t>
    </dgm:pt>
    <dgm:pt modelId="{07250E32-7E2C-4673-9BB6-F03D1C3B8EE9}">
      <dgm:prSet/>
      <dgm:spPr/>
      <dgm:t>
        <a:bodyPr/>
        <a:lstStyle/>
        <a:p>
          <a:r>
            <a:rPr lang="en-US"/>
            <a:t>Electric distribution grid improvements</a:t>
          </a:r>
        </a:p>
      </dgm:t>
    </dgm:pt>
    <dgm:pt modelId="{154CDBCB-0FB2-4BC4-B76A-F548FE32E420}" type="parTrans" cxnId="{0D919DA1-60AC-4212-894D-51B9939D443A}">
      <dgm:prSet/>
      <dgm:spPr/>
      <dgm:t>
        <a:bodyPr/>
        <a:lstStyle/>
        <a:p>
          <a:endParaRPr lang="en-US"/>
        </a:p>
      </dgm:t>
    </dgm:pt>
    <dgm:pt modelId="{42EA2868-083C-480A-B8DA-89D8D5C0CFFB}" type="sibTrans" cxnId="{0D919DA1-60AC-4212-894D-51B9939D443A}">
      <dgm:prSet/>
      <dgm:spPr/>
      <dgm:t>
        <a:bodyPr/>
        <a:lstStyle/>
        <a:p>
          <a:endParaRPr lang="en-US"/>
        </a:p>
      </dgm:t>
    </dgm:pt>
    <dgm:pt modelId="{425BE21C-1037-4944-9597-B3CEEE8E75F1}">
      <dgm:prSet/>
      <dgm:spPr/>
      <dgm:t>
        <a:bodyPr/>
        <a:lstStyle/>
        <a:p>
          <a:r>
            <a:rPr lang="en-US"/>
            <a:t>Charging infrastructure investments</a:t>
          </a:r>
        </a:p>
      </dgm:t>
    </dgm:pt>
    <dgm:pt modelId="{56B9217D-19F9-495A-8654-2DE864D17814}" type="parTrans" cxnId="{9CB718A2-C8B7-49CE-BD6D-AAD48880FC98}">
      <dgm:prSet/>
      <dgm:spPr/>
      <dgm:t>
        <a:bodyPr/>
        <a:lstStyle/>
        <a:p>
          <a:endParaRPr lang="en-US"/>
        </a:p>
      </dgm:t>
    </dgm:pt>
    <dgm:pt modelId="{FF4367B9-9E28-4B99-AD4E-E753BC70EB39}" type="sibTrans" cxnId="{9CB718A2-C8B7-49CE-BD6D-AAD48880FC98}">
      <dgm:prSet/>
      <dgm:spPr/>
      <dgm:t>
        <a:bodyPr/>
        <a:lstStyle/>
        <a:p>
          <a:endParaRPr lang="en-US"/>
        </a:p>
      </dgm:t>
    </dgm:pt>
    <dgm:pt modelId="{BF109C21-8CB2-4E84-88A0-4EADBAD34B06}">
      <dgm:prSet/>
      <dgm:spPr/>
      <dgm:t>
        <a:bodyPr/>
        <a:lstStyle/>
        <a:p>
          <a:r>
            <a:rPr lang="en-US" dirty="0"/>
            <a:t>Other efficiency standards</a:t>
          </a:r>
        </a:p>
      </dgm:t>
    </dgm:pt>
    <dgm:pt modelId="{38F6568C-8B52-4BCE-8773-53B31261B69D}" type="parTrans" cxnId="{7F5594A2-91CB-44BD-834C-9B00968CFFA9}">
      <dgm:prSet/>
      <dgm:spPr/>
      <dgm:t>
        <a:bodyPr/>
        <a:lstStyle/>
        <a:p>
          <a:endParaRPr lang="en-US"/>
        </a:p>
      </dgm:t>
    </dgm:pt>
    <dgm:pt modelId="{C18E892A-7322-4832-930B-FC1C09868747}" type="sibTrans" cxnId="{7F5594A2-91CB-44BD-834C-9B00968CFFA9}">
      <dgm:prSet/>
      <dgm:spPr/>
      <dgm:t>
        <a:bodyPr/>
        <a:lstStyle/>
        <a:p>
          <a:endParaRPr lang="en-US"/>
        </a:p>
      </dgm:t>
    </dgm:pt>
    <dgm:pt modelId="{512916A3-B627-4CC9-A43A-9E2A14CE5A97}">
      <dgm:prSet/>
      <dgm:spPr/>
      <dgm:t>
        <a:bodyPr/>
        <a:lstStyle/>
        <a:p>
          <a:r>
            <a:rPr lang="en-US" dirty="0"/>
            <a:t>Cap and trade program (e.g., Regional Greenhouse Gas Initiative)</a:t>
          </a:r>
        </a:p>
      </dgm:t>
    </dgm:pt>
    <dgm:pt modelId="{04FA09FF-10CD-4E48-966B-37B5B342F3DC}" type="parTrans" cxnId="{3689A7CC-51B0-46D1-A8FF-FAB8DAF3C0DB}">
      <dgm:prSet/>
      <dgm:spPr/>
    </dgm:pt>
    <dgm:pt modelId="{C51C3716-C53D-4B3E-BDAE-EA93327E5589}" type="sibTrans" cxnId="{3689A7CC-51B0-46D1-A8FF-FAB8DAF3C0DB}">
      <dgm:prSet/>
      <dgm:spPr/>
    </dgm:pt>
    <dgm:pt modelId="{D50FF8CE-4FC8-400A-83FB-A4F36883D8F3}" type="pres">
      <dgm:prSet presAssocID="{673876D9-7FB7-4AB8-9FD5-CC595776E11C}" presName="Name0" presStyleCnt="0">
        <dgm:presLayoutVars>
          <dgm:dir/>
          <dgm:animLvl val="lvl"/>
          <dgm:resizeHandles val="exact"/>
        </dgm:presLayoutVars>
      </dgm:prSet>
      <dgm:spPr/>
    </dgm:pt>
    <dgm:pt modelId="{5239F1BE-EC4A-4E18-B7E4-3B5E0ECEFC87}" type="pres">
      <dgm:prSet presAssocID="{77A3CB03-AFB1-480E-834A-134167F08604}" presName="linNode" presStyleCnt="0"/>
      <dgm:spPr/>
    </dgm:pt>
    <dgm:pt modelId="{BB8A5562-ED5F-4B03-AB45-146D2405B62E}" type="pres">
      <dgm:prSet presAssocID="{77A3CB03-AFB1-480E-834A-134167F08604}" presName="parTx" presStyleLbl="revTx" presStyleIdx="0" presStyleCnt="3">
        <dgm:presLayoutVars>
          <dgm:chMax val="1"/>
          <dgm:bulletEnabled val="1"/>
        </dgm:presLayoutVars>
      </dgm:prSet>
      <dgm:spPr/>
    </dgm:pt>
    <dgm:pt modelId="{0C1AC5E9-6736-42C0-A3E4-DC3C629FC7BA}" type="pres">
      <dgm:prSet presAssocID="{77A3CB03-AFB1-480E-834A-134167F08604}" presName="bracket" presStyleLbl="parChTrans1D1" presStyleIdx="0" presStyleCnt="3"/>
      <dgm:spPr/>
    </dgm:pt>
    <dgm:pt modelId="{4EF884F2-3623-4593-B537-745C772F1806}" type="pres">
      <dgm:prSet presAssocID="{77A3CB03-AFB1-480E-834A-134167F08604}" presName="spH" presStyleCnt="0"/>
      <dgm:spPr/>
    </dgm:pt>
    <dgm:pt modelId="{BB3306F9-3DF6-456E-844A-84D20D001CB9}" type="pres">
      <dgm:prSet presAssocID="{77A3CB03-AFB1-480E-834A-134167F08604}" presName="desTx" presStyleLbl="node1" presStyleIdx="0" presStyleCnt="3">
        <dgm:presLayoutVars>
          <dgm:bulletEnabled val="1"/>
        </dgm:presLayoutVars>
      </dgm:prSet>
      <dgm:spPr/>
    </dgm:pt>
    <dgm:pt modelId="{A0117688-92A2-459F-A969-796259D0515E}" type="pres">
      <dgm:prSet presAssocID="{13157767-E441-454F-9753-71E9B579A20B}" presName="spV" presStyleCnt="0"/>
      <dgm:spPr/>
    </dgm:pt>
    <dgm:pt modelId="{386DA883-1383-4DF0-ABDC-BE58C5FE2881}" type="pres">
      <dgm:prSet presAssocID="{13608889-B161-4435-8840-15A23B07BA2F}" presName="linNode" presStyleCnt="0"/>
      <dgm:spPr/>
    </dgm:pt>
    <dgm:pt modelId="{70CDF796-40DB-4F40-ACCE-DD810978A105}" type="pres">
      <dgm:prSet presAssocID="{13608889-B161-4435-8840-15A23B07BA2F}" presName="parTx" presStyleLbl="revTx" presStyleIdx="1" presStyleCnt="3">
        <dgm:presLayoutVars>
          <dgm:chMax val="1"/>
          <dgm:bulletEnabled val="1"/>
        </dgm:presLayoutVars>
      </dgm:prSet>
      <dgm:spPr/>
    </dgm:pt>
    <dgm:pt modelId="{DC38E21B-2DD6-4361-9596-DA429FF7F14C}" type="pres">
      <dgm:prSet presAssocID="{13608889-B161-4435-8840-15A23B07BA2F}" presName="bracket" presStyleLbl="parChTrans1D1" presStyleIdx="1" presStyleCnt="3"/>
      <dgm:spPr/>
    </dgm:pt>
    <dgm:pt modelId="{B6828FF3-1743-4706-8E02-80C2C94B408F}" type="pres">
      <dgm:prSet presAssocID="{13608889-B161-4435-8840-15A23B07BA2F}" presName="spH" presStyleCnt="0"/>
      <dgm:spPr/>
    </dgm:pt>
    <dgm:pt modelId="{9454358E-3B12-41A5-8DEC-343BC9BF8AD0}" type="pres">
      <dgm:prSet presAssocID="{13608889-B161-4435-8840-15A23B07BA2F}" presName="desTx" presStyleLbl="node1" presStyleIdx="1" presStyleCnt="3">
        <dgm:presLayoutVars>
          <dgm:bulletEnabled val="1"/>
        </dgm:presLayoutVars>
      </dgm:prSet>
      <dgm:spPr/>
    </dgm:pt>
    <dgm:pt modelId="{BA975C9D-3252-485F-AD2F-8719A2A770EA}" type="pres">
      <dgm:prSet presAssocID="{BFBF3E75-C271-4471-ADE5-D97ED2D73DBE}" presName="spV" presStyleCnt="0"/>
      <dgm:spPr/>
    </dgm:pt>
    <dgm:pt modelId="{F2934B09-7F99-4E9C-8E06-93D9720A47DB}" type="pres">
      <dgm:prSet presAssocID="{A19F2B5D-6891-48A8-92B2-EC16A000B07B}" presName="linNode" presStyleCnt="0"/>
      <dgm:spPr/>
    </dgm:pt>
    <dgm:pt modelId="{FDDA3A58-0DAD-40D2-9E9E-D9D00507A7FB}" type="pres">
      <dgm:prSet presAssocID="{A19F2B5D-6891-48A8-92B2-EC16A000B07B}" presName="parTx" presStyleLbl="revTx" presStyleIdx="2" presStyleCnt="3">
        <dgm:presLayoutVars>
          <dgm:chMax val="1"/>
          <dgm:bulletEnabled val="1"/>
        </dgm:presLayoutVars>
      </dgm:prSet>
      <dgm:spPr/>
    </dgm:pt>
    <dgm:pt modelId="{4FE1822E-FDA6-4072-800D-46B61CBE7AE7}" type="pres">
      <dgm:prSet presAssocID="{A19F2B5D-6891-48A8-92B2-EC16A000B07B}" presName="bracket" presStyleLbl="parChTrans1D1" presStyleIdx="2" presStyleCnt="3"/>
      <dgm:spPr/>
    </dgm:pt>
    <dgm:pt modelId="{EA401A93-55CE-46AF-B4D2-B09C5A09D428}" type="pres">
      <dgm:prSet presAssocID="{A19F2B5D-6891-48A8-92B2-EC16A000B07B}" presName="spH" presStyleCnt="0"/>
      <dgm:spPr/>
    </dgm:pt>
    <dgm:pt modelId="{27A20B6A-9F79-40B5-970A-F500A380F4C0}" type="pres">
      <dgm:prSet presAssocID="{A19F2B5D-6891-48A8-92B2-EC16A000B07B}" presName="desTx" presStyleLbl="node1" presStyleIdx="2" presStyleCnt="3">
        <dgm:presLayoutVars>
          <dgm:bulletEnabled val="1"/>
        </dgm:presLayoutVars>
      </dgm:prSet>
      <dgm:spPr/>
    </dgm:pt>
  </dgm:ptLst>
  <dgm:cxnLst>
    <dgm:cxn modelId="{CDADEA00-2D2D-4A79-829E-1D09D4FBC294}" srcId="{673876D9-7FB7-4AB8-9FD5-CC595776E11C}" destId="{77A3CB03-AFB1-480E-834A-134167F08604}" srcOrd="0" destOrd="0" parTransId="{3A74E5C0-789B-4AAF-B22C-0B2F873C4EEF}" sibTransId="{13157767-E441-454F-9753-71E9B579A20B}"/>
    <dgm:cxn modelId="{DFC42919-C139-4718-A3B4-518FF8D80530}" srcId="{77A3CB03-AFB1-480E-834A-134167F08604}" destId="{57567C5D-EDC8-4D83-A619-BECFB74E1AD5}" srcOrd="2" destOrd="0" parTransId="{9CC841B8-0F60-47A3-975B-FD0F07055B66}" sibTransId="{7C9EDB76-90C5-48BD-8C34-9739571D3303}"/>
    <dgm:cxn modelId="{FC3F252B-A34E-4BBD-854D-EAB01A5C2949}" type="presOf" srcId="{BF109C21-8CB2-4E84-88A0-4EADBAD34B06}" destId="{9454358E-3B12-41A5-8DEC-343BC9BF8AD0}" srcOrd="0" destOrd="1" presId="urn:diagrams.loki3.com/BracketList"/>
    <dgm:cxn modelId="{03CB7E34-59B6-4EF0-AEE0-BE3A5C901D4C}" srcId="{77A3CB03-AFB1-480E-834A-134167F08604}" destId="{1D65AFDB-675E-445A-BF05-F6A5624D978B}" srcOrd="0" destOrd="0" parTransId="{1E5ED492-F5A7-46B6-80DD-51E3DD6CDE2E}" sibTransId="{29C5DE19-95E1-4B29-8A27-DE30891F6426}"/>
    <dgm:cxn modelId="{E8D0903D-7226-40F4-BADD-9B224612DF7A}" srcId="{13608889-B161-4435-8840-15A23B07BA2F}" destId="{4B670605-3E3E-4B6E-940C-C260EF066190}" srcOrd="0" destOrd="0" parTransId="{A4DD4A22-A941-40B4-8DA4-467CAA2985C2}" sibTransId="{038307E5-EA4E-4E33-BDC1-FCFBA4623A19}"/>
    <dgm:cxn modelId="{C6F94664-A78C-47CE-B4F2-F67F80649201}" type="presOf" srcId="{673876D9-7FB7-4AB8-9FD5-CC595776E11C}" destId="{D50FF8CE-4FC8-400A-83FB-A4F36883D8F3}" srcOrd="0" destOrd="0" presId="urn:diagrams.loki3.com/BracketList"/>
    <dgm:cxn modelId="{A4211565-F7F5-4C24-92DD-7FDDB910D06A}" type="presOf" srcId="{425BE21C-1037-4944-9597-B3CEEE8E75F1}" destId="{27A20B6A-9F79-40B5-970A-F500A380F4C0}" srcOrd="0" destOrd="1" presId="urn:diagrams.loki3.com/BracketList"/>
    <dgm:cxn modelId="{E73B5149-276C-4750-87B3-CD0E0BDBE4CC}" srcId="{77A3CB03-AFB1-480E-834A-134167F08604}" destId="{FE648B5D-F6CF-42F8-9E45-71C609705F77}" srcOrd="1" destOrd="0" parTransId="{7D460058-F95B-49D2-970D-4CFDE042D669}" sibTransId="{98BB11ED-2B66-4750-B8A6-817AFEA6675E}"/>
    <dgm:cxn modelId="{E238666E-ADCE-4B53-AF23-5503C0799108}" type="presOf" srcId="{13608889-B161-4435-8840-15A23B07BA2F}" destId="{70CDF796-40DB-4F40-ACCE-DD810978A105}" srcOrd="0" destOrd="0" presId="urn:diagrams.loki3.com/BracketList"/>
    <dgm:cxn modelId="{2DBB0352-F61D-4AE7-B3B3-BCAD73716B45}" type="presOf" srcId="{07250E32-7E2C-4673-9BB6-F03D1C3B8EE9}" destId="{27A20B6A-9F79-40B5-970A-F500A380F4C0}" srcOrd="0" destOrd="0" presId="urn:diagrams.loki3.com/BracketList"/>
    <dgm:cxn modelId="{636B1C75-C7DD-439A-A861-CED1C39E6BB0}" type="presOf" srcId="{1D65AFDB-675E-445A-BF05-F6A5624D978B}" destId="{BB3306F9-3DF6-456E-844A-84D20D001CB9}" srcOrd="0" destOrd="0" presId="urn:diagrams.loki3.com/BracketList"/>
    <dgm:cxn modelId="{6520797A-005D-48AB-A16C-5CFEA90BD3D8}" srcId="{673876D9-7FB7-4AB8-9FD5-CC595776E11C}" destId="{13608889-B161-4435-8840-15A23B07BA2F}" srcOrd="1" destOrd="0" parTransId="{DFB30F27-360E-45AC-9741-29CBB11C593E}" sibTransId="{BFBF3E75-C271-4471-ADE5-D97ED2D73DBE}"/>
    <dgm:cxn modelId="{BE6E4787-9890-4DE0-89F8-33A99B5A8620}" type="presOf" srcId="{942EAD21-DDC6-4A07-B277-C2ABDCCE9C50}" destId="{BB3306F9-3DF6-456E-844A-84D20D001CB9}" srcOrd="0" destOrd="3" presId="urn:diagrams.loki3.com/BracketList"/>
    <dgm:cxn modelId="{4333499E-E5A3-4109-A455-9B0A3F445DC4}" srcId="{77A3CB03-AFB1-480E-834A-134167F08604}" destId="{942EAD21-DDC6-4A07-B277-C2ABDCCE9C50}" srcOrd="3" destOrd="0" parTransId="{FC556680-A615-45A1-A796-2C451B3E43FC}" sibTransId="{33220E88-B40C-42CE-9ED9-EFC880854D69}"/>
    <dgm:cxn modelId="{0D919DA1-60AC-4212-894D-51B9939D443A}" srcId="{A19F2B5D-6891-48A8-92B2-EC16A000B07B}" destId="{07250E32-7E2C-4673-9BB6-F03D1C3B8EE9}" srcOrd="0" destOrd="0" parTransId="{154CDBCB-0FB2-4BC4-B76A-F548FE32E420}" sibTransId="{42EA2868-083C-480A-B8DA-89D8D5C0CFFB}"/>
    <dgm:cxn modelId="{9CB718A2-C8B7-49CE-BD6D-AAD48880FC98}" srcId="{A19F2B5D-6891-48A8-92B2-EC16A000B07B}" destId="{425BE21C-1037-4944-9597-B3CEEE8E75F1}" srcOrd="1" destOrd="0" parTransId="{56B9217D-19F9-495A-8654-2DE864D17814}" sibTransId="{FF4367B9-9E28-4B99-AD4E-E753BC70EB39}"/>
    <dgm:cxn modelId="{7F5594A2-91CB-44BD-834C-9B00968CFFA9}" srcId="{13608889-B161-4435-8840-15A23B07BA2F}" destId="{BF109C21-8CB2-4E84-88A0-4EADBAD34B06}" srcOrd="1" destOrd="0" parTransId="{38F6568C-8B52-4BCE-8773-53B31261B69D}" sibTransId="{C18E892A-7322-4832-930B-FC1C09868747}"/>
    <dgm:cxn modelId="{7A6782AC-ECC7-47D0-9BD7-DC51C4D0D730}" type="presOf" srcId="{A19F2B5D-6891-48A8-92B2-EC16A000B07B}" destId="{FDDA3A58-0DAD-40D2-9E9E-D9D00507A7FB}" srcOrd="0" destOrd="0" presId="urn:diagrams.loki3.com/BracketList"/>
    <dgm:cxn modelId="{15BAD9B0-00EF-4727-93F8-163B48D01F6E}" srcId="{77A3CB03-AFB1-480E-834A-134167F08604}" destId="{71A91684-DEDC-4C6B-9569-620D678DC4AD}" srcOrd="5" destOrd="0" parTransId="{815CF4D2-201F-4365-BA4F-2FCEC0330B77}" sibTransId="{BAE9363B-D7E9-4AE1-AB26-90E5888BF466}"/>
    <dgm:cxn modelId="{1383BFC6-65D6-4BB8-BDF9-23E64A592A19}" type="presOf" srcId="{71A91684-DEDC-4C6B-9569-620D678DC4AD}" destId="{BB3306F9-3DF6-456E-844A-84D20D001CB9}" srcOrd="0" destOrd="5" presId="urn:diagrams.loki3.com/BracketList"/>
    <dgm:cxn modelId="{3689A7CC-51B0-46D1-A8FF-FAB8DAF3C0DB}" srcId="{77A3CB03-AFB1-480E-834A-134167F08604}" destId="{512916A3-B627-4CC9-A43A-9E2A14CE5A97}" srcOrd="6" destOrd="0" parTransId="{04FA09FF-10CD-4E48-966B-37B5B342F3DC}" sibTransId="{C51C3716-C53D-4B3E-BDAE-EA93327E5589}"/>
    <dgm:cxn modelId="{36302ED1-0823-4C54-8736-72C0206109DC}" type="presOf" srcId="{57567C5D-EDC8-4D83-A619-BECFB74E1AD5}" destId="{BB3306F9-3DF6-456E-844A-84D20D001CB9}" srcOrd="0" destOrd="2" presId="urn:diagrams.loki3.com/BracketList"/>
    <dgm:cxn modelId="{B8E585DC-E7A2-4F01-B4B2-AA5A2BF744F1}" type="presOf" srcId="{77A3CB03-AFB1-480E-834A-134167F08604}" destId="{BB8A5562-ED5F-4B03-AB45-146D2405B62E}" srcOrd="0" destOrd="0" presId="urn:diagrams.loki3.com/BracketList"/>
    <dgm:cxn modelId="{0AD7F2DF-CEDB-4ACE-9314-2338F29EB177}" type="presOf" srcId="{4B670605-3E3E-4B6E-940C-C260EF066190}" destId="{9454358E-3B12-41A5-8DEC-343BC9BF8AD0}" srcOrd="0" destOrd="0" presId="urn:diagrams.loki3.com/BracketList"/>
    <dgm:cxn modelId="{ACDC01E3-F20D-4BF4-ACA4-B40EDDA7DC83}" srcId="{77A3CB03-AFB1-480E-834A-134167F08604}" destId="{2C4D01AC-C126-462F-8A06-4A1F96D3023C}" srcOrd="4" destOrd="0" parTransId="{9968F6AC-10C1-4DE2-9102-567DC44AD9EB}" sibTransId="{97674C39-7FC3-4A5A-999D-5F038E54C316}"/>
    <dgm:cxn modelId="{D57020EE-C8EB-411A-8548-D5C444C723B0}" type="presOf" srcId="{FE648B5D-F6CF-42F8-9E45-71C609705F77}" destId="{BB3306F9-3DF6-456E-844A-84D20D001CB9}" srcOrd="0" destOrd="1" presId="urn:diagrams.loki3.com/BracketList"/>
    <dgm:cxn modelId="{E6DABEFA-FC73-4CAA-8226-09365DF8D149}" type="presOf" srcId="{512916A3-B627-4CC9-A43A-9E2A14CE5A97}" destId="{BB3306F9-3DF6-456E-844A-84D20D001CB9}" srcOrd="0" destOrd="6" presId="urn:diagrams.loki3.com/BracketList"/>
    <dgm:cxn modelId="{F4ADADFC-1137-4F22-9E84-651D1C5A0C7A}" srcId="{673876D9-7FB7-4AB8-9FD5-CC595776E11C}" destId="{A19F2B5D-6891-48A8-92B2-EC16A000B07B}" srcOrd="2" destOrd="0" parTransId="{15063EF2-7C47-4DB2-8850-69E648675455}" sibTransId="{7D5CC024-2BC8-4A99-8C63-FA19FF7591B6}"/>
    <dgm:cxn modelId="{9AF443FF-749E-44E3-9751-148E7E0E2EE2}" type="presOf" srcId="{2C4D01AC-C126-462F-8A06-4A1F96D3023C}" destId="{BB3306F9-3DF6-456E-844A-84D20D001CB9}" srcOrd="0" destOrd="4" presId="urn:diagrams.loki3.com/BracketList"/>
    <dgm:cxn modelId="{4046ABC1-6CFC-45B5-AAF4-6C78BCF045CF}" type="presParOf" srcId="{D50FF8CE-4FC8-400A-83FB-A4F36883D8F3}" destId="{5239F1BE-EC4A-4E18-B7E4-3B5E0ECEFC87}" srcOrd="0" destOrd="0" presId="urn:diagrams.loki3.com/BracketList"/>
    <dgm:cxn modelId="{63034A76-0A71-48AB-B50B-BD4CDC723BC4}" type="presParOf" srcId="{5239F1BE-EC4A-4E18-B7E4-3B5E0ECEFC87}" destId="{BB8A5562-ED5F-4B03-AB45-146D2405B62E}" srcOrd="0" destOrd="0" presId="urn:diagrams.loki3.com/BracketList"/>
    <dgm:cxn modelId="{A818304B-C645-4AD2-A27B-520345BE4073}" type="presParOf" srcId="{5239F1BE-EC4A-4E18-B7E4-3B5E0ECEFC87}" destId="{0C1AC5E9-6736-42C0-A3E4-DC3C629FC7BA}" srcOrd="1" destOrd="0" presId="urn:diagrams.loki3.com/BracketList"/>
    <dgm:cxn modelId="{F68C2D2D-17DE-4E3A-9BFF-4F4298FB9B63}" type="presParOf" srcId="{5239F1BE-EC4A-4E18-B7E4-3B5E0ECEFC87}" destId="{4EF884F2-3623-4593-B537-745C772F1806}" srcOrd="2" destOrd="0" presId="urn:diagrams.loki3.com/BracketList"/>
    <dgm:cxn modelId="{24E4D2EF-39E6-49BB-B943-78D238EF14F2}" type="presParOf" srcId="{5239F1BE-EC4A-4E18-B7E4-3B5E0ECEFC87}" destId="{BB3306F9-3DF6-456E-844A-84D20D001CB9}" srcOrd="3" destOrd="0" presId="urn:diagrams.loki3.com/BracketList"/>
    <dgm:cxn modelId="{52193AA7-8910-44E6-9C70-F26EB189E5E4}" type="presParOf" srcId="{D50FF8CE-4FC8-400A-83FB-A4F36883D8F3}" destId="{A0117688-92A2-459F-A969-796259D0515E}" srcOrd="1" destOrd="0" presId="urn:diagrams.loki3.com/BracketList"/>
    <dgm:cxn modelId="{E8B56E11-696F-418F-90E5-C80181C83F8A}" type="presParOf" srcId="{D50FF8CE-4FC8-400A-83FB-A4F36883D8F3}" destId="{386DA883-1383-4DF0-ABDC-BE58C5FE2881}" srcOrd="2" destOrd="0" presId="urn:diagrams.loki3.com/BracketList"/>
    <dgm:cxn modelId="{B81431B2-739B-4D57-A7EC-63DFAF2EB933}" type="presParOf" srcId="{386DA883-1383-4DF0-ABDC-BE58C5FE2881}" destId="{70CDF796-40DB-4F40-ACCE-DD810978A105}" srcOrd="0" destOrd="0" presId="urn:diagrams.loki3.com/BracketList"/>
    <dgm:cxn modelId="{B62DBF5C-1205-448B-BB9F-A9D454C78B6B}" type="presParOf" srcId="{386DA883-1383-4DF0-ABDC-BE58C5FE2881}" destId="{DC38E21B-2DD6-4361-9596-DA429FF7F14C}" srcOrd="1" destOrd="0" presId="urn:diagrams.loki3.com/BracketList"/>
    <dgm:cxn modelId="{CC632FF3-B01C-46FC-B098-AEDDA894C8AE}" type="presParOf" srcId="{386DA883-1383-4DF0-ABDC-BE58C5FE2881}" destId="{B6828FF3-1743-4706-8E02-80C2C94B408F}" srcOrd="2" destOrd="0" presId="urn:diagrams.loki3.com/BracketList"/>
    <dgm:cxn modelId="{F24A2E24-B395-4EF6-AF8B-6273514BD21A}" type="presParOf" srcId="{386DA883-1383-4DF0-ABDC-BE58C5FE2881}" destId="{9454358E-3B12-41A5-8DEC-343BC9BF8AD0}" srcOrd="3" destOrd="0" presId="urn:diagrams.loki3.com/BracketList"/>
    <dgm:cxn modelId="{4C8EA490-FB20-42AB-8170-0EC7CCBC39CC}" type="presParOf" srcId="{D50FF8CE-4FC8-400A-83FB-A4F36883D8F3}" destId="{BA975C9D-3252-485F-AD2F-8719A2A770EA}" srcOrd="3" destOrd="0" presId="urn:diagrams.loki3.com/BracketList"/>
    <dgm:cxn modelId="{ABAD3D1E-6763-4B20-B83D-C44F4ED85455}" type="presParOf" srcId="{D50FF8CE-4FC8-400A-83FB-A4F36883D8F3}" destId="{F2934B09-7F99-4E9C-8E06-93D9720A47DB}" srcOrd="4" destOrd="0" presId="urn:diagrams.loki3.com/BracketList"/>
    <dgm:cxn modelId="{83556EC2-1B1A-4CBC-883D-1D64B8F9468B}" type="presParOf" srcId="{F2934B09-7F99-4E9C-8E06-93D9720A47DB}" destId="{FDDA3A58-0DAD-40D2-9E9E-D9D00507A7FB}" srcOrd="0" destOrd="0" presId="urn:diagrams.loki3.com/BracketList"/>
    <dgm:cxn modelId="{4E79F41D-DF2E-471A-A1A0-EBFFF3D53491}" type="presParOf" srcId="{F2934B09-7F99-4E9C-8E06-93D9720A47DB}" destId="{4FE1822E-FDA6-4072-800D-46B61CBE7AE7}" srcOrd="1" destOrd="0" presId="urn:diagrams.loki3.com/BracketList"/>
    <dgm:cxn modelId="{63E133B8-DC80-487F-8CCA-D75D269DC616}" type="presParOf" srcId="{F2934B09-7F99-4E9C-8E06-93D9720A47DB}" destId="{EA401A93-55CE-46AF-B4D2-B09C5A09D428}" srcOrd="2" destOrd="0" presId="urn:diagrams.loki3.com/BracketList"/>
    <dgm:cxn modelId="{8957D1B9-4BA8-4FF7-BC84-A86A3364AAF3}" type="presParOf" srcId="{F2934B09-7F99-4E9C-8E06-93D9720A47DB}" destId="{27A20B6A-9F79-40B5-970A-F500A380F4C0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547C22-FDF8-4564-A464-BB456B0E1C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31238-9799-4643-B4A7-EC6CF2629603}">
      <dgm:prSet/>
      <dgm:spPr/>
      <dgm:t>
        <a:bodyPr/>
        <a:lstStyle/>
        <a:p>
          <a:pPr algn="l"/>
          <a:r>
            <a:rPr lang="en-US" dirty="0"/>
            <a:t>Power Sector</a:t>
          </a:r>
        </a:p>
      </dgm:t>
    </dgm:pt>
    <dgm:pt modelId="{717544AE-938F-4A0D-BA1D-A4FFEE5F6BD2}" type="parTrans" cxnId="{28709E8B-3963-47BC-8B71-F60A12BF96CF}">
      <dgm:prSet/>
      <dgm:spPr/>
      <dgm:t>
        <a:bodyPr/>
        <a:lstStyle/>
        <a:p>
          <a:endParaRPr lang="en-US"/>
        </a:p>
      </dgm:t>
    </dgm:pt>
    <dgm:pt modelId="{4CC60C0C-ED03-4ADB-8E7D-28BB3AEC228D}" type="sibTrans" cxnId="{28709E8B-3963-47BC-8B71-F60A12BF96CF}">
      <dgm:prSet/>
      <dgm:spPr/>
      <dgm:t>
        <a:bodyPr/>
        <a:lstStyle/>
        <a:p>
          <a:endParaRPr lang="en-US"/>
        </a:p>
      </dgm:t>
    </dgm:pt>
    <dgm:pt modelId="{C962E2BA-0718-48D4-9529-C02F283E28FA}">
      <dgm:prSet/>
      <dgm:spPr/>
      <dgm:t>
        <a:bodyPr/>
        <a:lstStyle/>
        <a:p>
          <a:r>
            <a:rPr lang="en-US" dirty="0"/>
            <a:t>80% RPS by 2050</a:t>
          </a:r>
        </a:p>
      </dgm:t>
    </dgm:pt>
    <dgm:pt modelId="{1AC4C8CA-2A08-460E-9AE3-F85AA21C972B}" type="parTrans" cxnId="{1E9171E1-1151-49E2-9863-D94F4A589FFC}">
      <dgm:prSet/>
      <dgm:spPr/>
      <dgm:t>
        <a:bodyPr/>
        <a:lstStyle/>
        <a:p>
          <a:endParaRPr lang="en-US"/>
        </a:p>
      </dgm:t>
    </dgm:pt>
    <dgm:pt modelId="{ACF27F14-44E0-47E0-83ED-B5BACD597B7F}" type="sibTrans" cxnId="{1E9171E1-1151-49E2-9863-D94F4A589FFC}">
      <dgm:prSet/>
      <dgm:spPr/>
      <dgm:t>
        <a:bodyPr/>
        <a:lstStyle/>
        <a:p>
          <a:endParaRPr lang="en-US"/>
        </a:p>
      </dgm:t>
    </dgm:pt>
    <dgm:pt modelId="{C7B0548E-70CF-45CC-B815-82DE69714204}">
      <dgm:prSet/>
      <dgm:spPr/>
      <dgm:t>
        <a:bodyPr/>
        <a:lstStyle/>
        <a:p>
          <a:r>
            <a:rPr lang="en-US" dirty="0"/>
            <a:t>Rooftop solar output grows to 1 exajoules (EJ) by 2050</a:t>
          </a:r>
        </a:p>
      </dgm:t>
    </dgm:pt>
    <dgm:pt modelId="{3CDF0C31-AF37-44F9-B8CB-304EACA1CC02}" type="parTrans" cxnId="{964088E4-6138-494E-A681-81FBA4DD6672}">
      <dgm:prSet/>
      <dgm:spPr/>
      <dgm:t>
        <a:bodyPr/>
        <a:lstStyle/>
        <a:p>
          <a:endParaRPr lang="en-US"/>
        </a:p>
      </dgm:t>
    </dgm:pt>
    <dgm:pt modelId="{1E20E205-6B8B-4C73-889F-8779C9EF09A5}" type="sibTrans" cxnId="{964088E4-6138-494E-A681-81FBA4DD6672}">
      <dgm:prSet/>
      <dgm:spPr/>
      <dgm:t>
        <a:bodyPr/>
        <a:lstStyle/>
        <a:p>
          <a:endParaRPr lang="en-US"/>
        </a:p>
      </dgm:t>
    </dgm:pt>
    <dgm:pt modelId="{6F66CABC-8C45-4BAD-9E0C-09F2EAAA5F23}">
      <dgm:prSet/>
      <dgm:spPr/>
      <dgm:t>
        <a:bodyPr/>
        <a:lstStyle/>
        <a:p>
          <a:r>
            <a:rPr lang="en-US" dirty="0"/>
            <a:t>Offshore wind output grows to 3 EJ by 2050</a:t>
          </a:r>
        </a:p>
      </dgm:t>
    </dgm:pt>
    <dgm:pt modelId="{2BFAF5B5-6378-40FF-B508-9A37ABAA6882}" type="parTrans" cxnId="{DA937598-A70B-454F-B5E5-C49CC3FAD79F}">
      <dgm:prSet/>
      <dgm:spPr/>
      <dgm:t>
        <a:bodyPr/>
        <a:lstStyle/>
        <a:p>
          <a:endParaRPr lang="en-US"/>
        </a:p>
      </dgm:t>
    </dgm:pt>
    <dgm:pt modelId="{63B441CA-F582-43E0-836E-90FBA9F478C5}" type="sibTrans" cxnId="{DA937598-A70B-454F-B5E5-C49CC3FAD79F}">
      <dgm:prSet/>
      <dgm:spPr/>
      <dgm:t>
        <a:bodyPr/>
        <a:lstStyle/>
        <a:p>
          <a:endParaRPr lang="en-US"/>
        </a:p>
      </dgm:t>
    </dgm:pt>
    <dgm:pt modelId="{D9AF8602-DCA0-44A5-B4D2-D71206EFDAA5}">
      <dgm:prSet/>
      <dgm:spPr/>
      <dgm:t>
        <a:bodyPr/>
        <a:lstStyle/>
        <a:p>
          <a:pPr algn="l"/>
          <a:r>
            <a:rPr lang="en-US" dirty="0"/>
            <a:t>Alternative Fuels Production</a:t>
          </a:r>
        </a:p>
      </dgm:t>
    </dgm:pt>
    <dgm:pt modelId="{47C73D31-E7C4-4C6F-BE1F-791CDFB45FC9}" type="parTrans" cxnId="{77D04FB6-0862-486B-BAE6-850E2172FB1F}">
      <dgm:prSet/>
      <dgm:spPr/>
      <dgm:t>
        <a:bodyPr/>
        <a:lstStyle/>
        <a:p>
          <a:endParaRPr lang="en-US"/>
        </a:p>
      </dgm:t>
    </dgm:pt>
    <dgm:pt modelId="{37A4AA96-F3AF-4FBC-AD52-57821CEAD565}" type="sibTrans" cxnId="{77D04FB6-0862-486B-BAE6-850E2172FB1F}">
      <dgm:prSet/>
      <dgm:spPr/>
      <dgm:t>
        <a:bodyPr/>
        <a:lstStyle/>
        <a:p>
          <a:endParaRPr lang="en-US"/>
        </a:p>
      </dgm:t>
    </dgm:pt>
    <dgm:pt modelId="{55EEF6F0-38AA-406D-A29D-CEC1CC68417C}">
      <dgm:prSet/>
      <dgm:spPr/>
      <dgm:t>
        <a:bodyPr/>
        <a:lstStyle/>
        <a:p>
          <a:r>
            <a:rPr lang="en-US" dirty="0"/>
            <a:t>IRA hydrogen subsidies are extended through 2050</a:t>
          </a:r>
        </a:p>
      </dgm:t>
    </dgm:pt>
    <dgm:pt modelId="{050D246B-904E-4CF2-A0E6-2BD9FB79A3C0}" type="parTrans" cxnId="{59BFEA5B-4731-44CA-A40B-C86FE34DF72D}">
      <dgm:prSet/>
      <dgm:spPr/>
      <dgm:t>
        <a:bodyPr/>
        <a:lstStyle/>
        <a:p>
          <a:endParaRPr lang="en-US"/>
        </a:p>
      </dgm:t>
    </dgm:pt>
    <dgm:pt modelId="{12FE1872-3720-49F1-B0F0-4FCAC825AAF5}" type="sibTrans" cxnId="{59BFEA5B-4731-44CA-A40B-C86FE34DF72D}">
      <dgm:prSet/>
      <dgm:spPr/>
      <dgm:t>
        <a:bodyPr/>
        <a:lstStyle/>
        <a:p>
          <a:endParaRPr lang="en-US"/>
        </a:p>
      </dgm:t>
    </dgm:pt>
    <dgm:pt modelId="{E86277F0-4AF4-471B-A75F-081A419B541B}">
      <dgm:prSet/>
      <dgm:spPr/>
      <dgm:t>
        <a:bodyPr/>
        <a:lstStyle/>
        <a:p>
          <a:pPr algn="l"/>
          <a:r>
            <a:rPr lang="en-US" dirty="0"/>
            <a:t>Buildings</a:t>
          </a:r>
        </a:p>
      </dgm:t>
    </dgm:pt>
    <dgm:pt modelId="{EC4AE5EB-D76E-4885-B3DC-B7712E2DB583}" type="parTrans" cxnId="{8741A491-3F6B-4D11-8701-D8E48C0C94B9}">
      <dgm:prSet/>
      <dgm:spPr/>
      <dgm:t>
        <a:bodyPr/>
        <a:lstStyle/>
        <a:p>
          <a:endParaRPr lang="en-US"/>
        </a:p>
      </dgm:t>
    </dgm:pt>
    <dgm:pt modelId="{5A25A266-12FD-4527-964C-50FA42AD563F}" type="sibTrans" cxnId="{8741A491-3F6B-4D11-8701-D8E48C0C94B9}">
      <dgm:prSet/>
      <dgm:spPr/>
      <dgm:t>
        <a:bodyPr/>
        <a:lstStyle/>
        <a:p>
          <a:endParaRPr lang="en-US"/>
        </a:p>
      </dgm:t>
    </dgm:pt>
    <dgm:pt modelId="{9EDA6C45-E68F-44F2-B409-04AC590FC1E8}">
      <dgm:prSet/>
      <dgm:spPr/>
      <dgm:t>
        <a:bodyPr/>
        <a:lstStyle/>
        <a:p>
          <a:r>
            <a:rPr lang="en-US" dirty="0"/>
            <a:t>From 2025, all new building appliances are high-efficiency, electric</a:t>
          </a:r>
        </a:p>
      </dgm:t>
    </dgm:pt>
    <dgm:pt modelId="{84E73DC4-B304-4151-92F8-4300FDF52367}" type="parTrans" cxnId="{5CB02E16-1E73-45BF-84FB-6447F79355F7}">
      <dgm:prSet/>
      <dgm:spPr/>
      <dgm:t>
        <a:bodyPr/>
        <a:lstStyle/>
        <a:p>
          <a:endParaRPr lang="en-US"/>
        </a:p>
      </dgm:t>
    </dgm:pt>
    <dgm:pt modelId="{E8134561-275B-4025-A26B-D2D429C96502}" type="sibTrans" cxnId="{5CB02E16-1E73-45BF-84FB-6447F79355F7}">
      <dgm:prSet/>
      <dgm:spPr/>
      <dgm:t>
        <a:bodyPr/>
        <a:lstStyle/>
        <a:p>
          <a:endParaRPr lang="en-US"/>
        </a:p>
      </dgm:t>
    </dgm:pt>
    <dgm:pt modelId="{3977A3C8-9A59-4656-A02D-49A075022AB8}">
      <dgm:prSet/>
      <dgm:spPr/>
      <dgm:t>
        <a:bodyPr/>
        <a:lstStyle/>
        <a:p>
          <a:pPr algn="l"/>
          <a:r>
            <a:rPr lang="en-US" dirty="0"/>
            <a:t>Onroad Transportation</a:t>
          </a:r>
        </a:p>
      </dgm:t>
    </dgm:pt>
    <dgm:pt modelId="{5609CE1A-77DC-4809-B58F-03EE8F11D6E8}" type="parTrans" cxnId="{2AA55E15-9E4C-46AB-9CB7-41D0F136C51F}">
      <dgm:prSet/>
      <dgm:spPr/>
      <dgm:t>
        <a:bodyPr/>
        <a:lstStyle/>
        <a:p>
          <a:endParaRPr lang="en-US"/>
        </a:p>
      </dgm:t>
    </dgm:pt>
    <dgm:pt modelId="{FD9BF526-7F0C-456B-9152-42825CB32D21}" type="sibTrans" cxnId="{2AA55E15-9E4C-46AB-9CB7-41D0F136C51F}">
      <dgm:prSet/>
      <dgm:spPr/>
      <dgm:t>
        <a:bodyPr/>
        <a:lstStyle/>
        <a:p>
          <a:endParaRPr lang="en-US"/>
        </a:p>
      </dgm:t>
    </dgm:pt>
    <dgm:pt modelId="{F89CE608-DBF3-4084-BFF2-1991BA8A625B}">
      <dgm:prSet/>
      <dgm:spPr/>
      <dgm:t>
        <a:bodyPr/>
        <a:lstStyle/>
        <a:p>
          <a:r>
            <a:rPr lang="en-US" dirty="0"/>
            <a:t>Light duty: electric sales share grows to 80% by 2050</a:t>
          </a:r>
        </a:p>
      </dgm:t>
    </dgm:pt>
    <dgm:pt modelId="{BEC5783B-DAFE-47E4-BADB-4A8979DA3D05}" type="parTrans" cxnId="{D12C744E-CBA9-4D6B-8E9F-4CFFAC7A1CD5}">
      <dgm:prSet/>
      <dgm:spPr/>
      <dgm:t>
        <a:bodyPr/>
        <a:lstStyle/>
        <a:p>
          <a:endParaRPr lang="en-US"/>
        </a:p>
      </dgm:t>
    </dgm:pt>
    <dgm:pt modelId="{81DD2B6B-3A2D-4491-BA0A-FE9BB3211A7C}" type="sibTrans" cxnId="{D12C744E-CBA9-4D6B-8E9F-4CFFAC7A1CD5}">
      <dgm:prSet/>
      <dgm:spPr/>
      <dgm:t>
        <a:bodyPr/>
        <a:lstStyle/>
        <a:p>
          <a:endParaRPr lang="en-US"/>
        </a:p>
      </dgm:t>
    </dgm:pt>
    <dgm:pt modelId="{D8478E39-7C83-4AAC-9107-78F9F0148ADD}">
      <dgm:prSet/>
      <dgm:spPr/>
      <dgm:t>
        <a:bodyPr/>
        <a:lstStyle/>
        <a:p>
          <a:r>
            <a:rPr lang="en-US" dirty="0"/>
            <a:t>Freight: electric sales share grows to 50% by 2050</a:t>
          </a:r>
        </a:p>
      </dgm:t>
    </dgm:pt>
    <dgm:pt modelId="{27C40523-B4FE-4707-9647-F4E4B7DC04FA}" type="parTrans" cxnId="{3F8F3606-E87A-426F-BB00-53E9741915FA}">
      <dgm:prSet/>
      <dgm:spPr/>
      <dgm:t>
        <a:bodyPr/>
        <a:lstStyle/>
        <a:p>
          <a:endParaRPr lang="en-US"/>
        </a:p>
      </dgm:t>
    </dgm:pt>
    <dgm:pt modelId="{71570CAA-B07C-439C-8082-F08781AA497A}" type="sibTrans" cxnId="{3F8F3606-E87A-426F-BB00-53E9741915FA}">
      <dgm:prSet/>
      <dgm:spPr/>
      <dgm:t>
        <a:bodyPr/>
        <a:lstStyle/>
        <a:p>
          <a:endParaRPr lang="en-US"/>
        </a:p>
      </dgm:t>
    </dgm:pt>
    <dgm:pt modelId="{9E5CFBCD-3DA6-4B49-9BB0-5E6E9FFEFF13}">
      <dgm:prSet/>
      <dgm:spPr/>
      <dgm:t>
        <a:bodyPr/>
        <a:lstStyle/>
        <a:p>
          <a:r>
            <a:rPr lang="en-US" dirty="0"/>
            <a:t>Buses: 100% hybrid or electric sales in 2030, 100% electric from 2035  </a:t>
          </a:r>
        </a:p>
      </dgm:t>
    </dgm:pt>
    <dgm:pt modelId="{45B7AEE3-BB8B-49CC-8213-4B7109C870DE}" type="parTrans" cxnId="{F6343B56-F2EE-4439-B2B2-13244FC7CC0D}">
      <dgm:prSet/>
      <dgm:spPr/>
      <dgm:t>
        <a:bodyPr/>
        <a:lstStyle/>
        <a:p>
          <a:endParaRPr lang="en-US"/>
        </a:p>
      </dgm:t>
    </dgm:pt>
    <dgm:pt modelId="{EC2D5C31-5522-4E52-829E-B0332889F0ED}" type="sibTrans" cxnId="{F6343B56-F2EE-4439-B2B2-13244FC7CC0D}">
      <dgm:prSet/>
      <dgm:spPr/>
      <dgm:t>
        <a:bodyPr/>
        <a:lstStyle/>
        <a:p>
          <a:endParaRPr lang="en-US"/>
        </a:p>
      </dgm:t>
    </dgm:pt>
    <dgm:pt modelId="{03723985-87B2-416F-B733-50719FA93EE9}" type="pres">
      <dgm:prSet presAssocID="{0B547C22-FDF8-4564-A464-BB456B0E1C69}" presName="Name0" presStyleCnt="0">
        <dgm:presLayoutVars>
          <dgm:dir/>
          <dgm:animLvl val="lvl"/>
          <dgm:resizeHandles val="exact"/>
        </dgm:presLayoutVars>
      </dgm:prSet>
      <dgm:spPr/>
    </dgm:pt>
    <dgm:pt modelId="{FE23892C-CCAC-4B1B-A57E-D670B3420554}" type="pres">
      <dgm:prSet presAssocID="{A6831238-9799-4643-B4A7-EC6CF2629603}" presName="composite" presStyleCnt="0"/>
      <dgm:spPr/>
    </dgm:pt>
    <dgm:pt modelId="{7DA1AE27-5413-44EE-9EF4-9A7EAA3AB3D9}" type="pres">
      <dgm:prSet presAssocID="{A6831238-9799-4643-B4A7-EC6CF262960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9BA397A-3237-42E1-A97A-779AAFE41D26}" type="pres">
      <dgm:prSet presAssocID="{A6831238-9799-4643-B4A7-EC6CF2629603}" presName="desTx" presStyleLbl="alignAccFollowNode1" presStyleIdx="0" presStyleCnt="4">
        <dgm:presLayoutVars>
          <dgm:bulletEnabled val="1"/>
        </dgm:presLayoutVars>
      </dgm:prSet>
      <dgm:spPr/>
    </dgm:pt>
    <dgm:pt modelId="{75781DF4-5979-4FB4-8C5D-9F31C06C7312}" type="pres">
      <dgm:prSet presAssocID="{4CC60C0C-ED03-4ADB-8E7D-28BB3AEC228D}" presName="space" presStyleCnt="0"/>
      <dgm:spPr/>
    </dgm:pt>
    <dgm:pt modelId="{E5E20B51-6232-434A-B9C6-4BD03024D4B2}" type="pres">
      <dgm:prSet presAssocID="{D9AF8602-DCA0-44A5-B4D2-D71206EFDAA5}" presName="composite" presStyleCnt="0"/>
      <dgm:spPr/>
    </dgm:pt>
    <dgm:pt modelId="{A0CAC704-4D8E-40D3-A4A7-A8D150FA83BD}" type="pres">
      <dgm:prSet presAssocID="{D9AF8602-DCA0-44A5-B4D2-D71206EFDAA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DC19138-9867-48BE-AF9F-5CD8ACA643DB}" type="pres">
      <dgm:prSet presAssocID="{D9AF8602-DCA0-44A5-B4D2-D71206EFDAA5}" presName="desTx" presStyleLbl="alignAccFollowNode1" presStyleIdx="1" presStyleCnt="4">
        <dgm:presLayoutVars>
          <dgm:bulletEnabled val="1"/>
        </dgm:presLayoutVars>
      </dgm:prSet>
      <dgm:spPr/>
    </dgm:pt>
    <dgm:pt modelId="{E5DEBD8C-ED1C-4884-A6E9-8C1D71FF03DC}" type="pres">
      <dgm:prSet presAssocID="{37A4AA96-F3AF-4FBC-AD52-57821CEAD565}" presName="space" presStyleCnt="0"/>
      <dgm:spPr/>
    </dgm:pt>
    <dgm:pt modelId="{995FF3E3-A6CC-474C-B0B7-CB82E75717E8}" type="pres">
      <dgm:prSet presAssocID="{E86277F0-4AF4-471B-A75F-081A419B541B}" presName="composite" presStyleCnt="0"/>
      <dgm:spPr/>
    </dgm:pt>
    <dgm:pt modelId="{6922EE32-98B8-46CD-B7BA-1BFC0F37E604}" type="pres">
      <dgm:prSet presAssocID="{E86277F0-4AF4-471B-A75F-081A419B541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20BE63C-02FC-4C42-84A9-F5138B35E5BD}" type="pres">
      <dgm:prSet presAssocID="{E86277F0-4AF4-471B-A75F-081A419B541B}" presName="desTx" presStyleLbl="alignAccFollowNode1" presStyleIdx="2" presStyleCnt="4">
        <dgm:presLayoutVars>
          <dgm:bulletEnabled val="1"/>
        </dgm:presLayoutVars>
      </dgm:prSet>
      <dgm:spPr/>
    </dgm:pt>
    <dgm:pt modelId="{A69220E9-F263-4464-AE4C-854BAD936600}" type="pres">
      <dgm:prSet presAssocID="{5A25A266-12FD-4527-964C-50FA42AD563F}" presName="space" presStyleCnt="0"/>
      <dgm:spPr/>
    </dgm:pt>
    <dgm:pt modelId="{3174FAB7-DF87-4904-986E-D3B9B6290ED8}" type="pres">
      <dgm:prSet presAssocID="{3977A3C8-9A59-4656-A02D-49A075022AB8}" presName="composite" presStyleCnt="0"/>
      <dgm:spPr/>
    </dgm:pt>
    <dgm:pt modelId="{5CF202C0-EE68-4F0D-A099-F953CF53BF30}" type="pres">
      <dgm:prSet presAssocID="{3977A3C8-9A59-4656-A02D-49A075022AB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D7C7A94-A4F0-46CB-92FB-0EDCD2B770F3}" type="pres">
      <dgm:prSet presAssocID="{3977A3C8-9A59-4656-A02D-49A075022AB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EAE6C04-E11D-4A8A-B054-4FEFC10B2F29}" type="presOf" srcId="{3977A3C8-9A59-4656-A02D-49A075022AB8}" destId="{5CF202C0-EE68-4F0D-A099-F953CF53BF30}" srcOrd="0" destOrd="0" presId="urn:microsoft.com/office/officeart/2005/8/layout/hList1"/>
    <dgm:cxn modelId="{3F8F3606-E87A-426F-BB00-53E9741915FA}" srcId="{3977A3C8-9A59-4656-A02D-49A075022AB8}" destId="{D8478E39-7C83-4AAC-9107-78F9F0148ADD}" srcOrd="1" destOrd="0" parTransId="{27C40523-B4FE-4707-9647-F4E4B7DC04FA}" sibTransId="{71570CAA-B07C-439C-8082-F08781AA497A}"/>
    <dgm:cxn modelId="{47AC720E-FA51-455A-BE0D-3C4C45BCACFA}" type="presOf" srcId="{C7B0548E-70CF-45CC-B815-82DE69714204}" destId="{99BA397A-3237-42E1-A97A-779AAFE41D26}" srcOrd="0" destOrd="1" presId="urn:microsoft.com/office/officeart/2005/8/layout/hList1"/>
    <dgm:cxn modelId="{2AA55E15-9E4C-46AB-9CB7-41D0F136C51F}" srcId="{0B547C22-FDF8-4564-A464-BB456B0E1C69}" destId="{3977A3C8-9A59-4656-A02D-49A075022AB8}" srcOrd="3" destOrd="0" parTransId="{5609CE1A-77DC-4809-B58F-03EE8F11D6E8}" sibTransId="{FD9BF526-7F0C-456B-9152-42825CB32D21}"/>
    <dgm:cxn modelId="{5CB02E16-1E73-45BF-84FB-6447F79355F7}" srcId="{E86277F0-4AF4-471B-A75F-081A419B541B}" destId="{9EDA6C45-E68F-44F2-B409-04AC590FC1E8}" srcOrd="0" destOrd="0" parTransId="{84E73DC4-B304-4151-92F8-4300FDF52367}" sibTransId="{E8134561-275B-4025-A26B-D2D429C96502}"/>
    <dgm:cxn modelId="{4766C720-5373-4184-8720-A01C82550EC1}" type="presOf" srcId="{E86277F0-4AF4-471B-A75F-081A419B541B}" destId="{6922EE32-98B8-46CD-B7BA-1BFC0F37E604}" srcOrd="0" destOrd="0" presId="urn:microsoft.com/office/officeart/2005/8/layout/hList1"/>
    <dgm:cxn modelId="{CB444229-966B-4634-832A-79D1C8860A65}" type="presOf" srcId="{9EDA6C45-E68F-44F2-B409-04AC590FC1E8}" destId="{E20BE63C-02FC-4C42-84A9-F5138B35E5BD}" srcOrd="0" destOrd="0" presId="urn:microsoft.com/office/officeart/2005/8/layout/hList1"/>
    <dgm:cxn modelId="{402A382E-09DA-4519-A22B-C1EDEBD011F9}" type="presOf" srcId="{55EEF6F0-38AA-406D-A29D-CEC1CC68417C}" destId="{0DC19138-9867-48BE-AF9F-5CD8ACA643DB}" srcOrd="0" destOrd="0" presId="urn:microsoft.com/office/officeart/2005/8/layout/hList1"/>
    <dgm:cxn modelId="{59BFEA5B-4731-44CA-A40B-C86FE34DF72D}" srcId="{D9AF8602-DCA0-44A5-B4D2-D71206EFDAA5}" destId="{55EEF6F0-38AA-406D-A29D-CEC1CC68417C}" srcOrd="0" destOrd="0" parTransId="{050D246B-904E-4CF2-A0E6-2BD9FB79A3C0}" sibTransId="{12FE1872-3720-49F1-B0F0-4FCAC825AAF5}"/>
    <dgm:cxn modelId="{E1316B44-6F11-40D6-A65D-BA7BECD150C2}" type="presOf" srcId="{D9AF8602-DCA0-44A5-B4D2-D71206EFDAA5}" destId="{A0CAC704-4D8E-40D3-A4A7-A8D150FA83BD}" srcOrd="0" destOrd="0" presId="urn:microsoft.com/office/officeart/2005/8/layout/hList1"/>
    <dgm:cxn modelId="{D12C744E-CBA9-4D6B-8E9F-4CFFAC7A1CD5}" srcId="{3977A3C8-9A59-4656-A02D-49A075022AB8}" destId="{F89CE608-DBF3-4084-BFF2-1991BA8A625B}" srcOrd="0" destOrd="0" parTransId="{BEC5783B-DAFE-47E4-BADB-4A8979DA3D05}" sibTransId="{81DD2B6B-3A2D-4491-BA0A-FE9BB3211A7C}"/>
    <dgm:cxn modelId="{F6343B56-F2EE-4439-B2B2-13244FC7CC0D}" srcId="{3977A3C8-9A59-4656-A02D-49A075022AB8}" destId="{9E5CFBCD-3DA6-4B49-9BB0-5E6E9FFEFF13}" srcOrd="2" destOrd="0" parTransId="{45B7AEE3-BB8B-49CC-8213-4B7109C870DE}" sibTransId="{EC2D5C31-5522-4E52-829E-B0332889F0ED}"/>
    <dgm:cxn modelId="{76737282-674A-4E50-91A4-992CE5F81F7C}" type="presOf" srcId="{A6831238-9799-4643-B4A7-EC6CF2629603}" destId="{7DA1AE27-5413-44EE-9EF4-9A7EAA3AB3D9}" srcOrd="0" destOrd="0" presId="urn:microsoft.com/office/officeart/2005/8/layout/hList1"/>
    <dgm:cxn modelId="{28709E8B-3963-47BC-8B71-F60A12BF96CF}" srcId="{0B547C22-FDF8-4564-A464-BB456B0E1C69}" destId="{A6831238-9799-4643-B4A7-EC6CF2629603}" srcOrd="0" destOrd="0" parTransId="{717544AE-938F-4A0D-BA1D-A4FFEE5F6BD2}" sibTransId="{4CC60C0C-ED03-4ADB-8E7D-28BB3AEC228D}"/>
    <dgm:cxn modelId="{6E7D108D-E773-477D-A195-AC572C06BBCA}" type="presOf" srcId="{6F66CABC-8C45-4BAD-9E0C-09F2EAAA5F23}" destId="{99BA397A-3237-42E1-A97A-779AAFE41D26}" srcOrd="0" destOrd="2" presId="urn:microsoft.com/office/officeart/2005/8/layout/hList1"/>
    <dgm:cxn modelId="{8741A491-3F6B-4D11-8701-D8E48C0C94B9}" srcId="{0B547C22-FDF8-4564-A464-BB456B0E1C69}" destId="{E86277F0-4AF4-471B-A75F-081A419B541B}" srcOrd="2" destOrd="0" parTransId="{EC4AE5EB-D76E-4885-B3DC-B7712E2DB583}" sibTransId="{5A25A266-12FD-4527-964C-50FA42AD563F}"/>
    <dgm:cxn modelId="{DA937598-A70B-454F-B5E5-C49CC3FAD79F}" srcId="{A6831238-9799-4643-B4A7-EC6CF2629603}" destId="{6F66CABC-8C45-4BAD-9E0C-09F2EAAA5F23}" srcOrd="2" destOrd="0" parTransId="{2BFAF5B5-6378-40FF-B508-9A37ABAA6882}" sibTransId="{63B441CA-F582-43E0-836E-90FBA9F478C5}"/>
    <dgm:cxn modelId="{85AE25B2-8621-47C2-8DF1-484B8236EF8E}" type="presOf" srcId="{F89CE608-DBF3-4084-BFF2-1991BA8A625B}" destId="{6D7C7A94-A4F0-46CB-92FB-0EDCD2B770F3}" srcOrd="0" destOrd="0" presId="urn:microsoft.com/office/officeart/2005/8/layout/hList1"/>
    <dgm:cxn modelId="{77D04FB6-0862-486B-BAE6-850E2172FB1F}" srcId="{0B547C22-FDF8-4564-A464-BB456B0E1C69}" destId="{D9AF8602-DCA0-44A5-B4D2-D71206EFDAA5}" srcOrd="1" destOrd="0" parTransId="{47C73D31-E7C4-4C6F-BE1F-791CDFB45FC9}" sibTransId="{37A4AA96-F3AF-4FBC-AD52-57821CEAD565}"/>
    <dgm:cxn modelId="{90E52EB9-144B-458B-A4D4-6ADACB94FF69}" type="presOf" srcId="{D8478E39-7C83-4AAC-9107-78F9F0148ADD}" destId="{6D7C7A94-A4F0-46CB-92FB-0EDCD2B770F3}" srcOrd="0" destOrd="1" presId="urn:microsoft.com/office/officeart/2005/8/layout/hList1"/>
    <dgm:cxn modelId="{CF564BCE-1D77-45AA-8DC5-8E57B462CB55}" type="presOf" srcId="{9E5CFBCD-3DA6-4B49-9BB0-5E6E9FFEFF13}" destId="{6D7C7A94-A4F0-46CB-92FB-0EDCD2B770F3}" srcOrd="0" destOrd="2" presId="urn:microsoft.com/office/officeart/2005/8/layout/hList1"/>
    <dgm:cxn modelId="{764AA4D5-9022-4A3F-BA1E-12256665CA40}" type="presOf" srcId="{0B547C22-FDF8-4564-A464-BB456B0E1C69}" destId="{03723985-87B2-416F-B733-50719FA93EE9}" srcOrd="0" destOrd="0" presId="urn:microsoft.com/office/officeart/2005/8/layout/hList1"/>
    <dgm:cxn modelId="{1E9171E1-1151-49E2-9863-D94F4A589FFC}" srcId="{A6831238-9799-4643-B4A7-EC6CF2629603}" destId="{C962E2BA-0718-48D4-9529-C02F283E28FA}" srcOrd="0" destOrd="0" parTransId="{1AC4C8CA-2A08-460E-9AE3-F85AA21C972B}" sibTransId="{ACF27F14-44E0-47E0-83ED-B5BACD597B7F}"/>
    <dgm:cxn modelId="{964088E4-6138-494E-A681-81FBA4DD6672}" srcId="{A6831238-9799-4643-B4A7-EC6CF2629603}" destId="{C7B0548E-70CF-45CC-B815-82DE69714204}" srcOrd="1" destOrd="0" parTransId="{3CDF0C31-AF37-44F9-B8CB-304EACA1CC02}" sibTransId="{1E20E205-6B8B-4C73-889F-8779C9EF09A5}"/>
    <dgm:cxn modelId="{BEF75FF6-44AD-490D-9C08-1B21E450FD1C}" type="presOf" srcId="{C962E2BA-0718-48D4-9529-C02F283E28FA}" destId="{99BA397A-3237-42E1-A97A-779AAFE41D26}" srcOrd="0" destOrd="0" presId="urn:microsoft.com/office/officeart/2005/8/layout/hList1"/>
    <dgm:cxn modelId="{E6D46037-C1A2-45A3-A311-DF04BDC7A081}" type="presParOf" srcId="{03723985-87B2-416F-B733-50719FA93EE9}" destId="{FE23892C-CCAC-4B1B-A57E-D670B3420554}" srcOrd="0" destOrd="0" presId="urn:microsoft.com/office/officeart/2005/8/layout/hList1"/>
    <dgm:cxn modelId="{B8676741-FBEC-446B-9489-9A545A6510A3}" type="presParOf" srcId="{FE23892C-CCAC-4B1B-A57E-D670B3420554}" destId="{7DA1AE27-5413-44EE-9EF4-9A7EAA3AB3D9}" srcOrd="0" destOrd="0" presId="urn:microsoft.com/office/officeart/2005/8/layout/hList1"/>
    <dgm:cxn modelId="{4644CBB5-6D06-4DB7-979D-BD1E9392073C}" type="presParOf" srcId="{FE23892C-CCAC-4B1B-A57E-D670B3420554}" destId="{99BA397A-3237-42E1-A97A-779AAFE41D26}" srcOrd="1" destOrd="0" presId="urn:microsoft.com/office/officeart/2005/8/layout/hList1"/>
    <dgm:cxn modelId="{04D7A03D-747D-4773-B24B-B2B06F0F4B0A}" type="presParOf" srcId="{03723985-87B2-416F-B733-50719FA93EE9}" destId="{75781DF4-5979-4FB4-8C5D-9F31C06C7312}" srcOrd="1" destOrd="0" presId="urn:microsoft.com/office/officeart/2005/8/layout/hList1"/>
    <dgm:cxn modelId="{FE0906E0-D1C6-4304-B91B-A4B773099A37}" type="presParOf" srcId="{03723985-87B2-416F-B733-50719FA93EE9}" destId="{E5E20B51-6232-434A-B9C6-4BD03024D4B2}" srcOrd="2" destOrd="0" presId="urn:microsoft.com/office/officeart/2005/8/layout/hList1"/>
    <dgm:cxn modelId="{913B26A6-AFF3-4C69-A575-81AE78A8BDDA}" type="presParOf" srcId="{E5E20B51-6232-434A-B9C6-4BD03024D4B2}" destId="{A0CAC704-4D8E-40D3-A4A7-A8D150FA83BD}" srcOrd="0" destOrd="0" presId="urn:microsoft.com/office/officeart/2005/8/layout/hList1"/>
    <dgm:cxn modelId="{D7930A26-E7F9-4594-9DDF-7387F4D8BA3B}" type="presParOf" srcId="{E5E20B51-6232-434A-B9C6-4BD03024D4B2}" destId="{0DC19138-9867-48BE-AF9F-5CD8ACA643DB}" srcOrd="1" destOrd="0" presId="urn:microsoft.com/office/officeart/2005/8/layout/hList1"/>
    <dgm:cxn modelId="{0AFCEDDC-7C3F-41BB-B019-16D1B416FB08}" type="presParOf" srcId="{03723985-87B2-416F-B733-50719FA93EE9}" destId="{E5DEBD8C-ED1C-4884-A6E9-8C1D71FF03DC}" srcOrd="3" destOrd="0" presId="urn:microsoft.com/office/officeart/2005/8/layout/hList1"/>
    <dgm:cxn modelId="{618858DA-AF6D-49AD-989F-E63693B934F7}" type="presParOf" srcId="{03723985-87B2-416F-B733-50719FA93EE9}" destId="{995FF3E3-A6CC-474C-B0B7-CB82E75717E8}" srcOrd="4" destOrd="0" presId="urn:microsoft.com/office/officeart/2005/8/layout/hList1"/>
    <dgm:cxn modelId="{BBA8E90F-67DD-4D0E-BCDE-2D30849D4981}" type="presParOf" srcId="{995FF3E3-A6CC-474C-B0B7-CB82E75717E8}" destId="{6922EE32-98B8-46CD-B7BA-1BFC0F37E604}" srcOrd="0" destOrd="0" presId="urn:microsoft.com/office/officeart/2005/8/layout/hList1"/>
    <dgm:cxn modelId="{BE053743-23DD-48EB-ADC4-91C9F01B9897}" type="presParOf" srcId="{995FF3E3-A6CC-474C-B0B7-CB82E75717E8}" destId="{E20BE63C-02FC-4C42-84A9-F5138B35E5BD}" srcOrd="1" destOrd="0" presId="urn:microsoft.com/office/officeart/2005/8/layout/hList1"/>
    <dgm:cxn modelId="{B4996412-03AD-4F78-B0FA-37494F2C8F90}" type="presParOf" srcId="{03723985-87B2-416F-B733-50719FA93EE9}" destId="{A69220E9-F263-4464-AE4C-854BAD936600}" srcOrd="5" destOrd="0" presId="urn:microsoft.com/office/officeart/2005/8/layout/hList1"/>
    <dgm:cxn modelId="{0BFBACE6-9E40-418C-8FE8-6E71E743D891}" type="presParOf" srcId="{03723985-87B2-416F-B733-50719FA93EE9}" destId="{3174FAB7-DF87-4904-986E-D3B9B6290ED8}" srcOrd="6" destOrd="0" presId="urn:microsoft.com/office/officeart/2005/8/layout/hList1"/>
    <dgm:cxn modelId="{6318C84A-5E50-4354-9D15-E377B207D5CE}" type="presParOf" srcId="{3174FAB7-DF87-4904-986E-D3B9B6290ED8}" destId="{5CF202C0-EE68-4F0D-A099-F953CF53BF30}" srcOrd="0" destOrd="0" presId="urn:microsoft.com/office/officeart/2005/8/layout/hList1"/>
    <dgm:cxn modelId="{DD61D5D4-E0C1-400D-9732-95CA4A7EDD08}" type="presParOf" srcId="{3174FAB7-DF87-4904-986E-D3B9B6290ED8}" destId="{6D7C7A94-A4F0-46CB-92FB-0EDCD2B770F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547C22-FDF8-4564-A464-BB456B0E1C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31238-9799-4643-B4A7-EC6CF2629603}">
      <dgm:prSet/>
      <dgm:spPr/>
      <dgm:t>
        <a:bodyPr/>
        <a:lstStyle/>
        <a:p>
          <a:pPr algn="l"/>
          <a:r>
            <a:rPr lang="en-US" dirty="0"/>
            <a:t>Power Sector</a:t>
          </a:r>
        </a:p>
      </dgm:t>
    </dgm:pt>
    <dgm:pt modelId="{717544AE-938F-4A0D-BA1D-A4FFEE5F6BD2}" type="parTrans" cxnId="{28709E8B-3963-47BC-8B71-F60A12BF96CF}">
      <dgm:prSet/>
      <dgm:spPr/>
      <dgm:t>
        <a:bodyPr/>
        <a:lstStyle/>
        <a:p>
          <a:endParaRPr lang="en-US"/>
        </a:p>
      </dgm:t>
    </dgm:pt>
    <dgm:pt modelId="{4CC60C0C-ED03-4ADB-8E7D-28BB3AEC228D}" type="sibTrans" cxnId="{28709E8B-3963-47BC-8B71-F60A12BF96CF}">
      <dgm:prSet/>
      <dgm:spPr/>
      <dgm:t>
        <a:bodyPr/>
        <a:lstStyle/>
        <a:p>
          <a:endParaRPr lang="en-US"/>
        </a:p>
      </dgm:t>
    </dgm:pt>
    <dgm:pt modelId="{C962E2BA-0718-48D4-9529-C02F283E28FA}">
      <dgm:prSet/>
      <dgm:spPr/>
      <dgm:t>
        <a:bodyPr/>
        <a:lstStyle/>
        <a:p>
          <a:r>
            <a:rPr lang="en-US" dirty="0"/>
            <a:t>80% RPS by 2050</a:t>
          </a:r>
        </a:p>
      </dgm:t>
    </dgm:pt>
    <dgm:pt modelId="{1AC4C8CA-2A08-460E-9AE3-F85AA21C972B}" type="parTrans" cxnId="{1E9171E1-1151-49E2-9863-D94F4A589FFC}">
      <dgm:prSet/>
      <dgm:spPr/>
      <dgm:t>
        <a:bodyPr/>
        <a:lstStyle/>
        <a:p>
          <a:endParaRPr lang="en-US"/>
        </a:p>
      </dgm:t>
    </dgm:pt>
    <dgm:pt modelId="{ACF27F14-44E0-47E0-83ED-B5BACD597B7F}" type="sibTrans" cxnId="{1E9171E1-1151-49E2-9863-D94F4A589FFC}">
      <dgm:prSet/>
      <dgm:spPr/>
      <dgm:t>
        <a:bodyPr/>
        <a:lstStyle/>
        <a:p>
          <a:endParaRPr lang="en-US"/>
        </a:p>
      </dgm:t>
    </dgm:pt>
    <dgm:pt modelId="{C7B0548E-70CF-45CC-B815-82DE69714204}">
      <dgm:prSet/>
      <dgm:spPr/>
      <dgm:t>
        <a:bodyPr/>
        <a:lstStyle/>
        <a:p>
          <a:r>
            <a:rPr lang="en-US" dirty="0"/>
            <a:t>Rooftop solar output grows to 1 exajoules (EJ) by 2050</a:t>
          </a:r>
        </a:p>
      </dgm:t>
    </dgm:pt>
    <dgm:pt modelId="{3CDF0C31-AF37-44F9-B8CB-304EACA1CC02}" type="parTrans" cxnId="{964088E4-6138-494E-A681-81FBA4DD6672}">
      <dgm:prSet/>
      <dgm:spPr/>
      <dgm:t>
        <a:bodyPr/>
        <a:lstStyle/>
        <a:p>
          <a:endParaRPr lang="en-US"/>
        </a:p>
      </dgm:t>
    </dgm:pt>
    <dgm:pt modelId="{1E20E205-6B8B-4C73-889F-8779C9EF09A5}" type="sibTrans" cxnId="{964088E4-6138-494E-A681-81FBA4DD6672}">
      <dgm:prSet/>
      <dgm:spPr/>
      <dgm:t>
        <a:bodyPr/>
        <a:lstStyle/>
        <a:p>
          <a:endParaRPr lang="en-US"/>
        </a:p>
      </dgm:t>
    </dgm:pt>
    <dgm:pt modelId="{6F66CABC-8C45-4BAD-9E0C-09F2EAAA5F23}">
      <dgm:prSet/>
      <dgm:spPr/>
      <dgm:t>
        <a:bodyPr/>
        <a:lstStyle/>
        <a:p>
          <a:r>
            <a:rPr lang="en-US" dirty="0"/>
            <a:t>Offshore wind output grows to 3 EJ by 2050</a:t>
          </a:r>
        </a:p>
      </dgm:t>
    </dgm:pt>
    <dgm:pt modelId="{2BFAF5B5-6378-40FF-B508-9A37ABAA6882}" type="parTrans" cxnId="{DA937598-A70B-454F-B5E5-C49CC3FAD79F}">
      <dgm:prSet/>
      <dgm:spPr/>
      <dgm:t>
        <a:bodyPr/>
        <a:lstStyle/>
        <a:p>
          <a:endParaRPr lang="en-US"/>
        </a:p>
      </dgm:t>
    </dgm:pt>
    <dgm:pt modelId="{63B441CA-F582-43E0-836E-90FBA9F478C5}" type="sibTrans" cxnId="{DA937598-A70B-454F-B5E5-C49CC3FAD79F}">
      <dgm:prSet/>
      <dgm:spPr/>
      <dgm:t>
        <a:bodyPr/>
        <a:lstStyle/>
        <a:p>
          <a:endParaRPr lang="en-US"/>
        </a:p>
      </dgm:t>
    </dgm:pt>
    <dgm:pt modelId="{D9AF8602-DCA0-44A5-B4D2-D71206EFDAA5}">
      <dgm:prSet/>
      <dgm:spPr/>
      <dgm:t>
        <a:bodyPr/>
        <a:lstStyle/>
        <a:p>
          <a:pPr algn="l"/>
          <a:r>
            <a:rPr lang="en-US" dirty="0"/>
            <a:t>Alternative Fuels Production</a:t>
          </a:r>
        </a:p>
      </dgm:t>
    </dgm:pt>
    <dgm:pt modelId="{47C73D31-E7C4-4C6F-BE1F-791CDFB45FC9}" type="parTrans" cxnId="{77D04FB6-0862-486B-BAE6-850E2172FB1F}">
      <dgm:prSet/>
      <dgm:spPr/>
      <dgm:t>
        <a:bodyPr/>
        <a:lstStyle/>
        <a:p>
          <a:endParaRPr lang="en-US"/>
        </a:p>
      </dgm:t>
    </dgm:pt>
    <dgm:pt modelId="{37A4AA96-F3AF-4FBC-AD52-57821CEAD565}" type="sibTrans" cxnId="{77D04FB6-0862-486B-BAE6-850E2172FB1F}">
      <dgm:prSet/>
      <dgm:spPr/>
      <dgm:t>
        <a:bodyPr/>
        <a:lstStyle/>
        <a:p>
          <a:endParaRPr lang="en-US"/>
        </a:p>
      </dgm:t>
    </dgm:pt>
    <dgm:pt modelId="{55EEF6F0-38AA-406D-A29D-CEC1CC68417C}">
      <dgm:prSet/>
      <dgm:spPr/>
      <dgm:t>
        <a:bodyPr/>
        <a:lstStyle/>
        <a:p>
          <a:r>
            <a:rPr lang="en-US" dirty="0"/>
            <a:t>IRA hydrogen subsidies are extended through 2050</a:t>
          </a:r>
        </a:p>
      </dgm:t>
    </dgm:pt>
    <dgm:pt modelId="{050D246B-904E-4CF2-A0E6-2BD9FB79A3C0}" type="parTrans" cxnId="{59BFEA5B-4731-44CA-A40B-C86FE34DF72D}">
      <dgm:prSet/>
      <dgm:spPr/>
      <dgm:t>
        <a:bodyPr/>
        <a:lstStyle/>
        <a:p>
          <a:endParaRPr lang="en-US"/>
        </a:p>
      </dgm:t>
    </dgm:pt>
    <dgm:pt modelId="{12FE1872-3720-49F1-B0F0-4FCAC825AAF5}" type="sibTrans" cxnId="{59BFEA5B-4731-44CA-A40B-C86FE34DF72D}">
      <dgm:prSet/>
      <dgm:spPr/>
      <dgm:t>
        <a:bodyPr/>
        <a:lstStyle/>
        <a:p>
          <a:endParaRPr lang="en-US"/>
        </a:p>
      </dgm:t>
    </dgm:pt>
    <dgm:pt modelId="{E86277F0-4AF4-471B-A75F-081A419B541B}">
      <dgm:prSet/>
      <dgm:spPr/>
      <dgm:t>
        <a:bodyPr/>
        <a:lstStyle/>
        <a:p>
          <a:pPr algn="l"/>
          <a:r>
            <a:rPr lang="en-US" dirty="0"/>
            <a:t>Buildings</a:t>
          </a:r>
        </a:p>
      </dgm:t>
    </dgm:pt>
    <dgm:pt modelId="{EC4AE5EB-D76E-4885-B3DC-B7712E2DB583}" type="parTrans" cxnId="{8741A491-3F6B-4D11-8701-D8E48C0C94B9}">
      <dgm:prSet/>
      <dgm:spPr/>
      <dgm:t>
        <a:bodyPr/>
        <a:lstStyle/>
        <a:p>
          <a:endParaRPr lang="en-US"/>
        </a:p>
      </dgm:t>
    </dgm:pt>
    <dgm:pt modelId="{5A25A266-12FD-4527-964C-50FA42AD563F}" type="sibTrans" cxnId="{8741A491-3F6B-4D11-8701-D8E48C0C94B9}">
      <dgm:prSet/>
      <dgm:spPr/>
      <dgm:t>
        <a:bodyPr/>
        <a:lstStyle/>
        <a:p>
          <a:endParaRPr lang="en-US"/>
        </a:p>
      </dgm:t>
    </dgm:pt>
    <dgm:pt modelId="{9EDA6C45-E68F-44F2-B409-04AC590FC1E8}">
      <dgm:prSet/>
      <dgm:spPr/>
      <dgm:t>
        <a:bodyPr/>
        <a:lstStyle/>
        <a:p>
          <a:r>
            <a:rPr lang="en-US" dirty="0"/>
            <a:t>From 2025, all new building appliances are high-efficiency, electric</a:t>
          </a:r>
        </a:p>
      </dgm:t>
    </dgm:pt>
    <dgm:pt modelId="{84E73DC4-B304-4151-92F8-4300FDF52367}" type="parTrans" cxnId="{5CB02E16-1E73-45BF-84FB-6447F79355F7}">
      <dgm:prSet/>
      <dgm:spPr/>
      <dgm:t>
        <a:bodyPr/>
        <a:lstStyle/>
        <a:p>
          <a:endParaRPr lang="en-US"/>
        </a:p>
      </dgm:t>
    </dgm:pt>
    <dgm:pt modelId="{E8134561-275B-4025-A26B-D2D429C96502}" type="sibTrans" cxnId="{5CB02E16-1E73-45BF-84FB-6447F79355F7}">
      <dgm:prSet/>
      <dgm:spPr/>
      <dgm:t>
        <a:bodyPr/>
        <a:lstStyle/>
        <a:p>
          <a:endParaRPr lang="en-US"/>
        </a:p>
      </dgm:t>
    </dgm:pt>
    <dgm:pt modelId="{3977A3C8-9A59-4656-A02D-49A075022AB8}">
      <dgm:prSet/>
      <dgm:spPr/>
      <dgm:t>
        <a:bodyPr/>
        <a:lstStyle/>
        <a:p>
          <a:pPr algn="l"/>
          <a:r>
            <a:rPr lang="en-US" dirty="0"/>
            <a:t>Onroad Transportation</a:t>
          </a:r>
        </a:p>
      </dgm:t>
    </dgm:pt>
    <dgm:pt modelId="{5609CE1A-77DC-4809-B58F-03EE8F11D6E8}" type="parTrans" cxnId="{2AA55E15-9E4C-46AB-9CB7-41D0F136C51F}">
      <dgm:prSet/>
      <dgm:spPr/>
      <dgm:t>
        <a:bodyPr/>
        <a:lstStyle/>
        <a:p>
          <a:endParaRPr lang="en-US"/>
        </a:p>
      </dgm:t>
    </dgm:pt>
    <dgm:pt modelId="{FD9BF526-7F0C-456B-9152-42825CB32D21}" type="sibTrans" cxnId="{2AA55E15-9E4C-46AB-9CB7-41D0F136C51F}">
      <dgm:prSet/>
      <dgm:spPr/>
      <dgm:t>
        <a:bodyPr/>
        <a:lstStyle/>
        <a:p>
          <a:endParaRPr lang="en-US"/>
        </a:p>
      </dgm:t>
    </dgm:pt>
    <dgm:pt modelId="{F89CE608-DBF3-4084-BFF2-1991BA8A625B}">
      <dgm:prSet/>
      <dgm:spPr/>
      <dgm:t>
        <a:bodyPr/>
        <a:lstStyle/>
        <a:p>
          <a:r>
            <a:rPr lang="en-US" dirty="0"/>
            <a:t>Light duty: electric sales share grows to 80% by 2050</a:t>
          </a:r>
        </a:p>
      </dgm:t>
    </dgm:pt>
    <dgm:pt modelId="{BEC5783B-DAFE-47E4-BADB-4A8979DA3D05}" type="parTrans" cxnId="{D12C744E-CBA9-4D6B-8E9F-4CFFAC7A1CD5}">
      <dgm:prSet/>
      <dgm:spPr/>
      <dgm:t>
        <a:bodyPr/>
        <a:lstStyle/>
        <a:p>
          <a:endParaRPr lang="en-US"/>
        </a:p>
      </dgm:t>
    </dgm:pt>
    <dgm:pt modelId="{81DD2B6B-3A2D-4491-BA0A-FE9BB3211A7C}" type="sibTrans" cxnId="{D12C744E-CBA9-4D6B-8E9F-4CFFAC7A1CD5}">
      <dgm:prSet/>
      <dgm:spPr/>
      <dgm:t>
        <a:bodyPr/>
        <a:lstStyle/>
        <a:p>
          <a:endParaRPr lang="en-US"/>
        </a:p>
      </dgm:t>
    </dgm:pt>
    <dgm:pt modelId="{D8478E39-7C83-4AAC-9107-78F9F0148ADD}">
      <dgm:prSet/>
      <dgm:spPr/>
      <dgm:t>
        <a:bodyPr/>
        <a:lstStyle/>
        <a:p>
          <a:r>
            <a:rPr lang="en-US" dirty="0"/>
            <a:t>Freight: electric sales share grows to 50% by 2050</a:t>
          </a:r>
        </a:p>
      </dgm:t>
    </dgm:pt>
    <dgm:pt modelId="{27C40523-B4FE-4707-9647-F4E4B7DC04FA}" type="parTrans" cxnId="{3F8F3606-E87A-426F-BB00-53E9741915FA}">
      <dgm:prSet/>
      <dgm:spPr/>
      <dgm:t>
        <a:bodyPr/>
        <a:lstStyle/>
        <a:p>
          <a:endParaRPr lang="en-US"/>
        </a:p>
      </dgm:t>
    </dgm:pt>
    <dgm:pt modelId="{71570CAA-B07C-439C-8082-F08781AA497A}" type="sibTrans" cxnId="{3F8F3606-E87A-426F-BB00-53E9741915FA}">
      <dgm:prSet/>
      <dgm:spPr/>
      <dgm:t>
        <a:bodyPr/>
        <a:lstStyle/>
        <a:p>
          <a:endParaRPr lang="en-US"/>
        </a:p>
      </dgm:t>
    </dgm:pt>
    <dgm:pt modelId="{9E5CFBCD-3DA6-4B49-9BB0-5E6E9FFEFF13}">
      <dgm:prSet/>
      <dgm:spPr/>
      <dgm:t>
        <a:bodyPr/>
        <a:lstStyle/>
        <a:p>
          <a:r>
            <a:rPr lang="en-US" dirty="0"/>
            <a:t>Buses: 100% hybrid or electric sales in 2030, 100% electric from 2035  </a:t>
          </a:r>
        </a:p>
      </dgm:t>
    </dgm:pt>
    <dgm:pt modelId="{45B7AEE3-BB8B-49CC-8213-4B7109C870DE}" type="parTrans" cxnId="{F6343B56-F2EE-4439-B2B2-13244FC7CC0D}">
      <dgm:prSet/>
      <dgm:spPr/>
      <dgm:t>
        <a:bodyPr/>
        <a:lstStyle/>
        <a:p>
          <a:endParaRPr lang="en-US"/>
        </a:p>
      </dgm:t>
    </dgm:pt>
    <dgm:pt modelId="{EC2D5C31-5522-4E52-829E-B0332889F0ED}" type="sibTrans" cxnId="{F6343B56-F2EE-4439-B2B2-13244FC7CC0D}">
      <dgm:prSet/>
      <dgm:spPr/>
      <dgm:t>
        <a:bodyPr/>
        <a:lstStyle/>
        <a:p>
          <a:endParaRPr lang="en-US"/>
        </a:p>
      </dgm:t>
    </dgm:pt>
    <dgm:pt modelId="{03723985-87B2-416F-B733-50719FA93EE9}" type="pres">
      <dgm:prSet presAssocID="{0B547C22-FDF8-4564-A464-BB456B0E1C69}" presName="Name0" presStyleCnt="0">
        <dgm:presLayoutVars>
          <dgm:dir/>
          <dgm:animLvl val="lvl"/>
          <dgm:resizeHandles val="exact"/>
        </dgm:presLayoutVars>
      </dgm:prSet>
      <dgm:spPr/>
    </dgm:pt>
    <dgm:pt modelId="{FE23892C-CCAC-4B1B-A57E-D670B3420554}" type="pres">
      <dgm:prSet presAssocID="{A6831238-9799-4643-B4A7-EC6CF2629603}" presName="composite" presStyleCnt="0"/>
      <dgm:spPr/>
    </dgm:pt>
    <dgm:pt modelId="{7DA1AE27-5413-44EE-9EF4-9A7EAA3AB3D9}" type="pres">
      <dgm:prSet presAssocID="{A6831238-9799-4643-B4A7-EC6CF262960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9BA397A-3237-42E1-A97A-779AAFE41D26}" type="pres">
      <dgm:prSet presAssocID="{A6831238-9799-4643-B4A7-EC6CF2629603}" presName="desTx" presStyleLbl="alignAccFollowNode1" presStyleIdx="0" presStyleCnt="4">
        <dgm:presLayoutVars>
          <dgm:bulletEnabled val="1"/>
        </dgm:presLayoutVars>
      </dgm:prSet>
      <dgm:spPr/>
    </dgm:pt>
    <dgm:pt modelId="{75781DF4-5979-4FB4-8C5D-9F31C06C7312}" type="pres">
      <dgm:prSet presAssocID="{4CC60C0C-ED03-4ADB-8E7D-28BB3AEC228D}" presName="space" presStyleCnt="0"/>
      <dgm:spPr/>
    </dgm:pt>
    <dgm:pt modelId="{E5E20B51-6232-434A-B9C6-4BD03024D4B2}" type="pres">
      <dgm:prSet presAssocID="{D9AF8602-DCA0-44A5-B4D2-D71206EFDAA5}" presName="composite" presStyleCnt="0"/>
      <dgm:spPr/>
    </dgm:pt>
    <dgm:pt modelId="{A0CAC704-4D8E-40D3-A4A7-A8D150FA83BD}" type="pres">
      <dgm:prSet presAssocID="{D9AF8602-DCA0-44A5-B4D2-D71206EFDAA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DC19138-9867-48BE-AF9F-5CD8ACA643DB}" type="pres">
      <dgm:prSet presAssocID="{D9AF8602-DCA0-44A5-B4D2-D71206EFDAA5}" presName="desTx" presStyleLbl="alignAccFollowNode1" presStyleIdx="1" presStyleCnt="4">
        <dgm:presLayoutVars>
          <dgm:bulletEnabled val="1"/>
        </dgm:presLayoutVars>
      </dgm:prSet>
      <dgm:spPr/>
    </dgm:pt>
    <dgm:pt modelId="{E5DEBD8C-ED1C-4884-A6E9-8C1D71FF03DC}" type="pres">
      <dgm:prSet presAssocID="{37A4AA96-F3AF-4FBC-AD52-57821CEAD565}" presName="space" presStyleCnt="0"/>
      <dgm:spPr/>
    </dgm:pt>
    <dgm:pt modelId="{995FF3E3-A6CC-474C-B0B7-CB82E75717E8}" type="pres">
      <dgm:prSet presAssocID="{E86277F0-4AF4-471B-A75F-081A419B541B}" presName="composite" presStyleCnt="0"/>
      <dgm:spPr/>
    </dgm:pt>
    <dgm:pt modelId="{6922EE32-98B8-46CD-B7BA-1BFC0F37E604}" type="pres">
      <dgm:prSet presAssocID="{E86277F0-4AF4-471B-A75F-081A419B541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20BE63C-02FC-4C42-84A9-F5138B35E5BD}" type="pres">
      <dgm:prSet presAssocID="{E86277F0-4AF4-471B-A75F-081A419B541B}" presName="desTx" presStyleLbl="alignAccFollowNode1" presStyleIdx="2" presStyleCnt="4">
        <dgm:presLayoutVars>
          <dgm:bulletEnabled val="1"/>
        </dgm:presLayoutVars>
      </dgm:prSet>
      <dgm:spPr/>
    </dgm:pt>
    <dgm:pt modelId="{A69220E9-F263-4464-AE4C-854BAD936600}" type="pres">
      <dgm:prSet presAssocID="{5A25A266-12FD-4527-964C-50FA42AD563F}" presName="space" presStyleCnt="0"/>
      <dgm:spPr/>
    </dgm:pt>
    <dgm:pt modelId="{3174FAB7-DF87-4904-986E-D3B9B6290ED8}" type="pres">
      <dgm:prSet presAssocID="{3977A3C8-9A59-4656-A02D-49A075022AB8}" presName="composite" presStyleCnt="0"/>
      <dgm:spPr/>
    </dgm:pt>
    <dgm:pt modelId="{5CF202C0-EE68-4F0D-A099-F953CF53BF30}" type="pres">
      <dgm:prSet presAssocID="{3977A3C8-9A59-4656-A02D-49A075022AB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D7C7A94-A4F0-46CB-92FB-0EDCD2B770F3}" type="pres">
      <dgm:prSet presAssocID="{3977A3C8-9A59-4656-A02D-49A075022AB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EAE6C04-E11D-4A8A-B054-4FEFC10B2F29}" type="presOf" srcId="{3977A3C8-9A59-4656-A02D-49A075022AB8}" destId="{5CF202C0-EE68-4F0D-A099-F953CF53BF30}" srcOrd="0" destOrd="0" presId="urn:microsoft.com/office/officeart/2005/8/layout/hList1"/>
    <dgm:cxn modelId="{3F8F3606-E87A-426F-BB00-53E9741915FA}" srcId="{3977A3C8-9A59-4656-A02D-49A075022AB8}" destId="{D8478E39-7C83-4AAC-9107-78F9F0148ADD}" srcOrd="1" destOrd="0" parTransId="{27C40523-B4FE-4707-9647-F4E4B7DC04FA}" sibTransId="{71570CAA-B07C-439C-8082-F08781AA497A}"/>
    <dgm:cxn modelId="{47AC720E-FA51-455A-BE0D-3C4C45BCACFA}" type="presOf" srcId="{C7B0548E-70CF-45CC-B815-82DE69714204}" destId="{99BA397A-3237-42E1-A97A-779AAFE41D26}" srcOrd="0" destOrd="1" presId="urn:microsoft.com/office/officeart/2005/8/layout/hList1"/>
    <dgm:cxn modelId="{2AA55E15-9E4C-46AB-9CB7-41D0F136C51F}" srcId="{0B547C22-FDF8-4564-A464-BB456B0E1C69}" destId="{3977A3C8-9A59-4656-A02D-49A075022AB8}" srcOrd="3" destOrd="0" parTransId="{5609CE1A-77DC-4809-B58F-03EE8F11D6E8}" sibTransId="{FD9BF526-7F0C-456B-9152-42825CB32D21}"/>
    <dgm:cxn modelId="{5CB02E16-1E73-45BF-84FB-6447F79355F7}" srcId="{E86277F0-4AF4-471B-A75F-081A419B541B}" destId="{9EDA6C45-E68F-44F2-B409-04AC590FC1E8}" srcOrd="0" destOrd="0" parTransId="{84E73DC4-B304-4151-92F8-4300FDF52367}" sibTransId="{E8134561-275B-4025-A26B-D2D429C96502}"/>
    <dgm:cxn modelId="{4766C720-5373-4184-8720-A01C82550EC1}" type="presOf" srcId="{E86277F0-4AF4-471B-A75F-081A419B541B}" destId="{6922EE32-98B8-46CD-B7BA-1BFC0F37E604}" srcOrd="0" destOrd="0" presId="urn:microsoft.com/office/officeart/2005/8/layout/hList1"/>
    <dgm:cxn modelId="{CB444229-966B-4634-832A-79D1C8860A65}" type="presOf" srcId="{9EDA6C45-E68F-44F2-B409-04AC590FC1E8}" destId="{E20BE63C-02FC-4C42-84A9-F5138B35E5BD}" srcOrd="0" destOrd="0" presId="urn:microsoft.com/office/officeart/2005/8/layout/hList1"/>
    <dgm:cxn modelId="{402A382E-09DA-4519-A22B-C1EDEBD011F9}" type="presOf" srcId="{55EEF6F0-38AA-406D-A29D-CEC1CC68417C}" destId="{0DC19138-9867-48BE-AF9F-5CD8ACA643DB}" srcOrd="0" destOrd="0" presId="urn:microsoft.com/office/officeart/2005/8/layout/hList1"/>
    <dgm:cxn modelId="{59BFEA5B-4731-44CA-A40B-C86FE34DF72D}" srcId="{D9AF8602-DCA0-44A5-B4D2-D71206EFDAA5}" destId="{55EEF6F0-38AA-406D-A29D-CEC1CC68417C}" srcOrd="0" destOrd="0" parTransId="{050D246B-904E-4CF2-A0E6-2BD9FB79A3C0}" sibTransId="{12FE1872-3720-49F1-B0F0-4FCAC825AAF5}"/>
    <dgm:cxn modelId="{E1316B44-6F11-40D6-A65D-BA7BECD150C2}" type="presOf" srcId="{D9AF8602-DCA0-44A5-B4D2-D71206EFDAA5}" destId="{A0CAC704-4D8E-40D3-A4A7-A8D150FA83BD}" srcOrd="0" destOrd="0" presId="urn:microsoft.com/office/officeart/2005/8/layout/hList1"/>
    <dgm:cxn modelId="{D12C744E-CBA9-4D6B-8E9F-4CFFAC7A1CD5}" srcId="{3977A3C8-9A59-4656-A02D-49A075022AB8}" destId="{F89CE608-DBF3-4084-BFF2-1991BA8A625B}" srcOrd="0" destOrd="0" parTransId="{BEC5783B-DAFE-47E4-BADB-4A8979DA3D05}" sibTransId="{81DD2B6B-3A2D-4491-BA0A-FE9BB3211A7C}"/>
    <dgm:cxn modelId="{F6343B56-F2EE-4439-B2B2-13244FC7CC0D}" srcId="{3977A3C8-9A59-4656-A02D-49A075022AB8}" destId="{9E5CFBCD-3DA6-4B49-9BB0-5E6E9FFEFF13}" srcOrd="2" destOrd="0" parTransId="{45B7AEE3-BB8B-49CC-8213-4B7109C870DE}" sibTransId="{EC2D5C31-5522-4E52-829E-B0332889F0ED}"/>
    <dgm:cxn modelId="{76737282-674A-4E50-91A4-992CE5F81F7C}" type="presOf" srcId="{A6831238-9799-4643-B4A7-EC6CF2629603}" destId="{7DA1AE27-5413-44EE-9EF4-9A7EAA3AB3D9}" srcOrd="0" destOrd="0" presId="urn:microsoft.com/office/officeart/2005/8/layout/hList1"/>
    <dgm:cxn modelId="{28709E8B-3963-47BC-8B71-F60A12BF96CF}" srcId="{0B547C22-FDF8-4564-A464-BB456B0E1C69}" destId="{A6831238-9799-4643-B4A7-EC6CF2629603}" srcOrd="0" destOrd="0" parTransId="{717544AE-938F-4A0D-BA1D-A4FFEE5F6BD2}" sibTransId="{4CC60C0C-ED03-4ADB-8E7D-28BB3AEC228D}"/>
    <dgm:cxn modelId="{6E7D108D-E773-477D-A195-AC572C06BBCA}" type="presOf" srcId="{6F66CABC-8C45-4BAD-9E0C-09F2EAAA5F23}" destId="{99BA397A-3237-42E1-A97A-779AAFE41D26}" srcOrd="0" destOrd="2" presId="urn:microsoft.com/office/officeart/2005/8/layout/hList1"/>
    <dgm:cxn modelId="{8741A491-3F6B-4D11-8701-D8E48C0C94B9}" srcId="{0B547C22-FDF8-4564-A464-BB456B0E1C69}" destId="{E86277F0-4AF4-471B-A75F-081A419B541B}" srcOrd="2" destOrd="0" parTransId="{EC4AE5EB-D76E-4885-B3DC-B7712E2DB583}" sibTransId="{5A25A266-12FD-4527-964C-50FA42AD563F}"/>
    <dgm:cxn modelId="{DA937598-A70B-454F-B5E5-C49CC3FAD79F}" srcId="{A6831238-9799-4643-B4A7-EC6CF2629603}" destId="{6F66CABC-8C45-4BAD-9E0C-09F2EAAA5F23}" srcOrd="2" destOrd="0" parTransId="{2BFAF5B5-6378-40FF-B508-9A37ABAA6882}" sibTransId="{63B441CA-F582-43E0-836E-90FBA9F478C5}"/>
    <dgm:cxn modelId="{85AE25B2-8621-47C2-8DF1-484B8236EF8E}" type="presOf" srcId="{F89CE608-DBF3-4084-BFF2-1991BA8A625B}" destId="{6D7C7A94-A4F0-46CB-92FB-0EDCD2B770F3}" srcOrd="0" destOrd="0" presId="urn:microsoft.com/office/officeart/2005/8/layout/hList1"/>
    <dgm:cxn modelId="{77D04FB6-0862-486B-BAE6-850E2172FB1F}" srcId="{0B547C22-FDF8-4564-A464-BB456B0E1C69}" destId="{D9AF8602-DCA0-44A5-B4D2-D71206EFDAA5}" srcOrd="1" destOrd="0" parTransId="{47C73D31-E7C4-4C6F-BE1F-791CDFB45FC9}" sibTransId="{37A4AA96-F3AF-4FBC-AD52-57821CEAD565}"/>
    <dgm:cxn modelId="{90E52EB9-144B-458B-A4D4-6ADACB94FF69}" type="presOf" srcId="{D8478E39-7C83-4AAC-9107-78F9F0148ADD}" destId="{6D7C7A94-A4F0-46CB-92FB-0EDCD2B770F3}" srcOrd="0" destOrd="1" presId="urn:microsoft.com/office/officeart/2005/8/layout/hList1"/>
    <dgm:cxn modelId="{CF564BCE-1D77-45AA-8DC5-8E57B462CB55}" type="presOf" srcId="{9E5CFBCD-3DA6-4B49-9BB0-5E6E9FFEFF13}" destId="{6D7C7A94-A4F0-46CB-92FB-0EDCD2B770F3}" srcOrd="0" destOrd="2" presId="urn:microsoft.com/office/officeart/2005/8/layout/hList1"/>
    <dgm:cxn modelId="{764AA4D5-9022-4A3F-BA1E-12256665CA40}" type="presOf" srcId="{0B547C22-FDF8-4564-A464-BB456B0E1C69}" destId="{03723985-87B2-416F-B733-50719FA93EE9}" srcOrd="0" destOrd="0" presId="urn:microsoft.com/office/officeart/2005/8/layout/hList1"/>
    <dgm:cxn modelId="{1E9171E1-1151-49E2-9863-D94F4A589FFC}" srcId="{A6831238-9799-4643-B4A7-EC6CF2629603}" destId="{C962E2BA-0718-48D4-9529-C02F283E28FA}" srcOrd="0" destOrd="0" parTransId="{1AC4C8CA-2A08-460E-9AE3-F85AA21C972B}" sibTransId="{ACF27F14-44E0-47E0-83ED-B5BACD597B7F}"/>
    <dgm:cxn modelId="{964088E4-6138-494E-A681-81FBA4DD6672}" srcId="{A6831238-9799-4643-B4A7-EC6CF2629603}" destId="{C7B0548E-70CF-45CC-B815-82DE69714204}" srcOrd="1" destOrd="0" parTransId="{3CDF0C31-AF37-44F9-B8CB-304EACA1CC02}" sibTransId="{1E20E205-6B8B-4C73-889F-8779C9EF09A5}"/>
    <dgm:cxn modelId="{BEF75FF6-44AD-490D-9C08-1B21E450FD1C}" type="presOf" srcId="{C962E2BA-0718-48D4-9529-C02F283E28FA}" destId="{99BA397A-3237-42E1-A97A-779AAFE41D26}" srcOrd="0" destOrd="0" presId="urn:microsoft.com/office/officeart/2005/8/layout/hList1"/>
    <dgm:cxn modelId="{E6D46037-C1A2-45A3-A311-DF04BDC7A081}" type="presParOf" srcId="{03723985-87B2-416F-B733-50719FA93EE9}" destId="{FE23892C-CCAC-4B1B-A57E-D670B3420554}" srcOrd="0" destOrd="0" presId="urn:microsoft.com/office/officeart/2005/8/layout/hList1"/>
    <dgm:cxn modelId="{B8676741-FBEC-446B-9489-9A545A6510A3}" type="presParOf" srcId="{FE23892C-CCAC-4B1B-A57E-D670B3420554}" destId="{7DA1AE27-5413-44EE-9EF4-9A7EAA3AB3D9}" srcOrd="0" destOrd="0" presId="urn:microsoft.com/office/officeart/2005/8/layout/hList1"/>
    <dgm:cxn modelId="{4644CBB5-6D06-4DB7-979D-BD1E9392073C}" type="presParOf" srcId="{FE23892C-CCAC-4B1B-A57E-D670B3420554}" destId="{99BA397A-3237-42E1-A97A-779AAFE41D26}" srcOrd="1" destOrd="0" presId="urn:microsoft.com/office/officeart/2005/8/layout/hList1"/>
    <dgm:cxn modelId="{04D7A03D-747D-4773-B24B-B2B06F0F4B0A}" type="presParOf" srcId="{03723985-87B2-416F-B733-50719FA93EE9}" destId="{75781DF4-5979-4FB4-8C5D-9F31C06C7312}" srcOrd="1" destOrd="0" presId="urn:microsoft.com/office/officeart/2005/8/layout/hList1"/>
    <dgm:cxn modelId="{FE0906E0-D1C6-4304-B91B-A4B773099A37}" type="presParOf" srcId="{03723985-87B2-416F-B733-50719FA93EE9}" destId="{E5E20B51-6232-434A-B9C6-4BD03024D4B2}" srcOrd="2" destOrd="0" presId="urn:microsoft.com/office/officeart/2005/8/layout/hList1"/>
    <dgm:cxn modelId="{913B26A6-AFF3-4C69-A575-81AE78A8BDDA}" type="presParOf" srcId="{E5E20B51-6232-434A-B9C6-4BD03024D4B2}" destId="{A0CAC704-4D8E-40D3-A4A7-A8D150FA83BD}" srcOrd="0" destOrd="0" presId="urn:microsoft.com/office/officeart/2005/8/layout/hList1"/>
    <dgm:cxn modelId="{D7930A26-E7F9-4594-9DDF-7387F4D8BA3B}" type="presParOf" srcId="{E5E20B51-6232-434A-B9C6-4BD03024D4B2}" destId="{0DC19138-9867-48BE-AF9F-5CD8ACA643DB}" srcOrd="1" destOrd="0" presId="urn:microsoft.com/office/officeart/2005/8/layout/hList1"/>
    <dgm:cxn modelId="{0AFCEDDC-7C3F-41BB-B019-16D1B416FB08}" type="presParOf" srcId="{03723985-87B2-416F-B733-50719FA93EE9}" destId="{E5DEBD8C-ED1C-4884-A6E9-8C1D71FF03DC}" srcOrd="3" destOrd="0" presId="urn:microsoft.com/office/officeart/2005/8/layout/hList1"/>
    <dgm:cxn modelId="{618858DA-AF6D-49AD-989F-E63693B934F7}" type="presParOf" srcId="{03723985-87B2-416F-B733-50719FA93EE9}" destId="{995FF3E3-A6CC-474C-B0B7-CB82E75717E8}" srcOrd="4" destOrd="0" presId="urn:microsoft.com/office/officeart/2005/8/layout/hList1"/>
    <dgm:cxn modelId="{BBA8E90F-67DD-4D0E-BCDE-2D30849D4981}" type="presParOf" srcId="{995FF3E3-A6CC-474C-B0B7-CB82E75717E8}" destId="{6922EE32-98B8-46CD-B7BA-1BFC0F37E604}" srcOrd="0" destOrd="0" presId="urn:microsoft.com/office/officeart/2005/8/layout/hList1"/>
    <dgm:cxn modelId="{BE053743-23DD-48EB-ADC4-91C9F01B9897}" type="presParOf" srcId="{995FF3E3-A6CC-474C-B0B7-CB82E75717E8}" destId="{E20BE63C-02FC-4C42-84A9-F5138B35E5BD}" srcOrd="1" destOrd="0" presId="urn:microsoft.com/office/officeart/2005/8/layout/hList1"/>
    <dgm:cxn modelId="{B4996412-03AD-4F78-B0FA-37494F2C8F90}" type="presParOf" srcId="{03723985-87B2-416F-B733-50719FA93EE9}" destId="{A69220E9-F263-4464-AE4C-854BAD936600}" srcOrd="5" destOrd="0" presId="urn:microsoft.com/office/officeart/2005/8/layout/hList1"/>
    <dgm:cxn modelId="{0BFBACE6-9E40-418C-8FE8-6E71E743D891}" type="presParOf" srcId="{03723985-87B2-416F-B733-50719FA93EE9}" destId="{3174FAB7-DF87-4904-986E-D3B9B6290ED8}" srcOrd="6" destOrd="0" presId="urn:microsoft.com/office/officeart/2005/8/layout/hList1"/>
    <dgm:cxn modelId="{6318C84A-5E50-4354-9D15-E377B207D5CE}" type="presParOf" srcId="{3174FAB7-DF87-4904-986E-D3B9B6290ED8}" destId="{5CF202C0-EE68-4F0D-A099-F953CF53BF30}" srcOrd="0" destOrd="0" presId="urn:microsoft.com/office/officeart/2005/8/layout/hList1"/>
    <dgm:cxn modelId="{DD61D5D4-E0C1-400D-9732-95CA4A7EDD08}" type="presParOf" srcId="{3174FAB7-DF87-4904-986E-D3B9B6290ED8}" destId="{6D7C7A94-A4F0-46CB-92FB-0EDCD2B770F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547C22-FDF8-4564-A464-BB456B0E1C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31238-9799-4643-B4A7-EC6CF2629603}">
      <dgm:prSet/>
      <dgm:spPr/>
      <dgm:t>
        <a:bodyPr/>
        <a:lstStyle/>
        <a:p>
          <a:pPr algn="l"/>
          <a:r>
            <a:rPr lang="en-US" dirty="0"/>
            <a:t>Power Sector</a:t>
          </a:r>
        </a:p>
      </dgm:t>
    </dgm:pt>
    <dgm:pt modelId="{717544AE-938F-4A0D-BA1D-A4FFEE5F6BD2}" type="parTrans" cxnId="{28709E8B-3963-47BC-8B71-F60A12BF96CF}">
      <dgm:prSet/>
      <dgm:spPr/>
      <dgm:t>
        <a:bodyPr/>
        <a:lstStyle/>
        <a:p>
          <a:endParaRPr lang="en-US"/>
        </a:p>
      </dgm:t>
    </dgm:pt>
    <dgm:pt modelId="{4CC60C0C-ED03-4ADB-8E7D-28BB3AEC228D}" type="sibTrans" cxnId="{28709E8B-3963-47BC-8B71-F60A12BF96CF}">
      <dgm:prSet/>
      <dgm:spPr/>
      <dgm:t>
        <a:bodyPr/>
        <a:lstStyle/>
        <a:p>
          <a:endParaRPr lang="en-US"/>
        </a:p>
      </dgm:t>
    </dgm:pt>
    <dgm:pt modelId="{C962E2BA-0718-48D4-9529-C02F283E28FA}">
      <dgm:prSet/>
      <dgm:spPr/>
      <dgm:t>
        <a:bodyPr/>
        <a:lstStyle/>
        <a:p>
          <a:r>
            <a:rPr lang="en-US" dirty="0"/>
            <a:t>80% RPS by 2050</a:t>
          </a:r>
        </a:p>
      </dgm:t>
    </dgm:pt>
    <dgm:pt modelId="{1AC4C8CA-2A08-460E-9AE3-F85AA21C972B}" type="parTrans" cxnId="{1E9171E1-1151-49E2-9863-D94F4A589FFC}">
      <dgm:prSet/>
      <dgm:spPr/>
      <dgm:t>
        <a:bodyPr/>
        <a:lstStyle/>
        <a:p>
          <a:endParaRPr lang="en-US"/>
        </a:p>
      </dgm:t>
    </dgm:pt>
    <dgm:pt modelId="{ACF27F14-44E0-47E0-83ED-B5BACD597B7F}" type="sibTrans" cxnId="{1E9171E1-1151-49E2-9863-D94F4A589FFC}">
      <dgm:prSet/>
      <dgm:spPr/>
      <dgm:t>
        <a:bodyPr/>
        <a:lstStyle/>
        <a:p>
          <a:endParaRPr lang="en-US"/>
        </a:p>
      </dgm:t>
    </dgm:pt>
    <dgm:pt modelId="{C7B0548E-70CF-45CC-B815-82DE69714204}">
      <dgm:prSet/>
      <dgm:spPr/>
      <dgm:t>
        <a:bodyPr/>
        <a:lstStyle/>
        <a:p>
          <a:r>
            <a:rPr lang="en-US" dirty="0"/>
            <a:t>Rooftop solar output grows to 1 exajoules (EJ) by 2050</a:t>
          </a:r>
        </a:p>
      </dgm:t>
    </dgm:pt>
    <dgm:pt modelId="{3CDF0C31-AF37-44F9-B8CB-304EACA1CC02}" type="parTrans" cxnId="{964088E4-6138-494E-A681-81FBA4DD6672}">
      <dgm:prSet/>
      <dgm:spPr/>
      <dgm:t>
        <a:bodyPr/>
        <a:lstStyle/>
        <a:p>
          <a:endParaRPr lang="en-US"/>
        </a:p>
      </dgm:t>
    </dgm:pt>
    <dgm:pt modelId="{1E20E205-6B8B-4C73-889F-8779C9EF09A5}" type="sibTrans" cxnId="{964088E4-6138-494E-A681-81FBA4DD6672}">
      <dgm:prSet/>
      <dgm:spPr/>
      <dgm:t>
        <a:bodyPr/>
        <a:lstStyle/>
        <a:p>
          <a:endParaRPr lang="en-US"/>
        </a:p>
      </dgm:t>
    </dgm:pt>
    <dgm:pt modelId="{6F66CABC-8C45-4BAD-9E0C-09F2EAAA5F23}">
      <dgm:prSet/>
      <dgm:spPr/>
      <dgm:t>
        <a:bodyPr/>
        <a:lstStyle/>
        <a:p>
          <a:r>
            <a:rPr lang="en-US" dirty="0"/>
            <a:t>Offshore wind output grows to 3 EJ by 2050</a:t>
          </a:r>
        </a:p>
      </dgm:t>
    </dgm:pt>
    <dgm:pt modelId="{2BFAF5B5-6378-40FF-B508-9A37ABAA6882}" type="parTrans" cxnId="{DA937598-A70B-454F-B5E5-C49CC3FAD79F}">
      <dgm:prSet/>
      <dgm:spPr/>
      <dgm:t>
        <a:bodyPr/>
        <a:lstStyle/>
        <a:p>
          <a:endParaRPr lang="en-US"/>
        </a:p>
      </dgm:t>
    </dgm:pt>
    <dgm:pt modelId="{63B441CA-F582-43E0-836E-90FBA9F478C5}" type="sibTrans" cxnId="{DA937598-A70B-454F-B5E5-C49CC3FAD79F}">
      <dgm:prSet/>
      <dgm:spPr/>
      <dgm:t>
        <a:bodyPr/>
        <a:lstStyle/>
        <a:p>
          <a:endParaRPr lang="en-US"/>
        </a:p>
      </dgm:t>
    </dgm:pt>
    <dgm:pt modelId="{D9AF8602-DCA0-44A5-B4D2-D71206EFDAA5}">
      <dgm:prSet/>
      <dgm:spPr/>
      <dgm:t>
        <a:bodyPr/>
        <a:lstStyle/>
        <a:p>
          <a:pPr algn="l"/>
          <a:r>
            <a:rPr lang="en-US" dirty="0"/>
            <a:t>Alternative Fuels Production</a:t>
          </a:r>
        </a:p>
      </dgm:t>
    </dgm:pt>
    <dgm:pt modelId="{47C73D31-E7C4-4C6F-BE1F-791CDFB45FC9}" type="parTrans" cxnId="{77D04FB6-0862-486B-BAE6-850E2172FB1F}">
      <dgm:prSet/>
      <dgm:spPr/>
      <dgm:t>
        <a:bodyPr/>
        <a:lstStyle/>
        <a:p>
          <a:endParaRPr lang="en-US"/>
        </a:p>
      </dgm:t>
    </dgm:pt>
    <dgm:pt modelId="{37A4AA96-F3AF-4FBC-AD52-57821CEAD565}" type="sibTrans" cxnId="{77D04FB6-0862-486B-BAE6-850E2172FB1F}">
      <dgm:prSet/>
      <dgm:spPr/>
      <dgm:t>
        <a:bodyPr/>
        <a:lstStyle/>
        <a:p>
          <a:endParaRPr lang="en-US"/>
        </a:p>
      </dgm:t>
    </dgm:pt>
    <dgm:pt modelId="{55EEF6F0-38AA-406D-A29D-CEC1CC68417C}">
      <dgm:prSet/>
      <dgm:spPr/>
      <dgm:t>
        <a:bodyPr/>
        <a:lstStyle/>
        <a:p>
          <a:r>
            <a:rPr lang="en-US" dirty="0"/>
            <a:t>IRA hydrogen subsidies are extended through 2050</a:t>
          </a:r>
        </a:p>
      </dgm:t>
    </dgm:pt>
    <dgm:pt modelId="{050D246B-904E-4CF2-A0E6-2BD9FB79A3C0}" type="parTrans" cxnId="{59BFEA5B-4731-44CA-A40B-C86FE34DF72D}">
      <dgm:prSet/>
      <dgm:spPr/>
      <dgm:t>
        <a:bodyPr/>
        <a:lstStyle/>
        <a:p>
          <a:endParaRPr lang="en-US"/>
        </a:p>
      </dgm:t>
    </dgm:pt>
    <dgm:pt modelId="{12FE1872-3720-49F1-B0F0-4FCAC825AAF5}" type="sibTrans" cxnId="{59BFEA5B-4731-44CA-A40B-C86FE34DF72D}">
      <dgm:prSet/>
      <dgm:spPr/>
      <dgm:t>
        <a:bodyPr/>
        <a:lstStyle/>
        <a:p>
          <a:endParaRPr lang="en-US"/>
        </a:p>
      </dgm:t>
    </dgm:pt>
    <dgm:pt modelId="{E86277F0-4AF4-471B-A75F-081A419B541B}">
      <dgm:prSet/>
      <dgm:spPr/>
      <dgm:t>
        <a:bodyPr/>
        <a:lstStyle/>
        <a:p>
          <a:pPr algn="l"/>
          <a:r>
            <a:rPr lang="en-US" dirty="0"/>
            <a:t>Buildings</a:t>
          </a:r>
        </a:p>
      </dgm:t>
    </dgm:pt>
    <dgm:pt modelId="{EC4AE5EB-D76E-4885-B3DC-B7712E2DB583}" type="parTrans" cxnId="{8741A491-3F6B-4D11-8701-D8E48C0C94B9}">
      <dgm:prSet/>
      <dgm:spPr/>
      <dgm:t>
        <a:bodyPr/>
        <a:lstStyle/>
        <a:p>
          <a:endParaRPr lang="en-US"/>
        </a:p>
      </dgm:t>
    </dgm:pt>
    <dgm:pt modelId="{5A25A266-12FD-4527-964C-50FA42AD563F}" type="sibTrans" cxnId="{8741A491-3F6B-4D11-8701-D8E48C0C94B9}">
      <dgm:prSet/>
      <dgm:spPr/>
      <dgm:t>
        <a:bodyPr/>
        <a:lstStyle/>
        <a:p>
          <a:endParaRPr lang="en-US"/>
        </a:p>
      </dgm:t>
    </dgm:pt>
    <dgm:pt modelId="{9EDA6C45-E68F-44F2-B409-04AC590FC1E8}">
      <dgm:prSet/>
      <dgm:spPr/>
      <dgm:t>
        <a:bodyPr/>
        <a:lstStyle/>
        <a:p>
          <a:r>
            <a:rPr lang="en-US" dirty="0"/>
            <a:t>From 2025, all new building appliances are high-efficiency, electric</a:t>
          </a:r>
        </a:p>
      </dgm:t>
    </dgm:pt>
    <dgm:pt modelId="{84E73DC4-B304-4151-92F8-4300FDF52367}" type="parTrans" cxnId="{5CB02E16-1E73-45BF-84FB-6447F79355F7}">
      <dgm:prSet/>
      <dgm:spPr/>
      <dgm:t>
        <a:bodyPr/>
        <a:lstStyle/>
        <a:p>
          <a:endParaRPr lang="en-US"/>
        </a:p>
      </dgm:t>
    </dgm:pt>
    <dgm:pt modelId="{E8134561-275B-4025-A26B-D2D429C96502}" type="sibTrans" cxnId="{5CB02E16-1E73-45BF-84FB-6447F79355F7}">
      <dgm:prSet/>
      <dgm:spPr/>
      <dgm:t>
        <a:bodyPr/>
        <a:lstStyle/>
        <a:p>
          <a:endParaRPr lang="en-US"/>
        </a:p>
      </dgm:t>
    </dgm:pt>
    <dgm:pt modelId="{3977A3C8-9A59-4656-A02D-49A075022AB8}">
      <dgm:prSet/>
      <dgm:spPr/>
      <dgm:t>
        <a:bodyPr/>
        <a:lstStyle/>
        <a:p>
          <a:pPr algn="l"/>
          <a:r>
            <a:rPr lang="en-US" dirty="0"/>
            <a:t>Onroad Transportation</a:t>
          </a:r>
        </a:p>
      </dgm:t>
    </dgm:pt>
    <dgm:pt modelId="{5609CE1A-77DC-4809-B58F-03EE8F11D6E8}" type="parTrans" cxnId="{2AA55E15-9E4C-46AB-9CB7-41D0F136C51F}">
      <dgm:prSet/>
      <dgm:spPr/>
      <dgm:t>
        <a:bodyPr/>
        <a:lstStyle/>
        <a:p>
          <a:endParaRPr lang="en-US"/>
        </a:p>
      </dgm:t>
    </dgm:pt>
    <dgm:pt modelId="{FD9BF526-7F0C-456B-9152-42825CB32D21}" type="sibTrans" cxnId="{2AA55E15-9E4C-46AB-9CB7-41D0F136C51F}">
      <dgm:prSet/>
      <dgm:spPr/>
      <dgm:t>
        <a:bodyPr/>
        <a:lstStyle/>
        <a:p>
          <a:endParaRPr lang="en-US"/>
        </a:p>
      </dgm:t>
    </dgm:pt>
    <dgm:pt modelId="{F89CE608-DBF3-4084-BFF2-1991BA8A625B}">
      <dgm:prSet/>
      <dgm:spPr/>
      <dgm:t>
        <a:bodyPr/>
        <a:lstStyle/>
        <a:p>
          <a:r>
            <a:rPr lang="en-US" dirty="0"/>
            <a:t>Light duty: electric sales share grows to 80% by 2050</a:t>
          </a:r>
        </a:p>
      </dgm:t>
    </dgm:pt>
    <dgm:pt modelId="{BEC5783B-DAFE-47E4-BADB-4A8979DA3D05}" type="parTrans" cxnId="{D12C744E-CBA9-4D6B-8E9F-4CFFAC7A1CD5}">
      <dgm:prSet/>
      <dgm:spPr/>
      <dgm:t>
        <a:bodyPr/>
        <a:lstStyle/>
        <a:p>
          <a:endParaRPr lang="en-US"/>
        </a:p>
      </dgm:t>
    </dgm:pt>
    <dgm:pt modelId="{81DD2B6B-3A2D-4491-BA0A-FE9BB3211A7C}" type="sibTrans" cxnId="{D12C744E-CBA9-4D6B-8E9F-4CFFAC7A1CD5}">
      <dgm:prSet/>
      <dgm:spPr/>
      <dgm:t>
        <a:bodyPr/>
        <a:lstStyle/>
        <a:p>
          <a:endParaRPr lang="en-US"/>
        </a:p>
      </dgm:t>
    </dgm:pt>
    <dgm:pt modelId="{D8478E39-7C83-4AAC-9107-78F9F0148ADD}">
      <dgm:prSet/>
      <dgm:spPr/>
      <dgm:t>
        <a:bodyPr/>
        <a:lstStyle/>
        <a:p>
          <a:r>
            <a:rPr lang="en-US" dirty="0"/>
            <a:t>Freight: electric sales share grows to 50% by 2050</a:t>
          </a:r>
        </a:p>
      </dgm:t>
    </dgm:pt>
    <dgm:pt modelId="{27C40523-B4FE-4707-9647-F4E4B7DC04FA}" type="parTrans" cxnId="{3F8F3606-E87A-426F-BB00-53E9741915FA}">
      <dgm:prSet/>
      <dgm:spPr/>
      <dgm:t>
        <a:bodyPr/>
        <a:lstStyle/>
        <a:p>
          <a:endParaRPr lang="en-US"/>
        </a:p>
      </dgm:t>
    </dgm:pt>
    <dgm:pt modelId="{71570CAA-B07C-439C-8082-F08781AA497A}" type="sibTrans" cxnId="{3F8F3606-E87A-426F-BB00-53E9741915FA}">
      <dgm:prSet/>
      <dgm:spPr/>
      <dgm:t>
        <a:bodyPr/>
        <a:lstStyle/>
        <a:p>
          <a:endParaRPr lang="en-US"/>
        </a:p>
      </dgm:t>
    </dgm:pt>
    <dgm:pt modelId="{9E5CFBCD-3DA6-4B49-9BB0-5E6E9FFEFF13}">
      <dgm:prSet/>
      <dgm:spPr/>
      <dgm:t>
        <a:bodyPr/>
        <a:lstStyle/>
        <a:p>
          <a:r>
            <a:rPr lang="en-US" dirty="0"/>
            <a:t>Buses: 100% hybrid or electric sales in 2030, 100% electric from 2035  </a:t>
          </a:r>
        </a:p>
      </dgm:t>
    </dgm:pt>
    <dgm:pt modelId="{45B7AEE3-BB8B-49CC-8213-4B7109C870DE}" type="parTrans" cxnId="{F6343B56-F2EE-4439-B2B2-13244FC7CC0D}">
      <dgm:prSet/>
      <dgm:spPr/>
      <dgm:t>
        <a:bodyPr/>
        <a:lstStyle/>
        <a:p>
          <a:endParaRPr lang="en-US"/>
        </a:p>
      </dgm:t>
    </dgm:pt>
    <dgm:pt modelId="{EC2D5C31-5522-4E52-829E-B0332889F0ED}" type="sibTrans" cxnId="{F6343B56-F2EE-4439-B2B2-13244FC7CC0D}">
      <dgm:prSet/>
      <dgm:spPr/>
      <dgm:t>
        <a:bodyPr/>
        <a:lstStyle/>
        <a:p>
          <a:endParaRPr lang="en-US"/>
        </a:p>
      </dgm:t>
    </dgm:pt>
    <dgm:pt modelId="{03723985-87B2-416F-B733-50719FA93EE9}" type="pres">
      <dgm:prSet presAssocID="{0B547C22-FDF8-4564-A464-BB456B0E1C69}" presName="Name0" presStyleCnt="0">
        <dgm:presLayoutVars>
          <dgm:dir/>
          <dgm:animLvl val="lvl"/>
          <dgm:resizeHandles val="exact"/>
        </dgm:presLayoutVars>
      </dgm:prSet>
      <dgm:spPr/>
    </dgm:pt>
    <dgm:pt modelId="{FE23892C-CCAC-4B1B-A57E-D670B3420554}" type="pres">
      <dgm:prSet presAssocID="{A6831238-9799-4643-B4A7-EC6CF2629603}" presName="composite" presStyleCnt="0"/>
      <dgm:spPr/>
    </dgm:pt>
    <dgm:pt modelId="{7DA1AE27-5413-44EE-9EF4-9A7EAA3AB3D9}" type="pres">
      <dgm:prSet presAssocID="{A6831238-9799-4643-B4A7-EC6CF262960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9BA397A-3237-42E1-A97A-779AAFE41D26}" type="pres">
      <dgm:prSet presAssocID="{A6831238-9799-4643-B4A7-EC6CF2629603}" presName="desTx" presStyleLbl="alignAccFollowNode1" presStyleIdx="0" presStyleCnt="4">
        <dgm:presLayoutVars>
          <dgm:bulletEnabled val="1"/>
        </dgm:presLayoutVars>
      </dgm:prSet>
      <dgm:spPr/>
    </dgm:pt>
    <dgm:pt modelId="{75781DF4-5979-4FB4-8C5D-9F31C06C7312}" type="pres">
      <dgm:prSet presAssocID="{4CC60C0C-ED03-4ADB-8E7D-28BB3AEC228D}" presName="space" presStyleCnt="0"/>
      <dgm:spPr/>
    </dgm:pt>
    <dgm:pt modelId="{E5E20B51-6232-434A-B9C6-4BD03024D4B2}" type="pres">
      <dgm:prSet presAssocID="{D9AF8602-DCA0-44A5-B4D2-D71206EFDAA5}" presName="composite" presStyleCnt="0"/>
      <dgm:spPr/>
    </dgm:pt>
    <dgm:pt modelId="{A0CAC704-4D8E-40D3-A4A7-A8D150FA83BD}" type="pres">
      <dgm:prSet presAssocID="{D9AF8602-DCA0-44A5-B4D2-D71206EFDAA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DC19138-9867-48BE-AF9F-5CD8ACA643DB}" type="pres">
      <dgm:prSet presAssocID="{D9AF8602-DCA0-44A5-B4D2-D71206EFDAA5}" presName="desTx" presStyleLbl="alignAccFollowNode1" presStyleIdx="1" presStyleCnt="4">
        <dgm:presLayoutVars>
          <dgm:bulletEnabled val="1"/>
        </dgm:presLayoutVars>
      </dgm:prSet>
      <dgm:spPr/>
    </dgm:pt>
    <dgm:pt modelId="{E5DEBD8C-ED1C-4884-A6E9-8C1D71FF03DC}" type="pres">
      <dgm:prSet presAssocID="{37A4AA96-F3AF-4FBC-AD52-57821CEAD565}" presName="space" presStyleCnt="0"/>
      <dgm:spPr/>
    </dgm:pt>
    <dgm:pt modelId="{995FF3E3-A6CC-474C-B0B7-CB82E75717E8}" type="pres">
      <dgm:prSet presAssocID="{E86277F0-4AF4-471B-A75F-081A419B541B}" presName="composite" presStyleCnt="0"/>
      <dgm:spPr/>
    </dgm:pt>
    <dgm:pt modelId="{6922EE32-98B8-46CD-B7BA-1BFC0F37E604}" type="pres">
      <dgm:prSet presAssocID="{E86277F0-4AF4-471B-A75F-081A419B541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20BE63C-02FC-4C42-84A9-F5138B35E5BD}" type="pres">
      <dgm:prSet presAssocID="{E86277F0-4AF4-471B-A75F-081A419B541B}" presName="desTx" presStyleLbl="alignAccFollowNode1" presStyleIdx="2" presStyleCnt="4">
        <dgm:presLayoutVars>
          <dgm:bulletEnabled val="1"/>
        </dgm:presLayoutVars>
      </dgm:prSet>
      <dgm:spPr/>
    </dgm:pt>
    <dgm:pt modelId="{A69220E9-F263-4464-AE4C-854BAD936600}" type="pres">
      <dgm:prSet presAssocID="{5A25A266-12FD-4527-964C-50FA42AD563F}" presName="space" presStyleCnt="0"/>
      <dgm:spPr/>
    </dgm:pt>
    <dgm:pt modelId="{3174FAB7-DF87-4904-986E-D3B9B6290ED8}" type="pres">
      <dgm:prSet presAssocID="{3977A3C8-9A59-4656-A02D-49A075022AB8}" presName="composite" presStyleCnt="0"/>
      <dgm:spPr/>
    </dgm:pt>
    <dgm:pt modelId="{5CF202C0-EE68-4F0D-A099-F953CF53BF30}" type="pres">
      <dgm:prSet presAssocID="{3977A3C8-9A59-4656-A02D-49A075022AB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D7C7A94-A4F0-46CB-92FB-0EDCD2B770F3}" type="pres">
      <dgm:prSet presAssocID="{3977A3C8-9A59-4656-A02D-49A075022AB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EAE6C04-E11D-4A8A-B054-4FEFC10B2F29}" type="presOf" srcId="{3977A3C8-9A59-4656-A02D-49A075022AB8}" destId="{5CF202C0-EE68-4F0D-A099-F953CF53BF30}" srcOrd="0" destOrd="0" presId="urn:microsoft.com/office/officeart/2005/8/layout/hList1"/>
    <dgm:cxn modelId="{3F8F3606-E87A-426F-BB00-53E9741915FA}" srcId="{3977A3C8-9A59-4656-A02D-49A075022AB8}" destId="{D8478E39-7C83-4AAC-9107-78F9F0148ADD}" srcOrd="1" destOrd="0" parTransId="{27C40523-B4FE-4707-9647-F4E4B7DC04FA}" sibTransId="{71570CAA-B07C-439C-8082-F08781AA497A}"/>
    <dgm:cxn modelId="{47AC720E-FA51-455A-BE0D-3C4C45BCACFA}" type="presOf" srcId="{C7B0548E-70CF-45CC-B815-82DE69714204}" destId="{99BA397A-3237-42E1-A97A-779AAFE41D26}" srcOrd="0" destOrd="1" presId="urn:microsoft.com/office/officeart/2005/8/layout/hList1"/>
    <dgm:cxn modelId="{2AA55E15-9E4C-46AB-9CB7-41D0F136C51F}" srcId="{0B547C22-FDF8-4564-A464-BB456B0E1C69}" destId="{3977A3C8-9A59-4656-A02D-49A075022AB8}" srcOrd="3" destOrd="0" parTransId="{5609CE1A-77DC-4809-B58F-03EE8F11D6E8}" sibTransId="{FD9BF526-7F0C-456B-9152-42825CB32D21}"/>
    <dgm:cxn modelId="{5CB02E16-1E73-45BF-84FB-6447F79355F7}" srcId="{E86277F0-4AF4-471B-A75F-081A419B541B}" destId="{9EDA6C45-E68F-44F2-B409-04AC590FC1E8}" srcOrd="0" destOrd="0" parTransId="{84E73DC4-B304-4151-92F8-4300FDF52367}" sibTransId="{E8134561-275B-4025-A26B-D2D429C96502}"/>
    <dgm:cxn modelId="{4766C720-5373-4184-8720-A01C82550EC1}" type="presOf" srcId="{E86277F0-4AF4-471B-A75F-081A419B541B}" destId="{6922EE32-98B8-46CD-B7BA-1BFC0F37E604}" srcOrd="0" destOrd="0" presId="urn:microsoft.com/office/officeart/2005/8/layout/hList1"/>
    <dgm:cxn modelId="{CB444229-966B-4634-832A-79D1C8860A65}" type="presOf" srcId="{9EDA6C45-E68F-44F2-B409-04AC590FC1E8}" destId="{E20BE63C-02FC-4C42-84A9-F5138B35E5BD}" srcOrd="0" destOrd="0" presId="urn:microsoft.com/office/officeart/2005/8/layout/hList1"/>
    <dgm:cxn modelId="{402A382E-09DA-4519-A22B-C1EDEBD011F9}" type="presOf" srcId="{55EEF6F0-38AA-406D-A29D-CEC1CC68417C}" destId="{0DC19138-9867-48BE-AF9F-5CD8ACA643DB}" srcOrd="0" destOrd="0" presId="urn:microsoft.com/office/officeart/2005/8/layout/hList1"/>
    <dgm:cxn modelId="{59BFEA5B-4731-44CA-A40B-C86FE34DF72D}" srcId="{D9AF8602-DCA0-44A5-B4D2-D71206EFDAA5}" destId="{55EEF6F0-38AA-406D-A29D-CEC1CC68417C}" srcOrd="0" destOrd="0" parTransId="{050D246B-904E-4CF2-A0E6-2BD9FB79A3C0}" sibTransId="{12FE1872-3720-49F1-B0F0-4FCAC825AAF5}"/>
    <dgm:cxn modelId="{E1316B44-6F11-40D6-A65D-BA7BECD150C2}" type="presOf" srcId="{D9AF8602-DCA0-44A5-B4D2-D71206EFDAA5}" destId="{A0CAC704-4D8E-40D3-A4A7-A8D150FA83BD}" srcOrd="0" destOrd="0" presId="urn:microsoft.com/office/officeart/2005/8/layout/hList1"/>
    <dgm:cxn modelId="{D12C744E-CBA9-4D6B-8E9F-4CFFAC7A1CD5}" srcId="{3977A3C8-9A59-4656-A02D-49A075022AB8}" destId="{F89CE608-DBF3-4084-BFF2-1991BA8A625B}" srcOrd="0" destOrd="0" parTransId="{BEC5783B-DAFE-47E4-BADB-4A8979DA3D05}" sibTransId="{81DD2B6B-3A2D-4491-BA0A-FE9BB3211A7C}"/>
    <dgm:cxn modelId="{F6343B56-F2EE-4439-B2B2-13244FC7CC0D}" srcId="{3977A3C8-9A59-4656-A02D-49A075022AB8}" destId="{9E5CFBCD-3DA6-4B49-9BB0-5E6E9FFEFF13}" srcOrd="2" destOrd="0" parTransId="{45B7AEE3-BB8B-49CC-8213-4B7109C870DE}" sibTransId="{EC2D5C31-5522-4E52-829E-B0332889F0ED}"/>
    <dgm:cxn modelId="{76737282-674A-4E50-91A4-992CE5F81F7C}" type="presOf" srcId="{A6831238-9799-4643-B4A7-EC6CF2629603}" destId="{7DA1AE27-5413-44EE-9EF4-9A7EAA3AB3D9}" srcOrd="0" destOrd="0" presId="urn:microsoft.com/office/officeart/2005/8/layout/hList1"/>
    <dgm:cxn modelId="{28709E8B-3963-47BC-8B71-F60A12BF96CF}" srcId="{0B547C22-FDF8-4564-A464-BB456B0E1C69}" destId="{A6831238-9799-4643-B4A7-EC6CF2629603}" srcOrd="0" destOrd="0" parTransId="{717544AE-938F-4A0D-BA1D-A4FFEE5F6BD2}" sibTransId="{4CC60C0C-ED03-4ADB-8E7D-28BB3AEC228D}"/>
    <dgm:cxn modelId="{6E7D108D-E773-477D-A195-AC572C06BBCA}" type="presOf" srcId="{6F66CABC-8C45-4BAD-9E0C-09F2EAAA5F23}" destId="{99BA397A-3237-42E1-A97A-779AAFE41D26}" srcOrd="0" destOrd="2" presId="urn:microsoft.com/office/officeart/2005/8/layout/hList1"/>
    <dgm:cxn modelId="{8741A491-3F6B-4D11-8701-D8E48C0C94B9}" srcId="{0B547C22-FDF8-4564-A464-BB456B0E1C69}" destId="{E86277F0-4AF4-471B-A75F-081A419B541B}" srcOrd="2" destOrd="0" parTransId="{EC4AE5EB-D76E-4885-B3DC-B7712E2DB583}" sibTransId="{5A25A266-12FD-4527-964C-50FA42AD563F}"/>
    <dgm:cxn modelId="{DA937598-A70B-454F-B5E5-C49CC3FAD79F}" srcId="{A6831238-9799-4643-B4A7-EC6CF2629603}" destId="{6F66CABC-8C45-4BAD-9E0C-09F2EAAA5F23}" srcOrd="2" destOrd="0" parTransId="{2BFAF5B5-6378-40FF-B508-9A37ABAA6882}" sibTransId="{63B441CA-F582-43E0-836E-90FBA9F478C5}"/>
    <dgm:cxn modelId="{85AE25B2-8621-47C2-8DF1-484B8236EF8E}" type="presOf" srcId="{F89CE608-DBF3-4084-BFF2-1991BA8A625B}" destId="{6D7C7A94-A4F0-46CB-92FB-0EDCD2B770F3}" srcOrd="0" destOrd="0" presId="urn:microsoft.com/office/officeart/2005/8/layout/hList1"/>
    <dgm:cxn modelId="{77D04FB6-0862-486B-BAE6-850E2172FB1F}" srcId="{0B547C22-FDF8-4564-A464-BB456B0E1C69}" destId="{D9AF8602-DCA0-44A5-B4D2-D71206EFDAA5}" srcOrd="1" destOrd="0" parTransId="{47C73D31-E7C4-4C6F-BE1F-791CDFB45FC9}" sibTransId="{37A4AA96-F3AF-4FBC-AD52-57821CEAD565}"/>
    <dgm:cxn modelId="{90E52EB9-144B-458B-A4D4-6ADACB94FF69}" type="presOf" srcId="{D8478E39-7C83-4AAC-9107-78F9F0148ADD}" destId="{6D7C7A94-A4F0-46CB-92FB-0EDCD2B770F3}" srcOrd="0" destOrd="1" presId="urn:microsoft.com/office/officeart/2005/8/layout/hList1"/>
    <dgm:cxn modelId="{CF564BCE-1D77-45AA-8DC5-8E57B462CB55}" type="presOf" srcId="{9E5CFBCD-3DA6-4B49-9BB0-5E6E9FFEFF13}" destId="{6D7C7A94-A4F0-46CB-92FB-0EDCD2B770F3}" srcOrd="0" destOrd="2" presId="urn:microsoft.com/office/officeart/2005/8/layout/hList1"/>
    <dgm:cxn modelId="{764AA4D5-9022-4A3F-BA1E-12256665CA40}" type="presOf" srcId="{0B547C22-FDF8-4564-A464-BB456B0E1C69}" destId="{03723985-87B2-416F-B733-50719FA93EE9}" srcOrd="0" destOrd="0" presId="urn:microsoft.com/office/officeart/2005/8/layout/hList1"/>
    <dgm:cxn modelId="{1E9171E1-1151-49E2-9863-D94F4A589FFC}" srcId="{A6831238-9799-4643-B4A7-EC6CF2629603}" destId="{C962E2BA-0718-48D4-9529-C02F283E28FA}" srcOrd="0" destOrd="0" parTransId="{1AC4C8CA-2A08-460E-9AE3-F85AA21C972B}" sibTransId="{ACF27F14-44E0-47E0-83ED-B5BACD597B7F}"/>
    <dgm:cxn modelId="{964088E4-6138-494E-A681-81FBA4DD6672}" srcId="{A6831238-9799-4643-B4A7-EC6CF2629603}" destId="{C7B0548E-70CF-45CC-B815-82DE69714204}" srcOrd="1" destOrd="0" parTransId="{3CDF0C31-AF37-44F9-B8CB-304EACA1CC02}" sibTransId="{1E20E205-6B8B-4C73-889F-8779C9EF09A5}"/>
    <dgm:cxn modelId="{BEF75FF6-44AD-490D-9C08-1B21E450FD1C}" type="presOf" srcId="{C962E2BA-0718-48D4-9529-C02F283E28FA}" destId="{99BA397A-3237-42E1-A97A-779AAFE41D26}" srcOrd="0" destOrd="0" presId="urn:microsoft.com/office/officeart/2005/8/layout/hList1"/>
    <dgm:cxn modelId="{E6D46037-C1A2-45A3-A311-DF04BDC7A081}" type="presParOf" srcId="{03723985-87B2-416F-B733-50719FA93EE9}" destId="{FE23892C-CCAC-4B1B-A57E-D670B3420554}" srcOrd="0" destOrd="0" presId="urn:microsoft.com/office/officeart/2005/8/layout/hList1"/>
    <dgm:cxn modelId="{B8676741-FBEC-446B-9489-9A545A6510A3}" type="presParOf" srcId="{FE23892C-CCAC-4B1B-A57E-D670B3420554}" destId="{7DA1AE27-5413-44EE-9EF4-9A7EAA3AB3D9}" srcOrd="0" destOrd="0" presId="urn:microsoft.com/office/officeart/2005/8/layout/hList1"/>
    <dgm:cxn modelId="{4644CBB5-6D06-4DB7-979D-BD1E9392073C}" type="presParOf" srcId="{FE23892C-CCAC-4B1B-A57E-D670B3420554}" destId="{99BA397A-3237-42E1-A97A-779AAFE41D26}" srcOrd="1" destOrd="0" presId="urn:microsoft.com/office/officeart/2005/8/layout/hList1"/>
    <dgm:cxn modelId="{04D7A03D-747D-4773-B24B-B2B06F0F4B0A}" type="presParOf" srcId="{03723985-87B2-416F-B733-50719FA93EE9}" destId="{75781DF4-5979-4FB4-8C5D-9F31C06C7312}" srcOrd="1" destOrd="0" presId="urn:microsoft.com/office/officeart/2005/8/layout/hList1"/>
    <dgm:cxn modelId="{FE0906E0-D1C6-4304-B91B-A4B773099A37}" type="presParOf" srcId="{03723985-87B2-416F-B733-50719FA93EE9}" destId="{E5E20B51-6232-434A-B9C6-4BD03024D4B2}" srcOrd="2" destOrd="0" presId="urn:microsoft.com/office/officeart/2005/8/layout/hList1"/>
    <dgm:cxn modelId="{913B26A6-AFF3-4C69-A575-81AE78A8BDDA}" type="presParOf" srcId="{E5E20B51-6232-434A-B9C6-4BD03024D4B2}" destId="{A0CAC704-4D8E-40D3-A4A7-A8D150FA83BD}" srcOrd="0" destOrd="0" presId="urn:microsoft.com/office/officeart/2005/8/layout/hList1"/>
    <dgm:cxn modelId="{D7930A26-E7F9-4594-9DDF-7387F4D8BA3B}" type="presParOf" srcId="{E5E20B51-6232-434A-B9C6-4BD03024D4B2}" destId="{0DC19138-9867-48BE-AF9F-5CD8ACA643DB}" srcOrd="1" destOrd="0" presId="urn:microsoft.com/office/officeart/2005/8/layout/hList1"/>
    <dgm:cxn modelId="{0AFCEDDC-7C3F-41BB-B019-16D1B416FB08}" type="presParOf" srcId="{03723985-87B2-416F-B733-50719FA93EE9}" destId="{E5DEBD8C-ED1C-4884-A6E9-8C1D71FF03DC}" srcOrd="3" destOrd="0" presId="urn:microsoft.com/office/officeart/2005/8/layout/hList1"/>
    <dgm:cxn modelId="{618858DA-AF6D-49AD-989F-E63693B934F7}" type="presParOf" srcId="{03723985-87B2-416F-B733-50719FA93EE9}" destId="{995FF3E3-A6CC-474C-B0B7-CB82E75717E8}" srcOrd="4" destOrd="0" presId="urn:microsoft.com/office/officeart/2005/8/layout/hList1"/>
    <dgm:cxn modelId="{BBA8E90F-67DD-4D0E-BCDE-2D30849D4981}" type="presParOf" srcId="{995FF3E3-A6CC-474C-B0B7-CB82E75717E8}" destId="{6922EE32-98B8-46CD-B7BA-1BFC0F37E604}" srcOrd="0" destOrd="0" presId="urn:microsoft.com/office/officeart/2005/8/layout/hList1"/>
    <dgm:cxn modelId="{BE053743-23DD-48EB-ADC4-91C9F01B9897}" type="presParOf" srcId="{995FF3E3-A6CC-474C-B0B7-CB82E75717E8}" destId="{E20BE63C-02FC-4C42-84A9-F5138B35E5BD}" srcOrd="1" destOrd="0" presId="urn:microsoft.com/office/officeart/2005/8/layout/hList1"/>
    <dgm:cxn modelId="{B4996412-03AD-4F78-B0FA-37494F2C8F90}" type="presParOf" srcId="{03723985-87B2-416F-B733-50719FA93EE9}" destId="{A69220E9-F263-4464-AE4C-854BAD936600}" srcOrd="5" destOrd="0" presId="urn:microsoft.com/office/officeart/2005/8/layout/hList1"/>
    <dgm:cxn modelId="{0BFBACE6-9E40-418C-8FE8-6E71E743D891}" type="presParOf" srcId="{03723985-87B2-416F-B733-50719FA93EE9}" destId="{3174FAB7-DF87-4904-986E-D3B9B6290ED8}" srcOrd="6" destOrd="0" presId="urn:microsoft.com/office/officeart/2005/8/layout/hList1"/>
    <dgm:cxn modelId="{6318C84A-5E50-4354-9D15-E377B207D5CE}" type="presParOf" srcId="{3174FAB7-DF87-4904-986E-D3B9B6290ED8}" destId="{5CF202C0-EE68-4F0D-A099-F953CF53BF30}" srcOrd="0" destOrd="0" presId="urn:microsoft.com/office/officeart/2005/8/layout/hList1"/>
    <dgm:cxn modelId="{DD61D5D4-E0C1-400D-9732-95CA4A7EDD08}" type="presParOf" srcId="{3174FAB7-DF87-4904-986E-D3B9B6290ED8}" destId="{6D7C7A94-A4F0-46CB-92FB-0EDCD2B770F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547C22-FDF8-4564-A464-BB456B0E1C6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831238-9799-4643-B4A7-EC6CF2629603}">
      <dgm:prSet/>
      <dgm:spPr/>
      <dgm:t>
        <a:bodyPr/>
        <a:lstStyle/>
        <a:p>
          <a:pPr algn="l"/>
          <a:r>
            <a:rPr lang="en-US" dirty="0"/>
            <a:t>Power Sector</a:t>
          </a:r>
        </a:p>
      </dgm:t>
    </dgm:pt>
    <dgm:pt modelId="{717544AE-938F-4A0D-BA1D-A4FFEE5F6BD2}" type="parTrans" cxnId="{28709E8B-3963-47BC-8B71-F60A12BF96CF}">
      <dgm:prSet/>
      <dgm:spPr/>
      <dgm:t>
        <a:bodyPr/>
        <a:lstStyle/>
        <a:p>
          <a:endParaRPr lang="en-US"/>
        </a:p>
      </dgm:t>
    </dgm:pt>
    <dgm:pt modelId="{4CC60C0C-ED03-4ADB-8E7D-28BB3AEC228D}" type="sibTrans" cxnId="{28709E8B-3963-47BC-8B71-F60A12BF96CF}">
      <dgm:prSet/>
      <dgm:spPr/>
      <dgm:t>
        <a:bodyPr/>
        <a:lstStyle/>
        <a:p>
          <a:endParaRPr lang="en-US"/>
        </a:p>
      </dgm:t>
    </dgm:pt>
    <dgm:pt modelId="{C962E2BA-0718-48D4-9529-C02F283E28FA}">
      <dgm:prSet/>
      <dgm:spPr/>
      <dgm:t>
        <a:bodyPr/>
        <a:lstStyle/>
        <a:p>
          <a:r>
            <a:rPr lang="en-US" dirty="0"/>
            <a:t>80% RPS by 2050</a:t>
          </a:r>
        </a:p>
      </dgm:t>
    </dgm:pt>
    <dgm:pt modelId="{1AC4C8CA-2A08-460E-9AE3-F85AA21C972B}" type="parTrans" cxnId="{1E9171E1-1151-49E2-9863-D94F4A589FFC}">
      <dgm:prSet/>
      <dgm:spPr/>
      <dgm:t>
        <a:bodyPr/>
        <a:lstStyle/>
        <a:p>
          <a:endParaRPr lang="en-US"/>
        </a:p>
      </dgm:t>
    </dgm:pt>
    <dgm:pt modelId="{ACF27F14-44E0-47E0-83ED-B5BACD597B7F}" type="sibTrans" cxnId="{1E9171E1-1151-49E2-9863-D94F4A589FFC}">
      <dgm:prSet/>
      <dgm:spPr/>
      <dgm:t>
        <a:bodyPr/>
        <a:lstStyle/>
        <a:p>
          <a:endParaRPr lang="en-US"/>
        </a:p>
      </dgm:t>
    </dgm:pt>
    <dgm:pt modelId="{C7B0548E-70CF-45CC-B815-82DE69714204}">
      <dgm:prSet/>
      <dgm:spPr/>
      <dgm:t>
        <a:bodyPr/>
        <a:lstStyle/>
        <a:p>
          <a:r>
            <a:rPr lang="en-US" dirty="0"/>
            <a:t>Rooftop solar output grows to 1 exajoules (EJ) by 2050</a:t>
          </a:r>
        </a:p>
      </dgm:t>
    </dgm:pt>
    <dgm:pt modelId="{3CDF0C31-AF37-44F9-B8CB-304EACA1CC02}" type="parTrans" cxnId="{964088E4-6138-494E-A681-81FBA4DD6672}">
      <dgm:prSet/>
      <dgm:spPr/>
      <dgm:t>
        <a:bodyPr/>
        <a:lstStyle/>
        <a:p>
          <a:endParaRPr lang="en-US"/>
        </a:p>
      </dgm:t>
    </dgm:pt>
    <dgm:pt modelId="{1E20E205-6B8B-4C73-889F-8779C9EF09A5}" type="sibTrans" cxnId="{964088E4-6138-494E-A681-81FBA4DD6672}">
      <dgm:prSet/>
      <dgm:spPr/>
      <dgm:t>
        <a:bodyPr/>
        <a:lstStyle/>
        <a:p>
          <a:endParaRPr lang="en-US"/>
        </a:p>
      </dgm:t>
    </dgm:pt>
    <dgm:pt modelId="{6F66CABC-8C45-4BAD-9E0C-09F2EAAA5F23}">
      <dgm:prSet/>
      <dgm:spPr/>
      <dgm:t>
        <a:bodyPr/>
        <a:lstStyle/>
        <a:p>
          <a:r>
            <a:rPr lang="en-US" dirty="0"/>
            <a:t>Offshore wind output grows to 3 EJ by 2050</a:t>
          </a:r>
        </a:p>
      </dgm:t>
    </dgm:pt>
    <dgm:pt modelId="{2BFAF5B5-6378-40FF-B508-9A37ABAA6882}" type="parTrans" cxnId="{DA937598-A70B-454F-B5E5-C49CC3FAD79F}">
      <dgm:prSet/>
      <dgm:spPr/>
      <dgm:t>
        <a:bodyPr/>
        <a:lstStyle/>
        <a:p>
          <a:endParaRPr lang="en-US"/>
        </a:p>
      </dgm:t>
    </dgm:pt>
    <dgm:pt modelId="{63B441CA-F582-43E0-836E-90FBA9F478C5}" type="sibTrans" cxnId="{DA937598-A70B-454F-B5E5-C49CC3FAD79F}">
      <dgm:prSet/>
      <dgm:spPr/>
      <dgm:t>
        <a:bodyPr/>
        <a:lstStyle/>
        <a:p>
          <a:endParaRPr lang="en-US"/>
        </a:p>
      </dgm:t>
    </dgm:pt>
    <dgm:pt modelId="{D9AF8602-DCA0-44A5-B4D2-D71206EFDAA5}">
      <dgm:prSet/>
      <dgm:spPr/>
      <dgm:t>
        <a:bodyPr/>
        <a:lstStyle/>
        <a:p>
          <a:pPr algn="l"/>
          <a:r>
            <a:rPr lang="en-US" dirty="0"/>
            <a:t>Alternative Fuels Production</a:t>
          </a:r>
        </a:p>
      </dgm:t>
    </dgm:pt>
    <dgm:pt modelId="{47C73D31-E7C4-4C6F-BE1F-791CDFB45FC9}" type="parTrans" cxnId="{77D04FB6-0862-486B-BAE6-850E2172FB1F}">
      <dgm:prSet/>
      <dgm:spPr/>
      <dgm:t>
        <a:bodyPr/>
        <a:lstStyle/>
        <a:p>
          <a:endParaRPr lang="en-US"/>
        </a:p>
      </dgm:t>
    </dgm:pt>
    <dgm:pt modelId="{37A4AA96-F3AF-4FBC-AD52-57821CEAD565}" type="sibTrans" cxnId="{77D04FB6-0862-486B-BAE6-850E2172FB1F}">
      <dgm:prSet/>
      <dgm:spPr/>
      <dgm:t>
        <a:bodyPr/>
        <a:lstStyle/>
        <a:p>
          <a:endParaRPr lang="en-US"/>
        </a:p>
      </dgm:t>
    </dgm:pt>
    <dgm:pt modelId="{55EEF6F0-38AA-406D-A29D-CEC1CC68417C}">
      <dgm:prSet/>
      <dgm:spPr/>
      <dgm:t>
        <a:bodyPr/>
        <a:lstStyle/>
        <a:p>
          <a:r>
            <a:rPr lang="en-US" dirty="0"/>
            <a:t>IRA hydrogen subsidies are extended through 2050</a:t>
          </a:r>
        </a:p>
      </dgm:t>
    </dgm:pt>
    <dgm:pt modelId="{050D246B-904E-4CF2-A0E6-2BD9FB79A3C0}" type="parTrans" cxnId="{59BFEA5B-4731-44CA-A40B-C86FE34DF72D}">
      <dgm:prSet/>
      <dgm:spPr/>
      <dgm:t>
        <a:bodyPr/>
        <a:lstStyle/>
        <a:p>
          <a:endParaRPr lang="en-US"/>
        </a:p>
      </dgm:t>
    </dgm:pt>
    <dgm:pt modelId="{12FE1872-3720-49F1-B0F0-4FCAC825AAF5}" type="sibTrans" cxnId="{59BFEA5B-4731-44CA-A40B-C86FE34DF72D}">
      <dgm:prSet/>
      <dgm:spPr/>
      <dgm:t>
        <a:bodyPr/>
        <a:lstStyle/>
        <a:p>
          <a:endParaRPr lang="en-US"/>
        </a:p>
      </dgm:t>
    </dgm:pt>
    <dgm:pt modelId="{E86277F0-4AF4-471B-A75F-081A419B541B}">
      <dgm:prSet/>
      <dgm:spPr/>
      <dgm:t>
        <a:bodyPr/>
        <a:lstStyle/>
        <a:p>
          <a:pPr algn="l"/>
          <a:r>
            <a:rPr lang="en-US" dirty="0"/>
            <a:t>Buildings</a:t>
          </a:r>
        </a:p>
      </dgm:t>
    </dgm:pt>
    <dgm:pt modelId="{EC4AE5EB-D76E-4885-B3DC-B7712E2DB583}" type="parTrans" cxnId="{8741A491-3F6B-4D11-8701-D8E48C0C94B9}">
      <dgm:prSet/>
      <dgm:spPr/>
      <dgm:t>
        <a:bodyPr/>
        <a:lstStyle/>
        <a:p>
          <a:endParaRPr lang="en-US"/>
        </a:p>
      </dgm:t>
    </dgm:pt>
    <dgm:pt modelId="{5A25A266-12FD-4527-964C-50FA42AD563F}" type="sibTrans" cxnId="{8741A491-3F6B-4D11-8701-D8E48C0C94B9}">
      <dgm:prSet/>
      <dgm:spPr/>
      <dgm:t>
        <a:bodyPr/>
        <a:lstStyle/>
        <a:p>
          <a:endParaRPr lang="en-US"/>
        </a:p>
      </dgm:t>
    </dgm:pt>
    <dgm:pt modelId="{9EDA6C45-E68F-44F2-B409-04AC590FC1E8}">
      <dgm:prSet/>
      <dgm:spPr/>
      <dgm:t>
        <a:bodyPr/>
        <a:lstStyle/>
        <a:p>
          <a:r>
            <a:rPr lang="en-US" dirty="0"/>
            <a:t>From 2025, all new building appliances are high-efficiency, electric</a:t>
          </a:r>
        </a:p>
      </dgm:t>
    </dgm:pt>
    <dgm:pt modelId="{84E73DC4-B304-4151-92F8-4300FDF52367}" type="parTrans" cxnId="{5CB02E16-1E73-45BF-84FB-6447F79355F7}">
      <dgm:prSet/>
      <dgm:spPr/>
      <dgm:t>
        <a:bodyPr/>
        <a:lstStyle/>
        <a:p>
          <a:endParaRPr lang="en-US"/>
        </a:p>
      </dgm:t>
    </dgm:pt>
    <dgm:pt modelId="{E8134561-275B-4025-A26B-D2D429C96502}" type="sibTrans" cxnId="{5CB02E16-1E73-45BF-84FB-6447F79355F7}">
      <dgm:prSet/>
      <dgm:spPr/>
      <dgm:t>
        <a:bodyPr/>
        <a:lstStyle/>
        <a:p>
          <a:endParaRPr lang="en-US"/>
        </a:p>
      </dgm:t>
    </dgm:pt>
    <dgm:pt modelId="{3977A3C8-9A59-4656-A02D-49A075022AB8}">
      <dgm:prSet/>
      <dgm:spPr/>
      <dgm:t>
        <a:bodyPr/>
        <a:lstStyle/>
        <a:p>
          <a:pPr algn="l"/>
          <a:r>
            <a:rPr lang="en-US" dirty="0"/>
            <a:t>Onroad Transportation</a:t>
          </a:r>
        </a:p>
      </dgm:t>
    </dgm:pt>
    <dgm:pt modelId="{5609CE1A-77DC-4809-B58F-03EE8F11D6E8}" type="parTrans" cxnId="{2AA55E15-9E4C-46AB-9CB7-41D0F136C51F}">
      <dgm:prSet/>
      <dgm:spPr/>
      <dgm:t>
        <a:bodyPr/>
        <a:lstStyle/>
        <a:p>
          <a:endParaRPr lang="en-US"/>
        </a:p>
      </dgm:t>
    </dgm:pt>
    <dgm:pt modelId="{FD9BF526-7F0C-456B-9152-42825CB32D21}" type="sibTrans" cxnId="{2AA55E15-9E4C-46AB-9CB7-41D0F136C51F}">
      <dgm:prSet/>
      <dgm:spPr/>
      <dgm:t>
        <a:bodyPr/>
        <a:lstStyle/>
        <a:p>
          <a:endParaRPr lang="en-US"/>
        </a:p>
      </dgm:t>
    </dgm:pt>
    <dgm:pt modelId="{F89CE608-DBF3-4084-BFF2-1991BA8A625B}">
      <dgm:prSet/>
      <dgm:spPr/>
      <dgm:t>
        <a:bodyPr/>
        <a:lstStyle/>
        <a:p>
          <a:r>
            <a:rPr lang="en-US" dirty="0"/>
            <a:t>Light duty: electric sales share grows to 80% by 2050</a:t>
          </a:r>
        </a:p>
      </dgm:t>
    </dgm:pt>
    <dgm:pt modelId="{BEC5783B-DAFE-47E4-BADB-4A8979DA3D05}" type="parTrans" cxnId="{D12C744E-CBA9-4D6B-8E9F-4CFFAC7A1CD5}">
      <dgm:prSet/>
      <dgm:spPr/>
      <dgm:t>
        <a:bodyPr/>
        <a:lstStyle/>
        <a:p>
          <a:endParaRPr lang="en-US"/>
        </a:p>
      </dgm:t>
    </dgm:pt>
    <dgm:pt modelId="{81DD2B6B-3A2D-4491-BA0A-FE9BB3211A7C}" type="sibTrans" cxnId="{D12C744E-CBA9-4D6B-8E9F-4CFFAC7A1CD5}">
      <dgm:prSet/>
      <dgm:spPr/>
      <dgm:t>
        <a:bodyPr/>
        <a:lstStyle/>
        <a:p>
          <a:endParaRPr lang="en-US"/>
        </a:p>
      </dgm:t>
    </dgm:pt>
    <dgm:pt modelId="{D8478E39-7C83-4AAC-9107-78F9F0148ADD}">
      <dgm:prSet/>
      <dgm:spPr/>
      <dgm:t>
        <a:bodyPr/>
        <a:lstStyle/>
        <a:p>
          <a:r>
            <a:rPr lang="en-US" dirty="0"/>
            <a:t>Freight: electric sales share grows to 50% by 2050</a:t>
          </a:r>
        </a:p>
      </dgm:t>
    </dgm:pt>
    <dgm:pt modelId="{27C40523-B4FE-4707-9647-F4E4B7DC04FA}" type="parTrans" cxnId="{3F8F3606-E87A-426F-BB00-53E9741915FA}">
      <dgm:prSet/>
      <dgm:spPr/>
      <dgm:t>
        <a:bodyPr/>
        <a:lstStyle/>
        <a:p>
          <a:endParaRPr lang="en-US"/>
        </a:p>
      </dgm:t>
    </dgm:pt>
    <dgm:pt modelId="{71570CAA-B07C-439C-8082-F08781AA497A}" type="sibTrans" cxnId="{3F8F3606-E87A-426F-BB00-53E9741915FA}">
      <dgm:prSet/>
      <dgm:spPr/>
      <dgm:t>
        <a:bodyPr/>
        <a:lstStyle/>
        <a:p>
          <a:endParaRPr lang="en-US"/>
        </a:p>
      </dgm:t>
    </dgm:pt>
    <dgm:pt modelId="{9E5CFBCD-3DA6-4B49-9BB0-5E6E9FFEFF13}">
      <dgm:prSet/>
      <dgm:spPr/>
      <dgm:t>
        <a:bodyPr/>
        <a:lstStyle/>
        <a:p>
          <a:r>
            <a:rPr lang="en-US" dirty="0"/>
            <a:t>Buses: 100% hybrid or electric sales in 2030, 100% electric from 2035  </a:t>
          </a:r>
        </a:p>
      </dgm:t>
    </dgm:pt>
    <dgm:pt modelId="{45B7AEE3-BB8B-49CC-8213-4B7109C870DE}" type="parTrans" cxnId="{F6343B56-F2EE-4439-B2B2-13244FC7CC0D}">
      <dgm:prSet/>
      <dgm:spPr/>
      <dgm:t>
        <a:bodyPr/>
        <a:lstStyle/>
        <a:p>
          <a:endParaRPr lang="en-US"/>
        </a:p>
      </dgm:t>
    </dgm:pt>
    <dgm:pt modelId="{EC2D5C31-5522-4E52-829E-B0332889F0ED}" type="sibTrans" cxnId="{F6343B56-F2EE-4439-B2B2-13244FC7CC0D}">
      <dgm:prSet/>
      <dgm:spPr/>
      <dgm:t>
        <a:bodyPr/>
        <a:lstStyle/>
        <a:p>
          <a:endParaRPr lang="en-US"/>
        </a:p>
      </dgm:t>
    </dgm:pt>
    <dgm:pt modelId="{03723985-87B2-416F-B733-50719FA93EE9}" type="pres">
      <dgm:prSet presAssocID="{0B547C22-FDF8-4564-A464-BB456B0E1C69}" presName="Name0" presStyleCnt="0">
        <dgm:presLayoutVars>
          <dgm:dir/>
          <dgm:animLvl val="lvl"/>
          <dgm:resizeHandles val="exact"/>
        </dgm:presLayoutVars>
      </dgm:prSet>
      <dgm:spPr/>
    </dgm:pt>
    <dgm:pt modelId="{FE23892C-CCAC-4B1B-A57E-D670B3420554}" type="pres">
      <dgm:prSet presAssocID="{A6831238-9799-4643-B4A7-EC6CF2629603}" presName="composite" presStyleCnt="0"/>
      <dgm:spPr/>
    </dgm:pt>
    <dgm:pt modelId="{7DA1AE27-5413-44EE-9EF4-9A7EAA3AB3D9}" type="pres">
      <dgm:prSet presAssocID="{A6831238-9799-4643-B4A7-EC6CF262960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99BA397A-3237-42E1-A97A-779AAFE41D26}" type="pres">
      <dgm:prSet presAssocID="{A6831238-9799-4643-B4A7-EC6CF2629603}" presName="desTx" presStyleLbl="alignAccFollowNode1" presStyleIdx="0" presStyleCnt="4">
        <dgm:presLayoutVars>
          <dgm:bulletEnabled val="1"/>
        </dgm:presLayoutVars>
      </dgm:prSet>
      <dgm:spPr/>
    </dgm:pt>
    <dgm:pt modelId="{75781DF4-5979-4FB4-8C5D-9F31C06C7312}" type="pres">
      <dgm:prSet presAssocID="{4CC60C0C-ED03-4ADB-8E7D-28BB3AEC228D}" presName="space" presStyleCnt="0"/>
      <dgm:spPr/>
    </dgm:pt>
    <dgm:pt modelId="{E5E20B51-6232-434A-B9C6-4BD03024D4B2}" type="pres">
      <dgm:prSet presAssocID="{D9AF8602-DCA0-44A5-B4D2-D71206EFDAA5}" presName="composite" presStyleCnt="0"/>
      <dgm:spPr/>
    </dgm:pt>
    <dgm:pt modelId="{A0CAC704-4D8E-40D3-A4A7-A8D150FA83BD}" type="pres">
      <dgm:prSet presAssocID="{D9AF8602-DCA0-44A5-B4D2-D71206EFDAA5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0DC19138-9867-48BE-AF9F-5CD8ACA643DB}" type="pres">
      <dgm:prSet presAssocID="{D9AF8602-DCA0-44A5-B4D2-D71206EFDAA5}" presName="desTx" presStyleLbl="alignAccFollowNode1" presStyleIdx="1" presStyleCnt="4">
        <dgm:presLayoutVars>
          <dgm:bulletEnabled val="1"/>
        </dgm:presLayoutVars>
      </dgm:prSet>
      <dgm:spPr/>
    </dgm:pt>
    <dgm:pt modelId="{E5DEBD8C-ED1C-4884-A6E9-8C1D71FF03DC}" type="pres">
      <dgm:prSet presAssocID="{37A4AA96-F3AF-4FBC-AD52-57821CEAD565}" presName="space" presStyleCnt="0"/>
      <dgm:spPr/>
    </dgm:pt>
    <dgm:pt modelId="{995FF3E3-A6CC-474C-B0B7-CB82E75717E8}" type="pres">
      <dgm:prSet presAssocID="{E86277F0-4AF4-471B-A75F-081A419B541B}" presName="composite" presStyleCnt="0"/>
      <dgm:spPr/>
    </dgm:pt>
    <dgm:pt modelId="{6922EE32-98B8-46CD-B7BA-1BFC0F37E604}" type="pres">
      <dgm:prSet presAssocID="{E86277F0-4AF4-471B-A75F-081A419B541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20BE63C-02FC-4C42-84A9-F5138B35E5BD}" type="pres">
      <dgm:prSet presAssocID="{E86277F0-4AF4-471B-A75F-081A419B541B}" presName="desTx" presStyleLbl="alignAccFollowNode1" presStyleIdx="2" presStyleCnt="4">
        <dgm:presLayoutVars>
          <dgm:bulletEnabled val="1"/>
        </dgm:presLayoutVars>
      </dgm:prSet>
      <dgm:spPr/>
    </dgm:pt>
    <dgm:pt modelId="{A69220E9-F263-4464-AE4C-854BAD936600}" type="pres">
      <dgm:prSet presAssocID="{5A25A266-12FD-4527-964C-50FA42AD563F}" presName="space" presStyleCnt="0"/>
      <dgm:spPr/>
    </dgm:pt>
    <dgm:pt modelId="{3174FAB7-DF87-4904-986E-D3B9B6290ED8}" type="pres">
      <dgm:prSet presAssocID="{3977A3C8-9A59-4656-A02D-49A075022AB8}" presName="composite" presStyleCnt="0"/>
      <dgm:spPr/>
    </dgm:pt>
    <dgm:pt modelId="{5CF202C0-EE68-4F0D-A099-F953CF53BF30}" type="pres">
      <dgm:prSet presAssocID="{3977A3C8-9A59-4656-A02D-49A075022AB8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6D7C7A94-A4F0-46CB-92FB-0EDCD2B770F3}" type="pres">
      <dgm:prSet presAssocID="{3977A3C8-9A59-4656-A02D-49A075022AB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5EAE6C04-E11D-4A8A-B054-4FEFC10B2F29}" type="presOf" srcId="{3977A3C8-9A59-4656-A02D-49A075022AB8}" destId="{5CF202C0-EE68-4F0D-A099-F953CF53BF30}" srcOrd="0" destOrd="0" presId="urn:microsoft.com/office/officeart/2005/8/layout/hList1"/>
    <dgm:cxn modelId="{3F8F3606-E87A-426F-BB00-53E9741915FA}" srcId="{3977A3C8-9A59-4656-A02D-49A075022AB8}" destId="{D8478E39-7C83-4AAC-9107-78F9F0148ADD}" srcOrd="1" destOrd="0" parTransId="{27C40523-B4FE-4707-9647-F4E4B7DC04FA}" sibTransId="{71570CAA-B07C-439C-8082-F08781AA497A}"/>
    <dgm:cxn modelId="{47AC720E-FA51-455A-BE0D-3C4C45BCACFA}" type="presOf" srcId="{C7B0548E-70CF-45CC-B815-82DE69714204}" destId="{99BA397A-3237-42E1-A97A-779AAFE41D26}" srcOrd="0" destOrd="1" presId="urn:microsoft.com/office/officeart/2005/8/layout/hList1"/>
    <dgm:cxn modelId="{2AA55E15-9E4C-46AB-9CB7-41D0F136C51F}" srcId="{0B547C22-FDF8-4564-A464-BB456B0E1C69}" destId="{3977A3C8-9A59-4656-A02D-49A075022AB8}" srcOrd="3" destOrd="0" parTransId="{5609CE1A-77DC-4809-B58F-03EE8F11D6E8}" sibTransId="{FD9BF526-7F0C-456B-9152-42825CB32D21}"/>
    <dgm:cxn modelId="{5CB02E16-1E73-45BF-84FB-6447F79355F7}" srcId="{E86277F0-4AF4-471B-A75F-081A419B541B}" destId="{9EDA6C45-E68F-44F2-B409-04AC590FC1E8}" srcOrd="0" destOrd="0" parTransId="{84E73DC4-B304-4151-92F8-4300FDF52367}" sibTransId="{E8134561-275B-4025-A26B-D2D429C96502}"/>
    <dgm:cxn modelId="{4766C720-5373-4184-8720-A01C82550EC1}" type="presOf" srcId="{E86277F0-4AF4-471B-A75F-081A419B541B}" destId="{6922EE32-98B8-46CD-B7BA-1BFC0F37E604}" srcOrd="0" destOrd="0" presId="urn:microsoft.com/office/officeart/2005/8/layout/hList1"/>
    <dgm:cxn modelId="{CB444229-966B-4634-832A-79D1C8860A65}" type="presOf" srcId="{9EDA6C45-E68F-44F2-B409-04AC590FC1E8}" destId="{E20BE63C-02FC-4C42-84A9-F5138B35E5BD}" srcOrd="0" destOrd="0" presId="urn:microsoft.com/office/officeart/2005/8/layout/hList1"/>
    <dgm:cxn modelId="{402A382E-09DA-4519-A22B-C1EDEBD011F9}" type="presOf" srcId="{55EEF6F0-38AA-406D-A29D-CEC1CC68417C}" destId="{0DC19138-9867-48BE-AF9F-5CD8ACA643DB}" srcOrd="0" destOrd="0" presId="urn:microsoft.com/office/officeart/2005/8/layout/hList1"/>
    <dgm:cxn modelId="{59BFEA5B-4731-44CA-A40B-C86FE34DF72D}" srcId="{D9AF8602-DCA0-44A5-B4D2-D71206EFDAA5}" destId="{55EEF6F0-38AA-406D-A29D-CEC1CC68417C}" srcOrd="0" destOrd="0" parTransId="{050D246B-904E-4CF2-A0E6-2BD9FB79A3C0}" sibTransId="{12FE1872-3720-49F1-B0F0-4FCAC825AAF5}"/>
    <dgm:cxn modelId="{E1316B44-6F11-40D6-A65D-BA7BECD150C2}" type="presOf" srcId="{D9AF8602-DCA0-44A5-B4D2-D71206EFDAA5}" destId="{A0CAC704-4D8E-40D3-A4A7-A8D150FA83BD}" srcOrd="0" destOrd="0" presId="urn:microsoft.com/office/officeart/2005/8/layout/hList1"/>
    <dgm:cxn modelId="{D12C744E-CBA9-4D6B-8E9F-4CFFAC7A1CD5}" srcId="{3977A3C8-9A59-4656-A02D-49A075022AB8}" destId="{F89CE608-DBF3-4084-BFF2-1991BA8A625B}" srcOrd="0" destOrd="0" parTransId="{BEC5783B-DAFE-47E4-BADB-4A8979DA3D05}" sibTransId="{81DD2B6B-3A2D-4491-BA0A-FE9BB3211A7C}"/>
    <dgm:cxn modelId="{F6343B56-F2EE-4439-B2B2-13244FC7CC0D}" srcId="{3977A3C8-9A59-4656-A02D-49A075022AB8}" destId="{9E5CFBCD-3DA6-4B49-9BB0-5E6E9FFEFF13}" srcOrd="2" destOrd="0" parTransId="{45B7AEE3-BB8B-49CC-8213-4B7109C870DE}" sibTransId="{EC2D5C31-5522-4E52-829E-B0332889F0ED}"/>
    <dgm:cxn modelId="{76737282-674A-4E50-91A4-992CE5F81F7C}" type="presOf" srcId="{A6831238-9799-4643-B4A7-EC6CF2629603}" destId="{7DA1AE27-5413-44EE-9EF4-9A7EAA3AB3D9}" srcOrd="0" destOrd="0" presId="urn:microsoft.com/office/officeart/2005/8/layout/hList1"/>
    <dgm:cxn modelId="{28709E8B-3963-47BC-8B71-F60A12BF96CF}" srcId="{0B547C22-FDF8-4564-A464-BB456B0E1C69}" destId="{A6831238-9799-4643-B4A7-EC6CF2629603}" srcOrd="0" destOrd="0" parTransId="{717544AE-938F-4A0D-BA1D-A4FFEE5F6BD2}" sibTransId="{4CC60C0C-ED03-4ADB-8E7D-28BB3AEC228D}"/>
    <dgm:cxn modelId="{6E7D108D-E773-477D-A195-AC572C06BBCA}" type="presOf" srcId="{6F66CABC-8C45-4BAD-9E0C-09F2EAAA5F23}" destId="{99BA397A-3237-42E1-A97A-779AAFE41D26}" srcOrd="0" destOrd="2" presId="urn:microsoft.com/office/officeart/2005/8/layout/hList1"/>
    <dgm:cxn modelId="{8741A491-3F6B-4D11-8701-D8E48C0C94B9}" srcId="{0B547C22-FDF8-4564-A464-BB456B0E1C69}" destId="{E86277F0-4AF4-471B-A75F-081A419B541B}" srcOrd="2" destOrd="0" parTransId="{EC4AE5EB-D76E-4885-B3DC-B7712E2DB583}" sibTransId="{5A25A266-12FD-4527-964C-50FA42AD563F}"/>
    <dgm:cxn modelId="{DA937598-A70B-454F-B5E5-C49CC3FAD79F}" srcId="{A6831238-9799-4643-B4A7-EC6CF2629603}" destId="{6F66CABC-8C45-4BAD-9E0C-09F2EAAA5F23}" srcOrd="2" destOrd="0" parTransId="{2BFAF5B5-6378-40FF-B508-9A37ABAA6882}" sibTransId="{63B441CA-F582-43E0-836E-90FBA9F478C5}"/>
    <dgm:cxn modelId="{85AE25B2-8621-47C2-8DF1-484B8236EF8E}" type="presOf" srcId="{F89CE608-DBF3-4084-BFF2-1991BA8A625B}" destId="{6D7C7A94-A4F0-46CB-92FB-0EDCD2B770F3}" srcOrd="0" destOrd="0" presId="urn:microsoft.com/office/officeart/2005/8/layout/hList1"/>
    <dgm:cxn modelId="{77D04FB6-0862-486B-BAE6-850E2172FB1F}" srcId="{0B547C22-FDF8-4564-A464-BB456B0E1C69}" destId="{D9AF8602-DCA0-44A5-B4D2-D71206EFDAA5}" srcOrd="1" destOrd="0" parTransId="{47C73D31-E7C4-4C6F-BE1F-791CDFB45FC9}" sibTransId="{37A4AA96-F3AF-4FBC-AD52-57821CEAD565}"/>
    <dgm:cxn modelId="{90E52EB9-144B-458B-A4D4-6ADACB94FF69}" type="presOf" srcId="{D8478E39-7C83-4AAC-9107-78F9F0148ADD}" destId="{6D7C7A94-A4F0-46CB-92FB-0EDCD2B770F3}" srcOrd="0" destOrd="1" presId="urn:microsoft.com/office/officeart/2005/8/layout/hList1"/>
    <dgm:cxn modelId="{CF564BCE-1D77-45AA-8DC5-8E57B462CB55}" type="presOf" srcId="{9E5CFBCD-3DA6-4B49-9BB0-5E6E9FFEFF13}" destId="{6D7C7A94-A4F0-46CB-92FB-0EDCD2B770F3}" srcOrd="0" destOrd="2" presId="urn:microsoft.com/office/officeart/2005/8/layout/hList1"/>
    <dgm:cxn modelId="{764AA4D5-9022-4A3F-BA1E-12256665CA40}" type="presOf" srcId="{0B547C22-FDF8-4564-A464-BB456B0E1C69}" destId="{03723985-87B2-416F-B733-50719FA93EE9}" srcOrd="0" destOrd="0" presId="urn:microsoft.com/office/officeart/2005/8/layout/hList1"/>
    <dgm:cxn modelId="{1E9171E1-1151-49E2-9863-D94F4A589FFC}" srcId="{A6831238-9799-4643-B4A7-EC6CF2629603}" destId="{C962E2BA-0718-48D4-9529-C02F283E28FA}" srcOrd="0" destOrd="0" parTransId="{1AC4C8CA-2A08-460E-9AE3-F85AA21C972B}" sibTransId="{ACF27F14-44E0-47E0-83ED-B5BACD597B7F}"/>
    <dgm:cxn modelId="{964088E4-6138-494E-A681-81FBA4DD6672}" srcId="{A6831238-9799-4643-B4A7-EC6CF2629603}" destId="{C7B0548E-70CF-45CC-B815-82DE69714204}" srcOrd="1" destOrd="0" parTransId="{3CDF0C31-AF37-44F9-B8CB-304EACA1CC02}" sibTransId="{1E20E205-6B8B-4C73-889F-8779C9EF09A5}"/>
    <dgm:cxn modelId="{BEF75FF6-44AD-490D-9C08-1B21E450FD1C}" type="presOf" srcId="{C962E2BA-0718-48D4-9529-C02F283E28FA}" destId="{99BA397A-3237-42E1-A97A-779AAFE41D26}" srcOrd="0" destOrd="0" presId="urn:microsoft.com/office/officeart/2005/8/layout/hList1"/>
    <dgm:cxn modelId="{E6D46037-C1A2-45A3-A311-DF04BDC7A081}" type="presParOf" srcId="{03723985-87B2-416F-B733-50719FA93EE9}" destId="{FE23892C-CCAC-4B1B-A57E-D670B3420554}" srcOrd="0" destOrd="0" presId="urn:microsoft.com/office/officeart/2005/8/layout/hList1"/>
    <dgm:cxn modelId="{B8676741-FBEC-446B-9489-9A545A6510A3}" type="presParOf" srcId="{FE23892C-CCAC-4B1B-A57E-D670B3420554}" destId="{7DA1AE27-5413-44EE-9EF4-9A7EAA3AB3D9}" srcOrd="0" destOrd="0" presId="urn:microsoft.com/office/officeart/2005/8/layout/hList1"/>
    <dgm:cxn modelId="{4644CBB5-6D06-4DB7-979D-BD1E9392073C}" type="presParOf" srcId="{FE23892C-CCAC-4B1B-A57E-D670B3420554}" destId="{99BA397A-3237-42E1-A97A-779AAFE41D26}" srcOrd="1" destOrd="0" presId="urn:microsoft.com/office/officeart/2005/8/layout/hList1"/>
    <dgm:cxn modelId="{04D7A03D-747D-4773-B24B-B2B06F0F4B0A}" type="presParOf" srcId="{03723985-87B2-416F-B733-50719FA93EE9}" destId="{75781DF4-5979-4FB4-8C5D-9F31C06C7312}" srcOrd="1" destOrd="0" presId="urn:microsoft.com/office/officeart/2005/8/layout/hList1"/>
    <dgm:cxn modelId="{FE0906E0-D1C6-4304-B91B-A4B773099A37}" type="presParOf" srcId="{03723985-87B2-416F-B733-50719FA93EE9}" destId="{E5E20B51-6232-434A-B9C6-4BD03024D4B2}" srcOrd="2" destOrd="0" presId="urn:microsoft.com/office/officeart/2005/8/layout/hList1"/>
    <dgm:cxn modelId="{913B26A6-AFF3-4C69-A575-81AE78A8BDDA}" type="presParOf" srcId="{E5E20B51-6232-434A-B9C6-4BD03024D4B2}" destId="{A0CAC704-4D8E-40D3-A4A7-A8D150FA83BD}" srcOrd="0" destOrd="0" presId="urn:microsoft.com/office/officeart/2005/8/layout/hList1"/>
    <dgm:cxn modelId="{D7930A26-E7F9-4594-9DDF-7387F4D8BA3B}" type="presParOf" srcId="{E5E20B51-6232-434A-B9C6-4BD03024D4B2}" destId="{0DC19138-9867-48BE-AF9F-5CD8ACA643DB}" srcOrd="1" destOrd="0" presId="urn:microsoft.com/office/officeart/2005/8/layout/hList1"/>
    <dgm:cxn modelId="{0AFCEDDC-7C3F-41BB-B019-16D1B416FB08}" type="presParOf" srcId="{03723985-87B2-416F-B733-50719FA93EE9}" destId="{E5DEBD8C-ED1C-4884-A6E9-8C1D71FF03DC}" srcOrd="3" destOrd="0" presId="urn:microsoft.com/office/officeart/2005/8/layout/hList1"/>
    <dgm:cxn modelId="{618858DA-AF6D-49AD-989F-E63693B934F7}" type="presParOf" srcId="{03723985-87B2-416F-B733-50719FA93EE9}" destId="{995FF3E3-A6CC-474C-B0B7-CB82E75717E8}" srcOrd="4" destOrd="0" presId="urn:microsoft.com/office/officeart/2005/8/layout/hList1"/>
    <dgm:cxn modelId="{BBA8E90F-67DD-4D0E-BCDE-2D30849D4981}" type="presParOf" srcId="{995FF3E3-A6CC-474C-B0B7-CB82E75717E8}" destId="{6922EE32-98B8-46CD-B7BA-1BFC0F37E604}" srcOrd="0" destOrd="0" presId="urn:microsoft.com/office/officeart/2005/8/layout/hList1"/>
    <dgm:cxn modelId="{BE053743-23DD-48EB-ADC4-91C9F01B9897}" type="presParOf" srcId="{995FF3E3-A6CC-474C-B0B7-CB82E75717E8}" destId="{E20BE63C-02FC-4C42-84A9-F5138B35E5BD}" srcOrd="1" destOrd="0" presId="urn:microsoft.com/office/officeart/2005/8/layout/hList1"/>
    <dgm:cxn modelId="{B4996412-03AD-4F78-B0FA-37494F2C8F90}" type="presParOf" srcId="{03723985-87B2-416F-B733-50719FA93EE9}" destId="{A69220E9-F263-4464-AE4C-854BAD936600}" srcOrd="5" destOrd="0" presId="urn:microsoft.com/office/officeart/2005/8/layout/hList1"/>
    <dgm:cxn modelId="{0BFBACE6-9E40-418C-8FE8-6E71E743D891}" type="presParOf" srcId="{03723985-87B2-416F-B733-50719FA93EE9}" destId="{3174FAB7-DF87-4904-986E-D3B9B6290ED8}" srcOrd="6" destOrd="0" presId="urn:microsoft.com/office/officeart/2005/8/layout/hList1"/>
    <dgm:cxn modelId="{6318C84A-5E50-4354-9D15-E377B207D5CE}" type="presParOf" srcId="{3174FAB7-DF87-4904-986E-D3B9B6290ED8}" destId="{5CF202C0-EE68-4F0D-A099-F953CF53BF30}" srcOrd="0" destOrd="0" presId="urn:microsoft.com/office/officeart/2005/8/layout/hList1"/>
    <dgm:cxn modelId="{DD61D5D4-E0C1-400D-9732-95CA4A7EDD08}" type="presParOf" srcId="{3174FAB7-DF87-4904-986E-D3B9B6290ED8}" destId="{6D7C7A94-A4F0-46CB-92FB-0EDCD2B770F3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50B74-F3A8-41E9-B8AD-C7B5EBD2BDE5}">
      <dsp:nvSpPr>
        <dsp:cNvPr id="0" name=""/>
        <dsp:cNvSpPr/>
      </dsp:nvSpPr>
      <dsp:spPr>
        <a:xfrm>
          <a:off x="594828" y="319"/>
          <a:ext cx="2887568" cy="1732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1. Estimating a GHG inventory</a:t>
          </a:r>
        </a:p>
      </dsp:txBody>
      <dsp:txXfrm>
        <a:off x="594828" y="319"/>
        <a:ext cx="2887568" cy="1732540"/>
      </dsp:txXfrm>
    </dsp:sp>
    <dsp:sp modelId="{577382F0-A515-4946-9D48-36F67AF79883}">
      <dsp:nvSpPr>
        <dsp:cNvPr id="0" name=""/>
        <dsp:cNvSpPr/>
      </dsp:nvSpPr>
      <dsp:spPr>
        <a:xfrm>
          <a:off x="3771153" y="319"/>
          <a:ext cx="2887568" cy="1732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2. Projecting that inventory into the future</a:t>
          </a:r>
        </a:p>
      </dsp:txBody>
      <dsp:txXfrm>
        <a:off x="3771153" y="319"/>
        <a:ext cx="2887568" cy="1732540"/>
      </dsp:txXfrm>
    </dsp:sp>
    <dsp:sp modelId="{82D30BD0-8C2B-42E3-8B9E-193831B3E19A}">
      <dsp:nvSpPr>
        <dsp:cNvPr id="0" name=""/>
        <dsp:cNvSpPr/>
      </dsp:nvSpPr>
      <dsp:spPr>
        <a:xfrm>
          <a:off x="6947478" y="319"/>
          <a:ext cx="2887568" cy="1732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3. Estimating the GHG impacts of a single measure or package of measures</a:t>
          </a:r>
        </a:p>
      </dsp:txBody>
      <dsp:txXfrm>
        <a:off x="6947478" y="319"/>
        <a:ext cx="2887568" cy="1732540"/>
      </dsp:txXfrm>
    </dsp:sp>
    <dsp:sp modelId="{D0800F7C-0B21-4F08-A361-F8D893203A55}">
      <dsp:nvSpPr>
        <dsp:cNvPr id="0" name=""/>
        <dsp:cNvSpPr/>
      </dsp:nvSpPr>
      <dsp:spPr>
        <a:xfrm>
          <a:off x="594828" y="2021617"/>
          <a:ext cx="2887568" cy="1732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4. Identifying strategies for achieving GHG reduction goals</a:t>
          </a:r>
        </a:p>
      </dsp:txBody>
      <dsp:txXfrm>
        <a:off x="594828" y="2021617"/>
        <a:ext cx="2887568" cy="1732540"/>
      </dsp:txXfrm>
    </dsp:sp>
    <dsp:sp modelId="{DD73BC4C-ADCA-4F40-ADE2-55524050943F}">
      <dsp:nvSpPr>
        <dsp:cNvPr id="0" name=""/>
        <dsp:cNvSpPr/>
      </dsp:nvSpPr>
      <dsp:spPr>
        <a:xfrm>
          <a:off x="3771153" y="2021617"/>
          <a:ext cx="2887568" cy="1732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5. Estimating co-reductions of air pollutants</a:t>
          </a:r>
        </a:p>
      </dsp:txBody>
      <dsp:txXfrm>
        <a:off x="3771153" y="2021617"/>
        <a:ext cx="2887568" cy="1732540"/>
      </dsp:txXfrm>
    </dsp:sp>
    <dsp:sp modelId="{59C5874F-18D6-416C-97C4-57EFAB88959C}">
      <dsp:nvSpPr>
        <dsp:cNvPr id="0" name=""/>
        <dsp:cNvSpPr/>
      </dsp:nvSpPr>
      <dsp:spPr>
        <a:xfrm>
          <a:off x="6947478" y="2021617"/>
          <a:ext cx="2887568" cy="173254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6. Pairing with tools to estimate air quality and health benefits</a:t>
          </a:r>
        </a:p>
      </dsp:txBody>
      <dsp:txXfrm>
        <a:off x="6947478" y="2021617"/>
        <a:ext cx="2887568" cy="17325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A5562-ED5F-4B03-AB45-146D2405B62E}">
      <dsp:nvSpPr>
        <dsp:cNvPr id="0" name=""/>
        <dsp:cNvSpPr/>
      </dsp:nvSpPr>
      <dsp:spPr>
        <a:xfrm>
          <a:off x="5790" y="871309"/>
          <a:ext cx="2962046" cy="103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GHG reduction measures supported directly in GLIMPSE</a:t>
          </a:r>
        </a:p>
      </dsp:txBody>
      <dsp:txXfrm>
        <a:off x="5790" y="871309"/>
        <a:ext cx="2962046" cy="1034550"/>
      </dsp:txXfrm>
    </dsp:sp>
    <dsp:sp modelId="{0C1AC5E9-6736-42C0-A3E4-DC3C629FC7BA}">
      <dsp:nvSpPr>
        <dsp:cNvPr id="0" name=""/>
        <dsp:cNvSpPr/>
      </dsp:nvSpPr>
      <dsp:spPr>
        <a:xfrm>
          <a:off x="2967837" y="63066"/>
          <a:ext cx="592409" cy="2651034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3306F9-3DF6-456E-844A-84D20D001CB9}">
      <dsp:nvSpPr>
        <dsp:cNvPr id="0" name=""/>
        <dsp:cNvSpPr/>
      </dsp:nvSpPr>
      <dsp:spPr>
        <a:xfrm>
          <a:off x="3797210" y="63066"/>
          <a:ext cx="8056766" cy="2651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Technology subsidies (e.g., for EVs or heat pumps)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Fuel subsidies (e.g., for hydrogen or biofuels)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Technology requirements (e.g., LED bulbs)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Technology capacity (e.g., rooftop solar, offshore wind)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Energy efficiency target for vehicle classes (e.g., MPG target)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Market share targets (e.g., RPS, CES, EVs)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Cap and trade program (e.g., Regional Greenhouse Gas Initiative)</a:t>
          </a:r>
        </a:p>
      </dsp:txBody>
      <dsp:txXfrm>
        <a:off x="3797210" y="63066"/>
        <a:ext cx="8056766" cy="2651034"/>
      </dsp:txXfrm>
    </dsp:sp>
    <dsp:sp modelId="{70CDF796-40DB-4F40-ACCE-DD810978A105}">
      <dsp:nvSpPr>
        <dsp:cNvPr id="0" name=""/>
        <dsp:cNvSpPr/>
      </dsp:nvSpPr>
      <dsp:spPr>
        <a:xfrm>
          <a:off x="5790" y="2793301"/>
          <a:ext cx="2962046" cy="103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Others that can be simulated in GCAM-USA</a:t>
          </a:r>
        </a:p>
      </dsp:txBody>
      <dsp:txXfrm>
        <a:off x="5790" y="2793301"/>
        <a:ext cx="2962046" cy="1034550"/>
      </dsp:txXfrm>
    </dsp:sp>
    <dsp:sp modelId="{DC38E21B-2DD6-4361-9596-DA429FF7F14C}">
      <dsp:nvSpPr>
        <dsp:cNvPr id="0" name=""/>
        <dsp:cNvSpPr/>
      </dsp:nvSpPr>
      <dsp:spPr>
        <a:xfrm>
          <a:off x="2967837" y="2793301"/>
          <a:ext cx="592409" cy="10345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54358E-3B12-41A5-8DEC-343BC9BF8AD0}">
      <dsp:nvSpPr>
        <dsp:cNvPr id="0" name=""/>
        <dsp:cNvSpPr/>
      </dsp:nvSpPr>
      <dsp:spPr>
        <a:xfrm>
          <a:off x="3797210" y="2793301"/>
          <a:ext cx="8056766" cy="1034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Building shell standard improvements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Other efficiency standards</a:t>
          </a:r>
        </a:p>
      </dsp:txBody>
      <dsp:txXfrm>
        <a:off x="3797210" y="2793301"/>
        <a:ext cx="8056766" cy="1034550"/>
      </dsp:txXfrm>
    </dsp:sp>
    <dsp:sp modelId="{FDDA3A58-0DAD-40D2-9E9E-D9D00507A7FB}">
      <dsp:nvSpPr>
        <dsp:cNvPr id="0" name=""/>
        <dsp:cNvSpPr/>
      </dsp:nvSpPr>
      <dsp:spPr>
        <a:xfrm>
          <a:off x="5790" y="3907051"/>
          <a:ext cx="2962046" cy="1034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55880" rIns="156464" bIns="5588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Examples of measures not directly supported in GLIMPSE or GCAM*</a:t>
          </a:r>
        </a:p>
      </dsp:txBody>
      <dsp:txXfrm>
        <a:off x="5790" y="3907051"/>
        <a:ext cx="2962046" cy="1034550"/>
      </dsp:txXfrm>
    </dsp:sp>
    <dsp:sp modelId="{4FE1822E-FDA6-4072-800D-46B61CBE7AE7}">
      <dsp:nvSpPr>
        <dsp:cNvPr id="0" name=""/>
        <dsp:cNvSpPr/>
      </dsp:nvSpPr>
      <dsp:spPr>
        <a:xfrm>
          <a:off x="2967837" y="3907051"/>
          <a:ext cx="592409" cy="1034550"/>
        </a:xfrm>
        <a:prstGeom prst="leftBrace">
          <a:avLst>
            <a:gd name="adj1" fmla="val 35000"/>
            <a:gd name="adj2" fmla="val 5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A20B6A-9F79-40B5-970A-F500A380F4C0}">
      <dsp:nvSpPr>
        <dsp:cNvPr id="0" name=""/>
        <dsp:cNvSpPr/>
      </dsp:nvSpPr>
      <dsp:spPr>
        <a:xfrm>
          <a:off x="3797210" y="3907051"/>
          <a:ext cx="8056766" cy="103455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Electric distribution grid improvements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Charging infrastructure investments</a:t>
          </a:r>
        </a:p>
      </dsp:txBody>
      <dsp:txXfrm>
        <a:off x="3797210" y="3907051"/>
        <a:ext cx="8056766" cy="1034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AE27-5413-44EE-9EF4-9A7EAA3AB3D9}">
      <dsp:nvSpPr>
        <dsp:cNvPr id="0" name=""/>
        <dsp:cNvSpPr/>
      </dsp:nvSpPr>
      <dsp:spPr>
        <a:xfrm>
          <a:off x="4275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Power Sector</a:t>
          </a:r>
        </a:p>
      </dsp:txBody>
      <dsp:txXfrm>
        <a:off x="4275" y="20567"/>
        <a:ext cx="2571151" cy="763672"/>
      </dsp:txXfrm>
    </dsp:sp>
    <dsp:sp modelId="{99BA397A-3237-42E1-A97A-779AAFE41D26}">
      <dsp:nvSpPr>
        <dsp:cNvPr id="0" name=""/>
        <dsp:cNvSpPr/>
      </dsp:nvSpPr>
      <dsp:spPr>
        <a:xfrm>
          <a:off x="4275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80% RPS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Rooftop solar output grows to 1 exajoules (EJ)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Offshore wind output grows to 3 EJ by 2050</a:t>
          </a:r>
        </a:p>
      </dsp:txBody>
      <dsp:txXfrm>
        <a:off x="4275" y="784239"/>
        <a:ext cx="2571151" cy="3631635"/>
      </dsp:txXfrm>
    </dsp:sp>
    <dsp:sp modelId="{A0CAC704-4D8E-40D3-A4A7-A8D150FA83BD}">
      <dsp:nvSpPr>
        <dsp:cNvPr id="0" name=""/>
        <dsp:cNvSpPr/>
      </dsp:nvSpPr>
      <dsp:spPr>
        <a:xfrm>
          <a:off x="2935388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Alternative Fuels Production</a:t>
          </a:r>
        </a:p>
      </dsp:txBody>
      <dsp:txXfrm>
        <a:off x="2935388" y="20567"/>
        <a:ext cx="2571151" cy="763672"/>
      </dsp:txXfrm>
    </dsp:sp>
    <dsp:sp modelId="{0DC19138-9867-48BE-AF9F-5CD8ACA643DB}">
      <dsp:nvSpPr>
        <dsp:cNvPr id="0" name=""/>
        <dsp:cNvSpPr/>
      </dsp:nvSpPr>
      <dsp:spPr>
        <a:xfrm>
          <a:off x="2935388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IRA hydrogen subsidies are extended through 2050</a:t>
          </a:r>
        </a:p>
      </dsp:txBody>
      <dsp:txXfrm>
        <a:off x="2935388" y="784239"/>
        <a:ext cx="2571151" cy="3631635"/>
      </dsp:txXfrm>
    </dsp:sp>
    <dsp:sp modelId="{6922EE32-98B8-46CD-B7BA-1BFC0F37E604}">
      <dsp:nvSpPr>
        <dsp:cNvPr id="0" name=""/>
        <dsp:cNvSpPr/>
      </dsp:nvSpPr>
      <dsp:spPr>
        <a:xfrm>
          <a:off x="5866501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Buildings</a:t>
          </a:r>
        </a:p>
      </dsp:txBody>
      <dsp:txXfrm>
        <a:off x="5866501" y="20567"/>
        <a:ext cx="2571151" cy="763672"/>
      </dsp:txXfrm>
    </dsp:sp>
    <dsp:sp modelId="{E20BE63C-02FC-4C42-84A9-F5138B35E5BD}">
      <dsp:nvSpPr>
        <dsp:cNvPr id="0" name=""/>
        <dsp:cNvSpPr/>
      </dsp:nvSpPr>
      <dsp:spPr>
        <a:xfrm>
          <a:off x="5866501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From 2025, all new building appliances are high-efficiency, electric</a:t>
          </a:r>
        </a:p>
      </dsp:txBody>
      <dsp:txXfrm>
        <a:off x="5866501" y="784239"/>
        <a:ext cx="2571151" cy="3631635"/>
      </dsp:txXfrm>
    </dsp:sp>
    <dsp:sp modelId="{5CF202C0-EE68-4F0D-A099-F953CF53BF30}">
      <dsp:nvSpPr>
        <dsp:cNvPr id="0" name=""/>
        <dsp:cNvSpPr/>
      </dsp:nvSpPr>
      <dsp:spPr>
        <a:xfrm>
          <a:off x="8797613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Onroad Transportation</a:t>
          </a:r>
        </a:p>
      </dsp:txBody>
      <dsp:txXfrm>
        <a:off x="8797613" y="20567"/>
        <a:ext cx="2571151" cy="763672"/>
      </dsp:txXfrm>
    </dsp:sp>
    <dsp:sp modelId="{6D7C7A94-A4F0-46CB-92FB-0EDCD2B770F3}">
      <dsp:nvSpPr>
        <dsp:cNvPr id="0" name=""/>
        <dsp:cNvSpPr/>
      </dsp:nvSpPr>
      <dsp:spPr>
        <a:xfrm>
          <a:off x="8797613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Light duty: electric sales share grows to 80%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Freight: electric sales share grows to 50%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Buses: 100% hybrid or electric sales in 2030, 100% electric from 2035  </a:t>
          </a:r>
        </a:p>
      </dsp:txBody>
      <dsp:txXfrm>
        <a:off x="8797613" y="784239"/>
        <a:ext cx="2571151" cy="3631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AE27-5413-44EE-9EF4-9A7EAA3AB3D9}">
      <dsp:nvSpPr>
        <dsp:cNvPr id="0" name=""/>
        <dsp:cNvSpPr/>
      </dsp:nvSpPr>
      <dsp:spPr>
        <a:xfrm>
          <a:off x="4275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Power Sector</a:t>
          </a:r>
        </a:p>
      </dsp:txBody>
      <dsp:txXfrm>
        <a:off x="4275" y="20567"/>
        <a:ext cx="2571151" cy="763672"/>
      </dsp:txXfrm>
    </dsp:sp>
    <dsp:sp modelId="{99BA397A-3237-42E1-A97A-779AAFE41D26}">
      <dsp:nvSpPr>
        <dsp:cNvPr id="0" name=""/>
        <dsp:cNvSpPr/>
      </dsp:nvSpPr>
      <dsp:spPr>
        <a:xfrm>
          <a:off x="4275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80% RPS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Rooftop solar output grows to 1 exajoules (EJ)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Offshore wind output grows to 3 EJ by 2050</a:t>
          </a:r>
        </a:p>
      </dsp:txBody>
      <dsp:txXfrm>
        <a:off x="4275" y="784239"/>
        <a:ext cx="2571151" cy="3631635"/>
      </dsp:txXfrm>
    </dsp:sp>
    <dsp:sp modelId="{A0CAC704-4D8E-40D3-A4A7-A8D150FA83BD}">
      <dsp:nvSpPr>
        <dsp:cNvPr id="0" name=""/>
        <dsp:cNvSpPr/>
      </dsp:nvSpPr>
      <dsp:spPr>
        <a:xfrm>
          <a:off x="2935388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Alternative Fuels Production</a:t>
          </a:r>
        </a:p>
      </dsp:txBody>
      <dsp:txXfrm>
        <a:off x="2935388" y="20567"/>
        <a:ext cx="2571151" cy="763672"/>
      </dsp:txXfrm>
    </dsp:sp>
    <dsp:sp modelId="{0DC19138-9867-48BE-AF9F-5CD8ACA643DB}">
      <dsp:nvSpPr>
        <dsp:cNvPr id="0" name=""/>
        <dsp:cNvSpPr/>
      </dsp:nvSpPr>
      <dsp:spPr>
        <a:xfrm>
          <a:off x="2935388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IRA hydrogen subsidies are extended through 2050</a:t>
          </a:r>
        </a:p>
      </dsp:txBody>
      <dsp:txXfrm>
        <a:off x="2935388" y="784239"/>
        <a:ext cx="2571151" cy="3631635"/>
      </dsp:txXfrm>
    </dsp:sp>
    <dsp:sp modelId="{6922EE32-98B8-46CD-B7BA-1BFC0F37E604}">
      <dsp:nvSpPr>
        <dsp:cNvPr id="0" name=""/>
        <dsp:cNvSpPr/>
      </dsp:nvSpPr>
      <dsp:spPr>
        <a:xfrm>
          <a:off x="5866501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Buildings</a:t>
          </a:r>
        </a:p>
      </dsp:txBody>
      <dsp:txXfrm>
        <a:off x="5866501" y="20567"/>
        <a:ext cx="2571151" cy="763672"/>
      </dsp:txXfrm>
    </dsp:sp>
    <dsp:sp modelId="{E20BE63C-02FC-4C42-84A9-F5138B35E5BD}">
      <dsp:nvSpPr>
        <dsp:cNvPr id="0" name=""/>
        <dsp:cNvSpPr/>
      </dsp:nvSpPr>
      <dsp:spPr>
        <a:xfrm>
          <a:off x="5866501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From 2025, all new building appliances are high-efficiency, electric</a:t>
          </a:r>
        </a:p>
      </dsp:txBody>
      <dsp:txXfrm>
        <a:off x="5866501" y="784239"/>
        <a:ext cx="2571151" cy="3631635"/>
      </dsp:txXfrm>
    </dsp:sp>
    <dsp:sp modelId="{5CF202C0-EE68-4F0D-A099-F953CF53BF30}">
      <dsp:nvSpPr>
        <dsp:cNvPr id="0" name=""/>
        <dsp:cNvSpPr/>
      </dsp:nvSpPr>
      <dsp:spPr>
        <a:xfrm>
          <a:off x="8797613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Onroad Transportation</a:t>
          </a:r>
        </a:p>
      </dsp:txBody>
      <dsp:txXfrm>
        <a:off x="8797613" y="20567"/>
        <a:ext cx="2571151" cy="763672"/>
      </dsp:txXfrm>
    </dsp:sp>
    <dsp:sp modelId="{6D7C7A94-A4F0-46CB-92FB-0EDCD2B770F3}">
      <dsp:nvSpPr>
        <dsp:cNvPr id="0" name=""/>
        <dsp:cNvSpPr/>
      </dsp:nvSpPr>
      <dsp:spPr>
        <a:xfrm>
          <a:off x="8797613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Light duty: electric sales share grows to 80%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Freight: electric sales share grows to 50%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Buses: 100% hybrid or electric sales in 2030, 100% electric from 2035  </a:t>
          </a:r>
        </a:p>
      </dsp:txBody>
      <dsp:txXfrm>
        <a:off x="8797613" y="784239"/>
        <a:ext cx="2571151" cy="3631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AE27-5413-44EE-9EF4-9A7EAA3AB3D9}">
      <dsp:nvSpPr>
        <dsp:cNvPr id="0" name=""/>
        <dsp:cNvSpPr/>
      </dsp:nvSpPr>
      <dsp:spPr>
        <a:xfrm>
          <a:off x="4275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Power Sector</a:t>
          </a:r>
        </a:p>
      </dsp:txBody>
      <dsp:txXfrm>
        <a:off x="4275" y="20567"/>
        <a:ext cx="2571151" cy="763672"/>
      </dsp:txXfrm>
    </dsp:sp>
    <dsp:sp modelId="{99BA397A-3237-42E1-A97A-779AAFE41D26}">
      <dsp:nvSpPr>
        <dsp:cNvPr id="0" name=""/>
        <dsp:cNvSpPr/>
      </dsp:nvSpPr>
      <dsp:spPr>
        <a:xfrm>
          <a:off x="4275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80% RPS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Rooftop solar output grows to 1 exajoules (EJ)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Offshore wind output grows to 3 EJ by 2050</a:t>
          </a:r>
        </a:p>
      </dsp:txBody>
      <dsp:txXfrm>
        <a:off x="4275" y="784239"/>
        <a:ext cx="2571151" cy="3631635"/>
      </dsp:txXfrm>
    </dsp:sp>
    <dsp:sp modelId="{A0CAC704-4D8E-40D3-A4A7-A8D150FA83BD}">
      <dsp:nvSpPr>
        <dsp:cNvPr id="0" name=""/>
        <dsp:cNvSpPr/>
      </dsp:nvSpPr>
      <dsp:spPr>
        <a:xfrm>
          <a:off x="2935388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Alternative Fuels Production</a:t>
          </a:r>
        </a:p>
      </dsp:txBody>
      <dsp:txXfrm>
        <a:off x="2935388" y="20567"/>
        <a:ext cx="2571151" cy="763672"/>
      </dsp:txXfrm>
    </dsp:sp>
    <dsp:sp modelId="{0DC19138-9867-48BE-AF9F-5CD8ACA643DB}">
      <dsp:nvSpPr>
        <dsp:cNvPr id="0" name=""/>
        <dsp:cNvSpPr/>
      </dsp:nvSpPr>
      <dsp:spPr>
        <a:xfrm>
          <a:off x="2935388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IRA hydrogen subsidies are extended through 2050</a:t>
          </a:r>
        </a:p>
      </dsp:txBody>
      <dsp:txXfrm>
        <a:off x="2935388" y="784239"/>
        <a:ext cx="2571151" cy="3631635"/>
      </dsp:txXfrm>
    </dsp:sp>
    <dsp:sp modelId="{6922EE32-98B8-46CD-B7BA-1BFC0F37E604}">
      <dsp:nvSpPr>
        <dsp:cNvPr id="0" name=""/>
        <dsp:cNvSpPr/>
      </dsp:nvSpPr>
      <dsp:spPr>
        <a:xfrm>
          <a:off x="5866501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Buildings</a:t>
          </a:r>
        </a:p>
      </dsp:txBody>
      <dsp:txXfrm>
        <a:off x="5866501" y="20567"/>
        <a:ext cx="2571151" cy="763672"/>
      </dsp:txXfrm>
    </dsp:sp>
    <dsp:sp modelId="{E20BE63C-02FC-4C42-84A9-F5138B35E5BD}">
      <dsp:nvSpPr>
        <dsp:cNvPr id="0" name=""/>
        <dsp:cNvSpPr/>
      </dsp:nvSpPr>
      <dsp:spPr>
        <a:xfrm>
          <a:off x="5866501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From 2025, all new building appliances are high-efficiency, electric</a:t>
          </a:r>
        </a:p>
      </dsp:txBody>
      <dsp:txXfrm>
        <a:off x="5866501" y="784239"/>
        <a:ext cx="2571151" cy="3631635"/>
      </dsp:txXfrm>
    </dsp:sp>
    <dsp:sp modelId="{5CF202C0-EE68-4F0D-A099-F953CF53BF30}">
      <dsp:nvSpPr>
        <dsp:cNvPr id="0" name=""/>
        <dsp:cNvSpPr/>
      </dsp:nvSpPr>
      <dsp:spPr>
        <a:xfrm>
          <a:off x="8797613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Onroad Transportation</a:t>
          </a:r>
        </a:p>
      </dsp:txBody>
      <dsp:txXfrm>
        <a:off x="8797613" y="20567"/>
        <a:ext cx="2571151" cy="763672"/>
      </dsp:txXfrm>
    </dsp:sp>
    <dsp:sp modelId="{6D7C7A94-A4F0-46CB-92FB-0EDCD2B770F3}">
      <dsp:nvSpPr>
        <dsp:cNvPr id="0" name=""/>
        <dsp:cNvSpPr/>
      </dsp:nvSpPr>
      <dsp:spPr>
        <a:xfrm>
          <a:off x="8797613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Light duty: electric sales share grows to 80%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Freight: electric sales share grows to 50%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Buses: 100% hybrid or electric sales in 2030, 100% electric from 2035  </a:t>
          </a:r>
        </a:p>
      </dsp:txBody>
      <dsp:txXfrm>
        <a:off x="8797613" y="784239"/>
        <a:ext cx="2571151" cy="363163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1AE27-5413-44EE-9EF4-9A7EAA3AB3D9}">
      <dsp:nvSpPr>
        <dsp:cNvPr id="0" name=""/>
        <dsp:cNvSpPr/>
      </dsp:nvSpPr>
      <dsp:spPr>
        <a:xfrm>
          <a:off x="4275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Power Sector</a:t>
          </a:r>
        </a:p>
      </dsp:txBody>
      <dsp:txXfrm>
        <a:off x="4275" y="20567"/>
        <a:ext cx="2571151" cy="763672"/>
      </dsp:txXfrm>
    </dsp:sp>
    <dsp:sp modelId="{99BA397A-3237-42E1-A97A-779AAFE41D26}">
      <dsp:nvSpPr>
        <dsp:cNvPr id="0" name=""/>
        <dsp:cNvSpPr/>
      </dsp:nvSpPr>
      <dsp:spPr>
        <a:xfrm>
          <a:off x="4275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80% RPS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Rooftop solar output grows to 1 exajoules (EJ)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Offshore wind output grows to 3 EJ by 2050</a:t>
          </a:r>
        </a:p>
      </dsp:txBody>
      <dsp:txXfrm>
        <a:off x="4275" y="784239"/>
        <a:ext cx="2571151" cy="3631635"/>
      </dsp:txXfrm>
    </dsp:sp>
    <dsp:sp modelId="{A0CAC704-4D8E-40D3-A4A7-A8D150FA83BD}">
      <dsp:nvSpPr>
        <dsp:cNvPr id="0" name=""/>
        <dsp:cNvSpPr/>
      </dsp:nvSpPr>
      <dsp:spPr>
        <a:xfrm>
          <a:off x="2935388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Alternative Fuels Production</a:t>
          </a:r>
        </a:p>
      </dsp:txBody>
      <dsp:txXfrm>
        <a:off x="2935388" y="20567"/>
        <a:ext cx="2571151" cy="763672"/>
      </dsp:txXfrm>
    </dsp:sp>
    <dsp:sp modelId="{0DC19138-9867-48BE-AF9F-5CD8ACA643DB}">
      <dsp:nvSpPr>
        <dsp:cNvPr id="0" name=""/>
        <dsp:cNvSpPr/>
      </dsp:nvSpPr>
      <dsp:spPr>
        <a:xfrm>
          <a:off x="2935388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IRA hydrogen subsidies are extended through 2050</a:t>
          </a:r>
        </a:p>
      </dsp:txBody>
      <dsp:txXfrm>
        <a:off x="2935388" y="784239"/>
        <a:ext cx="2571151" cy="3631635"/>
      </dsp:txXfrm>
    </dsp:sp>
    <dsp:sp modelId="{6922EE32-98B8-46CD-B7BA-1BFC0F37E604}">
      <dsp:nvSpPr>
        <dsp:cNvPr id="0" name=""/>
        <dsp:cNvSpPr/>
      </dsp:nvSpPr>
      <dsp:spPr>
        <a:xfrm>
          <a:off x="5866501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Buildings</a:t>
          </a:r>
        </a:p>
      </dsp:txBody>
      <dsp:txXfrm>
        <a:off x="5866501" y="20567"/>
        <a:ext cx="2571151" cy="763672"/>
      </dsp:txXfrm>
    </dsp:sp>
    <dsp:sp modelId="{E20BE63C-02FC-4C42-84A9-F5138B35E5BD}">
      <dsp:nvSpPr>
        <dsp:cNvPr id="0" name=""/>
        <dsp:cNvSpPr/>
      </dsp:nvSpPr>
      <dsp:spPr>
        <a:xfrm>
          <a:off x="5866501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From 2025, all new building appliances are high-efficiency, electric</a:t>
          </a:r>
        </a:p>
      </dsp:txBody>
      <dsp:txXfrm>
        <a:off x="5866501" y="784239"/>
        <a:ext cx="2571151" cy="3631635"/>
      </dsp:txXfrm>
    </dsp:sp>
    <dsp:sp modelId="{5CF202C0-EE68-4F0D-A099-F953CF53BF30}">
      <dsp:nvSpPr>
        <dsp:cNvPr id="0" name=""/>
        <dsp:cNvSpPr/>
      </dsp:nvSpPr>
      <dsp:spPr>
        <a:xfrm>
          <a:off x="8797613" y="20567"/>
          <a:ext cx="2571151" cy="7636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Onroad Transportation</a:t>
          </a:r>
        </a:p>
      </dsp:txBody>
      <dsp:txXfrm>
        <a:off x="8797613" y="20567"/>
        <a:ext cx="2571151" cy="763672"/>
      </dsp:txXfrm>
    </dsp:sp>
    <dsp:sp modelId="{6D7C7A94-A4F0-46CB-92FB-0EDCD2B770F3}">
      <dsp:nvSpPr>
        <dsp:cNvPr id="0" name=""/>
        <dsp:cNvSpPr/>
      </dsp:nvSpPr>
      <dsp:spPr>
        <a:xfrm>
          <a:off x="8797613" y="784239"/>
          <a:ext cx="2571151" cy="363163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Light duty: electric sales share grows to 80%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Freight: electric sales share grows to 50% by 2050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Buses: 100% hybrid or electric sales in 2030, 100% electric from 2035  </a:t>
          </a:r>
        </a:p>
      </dsp:txBody>
      <dsp:txXfrm>
        <a:off x="8797613" y="784239"/>
        <a:ext cx="2571151" cy="36316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0.77834</cdr:x>
      <cdr:y>0.36838</cdr:y>
    </cdr:from>
    <cdr:to>
      <cdr:x>0.93882</cdr:x>
      <cdr:y>0.42998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0D3D6A-52F9-45A5-34A0-DE18D6E30DB6}"/>
            </a:ext>
          </a:extLst>
        </cdr:cNvPr>
        <cdr:cNvSpPr txBox="1"/>
      </cdr:nvSpPr>
      <cdr:spPr>
        <a:xfrm xmlns:a="http://schemas.openxmlformats.org/drawingml/2006/main">
          <a:off x="4435048" y="1751854"/>
          <a:ext cx="914400" cy="292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Reference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0.77834</cdr:x>
      <cdr:y>0.36838</cdr:y>
    </cdr:from>
    <cdr:to>
      <cdr:x>0.93882</cdr:x>
      <cdr:y>0.42998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10D3D6A-52F9-45A5-34A0-DE18D6E30DB6}"/>
            </a:ext>
          </a:extLst>
        </cdr:cNvPr>
        <cdr:cNvSpPr txBox="1"/>
      </cdr:nvSpPr>
      <cdr:spPr>
        <a:xfrm xmlns:a="http://schemas.openxmlformats.org/drawingml/2006/main">
          <a:off x="4435048" y="1751854"/>
          <a:ext cx="914400" cy="292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/>
            <a:t>Reference</a:t>
          </a:r>
        </a:p>
      </cdr:txBody>
    </cdr:sp>
  </cdr:relSizeAnchor>
  <cdr:relSizeAnchor xmlns:cdr="http://schemas.openxmlformats.org/drawingml/2006/chartDrawing">
    <cdr:from>
      <cdr:x>0.70606</cdr:x>
      <cdr:y>0.58796</cdr:y>
    </cdr:from>
    <cdr:to>
      <cdr:x>0.86653</cdr:x>
      <cdr:y>0.64956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4657F04E-1C24-D05C-612A-9C993A62BDCB}"/>
            </a:ext>
          </a:extLst>
        </cdr:cNvPr>
        <cdr:cNvSpPr txBox="1"/>
      </cdr:nvSpPr>
      <cdr:spPr>
        <a:xfrm xmlns:a="http://schemas.openxmlformats.org/drawingml/2006/main">
          <a:off x="4023164" y="2796077"/>
          <a:ext cx="914400" cy="2929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600" dirty="0"/>
            <a:t>Measures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3B65D7-6440-4EF8-AC6A-11C32631093C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9B8D5-5260-42A1-A087-B629F0734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SPEAKER: 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165D-623C-4840-83F1-F0B77EDD38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614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SPEAKER: 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165D-623C-4840-83F1-F0B77EDD38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44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SPEAKER: Andrea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2165D-623C-4840-83F1-F0B77EDD38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92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B6951AF1-4D44-7832-80A4-7E60DD15710C}"/>
              </a:ext>
            </a:extLst>
          </p:cNvPr>
          <p:cNvSpPr txBox="1">
            <a:spLocks/>
          </p:cNvSpPr>
          <p:nvPr userDrawn="1"/>
        </p:nvSpPr>
        <p:spPr>
          <a:xfrm>
            <a:off x="330901" y="3840634"/>
            <a:ext cx="6265985" cy="10640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9548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0"/>
            <a:ext cx="10020300" cy="874207"/>
          </a:xfrm>
        </p:spPr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0D10966-846A-CEA3-1FE1-E72793017FA4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88429"/>
            <a:ext cx="914400" cy="365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343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55B36F-90B8-DEC7-FA89-6F8D9780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88429"/>
            <a:ext cx="914400" cy="365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03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0"/>
            <a:ext cx="10020300" cy="8641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DA775C4-DB94-6BE0-CF4E-C4EBB507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88429"/>
            <a:ext cx="914400" cy="365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73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0"/>
            <a:ext cx="10020300" cy="89430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421C2B8-03F9-C88F-1DF3-9610AD25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88429"/>
            <a:ext cx="914400" cy="365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63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1497"/>
            <a:ext cx="10020300" cy="8727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3E309-8718-AE60-8A8A-7AB1A0F92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7600" y="6488429"/>
            <a:ext cx="914400" cy="365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012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4A90E4-6F29-FAA5-8211-A72CE8B1E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7760" y="6488429"/>
            <a:ext cx="914400" cy="365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31520"/>
            <a:ext cx="3932237" cy="1325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6564C02-C5F3-89FB-F744-82580A702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67440" y="6488429"/>
            <a:ext cx="914400" cy="365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72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10004"/>
            <a:ext cx="3932237" cy="13473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C9BDB-6841-4FEE-86A7-98ABA2BD3FB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AE4425-373D-B160-CE67-403402B8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72520" y="6488429"/>
            <a:ext cx="914400" cy="365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68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8210C28-48B5-35DC-CFAE-58380EA4EE3E}"/>
              </a:ext>
            </a:extLst>
          </p:cNvPr>
          <p:cNvSpPr/>
          <p:nvPr userDrawn="1"/>
        </p:nvSpPr>
        <p:spPr>
          <a:xfrm>
            <a:off x="0" y="0"/>
            <a:ext cx="12192000" cy="884255"/>
          </a:xfrm>
          <a:prstGeom prst="rect">
            <a:avLst/>
          </a:prstGeom>
          <a:gradFill>
            <a:gsLst>
              <a:gs pos="0">
                <a:schemeClr val="accent5">
                  <a:lumMod val="79000"/>
                </a:schemeClr>
              </a:gs>
              <a:gs pos="23000">
                <a:schemeClr val="accent5">
                  <a:lumMod val="84000"/>
                </a:schemeClr>
              </a:gs>
              <a:gs pos="69000">
                <a:schemeClr val="accent5">
                  <a:lumMod val="75000"/>
                </a:schemeClr>
              </a:gs>
              <a:gs pos="97000">
                <a:schemeClr val="accent5">
                  <a:lumMod val="6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80491" y="0"/>
            <a:ext cx="10011507" cy="8842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36914"/>
            <a:ext cx="10515600" cy="4740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C9BDB-6841-4FEE-86A7-98ABA2BD3FBE}" type="datetimeFigureOut">
              <a:rPr lang="en-US" smtClean="0"/>
              <a:t>10/21/2024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25" descr="EPA Logo">
            <a:extLst>
              <a:ext uri="{FF2B5EF4-FFF2-40B4-BE49-F238E27FC236}">
                <a16:creationId xmlns:a16="http://schemas.microsoft.com/office/drawing/2014/main" id="{E7A32DC0-938A-4860-46FA-4DFD55E5A2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" y="12812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B28B909-7B7B-0C1B-E54A-0B804784BE99}"/>
              </a:ext>
            </a:extLst>
          </p:cNvPr>
          <p:cNvCxnSpPr/>
          <p:nvPr userDrawn="1"/>
        </p:nvCxnSpPr>
        <p:spPr>
          <a:xfrm>
            <a:off x="2002973" y="128119"/>
            <a:ext cx="0" cy="64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7172946-562D-7D55-E0C8-67782DB49DA8}"/>
              </a:ext>
            </a:extLst>
          </p:cNvPr>
          <p:cNvSpPr txBox="1">
            <a:spLocks/>
          </p:cNvSpPr>
          <p:nvPr userDrawn="1"/>
        </p:nvSpPr>
        <p:spPr>
          <a:xfrm>
            <a:off x="11277600" y="6488429"/>
            <a:ext cx="914400" cy="36512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shade val="30000"/>
                  <a:satMod val="115000"/>
                </a:schemeClr>
              </a:gs>
              <a:gs pos="50000">
                <a:schemeClr val="accent5">
                  <a:lumMod val="75000"/>
                  <a:shade val="67500"/>
                  <a:satMod val="115000"/>
                </a:schemeClr>
              </a:gs>
              <a:gs pos="100000">
                <a:schemeClr val="accent5">
                  <a:lumMod val="75000"/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54A5C6-1A67-402B-9D43-A5D8CAE25F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99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openxmlformats.org/officeDocument/2006/relationships/image" Target="../media/image12.png"/><Relationship Id="rId5" Type="http://schemas.openxmlformats.org/officeDocument/2006/relationships/diagramColors" Target="../diagrams/colors6.xml"/><Relationship Id="rId10" Type="http://schemas.openxmlformats.org/officeDocument/2006/relationships/image" Target="../media/image11.sv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glimpse@epa.gov" TargetMode="External"/><Relationship Id="rId2" Type="http://schemas.openxmlformats.org/officeDocument/2006/relationships/hyperlink" Target="mailto:Loughlin.Dan@epa.gov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mailto:glimpse-news-subscribe@lists.epa.gov" TargetMode="External"/><Relationship Id="rId4" Type="http://schemas.openxmlformats.org/officeDocument/2006/relationships/hyperlink" Target="https://epa.gov/glimpse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5000"/>
              </a:schemeClr>
            </a:gs>
            <a:gs pos="23000">
              <a:schemeClr val="accent5">
                <a:lumMod val="86000"/>
              </a:schemeClr>
            </a:gs>
            <a:gs pos="69000">
              <a:schemeClr val="accent5">
                <a:lumMod val="70000"/>
              </a:schemeClr>
            </a:gs>
            <a:gs pos="97000">
              <a:schemeClr val="accent5">
                <a:lumMod val="66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">
            <a:extLst>
              <a:ext uri="{FF2B5EF4-FFF2-40B4-BE49-F238E27FC236}">
                <a16:creationId xmlns:a16="http://schemas.microsoft.com/office/drawing/2014/main" id="{2948E05D-15A1-53FB-D7AE-16B45DF1D470}"/>
              </a:ext>
            </a:extLst>
          </p:cNvPr>
          <p:cNvSpPr txBox="1"/>
          <p:nvPr/>
        </p:nvSpPr>
        <p:spPr>
          <a:xfrm>
            <a:off x="473641" y="1679575"/>
            <a:ext cx="7950819" cy="212365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i="0" dirty="0"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Air quality and environmental justice implications of deep decarbonization pathways</a:t>
            </a:r>
            <a:endParaRPr lang="en-US" sz="4400" dirty="0">
              <a:solidFill>
                <a:schemeClr val="bg1"/>
              </a:solidFill>
              <a:latin typeface="Aptos" panose="020B0004020202020204" pitchFamily="34" charset="0"/>
              <a:cs typeface="Calibri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C7786C56-5477-2B09-644D-4102077AB8DF}"/>
              </a:ext>
            </a:extLst>
          </p:cNvPr>
          <p:cNvSpPr txBox="1"/>
          <p:nvPr/>
        </p:nvSpPr>
        <p:spPr>
          <a:xfrm>
            <a:off x="760136" y="4276153"/>
            <a:ext cx="7377827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Aptos" panose="020B0004020202020204" pitchFamily="34" charset="0"/>
                <a:cs typeface="Calibri"/>
              </a:rPr>
              <a:t>Dan Loughlin, Chris Nolte, Joyce Kim, and Trinity White (ORISE)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ptos" panose="020B0004020202020204" pitchFamily="34" charset="0"/>
                <a:cs typeface="Calibri"/>
              </a:rPr>
              <a:t>U.S. EPA Office of Research and Development</a:t>
            </a:r>
            <a:endParaRPr lang="en-US" sz="11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B46330-981B-72A7-8E37-5A0757ED5FA9}"/>
              </a:ext>
            </a:extLst>
          </p:cNvPr>
          <p:cNvSpPr/>
          <p:nvPr/>
        </p:nvSpPr>
        <p:spPr>
          <a:xfrm>
            <a:off x="0" y="0"/>
            <a:ext cx="12192000" cy="8681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16CCDD-9006-248B-A026-6327A9854C8B}"/>
              </a:ext>
            </a:extLst>
          </p:cNvPr>
          <p:cNvSpPr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25" descr="EPA Logo">
            <a:extLst>
              <a:ext uri="{FF2B5EF4-FFF2-40B4-BE49-F238E27FC236}">
                <a16:creationId xmlns:a16="http://schemas.microsoft.com/office/drawing/2014/main" id="{8FE4C6D6-7487-C090-E8D3-6B35C749A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5" y="128120"/>
            <a:ext cx="1676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B4DA8AC-A59F-0742-0259-04F313E673F8}"/>
              </a:ext>
            </a:extLst>
          </p:cNvPr>
          <p:cNvCxnSpPr/>
          <p:nvPr/>
        </p:nvCxnSpPr>
        <p:spPr>
          <a:xfrm>
            <a:off x="1939963" y="111356"/>
            <a:ext cx="0" cy="64008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E971ADF-FA03-4A73-A91C-C9813377FF0D}"/>
              </a:ext>
            </a:extLst>
          </p:cNvPr>
          <p:cNvGrpSpPr/>
          <p:nvPr/>
        </p:nvGrpSpPr>
        <p:grpSpPr>
          <a:xfrm>
            <a:off x="2036026" y="92884"/>
            <a:ext cx="2156576" cy="756671"/>
            <a:chOff x="25602796" y="679246"/>
            <a:chExt cx="5182004" cy="1866086"/>
          </a:xfrm>
        </p:grpSpPr>
        <p:pic>
          <p:nvPicPr>
            <p:cNvPr id="7" name="Picture 6" descr="A blue sky with clouds through a square shaped glass window&#10;&#10;Description automatically generated">
              <a:extLst>
                <a:ext uri="{FF2B5EF4-FFF2-40B4-BE49-F238E27FC236}">
                  <a16:creationId xmlns:a16="http://schemas.microsoft.com/office/drawing/2014/main" id="{7E2729F1-763F-DC01-08A1-FA97B2621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5761"/>
            <a:stretch/>
          </p:blipFill>
          <p:spPr>
            <a:xfrm>
              <a:off x="25602797" y="679246"/>
              <a:ext cx="5182003" cy="1255809"/>
            </a:xfrm>
            <a:prstGeom prst="rect">
              <a:avLst/>
            </a:prstGeom>
          </p:spPr>
        </p:pic>
        <p:pic>
          <p:nvPicPr>
            <p:cNvPr id="8" name="Picture 7" descr="A blue sky with clouds through a square shaped glass window&#10;&#10;Description automatically generated">
              <a:extLst>
                <a:ext uri="{FF2B5EF4-FFF2-40B4-BE49-F238E27FC236}">
                  <a16:creationId xmlns:a16="http://schemas.microsoft.com/office/drawing/2014/main" id="{48F34B72-93C2-13AC-765D-BD256B66ED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665" b="-444"/>
            <a:stretch/>
          </p:blipFill>
          <p:spPr>
            <a:xfrm>
              <a:off x="25602796" y="1935055"/>
              <a:ext cx="5182003" cy="610277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329FDD0-5CC1-97D8-592F-775354858B3E}"/>
              </a:ext>
            </a:extLst>
          </p:cNvPr>
          <p:cNvSpPr/>
          <p:nvPr/>
        </p:nvSpPr>
        <p:spPr>
          <a:xfrm>
            <a:off x="2036026" y="577663"/>
            <a:ext cx="2156576" cy="219456"/>
          </a:xfrm>
          <a:prstGeom prst="rect">
            <a:avLst/>
          </a:prstGeom>
          <a:solidFill>
            <a:srgbClr val="0036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https://epa.gov/glimpse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EA7FA1-9A01-8677-2E28-9B820C55C90E}"/>
              </a:ext>
            </a:extLst>
          </p:cNvPr>
          <p:cNvSpPr txBox="1"/>
          <p:nvPr/>
        </p:nvSpPr>
        <p:spPr>
          <a:xfrm>
            <a:off x="501805" y="6488668"/>
            <a:ext cx="926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Air Quality, Climate, and Energy Session, 2024 CMAS Conference, Chapel Hill, NC, Oct. 21-23</a:t>
            </a:r>
            <a:r>
              <a:rPr lang="en-US" baseline="30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rd</a:t>
            </a:r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7" name="Picture 2" descr="Logo&#10;&#10;Description automatically generated">
            <a:extLst>
              <a:ext uri="{FF2B5EF4-FFF2-40B4-BE49-F238E27FC236}">
                <a16:creationId xmlns:a16="http://schemas.microsoft.com/office/drawing/2014/main" id="{B1D52D36-E0CA-A46A-4BE8-ABC78AB23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545" y="0"/>
            <a:ext cx="5029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739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9C62534-741E-04C1-8507-B40287381B9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12047" y="1307816"/>
            <a:ext cx="11475153" cy="97610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800" dirty="0">
                <a:solidFill>
                  <a:prstClr val="black"/>
                </a:solidFill>
                <a:cs typeface="Arial"/>
              </a:rPr>
              <a:t>   </a:t>
            </a:r>
            <a:r>
              <a:rPr lang="en-US" sz="3200" dirty="0"/>
              <a:t>Methodology</a:t>
            </a:r>
          </a:p>
          <a:p>
            <a:pPr>
              <a:lnSpc>
                <a:spcPct val="107000"/>
              </a:lnSpc>
              <a:defRPr/>
            </a:pPr>
            <a:endParaRPr lang="en-US" sz="280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B40A1AE-2AE4-F1DC-8712-0293F4BF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5025"/>
            <a:ext cx="10020300" cy="802053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packages of reduction measures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01D09-F3EC-A7DF-9710-BB81D6B88A0B}"/>
              </a:ext>
            </a:extLst>
          </p:cNvPr>
          <p:cNvSpPr txBox="1"/>
          <p:nvPr/>
        </p:nvSpPr>
        <p:spPr>
          <a:xfrm>
            <a:off x="6149623" y="2041479"/>
            <a:ext cx="5419017" cy="42780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/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Modeling approach</a:t>
            </a:r>
          </a:p>
          <a:p>
            <a:endParaRPr lang="en-US" sz="1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Conduct steps relevant for climate planning</a:t>
            </a:r>
          </a:p>
          <a:p>
            <a:pPr lvl="1"/>
            <a:r>
              <a:rPr lang="en-US" dirty="0"/>
              <a:t>Assess emission reductions from </a:t>
            </a:r>
            <a:r>
              <a:rPr lang="en-US" u="sng" dirty="0"/>
              <a:t>Measures</a:t>
            </a:r>
            <a:r>
              <a:rPr lang="en-US" dirty="0"/>
              <a:t> relative to </a:t>
            </a:r>
            <a:r>
              <a:rPr lang="en-US" u="sng" dirty="0"/>
              <a:t>Reference</a:t>
            </a:r>
          </a:p>
          <a:p>
            <a:pPr lvl="1"/>
            <a:r>
              <a:rPr lang="en-US" dirty="0"/>
              <a:t>Evaluate reductions from each measure individually</a:t>
            </a:r>
          </a:p>
          <a:p>
            <a:pPr lvl="1"/>
            <a:r>
              <a:rPr lang="en-US" dirty="0"/>
              <a:t>Identify additional opportunities for emission reductions to reach the Net Zero CO2 reduction target in the </a:t>
            </a:r>
            <a:r>
              <a:rPr lang="en-US" u="sng" dirty="0"/>
              <a:t>Goal</a:t>
            </a:r>
            <a:r>
              <a:rPr lang="en-US" dirty="0"/>
              <a:t> case</a:t>
            </a:r>
          </a:p>
          <a:p>
            <a:pPr lvl="1"/>
            <a:r>
              <a:rPr lang="en-US" dirty="0"/>
              <a:t>Estimate co-emitted air pollutant reductions associated with </a:t>
            </a:r>
            <a:r>
              <a:rPr lang="en-US" u="sng" dirty="0"/>
              <a:t>Measures</a:t>
            </a:r>
          </a:p>
          <a:p>
            <a:pPr lvl="1"/>
            <a:r>
              <a:rPr lang="en-US" dirty="0"/>
              <a:t>Translate these air pollutant emission changes into air quality and health benefits </a:t>
            </a:r>
          </a:p>
          <a:p>
            <a:pPr lvl="1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018B6F-F927-4B07-6A4E-7F9335A64C42}"/>
              </a:ext>
            </a:extLst>
          </p:cNvPr>
          <p:cNvSpPr txBox="1"/>
          <p:nvPr/>
        </p:nvSpPr>
        <p:spPr>
          <a:xfrm>
            <a:off x="623360" y="2041479"/>
            <a:ext cx="5314950" cy="4247317"/>
          </a:xfrm>
          <a:prstGeom prst="rect">
            <a:avLst/>
          </a:prstGeom>
          <a:solidFill>
            <a:srgbClr val="DEEBF7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2400" dirty="0"/>
              <a:t>Scenario design</a:t>
            </a:r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Reference</a:t>
            </a:r>
            <a:r>
              <a:rPr lang="en-US" dirty="0"/>
              <a:t>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“Current legislation” assumptions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Incorporates many major provisions of the IRA (e.g., technology subsidies)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Measures</a:t>
            </a:r>
            <a:r>
              <a:rPr lang="en-US" dirty="0"/>
              <a:t>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Adds set of GHG reduction measures</a:t>
            </a:r>
          </a:p>
          <a:p>
            <a:pPr lvl="1"/>
            <a:r>
              <a:rPr lang="en-US" dirty="0"/>
              <a:t>     (see next slide for descriptions)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u="sng" dirty="0"/>
              <a:t>Goal</a:t>
            </a:r>
            <a:r>
              <a:rPr lang="en-US" dirty="0"/>
              <a:t> case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Adds CO2 reduction target to Measures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Reflects Net Zero target from the recent Energy Modeling Forum 37 study</a:t>
            </a:r>
          </a:p>
          <a:p>
            <a:pPr lvl="1"/>
            <a:r>
              <a:rPr lang="en-US" dirty="0"/>
              <a:t>        	</a:t>
            </a:r>
          </a:p>
        </p:txBody>
      </p:sp>
    </p:spTree>
    <p:extLst>
      <p:ext uri="{BB962C8B-B14F-4D97-AF65-F5344CB8AC3E}">
        <p14:creationId xmlns:p14="http://schemas.microsoft.com/office/powerpoint/2010/main" val="111595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packages of reduction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6" y="1097266"/>
            <a:ext cx="10450859" cy="54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Measures case includes the following: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5395717-010D-A990-8C95-E7BAED0C7A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7352963"/>
              </p:ext>
            </p:extLst>
          </p:nvPr>
        </p:nvGraphicFramePr>
        <p:xfrm>
          <a:off x="409479" y="1899043"/>
          <a:ext cx="11373041" cy="443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Solar Panels with solid fill">
            <a:extLst>
              <a:ext uri="{FF2B5EF4-FFF2-40B4-BE49-F238E27FC236}">
                <a16:creationId xmlns:a16="http://schemas.microsoft.com/office/drawing/2014/main" id="{5402C8E3-D28E-620A-31B3-530255C2D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5656" y="1899043"/>
            <a:ext cx="669513" cy="669513"/>
          </a:xfrm>
          <a:prstGeom prst="rect">
            <a:avLst/>
          </a:prstGeom>
        </p:spPr>
      </p:pic>
      <p:pic>
        <p:nvPicPr>
          <p:cNvPr id="10" name="Graphic 9" descr="Washing Machine with solid fill">
            <a:extLst>
              <a:ext uri="{FF2B5EF4-FFF2-40B4-BE49-F238E27FC236}">
                <a16:creationId xmlns:a16="http://schemas.microsoft.com/office/drawing/2014/main" id="{C2231FC7-E957-CA20-2FC9-2E32035D53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3595" y="1899043"/>
            <a:ext cx="764729" cy="764729"/>
          </a:xfrm>
          <a:prstGeom prst="rect">
            <a:avLst/>
          </a:prstGeom>
        </p:spPr>
      </p:pic>
      <p:pic>
        <p:nvPicPr>
          <p:cNvPr id="12" name="Graphic 11" descr="Car with solid fill">
            <a:extLst>
              <a:ext uri="{FF2B5EF4-FFF2-40B4-BE49-F238E27FC236}">
                <a16:creationId xmlns:a16="http://schemas.microsoft.com/office/drawing/2014/main" id="{C050DE48-F887-3E6B-1DFB-5F150D346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90055" y="1803826"/>
            <a:ext cx="764730" cy="764730"/>
          </a:xfrm>
          <a:prstGeom prst="rect">
            <a:avLst/>
          </a:prstGeom>
        </p:spPr>
      </p:pic>
      <p:pic>
        <p:nvPicPr>
          <p:cNvPr id="14" name="Graphic 13" descr="Power Plant with solid fill">
            <a:extLst>
              <a:ext uri="{FF2B5EF4-FFF2-40B4-BE49-F238E27FC236}">
                <a16:creationId xmlns:a16="http://schemas.microsoft.com/office/drawing/2014/main" id="{08199880-D07A-50F8-7BAC-43FDA84F30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5808" y="1990084"/>
            <a:ext cx="669513" cy="6695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358F04-69DD-B1FB-392B-9294C5023537}"/>
              </a:ext>
            </a:extLst>
          </p:cNvPr>
          <p:cNvSpPr/>
          <p:nvPr/>
        </p:nvSpPr>
        <p:spPr>
          <a:xfrm>
            <a:off x="3189249" y="1694986"/>
            <a:ext cx="8721008" cy="4782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677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packages of reduction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6" y="1097266"/>
            <a:ext cx="10450859" cy="54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Measures case includes the following: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5395717-010D-A990-8C95-E7BAED0C7AFF}"/>
              </a:ext>
            </a:extLst>
          </p:cNvPr>
          <p:cNvGraphicFramePr/>
          <p:nvPr/>
        </p:nvGraphicFramePr>
        <p:xfrm>
          <a:off x="409479" y="1899043"/>
          <a:ext cx="11373041" cy="443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Solar Panels with solid fill">
            <a:extLst>
              <a:ext uri="{FF2B5EF4-FFF2-40B4-BE49-F238E27FC236}">
                <a16:creationId xmlns:a16="http://schemas.microsoft.com/office/drawing/2014/main" id="{5402C8E3-D28E-620A-31B3-530255C2D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5656" y="1899043"/>
            <a:ext cx="669513" cy="669513"/>
          </a:xfrm>
          <a:prstGeom prst="rect">
            <a:avLst/>
          </a:prstGeom>
        </p:spPr>
      </p:pic>
      <p:pic>
        <p:nvPicPr>
          <p:cNvPr id="10" name="Graphic 9" descr="Washing Machine with solid fill">
            <a:extLst>
              <a:ext uri="{FF2B5EF4-FFF2-40B4-BE49-F238E27FC236}">
                <a16:creationId xmlns:a16="http://schemas.microsoft.com/office/drawing/2014/main" id="{C2231FC7-E957-CA20-2FC9-2E32035D53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3595" y="1899043"/>
            <a:ext cx="764729" cy="764729"/>
          </a:xfrm>
          <a:prstGeom prst="rect">
            <a:avLst/>
          </a:prstGeom>
        </p:spPr>
      </p:pic>
      <p:pic>
        <p:nvPicPr>
          <p:cNvPr id="12" name="Graphic 11" descr="Car with solid fill">
            <a:extLst>
              <a:ext uri="{FF2B5EF4-FFF2-40B4-BE49-F238E27FC236}">
                <a16:creationId xmlns:a16="http://schemas.microsoft.com/office/drawing/2014/main" id="{C050DE48-F887-3E6B-1DFB-5F150D346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90055" y="1803826"/>
            <a:ext cx="764730" cy="764730"/>
          </a:xfrm>
          <a:prstGeom prst="rect">
            <a:avLst/>
          </a:prstGeom>
        </p:spPr>
      </p:pic>
      <p:pic>
        <p:nvPicPr>
          <p:cNvPr id="14" name="Graphic 13" descr="Power Plant with solid fill">
            <a:extLst>
              <a:ext uri="{FF2B5EF4-FFF2-40B4-BE49-F238E27FC236}">
                <a16:creationId xmlns:a16="http://schemas.microsoft.com/office/drawing/2014/main" id="{08199880-D07A-50F8-7BAC-43FDA84F30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5808" y="1990084"/>
            <a:ext cx="669513" cy="6695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BFA65-06FD-B821-60EC-F6F5EB5530AF}"/>
              </a:ext>
            </a:extLst>
          </p:cNvPr>
          <p:cNvSpPr/>
          <p:nvPr/>
        </p:nvSpPr>
        <p:spPr>
          <a:xfrm>
            <a:off x="6095999" y="1694986"/>
            <a:ext cx="5814257" cy="4782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31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packages of reduction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6" y="1097266"/>
            <a:ext cx="10450859" cy="54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Measures case includes the following: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5395717-010D-A990-8C95-E7BAED0C7AFF}"/>
              </a:ext>
            </a:extLst>
          </p:cNvPr>
          <p:cNvGraphicFramePr/>
          <p:nvPr/>
        </p:nvGraphicFramePr>
        <p:xfrm>
          <a:off x="409479" y="1899043"/>
          <a:ext cx="11373041" cy="443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Solar Panels with solid fill">
            <a:extLst>
              <a:ext uri="{FF2B5EF4-FFF2-40B4-BE49-F238E27FC236}">
                <a16:creationId xmlns:a16="http://schemas.microsoft.com/office/drawing/2014/main" id="{5402C8E3-D28E-620A-31B3-530255C2D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5656" y="1899043"/>
            <a:ext cx="669513" cy="669513"/>
          </a:xfrm>
          <a:prstGeom prst="rect">
            <a:avLst/>
          </a:prstGeom>
        </p:spPr>
      </p:pic>
      <p:pic>
        <p:nvPicPr>
          <p:cNvPr id="10" name="Graphic 9" descr="Washing Machine with solid fill">
            <a:extLst>
              <a:ext uri="{FF2B5EF4-FFF2-40B4-BE49-F238E27FC236}">
                <a16:creationId xmlns:a16="http://schemas.microsoft.com/office/drawing/2014/main" id="{C2231FC7-E957-CA20-2FC9-2E32035D53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3595" y="1899043"/>
            <a:ext cx="764729" cy="764729"/>
          </a:xfrm>
          <a:prstGeom prst="rect">
            <a:avLst/>
          </a:prstGeom>
        </p:spPr>
      </p:pic>
      <p:pic>
        <p:nvPicPr>
          <p:cNvPr id="12" name="Graphic 11" descr="Car with solid fill">
            <a:extLst>
              <a:ext uri="{FF2B5EF4-FFF2-40B4-BE49-F238E27FC236}">
                <a16:creationId xmlns:a16="http://schemas.microsoft.com/office/drawing/2014/main" id="{C050DE48-F887-3E6B-1DFB-5F150D346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90055" y="1803826"/>
            <a:ext cx="764730" cy="764730"/>
          </a:xfrm>
          <a:prstGeom prst="rect">
            <a:avLst/>
          </a:prstGeom>
        </p:spPr>
      </p:pic>
      <p:pic>
        <p:nvPicPr>
          <p:cNvPr id="14" name="Graphic 13" descr="Power Plant with solid fill">
            <a:extLst>
              <a:ext uri="{FF2B5EF4-FFF2-40B4-BE49-F238E27FC236}">
                <a16:creationId xmlns:a16="http://schemas.microsoft.com/office/drawing/2014/main" id="{08199880-D07A-50F8-7BAC-43FDA84F30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5808" y="1990084"/>
            <a:ext cx="669513" cy="66951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0C9BFC0-CE81-A8BB-9FC4-E3CBA551A061}"/>
              </a:ext>
            </a:extLst>
          </p:cNvPr>
          <p:cNvSpPr/>
          <p:nvPr/>
        </p:nvSpPr>
        <p:spPr>
          <a:xfrm>
            <a:off x="9021337" y="1694986"/>
            <a:ext cx="2888919" cy="4782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8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packages of reduction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16" y="1097266"/>
            <a:ext cx="10450859" cy="54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 Measures case includes the following: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25395717-010D-A990-8C95-E7BAED0C7AFF}"/>
              </a:ext>
            </a:extLst>
          </p:cNvPr>
          <p:cNvGraphicFramePr/>
          <p:nvPr/>
        </p:nvGraphicFramePr>
        <p:xfrm>
          <a:off x="409479" y="1899043"/>
          <a:ext cx="11373041" cy="4436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phic 7" descr="Solar Panels with solid fill">
            <a:extLst>
              <a:ext uri="{FF2B5EF4-FFF2-40B4-BE49-F238E27FC236}">
                <a16:creationId xmlns:a16="http://schemas.microsoft.com/office/drawing/2014/main" id="{5402C8E3-D28E-620A-31B3-530255C2D8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15656" y="1899043"/>
            <a:ext cx="669513" cy="669513"/>
          </a:xfrm>
          <a:prstGeom prst="rect">
            <a:avLst/>
          </a:prstGeom>
        </p:spPr>
      </p:pic>
      <p:pic>
        <p:nvPicPr>
          <p:cNvPr id="10" name="Graphic 9" descr="Washing Machine with solid fill">
            <a:extLst>
              <a:ext uri="{FF2B5EF4-FFF2-40B4-BE49-F238E27FC236}">
                <a16:creationId xmlns:a16="http://schemas.microsoft.com/office/drawing/2014/main" id="{C2231FC7-E957-CA20-2FC9-2E32035D53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3595" y="1899043"/>
            <a:ext cx="764729" cy="764729"/>
          </a:xfrm>
          <a:prstGeom prst="rect">
            <a:avLst/>
          </a:prstGeom>
        </p:spPr>
      </p:pic>
      <p:pic>
        <p:nvPicPr>
          <p:cNvPr id="12" name="Graphic 11" descr="Car with solid fill">
            <a:extLst>
              <a:ext uri="{FF2B5EF4-FFF2-40B4-BE49-F238E27FC236}">
                <a16:creationId xmlns:a16="http://schemas.microsoft.com/office/drawing/2014/main" id="{C050DE48-F887-3E6B-1DFB-5F150D3468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890055" y="1803826"/>
            <a:ext cx="764730" cy="764730"/>
          </a:xfrm>
          <a:prstGeom prst="rect">
            <a:avLst/>
          </a:prstGeom>
        </p:spPr>
      </p:pic>
      <p:pic>
        <p:nvPicPr>
          <p:cNvPr id="14" name="Graphic 13" descr="Power Plant with solid fill">
            <a:extLst>
              <a:ext uri="{FF2B5EF4-FFF2-40B4-BE49-F238E27FC236}">
                <a16:creationId xmlns:a16="http://schemas.microsoft.com/office/drawing/2014/main" id="{08199880-D07A-50F8-7BAC-43FDA84F305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5808" y="1990084"/>
            <a:ext cx="669513" cy="66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431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72" y="1224576"/>
            <a:ext cx="11470656" cy="54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Simulation of CO2 emission trajectories for </a:t>
            </a:r>
            <a:r>
              <a:rPr lang="en-US" u="sng" dirty="0"/>
              <a:t>Reference</a:t>
            </a:r>
            <a:r>
              <a:rPr lang="en-US" dirty="0"/>
              <a:t> and </a:t>
            </a:r>
            <a:r>
              <a:rPr lang="en-US" u="sng" dirty="0"/>
              <a:t>Measures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FFD8F6-ACF6-D38C-4EB0-149F30303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9138148"/>
              </p:ext>
            </p:extLst>
          </p:nvPr>
        </p:nvGraphicFramePr>
        <p:xfrm>
          <a:off x="549627" y="1984584"/>
          <a:ext cx="5698067" cy="454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packages of reduction measures</a:t>
            </a:r>
          </a:p>
        </p:txBody>
      </p:sp>
    </p:spTree>
    <p:extLst>
      <p:ext uri="{BB962C8B-B14F-4D97-AF65-F5344CB8AC3E}">
        <p14:creationId xmlns:p14="http://schemas.microsoft.com/office/powerpoint/2010/main" val="426895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672" y="1224576"/>
            <a:ext cx="11470656" cy="54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Simulation of CO2 emission trajectories for </a:t>
            </a:r>
            <a:r>
              <a:rPr lang="en-US" u="sng" dirty="0"/>
              <a:t>Reference</a:t>
            </a:r>
            <a:r>
              <a:rPr lang="en-US" dirty="0"/>
              <a:t> and </a:t>
            </a:r>
            <a:r>
              <a:rPr lang="en-US" u="sng" dirty="0"/>
              <a:t>Measures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1FFD8F6-ACF6-D38C-4EB0-149F30303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005370"/>
              </p:ext>
            </p:extLst>
          </p:nvPr>
        </p:nvGraphicFramePr>
        <p:xfrm>
          <a:off x="549627" y="1984584"/>
          <a:ext cx="5698067" cy="4541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packages of reduction measures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50B041-F5E5-386B-15AF-801BF19440FF}"/>
              </a:ext>
            </a:extLst>
          </p:cNvPr>
          <p:cNvSpPr txBox="1"/>
          <p:nvPr/>
        </p:nvSpPr>
        <p:spPr>
          <a:xfrm>
            <a:off x="7017529" y="2463325"/>
            <a:ext cx="4038118" cy="34778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CO2 emission reductions from </a:t>
            </a:r>
            <a:r>
              <a:rPr lang="en-US" u="sng" dirty="0"/>
              <a:t>Measures</a:t>
            </a:r>
            <a:r>
              <a:rPr lang="en-US" dirty="0"/>
              <a:t> relative to </a:t>
            </a:r>
            <a:r>
              <a:rPr lang="en-US" u="sng" dirty="0"/>
              <a:t>Reference</a:t>
            </a:r>
            <a:r>
              <a:rPr lang="en-US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2025: 3%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2030: 6%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2040: 17%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2050: 30%</a:t>
            </a:r>
          </a:p>
          <a:p>
            <a:endParaRPr lang="en-US" dirty="0"/>
          </a:p>
          <a:p>
            <a:r>
              <a:rPr lang="en-US" dirty="0"/>
              <a:t>Cumulative additional emission reductions from </a:t>
            </a:r>
            <a:r>
              <a:rPr lang="en-US" u="sng" dirty="0"/>
              <a:t>Measures</a:t>
            </a:r>
            <a:r>
              <a:rPr lang="en-US" dirty="0"/>
              <a:t> through 2050: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16,400 MTCO2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D27B869-73F9-5152-5224-96378D27A169}"/>
              </a:ext>
            </a:extLst>
          </p:cNvPr>
          <p:cNvSpPr/>
          <p:nvPr/>
        </p:nvSpPr>
        <p:spPr>
          <a:xfrm>
            <a:off x="5576923" y="4114800"/>
            <a:ext cx="351111" cy="500214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62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Evaluating packages of mitigation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7664"/>
            <a:ext cx="10450859" cy="54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Results can be decomposed by sector and measure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808408-B21B-47BE-AABF-89B7AEF7A6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597487"/>
              </p:ext>
            </p:extLst>
          </p:nvPr>
        </p:nvGraphicFramePr>
        <p:xfrm>
          <a:off x="342825" y="1930396"/>
          <a:ext cx="5437088" cy="399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931AC622-6F71-758B-AE27-F150AAC2D8DA}"/>
              </a:ext>
            </a:extLst>
          </p:cNvPr>
          <p:cNvGrpSpPr/>
          <p:nvPr/>
        </p:nvGrpSpPr>
        <p:grpSpPr>
          <a:xfrm>
            <a:off x="6378221" y="1919106"/>
            <a:ext cx="5437087" cy="4595230"/>
            <a:chOff x="6378221" y="1919106"/>
            <a:chExt cx="5437087" cy="4595230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1B319F9C-C09A-0841-4B1C-CA039F682BE9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01499726"/>
                </p:ext>
              </p:extLst>
            </p:nvPr>
          </p:nvGraphicFramePr>
          <p:xfrm>
            <a:off x="6378221" y="1919106"/>
            <a:ext cx="5437087" cy="39975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EC1796-77B3-68ED-8DDC-E7E331B75AFD}"/>
                </a:ext>
              </a:extLst>
            </p:cNvPr>
            <p:cNvSpPr txBox="1"/>
            <p:nvPr/>
          </p:nvSpPr>
          <p:spPr>
            <a:xfrm>
              <a:off x="6378222" y="5929561"/>
              <a:ext cx="540621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Calculated by removing each specific measure from bundle</a:t>
              </a:r>
            </a:p>
            <a:p>
              <a:r>
                <a:rPr lang="en-US" sz="1600" dirty="0"/>
                <a:t>As tested, other measures had limited impact at national level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636B7A-073D-1B0B-2FBF-438B4F2AB0EE}"/>
                </a:ext>
              </a:extLst>
            </p:cNvPr>
            <p:cNvSpPr txBox="1"/>
            <p:nvPr/>
          </p:nvSpPr>
          <p:spPr>
            <a:xfrm>
              <a:off x="9637674" y="5263281"/>
              <a:ext cx="814838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Onroad-</a:t>
              </a:r>
            </a:p>
            <a:p>
              <a:r>
                <a:rPr lang="en-US" sz="1200" dirty="0"/>
                <a:t>Passenger</a:t>
              </a:r>
            </a:p>
            <a:p>
              <a:r>
                <a:rPr lang="en-US" sz="1200" dirty="0"/>
                <a:t>EV target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7340AC8-E907-24A0-620C-9503D887ECCE}"/>
                </a:ext>
              </a:extLst>
            </p:cNvPr>
            <p:cNvSpPr txBox="1"/>
            <p:nvPr/>
          </p:nvSpPr>
          <p:spPr>
            <a:xfrm>
              <a:off x="8562975" y="5257917"/>
              <a:ext cx="767903" cy="646331"/>
            </a:xfrm>
            <a:prstGeom prst="rect">
              <a:avLst/>
            </a:prstGeom>
            <a:solidFill>
              <a:schemeClr val="bg2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Onroad-</a:t>
              </a:r>
            </a:p>
            <a:p>
              <a:r>
                <a:rPr lang="en-US" sz="1200" dirty="0"/>
                <a:t>Freight</a:t>
              </a:r>
            </a:p>
            <a:p>
              <a:r>
                <a:rPr lang="en-US" sz="1200" dirty="0"/>
                <a:t>EV Target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DCC05FD-DB7C-ED00-5558-2E2DB7824B56}"/>
              </a:ext>
            </a:extLst>
          </p:cNvPr>
          <p:cNvSpPr txBox="1"/>
          <p:nvPr/>
        </p:nvSpPr>
        <p:spPr>
          <a:xfrm>
            <a:off x="7406642" y="5280771"/>
            <a:ext cx="1045992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Building</a:t>
            </a:r>
          </a:p>
          <a:p>
            <a:r>
              <a:rPr lang="en-US" sz="1200" dirty="0"/>
              <a:t>electrification</a:t>
            </a:r>
          </a:p>
        </p:txBody>
      </p:sp>
    </p:spTree>
    <p:extLst>
      <p:ext uri="{BB962C8B-B14F-4D97-AF65-F5344CB8AC3E}">
        <p14:creationId xmlns:p14="http://schemas.microsoft.com/office/powerpoint/2010/main" val="3651260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Identifying strategies for achieving goal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1FFD8F6-ACF6-D38C-4EB0-149F30303B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320834"/>
              </p:ext>
            </p:extLst>
          </p:nvPr>
        </p:nvGraphicFramePr>
        <p:xfrm>
          <a:off x="710625" y="1792817"/>
          <a:ext cx="5607698" cy="4611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DA6E5EF-691F-DAE4-F4B7-E59798BF832F}"/>
              </a:ext>
            </a:extLst>
          </p:cNvPr>
          <p:cNvSpPr txBox="1">
            <a:spLocks/>
          </p:cNvSpPr>
          <p:nvPr/>
        </p:nvSpPr>
        <p:spPr>
          <a:xfrm>
            <a:off x="820556" y="1148202"/>
            <a:ext cx="10450859" cy="5402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Comparison of results with Net Zero target in </a:t>
            </a:r>
            <a:r>
              <a:rPr lang="en-US" u="sng" dirty="0"/>
              <a:t>Goal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8EB63F-2934-62F7-5476-E5C6CBF23D14}"/>
              </a:ext>
            </a:extLst>
          </p:cNvPr>
          <p:cNvSpPr txBox="1"/>
          <p:nvPr/>
        </p:nvSpPr>
        <p:spPr>
          <a:xfrm>
            <a:off x="4944533" y="3541890"/>
            <a:ext cx="1126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Reference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B35A60-64FB-0CD2-7949-9099D488FEF3}"/>
              </a:ext>
            </a:extLst>
          </p:cNvPr>
          <p:cNvSpPr txBox="1"/>
          <p:nvPr/>
        </p:nvSpPr>
        <p:spPr>
          <a:xfrm>
            <a:off x="4658450" y="4338650"/>
            <a:ext cx="1101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Measures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0C21DB-4B8B-52E5-854B-DA89E599B1CD}"/>
              </a:ext>
            </a:extLst>
          </p:cNvPr>
          <p:cNvSpPr txBox="1"/>
          <p:nvPr/>
        </p:nvSpPr>
        <p:spPr>
          <a:xfrm>
            <a:off x="4797776" y="5135410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Goal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253713B1-A8E1-A85C-5EE1-D117311FD252}"/>
              </a:ext>
            </a:extLst>
          </p:cNvPr>
          <p:cNvSpPr/>
          <p:nvPr/>
        </p:nvSpPr>
        <p:spPr>
          <a:xfrm>
            <a:off x="5635499" y="4613956"/>
            <a:ext cx="351111" cy="67733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9EFD00-5BE2-7D14-2A6C-6B33EF424D15}"/>
              </a:ext>
            </a:extLst>
          </p:cNvPr>
          <p:cNvSpPr txBox="1"/>
          <p:nvPr/>
        </p:nvSpPr>
        <p:spPr>
          <a:xfrm>
            <a:off x="6744484" y="2110671"/>
            <a:ext cx="4626960" cy="3785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The modeled measures achieve approximately 45% of targeted reductions</a:t>
            </a:r>
          </a:p>
          <a:p>
            <a:endParaRPr lang="en-US" dirty="0"/>
          </a:p>
          <a:p>
            <a:r>
              <a:rPr lang="en-US" dirty="0"/>
              <a:t>GLIMPSE can be used to gain insights about measures to close the gap</a:t>
            </a:r>
          </a:p>
          <a:p>
            <a:endParaRPr lang="en-US" dirty="0"/>
          </a:p>
          <a:p>
            <a:r>
              <a:rPr lang="en-US" dirty="0"/>
              <a:t>Steps: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Add declining CO2 cap to scenario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Allow GLIMPSE to identify strategy for achieving cap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Assess incremental reductions</a:t>
            </a:r>
          </a:p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03406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Identifying strategies for achieving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46345"/>
            <a:ext cx="11053613" cy="54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Reduction opportunities identified by GLMPSE to fill gap to goal: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A11ECFB-B1A3-4E7C-ACD0-127F35C1D9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1440"/>
              </p:ext>
            </p:extLst>
          </p:nvPr>
        </p:nvGraphicFramePr>
        <p:xfrm>
          <a:off x="401787" y="1889049"/>
          <a:ext cx="5705500" cy="4658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F017A0-19BC-F365-D8F9-026FBDF9E8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2613101"/>
              </p:ext>
            </p:extLst>
          </p:nvPr>
        </p:nvGraphicFramePr>
        <p:xfrm>
          <a:off x="6464676" y="2317076"/>
          <a:ext cx="5418666" cy="3926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6222">
                  <a:extLst>
                    <a:ext uri="{9D8B030D-6E8A-4147-A177-3AD203B41FA5}">
                      <a16:colId xmlns:a16="http://schemas.microsoft.com/office/drawing/2014/main" val="4293227424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1168972561"/>
                    </a:ext>
                  </a:extLst>
                </a:gridCol>
                <a:gridCol w="1806222">
                  <a:extLst>
                    <a:ext uri="{9D8B030D-6E8A-4147-A177-3AD203B41FA5}">
                      <a16:colId xmlns:a16="http://schemas.microsoft.com/office/drawing/2014/main" val="493192281"/>
                    </a:ext>
                  </a:extLst>
                </a:gridCol>
              </a:tblGrid>
              <a:tr h="607713">
                <a:tc>
                  <a:txBody>
                    <a:bodyPr/>
                    <a:lstStyle/>
                    <a:p>
                      <a:r>
                        <a:rPr lang="en-US" dirty="0"/>
                        <a:t>Sector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Short-term</a:t>
                      </a:r>
                    </a:p>
                    <a:p>
                      <a:r>
                        <a:rPr lang="en-US" dirty="0"/>
                        <a:t>(through 2035)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Long-term</a:t>
                      </a:r>
                    </a:p>
                    <a:p>
                      <a:r>
                        <a:rPr lang="en-US" dirty="0"/>
                        <a:t> (post 2035)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8817320"/>
                  </a:ext>
                </a:extLst>
              </a:tr>
              <a:tr h="607713">
                <a:tc>
                  <a:txBody>
                    <a:bodyPr/>
                    <a:lstStyle/>
                    <a:p>
                      <a:r>
                        <a:rPr lang="en-US" sz="1600" dirty="0"/>
                        <a:t>Power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Additional wind and 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Additional wind, solar, nuclear, biomass, CCS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442123"/>
                  </a:ext>
                </a:extLst>
              </a:tr>
              <a:tr h="607713">
                <a:tc>
                  <a:txBody>
                    <a:bodyPr/>
                    <a:lstStyle/>
                    <a:p>
                      <a:r>
                        <a:rPr lang="en-US" sz="1600" dirty="0"/>
                        <a:t>Buildings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Accelerated transition to high-efficiency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Demand reductions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6172979"/>
                  </a:ext>
                </a:extLst>
              </a:tr>
              <a:tr h="607713">
                <a:tc>
                  <a:txBody>
                    <a:bodyPr/>
                    <a:lstStyle/>
                    <a:p>
                      <a:r>
                        <a:rPr lang="en-US" sz="1600" dirty="0"/>
                        <a:t>Industry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Application of CCS and biomass-fueled cogeneration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Widespread use of direct air capture and CCS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6950643"/>
                  </a:ext>
                </a:extLst>
              </a:tr>
              <a:tr h="607713">
                <a:tc>
                  <a:txBody>
                    <a:bodyPr/>
                    <a:lstStyle/>
                    <a:p>
                      <a:r>
                        <a:rPr lang="en-US" sz="1600" dirty="0"/>
                        <a:t>Onroad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Earlier transition to electric and 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Expanded use of hydrogen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7807"/>
                  </a:ext>
                </a:extLst>
              </a:tr>
              <a:tr h="607713">
                <a:tc>
                  <a:txBody>
                    <a:bodyPr/>
                    <a:lstStyle/>
                    <a:p>
                      <a:r>
                        <a:rPr lang="en-US" sz="1600" dirty="0"/>
                        <a:t>Nonroad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Earlier transition to electric and hydrogen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Expanded transition to electric, demand reductions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831172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592C5358-9E4A-8CC2-721F-D967BBA5E97C}"/>
              </a:ext>
            </a:extLst>
          </p:cNvPr>
          <p:cNvSpPr txBox="1"/>
          <p:nvPr/>
        </p:nvSpPr>
        <p:spPr>
          <a:xfrm>
            <a:off x="8593433" y="1947744"/>
            <a:ext cx="1161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Strategies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A87920-ED07-ECF7-F6B5-F48B6F9BDA2A}"/>
              </a:ext>
            </a:extLst>
          </p:cNvPr>
          <p:cNvSpPr txBox="1"/>
          <p:nvPr/>
        </p:nvSpPr>
        <p:spPr>
          <a:xfrm>
            <a:off x="2841853" y="6544289"/>
            <a:ext cx="6404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Note: CDR represents carbon removal technologies, including direct air capture (DAC)</a:t>
            </a:r>
          </a:p>
        </p:txBody>
      </p:sp>
    </p:spTree>
    <p:extLst>
      <p:ext uri="{BB962C8B-B14F-4D97-AF65-F5344CB8AC3E}">
        <p14:creationId xmlns:p14="http://schemas.microsoft.com/office/powerpoint/2010/main" val="1762825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625" y="1190625"/>
            <a:ext cx="10829925" cy="5553075"/>
          </a:xfrm>
        </p:spPr>
        <p:txBody>
          <a:bodyPr>
            <a:normAutofit fontScale="92500"/>
          </a:bodyPr>
          <a:lstStyle/>
          <a:p>
            <a:r>
              <a:rPr lang="en-US" dirty="0"/>
              <a:t>Current GLIMPSE Team and Major Contributors</a:t>
            </a:r>
          </a:p>
          <a:p>
            <a:pPr lvl="1"/>
            <a:r>
              <a:rPr lang="en-US" sz="2200" dirty="0"/>
              <a:t>EPA: Dan Loughlin (co-lead), Chris Nolte (co-lead), Joyce Kim, Kate Crowley, Jia Shi, Uma Shankar, Joe Bronstein (ORISE), Trinity White (ORISE), Heidi Paulsen, Jeff Cole, Julien Isnard, Shannon Koplitz, Colby Tucker, Jia Shi, and Matthew Zwerling </a:t>
            </a:r>
          </a:p>
          <a:p>
            <a:pPr lvl="1"/>
            <a:r>
              <a:rPr lang="en-US" sz="2200" dirty="0"/>
              <a:t>EPA Collaborators: Shutsu Wong, Bob McConnell, Alex Macpherson, and others</a:t>
            </a:r>
          </a:p>
          <a:p>
            <a:pPr lvl="1"/>
            <a:r>
              <a:rPr lang="en-US" sz="2200" dirty="0"/>
              <a:t>PNNL: Steve Smith, Maridee Weber, and Rachel Hoesly, and Nathan Wiens</a:t>
            </a:r>
          </a:p>
          <a:p>
            <a:pPr lvl="1"/>
            <a:r>
              <a:rPr lang="en-US" sz="2200" dirty="0"/>
              <a:t>ARA: Aaron Parks and Yadong Xu</a:t>
            </a:r>
          </a:p>
          <a:p>
            <a:r>
              <a:rPr lang="en-US" dirty="0"/>
              <a:t>Objectives of this Presentation</a:t>
            </a:r>
          </a:p>
          <a:p>
            <a:pPr lvl="1"/>
            <a:r>
              <a:rPr lang="en-US" sz="2400" dirty="0"/>
              <a:t>Provide an overview of GLIMPSE and its capabilities to support development of state Comprehensive Climate Action Plans (CCAPs) under EPA’s Climate Pollution Reduction Grant (CPRG) program</a:t>
            </a:r>
          </a:p>
          <a:p>
            <a:r>
              <a:rPr lang="en-US" sz="2800" dirty="0"/>
              <a:t>Disclaimers</a:t>
            </a:r>
          </a:p>
          <a:p>
            <a:pPr lvl="1"/>
            <a:r>
              <a:rPr lang="en-US" sz="2400" dirty="0"/>
              <a:t>The views expressed in this presentation are those of the author and do not necessarily represent the views or policies of the U.S. Environmental Protection Agency. </a:t>
            </a:r>
          </a:p>
          <a:p>
            <a:pPr lvl="1"/>
            <a:r>
              <a:rPr lang="en-US" sz="2400" dirty="0"/>
              <a:t>Model results are provided for illustrative purposes only.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2808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air pollutant co-reductions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5698103-0FF8-85BB-7FA4-8741DDF32C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919081"/>
              </p:ext>
            </p:extLst>
          </p:nvPr>
        </p:nvGraphicFramePr>
        <p:xfrm>
          <a:off x="5981524" y="1975682"/>
          <a:ext cx="5894387" cy="467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B6C418-2BA1-C2F3-0BCD-F3F5379C09B8}"/>
              </a:ext>
            </a:extLst>
          </p:cNvPr>
          <p:cNvSpPr txBox="1"/>
          <p:nvPr/>
        </p:nvSpPr>
        <p:spPr>
          <a:xfrm>
            <a:off x="6784430" y="2650067"/>
            <a:ext cx="13592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Solid: Reference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6707A7-3CC5-1839-C81B-EE718726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46345"/>
            <a:ext cx="11053613" cy="54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GLIMPSE also outputs air pollutants by state and source category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0CCFC-6FD4-8A2E-E396-07623C698D6B}"/>
              </a:ext>
            </a:extLst>
          </p:cNvPr>
          <p:cNvSpPr txBox="1"/>
          <p:nvPr/>
        </p:nvSpPr>
        <p:spPr>
          <a:xfrm>
            <a:off x="462703" y="1975682"/>
            <a:ext cx="5117368" cy="4678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Air pollutants output by GLIMPSE by state, technology, and pollutant: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Ammonia (NH3)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Carbon monoxide (CO)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Nitrogen oxides (NOx)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Sulfur dioxide (SO2)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Fine particulate matter (PM2.5)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Non-methane volatile organic compounds (NVMOCs)</a:t>
            </a:r>
          </a:p>
          <a:p>
            <a:endParaRPr lang="en-US" sz="1100" dirty="0"/>
          </a:p>
          <a:p>
            <a:r>
              <a:rPr lang="en-US" dirty="0"/>
              <a:t>Sources of air pollutant emission factors: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EPA National Emission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EPA MOVES and IPM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Various NSPSs</a:t>
            </a:r>
          </a:p>
          <a:p>
            <a:endParaRPr lang="en-US" sz="1100" dirty="0"/>
          </a:p>
          <a:p>
            <a:r>
              <a:rPr lang="en-US" dirty="0"/>
              <a:t>From these results, we can produce emission change factors for use 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EPA’s Community Multiscale Air Quality model (CMAQ)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EPA’s COBRA air quality and health screening tool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EF5CF-B89D-E725-FC92-14D2F9649A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0431" y="2983380"/>
            <a:ext cx="1212819" cy="167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5314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Estimating air pollutant co-reductions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D5698103-0FF8-85BB-7FA4-8741DDF32C71}"/>
              </a:ext>
            </a:extLst>
          </p:cNvPr>
          <p:cNvGraphicFramePr>
            <a:graphicFrameLocks/>
          </p:cNvGraphicFramePr>
          <p:nvPr/>
        </p:nvGraphicFramePr>
        <p:xfrm>
          <a:off x="5981524" y="1975682"/>
          <a:ext cx="5894387" cy="4673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CB6C418-2BA1-C2F3-0BCD-F3F5379C09B8}"/>
              </a:ext>
            </a:extLst>
          </p:cNvPr>
          <p:cNvSpPr txBox="1"/>
          <p:nvPr/>
        </p:nvSpPr>
        <p:spPr>
          <a:xfrm>
            <a:off x="6784430" y="2650067"/>
            <a:ext cx="13592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/>
              <a:t>Solid: Reference</a:t>
            </a:r>
          </a:p>
          <a:p>
            <a:r>
              <a:rPr lang="en-US" sz="1400" dirty="0"/>
              <a:t>Dash: Measures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6707A7-3CC5-1839-C81B-EE718726F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46345"/>
            <a:ext cx="11053613" cy="540281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GLIMPSE also outputs air pollutants by state and source category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00CCFC-6FD4-8A2E-E396-07623C698D6B}"/>
              </a:ext>
            </a:extLst>
          </p:cNvPr>
          <p:cNvSpPr txBox="1"/>
          <p:nvPr/>
        </p:nvSpPr>
        <p:spPr>
          <a:xfrm>
            <a:off x="462703" y="1975682"/>
            <a:ext cx="5117368" cy="46782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Air pollutants output by GLIMPSE by state, technology, and pollutant: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Ammonia (NH3)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Carbon monoxide (CO)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Nitrogen oxides (NOx)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Sulfur dioxide (SO2)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Fine particulate matter (PM2.5)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Non-methane volatile organic compounds (NVMOCs)</a:t>
            </a:r>
          </a:p>
          <a:p>
            <a:endParaRPr lang="en-US" sz="1100" dirty="0"/>
          </a:p>
          <a:p>
            <a:r>
              <a:rPr lang="en-US" dirty="0"/>
              <a:t>Sources of air pollutant emission factors: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EPA National Emission Inventory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EPA MOVES and IPM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Various NSPSs</a:t>
            </a:r>
          </a:p>
          <a:p>
            <a:endParaRPr lang="en-US" sz="1100" dirty="0"/>
          </a:p>
          <a:p>
            <a:r>
              <a:rPr lang="en-US" dirty="0"/>
              <a:t>From these results, we can produce emission change factors for use 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EPA’s Community Multiscale Air Quality model (CMAQ)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EPA’s COBRA air quality and health screening tool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726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Evaluating air quality and health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6717" y="1128929"/>
            <a:ext cx="5210909" cy="54638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Using EPA’s COBRA screening tool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972EB-1D78-C311-778F-CD6ABB17F187}"/>
              </a:ext>
            </a:extLst>
          </p:cNvPr>
          <p:cNvSpPr txBox="1"/>
          <p:nvPr/>
        </p:nvSpPr>
        <p:spPr>
          <a:xfrm>
            <a:off x="5548110" y="2521615"/>
            <a:ext cx="6205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 quality and health impacts of </a:t>
            </a:r>
            <a:r>
              <a:rPr lang="en-US" u="sng" dirty="0"/>
              <a:t>Measures</a:t>
            </a:r>
            <a:r>
              <a:rPr lang="en-US" dirty="0"/>
              <a:t> relative to </a:t>
            </a:r>
            <a:r>
              <a:rPr lang="en-US" u="sng" dirty="0"/>
              <a:t>Reference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1B1B1DA-984A-4D07-D8DB-27260AC4D2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449927"/>
              </p:ext>
            </p:extLst>
          </p:nvPr>
        </p:nvGraphicFramePr>
        <p:xfrm>
          <a:off x="5463881" y="2985664"/>
          <a:ext cx="6531150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5079">
                  <a:extLst>
                    <a:ext uri="{9D8B030D-6E8A-4147-A177-3AD203B41FA5}">
                      <a16:colId xmlns:a16="http://schemas.microsoft.com/office/drawing/2014/main" val="3716528854"/>
                    </a:ext>
                  </a:extLst>
                </a:gridCol>
                <a:gridCol w="1305122">
                  <a:extLst>
                    <a:ext uri="{9D8B030D-6E8A-4147-A177-3AD203B41FA5}">
                      <a16:colId xmlns:a16="http://schemas.microsoft.com/office/drawing/2014/main" val="4028419332"/>
                    </a:ext>
                  </a:extLst>
                </a:gridCol>
                <a:gridCol w="1224718">
                  <a:extLst>
                    <a:ext uri="{9D8B030D-6E8A-4147-A177-3AD203B41FA5}">
                      <a16:colId xmlns:a16="http://schemas.microsoft.com/office/drawing/2014/main" val="3380704955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val="1698620225"/>
                    </a:ext>
                  </a:extLst>
                </a:gridCol>
                <a:gridCol w="1276231">
                  <a:extLst>
                    <a:ext uri="{9D8B030D-6E8A-4147-A177-3AD203B41FA5}">
                      <a16:colId xmlns:a16="http://schemas.microsoft.com/office/drawing/2014/main" val="11071201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dirty="0"/>
                        <a:t>Population-weighted change in concentration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2000" dirty="0"/>
                        <a:t>Monetized benefits </a:t>
                      </a:r>
                      <a:r>
                        <a:rPr lang="en-US" sz="1400" dirty="0"/>
                        <a:t>(2023$s @ 2% discount rate)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4062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Pollutant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2050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2050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7335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Ozone   </a:t>
                      </a:r>
                    </a:p>
                    <a:p>
                      <a:r>
                        <a:rPr lang="en-US" dirty="0"/>
                        <a:t>(MDA8 </a:t>
                      </a:r>
                      <a:r>
                        <a:rPr lang="en-US" dirty="0" err="1"/>
                        <a:t>ppbV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-6%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-10%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$89 billion </a:t>
                      </a:r>
                    </a:p>
                    <a:p>
                      <a:pPr algn="ctr"/>
                      <a:r>
                        <a:rPr lang="en-US" sz="1700" dirty="0"/>
                        <a:t>to </a:t>
                      </a:r>
                    </a:p>
                    <a:p>
                      <a:pPr algn="ctr"/>
                      <a:r>
                        <a:rPr lang="en-US" sz="1700" dirty="0"/>
                        <a:t>$130 billion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700" dirty="0"/>
                        <a:t>$210 billion</a:t>
                      </a:r>
                    </a:p>
                    <a:p>
                      <a:pPr algn="ctr"/>
                      <a:r>
                        <a:rPr lang="en-US" sz="1700" dirty="0"/>
                        <a:t>to </a:t>
                      </a:r>
                    </a:p>
                    <a:p>
                      <a:pPr algn="ctr"/>
                      <a:r>
                        <a:rPr lang="en-US" sz="1700" dirty="0"/>
                        <a:t>$300 billion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32439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PM2.5</a:t>
                      </a:r>
                    </a:p>
                    <a:p>
                      <a:r>
                        <a:rPr lang="en-US" dirty="0"/>
                        <a:t>(</a:t>
                      </a:r>
                      <a:r>
                        <a:rPr lang="en-US" dirty="0">
                          <a:latin typeface="Symbol" panose="05050102010706020507" pitchFamily="18" charset="2"/>
                        </a:rPr>
                        <a:t>m</a:t>
                      </a:r>
                      <a:r>
                        <a:rPr lang="en-US" dirty="0"/>
                        <a:t>g/m</a:t>
                      </a:r>
                      <a:r>
                        <a:rPr lang="en-US" baseline="30000" dirty="0"/>
                        <a:t>3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-5%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959165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BA711B0-34D7-820F-A09D-BB07CF2CF7A7}"/>
              </a:ext>
            </a:extLst>
          </p:cNvPr>
          <p:cNvSpPr txBox="1"/>
          <p:nvPr/>
        </p:nvSpPr>
        <p:spPr>
          <a:xfrm>
            <a:off x="5131254" y="6211208"/>
            <a:ext cx="6482154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Notes: </a:t>
            </a:r>
          </a:p>
          <a:p>
            <a:r>
              <a:rPr lang="en-US" sz="800" dirty="0"/>
              <a:t>* MDA8 represents the maximum daily 8-hour average ozone concentration, a metric that is used in determining attainment status </a:t>
            </a:r>
          </a:p>
          <a:p>
            <a:r>
              <a:rPr lang="en-US" sz="800" dirty="0"/>
              <a:t>** “Low and High values represent differences in the methods used to estimate some of the health impacts in COBRA.” – COBRA Users’ Guide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3281065-B245-E3EF-F058-537B302B3192}"/>
              </a:ext>
            </a:extLst>
          </p:cNvPr>
          <p:cNvGrpSpPr/>
          <p:nvPr/>
        </p:nvGrpSpPr>
        <p:grpSpPr>
          <a:xfrm>
            <a:off x="284934" y="1083890"/>
            <a:ext cx="4846320" cy="2839086"/>
            <a:chOff x="347452" y="3792994"/>
            <a:chExt cx="4846320" cy="28390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9FFDDA7-87A4-2B8C-89DF-24990F877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7452" y="4111226"/>
              <a:ext cx="4846320" cy="247831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54BF48C-AB31-FECC-DF2D-2561036D588E}"/>
                </a:ext>
              </a:extLst>
            </p:cNvPr>
            <p:cNvSpPr txBox="1"/>
            <p:nvPr/>
          </p:nvSpPr>
          <p:spPr>
            <a:xfrm>
              <a:off x="776892" y="3792994"/>
              <a:ext cx="40639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Change in O3 concentration (</a:t>
              </a:r>
              <a:r>
                <a:rPr lang="en-US" dirty="0" err="1"/>
                <a:t>ppbV</a:t>
              </a:r>
              <a:r>
                <a:rPr lang="en-US" dirty="0"/>
                <a:t>), 2050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BC42099-8D09-0FC6-F2DF-57861EF4DD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4813" y="5909157"/>
              <a:ext cx="171686" cy="680385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2B51854-DCFD-F306-FBC8-8787BC148572}"/>
                </a:ext>
              </a:extLst>
            </p:cNvPr>
            <p:cNvSpPr txBox="1"/>
            <p:nvPr/>
          </p:nvSpPr>
          <p:spPr>
            <a:xfrm>
              <a:off x="470863" y="5847250"/>
              <a:ext cx="752129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&gt; - 0.81</a:t>
              </a:r>
            </a:p>
            <a:p>
              <a:r>
                <a:rPr lang="en-US" sz="900" dirty="0"/>
                <a:t>-0.81 to -1.3</a:t>
              </a:r>
            </a:p>
            <a:p>
              <a:r>
                <a:rPr lang="en-US" sz="900" dirty="0"/>
                <a:t>-1.3 to -1.6</a:t>
              </a:r>
            </a:p>
            <a:p>
              <a:r>
                <a:rPr lang="en-US" sz="900" dirty="0"/>
                <a:t>-1.6 to -1.8</a:t>
              </a:r>
            </a:p>
            <a:p>
              <a:r>
                <a:rPr lang="en-US" sz="900" dirty="0"/>
                <a:t>&lt; -1.8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535504-CB14-2156-C080-07ED7DADD5F1}"/>
              </a:ext>
            </a:extLst>
          </p:cNvPr>
          <p:cNvGrpSpPr/>
          <p:nvPr/>
        </p:nvGrpSpPr>
        <p:grpSpPr>
          <a:xfrm>
            <a:off x="284934" y="3966126"/>
            <a:ext cx="4846320" cy="2733873"/>
            <a:chOff x="284934" y="3966126"/>
            <a:chExt cx="4846320" cy="2733873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91132C-4BDC-00E3-54DF-2F4CAFF61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4934" y="4303081"/>
              <a:ext cx="4846320" cy="23537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57ECE7-87A4-D193-2061-14A4613DA492}"/>
                </a:ext>
              </a:extLst>
            </p:cNvPr>
            <p:cNvSpPr txBox="1"/>
            <p:nvPr/>
          </p:nvSpPr>
          <p:spPr>
            <a:xfrm>
              <a:off x="468412" y="3966126"/>
              <a:ext cx="4597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Change in PM2.5 concentration (</a:t>
              </a:r>
              <a:r>
                <a:rPr lang="en-US" dirty="0">
                  <a:latin typeface="Symbol" panose="05050102010706020507" pitchFamily="18" charset="2"/>
                </a:rPr>
                <a:t>m</a:t>
              </a:r>
              <a:r>
                <a:rPr lang="en-US" dirty="0"/>
                <a:t>g/m</a:t>
              </a:r>
              <a:r>
                <a:rPr lang="en-US" baseline="30000" dirty="0"/>
                <a:t>3</a:t>
              </a:r>
              <a:r>
                <a:rPr lang="en-US" dirty="0"/>
                <a:t>), 2050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264C14-9B46-E515-7EB1-96B8E485B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2295" y="5947546"/>
              <a:ext cx="171686" cy="680385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F53621D-205C-B10C-6793-A90D7C72B322}"/>
                </a:ext>
              </a:extLst>
            </p:cNvPr>
            <p:cNvSpPr txBox="1"/>
            <p:nvPr/>
          </p:nvSpPr>
          <p:spPr>
            <a:xfrm>
              <a:off x="423945" y="5915169"/>
              <a:ext cx="809837" cy="784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dirty="0"/>
                <a:t>&gt; - 0.07</a:t>
              </a:r>
            </a:p>
            <a:p>
              <a:r>
                <a:rPr lang="en-US" sz="900" dirty="0"/>
                <a:t>-0.07 to -0.13</a:t>
              </a:r>
            </a:p>
            <a:p>
              <a:r>
                <a:rPr lang="en-US" sz="900" dirty="0"/>
                <a:t>-0.13 to -0.19</a:t>
              </a:r>
            </a:p>
            <a:p>
              <a:r>
                <a:rPr lang="en-US" sz="900" dirty="0"/>
                <a:t>-0.19 to -0.30</a:t>
              </a:r>
            </a:p>
            <a:p>
              <a:r>
                <a:rPr lang="en-US" sz="900" dirty="0"/>
                <a:t>&lt; -0.30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A5F2232-607F-2C79-734C-FCB41FDC1A87}"/>
              </a:ext>
            </a:extLst>
          </p:cNvPr>
          <p:cNvSpPr txBox="1"/>
          <p:nvPr/>
        </p:nvSpPr>
        <p:spPr>
          <a:xfrm>
            <a:off x="7487920" y="1513245"/>
            <a:ext cx="225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https://epa.gov/cobra</a:t>
            </a:r>
          </a:p>
        </p:txBody>
      </p:sp>
    </p:spTree>
    <p:extLst>
      <p:ext uri="{BB962C8B-B14F-4D97-AF65-F5344CB8AC3E}">
        <p14:creationId xmlns:p14="http://schemas.microsoft.com/office/powerpoint/2010/main" val="3272357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Investigating environmental justice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BD18C36-5505-1704-6BC5-7B4A9E1DAC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600" y="1246345"/>
            <a:ext cx="11053613" cy="5674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Where are these benefits occurring and who is affected?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174C18-E148-E3B7-07BE-67826A7C0927}"/>
              </a:ext>
            </a:extLst>
          </p:cNvPr>
          <p:cNvSpPr txBox="1"/>
          <p:nvPr/>
        </p:nvSpPr>
        <p:spPr>
          <a:xfrm>
            <a:off x="462703" y="1975682"/>
            <a:ext cx="4993717" cy="34932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Combine air quality changes by county with county-level demographic data from </a:t>
            </a:r>
            <a:r>
              <a:rPr lang="en-US" dirty="0" err="1"/>
              <a:t>EJScreen</a:t>
            </a:r>
            <a:r>
              <a:rPr lang="en-US" dirty="0"/>
              <a:t>, the Census, and other data sources.</a:t>
            </a:r>
          </a:p>
          <a:p>
            <a:endParaRPr lang="en-US" sz="1100" dirty="0"/>
          </a:p>
          <a:p>
            <a:r>
              <a:rPr lang="en-US" sz="1800" dirty="0"/>
              <a:t>Factors: </a:t>
            </a:r>
          </a:p>
          <a:p>
            <a:r>
              <a:rPr lang="en-US" sz="1600" dirty="0"/>
              <a:t>    - Percent low income</a:t>
            </a:r>
          </a:p>
          <a:p>
            <a:r>
              <a:rPr lang="en-US" sz="1600" dirty="0"/>
              <a:t>    - Percent people of color</a:t>
            </a:r>
          </a:p>
          <a:p>
            <a:r>
              <a:rPr lang="en-US" sz="1600" dirty="0"/>
              <a:t>    - Land use type (metro, urban, rural)</a:t>
            </a:r>
          </a:p>
          <a:p>
            <a:r>
              <a:rPr lang="en-US" sz="1600" dirty="0"/>
              <a:t>    - Region of country</a:t>
            </a:r>
          </a:p>
          <a:p>
            <a:endParaRPr lang="en-US" dirty="0"/>
          </a:p>
          <a:p>
            <a:r>
              <a:rPr lang="en-US" dirty="0"/>
              <a:t>Use machine-learning approaches such as CART and Random Forest to develop insights.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B49FBF0-95B9-DF6B-0986-F50A4F41A2BC}"/>
              </a:ext>
            </a:extLst>
          </p:cNvPr>
          <p:cNvGrpSpPr/>
          <p:nvPr/>
        </p:nvGrpSpPr>
        <p:grpSpPr>
          <a:xfrm>
            <a:off x="5785177" y="1975682"/>
            <a:ext cx="5944120" cy="2994552"/>
            <a:chOff x="5846093" y="1781130"/>
            <a:chExt cx="5944120" cy="2994552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55B3DDD3-99B0-CE25-16D5-77276BB7848B}"/>
                </a:ext>
              </a:extLst>
            </p:cNvPr>
            <p:cNvSpPr/>
            <p:nvPr/>
          </p:nvSpPr>
          <p:spPr>
            <a:xfrm>
              <a:off x="5846093" y="1781130"/>
              <a:ext cx="5944120" cy="29945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079DE27-76B0-8E47-139A-3FF814B3366D}"/>
                </a:ext>
              </a:extLst>
            </p:cNvPr>
            <p:cNvSpPr/>
            <p:nvPr/>
          </p:nvSpPr>
          <p:spPr>
            <a:xfrm>
              <a:off x="5885096" y="2054150"/>
              <a:ext cx="3289237" cy="2600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5CC4724-3731-2F4E-2793-E9732979A9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8646" y="2137008"/>
              <a:ext cx="5861229" cy="2583983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984B389-257F-44E4-1574-8DADE41F7331}"/>
                </a:ext>
              </a:extLst>
            </p:cNvPr>
            <p:cNvSpPr txBox="1"/>
            <p:nvPr/>
          </p:nvSpPr>
          <p:spPr>
            <a:xfrm>
              <a:off x="6257792" y="1828055"/>
              <a:ext cx="5146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CART analysis of changes in PM concentrations, 2035</a:t>
              </a: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0233D15-DB97-BF6C-065B-D6423DAFD7A4}"/>
              </a:ext>
            </a:extLst>
          </p:cNvPr>
          <p:cNvSpPr txBox="1"/>
          <p:nvPr/>
        </p:nvSpPr>
        <p:spPr>
          <a:xfrm>
            <a:off x="5785177" y="5079440"/>
            <a:ext cx="5944120" cy="1231106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sz="1800" dirty="0"/>
              <a:t>Insights: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PM reductions most sensitive to part of country, with South, then Midwest seeing greatest reductions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In the South and Midwest, the greatest PM reductions tended to be in areas with &lt; 57% people of color, but &gt; 34% low income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65B8280-3BB4-E9B6-15D1-BD3A9E4978A8}"/>
              </a:ext>
            </a:extLst>
          </p:cNvPr>
          <p:cNvSpPr txBox="1"/>
          <p:nvPr/>
        </p:nvSpPr>
        <p:spPr>
          <a:xfrm>
            <a:off x="1102191" y="6503080"/>
            <a:ext cx="98186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Note: We are very early in adding these capabilities to our team but are excited about the insights they can provide.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418CFB7-3325-2900-131E-5E7165C600B9}"/>
              </a:ext>
            </a:extLst>
          </p:cNvPr>
          <p:cNvSpPr txBox="1"/>
          <p:nvPr/>
        </p:nvSpPr>
        <p:spPr>
          <a:xfrm>
            <a:off x="462703" y="5852815"/>
            <a:ext cx="36413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Trinity White starting to explore these methods</a:t>
            </a:r>
          </a:p>
        </p:txBody>
      </p:sp>
    </p:spTree>
    <p:extLst>
      <p:ext uri="{BB962C8B-B14F-4D97-AF65-F5344CB8AC3E}">
        <p14:creationId xmlns:p14="http://schemas.microsoft.com/office/powerpoint/2010/main" val="23670067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FA6D-E80F-9F9F-7886-6FA1F554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home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BBD8-5BEC-4FA9-A4EF-252580455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45" y="1191333"/>
            <a:ext cx="11367910" cy="5666667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GCAM-USA has the potential to be an important tool in state climate planning</a:t>
            </a:r>
          </a:p>
          <a:p>
            <a:r>
              <a:rPr lang="en-US" sz="2800" dirty="0"/>
              <a:t>GLIMPSE addresses many of the barriers to running GCAM-USA</a:t>
            </a:r>
          </a:p>
          <a:p>
            <a:r>
              <a:rPr lang="en-US" sz="2800" dirty="0"/>
              <a:t>GLIMPSE is not a “turnkey” modeling system</a:t>
            </a:r>
          </a:p>
          <a:p>
            <a:pPr lvl="1"/>
            <a:r>
              <a:rPr lang="en-US" sz="2400" dirty="0"/>
              <a:t>Applications are often an iterative process involving experimentation, learning, and refining assumptions</a:t>
            </a:r>
          </a:p>
          <a:p>
            <a:pPr lvl="1"/>
            <a:r>
              <a:rPr lang="en-US" sz="2400" dirty="0"/>
              <a:t>Understanding how GCAM works is critical in interpreting results. This requires a commitment of time and effort needed for experimentation</a:t>
            </a:r>
          </a:p>
          <a:p>
            <a:r>
              <a:rPr lang="en-US" sz="2800" dirty="0"/>
              <a:t>Insights can be gained from big-picture dynamics, but it is always advisable to explore small-scale dynamics</a:t>
            </a:r>
          </a:p>
          <a:p>
            <a:pPr lvl="1"/>
            <a:r>
              <a:rPr lang="en-US" sz="2400" dirty="0"/>
              <a:t>Why did the model get the result that it did?</a:t>
            </a:r>
          </a:p>
          <a:p>
            <a:pPr lvl="1"/>
            <a:r>
              <a:rPr lang="en-US" sz="2400" dirty="0"/>
              <a:t>Was this response reasonable?</a:t>
            </a:r>
          </a:p>
          <a:p>
            <a:pPr lvl="1"/>
            <a:r>
              <a:rPr lang="en-US" sz="2400" dirty="0"/>
              <a:t>Are there real-world factors that were not modeled but which could impact this response? </a:t>
            </a:r>
          </a:p>
        </p:txBody>
      </p:sp>
    </p:spTree>
    <p:extLst>
      <p:ext uri="{BB962C8B-B14F-4D97-AF65-F5344CB8AC3E}">
        <p14:creationId xmlns:p14="http://schemas.microsoft.com/office/powerpoint/2010/main" val="2613103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825B4-E5F1-6B80-C378-E0D6BD1AE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821AA-8BC5-4ECB-D0D0-4080A2BC40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724" y="1436914"/>
            <a:ext cx="11157155" cy="4740049"/>
          </a:xfrm>
        </p:spPr>
        <p:txBody>
          <a:bodyPr/>
          <a:lstStyle/>
          <a:p>
            <a:r>
              <a:rPr lang="en-US" dirty="0"/>
              <a:t>Contact: </a:t>
            </a:r>
          </a:p>
          <a:p>
            <a:pPr lvl="1"/>
            <a:r>
              <a:rPr lang="en-US" dirty="0">
                <a:hlinkClick r:id="rId2"/>
              </a:rPr>
              <a:t>Loughlin.Dan@epa.gov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glimpse@epa.gov</a:t>
            </a:r>
            <a:r>
              <a:rPr lang="en-US" dirty="0"/>
              <a:t> </a:t>
            </a:r>
          </a:p>
          <a:p>
            <a:r>
              <a:rPr lang="en-US" dirty="0"/>
              <a:t>To keep up with GLIMPSE developments: </a:t>
            </a:r>
          </a:p>
          <a:p>
            <a:pPr lvl="1"/>
            <a:r>
              <a:rPr lang="en-US" dirty="0"/>
              <a:t>Visit </a:t>
            </a:r>
            <a:r>
              <a:rPr lang="en-US" dirty="0">
                <a:hlinkClick r:id="rId4"/>
              </a:rPr>
              <a:t>https://epa.gov/glimpse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Announcements</a:t>
            </a:r>
          </a:p>
          <a:p>
            <a:pPr lvl="2"/>
            <a:r>
              <a:rPr lang="en-US" dirty="0"/>
              <a:t>Users’ Guide</a:t>
            </a:r>
          </a:p>
          <a:p>
            <a:pPr lvl="2"/>
            <a:r>
              <a:rPr lang="en-US" dirty="0"/>
              <a:t>Links to training videos</a:t>
            </a:r>
          </a:p>
          <a:p>
            <a:pPr lvl="1"/>
            <a:r>
              <a:rPr lang="en-US" dirty="0"/>
              <a:t>Sign up for listserv by emailing </a:t>
            </a:r>
            <a:r>
              <a:rPr lang="en-US" dirty="0">
                <a:hlinkClick r:id="rId5"/>
              </a:rPr>
              <a:t>glimpse-news-subscribe@lists.epa.gov</a:t>
            </a:r>
            <a:r>
              <a:rPr lang="en-US" dirty="0"/>
              <a:t> </a:t>
            </a:r>
          </a:p>
        </p:txBody>
      </p:sp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B5515F0-3F00-F2DD-D4D4-233356D4A40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736" y="275922"/>
            <a:ext cx="3799127" cy="37983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3599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6999"/>
            <a:ext cx="10450859" cy="5402811"/>
          </a:xfrm>
        </p:spPr>
        <p:txBody>
          <a:bodyPr>
            <a:normAutofit/>
          </a:bodyPr>
          <a:lstStyle/>
          <a:p>
            <a:r>
              <a:rPr lang="en-US" dirty="0"/>
              <a:t>What is GCAM? What is GLIMPSE?</a:t>
            </a:r>
          </a:p>
          <a:p>
            <a:r>
              <a:rPr lang="en-US" dirty="0"/>
              <a:t>How can GLIMPSE be used in developing a CCAP?</a:t>
            </a:r>
          </a:p>
          <a:p>
            <a:pPr lvl="1"/>
            <a:r>
              <a:rPr lang="en-US" dirty="0"/>
              <a:t>Developing a GHG Inventory</a:t>
            </a:r>
          </a:p>
          <a:p>
            <a:pPr lvl="1"/>
            <a:r>
              <a:rPr lang="en-US" dirty="0"/>
              <a:t>Projecting GHG emissions into the future</a:t>
            </a:r>
          </a:p>
          <a:p>
            <a:pPr lvl="1"/>
            <a:r>
              <a:rPr lang="en-US" dirty="0"/>
              <a:t>Evaluating impacts of specific GHG mitigation measures</a:t>
            </a:r>
          </a:p>
          <a:p>
            <a:pPr lvl="1"/>
            <a:r>
              <a:rPr lang="en-US" dirty="0"/>
              <a:t>Identifying additional measures to meet a GHG reduction goal</a:t>
            </a:r>
          </a:p>
          <a:p>
            <a:pPr lvl="1"/>
            <a:r>
              <a:rPr lang="en-US" dirty="0"/>
              <a:t>Estimating air pollutant emission co-reductions</a:t>
            </a:r>
          </a:p>
          <a:p>
            <a:pPr lvl="1"/>
            <a:r>
              <a:rPr lang="en-US" dirty="0"/>
              <a:t>Estimating air quality and health benefits</a:t>
            </a:r>
          </a:p>
          <a:p>
            <a:r>
              <a:rPr lang="en-US" dirty="0"/>
              <a:t>What are the strengths and limitations of using GLIMPSE?</a:t>
            </a:r>
          </a:p>
          <a:p>
            <a:r>
              <a:rPr lang="en-US" dirty="0"/>
              <a:t>Where to get additional information?</a:t>
            </a:r>
          </a:p>
        </p:txBody>
      </p:sp>
    </p:spTree>
    <p:extLst>
      <p:ext uri="{BB962C8B-B14F-4D97-AF65-F5344CB8AC3E}">
        <p14:creationId xmlns:p14="http://schemas.microsoft.com/office/powerpoint/2010/main" val="20942841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323A172D-F069-BD3A-F260-49F14F3CFDF8}"/>
              </a:ext>
            </a:extLst>
          </p:cNvPr>
          <p:cNvGrpSpPr/>
          <p:nvPr/>
        </p:nvGrpSpPr>
        <p:grpSpPr>
          <a:xfrm>
            <a:off x="2380910" y="1807818"/>
            <a:ext cx="9547006" cy="5014756"/>
            <a:chOff x="2380910" y="1807818"/>
            <a:chExt cx="9547006" cy="5014756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5271796-1DA5-F6EE-885D-749951FBDD62}"/>
                </a:ext>
              </a:extLst>
            </p:cNvPr>
            <p:cNvSpPr/>
            <p:nvPr/>
          </p:nvSpPr>
          <p:spPr>
            <a:xfrm rot="21301529">
              <a:off x="2380910" y="1807818"/>
              <a:ext cx="9547006" cy="50147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B4CC34-41A8-D04B-3EC5-85012F29F36B}"/>
                </a:ext>
              </a:extLst>
            </p:cNvPr>
            <p:cNvSpPr txBox="1"/>
            <p:nvPr/>
          </p:nvSpPr>
          <p:spPr>
            <a:xfrm>
              <a:off x="8939645" y="2508145"/>
              <a:ext cx="1206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mbol" panose="05050102010706020507" pitchFamily="18" charset="2"/>
                </a:rPr>
                <a:t>D</a:t>
              </a:r>
              <a:r>
                <a:rPr lang="en-US" sz="1400" dirty="0"/>
                <a:t> buildings emissions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B9614E4-FB1C-B9E7-A3B4-13E1D3697B3A}"/>
                </a:ext>
              </a:extLst>
            </p:cNvPr>
            <p:cNvSpPr txBox="1"/>
            <p:nvPr/>
          </p:nvSpPr>
          <p:spPr>
            <a:xfrm>
              <a:off x="9531028" y="4703824"/>
              <a:ext cx="13120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mbol" panose="05050102010706020507" pitchFamily="18" charset="2"/>
                </a:rPr>
                <a:t>D</a:t>
              </a:r>
              <a:r>
                <a:rPr lang="en-US" sz="1400" dirty="0"/>
                <a:t> other transportation emissions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8D480D2-C814-BFA3-EB58-03E592B84969}"/>
                </a:ext>
              </a:extLst>
            </p:cNvPr>
            <p:cNvSpPr txBox="1"/>
            <p:nvPr/>
          </p:nvSpPr>
          <p:spPr>
            <a:xfrm>
              <a:off x="9605569" y="3473240"/>
              <a:ext cx="13120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mbol" panose="05050102010706020507" pitchFamily="18" charset="2"/>
                </a:rPr>
                <a:t>D</a:t>
              </a:r>
              <a:r>
                <a:rPr lang="en-US" sz="1400" dirty="0"/>
                <a:t> industrial emissions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9A931E9-316C-10E9-F0DC-202EC71EE5F8}"/>
                </a:ext>
              </a:extLst>
            </p:cNvPr>
            <p:cNvSpPr txBox="1"/>
            <p:nvPr/>
          </p:nvSpPr>
          <p:spPr>
            <a:xfrm>
              <a:off x="6386227" y="1861859"/>
              <a:ext cx="27115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/>
                <a:t>Quaternary</a:t>
              </a:r>
              <a:r>
                <a:rPr lang="en-US" i="1" dirty="0"/>
                <a:t> (price-induced)</a:t>
              </a:r>
            </a:p>
          </p:txBody>
        </p:sp>
        <p:sp>
          <p:nvSpPr>
            <p:cNvPr id="31" name="Arrow: Up-Down 30">
              <a:extLst>
                <a:ext uri="{FF2B5EF4-FFF2-40B4-BE49-F238E27FC236}">
                  <a16:creationId xmlns:a16="http://schemas.microsoft.com/office/drawing/2014/main" id="{071ED869-651D-F588-DB60-57AF86BDAAF0}"/>
                </a:ext>
              </a:extLst>
            </p:cNvPr>
            <p:cNvSpPr/>
            <p:nvPr/>
          </p:nvSpPr>
          <p:spPr>
            <a:xfrm>
              <a:off x="10646778" y="3571189"/>
              <a:ext cx="329338" cy="425271"/>
            </a:xfrm>
            <a:prstGeom prst="upDown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row: Up-Down 31">
              <a:extLst>
                <a:ext uri="{FF2B5EF4-FFF2-40B4-BE49-F238E27FC236}">
                  <a16:creationId xmlns:a16="http://schemas.microsoft.com/office/drawing/2014/main" id="{73BDE9B7-5036-1270-5FB2-DAA7EBC7A21B}"/>
                </a:ext>
              </a:extLst>
            </p:cNvPr>
            <p:cNvSpPr/>
            <p:nvPr/>
          </p:nvSpPr>
          <p:spPr>
            <a:xfrm>
              <a:off x="9969735" y="2553240"/>
              <a:ext cx="329338" cy="425271"/>
            </a:xfrm>
            <a:prstGeom prst="upDown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Arrow: Up-Down 32">
              <a:extLst>
                <a:ext uri="{FF2B5EF4-FFF2-40B4-BE49-F238E27FC236}">
                  <a16:creationId xmlns:a16="http://schemas.microsoft.com/office/drawing/2014/main" id="{5B3D4A8D-803A-D310-62FD-01FB46D5C7E1}"/>
                </a:ext>
              </a:extLst>
            </p:cNvPr>
            <p:cNvSpPr/>
            <p:nvPr/>
          </p:nvSpPr>
          <p:spPr>
            <a:xfrm>
              <a:off x="10752905" y="4838756"/>
              <a:ext cx="329338" cy="425271"/>
            </a:xfrm>
            <a:prstGeom prst="upDown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FFD8D6-E08D-6F71-1326-9216D815B0A4}"/>
              </a:ext>
            </a:extLst>
          </p:cNvPr>
          <p:cNvGrpSpPr/>
          <p:nvPr/>
        </p:nvGrpSpPr>
        <p:grpSpPr>
          <a:xfrm>
            <a:off x="2441743" y="2324201"/>
            <a:ext cx="7147248" cy="4226767"/>
            <a:chOff x="2441743" y="2324201"/>
            <a:chExt cx="7147248" cy="422676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7CDE602-4F25-DA86-54F4-F65B5ACFB72E}"/>
                </a:ext>
              </a:extLst>
            </p:cNvPr>
            <p:cNvSpPr/>
            <p:nvPr/>
          </p:nvSpPr>
          <p:spPr>
            <a:xfrm rot="21301529">
              <a:off x="2441743" y="2324201"/>
              <a:ext cx="7147248" cy="422676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C420B0A-6205-33B0-4839-DA0D140CAF2E}"/>
                </a:ext>
              </a:extLst>
            </p:cNvPr>
            <p:cNvSpPr txBox="1"/>
            <p:nvPr/>
          </p:nvSpPr>
          <p:spPr>
            <a:xfrm>
              <a:off x="6484612" y="2806946"/>
              <a:ext cx="1206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mbol" panose="05050102010706020507" pitchFamily="18" charset="2"/>
                </a:rPr>
                <a:t>D</a:t>
              </a:r>
              <a:r>
                <a:rPr lang="en-US" sz="1400" dirty="0"/>
                <a:t> coal mining emissions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1D4FD15-C9DA-BA0C-374E-892D56E3AA2B}"/>
                </a:ext>
              </a:extLst>
            </p:cNvPr>
            <p:cNvSpPr txBox="1"/>
            <p:nvPr/>
          </p:nvSpPr>
          <p:spPr>
            <a:xfrm>
              <a:off x="7241965" y="3670924"/>
              <a:ext cx="12064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mbol" panose="05050102010706020507" pitchFamily="18" charset="2"/>
                </a:rPr>
                <a:t>D</a:t>
              </a:r>
              <a:r>
                <a:rPr lang="en-US" sz="1400" dirty="0"/>
                <a:t> oil &amp; gas emissions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186F5E-3AF7-C6D5-422F-3DCC36CE66FE}"/>
                </a:ext>
              </a:extLst>
            </p:cNvPr>
            <p:cNvSpPr txBox="1"/>
            <p:nvPr/>
          </p:nvSpPr>
          <p:spPr>
            <a:xfrm>
              <a:off x="7733213" y="4494296"/>
              <a:ext cx="120643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mbol" panose="05050102010706020507" pitchFamily="18" charset="2"/>
                </a:rPr>
                <a:t>D</a:t>
              </a:r>
              <a:r>
                <a:rPr lang="en-US" sz="1400" dirty="0"/>
                <a:t> biomass production emissions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BA8E87-F5AB-10E1-8913-632F9058E935}"/>
                </a:ext>
              </a:extLst>
            </p:cNvPr>
            <p:cNvSpPr txBox="1"/>
            <p:nvPr/>
          </p:nvSpPr>
          <p:spPr>
            <a:xfrm>
              <a:off x="4273910" y="2644784"/>
              <a:ext cx="1692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/>
                <a:t>Tertiary</a:t>
              </a:r>
              <a:r>
                <a:rPr lang="en-US" i="1" dirty="0"/>
                <a:t> (supply)</a:t>
              </a:r>
            </a:p>
          </p:txBody>
        </p:sp>
        <p:sp>
          <p:nvSpPr>
            <p:cNvPr id="10" name="Arrow: Up-Down 9">
              <a:extLst>
                <a:ext uri="{FF2B5EF4-FFF2-40B4-BE49-F238E27FC236}">
                  <a16:creationId xmlns:a16="http://schemas.microsoft.com/office/drawing/2014/main" id="{718EA3A4-49A1-1450-490E-88A30485399C}"/>
                </a:ext>
              </a:extLst>
            </p:cNvPr>
            <p:cNvSpPr/>
            <p:nvPr/>
          </p:nvSpPr>
          <p:spPr>
            <a:xfrm>
              <a:off x="8209537" y="3719898"/>
              <a:ext cx="329338" cy="425271"/>
            </a:xfrm>
            <a:prstGeom prst="upDown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Arrow: Up-Down 10">
              <a:extLst>
                <a:ext uri="{FF2B5EF4-FFF2-40B4-BE49-F238E27FC236}">
                  <a16:creationId xmlns:a16="http://schemas.microsoft.com/office/drawing/2014/main" id="{E727FE5E-C58E-F1A3-7032-FD4F3DC76E9F}"/>
                </a:ext>
              </a:extLst>
            </p:cNvPr>
            <p:cNvSpPr/>
            <p:nvPr/>
          </p:nvSpPr>
          <p:spPr>
            <a:xfrm>
              <a:off x="7684389" y="2866743"/>
              <a:ext cx="329338" cy="425271"/>
            </a:xfrm>
            <a:prstGeom prst="upDown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Arrow: Up-Down 33">
              <a:extLst>
                <a:ext uri="{FF2B5EF4-FFF2-40B4-BE49-F238E27FC236}">
                  <a16:creationId xmlns:a16="http://schemas.microsoft.com/office/drawing/2014/main" id="{BBD67401-404B-FBEE-CA01-7F2945B4AFCE}"/>
                </a:ext>
              </a:extLst>
            </p:cNvPr>
            <p:cNvSpPr/>
            <p:nvPr/>
          </p:nvSpPr>
          <p:spPr>
            <a:xfrm>
              <a:off x="8704632" y="4543270"/>
              <a:ext cx="329338" cy="425271"/>
            </a:xfrm>
            <a:prstGeom prst="upDown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3E063BD-DC67-8900-D128-FCE12BC5F946}"/>
              </a:ext>
            </a:extLst>
          </p:cNvPr>
          <p:cNvGrpSpPr/>
          <p:nvPr/>
        </p:nvGrpSpPr>
        <p:grpSpPr>
          <a:xfrm>
            <a:off x="2535743" y="3117447"/>
            <a:ext cx="4685080" cy="3009611"/>
            <a:chOff x="2535743" y="3117447"/>
            <a:chExt cx="4685080" cy="3009611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B15DCE9-FC41-8054-3EBF-2C2E6158BEF3}"/>
                </a:ext>
              </a:extLst>
            </p:cNvPr>
            <p:cNvSpPr/>
            <p:nvPr/>
          </p:nvSpPr>
          <p:spPr>
            <a:xfrm rot="21298117">
              <a:off x="2535743" y="3117447"/>
              <a:ext cx="4685080" cy="300961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708DC6C-A1E1-A21A-B7E6-7E9E3EEA4293}"/>
                </a:ext>
              </a:extLst>
            </p:cNvPr>
            <p:cNvSpPr txBox="1"/>
            <p:nvPr/>
          </p:nvSpPr>
          <p:spPr>
            <a:xfrm>
              <a:off x="4727346" y="3744459"/>
              <a:ext cx="1122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mbol" panose="05050102010706020507" pitchFamily="18" charset="2"/>
                </a:rPr>
                <a:t>D</a:t>
              </a:r>
              <a:r>
                <a:rPr lang="en-US" sz="1400" dirty="0"/>
                <a:t> power</a:t>
              </a:r>
            </a:p>
            <a:p>
              <a:r>
                <a:rPr lang="en-US" sz="1400" dirty="0"/>
                <a:t>emissions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DA1A7E6-E5F4-0969-E0C2-FEB9C3961B52}"/>
                </a:ext>
              </a:extLst>
            </p:cNvPr>
            <p:cNvSpPr txBox="1"/>
            <p:nvPr/>
          </p:nvSpPr>
          <p:spPr>
            <a:xfrm>
              <a:off x="5288349" y="4365307"/>
              <a:ext cx="11220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mbol" panose="05050102010706020507" pitchFamily="18" charset="2"/>
                </a:rPr>
                <a:t>D</a:t>
              </a:r>
              <a:r>
                <a:rPr lang="en-US" sz="1400" dirty="0"/>
                <a:t> refinery</a:t>
              </a:r>
            </a:p>
            <a:p>
              <a:r>
                <a:rPr lang="en-US" sz="1400" dirty="0"/>
                <a:t>emissions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96A426-4C9E-5782-1D19-4090B3CDD3CD}"/>
                </a:ext>
              </a:extLst>
            </p:cNvPr>
            <p:cNvSpPr txBox="1"/>
            <p:nvPr/>
          </p:nvSpPr>
          <p:spPr>
            <a:xfrm>
              <a:off x="5099453" y="5073156"/>
              <a:ext cx="120643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latin typeface="Symbol" panose="05050102010706020507" pitchFamily="18" charset="2"/>
                </a:rPr>
                <a:t>D</a:t>
              </a:r>
              <a:r>
                <a:rPr lang="en-US" sz="1400" dirty="0"/>
                <a:t> bio-refinery</a:t>
              </a:r>
            </a:p>
            <a:p>
              <a:r>
                <a:rPr lang="en-US" sz="1400" dirty="0"/>
                <a:t>emissions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4CC4F0-343E-0F75-6510-09EAE4767D7E}"/>
                </a:ext>
              </a:extLst>
            </p:cNvPr>
            <p:cNvSpPr txBox="1"/>
            <p:nvPr/>
          </p:nvSpPr>
          <p:spPr>
            <a:xfrm>
              <a:off x="3532309" y="3354752"/>
              <a:ext cx="28058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/>
                <a:t>Secondary</a:t>
              </a:r>
              <a:r>
                <a:rPr lang="en-US" i="1" dirty="0"/>
                <a:t> (fuel production)</a:t>
              </a:r>
            </a:p>
          </p:txBody>
        </p:sp>
        <p:sp>
          <p:nvSpPr>
            <p:cNvPr id="5" name="Arrow: Down 4">
              <a:extLst>
                <a:ext uri="{FF2B5EF4-FFF2-40B4-BE49-F238E27FC236}">
                  <a16:creationId xmlns:a16="http://schemas.microsoft.com/office/drawing/2014/main" id="{F9570629-620D-9C21-C8A8-D0409E9F013A}"/>
                </a:ext>
              </a:extLst>
            </p:cNvPr>
            <p:cNvSpPr/>
            <p:nvPr/>
          </p:nvSpPr>
          <p:spPr>
            <a:xfrm rot="10800000">
              <a:off x="5559154" y="3842771"/>
              <a:ext cx="372420" cy="307379"/>
            </a:xfrm>
            <a:prstGeom prst="downArrow">
              <a:avLst/>
            </a:prstGeom>
            <a:solidFill>
              <a:schemeClr val="accent2"/>
            </a:solidFill>
          </p:spPr>
          <p:style>
            <a:lnRef idx="2">
              <a:schemeClr val="accent2">
                <a:shade val="15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Arrow: Down 5">
              <a:extLst>
                <a:ext uri="{FF2B5EF4-FFF2-40B4-BE49-F238E27FC236}">
                  <a16:creationId xmlns:a16="http://schemas.microsoft.com/office/drawing/2014/main" id="{9DEA3832-1A60-A5EB-8D8E-3673B2C31BC2}"/>
                </a:ext>
              </a:extLst>
            </p:cNvPr>
            <p:cNvSpPr/>
            <p:nvPr/>
          </p:nvSpPr>
          <p:spPr>
            <a:xfrm>
              <a:off x="6151995" y="4521055"/>
              <a:ext cx="372420" cy="307379"/>
            </a:xfrm>
            <a:prstGeom prst="down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Arrow: Up-Down 8">
              <a:extLst>
                <a:ext uri="{FF2B5EF4-FFF2-40B4-BE49-F238E27FC236}">
                  <a16:creationId xmlns:a16="http://schemas.microsoft.com/office/drawing/2014/main" id="{1017B56E-F42C-2041-F9F7-C145564920F1}"/>
                </a:ext>
              </a:extLst>
            </p:cNvPr>
            <p:cNvSpPr/>
            <p:nvPr/>
          </p:nvSpPr>
          <p:spPr>
            <a:xfrm>
              <a:off x="6207285" y="5134644"/>
              <a:ext cx="329338" cy="425271"/>
            </a:xfrm>
            <a:prstGeom prst="upDownArrow">
              <a:avLst/>
            </a:prstGeom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specific reduction measures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F46769-5CB4-3D01-540E-6C5402719E97}"/>
              </a:ext>
            </a:extLst>
          </p:cNvPr>
          <p:cNvSpPr txBox="1">
            <a:spLocks/>
          </p:cNvSpPr>
          <p:nvPr/>
        </p:nvSpPr>
        <p:spPr>
          <a:xfrm>
            <a:off x="166628" y="942823"/>
            <a:ext cx="11697478" cy="545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Example of dynamics captured in GCAM-USA: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System-wide impacts of vehicle electrification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EF53DB6-BFB8-950C-8290-AE921541081F}"/>
              </a:ext>
            </a:extLst>
          </p:cNvPr>
          <p:cNvSpPr txBox="1"/>
          <p:nvPr/>
        </p:nvSpPr>
        <p:spPr>
          <a:xfrm>
            <a:off x="877235" y="5232960"/>
            <a:ext cx="1513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Measure:</a:t>
            </a:r>
          </a:p>
          <a:p>
            <a:r>
              <a:rPr lang="en-US" sz="2400" dirty="0"/>
              <a:t>EV subsidy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C2E65B5-41F7-B220-A011-F4906FAE40DE}"/>
              </a:ext>
            </a:extLst>
          </p:cNvPr>
          <p:cNvGrpSpPr/>
          <p:nvPr/>
        </p:nvGrpSpPr>
        <p:grpSpPr>
          <a:xfrm>
            <a:off x="2635723" y="4145777"/>
            <a:ext cx="2304661" cy="1474237"/>
            <a:chOff x="2635723" y="4145777"/>
            <a:chExt cx="2304661" cy="1474237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4FBFF07-E783-FB7D-52DF-4ACBDA29BE71}"/>
                </a:ext>
              </a:extLst>
            </p:cNvPr>
            <p:cNvSpPr/>
            <p:nvPr/>
          </p:nvSpPr>
          <p:spPr>
            <a:xfrm rot="21352265">
              <a:off x="2635723" y="4145777"/>
              <a:ext cx="2304661" cy="1474237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0FB4CB-7353-8B87-B2FC-5691C84D5158}"/>
                </a:ext>
              </a:extLst>
            </p:cNvPr>
            <p:cNvSpPr txBox="1"/>
            <p:nvPr/>
          </p:nvSpPr>
          <p:spPr>
            <a:xfrm>
              <a:off x="3532309" y="4755906"/>
              <a:ext cx="11031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Symbol" panose="05050102010706020507" pitchFamily="18" charset="2"/>
                </a:rPr>
                <a:t>D</a:t>
              </a:r>
              <a:r>
                <a:rPr lang="en-US" dirty="0">
                  <a:solidFill>
                    <a:schemeClr val="bg1"/>
                  </a:solidFill>
                </a:rPr>
                <a:t> onroad </a:t>
              </a:r>
            </a:p>
            <a:p>
              <a:r>
                <a:rPr lang="en-US" dirty="0">
                  <a:solidFill>
                    <a:schemeClr val="bg1"/>
                  </a:solidFill>
                </a:rPr>
                <a:t>emissions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8CBA0EF-80C2-C78C-857B-7F5184E31A88}"/>
                </a:ext>
              </a:extLst>
            </p:cNvPr>
            <p:cNvSpPr txBox="1"/>
            <p:nvPr/>
          </p:nvSpPr>
          <p:spPr>
            <a:xfrm>
              <a:off x="3033188" y="4252920"/>
              <a:ext cx="91678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u="sng" dirty="0">
                  <a:solidFill>
                    <a:schemeClr val="bg1"/>
                  </a:solidFill>
                </a:rPr>
                <a:t>Primary</a:t>
              </a:r>
            </a:p>
          </p:txBody>
        </p:sp>
        <p:sp>
          <p:nvSpPr>
            <p:cNvPr id="3" name="Arrow: Down 2">
              <a:extLst>
                <a:ext uri="{FF2B5EF4-FFF2-40B4-BE49-F238E27FC236}">
                  <a16:creationId xmlns:a16="http://schemas.microsoft.com/office/drawing/2014/main" id="{AA0E9228-78C8-4B3A-40FF-4F160216ED82}"/>
                </a:ext>
              </a:extLst>
            </p:cNvPr>
            <p:cNvSpPr/>
            <p:nvPr/>
          </p:nvSpPr>
          <p:spPr>
            <a:xfrm>
              <a:off x="3148951" y="4932104"/>
              <a:ext cx="372420" cy="307379"/>
            </a:xfrm>
            <a:prstGeom prst="down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F67AED3-7967-A8D9-F0CF-FA09C85CABCB}"/>
              </a:ext>
            </a:extLst>
          </p:cNvPr>
          <p:cNvSpPr txBox="1"/>
          <p:nvPr/>
        </p:nvSpPr>
        <p:spPr>
          <a:xfrm>
            <a:off x="304770" y="2686123"/>
            <a:ext cx="15540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Overall?</a:t>
            </a:r>
          </a:p>
        </p:txBody>
      </p:sp>
    </p:spTree>
    <p:extLst>
      <p:ext uri="{BB962C8B-B14F-4D97-AF65-F5344CB8AC3E}">
        <p14:creationId xmlns:p14="http://schemas.microsoft.com/office/powerpoint/2010/main" val="3113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7FA6D-E80F-9F9F-7886-6FA1F554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ABBD8-5BEC-4FA9-A4EF-252580455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045" y="1191333"/>
            <a:ext cx="11367910" cy="5666667"/>
          </a:xfrm>
        </p:spPr>
        <p:txBody>
          <a:bodyPr>
            <a:normAutofit/>
          </a:bodyPr>
          <a:lstStyle/>
          <a:p>
            <a:r>
              <a:rPr lang="en-US" dirty="0"/>
              <a:t>Inflation Reduction Act of 2022 </a:t>
            </a:r>
          </a:p>
          <a:p>
            <a:pPr lvl="1"/>
            <a:r>
              <a:rPr lang="en-US" dirty="0"/>
              <a:t>Climate Pollution Reduction Grant Program (CPRG) administered by EPA</a:t>
            </a:r>
          </a:p>
          <a:p>
            <a:pPr lvl="1"/>
            <a:r>
              <a:rPr lang="en-US" dirty="0"/>
              <a:t>CPRG provides funds for: </a:t>
            </a:r>
          </a:p>
          <a:p>
            <a:pPr lvl="2"/>
            <a:r>
              <a:rPr lang="en-US" dirty="0"/>
              <a:t>Climate planning</a:t>
            </a:r>
          </a:p>
          <a:p>
            <a:pPr lvl="3"/>
            <a:r>
              <a:rPr lang="en-US" sz="1800" dirty="0"/>
              <a:t>Priority Climate Action Plans PCAP (early 2024)</a:t>
            </a:r>
          </a:p>
          <a:p>
            <a:pPr lvl="3"/>
            <a:r>
              <a:rPr lang="en-US" sz="1800" dirty="0"/>
              <a:t>Comprehensive Climate Action Plans (mid-to-late 2025) </a:t>
            </a:r>
          </a:p>
          <a:p>
            <a:pPr lvl="2"/>
            <a:r>
              <a:rPr lang="en-US" dirty="0"/>
              <a:t>Implementation of mitigation measures</a:t>
            </a:r>
          </a:p>
        </p:txBody>
      </p:sp>
    </p:spTree>
    <p:extLst>
      <p:ext uri="{BB962C8B-B14F-4D97-AF65-F5344CB8AC3E}">
        <p14:creationId xmlns:p14="http://schemas.microsoft.com/office/powerpoint/2010/main" val="332268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40A1AE-2AE4-F1DC-8712-0293F4BF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5025"/>
            <a:ext cx="10020300" cy="802053"/>
          </a:xfrm>
        </p:spPr>
        <p:txBody>
          <a:bodyPr/>
          <a:lstStyle/>
          <a:p>
            <a:r>
              <a:rPr lang="en-US" dirty="0"/>
              <a:t>How can GLIMPSE support a CCAP?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5B239B9-3B55-56B6-873F-8A59F8B89F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4587256"/>
              </p:ext>
            </p:extLst>
          </p:nvPr>
        </p:nvGraphicFramePr>
        <p:xfrm>
          <a:off x="881062" y="2312947"/>
          <a:ext cx="10429876" cy="3754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416D04-8BF2-4A2D-F530-0AC2D9B5A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69691" y="1423999"/>
            <a:ext cx="10852618" cy="11228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defTabSz="914400">
              <a:lnSpc>
                <a:spcPct val="107000"/>
              </a:lnSpc>
              <a:defRPr/>
            </a:pPr>
            <a:r>
              <a:rPr lang="en-US" sz="3200" dirty="0">
                <a:solidFill>
                  <a:prstClr val="black"/>
                </a:solidFill>
                <a:cs typeface="Arial"/>
              </a:rPr>
              <a:t>Capabilities relevant to climate planning:</a:t>
            </a:r>
          </a:p>
          <a:p>
            <a:pPr marL="914400" lvl="1" indent="-457200" defTabSz="914400">
              <a:lnSpc>
                <a:spcPct val="107000"/>
              </a:lnSpc>
              <a:buFont typeface="Arial" panose="020B0604020202020204" pitchFamily="34" charset="0"/>
              <a:buChar char="•"/>
              <a:defRPr/>
            </a:pPr>
            <a:endParaRPr lang="en-US" sz="3200" dirty="0">
              <a:solidFill>
                <a:prstClr val="black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960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2950B74-F3A8-41E9-B8AD-C7B5EBD2BD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77382F0-A515-4946-9D48-36F67AF798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D30BD0-8C2B-42E3-8B9E-193831B3E1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0800F7C-0B21-4F08-A361-F8D893203A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D73BC4C-ADCA-4F40-ADE2-5552405094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C5874F-18D6-416C-97C4-57EFAB8895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1AB1-3D7D-9E3E-5E79-0F0E38A7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Change Analysis Model (GCAM)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0B3F-31F8-A460-6A66-9E0F64C2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247" y="1143000"/>
            <a:ext cx="5477172" cy="5483349"/>
          </a:xfrm>
          <a:solidFill>
            <a:srgbClr val="DEEBF7"/>
          </a:solidFill>
          <a:ln w="28575"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endParaRPr lang="en-US" sz="400" dirty="0"/>
          </a:p>
          <a:p>
            <a:pPr>
              <a:spcBef>
                <a:spcPts val="1200"/>
              </a:spcBef>
            </a:pPr>
            <a:r>
              <a:rPr lang="en-US" sz="2400" dirty="0"/>
              <a:t>Type: </a:t>
            </a:r>
          </a:p>
          <a:p>
            <a:pPr lvl="1"/>
            <a:r>
              <a:rPr lang="en-US" sz="2000" dirty="0"/>
              <a:t>human-Earth systems simulation model</a:t>
            </a:r>
          </a:p>
          <a:p>
            <a:pPr lvl="1"/>
            <a:r>
              <a:rPr lang="en-US" sz="2000" dirty="0"/>
              <a:t>state-level resolution (GCAM-USA)</a:t>
            </a:r>
          </a:p>
          <a:p>
            <a:r>
              <a:rPr lang="en-US" sz="2400" dirty="0"/>
              <a:t>Attributes: </a:t>
            </a:r>
          </a:p>
          <a:p>
            <a:pPr lvl="1"/>
            <a:r>
              <a:rPr lang="en-US" sz="2000" dirty="0"/>
              <a:t>Open source, freely available</a:t>
            </a:r>
          </a:p>
          <a:p>
            <a:pPr lvl="1"/>
            <a:r>
              <a:rPr lang="en-US" sz="2000" dirty="0"/>
              <a:t>Operates on Windows, Mac, Unix</a:t>
            </a:r>
          </a:p>
          <a:p>
            <a:pPr lvl="1"/>
            <a:r>
              <a:rPr lang="en-US" sz="2000" dirty="0"/>
              <a:t>Runtime of 30 minutes to several hours</a:t>
            </a:r>
          </a:p>
          <a:p>
            <a:pPr lvl="1"/>
            <a:r>
              <a:rPr lang="en-US" sz="2000" dirty="0"/>
              <a:t>Sectoral coverage: </a:t>
            </a:r>
          </a:p>
          <a:p>
            <a:pPr marL="914400" lvl="2" indent="0">
              <a:buNone/>
            </a:pPr>
            <a:r>
              <a:rPr lang="en-US" sz="1800" dirty="0"/>
              <a:t>energy supply and demand, electricity, refining, industry, buildings, transportation, agriculture</a:t>
            </a:r>
          </a:p>
          <a:p>
            <a:pPr lvl="1"/>
            <a:r>
              <a:rPr lang="en-US" sz="2000" dirty="0"/>
              <a:t>Temporal coverage: </a:t>
            </a:r>
          </a:p>
          <a:p>
            <a:pPr marL="914400" lvl="2" indent="0">
              <a:buNone/>
            </a:pPr>
            <a:r>
              <a:rPr lang="en-US" sz="1800" dirty="0"/>
              <a:t>2015 to 2050 in 5-year increments</a:t>
            </a:r>
          </a:p>
          <a:p>
            <a:pPr marL="228600" lvl="1">
              <a:spcBef>
                <a:spcPts val="1000"/>
              </a:spcBef>
            </a:pPr>
            <a:r>
              <a:rPr lang="en-US" sz="2400" dirty="0"/>
              <a:t>Lead developer: </a:t>
            </a:r>
          </a:p>
          <a:p>
            <a:pPr lvl="1"/>
            <a:r>
              <a:rPr lang="en-US" sz="2000" dirty="0"/>
              <a:t>Pacific Northwest National Laboratory (PNNL)</a:t>
            </a:r>
          </a:p>
          <a:p>
            <a:r>
              <a:rPr lang="en-US" sz="2200" dirty="0"/>
              <a:t>GCAM has approximately 40 years of development and hundreds of published applications</a:t>
            </a:r>
          </a:p>
          <a:p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5D6889-A1C0-3CE1-6FAE-DC8A45310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7" r="14197"/>
          <a:stretch/>
        </p:blipFill>
        <p:spPr>
          <a:xfrm>
            <a:off x="5837377" y="1354847"/>
            <a:ext cx="6206836" cy="49329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B256DD-F121-12B4-C963-986294C9B264}"/>
              </a:ext>
            </a:extLst>
          </p:cNvPr>
          <p:cNvSpPr txBox="1"/>
          <p:nvPr/>
        </p:nvSpPr>
        <p:spPr>
          <a:xfrm>
            <a:off x="5772725" y="6287795"/>
            <a:ext cx="2500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Graphic developed by PNNL</a:t>
            </a:r>
          </a:p>
        </p:txBody>
      </p:sp>
    </p:spTree>
    <p:extLst>
      <p:ext uri="{BB962C8B-B14F-4D97-AF65-F5344CB8AC3E}">
        <p14:creationId xmlns:p14="http://schemas.microsoft.com/office/powerpoint/2010/main" val="257558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91AB1-3D7D-9E3E-5E79-0F0E38A76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GLIMPSE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C0B3F-31F8-A460-6A66-9E0F64C24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600" y="1315303"/>
            <a:ext cx="5482677" cy="5245132"/>
          </a:xfrm>
          <a:solidFill>
            <a:srgbClr val="DEEBF7"/>
          </a:solidFill>
          <a:ln w="2857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500" dirty="0"/>
          </a:p>
          <a:p>
            <a:r>
              <a:rPr lang="en-US" sz="2800" dirty="0"/>
              <a:t>Developed by EPA </a:t>
            </a:r>
          </a:p>
          <a:p>
            <a:r>
              <a:rPr lang="en-US" sz="2800" dirty="0"/>
              <a:t>Graphical User Interface for GCAM</a:t>
            </a:r>
          </a:p>
          <a:p>
            <a:r>
              <a:rPr lang="en-US" sz="2800" dirty="0"/>
              <a:t>Addresses usability barriers</a:t>
            </a:r>
          </a:p>
          <a:p>
            <a:r>
              <a:rPr lang="en-US" sz="2800" dirty="0"/>
              <a:t>Facilitates:</a:t>
            </a:r>
          </a:p>
          <a:p>
            <a:pPr lvl="1"/>
            <a:r>
              <a:rPr lang="en-US" sz="2400" dirty="0"/>
              <a:t>Representing policies and measures</a:t>
            </a:r>
          </a:p>
          <a:p>
            <a:pPr lvl="1"/>
            <a:r>
              <a:rPr lang="en-US" sz="2400" dirty="0"/>
              <a:t>Constructing scenarios</a:t>
            </a:r>
          </a:p>
          <a:p>
            <a:pPr lvl="1"/>
            <a:r>
              <a:rPr lang="en-US" sz="2400" dirty="0"/>
              <a:t>Executing GCAM</a:t>
            </a:r>
          </a:p>
          <a:p>
            <a:pPr lvl="1"/>
            <a:r>
              <a:rPr lang="en-US" sz="2400" dirty="0"/>
              <a:t>Visualizing and analyzing results</a:t>
            </a:r>
          </a:p>
          <a:p>
            <a:pPr lvl="1"/>
            <a:r>
              <a:rPr lang="en-US" sz="2400" dirty="0"/>
              <a:t>Archiving and repeatability</a:t>
            </a:r>
          </a:p>
          <a:p>
            <a:r>
              <a:rPr lang="en-US" sz="2400" dirty="0"/>
              <a:t>Can be linked to other tools/models to estimate air quality and health impacts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9EA6C-C04C-4397-98AF-89EAD82586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8138" y="1734534"/>
            <a:ext cx="6237439" cy="4268084"/>
          </a:xfrm>
          <a:prstGeom prst="rect">
            <a:avLst/>
          </a:prstGeom>
          <a:ln>
            <a:solidFill>
              <a:schemeClr val="tx1"/>
            </a:solidFill>
          </a:ln>
          <a:effectLst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516CB5-4AF2-4641-B20E-9A39CD180E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699" y="2850297"/>
            <a:ext cx="4515017" cy="3417499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C7385B9-7717-1FC1-6047-2E44D9E91B31}"/>
              </a:ext>
            </a:extLst>
          </p:cNvPr>
          <p:cNvSpPr txBox="1"/>
          <p:nvPr/>
        </p:nvSpPr>
        <p:spPr>
          <a:xfrm>
            <a:off x="5941926" y="1315303"/>
            <a:ext cx="610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GCAM Long-term Interactive Multi-Pollutant Scenario Evaluator</a:t>
            </a:r>
          </a:p>
        </p:txBody>
      </p:sp>
    </p:spTree>
    <p:extLst>
      <p:ext uri="{BB962C8B-B14F-4D97-AF65-F5344CB8AC3E}">
        <p14:creationId xmlns:p14="http://schemas.microsoft.com/office/powerpoint/2010/main" val="2219735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9EAF4EE-2B00-CF31-5C7A-055456FE5060}"/>
              </a:ext>
            </a:extLst>
          </p:cNvPr>
          <p:cNvGrpSpPr/>
          <p:nvPr/>
        </p:nvGrpSpPr>
        <p:grpSpPr>
          <a:xfrm>
            <a:off x="7961090" y="2149147"/>
            <a:ext cx="4114800" cy="3907917"/>
            <a:chOff x="7961090" y="2149147"/>
            <a:chExt cx="4114800" cy="39079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19355F5-BEE3-9090-E08D-7B97C305F0C6}"/>
                </a:ext>
              </a:extLst>
            </p:cNvPr>
            <p:cNvGrpSpPr/>
            <p:nvPr/>
          </p:nvGrpSpPr>
          <p:grpSpPr>
            <a:xfrm>
              <a:off x="8208748" y="2149147"/>
              <a:ext cx="3867141" cy="3844212"/>
              <a:chOff x="8208748" y="2149147"/>
              <a:chExt cx="3867141" cy="3844212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7AAFEB2-730E-F10A-506A-1935B63B8E87}"/>
                  </a:ext>
                </a:extLst>
              </p:cNvPr>
              <p:cNvSpPr/>
              <p:nvPr/>
            </p:nvSpPr>
            <p:spPr>
              <a:xfrm>
                <a:off x="8208748" y="2149147"/>
                <a:ext cx="3867141" cy="384421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DBDF159-FA96-6A09-CB52-F22279072530}"/>
                  </a:ext>
                </a:extLst>
              </p:cNvPr>
              <p:cNvSpPr txBox="1"/>
              <p:nvPr/>
            </p:nvSpPr>
            <p:spPr>
              <a:xfrm>
                <a:off x="8755490" y="2240449"/>
                <a:ext cx="30159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CO2 emissions by sector, 2020</a:t>
                </a:r>
              </a:p>
            </p:txBody>
          </p:sp>
        </p:grpSp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63344233-C9B2-8B96-4A87-1DFD6396BBD5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57176835"/>
                </p:ext>
              </p:extLst>
            </p:nvPr>
          </p:nvGraphicFramePr>
          <p:xfrm>
            <a:off x="7961090" y="2474693"/>
            <a:ext cx="4114800" cy="358237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5CDDBE3B-DA5D-5B97-A47E-A6F339244B09}"/>
              </a:ext>
            </a:extLst>
          </p:cNvPr>
          <p:cNvSpPr/>
          <p:nvPr/>
        </p:nvSpPr>
        <p:spPr>
          <a:xfrm>
            <a:off x="91307" y="1990725"/>
            <a:ext cx="4354916" cy="40663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a GHG inventory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C9B2B-A62F-AFBB-3EA6-4DC8CB1835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22" y="1240968"/>
            <a:ext cx="11697478" cy="54562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GLIMPSE represents economic activity and tracks GHG emissions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2FB2BA-46CA-70D7-1157-1CC199CE4379}"/>
              </a:ext>
            </a:extLst>
          </p:cNvPr>
          <p:cNvSpPr txBox="1"/>
          <p:nvPr/>
        </p:nvSpPr>
        <p:spPr>
          <a:xfrm>
            <a:off x="207185" y="2113766"/>
            <a:ext cx="4163985" cy="3908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/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GHG emissions </a:t>
            </a:r>
          </a:p>
          <a:p>
            <a:endParaRPr lang="en-US" sz="1000" dirty="0"/>
          </a:p>
          <a:p>
            <a:r>
              <a:rPr lang="en-US" sz="2000" dirty="0"/>
              <a:t>CO2: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Based upon fuel-based carbon content </a:t>
            </a:r>
          </a:p>
          <a:p>
            <a:endParaRPr lang="en-US" sz="1800" dirty="0"/>
          </a:p>
          <a:p>
            <a:r>
              <a:rPr lang="en-US" sz="2000" dirty="0"/>
              <a:t>Non-CO2 GHGs: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Included </a:t>
            </a:r>
          </a:p>
          <a:p>
            <a:pPr lvl="1"/>
            <a:r>
              <a:rPr lang="en-US" sz="1600" dirty="0"/>
              <a:t>Methane (CH4)</a:t>
            </a:r>
          </a:p>
          <a:p>
            <a:pPr lvl="1"/>
            <a:r>
              <a:rPr lang="en-US" sz="1600" dirty="0"/>
              <a:t>Nitrous oxide (N2O)</a:t>
            </a:r>
          </a:p>
          <a:p>
            <a:pPr lvl="1"/>
            <a:r>
              <a:rPr lang="en-US" sz="1600" dirty="0"/>
              <a:t>Hydrofluorocarbon gases (HFC)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Sources of EFs</a:t>
            </a:r>
          </a:p>
          <a:p>
            <a:pPr lvl="1"/>
            <a:r>
              <a:rPr lang="en-US" sz="1600" dirty="0"/>
              <a:t>International Energy Agency</a:t>
            </a:r>
          </a:p>
          <a:p>
            <a:pPr lvl="1"/>
            <a:r>
              <a:rPr lang="en-US" sz="1600" dirty="0" err="1"/>
              <a:t>Emis</a:t>
            </a:r>
            <a:r>
              <a:rPr lang="en-US" sz="1600" dirty="0"/>
              <a:t>. Database for Global Atmos. Res.</a:t>
            </a:r>
          </a:p>
          <a:p>
            <a:pPr lvl="1"/>
            <a:r>
              <a:rPr lang="en-US" sz="1600" dirty="0"/>
              <a:t>Community Emissions Data System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66BFFE1-987E-BFE5-A521-6B0EEC660C75}"/>
              </a:ext>
            </a:extLst>
          </p:cNvPr>
          <p:cNvGrpSpPr/>
          <p:nvPr/>
        </p:nvGrpSpPr>
        <p:grpSpPr>
          <a:xfrm>
            <a:off x="4601805" y="2146041"/>
            <a:ext cx="3498986" cy="4030831"/>
            <a:chOff x="4601805" y="2146041"/>
            <a:chExt cx="3498986" cy="403083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8F9C6BF-99C1-0EC2-5D01-2C498481B31B}"/>
                </a:ext>
              </a:extLst>
            </p:cNvPr>
            <p:cNvSpPr/>
            <p:nvPr/>
          </p:nvSpPr>
          <p:spPr>
            <a:xfrm>
              <a:off x="4601805" y="2146041"/>
              <a:ext cx="3498986" cy="38442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Chart 3">
              <a:extLst>
                <a:ext uri="{FF2B5EF4-FFF2-40B4-BE49-F238E27FC236}">
                  <a16:creationId xmlns:a16="http://schemas.microsoft.com/office/drawing/2014/main" id="{0D108033-1EE9-B0C1-9A1D-8987038646B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5317248"/>
                </p:ext>
              </p:extLst>
            </p:nvPr>
          </p:nvGraphicFramePr>
          <p:xfrm>
            <a:off x="4686273" y="2659816"/>
            <a:ext cx="3291840" cy="351705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4225C77-45C4-35E7-60FC-A6CC43AB4837}"/>
                </a:ext>
              </a:extLst>
            </p:cNvPr>
            <p:cNvSpPr txBox="1"/>
            <p:nvPr/>
          </p:nvSpPr>
          <p:spPr>
            <a:xfrm>
              <a:off x="4795933" y="2240449"/>
              <a:ext cx="31843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GHG emissions by species, 2020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274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C1BA93-607B-652C-34D0-718FE773D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Projecting GHGs into the future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A76F8F2-50A8-CFC2-4F7E-034A53805E0E}"/>
              </a:ext>
            </a:extLst>
          </p:cNvPr>
          <p:cNvGrpSpPr/>
          <p:nvPr/>
        </p:nvGrpSpPr>
        <p:grpSpPr>
          <a:xfrm>
            <a:off x="5327776" y="2006092"/>
            <a:ext cx="6781801" cy="4767943"/>
            <a:chOff x="5327776" y="2006092"/>
            <a:chExt cx="6781801" cy="4767943"/>
          </a:xfrm>
        </p:grpSpPr>
        <p:graphicFrame>
          <p:nvGraphicFramePr>
            <p:cNvPr id="5" name="Chart 4">
              <a:extLst>
                <a:ext uri="{FF2B5EF4-FFF2-40B4-BE49-F238E27FC236}">
                  <a16:creationId xmlns:a16="http://schemas.microsoft.com/office/drawing/2014/main" id="{B68A08D7-06B5-B916-84AA-DA78542168AA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37461057"/>
                </p:ext>
              </p:extLst>
            </p:nvPr>
          </p:nvGraphicFramePr>
          <p:xfrm>
            <a:off x="5327776" y="2006092"/>
            <a:ext cx="6781801" cy="47679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2F87F3-E753-016A-97C3-3A1B17AC497A}"/>
                </a:ext>
              </a:extLst>
            </p:cNvPr>
            <p:cNvSpPr txBox="1"/>
            <p:nvPr/>
          </p:nvSpPr>
          <p:spPr>
            <a:xfrm>
              <a:off x="6467417" y="5519818"/>
              <a:ext cx="72006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Electric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286D9E5-274B-EBC7-1A41-3BF691CAA521}"/>
                </a:ext>
              </a:extLst>
            </p:cNvPr>
            <p:cNvSpPr txBox="1"/>
            <p:nvPr/>
          </p:nvSpPr>
          <p:spPr>
            <a:xfrm>
              <a:off x="6301270" y="4652165"/>
              <a:ext cx="7879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Industry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D95E70D-9E74-51A2-1A5B-3FBCB6AC0AA0}"/>
                </a:ext>
              </a:extLst>
            </p:cNvPr>
            <p:cNvSpPr txBox="1"/>
            <p:nvPr/>
          </p:nvSpPr>
          <p:spPr>
            <a:xfrm>
              <a:off x="7859434" y="3664966"/>
              <a:ext cx="15245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Onroad-Passenger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851F3B2-EA6D-FBF8-A1A7-0217DBFEA1EE}"/>
                </a:ext>
              </a:extLst>
            </p:cNvPr>
            <p:cNvSpPr txBox="1"/>
            <p:nvPr/>
          </p:nvSpPr>
          <p:spPr>
            <a:xfrm>
              <a:off x="8077671" y="4003520"/>
              <a:ext cx="12998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Onroad-Freight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90080F3-33F4-88A1-34B9-43B6818480CD}"/>
                </a:ext>
              </a:extLst>
            </p:cNvPr>
            <p:cNvSpPr txBox="1"/>
            <p:nvPr/>
          </p:nvSpPr>
          <p:spPr>
            <a:xfrm>
              <a:off x="7262828" y="4258307"/>
              <a:ext cx="18790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Air-Locomotive-Marine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184011D-2FFA-2522-CFEC-7990684F0A2C}"/>
                </a:ext>
              </a:extLst>
            </p:cNvPr>
            <p:cNvSpPr txBox="1"/>
            <p:nvPr/>
          </p:nvSpPr>
          <p:spPr>
            <a:xfrm>
              <a:off x="9148413" y="5350541"/>
              <a:ext cx="56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bg1"/>
                  </a:solidFill>
                </a:rPr>
                <a:t>Fuels</a:t>
              </a: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FF46769-5CB4-3D01-540E-6C5402719E97}"/>
              </a:ext>
            </a:extLst>
          </p:cNvPr>
          <p:cNvSpPr txBox="1">
            <a:spLocks/>
          </p:cNvSpPr>
          <p:nvPr/>
        </p:nvSpPr>
        <p:spPr>
          <a:xfrm>
            <a:off x="494522" y="1250299"/>
            <a:ext cx="11697478" cy="545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GLIMPSE simulates evolution of these systems through time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8664B-C184-6AF1-653A-3EAC7A088A44}"/>
              </a:ext>
            </a:extLst>
          </p:cNvPr>
          <p:cNvSpPr txBox="1"/>
          <p:nvPr/>
        </p:nvSpPr>
        <p:spPr>
          <a:xfrm>
            <a:off x="182586" y="2595941"/>
            <a:ext cx="4909884" cy="32316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>
                <a:solidFill>
                  <a:schemeClr val="tx1"/>
                </a:solidFill>
              </a:defRPr>
            </a:lvl1pPr>
            <a:lvl2pPr marL="742950" lvl="1" indent="-285750"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Considerations in making projections:</a:t>
            </a:r>
          </a:p>
          <a:p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Population growth and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Economic growth and transformation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Climate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Technology change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Competition for energy, biomass, land and water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Other interactions across sectors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Policies that impact these factors</a:t>
            </a:r>
          </a:p>
        </p:txBody>
      </p:sp>
    </p:spTree>
    <p:extLst>
      <p:ext uri="{BB962C8B-B14F-4D97-AF65-F5344CB8AC3E}">
        <p14:creationId xmlns:p14="http://schemas.microsoft.com/office/powerpoint/2010/main" val="3769246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B40A1AE-2AE4-F1DC-8712-0293F4BFC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1700" y="75025"/>
            <a:ext cx="10020300" cy="802053"/>
          </a:xfrm>
        </p:spPr>
        <p:txBody>
          <a:bodyPr/>
          <a:lstStyle/>
          <a:p>
            <a:r>
              <a:rPr lang="en-US" dirty="0"/>
              <a:t>Evaluating specific reduction measures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1B154B5-B704-449E-1737-12C30FB92D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1384502"/>
              </p:ext>
            </p:extLst>
          </p:nvPr>
        </p:nvGraphicFramePr>
        <p:xfrm>
          <a:off x="0" y="1614678"/>
          <a:ext cx="11859768" cy="5004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CD6C2-0C00-B0D6-353C-89A802E5065F}"/>
              </a:ext>
            </a:extLst>
          </p:cNvPr>
          <p:cNvSpPr txBox="1">
            <a:spLocks/>
          </p:cNvSpPr>
          <p:nvPr/>
        </p:nvSpPr>
        <p:spPr>
          <a:xfrm>
            <a:off x="494522" y="1107618"/>
            <a:ext cx="11697478" cy="54562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GLIMPSE has specific “levers” for many GHG reduction measures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51ED5-CA5C-1F6C-79BD-D65C9169BC0A}"/>
              </a:ext>
            </a:extLst>
          </p:cNvPr>
          <p:cNvSpPr txBox="1"/>
          <p:nvPr/>
        </p:nvSpPr>
        <p:spPr>
          <a:xfrm>
            <a:off x="3744409" y="6540671"/>
            <a:ext cx="66557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Through share weights, we can simulate changes in bias (e.g., range anxiety)</a:t>
            </a:r>
          </a:p>
        </p:txBody>
      </p:sp>
    </p:spTree>
    <p:extLst>
      <p:ext uri="{BB962C8B-B14F-4D97-AF65-F5344CB8AC3E}">
        <p14:creationId xmlns:p14="http://schemas.microsoft.com/office/powerpoint/2010/main" val="2479257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7A52CBB0-919A-4C60-BA67-70001AA43A66}" vid="{1B8BF0E2-237B-4E43-8999-0959616131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ource xmlns="http://schemas.microsoft.com/sharepoint/v3/fields" xsi:nil="true"/>
    <Language xmlns="http://schemas.microsoft.com/sharepoint/v3">English</Language>
    <_ip_UnifiedCompliancePolicyUIAction xmlns="http://schemas.microsoft.com/sharepoint/v3" xsi:nil="true"/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Record xmlns="4ffa91fb-a0ff-4ac5-b2db-65c790d184a4">Shared</Record>
    <_ip_UnifiedCompliancePolicyProperties xmlns="http://schemas.microsoft.com/sharepoint/v3" xsi:nil="true"/>
    <Rights xmlns="4ffa91fb-a0ff-4ac5-b2db-65c790d184a4" xsi:nil="true"/>
    <Document_x0020_Creation_x0020_Date xmlns="4ffa91fb-a0ff-4ac5-b2db-65c790d184a4">2024-05-13T13:47:15+00:00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  <TaxCatchAll xmlns="4ffa91fb-a0ff-4ac5-b2db-65c790d184a4" xsi:nil="true"/>
    <lcf76f155ced4ddcb4097134ff3c332f xmlns="3d00cabe-74f9-499f-ba26-1e0076cbc6cc">
      <Terms xmlns="http://schemas.microsoft.com/office/infopath/2007/PartnerControls"/>
    </lcf76f155ced4ddcb4097134ff3c332f>
    <QR xmlns="3d00cabe-74f9-499f-ba26-1e0076cbc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8B916ED2FB6A47AFA4E05A3E606BD3" ma:contentTypeVersion="18" ma:contentTypeDescription="Create a new document." ma:contentTypeScope="" ma:versionID="037d718c13ecf496b85507e24cff1ef9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3d00cabe-74f9-499f-ba26-1e0076cbc6cc" xmlns:ns6="2755580c-7c5f-43cf-bd85-5c868b718937" targetNamespace="http://schemas.microsoft.com/office/2006/metadata/properties" ma:root="true" ma:fieldsID="ed2291405e15572f42fcbf93c486b6bb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3d00cabe-74f9-499f-ba26-1e0076cbc6cc"/>
    <xsd:import namespace="2755580c-7c5f-43cf-bd85-5c868b71893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lcf76f155ced4ddcb4097134ff3c332f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MediaServiceDateTaken" minOccurs="0"/>
                <xsd:element ref="ns5:MediaLengthInSeconds" minOccurs="0"/>
                <xsd:element ref="ns5:MediaServiceObjectDetectorVersions" minOccurs="0"/>
                <xsd:element ref="ns5:QR" minOccurs="0"/>
                <xsd:element ref="ns5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  <xsd:element name="_ip_UnifiedCompliancePolicyProperties" ma:index="4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4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 ma:readOnly="false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2582a83a-5ba4-475b-879f-7d1d20bd718f}" ma:internalName="TaxCatchAllLabel" ma:readOnly="true" ma:showField="CatchAllDataLabel" ma:web="2755580c-7c5f-43cf-bd85-5c868b7189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2582a83a-5ba4-475b-879f-7d1d20bd718f}" ma:internalName="TaxCatchAll" ma:showField="CatchAllData" ma:web="2755580c-7c5f-43cf-bd85-5c868b7189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00cabe-74f9-499f-ba26-1e0076cbc6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3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QR" ma:index="40" nillable="true" ma:displayName="QR" ma:format="Dropdown" ma:internalName="QR">
      <xsd:simpleType>
        <xsd:restriction base="dms:Choice">
          <xsd:enumeration value="STATE"/>
          <xsd:enumeration value="MSA"/>
        </xsd:restriction>
      </xsd:simpleType>
    </xsd:element>
    <xsd:element name="MediaServiceSearchProperties" ma:index="4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55580c-7c5f-43cf-bd85-5c868b71893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haredContentType xmlns="Microsoft.SharePoint.Taxonomy.ContentTypeSync" SourceId="29f62856-1543-49d4-a736-4569d363f533" ContentTypeId="0x0101" PreviousValue="false"/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D23889-91FE-4F96-8BC7-FA593D09EB4C}">
  <ds:schemaRefs>
    <ds:schemaRef ds:uri="http://schemas.microsoft.com/sharepoint/v3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sharepoint/v3/fields"/>
    <ds:schemaRef ds:uri="2755580c-7c5f-43cf-bd85-5c868b718937"/>
    <ds:schemaRef ds:uri="http://purl.org/dc/terms/"/>
    <ds:schemaRef ds:uri="http://purl.org/dc/dcmitype/"/>
    <ds:schemaRef ds:uri="3d00cabe-74f9-499f-ba26-1e0076cbc6cc"/>
    <ds:schemaRef ds:uri="http://schemas.microsoft.com/sharepoint.v3"/>
    <ds:schemaRef ds:uri="4ffa91fb-a0ff-4ac5-b2db-65c790d184a4"/>
  </ds:schemaRefs>
</ds:datastoreItem>
</file>

<file path=customXml/itemProps2.xml><?xml version="1.0" encoding="utf-8"?>
<ds:datastoreItem xmlns:ds="http://schemas.openxmlformats.org/officeDocument/2006/customXml" ds:itemID="{53FB1730-53E7-4076-AF51-A9034D4C35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ffa91fb-a0ff-4ac5-b2db-65c790d184a4"/>
    <ds:schemaRef ds:uri="http://schemas.microsoft.com/sharepoint.v3"/>
    <ds:schemaRef ds:uri="http://schemas.microsoft.com/sharepoint/v3/fields"/>
    <ds:schemaRef ds:uri="3d00cabe-74f9-499f-ba26-1e0076cbc6cc"/>
    <ds:schemaRef ds:uri="2755580c-7c5f-43cf-bd85-5c868b7189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4D83226-BEFB-434E-95A1-2C1F187EF0C0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F43C1546-3901-4E3F-AAFA-A0EDA24C52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 2_16x9</Template>
  <TotalTime>10965</TotalTime>
  <Words>2596</Words>
  <Application>Microsoft Office PowerPoint</Application>
  <PresentationFormat>Widescreen</PresentationFormat>
  <Paragraphs>429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Symbol</vt:lpstr>
      <vt:lpstr>Office Theme</vt:lpstr>
      <vt:lpstr>PowerPoint Presentation</vt:lpstr>
      <vt:lpstr>Foreword</vt:lpstr>
      <vt:lpstr>Context</vt:lpstr>
      <vt:lpstr>How can GLIMPSE support a CCAP?</vt:lpstr>
      <vt:lpstr>Global Change Analysis Model (GCAM)</vt:lpstr>
      <vt:lpstr>GLIMPSE Software</vt:lpstr>
      <vt:lpstr>Developing a GHG inventory</vt:lpstr>
      <vt:lpstr>Projecting GHGs into the future</vt:lpstr>
      <vt:lpstr>Evaluating specific reduction measures</vt:lpstr>
      <vt:lpstr>Evaluating packages of reduction measures</vt:lpstr>
      <vt:lpstr>Evaluating packages of reduction measures</vt:lpstr>
      <vt:lpstr>Evaluating packages of reduction measures</vt:lpstr>
      <vt:lpstr>Evaluating packages of reduction measures</vt:lpstr>
      <vt:lpstr>Evaluating packages of reduction measures</vt:lpstr>
      <vt:lpstr>Evaluating packages of reduction measures</vt:lpstr>
      <vt:lpstr>Evaluating packages of reduction measures</vt:lpstr>
      <vt:lpstr>Evaluating packages of mitigation measures</vt:lpstr>
      <vt:lpstr>Identifying strategies for achieving goal</vt:lpstr>
      <vt:lpstr>Identifying strategies for achieving goal</vt:lpstr>
      <vt:lpstr>Estimating air pollutant co-reductions</vt:lpstr>
      <vt:lpstr>Estimating air pollutant co-reductions</vt:lpstr>
      <vt:lpstr>Evaluating air quality and health benefits</vt:lpstr>
      <vt:lpstr>Investigating environmental justice</vt:lpstr>
      <vt:lpstr>Take home thoughts</vt:lpstr>
      <vt:lpstr>Questions?</vt:lpstr>
      <vt:lpstr>Outline</vt:lpstr>
      <vt:lpstr>Evaluating specific reduction measures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Line 1 Presentation Title Line 2</dc:title>
  <dc:creator>DHL</dc:creator>
  <cp:lastModifiedBy>Loughlin, Dan</cp:lastModifiedBy>
  <cp:revision>51</cp:revision>
  <dcterms:created xsi:type="dcterms:W3CDTF">2024-05-07T15:13:51Z</dcterms:created>
  <dcterms:modified xsi:type="dcterms:W3CDTF">2024-10-22T01:39:53Z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0x0101005B8B916ED2FB6A47AFA4E05A3E606BD3</vt:lpwstr>
  </property>
  <property fmtid="{D5CDD505-2E9C-101B-9397-08002B2CF9AE}" pid="3" name="TaxKeyword">
    <vt:lpwstr/>
  </property>
  <property fmtid="{D5CDD505-2E9C-101B-9397-08002B2CF9AE}" pid="4" name="Document Type">
    <vt:lpwstr/>
  </property>
  <property fmtid="{D5CDD505-2E9C-101B-9397-08002B2CF9AE}" pid="5" name="MediaServiceImageTags">
    <vt:lpwstr/>
  </property>
  <property fmtid="{D5CDD505-2E9C-101B-9397-08002B2CF9AE}" pid="6" name="e3f09c3df709400db2417a7161762d62">
    <vt:lpwstr/>
  </property>
  <property fmtid="{D5CDD505-2E9C-101B-9397-08002B2CF9AE}" pid="7" name="EPA_x0020_Subject">
    <vt:lpwstr/>
  </property>
  <property fmtid="{D5CDD505-2E9C-101B-9397-08002B2CF9AE}" pid="8" name="EPA Subject">
    <vt:lpwstr/>
  </property>
</Properties>
</file>