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7" r:id="rId5"/>
    <p:sldId id="319" r:id="rId6"/>
    <p:sldId id="320" r:id="rId7"/>
    <p:sldId id="329" r:id="rId8"/>
    <p:sldId id="316" r:id="rId9"/>
    <p:sldId id="330" r:id="rId10"/>
    <p:sldId id="269" r:id="rId11"/>
    <p:sldId id="331" r:id="rId12"/>
    <p:sldId id="321" r:id="rId13"/>
    <p:sldId id="322" r:id="rId14"/>
    <p:sldId id="324" r:id="rId15"/>
    <p:sldId id="333" r:id="rId16"/>
    <p:sldId id="325" r:id="rId17"/>
    <p:sldId id="327" r:id="rId18"/>
    <p:sldId id="33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8A7C2-9C13-6B71-1F4B-4BB2692105DE}" v="118" dt="2024-10-21T14:35:52.141"/>
    <p1510:client id="{4B72C140-946D-574E-9B31-8B0EC65D06C6}" v="2" dt="2024-10-21T02:55:07.949"/>
    <p1510:client id="{94D1D66D-DBA2-014D-B9BB-A39F6F1C8223}" v="17" dt="2024-10-21T11:33:04.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p:restoredTop sz="94694"/>
  </p:normalViewPr>
  <p:slideViewPr>
    <p:cSldViewPr snapToGrid="0">
      <p:cViewPr varScale="1">
        <p:scale>
          <a:sx n="121" d="100"/>
          <a:sy n="121" d="100"/>
        </p:scale>
        <p:origin x="1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tsan Wang" userId="S::cwang48@gmu.edu::3732d3c0-5713-46ef-b87f-53795ed53a8a" providerId="AD" clId="Web-{1118A7C2-9C13-6B71-1F4B-4BB2692105DE}"/>
    <pc:docChg chg="modSld">
      <pc:chgData name="Chi-tsan Wang" userId="S::cwang48@gmu.edu::3732d3c0-5713-46ef-b87f-53795ed53a8a" providerId="AD" clId="Web-{1118A7C2-9C13-6B71-1F4B-4BB2692105DE}" dt="2024-10-21T14:35:52.141" v="63" actId="20577"/>
      <pc:docMkLst>
        <pc:docMk/>
      </pc:docMkLst>
      <pc:sldChg chg="modSp">
        <pc:chgData name="Chi-tsan Wang" userId="S::cwang48@gmu.edu::3732d3c0-5713-46ef-b87f-53795ed53a8a" providerId="AD" clId="Web-{1118A7C2-9C13-6B71-1F4B-4BB2692105DE}" dt="2024-10-21T14:35:52.141" v="63" actId="20577"/>
        <pc:sldMkLst>
          <pc:docMk/>
          <pc:sldMk cId="1169448593" sldId="327"/>
        </pc:sldMkLst>
        <pc:spChg chg="mod">
          <ac:chgData name="Chi-tsan Wang" userId="S::cwang48@gmu.edu::3732d3c0-5713-46ef-b87f-53795ed53a8a" providerId="AD" clId="Web-{1118A7C2-9C13-6B71-1F4B-4BB2692105DE}" dt="2024-10-21T14:35:52.141" v="63" actId="20577"/>
          <ac:spMkLst>
            <pc:docMk/>
            <pc:sldMk cId="1169448593" sldId="327"/>
            <ac:spMk id="3" creationId="{D7EA87E2-C164-7019-B655-C8CA001AC86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tatawang\EPA%20region3%20design%20value%20ozon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2001-2022 US</a:t>
            </a:r>
            <a:r>
              <a:rPr lang="en-US" baseline="0" dirty="0"/>
              <a:t> EPA region 3 Ozone design value (ppm)</a:t>
            </a:r>
            <a:endParaRPr lang="en-US" dirty="0"/>
          </a:p>
        </c:rich>
      </c:tx>
      <c:layout>
        <c:manualLayout>
          <c:xMode val="edge"/>
          <c:yMode val="edge"/>
          <c:x val="0.16797530890695625"/>
          <c:y val="4.46183478860899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17189412948438"/>
          <c:y val="0.2415853579310914"/>
          <c:w val="0.84230858587455304"/>
          <c:h val="0.53422973397689699"/>
        </c:manualLayout>
      </c:layout>
      <c:lineChart>
        <c:grouping val="standard"/>
        <c:varyColors val="0"/>
        <c:ser>
          <c:idx val="0"/>
          <c:order val="0"/>
          <c:spPr>
            <a:ln w="28575" cap="rnd">
              <a:solidFill>
                <a:schemeClr val="accent1"/>
              </a:solidFill>
              <a:round/>
            </a:ln>
            <a:effectLst/>
          </c:spPr>
          <c:marker>
            <c:symbol val="none"/>
          </c:marker>
          <c:cat>
            <c:strRef>
              <c:f>Sheet1!$C$3:$V$3</c:f>
              <c:strCache>
                <c:ptCount val="20"/>
                <c:pt idx="0">
                  <c:v>2001-2003 Design Value (ppm)1,2</c:v>
                </c:pt>
                <c:pt idx="1">
                  <c:v>2002-2004 Design Value (ppm)1,2</c:v>
                </c:pt>
                <c:pt idx="2">
                  <c:v>2003-2005 Design Value (ppm)1,2</c:v>
                </c:pt>
                <c:pt idx="3">
                  <c:v>2004-2006 Design Value (ppm)1,2</c:v>
                </c:pt>
                <c:pt idx="4">
                  <c:v>2005-2007 Design Value (ppm)1,2</c:v>
                </c:pt>
                <c:pt idx="5">
                  <c:v>2006-2008 Design Value (ppm)1,2</c:v>
                </c:pt>
                <c:pt idx="6">
                  <c:v>2007-2009 Design Value (ppm)1,2</c:v>
                </c:pt>
                <c:pt idx="7">
                  <c:v>2008-2010 Design Value (ppm)1,2</c:v>
                </c:pt>
                <c:pt idx="8">
                  <c:v>2009-2011 Design Value (ppm)1,2</c:v>
                </c:pt>
                <c:pt idx="9">
                  <c:v>2010-2012 Design Value (ppm)1,2</c:v>
                </c:pt>
                <c:pt idx="10">
                  <c:v>2011-2013 Design Value (ppm)1,2</c:v>
                </c:pt>
                <c:pt idx="11">
                  <c:v>2012-2014 Design Value (ppm) [1,2]</c:v>
                </c:pt>
                <c:pt idx="12">
                  <c:v>2013-2015 Design Value (ppm) [1,2]</c:v>
                </c:pt>
                <c:pt idx="13">
                  <c:v>2014-2016 Design Value (ppm) [1,2]</c:v>
                </c:pt>
                <c:pt idx="14">
                  <c:v>2015-2017 Design Value (ppm) [1,2]</c:v>
                </c:pt>
                <c:pt idx="15">
                  <c:v>2016-2018 Design Value (ppm) [1,2]</c:v>
                </c:pt>
                <c:pt idx="16">
                  <c:v>2017-2019 Design Value (ppm) [1,2]</c:v>
                </c:pt>
                <c:pt idx="17">
                  <c:v>2018-2020 Design Value (ppm) [1,2]</c:v>
                </c:pt>
                <c:pt idx="18">
                  <c:v>2019-2021 Design Value (ppm) [1,2]</c:v>
                </c:pt>
                <c:pt idx="19">
                  <c:v>2020-2022 Design Value (ppm) [1,2]</c:v>
                </c:pt>
              </c:strCache>
            </c:strRef>
          </c:cat>
          <c:val>
            <c:numRef>
              <c:f>Sheet1!$C$4:$V$4</c:f>
              <c:numCache>
                <c:formatCode>General</c:formatCode>
                <c:ptCount val="20"/>
                <c:pt idx="0">
                  <c:v>0.109</c:v>
                </c:pt>
                <c:pt idx="1">
                  <c:v>0.10199999999999999</c:v>
                </c:pt>
                <c:pt idx="2">
                  <c:v>0.10299999999999999</c:v>
                </c:pt>
                <c:pt idx="3">
                  <c:v>0.10299999999999999</c:v>
                </c:pt>
                <c:pt idx="4">
                  <c:v>9.6000000000000002E-2</c:v>
                </c:pt>
                <c:pt idx="5">
                  <c:v>9.5000000000000001E-2</c:v>
                </c:pt>
                <c:pt idx="6">
                  <c:v>8.7999999999999995E-2</c:v>
                </c:pt>
                <c:pt idx="7">
                  <c:v>8.8999999999999996E-2</c:v>
                </c:pt>
                <c:pt idx="8">
                  <c:v>9.1999999999999998E-2</c:v>
                </c:pt>
                <c:pt idx="9">
                  <c:v>9.2999999999999999E-2</c:v>
                </c:pt>
                <c:pt idx="10">
                  <c:v>8.6999999999999994E-2</c:v>
                </c:pt>
                <c:pt idx="11">
                  <c:v>8.3000000000000004E-2</c:v>
                </c:pt>
                <c:pt idx="12">
                  <c:v>8.3000000000000004E-2</c:v>
                </c:pt>
                <c:pt idx="13">
                  <c:v>0.08</c:v>
                </c:pt>
                <c:pt idx="14">
                  <c:v>8.7999999999999995E-2</c:v>
                </c:pt>
                <c:pt idx="15">
                  <c:v>8.7999999999999995E-2</c:v>
                </c:pt>
                <c:pt idx="16">
                  <c:v>8.8999999999999996E-2</c:v>
                </c:pt>
                <c:pt idx="17">
                  <c:v>7.9000000000000001E-2</c:v>
                </c:pt>
                <c:pt idx="18">
                  <c:v>0.08</c:v>
                </c:pt>
                <c:pt idx="19">
                  <c:v>8.1000000000000003E-2</c:v>
                </c:pt>
              </c:numCache>
            </c:numRef>
          </c:val>
          <c:smooth val="0"/>
          <c:extLst>
            <c:ext xmlns:c16="http://schemas.microsoft.com/office/drawing/2014/chart" uri="{C3380CC4-5D6E-409C-BE32-E72D297353CC}">
              <c16:uniqueId val="{00000000-A60E-6C47-905F-50B4F74C6984}"/>
            </c:ext>
          </c:extLst>
        </c:ser>
        <c:dLbls>
          <c:showLegendKey val="0"/>
          <c:showVal val="0"/>
          <c:showCatName val="0"/>
          <c:showSerName val="0"/>
          <c:showPercent val="0"/>
          <c:showBubbleSize val="0"/>
        </c:dLbls>
        <c:smooth val="0"/>
        <c:axId val="1047805567"/>
        <c:axId val="1316391823"/>
      </c:lineChart>
      <c:catAx>
        <c:axId val="104780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6391823"/>
        <c:crosses val="autoZero"/>
        <c:auto val="1"/>
        <c:lblAlgn val="ctr"/>
        <c:lblOffset val="100"/>
        <c:noMultiLvlLbl val="0"/>
      </c:catAx>
      <c:valAx>
        <c:axId val="1316391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7805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B18D4-81E9-40A8-B36C-695BA2769ADA}"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CFB66B5-BCE4-4101-B6BE-6E5DEF521321}">
      <dgm:prSet/>
      <dgm:spPr/>
      <dgm:t>
        <a:bodyPr/>
        <a:lstStyle/>
        <a:p>
          <a:r>
            <a:rPr lang="en-US"/>
            <a:t>Research Background</a:t>
          </a:r>
        </a:p>
      </dgm:t>
    </dgm:pt>
    <dgm:pt modelId="{EE8B341E-1947-4124-8E4A-C713D811123A}" type="parTrans" cxnId="{A866E372-E1EE-4E01-9E96-5944B4BDC7B3}">
      <dgm:prSet/>
      <dgm:spPr/>
      <dgm:t>
        <a:bodyPr/>
        <a:lstStyle/>
        <a:p>
          <a:endParaRPr lang="en-US"/>
        </a:p>
      </dgm:t>
    </dgm:pt>
    <dgm:pt modelId="{529F2398-FD92-4723-89B1-EC73C13D897F}" type="sibTrans" cxnId="{A866E372-E1EE-4E01-9E96-5944B4BDC7B3}">
      <dgm:prSet/>
      <dgm:spPr/>
      <dgm:t>
        <a:bodyPr/>
        <a:lstStyle/>
        <a:p>
          <a:endParaRPr lang="en-US"/>
        </a:p>
      </dgm:t>
    </dgm:pt>
    <dgm:pt modelId="{9E954B07-B544-4320-B410-5660C4D63BFA}">
      <dgm:prSet/>
      <dgm:spPr/>
      <dgm:t>
        <a:bodyPr/>
        <a:lstStyle/>
        <a:p>
          <a:r>
            <a:rPr lang="en-US"/>
            <a:t>Objectives </a:t>
          </a:r>
        </a:p>
      </dgm:t>
    </dgm:pt>
    <dgm:pt modelId="{502D95F0-6D53-4171-A709-F9971BCF6D0F}" type="parTrans" cxnId="{020B37BF-A1C0-4E18-8ADE-0E265BD0A1BA}">
      <dgm:prSet/>
      <dgm:spPr/>
      <dgm:t>
        <a:bodyPr/>
        <a:lstStyle/>
        <a:p>
          <a:endParaRPr lang="en-US"/>
        </a:p>
      </dgm:t>
    </dgm:pt>
    <dgm:pt modelId="{A98BFFD0-E6B2-4111-843C-BB74EAC16E19}" type="sibTrans" cxnId="{020B37BF-A1C0-4E18-8ADE-0E265BD0A1BA}">
      <dgm:prSet/>
      <dgm:spPr/>
      <dgm:t>
        <a:bodyPr/>
        <a:lstStyle/>
        <a:p>
          <a:endParaRPr lang="en-US"/>
        </a:p>
      </dgm:t>
    </dgm:pt>
    <dgm:pt modelId="{49850A71-D521-4114-8C05-4F7A0A4CC658}">
      <dgm:prSet/>
      <dgm:spPr/>
      <dgm:t>
        <a:bodyPr/>
        <a:lstStyle/>
        <a:p>
          <a:r>
            <a:rPr lang="en-US"/>
            <a:t>Methods</a:t>
          </a:r>
        </a:p>
      </dgm:t>
    </dgm:pt>
    <dgm:pt modelId="{13AEF58B-CB8F-40D3-AF29-952B4F80563A}" type="parTrans" cxnId="{388A16DE-B95D-4A0D-922E-F95C1B515E4B}">
      <dgm:prSet/>
      <dgm:spPr/>
      <dgm:t>
        <a:bodyPr/>
        <a:lstStyle/>
        <a:p>
          <a:endParaRPr lang="en-US"/>
        </a:p>
      </dgm:t>
    </dgm:pt>
    <dgm:pt modelId="{13373E89-7BD7-418C-97B5-6217FBEB0164}" type="sibTrans" cxnId="{388A16DE-B95D-4A0D-922E-F95C1B515E4B}">
      <dgm:prSet/>
      <dgm:spPr/>
      <dgm:t>
        <a:bodyPr/>
        <a:lstStyle/>
        <a:p>
          <a:endParaRPr lang="en-US"/>
        </a:p>
      </dgm:t>
    </dgm:pt>
    <dgm:pt modelId="{4AF6C936-09CA-42A0-960E-95C9DF8D95F7}">
      <dgm:prSet/>
      <dgm:spPr/>
      <dgm:t>
        <a:bodyPr/>
        <a:lstStyle/>
        <a:p>
          <a:r>
            <a:rPr lang="en-US"/>
            <a:t>Results</a:t>
          </a:r>
        </a:p>
      </dgm:t>
    </dgm:pt>
    <dgm:pt modelId="{64BD569C-35F3-4EB0-AFF9-7FA4A707034D}" type="parTrans" cxnId="{CFC96DC4-CF41-4406-A5E2-2B37C17270D9}">
      <dgm:prSet/>
      <dgm:spPr/>
      <dgm:t>
        <a:bodyPr/>
        <a:lstStyle/>
        <a:p>
          <a:endParaRPr lang="en-US"/>
        </a:p>
      </dgm:t>
    </dgm:pt>
    <dgm:pt modelId="{9E89667F-B29C-40F4-A962-AE9024407CEA}" type="sibTrans" cxnId="{CFC96DC4-CF41-4406-A5E2-2B37C17270D9}">
      <dgm:prSet/>
      <dgm:spPr/>
      <dgm:t>
        <a:bodyPr/>
        <a:lstStyle/>
        <a:p>
          <a:endParaRPr lang="en-US"/>
        </a:p>
      </dgm:t>
    </dgm:pt>
    <dgm:pt modelId="{982D1AB0-A015-4D47-A59B-6F576299687A}">
      <dgm:prSet/>
      <dgm:spPr/>
      <dgm:t>
        <a:bodyPr/>
        <a:lstStyle/>
        <a:p>
          <a:r>
            <a:rPr lang="en-US" dirty="0"/>
            <a:t>Conclusions and Future Works</a:t>
          </a:r>
        </a:p>
      </dgm:t>
    </dgm:pt>
    <dgm:pt modelId="{08E0E45E-4B75-4D5F-9223-331937C857DF}" type="parTrans" cxnId="{5D70E23C-923E-484B-9309-8C5C673A896D}">
      <dgm:prSet/>
      <dgm:spPr/>
      <dgm:t>
        <a:bodyPr/>
        <a:lstStyle/>
        <a:p>
          <a:endParaRPr lang="en-US"/>
        </a:p>
      </dgm:t>
    </dgm:pt>
    <dgm:pt modelId="{C06BCDBD-9AF9-4AA7-83B0-E846DFF28953}" type="sibTrans" cxnId="{5D70E23C-923E-484B-9309-8C5C673A896D}">
      <dgm:prSet/>
      <dgm:spPr/>
      <dgm:t>
        <a:bodyPr/>
        <a:lstStyle/>
        <a:p>
          <a:endParaRPr lang="en-US"/>
        </a:p>
      </dgm:t>
    </dgm:pt>
    <dgm:pt modelId="{F6685E38-5DD8-5544-ADED-39449EDE43AB}" type="pres">
      <dgm:prSet presAssocID="{477B18D4-81E9-40A8-B36C-695BA2769ADA}" presName="linear" presStyleCnt="0">
        <dgm:presLayoutVars>
          <dgm:dir/>
          <dgm:animLvl val="lvl"/>
          <dgm:resizeHandles val="exact"/>
        </dgm:presLayoutVars>
      </dgm:prSet>
      <dgm:spPr/>
    </dgm:pt>
    <dgm:pt modelId="{33FD2F04-D585-694C-BCF7-711456A50436}" type="pres">
      <dgm:prSet presAssocID="{6CFB66B5-BCE4-4101-B6BE-6E5DEF521321}" presName="parentLin" presStyleCnt="0"/>
      <dgm:spPr/>
    </dgm:pt>
    <dgm:pt modelId="{ECBD8805-E2FD-E948-A4D7-6C96CC33AE26}" type="pres">
      <dgm:prSet presAssocID="{6CFB66B5-BCE4-4101-B6BE-6E5DEF521321}" presName="parentLeftMargin" presStyleLbl="node1" presStyleIdx="0" presStyleCnt="5"/>
      <dgm:spPr/>
    </dgm:pt>
    <dgm:pt modelId="{BBFDF686-C0C8-5A41-8265-6760D5126352}" type="pres">
      <dgm:prSet presAssocID="{6CFB66B5-BCE4-4101-B6BE-6E5DEF521321}" presName="parentText" presStyleLbl="node1" presStyleIdx="0" presStyleCnt="5">
        <dgm:presLayoutVars>
          <dgm:chMax val="0"/>
          <dgm:bulletEnabled val="1"/>
        </dgm:presLayoutVars>
      </dgm:prSet>
      <dgm:spPr/>
    </dgm:pt>
    <dgm:pt modelId="{1B22EED2-05A9-7B4B-BFF6-761A3E1E2824}" type="pres">
      <dgm:prSet presAssocID="{6CFB66B5-BCE4-4101-B6BE-6E5DEF521321}" presName="negativeSpace" presStyleCnt="0"/>
      <dgm:spPr/>
    </dgm:pt>
    <dgm:pt modelId="{F8C156C7-D72A-EA4F-A47F-63FCB92C1238}" type="pres">
      <dgm:prSet presAssocID="{6CFB66B5-BCE4-4101-B6BE-6E5DEF521321}" presName="childText" presStyleLbl="conFgAcc1" presStyleIdx="0" presStyleCnt="5">
        <dgm:presLayoutVars>
          <dgm:bulletEnabled val="1"/>
        </dgm:presLayoutVars>
      </dgm:prSet>
      <dgm:spPr/>
    </dgm:pt>
    <dgm:pt modelId="{132245DA-9121-DF4A-A7A6-8243A9E43080}" type="pres">
      <dgm:prSet presAssocID="{529F2398-FD92-4723-89B1-EC73C13D897F}" presName="spaceBetweenRectangles" presStyleCnt="0"/>
      <dgm:spPr/>
    </dgm:pt>
    <dgm:pt modelId="{8E87ECB8-B638-CC4B-A395-D4599570F19D}" type="pres">
      <dgm:prSet presAssocID="{9E954B07-B544-4320-B410-5660C4D63BFA}" presName="parentLin" presStyleCnt="0"/>
      <dgm:spPr/>
    </dgm:pt>
    <dgm:pt modelId="{BC6B17BF-A658-314A-8A12-880ACE7D59D0}" type="pres">
      <dgm:prSet presAssocID="{9E954B07-B544-4320-B410-5660C4D63BFA}" presName="parentLeftMargin" presStyleLbl="node1" presStyleIdx="0" presStyleCnt="5"/>
      <dgm:spPr/>
    </dgm:pt>
    <dgm:pt modelId="{B27B8326-C12F-E745-A3AE-D0FC405F6A11}" type="pres">
      <dgm:prSet presAssocID="{9E954B07-B544-4320-B410-5660C4D63BFA}" presName="parentText" presStyleLbl="node1" presStyleIdx="1" presStyleCnt="5">
        <dgm:presLayoutVars>
          <dgm:chMax val="0"/>
          <dgm:bulletEnabled val="1"/>
        </dgm:presLayoutVars>
      </dgm:prSet>
      <dgm:spPr/>
    </dgm:pt>
    <dgm:pt modelId="{F73D4D2B-E060-A448-8212-3AB5FE9CBB57}" type="pres">
      <dgm:prSet presAssocID="{9E954B07-B544-4320-B410-5660C4D63BFA}" presName="negativeSpace" presStyleCnt="0"/>
      <dgm:spPr/>
    </dgm:pt>
    <dgm:pt modelId="{C0F02E7D-DC5F-D14E-94E5-9145BA64F45F}" type="pres">
      <dgm:prSet presAssocID="{9E954B07-B544-4320-B410-5660C4D63BFA}" presName="childText" presStyleLbl="conFgAcc1" presStyleIdx="1" presStyleCnt="5">
        <dgm:presLayoutVars>
          <dgm:bulletEnabled val="1"/>
        </dgm:presLayoutVars>
      </dgm:prSet>
      <dgm:spPr/>
    </dgm:pt>
    <dgm:pt modelId="{CC885EE8-A929-CC40-B5EB-6C8792C1A733}" type="pres">
      <dgm:prSet presAssocID="{A98BFFD0-E6B2-4111-843C-BB74EAC16E19}" presName="spaceBetweenRectangles" presStyleCnt="0"/>
      <dgm:spPr/>
    </dgm:pt>
    <dgm:pt modelId="{A107A6A8-7790-6F47-96D9-2D334AA757AD}" type="pres">
      <dgm:prSet presAssocID="{49850A71-D521-4114-8C05-4F7A0A4CC658}" presName="parentLin" presStyleCnt="0"/>
      <dgm:spPr/>
    </dgm:pt>
    <dgm:pt modelId="{CBB2E01E-8BB0-454E-93B8-9C852515A498}" type="pres">
      <dgm:prSet presAssocID="{49850A71-D521-4114-8C05-4F7A0A4CC658}" presName="parentLeftMargin" presStyleLbl="node1" presStyleIdx="1" presStyleCnt="5"/>
      <dgm:spPr/>
    </dgm:pt>
    <dgm:pt modelId="{67CB73A6-6983-CF42-8428-73515CAE59AB}" type="pres">
      <dgm:prSet presAssocID="{49850A71-D521-4114-8C05-4F7A0A4CC658}" presName="parentText" presStyleLbl="node1" presStyleIdx="2" presStyleCnt="5">
        <dgm:presLayoutVars>
          <dgm:chMax val="0"/>
          <dgm:bulletEnabled val="1"/>
        </dgm:presLayoutVars>
      </dgm:prSet>
      <dgm:spPr/>
    </dgm:pt>
    <dgm:pt modelId="{537D6A2F-0F70-7149-A018-7292CB8F1C7C}" type="pres">
      <dgm:prSet presAssocID="{49850A71-D521-4114-8C05-4F7A0A4CC658}" presName="negativeSpace" presStyleCnt="0"/>
      <dgm:spPr/>
    </dgm:pt>
    <dgm:pt modelId="{4A113EAD-BF24-4348-B6D4-CB19B747FF7D}" type="pres">
      <dgm:prSet presAssocID="{49850A71-D521-4114-8C05-4F7A0A4CC658}" presName="childText" presStyleLbl="conFgAcc1" presStyleIdx="2" presStyleCnt="5">
        <dgm:presLayoutVars>
          <dgm:bulletEnabled val="1"/>
        </dgm:presLayoutVars>
      </dgm:prSet>
      <dgm:spPr/>
    </dgm:pt>
    <dgm:pt modelId="{F3BCCBC2-7598-CE41-A08B-6E4DD764AD14}" type="pres">
      <dgm:prSet presAssocID="{13373E89-7BD7-418C-97B5-6217FBEB0164}" presName="spaceBetweenRectangles" presStyleCnt="0"/>
      <dgm:spPr/>
    </dgm:pt>
    <dgm:pt modelId="{4C2F3E3E-A728-4B41-B43E-E898D333861F}" type="pres">
      <dgm:prSet presAssocID="{4AF6C936-09CA-42A0-960E-95C9DF8D95F7}" presName="parentLin" presStyleCnt="0"/>
      <dgm:spPr/>
    </dgm:pt>
    <dgm:pt modelId="{6F1B658B-9AC4-7144-9403-E662233F21B8}" type="pres">
      <dgm:prSet presAssocID="{4AF6C936-09CA-42A0-960E-95C9DF8D95F7}" presName="parentLeftMargin" presStyleLbl="node1" presStyleIdx="2" presStyleCnt="5"/>
      <dgm:spPr/>
    </dgm:pt>
    <dgm:pt modelId="{48772E21-86DF-1B4E-97B7-2EC7A38F35F2}" type="pres">
      <dgm:prSet presAssocID="{4AF6C936-09CA-42A0-960E-95C9DF8D95F7}" presName="parentText" presStyleLbl="node1" presStyleIdx="3" presStyleCnt="5">
        <dgm:presLayoutVars>
          <dgm:chMax val="0"/>
          <dgm:bulletEnabled val="1"/>
        </dgm:presLayoutVars>
      </dgm:prSet>
      <dgm:spPr/>
    </dgm:pt>
    <dgm:pt modelId="{FB92DB76-A211-FA49-B1CE-920B3734E16E}" type="pres">
      <dgm:prSet presAssocID="{4AF6C936-09CA-42A0-960E-95C9DF8D95F7}" presName="negativeSpace" presStyleCnt="0"/>
      <dgm:spPr/>
    </dgm:pt>
    <dgm:pt modelId="{3CB1804F-A813-374A-A1BD-0C545C8011B5}" type="pres">
      <dgm:prSet presAssocID="{4AF6C936-09CA-42A0-960E-95C9DF8D95F7}" presName="childText" presStyleLbl="conFgAcc1" presStyleIdx="3" presStyleCnt="5">
        <dgm:presLayoutVars>
          <dgm:bulletEnabled val="1"/>
        </dgm:presLayoutVars>
      </dgm:prSet>
      <dgm:spPr/>
    </dgm:pt>
    <dgm:pt modelId="{EC463D80-AA3E-9F47-B9DB-2CE5EAF819AE}" type="pres">
      <dgm:prSet presAssocID="{9E89667F-B29C-40F4-A962-AE9024407CEA}" presName="spaceBetweenRectangles" presStyleCnt="0"/>
      <dgm:spPr/>
    </dgm:pt>
    <dgm:pt modelId="{4C457E1D-646C-134D-B9B4-58306645B55F}" type="pres">
      <dgm:prSet presAssocID="{982D1AB0-A015-4D47-A59B-6F576299687A}" presName="parentLin" presStyleCnt="0"/>
      <dgm:spPr/>
    </dgm:pt>
    <dgm:pt modelId="{04E45E83-E48C-824A-B7AF-D33B3910B910}" type="pres">
      <dgm:prSet presAssocID="{982D1AB0-A015-4D47-A59B-6F576299687A}" presName="parentLeftMargin" presStyleLbl="node1" presStyleIdx="3" presStyleCnt="5"/>
      <dgm:spPr/>
    </dgm:pt>
    <dgm:pt modelId="{B8ACF98B-09FE-ED44-8671-02318DB8B958}" type="pres">
      <dgm:prSet presAssocID="{982D1AB0-A015-4D47-A59B-6F576299687A}" presName="parentText" presStyleLbl="node1" presStyleIdx="4" presStyleCnt="5">
        <dgm:presLayoutVars>
          <dgm:chMax val="0"/>
          <dgm:bulletEnabled val="1"/>
        </dgm:presLayoutVars>
      </dgm:prSet>
      <dgm:spPr/>
    </dgm:pt>
    <dgm:pt modelId="{6D82F0E5-0C95-C24E-89FC-8B7612EBCD95}" type="pres">
      <dgm:prSet presAssocID="{982D1AB0-A015-4D47-A59B-6F576299687A}" presName="negativeSpace" presStyleCnt="0"/>
      <dgm:spPr/>
    </dgm:pt>
    <dgm:pt modelId="{3CC749EE-E715-0E45-A253-C930D4A38564}" type="pres">
      <dgm:prSet presAssocID="{982D1AB0-A015-4D47-A59B-6F576299687A}" presName="childText" presStyleLbl="conFgAcc1" presStyleIdx="4" presStyleCnt="5">
        <dgm:presLayoutVars>
          <dgm:bulletEnabled val="1"/>
        </dgm:presLayoutVars>
      </dgm:prSet>
      <dgm:spPr/>
    </dgm:pt>
  </dgm:ptLst>
  <dgm:cxnLst>
    <dgm:cxn modelId="{F2F91D10-424D-C846-80E1-971CA091DE33}" type="presOf" srcId="{4AF6C936-09CA-42A0-960E-95C9DF8D95F7}" destId="{6F1B658B-9AC4-7144-9403-E662233F21B8}" srcOrd="0" destOrd="0" presId="urn:microsoft.com/office/officeart/2005/8/layout/list1"/>
    <dgm:cxn modelId="{4A5CCB29-F0D2-EB40-9301-440562FE910C}" type="presOf" srcId="{477B18D4-81E9-40A8-B36C-695BA2769ADA}" destId="{F6685E38-5DD8-5544-ADED-39449EDE43AB}" srcOrd="0" destOrd="0" presId="urn:microsoft.com/office/officeart/2005/8/layout/list1"/>
    <dgm:cxn modelId="{CBDED32C-1D82-744D-A8EE-7947ADD95E2E}" type="presOf" srcId="{6CFB66B5-BCE4-4101-B6BE-6E5DEF521321}" destId="{ECBD8805-E2FD-E948-A4D7-6C96CC33AE26}" srcOrd="0" destOrd="0" presId="urn:microsoft.com/office/officeart/2005/8/layout/list1"/>
    <dgm:cxn modelId="{22D7722F-62F0-C149-83E3-F5FE46C45574}" type="presOf" srcId="{982D1AB0-A015-4D47-A59B-6F576299687A}" destId="{B8ACF98B-09FE-ED44-8671-02318DB8B958}" srcOrd="1" destOrd="0" presId="urn:microsoft.com/office/officeart/2005/8/layout/list1"/>
    <dgm:cxn modelId="{5D70E23C-923E-484B-9309-8C5C673A896D}" srcId="{477B18D4-81E9-40A8-B36C-695BA2769ADA}" destId="{982D1AB0-A015-4D47-A59B-6F576299687A}" srcOrd="4" destOrd="0" parTransId="{08E0E45E-4B75-4D5F-9223-331937C857DF}" sibTransId="{C06BCDBD-9AF9-4AA7-83B0-E846DFF28953}"/>
    <dgm:cxn modelId="{CF7B7F47-C033-A345-906B-CA9964D7FBEC}" type="presOf" srcId="{49850A71-D521-4114-8C05-4F7A0A4CC658}" destId="{CBB2E01E-8BB0-454E-93B8-9C852515A498}" srcOrd="0" destOrd="0" presId="urn:microsoft.com/office/officeart/2005/8/layout/list1"/>
    <dgm:cxn modelId="{16C03B4D-43B0-064E-9383-4BCFB118835F}" type="presOf" srcId="{982D1AB0-A015-4D47-A59B-6F576299687A}" destId="{04E45E83-E48C-824A-B7AF-D33B3910B910}" srcOrd="0" destOrd="0" presId="urn:microsoft.com/office/officeart/2005/8/layout/list1"/>
    <dgm:cxn modelId="{A866E372-E1EE-4E01-9E96-5944B4BDC7B3}" srcId="{477B18D4-81E9-40A8-B36C-695BA2769ADA}" destId="{6CFB66B5-BCE4-4101-B6BE-6E5DEF521321}" srcOrd="0" destOrd="0" parTransId="{EE8B341E-1947-4124-8E4A-C713D811123A}" sibTransId="{529F2398-FD92-4723-89B1-EC73C13D897F}"/>
    <dgm:cxn modelId="{51978588-33F0-8F4D-9F86-4AD7996ABDA9}" type="presOf" srcId="{4AF6C936-09CA-42A0-960E-95C9DF8D95F7}" destId="{48772E21-86DF-1B4E-97B7-2EC7A38F35F2}" srcOrd="1" destOrd="0" presId="urn:microsoft.com/office/officeart/2005/8/layout/list1"/>
    <dgm:cxn modelId="{5D0CB2A5-33BD-6C4C-860B-D7146CDB69D8}" type="presOf" srcId="{49850A71-D521-4114-8C05-4F7A0A4CC658}" destId="{67CB73A6-6983-CF42-8428-73515CAE59AB}" srcOrd="1" destOrd="0" presId="urn:microsoft.com/office/officeart/2005/8/layout/list1"/>
    <dgm:cxn modelId="{001A09BA-F610-C34F-A726-0C5F731258DB}" type="presOf" srcId="{9E954B07-B544-4320-B410-5660C4D63BFA}" destId="{B27B8326-C12F-E745-A3AE-D0FC405F6A11}" srcOrd="1" destOrd="0" presId="urn:microsoft.com/office/officeart/2005/8/layout/list1"/>
    <dgm:cxn modelId="{020B37BF-A1C0-4E18-8ADE-0E265BD0A1BA}" srcId="{477B18D4-81E9-40A8-B36C-695BA2769ADA}" destId="{9E954B07-B544-4320-B410-5660C4D63BFA}" srcOrd="1" destOrd="0" parTransId="{502D95F0-6D53-4171-A709-F9971BCF6D0F}" sibTransId="{A98BFFD0-E6B2-4111-843C-BB74EAC16E19}"/>
    <dgm:cxn modelId="{CFC96DC4-CF41-4406-A5E2-2B37C17270D9}" srcId="{477B18D4-81E9-40A8-B36C-695BA2769ADA}" destId="{4AF6C936-09CA-42A0-960E-95C9DF8D95F7}" srcOrd="3" destOrd="0" parTransId="{64BD569C-35F3-4EB0-AFF9-7FA4A707034D}" sibTransId="{9E89667F-B29C-40F4-A962-AE9024407CEA}"/>
    <dgm:cxn modelId="{BCD29FD1-6413-D94C-A535-F38D632377DE}" type="presOf" srcId="{6CFB66B5-BCE4-4101-B6BE-6E5DEF521321}" destId="{BBFDF686-C0C8-5A41-8265-6760D5126352}" srcOrd="1" destOrd="0" presId="urn:microsoft.com/office/officeart/2005/8/layout/list1"/>
    <dgm:cxn modelId="{388A16DE-B95D-4A0D-922E-F95C1B515E4B}" srcId="{477B18D4-81E9-40A8-B36C-695BA2769ADA}" destId="{49850A71-D521-4114-8C05-4F7A0A4CC658}" srcOrd="2" destOrd="0" parTransId="{13AEF58B-CB8F-40D3-AF29-952B4F80563A}" sibTransId="{13373E89-7BD7-418C-97B5-6217FBEB0164}"/>
    <dgm:cxn modelId="{7DE74CF9-2FFB-E24B-9285-323105B9922A}" type="presOf" srcId="{9E954B07-B544-4320-B410-5660C4D63BFA}" destId="{BC6B17BF-A658-314A-8A12-880ACE7D59D0}" srcOrd="0" destOrd="0" presId="urn:microsoft.com/office/officeart/2005/8/layout/list1"/>
    <dgm:cxn modelId="{EC7BA45D-8957-5845-894C-B82A118D8A8C}" type="presParOf" srcId="{F6685E38-5DD8-5544-ADED-39449EDE43AB}" destId="{33FD2F04-D585-694C-BCF7-711456A50436}" srcOrd="0" destOrd="0" presId="urn:microsoft.com/office/officeart/2005/8/layout/list1"/>
    <dgm:cxn modelId="{C1325DAF-4375-DC49-8961-EFB4DB5B8637}" type="presParOf" srcId="{33FD2F04-D585-694C-BCF7-711456A50436}" destId="{ECBD8805-E2FD-E948-A4D7-6C96CC33AE26}" srcOrd="0" destOrd="0" presId="urn:microsoft.com/office/officeart/2005/8/layout/list1"/>
    <dgm:cxn modelId="{71BF588D-8748-4E4A-8B03-322817E1D2F8}" type="presParOf" srcId="{33FD2F04-D585-694C-BCF7-711456A50436}" destId="{BBFDF686-C0C8-5A41-8265-6760D5126352}" srcOrd="1" destOrd="0" presId="urn:microsoft.com/office/officeart/2005/8/layout/list1"/>
    <dgm:cxn modelId="{A17215A8-33A1-6446-9AC8-45994E705092}" type="presParOf" srcId="{F6685E38-5DD8-5544-ADED-39449EDE43AB}" destId="{1B22EED2-05A9-7B4B-BFF6-761A3E1E2824}" srcOrd="1" destOrd="0" presId="urn:microsoft.com/office/officeart/2005/8/layout/list1"/>
    <dgm:cxn modelId="{0851FFC2-96ED-FB41-A3D1-439B6C5BF51B}" type="presParOf" srcId="{F6685E38-5DD8-5544-ADED-39449EDE43AB}" destId="{F8C156C7-D72A-EA4F-A47F-63FCB92C1238}" srcOrd="2" destOrd="0" presId="urn:microsoft.com/office/officeart/2005/8/layout/list1"/>
    <dgm:cxn modelId="{85BD68B2-6330-D940-A81B-2BC4E81E9E77}" type="presParOf" srcId="{F6685E38-5DD8-5544-ADED-39449EDE43AB}" destId="{132245DA-9121-DF4A-A7A6-8243A9E43080}" srcOrd="3" destOrd="0" presId="urn:microsoft.com/office/officeart/2005/8/layout/list1"/>
    <dgm:cxn modelId="{9C8B2542-7F70-A647-A8B8-EAA6F21E0303}" type="presParOf" srcId="{F6685E38-5DD8-5544-ADED-39449EDE43AB}" destId="{8E87ECB8-B638-CC4B-A395-D4599570F19D}" srcOrd="4" destOrd="0" presId="urn:microsoft.com/office/officeart/2005/8/layout/list1"/>
    <dgm:cxn modelId="{4C58412B-E402-7A4C-874D-F1CC8A2BE7E6}" type="presParOf" srcId="{8E87ECB8-B638-CC4B-A395-D4599570F19D}" destId="{BC6B17BF-A658-314A-8A12-880ACE7D59D0}" srcOrd="0" destOrd="0" presId="urn:microsoft.com/office/officeart/2005/8/layout/list1"/>
    <dgm:cxn modelId="{22E5B1C3-7D70-AB4D-A41B-84B495F2AFA7}" type="presParOf" srcId="{8E87ECB8-B638-CC4B-A395-D4599570F19D}" destId="{B27B8326-C12F-E745-A3AE-D0FC405F6A11}" srcOrd="1" destOrd="0" presId="urn:microsoft.com/office/officeart/2005/8/layout/list1"/>
    <dgm:cxn modelId="{48CAD5C5-207C-F34A-B5C0-482B81B5B98C}" type="presParOf" srcId="{F6685E38-5DD8-5544-ADED-39449EDE43AB}" destId="{F73D4D2B-E060-A448-8212-3AB5FE9CBB57}" srcOrd="5" destOrd="0" presId="urn:microsoft.com/office/officeart/2005/8/layout/list1"/>
    <dgm:cxn modelId="{A1CA1636-2B68-2548-92B9-8FD05E3CF95D}" type="presParOf" srcId="{F6685E38-5DD8-5544-ADED-39449EDE43AB}" destId="{C0F02E7D-DC5F-D14E-94E5-9145BA64F45F}" srcOrd="6" destOrd="0" presId="urn:microsoft.com/office/officeart/2005/8/layout/list1"/>
    <dgm:cxn modelId="{B51DD395-7D62-9C4F-A54A-855382A3EA71}" type="presParOf" srcId="{F6685E38-5DD8-5544-ADED-39449EDE43AB}" destId="{CC885EE8-A929-CC40-B5EB-6C8792C1A733}" srcOrd="7" destOrd="0" presId="urn:microsoft.com/office/officeart/2005/8/layout/list1"/>
    <dgm:cxn modelId="{59EA7DEE-6480-8049-A717-8069EB7EDD8C}" type="presParOf" srcId="{F6685E38-5DD8-5544-ADED-39449EDE43AB}" destId="{A107A6A8-7790-6F47-96D9-2D334AA757AD}" srcOrd="8" destOrd="0" presId="urn:microsoft.com/office/officeart/2005/8/layout/list1"/>
    <dgm:cxn modelId="{F0124282-B9BE-4041-8C23-CCFC27CBE875}" type="presParOf" srcId="{A107A6A8-7790-6F47-96D9-2D334AA757AD}" destId="{CBB2E01E-8BB0-454E-93B8-9C852515A498}" srcOrd="0" destOrd="0" presId="urn:microsoft.com/office/officeart/2005/8/layout/list1"/>
    <dgm:cxn modelId="{AA7AB028-386F-3242-954E-F8EDAC9CB8E9}" type="presParOf" srcId="{A107A6A8-7790-6F47-96D9-2D334AA757AD}" destId="{67CB73A6-6983-CF42-8428-73515CAE59AB}" srcOrd="1" destOrd="0" presId="urn:microsoft.com/office/officeart/2005/8/layout/list1"/>
    <dgm:cxn modelId="{12607625-B27B-5C4F-9A8D-AEA8F7D5020A}" type="presParOf" srcId="{F6685E38-5DD8-5544-ADED-39449EDE43AB}" destId="{537D6A2F-0F70-7149-A018-7292CB8F1C7C}" srcOrd="9" destOrd="0" presId="urn:microsoft.com/office/officeart/2005/8/layout/list1"/>
    <dgm:cxn modelId="{ABC74C38-DACE-FB41-B913-C16E2B4B4C04}" type="presParOf" srcId="{F6685E38-5DD8-5544-ADED-39449EDE43AB}" destId="{4A113EAD-BF24-4348-B6D4-CB19B747FF7D}" srcOrd="10" destOrd="0" presId="urn:microsoft.com/office/officeart/2005/8/layout/list1"/>
    <dgm:cxn modelId="{5D604A3B-2F0E-9F4A-A65D-0163E3F299BE}" type="presParOf" srcId="{F6685E38-5DD8-5544-ADED-39449EDE43AB}" destId="{F3BCCBC2-7598-CE41-A08B-6E4DD764AD14}" srcOrd="11" destOrd="0" presId="urn:microsoft.com/office/officeart/2005/8/layout/list1"/>
    <dgm:cxn modelId="{B621E425-DDAF-B34C-ABEC-234B0C71D6E2}" type="presParOf" srcId="{F6685E38-5DD8-5544-ADED-39449EDE43AB}" destId="{4C2F3E3E-A728-4B41-B43E-E898D333861F}" srcOrd="12" destOrd="0" presId="urn:microsoft.com/office/officeart/2005/8/layout/list1"/>
    <dgm:cxn modelId="{53081A5C-BE7F-2448-990D-234F86DF4FCF}" type="presParOf" srcId="{4C2F3E3E-A728-4B41-B43E-E898D333861F}" destId="{6F1B658B-9AC4-7144-9403-E662233F21B8}" srcOrd="0" destOrd="0" presId="urn:microsoft.com/office/officeart/2005/8/layout/list1"/>
    <dgm:cxn modelId="{D4F50541-CA12-1246-8956-BE6E9B123EEF}" type="presParOf" srcId="{4C2F3E3E-A728-4B41-B43E-E898D333861F}" destId="{48772E21-86DF-1B4E-97B7-2EC7A38F35F2}" srcOrd="1" destOrd="0" presId="urn:microsoft.com/office/officeart/2005/8/layout/list1"/>
    <dgm:cxn modelId="{08C33E6B-3F4A-9F4A-A632-3AD600BDC799}" type="presParOf" srcId="{F6685E38-5DD8-5544-ADED-39449EDE43AB}" destId="{FB92DB76-A211-FA49-B1CE-920B3734E16E}" srcOrd="13" destOrd="0" presId="urn:microsoft.com/office/officeart/2005/8/layout/list1"/>
    <dgm:cxn modelId="{A9D1B975-EC4C-7E44-8711-18FBE1E4632E}" type="presParOf" srcId="{F6685E38-5DD8-5544-ADED-39449EDE43AB}" destId="{3CB1804F-A813-374A-A1BD-0C545C8011B5}" srcOrd="14" destOrd="0" presId="urn:microsoft.com/office/officeart/2005/8/layout/list1"/>
    <dgm:cxn modelId="{FAE60B8B-F84F-7B44-A440-718AA1247CF5}" type="presParOf" srcId="{F6685E38-5DD8-5544-ADED-39449EDE43AB}" destId="{EC463D80-AA3E-9F47-B9DB-2CE5EAF819AE}" srcOrd="15" destOrd="0" presId="urn:microsoft.com/office/officeart/2005/8/layout/list1"/>
    <dgm:cxn modelId="{B5C60B15-EB5A-2049-B447-01E68F9ECA98}" type="presParOf" srcId="{F6685E38-5DD8-5544-ADED-39449EDE43AB}" destId="{4C457E1D-646C-134D-B9B4-58306645B55F}" srcOrd="16" destOrd="0" presId="urn:microsoft.com/office/officeart/2005/8/layout/list1"/>
    <dgm:cxn modelId="{20B33105-12B0-084F-B374-344BCEA461CC}" type="presParOf" srcId="{4C457E1D-646C-134D-B9B4-58306645B55F}" destId="{04E45E83-E48C-824A-B7AF-D33B3910B910}" srcOrd="0" destOrd="0" presId="urn:microsoft.com/office/officeart/2005/8/layout/list1"/>
    <dgm:cxn modelId="{CA32E95B-75B4-BA46-97D9-8E64428360EF}" type="presParOf" srcId="{4C457E1D-646C-134D-B9B4-58306645B55F}" destId="{B8ACF98B-09FE-ED44-8671-02318DB8B958}" srcOrd="1" destOrd="0" presId="urn:microsoft.com/office/officeart/2005/8/layout/list1"/>
    <dgm:cxn modelId="{4CAAD2A2-A7C6-844A-9DE5-B9CFAD04735A}" type="presParOf" srcId="{F6685E38-5DD8-5544-ADED-39449EDE43AB}" destId="{6D82F0E5-0C95-C24E-89FC-8B7612EBCD95}" srcOrd="17" destOrd="0" presId="urn:microsoft.com/office/officeart/2005/8/layout/list1"/>
    <dgm:cxn modelId="{39C652A9-11AC-3F41-84FD-C801436D7E04}" type="presParOf" srcId="{F6685E38-5DD8-5544-ADED-39449EDE43AB}" destId="{3CC749EE-E715-0E45-A253-C930D4A3856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156C7-D72A-EA4F-A47F-63FCB92C1238}">
      <dsp:nvSpPr>
        <dsp:cNvPr id="0" name=""/>
        <dsp:cNvSpPr/>
      </dsp:nvSpPr>
      <dsp:spPr>
        <a:xfrm>
          <a:off x="0" y="545724"/>
          <a:ext cx="6263640" cy="579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DF686-C0C8-5A41-8265-6760D5126352}">
      <dsp:nvSpPr>
        <dsp:cNvPr id="0" name=""/>
        <dsp:cNvSpPr/>
      </dsp:nvSpPr>
      <dsp:spPr>
        <a:xfrm>
          <a:off x="313182" y="206244"/>
          <a:ext cx="438454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a:t>Research Background</a:t>
          </a:r>
        </a:p>
      </dsp:txBody>
      <dsp:txXfrm>
        <a:off x="346326" y="239388"/>
        <a:ext cx="4318260" cy="612672"/>
      </dsp:txXfrm>
    </dsp:sp>
    <dsp:sp modelId="{C0F02E7D-DC5F-D14E-94E5-9145BA64F45F}">
      <dsp:nvSpPr>
        <dsp:cNvPr id="0" name=""/>
        <dsp:cNvSpPr/>
      </dsp:nvSpPr>
      <dsp:spPr>
        <a:xfrm>
          <a:off x="0" y="1589004"/>
          <a:ext cx="6263640" cy="579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7B8326-C12F-E745-A3AE-D0FC405F6A11}">
      <dsp:nvSpPr>
        <dsp:cNvPr id="0" name=""/>
        <dsp:cNvSpPr/>
      </dsp:nvSpPr>
      <dsp:spPr>
        <a:xfrm>
          <a:off x="313182" y="1249524"/>
          <a:ext cx="438454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a:t>Objectives </a:t>
          </a:r>
        </a:p>
      </dsp:txBody>
      <dsp:txXfrm>
        <a:off x="346326" y="1282668"/>
        <a:ext cx="4318260" cy="612672"/>
      </dsp:txXfrm>
    </dsp:sp>
    <dsp:sp modelId="{4A113EAD-BF24-4348-B6D4-CB19B747FF7D}">
      <dsp:nvSpPr>
        <dsp:cNvPr id="0" name=""/>
        <dsp:cNvSpPr/>
      </dsp:nvSpPr>
      <dsp:spPr>
        <a:xfrm>
          <a:off x="0" y="2632284"/>
          <a:ext cx="6263640" cy="579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CB73A6-6983-CF42-8428-73515CAE59AB}">
      <dsp:nvSpPr>
        <dsp:cNvPr id="0" name=""/>
        <dsp:cNvSpPr/>
      </dsp:nvSpPr>
      <dsp:spPr>
        <a:xfrm>
          <a:off x="313182" y="2292804"/>
          <a:ext cx="438454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a:t>Methods</a:t>
          </a:r>
        </a:p>
      </dsp:txBody>
      <dsp:txXfrm>
        <a:off x="346326" y="2325948"/>
        <a:ext cx="4318260" cy="612672"/>
      </dsp:txXfrm>
    </dsp:sp>
    <dsp:sp modelId="{3CB1804F-A813-374A-A1BD-0C545C8011B5}">
      <dsp:nvSpPr>
        <dsp:cNvPr id="0" name=""/>
        <dsp:cNvSpPr/>
      </dsp:nvSpPr>
      <dsp:spPr>
        <a:xfrm>
          <a:off x="0" y="3675563"/>
          <a:ext cx="6263640" cy="579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772E21-86DF-1B4E-97B7-2EC7A38F35F2}">
      <dsp:nvSpPr>
        <dsp:cNvPr id="0" name=""/>
        <dsp:cNvSpPr/>
      </dsp:nvSpPr>
      <dsp:spPr>
        <a:xfrm>
          <a:off x="313182" y="3336084"/>
          <a:ext cx="438454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a:t>Results</a:t>
          </a:r>
        </a:p>
      </dsp:txBody>
      <dsp:txXfrm>
        <a:off x="346326" y="3369228"/>
        <a:ext cx="4318260" cy="612672"/>
      </dsp:txXfrm>
    </dsp:sp>
    <dsp:sp modelId="{3CC749EE-E715-0E45-A253-C930D4A38564}">
      <dsp:nvSpPr>
        <dsp:cNvPr id="0" name=""/>
        <dsp:cNvSpPr/>
      </dsp:nvSpPr>
      <dsp:spPr>
        <a:xfrm>
          <a:off x="0" y="4718843"/>
          <a:ext cx="6263640" cy="579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ACF98B-09FE-ED44-8671-02318DB8B958}">
      <dsp:nvSpPr>
        <dsp:cNvPr id="0" name=""/>
        <dsp:cNvSpPr/>
      </dsp:nvSpPr>
      <dsp:spPr>
        <a:xfrm>
          <a:off x="313182" y="4379363"/>
          <a:ext cx="4384548"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dirty="0"/>
            <a:t>Conclusions and Future Works</a:t>
          </a:r>
        </a:p>
      </dsp:txBody>
      <dsp:txXfrm>
        <a:off x="346326" y="4412507"/>
        <a:ext cx="4318260"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98281-8191-F140-A942-A7704A0ACE8D}"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F1076-FE8B-3841-A560-33358F74F463}" type="slidenum">
              <a:rPr lang="en-US" smtClean="0"/>
              <a:t>‹#›</a:t>
            </a:fld>
            <a:endParaRPr lang="en-US"/>
          </a:p>
        </p:txBody>
      </p:sp>
    </p:spTree>
    <p:extLst>
      <p:ext uri="{BB962C8B-B14F-4D97-AF65-F5344CB8AC3E}">
        <p14:creationId xmlns:p14="http://schemas.microsoft.com/office/powerpoint/2010/main" val="78221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F1076-FE8B-3841-A560-33358F74F463}" type="slidenum">
              <a:rPr lang="en-US" smtClean="0"/>
              <a:t>1</a:t>
            </a:fld>
            <a:endParaRPr lang="en-US"/>
          </a:p>
        </p:txBody>
      </p:sp>
    </p:spTree>
    <p:extLst>
      <p:ext uri="{BB962C8B-B14F-4D97-AF65-F5344CB8AC3E}">
        <p14:creationId xmlns:p14="http://schemas.microsoft.com/office/powerpoint/2010/main" val="426493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F1076-FE8B-3841-A560-33358F74F463}" type="slidenum">
              <a:rPr lang="en-US" smtClean="0"/>
              <a:t>3</a:t>
            </a:fld>
            <a:endParaRPr lang="en-US"/>
          </a:p>
        </p:txBody>
      </p:sp>
    </p:spTree>
    <p:extLst>
      <p:ext uri="{BB962C8B-B14F-4D97-AF65-F5344CB8AC3E}">
        <p14:creationId xmlns:p14="http://schemas.microsoft.com/office/powerpoint/2010/main" val="313966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F1076-FE8B-3841-A560-33358F74F463}" type="slidenum">
              <a:rPr lang="en-US" smtClean="0"/>
              <a:t>4</a:t>
            </a:fld>
            <a:endParaRPr lang="en-US"/>
          </a:p>
        </p:txBody>
      </p:sp>
    </p:spTree>
    <p:extLst>
      <p:ext uri="{BB962C8B-B14F-4D97-AF65-F5344CB8AC3E}">
        <p14:creationId xmlns:p14="http://schemas.microsoft.com/office/powerpoint/2010/main" val="245930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56F4E2F-0058-6E4A-A5F4-2C60FC70160C}" type="slidenum">
              <a:rPr lang="en-US" smtClean="0"/>
              <a:t>5</a:t>
            </a:fld>
            <a:endParaRPr lang="en-US"/>
          </a:p>
        </p:txBody>
      </p:sp>
    </p:spTree>
    <p:extLst>
      <p:ext uri="{BB962C8B-B14F-4D97-AF65-F5344CB8AC3E}">
        <p14:creationId xmlns:p14="http://schemas.microsoft.com/office/powerpoint/2010/main" val="355551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Horizonal wind speed reduced? Or this already considered in CMAQ?  Summarize two tables.  5.3.1. </a:t>
            </a:r>
          </a:p>
          <a:p>
            <a:r>
              <a:rPr lang="en-US"/>
              <a:t>Put the simulation period, simulation scenario.</a:t>
            </a:r>
          </a:p>
          <a:p>
            <a:r>
              <a:rPr lang="en-US"/>
              <a:t>Mothed :</a:t>
            </a:r>
          </a:p>
        </p:txBody>
      </p:sp>
      <p:sp>
        <p:nvSpPr>
          <p:cNvPr id="4" name="Slide Number Placeholder 3"/>
          <p:cNvSpPr>
            <a:spLocks noGrp="1"/>
          </p:cNvSpPr>
          <p:nvPr>
            <p:ph type="sldNum" sz="quarter" idx="5"/>
          </p:nvPr>
        </p:nvSpPr>
        <p:spPr/>
        <p:txBody>
          <a:bodyPr/>
          <a:lstStyle/>
          <a:p>
            <a:fld id="{156F4E2F-0058-6E4A-A5F4-2C60FC70160C}" type="slidenum">
              <a:rPr lang="en-US" smtClean="0"/>
              <a:t>7</a:t>
            </a:fld>
            <a:endParaRPr lang="en-US"/>
          </a:p>
        </p:txBody>
      </p:sp>
    </p:spTree>
    <p:extLst>
      <p:ext uri="{BB962C8B-B14F-4D97-AF65-F5344CB8AC3E}">
        <p14:creationId xmlns:p14="http://schemas.microsoft.com/office/powerpoint/2010/main" val="280075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F1076-FE8B-3841-A560-33358F74F463}" type="slidenum">
              <a:rPr lang="en-US" smtClean="0"/>
              <a:t>8</a:t>
            </a:fld>
            <a:endParaRPr lang="en-US"/>
          </a:p>
        </p:txBody>
      </p:sp>
    </p:spTree>
    <p:extLst>
      <p:ext uri="{BB962C8B-B14F-4D97-AF65-F5344CB8AC3E}">
        <p14:creationId xmlns:p14="http://schemas.microsoft.com/office/powerpoint/2010/main" val="230596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point out the under-estimations of </a:t>
            </a:r>
            <a:r>
              <a:rPr lang="en-US" dirty="0" err="1"/>
              <a:t>bezene</a:t>
            </a:r>
            <a:r>
              <a:rPr lang="en-US" dirty="0"/>
              <a:t> and other HAPs in earlier years like 2008 and 2014 due to the under-estimates of HAPs inventory over the Marcellus region. In 2019, the </a:t>
            </a:r>
            <a:r>
              <a:rPr lang="en-US" dirty="0" err="1"/>
              <a:t>CMAx</a:t>
            </a:r>
            <a:r>
              <a:rPr lang="en-US" dirty="0"/>
              <a:t> performance has improved with the enhanced HAPs inventory</a:t>
            </a:r>
          </a:p>
        </p:txBody>
      </p:sp>
      <p:sp>
        <p:nvSpPr>
          <p:cNvPr id="4" name="Slide Number Placeholder 3"/>
          <p:cNvSpPr>
            <a:spLocks noGrp="1"/>
          </p:cNvSpPr>
          <p:nvPr>
            <p:ph type="sldNum" sz="quarter" idx="5"/>
          </p:nvPr>
        </p:nvSpPr>
        <p:spPr/>
        <p:txBody>
          <a:bodyPr/>
          <a:lstStyle/>
          <a:p>
            <a:fld id="{858F1076-FE8B-3841-A560-33358F74F463}" type="slidenum">
              <a:rPr lang="en-US" smtClean="0"/>
              <a:t>11</a:t>
            </a:fld>
            <a:endParaRPr lang="en-US"/>
          </a:p>
        </p:txBody>
      </p:sp>
    </p:spTree>
    <p:extLst>
      <p:ext uri="{BB962C8B-B14F-4D97-AF65-F5344CB8AC3E}">
        <p14:creationId xmlns:p14="http://schemas.microsoft.com/office/powerpoint/2010/main" val="372826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A852-1BF6-7104-3E4A-E5A42FE57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4DBDC-DCA0-956C-EBD5-95A087C8C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9B9040-ACF1-7148-50C9-9C2082CDCFD6}"/>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3315EAC1-5AD5-FD42-F5C3-09B4E797D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836B8-136F-8A80-9CAE-2F8A32EFA519}"/>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48820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2405-A0B9-2FC0-4AFB-CCC7DBA44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A3D7A-CC71-221F-A0FD-C6DEB06AD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A74AB-9860-74D6-0325-8F9820DA0F15}"/>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56DF9A42-A131-5E81-8909-CB80D883A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B73F6-BDAF-F0BA-615B-380E998E2E91}"/>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160935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F573F-2D34-B019-6ED2-F4C2B5F61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463D81-424A-9094-C903-E3CFD77131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DECD5-5570-8F28-17C6-FA5F2636312C}"/>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C769E84D-170A-3049-1591-5BCE5D019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AB5AA-51BF-60EA-5451-070D529DD533}"/>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363737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F87B14-9769-B94E-9B32-EF61976B88C8}"/>
              </a:ext>
            </a:extLst>
          </p:cNvPr>
          <p:cNvSpPr/>
          <p:nvPr userDrawn="1"/>
        </p:nvSpPr>
        <p:spPr>
          <a:xfrm>
            <a:off x="2" y="0"/>
            <a:ext cx="77285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3" name="Picture 22">
            <a:extLst>
              <a:ext uri="{FF2B5EF4-FFF2-40B4-BE49-F238E27FC236}">
                <a16:creationId xmlns:a16="http://schemas.microsoft.com/office/drawing/2014/main" id="{70634E82-1173-1A4A-AD1C-FEBF8269C8C3}"/>
              </a:ext>
            </a:extLst>
          </p:cNvPr>
          <p:cNvPicPr>
            <a:picLocks noChangeAspect="1"/>
          </p:cNvPicPr>
          <p:nvPr userDrawn="1"/>
        </p:nvPicPr>
        <p:blipFill>
          <a:blip r:embed="rId2"/>
          <a:srcRect/>
          <a:stretch/>
        </p:blipFill>
        <p:spPr>
          <a:xfrm>
            <a:off x="453525" y="704697"/>
            <a:ext cx="692395" cy="6720672"/>
          </a:xfrm>
          <a:prstGeom prst="rect">
            <a:avLst/>
          </a:prstGeom>
        </p:spPr>
      </p:pic>
      <p:sp>
        <p:nvSpPr>
          <p:cNvPr id="4" name="Picture Placeholder 10">
            <a:extLst>
              <a:ext uri="{FF2B5EF4-FFF2-40B4-BE49-F238E27FC236}">
                <a16:creationId xmlns:a16="http://schemas.microsoft.com/office/drawing/2014/main" id="{96BCE9A2-9430-AD4F-8856-CF22F838891E}"/>
              </a:ext>
            </a:extLst>
          </p:cNvPr>
          <p:cNvSpPr>
            <a:spLocks noGrp="1"/>
          </p:cNvSpPr>
          <p:nvPr>
            <p:ph type="pic" sz="quarter" idx="13"/>
          </p:nvPr>
        </p:nvSpPr>
        <p:spPr>
          <a:xfrm>
            <a:off x="7728561" y="0"/>
            <a:ext cx="4463441" cy="6858000"/>
          </a:xfrm>
        </p:spPr>
        <p:txBody>
          <a:bodyPr/>
          <a:lstStyle/>
          <a:p>
            <a:endParaRPr lang="en-US"/>
          </a:p>
        </p:txBody>
      </p:sp>
    </p:spTree>
    <p:extLst>
      <p:ext uri="{BB962C8B-B14F-4D97-AF65-F5344CB8AC3E}">
        <p14:creationId xmlns:p14="http://schemas.microsoft.com/office/powerpoint/2010/main" val="796835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93EB9F-8114-834D-8EFA-9153D7E16EE1}"/>
              </a:ext>
            </a:extLst>
          </p:cNvPr>
          <p:cNvSpPr/>
          <p:nvPr userDrawn="1"/>
        </p:nvSpPr>
        <p:spPr>
          <a:xfrm>
            <a:off x="0" y="2"/>
            <a:ext cx="12192000" cy="2731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DFB32DEC-A0F5-084C-A9EB-F66071B5B185}"/>
              </a:ext>
            </a:extLst>
          </p:cNvPr>
          <p:cNvSpPr>
            <a:spLocks noGrp="1"/>
          </p:cNvSpPr>
          <p:nvPr>
            <p:ph type="title"/>
          </p:nvPr>
        </p:nvSpPr>
        <p:spPr>
          <a:xfrm>
            <a:off x="1613596" y="649996"/>
            <a:ext cx="8180401" cy="870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C35A45F-90C7-C849-861F-09BB92E64915}"/>
              </a:ext>
            </a:extLst>
          </p:cNvPr>
          <p:cNvSpPr>
            <a:spLocks noGrp="1"/>
          </p:cNvSpPr>
          <p:nvPr>
            <p:ph sz="half" idx="2"/>
          </p:nvPr>
        </p:nvSpPr>
        <p:spPr>
          <a:xfrm>
            <a:off x="1613596" y="3429001"/>
            <a:ext cx="8180401" cy="2514600"/>
          </a:xfrm>
        </p:spPr>
        <p:txBody>
          <a:bodyPr anchor="ctr">
            <a:normAutofit/>
          </a:bodyPr>
          <a:lstStyle>
            <a:lvl1pPr marL="0" indent="0">
              <a:lnSpc>
                <a:spcPct val="100000"/>
              </a:lnSpc>
              <a:buNone/>
              <a:defRPr sz="2400"/>
            </a:lvl1pPr>
            <a:lvl2pPr marL="800080" indent="-342891">
              <a:lnSpc>
                <a:spcPct val="100000"/>
              </a:lnSpc>
              <a:buFont typeface="Arial" panose="020B0604020202020204" pitchFamily="34" charset="0"/>
              <a:buChar char="•"/>
              <a:defRPr sz="2200"/>
            </a:lvl2pPr>
            <a:lvl3pPr marL="1257269" indent="-342891">
              <a:lnSpc>
                <a:spcPct val="100000"/>
              </a:lnSpc>
              <a:buFont typeface="Arial" panose="020B0604020202020204" pitchFamily="34" charset="0"/>
              <a:buChar char="•"/>
              <a:defRPr sz="2200"/>
            </a:lvl3pPr>
            <a:lvl4pPr marL="1657309" indent="-285744">
              <a:lnSpc>
                <a:spcPct val="100000"/>
              </a:lnSpc>
              <a:buFont typeface="Arial" panose="020B0604020202020204" pitchFamily="34" charset="0"/>
              <a:buChar char="•"/>
              <a:defRPr sz="2200"/>
            </a:lvl4pPr>
            <a:lvl5pPr marL="2114498" indent="-285744">
              <a:lnSpc>
                <a:spcPct val="100000"/>
              </a:lnSpc>
              <a:buFont typeface="Arial" panose="020B0604020202020204" pitchFamily="34" charset="0"/>
              <a:buChar char="•"/>
              <a:defRPr sz="2200"/>
            </a:lvl5pPr>
          </a:lstStyle>
          <a:p>
            <a:pPr lvl="0"/>
            <a:r>
              <a:rPr lang="en-US"/>
              <a:t>Click to edit Master text styles</a:t>
            </a:r>
          </a:p>
        </p:txBody>
      </p:sp>
      <p:sp>
        <p:nvSpPr>
          <p:cNvPr id="7" name="Slide Number Placeholder 6">
            <a:extLst>
              <a:ext uri="{FF2B5EF4-FFF2-40B4-BE49-F238E27FC236}">
                <a16:creationId xmlns:a16="http://schemas.microsoft.com/office/drawing/2014/main" id="{C0176400-9AF7-F841-939C-63251A76C149}"/>
              </a:ext>
            </a:extLst>
          </p:cNvPr>
          <p:cNvSpPr>
            <a:spLocks noGrp="1"/>
          </p:cNvSpPr>
          <p:nvPr>
            <p:ph type="sldNum" sz="quarter" idx="12"/>
          </p:nvPr>
        </p:nvSpPr>
        <p:spPr/>
        <p:txBody>
          <a:bodyPr/>
          <a:lstStyle/>
          <a:p>
            <a:fld id="{7B1B3024-A1D4-C04E-86A2-C13BC47B8EC2}" type="slidenum">
              <a:rPr lang="en-US" smtClean="0"/>
              <a:t>‹#›</a:t>
            </a:fld>
            <a:endParaRPr lang="en-US"/>
          </a:p>
        </p:txBody>
      </p:sp>
      <p:pic>
        <p:nvPicPr>
          <p:cNvPr id="8" name="Picture 7">
            <a:extLst>
              <a:ext uri="{FF2B5EF4-FFF2-40B4-BE49-F238E27FC236}">
                <a16:creationId xmlns:a16="http://schemas.microsoft.com/office/drawing/2014/main" id="{5AEBEDEF-8B53-2741-93C4-2B960A781E4B}"/>
              </a:ext>
            </a:extLst>
          </p:cNvPr>
          <p:cNvPicPr>
            <a:picLocks noChangeAspect="1"/>
          </p:cNvPicPr>
          <p:nvPr userDrawn="1"/>
        </p:nvPicPr>
        <p:blipFill>
          <a:blip r:embed="rId2"/>
          <a:srcRect/>
          <a:stretch/>
        </p:blipFill>
        <p:spPr>
          <a:xfrm>
            <a:off x="453525" y="704697"/>
            <a:ext cx="692395" cy="6720672"/>
          </a:xfrm>
          <a:prstGeom prst="rect">
            <a:avLst/>
          </a:prstGeom>
        </p:spPr>
      </p:pic>
      <p:sp>
        <p:nvSpPr>
          <p:cNvPr id="9" name="Text Placeholder 8">
            <a:extLst>
              <a:ext uri="{FF2B5EF4-FFF2-40B4-BE49-F238E27FC236}">
                <a16:creationId xmlns:a16="http://schemas.microsoft.com/office/drawing/2014/main" id="{2C8F5BB0-BA62-0344-9F77-7003B060DE35}"/>
              </a:ext>
            </a:extLst>
          </p:cNvPr>
          <p:cNvSpPr>
            <a:spLocks noGrp="1"/>
          </p:cNvSpPr>
          <p:nvPr>
            <p:ph type="body" sz="quarter" idx="13"/>
          </p:nvPr>
        </p:nvSpPr>
        <p:spPr>
          <a:xfrm>
            <a:off x="1613595" y="1641477"/>
            <a:ext cx="6003925" cy="561975"/>
          </a:xfrm>
        </p:spPr>
        <p:txBody>
          <a:bodyPr/>
          <a:lstStyle>
            <a:lvl1pPr marL="0" indent="0">
              <a:buNone/>
              <a:defRPr b="1">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4328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C5DB-B076-B7BA-0DB4-6F14132C6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B1B16-F691-9375-0B77-B21685C074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24CD5-99A3-99E0-F0A8-F217B7BB7514}"/>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3449EAE4-D14C-6083-B7AB-AF03AA784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33425-22CD-0248-2369-2D9BDC2B721B}"/>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245501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3EAD-E021-22E1-45CC-610B188BCF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95C282-56B6-6352-0EE8-FBEF9ABE0E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21BEB2-963D-E014-9985-9C33DEA4E8CD}"/>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5CB85BEB-B873-EC31-F61F-C5474C7A7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5B6A4-5BA1-989A-6914-83AE75B552B0}"/>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367040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09B6-A7C7-0D08-4F0C-18127DD71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C89D1D-E794-8602-A52C-5085FA3EA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36C48E-313C-D743-1F3D-F33549CD3B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97E8D-E23F-8D89-C6CC-5D8A91A43B5B}"/>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6" name="Footer Placeholder 5">
            <a:extLst>
              <a:ext uri="{FF2B5EF4-FFF2-40B4-BE49-F238E27FC236}">
                <a16:creationId xmlns:a16="http://schemas.microsoft.com/office/drawing/2014/main" id="{902AD01E-59D4-A715-7FAA-0FEE590DB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83110-B917-B1BF-6BB0-0505EA1F3034}"/>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115238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0A50-0897-D27D-099E-B58922CE9F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BD693-5F58-5908-51C3-64E06BF30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FA033F-2607-8F47-9544-812EE97EF3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F84110-5EF4-75B4-BF78-AFE70F3FC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B0F5C4-517F-C7CB-1C8E-0510E35869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33367-6FE2-CA68-AF2C-7A14F6F8AFAF}"/>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8" name="Footer Placeholder 7">
            <a:extLst>
              <a:ext uri="{FF2B5EF4-FFF2-40B4-BE49-F238E27FC236}">
                <a16:creationId xmlns:a16="http://schemas.microsoft.com/office/drawing/2014/main" id="{16D03DC7-2B3B-F4C0-2030-2E060D708C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3749FE-A0D3-93E2-A5F6-2F2B460FDA81}"/>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33403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87FF-241B-DB03-0906-8F95A5191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A624A-CF7A-A361-81A7-C2FB1FF76965}"/>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4" name="Footer Placeholder 3">
            <a:extLst>
              <a:ext uri="{FF2B5EF4-FFF2-40B4-BE49-F238E27FC236}">
                <a16:creationId xmlns:a16="http://schemas.microsoft.com/office/drawing/2014/main" id="{D8E06BB8-4E27-89AA-931F-12079704B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C1B79-C51A-45F6-96E7-A0C793E57E53}"/>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116677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31E0B-D12F-E01E-B87C-1F1BB1795E68}"/>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3" name="Footer Placeholder 2">
            <a:extLst>
              <a:ext uri="{FF2B5EF4-FFF2-40B4-BE49-F238E27FC236}">
                <a16:creationId xmlns:a16="http://schemas.microsoft.com/office/drawing/2014/main" id="{C61E633F-85E0-F760-846A-256ED2A441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238736-1FE7-EDD4-10F8-1151A27F47F8}"/>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351025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1A4E-B440-1781-F1C4-9BC41C102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31481D-67FC-8A63-2D81-31C1D05FE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25B000-A649-1E6F-79B1-5EE89FFBF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81DC-8969-B890-6EE3-C79C5BA95907}"/>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6" name="Footer Placeholder 5">
            <a:extLst>
              <a:ext uri="{FF2B5EF4-FFF2-40B4-BE49-F238E27FC236}">
                <a16:creationId xmlns:a16="http://schemas.microsoft.com/office/drawing/2014/main" id="{F3D22629-9635-924E-4077-2CCCD6F3F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0A04D-123F-5537-F661-1D5E33821D3E}"/>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18260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948B-1F82-88DA-0DDD-63B7EBE05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499D5B-5A7C-CF9D-6B4A-0C6044CF7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290AB-2C8F-6A30-3326-503CD05A9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ACF0C-451A-F468-5FE5-2493275665D0}"/>
              </a:ext>
            </a:extLst>
          </p:cNvPr>
          <p:cNvSpPr>
            <a:spLocks noGrp="1"/>
          </p:cNvSpPr>
          <p:nvPr>
            <p:ph type="dt" sz="half" idx="10"/>
          </p:nvPr>
        </p:nvSpPr>
        <p:spPr/>
        <p:txBody>
          <a:bodyPr/>
          <a:lstStyle/>
          <a:p>
            <a:fld id="{A7AF72B1-153E-D644-B475-587704630A96}" type="datetimeFigureOut">
              <a:rPr lang="en-US" smtClean="0"/>
              <a:t>10/22/24</a:t>
            </a:fld>
            <a:endParaRPr lang="en-US"/>
          </a:p>
        </p:txBody>
      </p:sp>
      <p:sp>
        <p:nvSpPr>
          <p:cNvPr id="6" name="Footer Placeholder 5">
            <a:extLst>
              <a:ext uri="{FF2B5EF4-FFF2-40B4-BE49-F238E27FC236}">
                <a16:creationId xmlns:a16="http://schemas.microsoft.com/office/drawing/2014/main" id="{618C3343-0DDD-03E8-3EB5-B6FE3ABFB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48213-EF80-1656-9641-A6730BF1ED8E}"/>
              </a:ext>
            </a:extLst>
          </p:cNvPr>
          <p:cNvSpPr>
            <a:spLocks noGrp="1"/>
          </p:cNvSpPr>
          <p:nvPr>
            <p:ph type="sldNum" sz="quarter" idx="12"/>
          </p:nvPr>
        </p:nvSpPr>
        <p:spPr/>
        <p:txBody>
          <a:bodyPr/>
          <a:lstStyle/>
          <a:p>
            <a:fld id="{093858D2-747A-3A48-AC56-7B312ACB5DC1}" type="slidenum">
              <a:rPr lang="en-US" smtClean="0"/>
              <a:t>‹#›</a:t>
            </a:fld>
            <a:endParaRPr lang="en-US"/>
          </a:p>
        </p:txBody>
      </p:sp>
    </p:spTree>
    <p:extLst>
      <p:ext uri="{BB962C8B-B14F-4D97-AF65-F5344CB8AC3E}">
        <p14:creationId xmlns:p14="http://schemas.microsoft.com/office/powerpoint/2010/main" val="2152585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70BC63-91E8-6318-D437-4E9BF31F1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5C891A-8F33-82E3-F78A-6B82628B8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AC3E-66C9-6F63-395D-B93330165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AF72B1-153E-D644-B475-587704630A96}" type="datetimeFigureOut">
              <a:rPr lang="en-US" smtClean="0"/>
              <a:t>10/22/24</a:t>
            </a:fld>
            <a:endParaRPr lang="en-US"/>
          </a:p>
        </p:txBody>
      </p:sp>
      <p:sp>
        <p:nvSpPr>
          <p:cNvPr id="5" name="Footer Placeholder 4">
            <a:extLst>
              <a:ext uri="{FF2B5EF4-FFF2-40B4-BE49-F238E27FC236}">
                <a16:creationId xmlns:a16="http://schemas.microsoft.com/office/drawing/2014/main" id="{29CAECF3-BE3B-1748-BC0A-D089F8233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6EF711-75A3-9E21-A47E-CA4C26FA4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3858D2-747A-3A48-AC56-7B312ACB5DC1}" type="slidenum">
              <a:rPr lang="en-US" smtClean="0"/>
              <a:t>‹#›</a:t>
            </a:fld>
            <a:endParaRPr lang="en-US"/>
          </a:p>
        </p:txBody>
      </p:sp>
    </p:spTree>
    <p:extLst>
      <p:ext uri="{BB962C8B-B14F-4D97-AF65-F5344CB8AC3E}">
        <p14:creationId xmlns:p14="http://schemas.microsoft.com/office/powerpoint/2010/main" val="1970581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8918EB6-B74D-214D-A992-AEC39C287CFC}"/>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6657020" y="643467"/>
            <a:ext cx="3625856" cy="5571067"/>
          </a:xfrm>
        </p:spPr>
      </p:pic>
      <p:sp>
        <p:nvSpPr>
          <p:cNvPr id="11" name="Rectangle 10">
            <a:extLst>
              <a:ext uri="{FF2B5EF4-FFF2-40B4-BE49-F238E27FC236}">
                <a16:creationId xmlns:a16="http://schemas.microsoft.com/office/drawing/2014/main" id="{1D2D23D5-9524-454C-832F-971A364D0DA8}"/>
              </a:ext>
            </a:extLst>
          </p:cNvPr>
          <p:cNvSpPr/>
          <p:nvPr/>
        </p:nvSpPr>
        <p:spPr>
          <a:xfrm>
            <a:off x="1909126" y="1494676"/>
            <a:ext cx="7332463" cy="4063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Title 1">
            <a:extLst>
              <a:ext uri="{FF2B5EF4-FFF2-40B4-BE49-F238E27FC236}">
                <a16:creationId xmlns:a16="http://schemas.microsoft.com/office/drawing/2014/main" id="{17AAAAE3-B605-D447-B74F-9143EF175E10}"/>
              </a:ext>
            </a:extLst>
          </p:cNvPr>
          <p:cNvSpPr txBox="1">
            <a:spLocks/>
          </p:cNvSpPr>
          <p:nvPr/>
        </p:nvSpPr>
        <p:spPr>
          <a:xfrm>
            <a:off x="4585316" y="2362055"/>
            <a:ext cx="4459544" cy="1780707"/>
          </a:xfrm>
          <a:prstGeom prst="rect">
            <a:avLst/>
          </a:prstGeom>
        </p:spPr>
        <p:txBody>
          <a:bodyPr anchor="b"/>
          <a:lstStyle>
            <a:lvl1pPr algn="r" defTabSz="914400" rtl="0" eaLnBrk="1" latinLnBrk="0" hangingPunct="1">
              <a:lnSpc>
                <a:spcPct val="90000"/>
              </a:lnSpc>
              <a:spcBef>
                <a:spcPct val="0"/>
              </a:spcBef>
              <a:buNone/>
              <a:defRPr sz="6000" b="1" i="0" kern="1200">
                <a:solidFill>
                  <a:schemeClr val="tx2"/>
                </a:solidFill>
                <a:latin typeface="+mj-lt"/>
                <a:ea typeface="+mj-ea"/>
                <a:cs typeface="+mj-cs"/>
              </a:defRPr>
            </a:lvl1pPr>
          </a:lstStyle>
          <a:p>
            <a:pPr defTabSz="740645">
              <a:spcAft>
                <a:spcPts val="600"/>
              </a:spcAft>
            </a:pPr>
            <a:r>
              <a:rPr lang="en-US" sz="2800" dirty="0">
                <a:latin typeface="Times New Roman" panose="02020603050405020304" pitchFamily="18" charset="0"/>
              </a:rPr>
              <a:t>Long-term criteria and toxic pollutants trends in air quality and community exposures over the Marcellus Shale region in the US</a:t>
            </a:r>
            <a:r>
              <a:rPr lang="en-US" sz="2800" dirty="0"/>
              <a:t> </a:t>
            </a:r>
          </a:p>
        </p:txBody>
      </p:sp>
      <p:sp>
        <p:nvSpPr>
          <p:cNvPr id="13" name="Subtitle 2">
            <a:extLst>
              <a:ext uri="{FF2B5EF4-FFF2-40B4-BE49-F238E27FC236}">
                <a16:creationId xmlns:a16="http://schemas.microsoft.com/office/drawing/2014/main" id="{5332C9DD-0D8E-B441-AE30-7EA0240C57E8}"/>
              </a:ext>
            </a:extLst>
          </p:cNvPr>
          <p:cNvSpPr txBox="1">
            <a:spLocks/>
          </p:cNvSpPr>
          <p:nvPr/>
        </p:nvSpPr>
        <p:spPr>
          <a:xfrm>
            <a:off x="2148960" y="4188188"/>
            <a:ext cx="6895900" cy="48842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40645">
              <a:lnSpc>
                <a:spcPct val="125000"/>
              </a:lnSpc>
              <a:spcBef>
                <a:spcPts val="0"/>
              </a:spcBef>
              <a:spcAft>
                <a:spcPts val="600"/>
              </a:spcAft>
            </a:pPr>
            <a:r>
              <a:rPr lang="en-US" sz="1459" dirty="0">
                <a:latin typeface="Times New Roman" panose="02020603050405020304" pitchFamily="18" charset="0"/>
              </a:rPr>
              <a:t>Chi-</a:t>
            </a:r>
            <a:r>
              <a:rPr lang="en-US" sz="1459" dirty="0" err="1">
                <a:latin typeface="Times New Roman" panose="02020603050405020304" pitchFamily="18" charset="0"/>
              </a:rPr>
              <a:t>Tsan</a:t>
            </a:r>
            <a:r>
              <a:rPr lang="en-US" sz="1459" dirty="0">
                <a:latin typeface="Times New Roman" panose="02020603050405020304" pitchFamily="18" charset="0"/>
              </a:rPr>
              <a:t> Wang, B.H. Baek, Jia Xing, </a:t>
            </a:r>
            <a:r>
              <a:rPr lang="en-US" sz="1459" dirty="0" err="1">
                <a:latin typeface="Times New Roman" panose="02020603050405020304" pitchFamily="18" charset="0"/>
              </a:rPr>
              <a:t>Yunyao</a:t>
            </a:r>
            <a:r>
              <a:rPr lang="en-US" sz="1459" dirty="0">
                <a:latin typeface="Times New Roman" panose="02020603050405020304" pitchFamily="18" charset="0"/>
              </a:rPr>
              <a:t> Li, Charles Chang, and Daniel Tong </a:t>
            </a:r>
            <a:endParaRPr lang="en-US" sz="1800" dirty="0">
              <a:latin typeface="Arial" panose="020B0604020202020204" pitchFamily="34" charset="0"/>
              <a:ea typeface="Arial" panose="020B0604020202020204" pitchFamily="34" charset="0"/>
            </a:endParaRPr>
          </a:p>
        </p:txBody>
      </p:sp>
      <p:pic>
        <p:nvPicPr>
          <p:cNvPr id="14" name="Picture 13">
            <a:extLst>
              <a:ext uri="{FF2B5EF4-FFF2-40B4-BE49-F238E27FC236}">
                <a16:creationId xmlns:a16="http://schemas.microsoft.com/office/drawing/2014/main" id="{DD169DAB-65E0-2A41-B5E0-9003AC3CF7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56691" y="1668576"/>
            <a:ext cx="1663679" cy="1113789"/>
          </a:xfrm>
          <a:prstGeom prst="rect">
            <a:avLst/>
          </a:prstGeom>
        </p:spPr>
      </p:pic>
      <p:sp>
        <p:nvSpPr>
          <p:cNvPr id="2" name="Subtitle 2">
            <a:extLst>
              <a:ext uri="{FF2B5EF4-FFF2-40B4-BE49-F238E27FC236}">
                <a16:creationId xmlns:a16="http://schemas.microsoft.com/office/drawing/2014/main" id="{EE2BBD98-2D82-A105-22CD-1A61CC3F638F}"/>
              </a:ext>
            </a:extLst>
          </p:cNvPr>
          <p:cNvSpPr txBox="1">
            <a:spLocks/>
          </p:cNvSpPr>
          <p:nvPr/>
        </p:nvSpPr>
        <p:spPr>
          <a:xfrm>
            <a:off x="4387032" y="4874903"/>
            <a:ext cx="4699629" cy="488424"/>
          </a:xfrm>
          <a:prstGeom prst="rect">
            <a:avLst/>
          </a:prstGeom>
        </p:spPr>
        <p:txBody>
          <a:bodyPr lIns="91440" tIns="45720" rIns="91440" bIns="45720" anchor="t">
            <a:norm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40645">
              <a:lnSpc>
                <a:spcPct val="105000"/>
              </a:lnSpc>
              <a:spcBef>
                <a:spcPts val="0"/>
              </a:spcBef>
              <a:spcAft>
                <a:spcPts val="600"/>
              </a:spcAft>
            </a:pPr>
            <a:r>
              <a:rPr lang="en-US" sz="1300" dirty="0">
                <a:latin typeface="Arial"/>
                <a:cs typeface="Arial"/>
              </a:rPr>
              <a:t>Research support by </a:t>
            </a:r>
            <a:r>
              <a:rPr lang="en-US" sz="1400" dirty="0">
                <a:latin typeface="Arial"/>
                <a:cs typeface="Arial"/>
              </a:rPr>
              <a:t>Health</a:t>
            </a:r>
            <a:r>
              <a:rPr lang="en-US" sz="1300" dirty="0">
                <a:latin typeface="Arial"/>
                <a:cs typeface="Arial"/>
              </a:rPr>
              <a:t> Effects Institute (HEI)</a:t>
            </a:r>
            <a:endParaRPr lang="en-US" sz="1300" dirty="0">
              <a:latin typeface="Arial"/>
              <a:ea typeface="Arial" panose="020B0604020202020204" pitchFamily="34" charset="0"/>
            </a:endParaRPr>
          </a:p>
        </p:txBody>
      </p:sp>
    </p:spTree>
    <p:extLst>
      <p:ext uri="{BB962C8B-B14F-4D97-AF65-F5344CB8AC3E}">
        <p14:creationId xmlns:p14="http://schemas.microsoft.com/office/powerpoint/2010/main" val="3284215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A980-9D37-BF73-2E89-D2C9E93DD3C0}"/>
              </a:ext>
            </a:extLst>
          </p:cNvPr>
          <p:cNvSpPr txBox="1">
            <a:spLocks/>
          </p:cNvSpPr>
          <p:nvPr/>
        </p:nvSpPr>
        <p:spPr>
          <a:xfrm>
            <a:off x="0" y="-162375"/>
            <a:ext cx="12192000" cy="1242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44546A"/>
                </a:solidFill>
              </a:rPr>
              <a:t>Result 1:CAMx monthly ozone</a:t>
            </a:r>
            <a:r>
              <a:rPr lang="zh-TW" altLang="en-US" sz="3600" dirty="0">
                <a:solidFill>
                  <a:srgbClr val="44546A"/>
                </a:solidFill>
              </a:rPr>
              <a:t> </a:t>
            </a:r>
            <a:r>
              <a:rPr lang="en-US" altLang="zh-TW" sz="3600" dirty="0">
                <a:solidFill>
                  <a:srgbClr val="44546A"/>
                </a:solidFill>
              </a:rPr>
              <a:t>and NO</a:t>
            </a:r>
            <a:r>
              <a:rPr lang="en-US" altLang="zh-TW" sz="3600" baseline="-25000" dirty="0">
                <a:solidFill>
                  <a:srgbClr val="44546A"/>
                </a:solidFill>
              </a:rPr>
              <a:t>2</a:t>
            </a:r>
            <a:r>
              <a:rPr lang="en-US" altLang="zh-TW" sz="3600" dirty="0">
                <a:solidFill>
                  <a:srgbClr val="44546A"/>
                </a:solidFill>
              </a:rPr>
              <a:t> concentrations</a:t>
            </a:r>
            <a:endParaRPr lang="en-US" sz="3600" dirty="0">
              <a:solidFill>
                <a:srgbClr val="44546A"/>
              </a:solidFill>
            </a:endParaRPr>
          </a:p>
        </p:txBody>
      </p:sp>
      <p:pic>
        <p:nvPicPr>
          <p:cNvPr id="3" name="Picture 2">
            <a:extLst>
              <a:ext uri="{FF2B5EF4-FFF2-40B4-BE49-F238E27FC236}">
                <a16:creationId xmlns:a16="http://schemas.microsoft.com/office/drawing/2014/main" id="{6239B30F-EECD-0254-8027-5B15B5277A36}"/>
              </a:ext>
            </a:extLst>
          </p:cNvPr>
          <p:cNvPicPr>
            <a:picLocks noChangeAspect="1"/>
          </p:cNvPicPr>
          <p:nvPr/>
        </p:nvPicPr>
        <p:blipFill>
          <a:blip r:embed="rId2" cstate="print">
            <a:extLst>
              <a:ext uri="{28A0092B-C50C-407E-A947-70E740481C1C}">
                <a14:useLocalDpi xmlns:a14="http://schemas.microsoft.com/office/drawing/2010/main" val="0"/>
              </a:ext>
            </a:extLst>
          </a:blip>
          <a:srcRect t="51281" r="83412"/>
          <a:stretch/>
        </p:blipFill>
        <p:spPr bwMode="auto">
          <a:xfrm>
            <a:off x="1050462" y="1305491"/>
            <a:ext cx="2343300" cy="2553751"/>
          </a:xfrm>
          <a:prstGeom prst="rect">
            <a:avLst/>
          </a:prstGeom>
          <a:noFill/>
          <a:ln>
            <a:noFill/>
          </a:ln>
        </p:spPr>
      </p:pic>
      <p:pic>
        <p:nvPicPr>
          <p:cNvPr id="5" name="Picture 4">
            <a:extLst>
              <a:ext uri="{FF2B5EF4-FFF2-40B4-BE49-F238E27FC236}">
                <a16:creationId xmlns:a16="http://schemas.microsoft.com/office/drawing/2014/main" id="{AE77D58A-81FC-0C4D-4C54-0270757667A8}"/>
              </a:ext>
            </a:extLst>
          </p:cNvPr>
          <p:cNvPicPr>
            <a:picLocks noChangeAspect="1"/>
          </p:cNvPicPr>
          <p:nvPr/>
        </p:nvPicPr>
        <p:blipFill>
          <a:blip r:embed="rId3" cstate="print">
            <a:extLst>
              <a:ext uri="{28A0092B-C50C-407E-A947-70E740481C1C}">
                <a14:useLocalDpi xmlns:a14="http://schemas.microsoft.com/office/drawing/2010/main" val="0"/>
              </a:ext>
            </a:extLst>
          </a:blip>
          <a:srcRect t="50000" r="83645"/>
          <a:stretch/>
        </p:blipFill>
        <p:spPr bwMode="auto">
          <a:xfrm>
            <a:off x="3607677" y="1294740"/>
            <a:ext cx="2343300" cy="2656082"/>
          </a:xfrm>
          <a:prstGeom prst="rect">
            <a:avLst/>
          </a:prstGeom>
          <a:noFill/>
          <a:ln>
            <a:noFill/>
          </a:ln>
        </p:spPr>
      </p:pic>
      <p:pic>
        <p:nvPicPr>
          <p:cNvPr id="6" name="Picture 5" descr="A screenshot of a map&#10;&#10;Description automatically generated">
            <a:extLst>
              <a:ext uri="{FF2B5EF4-FFF2-40B4-BE49-F238E27FC236}">
                <a16:creationId xmlns:a16="http://schemas.microsoft.com/office/drawing/2014/main" id="{C97C1E06-C683-4D74-F209-B5D6F121ABEE}"/>
              </a:ext>
            </a:extLst>
          </p:cNvPr>
          <p:cNvPicPr>
            <a:picLocks noChangeAspect="1"/>
          </p:cNvPicPr>
          <p:nvPr/>
        </p:nvPicPr>
        <p:blipFill>
          <a:blip r:embed="rId4" cstate="print">
            <a:extLst>
              <a:ext uri="{28A0092B-C50C-407E-A947-70E740481C1C}">
                <a14:useLocalDpi xmlns:a14="http://schemas.microsoft.com/office/drawing/2010/main" val="0"/>
              </a:ext>
            </a:extLst>
          </a:blip>
          <a:srcRect t="49971" r="83639"/>
          <a:stretch/>
        </p:blipFill>
        <p:spPr bwMode="auto">
          <a:xfrm>
            <a:off x="6096000" y="1316244"/>
            <a:ext cx="2332614" cy="2643967"/>
          </a:xfrm>
          <a:prstGeom prst="rect">
            <a:avLst/>
          </a:prstGeom>
          <a:noFill/>
          <a:ln>
            <a:noFill/>
          </a:ln>
        </p:spPr>
      </p:pic>
      <p:pic>
        <p:nvPicPr>
          <p:cNvPr id="7" name="Picture 6" descr="A map of the middle devonian marcellus&#10;&#10;Description automatically generated">
            <a:extLst>
              <a:ext uri="{FF2B5EF4-FFF2-40B4-BE49-F238E27FC236}">
                <a16:creationId xmlns:a16="http://schemas.microsoft.com/office/drawing/2014/main" id="{FEC4F7EB-6B05-8AEA-C5CF-3F87EEC2BD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5892" y="1316244"/>
            <a:ext cx="3023842" cy="2407358"/>
          </a:xfrm>
          <a:prstGeom prst="rect">
            <a:avLst/>
          </a:prstGeom>
        </p:spPr>
      </p:pic>
      <p:sp>
        <p:nvSpPr>
          <p:cNvPr id="11" name="TextBox 10">
            <a:extLst>
              <a:ext uri="{FF2B5EF4-FFF2-40B4-BE49-F238E27FC236}">
                <a16:creationId xmlns:a16="http://schemas.microsoft.com/office/drawing/2014/main" id="{EAB1F097-83A5-FBE1-6A27-51C0E00999EB}"/>
              </a:ext>
            </a:extLst>
          </p:cNvPr>
          <p:cNvSpPr txBox="1"/>
          <p:nvPr/>
        </p:nvSpPr>
        <p:spPr>
          <a:xfrm>
            <a:off x="6838997" y="942910"/>
            <a:ext cx="1589617" cy="523220"/>
          </a:xfrm>
          <a:prstGeom prst="rect">
            <a:avLst/>
          </a:prstGeom>
          <a:noFill/>
        </p:spPr>
        <p:txBody>
          <a:bodyPr wrap="square" rtlCol="0">
            <a:spAutoFit/>
          </a:bodyPr>
          <a:lstStyle/>
          <a:p>
            <a:r>
              <a:rPr lang="en-US" sz="2800" dirty="0"/>
              <a:t>2019</a:t>
            </a:r>
          </a:p>
        </p:txBody>
      </p:sp>
      <p:sp>
        <p:nvSpPr>
          <p:cNvPr id="12" name="TextBox 11">
            <a:extLst>
              <a:ext uri="{FF2B5EF4-FFF2-40B4-BE49-F238E27FC236}">
                <a16:creationId xmlns:a16="http://schemas.microsoft.com/office/drawing/2014/main" id="{F3F25D3F-926D-087D-1232-C2424E36F1F4}"/>
              </a:ext>
            </a:extLst>
          </p:cNvPr>
          <p:cNvSpPr txBox="1"/>
          <p:nvPr/>
        </p:nvSpPr>
        <p:spPr>
          <a:xfrm>
            <a:off x="4388238" y="956769"/>
            <a:ext cx="1589617" cy="523220"/>
          </a:xfrm>
          <a:prstGeom prst="rect">
            <a:avLst/>
          </a:prstGeom>
          <a:noFill/>
        </p:spPr>
        <p:txBody>
          <a:bodyPr wrap="square" rtlCol="0">
            <a:spAutoFit/>
          </a:bodyPr>
          <a:lstStyle/>
          <a:p>
            <a:r>
              <a:rPr lang="en-US" sz="2800" dirty="0"/>
              <a:t>2014</a:t>
            </a:r>
          </a:p>
        </p:txBody>
      </p:sp>
      <p:sp>
        <p:nvSpPr>
          <p:cNvPr id="13" name="TextBox 12">
            <a:extLst>
              <a:ext uri="{FF2B5EF4-FFF2-40B4-BE49-F238E27FC236}">
                <a16:creationId xmlns:a16="http://schemas.microsoft.com/office/drawing/2014/main" id="{8AE8F558-5461-9CD7-C3EB-38C2056CCE40}"/>
              </a:ext>
            </a:extLst>
          </p:cNvPr>
          <p:cNvSpPr txBox="1"/>
          <p:nvPr/>
        </p:nvSpPr>
        <p:spPr>
          <a:xfrm>
            <a:off x="1800592" y="942910"/>
            <a:ext cx="1130253" cy="523220"/>
          </a:xfrm>
          <a:prstGeom prst="rect">
            <a:avLst/>
          </a:prstGeom>
          <a:noFill/>
        </p:spPr>
        <p:txBody>
          <a:bodyPr wrap="square" rtlCol="0">
            <a:spAutoFit/>
          </a:bodyPr>
          <a:lstStyle/>
          <a:p>
            <a:r>
              <a:rPr lang="en-US" sz="2800" dirty="0"/>
              <a:t>2008</a:t>
            </a:r>
          </a:p>
        </p:txBody>
      </p:sp>
      <p:sp>
        <p:nvSpPr>
          <p:cNvPr id="14" name="TextBox 13">
            <a:extLst>
              <a:ext uri="{FF2B5EF4-FFF2-40B4-BE49-F238E27FC236}">
                <a16:creationId xmlns:a16="http://schemas.microsoft.com/office/drawing/2014/main" id="{32929FE4-5AA7-B6B9-E5A7-E503E7017C13}"/>
              </a:ext>
            </a:extLst>
          </p:cNvPr>
          <p:cNvSpPr txBox="1"/>
          <p:nvPr/>
        </p:nvSpPr>
        <p:spPr>
          <a:xfrm>
            <a:off x="254299" y="2356655"/>
            <a:ext cx="651140" cy="830997"/>
          </a:xfrm>
          <a:prstGeom prst="rect">
            <a:avLst/>
          </a:prstGeom>
          <a:noFill/>
        </p:spPr>
        <p:txBody>
          <a:bodyPr wrap="none" rtlCol="0">
            <a:spAutoFit/>
          </a:bodyPr>
          <a:lstStyle/>
          <a:p>
            <a:r>
              <a:rPr lang="en-US" sz="2400" dirty="0"/>
              <a:t>JUL</a:t>
            </a:r>
            <a:br>
              <a:rPr lang="en-US" sz="2400" dirty="0"/>
            </a:br>
            <a:r>
              <a:rPr lang="en-US" sz="2400" dirty="0"/>
              <a:t>O3</a:t>
            </a:r>
          </a:p>
        </p:txBody>
      </p:sp>
      <p:sp>
        <p:nvSpPr>
          <p:cNvPr id="15" name="TextBox 14">
            <a:extLst>
              <a:ext uri="{FF2B5EF4-FFF2-40B4-BE49-F238E27FC236}">
                <a16:creationId xmlns:a16="http://schemas.microsoft.com/office/drawing/2014/main" id="{4D948113-E1C7-0D5C-7439-95138096574E}"/>
              </a:ext>
            </a:extLst>
          </p:cNvPr>
          <p:cNvSpPr txBox="1"/>
          <p:nvPr/>
        </p:nvSpPr>
        <p:spPr>
          <a:xfrm>
            <a:off x="231762" y="4616317"/>
            <a:ext cx="793807" cy="830997"/>
          </a:xfrm>
          <a:prstGeom prst="rect">
            <a:avLst/>
          </a:prstGeom>
          <a:noFill/>
        </p:spPr>
        <p:txBody>
          <a:bodyPr wrap="none" rtlCol="0">
            <a:spAutoFit/>
          </a:bodyPr>
          <a:lstStyle/>
          <a:p>
            <a:r>
              <a:rPr lang="en-US" sz="2400" dirty="0"/>
              <a:t>JUL</a:t>
            </a:r>
            <a:br>
              <a:rPr lang="en-US" sz="2400" dirty="0"/>
            </a:br>
            <a:r>
              <a:rPr lang="en-US" sz="2400" dirty="0"/>
              <a:t>NO2</a:t>
            </a:r>
          </a:p>
        </p:txBody>
      </p:sp>
      <p:pic>
        <p:nvPicPr>
          <p:cNvPr id="16" name="Picture 15">
            <a:extLst>
              <a:ext uri="{FF2B5EF4-FFF2-40B4-BE49-F238E27FC236}">
                <a16:creationId xmlns:a16="http://schemas.microsoft.com/office/drawing/2014/main" id="{F03E7934-D104-9D6C-C798-98A16378979D}"/>
              </a:ext>
            </a:extLst>
          </p:cNvPr>
          <p:cNvPicPr>
            <a:picLocks noChangeAspect="1"/>
          </p:cNvPicPr>
          <p:nvPr/>
        </p:nvPicPr>
        <p:blipFill>
          <a:blip r:embed="rId6" cstate="print">
            <a:extLst>
              <a:ext uri="{28A0092B-C50C-407E-A947-70E740481C1C}">
                <a14:useLocalDpi xmlns:a14="http://schemas.microsoft.com/office/drawing/2010/main" val="0"/>
              </a:ext>
            </a:extLst>
          </a:blip>
          <a:srcRect t="51237" r="83412"/>
          <a:stretch/>
        </p:blipFill>
        <p:spPr bwMode="auto">
          <a:xfrm>
            <a:off x="1034292" y="3918712"/>
            <a:ext cx="2343300" cy="2556086"/>
          </a:xfrm>
          <a:prstGeom prst="rect">
            <a:avLst/>
          </a:prstGeom>
          <a:noFill/>
          <a:ln>
            <a:noFill/>
          </a:ln>
        </p:spPr>
      </p:pic>
      <p:pic>
        <p:nvPicPr>
          <p:cNvPr id="17" name="Picture 16">
            <a:extLst>
              <a:ext uri="{FF2B5EF4-FFF2-40B4-BE49-F238E27FC236}">
                <a16:creationId xmlns:a16="http://schemas.microsoft.com/office/drawing/2014/main" id="{980D49CA-78FD-4F1B-F53B-5741EDE15C2F}"/>
              </a:ext>
            </a:extLst>
          </p:cNvPr>
          <p:cNvPicPr>
            <a:picLocks noChangeAspect="1"/>
          </p:cNvPicPr>
          <p:nvPr/>
        </p:nvPicPr>
        <p:blipFill>
          <a:blip r:embed="rId7" cstate="print">
            <a:extLst>
              <a:ext uri="{28A0092B-C50C-407E-A947-70E740481C1C}">
                <a14:useLocalDpi xmlns:a14="http://schemas.microsoft.com/office/drawing/2010/main" val="0"/>
              </a:ext>
            </a:extLst>
          </a:blip>
          <a:srcRect t="51095" r="83398"/>
          <a:stretch/>
        </p:blipFill>
        <p:spPr bwMode="auto">
          <a:xfrm>
            <a:off x="3634554" y="3960211"/>
            <a:ext cx="2343301" cy="2556086"/>
          </a:xfrm>
          <a:prstGeom prst="rect">
            <a:avLst/>
          </a:prstGeom>
          <a:noFill/>
          <a:ln>
            <a:noFill/>
          </a:ln>
        </p:spPr>
      </p:pic>
      <p:pic>
        <p:nvPicPr>
          <p:cNvPr id="18" name="Picture 17">
            <a:extLst>
              <a:ext uri="{FF2B5EF4-FFF2-40B4-BE49-F238E27FC236}">
                <a16:creationId xmlns:a16="http://schemas.microsoft.com/office/drawing/2014/main" id="{D610E039-C343-54E5-C1F5-F89D96B0A8DD}"/>
              </a:ext>
            </a:extLst>
          </p:cNvPr>
          <p:cNvPicPr>
            <a:picLocks noChangeAspect="1"/>
          </p:cNvPicPr>
          <p:nvPr/>
        </p:nvPicPr>
        <p:blipFill>
          <a:blip r:embed="rId8" cstate="print">
            <a:extLst>
              <a:ext uri="{28A0092B-C50C-407E-A947-70E740481C1C}">
                <a14:useLocalDpi xmlns:a14="http://schemas.microsoft.com/office/drawing/2010/main" val="0"/>
              </a:ext>
            </a:extLst>
          </a:blip>
          <a:srcRect t="50908" r="83396"/>
          <a:stretch/>
        </p:blipFill>
        <p:spPr bwMode="auto">
          <a:xfrm>
            <a:off x="6096000" y="3960211"/>
            <a:ext cx="2332353" cy="2556086"/>
          </a:xfrm>
          <a:prstGeom prst="rect">
            <a:avLst/>
          </a:prstGeom>
          <a:noFill/>
          <a:ln>
            <a:noFill/>
          </a:ln>
        </p:spPr>
      </p:pic>
      <p:graphicFrame>
        <p:nvGraphicFramePr>
          <p:cNvPr id="19" name="Chart 18">
            <a:extLst>
              <a:ext uri="{FF2B5EF4-FFF2-40B4-BE49-F238E27FC236}">
                <a16:creationId xmlns:a16="http://schemas.microsoft.com/office/drawing/2014/main" id="{977B6247-21D2-54C8-7614-565EE8CF5548}"/>
              </a:ext>
            </a:extLst>
          </p:cNvPr>
          <p:cNvGraphicFramePr>
            <a:graphicFrameLocks/>
          </p:cNvGraphicFramePr>
          <p:nvPr>
            <p:extLst>
              <p:ext uri="{D42A27DB-BD31-4B8C-83A1-F6EECF244321}">
                <p14:modId xmlns:p14="http://schemas.microsoft.com/office/powerpoint/2010/main" val="2338341613"/>
              </p:ext>
            </p:extLst>
          </p:nvPr>
        </p:nvGraphicFramePr>
        <p:xfrm>
          <a:off x="8696262" y="3960210"/>
          <a:ext cx="3447721" cy="2847685"/>
        </p:xfrm>
        <a:graphic>
          <a:graphicData uri="http://schemas.openxmlformats.org/drawingml/2006/chart">
            <c:chart xmlns:c="http://schemas.openxmlformats.org/drawingml/2006/chart" xmlns:r="http://schemas.openxmlformats.org/officeDocument/2006/relationships" r:id="rId9"/>
          </a:graphicData>
        </a:graphic>
      </p:graphicFrame>
      <p:pic>
        <p:nvPicPr>
          <p:cNvPr id="21" name="Picture 20" descr="A map of the state of maryland&#10;&#10;Description automatically generated">
            <a:extLst>
              <a:ext uri="{FF2B5EF4-FFF2-40B4-BE49-F238E27FC236}">
                <a16:creationId xmlns:a16="http://schemas.microsoft.com/office/drawing/2014/main" id="{AF0410BD-1D08-41B1-8C97-19F76B52997D}"/>
              </a:ext>
            </a:extLst>
          </p:cNvPr>
          <p:cNvPicPr>
            <a:picLocks noChangeAspect="1"/>
          </p:cNvPicPr>
          <p:nvPr/>
        </p:nvPicPr>
        <p:blipFill>
          <a:blip r:embed="rId10"/>
          <a:srcRect r="56015" b="34624"/>
          <a:stretch/>
        </p:blipFill>
        <p:spPr>
          <a:xfrm>
            <a:off x="9168181" y="5127504"/>
            <a:ext cx="852640" cy="1008775"/>
          </a:xfrm>
          <a:prstGeom prst="rect">
            <a:avLst/>
          </a:prstGeom>
        </p:spPr>
      </p:pic>
    </p:spTree>
    <p:extLst>
      <p:ext uri="{BB962C8B-B14F-4D97-AF65-F5344CB8AC3E}">
        <p14:creationId xmlns:p14="http://schemas.microsoft.com/office/powerpoint/2010/main" val="152982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1142-F60B-EA20-8036-503345F9569F}"/>
              </a:ext>
            </a:extLst>
          </p:cNvPr>
          <p:cNvSpPr txBox="1">
            <a:spLocks/>
          </p:cNvSpPr>
          <p:nvPr/>
        </p:nvSpPr>
        <p:spPr>
          <a:xfrm>
            <a:off x="181895" y="-119133"/>
            <a:ext cx="11822773" cy="15219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44546A"/>
                </a:solidFill>
              </a:rPr>
              <a:t>Result</a:t>
            </a:r>
            <a:r>
              <a:rPr lang="zh-TW" altLang="en-US" sz="3600" dirty="0">
                <a:solidFill>
                  <a:srgbClr val="44546A"/>
                </a:solidFill>
              </a:rPr>
              <a:t> </a:t>
            </a:r>
            <a:r>
              <a:rPr lang="en-US" altLang="zh-TW" sz="3600" dirty="0">
                <a:solidFill>
                  <a:srgbClr val="44546A"/>
                </a:solidFill>
              </a:rPr>
              <a:t>2</a:t>
            </a:r>
            <a:r>
              <a:rPr lang="en-US" sz="3600" dirty="0">
                <a:solidFill>
                  <a:srgbClr val="44546A"/>
                </a:solidFill>
              </a:rPr>
              <a:t>: </a:t>
            </a:r>
            <a:r>
              <a:rPr lang="en-US" sz="3600" dirty="0" err="1">
                <a:solidFill>
                  <a:srgbClr val="44546A"/>
                </a:solidFill>
              </a:rPr>
              <a:t>CAMx</a:t>
            </a:r>
            <a:r>
              <a:rPr lang="en-US" sz="3600" dirty="0">
                <a:solidFill>
                  <a:srgbClr val="44546A"/>
                </a:solidFill>
              </a:rPr>
              <a:t> RTRAC results for Benzene monthly average</a:t>
            </a:r>
          </a:p>
        </p:txBody>
      </p:sp>
      <p:pic>
        <p:nvPicPr>
          <p:cNvPr id="3" name="Picture 2" descr="A map of the middle devonian marcellus&#10;&#10;Description automatically generated">
            <a:extLst>
              <a:ext uri="{FF2B5EF4-FFF2-40B4-BE49-F238E27FC236}">
                <a16:creationId xmlns:a16="http://schemas.microsoft.com/office/drawing/2014/main" id="{84BFDA63-7BEA-0644-3359-E4171EA7D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670" y="3070376"/>
            <a:ext cx="2798722" cy="2228134"/>
          </a:xfrm>
          <a:prstGeom prst="rect">
            <a:avLst/>
          </a:prstGeom>
        </p:spPr>
      </p:pic>
      <p:pic>
        <p:nvPicPr>
          <p:cNvPr id="6" name="Picture 5">
            <a:extLst>
              <a:ext uri="{FF2B5EF4-FFF2-40B4-BE49-F238E27FC236}">
                <a16:creationId xmlns:a16="http://schemas.microsoft.com/office/drawing/2014/main" id="{A42F9430-262C-6557-CD21-4D931AA281D3}"/>
              </a:ext>
            </a:extLst>
          </p:cNvPr>
          <p:cNvPicPr>
            <a:picLocks noChangeAspect="1"/>
          </p:cNvPicPr>
          <p:nvPr/>
        </p:nvPicPr>
        <p:blipFill>
          <a:blip r:embed="rId4" cstate="print">
            <a:extLst>
              <a:ext uri="{28A0092B-C50C-407E-A947-70E740481C1C}">
                <a14:useLocalDpi xmlns:a14="http://schemas.microsoft.com/office/drawing/2010/main" val="0"/>
              </a:ext>
            </a:extLst>
          </a:blip>
          <a:srcRect l="83341" t="51284" r="103"/>
          <a:stretch/>
        </p:blipFill>
        <p:spPr bwMode="auto">
          <a:xfrm>
            <a:off x="6678329" y="3907730"/>
            <a:ext cx="2602308" cy="2838386"/>
          </a:xfrm>
          <a:prstGeom prst="rect">
            <a:avLst/>
          </a:prstGeom>
          <a:noFill/>
          <a:ln>
            <a:noFill/>
          </a:ln>
        </p:spPr>
      </p:pic>
      <p:sp>
        <p:nvSpPr>
          <p:cNvPr id="7" name="TextBox 6">
            <a:extLst>
              <a:ext uri="{FF2B5EF4-FFF2-40B4-BE49-F238E27FC236}">
                <a16:creationId xmlns:a16="http://schemas.microsoft.com/office/drawing/2014/main" id="{F2DE62A0-15C8-F35B-0032-DFA4D079547C}"/>
              </a:ext>
            </a:extLst>
          </p:cNvPr>
          <p:cNvSpPr txBox="1"/>
          <p:nvPr/>
        </p:nvSpPr>
        <p:spPr>
          <a:xfrm>
            <a:off x="7553393" y="1141201"/>
            <a:ext cx="1589617" cy="523220"/>
          </a:xfrm>
          <a:prstGeom prst="rect">
            <a:avLst/>
          </a:prstGeom>
          <a:noFill/>
        </p:spPr>
        <p:txBody>
          <a:bodyPr wrap="square" rtlCol="0">
            <a:spAutoFit/>
          </a:bodyPr>
          <a:lstStyle/>
          <a:p>
            <a:r>
              <a:rPr lang="en-US" sz="2800" dirty="0"/>
              <a:t>2019</a:t>
            </a:r>
          </a:p>
        </p:txBody>
      </p:sp>
      <p:pic>
        <p:nvPicPr>
          <p:cNvPr id="9" name="Picture 8">
            <a:extLst>
              <a:ext uri="{FF2B5EF4-FFF2-40B4-BE49-F238E27FC236}">
                <a16:creationId xmlns:a16="http://schemas.microsoft.com/office/drawing/2014/main" id="{FB938463-5326-1C26-E684-80B6D7CE4AC8}"/>
              </a:ext>
            </a:extLst>
          </p:cNvPr>
          <p:cNvPicPr>
            <a:picLocks noChangeAspect="1"/>
          </p:cNvPicPr>
          <p:nvPr/>
        </p:nvPicPr>
        <p:blipFill>
          <a:blip r:embed="rId5" cstate="print">
            <a:extLst>
              <a:ext uri="{28A0092B-C50C-407E-A947-70E740481C1C}">
                <a14:useLocalDpi xmlns:a14="http://schemas.microsoft.com/office/drawing/2010/main" val="0"/>
              </a:ext>
            </a:extLst>
          </a:blip>
          <a:srcRect l="83444" t="50785"/>
          <a:stretch/>
        </p:blipFill>
        <p:spPr bwMode="auto">
          <a:xfrm>
            <a:off x="3827117" y="3866975"/>
            <a:ext cx="2602308" cy="2866615"/>
          </a:xfrm>
          <a:prstGeom prst="rect">
            <a:avLst/>
          </a:prstGeom>
          <a:noFill/>
          <a:ln>
            <a:noFill/>
          </a:ln>
        </p:spPr>
      </p:pic>
      <p:sp>
        <p:nvSpPr>
          <p:cNvPr id="10" name="TextBox 9">
            <a:extLst>
              <a:ext uri="{FF2B5EF4-FFF2-40B4-BE49-F238E27FC236}">
                <a16:creationId xmlns:a16="http://schemas.microsoft.com/office/drawing/2014/main" id="{74714B29-919E-9A35-508B-2B73C8808754}"/>
              </a:ext>
            </a:extLst>
          </p:cNvPr>
          <p:cNvSpPr txBox="1"/>
          <p:nvPr/>
        </p:nvSpPr>
        <p:spPr>
          <a:xfrm>
            <a:off x="4731436" y="1131796"/>
            <a:ext cx="1589617" cy="523220"/>
          </a:xfrm>
          <a:prstGeom prst="rect">
            <a:avLst/>
          </a:prstGeom>
          <a:noFill/>
        </p:spPr>
        <p:txBody>
          <a:bodyPr wrap="square" rtlCol="0">
            <a:spAutoFit/>
          </a:bodyPr>
          <a:lstStyle/>
          <a:p>
            <a:r>
              <a:rPr lang="en-US" sz="2800" dirty="0"/>
              <a:t>2014</a:t>
            </a:r>
          </a:p>
        </p:txBody>
      </p:sp>
      <p:pic>
        <p:nvPicPr>
          <p:cNvPr id="11" name="Picture 10">
            <a:extLst>
              <a:ext uri="{FF2B5EF4-FFF2-40B4-BE49-F238E27FC236}">
                <a16:creationId xmlns:a16="http://schemas.microsoft.com/office/drawing/2014/main" id="{6419FF07-5925-E258-03F9-C8A446F39C73}"/>
              </a:ext>
            </a:extLst>
          </p:cNvPr>
          <p:cNvPicPr>
            <a:picLocks noChangeAspect="1"/>
          </p:cNvPicPr>
          <p:nvPr/>
        </p:nvPicPr>
        <p:blipFill>
          <a:blip r:embed="rId6" cstate="print">
            <a:extLst>
              <a:ext uri="{28A0092B-C50C-407E-A947-70E740481C1C}">
                <a14:useLocalDpi xmlns:a14="http://schemas.microsoft.com/office/drawing/2010/main" val="0"/>
              </a:ext>
            </a:extLst>
          </a:blip>
          <a:srcRect t="55675" r="83437"/>
          <a:stretch/>
        </p:blipFill>
        <p:spPr bwMode="auto">
          <a:xfrm>
            <a:off x="885614" y="1558640"/>
            <a:ext cx="2602308" cy="2580136"/>
          </a:xfrm>
          <a:prstGeom prst="rect">
            <a:avLst/>
          </a:prstGeom>
          <a:noFill/>
          <a:ln>
            <a:noFill/>
          </a:ln>
        </p:spPr>
      </p:pic>
      <p:pic>
        <p:nvPicPr>
          <p:cNvPr id="12" name="Picture 11">
            <a:extLst>
              <a:ext uri="{FF2B5EF4-FFF2-40B4-BE49-F238E27FC236}">
                <a16:creationId xmlns:a16="http://schemas.microsoft.com/office/drawing/2014/main" id="{B1CF6039-6F46-8E87-070C-F224F18C0DF3}"/>
              </a:ext>
            </a:extLst>
          </p:cNvPr>
          <p:cNvPicPr>
            <a:picLocks noChangeAspect="1"/>
          </p:cNvPicPr>
          <p:nvPr/>
        </p:nvPicPr>
        <p:blipFill>
          <a:blip r:embed="rId6" cstate="print">
            <a:extLst>
              <a:ext uri="{28A0092B-C50C-407E-A947-70E740481C1C}">
                <a14:useLocalDpi xmlns:a14="http://schemas.microsoft.com/office/drawing/2010/main" val="0"/>
              </a:ext>
            </a:extLst>
          </a:blip>
          <a:srcRect l="83437" t="55675" b="-253"/>
          <a:stretch/>
        </p:blipFill>
        <p:spPr bwMode="auto">
          <a:xfrm>
            <a:off x="885614" y="4138776"/>
            <a:ext cx="2602308" cy="2594814"/>
          </a:xfrm>
          <a:prstGeom prst="rect">
            <a:avLst/>
          </a:prstGeom>
          <a:noFill/>
          <a:ln>
            <a:noFill/>
          </a:ln>
        </p:spPr>
      </p:pic>
      <p:sp>
        <p:nvSpPr>
          <p:cNvPr id="13" name="TextBox 12">
            <a:extLst>
              <a:ext uri="{FF2B5EF4-FFF2-40B4-BE49-F238E27FC236}">
                <a16:creationId xmlns:a16="http://schemas.microsoft.com/office/drawing/2014/main" id="{A20E6372-12DC-9AE3-6EED-2BDCC9468CB3}"/>
              </a:ext>
            </a:extLst>
          </p:cNvPr>
          <p:cNvSpPr txBox="1"/>
          <p:nvPr/>
        </p:nvSpPr>
        <p:spPr>
          <a:xfrm>
            <a:off x="1781110" y="1141201"/>
            <a:ext cx="1130253" cy="523220"/>
          </a:xfrm>
          <a:prstGeom prst="rect">
            <a:avLst/>
          </a:prstGeom>
          <a:noFill/>
        </p:spPr>
        <p:txBody>
          <a:bodyPr wrap="square" rtlCol="0">
            <a:spAutoFit/>
          </a:bodyPr>
          <a:lstStyle/>
          <a:p>
            <a:r>
              <a:rPr lang="en-US" sz="2800" dirty="0"/>
              <a:t>2008</a:t>
            </a:r>
          </a:p>
        </p:txBody>
      </p:sp>
      <p:sp>
        <p:nvSpPr>
          <p:cNvPr id="14" name="TextBox 13">
            <a:extLst>
              <a:ext uri="{FF2B5EF4-FFF2-40B4-BE49-F238E27FC236}">
                <a16:creationId xmlns:a16="http://schemas.microsoft.com/office/drawing/2014/main" id="{999DDAFB-E1F2-DB99-7179-9A4EAD728AFA}"/>
              </a:ext>
            </a:extLst>
          </p:cNvPr>
          <p:cNvSpPr txBox="1"/>
          <p:nvPr/>
        </p:nvSpPr>
        <p:spPr>
          <a:xfrm>
            <a:off x="181895" y="2479376"/>
            <a:ext cx="534121" cy="369332"/>
          </a:xfrm>
          <a:prstGeom prst="rect">
            <a:avLst/>
          </a:prstGeom>
          <a:noFill/>
        </p:spPr>
        <p:txBody>
          <a:bodyPr wrap="none" rtlCol="0">
            <a:spAutoFit/>
          </a:bodyPr>
          <a:lstStyle/>
          <a:p>
            <a:r>
              <a:rPr lang="en-US" dirty="0"/>
              <a:t>JUL</a:t>
            </a:r>
          </a:p>
        </p:txBody>
      </p:sp>
      <p:sp>
        <p:nvSpPr>
          <p:cNvPr id="15" name="TextBox 14">
            <a:extLst>
              <a:ext uri="{FF2B5EF4-FFF2-40B4-BE49-F238E27FC236}">
                <a16:creationId xmlns:a16="http://schemas.microsoft.com/office/drawing/2014/main" id="{8418340D-15C1-2805-37F9-2FBECC84F69A}"/>
              </a:ext>
            </a:extLst>
          </p:cNvPr>
          <p:cNvSpPr txBox="1"/>
          <p:nvPr/>
        </p:nvSpPr>
        <p:spPr>
          <a:xfrm>
            <a:off x="101406" y="5484786"/>
            <a:ext cx="629660" cy="369332"/>
          </a:xfrm>
          <a:prstGeom prst="rect">
            <a:avLst/>
          </a:prstGeom>
          <a:noFill/>
        </p:spPr>
        <p:txBody>
          <a:bodyPr wrap="none" rtlCol="0">
            <a:spAutoFit/>
          </a:bodyPr>
          <a:lstStyle/>
          <a:p>
            <a:r>
              <a:rPr lang="en-US" dirty="0"/>
              <a:t>DEC</a:t>
            </a:r>
          </a:p>
        </p:txBody>
      </p:sp>
      <p:pic>
        <p:nvPicPr>
          <p:cNvPr id="8" name="Picture 7">
            <a:extLst>
              <a:ext uri="{FF2B5EF4-FFF2-40B4-BE49-F238E27FC236}">
                <a16:creationId xmlns:a16="http://schemas.microsoft.com/office/drawing/2014/main" id="{46FF6360-55C4-986D-3D9F-F081C16E7303}"/>
              </a:ext>
            </a:extLst>
          </p:cNvPr>
          <p:cNvPicPr>
            <a:picLocks noChangeAspect="1"/>
          </p:cNvPicPr>
          <p:nvPr/>
        </p:nvPicPr>
        <p:blipFill>
          <a:blip r:embed="rId5" cstate="print">
            <a:extLst>
              <a:ext uri="{28A0092B-C50C-407E-A947-70E740481C1C}">
                <a14:useLocalDpi xmlns:a14="http://schemas.microsoft.com/office/drawing/2010/main" val="0"/>
              </a:ext>
            </a:extLst>
          </a:blip>
          <a:srcRect t="55362" r="83444"/>
          <a:stretch/>
        </p:blipFill>
        <p:spPr bwMode="auto">
          <a:xfrm>
            <a:off x="3827117" y="1538785"/>
            <a:ext cx="2602308" cy="2599991"/>
          </a:xfrm>
          <a:prstGeom prst="rect">
            <a:avLst/>
          </a:prstGeom>
          <a:noFill/>
          <a:ln>
            <a:noFill/>
          </a:ln>
        </p:spPr>
      </p:pic>
      <p:pic>
        <p:nvPicPr>
          <p:cNvPr id="5" name="Picture 4">
            <a:extLst>
              <a:ext uri="{FF2B5EF4-FFF2-40B4-BE49-F238E27FC236}">
                <a16:creationId xmlns:a16="http://schemas.microsoft.com/office/drawing/2014/main" id="{35D9F3B8-F5F2-4898-F220-47DBE1B981EE}"/>
              </a:ext>
            </a:extLst>
          </p:cNvPr>
          <p:cNvPicPr>
            <a:picLocks noChangeAspect="1"/>
          </p:cNvPicPr>
          <p:nvPr/>
        </p:nvPicPr>
        <p:blipFill>
          <a:blip r:embed="rId4" cstate="print">
            <a:extLst>
              <a:ext uri="{28A0092B-C50C-407E-A947-70E740481C1C}">
                <a14:useLocalDpi xmlns:a14="http://schemas.microsoft.com/office/drawing/2010/main" val="0"/>
              </a:ext>
            </a:extLst>
          </a:blip>
          <a:srcRect t="55376" r="83444"/>
          <a:stretch/>
        </p:blipFill>
        <p:spPr bwMode="auto">
          <a:xfrm>
            <a:off x="6678329" y="1558640"/>
            <a:ext cx="2602308" cy="2599991"/>
          </a:xfrm>
          <a:prstGeom prst="rect">
            <a:avLst/>
          </a:prstGeom>
          <a:noFill/>
          <a:ln>
            <a:noFill/>
          </a:ln>
        </p:spPr>
      </p:pic>
    </p:spTree>
    <p:extLst>
      <p:ext uri="{BB962C8B-B14F-4D97-AF65-F5344CB8AC3E}">
        <p14:creationId xmlns:p14="http://schemas.microsoft.com/office/powerpoint/2010/main" val="3592480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FD8EB7-C0EC-B083-C4DC-9C6709722060}"/>
              </a:ext>
            </a:extLst>
          </p:cNvPr>
          <p:cNvSpPr txBox="1"/>
          <p:nvPr/>
        </p:nvSpPr>
        <p:spPr>
          <a:xfrm>
            <a:off x="281354" y="205996"/>
            <a:ext cx="11746523" cy="1200329"/>
          </a:xfrm>
          <a:prstGeom prst="rect">
            <a:avLst/>
          </a:prstGeom>
          <a:noFill/>
        </p:spPr>
        <p:txBody>
          <a:bodyPr wrap="square" rtlCol="0">
            <a:spAutoFit/>
          </a:bodyPr>
          <a:lstStyle/>
          <a:p>
            <a:pPr algn="ctr"/>
            <a:r>
              <a:rPr lang="en-US" sz="3600" dirty="0"/>
              <a:t>Result 3: Benzene Daily Observation Ohio</a:t>
            </a:r>
            <a:r>
              <a:rPr lang="zh-TW" altLang="en-US" sz="3600" dirty="0"/>
              <a:t> </a:t>
            </a:r>
            <a:r>
              <a:rPr lang="en-US" sz="3600" b="0" i="0" u="none" strike="noStrike" dirty="0">
                <a:solidFill>
                  <a:srgbClr val="202124"/>
                </a:solidFill>
                <a:effectLst/>
                <a:latin typeface="Google Sans"/>
              </a:rPr>
              <a:t>Steubenville</a:t>
            </a:r>
          </a:p>
          <a:p>
            <a:r>
              <a:rPr lang="zh-TW" altLang="en-US" sz="3600" dirty="0"/>
              <a:t> </a:t>
            </a:r>
            <a:r>
              <a:rPr lang="en-US" sz="3600" dirty="0"/>
              <a:t> </a:t>
            </a:r>
          </a:p>
        </p:txBody>
      </p:sp>
      <p:pic>
        <p:nvPicPr>
          <p:cNvPr id="6" name="Picture 5">
            <a:extLst>
              <a:ext uri="{FF2B5EF4-FFF2-40B4-BE49-F238E27FC236}">
                <a16:creationId xmlns:a16="http://schemas.microsoft.com/office/drawing/2014/main" id="{A2F7ED0E-6894-AD51-AF85-6FDA943D46E5}"/>
              </a:ext>
            </a:extLst>
          </p:cNvPr>
          <p:cNvPicPr>
            <a:picLocks noChangeAspect="1"/>
          </p:cNvPicPr>
          <p:nvPr/>
        </p:nvPicPr>
        <p:blipFill>
          <a:blip r:embed="rId2" cstate="print">
            <a:extLst>
              <a:ext uri="{28A0092B-C50C-407E-A947-70E740481C1C}">
                <a14:useLocalDpi xmlns:a14="http://schemas.microsoft.com/office/drawing/2010/main" val="0"/>
              </a:ext>
            </a:extLst>
          </a:blip>
          <a:srcRect l="86190" t="65942" r="8128" b="14702"/>
          <a:stretch/>
        </p:blipFill>
        <p:spPr bwMode="auto">
          <a:xfrm>
            <a:off x="9702471" y="1762006"/>
            <a:ext cx="1183711" cy="1494761"/>
          </a:xfrm>
          <a:prstGeom prst="rect">
            <a:avLst/>
          </a:prstGeom>
          <a:noFill/>
          <a:ln>
            <a:noFill/>
          </a:ln>
        </p:spPr>
      </p:pic>
      <p:pic>
        <p:nvPicPr>
          <p:cNvPr id="12" name="Picture 11" descr="A graph of a number of columns&#10;&#10;Description automatically generated">
            <a:extLst>
              <a:ext uri="{FF2B5EF4-FFF2-40B4-BE49-F238E27FC236}">
                <a16:creationId xmlns:a16="http://schemas.microsoft.com/office/drawing/2014/main" id="{2D272D67-1CEE-FE27-A92C-E36E5015D2BB}"/>
              </a:ext>
            </a:extLst>
          </p:cNvPr>
          <p:cNvPicPr>
            <a:picLocks noChangeAspect="1"/>
          </p:cNvPicPr>
          <p:nvPr/>
        </p:nvPicPr>
        <p:blipFill>
          <a:blip r:embed="rId3"/>
          <a:stretch>
            <a:fillRect/>
          </a:stretch>
        </p:blipFill>
        <p:spPr>
          <a:xfrm>
            <a:off x="377434" y="1476152"/>
            <a:ext cx="8146528" cy="5281639"/>
          </a:xfrm>
          <a:prstGeom prst="rect">
            <a:avLst/>
          </a:prstGeom>
        </p:spPr>
      </p:pic>
      <p:cxnSp>
        <p:nvCxnSpPr>
          <p:cNvPr id="9" name="Straight Arrow Connector 8">
            <a:extLst>
              <a:ext uri="{FF2B5EF4-FFF2-40B4-BE49-F238E27FC236}">
                <a16:creationId xmlns:a16="http://schemas.microsoft.com/office/drawing/2014/main" id="{E57F3358-6DB7-6891-5B9A-283E494E1F14}"/>
              </a:ext>
            </a:extLst>
          </p:cNvPr>
          <p:cNvCxnSpPr>
            <a:cxnSpLocks/>
          </p:cNvCxnSpPr>
          <p:nvPr/>
        </p:nvCxnSpPr>
        <p:spPr>
          <a:xfrm flipH="1">
            <a:off x="8317282" y="2292263"/>
            <a:ext cx="1903956" cy="977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80A9284C-A4D6-1A26-3BFF-BD79B6C579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82" t="4200" r="79099" b="50555"/>
          <a:stretch/>
        </p:blipFill>
        <p:spPr bwMode="auto">
          <a:xfrm>
            <a:off x="8870980" y="3906266"/>
            <a:ext cx="2700516" cy="2818013"/>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4B286781-9F87-65A1-8B04-4B79E3D0C737}"/>
              </a:ext>
            </a:extLst>
          </p:cNvPr>
          <p:cNvSpPr txBox="1"/>
          <p:nvPr/>
        </p:nvSpPr>
        <p:spPr>
          <a:xfrm>
            <a:off x="9955130" y="3588708"/>
            <a:ext cx="678391" cy="369332"/>
          </a:xfrm>
          <a:prstGeom prst="rect">
            <a:avLst/>
          </a:prstGeom>
          <a:noFill/>
        </p:spPr>
        <p:txBody>
          <a:bodyPr wrap="none" rtlCol="0">
            <a:spAutoFit/>
          </a:bodyPr>
          <a:lstStyle/>
          <a:p>
            <a:r>
              <a:rPr lang="en-US" dirty="0"/>
              <a:t>2019</a:t>
            </a:r>
          </a:p>
        </p:txBody>
      </p:sp>
    </p:spTree>
    <p:extLst>
      <p:ext uri="{BB962C8B-B14F-4D97-AF65-F5344CB8AC3E}">
        <p14:creationId xmlns:p14="http://schemas.microsoft.com/office/powerpoint/2010/main" val="36311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3EDE-4CFF-3552-29ED-44D953F6A970}"/>
              </a:ext>
            </a:extLst>
          </p:cNvPr>
          <p:cNvSpPr txBox="1">
            <a:spLocks/>
          </p:cNvSpPr>
          <p:nvPr/>
        </p:nvSpPr>
        <p:spPr>
          <a:xfrm>
            <a:off x="0" y="0"/>
            <a:ext cx="12192000" cy="11194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44546A"/>
                </a:solidFill>
              </a:rPr>
              <a:t>Result 4: ML model HAPs result: Benzene</a:t>
            </a:r>
          </a:p>
        </p:txBody>
      </p:sp>
      <p:pic>
        <p:nvPicPr>
          <p:cNvPr id="4" name="Picture 3" descr="A map of the united states&#10;&#10;Description automatically generated">
            <a:extLst>
              <a:ext uri="{FF2B5EF4-FFF2-40B4-BE49-F238E27FC236}">
                <a16:creationId xmlns:a16="http://schemas.microsoft.com/office/drawing/2014/main" id="{7E3AEEE1-7A81-4E47-828E-5990208EDACE}"/>
              </a:ext>
            </a:extLst>
          </p:cNvPr>
          <p:cNvPicPr>
            <a:picLocks noChangeAspect="1"/>
          </p:cNvPicPr>
          <p:nvPr/>
        </p:nvPicPr>
        <p:blipFill>
          <a:blip r:embed="rId2"/>
          <a:srcRect t="11662"/>
          <a:stretch/>
        </p:blipFill>
        <p:spPr>
          <a:xfrm>
            <a:off x="4590790" y="2116899"/>
            <a:ext cx="5842000" cy="3870542"/>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EB07B6DB-B21C-B570-A02A-748781BAD11C}"/>
              </a:ext>
            </a:extLst>
          </p:cNvPr>
          <p:cNvPicPr>
            <a:picLocks noChangeAspect="1"/>
          </p:cNvPicPr>
          <p:nvPr/>
        </p:nvPicPr>
        <p:blipFill>
          <a:blip r:embed="rId3"/>
          <a:srcRect l="6753" t="11661" r="8767"/>
          <a:stretch/>
        </p:blipFill>
        <p:spPr>
          <a:xfrm>
            <a:off x="0" y="2116899"/>
            <a:ext cx="4935256" cy="3870542"/>
          </a:xfrm>
          <a:prstGeom prst="rect">
            <a:avLst/>
          </a:prstGeom>
        </p:spPr>
      </p:pic>
      <p:sp>
        <p:nvSpPr>
          <p:cNvPr id="8" name="TextBox 7">
            <a:extLst>
              <a:ext uri="{FF2B5EF4-FFF2-40B4-BE49-F238E27FC236}">
                <a16:creationId xmlns:a16="http://schemas.microsoft.com/office/drawing/2014/main" id="{236AA4CF-68DB-77F9-FFF5-4625F23C8AC9}"/>
              </a:ext>
            </a:extLst>
          </p:cNvPr>
          <p:cNvSpPr txBox="1"/>
          <p:nvPr/>
        </p:nvSpPr>
        <p:spPr>
          <a:xfrm>
            <a:off x="3350712" y="1119485"/>
            <a:ext cx="3557833" cy="461665"/>
          </a:xfrm>
          <a:prstGeom prst="rect">
            <a:avLst/>
          </a:prstGeom>
          <a:noFill/>
        </p:spPr>
        <p:txBody>
          <a:bodyPr wrap="none" rtlCol="0">
            <a:spAutoFit/>
          </a:bodyPr>
          <a:lstStyle/>
          <a:p>
            <a:r>
              <a:rPr lang="en-US" sz="2400" dirty="0"/>
              <a:t>2014/08/25 LT 05:00-6:00</a:t>
            </a:r>
          </a:p>
        </p:txBody>
      </p:sp>
      <p:sp>
        <p:nvSpPr>
          <p:cNvPr id="9" name="TextBox 8">
            <a:extLst>
              <a:ext uri="{FF2B5EF4-FFF2-40B4-BE49-F238E27FC236}">
                <a16:creationId xmlns:a16="http://schemas.microsoft.com/office/drawing/2014/main" id="{27D98365-469E-DDC4-8EAC-21A97911EEBB}"/>
              </a:ext>
            </a:extLst>
          </p:cNvPr>
          <p:cNvSpPr txBox="1"/>
          <p:nvPr/>
        </p:nvSpPr>
        <p:spPr>
          <a:xfrm>
            <a:off x="1984804" y="1747567"/>
            <a:ext cx="482824" cy="369332"/>
          </a:xfrm>
          <a:prstGeom prst="rect">
            <a:avLst/>
          </a:prstGeom>
          <a:noFill/>
        </p:spPr>
        <p:txBody>
          <a:bodyPr wrap="none" rtlCol="0">
            <a:spAutoFit/>
          </a:bodyPr>
          <a:lstStyle/>
          <a:p>
            <a:r>
              <a:rPr lang="en-US" dirty="0"/>
              <a:t>ML</a:t>
            </a:r>
          </a:p>
        </p:txBody>
      </p:sp>
      <p:sp>
        <p:nvSpPr>
          <p:cNvPr id="10" name="TextBox 9">
            <a:extLst>
              <a:ext uri="{FF2B5EF4-FFF2-40B4-BE49-F238E27FC236}">
                <a16:creationId xmlns:a16="http://schemas.microsoft.com/office/drawing/2014/main" id="{6B87B163-4865-8313-7A20-733C14AE9D6D}"/>
              </a:ext>
            </a:extLst>
          </p:cNvPr>
          <p:cNvSpPr txBox="1"/>
          <p:nvPr/>
        </p:nvSpPr>
        <p:spPr>
          <a:xfrm>
            <a:off x="7058418" y="1747567"/>
            <a:ext cx="765209" cy="369332"/>
          </a:xfrm>
          <a:prstGeom prst="rect">
            <a:avLst/>
          </a:prstGeom>
          <a:noFill/>
        </p:spPr>
        <p:txBody>
          <a:bodyPr wrap="none" rtlCol="0">
            <a:spAutoFit/>
          </a:bodyPr>
          <a:lstStyle/>
          <a:p>
            <a:r>
              <a:rPr lang="en-US" dirty="0" err="1"/>
              <a:t>CAMx</a:t>
            </a:r>
            <a:endParaRPr lang="en-US" dirty="0"/>
          </a:p>
        </p:txBody>
      </p:sp>
      <p:pic>
        <p:nvPicPr>
          <p:cNvPr id="11" name="Picture 10" descr="A collage of images of a variety of shapes&#10;&#10;Description automatically generated with medium confidence">
            <a:extLst>
              <a:ext uri="{FF2B5EF4-FFF2-40B4-BE49-F238E27FC236}">
                <a16:creationId xmlns:a16="http://schemas.microsoft.com/office/drawing/2014/main" id="{C0A73733-7107-C798-1C78-C29AB406300F}"/>
              </a:ext>
            </a:extLst>
          </p:cNvPr>
          <p:cNvPicPr>
            <a:picLocks noChangeAspect="1"/>
          </p:cNvPicPr>
          <p:nvPr/>
        </p:nvPicPr>
        <p:blipFill>
          <a:blip r:embed="rId4"/>
          <a:srcRect l="29561" t="75798" r="57407" b="653"/>
          <a:stretch/>
        </p:blipFill>
        <p:spPr>
          <a:xfrm>
            <a:off x="9946789" y="2618126"/>
            <a:ext cx="2245211" cy="2413978"/>
          </a:xfrm>
          <a:prstGeom prst="rect">
            <a:avLst/>
          </a:prstGeom>
        </p:spPr>
      </p:pic>
      <p:sp>
        <p:nvSpPr>
          <p:cNvPr id="12" name="TextBox 11">
            <a:extLst>
              <a:ext uri="{FF2B5EF4-FFF2-40B4-BE49-F238E27FC236}">
                <a16:creationId xmlns:a16="http://schemas.microsoft.com/office/drawing/2014/main" id="{5C3302B6-7F06-3E82-A02F-DD599C500C1E}"/>
              </a:ext>
            </a:extLst>
          </p:cNvPr>
          <p:cNvSpPr txBox="1"/>
          <p:nvPr/>
        </p:nvSpPr>
        <p:spPr>
          <a:xfrm>
            <a:off x="8646432" y="1759212"/>
            <a:ext cx="3289645" cy="369332"/>
          </a:xfrm>
          <a:prstGeom prst="rect">
            <a:avLst/>
          </a:prstGeom>
          <a:noFill/>
        </p:spPr>
        <p:txBody>
          <a:bodyPr wrap="square" rtlCol="0">
            <a:spAutoFit/>
          </a:bodyPr>
          <a:lstStyle/>
          <a:p>
            <a:r>
              <a:rPr lang="en-US" dirty="0"/>
              <a:t>R</a:t>
            </a:r>
            <a:r>
              <a:rPr lang="en-US" baseline="30000" dirty="0"/>
              <a:t>2</a:t>
            </a:r>
            <a:r>
              <a:rPr lang="en-US" dirty="0"/>
              <a:t> = 0.97</a:t>
            </a:r>
          </a:p>
        </p:txBody>
      </p:sp>
    </p:spTree>
    <p:extLst>
      <p:ext uri="{BB962C8B-B14F-4D97-AF65-F5344CB8AC3E}">
        <p14:creationId xmlns:p14="http://schemas.microsoft.com/office/powerpoint/2010/main" val="2565132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4819-53E1-AD9D-09BC-836BDC61CED4}"/>
              </a:ext>
            </a:extLst>
          </p:cNvPr>
          <p:cNvSpPr txBox="1">
            <a:spLocks/>
          </p:cNvSpPr>
          <p:nvPr/>
        </p:nvSpPr>
        <p:spPr>
          <a:xfrm>
            <a:off x="0" y="35984"/>
            <a:ext cx="12192000" cy="1054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44546A"/>
                </a:solidFill>
              </a:rPr>
              <a:t>Conclusions and Future Work:</a:t>
            </a:r>
          </a:p>
        </p:txBody>
      </p:sp>
      <p:sp>
        <p:nvSpPr>
          <p:cNvPr id="3" name="TextBox 2">
            <a:extLst>
              <a:ext uri="{FF2B5EF4-FFF2-40B4-BE49-F238E27FC236}">
                <a16:creationId xmlns:a16="http://schemas.microsoft.com/office/drawing/2014/main" id="{D7EA87E2-C164-7019-B655-C8CA001AC865}"/>
              </a:ext>
            </a:extLst>
          </p:cNvPr>
          <p:cNvSpPr txBox="1"/>
          <p:nvPr/>
        </p:nvSpPr>
        <p:spPr>
          <a:xfrm>
            <a:off x="345395" y="1235765"/>
            <a:ext cx="11372704" cy="56938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600" dirty="0"/>
              <a:t>Model result shows that Ozone and NO</a:t>
            </a:r>
            <a:r>
              <a:rPr lang="en-US" sz="2600" baseline="-25000" dirty="0"/>
              <a:t>2</a:t>
            </a:r>
            <a:r>
              <a:rPr lang="en-US" sz="2600" dirty="0"/>
              <a:t> concentration reduction in the model domain, but the NEI HAPs emission are increases in Marcellus Shale region.</a:t>
            </a:r>
          </a:p>
          <a:p>
            <a:pPr marL="285750" indent="-285750">
              <a:buFont typeface="Arial" panose="020B0604020202020204" pitchFamily="34" charset="0"/>
              <a:buChar char="•"/>
            </a:pPr>
            <a:r>
              <a:rPr lang="en-US" sz="2600" dirty="0"/>
              <a:t>The HAPs observational data in Marcellus Shale hotspot sites and other near sites shows decrease by year, but the model HAPs result is underestimate. </a:t>
            </a:r>
            <a:r>
              <a:rPr lang="en-US" sz="2600" b="1" dirty="0"/>
              <a:t>2019 emission was improved and better represent the HAPs concentration.</a:t>
            </a:r>
            <a:r>
              <a:rPr lang="en-US" sz="2600" dirty="0"/>
              <a:t> </a:t>
            </a:r>
          </a:p>
          <a:p>
            <a:pPr marL="285750" indent="-285750">
              <a:buFont typeface="Arial" panose="020B0604020202020204" pitchFamily="34" charset="0"/>
              <a:buChar char="•"/>
            </a:pPr>
            <a:r>
              <a:rPr lang="en-US" sz="2600" dirty="0"/>
              <a:t>The well-trained </a:t>
            </a:r>
            <a:r>
              <a:rPr lang="en-US" sz="2600" dirty="0" err="1"/>
              <a:t>DeepCTM</a:t>
            </a:r>
            <a:r>
              <a:rPr lang="en-US" sz="2600" dirty="0"/>
              <a:t> model can produce one day hourly HAPs concentration data in </a:t>
            </a:r>
            <a:r>
              <a:rPr lang="en-US" sz="2600" b="1" dirty="0"/>
              <a:t>30 seconds </a:t>
            </a:r>
            <a:r>
              <a:rPr lang="en-US" sz="2600" dirty="0"/>
              <a:t>and the hourly R-square (ML &amp; </a:t>
            </a:r>
            <a:r>
              <a:rPr lang="en-US" sz="2600" dirty="0" err="1"/>
              <a:t>CAMx</a:t>
            </a:r>
            <a:r>
              <a:rPr lang="en-US" sz="2600" dirty="0"/>
              <a:t>) is &gt; 0.9; Daily average R-square is &gt; 0.97. The </a:t>
            </a:r>
            <a:r>
              <a:rPr lang="en-US" sz="2600" dirty="0" err="1"/>
              <a:t>CAMx</a:t>
            </a:r>
            <a:r>
              <a:rPr lang="en-US" sz="2600" dirty="0"/>
              <a:t> model simulation takes </a:t>
            </a:r>
            <a:r>
              <a:rPr lang="en-US" sz="2600" b="1" dirty="0"/>
              <a:t>1.5 - 2 hours </a:t>
            </a:r>
            <a:r>
              <a:rPr lang="en-US" sz="2600" dirty="0"/>
              <a:t>for generating one day result.</a:t>
            </a:r>
          </a:p>
          <a:p>
            <a:pPr marL="285750" indent="-285750">
              <a:buFont typeface="Arial" panose="020B0604020202020204" pitchFamily="34" charset="0"/>
              <a:buChar char="•"/>
            </a:pPr>
            <a:r>
              <a:rPr lang="en-US" sz="2600" dirty="0"/>
              <a:t>NOx and VOCs sensitivity</a:t>
            </a:r>
            <a:r>
              <a:rPr lang="zh-TW" altLang="en-US" sz="2600" dirty="0"/>
              <a:t> </a:t>
            </a:r>
            <a:r>
              <a:rPr lang="en-US" altLang="zh-TW" sz="2600" dirty="0"/>
              <a:t>cases </a:t>
            </a:r>
            <a:r>
              <a:rPr lang="en-US" sz="2600" dirty="0"/>
              <a:t>will be applied to train the </a:t>
            </a:r>
            <a:r>
              <a:rPr lang="en-US" sz="2600" dirty="0" err="1"/>
              <a:t>DeepCTM</a:t>
            </a:r>
            <a:r>
              <a:rPr lang="en-US" sz="2600" dirty="0"/>
              <a:t> model for Ozone and PM25.</a:t>
            </a:r>
          </a:p>
          <a:p>
            <a:pPr marL="285750" indent="-285750">
              <a:buFont typeface="Arial" panose="020B0604020202020204" pitchFamily="34" charset="0"/>
              <a:buChar char="•"/>
            </a:pPr>
            <a:r>
              <a:rPr lang="en-US" sz="2600" dirty="0"/>
              <a:t>Compare the ML model result with observational data for HAPs and CAPs.</a:t>
            </a:r>
          </a:p>
        </p:txBody>
      </p:sp>
    </p:spTree>
    <p:extLst>
      <p:ext uri="{BB962C8B-B14F-4D97-AF65-F5344CB8AC3E}">
        <p14:creationId xmlns:p14="http://schemas.microsoft.com/office/powerpoint/2010/main" val="116944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43367E-E6F5-403E-94E5-02A25DB2F020}"/>
              </a:ext>
            </a:extLst>
          </p:cNvPr>
          <p:cNvSpPr txBox="1"/>
          <p:nvPr/>
        </p:nvSpPr>
        <p:spPr>
          <a:xfrm>
            <a:off x="599090" y="1513489"/>
            <a:ext cx="3796360" cy="369332"/>
          </a:xfrm>
          <a:prstGeom prst="rect">
            <a:avLst/>
          </a:prstGeom>
          <a:noFill/>
        </p:spPr>
        <p:txBody>
          <a:bodyPr wrap="none" rtlCol="0">
            <a:spAutoFit/>
          </a:bodyPr>
          <a:lstStyle/>
          <a:p>
            <a:r>
              <a:rPr lang="en-US" dirty="0"/>
              <a:t>Chi-Tsan Wang:  cwang48@gmu.edu</a:t>
            </a:r>
          </a:p>
        </p:txBody>
      </p:sp>
      <p:sp>
        <p:nvSpPr>
          <p:cNvPr id="3" name="TextBox 2">
            <a:extLst>
              <a:ext uri="{FF2B5EF4-FFF2-40B4-BE49-F238E27FC236}">
                <a16:creationId xmlns:a16="http://schemas.microsoft.com/office/drawing/2014/main" id="{ADA2C054-F4F2-EF07-B47C-48A6F7F27843}"/>
              </a:ext>
            </a:extLst>
          </p:cNvPr>
          <p:cNvSpPr txBox="1"/>
          <p:nvPr/>
        </p:nvSpPr>
        <p:spPr>
          <a:xfrm>
            <a:off x="599090" y="451945"/>
            <a:ext cx="5421292" cy="646331"/>
          </a:xfrm>
          <a:prstGeom prst="rect">
            <a:avLst/>
          </a:prstGeom>
          <a:noFill/>
        </p:spPr>
        <p:txBody>
          <a:bodyPr wrap="none" rtlCol="0">
            <a:spAutoFit/>
          </a:bodyPr>
          <a:lstStyle/>
          <a:p>
            <a:r>
              <a:rPr lang="en-US" sz="3600" dirty="0"/>
              <a:t>Thank you and Questions?</a:t>
            </a:r>
          </a:p>
        </p:txBody>
      </p:sp>
    </p:spTree>
    <p:extLst>
      <p:ext uri="{BB962C8B-B14F-4D97-AF65-F5344CB8AC3E}">
        <p14:creationId xmlns:p14="http://schemas.microsoft.com/office/powerpoint/2010/main" val="206959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3CC4-5FE2-2A6F-BC69-0172AD6FD3C4}"/>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a:solidFill>
                  <a:schemeClr val="tx1"/>
                </a:solidFill>
              </a:rPr>
              <a:t>Outline</a:t>
            </a:r>
          </a:p>
        </p:txBody>
      </p:sp>
      <p:graphicFrame>
        <p:nvGraphicFramePr>
          <p:cNvPr id="6" name="Content Placeholder 2">
            <a:extLst>
              <a:ext uri="{FF2B5EF4-FFF2-40B4-BE49-F238E27FC236}">
                <a16:creationId xmlns:a16="http://schemas.microsoft.com/office/drawing/2014/main" id="{65309A89-D532-A141-21D0-17B4EE0F851C}"/>
              </a:ext>
            </a:extLst>
          </p:cNvPr>
          <p:cNvGraphicFramePr>
            <a:graphicFrameLocks noGrp="1"/>
          </p:cNvGraphicFramePr>
          <p:nvPr>
            <p:ph sz="half" idx="2"/>
            <p:extLst>
              <p:ext uri="{D42A27DB-BD31-4B8C-83A1-F6EECF244321}">
                <p14:modId xmlns:p14="http://schemas.microsoft.com/office/powerpoint/2010/main" val="296296680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001AF84-E34D-4F85-A7D2-AE4BCEC1D11B}"/>
              </a:ext>
            </a:extLst>
          </p:cNvPr>
          <p:cNvSpPr>
            <a:spLocks noGrp="1"/>
          </p:cNvSpPr>
          <p:nvPr>
            <p:ph type="sldNum" sz="quarter" idx="12"/>
          </p:nvPr>
        </p:nvSpPr>
        <p:spPr/>
        <p:txBody>
          <a:bodyPr vert="horz" lIns="91440" tIns="45720" rIns="91440" bIns="45720" rtlCol="0" anchor="ctr">
            <a:normAutofit/>
          </a:bodyPr>
          <a:lstStyle/>
          <a:p>
            <a:pPr>
              <a:spcAft>
                <a:spcPts val="600"/>
              </a:spcAft>
            </a:pPr>
            <a:fld id="{7B1B3024-A1D4-C04E-86A2-C13BC47B8EC2}" type="slidenum">
              <a:rPr lang="en-US"/>
              <a:pPr>
                <a:spcAft>
                  <a:spcPts val="600"/>
                </a:spcAft>
              </a:pPr>
              <a:t>2</a:t>
            </a:fld>
            <a:endParaRPr lang="en-US"/>
          </a:p>
        </p:txBody>
      </p:sp>
    </p:spTree>
    <p:extLst>
      <p:ext uri="{BB962C8B-B14F-4D97-AF65-F5344CB8AC3E}">
        <p14:creationId xmlns:p14="http://schemas.microsoft.com/office/powerpoint/2010/main" val="52624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3ADCC8-2838-F56C-1E12-66431A8971E0}"/>
              </a:ext>
            </a:extLst>
          </p:cNvPr>
          <p:cNvSpPr>
            <a:spLocks noGrp="1"/>
          </p:cNvSpPr>
          <p:nvPr>
            <p:ph type="title"/>
          </p:nvPr>
        </p:nvSpPr>
        <p:spPr>
          <a:xfrm>
            <a:off x="1176795" y="856944"/>
            <a:ext cx="5449473" cy="1527419"/>
          </a:xfrm>
        </p:spPr>
        <p:txBody>
          <a:bodyPr>
            <a:normAutofit fontScale="90000"/>
          </a:bodyPr>
          <a:lstStyle/>
          <a:p>
            <a:pPr defTabSz="749789"/>
            <a:r>
              <a:rPr lang="en-US" sz="3608" dirty="0"/>
              <a:t>Research background 1: Oil and Gas production in Marcellus Shale region</a:t>
            </a:r>
            <a:r>
              <a:rPr lang="zh-TW" altLang="en-US" sz="3608" dirty="0"/>
              <a:t> </a:t>
            </a:r>
            <a:r>
              <a:rPr lang="en-US" sz="3608" dirty="0"/>
              <a:t> </a:t>
            </a:r>
            <a:endParaRPr lang="en-US" dirty="0"/>
          </a:p>
        </p:txBody>
      </p:sp>
      <p:sp>
        <p:nvSpPr>
          <p:cNvPr id="4" name="Slide Number Placeholder 3">
            <a:extLst>
              <a:ext uri="{FF2B5EF4-FFF2-40B4-BE49-F238E27FC236}">
                <a16:creationId xmlns:a16="http://schemas.microsoft.com/office/drawing/2014/main" id="{1D0DFB8B-BBA8-E870-6491-387CC4322EDC}"/>
              </a:ext>
            </a:extLst>
          </p:cNvPr>
          <p:cNvSpPr>
            <a:spLocks noGrp="1"/>
          </p:cNvSpPr>
          <p:nvPr>
            <p:ph type="sldNum" sz="quarter" idx="12"/>
          </p:nvPr>
        </p:nvSpPr>
        <p:spPr>
          <a:xfrm>
            <a:off x="7674021" y="5911901"/>
            <a:ext cx="2273691" cy="302632"/>
          </a:xfrm>
        </p:spPr>
        <p:txBody>
          <a:bodyPr/>
          <a:lstStyle/>
          <a:p>
            <a:pPr defTabSz="749789">
              <a:spcAft>
                <a:spcPts val="600"/>
              </a:spcAft>
            </a:pPr>
            <a:fld id="{7B1B3024-A1D4-C04E-86A2-C13BC47B8EC2}" type="slidenum">
              <a:rPr lang="en-US" sz="984"/>
              <a:pPr defTabSz="749789">
                <a:spcAft>
                  <a:spcPts val="600"/>
                </a:spcAft>
              </a:pPr>
              <a:t>3</a:t>
            </a:fld>
            <a:endParaRPr lang="en-US"/>
          </a:p>
        </p:txBody>
      </p:sp>
      <p:grpSp>
        <p:nvGrpSpPr>
          <p:cNvPr id="2" name="Group 1">
            <a:extLst>
              <a:ext uri="{FF2B5EF4-FFF2-40B4-BE49-F238E27FC236}">
                <a16:creationId xmlns:a16="http://schemas.microsoft.com/office/drawing/2014/main" id="{CC5C5D09-4964-8FF5-0A7B-98947A30FB57}"/>
              </a:ext>
            </a:extLst>
          </p:cNvPr>
          <p:cNvGrpSpPr/>
          <p:nvPr/>
        </p:nvGrpSpPr>
        <p:grpSpPr>
          <a:xfrm>
            <a:off x="7674021" y="3551030"/>
            <a:ext cx="4409602" cy="3118981"/>
            <a:chOff x="0" y="52130"/>
            <a:chExt cx="3059430" cy="2160845"/>
          </a:xfrm>
        </p:grpSpPr>
        <p:sp>
          <p:nvSpPr>
            <p:cNvPr id="5" name="Text Box 1">
              <a:extLst>
                <a:ext uri="{FF2B5EF4-FFF2-40B4-BE49-F238E27FC236}">
                  <a16:creationId xmlns:a16="http://schemas.microsoft.com/office/drawing/2014/main" id="{D2905F48-5A53-1127-C3F6-12CC3A230B01}"/>
                </a:ext>
              </a:extLst>
            </p:cNvPr>
            <p:cNvSpPr txBox="1"/>
            <p:nvPr/>
          </p:nvSpPr>
          <p:spPr>
            <a:xfrm>
              <a:off x="0" y="1978806"/>
              <a:ext cx="3059430" cy="23416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100" kern="100" dirty="0">
                  <a:solidFill>
                    <a:srgbClr val="000000"/>
                  </a:solidFill>
                  <a:effectLst/>
                  <a:latin typeface="Times New Roman" panose="02020603050405020304" pitchFamily="18" charset="0"/>
                  <a:ea typeface="Malgun Gothic" panose="020B0503020000020004" pitchFamily="34" charset="-127"/>
                </a:rPr>
                <a:t>Oil and gas production and exploration from West Virginia from 2001 to 2021.</a:t>
              </a:r>
            </a:p>
          </p:txBody>
        </p:sp>
        <p:pic>
          <p:nvPicPr>
            <p:cNvPr id="10" name="Picture 9">
              <a:extLst>
                <a:ext uri="{FF2B5EF4-FFF2-40B4-BE49-F238E27FC236}">
                  <a16:creationId xmlns:a16="http://schemas.microsoft.com/office/drawing/2014/main" id="{5D658209-5B9E-F4FB-D1D0-9DCCFC848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 y="52130"/>
              <a:ext cx="3036570" cy="1926675"/>
            </a:xfrm>
            <a:prstGeom prst="rect">
              <a:avLst/>
            </a:prstGeom>
          </p:spPr>
        </p:pic>
      </p:grpSp>
      <p:grpSp>
        <p:nvGrpSpPr>
          <p:cNvPr id="11" name="Group 10">
            <a:extLst>
              <a:ext uri="{FF2B5EF4-FFF2-40B4-BE49-F238E27FC236}">
                <a16:creationId xmlns:a16="http://schemas.microsoft.com/office/drawing/2014/main" id="{6CA619E3-A108-4AD1-C7DC-75EEE3A0F7AF}"/>
              </a:ext>
            </a:extLst>
          </p:cNvPr>
          <p:cNvGrpSpPr/>
          <p:nvPr/>
        </p:nvGrpSpPr>
        <p:grpSpPr>
          <a:xfrm>
            <a:off x="7674021" y="122228"/>
            <a:ext cx="4187500" cy="3494762"/>
            <a:chOff x="0" y="-36576"/>
            <a:chExt cx="2863523" cy="2440940"/>
          </a:xfrm>
        </p:grpSpPr>
        <p:pic>
          <p:nvPicPr>
            <p:cNvPr id="12" name="Picture 11" descr="A map of the middle devonian marcellus&#10;&#10;Description automatically generated">
              <a:extLst>
                <a:ext uri="{FF2B5EF4-FFF2-40B4-BE49-F238E27FC236}">
                  <a16:creationId xmlns:a16="http://schemas.microsoft.com/office/drawing/2014/main" id="{4FBECE05-995D-0DA0-3905-6AC40A73F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76"/>
              <a:ext cx="2784475" cy="2224405"/>
            </a:xfrm>
            <a:prstGeom prst="rect">
              <a:avLst/>
            </a:prstGeom>
          </p:spPr>
        </p:pic>
        <p:sp>
          <p:nvSpPr>
            <p:cNvPr id="13" name="Text Box 1">
              <a:extLst>
                <a:ext uri="{FF2B5EF4-FFF2-40B4-BE49-F238E27FC236}">
                  <a16:creationId xmlns:a16="http://schemas.microsoft.com/office/drawing/2014/main" id="{C5EA6653-1FEB-4F9F-1AD8-D2BA40FEEF06}"/>
                </a:ext>
              </a:extLst>
            </p:cNvPr>
            <p:cNvSpPr txBox="1"/>
            <p:nvPr/>
          </p:nvSpPr>
          <p:spPr>
            <a:xfrm>
              <a:off x="5225" y="2251329"/>
              <a:ext cx="2858298" cy="15303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1050" kern="100" dirty="0">
                  <a:solidFill>
                    <a:srgbClr val="000000"/>
                  </a:solidFill>
                  <a:effectLst/>
                  <a:latin typeface="Times New Roman" panose="02020603050405020304" pitchFamily="18" charset="0"/>
                  <a:ea typeface="Malgun Gothic" panose="020B0503020000020004" pitchFamily="34" charset="-127"/>
                </a:rPr>
                <a:t>Gas wells map over Marcellus Shale (2021)</a:t>
              </a:r>
              <a:endParaRPr lang="en-US" sz="1100" kern="100" dirty="0">
                <a:solidFill>
                  <a:srgbClr val="000000"/>
                </a:solidFill>
                <a:effectLst/>
                <a:latin typeface="Times New Roman" panose="02020603050405020304" pitchFamily="18" charset="0"/>
                <a:ea typeface="Malgun Gothic" panose="020B0503020000020004" pitchFamily="34" charset="-127"/>
              </a:endParaRPr>
            </a:p>
          </p:txBody>
        </p:sp>
      </p:grpSp>
      <p:sp>
        <p:nvSpPr>
          <p:cNvPr id="15" name="Content Placeholder 2">
            <a:extLst>
              <a:ext uri="{FF2B5EF4-FFF2-40B4-BE49-F238E27FC236}">
                <a16:creationId xmlns:a16="http://schemas.microsoft.com/office/drawing/2014/main" id="{95381A98-93CD-E0CC-AD39-E6C7994DAEB1}"/>
              </a:ext>
            </a:extLst>
          </p:cNvPr>
          <p:cNvSpPr>
            <a:spLocks noGrp="1"/>
          </p:cNvSpPr>
          <p:nvPr>
            <p:ph sz="half" idx="2"/>
          </p:nvPr>
        </p:nvSpPr>
        <p:spPr>
          <a:xfrm>
            <a:off x="973173" y="2778369"/>
            <a:ext cx="6684374" cy="4079631"/>
          </a:xfrm>
        </p:spPr>
        <p:txBody>
          <a:bodyPr>
            <a:noAutofit/>
          </a:bodyPr>
          <a:lstStyle/>
          <a:p>
            <a:pPr marL="210185" indent="-210185" defTabSz="562356">
              <a:lnSpc>
                <a:spcPct val="90000"/>
              </a:lnSpc>
              <a:spcBef>
                <a:spcPts val="615"/>
              </a:spcBef>
              <a:buFont typeface="Arial" panose="020B0604020202020204" pitchFamily="34" charset="0"/>
              <a:buChar char="•"/>
            </a:pPr>
            <a:r>
              <a:rPr lang="en-US" sz="1800" b="0" i="0" u="none" strike="noStrike" dirty="0">
                <a:solidFill>
                  <a:srgbClr val="000000"/>
                </a:solidFill>
                <a:effectLst/>
                <a:latin typeface="-webkit-standard"/>
              </a:rPr>
              <a:t>The oil and gas sector is crucial to the U.S. economy but poses significant environmental challenges, especially for local/regional air quality and under-represented counties nearby.</a:t>
            </a:r>
          </a:p>
          <a:p>
            <a:pPr marL="210185" indent="-210185" defTabSz="562356">
              <a:lnSpc>
                <a:spcPct val="90000"/>
              </a:lnSpc>
              <a:spcBef>
                <a:spcPts val="615"/>
              </a:spcBef>
              <a:buFont typeface="Arial" panose="020B0604020202020204" pitchFamily="34" charset="0"/>
              <a:buChar char="•"/>
            </a:pPr>
            <a:r>
              <a:rPr lang="en-US" sz="1800" b="0" i="0" u="none" strike="noStrike" dirty="0">
                <a:solidFill>
                  <a:srgbClr val="000000"/>
                </a:solidFill>
                <a:effectLst/>
                <a:latin typeface="-webkit-standard"/>
              </a:rPr>
              <a:t>The fracking method has been applied in the Marcellus Shale region in the early 2000s and gained its momentum around 2007-2008. </a:t>
            </a:r>
          </a:p>
          <a:p>
            <a:pPr marL="210185" indent="-210185" defTabSz="562356">
              <a:lnSpc>
                <a:spcPct val="90000"/>
              </a:lnSpc>
              <a:spcBef>
                <a:spcPts val="615"/>
              </a:spcBef>
              <a:buFont typeface="Arial" panose="020B0604020202020204" pitchFamily="34" charset="0"/>
              <a:buChar char="•"/>
            </a:pPr>
            <a:r>
              <a:rPr lang="en-US" sz="1800" b="0" i="0" u="none" strike="noStrike" dirty="0">
                <a:solidFill>
                  <a:srgbClr val="1F1F1F"/>
                </a:solidFill>
                <a:effectLst/>
                <a:latin typeface="ElsevierGulliver"/>
              </a:rPr>
              <a:t>Since January 2008, approximately, 15,939 wells have been drilled and fracked at 5,674 sites across these shales. (</a:t>
            </a:r>
            <a:r>
              <a:rPr lang="en-US" sz="1800" b="0" i="0" u="none" strike="noStrike" dirty="0" err="1">
                <a:solidFill>
                  <a:srgbClr val="1F1F1F"/>
                </a:solidFill>
                <a:effectLst/>
                <a:latin typeface="ElsevierGulliver"/>
              </a:rPr>
              <a:t>Jacquet</a:t>
            </a:r>
            <a:r>
              <a:rPr lang="en-US" sz="1800" b="0" i="0" u="none" strike="noStrike" dirty="0">
                <a:solidFill>
                  <a:srgbClr val="1F1F1F"/>
                </a:solidFill>
                <a:effectLst/>
                <a:latin typeface="ElsevierGulliver"/>
              </a:rPr>
              <a:t> et al., 2018)</a:t>
            </a:r>
            <a:endParaRPr lang="en-US" sz="1800" b="0" i="0" u="none" strike="noStrike" dirty="0">
              <a:solidFill>
                <a:srgbClr val="000000"/>
              </a:solidFill>
              <a:effectLst/>
              <a:latin typeface="-webkit-standard"/>
            </a:endParaRPr>
          </a:p>
          <a:p>
            <a:pPr marL="210185" indent="-210185" defTabSz="562356">
              <a:lnSpc>
                <a:spcPct val="90000"/>
              </a:lnSpc>
              <a:spcBef>
                <a:spcPts val="615"/>
              </a:spcBef>
              <a:buFont typeface="Arial" panose="020B0604020202020204" pitchFamily="34" charset="0"/>
              <a:buChar char="•"/>
            </a:pPr>
            <a:r>
              <a:rPr lang="en-US" sz="1800" b="0" i="0" u="none" strike="noStrike" dirty="0">
                <a:solidFill>
                  <a:srgbClr val="000000"/>
                </a:solidFill>
                <a:effectLst/>
                <a:latin typeface="-webkit-standard"/>
              </a:rPr>
              <a:t>Long-term impacts of these pollutants, including hazardous air pollutants (HAPs) and criteria air pollutants (NOx, ozone, PM2.5), in areas with unconventional oil and gas development (UOGD), are not well understood, particularly in the Marcellus Shale.</a:t>
            </a:r>
          </a:p>
        </p:txBody>
      </p:sp>
    </p:spTree>
    <p:extLst>
      <p:ext uri="{BB962C8B-B14F-4D97-AF65-F5344CB8AC3E}">
        <p14:creationId xmlns:p14="http://schemas.microsoft.com/office/powerpoint/2010/main" val="213448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8A68CB-56AB-982D-FAD5-58869BC88098}"/>
              </a:ext>
            </a:extLst>
          </p:cNvPr>
          <p:cNvSpPr txBox="1">
            <a:spLocks/>
          </p:cNvSpPr>
          <p:nvPr/>
        </p:nvSpPr>
        <p:spPr>
          <a:xfrm>
            <a:off x="1245689" y="919574"/>
            <a:ext cx="9789741" cy="152741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defTabSz="749789"/>
            <a:r>
              <a:rPr lang="en-US" sz="3608" dirty="0"/>
              <a:t>Research background 2:</a:t>
            </a:r>
          </a:p>
          <a:p>
            <a:pPr defTabSz="749789"/>
            <a:r>
              <a:rPr lang="en-US" sz="3608" dirty="0"/>
              <a:t>Previous</a:t>
            </a:r>
            <a:r>
              <a:rPr lang="zh-TW" altLang="en-US" sz="3608" dirty="0"/>
              <a:t> </a:t>
            </a:r>
            <a:r>
              <a:rPr lang="en-US" altLang="zh-TW" sz="3608" dirty="0"/>
              <a:t>studies</a:t>
            </a:r>
            <a:r>
              <a:rPr lang="en-US" sz="3608" dirty="0"/>
              <a:t> for hazardous air pollutants for the US Gulf region</a:t>
            </a:r>
            <a:endParaRPr lang="en-US" dirty="0"/>
          </a:p>
        </p:txBody>
      </p:sp>
      <p:pic>
        <p:nvPicPr>
          <p:cNvPr id="10" name="Picture 9" descr="A screenshot of a computer&#10;&#10;Description automatically generated">
            <a:extLst>
              <a:ext uri="{FF2B5EF4-FFF2-40B4-BE49-F238E27FC236}">
                <a16:creationId xmlns:a16="http://schemas.microsoft.com/office/drawing/2014/main" id="{49EB5B0F-27D6-1C44-F1EA-1894D445EA58}"/>
              </a:ext>
            </a:extLst>
          </p:cNvPr>
          <p:cNvPicPr>
            <a:picLocks noChangeAspect="1"/>
          </p:cNvPicPr>
          <p:nvPr/>
        </p:nvPicPr>
        <p:blipFill>
          <a:blip r:embed="rId3"/>
          <a:stretch>
            <a:fillRect/>
          </a:stretch>
        </p:blipFill>
        <p:spPr>
          <a:xfrm>
            <a:off x="7227999" y="3236109"/>
            <a:ext cx="4850256" cy="2349797"/>
          </a:xfrm>
          <a:prstGeom prst="rect">
            <a:avLst/>
          </a:prstGeom>
        </p:spPr>
      </p:pic>
      <p:sp>
        <p:nvSpPr>
          <p:cNvPr id="12" name="TextBox 11">
            <a:extLst>
              <a:ext uri="{FF2B5EF4-FFF2-40B4-BE49-F238E27FC236}">
                <a16:creationId xmlns:a16="http://schemas.microsoft.com/office/drawing/2014/main" id="{A23685AE-7825-7EA2-094A-8D75B7EFD543}"/>
              </a:ext>
            </a:extLst>
          </p:cNvPr>
          <p:cNvSpPr txBox="1"/>
          <p:nvPr/>
        </p:nvSpPr>
        <p:spPr>
          <a:xfrm>
            <a:off x="7273342" y="5681747"/>
            <a:ext cx="4759569" cy="338554"/>
          </a:xfrm>
          <a:prstGeom prst="rect">
            <a:avLst/>
          </a:prstGeom>
          <a:noFill/>
        </p:spPr>
        <p:txBody>
          <a:bodyPr wrap="square">
            <a:spAutoFit/>
          </a:bodyPr>
          <a:lstStyle/>
          <a:p>
            <a:r>
              <a:rPr lang="en-US" sz="1600" dirty="0"/>
              <a:t>https://</a:t>
            </a:r>
            <a:r>
              <a:rPr lang="en-US" sz="1600" dirty="0" err="1"/>
              <a:t>essd.copernicus.org</a:t>
            </a:r>
            <a:r>
              <a:rPr lang="en-US" sz="1600" dirty="0"/>
              <a:t>/articles/15/5261/2023/</a:t>
            </a:r>
          </a:p>
        </p:txBody>
      </p:sp>
      <p:sp>
        <p:nvSpPr>
          <p:cNvPr id="15" name="TextBox 14">
            <a:extLst>
              <a:ext uri="{FF2B5EF4-FFF2-40B4-BE49-F238E27FC236}">
                <a16:creationId xmlns:a16="http://schemas.microsoft.com/office/drawing/2014/main" id="{73CA0966-81A5-9319-5F68-5C987AC3223E}"/>
              </a:ext>
            </a:extLst>
          </p:cNvPr>
          <p:cNvSpPr txBox="1"/>
          <p:nvPr/>
        </p:nvSpPr>
        <p:spPr>
          <a:xfrm>
            <a:off x="1035128" y="2853711"/>
            <a:ext cx="6198009"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One of our BTEX exposure studies over the GULF region indicated that the Benzene and Ethylbenzene concentrations in blood show the increase of association with central nervous system (CNS) symptoms. (Werder et. al., 2020)</a:t>
            </a:r>
          </a:p>
          <a:p>
            <a:pPr marL="285750" indent="-285750">
              <a:spcAft>
                <a:spcPts val="600"/>
              </a:spcAft>
              <a:buFont typeface="Arial" panose="020B0604020202020204" pitchFamily="34" charset="0"/>
              <a:buChar char="•"/>
            </a:pPr>
            <a:r>
              <a:rPr lang="en-US" sz="2000" dirty="0"/>
              <a:t>Recent study applied the </a:t>
            </a:r>
            <a:r>
              <a:rPr lang="en-US" sz="2000" dirty="0" err="1"/>
              <a:t>CAMx</a:t>
            </a:r>
            <a:r>
              <a:rPr lang="en-US" sz="2000" dirty="0"/>
              <a:t> model with reactive tracer method to simulate the individual HAPs concentration for 2011-2016 to support epidemiological exposure study. (Wang et al., 2023)</a:t>
            </a:r>
          </a:p>
          <a:p>
            <a:pPr marL="285750" indent="-285750">
              <a:spcAft>
                <a:spcPts val="600"/>
              </a:spcAft>
              <a:buFont typeface="Arial" panose="020B0604020202020204" pitchFamily="34" charset="0"/>
              <a:buChar char="•"/>
            </a:pPr>
            <a:r>
              <a:rPr lang="en-US" sz="2000" b="0" i="0" u="none" strike="noStrike" dirty="0">
                <a:solidFill>
                  <a:srgbClr val="000000"/>
                </a:solidFill>
                <a:effectLst/>
                <a:latin typeface="-webkit-standard"/>
              </a:rPr>
              <a:t>Sensitive populations, including children, elderly, and historically disadvantaged communities, are disproportionately affected by these emissions.</a:t>
            </a:r>
            <a:endParaRPr lang="en-US" sz="2000" dirty="0"/>
          </a:p>
        </p:txBody>
      </p:sp>
    </p:spTree>
    <p:extLst>
      <p:ext uri="{BB962C8B-B14F-4D97-AF65-F5344CB8AC3E}">
        <p14:creationId xmlns:p14="http://schemas.microsoft.com/office/powerpoint/2010/main" val="334653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E8EA-70EC-6E1F-2923-C1010B78773C}"/>
              </a:ext>
            </a:extLst>
          </p:cNvPr>
          <p:cNvSpPr>
            <a:spLocks noGrp="1"/>
          </p:cNvSpPr>
          <p:nvPr>
            <p:ph type="title"/>
          </p:nvPr>
        </p:nvSpPr>
        <p:spPr/>
        <p:txBody>
          <a:bodyPr>
            <a:normAutofit/>
          </a:bodyPr>
          <a:lstStyle/>
          <a:p>
            <a:r>
              <a:rPr lang="en-US" dirty="0"/>
              <a:t>Objectives</a:t>
            </a:r>
          </a:p>
        </p:txBody>
      </p:sp>
      <p:sp>
        <p:nvSpPr>
          <p:cNvPr id="3" name="Content Placeholder 2">
            <a:extLst>
              <a:ext uri="{FF2B5EF4-FFF2-40B4-BE49-F238E27FC236}">
                <a16:creationId xmlns:a16="http://schemas.microsoft.com/office/drawing/2014/main" id="{3B7D2BDE-8DC4-1B1B-319C-3CB77ACA4ACE}"/>
              </a:ext>
            </a:extLst>
          </p:cNvPr>
          <p:cNvSpPr>
            <a:spLocks noGrp="1"/>
          </p:cNvSpPr>
          <p:nvPr>
            <p:ph sz="half" idx="2"/>
          </p:nvPr>
        </p:nvSpPr>
        <p:spPr>
          <a:xfrm>
            <a:off x="1008552" y="2754923"/>
            <a:ext cx="11183448" cy="4103077"/>
          </a:xfrm>
        </p:spPr>
        <p:txBody>
          <a:bodyPr>
            <a:noAutofit/>
          </a:bodyPr>
          <a:lstStyle/>
          <a:p>
            <a:pPr marL="457189" indent="-457189">
              <a:buChar char="•"/>
            </a:pPr>
            <a:r>
              <a:rPr lang="en-US" b="0" i="0" u="none" strike="noStrike" dirty="0">
                <a:solidFill>
                  <a:srgbClr val="000000"/>
                </a:solidFill>
                <a:effectLst/>
                <a:latin typeface="-webkit-standard"/>
              </a:rPr>
              <a:t>To investigate the long-term impacts of unconventional </a:t>
            </a:r>
            <a:r>
              <a:rPr lang="en-US" b="1" i="0" u="none" strike="noStrike" dirty="0">
                <a:solidFill>
                  <a:srgbClr val="000000"/>
                </a:solidFill>
                <a:effectLst/>
                <a:latin typeface="-webkit-standard"/>
              </a:rPr>
              <a:t>oil and gas </a:t>
            </a:r>
            <a:r>
              <a:rPr lang="en-US" b="0" i="0" u="none" strike="noStrike" dirty="0">
                <a:solidFill>
                  <a:srgbClr val="000000"/>
                </a:solidFill>
                <a:effectLst/>
                <a:latin typeface="-webkit-standard"/>
              </a:rPr>
              <a:t>development (UOGD) </a:t>
            </a:r>
            <a:r>
              <a:rPr lang="en-US" b="1" i="0" u="none" strike="noStrike" dirty="0">
                <a:solidFill>
                  <a:srgbClr val="000000"/>
                </a:solidFill>
                <a:effectLst/>
                <a:latin typeface="-webkit-standard"/>
              </a:rPr>
              <a:t>emissions</a:t>
            </a:r>
            <a:r>
              <a:rPr lang="en-US" b="0" i="0" u="none" strike="noStrike" dirty="0">
                <a:solidFill>
                  <a:srgbClr val="000000"/>
                </a:solidFill>
                <a:effectLst/>
                <a:latin typeface="-webkit-standard"/>
              </a:rPr>
              <a:t> on air quality trends and community exposures in the Marcellus Shale region, covering the period from 2002 to 2021. </a:t>
            </a:r>
          </a:p>
          <a:p>
            <a:pPr marL="457189" indent="-457189">
              <a:buChar char="•"/>
            </a:pPr>
            <a:r>
              <a:rPr lang="en-US" b="0" i="0" u="none" strike="noStrike" dirty="0">
                <a:solidFill>
                  <a:srgbClr val="000000"/>
                </a:solidFill>
                <a:effectLst/>
                <a:latin typeface="-webkit-standard"/>
              </a:rPr>
              <a:t>The research focuses on </a:t>
            </a:r>
            <a:r>
              <a:rPr lang="en-US" b="1" i="0" u="none" strike="noStrike" dirty="0">
                <a:solidFill>
                  <a:srgbClr val="000000"/>
                </a:solidFill>
                <a:effectLst/>
                <a:latin typeface="-webkit-standard"/>
              </a:rPr>
              <a:t>criteria air pollutants </a:t>
            </a:r>
            <a:r>
              <a:rPr lang="en-US" b="0" i="0" u="none" strike="noStrike" dirty="0">
                <a:solidFill>
                  <a:srgbClr val="000000"/>
                </a:solidFill>
                <a:effectLst/>
                <a:latin typeface="-webkit-standard"/>
              </a:rPr>
              <a:t>(such as NO</a:t>
            </a:r>
            <a:r>
              <a:rPr lang="en-US" b="0" i="0" u="none" strike="noStrike" baseline="-25000" dirty="0">
                <a:solidFill>
                  <a:srgbClr val="000000"/>
                </a:solidFill>
                <a:effectLst/>
                <a:latin typeface="-webkit-standard"/>
              </a:rPr>
              <a:t>2</a:t>
            </a:r>
            <a:r>
              <a:rPr lang="en-US" b="0" i="0" u="none" strike="noStrike" dirty="0">
                <a:solidFill>
                  <a:srgbClr val="000000"/>
                </a:solidFill>
                <a:effectLst/>
                <a:latin typeface="-webkit-standard"/>
              </a:rPr>
              <a:t>, O</a:t>
            </a:r>
            <a:r>
              <a:rPr lang="en-US" b="0" i="0" u="none" strike="noStrike" baseline="-25000" dirty="0">
                <a:solidFill>
                  <a:srgbClr val="000000"/>
                </a:solidFill>
                <a:effectLst/>
                <a:latin typeface="-webkit-standard"/>
              </a:rPr>
              <a:t>3</a:t>
            </a:r>
            <a:r>
              <a:rPr lang="en-US" b="0" i="0" u="none" strike="noStrike" dirty="0">
                <a:solidFill>
                  <a:srgbClr val="000000"/>
                </a:solidFill>
                <a:effectLst/>
                <a:latin typeface="-webkit-standard"/>
              </a:rPr>
              <a:t>, and PM</a:t>
            </a:r>
            <a:r>
              <a:rPr lang="en-US" b="0" i="0" u="none" strike="noStrike" baseline="-25000" dirty="0">
                <a:solidFill>
                  <a:srgbClr val="000000"/>
                </a:solidFill>
                <a:effectLst/>
                <a:latin typeface="-webkit-standard"/>
              </a:rPr>
              <a:t>2.5</a:t>
            </a:r>
            <a:r>
              <a:rPr lang="en-US" b="0" i="0" u="none" strike="noStrike" dirty="0">
                <a:solidFill>
                  <a:srgbClr val="000000"/>
                </a:solidFill>
                <a:effectLst/>
                <a:latin typeface="-webkit-standard"/>
              </a:rPr>
              <a:t>) and </a:t>
            </a:r>
            <a:r>
              <a:rPr lang="en-US" b="1" i="0" u="none" strike="noStrike" dirty="0">
                <a:solidFill>
                  <a:srgbClr val="000000"/>
                </a:solidFill>
                <a:effectLst/>
                <a:latin typeface="-webkit-standard"/>
              </a:rPr>
              <a:t>hazardous air pollutants</a:t>
            </a:r>
            <a:r>
              <a:rPr lang="en-US" b="0" i="0" u="none" strike="noStrike" dirty="0">
                <a:solidFill>
                  <a:srgbClr val="000000"/>
                </a:solidFill>
                <a:effectLst/>
                <a:latin typeface="-webkit-standard"/>
              </a:rPr>
              <a:t> (HAPs), including </a:t>
            </a:r>
            <a:r>
              <a:rPr lang="en-US" b="1" dirty="0">
                <a:solidFill>
                  <a:srgbClr val="000000"/>
                </a:solidFill>
                <a:latin typeface="-webkit-standard"/>
              </a:rPr>
              <a:t>B</a:t>
            </a:r>
            <a:r>
              <a:rPr lang="en-US" b="1" i="0" u="none" strike="noStrike" dirty="0">
                <a:solidFill>
                  <a:srgbClr val="000000"/>
                </a:solidFill>
                <a:effectLst/>
                <a:latin typeface="-webkit-standard"/>
              </a:rPr>
              <a:t>enzene, Toluene, Ethylbenzene, Xylenes (BTEX)</a:t>
            </a:r>
            <a:r>
              <a:rPr lang="en-US" b="0" i="0" u="none" strike="noStrike" dirty="0">
                <a:solidFill>
                  <a:srgbClr val="000000"/>
                </a:solidFill>
                <a:effectLst/>
                <a:latin typeface="-webkit-standard"/>
              </a:rPr>
              <a:t>, and other harmful chemicals (e.g., Naphthalene, 1,3 Butadiene,,,,)</a:t>
            </a:r>
          </a:p>
          <a:p>
            <a:pPr marL="457189" indent="-457189">
              <a:buChar char="•"/>
            </a:pPr>
            <a:r>
              <a:rPr lang="en-US" b="0" i="0" u="none" strike="noStrike" dirty="0">
                <a:solidFill>
                  <a:srgbClr val="000000"/>
                </a:solidFill>
                <a:effectLst/>
                <a:latin typeface="-webkit-standard"/>
              </a:rPr>
              <a:t>It incorporates advanced chemical transport modeling (CTM) and </a:t>
            </a:r>
            <a:r>
              <a:rPr lang="en-US" b="1" dirty="0">
                <a:solidFill>
                  <a:srgbClr val="000000"/>
                </a:solidFill>
                <a:latin typeface="-webkit-standard"/>
              </a:rPr>
              <a:t>D</a:t>
            </a:r>
            <a:r>
              <a:rPr lang="en-US" b="1" i="0" u="none" strike="noStrike" dirty="0">
                <a:solidFill>
                  <a:srgbClr val="000000"/>
                </a:solidFill>
                <a:effectLst/>
                <a:latin typeface="-webkit-standard"/>
              </a:rPr>
              <a:t>eep-learning Machine Learning</a:t>
            </a:r>
            <a:r>
              <a:rPr lang="en-US" b="0" i="0" u="none" strike="noStrike" dirty="0">
                <a:solidFill>
                  <a:srgbClr val="000000"/>
                </a:solidFill>
                <a:effectLst/>
                <a:latin typeface="-webkit-standard"/>
              </a:rPr>
              <a:t> system (</a:t>
            </a:r>
            <a:r>
              <a:rPr lang="en-US" b="1" i="0" u="none" strike="noStrike" dirty="0" err="1">
                <a:solidFill>
                  <a:srgbClr val="000000"/>
                </a:solidFill>
                <a:effectLst/>
                <a:latin typeface="-webkit-standard"/>
              </a:rPr>
              <a:t>DeepCTM</a:t>
            </a:r>
            <a:r>
              <a:rPr lang="en-US" b="0" i="0" u="none" strike="noStrike" dirty="0">
                <a:solidFill>
                  <a:srgbClr val="000000"/>
                </a:solidFill>
                <a:effectLst/>
                <a:latin typeface="-webkit-standard"/>
              </a:rPr>
              <a:t>) to estimate the levels of pollutants and to optimize control strategies for improving air quality and reducing health risks.</a:t>
            </a:r>
            <a:endParaRPr lang="en-US" sz="3200" dirty="0">
              <a:solidFill>
                <a:srgbClr val="000000"/>
              </a:solidFill>
              <a:latin typeface="Helvetica Neue"/>
              <a:cs typeface="Arial"/>
            </a:endParaRPr>
          </a:p>
        </p:txBody>
      </p:sp>
      <p:sp>
        <p:nvSpPr>
          <p:cNvPr id="4" name="Slide Number Placeholder 3">
            <a:extLst>
              <a:ext uri="{FF2B5EF4-FFF2-40B4-BE49-F238E27FC236}">
                <a16:creationId xmlns:a16="http://schemas.microsoft.com/office/drawing/2014/main" id="{93EE94FB-64B5-AEE2-219E-8E4317B41D97}"/>
              </a:ext>
            </a:extLst>
          </p:cNvPr>
          <p:cNvSpPr>
            <a:spLocks noGrp="1"/>
          </p:cNvSpPr>
          <p:nvPr>
            <p:ph type="sldNum" sz="quarter" idx="12"/>
          </p:nvPr>
        </p:nvSpPr>
        <p:spPr/>
        <p:txBody>
          <a:bodyPr/>
          <a:lstStyle/>
          <a:p>
            <a:fld id="{7B1B3024-A1D4-C04E-86A2-C13BC47B8EC2}" type="slidenum">
              <a:rPr lang="en-US" smtClean="0"/>
              <a:t>5</a:t>
            </a:fld>
            <a:endParaRPr lang="en-US"/>
          </a:p>
        </p:txBody>
      </p:sp>
    </p:spTree>
    <p:extLst>
      <p:ext uri="{BB962C8B-B14F-4D97-AF65-F5344CB8AC3E}">
        <p14:creationId xmlns:p14="http://schemas.microsoft.com/office/powerpoint/2010/main" val="3734320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5EE7-5D9F-77E2-1532-B22E254D458E}"/>
              </a:ext>
            </a:extLst>
          </p:cNvPr>
          <p:cNvSpPr>
            <a:spLocks noGrp="1"/>
          </p:cNvSpPr>
          <p:nvPr>
            <p:ph type="title"/>
          </p:nvPr>
        </p:nvSpPr>
        <p:spPr/>
        <p:txBody>
          <a:bodyPr/>
          <a:lstStyle/>
          <a:p>
            <a:r>
              <a:rPr lang="en-US" dirty="0"/>
              <a:t>Research method scheme</a:t>
            </a:r>
          </a:p>
        </p:txBody>
      </p:sp>
      <p:sp>
        <p:nvSpPr>
          <p:cNvPr id="14" name="Down Arrow 13">
            <a:extLst>
              <a:ext uri="{FF2B5EF4-FFF2-40B4-BE49-F238E27FC236}">
                <a16:creationId xmlns:a16="http://schemas.microsoft.com/office/drawing/2014/main" id="{93105F7D-F6A3-8134-1F8C-FA5F18D15452}"/>
              </a:ext>
            </a:extLst>
          </p:cNvPr>
          <p:cNvSpPr/>
          <p:nvPr/>
        </p:nvSpPr>
        <p:spPr>
          <a:xfrm rot="16200000">
            <a:off x="4222514" y="3733296"/>
            <a:ext cx="870332" cy="4674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B94BD6C-DDFC-0CD1-9402-27E8AF912145}"/>
              </a:ext>
            </a:extLst>
          </p:cNvPr>
          <p:cNvSpPr/>
          <p:nvPr/>
        </p:nvSpPr>
        <p:spPr>
          <a:xfrm rot="16200000">
            <a:off x="7067219" y="3116013"/>
            <a:ext cx="302185" cy="7456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67B067-A623-9C94-4798-D012E883AC7F}"/>
              </a:ext>
            </a:extLst>
          </p:cNvPr>
          <p:cNvSpPr/>
          <p:nvPr/>
        </p:nvSpPr>
        <p:spPr>
          <a:xfrm>
            <a:off x="1042053" y="2001033"/>
            <a:ext cx="3386016" cy="419795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BE19EBE-1044-0304-4DD1-5871B794551D}"/>
              </a:ext>
            </a:extLst>
          </p:cNvPr>
          <p:cNvSpPr/>
          <p:nvPr/>
        </p:nvSpPr>
        <p:spPr>
          <a:xfrm>
            <a:off x="4898751" y="2001033"/>
            <a:ext cx="3386017" cy="41979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D036A08-56BB-B2F3-5F5C-5F139AEC7B38}"/>
              </a:ext>
            </a:extLst>
          </p:cNvPr>
          <p:cNvSpPr/>
          <p:nvPr/>
        </p:nvSpPr>
        <p:spPr>
          <a:xfrm>
            <a:off x="8731777" y="2001033"/>
            <a:ext cx="3386017" cy="419795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D899F8A-15EA-8131-6D06-0F34EEA0BC1C}"/>
              </a:ext>
            </a:extLst>
          </p:cNvPr>
          <p:cNvSpPr txBox="1"/>
          <p:nvPr/>
        </p:nvSpPr>
        <p:spPr>
          <a:xfrm>
            <a:off x="1260075" y="2156764"/>
            <a:ext cx="2949975" cy="369332"/>
          </a:xfrm>
          <a:prstGeom prst="rect">
            <a:avLst/>
          </a:prstGeom>
          <a:noFill/>
          <a:ln w="15875">
            <a:solidFill>
              <a:schemeClr val="accent1"/>
            </a:solidFill>
          </a:ln>
        </p:spPr>
        <p:txBody>
          <a:bodyPr wrap="none" rtlCol="0">
            <a:spAutoFit/>
          </a:bodyPr>
          <a:lstStyle/>
          <a:p>
            <a:pPr algn="ctr"/>
            <a:r>
              <a:rPr lang="en-US" b="1" dirty="0"/>
              <a:t>Emission and Meteorology</a:t>
            </a:r>
          </a:p>
        </p:txBody>
      </p:sp>
      <p:sp>
        <p:nvSpPr>
          <p:cNvPr id="23" name="TextBox 22">
            <a:extLst>
              <a:ext uri="{FF2B5EF4-FFF2-40B4-BE49-F238E27FC236}">
                <a16:creationId xmlns:a16="http://schemas.microsoft.com/office/drawing/2014/main" id="{C8685190-BD58-7116-4679-392D7704A402}"/>
              </a:ext>
            </a:extLst>
          </p:cNvPr>
          <p:cNvSpPr txBox="1"/>
          <p:nvPr/>
        </p:nvSpPr>
        <p:spPr>
          <a:xfrm>
            <a:off x="5154578" y="2156764"/>
            <a:ext cx="2874361" cy="369332"/>
          </a:xfrm>
          <a:prstGeom prst="rect">
            <a:avLst/>
          </a:prstGeom>
          <a:noFill/>
          <a:ln w="15875">
            <a:solidFill>
              <a:schemeClr val="accent1"/>
            </a:solidFill>
          </a:ln>
        </p:spPr>
        <p:txBody>
          <a:bodyPr wrap="square" rtlCol="0">
            <a:spAutoFit/>
          </a:bodyPr>
          <a:lstStyle/>
          <a:p>
            <a:pPr algn="ctr"/>
            <a:r>
              <a:rPr lang="en-US" b="1" dirty="0" err="1"/>
              <a:t>CAMx</a:t>
            </a:r>
            <a:r>
              <a:rPr lang="en-US" b="1" dirty="0"/>
              <a:t> model simulation</a:t>
            </a:r>
          </a:p>
        </p:txBody>
      </p:sp>
      <p:sp>
        <p:nvSpPr>
          <p:cNvPr id="24" name="TextBox 23">
            <a:extLst>
              <a:ext uri="{FF2B5EF4-FFF2-40B4-BE49-F238E27FC236}">
                <a16:creationId xmlns:a16="http://schemas.microsoft.com/office/drawing/2014/main" id="{AFA20656-31EB-E5D0-8EEE-2696A44AF02C}"/>
              </a:ext>
            </a:extLst>
          </p:cNvPr>
          <p:cNvSpPr txBox="1"/>
          <p:nvPr/>
        </p:nvSpPr>
        <p:spPr>
          <a:xfrm>
            <a:off x="8987425" y="2146497"/>
            <a:ext cx="2981837" cy="923330"/>
          </a:xfrm>
          <a:prstGeom prst="rect">
            <a:avLst/>
          </a:prstGeom>
          <a:noFill/>
          <a:ln w="15875">
            <a:solidFill>
              <a:schemeClr val="accent1"/>
            </a:solidFill>
          </a:ln>
        </p:spPr>
        <p:txBody>
          <a:bodyPr wrap="square" rtlCol="0">
            <a:spAutoFit/>
          </a:bodyPr>
          <a:lstStyle/>
          <a:p>
            <a:pPr algn="ctr"/>
            <a:r>
              <a:rPr lang="en-US" b="1" dirty="0"/>
              <a:t>Machine Learning Model training and simulation (</a:t>
            </a:r>
            <a:r>
              <a:rPr lang="en-US" b="1" dirty="0" err="1"/>
              <a:t>DeepCTM</a:t>
            </a:r>
            <a:r>
              <a:rPr lang="en-US" b="1" dirty="0"/>
              <a:t>)</a:t>
            </a:r>
          </a:p>
        </p:txBody>
      </p:sp>
      <p:sp>
        <p:nvSpPr>
          <p:cNvPr id="9" name="TextBox 8">
            <a:extLst>
              <a:ext uri="{FF2B5EF4-FFF2-40B4-BE49-F238E27FC236}">
                <a16:creationId xmlns:a16="http://schemas.microsoft.com/office/drawing/2014/main" id="{3533B9E8-A916-EF93-EC84-4D9542A2A73A}"/>
              </a:ext>
            </a:extLst>
          </p:cNvPr>
          <p:cNvSpPr txBox="1"/>
          <p:nvPr/>
        </p:nvSpPr>
        <p:spPr>
          <a:xfrm>
            <a:off x="1182316" y="2782669"/>
            <a:ext cx="2994334" cy="3293209"/>
          </a:xfrm>
          <a:prstGeom prst="rect">
            <a:avLst/>
          </a:prstGeom>
          <a:noFill/>
          <a:ln>
            <a:noFill/>
          </a:ln>
        </p:spPr>
        <p:txBody>
          <a:bodyPr wrap="square" rtlCol="0">
            <a:spAutoFit/>
          </a:bodyPr>
          <a:lstStyle/>
          <a:p>
            <a:pPr marL="342900" indent="-342900">
              <a:spcAft>
                <a:spcPts val="600"/>
              </a:spcAft>
              <a:buFont typeface="Arial" panose="020B0604020202020204" pitchFamily="34" charset="0"/>
              <a:buChar char="•"/>
            </a:pPr>
            <a:r>
              <a:rPr lang="en-US" dirty="0"/>
              <a:t>HAPs data imputation for model states for all years by HAPI tool (Wang et al, 2023).</a:t>
            </a:r>
          </a:p>
          <a:p>
            <a:pPr marL="342900" indent="-342900">
              <a:spcAft>
                <a:spcPts val="600"/>
              </a:spcAft>
              <a:buFont typeface="Arial" panose="020B0604020202020204" pitchFamily="34" charset="0"/>
              <a:buChar char="•"/>
            </a:pPr>
            <a:r>
              <a:rPr lang="en-US" dirty="0"/>
              <a:t>Prepare all 20 year CTM ready emission data by SMOKE and meteorology by WRF.</a:t>
            </a:r>
          </a:p>
          <a:p>
            <a:pPr marL="342900" indent="-342900">
              <a:spcAft>
                <a:spcPts val="600"/>
              </a:spcAft>
              <a:buFont typeface="Arial" panose="020B0604020202020204" pitchFamily="34" charset="0"/>
              <a:buChar char="•"/>
            </a:pPr>
            <a:r>
              <a:rPr lang="en-US" dirty="0"/>
              <a:t>Prepare </a:t>
            </a:r>
            <a:r>
              <a:rPr lang="en-US" dirty="0" err="1"/>
              <a:t>CAMx</a:t>
            </a:r>
            <a:r>
              <a:rPr lang="en-US" dirty="0"/>
              <a:t> emission input data by CAMQ2CAMx.</a:t>
            </a:r>
          </a:p>
        </p:txBody>
      </p:sp>
      <p:sp>
        <p:nvSpPr>
          <p:cNvPr id="12" name="TextBox 11">
            <a:extLst>
              <a:ext uri="{FF2B5EF4-FFF2-40B4-BE49-F238E27FC236}">
                <a16:creationId xmlns:a16="http://schemas.microsoft.com/office/drawing/2014/main" id="{65F43D9E-790B-8F2B-0B1E-53B0D4892AF4}"/>
              </a:ext>
            </a:extLst>
          </p:cNvPr>
          <p:cNvSpPr txBox="1"/>
          <p:nvPr/>
        </p:nvSpPr>
        <p:spPr>
          <a:xfrm>
            <a:off x="5121689" y="2790835"/>
            <a:ext cx="2982651" cy="2739211"/>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US" dirty="0"/>
              <a:t>Prepare individual HAPs chemical and physical parameters</a:t>
            </a:r>
          </a:p>
          <a:p>
            <a:pPr marL="285750" indent="-285750">
              <a:spcAft>
                <a:spcPts val="600"/>
              </a:spcAft>
              <a:buFont typeface="Arial" panose="020B0604020202020204" pitchFamily="34" charset="0"/>
              <a:buChar char="•"/>
            </a:pPr>
            <a:r>
              <a:rPr lang="en-US" dirty="0"/>
              <a:t>Run </a:t>
            </a:r>
            <a:r>
              <a:rPr lang="en-US" dirty="0" err="1"/>
              <a:t>CAMx</a:t>
            </a:r>
            <a:r>
              <a:rPr lang="en-US" dirty="0"/>
              <a:t> + Reactive Tracer for 2008,2014,2019</a:t>
            </a:r>
          </a:p>
          <a:p>
            <a:pPr marL="285750" indent="-285750">
              <a:spcAft>
                <a:spcPts val="600"/>
              </a:spcAft>
              <a:buFont typeface="Arial" panose="020B0604020202020204" pitchFamily="34" charset="0"/>
              <a:buChar char="•"/>
            </a:pPr>
            <a:r>
              <a:rPr lang="en-US" dirty="0"/>
              <a:t>Run emission sensitivity test for NOx, VOC, and HAPs</a:t>
            </a:r>
          </a:p>
        </p:txBody>
      </p:sp>
      <p:sp>
        <p:nvSpPr>
          <p:cNvPr id="27" name="TextBox 26">
            <a:extLst>
              <a:ext uri="{FF2B5EF4-FFF2-40B4-BE49-F238E27FC236}">
                <a16:creationId xmlns:a16="http://schemas.microsoft.com/office/drawing/2014/main" id="{45152AFD-3965-2D88-262E-89977931B4C6}"/>
              </a:ext>
            </a:extLst>
          </p:cNvPr>
          <p:cNvSpPr txBox="1"/>
          <p:nvPr/>
        </p:nvSpPr>
        <p:spPr>
          <a:xfrm>
            <a:off x="8996138" y="3148393"/>
            <a:ext cx="2973124" cy="3016210"/>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US" dirty="0"/>
              <a:t>Prepare the </a:t>
            </a:r>
            <a:r>
              <a:rPr lang="en-US" dirty="0" err="1"/>
              <a:t>CAMx</a:t>
            </a:r>
            <a:r>
              <a:rPr lang="en-US" dirty="0"/>
              <a:t> input and output data to 4x4km domain by flex-nesting method.</a:t>
            </a:r>
          </a:p>
          <a:p>
            <a:pPr marL="285750" indent="-285750">
              <a:spcAft>
                <a:spcPts val="600"/>
              </a:spcAft>
              <a:buFont typeface="Arial" panose="020B0604020202020204" pitchFamily="34" charset="0"/>
              <a:buChar char="•"/>
            </a:pPr>
            <a:r>
              <a:rPr lang="en-US" dirty="0"/>
              <a:t>Training the </a:t>
            </a:r>
            <a:r>
              <a:rPr lang="en-US" dirty="0" err="1"/>
              <a:t>DeepCTM</a:t>
            </a:r>
            <a:r>
              <a:rPr lang="en-US" dirty="0"/>
              <a:t> by </a:t>
            </a:r>
            <a:r>
              <a:rPr lang="en-US" dirty="0" err="1"/>
              <a:t>CAMx</a:t>
            </a:r>
            <a:r>
              <a:rPr lang="en-US" dirty="0"/>
              <a:t> model input and output.</a:t>
            </a:r>
          </a:p>
          <a:p>
            <a:pPr marL="285750" indent="-285750">
              <a:spcAft>
                <a:spcPts val="600"/>
              </a:spcAft>
              <a:buFont typeface="Arial" panose="020B0604020202020204" pitchFamily="34" charset="0"/>
              <a:buChar char="•"/>
            </a:pPr>
            <a:r>
              <a:rPr lang="en-US" dirty="0"/>
              <a:t>Estimate other years (2002-2021) air pollutant concentration</a:t>
            </a:r>
          </a:p>
        </p:txBody>
      </p:sp>
      <p:sp>
        <p:nvSpPr>
          <p:cNvPr id="28" name="Down Arrow 27">
            <a:extLst>
              <a:ext uri="{FF2B5EF4-FFF2-40B4-BE49-F238E27FC236}">
                <a16:creationId xmlns:a16="http://schemas.microsoft.com/office/drawing/2014/main" id="{09083303-1069-7593-D37E-448A5AB2DFED}"/>
              </a:ext>
            </a:extLst>
          </p:cNvPr>
          <p:cNvSpPr/>
          <p:nvPr/>
        </p:nvSpPr>
        <p:spPr>
          <a:xfrm rot="16200000">
            <a:off x="8073107" y="3827230"/>
            <a:ext cx="870332" cy="4470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19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97A7A6-F7AE-D44D-998C-BD8CB824752C}"/>
              </a:ext>
            </a:extLst>
          </p:cNvPr>
          <p:cNvSpPr>
            <a:spLocks noGrp="1"/>
          </p:cNvSpPr>
          <p:nvPr>
            <p:ph type="sldNum" sz="quarter" idx="12"/>
          </p:nvPr>
        </p:nvSpPr>
        <p:spPr/>
        <p:txBody>
          <a:bodyPr vert="horz" lIns="91440" tIns="45720" rIns="91440" bIns="45720" rtlCol="0" anchor="ctr">
            <a:normAutofit/>
          </a:bodyPr>
          <a:lstStyle/>
          <a:p>
            <a:pPr>
              <a:spcAft>
                <a:spcPts val="600"/>
              </a:spcAft>
            </a:pPr>
            <a:fld id="{7B1B3024-A1D4-C04E-86A2-C13BC47B8EC2}" type="slidenum">
              <a:rPr lang="en-US" smtClean="0"/>
              <a:pPr>
                <a:spcAft>
                  <a:spcPts val="600"/>
                </a:spcAft>
              </a:pPr>
              <a:t>7</a:t>
            </a:fld>
            <a:endParaRPr lang="en-US"/>
          </a:p>
        </p:txBody>
      </p:sp>
      <p:sp>
        <p:nvSpPr>
          <p:cNvPr id="6" name="Title 1">
            <a:extLst>
              <a:ext uri="{FF2B5EF4-FFF2-40B4-BE49-F238E27FC236}">
                <a16:creationId xmlns:a16="http://schemas.microsoft.com/office/drawing/2014/main" id="{5FB4ECF1-C3B7-C4A3-77E7-32ED26305982}"/>
              </a:ext>
            </a:extLst>
          </p:cNvPr>
          <p:cNvSpPr>
            <a:spLocks noGrp="1"/>
          </p:cNvSpPr>
          <p:nvPr>
            <p:ph type="title" idx="4294967295"/>
          </p:nvPr>
        </p:nvSpPr>
        <p:spPr>
          <a:xfrm>
            <a:off x="0" y="35984"/>
            <a:ext cx="10515600" cy="1507067"/>
          </a:xfrm>
        </p:spPr>
        <p:txBody>
          <a:bodyPr vert="horz" lIns="91440" tIns="45720" rIns="91440" bIns="45720" rtlCol="0" anchor="ctr">
            <a:normAutofit/>
          </a:bodyPr>
          <a:lstStyle/>
          <a:p>
            <a:r>
              <a:rPr lang="en-US" kern="1200" dirty="0">
                <a:solidFill>
                  <a:srgbClr val="44546A"/>
                </a:solidFill>
                <a:latin typeface="+mj-lt"/>
                <a:ea typeface="+mj-ea"/>
                <a:cs typeface="+mj-cs"/>
              </a:rPr>
              <a:t>Methods: </a:t>
            </a:r>
            <a:r>
              <a:rPr lang="en-US" kern="1200" dirty="0" err="1">
                <a:solidFill>
                  <a:srgbClr val="44546A"/>
                </a:solidFill>
                <a:latin typeface="+mj-lt"/>
                <a:ea typeface="+mj-ea"/>
                <a:cs typeface="+mj-cs"/>
              </a:rPr>
              <a:t>CAMx</a:t>
            </a:r>
            <a:r>
              <a:rPr lang="en-US" kern="1200" dirty="0">
                <a:solidFill>
                  <a:srgbClr val="44546A"/>
                </a:solidFill>
                <a:latin typeface="+mj-lt"/>
                <a:ea typeface="+mj-ea"/>
                <a:cs typeface="+mj-cs"/>
              </a:rPr>
              <a:t> model configuration </a:t>
            </a:r>
          </a:p>
        </p:txBody>
      </p:sp>
      <p:graphicFrame>
        <p:nvGraphicFramePr>
          <p:cNvPr id="11" name="Table 11">
            <a:extLst>
              <a:ext uri="{FF2B5EF4-FFF2-40B4-BE49-F238E27FC236}">
                <a16:creationId xmlns:a16="http://schemas.microsoft.com/office/drawing/2014/main" id="{73355955-D812-DCD7-47D3-DF700405B500}"/>
              </a:ext>
            </a:extLst>
          </p:cNvPr>
          <p:cNvGraphicFramePr>
            <a:graphicFrameLocks noGrp="1"/>
          </p:cNvGraphicFramePr>
          <p:nvPr>
            <p:extLst>
              <p:ext uri="{D42A27DB-BD31-4B8C-83A1-F6EECF244321}">
                <p14:modId xmlns:p14="http://schemas.microsoft.com/office/powerpoint/2010/main" val="3733908775"/>
              </p:ext>
            </p:extLst>
          </p:nvPr>
        </p:nvGraphicFramePr>
        <p:xfrm>
          <a:off x="281526" y="1323701"/>
          <a:ext cx="7209039" cy="5032649"/>
        </p:xfrm>
        <a:graphic>
          <a:graphicData uri="http://schemas.openxmlformats.org/drawingml/2006/table">
            <a:tbl>
              <a:tblPr firstRow="1" bandRow="1">
                <a:tableStyleId>{8EC20E35-A176-4012-BC5E-935CFFF8708E}</a:tableStyleId>
              </a:tblPr>
              <a:tblGrid>
                <a:gridCol w="1764718">
                  <a:extLst>
                    <a:ext uri="{9D8B030D-6E8A-4147-A177-3AD203B41FA5}">
                      <a16:colId xmlns:a16="http://schemas.microsoft.com/office/drawing/2014/main" val="1364789087"/>
                    </a:ext>
                  </a:extLst>
                </a:gridCol>
                <a:gridCol w="5444321">
                  <a:extLst>
                    <a:ext uri="{9D8B030D-6E8A-4147-A177-3AD203B41FA5}">
                      <a16:colId xmlns:a16="http://schemas.microsoft.com/office/drawing/2014/main" val="1137619180"/>
                    </a:ext>
                  </a:extLst>
                </a:gridCol>
              </a:tblGrid>
              <a:tr h="427747">
                <a:tc>
                  <a:txBody>
                    <a:bodyPr/>
                    <a:lstStyle/>
                    <a:p>
                      <a:r>
                        <a:rPr lang="en-US" sz="1700" dirty="0"/>
                        <a:t>Model</a:t>
                      </a:r>
                    </a:p>
                  </a:txBody>
                  <a:tcPr marL="78567" marR="78567" marT="39283" marB="39283" anchor="ctr"/>
                </a:tc>
                <a:tc>
                  <a:txBody>
                    <a:bodyPr/>
                    <a:lstStyle/>
                    <a:p>
                      <a:r>
                        <a:rPr lang="en-US" sz="1700" dirty="0"/>
                        <a:t>Descriptions</a:t>
                      </a:r>
                    </a:p>
                  </a:txBody>
                  <a:tcPr marL="78567" marR="78567" marT="39283" marB="39283" anchor="ctr"/>
                </a:tc>
                <a:extLst>
                  <a:ext uri="{0D108BD9-81ED-4DB2-BD59-A6C34878D82A}">
                    <a16:rowId xmlns:a16="http://schemas.microsoft.com/office/drawing/2014/main" val="2103200976"/>
                  </a:ext>
                </a:extLst>
              </a:tr>
              <a:tr h="595312">
                <a:tc>
                  <a:txBody>
                    <a:bodyPr/>
                    <a:lstStyle/>
                    <a:p>
                      <a:r>
                        <a:rPr lang="en-US" sz="1700" dirty="0"/>
                        <a:t>CTM model</a:t>
                      </a:r>
                    </a:p>
                  </a:txBody>
                  <a:tcPr marL="78567" marR="78567" marT="39283" marB="39283" anchor="ctr"/>
                </a:tc>
                <a:tc>
                  <a:txBody>
                    <a:bodyPr/>
                    <a:lstStyle/>
                    <a:p>
                      <a:r>
                        <a:rPr lang="en-US" sz="1700" dirty="0" err="1"/>
                        <a:t>CAMx</a:t>
                      </a:r>
                      <a:r>
                        <a:rPr lang="en-US" sz="1700" dirty="0"/>
                        <a:t> model 7.0</a:t>
                      </a:r>
                    </a:p>
                  </a:txBody>
                  <a:tcPr marL="78567" marR="78567" marT="39283" marB="39283" anchor="ctr"/>
                </a:tc>
                <a:extLst>
                  <a:ext uri="{0D108BD9-81ED-4DB2-BD59-A6C34878D82A}">
                    <a16:rowId xmlns:a16="http://schemas.microsoft.com/office/drawing/2014/main" val="249793980"/>
                  </a:ext>
                </a:extLst>
              </a:tr>
              <a:tr h="606885">
                <a:tc>
                  <a:txBody>
                    <a:bodyPr/>
                    <a:lstStyle/>
                    <a:p>
                      <a:pPr lvl="0">
                        <a:buNone/>
                      </a:pPr>
                      <a:r>
                        <a:rPr lang="en-US" sz="1700"/>
                        <a:t>Model Domain/Res.</a:t>
                      </a:r>
                    </a:p>
                  </a:txBody>
                  <a:tcPr marL="78567" marR="78567" marT="39283" marB="39283" anchor="ctr"/>
                </a:tc>
                <a:tc>
                  <a:txBody>
                    <a:bodyPr/>
                    <a:lstStyle/>
                    <a:p>
                      <a:pPr lvl="0">
                        <a:buNone/>
                      </a:pPr>
                      <a:r>
                        <a:rPr lang="en-US" sz="1700" dirty="0"/>
                        <a:t>12km x 12km with flex-nesting to 4km x 4km</a:t>
                      </a:r>
                    </a:p>
                    <a:p>
                      <a:pPr lvl="0">
                        <a:buNone/>
                      </a:pPr>
                      <a:r>
                        <a:rPr lang="en-US" sz="1700" dirty="0" err="1"/>
                        <a:t>nrow</a:t>
                      </a:r>
                      <a:r>
                        <a:rPr lang="en-US" sz="1700" dirty="0"/>
                        <a:t> = 197, </a:t>
                      </a:r>
                      <a:r>
                        <a:rPr lang="en-US" sz="1700" dirty="0" err="1"/>
                        <a:t>ncol</a:t>
                      </a:r>
                      <a:r>
                        <a:rPr lang="en-US" sz="1700" dirty="0"/>
                        <a:t> =197</a:t>
                      </a:r>
                    </a:p>
                  </a:txBody>
                  <a:tcPr marL="78567" marR="78567" marT="39283" marB="39283" anchor="ctr"/>
                </a:tc>
                <a:extLst>
                  <a:ext uri="{0D108BD9-81ED-4DB2-BD59-A6C34878D82A}">
                    <a16:rowId xmlns:a16="http://schemas.microsoft.com/office/drawing/2014/main" val="1816813466"/>
                  </a:ext>
                </a:extLst>
              </a:tr>
              <a:tr h="371877">
                <a:tc>
                  <a:txBody>
                    <a:bodyPr/>
                    <a:lstStyle/>
                    <a:p>
                      <a:pPr lvl="0">
                        <a:buNone/>
                      </a:pPr>
                      <a:r>
                        <a:rPr lang="en-US" sz="1700" dirty="0"/>
                        <a:t>Simulation period</a:t>
                      </a:r>
                      <a:endParaRPr lang="en-US" sz="1300" dirty="0"/>
                    </a:p>
                  </a:txBody>
                  <a:tcPr marL="78567" marR="78567" marT="39283" marB="39283" anchor="ctr"/>
                </a:tc>
                <a:tc>
                  <a:txBody>
                    <a:bodyPr/>
                    <a:lstStyle/>
                    <a:p>
                      <a:pPr lvl="0">
                        <a:buNone/>
                      </a:pPr>
                      <a:r>
                        <a:rPr lang="en-US" sz="1800" b="1" dirty="0"/>
                        <a:t>2008, 2014 &amp; 2019 entire years</a:t>
                      </a:r>
                    </a:p>
                  </a:txBody>
                  <a:tcPr marL="78567" marR="78567" marT="39283" marB="39283" anchor="ctr"/>
                </a:tc>
                <a:extLst>
                  <a:ext uri="{0D108BD9-81ED-4DB2-BD59-A6C34878D82A}">
                    <a16:rowId xmlns:a16="http://schemas.microsoft.com/office/drawing/2014/main" val="3352522558"/>
                  </a:ext>
                </a:extLst>
              </a:tr>
              <a:tr h="606885">
                <a:tc>
                  <a:txBody>
                    <a:bodyPr/>
                    <a:lstStyle/>
                    <a:p>
                      <a:r>
                        <a:rPr lang="en-US" sz="1700"/>
                        <a:t>Meteorology </a:t>
                      </a:r>
                    </a:p>
                  </a:txBody>
                  <a:tcPr marL="78567" marR="78567" marT="39283" marB="39283" anchor="ctr"/>
                </a:tc>
                <a:tc>
                  <a:txBody>
                    <a:bodyPr/>
                    <a:lstStyle/>
                    <a:p>
                      <a:r>
                        <a:rPr lang="en-US" sz="1700" dirty="0"/>
                        <a:t>WRF model result with </a:t>
                      </a:r>
                      <a:r>
                        <a:rPr lang="en-US" sz="1700" dirty="0" err="1"/>
                        <a:t>WRFCAMx</a:t>
                      </a:r>
                      <a:r>
                        <a:rPr lang="en-US" sz="1700" dirty="0"/>
                        <a:t> process</a:t>
                      </a:r>
                    </a:p>
                  </a:txBody>
                  <a:tcPr marL="78567" marR="78567" marT="39283" marB="39283" anchor="ctr"/>
                </a:tc>
                <a:extLst>
                  <a:ext uri="{0D108BD9-81ED-4DB2-BD59-A6C34878D82A}">
                    <a16:rowId xmlns:a16="http://schemas.microsoft.com/office/drawing/2014/main" val="3193459583"/>
                  </a:ext>
                </a:extLst>
              </a:tr>
              <a:tr h="371879">
                <a:tc>
                  <a:txBody>
                    <a:bodyPr/>
                    <a:lstStyle/>
                    <a:p>
                      <a:r>
                        <a:rPr lang="en-US" sz="1700" dirty="0"/>
                        <a:t>Emissions</a:t>
                      </a:r>
                    </a:p>
                  </a:txBody>
                  <a:tcPr marL="78567" marR="78567" marT="39283" marB="39283" anchor="ctr"/>
                </a:tc>
                <a:tc>
                  <a:txBody>
                    <a:bodyPr/>
                    <a:lstStyle/>
                    <a:p>
                      <a:r>
                        <a:rPr lang="en-US" sz="1700" dirty="0"/>
                        <a:t>2008 &amp; 2014: EQUATE data, 2019: NEI 2019ge emission model platform</a:t>
                      </a:r>
                    </a:p>
                  </a:txBody>
                  <a:tcPr marL="78567" marR="78567" marT="39283" marB="39283" anchor="ctr"/>
                </a:tc>
                <a:extLst>
                  <a:ext uri="{0D108BD9-81ED-4DB2-BD59-A6C34878D82A}">
                    <a16:rowId xmlns:a16="http://schemas.microsoft.com/office/drawing/2014/main" val="246125608"/>
                  </a:ext>
                </a:extLst>
              </a:tr>
              <a:tr h="371879">
                <a:tc>
                  <a:txBody>
                    <a:bodyPr/>
                    <a:lstStyle/>
                    <a:p>
                      <a:r>
                        <a:rPr lang="en-US" sz="1700"/>
                        <a:t>BC</a:t>
                      </a:r>
                      <a:endParaRPr lang="en-US" sz="1700" dirty="0"/>
                    </a:p>
                  </a:txBody>
                  <a:tcPr marL="78567" marR="78567" marT="39283" marB="39283" anchor="ctr"/>
                </a:tc>
                <a:tc>
                  <a:txBody>
                    <a:bodyPr/>
                    <a:lstStyle/>
                    <a:p>
                      <a:r>
                        <a:rPr lang="en-US" sz="1700" dirty="0"/>
                        <a:t>2000-2022 GMU North America Chemical Reanalysis (NACR) data (hourly O3, NOx…)</a:t>
                      </a:r>
                    </a:p>
                  </a:txBody>
                  <a:tcPr marL="78567" marR="78567" marT="39283" marB="39283" anchor="ctr"/>
                </a:tc>
                <a:extLst>
                  <a:ext uri="{0D108BD9-81ED-4DB2-BD59-A6C34878D82A}">
                    <a16:rowId xmlns:a16="http://schemas.microsoft.com/office/drawing/2014/main" val="3800228950"/>
                  </a:ext>
                </a:extLst>
              </a:tr>
              <a:tr h="633763">
                <a:tc>
                  <a:txBody>
                    <a:bodyPr/>
                    <a:lstStyle/>
                    <a:p>
                      <a:r>
                        <a:rPr lang="en-US" sz="1700"/>
                        <a:t>Chemical mechanism</a:t>
                      </a:r>
                    </a:p>
                  </a:txBody>
                  <a:tcPr marL="78567" marR="78567" marT="39283" marB="39283" anchor="ctr"/>
                </a:tc>
                <a:tc>
                  <a:txBody>
                    <a:bodyPr/>
                    <a:lstStyle/>
                    <a:p>
                      <a:r>
                        <a:rPr lang="en-US" sz="1700" dirty="0"/>
                        <a:t>CB6r4 and HAPs Reactive tracer individual reactions for HAPs oxidation decay by OH, NO3 and Ozone.</a:t>
                      </a:r>
                    </a:p>
                  </a:txBody>
                  <a:tcPr marL="78567" marR="78567" marT="39283" marB="39283" anchor="ctr"/>
                </a:tc>
                <a:extLst>
                  <a:ext uri="{0D108BD9-81ED-4DB2-BD59-A6C34878D82A}">
                    <a16:rowId xmlns:a16="http://schemas.microsoft.com/office/drawing/2014/main" val="4092371269"/>
                  </a:ext>
                </a:extLst>
              </a:tr>
              <a:tr h="371879">
                <a:tc>
                  <a:txBody>
                    <a:bodyPr/>
                    <a:lstStyle/>
                    <a:p>
                      <a:r>
                        <a:rPr lang="en-US" sz="1700"/>
                        <a:t>Simulation cases</a:t>
                      </a:r>
                    </a:p>
                  </a:txBody>
                  <a:tcPr marL="78567" marR="78567" marT="39283" marB="39283" anchor="ctr"/>
                </a:tc>
                <a:tc>
                  <a:txBody>
                    <a:bodyPr/>
                    <a:lstStyle/>
                    <a:p>
                      <a:r>
                        <a:rPr lang="en-US" sz="1700" dirty="0"/>
                        <a:t>2008, 2014, 2019, and 2019 HAPs emission x 3 and x 0.1</a:t>
                      </a:r>
                    </a:p>
                  </a:txBody>
                  <a:tcPr marL="78567" marR="78567" marT="39283" marB="39283" anchor="ctr"/>
                </a:tc>
                <a:extLst>
                  <a:ext uri="{0D108BD9-81ED-4DB2-BD59-A6C34878D82A}">
                    <a16:rowId xmlns:a16="http://schemas.microsoft.com/office/drawing/2014/main" val="1805740601"/>
                  </a:ext>
                </a:extLst>
              </a:tr>
            </a:tbl>
          </a:graphicData>
        </a:graphic>
      </p:graphicFrame>
      <p:grpSp>
        <p:nvGrpSpPr>
          <p:cNvPr id="2" name="Group 1">
            <a:extLst>
              <a:ext uri="{FF2B5EF4-FFF2-40B4-BE49-F238E27FC236}">
                <a16:creationId xmlns:a16="http://schemas.microsoft.com/office/drawing/2014/main" id="{8C09BB71-B914-E9EF-8B1B-19FDCCCFE3D1}"/>
              </a:ext>
            </a:extLst>
          </p:cNvPr>
          <p:cNvGrpSpPr/>
          <p:nvPr/>
        </p:nvGrpSpPr>
        <p:grpSpPr>
          <a:xfrm>
            <a:off x="7490565" y="2380464"/>
            <a:ext cx="4653419" cy="3469191"/>
            <a:chOff x="-38113" y="0"/>
            <a:chExt cx="3193428" cy="2347912"/>
          </a:xfrm>
        </p:grpSpPr>
        <p:sp>
          <p:nvSpPr>
            <p:cNvPr id="3" name="Text Box 2">
              <a:extLst>
                <a:ext uri="{FF2B5EF4-FFF2-40B4-BE49-F238E27FC236}">
                  <a16:creationId xmlns:a16="http://schemas.microsoft.com/office/drawing/2014/main" id="{9513D06B-2974-D05B-811A-81D090917E86}"/>
                </a:ext>
              </a:extLst>
            </p:cNvPr>
            <p:cNvSpPr txBox="1">
              <a:spLocks noChangeArrowheads="1"/>
            </p:cNvSpPr>
            <p:nvPr/>
          </p:nvSpPr>
          <p:spPr bwMode="auto">
            <a:xfrm>
              <a:off x="-38113" y="1881187"/>
              <a:ext cx="3148013" cy="46672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noAutofit/>
            </a:bodyPr>
            <a:lstStyle/>
            <a:p>
              <a:pPr marL="0" marR="0" indent="0">
                <a:spcBef>
                  <a:spcPts val="0"/>
                </a:spcBef>
                <a:spcAft>
                  <a:spcPts val="0"/>
                </a:spcAft>
              </a:pPr>
              <a:r>
                <a:rPr lang="en-US" sz="1200" kern="1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CAMx</a:t>
              </a:r>
              <a:r>
                <a:rPr lang="en-US" sz="1200" kern="1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model 2-layer nesting model domain, 12km x 12 km and 4km x 4km.</a:t>
              </a:r>
            </a:p>
          </p:txBody>
        </p:sp>
        <p:pic>
          <p:nvPicPr>
            <p:cNvPr id="5" name="Picture 4">
              <a:extLst>
                <a:ext uri="{FF2B5EF4-FFF2-40B4-BE49-F238E27FC236}">
                  <a16:creationId xmlns:a16="http://schemas.microsoft.com/office/drawing/2014/main" id="{03180197-FB92-A786-0A79-2A6135DE0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55315" cy="1938655"/>
            </a:xfrm>
            <a:prstGeom prst="rect">
              <a:avLst/>
            </a:prstGeom>
          </p:spPr>
        </p:pic>
      </p:grpSp>
    </p:spTree>
    <p:extLst>
      <p:ext uri="{BB962C8B-B14F-4D97-AF65-F5344CB8AC3E}">
        <p14:creationId xmlns:p14="http://schemas.microsoft.com/office/powerpoint/2010/main" val="311829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77C5-EA6E-D424-8DA6-63A9EA2CC278}"/>
              </a:ext>
            </a:extLst>
          </p:cNvPr>
          <p:cNvSpPr>
            <a:spLocks noGrp="1"/>
          </p:cNvSpPr>
          <p:nvPr>
            <p:ph type="title"/>
          </p:nvPr>
        </p:nvSpPr>
        <p:spPr/>
        <p:txBody>
          <a:bodyPr/>
          <a:lstStyle/>
          <a:p>
            <a:r>
              <a:rPr lang="en-US" dirty="0"/>
              <a:t>Emission and </a:t>
            </a:r>
            <a:r>
              <a:rPr lang="en-US" dirty="0" err="1"/>
              <a:t>CAMx</a:t>
            </a:r>
            <a:r>
              <a:rPr lang="en-US" dirty="0"/>
              <a:t> model RTRAC</a:t>
            </a:r>
          </a:p>
        </p:txBody>
      </p:sp>
      <p:pic>
        <p:nvPicPr>
          <p:cNvPr id="6" name="Content Placeholder 5" descr="A diagram of a model&#10;&#10;Description automatically generated">
            <a:extLst>
              <a:ext uri="{FF2B5EF4-FFF2-40B4-BE49-F238E27FC236}">
                <a16:creationId xmlns:a16="http://schemas.microsoft.com/office/drawing/2014/main" id="{DF128CB9-4435-F035-22E3-76B3DCD0CE21}"/>
              </a:ext>
            </a:extLst>
          </p:cNvPr>
          <p:cNvPicPr>
            <a:picLocks noGrp="1" noChangeAspect="1"/>
          </p:cNvPicPr>
          <p:nvPr>
            <p:ph sz="half" idx="2"/>
          </p:nvPr>
        </p:nvPicPr>
        <p:blipFill>
          <a:blip r:embed="rId3"/>
          <a:stretch>
            <a:fillRect/>
          </a:stretch>
        </p:blipFill>
        <p:spPr>
          <a:xfrm>
            <a:off x="1383560" y="1727775"/>
            <a:ext cx="10077755" cy="4908056"/>
          </a:xfrm>
        </p:spPr>
      </p:pic>
    </p:spTree>
    <p:extLst>
      <p:ext uri="{BB962C8B-B14F-4D97-AF65-F5344CB8AC3E}">
        <p14:creationId xmlns:p14="http://schemas.microsoft.com/office/powerpoint/2010/main" val="2632738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225A-BBF2-7584-F51E-CA981F4A5C2F}"/>
              </a:ext>
            </a:extLst>
          </p:cNvPr>
          <p:cNvSpPr txBox="1">
            <a:spLocks/>
          </p:cNvSpPr>
          <p:nvPr/>
        </p:nvSpPr>
        <p:spPr>
          <a:xfrm>
            <a:off x="0" y="35984"/>
            <a:ext cx="10515600" cy="867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4546A"/>
                </a:solidFill>
              </a:rPr>
              <a:t>Methods: </a:t>
            </a:r>
            <a:r>
              <a:rPr lang="en-US" dirty="0" err="1">
                <a:solidFill>
                  <a:srgbClr val="44546A"/>
                </a:solidFill>
              </a:rPr>
              <a:t>DeepCTM</a:t>
            </a:r>
            <a:r>
              <a:rPr lang="en-US" dirty="0">
                <a:solidFill>
                  <a:srgbClr val="44546A"/>
                </a:solidFill>
              </a:rPr>
              <a:t> model training  </a:t>
            </a:r>
          </a:p>
        </p:txBody>
      </p:sp>
      <p:sp>
        <p:nvSpPr>
          <p:cNvPr id="6" name="Rectangle 5">
            <a:extLst>
              <a:ext uri="{FF2B5EF4-FFF2-40B4-BE49-F238E27FC236}">
                <a16:creationId xmlns:a16="http://schemas.microsoft.com/office/drawing/2014/main" id="{60DCDF19-8474-CA5F-77F7-BC548CB95F61}"/>
              </a:ext>
            </a:extLst>
          </p:cNvPr>
          <p:cNvSpPr/>
          <p:nvPr/>
        </p:nvSpPr>
        <p:spPr>
          <a:xfrm>
            <a:off x="743456" y="5942071"/>
            <a:ext cx="1098603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CNN: convolution network; LSTM: long short term memory; U-Net structure (2-layers): a u-shaped architecture with a down sample function (max pooling) and a deconvolution function (up convolution); MLP: multiple layers of </a:t>
            </a:r>
            <a:r>
              <a:rPr kumimoji="0" lang="en-GB" sz="1400" b="0" i="0" u="none" strike="noStrike" kern="1200" cap="none" spc="0" normalizeH="0" baseline="0" noProof="0" dirty="0" err="1">
                <a:ln>
                  <a:noFill/>
                </a:ln>
                <a:solidFill>
                  <a:srgbClr val="0070C0"/>
                </a:solidFill>
                <a:effectLst/>
                <a:uLnTx/>
                <a:uFillTx/>
                <a:latin typeface="Times New Roman" panose="02020603050405020304" pitchFamily="18" charset="0"/>
                <a:ea typeface="DengXian" panose="02010600030101010101" pitchFamily="2" charset="-122"/>
                <a:cs typeface="+mn-cs"/>
              </a:rPr>
              <a:t>perceptrons</a:t>
            </a:r>
            <a:r>
              <a:rPr kumimoji="0" lang="en-GB" sz="14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 with threshold activation; </a:t>
            </a:r>
            <a:r>
              <a:rPr kumimoji="0" lang="en-GB" sz="1400" b="0" i="0" u="none" strike="noStrike" kern="1200" cap="none" spc="0" normalizeH="0" baseline="0" noProof="0" dirty="0" err="1">
                <a:ln>
                  <a:noFill/>
                </a:ln>
                <a:solidFill>
                  <a:srgbClr val="0070C0"/>
                </a:solidFill>
                <a:effectLst/>
                <a:uLnTx/>
                <a:uFillTx/>
                <a:latin typeface="Times New Roman" panose="02020603050405020304" pitchFamily="18" charset="0"/>
                <a:ea typeface="DengXian" panose="02010600030101010101" pitchFamily="2" charset="-122"/>
                <a:cs typeface="+mn-cs"/>
              </a:rPr>
              <a:t>pReLU</a:t>
            </a:r>
            <a:r>
              <a:rPr kumimoji="0" lang="en-GB" sz="14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rPr>
              <a:t>: the parametric rectified linear unit is used as the activation function</a:t>
            </a:r>
            <a:endParaRPr kumimoji="0" lang="en-US" sz="1400" b="0" i="0" u="none" strike="noStrike" kern="1200" cap="none" spc="0" normalizeH="0" baseline="0" noProof="0" dirty="0">
              <a:ln>
                <a:noFill/>
              </a:ln>
              <a:solidFill>
                <a:srgbClr val="0070C0"/>
              </a:solidFill>
              <a:effectLst/>
              <a:uLnTx/>
              <a:uFillTx/>
              <a:latin typeface="Times New Roman" panose="02020603050405020304" pitchFamily="18" charset="0"/>
              <a:ea typeface="DengXian" panose="02010600030101010101" pitchFamily="2" charset="-122"/>
              <a:cs typeface="+mn-cs"/>
            </a:endParaRPr>
          </a:p>
        </p:txBody>
      </p:sp>
      <p:grpSp>
        <p:nvGrpSpPr>
          <p:cNvPr id="7" name="Group 6">
            <a:extLst>
              <a:ext uri="{FF2B5EF4-FFF2-40B4-BE49-F238E27FC236}">
                <a16:creationId xmlns:a16="http://schemas.microsoft.com/office/drawing/2014/main" id="{69210165-2561-A846-A1E8-5D569DDA6D0F}"/>
              </a:ext>
            </a:extLst>
          </p:cNvPr>
          <p:cNvGrpSpPr/>
          <p:nvPr/>
        </p:nvGrpSpPr>
        <p:grpSpPr>
          <a:xfrm>
            <a:off x="367967" y="1251535"/>
            <a:ext cx="9643711" cy="4634427"/>
            <a:chOff x="781228" y="1451907"/>
            <a:chExt cx="9643711" cy="4634427"/>
          </a:xfrm>
        </p:grpSpPr>
        <p:pic>
          <p:nvPicPr>
            <p:cNvPr id="8" name="Picture 7">
              <a:extLst>
                <a:ext uri="{FF2B5EF4-FFF2-40B4-BE49-F238E27FC236}">
                  <a16:creationId xmlns:a16="http://schemas.microsoft.com/office/drawing/2014/main" id="{7B456341-25B9-BC1F-76C0-E00EC39A2CF2}"/>
                </a:ext>
              </a:extLst>
            </p:cNvPr>
            <p:cNvPicPr>
              <a:picLocks noChangeAspect="1"/>
            </p:cNvPicPr>
            <p:nvPr/>
          </p:nvPicPr>
          <p:blipFill>
            <a:blip r:embed="rId2"/>
            <a:stretch>
              <a:fillRect/>
            </a:stretch>
          </p:blipFill>
          <p:spPr>
            <a:xfrm>
              <a:off x="801399" y="3921083"/>
              <a:ext cx="1769574" cy="1101136"/>
            </a:xfrm>
            <a:prstGeom prst="rect">
              <a:avLst/>
            </a:prstGeom>
          </p:spPr>
        </p:pic>
        <p:pic>
          <p:nvPicPr>
            <p:cNvPr id="9" name="Picture 8">
              <a:extLst>
                <a:ext uri="{FF2B5EF4-FFF2-40B4-BE49-F238E27FC236}">
                  <a16:creationId xmlns:a16="http://schemas.microsoft.com/office/drawing/2014/main" id="{FFF99855-52B0-81D8-F90B-190880A7A9BD}"/>
                </a:ext>
              </a:extLst>
            </p:cNvPr>
            <p:cNvPicPr>
              <a:picLocks noChangeAspect="1"/>
            </p:cNvPicPr>
            <p:nvPr/>
          </p:nvPicPr>
          <p:blipFill>
            <a:blip r:embed="rId3"/>
            <a:stretch>
              <a:fillRect/>
            </a:stretch>
          </p:blipFill>
          <p:spPr>
            <a:xfrm>
              <a:off x="6749771" y="4020839"/>
              <a:ext cx="1050587" cy="660808"/>
            </a:xfrm>
            <a:prstGeom prst="rect">
              <a:avLst/>
            </a:prstGeom>
          </p:spPr>
        </p:pic>
        <p:pic>
          <p:nvPicPr>
            <p:cNvPr id="10" name="Picture 9">
              <a:extLst>
                <a:ext uri="{FF2B5EF4-FFF2-40B4-BE49-F238E27FC236}">
                  <a16:creationId xmlns:a16="http://schemas.microsoft.com/office/drawing/2014/main" id="{26143B18-48DB-D260-BD58-695CDF2BE758}"/>
                </a:ext>
              </a:extLst>
            </p:cNvPr>
            <p:cNvPicPr>
              <a:picLocks noChangeAspect="1"/>
            </p:cNvPicPr>
            <p:nvPr/>
          </p:nvPicPr>
          <p:blipFill>
            <a:blip r:embed="rId4"/>
            <a:stretch>
              <a:fillRect/>
            </a:stretch>
          </p:blipFill>
          <p:spPr>
            <a:xfrm>
              <a:off x="6624518" y="4086375"/>
              <a:ext cx="1065390" cy="678493"/>
            </a:xfrm>
            <a:prstGeom prst="rect">
              <a:avLst/>
            </a:prstGeom>
          </p:spPr>
        </p:pic>
        <p:pic>
          <p:nvPicPr>
            <p:cNvPr id="11" name="Picture 10">
              <a:extLst>
                <a:ext uri="{FF2B5EF4-FFF2-40B4-BE49-F238E27FC236}">
                  <a16:creationId xmlns:a16="http://schemas.microsoft.com/office/drawing/2014/main" id="{B93122D0-20DF-5118-C9B4-D21D5EDB8113}"/>
                </a:ext>
              </a:extLst>
            </p:cNvPr>
            <p:cNvPicPr>
              <a:picLocks noChangeAspect="1"/>
            </p:cNvPicPr>
            <p:nvPr/>
          </p:nvPicPr>
          <p:blipFill>
            <a:blip r:embed="rId5"/>
            <a:stretch>
              <a:fillRect/>
            </a:stretch>
          </p:blipFill>
          <p:spPr>
            <a:xfrm>
              <a:off x="6501986" y="4204325"/>
              <a:ext cx="1084077" cy="682607"/>
            </a:xfrm>
            <a:prstGeom prst="rect">
              <a:avLst/>
            </a:prstGeom>
          </p:spPr>
        </p:pic>
        <p:pic>
          <p:nvPicPr>
            <p:cNvPr id="12" name="Picture 11">
              <a:extLst>
                <a:ext uri="{FF2B5EF4-FFF2-40B4-BE49-F238E27FC236}">
                  <a16:creationId xmlns:a16="http://schemas.microsoft.com/office/drawing/2014/main" id="{CF0FA6B9-3F57-F8C4-A1F4-44158607B13F}"/>
                </a:ext>
              </a:extLst>
            </p:cNvPr>
            <p:cNvPicPr>
              <a:picLocks noChangeAspect="1"/>
            </p:cNvPicPr>
            <p:nvPr/>
          </p:nvPicPr>
          <p:blipFill>
            <a:blip r:embed="rId6"/>
            <a:stretch>
              <a:fillRect/>
            </a:stretch>
          </p:blipFill>
          <p:spPr>
            <a:xfrm>
              <a:off x="6265304" y="4319881"/>
              <a:ext cx="1136542" cy="709768"/>
            </a:xfrm>
            <a:prstGeom prst="rect">
              <a:avLst/>
            </a:prstGeom>
          </p:spPr>
        </p:pic>
        <p:pic>
          <p:nvPicPr>
            <p:cNvPr id="13" name="Picture 12">
              <a:extLst>
                <a:ext uri="{FF2B5EF4-FFF2-40B4-BE49-F238E27FC236}">
                  <a16:creationId xmlns:a16="http://schemas.microsoft.com/office/drawing/2014/main" id="{1B38F02E-E42B-B389-6EEA-F3FAA279D1E7}"/>
                </a:ext>
              </a:extLst>
            </p:cNvPr>
            <p:cNvPicPr>
              <a:picLocks noChangeAspect="1"/>
            </p:cNvPicPr>
            <p:nvPr/>
          </p:nvPicPr>
          <p:blipFill>
            <a:blip r:embed="rId7"/>
            <a:stretch>
              <a:fillRect/>
            </a:stretch>
          </p:blipFill>
          <p:spPr>
            <a:xfrm>
              <a:off x="6083962" y="4400205"/>
              <a:ext cx="1099811" cy="690600"/>
            </a:xfrm>
            <a:prstGeom prst="rect">
              <a:avLst/>
            </a:prstGeom>
          </p:spPr>
        </p:pic>
        <p:pic>
          <p:nvPicPr>
            <p:cNvPr id="14" name="Picture 13">
              <a:extLst>
                <a:ext uri="{FF2B5EF4-FFF2-40B4-BE49-F238E27FC236}">
                  <a16:creationId xmlns:a16="http://schemas.microsoft.com/office/drawing/2014/main" id="{015342D2-FEA8-1673-B7CF-AD5451B9F2F7}"/>
                </a:ext>
              </a:extLst>
            </p:cNvPr>
            <p:cNvPicPr>
              <a:picLocks noChangeAspect="1"/>
            </p:cNvPicPr>
            <p:nvPr/>
          </p:nvPicPr>
          <p:blipFill>
            <a:blip r:embed="rId8">
              <a:clrChange>
                <a:clrFrom>
                  <a:srgbClr val="003EFF"/>
                </a:clrFrom>
                <a:clrTo>
                  <a:srgbClr val="003EFF">
                    <a:alpha val="0"/>
                  </a:srgbClr>
                </a:clrTo>
              </a:clrChange>
            </a:blip>
            <a:stretch>
              <a:fillRect/>
            </a:stretch>
          </p:blipFill>
          <p:spPr>
            <a:xfrm>
              <a:off x="781228" y="1915111"/>
              <a:ext cx="1831483" cy="1122035"/>
            </a:xfrm>
            <a:prstGeom prst="rect">
              <a:avLst/>
            </a:prstGeom>
          </p:spPr>
        </p:pic>
        <p:sp>
          <p:nvSpPr>
            <p:cNvPr id="15" name="Rectangle: Rounded Corners 12">
              <a:extLst>
                <a:ext uri="{FF2B5EF4-FFF2-40B4-BE49-F238E27FC236}">
                  <a16:creationId xmlns:a16="http://schemas.microsoft.com/office/drawing/2014/main" id="{9DD547C6-D361-FF37-4D10-6905AE0A06E3}"/>
                </a:ext>
              </a:extLst>
            </p:cNvPr>
            <p:cNvSpPr/>
            <p:nvPr/>
          </p:nvSpPr>
          <p:spPr>
            <a:xfrm>
              <a:off x="5999344" y="2391068"/>
              <a:ext cx="1254256" cy="291919"/>
            </a:xfrm>
            <a:prstGeom prst="roundRect">
              <a:avLst/>
            </a:prstGeom>
            <a:solidFill>
              <a:srgbClr val="AFDE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Concatenate</a:t>
              </a:r>
            </a:p>
          </p:txBody>
        </p:sp>
        <p:sp>
          <p:nvSpPr>
            <p:cNvPr id="16" name="Rectangle: Rounded Corners 13">
              <a:extLst>
                <a:ext uri="{FF2B5EF4-FFF2-40B4-BE49-F238E27FC236}">
                  <a16:creationId xmlns:a16="http://schemas.microsoft.com/office/drawing/2014/main" id="{9A241E31-2EA0-7B20-0724-C3F18E52BAA0}"/>
                </a:ext>
              </a:extLst>
            </p:cNvPr>
            <p:cNvSpPr/>
            <p:nvPr/>
          </p:nvSpPr>
          <p:spPr>
            <a:xfrm>
              <a:off x="5168833"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17" name="Straight Arrow Connector 16">
              <a:extLst>
                <a:ext uri="{FF2B5EF4-FFF2-40B4-BE49-F238E27FC236}">
                  <a16:creationId xmlns:a16="http://schemas.microsoft.com/office/drawing/2014/main" id="{22D2C737-632C-93FD-A6AE-A62E50D1B119}"/>
                </a:ext>
              </a:extLst>
            </p:cNvPr>
            <p:cNvCxnSpPr>
              <a:cxnSpLocks/>
              <a:stCxn id="16" idx="0"/>
              <a:endCxn id="19" idx="2"/>
            </p:cNvCxnSpPr>
            <p:nvPr/>
          </p:nvCxnSpPr>
          <p:spPr>
            <a:xfrm flipV="1">
              <a:off x="5439359" y="3137628"/>
              <a:ext cx="0" cy="1843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29F615-4300-6335-E7B5-A53EDEB9B717}"/>
                    </a:ext>
                  </a:extLst>
                </p:cNvPr>
                <p:cNvSpPr txBox="1"/>
                <p:nvPr/>
              </p:nvSpPr>
              <p:spPr>
                <a:xfrm>
                  <a:off x="5123711" y="3643562"/>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4629F615-4300-6335-E7B5-A53EDEB9B717}"/>
                    </a:ext>
                  </a:extLst>
                </p:cNvPr>
                <p:cNvSpPr txBox="1">
                  <a:spLocks noRot="1" noChangeAspect="1" noMove="1" noResize="1" noEditPoints="1" noAdjustHandles="1" noChangeArrowheads="1" noChangeShapeType="1" noTextEdit="1"/>
                </p:cNvSpPr>
                <p:nvPr/>
              </p:nvSpPr>
              <p:spPr>
                <a:xfrm>
                  <a:off x="5123711" y="3643562"/>
                  <a:ext cx="627203" cy="308148"/>
                </a:xfrm>
                <a:prstGeom prst="rect">
                  <a:avLst/>
                </a:prstGeom>
                <a:blipFill>
                  <a:blip r:embed="rId9"/>
                  <a:stretch>
                    <a:fillRect r="-4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02399D4-BDB6-D141-A3C5-AA7D1352DCB4}"/>
                    </a:ext>
                  </a:extLst>
                </p:cNvPr>
                <p:cNvSpPr txBox="1"/>
                <p:nvPr/>
              </p:nvSpPr>
              <p:spPr>
                <a:xfrm>
                  <a:off x="5125757" y="2829480"/>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302399D4-BDB6-D141-A3C5-AA7D1352DCB4}"/>
                    </a:ext>
                  </a:extLst>
                </p:cNvPr>
                <p:cNvSpPr txBox="1">
                  <a:spLocks noRot="1" noChangeAspect="1" noMove="1" noResize="1" noEditPoints="1" noAdjustHandles="1" noChangeArrowheads="1" noChangeShapeType="1" noTextEdit="1"/>
                </p:cNvSpPr>
                <p:nvPr/>
              </p:nvSpPr>
              <p:spPr>
                <a:xfrm>
                  <a:off x="5125757" y="2829480"/>
                  <a:ext cx="627203" cy="308148"/>
                </a:xfrm>
                <a:prstGeom prst="rect">
                  <a:avLst/>
                </a:prstGeom>
                <a:blipFill>
                  <a:blip r:embed="rId10"/>
                  <a:stretch>
                    <a:fillRect r="-6000" b="-1538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9723EC39-DA2A-DCA7-2743-FAE296FB6DD0}"/>
                </a:ext>
              </a:extLst>
            </p:cNvPr>
            <p:cNvCxnSpPr>
              <a:cxnSpLocks/>
              <a:stCxn id="16" idx="3"/>
              <a:endCxn id="21" idx="1"/>
            </p:cNvCxnSpPr>
            <p:nvPr/>
          </p:nvCxnSpPr>
          <p:spPr>
            <a:xfrm>
              <a:off x="5709886"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18">
              <a:extLst>
                <a:ext uri="{FF2B5EF4-FFF2-40B4-BE49-F238E27FC236}">
                  <a16:creationId xmlns:a16="http://schemas.microsoft.com/office/drawing/2014/main" id="{CDEF8C3A-F2A5-C456-81FC-3341D1D6C388}"/>
                </a:ext>
              </a:extLst>
            </p:cNvPr>
            <p:cNvSpPr/>
            <p:nvPr/>
          </p:nvSpPr>
          <p:spPr>
            <a:xfrm>
              <a:off x="5829037"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22" name="Straight Arrow Connector 21">
              <a:extLst>
                <a:ext uri="{FF2B5EF4-FFF2-40B4-BE49-F238E27FC236}">
                  <a16:creationId xmlns:a16="http://schemas.microsoft.com/office/drawing/2014/main" id="{38D1F68A-AE8F-69F3-CDF5-F208EF2FF40C}"/>
                </a:ext>
              </a:extLst>
            </p:cNvPr>
            <p:cNvCxnSpPr>
              <a:cxnSpLocks/>
            </p:cNvCxnSpPr>
            <p:nvPr/>
          </p:nvCxnSpPr>
          <p:spPr>
            <a:xfrm>
              <a:off x="6370091"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0">
              <a:extLst>
                <a:ext uri="{FF2B5EF4-FFF2-40B4-BE49-F238E27FC236}">
                  <a16:creationId xmlns:a16="http://schemas.microsoft.com/office/drawing/2014/main" id="{A72762B3-B085-40EB-D03E-EB32EDC18D2A}"/>
                </a:ext>
              </a:extLst>
            </p:cNvPr>
            <p:cNvSpPr/>
            <p:nvPr/>
          </p:nvSpPr>
          <p:spPr>
            <a:xfrm>
              <a:off x="6919102"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24" name="Straight Arrow Connector 23">
              <a:extLst>
                <a:ext uri="{FF2B5EF4-FFF2-40B4-BE49-F238E27FC236}">
                  <a16:creationId xmlns:a16="http://schemas.microsoft.com/office/drawing/2014/main" id="{2572F4D5-5AED-976B-3EE0-AB949B5EFA6D}"/>
                </a:ext>
              </a:extLst>
            </p:cNvPr>
            <p:cNvCxnSpPr>
              <a:cxnSpLocks/>
              <a:endCxn id="25" idx="1"/>
            </p:cNvCxnSpPr>
            <p:nvPr/>
          </p:nvCxnSpPr>
          <p:spPr>
            <a:xfrm>
              <a:off x="7458076" y="3467976"/>
              <a:ext cx="1191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2">
              <a:extLst>
                <a:ext uri="{FF2B5EF4-FFF2-40B4-BE49-F238E27FC236}">
                  <a16:creationId xmlns:a16="http://schemas.microsoft.com/office/drawing/2014/main" id="{0CA00720-8C39-5C0C-D76F-CDDC782A75CD}"/>
                </a:ext>
              </a:extLst>
            </p:cNvPr>
            <p:cNvSpPr/>
            <p:nvPr/>
          </p:nvSpPr>
          <p:spPr>
            <a:xfrm>
              <a:off x="7577227" y="3322016"/>
              <a:ext cx="541054" cy="291919"/>
            </a:xfrm>
            <a:prstGeom prst="roundRect">
              <a:avLst>
                <a:gd name="adj" fmla="val 0"/>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cxnSp>
          <p:nvCxnSpPr>
            <p:cNvPr id="26" name="Straight Arrow Connector 25">
              <a:extLst>
                <a:ext uri="{FF2B5EF4-FFF2-40B4-BE49-F238E27FC236}">
                  <a16:creationId xmlns:a16="http://schemas.microsoft.com/office/drawing/2014/main" id="{3ACF535F-E41E-EC03-8E4B-8C5DA8516886}"/>
                </a:ext>
              </a:extLst>
            </p:cNvPr>
            <p:cNvCxnSpPr>
              <a:cxnSpLocks/>
            </p:cNvCxnSpPr>
            <p:nvPr/>
          </p:nvCxnSpPr>
          <p:spPr>
            <a:xfrm flipV="1">
              <a:off x="6106039" y="3613935"/>
              <a:ext cx="2047" cy="185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925F18-0E4F-4DAE-858D-F6287FD0B077}"/>
                </a:ext>
              </a:extLst>
            </p:cNvPr>
            <p:cNvCxnSpPr>
              <a:cxnSpLocks/>
            </p:cNvCxnSpPr>
            <p:nvPr/>
          </p:nvCxnSpPr>
          <p:spPr>
            <a:xfrm flipV="1">
              <a:off x="7200604" y="3613936"/>
              <a:ext cx="1024" cy="141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C6709A4-E15B-F408-1ADA-1B8600E1A5F5}"/>
                </a:ext>
              </a:extLst>
            </p:cNvPr>
            <p:cNvCxnSpPr>
              <a:cxnSpLocks/>
            </p:cNvCxnSpPr>
            <p:nvPr/>
          </p:nvCxnSpPr>
          <p:spPr>
            <a:xfrm flipV="1">
              <a:off x="7875291" y="3613936"/>
              <a:ext cx="1024" cy="141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53FB7E-38B2-5597-87BE-6AB88CC2C220}"/>
                    </a:ext>
                  </a:extLst>
                </p:cNvPr>
                <p:cNvSpPr txBox="1"/>
                <p:nvPr/>
              </p:nvSpPr>
              <p:spPr>
                <a:xfrm>
                  <a:off x="5797287" y="3643562"/>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5F53FB7E-38B2-5597-87BE-6AB88CC2C220}"/>
                    </a:ext>
                  </a:extLst>
                </p:cNvPr>
                <p:cNvSpPr txBox="1">
                  <a:spLocks noRot="1" noChangeAspect="1" noMove="1" noResize="1" noEditPoints="1" noAdjustHandles="1" noChangeArrowheads="1" noChangeShapeType="1" noTextEdit="1"/>
                </p:cNvSpPr>
                <p:nvPr/>
              </p:nvSpPr>
              <p:spPr>
                <a:xfrm>
                  <a:off x="5797287" y="3643562"/>
                  <a:ext cx="627203" cy="308148"/>
                </a:xfrm>
                <a:prstGeom prst="rect">
                  <a:avLst/>
                </a:prstGeom>
                <a:blipFill>
                  <a:blip r:embed="rId11"/>
                  <a:stretch>
                    <a:fillRect r="-3922"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C706F19-6EFC-80E3-27BA-6E937D9C5A0B}"/>
                    </a:ext>
                  </a:extLst>
                </p:cNvPr>
                <p:cNvSpPr txBox="1"/>
                <p:nvPr/>
              </p:nvSpPr>
              <p:spPr>
                <a:xfrm>
                  <a:off x="6885708" y="3643562"/>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0C706F19-6EFC-80E3-27BA-6E937D9C5A0B}"/>
                    </a:ext>
                  </a:extLst>
                </p:cNvPr>
                <p:cNvSpPr txBox="1">
                  <a:spLocks noRot="1" noChangeAspect="1" noMove="1" noResize="1" noEditPoints="1" noAdjustHandles="1" noChangeArrowheads="1" noChangeShapeType="1" noTextEdit="1"/>
                </p:cNvSpPr>
                <p:nvPr/>
              </p:nvSpPr>
              <p:spPr>
                <a:xfrm>
                  <a:off x="6885708" y="3643562"/>
                  <a:ext cx="627203" cy="308148"/>
                </a:xfrm>
                <a:prstGeom prst="rect">
                  <a:avLst/>
                </a:prstGeom>
                <a:blipFill>
                  <a:blip r:embed="rId12"/>
                  <a:stretch>
                    <a:fillRect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3ED9F3F-043B-F5ED-D6F3-1DED0A2A0ADB}"/>
                    </a:ext>
                  </a:extLst>
                </p:cNvPr>
                <p:cNvSpPr txBox="1"/>
                <p:nvPr/>
              </p:nvSpPr>
              <p:spPr>
                <a:xfrm>
                  <a:off x="7542711" y="3643562"/>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A3ED9F3F-043B-F5ED-D6F3-1DED0A2A0ADB}"/>
                    </a:ext>
                  </a:extLst>
                </p:cNvPr>
                <p:cNvSpPr txBox="1">
                  <a:spLocks noRot="1" noChangeAspect="1" noMove="1" noResize="1" noEditPoints="1" noAdjustHandles="1" noChangeArrowheads="1" noChangeShapeType="1" noTextEdit="1"/>
                </p:cNvSpPr>
                <p:nvPr/>
              </p:nvSpPr>
              <p:spPr>
                <a:xfrm>
                  <a:off x="7542711" y="3643562"/>
                  <a:ext cx="627203" cy="308148"/>
                </a:xfrm>
                <a:prstGeom prst="rect">
                  <a:avLst/>
                </a:prstGeom>
                <a:blipFill>
                  <a:blip r:embed="rId13"/>
                  <a:stretch>
                    <a:fillRect b="-16000"/>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7CBF998B-BE39-78AA-FA4B-1B87073C33D9}"/>
                </a:ext>
              </a:extLst>
            </p:cNvPr>
            <p:cNvCxnSpPr>
              <a:cxnSpLocks/>
              <a:endCxn id="33" idx="2"/>
            </p:cNvCxnSpPr>
            <p:nvPr/>
          </p:nvCxnSpPr>
          <p:spPr>
            <a:xfrm flipH="1" flipV="1">
              <a:off x="6102709" y="3137629"/>
              <a:ext cx="1" cy="1843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E92CE92-8103-2E54-C64E-D6E56B7D16BD}"/>
                    </a:ext>
                  </a:extLst>
                </p:cNvPr>
                <p:cNvSpPr txBox="1"/>
                <p:nvPr/>
              </p:nvSpPr>
              <p:spPr>
                <a:xfrm>
                  <a:off x="5789108" y="2829480"/>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a:extLst>
                    <a:ext uri="{FF2B5EF4-FFF2-40B4-BE49-F238E27FC236}">
                      <a16:creationId xmlns:a16="http://schemas.microsoft.com/office/drawing/2014/main" id="{0E92CE92-8103-2E54-C64E-D6E56B7D16BD}"/>
                    </a:ext>
                  </a:extLst>
                </p:cNvPr>
                <p:cNvSpPr txBox="1">
                  <a:spLocks noRot="1" noChangeAspect="1" noMove="1" noResize="1" noEditPoints="1" noAdjustHandles="1" noChangeArrowheads="1" noChangeShapeType="1" noTextEdit="1"/>
                </p:cNvSpPr>
                <p:nvPr/>
              </p:nvSpPr>
              <p:spPr>
                <a:xfrm>
                  <a:off x="5789108" y="2829480"/>
                  <a:ext cx="627203" cy="308148"/>
                </a:xfrm>
                <a:prstGeom prst="rect">
                  <a:avLst/>
                </a:prstGeom>
                <a:blipFill>
                  <a:blip r:embed="rId14"/>
                  <a:stretch>
                    <a:fillRect r="-6000" b="-15385"/>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A716F842-4CEE-C920-4EC0-E86F6FE59371}"/>
                </a:ext>
              </a:extLst>
            </p:cNvPr>
            <p:cNvCxnSpPr>
              <a:cxnSpLocks/>
              <a:endCxn id="35" idx="2"/>
            </p:cNvCxnSpPr>
            <p:nvPr/>
          </p:nvCxnSpPr>
          <p:spPr>
            <a:xfrm flipH="1" flipV="1">
              <a:off x="7194816" y="3137629"/>
              <a:ext cx="1" cy="1843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777FE7D-56B0-6CB1-E13B-81DDEC7B97E6}"/>
                    </a:ext>
                  </a:extLst>
                </p:cNvPr>
                <p:cNvSpPr txBox="1"/>
                <p:nvPr/>
              </p:nvSpPr>
              <p:spPr>
                <a:xfrm>
                  <a:off x="6881214" y="2829480"/>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Box 34">
                  <a:extLst>
                    <a:ext uri="{FF2B5EF4-FFF2-40B4-BE49-F238E27FC236}">
                      <a16:creationId xmlns:a16="http://schemas.microsoft.com/office/drawing/2014/main" id="{B777FE7D-56B0-6CB1-E13B-81DDEC7B97E6}"/>
                    </a:ext>
                  </a:extLst>
                </p:cNvPr>
                <p:cNvSpPr txBox="1">
                  <a:spLocks noRot="1" noChangeAspect="1" noMove="1" noResize="1" noEditPoints="1" noAdjustHandles="1" noChangeArrowheads="1" noChangeShapeType="1" noTextEdit="1"/>
                </p:cNvSpPr>
                <p:nvPr/>
              </p:nvSpPr>
              <p:spPr>
                <a:xfrm>
                  <a:off x="6881214" y="2829480"/>
                  <a:ext cx="627203" cy="308148"/>
                </a:xfrm>
                <a:prstGeom prst="rect">
                  <a:avLst/>
                </a:prstGeom>
                <a:blipFill>
                  <a:blip r:embed="rId15"/>
                  <a:stretch>
                    <a:fillRect b="-15385"/>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FAD3F1B0-40E9-7498-95E2-EBF3B40BD48D}"/>
                </a:ext>
              </a:extLst>
            </p:cNvPr>
            <p:cNvCxnSpPr>
              <a:cxnSpLocks/>
              <a:endCxn id="37" idx="2"/>
            </p:cNvCxnSpPr>
            <p:nvPr/>
          </p:nvCxnSpPr>
          <p:spPr>
            <a:xfrm flipH="1" flipV="1">
              <a:off x="7858166" y="3137629"/>
              <a:ext cx="1" cy="1843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B42C60E-C1DB-176F-639A-BE1E61482586}"/>
                    </a:ext>
                  </a:extLst>
                </p:cNvPr>
                <p:cNvSpPr txBox="1"/>
                <p:nvPr/>
              </p:nvSpPr>
              <p:spPr>
                <a:xfrm>
                  <a:off x="7544564" y="2829480"/>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TextBox 36">
                  <a:extLst>
                    <a:ext uri="{FF2B5EF4-FFF2-40B4-BE49-F238E27FC236}">
                      <a16:creationId xmlns:a16="http://schemas.microsoft.com/office/drawing/2014/main" id="{FB42C60E-C1DB-176F-639A-BE1E61482586}"/>
                    </a:ext>
                  </a:extLst>
                </p:cNvPr>
                <p:cNvSpPr txBox="1">
                  <a:spLocks noRot="1" noChangeAspect="1" noMove="1" noResize="1" noEditPoints="1" noAdjustHandles="1" noChangeArrowheads="1" noChangeShapeType="1" noTextEdit="1"/>
                </p:cNvSpPr>
                <p:nvPr/>
              </p:nvSpPr>
              <p:spPr>
                <a:xfrm>
                  <a:off x="7544564" y="2829480"/>
                  <a:ext cx="627203" cy="308148"/>
                </a:xfrm>
                <a:prstGeom prst="rect">
                  <a:avLst/>
                </a:prstGeom>
                <a:blipFill>
                  <a:blip r:embed="rId16"/>
                  <a:stretch>
                    <a:fillRect b="-15385"/>
                  </a:stretch>
                </a:blipFill>
              </p:spPr>
              <p:txBody>
                <a:bodyPr/>
                <a:lstStyle/>
                <a:p>
                  <a:r>
                    <a:rPr lang="en-US">
                      <a:noFill/>
                    </a:rPr>
                    <a:t> </a:t>
                  </a:r>
                </a:p>
              </p:txBody>
            </p:sp>
          </mc:Fallback>
        </mc:AlternateContent>
        <p:sp>
          <p:nvSpPr>
            <p:cNvPr id="38" name="Right Brace 37">
              <a:extLst>
                <a:ext uri="{FF2B5EF4-FFF2-40B4-BE49-F238E27FC236}">
                  <a16:creationId xmlns:a16="http://schemas.microsoft.com/office/drawing/2014/main" id="{EB9101B0-67E8-3BF9-25E9-EBE643F825B8}"/>
                </a:ext>
              </a:extLst>
            </p:cNvPr>
            <p:cNvSpPr/>
            <p:nvPr/>
          </p:nvSpPr>
          <p:spPr>
            <a:xfrm rot="16200000">
              <a:off x="6559134" y="1698358"/>
              <a:ext cx="152386" cy="2283530"/>
            </a:xfrm>
            <a:prstGeom prst="rightBrace">
              <a:avLst>
                <a:gd name="adj1" fmla="val 89818"/>
                <a:gd name="adj2" fmla="val 50000"/>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Rounded Corners 36">
              <a:extLst>
                <a:ext uri="{FF2B5EF4-FFF2-40B4-BE49-F238E27FC236}">
                  <a16:creationId xmlns:a16="http://schemas.microsoft.com/office/drawing/2014/main" id="{9B61A8C6-8533-CB8D-18BC-FBED2918E145}"/>
                </a:ext>
              </a:extLst>
            </p:cNvPr>
            <p:cNvSpPr/>
            <p:nvPr/>
          </p:nvSpPr>
          <p:spPr>
            <a:xfrm>
              <a:off x="6109487" y="1960290"/>
              <a:ext cx="1031987"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U-Net</a:t>
              </a:r>
            </a:p>
          </p:txBody>
        </p:sp>
        <p:cxnSp>
          <p:nvCxnSpPr>
            <p:cNvPr id="40" name="Straight Arrow Connector 39">
              <a:extLst>
                <a:ext uri="{FF2B5EF4-FFF2-40B4-BE49-F238E27FC236}">
                  <a16:creationId xmlns:a16="http://schemas.microsoft.com/office/drawing/2014/main" id="{B95FEB8F-66BA-9F26-6191-472C9368F20E}"/>
                </a:ext>
              </a:extLst>
            </p:cNvPr>
            <p:cNvCxnSpPr>
              <a:cxnSpLocks/>
              <a:stCxn id="15" idx="0"/>
              <a:endCxn id="39" idx="2"/>
            </p:cNvCxnSpPr>
            <p:nvPr/>
          </p:nvCxnSpPr>
          <p:spPr>
            <a:xfrm flipH="1" flipV="1">
              <a:off x="6625481" y="2252209"/>
              <a:ext cx="992" cy="138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38">
              <a:extLst>
                <a:ext uri="{FF2B5EF4-FFF2-40B4-BE49-F238E27FC236}">
                  <a16:creationId xmlns:a16="http://schemas.microsoft.com/office/drawing/2014/main" id="{3560EEB1-9690-30A6-E3FE-90D37B91C251}"/>
                </a:ext>
              </a:extLst>
            </p:cNvPr>
            <p:cNvSpPr/>
            <p:nvPr/>
          </p:nvSpPr>
          <p:spPr>
            <a:xfrm>
              <a:off x="3738326" y="3585236"/>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sp>
          <p:nvSpPr>
            <p:cNvPr id="42" name="Rectangle: Rounded Corners 39">
              <a:extLst>
                <a:ext uri="{FF2B5EF4-FFF2-40B4-BE49-F238E27FC236}">
                  <a16:creationId xmlns:a16="http://schemas.microsoft.com/office/drawing/2014/main" id="{32049C46-45CD-7241-C12F-9A3C82B54F13}"/>
                </a:ext>
              </a:extLst>
            </p:cNvPr>
            <p:cNvSpPr/>
            <p:nvPr/>
          </p:nvSpPr>
          <p:spPr>
            <a:xfrm>
              <a:off x="3742367" y="3199089"/>
              <a:ext cx="692822" cy="239907"/>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pReLU</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E91D305A-36ED-39A0-4D02-C122E9B8E237}"/>
                </a:ext>
              </a:extLst>
            </p:cNvPr>
            <p:cNvCxnSpPr>
              <a:cxnSpLocks/>
              <a:stCxn id="41" idx="0"/>
              <a:endCxn id="42" idx="2"/>
            </p:cNvCxnSpPr>
            <p:nvPr/>
          </p:nvCxnSpPr>
          <p:spPr>
            <a:xfrm flipV="1">
              <a:off x="4084737" y="3438996"/>
              <a:ext cx="4041" cy="14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2">
              <a:extLst>
                <a:ext uri="{FF2B5EF4-FFF2-40B4-BE49-F238E27FC236}">
                  <a16:creationId xmlns:a16="http://schemas.microsoft.com/office/drawing/2014/main" id="{9B01FCFB-9F97-4C89-ACC7-DCF309F63074}"/>
                </a:ext>
              </a:extLst>
            </p:cNvPr>
            <p:cNvSpPr/>
            <p:nvPr/>
          </p:nvSpPr>
          <p:spPr>
            <a:xfrm>
              <a:off x="3738326" y="2746010"/>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sp>
          <p:nvSpPr>
            <p:cNvPr id="45" name="Rectangle: Rounded Corners 43">
              <a:extLst>
                <a:ext uri="{FF2B5EF4-FFF2-40B4-BE49-F238E27FC236}">
                  <a16:creationId xmlns:a16="http://schemas.microsoft.com/office/drawing/2014/main" id="{8B452DDA-B64D-4E59-05F2-7DC0573068CE}"/>
                </a:ext>
              </a:extLst>
            </p:cNvPr>
            <p:cNvSpPr/>
            <p:nvPr/>
          </p:nvSpPr>
          <p:spPr>
            <a:xfrm>
              <a:off x="3742367" y="2359863"/>
              <a:ext cx="692822" cy="239907"/>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pReLU</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B88460A0-854C-854D-07EE-1C4601030E13}"/>
                </a:ext>
              </a:extLst>
            </p:cNvPr>
            <p:cNvCxnSpPr>
              <a:cxnSpLocks/>
              <a:stCxn id="44" idx="0"/>
              <a:endCxn id="45" idx="2"/>
            </p:cNvCxnSpPr>
            <p:nvPr/>
          </p:nvCxnSpPr>
          <p:spPr>
            <a:xfrm flipV="1">
              <a:off x="4084737" y="2599770"/>
              <a:ext cx="4041" cy="14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F9754DA-5EAF-375B-20AE-989C73788593}"/>
                </a:ext>
              </a:extLst>
            </p:cNvPr>
            <p:cNvCxnSpPr>
              <a:cxnSpLocks/>
              <a:stCxn id="42" idx="0"/>
              <a:endCxn id="44" idx="2"/>
            </p:cNvCxnSpPr>
            <p:nvPr/>
          </p:nvCxnSpPr>
          <p:spPr>
            <a:xfrm flipH="1" flipV="1">
              <a:off x="4084737" y="3037929"/>
              <a:ext cx="4041" cy="161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6">
              <a:extLst>
                <a:ext uri="{FF2B5EF4-FFF2-40B4-BE49-F238E27FC236}">
                  <a16:creationId xmlns:a16="http://schemas.microsoft.com/office/drawing/2014/main" id="{5AF92B1B-9682-F126-75B5-4B6DC40E1B4B}"/>
                </a:ext>
              </a:extLst>
            </p:cNvPr>
            <p:cNvSpPr/>
            <p:nvPr/>
          </p:nvSpPr>
          <p:spPr>
            <a:xfrm>
              <a:off x="3738326" y="1912522"/>
              <a:ext cx="692822"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CNN</a:t>
              </a:r>
            </a:p>
          </p:txBody>
        </p:sp>
        <p:cxnSp>
          <p:nvCxnSpPr>
            <p:cNvPr id="49" name="Straight Arrow Connector 48">
              <a:extLst>
                <a:ext uri="{FF2B5EF4-FFF2-40B4-BE49-F238E27FC236}">
                  <a16:creationId xmlns:a16="http://schemas.microsoft.com/office/drawing/2014/main" id="{DAEBC54A-54F9-7FCE-D489-CC152288536C}"/>
                </a:ext>
              </a:extLst>
            </p:cNvPr>
            <p:cNvCxnSpPr>
              <a:cxnSpLocks/>
              <a:stCxn id="45" idx="0"/>
              <a:endCxn id="48" idx="2"/>
            </p:cNvCxnSpPr>
            <p:nvPr/>
          </p:nvCxnSpPr>
          <p:spPr>
            <a:xfrm flipH="1" flipV="1">
              <a:off x="4084737" y="2204440"/>
              <a:ext cx="4041" cy="155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8">
              <a:extLst>
                <a:ext uri="{FF2B5EF4-FFF2-40B4-BE49-F238E27FC236}">
                  <a16:creationId xmlns:a16="http://schemas.microsoft.com/office/drawing/2014/main" id="{C07F6D3A-8F70-876A-346C-430AF5D66D37}"/>
                </a:ext>
              </a:extLst>
            </p:cNvPr>
            <p:cNvSpPr/>
            <p:nvPr/>
          </p:nvSpPr>
          <p:spPr>
            <a:xfrm>
              <a:off x="4903916" y="1521277"/>
              <a:ext cx="1031987" cy="291919"/>
            </a:xfrm>
            <a:prstGeom prst="roundRect">
              <a:avLst/>
            </a:prstGeom>
            <a:solidFill>
              <a:srgbClr val="FBD8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MLP</a:t>
              </a:r>
            </a:p>
          </p:txBody>
        </p:sp>
        <p:cxnSp>
          <p:nvCxnSpPr>
            <p:cNvPr id="51" name="Connector: Elbow 49">
              <a:extLst>
                <a:ext uri="{FF2B5EF4-FFF2-40B4-BE49-F238E27FC236}">
                  <a16:creationId xmlns:a16="http://schemas.microsoft.com/office/drawing/2014/main" id="{F0C7A73F-4C0E-19F2-7D01-3923AC914B83}"/>
                </a:ext>
              </a:extLst>
            </p:cNvPr>
            <p:cNvCxnSpPr>
              <a:cxnSpLocks/>
              <a:stCxn id="39" idx="0"/>
              <a:endCxn id="50" idx="3"/>
            </p:cNvCxnSpPr>
            <p:nvPr/>
          </p:nvCxnSpPr>
          <p:spPr>
            <a:xfrm rot="16200000" flipV="1">
              <a:off x="6134165" y="1468975"/>
              <a:ext cx="293054" cy="68957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07D302F-A941-872A-29F9-83657D19EDFF}"/>
                </a:ext>
              </a:extLst>
            </p:cNvPr>
            <p:cNvCxnSpPr>
              <a:cxnSpLocks/>
            </p:cNvCxnSpPr>
            <p:nvPr/>
          </p:nvCxnSpPr>
          <p:spPr>
            <a:xfrm>
              <a:off x="6799951" y="3467976"/>
              <a:ext cx="1191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DA57C16-63F6-D4E0-5BBC-EBE088041B29}"/>
                    </a:ext>
                  </a:extLst>
                </p:cNvPr>
                <p:cNvSpPr txBox="1"/>
                <p:nvPr/>
              </p:nvSpPr>
              <p:spPr>
                <a:xfrm>
                  <a:off x="6337428" y="3264196"/>
                  <a:ext cx="627203" cy="308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3" name="TextBox 52">
                  <a:extLst>
                    <a:ext uri="{FF2B5EF4-FFF2-40B4-BE49-F238E27FC236}">
                      <a16:creationId xmlns:a16="http://schemas.microsoft.com/office/drawing/2014/main" id="{4DA57C16-63F6-D4E0-5BBC-EBE088041B29}"/>
                    </a:ext>
                  </a:extLst>
                </p:cNvPr>
                <p:cNvSpPr txBox="1">
                  <a:spLocks noRot="1" noChangeAspect="1" noMove="1" noResize="1" noEditPoints="1" noAdjustHandles="1" noChangeArrowheads="1" noChangeShapeType="1" noTextEdit="1"/>
                </p:cNvSpPr>
                <p:nvPr/>
              </p:nvSpPr>
              <p:spPr>
                <a:xfrm>
                  <a:off x="6337428" y="3264196"/>
                  <a:ext cx="627203" cy="308148"/>
                </a:xfrm>
                <a:prstGeom prst="rect">
                  <a:avLst/>
                </a:prstGeom>
                <a:blipFill>
                  <a:blip r:embed="rId17"/>
                  <a:stretch>
                    <a:fillRect/>
                  </a:stretch>
                </a:blipFill>
              </p:spPr>
              <p:txBody>
                <a:bodyPr/>
                <a:lstStyle/>
                <a:p>
                  <a:r>
                    <a:rPr lang="en-US">
                      <a:noFill/>
                    </a:rPr>
                    <a:t> </a:t>
                  </a:r>
                </a:p>
              </p:txBody>
            </p:sp>
          </mc:Fallback>
        </mc:AlternateContent>
        <p:cxnSp>
          <p:nvCxnSpPr>
            <p:cNvPr id="54" name="Connector: Elbow 52">
              <a:extLst>
                <a:ext uri="{FF2B5EF4-FFF2-40B4-BE49-F238E27FC236}">
                  <a16:creationId xmlns:a16="http://schemas.microsoft.com/office/drawing/2014/main" id="{69942670-4AD4-B317-4148-5D62D8A87D9A}"/>
                </a:ext>
              </a:extLst>
            </p:cNvPr>
            <p:cNvCxnSpPr>
              <a:cxnSpLocks/>
              <a:stCxn id="48" idx="0"/>
              <a:endCxn id="50" idx="1"/>
            </p:cNvCxnSpPr>
            <p:nvPr/>
          </p:nvCxnSpPr>
          <p:spPr>
            <a:xfrm rot="5400000" flipH="1" flipV="1">
              <a:off x="4371684" y="1380290"/>
              <a:ext cx="245285" cy="81917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97932F18-19F6-D150-622F-363F74ECF7B2}"/>
                </a:ext>
              </a:extLst>
            </p:cNvPr>
            <p:cNvGrpSpPr/>
            <p:nvPr/>
          </p:nvGrpSpPr>
          <p:grpSpPr>
            <a:xfrm>
              <a:off x="3281046" y="4017616"/>
              <a:ext cx="5111022" cy="1754858"/>
              <a:chOff x="580090" y="3348753"/>
              <a:chExt cx="6125828" cy="2103290"/>
            </a:xfrm>
          </p:grpSpPr>
          <p:sp>
            <p:nvSpPr>
              <p:cNvPr id="82" name="TextBox 81">
                <a:extLst>
                  <a:ext uri="{FF2B5EF4-FFF2-40B4-BE49-F238E27FC236}">
                    <a16:creationId xmlns:a16="http://schemas.microsoft.com/office/drawing/2014/main" id="{2BE6857C-D99B-9A09-6EEF-2B3F2DE83517}"/>
                  </a:ext>
                </a:extLst>
              </p:cNvPr>
              <p:cNvSpPr txBox="1"/>
              <p:nvPr/>
            </p:nvSpPr>
            <p:spPr>
              <a:xfrm>
                <a:off x="3625950" y="5006474"/>
                <a:ext cx="1532727" cy="276999"/>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2-meter temperature</a:t>
                </a:r>
              </a:p>
            </p:txBody>
          </p:sp>
          <p:sp>
            <p:nvSpPr>
              <p:cNvPr id="83" name="Rectangle 82">
                <a:extLst>
                  <a:ext uri="{FF2B5EF4-FFF2-40B4-BE49-F238E27FC236}">
                    <a16:creationId xmlns:a16="http://schemas.microsoft.com/office/drawing/2014/main" id="{21314A3B-DFCB-C78A-85F0-CEB17DD1A0CF}"/>
                  </a:ext>
                </a:extLst>
              </p:cNvPr>
              <p:cNvSpPr/>
              <p:nvPr/>
            </p:nvSpPr>
            <p:spPr>
              <a:xfrm>
                <a:off x="5207016" y="4504593"/>
                <a:ext cx="86132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PBL height</a:t>
                </a:r>
              </a:p>
            </p:txBody>
          </p:sp>
          <p:sp>
            <p:nvSpPr>
              <p:cNvPr id="84" name="Rectangle 83">
                <a:extLst>
                  <a:ext uri="{FF2B5EF4-FFF2-40B4-BE49-F238E27FC236}">
                    <a16:creationId xmlns:a16="http://schemas.microsoft.com/office/drawing/2014/main" id="{743A5AFE-7938-C5E5-CA35-32493FD53D28}"/>
                  </a:ext>
                </a:extLst>
              </p:cNvPr>
              <p:cNvSpPr/>
              <p:nvPr/>
            </p:nvSpPr>
            <p:spPr>
              <a:xfrm>
                <a:off x="4935601" y="4674912"/>
                <a:ext cx="94609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Wind speed</a:t>
                </a:r>
              </a:p>
            </p:txBody>
          </p:sp>
          <p:sp>
            <p:nvSpPr>
              <p:cNvPr id="85" name="Rectangle 84">
                <a:extLst>
                  <a:ext uri="{FF2B5EF4-FFF2-40B4-BE49-F238E27FC236}">
                    <a16:creationId xmlns:a16="http://schemas.microsoft.com/office/drawing/2014/main" id="{4694A772-F51F-4003-FCBE-837033A3A7AF}"/>
                  </a:ext>
                </a:extLst>
              </p:cNvPr>
              <p:cNvSpPr/>
              <p:nvPr/>
            </p:nvSpPr>
            <p:spPr>
              <a:xfrm>
                <a:off x="2864780" y="5175044"/>
                <a:ext cx="152753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Short-wave radiation</a:t>
                </a:r>
              </a:p>
            </p:txBody>
          </p:sp>
          <p:sp>
            <p:nvSpPr>
              <p:cNvPr id="86" name="Rectangle 85">
                <a:extLst>
                  <a:ext uri="{FF2B5EF4-FFF2-40B4-BE49-F238E27FC236}">
                    <a16:creationId xmlns:a16="http://schemas.microsoft.com/office/drawing/2014/main" id="{31882E79-6748-02F5-98CC-C001F8F5470F}"/>
                  </a:ext>
                </a:extLst>
              </p:cNvPr>
              <p:cNvSpPr/>
              <p:nvPr/>
            </p:nvSpPr>
            <p:spPr>
              <a:xfrm>
                <a:off x="4377652" y="4854966"/>
                <a:ext cx="174592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convective velocity scale</a:t>
                </a:r>
              </a:p>
            </p:txBody>
          </p:sp>
          <p:sp>
            <p:nvSpPr>
              <p:cNvPr id="87" name="TextBox 86">
                <a:extLst>
                  <a:ext uri="{FF2B5EF4-FFF2-40B4-BE49-F238E27FC236}">
                    <a16:creationId xmlns:a16="http://schemas.microsoft.com/office/drawing/2014/main" id="{53F17DF8-3855-4990-F61A-3F3431ED4188}"/>
                  </a:ext>
                </a:extLst>
              </p:cNvPr>
              <p:cNvSpPr txBox="1"/>
              <p:nvPr/>
            </p:nvSpPr>
            <p:spPr>
              <a:xfrm>
                <a:off x="5472645" y="4320654"/>
                <a:ext cx="739304" cy="276999"/>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humidity</a:t>
                </a:r>
              </a:p>
            </p:txBody>
          </p:sp>
          <p:sp>
            <p:nvSpPr>
              <p:cNvPr id="88" name="TextBox 87">
                <a:extLst>
                  <a:ext uri="{FF2B5EF4-FFF2-40B4-BE49-F238E27FC236}">
                    <a16:creationId xmlns:a16="http://schemas.microsoft.com/office/drawing/2014/main" id="{6EE0101B-9B81-ED47-1C4E-F6BE1849B8E4}"/>
                  </a:ext>
                </a:extLst>
              </p:cNvPr>
              <p:cNvSpPr txBox="1"/>
              <p:nvPr/>
            </p:nvSpPr>
            <p:spPr>
              <a:xfrm>
                <a:off x="5770340" y="4152900"/>
                <a:ext cx="749685" cy="331998"/>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 wind</a:t>
                </a:r>
              </a:p>
            </p:txBody>
          </p:sp>
          <p:sp>
            <p:nvSpPr>
              <p:cNvPr id="89" name="TextBox 88">
                <a:extLst>
                  <a:ext uri="{FF2B5EF4-FFF2-40B4-BE49-F238E27FC236}">
                    <a16:creationId xmlns:a16="http://schemas.microsoft.com/office/drawing/2014/main" id="{5AF4E67E-ED89-E539-291F-C1169B9BF237}"/>
                  </a:ext>
                </a:extLst>
              </p:cNvPr>
              <p:cNvSpPr txBox="1"/>
              <p:nvPr/>
            </p:nvSpPr>
            <p:spPr>
              <a:xfrm>
                <a:off x="5945809" y="3919594"/>
                <a:ext cx="734315" cy="331998"/>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latin typeface="Calibri" panose="020F0502020204030204"/>
                  </a:rPr>
                  <a:t>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wind</a:t>
                </a:r>
              </a:p>
            </p:txBody>
          </p:sp>
          <p:sp>
            <p:nvSpPr>
              <p:cNvPr id="90" name="TextBox 89">
                <a:extLst>
                  <a:ext uri="{FF2B5EF4-FFF2-40B4-BE49-F238E27FC236}">
                    <a16:creationId xmlns:a16="http://schemas.microsoft.com/office/drawing/2014/main" id="{C09714F1-D128-AA74-8AE1-BA9447649C90}"/>
                  </a:ext>
                </a:extLst>
              </p:cNvPr>
              <p:cNvSpPr txBox="1"/>
              <p:nvPr/>
            </p:nvSpPr>
            <p:spPr>
              <a:xfrm>
                <a:off x="6105121" y="3729587"/>
                <a:ext cx="451885" cy="331998"/>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latin typeface="Calibri" panose="020F0502020204030204"/>
                  </a:rPr>
                  <a:t>LAI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C426D3C3-DCD9-5214-498A-DADEA0A46D38}"/>
                  </a:ext>
                </a:extLst>
              </p:cNvPr>
              <p:cNvSpPr txBox="1"/>
              <p:nvPr/>
            </p:nvSpPr>
            <p:spPr>
              <a:xfrm>
                <a:off x="6139293" y="3559237"/>
                <a:ext cx="530428" cy="331998"/>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solidFill>
                      <a:prstClr val="black"/>
                    </a:solidFill>
                    <a:latin typeface="Calibri" panose="020F0502020204030204"/>
                  </a:rPr>
                  <a:t>VEG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85FED491-6E8D-B442-35FB-8E205BECE353}"/>
                  </a:ext>
                </a:extLst>
              </p:cNvPr>
              <p:cNvSpPr txBox="1"/>
              <p:nvPr/>
            </p:nvSpPr>
            <p:spPr>
              <a:xfrm>
                <a:off x="6139293" y="3348753"/>
                <a:ext cx="566625" cy="331998"/>
              </a:xfrm>
              <a:prstGeom prst="rect">
                <a:avLst/>
              </a:prstGeom>
            </p:spPr>
            <p:txBody>
              <a:bodyPr wrap="none">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solidFill>
                      <a:prstClr val="black"/>
                    </a:solidFill>
                    <a:latin typeface="Calibri" panose="020F0502020204030204"/>
                  </a:rPr>
                  <a:t>Prep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0F497CFF-2B6D-EC48-1E6D-7FE7217CAA38}"/>
                  </a:ext>
                </a:extLst>
              </p:cNvPr>
              <p:cNvSpPr/>
              <p:nvPr/>
            </p:nvSpPr>
            <p:spPr>
              <a:xfrm>
                <a:off x="580090" y="4896740"/>
                <a:ext cx="1237921" cy="331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terrain height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96557116-4448-EEF8-3216-CACA1FD5B310}"/>
                  </a:ext>
                </a:extLst>
              </p:cNvPr>
              <p:cNvSpPr/>
              <p:nvPr/>
            </p:nvSpPr>
            <p:spPr>
              <a:xfrm>
                <a:off x="1750553" y="4886816"/>
                <a:ext cx="1297096" cy="331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grid area </a:t>
                </a:r>
                <a:r>
                  <a:rPr lang="en-US" altLang="zh-CN" sz="1200" dirty="0">
                    <a:solidFill>
                      <a:prstClr val="black"/>
                    </a:solidFill>
                    <a:latin typeface="Calibri" panose="020F0502020204030204"/>
                  </a:rPr>
                  <a:t>scale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56" name="Straight Connector 55">
              <a:extLst>
                <a:ext uri="{FF2B5EF4-FFF2-40B4-BE49-F238E27FC236}">
                  <a16:creationId xmlns:a16="http://schemas.microsoft.com/office/drawing/2014/main" id="{A7B63477-705C-09FA-150E-CC342E3F7096}"/>
                </a:ext>
              </a:extLst>
            </p:cNvPr>
            <p:cNvCxnSpPr>
              <a:cxnSpLocks/>
            </p:cNvCxnSpPr>
            <p:nvPr/>
          </p:nvCxnSpPr>
          <p:spPr>
            <a:xfrm flipV="1">
              <a:off x="5659139" y="4040031"/>
              <a:ext cx="1090632" cy="729942"/>
            </a:xfrm>
            <a:prstGeom prst="line">
              <a:avLst/>
            </a:prstGeom>
            <a:ln w="19050"/>
          </p:spPr>
          <p:style>
            <a:lnRef idx="1">
              <a:schemeClr val="dk1"/>
            </a:lnRef>
            <a:fillRef idx="0">
              <a:schemeClr val="dk1"/>
            </a:fillRef>
            <a:effectRef idx="0">
              <a:schemeClr val="dk1"/>
            </a:effectRef>
            <a:fontRef idx="minor">
              <a:schemeClr val="tx1"/>
            </a:fontRef>
          </p:style>
        </p:cxnSp>
        <p:sp>
          <p:nvSpPr>
            <p:cNvPr id="57" name="Right Brace 56">
              <a:extLst>
                <a:ext uri="{FF2B5EF4-FFF2-40B4-BE49-F238E27FC236}">
                  <a16:creationId xmlns:a16="http://schemas.microsoft.com/office/drawing/2014/main" id="{34BB3A00-6A81-B858-9F1B-D24F27AA8194}"/>
                </a:ext>
              </a:extLst>
            </p:cNvPr>
            <p:cNvSpPr/>
            <p:nvPr/>
          </p:nvSpPr>
          <p:spPr>
            <a:xfrm rot="14317332">
              <a:off x="6124634" y="3791257"/>
              <a:ext cx="85726" cy="1095647"/>
            </a:xfrm>
            <a:prstGeom prst="rightBrace">
              <a:avLst>
                <a:gd name="adj1" fmla="val 433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79E2CC7-FB1C-BA99-9877-03B919E12C36}"/>
                </a:ext>
              </a:extLst>
            </p:cNvPr>
            <p:cNvSpPr txBox="1"/>
            <p:nvPr/>
          </p:nvSpPr>
          <p:spPr>
            <a:xfrm>
              <a:off x="4917831" y="4010667"/>
              <a:ext cx="13842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2">
                      <a:lumMod val="50000"/>
                      <a:lumOff val="50000"/>
                    </a:schemeClr>
                  </a:solidFill>
                  <a:effectLst/>
                  <a:uLnTx/>
                  <a:uFillTx/>
                  <a:latin typeface="Calibri" panose="020F0502020204030204"/>
                  <a:ea typeface="+mn-ea"/>
                  <a:cs typeface="+mn-cs"/>
                </a:rPr>
                <a:t>C</a:t>
              </a:r>
              <a:r>
                <a:rPr kumimoji="0" lang="en-US" sz="1600" b="1" i="0" u="none" strike="noStrike" kern="1200" cap="none" spc="0" normalizeH="0" baseline="-25000" noProof="0" dirty="0" err="1">
                  <a:ln>
                    <a:noFill/>
                  </a:ln>
                  <a:solidFill>
                    <a:schemeClr val="tx2">
                      <a:lumMod val="50000"/>
                      <a:lumOff val="50000"/>
                    </a:schemeClr>
                  </a:solidFill>
                  <a:effectLst/>
                  <a:uLnTx/>
                  <a:uFillTx/>
                  <a:latin typeface="Calibri" panose="020F0502020204030204"/>
                  <a:ea typeface="+mn-ea"/>
                  <a:cs typeface="+mn-cs"/>
                </a:rPr>
                <a:t>Meteorology</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11</a:t>
              </a:r>
            </a:p>
          </p:txBody>
        </p:sp>
        <p:cxnSp>
          <p:nvCxnSpPr>
            <p:cNvPr id="59" name="Straight Arrow Connector 58">
              <a:extLst>
                <a:ext uri="{FF2B5EF4-FFF2-40B4-BE49-F238E27FC236}">
                  <a16:creationId xmlns:a16="http://schemas.microsoft.com/office/drawing/2014/main" id="{4052EF69-8683-DF1E-85BD-E57A146C4987}"/>
                </a:ext>
              </a:extLst>
            </p:cNvPr>
            <p:cNvCxnSpPr>
              <a:cxnSpLocks/>
            </p:cNvCxnSpPr>
            <p:nvPr/>
          </p:nvCxnSpPr>
          <p:spPr>
            <a:xfrm flipV="1">
              <a:off x="5434426" y="3613935"/>
              <a:ext cx="2047" cy="185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CA4A6E16-1153-FB73-7288-C64F7121AC1C}"/>
                </a:ext>
              </a:extLst>
            </p:cNvPr>
            <p:cNvGrpSpPr/>
            <p:nvPr/>
          </p:nvGrpSpPr>
          <p:grpSpPr>
            <a:xfrm>
              <a:off x="823090" y="3562960"/>
              <a:ext cx="2152428" cy="1736257"/>
              <a:chOff x="658534" y="3842016"/>
              <a:chExt cx="2579798" cy="2080995"/>
            </a:xfrm>
          </p:grpSpPr>
          <p:sp>
            <p:nvSpPr>
              <p:cNvPr id="79" name="TextBox 78">
                <a:extLst>
                  <a:ext uri="{FF2B5EF4-FFF2-40B4-BE49-F238E27FC236}">
                    <a16:creationId xmlns:a16="http://schemas.microsoft.com/office/drawing/2014/main" id="{561706F7-6A42-2B08-4447-CC06A75D91DB}"/>
                  </a:ext>
                </a:extLst>
              </p:cNvPr>
              <p:cNvSpPr txBox="1"/>
              <p:nvPr/>
            </p:nvSpPr>
            <p:spPr>
              <a:xfrm>
                <a:off x="1758909" y="5591013"/>
                <a:ext cx="1479423" cy="331998"/>
              </a:xfrm>
              <a:prstGeom prst="rect">
                <a:avLst/>
              </a:prstGeom>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daily mean</a:t>
                </a:r>
              </a:p>
            </p:txBody>
          </p:sp>
          <p:sp>
            <p:nvSpPr>
              <p:cNvPr id="80" name="TextBox 79">
                <a:extLst>
                  <a:ext uri="{FF2B5EF4-FFF2-40B4-BE49-F238E27FC236}">
                    <a16:creationId xmlns:a16="http://schemas.microsoft.com/office/drawing/2014/main" id="{8DE243C5-5CC7-0126-6FCD-025952BF6318}"/>
                  </a:ext>
                </a:extLst>
              </p:cNvPr>
              <p:cNvSpPr txBox="1"/>
              <p:nvPr/>
            </p:nvSpPr>
            <p:spPr>
              <a:xfrm>
                <a:off x="658534" y="3842016"/>
                <a:ext cx="1691114" cy="405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Input: </a:t>
                </a:r>
                <a:r>
                  <a:rPr kumimoji="0" lang="en-US" sz="1600" b="1" i="0" u="none" strike="noStrike" kern="1200" cap="none" spc="0" normalizeH="0" baseline="0" noProof="0" dirty="0" err="1">
                    <a:ln>
                      <a:noFill/>
                    </a:ln>
                    <a:solidFill>
                      <a:schemeClr val="tx2">
                        <a:lumMod val="50000"/>
                        <a:lumOff val="50000"/>
                      </a:schemeClr>
                    </a:solidFill>
                    <a:effectLst/>
                    <a:uLnTx/>
                    <a:uFillTx/>
                    <a:latin typeface="Calibri" panose="020F0502020204030204"/>
                    <a:ea typeface="+mn-ea"/>
                    <a:cs typeface="+mn-cs"/>
                  </a:rPr>
                  <a:t>C</a:t>
                </a:r>
                <a:r>
                  <a:rPr kumimoji="0" lang="en-US" sz="1600" b="1" i="0" u="none" strike="noStrike" kern="1200" cap="none" spc="0" normalizeH="0" baseline="-25000" noProof="0" dirty="0" err="1">
                    <a:ln>
                      <a:noFill/>
                    </a:ln>
                    <a:solidFill>
                      <a:schemeClr val="tx2">
                        <a:lumMod val="50000"/>
                        <a:lumOff val="50000"/>
                      </a:schemeClr>
                    </a:solidFill>
                    <a:effectLst/>
                    <a:uLnTx/>
                    <a:uFillTx/>
                    <a:latin typeface="Calibri" panose="020F0502020204030204"/>
                    <a:ea typeface="+mn-ea"/>
                    <a:cs typeface="+mn-cs"/>
                  </a:rPr>
                  <a:t>emis</a:t>
                </a:r>
                <a:r>
                  <a:rPr kumimoji="0" lang="en-US" sz="1600" b="1" i="0" u="none" strike="noStrike" kern="1200" cap="none" spc="0" normalizeH="0" baseline="-25000" noProof="0" dirty="0">
                    <a:ln>
                      <a:noFill/>
                    </a:ln>
                    <a:solidFill>
                      <a:schemeClr val="tx2">
                        <a:lumMod val="50000"/>
                        <a:lumOff val="50000"/>
                      </a:schemeClr>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 1</a:t>
                </a:r>
              </a:p>
            </p:txBody>
          </p:sp>
        </p:grpSp>
        <p:sp>
          <p:nvSpPr>
            <p:cNvPr id="61" name="TextBox 60">
              <a:extLst>
                <a:ext uri="{FF2B5EF4-FFF2-40B4-BE49-F238E27FC236}">
                  <a16:creationId xmlns:a16="http://schemas.microsoft.com/office/drawing/2014/main" id="{3964FBC6-312E-CC62-0F53-A55AA6279D6C}"/>
                </a:ext>
              </a:extLst>
            </p:cNvPr>
            <p:cNvSpPr txBox="1"/>
            <p:nvPr/>
          </p:nvSpPr>
          <p:spPr>
            <a:xfrm>
              <a:off x="1064828" y="1532380"/>
              <a:ext cx="15392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Output: </a:t>
              </a:r>
              <a:r>
                <a:rPr kumimoji="0" lang="en-US" sz="1600" b="1" i="0" u="none" strike="noStrike" kern="1200" cap="none" spc="0" normalizeH="0" baseline="0" noProof="0" dirty="0" err="1">
                  <a:ln>
                    <a:noFill/>
                  </a:ln>
                  <a:solidFill>
                    <a:srgbClr val="FF0000"/>
                  </a:solidFill>
                  <a:effectLst/>
                  <a:uLnTx/>
                  <a:uFillTx/>
                  <a:latin typeface="Calibri" panose="020F0502020204030204"/>
                  <a:ea typeface="+mn-ea"/>
                  <a:cs typeface="+mn-cs"/>
                </a:rPr>
                <a:t>C</a:t>
              </a:r>
              <a:r>
                <a:rPr kumimoji="0" lang="en-US" sz="1600" b="1" i="0" u="none" strike="noStrike" kern="1200" cap="none" spc="0" normalizeH="0" baseline="-25000" noProof="0" dirty="0" err="1">
                  <a:ln>
                    <a:noFill/>
                  </a:ln>
                  <a:solidFill>
                    <a:srgbClr val="FF0000"/>
                  </a:solidFill>
                  <a:effectLst/>
                  <a:uLnTx/>
                  <a:uFillTx/>
                  <a:latin typeface="Calibri" panose="020F0502020204030204"/>
                  <a:ea typeface="+mn-ea"/>
                  <a:cs typeface="+mn-cs"/>
                </a:rPr>
                <a:t>Conc</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 1</a:t>
              </a:r>
            </a:p>
          </p:txBody>
        </p:sp>
        <p:sp>
          <p:nvSpPr>
            <p:cNvPr id="62" name="Rectangle 61">
              <a:extLst>
                <a:ext uri="{FF2B5EF4-FFF2-40B4-BE49-F238E27FC236}">
                  <a16:creationId xmlns:a16="http://schemas.microsoft.com/office/drawing/2014/main" id="{980E7228-00CE-1698-3C3B-EFB95B985AA2}"/>
                </a:ext>
              </a:extLst>
            </p:cNvPr>
            <p:cNvSpPr/>
            <p:nvPr/>
          </p:nvSpPr>
          <p:spPr>
            <a:xfrm>
              <a:off x="1557950" y="5347671"/>
              <a:ext cx="1522814" cy="738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white"/>
                  </a:solidFill>
                  <a:effectLst/>
                  <a:uLnTx/>
                  <a:uFillTx/>
                  <a:latin typeface="Calibri" panose="020F0502020204030204"/>
                  <a:ea typeface="等线" panose="02010600030101010101" pitchFamily="2" charset="-122"/>
                  <a:cs typeface="+mn-cs"/>
                </a:rPr>
                <a:t>DeepCTM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C30E9B34-55F5-A496-8684-73A551149D90}"/>
                </a:ext>
              </a:extLst>
            </p:cNvPr>
            <p:cNvSpPr/>
            <p:nvPr/>
          </p:nvSpPr>
          <p:spPr>
            <a:xfrm>
              <a:off x="3248080" y="1451907"/>
              <a:ext cx="5105108" cy="4452513"/>
            </a:xfrm>
            <a:prstGeom prst="roundRect">
              <a:avLst>
                <a:gd name="adj" fmla="val 11849"/>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Connector: Elbow 63">
              <a:extLst>
                <a:ext uri="{FF2B5EF4-FFF2-40B4-BE49-F238E27FC236}">
                  <a16:creationId xmlns:a16="http://schemas.microsoft.com/office/drawing/2014/main" id="{7FDD8290-81A6-1D88-E59D-6D6DC656C651}"/>
                </a:ext>
              </a:extLst>
            </p:cNvPr>
            <p:cNvCxnSpPr>
              <a:cxnSpLocks/>
              <a:stCxn id="8" idx="3"/>
            </p:cNvCxnSpPr>
            <p:nvPr/>
          </p:nvCxnSpPr>
          <p:spPr>
            <a:xfrm flipV="1">
              <a:off x="2570973" y="3788397"/>
              <a:ext cx="1106203" cy="683254"/>
            </a:xfrm>
            <a:prstGeom prst="bentConnector3">
              <a:avLst>
                <a:gd name="adj1" fmla="val 50000"/>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76C5140-976A-E547-1409-2452013116E4}"/>
                </a:ext>
              </a:extLst>
            </p:cNvPr>
            <p:cNvCxnSpPr>
              <a:cxnSpLocks/>
              <a:endCxn id="14" idx="3"/>
            </p:cNvCxnSpPr>
            <p:nvPr/>
          </p:nvCxnSpPr>
          <p:spPr>
            <a:xfrm rot="10800000" flipV="1">
              <a:off x="2612711" y="1521273"/>
              <a:ext cx="2733026" cy="954855"/>
            </a:xfrm>
            <a:prstGeom prst="bentConnector3">
              <a:avLst>
                <a:gd name="adj1" fmla="val 82770"/>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Speech Bubble: Rectangle with Corners Rounded 69">
              <a:extLst>
                <a:ext uri="{FF2B5EF4-FFF2-40B4-BE49-F238E27FC236}">
                  <a16:creationId xmlns:a16="http://schemas.microsoft.com/office/drawing/2014/main" id="{E4D7BBA6-8797-00F8-7909-E1D7B8C0AB2E}"/>
                </a:ext>
              </a:extLst>
            </p:cNvPr>
            <p:cNvSpPr/>
            <p:nvPr/>
          </p:nvSpPr>
          <p:spPr>
            <a:xfrm>
              <a:off x="8266354" y="1512218"/>
              <a:ext cx="2082274" cy="1275279"/>
            </a:xfrm>
            <a:prstGeom prst="wedgeRoundRectCallout">
              <a:avLst>
                <a:gd name="adj1" fmla="val -65508"/>
                <a:gd name="adj2" fmla="val -739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1B8CF9C-6614-56BA-4198-21873BCE17BE}"/>
                </a:ext>
              </a:extLst>
            </p:cNvPr>
            <p:cNvPicPr>
              <a:picLocks noChangeAspect="1"/>
            </p:cNvPicPr>
            <p:nvPr/>
          </p:nvPicPr>
          <p:blipFill>
            <a:blip r:embed="rId18"/>
            <a:stretch>
              <a:fillRect/>
            </a:stretch>
          </p:blipFill>
          <p:spPr>
            <a:xfrm>
              <a:off x="8378555" y="1599401"/>
              <a:ext cx="1829050" cy="1132423"/>
            </a:xfrm>
            <a:prstGeom prst="rect">
              <a:avLst/>
            </a:prstGeom>
          </p:spPr>
        </p:pic>
        <p:pic>
          <p:nvPicPr>
            <p:cNvPr id="71" name="Picture 70">
              <a:extLst>
                <a:ext uri="{FF2B5EF4-FFF2-40B4-BE49-F238E27FC236}">
                  <a16:creationId xmlns:a16="http://schemas.microsoft.com/office/drawing/2014/main" id="{BF493392-9FB9-1158-DC4C-4630D614255D}"/>
                </a:ext>
              </a:extLst>
            </p:cNvPr>
            <p:cNvPicPr>
              <a:picLocks noChangeAspect="1"/>
            </p:cNvPicPr>
            <p:nvPr/>
          </p:nvPicPr>
          <p:blipFill>
            <a:blip r:embed="rId19"/>
            <a:stretch>
              <a:fillRect/>
            </a:stretch>
          </p:blipFill>
          <p:spPr>
            <a:xfrm>
              <a:off x="8415028" y="2931621"/>
              <a:ext cx="2009911" cy="1647885"/>
            </a:xfrm>
            <a:prstGeom prst="rect">
              <a:avLst/>
            </a:prstGeom>
          </p:spPr>
        </p:pic>
        <p:sp>
          <p:nvSpPr>
            <p:cNvPr id="72" name="Speech Bubble: Rectangle with Corners Rounded 72">
              <a:extLst>
                <a:ext uri="{FF2B5EF4-FFF2-40B4-BE49-F238E27FC236}">
                  <a16:creationId xmlns:a16="http://schemas.microsoft.com/office/drawing/2014/main" id="{461801B7-85AD-D0BB-1308-6E6CF5EEBD64}"/>
                </a:ext>
              </a:extLst>
            </p:cNvPr>
            <p:cNvSpPr/>
            <p:nvPr/>
          </p:nvSpPr>
          <p:spPr>
            <a:xfrm>
              <a:off x="8449694" y="2956217"/>
              <a:ext cx="1909845" cy="1704699"/>
            </a:xfrm>
            <a:prstGeom prst="wedgeRoundRectCallout">
              <a:avLst>
                <a:gd name="adj1" fmla="val -59986"/>
                <a:gd name="adj2" fmla="val -920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BEC8D089-771D-2924-7AE6-57D9A4B89D55}"/>
                </a:ext>
              </a:extLst>
            </p:cNvPr>
            <p:cNvPicPr>
              <a:picLocks noChangeAspect="1"/>
            </p:cNvPicPr>
            <p:nvPr/>
          </p:nvPicPr>
          <p:blipFill>
            <a:blip r:embed="rId20"/>
            <a:stretch>
              <a:fillRect/>
            </a:stretch>
          </p:blipFill>
          <p:spPr>
            <a:xfrm>
              <a:off x="6100278" y="4500410"/>
              <a:ext cx="950705" cy="608029"/>
            </a:xfrm>
            <a:prstGeom prst="rect">
              <a:avLst/>
            </a:prstGeom>
          </p:spPr>
        </p:pic>
        <p:pic>
          <p:nvPicPr>
            <p:cNvPr id="74" name="Picture 73">
              <a:extLst>
                <a:ext uri="{FF2B5EF4-FFF2-40B4-BE49-F238E27FC236}">
                  <a16:creationId xmlns:a16="http://schemas.microsoft.com/office/drawing/2014/main" id="{02DECE04-0584-CA9B-1D5A-912526BA470D}"/>
                </a:ext>
              </a:extLst>
            </p:cNvPr>
            <p:cNvPicPr>
              <a:picLocks noChangeAspect="1"/>
            </p:cNvPicPr>
            <p:nvPr/>
          </p:nvPicPr>
          <p:blipFill>
            <a:blip r:embed="rId21"/>
            <a:stretch>
              <a:fillRect/>
            </a:stretch>
          </p:blipFill>
          <p:spPr>
            <a:xfrm>
              <a:off x="5811010" y="4637509"/>
              <a:ext cx="1020271" cy="641563"/>
            </a:xfrm>
            <a:prstGeom prst="rect">
              <a:avLst/>
            </a:prstGeom>
          </p:spPr>
        </p:pic>
        <p:cxnSp>
          <p:nvCxnSpPr>
            <p:cNvPr id="75" name="Straight Connector 74">
              <a:extLst>
                <a:ext uri="{FF2B5EF4-FFF2-40B4-BE49-F238E27FC236}">
                  <a16:creationId xmlns:a16="http://schemas.microsoft.com/office/drawing/2014/main" id="{1B0CC7F1-9656-FA07-BB81-B1A79E7BD7A2}"/>
                </a:ext>
              </a:extLst>
            </p:cNvPr>
            <p:cNvCxnSpPr>
              <a:cxnSpLocks/>
            </p:cNvCxnSpPr>
            <p:nvPr/>
          </p:nvCxnSpPr>
          <p:spPr>
            <a:xfrm flipV="1">
              <a:off x="6511352" y="4152197"/>
              <a:ext cx="1133361" cy="683941"/>
            </a:xfrm>
            <a:prstGeom prst="line">
              <a:avLst/>
            </a:prstGeom>
            <a:ln w="19050"/>
          </p:spPr>
          <p:style>
            <a:lnRef idx="1">
              <a:schemeClr val="dk1"/>
            </a:lnRef>
            <a:fillRef idx="0">
              <a:schemeClr val="dk1"/>
            </a:fillRef>
            <a:effectRef idx="0">
              <a:schemeClr val="dk1"/>
            </a:effectRef>
            <a:fontRef idx="minor">
              <a:schemeClr val="tx1"/>
            </a:fontRef>
          </p:style>
        </p:cxnSp>
        <p:pic>
          <p:nvPicPr>
            <p:cNvPr id="76" name="Picture 75">
              <a:extLst>
                <a:ext uri="{FF2B5EF4-FFF2-40B4-BE49-F238E27FC236}">
                  <a16:creationId xmlns:a16="http://schemas.microsoft.com/office/drawing/2014/main" id="{9B899F62-6989-C3B8-C286-8E246C42BA45}"/>
                </a:ext>
              </a:extLst>
            </p:cNvPr>
            <p:cNvPicPr>
              <a:picLocks noChangeAspect="1"/>
            </p:cNvPicPr>
            <p:nvPr/>
          </p:nvPicPr>
          <p:blipFill>
            <a:blip r:embed="rId22"/>
            <a:stretch>
              <a:fillRect/>
            </a:stretch>
          </p:blipFill>
          <p:spPr>
            <a:xfrm>
              <a:off x="5495556" y="4763354"/>
              <a:ext cx="1008942" cy="626275"/>
            </a:xfrm>
            <a:prstGeom prst="rect">
              <a:avLst/>
            </a:prstGeom>
          </p:spPr>
        </p:pic>
        <p:sp>
          <p:nvSpPr>
            <p:cNvPr id="77" name="TextBox 76">
              <a:extLst>
                <a:ext uri="{FF2B5EF4-FFF2-40B4-BE49-F238E27FC236}">
                  <a16:creationId xmlns:a16="http://schemas.microsoft.com/office/drawing/2014/main" id="{45592078-64C4-65FF-E571-16426D2BFDF7}"/>
                </a:ext>
              </a:extLst>
            </p:cNvPr>
            <p:cNvSpPr txBox="1"/>
            <p:nvPr/>
          </p:nvSpPr>
          <p:spPr>
            <a:xfrm>
              <a:off x="3294240" y="4010185"/>
              <a:ext cx="17502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Input: </a:t>
              </a:r>
              <a:r>
                <a:rPr kumimoji="0" lang="en-US" sz="1600" b="1" i="0" u="none" strike="noStrike" kern="1200" cap="none" spc="0" normalizeH="0" baseline="0" noProof="0" dirty="0" err="1">
                  <a:ln>
                    <a:noFill/>
                  </a:ln>
                  <a:solidFill>
                    <a:schemeClr val="tx2">
                      <a:lumMod val="50000"/>
                      <a:lumOff val="50000"/>
                    </a:schemeClr>
                  </a:solidFill>
                  <a:effectLst/>
                  <a:uLnTx/>
                  <a:uFillTx/>
                  <a:latin typeface="Calibri" panose="020F0502020204030204"/>
                  <a:ea typeface="+mn-ea"/>
                  <a:cs typeface="+mn-cs"/>
                </a:rPr>
                <a:t>C</a:t>
              </a:r>
              <a:r>
                <a:rPr kumimoji="0" lang="en-US" sz="1600" b="1" i="0" u="none" strike="noStrike" kern="1200" cap="none" spc="0" normalizeH="0" baseline="-25000" noProof="0" dirty="0" err="1">
                  <a:ln>
                    <a:noFill/>
                  </a:ln>
                  <a:solidFill>
                    <a:schemeClr val="tx2">
                      <a:lumMod val="50000"/>
                      <a:lumOff val="50000"/>
                    </a:schemeClr>
                  </a:solidFill>
                  <a:effectLst/>
                  <a:uLnTx/>
                  <a:uFillTx/>
                  <a:latin typeface="Calibri" panose="020F0502020204030204"/>
                  <a:ea typeface="+mn-ea"/>
                  <a:cs typeface="+mn-cs"/>
                </a:rPr>
                <a:t>geography</a:t>
              </a: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 2,</a:t>
              </a:r>
            </a:p>
          </p:txBody>
        </p:sp>
        <p:sp>
          <p:nvSpPr>
            <p:cNvPr id="78" name="Right Brace 77">
              <a:extLst>
                <a:ext uri="{FF2B5EF4-FFF2-40B4-BE49-F238E27FC236}">
                  <a16:creationId xmlns:a16="http://schemas.microsoft.com/office/drawing/2014/main" id="{F3FEC99D-09E7-02AD-FF95-FBAA648AED04}"/>
                </a:ext>
              </a:extLst>
            </p:cNvPr>
            <p:cNvSpPr/>
            <p:nvPr/>
          </p:nvSpPr>
          <p:spPr>
            <a:xfrm rot="16200000">
              <a:off x="4036990" y="3966797"/>
              <a:ext cx="85726" cy="1095647"/>
            </a:xfrm>
            <a:prstGeom prst="rightBrace">
              <a:avLst>
                <a:gd name="adj1" fmla="val 433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5" name="TextBox 94">
            <a:extLst>
              <a:ext uri="{FF2B5EF4-FFF2-40B4-BE49-F238E27FC236}">
                <a16:creationId xmlns:a16="http://schemas.microsoft.com/office/drawing/2014/main" id="{6E7BE842-6F0B-2481-45D0-167805D9A091}"/>
              </a:ext>
            </a:extLst>
          </p:cNvPr>
          <p:cNvSpPr txBox="1"/>
          <p:nvPr/>
        </p:nvSpPr>
        <p:spPr>
          <a:xfrm>
            <a:off x="9907398" y="1381573"/>
            <a:ext cx="2123851" cy="923330"/>
          </a:xfrm>
          <a:prstGeom prst="rect">
            <a:avLst/>
          </a:prstGeom>
          <a:noFill/>
        </p:spPr>
        <p:txBody>
          <a:bodyPr wrap="square" rtlCol="0">
            <a:spAutoFit/>
          </a:bodyPr>
          <a:lstStyle/>
          <a:p>
            <a:r>
              <a:rPr lang="en-US" b="1" dirty="0" err="1">
                <a:solidFill>
                  <a:srgbClr val="FF0000"/>
                </a:solidFill>
              </a:rPr>
              <a:t>UNet</a:t>
            </a:r>
            <a:r>
              <a:rPr lang="en-US" b="1" dirty="0">
                <a:solidFill>
                  <a:srgbClr val="FF0000"/>
                </a:solidFill>
              </a:rPr>
              <a:t>: </a:t>
            </a:r>
            <a:r>
              <a:rPr lang="en-US" dirty="0"/>
              <a:t>capture the cross-space interaction</a:t>
            </a:r>
          </a:p>
        </p:txBody>
      </p:sp>
      <p:sp>
        <p:nvSpPr>
          <p:cNvPr id="96" name="TextBox 95">
            <a:extLst>
              <a:ext uri="{FF2B5EF4-FFF2-40B4-BE49-F238E27FC236}">
                <a16:creationId xmlns:a16="http://schemas.microsoft.com/office/drawing/2014/main" id="{1596B0C4-F3A7-6035-074E-C16E3B07D9E1}"/>
              </a:ext>
            </a:extLst>
          </p:cNvPr>
          <p:cNvSpPr txBox="1"/>
          <p:nvPr/>
        </p:nvSpPr>
        <p:spPr>
          <a:xfrm>
            <a:off x="9907398" y="2836774"/>
            <a:ext cx="2192745" cy="646331"/>
          </a:xfrm>
          <a:prstGeom prst="rect">
            <a:avLst/>
          </a:prstGeom>
          <a:noFill/>
        </p:spPr>
        <p:txBody>
          <a:bodyPr wrap="square" rtlCol="0">
            <a:spAutoFit/>
          </a:bodyPr>
          <a:lstStyle/>
          <a:p>
            <a:r>
              <a:rPr lang="en-US" b="1" dirty="0">
                <a:solidFill>
                  <a:srgbClr val="FF0000"/>
                </a:solidFill>
              </a:rPr>
              <a:t>LSTM: </a:t>
            </a:r>
            <a:r>
              <a:rPr lang="en-US" dirty="0"/>
              <a:t>capture the temporal variation</a:t>
            </a:r>
          </a:p>
        </p:txBody>
      </p:sp>
      <p:sp>
        <p:nvSpPr>
          <p:cNvPr id="98" name="Rectangle 97">
            <a:extLst>
              <a:ext uri="{FF2B5EF4-FFF2-40B4-BE49-F238E27FC236}">
                <a16:creationId xmlns:a16="http://schemas.microsoft.com/office/drawing/2014/main" id="{D6231AE7-8061-88FF-0BA5-F4E5ED42B1E4}"/>
              </a:ext>
            </a:extLst>
          </p:cNvPr>
          <p:cNvSpPr/>
          <p:nvPr/>
        </p:nvSpPr>
        <p:spPr>
          <a:xfrm>
            <a:off x="7853093" y="736266"/>
            <a:ext cx="2053191" cy="369332"/>
          </a:xfrm>
          <a:prstGeom prst="rect">
            <a:avLst/>
          </a:prstGeom>
        </p:spPr>
        <p:txBody>
          <a:bodyPr wrap="none">
            <a:spAutoFit/>
          </a:bodyPr>
          <a:lstStyle/>
          <a:p>
            <a:r>
              <a:rPr lang="en-US" altLang="zh-CN" b="1" dirty="0">
                <a:solidFill>
                  <a:srgbClr val="0070C0"/>
                </a:solidFill>
                <a:latin typeface="Microsoft YaHei" panose="020B0503020204020204" pitchFamily="34" charset="-122"/>
                <a:ea typeface="Microsoft YaHei" panose="020B0503020204020204" pitchFamily="34" charset="-122"/>
              </a:rPr>
              <a:t>Model structure</a:t>
            </a:r>
            <a:endParaRPr lang="en-US" b="1" dirty="0">
              <a:solidFill>
                <a:srgbClr val="0070C0"/>
              </a:solidFill>
              <a:latin typeface="Microsoft YaHei" panose="020B0503020204020204" pitchFamily="34" charset="-122"/>
              <a:ea typeface="Microsoft YaHei" panose="020B0503020204020204" pitchFamily="34" charset="-122"/>
            </a:endParaRPr>
          </a:p>
        </p:txBody>
      </p:sp>
      <p:pic>
        <p:nvPicPr>
          <p:cNvPr id="99" name="Picture 98">
            <a:extLst>
              <a:ext uri="{FF2B5EF4-FFF2-40B4-BE49-F238E27FC236}">
                <a16:creationId xmlns:a16="http://schemas.microsoft.com/office/drawing/2014/main" id="{7993D227-32CB-D527-CA0C-D89BC8F795B5}"/>
              </a:ext>
            </a:extLst>
          </p:cNvPr>
          <p:cNvPicPr>
            <a:picLocks noChangeAspect="1"/>
          </p:cNvPicPr>
          <p:nvPr/>
        </p:nvPicPr>
        <p:blipFill rotWithShape="1">
          <a:blip r:embed="rId23"/>
          <a:srcRect l="715"/>
          <a:stretch/>
        </p:blipFill>
        <p:spPr>
          <a:xfrm>
            <a:off x="3194790" y="4515668"/>
            <a:ext cx="950221" cy="597934"/>
          </a:xfrm>
          <a:prstGeom prst="rect">
            <a:avLst/>
          </a:prstGeom>
        </p:spPr>
      </p:pic>
      <p:pic>
        <p:nvPicPr>
          <p:cNvPr id="100" name="Picture 99">
            <a:extLst>
              <a:ext uri="{FF2B5EF4-FFF2-40B4-BE49-F238E27FC236}">
                <a16:creationId xmlns:a16="http://schemas.microsoft.com/office/drawing/2014/main" id="{CA20B873-6F71-F567-8B55-8A0F84D2BF70}"/>
              </a:ext>
            </a:extLst>
          </p:cNvPr>
          <p:cNvPicPr>
            <a:picLocks noChangeAspect="1"/>
          </p:cNvPicPr>
          <p:nvPr/>
        </p:nvPicPr>
        <p:blipFill>
          <a:blip r:embed="rId24"/>
          <a:stretch>
            <a:fillRect/>
          </a:stretch>
        </p:blipFill>
        <p:spPr>
          <a:xfrm>
            <a:off x="3672091" y="4517943"/>
            <a:ext cx="892949" cy="553452"/>
          </a:xfrm>
          <a:prstGeom prst="rect">
            <a:avLst/>
          </a:prstGeom>
        </p:spPr>
      </p:pic>
      <p:cxnSp>
        <p:nvCxnSpPr>
          <p:cNvPr id="3" name="Connector: Elbow 63">
            <a:extLst>
              <a:ext uri="{FF2B5EF4-FFF2-40B4-BE49-F238E27FC236}">
                <a16:creationId xmlns:a16="http://schemas.microsoft.com/office/drawing/2014/main" id="{16B49D40-E2AF-A011-8F29-F8D5393F5CFF}"/>
              </a:ext>
            </a:extLst>
          </p:cNvPr>
          <p:cNvCxnSpPr>
            <a:cxnSpLocks/>
            <a:stCxn id="66" idx="2"/>
          </p:cNvCxnSpPr>
          <p:nvPr/>
        </p:nvCxnSpPr>
        <p:spPr>
          <a:xfrm rot="16200000" flipH="1">
            <a:off x="2203637" y="2338416"/>
            <a:ext cx="242420" cy="1869634"/>
          </a:xfrm>
          <a:prstGeom prst="bentConnector2">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A431038-6FBA-EF9C-3253-BCF1D51CA760}"/>
              </a:ext>
            </a:extLst>
          </p:cNvPr>
          <p:cNvSpPr txBox="1"/>
          <p:nvPr/>
        </p:nvSpPr>
        <p:spPr>
          <a:xfrm>
            <a:off x="670441" y="2813469"/>
            <a:ext cx="14391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Input: C</a:t>
            </a:r>
            <a:r>
              <a:rPr lang="en-US" sz="1600" b="1" baseline="-25000" dirty="0" err="1">
                <a:solidFill>
                  <a:schemeClr val="tx2">
                    <a:lumMod val="50000"/>
                    <a:lumOff val="50000"/>
                  </a:schemeClr>
                </a:solidFill>
                <a:latin typeface="Calibri" panose="020F0502020204030204"/>
              </a:rPr>
              <a:t>iconc</a:t>
            </a:r>
            <a:r>
              <a:rPr kumimoji="0" lang="en-US" sz="1600" b="1" i="0" u="none" strike="noStrike" kern="1200" cap="none" spc="0" normalizeH="0" baseline="0" noProof="0" dirty="0">
                <a:ln>
                  <a:noFill/>
                </a:ln>
                <a:solidFill>
                  <a:schemeClr val="tx2">
                    <a:lumMod val="50000"/>
                    <a:lumOff val="50000"/>
                  </a:schemeClr>
                </a:solidFill>
                <a:effectLst/>
                <a:uLnTx/>
                <a:uFillTx/>
                <a:latin typeface="Calibri" panose="020F0502020204030204"/>
                <a:ea typeface="+mn-ea"/>
                <a:cs typeface="+mn-cs"/>
              </a:rPr>
              <a:t>= 1</a:t>
            </a:r>
          </a:p>
        </p:txBody>
      </p:sp>
    </p:spTree>
    <p:extLst>
      <p:ext uri="{BB962C8B-B14F-4D97-AF65-F5344CB8AC3E}">
        <p14:creationId xmlns:p14="http://schemas.microsoft.com/office/powerpoint/2010/main" val="2113402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966d7a-3c7d-488f-a214-3a4faeaad541" xsi:nil="true"/>
    <lcf76f155ced4ddcb4097134ff3c332f xmlns="6a958891-a2a4-47ca-a03c-a8406af654c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F430860BF8824D9BC7E0FF4B0DACD4" ma:contentTypeVersion="16" ma:contentTypeDescription="Create a new document." ma:contentTypeScope="" ma:versionID="d85247318097e2d418e4bc094617def9">
  <xsd:schema xmlns:xsd="http://www.w3.org/2001/XMLSchema" xmlns:xs="http://www.w3.org/2001/XMLSchema" xmlns:p="http://schemas.microsoft.com/office/2006/metadata/properties" xmlns:ns2="6a958891-a2a4-47ca-a03c-a8406af654cf" xmlns:ns3="85966d7a-3c7d-488f-a214-3a4faeaad541" targetNamespace="http://schemas.microsoft.com/office/2006/metadata/properties" ma:root="true" ma:fieldsID="fd89b1010e5acf97e534e21c6b82a419" ns2:_="" ns3:_="">
    <xsd:import namespace="6a958891-a2a4-47ca-a03c-a8406af654cf"/>
    <xsd:import namespace="85966d7a-3c7d-488f-a214-3a4faeaad5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958891-a2a4-47ca-a03c-a8406af65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6c1bbba-1a2d-496b-84ee-32d9150662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66d7a-3c7d-488f-a214-3a4faeaad54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dc1a27e-7961-42e7-9b9a-e01e171abbf4}" ma:internalName="TaxCatchAll" ma:showField="CatchAllData" ma:web="85966d7a-3c7d-488f-a214-3a4faeaad5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2CD41-4307-4106-A55A-875D39F05858}">
  <ds:schemaRefs>
    <ds:schemaRef ds:uri="http://purl.org/dc/terms/"/>
    <ds:schemaRef ds:uri="http://schemas.microsoft.com/office/infopath/2007/PartnerControls"/>
    <ds:schemaRef ds:uri="http://purl.org/dc/dcmitype/"/>
    <ds:schemaRef ds:uri="6a958891-a2a4-47ca-a03c-a8406af654cf"/>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85966d7a-3c7d-488f-a214-3a4faeaad541"/>
  </ds:schemaRefs>
</ds:datastoreItem>
</file>

<file path=customXml/itemProps2.xml><?xml version="1.0" encoding="utf-8"?>
<ds:datastoreItem xmlns:ds="http://schemas.openxmlformats.org/officeDocument/2006/customXml" ds:itemID="{AC0C8826-8653-4AFB-A64F-84B8C7CC3016}">
  <ds:schemaRefs>
    <ds:schemaRef ds:uri="http://schemas.microsoft.com/sharepoint/v3/contenttype/forms"/>
  </ds:schemaRefs>
</ds:datastoreItem>
</file>

<file path=customXml/itemProps3.xml><?xml version="1.0" encoding="utf-8"?>
<ds:datastoreItem xmlns:ds="http://schemas.openxmlformats.org/officeDocument/2006/customXml" ds:itemID="{767518BA-8F34-40B6-8294-2D64EDBF7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958891-a2a4-47ca-a03c-a8406af654cf"/>
    <ds:schemaRef ds:uri="85966d7a-3c7d-488f-a214-3a4faeaad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7663</TotalTime>
  <Words>1187</Words>
  <Application>Microsoft Macintosh PowerPoint</Application>
  <PresentationFormat>Widescreen</PresentationFormat>
  <Paragraphs>151</Paragraphs>
  <Slides>15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-webkit-standard</vt:lpstr>
      <vt:lpstr>ElsevierGulliver</vt:lpstr>
      <vt:lpstr>Google Sans</vt:lpstr>
      <vt:lpstr>Microsoft YaHei</vt:lpstr>
      <vt:lpstr>Aptos</vt:lpstr>
      <vt:lpstr>Aptos Display</vt:lpstr>
      <vt:lpstr>Arial</vt:lpstr>
      <vt:lpstr>Calibri</vt:lpstr>
      <vt:lpstr>Cambria Math</vt:lpstr>
      <vt:lpstr>Helvetica Neue</vt:lpstr>
      <vt:lpstr>Times New Roman</vt:lpstr>
      <vt:lpstr>Office Theme</vt:lpstr>
      <vt:lpstr>PowerPoint Presentation</vt:lpstr>
      <vt:lpstr>Outline</vt:lpstr>
      <vt:lpstr>Research background 1: Oil and Gas production in Marcellus Shale region  </vt:lpstr>
      <vt:lpstr>PowerPoint Presentation</vt:lpstr>
      <vt:lpstr>Objectives</vt:lpstr>
      <vt:lpstr>Research method scheme</vt:lpstr>
      <vt:lpstr>Methods: CAMx model configuration </vt:lpstr>
      <vt:lpstr>Emission and CAMx model RTRAC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Chi-Tsan Wang</dc:creator>
  <cp:lastModifiedBy>Chi-Tsan Wang</cp:lastModifiedBy>
  <cp:revision>20</cp:revision>
  <dcterms:created xsi:type="dcterms:W3CDTF">2024-10-15T17:25:57Z</dcterms:created>
  <dcterms:modified xsi:type="dcterms:W3CDTF">2024-10-22T17:19:19Z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0x010100EFF430860BF8824D9BC7E0FF4B0DACD4</vt:lpwstr>
  </property>
  <property fmtid="{D5CDD505-2E9C-101B-9397-08002B2CF9AE}" pid="3" name="MediaServiceImageTags">
    <vt:lpwstr/>
  </property>
</Properties>
</file>