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3" r:id="rId5"/>
  </p:sldMasterIdLst>
  <p:notesMasterIdLst>
    <p:notesMasterId r:id="rId26"/>
  </p:notesMasterIdLst>
  <p:handoutMasterIdLst>
    <p:handoutMasterId r:id="rId27"/>
  </p:handoutMasterIdLst>
  <p:sldIdLst>
    <p:sldId id="277" r:id="rId6"/>
    <p:sldId id="317" r:id="rId7"/>
    <p:sldId id="318" r:id="rId8"/>
    <p:sldId id="320" r:id="rId9"/>
    <p:sldId id="374" r:id="rId10"/>
    <p:sldId id="375" r:id="rId11"/>
    <p:sldId id="377" r:id="rId12"/>
    <p:sldId id="378" r:id="rId13"/>
    <p:sldId id="379" r:id="rId14"/>
    <p:sldId id="380" r:id="rId15"/>
    <p:sldId id="381" r:id="rId16"/>
    <p:sldId id="382" r:id="rId17"/>
    <p:sldId id="386" r:id="rId18"/>
    <p:sldId id="387" r:id="rId19"/>
    <p:sldId id="343" r:id="rId20"/>
    <p:sldId id="349" r:id="rId21"/>
    <p:sldId id="376" r:id="rId22"/>
    <p:sldId id="383" r:id="rId23"/>
    <p:sldId id="385" r:id="rId24"/>
    <p:sldId id="38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3061189-DC7C-CA9E-9EA2-6AFED985EEF4}" name="Boutzis,Elisa (ECCC)" initials="EB" userId="S::Elisa.Boutzis@ec.gc.ca::cc8b3acd-0540-4521-90d3-b07763eca28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Zhang,Junhua [Ontario]" initials="Z[" lastIdx="3" clrIdx="0">
    <p:extLst>
      <p:ext uri="{19B8F6BF-5375-455C-9EA6-DF929625EA0E}">
        <p15:presenceInfo xmlns:p15="http://schemas.microsoft.com/office/powerpoint/2012/main" userId="S-1-5-21-1461305-1690991894-1094980219-1629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6600"/>
    <a:srgbClr val="9900CC"/>
    <a:srgbClr val="FFFF00"/>
    <a:srgbClr val="FF3300"/>
    <a:srgbClr val="FF6699"/>
    <a:srgbClr val="FFFFCC"/>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90" autoAdjust="0"/>
    <p:restoredTop sz="86469" autoAdjust="0"/>
  </p:normalViewPr>
  <p:slideViewPr>
    <p:cSldViewPr>
      <p:cViewPr varScale="1">
        <p:scale>
          <a:sx n="71" d="100"/>
          <a:sy n="71" d="100"/>
        </p:scale>
        <p:origin x="1315" y="58"/>
      </p:cViewPr>
      <p:guideLst>
        <p:guide orient="horz" pos="2160"/>
        <p:guide pos="3840"/>
      </p:guideLst>
    </p:cSldViewPr>
  </p:slideViewPr>
  <p:outlineViewPr>
    <p:cViewPr>
      <p:scale>
        <a:sx n="33" d="100"/>
        <a:sy n="33" d="100"/>
      </p:scale>
      <p:origin x="0" y="-12034"/>
    </p:cViewPr>
  </p:outlineViewPr>
  <p:notesTextViewPr>
    <p:cViewPr>
      <p:scale>
        <a:sx n="100" d="100"/>
        <a:sy n="100"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handoutMaster" Target="handoutMasters/handoutMaster1.xml"/><Relationship Id="rId30" Type="http://schemas.openxmlformats.org/officeDocument/2006/relationships/viewProps" Target="viewProps.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30" tIns="45716" rIns="91430" bIns="45716"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30" tIns="45716" rIns="91430" bIns="45716" rtlCol="0"/>
          <a:lstStyle>
            <a:lvl1pPr algn="r">
              <a:defRPr sz="1200"/>
            </a:lvl1pPr>
          </a:lstStyle>
          <a:p>
            <a:fld id="{B7D096A0-21A4-4B4F-8B92-B8F6C281EEF7}" type="datetimeFigureOut">
              <a:rPr lang="en-US" smtClean="0"/>
              <a:t>10/20/2024</a:t>
            </a:fld>
            <a:endParaRPr lang="en-US"/>
          </a:p>
        </p:txBody>
      </p:sp>
      <p:sp>
        <p:nvSpPr>
          <p:cNvPr id="4" name="Footer Placeholder 3"/>
          <p:cNvSpPr>
            <a:spLocks noGrp="1"/>
          </p:cNvSpPr>
          <p:nvPr>
            <p:ph type="ftr" sz="quarter" idx="2"/>
          </p:nvPr>
        </p:nvSpPr>
        <p:spPr>
          <a:xfrm>
            <a:off x="0" y="8685215"/>
            <a:ext cx="2971800" cy="458787"/>
          </a:xfrm>
          <a:prstGeom prst="rect">
            <a:avLst/>
          </a:prstGeom>
        </p:spPr>
        <p:txBody>
          <a:bodyPr vert="horz" lIns="91430" tIns="45716" rIns="91430" bIns="45716"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5"/>
            <a:ext cx="2971800" cy="458787"/>
          </a:xfrm>
          <a:prstGeom prst="rect">
            <a:avLst/>
          </a:prstGeom>
        </p:spPr>
        <p:txBody>
          <a:bodyPr vert="horz" lIns="91430" tIns="45716" rIns="91430" bIns="45716" rtlCol="0" anchor="b"/>
          <a:lstStyle>
            <a:lvl1pPr algn="r">
              <a:defRPr sz="1200"/>
            </a:lvl1pPr>
          </a:lstStyle>
          <a:p>
            <a:fld id="{3941B305-10F6-406E-907D-E70EA1050E68}" type="slidenum">
              <a:rPr lang="en-US" smtClean="0"/>
              <a:t>‹#›</a:t>
            </a:fld>
            <a:endParaRPr lang="en-US"/>
          </a:p>
        </p:txBody>
      </p:sp>
    </p:spTree>
    <p:extLst>
      <p:ext uri="{BB962C8B-B14F-4D97-AF65-F5344CB8AC3E}">
        <p14:creationId xmlns:p14="http://schemas.microsoft.com/office/powerpoint/2010/main" val="26845728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30" tIns="45716" rIns="91430" bIns="45716"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30" tIns="45716" rIns="91430" bIns="45716" rtlCol="0"/>
          <a:lstStyle>
            <a:lvl1pPr algn="r">
              <a:defRPr sz="1200"/>
            </a:lvl1pPr>
          </a:lstStyle>
          <a:p>
            <a:fld id="{6921ACD7-B33C-4EFB-8E63-AB828D2186B6}" type="datetimeFigureOut">
              <a:rPr lang="en-US" smtClean="0"/>
              <a:t>10/20/2024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30" tIns="45716" rIns="91430" bIns="45716"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30" tIns="45716" rIns="91430" bIns="4571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5"/>
            <a:ext cx="2971800" cy="458787"/>
          </a:xfrm>
          <a:prstGeom prst="rect">
            <a:avLst/>
          </a:prstGeom>
        </p:spPr>
        <p:txBody>
          <a:bodyPr vert="horz" lIns="91430" tIns="45716" rIns="91430" bIns="45716"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5"/>
            <a:ext cx="2971800" cy="458787"/>
          </a:xfrm>
          <a:prstGeom prst="rect">
            <a:avLst/>
          </a:prstGeom>
        </p:spPr>
        <p:txBody>
          <a:bodyPr vert="horz" lIns="91430" tIns="45716" rIns="91430" bIns="45716" rtlCol="0" anchor="b"/>
          <a:lstStyle>
            <a:lvl1pPr algn="r">
              <a:defRPr sz="1200"/>
            </a:lvl1pPr>
          </a:lstStyle>
          <a:p>
            <a:fld id="{FDBF0587-88A6-49AC-898F-5A812190E3FD}" type="slidenum">
              <a:rPr lang="en-US" smtClean="0"/>
              <a:t>‹#›</a:t>
            </a:fld>
            <a:endParaRPr lang="en-US"/>
          </a:p>
        </p:txBody>
      </p:sp>
    </p:spTree>
    <p:extLst>
      <p:ext uri="{BB962C8B-B14F-4D97-AF65-F5344CB8AC3E}">
        <p14:creationId xmlns:p14="http://schemas.microsoft.com/office/powerpoint/2010/main" val="5132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DBF0587-88A6-49AC-898F-5A812190E3FD}" type="slidenum">
              <a:rPr lang="en-US" smtClean="0"/>
              <a:t>3</a:t>
            </a:fld>
            <a:endParaRPr lang="en-US"/>
          </a:p>
        </p:txBody>
      </p:sp>
    </p:spTree>
    <p:extLst>
      <p:ext uri="{BB962C8B-B14F-4D97-AF65-F5344CB8AC3E}">
        <p14:creationId xmlns:p14="http://schemas.microsoft.com/office/powerpoint/2010/main" val="10607867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100" dirty="0"/>
          </a:p>
        </p:txBody>
      </p:sp>
      <p:sp>
        <p:nvSpPr>
          <p:cNvPr id="4" name="Slide Number Placeholder 3"/>
          <p:cNvSpPr>
            <a:spLocks noGrp="1"/>
          </p:cNvSpPr>
          <p:nvPr>
            <p:ph type="sldNum" sz="quarter" idx="10"/>
          </p:nvPr>
        </p:nvSpPr>
        <p:spPr/>
        <p:txBody>
          <a:bodyPr/>
          <a:lstStyle/>
          <a:p>
            <a:fld id="{FDBF0587-88A6-49AC-898F-5A812190E3FD}" type="slidenum">
              <a:rPr lang="en-US" smtClean="0"/>
              <a:t>12</a:t>
            </a:fld>
            <a:endParaRPr lang="en-US"/>
          </a:p>
        </p:txBody>
      </p:sp>
    </p:spTree>
    <p:extLst>
      <p:ext uri="{BB962C8B-B14F-4D97-AF65-F5344CB8AC3E}">
        <p14:creationId xmlns:p14="http://schemas.microsoft.com/office/powerpoint/2010/main" val="2270039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100" dirty="0"/>
          </a:p>
        </p:txBody>
      </p:sp>
      <p:sp>
        <p:nvSpPr>
          <p:cNvPr id="4" name="Slide Number Placeholder 3"/>
          <p:cNvSpPr>
            <a:spLocks noGrp="1"/>
          </p:cNvSpPr>
          <p:nvPr>
            <p:ph type="sldNum" sz="quarter" idx="10"/>
          </p:nvPr>
        </p:nvSpPr>
        <p:spPr/>
        <p:txBody>
          <a:bodyPr/>
          <a:lstStyle/>
          <a:p>
            <a:fld id="{FDBF0587-88A6-49AC-898F-5A812190E3FD}" type="slidenum">
              <a:rPr lang="en-US" smtClean="0"/>
              <a:t>13</a:t>
            </a:fld>
            <a:endParaRPr lang="en-US"/>
          </a:p>
        </p:txBody>
      </p:sp>
    </p:spTree>
    <p:extLst>
      <p:ext uri="{BB962C8B-B14F-4D97-AF65-F5344CB8AC3E}">
        <p14:creationId xmlns:p14="http://schemas.microsoft.com/office/powerpoint/2010/main" val="1315608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100" dirty="0"/>
          </a:p>
        </p:txBody>
      </p:sp>
      <p:sp>
        <p:nvSpPr>
          <p:cNvPr id="4" name="Slide Number Placeholder 3"/>
          <p:cNvSpPr>
            <a:spLocks noGrp="1"/>
          </p:cNvSpPr>
          <p:nvPr>
            <p:ph type="sldNum" sz="quarter" idx="10"/>
          </p:nvPr>
        </p:nvSpPr>
        <p:spPr/>
        <p:txBody>
          <a:bodyPr/>
          <a:lstStyle/>
          <a:p>
            <a:fld id="{FDBF0587-88A6-49AC-898F-5A812190E3FD}" type="slidenum">
              <a:rPr lang="en-US" smtClean="0"/>
              <a:t>14</a:t>
            </a:fld>
            <a:endParaRPr lang="en-US"/>
          </a:p>
        </p:txBody>
      </p:sp>
    </p:spTree>
    <p:extLst>
      <p:ext uri="{BB962C8B-B14F-4D97-AF65-F5344CB8AC3E}">
        <p14:creationId xmlns:p14="http://schemas.microsoft.com/office/powerpoint/2010/main" val="10552362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DBF0587-88A6-49AC-898F-5A812190E3FD}" type="slidenum">
              <a:rPr lang="en-US" smtClean="0"/>
              <a:t>15</a:t>
            </a:fld>
            <a:endParaRPr lang="en-US"/>
          </a:p>
        </p:txBody>
      </p:sp>
    </p:spTree>
    <p:extLst>
      <p:ext uri="{BB962C8B-B14F-4D97-AF65-F5344CB8AC3E}">
        <p14:creationId xmlns:p14="http://schemas.microsoft.com/office/powerpoint/2010/main" val="42852036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DBF0587-88A6-49AC-898F-5A812190E3FD}" type="slidenum">
              <a:rPr lang="en-US" smtClean="0"/>
              <a:t>16</a:t>
            </a:fld>
            <a:endParaRPr lang="en-US"/>
          </a:p>
        </p:txBody>
      </p:sp>
    </p:spTree>
    <p:extLst>
      <p:ext uri="{BB962C8B-B14F-4D97-AF65-F5344CB8AC3E}">
        <p14:creationId xmlns:p14="http://schemas.microsoft.com/office/powerpoint/2010/main" val="34056510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100" dirty="0"/>
          </a:p>
        </p:txBody>
      </p:sp>
      <p:sp>
        <p:nvSpPr>
          <p:cNvPr id="4" name="Slide Number Placeholder 3"/>
          <p:cNvSpPr>
            <a:spLocks noGrp="1"/>
          </p:cNvSpPr>
          <p:nvPr>
            <p:ph type="sldNum" sz="quarter" idx="10"/>
          </p:nvPr>
        </p:nvSpPr>
        <p:spPr/>
        <p:txBody>
          <a:bodyPr/>
          <a:lstStyle/>
          <a:p>
            <a:fld id="{FDBF0587-88A6-49AC-898F-5A812190E3FD}" type="slidenum">
              <a:rPr lang="en-US" smtClean="0"/>
              <a:t>17</a:t>
            </a:fld>
            <a:endParaRPr lang="en-US"/>
          </a:p>
        </p:txBody>
      </p:sp>
    </p:spTree>
    <p:extLst>
      <p:ext uri="{BB962C8B-B14F-4D97-AF65-F5344CB8AC3E}">
        <p14:creationId xmlns:p14="http://schemas.microsoft.com/office/powerpoint/2010/main" val="42568623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100" dirty="0"/>
          </a:p>
        </p:txBody>
      </p:sp>
      <p:sp>
        <p:nvSpPr>
          <p:cNvPr id="4" name="Slide Number Placeholder 3"/>
          <p:cNvSpPr>
            <a:spLocks noGrp="1"/>
          </p:cNvSpPr>
          <p:nvPr>
            <p:ph type="sldNum" sz="quarter" idx="10"/>
          </p:nvPr>
        </p:nvSpPr>
        <p:spPr/>
        <p:txBody>
          <a:bodyPr/>
          <a:lstStyle/>
          <a:p>
            <a:fld id="{FDBF0587-88A6-49AC-898F-5A812190E3FD}" type="slidenum">
              <a:rPr lang="en-US" smtClean="0"/>
              <a:t>18</a:t>
            </a:fld>
            <a:endParaRPr lang="en-US"/>
          </a:p>
        </p:txBody>
      </p:sp>
    </p:spTree>
    <p:extLst>
      <p:ext uri="{BB962C8B-B14F-4D97-AF65-F5344CB8AC3E}">
        <p14:creationId xmlns:p14="http://schemas.microsoft.com/office/powerpoint/2010/main" val="26070568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100" dirty="0"/>
          </a:p>
        </p:txBody>
      </p:sp>
      <p:sp>
        <p:nvSpPr>
          <p:cNvPr id="4" name="Slide Number Placeholder 3"/>
          <p:cNvSpPr>
            <a:spLocks noGrp="1"/>
          </p:cNvSpPr>
          <p:nvPr>
            <p:ph type="sldNum" sz="quarter" idx="10"/>
          </p:nvPr>
        </p:nvSpPr>
        <p:spPr/>
        <p:txBody>
          <a:bodyPr/>
          <a:lstStyle/>
          <a:p>
            <a:fld id="{FDBF0587-88A6-49AC-898F-5A812190E3FD}" type="slidenum">
              <a:rPr lang="en-US" smtClean="0"/>
              <a:t>19</a:t>
            </a:fld>
            <a:endParaRPr lang="en-US"/>
          </a:p>
        </p:txBody>
      </p:sp>
    </p:spTree>
    <p:extLst>
      <p:ext uri="{BB962C8B-B14F-4D97-AF65-F5344CB8AC3E}">
        <p14:creationId xmlns:p14="http://schemas.microsoft.com/office/powerpoint/2010/main" val="36384413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100" dirty="0"/>
          </a:p>
        </p:txBody>
      </p:sp>
      <p:sp>
        <p:nvSpPr>
          <p:cNvPr id="4" name="Slide Number Placeholder 3"/>
          <p:cNvSpPr>
            <a:spLocks noGrp="1"/>
          </p:cNvSpPr>
          <p:nvPr>
            <p:ph type="sldNum" sz="quarter" idx="10"/>
          </p:nvPr>
        </p:nvSpPr>
        <p:spPr/>
        <p:txBody>
          <a:bodyPr/>
          <a:lstStyle/>
          <a:p>
            <a:fld id="{FDBF0587-88A6-49AC-898F-5A812190E3FD}" type="slidenum">
              <a:rPr lang="en-US" smtClean="0"/>
              <a:t>20</a:t>
            </a:fld>
            <a:endParaRPr lang="en-US"/>
          </a:p>
        </p:txBody>
      </p:sp>
    </p:spTree>
    <p:extLst>
      <p:ext uri="{BB962C8B-B14F-4D97-AF65-F5344CB8AC3E}">
        <p14:creationId xmlns:p14="http://schemas.microsoft.com/office/powerpoint/2010/main" val="522769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100" dirty="0"/>
          </a:p>
        </p:txBody>
      </p:sp>
      <p:sp>
        <p:nvSpPr>
          <p:cNvPr id="4" name="Slide Number Placeholder 3"/>
          <p:cNvSpPr>
            <a:spLocks noGrp="1"/>
          </p:cNvSpPr>
          <p:nvPr>
            <p:ph type="sldNum" sz="quarter" idx="10"/>
          </p:nvPr>
        </p:nvSpPr>
        <p:spPr/>
        <p:txBody>
          <a:bodyPr/>
          <a:lstStyle/>
          <a:p>
            <a:fld id="{FDBF0587-88A6-49AC-898F-5A812190E3FD}" type="slidenum">
              <a:rPr lang="en-US" smtClean="0"/>
              <a:t>4</a:t>
            </a:fld>
            <a:endParaRPr lang="en-US"/>
          </a:p>
        </p:txBody>
      </p:sp>
    </p:spTree>
    <p:extLst>
      <p:ext uri="{BB962C8B-B14F-4D97-AF65-F5344CB8AC3E}">
        <p14:creationId xmlns:p14="http://schemas.microsoft.com/office/powerpoint/2010/main" val="3266617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100" dirty="0"/>
          </a:p>
        </p:txBody>
      </p:sp>
      <p:sp>
        <p:nvSpPr>
          <p:cNvPr id="4" name="Slide Number Placeholder 3"/>
          <p:cNvSpPr>
            <a:spLocks noGrp="1"/>
          </p:cNvSpPr>
          <p:nvPr>
            <p:ph type="sldNum" sz="quarter" idx="10"/>
          </p:nvPr>
        </p:nvSpPr>
        <p:spPr/>
        <p:txBody>
          <a:bodyPr/>
          <a:lstStyle/>
          <a:p>
            <a:fld id="{FDBF0587-88A6-49AC-898F-5A812190E3FD}" type="slidenum">
              <a:rPr lang="en-US" smtClean="0"/>
              <a:t>5</a:t>
            </a:fld>
            <a:endParaRPr lang="en-US"/>
          </a:p>
        </p:txBody>
      </p:sp>
    </p:spTree>
    <p:extLst>
      <p:ext uri="{BB962C8B-B14F-4D97-AF65-F5344CB8AC3E}">
        <p14:creationId xmlns:p14="http://schemas.microsoft.com/office/powerpoint/2010/main" val="403474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Arial" panose="020B0604020202020204" pitchFamily="34" charset="0"/>
                <a:ea typeface="SimSun" panose="02010600030101010101" pitchFamily="2" charset="-122"/>
                <a:cs typeface="Arial" panose="020B0604020202020204" pitchFamily="34" charset="0"/>
              </a:rPr>
              <a:t>Arterial</a:t>
            </a:r>
            <a:r>
              <a:rPr lang="en-CA" sz="1100" b="1" dirty="0">
                <a:effectLst/>
                <a:latin typeface="Arial" panose="020B0604020202020204" pitchFamily="34" charset="0"/>
                <a:ea typeface="SimSun" panose="02010600030101010101" pitchFamily="2" charset="-122"/>
                <a:cs typeface="Arial" panose="020B0604020202020204" pitchFamily="34" charset="0"/>
              </a:rPr>
              <a:t>: </a:t>
            </a:r>
            <a:r>
              <a:rPr lang="en-US" sz="1800" dirty="0">
                <a:effectLst/>
                <a:latin typeface="Arial" panose="020B0604020202020204" pitchFamily="34" charset="0"/>
                <a:ea typeface="SimSun" panose="02010600030101010101" pitchFamily="2" charset="-122"/>
              </a:rPr>
              <a:t>A major thoroughfare with medium to large traffic capacity</a:t>
            </a:r>
            <a:endParaRPr lang="en-CA" sz="1100" dirty="0">
              <a:effectLst/>
              <a:latin typeface="Arial" panose="020B0604020202020204" pitchFamily="34" charset="0"/>
              <a:ea typeface="SimSu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Arial" panose="020B0604020202020204" pitchFamily="34" charset="0"/>
                <a:ea typeface="SimSun" panose="02010600030101010101" pitchFamily="2" charset="-122"/>
                <a:cs typeface="Arial" panose="020B0604020202020204" pitchFamily="34" charset="0"/>
              </a:rPr>
              <a:t>Collector</a:t>
            </a:r>
            <a:r>
              <a:rPr lang="en-CA" sz="1800" b="1" dirty="0">
                <a:effectLst/>
                <a:latin typeface="Arial" panose="020B0604020202020204" pitchFamily="34" charset="0"/>
                <a:ea typeface="SimSun" panose="02010600030101010101" pitchFamily="2" charset="-122"/>
                <a:cs typeface="Times New Roman" panose="02020603050405020304" pitchFamily="18" charset="0"/>
              </a:rPr>
              <a:t>: </a:t>
            </a:r>
            <a:r>
              <a:rPr lang="en-US" sz="1800" dirty="0">
                <a:effectLst/>
                <a:latin typeface="Arial" panose="020B0604020202020204" pitchFamily="34" charset="0"/>
                <a:ea typeface="SimSun" panose="02010600030101010101" pitchFamily="2" charset="-122"/>
              </a:rPr>
              <a:t>A minor thoroughfare mainly used to access properties and to feed traffic with right of way</a:t>
            </a:r>
            <a:endParaRPr lang="en-CA" sz="1800" dirty="0">
              <a:effectLst/>
              <a:latin typeface="Arial" panose="020B0604020202020204" pitchFamily="34" charset="0"/>
              <a:ea typeface="SimSu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FDBF0587-88A6-49AC-898F-5A812190E3FD}" type="slidenum">
              <a:rPr lang="en-US" smtClean="0"/>
              <a:t>6</a:t>
            </a:fld>
            <a:endParaRPr lang="en-US"/>
          </a:p>
        </p:txBody>
      </p:sp>
    </p:spTree>
    <p:extLst>
      <p:ext uri="{BB962C8B-B14F-4D97-AF65-F5344CB8AC3E}">
        <p14:creationId xmlns:p14="http://schemas.microsoft.com/office/powerpoint/2010/main" val="593008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Arial" panose="020B0604020202020204" pitchFamily="34" charset="0"/>
                <a:ea typeface="SimSun" panose="02010600030101010101" pitchFamily="2" charset="-122"/>
                <a:cs typeface="Arial" panose="020B0604020202020204" pitchFamily="34" charset="0"/>
              </a:rPr>
              <a:t>Arterial</a:t>
            </a:r>
            <a:r>
              <a:rPr lang="en-CA" sz="1100" b="1" dirty="0">
                <a:effectLst/>
                <a:latin typeface="Arial" panose="020B0604020202020204" pitchFamily="34" charset="0"/>
                <a:ea typeface="SimSun" panose="02010600030101010101" pitchFamily="2" charset="-122"/>
                <a:cs typeface="Arial" panose="020B0604020202020204" pitchFamily="34" charset="0"/>
              </a:rPr>
              <a:t>: </a:t>
            </a:r>
            <a:r>
              <a:rPr lang="en-US" sz="1800" dirty="0">
                <a:effectLst/>
                <a:latin typeface="Arial" panose="020B0604020202020204" pitchFamily="34" charset="0"/>
                <a:ea typeface="SimSun" panose="02010600030101010101" pitchFamily="2" charset="-122"/>
              </a:rPr>
              <a:t>A major thoroughfare with medium to large traffic capacity</a:t>
            </a:r>
            <a:endParaRPr lang="en-CA" sz="1100" dirty="0">
              <a:effectLst/>
              <a:latin typeface="Arial" panose="020B0604020202020204" pitchFamily="34" charset="0"/>
              <a:ea typeface="SimSu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Arial" panose="020B0604020202020204" pitchFamily="34" charset="0"/>
                <a:ea typeface="SimSun" panose="02010600030101010101" pitchFamily="2" charset="-122"/>
                <a:cs typeface="Arial" panose="020B0604020202020204" pitchFamily="34" charset="0"/>
              </a:rPr>
              <a:t>Collector</a:t>
            </a:r>
            <a:r>
              <a:rPr lang="en-CA" sz="1800" b="1" dirty="0">
                <a:effectLst/>
                <a:latin typeface="Arial" panose="020B0604020202020204" pitchFamily="34" charset="0"/>
                <a:ea typeface="SimSun" panose="02010600030101010101" pitchFamily="2" charset="-122"/>
                <a:cs typeface="Times New Roman" panose="02020603050405020304" pitchFamily="18" charset="0"/>
              </a:rPr>
              <a:t>: </a:t>
            </a:r>
            <a:r>
              <a:rPr lang="en-US" sz="1800" dirty="0">
                <a:effectLst/>
                <a:latin typeface="Arial" panose="020B0604020202020204" pitchFamily="34" charset="0"/>
                <a:ea typeface="SimSun" panose="02010600030101010101" pitchFamily="2" charset="-122"/>
              </a:rPr>
              <a:t>A minor thoroughfare mainly used to access properties and to feed traffic with right of way</a:t>
            </a:r>
            <a:endParaRPr lang="en-CA" sz="1800" dirty="0">
              <a:effectLst/>
              <a:latin typeface="Arial" panose="020B0604020202020204" pitchFamily="34" charset="0"/>
              <a:ea typeface="SimSu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FDBF0587-88A6-49AC-898F-5A812190E3FD}" type="slidenum">
              <a:rPr lang="en-US" smtClean="0"/>
              <a:t>7</a:t>
            </a:fld>
            <a:endParaRPr lang="en-US"/>
          </a:p>
        </p:txBody>
      </p:sp>
    </p:spTree>
    <p:extLst>
      <p:ext uri="{BB962C8B-B14F-4D97-AF65-F5344CB8AC3E}">
        <p14:creationId xmlns:p14="http://schemas.microsoft.com/office/powerpoint/2010/main" val="2405476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Arial" panose="020B0604020202020204" pitchFamily="34" charset="0"/>
                <a:ea typeface="SimSun" panose="02010600030101010101" pitchFamily="2" charset="-122"/>
                <a:cs typeface="Arial" panose="020B0604020202020204" pitchFamily="34" charset="0"/>
              </a:rPr>
              <a:t>Arterial</a:t>
            </a:r>
            <a:r>
              <a:rPr lang="en-CA" sz="1100" b="1" dirty="0">
                <a:effectLst/>
                <a:latin typeface="Arial" panose="020B0604020202020204" pitchFamily="34" charset="0"/>
                <a:ea typeface="SimSun" panose="02010600030101010101" pitchFamily="2" charset="-122"/>
                <a:cs typeface="Arial" panose="020B0604020202020204" pitchFamily="34" charset="0"/>
              </a:rPr>
              <a:t>: </a:t>
            </a:r>
            <a:r>
              <a:rPr lang="en-US" sz="1800" dirty="0">
                <a:effectLst/>
                <a:latin typeface="Arial" panose="020B0604020202020204" pitchFamily="34" charset="0"/>
                <a:ea typeface="SimSun" panose="02010600030101010101" pitchFamily="2" charset="-122"/>
              </a:rPr>
              <a:t>A major thoroughfare with medium to large traffic capacity</a:t>
            </a:r>
            <a:endParaRPr lang="en-CA" sz="1100" dirty="0">
              <a:effectLst/>
              <a:latin typeface="Arial" panose="020B0604020202020204" pitchFamily="34" charset="0"/>
              <a:ea typeface="SimSu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Arial" panose="020B0604020202020204" pitchFamily="34" charset="0"/>
                <a:ea typeface="SimSun" panose="02010600030101010101" pitchFamily="2" charset="-122"/>
                <a:cs typeface="Arial" panose="020B0604020202020204" pitchFamily="34" charset="0"/>
              </a:rPr>
              <a:t>Collector</a:t>
            </a:r>
            <a:r>
              <a:rPr lang="en-CA" sz="1800" b="1" dirty="0">
                <a:effectLst/>
                <a:latin typeface="Arial" panose="020B0604020202020204" pitchFamily="34" charset="0"/>
                <a:ea typeface="SimSun" panose="02010600030101010101" pitchFamily="2" charset="-122"/>
                <a:cs typeface="Times New Roman" panose="02020603050405020304" pitchFamily="18" charset="0"/>
              </a:rPr>
              <a:t>: </a:t>
            </a:r>
            <a:r>
              <a:rPr lang="en-US" sz="1800" dirty="0">
                <a:effectLst/>
                <a:latin typeface="Arial" panose="020B0604020202020204" pitchFamily="34" charset="0"/>
                <a:ea typeface="SimSun" panose="02010600030101010101" pitchFamily="2" charset="-122"/>
              </a:rPr>
              <a:t>A minor thoroughfare mainly used to access properties and to feed traffic with right of way</a:t>
            </a:r>
            <a:endParaRPr lang="en-CA" sz="1800" dirty="0">
              <a:effectLst/>
              <a:latin typeface="Arial" panose="020B0604020202020204" pitchFamily="34" charset="0"/>
              <a:ea typeface="SimSu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FDBF0587-88A6-49AC-898F-5A812190E3FD}" type="slidenum">
              <a:rPr lang="en-US" smtClean="0"/>
              <a:t>8</a:t>
            </a:fld>
            <a:endParaRPr lang="en-US"/>
          </a:p>
        </p:txBody>
      </p:sp>
    </p:spTree>
    <p:extLst>
      <p:ext uri="{BB962C8B-B14F-4D97-AF65-F5344CB8AC3E}">
        <p14:creationId xmlns:p14="http://schemas.microsoft.com/office/powerpoint/2010/main" val="2968771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100" dirty="0"/>
          </a:p>
        </p:txBody>
      </p:sp>
      <p:sp>
        <p:nvSpPr>
          <p:cNvPr id="4" name="Slide Number Placeholder 3"/>
          <p:cNvSpPr>
            <a:spLocks noGrp="1"/>
          </p:cNvSpPr>
          <p:nvPr>
            <p:ph type="sldNum" sz="quarter" idx="10"/>
          </p:nvPr>
        </p:nvSpPr>
        <p:spPr/>
        <p:txBody>
          <a:bodyPr/>
          <a:lstStyle/>
          <a:p>
            <a:fld id="{FDBF0587-88A6-49AC-898F-5A812190E3FD}" type="slidenum">
              <a:rPr lang="en-US" smtClean="0"/>
              <a:t>9</a:t>
            </a:fld>
            <a:endParaRPr lang="en-US"/>
          </a:p>
        </p:txBody>
      </p:sp>
    </p:spTree>
    <p:extLst>
      <p:ext uri="{BB962C8B-B14F-4D97-AF65-F5344CB8AC3E}">
        <p14:creationId xmlns:p14="http://schemas.microsoft.com/office/powerpoint/2010/main" val="2276813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100" dirty="0"/>
          </a:p>
        </p:txBody>
      </p:sp>
      <p:sp>
        <p:nvSpPr>
          <p:cNvPr id="4" name="Slide Number Placeholder 3"/>
          <p:cNvSpPr>
            <a:spLocks noGrp="1"/>
          </p:cNvSpPr>
          <p:nvPr>
            <p:ph type="sldNum" sz="quarter" idx="10"/>
          </p:nvPr>
        </p:nvSpPr>
        <p:spPr/>
        <p:txBody>
          <a:bodyPr/>
          <a:lstStyle/>
          <a:p>
            <a:fld id="{FDBF0587-88A6-49AC-898F-5A812190E3FD}" type="slidenum">
              <a:rPr lang="en-US" smtClean="0"/>
              <a:t>10</a:t>
            </a:fld>
            <a:endParaRPr lang="en-US"/>
          </a:p>
        </p:txBody>
      </p:sp>
    </p:spTree>
    <p:extLst>
      <p:ext uri="{BB962C8B-B14F-4D97-AF65-F5344CB8AC3E}">
        <p14:creationId xmlns:p14="http://schemas.microsoft.com/office/powerpoint/2010/main" val="39889174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100" dirty="0"/>
          </a:p>
        </p:txBody>
      </p:sp>
      <p:sp>
        <p:nvSpPr>
          <p:cNvPr id="4" name="Slide Number Placeholder 3"/>
          <p:cNvSpPr>
            <a:spLocks noGrp="1"/>
          </p:cNvSpPr>
          <p:nvPr>
            <p:ph type="sldNum" sz="quarter" idx="10"/>
          </p:nvPr>
        </p:nvSpPr>
        <p:spPr/>
        <p:txBody>
          <a:bodyPr/>
          <a:lstStyle/>
          <a:p>
            <a:fld id="{FDBF0587-88A6-49AC-898F-5A812190E3FD}" type="slidenum">
              <a:rPr lang="en-US" smtClean="0"/>
              <a:t>11</a:t>
            </a:fld>
            <a:endParaRPr lang="en-US"/>
          </a:p>
        </p:txBody>
      </p:sp>
    </p:spTree>
    <p:extLst>
      <p:ext uri="{BB962C8B-B14F-4D97-AF65-F5344CB8AC3E}">
        <p14:creationId xmlns:p14="http://schemas.microsoft.com/office/powerpoint/2010/main" val="1274465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27448" y="1412778"/>
            <a:ext cx="10657184" cy="1470025"/>
          </a:xfrm>
        </p:spPr>
        <p:txBody>
          <a:bodyPr/>
          <a:lstStyle>
            <a:lvl1pPr algn="l">
              <a:defRPr b="1" baseline="0">
                <a:solidFill>
                  <a:schemeClr val="bg1"/>
                </a:solidFill>
                <a:latin typeface="+mj-lt"/>
              </a:defRPr>
            </a:lvl1pPr>
          </a:lstStyle>
          <a:p>
            <a:r>
              <a:rPr lang="en-US" dirty="0"/>
              <a:t>CLICK TO EDIT MASTER TITLE STYLE</a:t>
            </a:r>
          </a:p>
        </p:txBody>
      </p:sp>
      <p:sp>
        <p:nvSpPr>
          <p:cNvPr id="3" name="Subtitle 2"/>
          <p:cNvSpPr>
            <a:spLocks noGrp="1"/>
          </p:cNvSpPr>
          <p:nvPr>
            <p:ph type="subTitle" idx="1"/>
          </p:nvPr>
        </p:nvSpPr>
        <p:spPr>
          <a:xfrm>
            <a:off x="1134221" y="2883051"/>
            <a:ext cx="6593960" cy="1914102"/>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833618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037ADB-4FB9-482D-A1A4-E1F489B212F5}" type="datetimeFigureOut">
              <a:rPr lang="en-US" smtClean="0"/>
              <a:t>10/20/2024</a:t>
            </a:fld>
            <a:endParaRPr lang="en-US"/>
          </a:p>
        </p:txBody>
      </p:sp>
      <p:sp>
        <p:nvSpPr>
          <p:cNvPr id="6" name="Slide Number Placeholder 5"/>
          <p:cNvSpPr>
            <a:spLocks noGrp="1"/>
          </p:cNvSpPr>
          <p:nvPr>
            <p:ph type="sldNum" sz="quarter" idx="12"/>
          </p:nvPr>
        </p:nvSpPr>
        <p:spPr/>
        <p:txBody>
          <a:bodyPr/>
          <a:lstStyle/>
          <a:p>
            <a:fld id="{5CE84AB2-A68C-446D-B258-F807154688F9}" type="slidenum">
              <a:rPr lang="en-US" smtClean="0"/>
              <a:t>‹#›</a:t>
            </a:fld>
            <a:endParaRPr lang="en-US"/>
          </a:p>
        </p:txBody>
      </p:sp>
    </p:spTree>
    <p:extLst>
      <p:ext uri="{BB962C8B-B14F-4D97-AF65-F5344CB8AC3E}">
        <p14:creationId xmlns:p14="http://schemas.microsoft.com/office/powerpoint/2010/main" val="2186767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8839200" y="274641"/>
            <a:ext cx="2743200" cy="5851525"/>
          </a:xfrm>
        </p:spPr>
        <p:txBody>
          <a:bodyPr vert="eaVert"/>
          <a:lstStyle>
            <a:lvl1pPr algn="l">
              <a:defRPr/>
            </a:lvl1pPr>
          </a:lstStyle>
          <a:p>
            <a:r>
              <a:rPr lang="en-US" dirty="0"/>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F037ADB-4FB9-482D-A1A4-E1F489B212F5}" type="datetimeFigureOut">
              <a:rPr lang="en-US" smtClean="0"/>
              <a:t>10/20/2024</a:t>
            </a:fld>
            <a:endParaRPr lang="en-US"/>
          </a:p>
        </p:txBody>
      </p:sp>
      <p:sp>
        <p:nvSpPr>
          <p:cNvPr id="6" name="Slide Number Placeholder 5"/>
          <p:cNvSpPr>
            <a:spLocks noGrp="1"/>
          </p:cNvSpPr>
          <p:nvPr>
            <p:ph type="sldNum" sz="quarter" idx="12"/>
          </p:nvPr>
        </p:nvSpPr>
        <p:spPr/>
        <p:txBody>
          <a:bodyPr/>
          <a:lstStyle/>
          <a:p>
            <a:fld id="{5CE84AB2-A68C-446D-B258-F807154688F9}" type="slidenum">
              <a:rPr lang="en-US" smtClean="0"/>
              <a:t>‹#›</a:t>
            </a:fld>
            <a:endParaRPr lang="en-US"/>
          </a:p>
        </p:txBody>
      </p:sp>
    </p:spTree>
    <p:extLst>
      <p:ext uri="{BB962C8B-B14F-4D97-AF65-F5344CB8AC3E}">
        <p14:creationId xmlns:p14="http://schemas.microsoft.com/office/powerpoint/2010/main" val="26791770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19403" y="188640"/>
            <a:ext cx="10753195" cy="980728"/>
          </a:xfrm>
        </p:spPr>
        <p:txBody>
          <a:bodyPr anchor="b">
            <a:noAutofit/>
          </a:bodyPr>
          <a:lstStyle>
            <a:lvl1pPr algn="l">
              <a:defRPr sz="32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CA" dirty="0"/>
          </a:p>
        </p:txBody>
      </p:sp>
      <p:sp>
        <p:nvSpPr>
          <p:cNvPr id="3" name="Subtitle 2"/>
          <p:cNvSpPr>
            <a:spLocks noGrp="1"/>
          </p:cNvSpPr>
          <p:nvPr>
            <p:ph type="subTitle" idx="1" hasCustomPrompt="1"/>
          </p:nvPr>
        </p:nvSpPr>
        <p:spPr>
          <a:xfrm>
            <a:off x="719403" y="1916832"/>
            <a:ext cx="10849205" cy="432048"/>
          </a:xfrm>
        </p:spPr>
        <p:txBody>
          <a:bodyPr>
            <a:noAutofit/>
          </a:bodyPr>
          <a:lstStyle>
            <a:lvl1pPr marL="0" indent="0" algn="l">
              <a:buNone/>
              <a:defRPr sz="2800" b="1">
                <a:solidFill>
                  <a:schemeClr val="tx1">
                    <a:lumMod val="65000"/>
                    <a:lumOff val="3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CA" dirty="0"/>
          </a:p>
        </p:txBody>
      </p:sp>
      <p:sp>
        <p:nvSpPr>
          <p:cNvPr id="8" name="Text Placeholder 2"/>
          <p:cNvSpPr>
            <a:spLocks noGrp="1"/>
          </p:cNvSpPr>
          <p:nvPr>
            <p:ph idx="10"/>
          </p:nvPr>
        </p:nvSpPr>
        <p:spPr>
          <a:xfrm>
            <a:off x="719403" y="2636912"/>
            <a:ext cx="10849205" cy="3096344"/>
          </a:xfrm>
          <a:prstGeom prst="rect">
            <a:avLst/>
          </a:prstGeom>
        </p:spPr>
        <p:txBody>
          <a:bodyPr vert="horz" lIns="91440" tIns="45720" rIns="91440" bIns="45720" rtlCol="0">
            <a:normAutofit/>
          </a:bodyPr>
          <a:lstStyle>
            <a:lvl1pPr>
              <a:defRPr>
                <a:solidFill>
                  <a:schemeClr val="tx1">
                    <a:lumMod val="65000"/>
                    <a:lumOff val="35000"/>
                  </a:schemeClr>
                </a:solidFill>
                <a:latin typeface="Arial" panose="020B0604020202020204" pitchFamily="34" charset="0"/>
                <a:cs typeface="Arial" panose="020B0604020202020204" pitchFamily="34" charset="0"/>
              </a:defRPr>
            </a:lvl1pPr>
            <a:lvl2pPr>
              <a:defRPr>
                <a:solidFill>
                  <a:schemeClr val="tx1">
                    <a:lumMod val="65000"/>
                    <a:lumOff val="35000"/>
                  </a:schemeClr>
                </a:solidFill>
                <a:latin typeface="Arial" panose="020B0604020202020204" pitchFamily="34" charset="0"/>
                <a:cs typeface="Arial" panose="020B0604020202020204" pitchFamily="34" charset="0"/>
              </a:defRPr>
            </a:lvl2pPr>
            <a:lvl3pPr>
              <a:defRPr>
                <a:solidFill>
                  <a:schemeClr val="tx1">
                    <a:lumMod val="65000"/>
                    <a:lumOff val="35000"/>
                  </a:schemeClr>
                </a:solidFill>
                <a:latin typeface="Arial" panose="020B0604020202020204" pitchFamily="34" charset="0"/>
                <a:cs typeface="Arial" panose="020B0604020202020204" pitchFamily="34" charset="0"/>
              </a:defRPr>
            </a:lvl3pPr>
            <a:lvl4pPr>
              <a:defRPr>
                <a:solidFill>
                  <a:schemeClr val="tx1">
                    <a:lumMod val="65000"/>
                    <a:lumOff val="35000"/>
                  </a:schemeClr>
                </a:solidFill>
                <a:latin typeface="Arial" panose="020B0604020202020204" pitchFamily="34" charset="0"/>
                <a:cs typeface="Arial" panose="020B0604020202020204" pitchFamily="34" charset="0"/>
              </a:defRPr>
            </a:lvl4pPr>
            <a:lvl5pPr>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14210550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1371" y="1122363"/>
            <a:ext cx="11329259" cy="2387600"/>
          </a:xfrm>
        </p:spPr>
        <p:txBody>
          <a:bodyPr anchor="b"/>
          <a:lstStyle>
            <a:lvl1pPr algn="ctr">
              <a:defRPr sz="6000" b="1">
                <a:solidFill>
                  <a:schemeClr val="tx1">
                    <a:lumMod val="65000"/>
                    <a:lumOff val="35000"/>
                  </a:schemeClr>
                </a:solidFill>
                <a:latin typeface="Arial" panose="020B0604020202020204" pitchFamily="34" charset="0"/>
                <a:cs typeface="Arial" panose="020B0604020202020204" pitchFamily="34" charset="0"/>
              </a:defRPr>
            </a:lvl1pPr>
          </a:lstStyle>
          <a:p>
            <a:r>
              <a:rPr lang="en-US" dirty="0"/>
              <a:t>CLICK TO EDIT MASTER TITLE STYLE</a:t>
            </a:r>
            <a:endParaRPr lang="en-CA" dirty="0"/>
          </a:p>
        </p:txBody>
      </p:sp>
      <p:sp>
        <p:nvSpPr>
          <p:cNvPr id="3" name="Subtitle 2"/>
          <p:cNvSpPr>
            <a:spLocks noGrp="1"/>
          </p:cNvSpPr>
          <p:nvPr>
            <p:ph type="subTitle" idx="1" hasCustomPrompt="1"/>
          </p:nvPr>
        </p:nvSpPr>
        <p:spPr>
          <a:xfrm>
            <a:off x="838200" y="3602038"/>
            <a:ext cx="9829800" cy="1655762"/>
          </a:xfrm>
        </p:spPr>
        <p:txBody>
          <a:bodyPr/>
          <a:lstStyle>
            <a:lvl1pPr marL="0" indent="0" algn="ctr">
              <a:buNone/>
              <a:defRPr sz="2400" b="1">
                <a:solidFill>
                  <a:schemeClr val="tx1">
                    <a:lumMod val="65000"/>
                    <a:lumOff val="3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CA" dirty="0"/>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94A30E44-05C0-4260-B99B-E186AF5B1155}" type="datetimeFigureOut">
              <a:rPr lang="en-CA" smtClean="0"/>
              <a:pPr/>
              <a:t>2024-10-20</a:t>
            </a:fld>
            <a:endParaRPr lang="en-CA"/>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CA"/>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EABB74C-5149-46DF-A834-AD57A63B04DC}" type="slidenum">
              <a:rPr lang="en-CA" smtClean="0"/>
              <a:pPr/>
              <a:t>‹#›</a:t>
            </a:fld>
            <a:endParaRPr lang="en-CA"/>
          </a:p>
        </p:txBody>
      </p:sp>
    </p:spTree>
    <p:extLst>
      <p:ext uri="{BB962C8B-B14F-4D97-AF65-F5344CB8AC3E}">
        <p14:creationId xmlns:p14="http://schemas.microsoft.com/office/powerpoint/2010/main" val="39366965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lumMod val="65000"/>
                    <a:lumOff val="35000"/>
                  </a:schemeClr>
                </a:solidFill>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94A30E44-05C0-4260-B99B-E186AF5B1155}" type="datetimeFigureOut">
              <a:rPr lang="en-CA" smtClean="0"/>
              <a:t>2024-10-20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EABB74C-5149-46DF-A834-AD57A63B04DC}" type="slidenum">
              <a:rPr lang="en-CA" smtClean="0"/>
              <a:t>‹#›</a:t>
            </a:fld>
            <a:endParaRPr lang="en-CA"/>
          </a:p>
        </p:txBody>
      </p:sp>
    </p:spTree>
    <p:extLst>
      <p:ext uri="{BB962C8B-B14F-4D97-AF65-F5344CB8AC3E}">
        <p14:creationId xmlns:p14="http://schemas.microsoft.com/office/powerpoint/2010/main" val="16953887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1709739"/>
            <a:ext cx="10515600" cy="2852737"/>
          </a:xfrm>
        </p:spPr>
        <p:txBody>
          <a:bodyPr anchor="b"/>
          <a:lstStyle>
            <a:lvl1pPr>
              <a:defRPr sz="6000"/>
            </a:lvl1pPr>
          </a:lstStyle>
          <a:p>
            <a:r>
              <a:rPr lang="en-US" dirty="0"/>
              <a:t>CLICK TO EDIT MASTER TITLE STYLE</a:t>
            </a:r>
            <a:endParaRPr lang="en-CA" dirty="0"/>
          </a:p>
        </p:txBody>
      </p:sp>
      <p:sp>
        <p:nvSpPr>
          <p:cNvPr id="3" name="Text Placeholder 2"/>
          <p:cNvSpPr>
            <a:spLocks noGrp="1"/>
          </p:cNvSpPr>
          <p:nvPr>
            <p:ph type="body" idx="1" hasCustomPrompt="1"/>
          </p:nvPr>
        </p:nvSpPr>
        <p:spPr>
          <a:xfrm>
            <a:off x="831851" y="4589464"/>
            <a:ext cx="10515600" cy="783753"/>
          </a:xfrm>
        </p:spPr>
        <p:txBody>
          <a:bodyPr/>
          <a:lstStyle>
            <a:lvl1pPr marL="0" indent="0">
              <a:buNone/>
              <a:defRPr sz="2400" b="1">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94A30E44-05C0-4260-B99B-E186AF5B1155}" type="datetimeFigureOut">
              <a:rPr lang="en-CA" smtClean="0"/>
              <a:t>2024-10-20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EABB74C-5149-46DF-A834-AD57A63B04DC}" type="slidenum">
              <a:rPr lang="en-CA" smtClean="0"/>
              <a:t>‹#›</a:t>
            </a:fld>
            <a:endParaRPr lang="en-CA"/>
          </a:p>
        </p:txBody>
      </p:sp>
    </p:spTree>
    <p:extLst>
      <p:ext uri="{BB962C8B-B14F-4D97-AF65-F5344CB8AC3E}">
        <p14:creationId xmlns:p14="http://schemas.microsoft.com/office/powerpoint/2010/main" val="13152675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endParaRPr lang="en-CA" dirty="0"/>
          </a:p>
        </p:txBody>
      </p:sp>
      <p:sp>
        <p:nvSpPr>
          <p:cNvPr id="3" name="Content Placeholder 2"/>
          <p:cNvSpPr>
            <a:spLocks noGrp="1"/>
          </p:cNvSpPr>
          <p:nvPr>
            <p:ph sz="half" idx="1"/>
          </p:nvPr>
        </p:nvSpPr>
        <p:spPr>
          <a:xfrm>
            <a:off x="838200" y="1825626"/>
            <a:ext cx="5156200" cy="383562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825626"/>
            <a:ext cx="5156200" cy="383562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94A30E44-05C0-4260-B99B-E186AF5B1155}" type="datetimeFigureOut">
              <a:rPr lang="en-CA" smtClean="0"/>
              <a:t>2024-10-20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0EABB74C-5149-46DF-A834-AD57A63B04DC}" type="slidenum">
              <a:rPr lang="en-CA" smtClean="0"/>
              <a:t>‹#›</a:t>
            </a:fld>
            <a:endParaRPr lang="en-CA"/>
          </a:p>
        </p:txBody>
      </p:sp>
    </p:spTree>
    <p:extLst>
      <p:ext uri="{BB962C8B-B14F-4D97-AF65-F5344CB8AC3E}">
        <p14:creationId xmlns:p14="http://schemas.microsoft.com/office/powerpoint/2010/main" val="30497166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0317" y="365126"/>
            <a:ext cx="10515600" cy="1325563"/>
          </a:xfrm>
        </p:spPr>
        <p:txBody>
          <a:bodyPr/>
          <a:lstStyle/>
          <a:p>
            <a:r>
              <a:rPr lang="en-US" dirty="0"/>
              <a:t>CLICK TO EDIT MASTER TITLE STYLE</a:t>
            </a:r>
            <a:endParaRPr lang="en-CA" dirty="0"/>
          </a:p>
        </p:txBody>
      </p:sp>
      <p:sp>
        <p:nvSpPr>
          <p:cNvPr id="3" name="Text Placeholder 2"/>
          <p:cNvSpPr>
            <a:spLocks noGrp="1"/>
          </p:cNvSpPr>
          <p:nvPr>
            <p:ph type="body" idx="1" hasCustomPrompt="1"/>
          </p:nvPr>
        </p:nvSpPr>
        <p:spPr>
          <a:xfrm>
            <a:off x="840318" y="1681163"/>
            <a:ext cx="5158316"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40318" y="2505076"/>
            <a:ext cx="5158316" cy="31561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hasCustomPrompt="1"/>
          </p:nvPr>
        </p:nvSpPr>
        <p:spPr>
          <a:xfrm>
            <a:off x="6172200" y="1681163"/>
            <a:ext cx="5183717"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6"/>
            <a:ext cx="5183717" cy="31561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94A30E44-05C0-4260-B99B-E186AF5B1155}" type="datetimeFigureOut">
              <a:rPr lang="en-CA" smtClean="0"/>
              <a:t>2024-10-20</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0EABB74C-5149-46DF-A834-AD57A63B04DC}" type="slidenum">
              <a:rPr lang="en-CA" smtClean="0"/>
              <a:t>‹#›</a:t>
            </a:fld>
            <a:endParaRPr lang="en-CA"/>
          </a:p>
        </p:txBody>
      </p:sp>
    </p:spTree>
    <p:extLst>
      <p:ext uri="{BB962C8B-B14F-4D97-AF65-F5344CB8AC3E}">
        <p14:creationId xmlns:p14="http://schemas.microsoft.com/office/powerpoint/2010/main" val="15478440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endParaRPr lang="en-CA" dirty="0"/>
          </a:p>
        </p:txBody>
      </p:sp>
      <p:sp>
        <p:nvSpPr>
          <p:cNvPr id="3" name="Date Placeholder 2"/>
          <p:cNvSpPr>
            <a:spLocks noGrp="1"/>
          </p:cNvSpPr>
          <p:nvPr>
            <p:ph type="dt" sz="half" idx="10"/>
          </p:nvPr>
        </p:nvSpPr>
        <p:spPr/>
        <p:txBody>
          <a:bodyPr/>
          <a:lstStyle/>
          <a:p>
            <a:fld id="{94A30E44-05C0-4260-B99B-E186AF5B1155}" type="datetimeFigureOut">
              <a:rPr lang="en-CA" smtClean="0"/>
              <a:t>2024-10-20</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0EABB74C-5149-46DF-A834-AD57A63B04DC}" type="slidenum">
              <a:rPr lang="en-CA" smtClean="0"/>
              <a:t>‹#›</a:t>
            </a:fld>
            <a:endParaRPr lang="en-CA"/>
          </a:p>
        </p:txBody>
      </p:sp>
    </p:spTree>
    <p:extLst>
      <p:ext uri="{BB962C8B-B14F-4D97-AF65-F5344CB8AC3E}">
        <p14:creationId xmlns:p14="http://schemas.microsoft.com/office/powerpoint/2010/main" val="9179403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A30E44-05C0-4260-B99B-E186AF5B1155}" type="datetimeFigureOut">
              <a:rPr lang="en-CA" smtClean="0"/>
              <a:t>2024-10-20</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0EABB74C-5149-46DF-A834-AD57A63B04DC}" type="slidenum">
              <a:rPr lang="en-CA" smtClean="0"/>
              <a:t>‹#›</a:t>
            </a:fld>
            <a:endParaRPr lang="en-CA"/>
          </a:p>
        </p:txBody>
      </p:sp>
    </p:spTree>
    <p:extLst>
      <p:ext uri="{BB962C8B-B14F-4D97-AF65-F5344CB8AC3E}">
        <p14:creationId xmlns:p14="http://schemas.microsoft.com/office/powerpoint/2010/main" val="2332664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cap="all" baseline="0"/>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037ADB-4FB9-482D-A1A4-E1F489B212F5}" type="datetimeFigureOut">
              <a:rPr lang="en-US" smtClean="0"/>
              <a:t>10/20/2024</a:t>
            </a:fld>
            <a:endParaRPr lang="en-US"/>
          </a:p>
        </p:txBody>
      </p:sp>
      <p:sp>
        <p:nvSpPr>
          <p:cNvPr id="6" name="Slide Number Placeholder 5"/>
          <p:cNvSpPr>
            <a:spLocks noGrp="1"/>
          </p:cNvSpPr>
          <p:nvPr>
            <p:ph type="sldNum" sz="quarter" idx="12"/>
          </p:nvPr>
        </p:nvSpPr>
        <p:spPr/>
        <p:txBody>
          <a:bodyPr/>
          <a:lstStyle/>
          <a:p>
            <a:fld id="{5CE84AB2-A68C-446D-B258-F807154688F9}" type="slidenum">
              <a:rPr lang="en-US" smtClean="0"/>
              <a:t>‹#›</a:t>
            </a:fld>
            <a:endParaRPr lang="en-US"/>
          </a:p>
        </p:txBody>
      </p:sp>
    </p:spTree>
    <p:extLst>
      <p:ext uri="{BB962C8B-B14F-4D97-AF65-F5344CB8AC3E}">
        <p14:creationId xmlns:p14="http://schemas.microsoft.com/office/powerpoint/2010/main" val="9209134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0318" y="457200"/>
            <a:ext cx="3932767" cy="1600200"/>
          </a:xfrm>
        </p:spPr>
        <p:txBody>
          <a:bodyPr anchor="b"/>
          <a:lstStyle>
            <a:lvl1pPr>
              <a:defRPr sz="3200"/>
            </a:lvl1pPr>
          </a:lstStyle>
          <a:p>
            <a:r>
              <a:rPr lang="en-US" dirty="0"/>
              <a:t>CLICK TO EDIT MASTER TITLE STYLE</a:t>
            </a:r>
            <a:endParaRPr lang="en-CA" dirty="0"/>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4A30E44-05C0-4260-B99B-E186AF5B1155}" type="datetimeFigureOut">
              <a:rPr lang="en-CA" smtClean="0"/>
              <a:t>2024-10-20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0EABB74C-5149-46DF-A834-AD57A63B04DC}" type="slidenum">
              <a:rPr lang="en-CA" smtClean="0"/>
              <a:t>‹#›</a:t>
            </a:fld>
            <a:endParaRPr lang="en-CA"/>
          </a:p>
        </p:txBody>
      </p:sp>
    </p:spTree>
    <p:extLst>
      <p:ext uri="{BB962C8B-B14F-4D97-AF65-F5344CB8AC3E}">
        <p14:creationId xmlns:p14="http://schemas.microsoft.com/office/powerpoint/2010/main" val="29486432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0318" y="457200"/>
            <a:ext cx="3932767" cy="1600200"/>
          </a:xfrm>
        </p:spPr>
        <p:txBody>
          <a:bodyPr anchor="b"/>
          <a:lstStyle>
            <a:lvl1pPr>
              <a:defRPr sz="3200"/>
            </a:lvl1pPr>
          </a:lstStyle>
          <a:p>
            <a:r>
              <a:rPr lang="en-US" dirty="0"/>
              <a:t>CLICK TO EDIT MASTER TITLE STYLE</a:t>
            </a:r>
            <a:endParaRPr lang="en-CA" dirty="0"/>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4A30E44-05C0-4260-B99B-E186AF5B1155}" type="datetimeFigureOut">
              <a:rPr lang="en-CA" smtClean="0"/>
              <a:t>2024-10-20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0EABB74C-5149-46DF-A834-AD57A63B04DC}" type="slidenum">
              <a:rPr lang="en-CA" smtClean="0"/>
              <a:t>‹#›</a:t>
            </a:fld>
            <a:endParaRPr lang="en-CA"/>
          </a:p>
        </p:txBody>
      </p:sp>
    </p:spTree>
    <p:extLst>
      <p:ext uri="{BB962C8B-B14F-4D97-AF65-F5344CB8AC3E}">
        <p14:creationId xmlns:p14="http://schemas.microsoft.com/office/powerpoint/2010/main" val="22770495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endParaRPr lang="en-CA"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94A30E44-05C0-4260-B99B-E186AF5B1155}" type="datetimeFigureOut">
              <a:rPr lang="en-CA" smtClean="0"/>
              <a:t>2024-10-20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EABB74C-5149-46DF-A834-AD57A63B04DC}" type="slidenum">
              <a:rPr lang="en-CA" smtClean="0"/>
              <a:t>‹#›</a:t>
            </a:fld>
            <a:endParaRPr lang="en-CA"/>
          </a:p>
        </p:txBody>
      </p:sp>
    </p:spTree>
    <p:extLst>
      <p:ext uri="{BB962C8B-B14F-4D97-AF65-F5344CB8AC3E}">
        <p14:creationId xmlns:p14="http://schemas.microsoft.com/office/powerpoint/2010/main" val="3657678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8724901" y="365125"/>
            <a:ext cx="2628900" cy="5811838"/>
          </a:xfrm>
        </p:spPr>
        <p:txBody>
          <a:bodyPr vert="eaVert"/>
          <a:lstStyle/>
          <a:p>
            <a:r>
              <a:rPr lang="en-US" dirty="0"/>
              <a:t>CLICK TO EDIT MASTER TITLE STYLE</a:t>
            </a:r>
            <a:endParaRPr lang="en-CA" dirty="0"/>
          </a:p>
        </p:txBody>
      </p:sp>
      <p:sp>
        <p:nvSpPr>
          <p:cNvPr id="3" name="Vertical Text Placeholder 2"/>
          <p:cNvSpPr>
            <a:spLocks noGrp="1"/>
          </p:cNvSpPr>
          <p:nvPr>
            <p:ph type="body" orient="vert" idx="1"/>
          </p:nvPr>
        </p:nvSpPr>
        <p:spPr>
          <a:xfrm>
            <a:off x="838201" y="365125"/>
            <a:ext cx="76835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94A30E44-05C0-4260-B99B-E186AF5B1155}" type="datetimeFigureOut">
              <a:rPr lang="en-CA" smtClean="0"/>
              <a:t>2024-10-20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EABB74C-5149-46DF-A834-AD57A63B04DC}" type="slidenum">
              <a:rPr lang="en-CA" smtClean="0"/>
              <a:t>‹#›</a:t>
            </a:fld>
            <a:endParaRPr lang="en-CA"/>
          </a:p>
        </p:txBody>
      </p:sp>
    </p:spTree>
    <p:extLst>
      <p:ext uri="{BB962C8B-B14F-4D97-AF65-F5344CB8AC3E}">
        <p14:creationId xmlns:p14="http://schemas.microsoft.com/office/powerpoint/2010/main" val="3842908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hasCustomPrompt="1"/>
          </p:nvPr>
        </p:nvSpPr>
        <p:spPr>
          <a:xfrm>
            <a:off x="963084" y="2906713"/>
            <a:ext cx="10363200" cy="1500187"/>
          </a:xfrm>
        </p:spPr>
        <p:txBody>
          <a:bodyPr anchor="b"/>
          <a:lstStyle>
            <a:lvl1pPr marL="0" indent="0">
              <a:buNone/>
              <a:defRPr sz="2000" b="1">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6F037ADB-4FB9-482D-A1A4-E1F489B212F5}" type="datetimeFigureOut">
              <a:rPr lang="en-US" smtClean="0"/>
              <a:t>10/20/2024</a:t>
            </a:fld>
            <a:endParaRPr lang="en-US"/>
          </a:p>
        </p:txBody>
      </p:sp>
      <p:sp>
        <p:nvSpPr>
          <p:cNvPr id="6" name="Slide Number Placeholder 5"/>
          <p:cNvSpPr>
            <a:spLocks noGrp="1"/>
          </p:cNvSpPr>
          <p:nvPr>
            <p:ph type="sldNum" sz="quarter" idx="12"/>
          </p:nvPr>
        </p:nvSpPr>
        <p:spPr/>
        <p:txBody>
          <a:bodyPr/>
          <a:lstStyle/>
          <a:p>
            <a:fld id="{5CE84AB2-A68C-446D-B258-F807154688F9}" type="slidenum">
              <a:rPr lang="en-US" smtClean="0"/>
              <a:t>‹#›</a:t>
            </a:fld>
            <a:endParaRPr lang="en-US"/>
          </a:p>
        </p:txBody>
      </p:sp>
    </p:spTree>
    <p:extLst>
      <p:ext uri="{BB962C8B-B14F-4D97-AF65-F5344CB8AC3E}">
        <p14:creationId xmlns:p14="http://schemas.microsoft.com/office/powerpoint/2010/main" val="3403072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cap="all" baseline="0"/>
            </a:lvl1p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solidFill>
                  <a:schemeClr val="tx1">
                    <a:lumMod val="65000"/>
                    <a:lumOff val="35000"/>
                  </a:schemeClr>
                </a:solidFill>
              </a:defRPr>
            </a:lvl1pPr>
            <a:lvl2pPr>
              <a:defRPr sz="2400">
                <a:solidFill>
                  <a:schemeClr val="tx1">
                    <a:lumMod val="65000"/>
                    <a:lumOff val="35000"/>
                  </a:schemeClr>
                </a:solidFill>
              </a:defRPr>
            </a:lvl2pPr>
            <a:lvl3pPr>
              <a:defRPr sz="2000">
                <a:solidFill>
                  <a:schemeClr val="tx1">
                    <a:lumMod val="65000"/>
                    <a:lumOff val="35000"/>
                  </a:schemeClr>
                </a:solidFill>
              </a:defRPr>
            </a:lvl3pPr>
            <a:lvl4pPr>
              <a:defRPr sz="1800">
                <a:solidFill>
                  <a:schemeClr val="tx1">
                    <a:lumMod val="65000"/>
                    <a:lumOff val="35000"/>
                  </a:schemeClr>
                </a:solidFill>
              </a:defRPr>
            </a:lvl4pPr>
            <a:lvl5pPr>
              <a:defRPr sz="1800">
                <a:solidFill>
                  <a:schemeClr val="tx1">
                    <a:lumMod val="65000"/>
                    <a:lumOff val="35000"/>
                  </a:schemeClr>
                </a:solidFill>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3"/>
            <a:ext cx="5384800" cy="4525963"/>
          </a:xfrm>
        </p:spPr>
        <p:txBody>
          <a:bodyPr/>
          <a:lstStyle>
            <a:lvl1pPr>
              <a:defRPr sz="2800">
                <a:solidFill>
                  <a:schemeClr val="tx1">
                    <a:lumMod val="65000"/>
                    <a:lumOff val="35000"/>
                  </a:schemeClr>
                </a:solidFill>
              </a:defRPr>
            </a:lvl1pPr>
            <a:lvl2pPr>
              <a:defRPr sz="2400">
                <a:solidFill>
                  <a:schemeClr val="tx1">
                    <a:lumMod val="65000"/>
                    <a:lumOff val="35000"/>
                  </a:schemeClr>
                </a:solidFill>
              </a:defRPr>
            </a:lvl2pPr>
            <a:lvl3pPr>
              <a:defRPr sz="2000">
                <a:solidFill>
                  <a:schemeClr val="tx1">
                    <a:lumMod val="65000"/>
                    <a:lumOff val="35000"/>
                  </a:schemeClr>
                </a:solidFill>
              </a:defRPr>
            </a:lvl3pPr>
            <a:lvl4pPr>
              <a:defRPr sz="1800">
                <a:solidFill>
                  <a:schemeClr val="tx1">
                    <a:lumMod val="65000"/>
                    <a:lumOff val="35000"/>
                  </a:schemeClr>
                </a:solidFill>
              </a:defRPr>
            </a:lvl4pPr>
            <a:lvl5pPr>
              <a:defRPr sz="1800">
                <a:solidFill>
                  <a:schemeClr val="tx1">
                    <a:lumMod val="65000"/>
                    <a:lumOff val="35000"/>
                  </a:schemeClr>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F037ADB-4FB9-482D-A1A4-E1F489B212F5}" type="datetimeFigureOut">
              <a:rPr lang="en-US" smtClean="0"/>
              <a:t>10/20/2024</a:t>
            </a:fld>
            <a:endParaRPr lang="en-US"/>
          </a:p>
        </p:txBody>
      </p:sp>
      <p:sp>
        <p:nvSpPr>
          <p:cNvPr id="7" name="Slide Number Placeholder 6"/>
          <p:cNvSpPr>
            <a:spLocks noGrp="1"/>
          </p:cNvSpPr>
          <p:nvPr>
            <p:ph type="sldNum" sz="quarter" idx="12"/>
          </p:nvPr>
        </p:nvSpPr>
        <p:spPr/>
        <p:txBody>
          <a:bodyPr/>
          <a:lstStyle/>
          <a:p>
            <a:fld id="{5CE84AB2-A68C-446D-B258-F807154688F9}" type="slidenum">
              <a:rPr lang="en-US" smtClean="0"/>
              <a:t>‹#›</a:t>
            </a:fld>
            <a:endParaRPr lang="en-US"/>
          </a:p>
        </p:txBody>
      </p:sp>
    </p:spTree>
    <p:extLst>
      <p:ext uri="{BB962C8B-B14F-4D97-AF65-F5344CB8AC3E}">
        <p14:creationId xmlns:p14="http://schemas.microsoft.com/office/powerpoint/2010/main" val="3079073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cap="all" baseline="0"/>
            </a:lvl1pPr>
          </a:lstStyle>
          <a:p>
            <a:r>
              <a:rPr lang="en-US" dirty="0"/>
              <a:t>Click to edit Master title style</a:t>
            </a:r>
          </a:p>
        </p:txBody>
      </p:sp>
      <p:sp>
        <p:nvSpPr>
          <p:cNvPr id="3" name="Text Placeholder 2"/>
          <p:cNvSpPr>
            <a:spLocks noGrp="1"/>
          </p:cNvSpPr>
          <p:nvPr>
            <p:ph type="body" idx="1" hasCustomPrompt="1"/>
          </p:nvPr>
        </p:nvSpPr>
        <p:spPr>
          <a:xfrm>
            <a:off x="609600" y="1535113"/>
            <a:ext cx="5386917" cy="639762"/>
          </a:xfrm>
        </p:spPr>
        <p:txBody>
          <a:bodyPr anchor="b">
            <a:noAutofit/>
          </a:bodyPr>
          <a:lstStyle>
            <a:lvl1pPr marL="0" indent="0">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solidFill>
                  <a:schemeClr val="tx1">
                    <a:lumMod val="65000"/>
                    <a:lumOff val="35000"/>
                  </a:schemeClr>
                </a:solidFill>
              </a:defRPr>
            </a:lvl1pPr>
            <a:lvl2pPr>
              <a:defRPr sz="2000">
                <a:solidFill>
                  <a:schemeClr val="tx1">
                    <a:lumMod val="65000"/>
                    <a:lumOff val="35000"/>
                  </a:schemeClr>
                </a:solidFill>
              </a:defRPr>
            </a:lvl2pPr>
            <a:lvl3pPr>
              <a:defRPr sz="1800">
                <a:solidFill>
                  <a:schemeClr val="tx1">
                    <a:lumMod val="65000"/>
                    <a:lumOff val="35000"/>
                  </a:schemeClr>
                </a:solidFill>
              </a:defRPr>
            </a:lvl3pPr>
            <a:lvl4pPr>
              <a:defRPr sz="1600">
                <a:solidFill>
                  <a:schemeClr val="tx1">
                    <a:lumMod val="65000"/>
                    <a:lumOff val="35000"/>
                  </a:schemeClr>
                </a:solidFill>
              </a:defRPr>
            </a:lvl4pPr>
            <a:lvl5pPr>
              <a:defRPr sz="1600">
                <a:solidFill>
                  <a:schemeClr val="tx1">
                    <a:lumMod val="65000"/>
                    <a:lumOff val="35000"/>
                  </a:schemeClr>
                </a:solidFill>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93369" y="1535113"/>
            <a:ext cx="5389033" cy="639762"/>
          </a:xfrm>
        </p:spPr>
        <p:txBody>
          <a:bodyPr anchor="b">
            <a:noAutofit/>
          </a:bodyPr>
          <a:lstStyle>
            <a:lvl1pPr marL="0" indent="0">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solidFill>
                  <a:schemeClr val="tx1">
                    <a:lumMod val="65000"/>
                    <a:lumOff val="35000"/>
                  </a:schemeClr>
                </a:solidFill>
              </a:defRPr>
            </a:lvl1pPr>
            <a:lvl2pPr>
              <a:defRPr sz="2000">
                <a:solidFill>
                  <a:schemeClr val="tx1">
                    <a:lumMod val="65000"/>
                    <a:lumOff val="35000"/>
                  </a:schemeClr>
                </a:solidFill>
              </a:defRPr>
            </a:lvl2pPr>
            <a:lvl3pPr>
              <a:defRPr sz="1800">
                <a:solidFill>
                  <a:schemeClr val="tx1">
                    <a:lumMod val="65000"/>
                    <a:lumOff val="35000"/>
                  </a:schemeClr>
                </a:solidFill>
              </a:defRPr>
            </a:lvl3pPr>
            <a:lvl4pPr>
              <a:defRPr sz="1600">
                <a:solidFill>
                  <a:schemeClr val="tx1">
                    <a:lumMod val="65000"/>
                    <a:lumOff val="35000"/>
                  </a:schemeClr>
                </a:solidFill>
              </a:defRPr>
            </a:lvl4pPr>
            <a:lvl5pPr>
              <a:defRPr sz="1600">
                <a:solidFill>
                  <a:schemeClr val="tx1">
                    <a:lumMod val="65000"/>
                    <a:lumOff val="35000"/>
                  </a:schemeClr>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F037ADB-4FB9-482D-A1A4-E1F489B212F5}" type="datetimeFigureOut">
              <a:rPr lang="en-US" smtClean="0"/>
              <a:t>10/20/2024</a:t>
            </a:fld>
            <a:endParaRPr lang="en-US"/>
          </a:p>
        </p:txBody>
      </p:sp>
      <p:sp>
        <p:nvSpPr>
          <p:cNvPr id="9" name="Slide Number Placeholder 8"/>
          <p:cNvSpPr>
            <a:spLocks noGrp="1"/>
          </p:cNvSpPr>
          <p:nvPr>
            <p:ph type="sldNum" sz="quarter" idx="12"/>
          </p:nvPr>
        </p:nvSpPr>
        <p:spPr/>
        <p:txBody>
          <a:bodyPr/>
          <a:lstStyle/>
          <a:p>
            <a:fld id="{5CE84AB2-A68C-446D-B258-F807154688F9}" type="slidenum">
              <a:rPr lang="en-US" smtClean="0"/>
              <a:t>‹#›</a:t>
            </a:fld>
            <a:endParaRPr lang="en-US"/>
          </a:p>
        </p:txBody>
      </p:sp>
    </p:spTree>
    <p:extLst>
      <p:ext uri="{BB962C8B-B14F-4D97-AF65-F5344CB8AC3E}">
        <p14:creationId xmlns:p14="http://schemas.microsoft.com/office/powerpoint/2010/main" val="2309549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a:solidFill>
                  <a:schemeClr val="tx1">
                    <a:lumMod val="65000"/>
                    <a:lumOff val="35000"/>
                  </a:schemeClr>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6F037ADB-4FB9-482D-A1A4-E1F489B212F5}" type="datetimeFigureOut">
              <a:rPr lang="en-US" smtClean="0"/>
              <a:t>10/20/2024</a:t>
            </a:fld>
            <a:endParaRPr lang="en-US"/>
          </a:p>
        </p:txBody>
      </p:sp>
      <p:sp>
        <p:nvSpPr>
          <p:cNvPr id="5" name="Slide Number Placeholder 4"/>
          <p:cNvSpPr>
            <a:spLocks noGrp="1"/>
          </p:cNvSpPr>
          <p:nvPr>
            <p:ph type="sldNum" sz="quarter" idx="12"/>
          </p:nvPr>
        </p:nvSpPr>
        <p:spPr/>
        <p:txBody>
          <a:bodyPr/>
          <a:lstStyle/>
          <a:p>
            <a:fld id="{5CE84AB2-A68C-446D-B258-F807154688F9}" type="slidenum">
              <a:rPr lang="en-US" smtClean="0"/>
              <a:t>‹#›</a:t>
            </a:fld>
            <a:endParaRPr lang="en-US"/>
          </a:p>
        </p:txBody>
      </p:sp>
    </p:spTree>
    <p:extLst>
      <p:ext uri="{BB962C8B-B14F-4D97-AF65-F5344CB8AC3E}">
        <p14:creationId xmlns:p14="http://schemas.microsoft.com/office/powerpoint/2010/main" val="2312977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037ADB-4FB9-482D-A1A4-E1F489B212F5}" type="datetimeFigureOut">
              <a:rPr lang="en-US" smtClean="0"/>
              <a:t>10/20/2024</a:t>
            </a:fld>
            <a:endParaRPr lang="en-US"/>
          </a:p>
        </p:txBody>
      </p:sp>
      <p:sp>
        <p:nvSpPr>
          <p:cNvPr id="4" name="Slide Number Placeholder 3"/>
          <p:cNvSpPr>
            <a:spLocks noGrp="1"/>
          </p:cNvSpPr>
          <p:nvPr>
            <p:ph type="sldNum" sz="quarter" idx="12"/>
          </p:nvPr>
        </p:nvSpPr>
        <p:spPr/>
        <p:txBody>
          <a:bodyPr/>
          <a:lstStyle/>
          <a:p>
            <a:fld id="{5CE84AB2-A68C-446D-B258-F807154688F9}" type="slidenum">
              <a:rPr lang="en-US" smtClean="0"/>
              <a:t>‹#›</a:t>
            </a:fld>
            <a:endParaRPr lang="en-US"/>
          </a:p>
        </p:txBody>
      </p:sp>
    </p:spTree>
    <p:extLst>
      <p:ext uri="{BB962C8B-B14F-4D97-AF65-F5344CB8AC3E}">
        <p14:creationId xmlns:p14="http://schemas.microsoft.com/office/powerpoint/2010/main" val="1431010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2" y="273050"/>
            <a:ext cx="4011084" cy="11620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solidFill>
                  <a:schemeClr val="tx1">
                    <a:lumMod val="65000"/>
                    <a:lumOff val="35000"/>
                  </a:schemeClr>
                </a:solidFill>
              </a:defRPr>
            </a:lvl1pPr>
            <a:lvl2pPr>
              <a:defRPr sz="2800">
                <a:solidFill>
                  <a:schemeClr val="tx1">
                    <a:lumMod val="65000"/>
                    <a:lumOff val="35000"/>
                  </a:schemeClr>
                </a:solidFill>
              </a:defRPr>
            </a:lvl2pPr>
            <a:lvl3pPr>
              <a:defRPr sz="2400">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5" name="Date Placeholder 4"/>
          <p:cNvSpPr>
            <a:spLocks noGrp="1"/>
          </p:cNvSpPr>
          <p:nvPr>
            <p:ph type="dt" sz="half" idx="10"/>
          </p:nvPr>
        </p:nvSpPr>
        <p:spPr/>
        <p:txBody>
          <a:bodyPr/>
          <a:lstStyle/>
          <a:p>
            <a:fld id="{6F037ADB-4FB9-482D-A1A4-E1F489B212F5}" type="datetimeFigureOut">
              <a:rPr lang="en-US" smtClean="0"/>
              <a:t>10/20/2024</a:t>
            </a:fld>
            <a:endParaRPr lang="en-US"/>
          </a:p>
        </p:txBody>
      </p:sp>
      <p:sp>
        <p:nvSpPr>
          <p:cNvPr id="7" name="Slide Number Placeholder 6"/>
          <p:cNvSpPr>
            <a:spLocks noGrp="1"/>
          </p:cNvSpPr>
          <p:nvPr>
            <p:ph type="sldNum" sz="quarter" idx="12"/>
          </p:nvPr>
        </p:nvSpPr>
        <p:spPr/>
        <p:txBody>
          <a:bodyPr/>
          <a:lstStyle/>
          <a:p>
            <a:fld id="{5CE84AB2-A68C-446D-B258-F807154688F9}" type="slidenum">
              <a:rPr lang="en-US" smtClean="0"/>
              <a:t>‹#›</a:t>
            </a:fld>
            <a:endParaRPr lang="en-US"/>
          </a:p>
        </p:txBody>
      </p:sp>
    </p:spTree>
    <p:extLst>
      <p:ext uri="{BB962C8B-B14F-4D97-AF65-F5344CB8AC3E}">
        <p14:creationId xmlns:p14="http://schemas.microsoft.com/office/powerpoint/2010/main" val="2368380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9717" y="4800600"/>
            <a:ext cx="7315200" cy="566738"/>
          </a:xfrm>
        </p:spPr>
        <p:txBody>
          <a:bodyPr anchor="b">
            <a:normAutofit/>
          </a:bodyPr>
          <a:lstStyle>
            <a:lvl1pPr algn="l">
              <a:defRPr sz="2400" b="1"/>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solidFill>
                  <a:schemeClr val="tx1">
                    <a:lumMod val="65000"/>
                    <a:lumOff val="3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F037ADB-4FB9-482D-A1A4-E1F489B212F5}" type="datetimeFigureOut">
              <a:rPr lang="en-US" smtClean="0"/>
              <a:t>10/20/2024</a:t>
            </a:fld>
            <a:endParaRPr lang="en-US"/>
          </a:p>
        </p:txBody>
      </p:sp>
      <p:sp>
        <p:nvSpPr>
          <p:cNvPr id="7" name="Slide Number Placeholder 6"/>
          <p:cNvSpPr>
            <a:spLocks noGrp="1"/>
          </p:cNvSpPr>
          <p:nvPr>
            <p:ph type="sldNum" sz="quarter" idx="12"/>
          </p:nvPr>
        </p:nvSpPr>
        <p:spPr/>
        <p:txBody>
          <a:bodyPr/>
          <a:lstStyle/>
          <a:p>
            <a:fld id="{5CE84AB2-A68C-446D-B258-F807154688F9}" type="slidenum">
              <a:rPr lang="en-US" smtClean="0"/>
              <a:t>‹#›</a:t>
            </a:fld>
            <a:endParaRPr lang="en-US"/>
          </a:p>
        </p:txBody>
      </p:sp>
    </p:spTree>
    <p:extLst>
      <p:ext uri="{BB962C8B-B14F-4D97-AF65-F5344CB8AC3E}">
        <p14:creationId xmlns:p14="http://schemas.microsoft.com/office/powerpoint/2010/main" val="2490579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3"/>
            <a:ext cx="10972800" cy="406104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16530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037ADB-4FB9-482D-A1A4-E1F489B212F5}" type="datetimeFigureOut">
              <a:rPr lang="en-US" smtClean="0"/>
              <a:t>10/20/2024</a:t>
            </a:fld>
            <a:endParaRPr lang="en-US"/>
          </a:p>
        </p:txBody>
      </p:sp>
      <p:sp>
        <p:nvSpPr>
          <p:cNvPr id="6" name="Slide Number Placeholder 5"/>
          <p:cNvSpPr>
            <a:spLocks noGrp="1"/>
          </p:cNvSpPr>
          <p:nvPr>
            <p:ph type="sldNum" sz="quarter" idx="4"/>
          </p:nvPr>
        </p:nvSpPr>
        <p:spPr>
          <a:xfrm>
            <a:off x="8737600" y="616530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E84AB2-A68C-446D-B258-F807154688F9}" type="slidenum">
              <a:rPr lang="en-US" smtClean="0"/>
              <a:t>‹#›</a:t>
            </a:fld>
            <a:endParaRPr lang="en-US"/>
          </a:p>
        </p:txBody>
      </p:sp>
    </p:spTree>
    <p:extLst>
      <p:ext uri="{BB962C8B-B14F-4D97-AF65-F5344CB8AC3E}">
        <p14:creationId xmlns:p14="http://schemas.microsoft.com/office/powerpoint/2010/main" val="37136279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8" r:id="rId12"/>
  </p:sldLayoutIdLst>
  <p:txStyles>
    <p:titleStyle>
      <a:lvl1pPr algn="ctr" defTabSz="914400" rtl="0" eaLnBrk="1" latinLnBrk="0" hangingPunct="1">
        <a:spcBef>
          <a:spcPct val="0"/>
        </a:spcBef>
        <a:buNone/>
        <a:defRPr sz="4400" b="1" kern="1200" cap="all" baseline="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lumMod val="50000"/>
              <a:lumOff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50000"/>
              <a:lumOff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50000"/>
              <a:lumOff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50000"/>
              <a:lumOff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10369"/>
            <a:ext cx="10634397"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838200" y="1825626"/>
            <a:ext cx="10515600" cy="383562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838200" y="6165305"/>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94A30E44-05C0-4260-B99B-E186AF5B1155}" type="datetimeFigureOut">
              <a:rPr lang="en-CA" smtClean="0"/>
              <a:pPr/>
              <a:t>2024-10-20</a:t>
            </a:fld>
            <a:endParaRPr lang="en-CA"/>
          </a:p>
        </p:txBody>
      </p:sp>
      <p:sp>
        <p:nvSpPr>
          <p:cNvPr id="5" name="Footer Placeholder 4"/>
          <p:cNvSpPr>
            <a:spLocks noGrp="1"/>
          </p:cNvSpPr>
          <p:nvPr>
            <p:ph type="ftr" sz="quarter" idx="3"/>
          </p:nvPr>
        </p:nvSpPr>
        <p:spPr>
          <a:xfrm>
            <a:off x="4038600" y="6165305"/>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CA" dirty="0"/>
          </a:p>
        </p:txBody>
      </p:sp>
      <p:sp>
        <p:nvSpPr>
          <p:cNvPr id="6" name="Slide Number Placeholder 5"/>
          <p:cNvSpPr>
            <a:spLocks noGrp="1"/>
          </p:cNvSpPr>
          <p:nvPr>
            <p:ph type="sldNum" sz="quarter" idx="4"/>
          </p:nvPr>
        </p:nvSpPr>
        <p:spPr>
          <a:xfrm>
            <a:off x="8610600" y="6165305"/>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EABB74C-5149-46DF-A834-AD57A63B04DC}" type="slidenum">
              <a:rPr lang="en-CA" smtClean="0"/>
              <a:pPr/>
              <a:t>‹#›</a:t>
            </a:fld>
            <a:endParaRPr lang="en-CA"/>
          </a:p>
        </p:txBody>
      </p:sp>
    </p:spTree>
    <p:extLst>
      <p:ext uri="{BB962C8B-B14F-4D97-AF65-F5344CB8AC3E}">
        <p14:creationId xmlns:p14="http://schemas.microsoft.com/office/powerpoint/2010/main" val="75612572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b="1" kern="1200">
          <a:solidFill>
            <a:schemeClr val="tx1">
              <a:lumMod val="65000"/>
              <a:lumOff val="35000"/>
            </a:schemeClr>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junhua.zhang@ec.gc.ca"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hyperlink" Target="https://open.canada.ca/data/en/dataset/3d282116-e556-400c-9306-ca1a3cada77f"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hyperlink" Target="https://publications.gc.ca/collections/collection_2023/eccc/En81-30-2021-eng.pdf"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75420" y="116632"/>
            <a:ext cx="10513168" cy="1872208"/>
          </a:xfrm>
        </p:spPr>
        <p:txBody>
          <a:bodyPr>
            <a:noAutofit/>
          </a:bodyPr>
          <a:lstStyle/>
          <a:p>
            <a:pPr algn="ctr"/>
            <a:r>
              <a:rPr lang="en-US" sz="3600" cap="none" dirty="0">
                <a:solidFill>
                  <a:schemeClr val="tx1"/>
                </a:solidFill>
              </a:rPr>
              <a:t>Impacts of Major Updates to Canadian On-road Emissions Inventory and Spatial Surrogates on Regional Air Quality Model Predictions </a:t>
            </a:r>
          </a:p>
        </p:txBody>
      </p:sp>
      <p:sp>
        <p:nvSpPr>
          <p:cNvPr id="3" name="Subtitle 2"/>
          <p:cNvSpPr>
            <a:spLocks noGrp="1"/>
          </p:cNvSpPr>
          <p:nvPr>
            <p:ph type="subTitle" idx="1"/>
          </p:nvPr>
        </p:nvSpPr>
        <p:spPr>
          <a:xfrm>
            <a:off x="0" y="1628800"/>
            <a:ext cx="12192000" cy="4617368"/>
          </a:xfrm>
        </p:spPr>
        <p:txBody>
          <a:bodyPr>
            <a:normAutofit fontScale="92500"/>
          </a:bodyPr>
          <a:lstStyle/>
          <a:p>
            <a:pPr algn="ctr"/>
            <a:endParaRPr lang="en-US" sz="2800" dirty="0"/>
          </a:p>
          <a:p>
            <a:pPr algn="ctr"/>
            <a:r>
              <a:rPr lang="en-US" sz="2400" dirty="0"/>
              <a:t>Junhua Zhang, </a:t>
            </a:r>
            <a:r>
              <a:rPr lang="en-US" sz="2400" dirty="0" err="1"/>
              <a:t>Qiong</a:t>
            </a:r>
            <a:r>
              <a:rPr lang="en-US" sz="2400" dirty="0"/>
              <a:t> Zheng, and Ali Katal</a:t>
            </a:r>
          </a:p>
          <a:p>
            <a:pPr algn="ctr"/>
            <a:r>
              <a:rPr lang="en-CA" sz="2400" dirty="0"/>
              <a:t>Air Quality Research Division, Environment and Climate Change Canada, </a:t>
            </a:r>
          </a:p>
          <a:p>
            <a:pPr algn="ctr"/>
            <a:r>
              <a:rPr lang="en-CA" sz="2400" dirty="0"/>
              <a:t>4905 Dufferin Street, Toronto, ON, M3H 5T4, Canada</a:t>
            </a:r>
          </a:p>
          <a:p>
            <a:pPr algn="ctr"/>
            <a:r>
              <a:rPr lang="fr-CA" sz="2400" u="sng" dirty="0">
                <a:hlinkClick r:id="rId2"/>
              </a:rPr>
              <a:t>junhua.zhang@ec.gc.ca</a:t>
            </a:r>
            <a:endParaRPr lang="en-CA" sz="2400" dirty="0"/>
          </a:p>
          <a:p>
            <a:pPr algn="ctr"/>
            <a:r>
              <a:rPr lang="fr-CA" sz="2400" dirty="0"/>
              <a:t> </a:t>
            </a:r>
          </a:p>
          <a:p>
            <a:pPr algn="ctr"/>
            <a:r>
              <a:rPr lang="en-CA" sz="2400" dirty="0"/>
              <a:t>Laurent Bruneau Cossette </a:t>
            </a:r>
          </a:p>
          <a:p>
            <a:pPr algn="ctr"/>
            <a:r>
              <a:rPr lang="en-US" sz="2400" dirty="0"/>
              <a:t>Air Quality Policy-Issue Response Section</a:t>
            </a:r>
            <a:r>
              <a:rPr lang="en-CA" sz="2400" dirty="0"/>
              <a:t>, MSC, Environment and Climate Change Canada</a:t>
            </a:r>
          </a:p>
          <a:p>
            <a:pPr algn="ctr"/>
            <a:r>
              <a:rPr lang="en-CA" sz="2400" dirty="0"/>
              <a:t>2121 </a:t>
            </a:r>
            <a:r>
              <a:rPr lang="en-CA" sz="2400" dirty="0" err="1"/>
              <a:t>Rte</a:t>
            </a:r>
            <a:r>
              <a:rPr lang="en-CA" sz="2400" dirty="0"/>
              <a:t> </a:t>
            </a:r>
            <a:r>
              <a:rPr lang="en-CA" sz="2400" dirty="0" err="1"/>
              <a:t>Transcanadienne</a:t>
            </a:r>
            <a:r>
              <a:rPr lang="en-CA" sz="2400" dirty="0"/>
              <a:t>, Montreal, QC, H9P 1J3, Canada  </a:t>
            </a:r>
          </a:p>
          <a:p>
            <a:pPr algn="ctr"/>
            <a:endParaRPr lang="en-CA" sz="2400" dirty="0"/>
          </a:p>
          <a:p>
            <a:pPr>
              <a:lnSpc>
                <a:spcPct val="110000"/>
              </a:lnSpc>
              <a:spcBef>
                <a:spcPts val="0"/>
              </a:spcBef>
            </a:pPr>
            <a:r>
              <a:rPr lang="en-US" sz="2000" i="1" dirty="0">
                <a:solidFill>
                  <a:srgbClr val="FFFF00"/>
                </a:solidFill>
              </a:rPr>
              <a:t>                                                                                      2024 CMAS, Oct. 21st – 23rd, 2024, Chapel Hill, NC,USA</a:t>
            </a:r>
          </a:p>
          <a:p>
            <a:pPr>
              <a:lnSpc>
                <a:spcPct val="110000"/>
              </a:lnSpc>
              <a:spcBef>
                <a:spcPts val="0"/>
              </a:spcBef>
            </a:pPr>
            <a:endParaRPr lang="en-US" sz="2000" i="1" baseline="30000" dirty="0">
              <a:solidFill>
                <a:srgbClr val="FFFF00"/>
              </a:solidFill>
            </a:endParaRPr>
          </a:p>
          <a:p>
            <a:pPr>
              <a:lnSpc>
                <a:spcPct val="110000"/>
              </a:lnSpc>
              <a:spcBef>
                <a:spcPts val="0"/>
              </a:spcBef>
            </a:pPr>
            <a:endParaRPr lang="en-US" sz="2000" i="1" baseline="30000" dirty="0">
              <a:solidFill>
                <a:srgbClr val="FFFF00"/>
              </a:solidFill>
            </a:endParaRPr>
          </a:p>
        </p:txBody>
      </p:sp>
    </p:spTree>
    <p:extLst>
      <p:ext uri="{BB962C8B-B14F-4D97-AF65-F5344CB8AC3E}">
        <p14:creationId xmlns:p14="http://schemas.microsoft.com/office/powerpoint/2010/main" val="105302890"/>
      </p:ext>
    </p:extLst>
  </p:cSld>
  <p:clrMapOvr>
    <a:masterClrMapping/>
  </p:clrMapOvr>
  <mc:AlternateContent xmlns:mc="http://schemas.openxmlformats.org/markup-compatibility/2006" xmlns:p14="http://schemas.microsoft.com/office/powerpoint/2010/main">
    <mc:Choice Requires="p14">
      <p:transition spd="slow" p14:dur="2000" advTm="15376"/>
    </mc:Choice>
    <mc:Fallback xmlns="">
      <p:transition spd="slow" advTm="1537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268" y="260648"/>
            <a:ext cx="12126162" cy="792088"/>
          </a:xfrm>
        </p:spPr>
        <p:txBody>
          <a:bodyPr/>
          <a:lstStyle/>
          <a:p>
            <a:pPr algn="ctr">
              <a:spcAft>
                <a:spcPts val="2400"/>
              </a:spcAft>
              <a:buClr>
                <a:srgbClr val="008000"/>
              </a:buClr>
              <a:buSzPct val="150000"/>
            </a:pPr>
            <a:r>
              <a:rPr lang="en-US" altLang="en-US" dirty="0"/>
              <a:t>update to Canadian off-road emissions </a:t>
            </a:r>
            <a:endParaRPr lang="en-US" altLang="en-US" dirty="0">
              <a:solidFill>
                <a:srgbClr val="FFFF00"/>
              </a:solidFill>
            </a:endParaRPr>
          </a:p>
        </p:txBody>
      </p:sp>
      <p:sp>
        <p:nvSpPr>
          <p:cNvPr id="5" name="TextBox 4">
            <a:extLst>
              <a:ext uri="{FF2B5EF4-FFF2-40B4-BE49-F238E27FC236}">
                <a16:creationId xmlns:a16="http://schemas.microsoft.com/office/drawing/2014/main" id="{B6A76E13-ADD9-3054-8113-32978AE531EB}"/>
              </a:ext>
            </a:extLst>
          </p:cNvPr>
          <p:cNvSpPr txBox="1"/>
          <p:nvPr/>
        </p:nvSpPr>
        <p:spPr>
          <a:xfrm>
            <a:off x="-13211" y="1213464"/>
            <a:ext cx="12205211" cy="1477328"/>
          </a:xfrm>
          <a:prstGeom prst="rect">
            <a:avLst/>
          </a:prstGeom>
          <a:solidFill>
            <a:schemeClr val="bg1"/>
          </a:solidFill>
        </p:spPr>
        <p:txBody>
          <a:bodyPr wrap="square" rtlCol="0">
            <a:spAutoFit/>
          </a:bodyPr>
          <a:lstStyle/>
          <a:p>
            <a:pPr marL="285750" indent="-285750">
              <a:buFont typeface="Wingdings" panose="05000000000000000000" pitchFamily="2" charset="2"/>
              <a:buChar char="Ø"/>
            </a:pPr>
            <a:r>
              <a:rPr lang="en-US" dirty="0"/>
              <a:t>Due to 1) </a:t>
            </a:r>
            <a:r>
              <a:rPr lang="en-US" dirty="0">
                <a:effectLst/>
              </a:rPr>
              <a:t>corrections to diesel fuel oil consumption determined from the Report on Energy Supply and Demand (RESD) in Canada, and 2) updated method to allocate fuel reported in the RESD between on-road and off-road vehicles/equipment, </a:t>
            </a:r>
            <a:r>
              <a:rPr lang="en-US" dirty="0"/>
              <a:t>off-road NOx emission increased by 13% for year 2020</a:t>
            </a:r>
          </a:p>
          <a:p>
            <a:pPr marL="285750" indent="-285750">
              <a:buFont typeface="Wingdings" panose="05000000000000000000" pitchFamily="2" charset="2"/>
              <a:buChar char="Ø"/>
            </a:pPr>
            <a:r>
              <a:rPr lang="en-US" dirty="0"/>
              <a:t>Increase of off-road NOx emission is only about 10% decrease of on-road NOx emissions (+22 kt vs -0.2 Mt), resulting in overall large decrease of NOx emission</a:t>
            </a:r>
            <a:endParaRPr lang="en-US" dirty="0">
              <a:effectLst/>
            </a:endParaRPr>
          </a:p>
        </p:txBody>
      </p:sp>
      <p:pic>
        <p:nvPicPr>
          <p:cNvPr id="6" name="Picture 5">
            <a:extLst>
              <a:ext uri="{FF2B5EF4-FFF2-40B4-BE49-F238E27FC236}">
                <a16:creationId xmlns:a16="http://schemas.microsoft.com/office/drawing/2014/main" id="{BEA6AC7F-8B44-C3B5-FEAD-CD0A40308922}"/>
              </a:ext>
            </a:extLst>
          </p:cNvPr>
          <p:cNvPicPr>
            <a:picLocks noChangeAspect="1"/>
          </p:cNvPicPr>
          <p:nvPr/>
        </p:nvPicPr>
        <p:blipFill>
          <a:blip r:embed="rId3"/>
          <a:srcRect l="33145" t="39715" r="14435" b="15807"/>
          <a:stretch/>
        </p:blipFill>
        <p:spPr>
          <a:xfrm>
            <a:off x="1199456" y="2670790"/>
            <a:ext cx="9289032" cy="4187210"/>
          </a:xfrm>
          <a:prstGeom prst="rect">
            <a:avLst/>
          </a:prstGeom>
        </p:spPr>
      </p:pic>
      <p:cxnSp>
        <p:nvCxnSpPr>
          <p:cNvPr id="8" name="Straight Arrow Connector 7">
            <a:extLst>
              <a:ext uri="{FF2B5EF4-FFF2-40B4-BE49-F238E27FC236}">
                <a16:creationId xmlns:a16="http://schemas.microsoft.com/office/drawing/2014/main" id="{295CBD45-04A2-239D-BDDE-D7A9D4EE2EE0}"/>
              </a:ext>
            </a:extLst>
          </p:cNvPr>
          <p:cNvCxnSpPr>
            <a:cxnSpLocks/>
          </p:cNvCxnSpPr>
          <p:nvPr/>
        </p:nvCxnSpPr>
        <p:spPr>
          <a:xfrm flipH="1">
            <a:off x="8256240" y="6165304"/>
            <a:ext cx="1296144"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7342238"/>
      </p:ext>
    </p:extLst>
  </p:cSld>
  <p:clrMapOvr>
    <a:masterClrMapping/>
  </p:clrMapOvr>
  <mc:AlternateContent xmlns:mc="http://schemas.openxmlformats.org/markup-compatibility/2006" xmlns:p14="http://schemas.microsoft.com/office/powerpoint/2010/main">
    <mc:Choice Requires="p14">
      <p:transition spd="slow" p14:dur="2000" advTm="77833"/>
    </mc:Choice>
    <mc:Fallback xmlns="">
      <p:transition spd="slow" advTm="77833"/>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268" y="260648"/>
            <a:ext cx="12126162" cy="792088"/>
          </a:xfrm>
        </p:spPr>
        <p:txBody>
          <a:bodyPr/>
          <a:lstStyle/>
          <a:p>
            <a:pPr algn="ctr">
              <a:spcAft>
                <a:spcPts val="2400"/>
              </a:spcAft>
              <a:buClr>
                <a:srgbClr val="008000"/>
              </a:buClr>
              <a:buSzPct val="150000"/>
            </a:pPr>
            <a:r>
              <a:rPr lang="en-US" altLang="en-US" dirty="0"/>
              <a:t>Impacts on model predictions (1) </a:t>
            </a:r>
            <a:endParaRPr lang="en-US" altLang="en-US" dirty="0">
              <a:solidFill>
                <a:srgbClr val="FFFF00"/>
              </a:solidFill>
            </a:endParaRPr>
          </a:p>
        </p:txBody>
      </p:sp>
      <p:sp>
        <p:nvSpPr>
          <p:cNvPr id="3" name="Rectangle 2">
            <a:extLst>
              <a:ext uri="{FF2B5EF4-FFF2-40B4-BE49-F238E27FC236}">
                <a16:creationId xmlns:a16="http://schemas.microsoft.com/office/drawing/2014/main" id="{1CD99B45-D9E2-CE68-B099-5DA0F8F57513}"/>
              </a:ext>
            </a:extLst>
          </p:cNvPr>
          <p:cNvSpPr/>
          <p:nvPr/>
        </p:nvSpPr>
        <p:spPr>
          <a:xfrm>
            <a:off x="0" y="1443117"/>
            <a:ext cx="7824192" cy="4154984"/>
          </a:xfrm>
          <a:prstGeom prst="rect">
            <a:avLst/>
          </a:prstGeom>
          <a:solidFill>
            <a:schemeClr val="bg1"/>
          </a:solidFill>
        </p:spPr>
        <p:txBody>
          <a:bodyPr wrap="square">
            <a:spAutoFit/>
          </a:bodyPr>
          <a:lstStyle/>
          <a:p>
            <a:pPr marL="342900" indent="-342900">
              <a:spcBef>
                <a:spcPct val="0"/>
              </a:spcBef>
              <a:buClr>
                <a:srgbClr val="008000"/>
              </a:buClr>
              <a:buSzPct val="150000"/>
              <a:buFont typeface="Arial" panose="020B0604020202020204" pitchFamily="34" charset="0"/>
              <a:buChar char="•"/>
            </a:pPr>
            <a:r>
              <a:rPr lang="en-US" sz="2400" dirty="0"/>
              <a:t>Emission inventories for the current Canadian RAQDPS (</a:t>
            </a:r>
            <a:r>
              <a:rPr lang="en-US" sz="2400" dirty="0">
                <a:solidFill>
                  <a:srgbClr val="0000FF"/>
                </a:solidFill>
              </a:rPr>
              <a:t>BASE</a:t>
            </a:r>
            <a:r>
              <a:rPr lang="en-US" sz="2400" dirty="0"/>
              <a:t>):</a:t>
            </a:r>
          </a:p>
          <a:p>
            <a:pPr marL="576000" indent="-504000">
              <a:spcBef>
                <a:spcPct val="0"/>
              </a:spcBef>
              <a:buClr>
                <a:srgbClr val="008000"/>
              </a:buClr>
              <a:buSzPct val="150000"/>
            </a:pPr>
            <a:r>
              <a:rPr lang="en-US" sz="2400" dirty="0"/>
              <a:t>   1) projected 2023 US and MEX</a:t>
            </a:r>
          </a:p>
          <a:p>
            <a:pPr marL="576000" indent="-504000">
              <a:spcBef>
                <a:spcPct val="0"/>
              </a:spcBef>
              <a:buClr>
                <a:srgbClr val="008000"/>
              </a:buClr>
              <a:buSzPct val="150000"/>
            </a:pPr>
            <a:r>
              <a:rPr lang="en-US" sz="2400" dirty="0"/>
              <a:t>   2) old-version-APEI-based projected 2023 Canadian emissions</a:t>
            </a:r>
            <a:endParaRPr lang="en-CA" sz="2400" dirty="0"/>
          </a:p>
          <a:p>
            <a:pPr marL="342900" indent="-342900">
              <a:spcBef>
                <a:spcPct val="0"/>
              </a:spcBef>
              <a:buClr>
                <a:srgbClr val="008000"/>
              </a:buClr>
              <a:buSzPct val="150000"/>
              <a:buFont typeface="Arial" panose="020B0604020202020204" pitchFamily="34" charset="0"/>
              <a:buChar char="•"/>
            </a:pPr>
            <a:r>
              <a:rPr lang="en-US" sz="2400" dirty="0">
                <a:solidFill>
                  <a:srgbClr val="0000FF"/>
                </a:solidFill>
              </a:rPr>
              <a:t>TEST</a:t>
            </a:r>
            <a:r>
              <a:rPr lang="en-US" sz="2400" dirty="0"/>
              <a:t> set of emissions using 2021 Canadian emission inventory based on the new methodologies and new on-road surrogates</a:t>
            </a:r>
          </a:p>
          <a:p>
            <a:pPr marL="342900" indent="-342900">
              <a:spcBef>
                <a:spcPct val="0"/>
              </a:spcBef>
              <a:buClr>
                <a:srgbClr val="008000"/>
              </a:buClr>
              <a:buSzPct val="150000"/>
              <a:buFont typeface="Arial" panose="020B0604020202020204" pitchFamily="34" charset="0"/>
              <a:buChar char="•"/>
            </a:pPr>
            <a:r>
              <a:rPr lang="en-US" sz="2400" dirty="0"/>
              <a:t>Comparisons between RAQDPS and the test run are shown for Canada, Eastern Canada, Western Canada, and large cities</a:t>
            </a:r>
          </a:p>
        </p:txBody>
      </p:sp>
      <p:pic>
        <p:nvPicPr>
          <p:cNvPr id="7" name="Picture 6">
            <a:extLst>
              <a:ext uri="{FF2B5EF4-FFF2-40B4-BE49-F238E27FC236}">
                <a16:creationId xmlns:a16="http://schemas.microsoft.com/office/drawing/2014/main" id="{F607F304-B72E-F286-2EDE-13621856CCA5}"/>
              </a:ext>
            </a:extLst>
          </p:cNvPr>
          <p:cNvPicPr>
            <a:picLocks noChangeAspect="1"/>
          </p:cNvPicPr>
          <p:nvPr/>
        </p:nvPicPr>
        <p:blipFill>
          <a:blip r:embed="rId3"/>
          <a:srcRect l="73034" t="57354" r="12791" b="24430"/>
          <a:stretch/>
        </p:blipFill>
        <p:spPr>
          <a:xfrm>
            <a:off x="7608168" y="2132856"/>
            <a:ext cx="4301112" cy="2936412"/>
          </a:xfrm>
          <a:prstGeom prst="rect">
            <a:avLst/>
          </a:prstGeom>
        </p:spPr>
      </p:pic>
    </p:spTree>
    <p:extLst>
      <p:ext uri="{BB962C8B-B14F-4D97-AF65-F5344CB8AC3E}">
        <p14:creationId xmlns:p14="http://schemas.microsoft.com/office/powerpoint/2010/main" val="3116627517"/>
      </p:ext>
    </p:extLst>
  </p:cSld>
  <p:clrMapOvr>
    <a:masterClrMapping/>
  </p:clrMapOvr>
  <mc:AlternateContent xmlns:mc="http://schemas.openxmlformats.org/markup-compatibility/2006" xmlns:p14="http://schemas.microsoft.com/office/powerpoint/2010/main">
    <mc:Choice Requires="p14">
      <p:transition spd="slow" p14:dur="2000" advTm="77833"/>
    </mc:Choice>
    <mc:Fallback xmlns="">
      <p:transition spd="slow" advTm="77833"/>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838" y="108074"/>
            <a:ext cx="12126162" cy="792088"/>
          </a:xfrm>
        </p:spPr>
        <p:txBody>
          <a:bodyPr/>
          <a:lstStyle/>
          <a:p>
            <a:pPr algn="ctr">
              <a:spcAft>
                <a:spcPts val="2400"/>
              </a:spcAft>
              <a:buClr>
                <a:srgbClr val="008000"/>
              </a:buClr>
              <a:buSzPct val="150000"/>
            </a:pPr>
            <a:r>
              <a:rPr lang="en-US" altLang="en-US" dirty="0"/>
              <a:t>Impacts on model predictions (2) </a:t>
            </a:r>
            <a:endParaRPr lang="en-US" altLang="en-US" dirty="0">
              <a:solidFill>
                <a:srgbClr val="FFFF00"/>
              </a:solidFill>
            </a:endParaRPr>
          </a:p>
        </p:txBody>
      </p:sp>
      <p:sp>
        <p:nvSpPr>
          <p:cNvPr id="4" name="TextBox 3">
            <a:extLst>
              <a:ext uri="{FF2B5EF4-FFF2-40B4-BE49-F238E27FC236}">
                <a16:creationId xmlns:a16="http://schemas.microsoft.com/office/drawing/2014/main" id="{165470A3-9CF3-1BB7-0501-DEE0E8481699}"/>
              </a:ext>
            </a:extLst>
          </p:cNvPr>
          <p:cNvSpPr txBox="1"/>
          <p:nvPr/>
        </p:nvSpPr>
        <p:spPr>
          <a:xfrm>
            <a:off x="3050809" y="950683"/>
            <a:ext cx="6345007" cy="523220"/>
          </a:xfrm>
          <a:prstGeom prst="rect">
            <a:avLst/>
          </a:prstGeom>
          <a:noFill/>
        </p:spPr>
        <p:txBody>
          <a:bodyPr wrap="none" rtlCol="0">
            <a:spAutoFit/>
          </a:bodyPr>
          <a:lstStyle/>
          <a:p>
            <a:r>
              <a:rPr lang="en-US" sz="2800" dirty="0"/>
              <a:t>Summer 2022  -  Canada and Regions</a:t>
            </a:r>
            <a:endParaRPr lang="en-CA" sz="2800" dirty="0"/>
          </a:p>
        </p:txBody>
      </p:sp>
      <p:sp>
        <p:nvSpPr>
          <p:cNvPr id="5" name="TextBox 4">
            <a:extLst>
              <a:ext uri="{FF2B5EF4-FFF2-40B4-BE49-F238E27FC236}">
                <a16:creationId xmlns:a16="http://schemas.microsoft.com/office/drawing/2014/main" id="{ABB5BC04-AF78-7CDD-BFAD-10ECFEB49EC5}"/>
              </a:ext>
            </a:extLst>
          </p:cNvPr>
          <p:cNvSpPr txBox="1"/>
          <p:nvPr/>
        </p:nvSpPr>
        <p:spPr>
          <a:xfrm>
            <a:off x="6092348" y="2012301"/>
            <a:ext cx="6063081" cy="2308324"/>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t>New version of the emissions and surrogates significantly reduce summer positive NO2 and negative O3 bias for entire Canada, Western and Eastern Canada</a:t>
            </a:r>
          </a:p>
          <a:p>
            <a:pPr marL="285750" indent="-285750">
              <a:buFont typeface="Wingdings" panose="05000000000000000000" pitchFamily="2" charset="2"/>
              <a:buChar char="Ø"/>
            </a:pPr>
            <a:r>
              <a:rPr lang="en-US" sz="2400" dirty="0"/>
              <a:t>Negative PM2.5 bias slightly worse</a:t>
            </a:r>
            <a:endParaRPr lang="en-CA" sz="2400" dirty="0"/>
          </a:p>
        </p:txBody>
      </p:sp>
      <p:pic>
        <p:nvPicPr>
          <p:cNvPr id="6" name="Picture 5">
            <a:extLst>
              <a:ext uri="{FF2B5EF4-FFF2-40B4-BE49-F238E27FC236}">
                <a16:creationId xmlns:a16="http://schemas.microsoft.com/office/drawing/2014/main" id="{9309677B-1AC9-09E6-D1DF-FCA0FA4C9838}"/>
              </a:ext>
            </a:extLst>
          </p:cNvPr>
          <p:cNvPicPr>
            <a:picLocks noChangeAspect="1"/>
          </p:cNvPicPr>
          <p:nvPr/>
        </p:nvPicPr>
        <p:blipFill>
          <a:blip r:embed="rId3"/>
          <a:srcRect l="35565" t="20109" r="2661" b="33653"/>
          <a:stretch/>
        </p:blipFill>
        <p:spPr>
          <a:xfrm>
            <a:off x="227987" y="1703274"/>
            <a:ext cx="5648615" cy="2246127"/>
          </a:xfrm>
          <a:prstGeom prst="rect">
            <a:avLst/>
          </a:prstGeom>
        </p:spPr>
      </p:pic>
      <p:pic>
        <p:nvPicPr>
          <p:cNvPr id="8" name="Picture 7">
            <a:extLst>
              <a:ext uri="{FF2B5EF4-FFF2-40B4-BE49-F238E27FC236}">
                <a16:creationId xmlns:a16="http://schemas.microsoft.com/office/drawing/2014/main" id="{CC18AC88-098A-06E7-C9CD-B31EB92E8459}"/>
              </a:ext>
            </a:extLst>
          </p:cNvPr>
          <p:cNvPicPr>
            <a:picLocks noChangeAspect="1"/>
          </p:cNvPicPr>
          <p:nvPr/>
        </p:nvPicPr>
        <p:blipFill>
          <a:blip r:embed="rId4"/>
          <a:srcRect l="35968" t="20109" r="3064" b="33653"/>
          <a:stretch/>
        </p:blipFill>
        <p:spPr>
          <a:xfrm>
            <a:off x="263352" y="4345361"/>
            <a:ext cx="5574914" cy="2246127"/>
          </a:xfrm>
          <a:prstGeom prst="rect">
            <a:avLst/>
          </a:prstGeom>
        </p:spPr>
      </p:pic>
      <p:pic>
        <p:nvPicPr>
          <p:cNvPr id="9" name="Picture 8">
            <a:extLst>
              <a:ext uri="{FF2B5EF4-FFF2-40B4-BE49-F238E27FC236}">
                <a16:creationId xmlns:a16="http://schemas.microsoft.com/office/drawing/2014/main" id="{75F3E1FB-7117-D56A-1F20-58CF4AE4B51E}"/>
              </a:ext>
            </a:extLst>
          </p:cNvPr>
          <p:cNvPicPr>
            <a:picLocks noChangeAspect="1"/>
          </p:cNvPicPr>
          <p:nvPr/>
        </p:nvPicPr>
        <p:blipFill>
          <a:blip r:embed="rId5"/>
          <a:srcRect l="35403" t="20109" r="2823" b="33568"/>
          <a:stretch/>
        </p:blipFill>
        <p:spPr>
          <a:xfrm>
            <a:off x="6092349" y="4341232"/>
            <a:ext cx="5648615" cy="2250256"/>
          </a:xfrm>
          <a:prstGeom prst="rect">
            <a:avLst/>
          </a:prstGeom>
        </p:spPr>
      </p:pic>
      <p:sp>
        <p:nvSpPr>
          <p:cNvPr id="3" name="TextBox 2">
            <a:extLst>
              <a:ext uri="{FF2B5EF4-FFF2-40B4-BE49-F238E27FC236}">
                <a16:creationId xmlns:a16="http://schemas.microsoft.com/office/drawing/2014/main" id="{32B89527-20B6-5358-4272-9506F86E97EF}"/>
              </a:ext>
            </a:extLst>
          </p:cNvPr>
          <p:cNvSpPr txBox="1"/>
          <p:nvPr/>
        </p:nvSpPr>
        <p:spPr>
          <a:xfrm>
            <a:off x="2855640" y="1602232"/>
            <a:ext cx="1184940" cy="369332"/>
          </a:xfrm>
          <a:prstGeom prst="rect">
            <a:avLst/>
          </a:prstGeom>
          <a:noFill/>
        </p:spPr>
        <p:txBody>
          <a:bodyPr wrap="none" rtlCol="0">
            <a:spAutoFit/>
          </a:bodyPr>
          <a:lstStyle/>
          <a:p>
            <a:r>
              <a:rPr lang="en-US" b="1" dirty="0">
                <a:solidFill>
                  <a:srgbClr val="0000FF"/>
                </a:solidFill>
              </a:rPr>
              <a:t>CANADA</a:t>
            </a:r>
            <a:endParaRPr lang="en-CA" b="1" dirty="0">
              <a:solidFill>
                <a:srgbClr val="0000FF"/>
              </a:solidFill>
            </a:endParaRPr>
          </a:p>
        </p:txBody>
      </p:sp>
      <p:sp>
        <p:nvSpPr>
          <p:cNvPr id="7" name="TextBox 6">
            <a:extLst>
              <a:ext uri="{FF2B5EF4-FFF2-40B4-BE49-F238E27FC236}">
                <a16:creationId xmlns:a16="http://schemas.microsoft.com/office/drawing/2014/main" id="{B304FBA2-3612-47F7-9BAB-697321534DD6}"/>
              </a:ext>
            </a:extLst>
          </p:cNvPr>
          <p:cNvSpPr txBox="1"/>
          <p:nvPr/>
        </p:nvSpPr>
        <p:spPr>
          <a:xfrm>
            <a:off x="2495600" y="4230607"/>
            <a:ext cx="2403222" cy="369332"/>
          </a:xfrm>
          <a:prstGeom prst="rect">
            <a:avLst/>
          </a:prstGeom>
          <a:noFill/>
        </p:spPr>
        <p:txBody>
          <a:bodyPr wrap="none" rtlCol="0">
            <a:spAutoFit/>
          </a:bodyPr>
          <a:lstStyle/>
          <a:p>
            <a:r>
              <a:rPr lang="en-US" b="1" dirty="0">
                <a:solidFill>
                  <a:srgbClr val="0000FF"/>
                </a:solidFill>
              </a:rPr>
              <a:t>WESTERN CANADA</a:t>
            </a:r>
            <a:endParaRPr lang="en-CA" b="1" dirty="0">
              <a:solidFill>
                <a:srgbClr val="0000FF"/>
              </a:solidFill>
            </a:endParaRPr>
          </a:p>
        </p:txBody>
      </p:sp>
      <p:sp>
        <p:nvSpPr>
          <p:cNvPr id="10" name="TextBox 9">
            <a:extLst>
              <a:ext uri="{FF2B5EF4-FFF2-40B4-BE49-F238E27FC236}">
                <a16:creationId xmlns:a16="http://schemas.microsoft.com/office/drawing/2014/main" id="{1CF54DC8-EEBB-E46B-9470-385A743E3E2C}"/>
              </a:ext>
            </a:extLst>
          </p:cNvPr>
          <p:cNvSpPr txBox="1"/>
          <p:nvPr/>
        </p:nvSpPr>
        <p:spPr>
          <a:xfrm>
            <a:off x="8379985" y="4264528"/>
            <a:ext cx="2351926" cy="369332"/>
          </a:xfrm>
          <a:prstGeom prst="rect">
            <a:avLst/>
          </a:prstGeom>
          <a:noFill/>
        </p:spPr>
        <p:txBody>
          <a:bodyPr wrap="none" rtlCol="0">
            <a:spAutoFit/>
          </a:bodyPr>
          <a:lstStyle/>
          <a:p>
            <a:r>
              <a:rPr lang="en-US" b="1" dirty="0">
                <a:solidFill>
                  <a:srgbClr val="0000FF"/>
                </a:solidFill>
              </a:rPr>
              <a:t>EASTERN CANADA</a:t>
            </a:r>
            <a:endParaRPr lang="en-CA" b="1" dirty="0">
              <a:solidFill>
                <a:srgbClr val="0000FF"/>
              </a:solidFill>
            </a:endParaRPr>
          </a:p>
        </p:txBody>
      </p:sp>
      <p:sp>
        <p:nvSpPr>
          <p:cNvPr id="11" name="TextBox 10">
            <a:extLst>
              <a:ext uri="{FF2B5EF4-FFF2-40B4-BE49-F238E27FC236}">
                <a16:creationId xmlns:a16="http://schemas.microsoft.com/office/drawing/2014/main" id="{DA9866FB-EFA8-AC60-D98F-35CBC95F7A4E}"/>
              </a:ext>
            </a:extLst>
          </p:cNvPr>
          <p:cNvSpPr txBox="1"/>
          <p:nvPr/>
        </p:nvSpPr>
        <p:spPr>
          <a:xfrm>
            <a:off x="1188698" y="1900155"/>
            <a:ext cx="4662608" cy="276999"/>
          </a:xfrm>
          <a:prstGeom prst="rect">
            <a:avLst/>
          </a:prstGeom>
          <a:solidFill>
            <a:schemeClr val="bg2"/>
          </a:solidFill>
        </p:spPr>
        <p:txBody>
          <a:bodyPr wrap="square" rtlCol="0">
            <a:spAutoFit/>
          </a:bodyPr>
          <a:lstStyle/>
          <a:p>
            <a:r>
              <a:rPr lang="en-US" sz="1200" b="1" dirty="0">
                <a:solidFill>
                  <a:srgbClr val="0000FF"/>
                </a:solidFill>
              </a:rPr>
              <a:t>                    BASE                                            TEST                </a:t>
            </a:r>
            <a:endParaRPr lang="en-CA" sz="1200" b="1" dirty="0">
              <a:solidFill>
                <a:srgbClr val="0000FF"/>
              </a:solidFill>
            </a:endParaRPr>
          </a:p>
        </p:txBody>
      </p:sp>
      <p:sp>
        <p:nvSpPr>
          <p:cNvPr id="12" name="TextBox 11">
            <a:extLst>
              <a:ext uri="{FF2B5EF4-FFF2-40B4-BE49-F238E27FC236}">
                <a16:creationId xmlns:a16="http://schemas.microsoft.com/office/drawing/2014/main" id="{456A9D18-A41C-C234-43B3-0F5D81D683B5}"/>
              </a:ext>
            </a:extLst>
          </p:cNvPr>
          <p:cNvSpPr txBox="1"/>
          <p:nvPr/>
        </p:nvSpPr>
        <p:spPr>
          <a:xfrm>
            <a:off x="1177792" y="4530636"/>
            <a:ext cx="4662608" cy="276999"/>
          </a:xfrm>
          <a:prstGeom prst="rect">
            <a:avLst/>
          </a:prstGeom>
          <a:solidFill>
            <a:schemeClr val="bg2"/>
          </a:solidFill>
        </p:spPr>
        <p:txBody>
          <a:bodyPr wrap="square" rtlCol="0">
            <a:spAutoFit/>
          </a:bodyPr>
          <a:lstStyle/>
          <a:p>
            <a:r>
              <a:rPr lang="en-US" sz="1200" b="1" dirty="0">
                <a:solidFill>
                  <a:srgbClr val="0000FF"/>
                </a:solidFill>
              </a:rPr>
              <a:t>                    BASE                                             TEST                </a:t>
            </a:r>
            <a:endParaRPr lang="en-CA" sz="1200" b="1" dirty="0">
              <a:solidFill>
                <a:srgbClr val="0000FF"/>
              </a:solidFill>
            </a:endParaRPr>
          </a:p>
        </p:txBody>
      </p:sp>
      <p:sp>
        <p:nvSpPr>
          <p:cNvPr id="13" name="TextBox 12">
            <a:extLst>
              <a:ext uri="{FF2B5EF4-FFF2-40B4-BE49-F238E27FC236}">
                <a16:creationId xmlns:a16="http://schemas.microsoft.com/office/drawing/2014/main" id="{EF8A1317-EEEB-4B6D-CB97-86B91A074275}"/>
              </a:ext>
            </a:extLst>
          </p:cNvPr>
          <p:cNvSpPr txBox="1"/>
          <p:nvPr/>
        </p:nvSpPr>
        <p:spPr>
          <a:xfrm>
            <a:off x="7072792" y="4572064"/>
            <a:ext cx="4662608" cy="276999"/>
          </a:xfrm>
          <a:prstGeom prst="rect">
            <a:avLst/>
          </a:prstGeom>
          <a:solidFill>
            <a:schemeClr val="bg2"/>
          </a:solidFill>
        </p:spPr>
        <p:txBody>
          <a:bodyPr wrap="square" rtlCol="0">
            <a:spAutoFit/>
          </a:bodyPr>
          <a:lstStyle/>
          <a:p>
            <a:r>
              <a:rPr lang="en-US" sz="1200" b="1" dirty="0">
                <a:solidFill>
                  <a:srgbClr val="0000FF"/>
                </a:solidFill>
              </a:rPr>
              <a:t>                   BASE                                             TEST                </a:t>
            </a:r>
            <a:endParaRPr lang="en-CA" sz="1200" b="1" dirty="0">
              <a:solidFill>
                <a:srgbClr val="0000FF"/>
              </a:solidFill>
            </a:endParaRPr>
          </a:p>
        </p:txBody>
      </p:sp>
    </p:spTree>
    <p:extLst>
      <p:ext uri="{BB962C8B-B14F-4D97-AF65-F5344CB8AC3E}">
        <p14:creationId xmlns:p14="http://schemas.microsoft.com/office/powerpoint/2010/main" val="3328133962"/>
      </p:ext>
    </p:extLst>
  </p:cSld>
  <p:clrMapOvr>
    <a:masterClrMapping/>
  </p:clrMapOvr>
  <mc:AlternateContent xmlns:mc="http://schemas.openxmlformats.org/markup-compatibility/2006" xmlns:p14="http://schemas.microsoft.com/office/powerpoint/2010/main">
    <mc:Choice Requires="p14">
      <p:transition spd="slow" p14:dur="2000" advTm="77833"/>
    </mc:Choice>
    <mc:Fallback xmlns="">
      <p:transition spd="slow" advTm="77833"/>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30DB311-5456-B035-8344-321C436FF553}"/>
              </a:ext>
            </a:extLst>
          </p:cNvPr>
          <p:cNvPicPr>
            <a:picLocks noChangeAspect="1"/>
          </p:cNvPicPr>
          <p:nvPr/>
        </p:nvPicPr>
        <p:blipFill>
          <a:blip r:embed="rId3"/>
          <a:srcRect l="34758" t="20892" r="17822" b="24611"/>
          <a:stretch/>
        </p:blipFill>
        <p:spPr>
          <a:xfrm>
            <a:off x="6876466" y="4026580"/>
            <a:ext cx="4336085" cy="2647328"/>
          </a:xfrm>
          <a:prstGeom prst="rect">
            <a:avLst/>
          </a:prstGeom>
        </p:spPr>
      </p:pic>
      <p:pic>
        <p:nvPicPr>
          <p:cNvPr id="12" name="Picture 11">
            <a:extLst>
              <a:ext uri="{FF2B5EF4-FFF2-40B4-BE49-F238E27FC236}">
                <a16:creationId xmlns:a16="http://schemas.microsoft.com/office/drawing/2014/main" id="{67860BBD-FF1C-C910-ABAE-A44544079EDF}"/>
              </a:ext>
            </a:extLst>
          </p:cNvPr>
          <p:cNvPicPr>
            <a:picLocks noChangeAspect="1"/>
          </p:cNvPicPr>
          <p:nvPr/>
        </p:nvPicPr>
        <p:blipFill>
          <a:blip r:embed="rId4"/>
          <a:srcRect l="35625" t="20736" r="1953" b="32941"/>
          <a:stretch/>
        </p:blipFill>
        <p:spPr>
          <a:xfrm>
            <a:off x="6458320" y="1556792"/>
            <a:ext cx="5707868" cy="2250256"/>
          </a:xfrm>
          <a:prstGeom prst="rect">
            <a:avLst/>
          </a:prstGeom>
        </p:spPr>
      </p:pic>
      <p:pic>
        <p:nvPicPr>
          <p:cNvPr id="6" name="Picture 5">
            <a:extLst>
              <a:ext uri="{FF2B5EF4-FFF2-40B4-BE49-F238E27FC236}">
                <a16:creationId xmlns:a16="http://schemas.microsoft.com/office/drawing/2014/main" id="{41671A2A-F3B7-8521-D0ED-2F197DFC15C2}"/>
              </a:ext>
            </a:extLst>
          </p:cNvPr>
          <p:cNvPicPr>
            <a:picLocks noChangeAspect="1"/>
          </p:cNvPicPr>
          <p:nvPr/>
        </p:nvPicPr>
        <p:blipFill>
          <a:blip r:embed="rId5"/>
          <a:srcRect l="35625" t="20000" r="1953" b="33375"/>
          <a:stretch/>
        </p:blipFill>
        <p:spPr>
          <a:xfrm>
            <a:off x="234376" y="1452106"/>
            <a:ext cx="5707868" cy="2264926"/>
          </a:xfrm>
          <a:prstGeom prst="rect">
            <a:avLst/>
          </a:prstGeom>
        </p:spPr>
      </p:pic>
      <p:pic>
        <p:nvPicPr>
          <p:cNvPr id="9" name="Picture 8">
            <a:extLst>
              <a:ext uri="{FF2B5EF4-FFF2-40B4-BE49-F238E27FC236}">
                <a16:creationId xmlns:a16="http://schemas.microsoft.com/office/drawing/2014/main" id="{8C318B80-1A89-9C1B-C432-71E7C356F112}"/>
              </a:ext>
            </a:extLst>
          </p:cNvPr>
          <p:cNvPicPr>
            <a:picLocks noChangeAspect="1"/>
          </p:cNvPicPr>
          <p:nvPr/>
        </p:nvPicPr>
        <p:blipFill>
          <a:blip r:embed="rId6"/>
          <a:srcRect l="34839" t="20001" r="17500" b="23970"/>
          <a:stretch/>
        </p:blipFill>
        <p:spPr>
          <a:xfrm>
            <a:off x="1062444" y="3967687"/>
            <a:ext cx="4358122" cy="2721749"/>
          </a:xfrm>
          <a:prstGeom prst="rect">
            <a:avLst/>
          </a:prstGeom>
        </p:spPr>
      </p:pic>
      <p:sp>
        <p:nvSpPr>
          <p:cNvPr id="2" name="Title 1"/>
          <p:cNvSpPr>
            <a:spLocks noGrp="1"/>
          </p:cNvSpPr>
          <p:nvPr>
            <p:ph type="ctrTitle"/>
          </p:nvPr>
        </p:nvSpPr>
        <p:spPr>
          <a:xfrm>
            <a:off x="29268" y="12350"/>
            <a:ext cx="12126162" cy="792088"/>
          </a:xfrm>
        </p:spPr>
        <p:txBody>
          <a:bodyPr/>
          <a:lstStyle/>
          <a:p>
            <a:pPr algn="ctr">
              <a:spcAft>
                <a:spcPts val="2400"/>
              </a:spcAft>
              <a:buClr>
                <a:srgbClr val="008000"/>
              </a:buClr>
              <a:buSzPct val="150000"/>
            </a:pPr>
            <a:r>
              <a:rPr lang="en-US" altLang="en-US" dirty="0"/>
              <a:t>Impacts on model predictions (3) </a:t>
            </a:r>
            <a:endParaRPr lang="en-US" altLang="en-US" dirty="0">
              <a:solidFill>
                <a:srgbClr val="FFFF00"/>
              </a:solidFill>
            </a:endParaRPr>
          </a:p>
        </p:txBody>
      </p:sp>
      <p:sp>
        <p:nvSpPr>
          <p:cNvPr id="4" name="TextBox 3">
            <a:extLst>
              <a:ext uri="{FF2B5EF4-FFF2-40B4-BE49-F238E27FC236}">
                <a16:creationId xmlns:a16="http://schemas.microsoft.com/office/drawing/2014/main" id="{165470A3-9CF3-1BB7-0501-DEE0E8481699}"/>
              </a:ext>
            </a:extLst>
          </p:cNvPr>
          <p:cNvSpPr txBox="1"/>
          <p:nvPr/>
        </p:nvSpPr>
        <p:spPr>
          <a:xfrm>
            <a:off x="3520002" y="760277"/>
            <a:ext cx="4883068" cy="523220"/>
          </a:xfrm>
          <a:prstGeom prst="rect">
            <a:avLst/>
          </a:prstGeom>
          <a:noFill/>
        </p:spPr>
        <p:txBody>
          <a:bodyPr wrap="none" rtlCol="0">
            <a:spAutoFit/>
          </a:bodyPr>
          <a:lstStyle/>
          <a:p>
            <a:r>
              <a:rPr lang="en-US" sz="2800" dirty="0"/>
              <a:t>Summer 2022  -  Large Cities</a:t>
            </a:r>
            <a:endParaRPr lang="en-CA" sz="2800" dirty="0"/>
          </a:p>
        </p:txBody>
      </p:sp>
      <p:sp>
        <p:nvSpPr>
          <p:cNvPr id="3" name="TextBox 2">
            <a:extLst>
              <a:ext uri="{FF2B5EF4-FFF2-40B4-BE49-F238E27FC236}">
                <a16:creationId xmlns:a16="http://schemas.microsoft.com/office/drawing/2014/main" id="{32B89527-20B6-5358-4272-9506F86E97EF}"/>
              </a:ext>
            </a:extLst>
          </p:cNvPr>
          <p:cNvSpPr txBox="1"/>
          <p:nvPr/>
        </p:nvSpPr>
        <p:spPr>
          <a:xfrm>
            <a:off x="2938353" y="1363121"/>
            <a:ext cx="1351717" cy="369332"/>
          </a:xfrm>
          <a:prstGeom prst="rect">
            <a:avLst/>
          </a:prstGeom>
          <a:noFill/>
        </p:spPr>
        <p:txBody>
          <a:bodyPr wrap="none" rtlCol="0">
            <a:spAutoFit/>
          </a:bodyPr>
          <a:lstStyle/>
          <a:p>
            <a:r>
              <a:rPr lang="en-US" b="1" dirty="0">
                <a:solidFill>
                  <a:srgbClr val="0000FF"/>
                </a:solidFill>
              </a:rPr>
              <a:t>Vancouver</a:t>
            </a:r>
            <a:endParaRPr lang="en-CA" b="1" dirty="0">
              <a:solidFill>
                <a:srgbClr val="0000FF"/>
              </a:solidFill>
            </a:endParaRPr>
          </a:p>
        </p:txBody>
      </p:sp>
      <p:sp>
        <p:nvSpPr>
          <p:cNvPr id="7" name="TextBox 6">
            <a:extLst>
              <a:ext uri="{FF2B5EF4-FFF2-40B4-BE49-F238E27FC236}">
                <a16:creationId xmlns:a16="http://schemas.microsoft.com/office/drawing/2014/main" id="{B304FBA2-3612-47F7-9BAB-697321534DD6}"/>
              </a:ext>
            </a:extLst>
          </p:cNvPr>
          <p:cNvSpPr txBox="1"/>
          <p:nvPr/>
        </p:nvSpPr>
        <p:spPr>
          <a:xfrm>
            <a:off x="1964856" y="3779911"/>
            <a:ext cx="2706895" cy="369332"/>
          </a:xfrm>
          <a:prstGeom prst="rect">
            <a:avLst/>
          </a:prstGeom>
          <a:solidFill>
            <a:schemeClr val="bg1"/>
          </a:solidFill>
        </p:spPr>
        <p:txBody>
          <a:bodyPr wrap="none" rtlCol="0">
            <a:spAutoFit/>
          </a:bodyPr>
          <a:lstStyle/>
          <a:p>
            <a:r>
              <a:rPr lang="en-US" b="1" dirty="0">
                <a:solidFill>
                  <a:srgbClr val="0000FF"/>
                </a:solidFill>
              </a:rPr>
              <a:t>Vancouver Time Series</a:t>
            </a:r>
            <a:endParaRPr lang="en-CA" b="1" dirty="0">
              <a:solidFill>
                <a:srgbClr val="0000FF"/>
              </a:solidFill>
            </a:endParaRPr>
          </a:p>
        </p:txBody>
      </p:sp>
      <p:sp>
        <p:nvSpPr>
          <p:cNvPr id="11" name="TextBox 10">
            <a:extLst>
              <a:ext uri="{FF2B5EF4-FFF2-40B4-BE49-F238E27FC236}">
                <a16:creationId xmlns:a16="http://schemas.microsoft.com/office/drawing/2014/main" id="{DA9866FB-EFA8-AC60-D98F-35CBC95F7A4E}"/>
              </a:ext>
            </a:extLst>
          </p:cNvPr>
          <p:cNvSpPr txBox="1"/>
          <p:nvPr/>
        </p:nvSpPr>
        <p:spPr>
          <a:xfrm>
            <a:off x="1188698" y="1673373"/>
            <a:ext cx="4662608" cy="276999"/>
          </a:xfrm>
          <a:prstGeom prst="rect">
            <a:avLst/>
          </a:prstGeom>
          <a:solidFill>
            <a:schemeClr val="bg2"/>
          </a:solidFill>
        </p:spPr>
        <p:txBody>
          <a:bodyPr wrap="square" rtlCol="0">
            <a:spAutoFit/>
          </a:bodyPr>
          <a:lstStyle/>
          <a:p>
            <a:r>
              <a:rPr lang="en-US" sz="1200" b="1" dirty="0">
                <a:solidFill>
                  <a:srgbClr val="0000FF"/>
                </a:solidFill>
              </a:rPr>
              <a:t>                    BASE                                            TEST                </a:t>
            </a:r>
            <a:endParaRPr lang="en-CA" sz="1200" b="1" dirty="0">
              <a:solidFill>
                <a:srgbClr val="0000FF"/>
              </a:solidFill>
            </a:endParaRPr>
          </a:p>
        </p:txBody>
      </p:sp>
      <p:sp>
        <p:nvSpPr>
          <p:cNvPr id="22" name="TextBox 21">
            <a:extLst>
              <a:ext uri="{FF2B5EF4-FFF2-40B4-BE49-F238E27FC236}">
                <a16:creationId xmlns:a16="http://schemas.microsoft.com/office/drawing/2014/main" id="{5A13153A-ED22-BACE-5379-01FDFAE537E7}"/>
              </a:ext>
            </a:extLst>
          </p:cNvPr>
          <p:cNvSpPr txBox="1"/>
          <p:nvPr/>
        </p:nvSpPr>
        <p:spPr>
          <a:xfrm>
            <a:off x="8900769" y="1400728"/>
            <a:ext cx="1031051" cy="369332"/>
          </a:xfrm>
          <a:prstGeom prst="rect">
            <a:avLst/>
          </a:prstGeom>
          <a:noFill/>
        </p:spPr>
        <p:txBody>
          <a:bodyPr wrap="none" rtlCol="0">
            <a:spAutoFit/>
          </a:bodyPr>
          <a:lstStyle/>
          <a:p>
            <a:r>
              <a:rPr lang="en-US" b="1" dirty="0">
                <a:solidFill>
                  <a:srgbClr val="0000FF"/>
                </a:solidFill>
              </a:rPr>
              <a:t>Calgary</a:t>
            </a:r>
            <a:endParaRPr lang="en-CA" b="1" dirty="0">
              <a:solidFill>
                <a:srgbClr val="0000FF"/>
              </a:solidFill>
            </a:endParaRPr>
          </a:p>
        </p:txBody>
      </p:sp>
      <p:sp>
        <p:nvSpPr>
          <p:cNvPr id="23" name="TextBox 22">
            <a:extLst>
              <a:ext uri="{FF2B5EF4-FFF2-40B4-BE49-F238E27FC236}">
                <a16:creationId xmlns:a16="http://schemas.microsoft.com/office/drawing/2014/main" id="{06810A89-61A3-C36C-8DB7-E702FF67419A}"/>
              </a:ext>
            </a:extLst>
          </p:cNvPr>
          <p:cNvSpPr txBox="1"/>
          <p:nvPr/>
        </p:nvSpPr>
        <p:spPr>
          <a:xfrm>
            <a:off x="7413660" y="1734200"/>
            <a:ext cx="4662608" cy="276999"/>
          </a:xfrm>
          <a:prstGeom prst="rect">
            <a:avLst/>
          </a:prstGeom>
          <a:solidFill>
            <a:schemeClr val="bg2"/>
          </a:solidFill>
        </p:spPr>
        <p:txBody>
          <a:bodyPr wrap="square" rtlCol="0">
            <a:spAutoFit/>
          </a:bodyPr>
          <a:lstStyle/>
          <a:p>
            <a:r>
              <a:rPr lang="en-US" sz="1200" b="1" dirty="0">
                <a:solidFill>
                  <a:srgbClr val="0000FF"/>
                </a:solidFill>
              </a:rPr>
              <a:t>                    BASE                                            TEST                </a:t>
            </a:r>
            <a:endParaRPr lang="en-CA" sz="1200" b="1" dirty="0">
              <a:solidFill>
                <a:srgbClr val="0000FF"/>
              </a:solidFill>
            </a:endParaRPr>
          </a:p>
        </p:txBody>
      </p:sp>
      <p:sp>
        <p:nvSpPr>
          <p:cNvPr id="5" name="TextBox 4">
            <a:extLst>
              <a:ext uri="{FF2B5EF4-FFF2-40B4-BE49-F238E27FC236}">
                <a16:creationId xmlns:a16="http://schemas.microsoft.com/office/drawing/2014/main" id="{37CE73A5-7721-B564-DFF9-B4AEAD9CF4B4}"/>
              </a:ext>
            </a:extLst>
          </p:cNvPr>
          <p:cNvSpPr txBox="1"/>
          <p:nvPr/>
        </p:nvSpPr>
        <p:spPr>
          <a:xfrm>
            <a:off x="8038843" y="3809131"/>
            <a:ext cx="2386231" cy="369332"/>
          </a:xfrm>
          <a:prstGeom prst="rect">
            <a:avLst/>
          </a:prstGeom>
          <a:solidFill>
            <a:schemeClr val="bg1"/>
          </a:solidFill>
        </p:spPr>
        <p:txBody>
          <a:bodyPr wrap="none" rtlCol="0">
            <a:spAutoFit/>
          </a:bodyPr>
          <a:lstStyle/>
          <a:p>
            <a:r>
              <a:rPr lang="en-US" b="1" dirty="0">
                <a:solidFill>
                  <a:srgbClr val="0000FF"/>
                </a:solidFill>
              </a:rPr>
              <a:t>Calgary Time Series</a:t>
            </a:r>
            <a:endParaRPr lang="en-CA" b="1" dirty="0">
              <a:solidFill>
                <a:srgbClr val="0000FF"/>
              </a:solidFill>
            </a:endParaRPr>
          </a:p>
        </p:txBody>
      </p:sp>
    </p:spTree>
    <p:extLst>
      <p:ext uri="{BB962C8B-B14F-4D97-AF65-F5344CB8AC3E}">
        <p14:creationId xmlns:p14="http://schemas.microsoft.com/office/powerpoint/2010/main" val="3688082944"/>
      </p:ext>
    </p:extLst>
  </p:cSld>
  <p:clrMapOvr>
    <a:masterClrMapping/>
  </p:clrMapOvr>
  <mc:AlternateContent xmlns:mc="http://schemas.openxmlformats.org/markup-compatibility/2006" xmlns:p14="http://schemas.microsoft.com/office/powerpoint/2010/main">
    <mc:Choice Requires="p14">
      <p:transition spd="slow" p14:dur="2000" advTm="77833"/>
    </mc:Choice>
    <mc:Fallback xmlns="">
      <p:transition spd="slow" advTm="77833"/>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FABD8F0-4990-6D8C-737F-4F208A7D5FCE}"/>
              </a:ext>
            </a:extLst>
          </p:cNvPr>
          <p:cNvPicPr>
            <a:picLocks noChangeAspect="1"/>
          </p:cNvPicPr>
          <p:nvPr/>
        </p:nvPicPr>
        <p:blipFill>
          <a:blip r:embed="rId3"/>
          <a:srcRect l="35234" t="20230" r="18125" b="24387"/>
          <a:stretch/>
        </p:blipFill>
        <p:spPr>
          <a:xfrm>
            <a:off x="1255083" y="3958625"/>
            <a:ext cx="4264853" cy="2690368"/>
          </a:xfrm>
          <a:prstGeom prst="rect">
            <a:avLst/>
          </a:prstGeom>
        </p:spPr>
      </p:pic>
      <p:pic>
        <p:nvPicPr>
          <p:cNvPr id="12" name="Picture 11">
            <a:extLst>
              <a:ext uri="{FF2B5EF4-FFF2-40B4-BE49-F238E27FC236}">
                <a16:creationId xmlns:a16="http://schemas.microsoft.com/office/drawing/2014/main" id="{371DAC8F-7B79-64CE-24EE-EC5564D658FF}"/>
              </a:ext>
            </a:extLst>
          </p:cNvPr>
          <p:cNvPicPr>
            <a:picLocks noChangeAspect="1"/>
          </p:cNvPicPr>
          <p:nvPr/>
        </p:nvPicPr>
        <p:blipFill>
          <a:blip r:embed="rId4"/>
          <a:srcRect l="35781" t="20882" r="2031" b="32963"/>
          <a:stretch/>
        </p:blipFill>
        <p:spPr>
          <a:xfrm>
            <a:off x="241836" y="1500780"/>
            <a:ext cx="5686471" cy="2242095"/>
          </a:xfrm>
          <a:prstGeom prst="rect">
            <a:avLst/>
          </a:prstGeom>
        </p:spPr>
      </p:pic>
      <p:pic>
        <p:nvPicPr>
          <p:cNvPr id="8" name="Picture 7">
            <a:extLst>
              <a:ext uri="{FF2B5EF4-FFF2-40B4-BE49-F238E27FC236}">
                <a16:creationId xmlns:a16="http://schemas.microsoft.com/office/drawing/2014/main" id="{96541154-8502-42FE-4A8E-8584B14BB9C8}"/>
              </a:ext>
            </a:extLst>
          </p:cNvPr>
          <p:cNvPicPr>
            <a:picLocks noChangeAspect="1"/>
          </p:cNvPicPr>
          <p:nvPr/>
        </p:nvPicPr>
        <p:blipFill>
          <a:blip r:embed="rId5"/>
          <a:srcRect l="35625" t="20792" r="1953" b="33382"/>
          <a:stretch/>
        </p:blipFill>
        <p:spPr>
          <a:xfrm>
            <a:off x="6436804" y="1556792"/>
            <a:ext cx="5707868" cy="2226113"/>
          </a:xfrm>
          <a:prstGeom prst="rect">
            <a:avLst/>
          </a:prstGeom>
        </p:spPr>
      </p:pic>
      <p:pic>
        <p:nvPicPr>
          <p:cNvPr id="10" name="Picture 9">
            <a:extLst>
              <a:ext uri="{FF2B5EF4-FFF2-40B4-BE49-F238E27FC236}">
                <a16:creationId xmlns:a16="http://schemas.microsoft.com/office/drawing/2014/main" id="{A51FD265-6CB6-4F0B-C712-09600F4648A4}"/>
              </a:ext>
            </a:extLst>
          </p:cNvPr>
          <p:cNvPicPr>
            <a:picLocks noChangeAspect="1"/>
          </p:cNvPicPr>
          <p:nvPr/>
        </p:nvPicPr>
        <p:blipFill>
          <a:blip r:embed="rId6"/>
          <a:srcRect l="35000" t="20437" r="17580" b="24156"/>
          <a:stretch/>
        </p:blipFill>
        <p:spPr>
          <a:xfrm>
            <a:off x="7104112" y="4004311"/>
            <a:ext cx="4336085" cy="2691534"/>
          </a:xfrm>
          <a:prstGeom prst="rect">
            <a:avLst/>
          </a:prstGeom>
        </p:spPr>
      </p:pic>
      <p:sp>
        <p:nvSpPr>
          <p:cNvPr id="3" name="TextBox 2">
            <a:extLst>
              <a:ext uri="{FF2B5EF4-FFF2-40B4-BE49-F238E27FC236}">
                <a16:creationId xmlns:a16="http://schemas.microsoft.com/office/drawing/2014/main" id="{32B89527-20B6-5358-4272-9506F86E97EF}"/>
              </a:ext>
            </a:extLst>
          </p:cNvPr>
          <p:cNvSpPr txBox="1"/>
          <p:nvPr/>
        </p:nvSpPr>
        <p:spPr>
          <a:xfrm>
            <a:off x="2938353" y="1363121"/>
            <a:ext cx="1039580" cy="369332"/>
          </a:xfrm>
          <a:prstGeom prst="rect">
            <a:avLst/>
          </a:prstGeom>
          <a:noFill/>
        </p:spPr>
        <p:txBody>
          <a:bodyPr wrap="none" rtlCol="0">
            <a:spAutoFit/>
          </a:bodyPr>
          <a:lstStyle/>
          <a:p>
            <a:r>
              <a:rPr lang="en-US" b="1" dirty="0">
                <a:solidFill>
                  <a:srgbClr val="0000FF"/>
                </a:solidFill>
              </a:rPr>
              <a:t>Toronto</a:t>
            </a:r>
            <a:endParaRPr lang="en-CA" b="1" dirty="0">
              <a:solidFill>
                <a:srgbClr val="0000FF"/>
              </a:solidFill>
            </a:endParaRPr>
          </a:p>
        </p:txBody>
      </p:sp>
      <p:sp>
        <p:nvSpPr>
          <p:cNvPr id="7" name="TextBox 6">
            <a:extLst>
              <a:ext uri="{FF2B5EF4-FFF2-40B4-BE49-F238E27FC236}">
                <a16:creationId xmlns:a16="http://schemas.microsoft.com/office/drawing/2014/main" id="{B304FBA2-3612-47F7-9BAB-697321534DD6}"/>
              </a:ext>
            </a:extLst>
          </p:cNvPr>
          <p:cNvSpPr txBox="1"/>
          <p:nvPr/>
        </p:nvSpPr>
        <p:spPr>
          <a:xfrm>
            <a:off x="2304168" y="3775149"/>
            <a:ext cx="2394758" cy="369332"/>
          </a:xfrm>
          <a:prstGeom prst="rect">
            <a:avLst/>
          </a:prstGeom>
          <a:solidFill>
            <a:schemeClr val="bg1"/>
          </a:solidFill>
        </p:spPr>
        <p:txBody>
          <a:bodyPr wrap="none" rtlCol="0">
            <a:spAutoFit/>
          </a:bodyPr>
          <a:lstStyle/>
          <a:p>
            <a:r>
              <a:rPr lang="en-US" b="1" dirty="0">
                <a:solidFill>
                  <a:srgbClr val="0000FF"/>
                </a:solidFill>
              </a:rPr>
              <a:t>Toronto Time Series</a:t>
            </a:r>
            <a:endParaRPr lang="en-CA" b="1" dirty="0">
              <a:solidFill>
                <a:srgbClr val="0000FF"/>
              </a:solidFill>
            </a:endParaRPr>
          </a:p>
        </p:txBody>
      </p:sp>
      <p:sp>
        <p:nvSpPr>
          <p:cNvPr id="11" name="TextBox 10">
            <a:extLst>
              <a:ext uri="{FF2B5EF4-FFF2-40B4-BE49-F238E27FC236}">
                <a16:creationId xmlns:a16="http://schemas.microsoft.com/office/drawing/2014/main" id="{DA9866FB-EFA8-AC60-D98F-35CBC95F7A4E}"/>
              </a:ext>
            </a:extLst>
          </p:cNvPr>
          <p:cNvSpPr txBox="1"/>
          <p:nvPr/>
        </p:nvSpPr>
        <p:spPr>
          <a:xfrm>
            <a:off x="1188698" y="1673373"/>
            <a:ext cx="4662608" cy="276999"/>
          </a:xfrm>
          <a:prstGeom prst="rect">
            <a:avLst/>
          </a:prstGeom>
          <a:solidFill>
            <a:schemeClr val="bg2"/>
          </a:solidFill>
        </p:spPr>
        <p:txBody>
          <a:bodyPr wrap="square" rtlCol="0">
            <a:spAutoFit/>
          </a:bodyPr>
          <a:lstStyle/>
          <a:p>
            <a:r>
              <a:rPr lang="en-US" sz="1200" b="1" dirty="0">
                <a:solidFill>
                  <a:srgbClr val="0000FF"/>
                </a:solidFill>
              </a:rPr>
              <a:t>                    BASE                                            TEST                </a:t>
            </a:r>
            <a:endParaRPr lang="en-CA" sz="1200" b="1" dirty="0">
              <a:solidFill>
                <a:srgbClr val="0000FF"/>
              </a:solidFill>
            </a:endParaRPr>
          </a:p>
        </p:txBody>
      </p:sp>
      <p:sp>
        <p:nvSpPr>
          <p:cNvPr id="22" name="TextBox 21">
            <a:extLst>
              <a:ext uri="{FF2B5EF4-FFF2-40B4-BE49-F238E27FC236}">
                <a16:creationId xmlns:a16="http://schemas.microsoft.com/office/drawing/2014/main" id="{5A13153A-ED22-BACE-5379-01FDFAE537E7}"/>
              </a:ext>
            </a:extLst>
          </p:cNvPr>
          <p:cNvSpPr txBox="1"/>
          <p:nvPr/>
        </p:nvSpPr>
        <p:spPr>
          <a:xfrm>
            <a:off x="8900769" y="1400728"/>
            <a:ext cx="1146468" cy="369332"/>
          </a:xfrm>
          <a:prstGeom prst="rect">
            <a:avLst/>
          </a:prstGeom>
          <a:noFill/>
        </p:spPr>
        <p:txBody>
          <a:bodyPr wrap="none" rtlCol="0">
            <a:spAutoFit/>
          </a:bodyPr>
          <a:lstStyle/>
          <a:p>
            <a:r>
              <a:rPr lang="en-US" b="1" dirty="0">
                <a:solidFill>
                  <a:srgbClr val="0000FF"/>
                </a:solidFill>
              </a:rPr>
              <a:t>Montreal</a:t>
            </a:r>
            <a:endParaRPr lang="en-CA" b="1" dirty="0">
              <a:solidFill>
                <a:srgbClr val="0000FF"/>
              </a:solidFill>
            </a:endParaRPr>
          </a:p>
        </p:txBody>
      </p:sp>
      <p:sp>
        <p:nvSpPr>
          <p:cNvPr id="23" name="TextBox 22">
            <a:extLst>
              <a:ext uri="{FF2B5EF4-FFF2-40B4-BE49-F238E27FC236}">
                <a16:creationId xmlns:a16="http://schemas.microsoft.com/office/drawing/2014/main" id="{06810A89-61A3-C36C-8DB7-E702FF67419A}"/>
              </a:ext>
            </a:extLst>
          </p:cNvPr>
          <p:cNvSpPr txBox="1"/>
          <p:nvPr/>
        </p:nvSpPr>
        <p:spPr>
          <a:xfrm>
            <a:off x="7413660" y="1734200"/>
            <a:ext cx="4662608" cy="276999"/>
          </a:xfrm>
          <a:prstGeom prst="rect">
            <a:avLst/>
          </a:prstGeom>
          <a:solidFill>
            <a:schemeClr val="bg2"/>
          </a:solidFill>
        </p:spPr>
        <p:txBody>
          <a:bodyPr wrap="square" rtlCol="0">
            <a:spAutoFit/>
          </a:bodyPr>
          <a:lstStyle/>
          <a:p>
            <a:r>
              <a:rPr lang="en-US" sz="1200" b="1" dirty="0">
                <a:solidFill>
                  <a:srgbClr val="0000FF"/>
                </a:solidFill>
              </a:rPr>
              <a:t>                    BASE                                            TEST                </a:t>
            </a:r>
            <a:endParaRPr lang="en-CA" sz="1200" b="1" dirty="0">
              <a:solidFill>
                <a:srgbClr val="0000FF"/>
              </a:solidFill>
            </a:endParaRPr>
          </a:p>
        </p:txBody>
      </p:sp>
      <p:sp>
        <p:nvSpPr>
          <p:cNvPr id="5" name="TextBox 4">
            <a:extLst>
              <a:ext uri="{FF2B5EF4-FFF2-40B4-BE49-F238E27FC236}">
                <a16:creationId xmlns:a16="http://schemas.microsoft.com/office/drawing/2014/main" id="{37CE73A5-7721-B564-DFF9-B4AEAD9CF4B4}"/>
              </a:ext>
            </a:extLst>
          </p:cNvPr>
          <p:cNvSpPr txBox="1"/>
          <p:nvPr/>
        </p:nvSpPr>
        <p:spPr>
          <a:xfrm>
            <a:off x="8038843" y="3809131"/>
            <a:ext cx="2501647" cy="369332"/>
          </a:xfrm>
          <a:prstGeom prst="rect">
            <a:avLst/>
          </a:prstGeom>
          <a:solidFill>
            <a:schemeClr val="bg1"/>
          </a:solidFill>
        </p:spPr>
        <p:txBody>
          <a:bodyPr wrap="none" rtlCol="0">
            <a:spAutoFit/>
          </a:bodyPr>
          <a:lstStyle/>
          <a:p>
            <a:r>
              <a:rPr lang="en-US" b="1" dirty="0">
                <a:solidFill>
                  <a:srgbClr val="0000FF"/>
                </a:solidFill>
              </a:rPr>
              <a:t>Montreal Time Series</a:t>
            </a:r>
            <a:endParaRPr lang="en-CA" b="1" dirty="0">
              <a:solidFill>
                <a:srgbClr val="0000FF"/>
              </a:solidFill>
            </a:endParaRPr>
          </a:p>
        </p:txBody>
      </p:sp>
      <p:sp>
        <p:nvSpPr>
          <p:cNvPr id="17" name="Title 1">
            <a:extLst>
              <a:ext uri="{FF2B5EF4-FFF2-40B4-BE49-F238E27FC236}">
                <a16:creationId xmlns:a16="http://schemas.microsoft.com/office/drawing/2014/main" id="{C9E5769B-7365-CC14-4850-FB8C772FEB31}"/>
              </a:ext>
            </a:extLst>
          </p:cNvPr>
          <p:cNvSpPr>
            <a:spLocks noGrp="1"/>
          </p:cNvSpPr>
          <p:nvPr>
            <p:ph type="ctrTitle"/>
          </p:nvPr>
        </p:nvSpPr>
        <p:spPr>
          <a:xfrm>
            <a:off x="29268" y="12350"/>
            <a:ext cx="12126162" cy="792088"/>
          </a:xfrm>
        </p:spPr>
        <p:txBody>
          <a:bodyPr/>
          <a:lstStyle/>
          <a:p>
            <a:pPr algn="ctr">
              <a:spcAft>
                <a:spcPts val="2400"/>
              </a:spcAft>
              <a:buClr>
                <a:srgbClr val="008000"/>
              </a:buClr>
              <a:buSzPct val="150000"/>
            </a:pPr>
            <a:r>
              <a:rPr lang="en-US" altLang="en-US" dirty="0"/>
              <a:t>Impacts on model predictions (4) </a:t>
            </a:r>
            <a:endParaRPr lang="en-US" altLang="en-US" dirty="0">
              <a:solidFill>
                <a:srgbClr val="FFFF00"/>
              </a:solidFill>
            </a:endParaRPr>
          </a:p>
        </p:txBody>
      </p:sp>
      <p:sp>
        <p:nvSpPr>
          <p:cNvPr id="18" name="TextBox 17">
            <a:extLst>
              <a:ext uri="{FF2B5EF4-FFF2-40B4-BE49-F238E27FC236}">
                <a16:creationId xmlns:a16="http://schemas.microsoft.com/office/drawing/2014/main" id="{ADC42DE4-5BDD-F430-716D-76DE47C79EA5}"/>
              </a:ext>
            </a:extLst>
          </p:cNvPr>
          <p:cNvSpPr txBox="1"/>
          <p:nvPr/>
        </p:nvSpPr>
        <p:spPr>
          <a:xfrm>
            <a:off x="3520002" y="760277"/>
            <a:ext cx="4883068" cy="523220"/>
          </a:xfrm>
          <a:prstGeom prst="rect">
            <a:avLst/>
          </a:prstGeom>
          <a:noFill/>
        </p:spPr>
        <p:txBody>
          <a:bodyPr wrap="none" rtlCol="0">
            <a:spAutoFit/>
          </a:bodyPr>
          <a:lstStyle/>
          <a:p>
            <a:r>
              <a:rPr lang="en-US" sz="2800" dirty="0"/>
              <a:t>Summer 2022  -  Large Cities</a:t>
            </a:r>
            <a:endParaRPr lang="en-CA" sz="2800" dirty="0"/>
          </a:p>
        </p:txBody>
      </p:sp>
    </p:spTree>
    <p:extLst>
      <p:ext uri="{BB962C8B-B14F-4D97-AF65-F5344CB8AC3E}">
        <p14:creationId xmlns:p14="http://schemas.microsoft.com/office/powerpoint/2010/main" val="389741334"/>
      </p:ext>
    </p:extLst>
  </p:cSld>
  <p:clrMapOvr>
    <a:masterClrMapping/>
  </p:clrMapOvr>
  <mc:AlternateContent xmlns:mc="http://schemas.openxmlformats.org/markup-compatibility/2006" xmlns:p14="http://schemas.microsoft.com/office/powerpoint/2010/main">
    <mc:Choice Requires="p14">
      <p:transition spd="slow" p14:dur="2000" advTm="77833"/>
    </mc:Choice>
    <mc:Fallback xmlns="">
      <p:transition spd="slow" advTm="77833"/>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47528" y="332656"/>
            <a:ext cx="8568952" cy="764704"/>
          </a:xfrm>
        </p:spPr>
        <p:txBody>
          <a:bodyPr/>
          <a:lstStyle/>
          <a:p>
            <a:pPr>
              <a:spcAft>
                <a:spcPts val="2400"/>
              </a:spcAft>
              <a:buClr>
                <a:srgbClr val="008000"/>
              </a:buClr>
              <a:buSzPct val="150000"/>
            </a:pPr>
            <a:r>
              <a:rPr lang="en-US" altLang="en-US" sz="4000" dirty="0"/>
              <a:t>Discussions and Summary</a:t>
            </a:r>
          </a:p>
        </p:txBody>
      </p:sp>
      <p:sp>
        <p:nvSpPr>
          <p:cNvPr id="19" name="TextBox 18"/>
          <p:cNvSpPr txBox="1"/>
          <p:nvPr/>
        </p:nvSpPr>
        <p:spPr>
          <a:xfrm>
            <a:off x="24000" y="1529491"/>
            <a:ext cx="12168000" cy="5139869"/>
          </a:xfrm>
          <a:prstGeom prst="rect">
            <a:avLst/>
          </a:prstGeom>
          <a:solidFill>
            <a:schemeClr val="bg1"/>
          </a:solidFill>
        </p:spPr>
        <p:txBody>
          <a:bodyPr wrap="square" rtlCol="0">
            <a:spAutoFit/>
          </a:bodyPr>
          <a:lstStyle/>
          <a:p>
            <a:pPr marL="342900" indent="-342900">
              <a:spcAft>
                <a:spcPts val="600"/>
              </a:spcAft>
              <a:buFont typeface="Wingdings" panose="05000000000000000000" pitchFamily="2" charset="2"/>
              <a:buChar char="Ø"/>
            </a:pPr>
            <a:r>
              <a:rPr lang="en-US" altLang="en-US" sz="2800" dirty="0"/>
              <a:t>Current Canadian RAQDPS modelling system overpredicts summer NO</a:t>
            </a:r>
            <a:r>
              <a:rPr lang="en-US" altLang="en-US" sz="2800" baseline="-25000" dirty="0"/>
              <a:t>2</a:t>
            </a:r>
            <a:r>
              <a:rPr lang="en-US" altLang="en-US" sz="2800" dirty="0"/>
              <a:t> concentration for Canada, particularly for large cities</a:t>
            </a:r>
          </a:p>
          <a:p>
            <a:pPr marL="342900" indent="-342900">
              <a:spcAft>
                <a:spcPts val="600"/>
              </a:spcAft>
              <a:buFont typeface="Wingdings" panose="05000000000000000000" pitchFamily="2" charset="2"/>
              <a:buChar char="Ø"/>
            </a:pPr>
            <a:r>
              <a:rPr lang="en-US" sz="2800" dirty="0"/>
              <a:t>On-road spatial surrogates were carefully checked and updated to allocate more emissions from large cities to smaller communities</a:t>
            </a:r>
          </a:p>
          <a:p>
            <a:pPr marL="342900" indent="-342900">
              <a:spcAft>
                <a:spcPts val="600"/>
              </a:spcAft>
              <a:buFont typeface="Wingdings" panose="05000000000000000000" pitchFamily="2" charset="2"/>
              <a:buChar char="Ø"/>
            </a:pPr>
            <a:r>
              <a:rPr lang="en-US" sz="2800" dirty="0"/>
              <a:t>Recent major methodology change for estimating Canadian on-road emissions resulting in 50% reduction of on-road NOx emissions</a:t>
            </a:r>
          </a:p>
          <a:p>
            <a:pPr marL="342900" indent="-342900">
              <a:spcAft>
                <a:spcPts val="600"/>
              </a:spcAft>
              <a:buFont typeface="Wingdings" panose="05000000000000000000" pitchFamily="2" charset="2"/>
              <a:buChar char="Ø"/>
            </a:pPr>
            <a:r>
              <a:rPr lang="en-US" sz="2800" dirty="0"/>
              <a:t>Model results show significant improvement for summertime NO</a:t>
            </a:r>
            <a:r>
              <a:rPr lang="en-US" sz="2800" baseline="-25000" dirty="0"/>
              <a:t>2</a:t>
            </a:r>
            <a:r>
              <a:rPr lang="en-US" sz="2800" dirty="0"/>
              <a:t> prediction for Canadian regions and most of the large cities</a:t>
            </a:r>
          </a:p>
          <a:p>
            <a:pPr marL="342900" indent="-342900">
              <a:spcAft>
                <a:spcPts val="600"/>
              </a:spcAft>
              <a:buFont typeface="Wingdings" panose="05000000000000000000" pitchFamily="2" charset="2"/>
              <a:buChar char="Ø"/>
            </a:pPr>
            <a:r>
              <a:rPr lang="en-US" sz="2800" dirty="0">
                <a:solidFill>
                  <a:srgbClr val="0000FF"/>
                </a:solidFill>
              </a:rPr>
              <a:t>Updated emissions inventory and on-road spatial surrogates make the underprediction of wintertime NO</a:t>
            </a:r>
            <a:r>
              <a:rPr lang="en-US" sz="2800" baseline="-25000" dirty="0">
                <a:solidFill>
                  <a:srgbClr val="0000FF"/>
                </a:solidFill>
              </a:rPr>
              <a:t>2</a:t>
            </a:r>
            <a:r>
              <a:rPr lang="en-US" sz="2800" dirty="0">
                <a:solidFill>
                  <a:srgbClr val="0000FF"/>
                </a:solidFill>
              </a:rPr>
              <a:t> concentration worse (results not shown), further investigation is needed</a:t>
            </a:r>
          </a:p>
        </p:txBody>
      </p:sp>
    </p:spTree>
    <p:extLst>
      <p:ext uri="{BB962C8B-B14F-4D97-AF65-F5344CB8AC3E}">
        <p14:creationId xmlns:p14="http://schemas.microsoft.com/office/powerpoint/2010/main" val="1998719559"/>
      </p:ext>
    </p:extLst>
  </p:cSld>
  <p:clrMapOvr>
    <a:masterClrMapping/>
  </p:clrMapOvr>
  <mc:AlternateContent xmlns:mc="http://schemas.openxmlformats.org/markup-compatibility/2006" xmlns:p14="http://schemas.microsoft.com/office/powerpoint/2010/main">
    <mc:Choice Requires="p14">
      <p:transition spd="slow" p14:dur="2000" advTm="1784"/>
    </mc:Choice>
    <mc:Fallback xmlns="">
      <p:transition spd="slow" advTm="1784"/>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txBox="1">
            <a:spLocks noGrp="1"/>
          </p:cNvSpPr>
          <p:nvPr>
            <p:ph type="title" idx="4294967295"/>
          </p:nvPr>
        </p:nvSpPr>
        <p:spPr>
          <a:xfrm>
            <a:off x="119336" y="3068960"/>
            <a:ext cx="11377264" cy="769441"/>
          </a:xfrm>
          <a:prstGeom prst="rect">
            <a:avLst/>
          </a:prstGeom>
          <a:solidFill>
            <a:schemeClr val="bg1"/>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4400" b="1" i="0" u="none" strike="noStrike" kern="1200" cap="none" spc="0" normalizeH="0" baseline="0" noProof="0" dirty="0">
                <a:ln>
                  <a:noFill/>
                </a:ln>
                <a:solidFill>
                  <a:srgbClr val="0000FF"/>
                </a:solidFill>
                <a:effectLst/>
                <a:uLnTx/>
                <a:uFillTx/>
                <a:latin typeface="+mn-lt"/>
                <a:ea typeface="+mn-ea"/>
                <a:cs typeface="+mn-cs"/>
              </a:rPr>
              <a:t>Thank You for Your Attention!</a:t>
            </a:r>
          </a:p>
        </p:txBody>
      </p:sp>
    </p:spTree>
    <p:extLst>
      <p:ext uri="{BB962C8B-B14F-4D97-AF65-F5344CB8AC3E}">
        <p14:creationId xmlns:p14="http://schemas.microsoft.com/office/powerpoint/2010/main" val="1461625890"/>
      </p:ext>
    </p:extLst>
  </p:cSld>
  <p:clrMapOvr>
    <a:masterClrMapping/>
  </p:clrMapOvr>
  <mc:AlternateContent xmlns:mc="http://schemas.openxmlformats.org/markup-compatibility/2006" xmlns:p14="http://schemas.microsoft.com/office/powerpoint/2010/main">
    <mc:Choice Requires="p14">
      <p:transition spd="slow" p14:dur="2000" advTm="1784"/>
    </mc:Choice>
    <mc:Fallback xmlns="">
      <p:transition spd="slow" advTm="1784"/>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 name="Picture 15" descr="A map of a city&#10;&#10;Description automatically generated">
            <a:extLst>
              <a:ext uri="{FF2B5EF4-FFF2-40B4-BE49-F238E27FC236}">
                <a16:creationId xmlns:a16="http://schemas.microsoft.com/office/drawing/2014/main" id="{F517835F-2BC2-A2B7-F9A6-59084DD7CA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7" y="4026770"/>
            <a:ext cx="3692035" cy="2852936"/>
          </a:xfrm>
          <a:prstGeom prst="rect">
            <a:avLst/>
          </a:prstGeom>
        </p:spPr>
      </p:pic>
      <p:pic>
        <p:nvPicPr>
          <p:cNvPr id="8" name="Picture 7" descr="A map of a city&#10;&#10;Description automatically generated">
            <a:extLst>
              <a:ext uri="{FF2B5EF4-FFF2-40B4-BE49-F238E27FC236}">
                <a16:creationId xmlns:a16="http://schemas.microsoft.com/office/drawing/2014/main" id="{1D720CBF-F846-B07C-720B-2AC2899215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175045"/>
            <a:ext cx="3690468" cy="2851725"/>
          </a:xfrm>
          <a:prstGeom prst="rect">
            <a:avLst/>
          </a:prstGeom>
        </p:spPr>
      </p:pic>
      <p:pic>
        <p:nvPicPr>
          <p:cNvPr id="10" name="Picture 9" descr="A map of a neighborhood&#10;&#10;Description automatically generated">
            <a:extLst>
              <a:ext uri="{FF2B5EF4-FFF2-40B4-BE49-F238E27FC236}">
                <a16:creationId xmlns:a16="http://schemas.microsoft.com/office/drawing/2014/main" id="{B7DFF8CB-EF6A-0643-7791-0FAE8DD543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55150" y="1443197"/>
            <a:ext cx="3226101" cy="2492896"/>
          </a:xfrm>
          <a:prstGeom prst="rect">
            <a:avLst/>
          </a:prstGeom>
        </p:spPr>
      </p:pic>
      <p:pic>
        <p:nvPicPr>
          <p:cNvPr id="12" name="Picture 11" descr="A map of a neighborhood&#10;&#10;Description automatically generated">
            <a:extLst>
              <a:ext uri="{FF2B5EF4-FFF2-40B4-BE49-F238E27FC236}">
                <a16:creationId xmlns:a16="http://schemas.microsoft.com/office/drawing/2014/main" id="{DAE631E1-AC6A-E1FD-27F8-A4C8A536E4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22230" y="4168355"/>
            <a:ext cx="3226101" cy="2492896"/>
          </a:xfrm>
          <a:prstGeom prst="rect">
            <a:avLst/>
          </a:prstGeom>
        </p:spPr>
      </p:pic>
      <p:sp>
        <p:nvSpPr>
          <p:cNvPr id="5" name="Oval 4">
            <a:extLst>
              <a:ext uri="{FF2B5EF4-FFF2-40B4-BE49-F238E27FC236}">
                <a16:creationId xmlns:a16="http://schemas.microsoft.com/office/drawing/2014/main" id="{F278DBD0-E6D8-B86B-2C24-A30C1790B91B}"/>
              </a:ext>
            </a:extLst>
          </p:cNvPr>
          <p:cNvSpPr/>
          <p:nvPr/>
        </p:nvSpPr>
        <p:spPr>
          <a:xfrm>
            <a:off x="1732488" y="2420888"/>
            <a:ext cx="288032" cy="338334"/>
          </a:xfrm>
          <a:prstGeom prst="ellipse">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Oval 5">
            <a:extLst>
              <a:ext uri="{FF2B5EF4-FFF2-40B4-BE49-F238E27FC236}">
                <a16:creationId xmlns:a16="http://schemas.microsoft.com/office/drawing/2014/main" id="{4156C1FF-430A-771D-5352-9854D42DCC8B}"/>
              </a:ext>
            </a:extLst>
          </p:cNvPr>
          <p:cNvSpPr/>
          <p:nvPr/>
        </p:nvSpPr>
        <p:spPr>
          <a:xfrm>
            <a:off x="1743246" y="5290450"/>
            <a:ext cx="288032" cy="338334"/>
          </a:xfrm>
          <a:prstGeom prst="ellipse">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9" name="Straight Arrow Connector 8">
            <a:extLst>
              <a:ext uri="{FF2B5EF4-FFF2-40B4-BE49-F238E27FC236}">
                <a16:creationId xmlns:a16="http://schemas.microsoft.com/office/drawing/2014/main" id="{FEFE8193-F6F8-7411-4B9A-1FE98EFDFFFD}"/>
              </a:ext>
            </a:extLst>
          </p:cNvPr>
          <p:cNvCxnSpPr>
            <a:cxnSpLocks/>
          </p:cNvCxnSpPr>
          <p:nvPr/>
        </p:nvCxnSpPr>
        <p:spPr>
          <a:xfrm>
            <a:off x="2020520" y="2636912"/>
            <a:ext cx="1917661" cy="194318"/>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727D701-D5A0-F6AC-25B6-3224A0219EF4}"/>
              </a:ext>
            </a:extLst>
          </p:cNvPr>
          <p:cNvCxnSpPr>
            <a:cxnSpLocks/>
          </p:cNvCxnSpPr>
          <p:nvPr/>
        </p:nvCxnSpPr>
        <p:spPr>
          <a:xfrm>
            <a:off x="2031278" y="5513787"/>
            <a:ext cx="1917661" cy="194318"/>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5" name="Arrow: Down 14">
            <a:extLst>
              <a:ext uri="{FF2B5EF4-FFF2-40B4-BE49-F238E27FC236}">
                <a16:creationId xmlns:a16="http://schemas.microsoft.com/office/drawing/2014/main" id="{9BA22ED5-3E39-05B4-7485-E5B84C67877C}"/>
              </a:ext>
            </a:extLst>
          </p:cNvPr>
          <p:cNvSpPr/>
          <p:nvPr/>
        </p:nvSpPr>
        <p:spPr>
          <a:xfrm>
            <a:off x="1720386" y="3872015"/>
            <a:ext cx="45719" cy="262933"/>
          </a:xfrm>
          <a:prstGeom prst="downArrow">
            <a:avLst/>
          </a:prstGeom>
          <a:solidFill>
            <a:srgbClr val="0000FF"/>
          </a:solidFill>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Arrow: Down 16">
            <a:extLst>
              <a:ext uri="{FF2B5EF4-FFF2-40B4-BE49-F238E27FC236}">
                <a16:creationId xmlns:a16="http://schemas.microsoft.com/office/drawing/2014/main" id="{7CBA9BCA-E433-8FE9-C66B-4600676C1FCE}"/>
              </a:ext>
            </a:extLst>
          </p:cNvPr>
          <p:cNvSpPr/>
          <p:nvPr/>
        </p:nvSpPr>
        <p:spPr>
          <a:xfrm>
            <a:off x="5474217" y="3907663"/>
            <a:ext cx="45719" cy="262933"/>
          </a:xfrm>
          <a:prstGeom prst="downArrow">
            <a:avLst/>
          </a:prstGeom>
          <a:solidFill>
            <a:srgbClr val="0000FF"/>
          </a:solidFill>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9" name="Picture 18" descr="A map of canada with different colored areas&#10;&#10;Description automatically generated">
            <a:extLst>
              <a:ext uri="{FF2B5EF4-FFF2-40B4-BE49-F238E27FC236}">
                <a16:creationId xmlns:a16="http://schemas.microsoft.com/office/drawing/2014/main" id="{2486C42F-DAE9-C99A-160F-8DFB4C84023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92144" y="4223462"/>
            <a:ext cx="4072509" cy="2472309"/>
          </a:xfrm>
          <a:prstGeom prst="rect">
            <a:avLst/>
          </a:prstGeom>
        </p:spPr>
      </p:pic>
      <p:sp>
        <p:nvSpPr>
          <p:cNvPr id="20" name="TextBox 19">
            <a:extLst>
              <a:ext uri="{FF2B5EF4-FFF2-40B4-BE49-F238E27FC236}">
                <a16:creationId xmlns:a16="http://schemas.microsoft.com/office/drawing/2014/main" id="{92365F2A-FAFF-4861-A526-D8035E766D03}"/>
              </a:ext>
            </a:extLst>
          </p:cNvPr>
          <p:cNvSpPr txBox="1"/>
          <p:nvPr/>
        </p:nvSpPr>
        <p:spPr>
          <a:xfrm>
            <a:off x="7108385" y="1048232"/>
            <a:ext cx="4964279" cy="3139321"/>
          </a:xfrm>
          <a:prstGeom prst="rect">
            <a:avLst/>
          </a:prstGeom>
          <a:solidFill>
            <a:schemeClr val="bg1"/>
          </a:solidFill>
        </p:spPr>
        <p:txBody>
          <a:bodyPr wrap="square" rtlCol="0">
            <a:spAutoFit/>
          </a:bodyPr>
          <a:lstStyle/>
          <a:p>
            <a:pPr algn="ctr"/>
            <a:r>
              <a:rPr lang="en-US" b="1" dirty="0">
                <a:solidFill>
                  <a:srgbClr val="0000FF"/>
                </a:solidFill>
              </a:rPr>
              <a:t>One Possible Update</a:t>
            </a:r>
          </a:p>
          <a:p>
            <a:pPr marL="285750" indent="-285750">
              <a:buFont typeface="Arial" panose="020B0604020202020204" pitchFamily="34" charset="0"/>
              <a:buChar char="•"/>
            </a:pPr>
            <a:r>
              <a:rPr lang="en-US" dirty="0"/>
              <a:t>2021 Population Center (PC) boundary shapefile was used to separate urban/rural roads</a:t>
            </a:r>
          </a:p>
          <a:p>
            <a:pPr marL="285750" indent="-285750">
              <a:buFont typeface="Arial" panose="020B0604020202020204" pitchFamily="34" charset="0"/>
              <a:buChar char="•"/>
            </a:pPr>
            <a:r>
              <a:rPr lang="en-CA" dirty="0"/>
              <a:t>Considering the transportation range can be larger than the dwelling area, one kilometre buffer is added around the Population Center boundary</a:t>
            </a:r>
          </a:p>
          <a:p>
            <a:pPr marL="285750" indent="-285750">
              <a:buFont typeface="Arial" panose="020B0604020202020204" pitchFamily="34" charset="0"/>
              <a:buChar char="•"/>
            </a:pPr>
            <a:r>
              <a:rPr lang="en-CA" dirty="0"/>
              <a:t>More weight added to small towns than large cities, resulting in smaller emissions for large cities</a:t>
            </a:r>
          </a:p>
        </p:txBody>
      </p:sp>
      <p:sp>
        <p:nvSpPr>
          <p:cNvPr id="21" name="TextBox 20">
            <a:extLst>
              <a:ext uri="{FF2B5EF4-FFF2-40B4-BE49-F238E27FC236}">
                <a16:creationId xmlns:a16="http://schemas.microsoft.com/office/drawing/2014/main" id="{0D183755-5D86-1EBF-1492-BC309658DB9C}"/>
              </a:ext>
            </a:extLst>
          </p:cNvPr>
          <p:cNvSpPr txBox="1"/>
          <p:nvPr/>
        </p:nvSpPr>
        <p:spPr>
          <a:xfrm>
            <a:off x="9019353" y="4234220"/>
            <a:ext cx="2448271" cy="338554"/>
          </a:xfrm>
          <a:prstGeom prst="rect">
            <a:avLst/>
          </a:prstGeom>
          <a:solidFill>
            <a:schemeClr val="accent1">
              <a:tint val="20000"/>
            </a:schemeClr>
          </a:solidFill>
        </p:spPr>
        <p:txBody>
          <a:bodyPr wrap="square" rtlCol="0">
            <a:spAutoFit/>
          </a:bodyPr>
          <a:lstStyle/>
          <a:p>
            <a:r>
              <a:rPr lang="en-US" sz="1600" dirty="0">
                <a:solidFill>
                  <a:srgbClr val="FF0000"/>
                </a:solidFill>
              </a:rPr>
              <a:t>Change of NOx emission</a:t>
            </a:r>
            <a:endParaRPr lang="en-CA" sz="1600" dirty="0">
              <a:solidFill>
                <a:srgbClr val="FF0000"/>
              </a:solidFill>
            </a:endParaRPr>
          </a:p>
        </p:txBody>
      </p:sp>
      <p:sp>
        <p:nvSpPr>
          <p:cNvPr id="7" name="Title 1">
            <a:extLst>
              <a:ext uri="{FF2B5EF4-FFF2-40B4-BE49-F238E27FC236}">
                <a16:creationId xmlns:a16="http://schemas.microsoft.com/office/drawing/2014/main" id="{F407FBB8-426D-FF28-2579-4D4B487752DA}"/>
              </a:ext>
            </a:extLst>
          </p:cNvPr>
          <p:cNvSpPr>
            <a:spLocks noGrp="1"/>
          </p:cNvSpPr>
          <p:nvPr>
            <p:ph type="ctrTitle"/>
          </p:nvPr>
        </p:nvSpPr>
        <p:spPr>
          <a:xfrm>
            <a:off x="44456" y="44624"/>
            <a:ext cx="12126162" cy="1024553"/>
          </a:xfrm>
        </p:spPr>
        <p:txBody>
          <a:bodyPr/>
          <a:lstStyle/>
          <a:p>
            <a:pPr algn="ctr">
              <a:spcAft>
                <a:spcPts val="2400"/>
              </a:spcAft>
              <a:buClr>
                <a:srgbClr val="008000"/>
              </a:buClr>
              <a:buSzPct val="150000"/>
            </a:pPr>
            <a:r>
              <a:rPr lang="en-US" altLang="en-US" sz="3600" dirty="0"/>
              <a:t>Updates to ON-road spatial surrogates</a:t>
            </a:r>
            <a:br>
              <a:rPr lang="en-US" altLang="en-US" sz="3600" dirty="0"/>
            </a:br>
            <a:r>
              <a:rPr lang="en-US" altLang="en-US" sz="2800" dirty="0">
                <a:solidFill>
                  <a:srgbClr val="0000FF"/>
                </a:solidFill>
              </a:rPr>
              <a:t>Example 4</a:t>
            </a:r>
          </a:p>
        </p:txBody>
      </p:sp>
    </p:spTree>
    <p:extLst>
      <p:ext uri="{BB962C8B-B14F-4D97-AF65-F5344CB8AC3E}">
        <p14:creationId xmlns:p14="http://schemas.microsoft.com/office/powerpoint/2010/main" val="262722099"/>
      </p:ext>
    </p:extLst>
  </p:cSld>
  <p:clrMapOvr>
    <a:masterClrMapping/>
  </p:clrMapOvr>
  <mc:AlternateContent xmlns:mc="http://schemas.openxmlformats.org/markup-compatibility/2006" xmlns:p14="http://schemas.microsoft.com/office/powerpoint/2010/main">
    <mc:Choice Requires="p14">
      <p:transition spd="slow" p14:dur="2000" advTm="77833"/>
    </mc:Choice>
    <mc:Fallback xmlns="">
      <p:transition spd="slow" advTm="77833"/>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4946E60-AC62-F91F-2C6B-A0A5D46C9E35}"/>
              </a:ext>
            </a:extLst>
          </p:cNvPr>
          <p:cNvPicPr>
            <a:picLocks noChangeAspect="1"/>
          </p:cNvPicPr>
          <p:nvPr/>
        </p:nvPicPr>
        <p:blipFill>
          <a:blip r:embed="rId3"/>
          <a:srcRect l="35469" t="20440" r="2813" b="33547"/>
          <a:stretch/>
        </p:blipFill>
        <p:spPr>
          <a:xfrm>
            <a:off x="6096000" y="4386620"/>
            <a:ext cx="5643494" cy="2235197"/>
          </a:xfrm>
          <a:prstGeom prst="rect">
            <a:avLst/>
          </a:prstGeom>
        </p:spPr>
      </p:pic>
      <p:pic>
        <p:nvPicPr>
          <p:cNvPr id="20" name="Picture 19">
            <a:extLst>
              <a:ext uri="{FF2B5EF4-FFF2-40B4-BE49-F238E27FC236}">
                <a16:creationId xmlns:a16="http://schemas.microsoft.com/office/drawing/2014/main" id="{3FAF4210-A689-3A17-7DF2-1D0B851583D8}"/>
              </a:ext>
            </a:extLst>
          </p:cNvPr>
          <p:cNvPicPr>
            <a:picLocks noChangeAspect="1"/>
          </p:cNvPicPr>
          <p:nvPr/>
        </p:nvPicPr>
        <p:blipFill>
          <a:blip r:embed="rId4"/>
          <a:srcRect l="35469" t="20736" r="2500" b="32500"/>
          <a:stretch/>
        </p:blipFill>
        <p:spPr>
          <a:xfrm>
            <a:off x="212860" y="4365104"/>
            <a:ext cx="5672115" cy="2271678"/>
          </a:xfrm>
          <a:prstGeom prst="rect">
            <a:avLst/>
          </a:prstGeom>
        </p:spPr>
      </p:pic>
      <p:pic>
        <p:nvPicPr>
          <p:cNvPr id="19" name="Picture 18">
            <a:extLst>
              <a:ext uri="{FF2B5EF4-FFF2-40B4-BE49-F238E27FC236}">
                <a16:creationId xmlns:a16="http://schemas.microsoft.com/office/drawing/2014/main" id="{2CC7E998-009B-3F56-B539-7EEB34458B6C}"/>
              </a:ext>
            </a:extLst>
          </p:cNvPr>
          <p:cNvPicPr>
            <a:picLocks noChangeAspect="1"/>
          </p:cNvPicPr>
          <p:nvPr/>
        </p:nvPicPr>
        <p:blipFill>
          <a:blip r:embed="rId5"/>
          <a:srcRect l="35703" t="20736" r="2031" b="32647"/>
          <a:stretch/>
        </p:blipFill>
        <p:spPr>
          <a:xfrm>
            <a:off x="6135734" y="1690050"/>
            <a:ext cx="5693603" cy="2264538"/>
          </a:xfrm>
          <a:prstGeom prst="rect">
            <a:avLst/>
          </a:prstGeom>
        </p:spPr>
      </p:pic>
      <p:pic>
        <p:nvPicPr>
          <p:cNvPr id="15" name="Picture 14">
            <a:extLst>
              <a:ext uri="{FF2B5EF4-FFF2-40B4-BE49-F238E27FC236}">
                <a16:creationId xmlns:a16="http://schemas.microsoft.com/office/drawing/2014/main" id="{194E5D33-0898-4718-2B54-9B38C0199876}"/>
              </a:ext>
            </a:extLst>
          </p:cNvPr>
          <p:cNvPicPr>
            <a:picLocks noChangeAspect="1"/>
          </p:cNvPicPr>
          <p:nvPr/>
        </p:nvPicPr>
        <p:blipFill>
          <a:blip r:embed="rId6"/>
          <a:srcRect l="35625" t="20736" r="2735" b="32640"/>
          <a:stretch/>
        </p:blipFill>
        <p:spPr>
          <a:xfrm>
            <a:off x="241354" y="1729784"/>
            <a:ext cx="5636362" cy="2264878"/>
          </a:xfrm>
          <a:prstGeom prst="rect">
            <a:avLst/>
          </a:prstGeom>
        </p:spPr>
      </p:pic>
      <p:sp>
        <p:nvSpPr>
          <p:cNvPr id="2" name="Title 1"/>
          <p:cNvSpPr>
            <a:spLocks noGrp="1"/>
          </p:cNvSpPr>
          <p:nvPr>
            <p:ph type="ctrTitle"/>
          </p:nvPr>
        </p:nvSpPr>
        <p:spPr>
          <a:xfrm>
            <a:off x="32919" y="5255"/>
            <a:ext cx="12126162" cy="792088"/>
          </a:xfrm>
        </p:spPr>
        <p:txBody>
          <a:bodyPr/>
          <a:lstStyle/>
          <a:p>
            <a:pPr algn="ctr">
              <a:spcAft>
                <a:spcPts val="2400"/>
              </a:spcAft>
              <a:buClr>
                <a:srgbClr val="008000"/>
              </a:buClr>
              <a:buSzPct val="150000"/>
            </a:pPr>
            <a:r>
              <a:rPr lang="en-US" altLang="en-US" dirty="0"/>
              <a:t>Impacts on model predictions (3) </a:t>
            </a:r>
            <a:endParaRPr lang="en-US" altLang="en-US" dirty="0">
              <a:solidFill>
                <a:srgbClr val="FFFF00"/>
              </a:solidFill>
            </a:endParaRPr>
          </a:p>
        </p:txBody>
      </p:sp>
      <p:sp>
        <p:nvSpPr>
          <p:cNvPr id="4" name="TextBox 3">
            <a:extLst>
              <a:ext uri="{FF2B5EF4-FFF2-40B4-BE49-F238E27FC236}">
                <a16:creationId xmlns:a16="http://schemas.microsoft.com/office/drawing/2014/main" id="{165470A3-9CF3-1BB7-0501-DEE0E8481699}"/>
              </a:ext>
            </a:extLst>
          </p:cNvPr>
          <p:cNvSpPr txBox="1"/>
          <p:nvPr/>
        </p:nvSpPr>
        <p:spPr>
          <a:xfrm>
            <a:off x="2638066" y="817548"/>
            <a:ext cx="6915868" cy="523220"/>
          </a:xfrm>
          <a:prstGeom prst="rect">
            <a:avLst/>
          </a:prstGeom>
          <a:noFill/>
        </p:spPr>
        <p:txBody>
          <a:bodyPr wrap="none" rtlCol="0">
            <a:spAutoFit/>
          </a:bodyPr>
          <a:lstStyle/>
          <a:p>
            <a:r>
              <a:rPr lang="en-US" sz="2800" dirty="0"/>
              <a:t>Summer 2022  -  Provinces and Territories</a:t>
            </a:r>
            <a:endParaRPr lang="en-CA" sz="2800" dirty="0"/>
          </a:p>
        </p:txBody>
      </p:sp>
      <p:sp>
        <p:nvSpPr>
          <p:cNvPr id="3" name="TextBox 2">
            <a:extLst>
              <a:ext uri="{FF2B5EF4-FFF2-40B4-BE49-F238E27FC236}">
                <a16:creationId xmlns:a16="http://schemas.microsoft.com/office/drawing/2014/main" id="{32B89527-20B6-5358-4272-9506F86E97EF}"/>
              </a:ext>
            </a:extLst>
          </p:cNvPr>
          <p:cNvSpPr txBox="1"/>
          <p:nvPr/>
        </p:nvSpPr>
        <p:spPr>
          <a:xfrm>
            <a:off x="2855640" y="1602232"/>
            <a:ext cx="2031325" cy="369332"/>
          </a:xfrm>
          <a:prstGeom prst="rect">
            <a:avLst/>
          </a:prstGeom>
          <a:noFill/>
        </p:spPr>
        <p:txBody>
          <a:bodyPr wrap="none" rtlCol="0">
            <a:spAutoFit/>
          </a:bodyPr>
          <a:lstStyle/>
          <a:p>
            <a:r>
              <a:rPr lang="en-US" b="1" dirty="0">
                <a:solidFill>
                  <a:srgbClr val="0000FF"/>
                </a:solidFill>
              </a:rPr>
              <a:t>British Colombia</a:t>
            </a:r>
            <a:endParaRPr lang="en-CA" b="1" dirty="0">
              <a:solidFill>
                <a:srgbClr val="0000FF"/>
              </a:solidFill>
            </a:endParaRPr>
          </a:p>
        </p:txBody>
      </p:sp>
      <p:sp>
        <p:nvSpPr>
          <p:cNvPr id="7" name="TextBox 6">
            <a:extLst>
              <a:ext uri="{FF2B5EF4-FFF2-40B4-BE49-F238E27FC236}">
                <a16:creationId xmlns:a16="http://schemas.microsoft.com/office/drawing/2014/main" id="{B304FBA2-3612-47F7-9BAB-697321534DD6}"/>
              </a:ext>
            </a:extLst>
          </p:cNvPr>
          <p:cNvSpPr txBox="1"/>
          <p:nvPr/>
        </p:nvSpPr>
        <p:spPr>
          <a:xfrm>
            <a:off x="8914218" y="1569966"/>
            <a:ext cx="979755" cy="369332"/>
          </a:xfrm>
          <a:prstGeom prst="rect">
            <a:avLst/>
          </a:prstGeom>
          <a:noFill/>
        </p:spPr>
        <p:txBody>
          <a:bodyPr wrap="none" rtlCol="0">
            <a:spAutoFit/>
          </a:bodyPr>
          <a:lstStyle/>
          <a:p>
            <a:r>
              <a:rPr lang="en-US" b="1" dirty="0">
                <a:solidFill>
                  <a:srgbClr val="0000FF"/>
                </a:solidFill>
              </a:rPr>
              <a:t>Alberta</a:t>
            </a:r>
            <a:endParaRPr lang="en-CA" b="1" dirty="0">
              <a:solidFill>
                <a:srgbClr val="0000FF"/>
              </a:solidFill>
            </a:endParaRPr>
          </a:p>
        </p:txBody>
      </p:sp>
      <p:sp>
        <p:nvSpPr>
          <p:cNvPr id="10" name="TextBox 9">
            <a:extLst>
              <a:ext uri="{FF2B5EF4-FFF2-40B4-BE49-F238E27FC236}">
                <a16:creationId xmlns:a16="http://schemas.microsoft.com/office/drawing/2014/main" id="{1CF54DC8-EEBB-E46B-9470-385A743E3E2C}"/>
              </a:ext>
            </a:extLst>
          </p:cNvPr>
          <p:cNvSpPr txBox="1"/>
          <p:nvPr/>
        </p:nvSpPr>
        <p:spPr>
          <a:xfrm>
            <a:off x="8959160" y="4222731"/>
            <a:ext cx="1210588" cy="369332"/>
          </a:xfrm>
          <a:prstGeom prst="rect">
            <a:avLst/>
          </a:prstGeom>
          <a:noFill/>
        </p:spPr>
        <p:txBody>
          <a:bodyPr wrap="none" rtlCol="0">
            <a:spAutoFit/>
          </a:bodyPr>
          <a:lstStyle/>
          <a:p>
            <a:r>
              <a:rPr lang="en-US" b="1" dirty="0">
                <a:solidFill>
                  <a:srgbClr val="0000FF"/>
                </a:solidFill>
              </a:rPr>
              <a:t>Manitoba</a:t>
            </a:r>
            <a:endParaRPr lang="en-CA" b="1" dirty="0">
              <a:solidFill>
                <a:srgbClr val="0000FF"/>
              </a:solidFill>
            </a:endParaRPr>
          </a:p>
        </p:txBody>
      </p:sp>
      <p:sp>
        <p:nvSpPr>
          <p:cNvPr id="11" name="TextBox 10">
            <a:extLst>
              <a:ext uri="{FF2B5EF4-FFF2-40B4-BE49-F238E27FC236}">
                <a16:creationId xmlns:a16="http://schemas.microsoft.com/office/drawing/2014/main" id="{DA9866FB-EFA8-AC60-D98F-35CBC95F7A4E}"/>
              </a:ext>
            </a:extLst>
          </p:cNvPr>
          <p:cNvSpPr txBox="1"/>
          <p:nvPr/>
        </p:nvSpPr>
        <p:spPr>
          <a:xfrm>
            <a:off x="1188698" y="1900155"/>
            <a:ext cx="4662608" cy="276999"/>
          </a:xfrm>
          <a:prstGeom prst="rect">
            <a:avLst/>
          </a:prstGeom>
          <a:solidFill>
            <a:schemeClr val="bg2"/>
          </a:solidFill>
        </p:spPr>
        <p:txBody>
          <a:bodyPr wrap="square" rtlCol="0">
            <a:spAutoFit/>
          </a:bodyPr>
          <a:lstStyle/>
          <a:p>
            <a:r>
              <a:rPr lang="en-US" sz="1200" b="1" dirty="0">
                <a:solidFill>
                  <a:srgbClr val="0000FF"/>
                </a:solidFill>
              </a:rPr>
              <a:t>                    BASE                                            TEST                </a:t>
            </a:r>
            <a:endParaRPr lang="en-CA" sz="1200" b="1" dirty="0">
              <a:solidFill>
                <a:srgbClr val="0000FF"/>
              </a:solidFill>
            </a:endParaRPr>
          </a:p>
        </p:txBody>
      </p:sp>
      <p:sp>
        <p:nvSpPr>
          <p:cNvPr id="12" name="TextBox 11">
            <a:extLst>
              <a:ext uri="{FF2B5EF4-FFF2-40B4-BE49-F238E27FC236}">
                <a16:creationId xmlns:a16="http://schemas.microsoft.com/office/drawing/2014/main" id="{456A9D18-A41C-C234-43B3-0F5D81D683B5}"/>
              </a:ext>
            </a:extLst>
          </p:cNvPr>
          <p:cNvSpPr txBox="1"/>
          <p:nvPr/>
        </p:nvSpPr>
        <p:spPr>
          <a:xfrm>
            <a:off x="1177792" y="4530636"/>
            <a:ext cx="4662608" cy="276999"/>
          </a:xfrm>
          <a:prstGeom prst="rect">
            <a:avLst/>
          </a:prstGeom>
          <a:solidFill>
            <a:schemeClr val="bg2"/>
          </a:solidFill>
        </p:spPr>
        <p:txBody>
          <a:bodyPr wrap="square" rtlCol="0">
            <a:spAutoFit/>
          </a:bodyPr>
          <a:lstStyle/>
          <a:p>
            <a:r>
              <a:rPr lang="en-US" sz="1200" b="1" dirty="0">
                <a:solidFill>
                  <a:srgbClr val="0000FF"/>
                </a:solidFill>
              </a:rPr>
              <a:t>                    BASE                                             TEST                </a:t>
            </a:r>
            <a:endParaRPr lang="en-CA" sz="1200" b="1" dirty="0">
              <a:solidFill>
                <a:srgbClr val="0000FF"/>
              </a:solidFill>
            </a:endParaRPr>
          </a:p>
        </p:txBody>
      </p:sp>
      <p:sp>
        <p:nvSpPr>
          <p:cNvPr id="13" name="TextBox 12">
            <a:extLst>
              <a:ext uri="{FF2B5EF4-FFF2-40B4-BE49-F238E27FC236}">
                <a16:creationId xmlns:a16="http://schemas.microsoft.com/office/drawing/2014/main" id="{EF8A1317-EEEB-4B6D-CB97-86B91A074275}"/>
              </a:ext>
            </a:extLst>
          </p:cNvPr>
          <p:cNvSpPr txBox="1"/>
          <p:nvPr/>
        </p:nvSpPr>
        <p:spPr>
          <a:xfrm>
            <a:off x="7072792" y="4572064"/>
            <a:ext cx="4662608" cy="276999"/>
          </a:xfrm>
          <a:prstGeom prst="rect">
            <a:avLst/>
          </a:prstGeom>
          <a:solidFill>
            <a:schemeClr val="bg2"/>
          </a:solidFill>
        </p:spPr>
        <p:txBody>
          <a:bodyPr wrap="square" rtlCol="0">
            <a:spAutoFit/>
          </a:bodyPr>
          <a:lstStyle/>
          <a:p>
            <a:r>
              <a:rPr lang="en-US" sz="1200" b="1" dirty="0">
                <a:solidFill>
                  <a:srgbClr val="0000FF"/>
                </a:solidFill>
              </a:rPr>
              <a:t>                   BASE                                             TEST                </a:t>
            </a:r>
            <a:endParaRPr lang="en-CA" sz="1200" b="1" dirty="0">
              <a:solidFill>
                <a:srgbClr val="0000FF"/>
              </a:solidFill>
            </a:endParaRPr>
          </a:p>
        </p:txBody>
      </p:sp>
      <p:sp>
        <p:nvSpPr>
          <p:cNvPr id="17" name="TextBox 16">
            <a:extLst>
              <a:ext uri="{FF2B5EF4-FFF2-40B4-BE49-F238E27FC236}">
                <a16:creationId xmlns:a16="http://schemas.microsoft.com/office/drawing/2014/main" id="{C59FA2F2-8E17-5F30-EC08-6E8A8164CAE5}"/>
              </a:ext>
            </a:extLst>
          </p:cNvPr>
          <p:cNvSpPr txBox="1"/>
          <p:nvPr/>
        </p:nvSpPr>
        <p:spPr>
          <a:xfrm>
            <a:off x="2884098" y="4202732"/>
            <a:ext cx="1774845" cy="369332"/>
          </a:xfrm>
          <a:prstGeom prst="rect">
            <a:avLst/>
          </a:prstGeom>
          <a:noFill/>
        </p:spPr>
        <p:txBody>
          <a:bodyPr wrap="none" rtlCol="0">
            <a:spAutoFit/>
          </a:bodyPr>
          <a:lstStyle/>
          <a:p>
            <a:r>
              <a:rPr lang="en-US" b="1" dirty="0">
                <a:solidFill>
                  <a:srgbClr val="0000FF"/>
                </a:solidFill>
              </a:rPr>
              <a:t>Saskatchewan</a:t>
            </a:r>
            <a:endParaRPr lang="en-CA" b="1" dirty="0">
              <a:solidFill>
                <a:srgbClr val="0000FF"/>
              </a:solidFill>
            </a:endParaRPr>
          </a:p>
        </p:txBody>
      </p:sp>
      <p:sp>
        <p:nvSpPr>
          <p:cNvPr id="18" name="TextBox 17">
            <a:extLst>
              <a:ext uri="{FF2B5EF4-FFF2-40B4-BE49-F238E27FC236}">
                <a16:creationId xmlns:a16="http://schemas.microsoft.com/office/drawing/2014/main" id="{02BD02DE-8E4B-1402-AFEA-4137AE37188B}"/>
              </a:ext>
            </a:extLst>
          </p:cNvPr>
          <p:cNvSpPr txBox="1"/>
          <p:nvPr/>
        </p:nvSpPr>
        <p:spPr>
          <a:xfrm>
            <a:off x="7076564" y="1855857"/>
            <a:ext cx="4662608" cy="276999"/>
          </a:xfrm>
          <a:prstGeom prst="rect">
            <a:avLst/>
          </a:prstGeom>
          <a:solidFill>
            <a:schemeClr val="bg2"/>
          </a:solidFill>
        </p:spPr>
        <p:txBody>
          <a:bodyPr wrap="square" rtlCol="0">
            <a:spAutoFit/>
          </a:bodyPr>
          <a:lstStyle/>
          <a:p>
            <a:r>
              <a:rPr lang="en-US" sz="1200" b="1" dirty="0">
                <a:solidFill>
                  <a:srgbClr val="0000FF"/>
                </a:solidFill>
              </a:rPr>
              <a:t>                    BASE                                            TEST                </a:t>
            </a:r>
            <a:endParaRPr lang="en-CA" sz="1200" b="1" dirty="0">
              <a:solidFill>
                <a:srgbClr val="0000FF"/>
              </a:solidFill>
            </a:endParaRPr>
          </a:p>
        </p:txBody>
      </p:sp>
    </p:spTree>
    <p:extLst>
      <p:ext uri="{BB962C8B-B14F-4D97-AF65-F5344CB8AC3E}">
        <p14:creationId xmlns:p14="http://schemas.microsoft.com/office/powerpoint/2010/main" val="65282802"/>
      </p:ext>
    </p:extLst>
  </p:cSld>
  <p:clrMapOvr>
    <a:masterClrMapping/>
  </p:clrMapOvr>
  <mc:AlternateContent xmlns:mc="http://schemas.openxmlformats.org/markup-compatibility/2006" xmlns:p14="http://schemas.microsoft.com/office/powerpoint/2010/main">
    <mc:Choice Requires="p14">
      <p:transition spd="slow" p14:dur="2000" advTm="77833"/>
    </mc:Choice>
    <mc:Fallback xmlns="">
      <p:transition spd="slow" advTm="77833"/>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35A1FE-5A6D-1DD5-221A-461C165986F4}"/>
              </a:ext>
            </a:extLst>
          </p:cNvPr>
          <p:cNvPicPr>
            <a:picLocks noChangeAspect="1"/>
          </p:cNvPicPr>
          <p:nvPr/>
        </p:nvPicPr>
        <p:blipFill>
          <a:blip r:embed="rId3"/>
          <a:srcRect l="35391" t="20441" r="2031" b="33404"/>
          <a:stretch/>
        </p:blipFill>
        <p:spPr>
          <a:xfrm>
            <a:off x="208335" y="1725066"/>
            <a:ext cx="5722133" cy="2242095"/>
          </a:xfrm>
          <a:prstGeom prst="rect">
            <a:avLst/>
          </a:prstGeom>
        </p:spPr>
      </p:pic>
      <p:pic>
        <p:nvPicPr>
          <p:cNvPr id="6" name="Picture 5">
            <a:extLst>
              <a:ext uri="{FF2B5EF4-FFF2-40B4-BE49-F238E27FC236}">
                <a16:creationId xmlns:a16="http://schemas.microsoft.com/office/drawing/2014/main" id="{971F1F7A-9370-C3AD-70ED-1E4C16307CC8}"/>
              </a:ext>
            </a:extLst>
          </p:cNvPr>
          <p:cNvPicPr>
            <a:picLocks noChangeAspect="1"/>
          </p:cNvPicPr>
          <p:nvPr/>
        </p:nvPicPr>
        <p:blipFill>
          <a:blip r:embed="rId4"/>
          <a:srcRect l="35703" t="20736" r="1953" b="33440"/>
          <a:stretch/>
        </p:blipFill>
        <p:spPr>
          <a:xfrm>
            <a:off x="6135734" y="1690050"/>
            <a:ext cx="5700736" cy="2226016"/>
          </a:xfrm>
          <a:prstGeom prst="rect">
            <a:avLst/>
          </a:prstGeom>
        </p:spPr>
      </p:pic>
      <p:pic>
        <p:nvPicPr>
          <p:cNvPr id="8" name="Picture 7">
            <a:extLst>
              <a:ext uri="{FF2B5EF4-FFF2-40B4-BE49-F238E27FC236}">
                <a16:creationId xmlns:a16="http://schemas.microsoft.com/office/drawing/2014/main" id="{7E4D7A63-2379-FC8A-A777-AAF483F1A028}"/>
              </a:ext>
            </a:extLst>
          </p:cNvPr>
          <p:cNvPicPr>
            <a:picLocks noChangeAspect="1"/>
          </p:cNvPicPr>
          <p:nvPr/>
        </p:nvPicPr>
        <p:blipFill>
          <a:blip r:embed="rId5"/>
          <a:srcRect l="35547" t="20588" r="2578" b="33400"/>
          <a:stretch/>
        </p:blipFill>
        <p:spPr>
          <a:xfrm>
            <a:off x="220320" y="4354346"/>
            <a:ext cx="5657850" cy="2235148"/>
          </a:xfrm>
          <a:prstGeom prst="rect">
            <a:avLst/>
          </a:prstGeom>
        </p:spPr>
      </p:pic>
      <p:pic>
        <p:nvPicPr>
          <p:cNvPr id="9" name="Picture 8">
            <a:extLst>
              <a:ext uri="{FF2B5EF4-FFF2-40B4-BE49-F238E27FC236}">
                <a16:creationId xmlns:a16="http://schemas.microsoft.com/office/drawing/2014/main" id="{F444070B-1F0B-C7E9-0B56-887804A39239}"/>
              </a:ext>
            </a:extLst>
          </p:cNvPr>
          <p:cNvPicPr>
            <a:picLocks noChangeAspect="1"/>
          </p:cNvPicPr>
          <p:nvPr/>
        </p:nvPicPr>
        <p:blipFill>
          <a:blip r:embed="rId6"/>
          <a:srcRect l="35546" t="20295" r="1954" b="32647"/>
          <a:stretch/>
        </p:blipFill>
        <p:spPr>
          <a:xfrm>
            <a:off x="6105055" y="4386620"/>
            <a:ext cx="5715000" cy="2285960"/>
          </a:xfrm>
          <a:prstGeom prst="rect">
            <a:avLst/>
          </a:prstGeom>
        </p:spPr>
      </p:pic>
      <p:sp>
        <p:nvSpPr>
          <p:cNvPr id="3" name="TextBox 2">
            <a:extLst>
              <a:ext uri="{FF2B5EF4-FFF2-40B4-BE49-F238E27FC236}">
                <a16:creationId xmlns:a16="http://schemas.microsoft.com/office/drawing/2014/main" id="{32B89527-20B6-5358-4272-9506F86E97EF}"/>
              </a:ext>
            </a:extLst>
          </p:cNvPr>
          <p:cNvSpPr txBox="1"/>
          <p:nvPr/>
        </p:nvSpPr>
        <p:spPr>
          <a:xfrm>
            <a:off x="2855640" y="1602232"/>
            <a:ext cx="1005403" cy="369332"/>
          </a:xfrm>
          <a:prstGeom prst="rect">
            <a:avLst/>
          </a:prstGeom>
          <a:noFill/>
        </p:spPr>
        <p:txBody>
          <a:bodyPr wrap="none" rtlCol="0">
            <a:spAutoFit/>
          </a:bodyPr>
          <a:lstStyle/>
          <a:p>
            <a:r>
              <a:rPr lang="en-US" b="1" dirty="0">
                <a:solidFill>
                  <a:srgbClr val="0000FF"/>
                </a:solidFill>
              </a:rPr>
              <a:t>Ontario</a:t>
            </a:r>
            <a:endParaRPr lang="en-CA" b="1" dirty="0">
              <a:solidFill>
                <a:srgbClr val="0000FF"/>
              </a:solidFill>
            </a:endParaRPr>
          </a:p>
        </p:txBody>
      </p:sp>
      <p:sp>
        <p:nvSpPr>
          <p:cNvPr id="7" name="TextBox 6">
            <a:extLst>
              <a:ext uri="{FF2B5EF4-FFF2-40B4-BE49-F238E27FC236}">
                <a16:creationId xmlns:a16="http://schemas.microsoft.com/office/drawing/2014/main" id="{B304FBA2-3612-47F7-9BAB-697321534DD6}"/>
              </a:ext>
            </a:extLst>
          </p:cNvPr>
          <p:cNvSpPr txBox="1"/>
          <p:nvPr/>
        </p:nvSpPr>
        <p:spPr>
          <a:xfrm>
            <a:off x="8914218" y="1569966"/>
            <a:ext cx="1031051" cy="369332"/>
          </a:xfrm>
          <a:prstGeom prst="rect">
            <a:avLst/>
          </a:prstGeom>
          <a:noFill/>
        </p:spPr>
        <p:txBody>
          <a:bodyPr wrap="none" rtlCol="0">
            <a:spAutoFit/>
          </a:bodyPr>
          <a:lstStyle/>
          <a:p>
            <a:r>
              <a:rPr lang="en-US" b="1" dirty="0">
                <a:solidFill>
                  <a:srgbClr val="0000FF"/>
                </a:solidFill>
              </a:rPr>
              <a:t>Quebec</a:t>
            </a:r>
            <a:endParaRPr lang="en-CA" b="1" dirty="0">
              <a:solidFill>
                <a:srgbClr val="0000FF"/>
              </a:solidFill>
            </a:endParaRPr>
          </a:p>
        </p:txBody>
      </p:sp>
      <p:sp>
        <p:nvSpPr>
          <p:cNvPr id="10" name="TextBox 9">
            <a:extLst>
              <a:ext uri="{FF2B5EF4-FFF2-40B4-BE49-F238E27FC236}">
                <a16:creationId xmlns:a16="http://schemas.microsoft.com/office/drawing/2014/main" id="{1CF54DC8-EEBB-E46B-9470-385A743E3E2C}"/>
              </a:ext>
            </a:extLst>
          </p:cNvPr>
          <p:cNvSpPr txBox="1"/>
          <p:nvPr/>
        </p:nvSpPr>
        <p:spPr>
          <a:xfrm>
            <a:off x="8959160" y="4222731"/>
            <a:ext cx="1505540" cy="369332"/>
          </a:xfrm>
          <a:prstGeom prst="rect">
            <a:avLst/>
          </a:prstGeom>
          <a:noFill/>
        </p:spPr>
        <p:txBody>
          <a:bodyPr wrap="none" rtlCol="0">
            <a:spAutoFit/>
          </a:bodyPr>
          <a:lstStyle/>
          <a:p>
            <a:r>
              <a:rPr lang="en-US" b="1" dirty="0">
                <a:solidFill>
                  <a:srgbClr val="0000FF"/>
                </a:solidFill>
              </a:rPr>
              <a:t>Nova Scotia</a:t>
            </a:r>
            <a:endParaRPr lang="en-CA" b="1" dirty="0">
              <a:solidFill>
                <a:srgbClr val="0000FF"/>
              </a:solidFill>
            </a:endParaRPr>
          </a:p>
        </p:txBody>
      </p:sp>
      <p:sp>
        <p:nvSpPr>
          <p:cNvPr id="11" name="TextBox 10">
            <a:extLst>
              <a:ext uri="{FF2B5EF4-FFF2-40B4-BE49-F238E27FC236}">
                <a16:creationId xmlns:a16="http://schemas.microsoft.com/office/drawing/2014/main" id="{DA9866FB-EFA8-AC60-D98F-35CBC95F7A4E}"/>
              </a:ext>
            </a:extLst>
          </p:cNvPr>
          <p:cNvSpPr txBox="1"/>
          <p:nvPr/>
        </p:nvSpPr>
        <p:spPr>
          <a:xfrm>
            <a:off x="1188698" y="1900155"/>
            <a:ext cx="4662608" cy="276999"/>
          </a:xfrm>
          <a:prstGeom prst="rect">
            <a:avLst/>
          </a:prstGeom>
          <a:solidFill>
            <a:schemeClr val="bg2"/>
          </a:solidFill>
        </p:spPr>
        <p:txBody>
          <a:bodyPr wrap="square" rtlCol="0">
            <a:spAutoFit/>
          </a:bodyPr>
          <a:lstStyle/>
          <a:p>
            <a:r>
              <a:rPr lang="en-US" sz="1200" b="1" dirty="0">
                <a:solidFill>
                  <a:srgbClr val="0000FF"/>
                </a:solidFill>
              </a:rPr>
              <a:t>                    BASE                                            TEST                </a:t>
            </a:r>
            <a:endParaRPr lang="en-CA" sz="1200" b="1" dirty="0">
              <a:solidFill>
                <a:srgbClr val="0000FF"/>
              </a:solidFill>
            </a:endParaRPr>
          </a:p>
        </p:txBody>
      </p:sp>
      <p:sp>
        <p:nvSpPr>
          <p:cNvPr id="12" name="TextBox 11">
            <a:extLst>
              <a:ext uri="{FF2B5EF4-FFF2-40B4-BE49-F238E27FC236}">
                <a16:creationId xmlns:a16="http://schemas.microsoft.com/office/drawing/2014/main" id="{456A9D18-A41C-C234-43B3-0F5D81D683B5}"/>
              </a:ext>
            </a:extLst>
          </p:cNvPr>
          <p:cNvSpPr txBox="1"/>
          <p:nvPr/>
        </p:nvSpPr>
        <p:spPr>
          <a:xfrm>
            <a:off x="1177792" y="4530636"/>
            <a:ext cx="4662608" cy="276999"/>
          </a:xfrm>
          <a:prstGeom prst="rect">
            <a:avLst/>
          </a:prstGeom>
          <a:solidFill>
            <a:schemeClr val="bg2"/>
          </a:solidFill>
        </p:spPr>
        <p:txBody>
          <a:bodyPr wrap="square" rtlCol="0">
            <a:spAutoFit/>
          </a:bodyPr>
          <a:lstStyle/>
          <a:p>
            <a:r>
              <a:rPr lang="en-US" sz="1200" b="1" dirty="0">
                <a:solidFill>
                  <a:srgbClr val="0000FF"/>
                </a:solidFill>
              </a:rPr>
              <a:t>                    BASE                                             TEST                </a:t>
            </a:r>
            <a:endParaRPr lang="en-CA" sz="1200" b="1" dirty="0">
              <a:solidFill>
                <a:srgbClr val="0000FF"/>
              </a:solidFill>
            </a:endParaRPr>
          </a:p>
        </p:txBody>
      </p:sp>
      <p:sp>
        <p:nvSpPr>
          <p:cNvPr id="13" name="TextBox 12">
            <a:extLst>
              <a:ext uri="{FF2B5EF4-FFF2-40B4-BE49-F238E27FC236}">
                <a16:creationId xmlns:a16="http://schemas.microsoft.com/office/drawing/2014/main" id="{EF8A1317-EEEB-4B6D-CB97-86B91A074275}"/>
              </a:ext>
            </a:extLst>
          </p:cNvPr>
          <p:cNvSpPr txBox="1"/>
          <p:nvPr/>
        </p:nvSpPr>
        <p:spPr>
          <a:xfrm>
            <a:off x="7072792" y="4572064"/>
            <a:ext cx="4662608" cy="276999"/>
          </a:xfrm>
          <a:prstGeom prst="rect">
            <a:avLst/>
          </a:prstGeom>
          <a:solidFill>
            <a:schemeClr val="bg2"/>
          </a:solidFill>
        </p:spPr>
        <p:txBody>
          <a:bodyPr wrap="square" rtlCol="0">
            <a:spAutoFit/>
          </a:bodyPr>
          <a:lstStyle/>
          <a:p>
            <a:r>
              <a:rPr lang="en-US" sz="1200" b="1" dirty="0">
                <a:solidFill>
                  <a:srgbClr val="0000FF"/>
                </a:solidFill>
              </a:rPr>
              <a:t>                   BASE                                             TEST                </a:t>
            </a:r>
            <a:endParaRPr lang="en-CA" sz="1200" b="1" dirty="0">
              <a:solidFill>
                <a:srgbClr val="0000FF"/>
              </a:solidFill>
            </a:endParaRPr>
          </a:p>
        </p:txBody>
      </p:sp>
      <p:sp>
        <p:nvSpPr>
          <p:cNvPr id="17" name="TextBox 16">
            <a:extLst>
              <a:ext uri="{FF2B5EF4-FFF2-40B4-BE49-F238E27FC236}">
                <a16:creationId xmlns:a16="http://schemas.microsoft.com/office/drawing/2014/main" id="{C59FA2F2-8E17-5F30-EC08-6E8A8164CAE5}"/>
              </a:ext>
            </a:extLst>
          </p:cNvPr>
          <p:cNvSpPr txBox="1"/>
          <p:nvPr/>
        </p:nvSpPr>
        <p:spPr>
          <a:xfrm>
            <a:off x="2884098" y="4202732"/>
            <a:ext cx="1890261" cy="369332"/>
          </a:xfrm>
          <a:prstGeom prst="rect">
            <a:avLst/>
          </a:prstGeom>
          <a:noFill/>
        </p:spPr>
        <p:txBody>
          <a:bodyPr wrap="none" rtlCol="0">
            <a:spAutoFit/>
          </a:bodyPr>
          <a:lstStyle/>
          <a:p>
            <a:r>
              <a:rPr lang="en-US" b="1" dirty="0">
                <a:solidFill>
                  <a:srgbClr val="0000FF"/>
                </a:solidFill>
              </a:rPr>
              <a:t>New Brunswick</a:t>
            </a:r>
            <a:endParaRPr lang="en-CA" b="1" dirty="0">
              <a:solidFill>
                <a:srgbClr val="0000FF"/>
              </a:solidFill>
            </a:endParaRPr>
          </a:p>
        </p:txBody>
      </p:sp>
      <p:sp>
        <p:nvSpPr>
          <p:cNvPr id="18" name="TextBox 17">
            <a:extLst>
              <a:ext uri="{FF2B5EF4-FFF2-40B4-BE49-F238E27FC236}">
                <a16:creationId xmlns:a16="http://schemas.microsoft.com/office/drawing/2014/main" id="{02BD02DE-8E4B-1402-AFEA-4137AE37188B}"/>
              </a:ext>
            </a:extLst>
          </p:cNvPr>
          <p:cNvSpPr txBox="1"/>
          <p:nvPr/>
        </p:nvSpPr>
        <p:spPr>
          <a:xfrm>
            <a:off x="7076564" y="1855857"/>
            <a:ext cx="4662608" cy="276999"/>
          </a:xfrm>
          <a:prstGeom prst="rect">
            <a:avLst/>
          </a:prstGeom>
          <a:solidFill>
            <a:schemeClr val="bg2"/>
          </a:solidFill>
        </p:spPr>
        <p:txBody>
          <a:bodyPr wrap="square" rtlCol="0">
            <a:spAutoFit/>
          </a:bodyPr>
          <a:lstStyle/>
          <a:p>
            <a:r>
              <a:rPr lang="en-US" sz="1200" b="1" dirty="0">
                <a:solidFill>
                  <a:srgbClr val="0000FF"/>
                </a:solidFill>
              </a:rPr>
              <a:t>                    BASE                                            TEST                </a:t>
            </a:r>
            <a:endParaRPr lang="en-CA" sz="1200" b="1" dirty="0">
              <a:solidFill>
                <a:srgbClr val="0000FF"/>
              </a:solidFill>
            </a:endParaRPr>
          </a:p>
        </p:txBody>
      </p:sp>
      <p:sp>
        <p:nvSpPr>
          <p:cNvPr id="22" name="Title 1">
            <a:extLst>
              <a:ext uri="{FF2B5EF4-FFF2-40B4-BE49-F238E27FC236}">
                <a16:creationId xmlns:a16="http://schemas.microsoft.com/office/drawing/2014/main" id="{E32DB3D8-8EAE-435D-DCB5-4EE3E9741063}"/>
              </a:ext>
            </a:extLst>
          </p:cNvPr>
          <p:cNvSpPr>
            <a:spLocks noGrp="1"/>
          </p:cNvSpPr>
          <p:nvPr>
            <p:ph type="ctrTitle"/>
          </p:nvPr>
        </p:nvSpPr>
        <p:spPr>
          <a:xfrm>
            <a:off x="32919" y="5255"/>
            <a:ext cx="12126162" cy="792088"/>
          </a:xfrm>
        </p:spPr>
        <p:txBody>
          <a:bodyPr/>
          <a:lstStyle/>
          <a:p>
            <a:pPr algn="ctr">
              <a:spcAft>
                <a:spcPts val="2400"/>
              </a:spcAft>
              <a:buClr>
                <a:srgbClr val="008000"/>
              </a:buClr>
              <a:buSzPct val="150000"/>
            </a:pPr>
            <a:r>
              <a:rPr lang="en-US" altLang="en-US" dirty="0"/>
              <a:t>Impacts on model predictions (4) </a:t>
            </a:r>
            <a:endParaRPr lang="en-US" altLang="en-US" dirty="0">
              <a:solidFill>
                <a:srgbClr val="FFFF00"/>
              </a:solidFill>
            </a:endParaRPr>
          </a:p>
        </p:txBody>
      </p:sp>
      <p:sp>
        <p:nvSpPr>
          <p:cNvPr id="23" name="TextBox 22">
            <a:extLst>
              <a:ext uri="{FF2B5EF4-FFF2-40B4-BE49-F238E27FC236}">
                <a16:creationId xmlns:a16="http://schemas.microsoft.com/office/drawing/2014/main" id="{53167A74-6B4D-7680-25AF-47613B8370C6}"/>
              </a:ext>
            </a:extLst>
          </p:cNvPr>
          <p:cNvSpPr txBox="1"/>
          <p:nvPr/>
        </p:nvSpPr>
        <p:spPr>
          <a:xfrm>
            <a:off x="2638066" y="817548"/>
            <a:ext cx="6915868" cy="523220"/>
          </a:xfrm>
          <a:prstGeom prst="rect">
            <a:avLst/>
          </a:prstGeom>
          <a:noFill/>
        </p:spPr>
        <p:txBody>
          <a:bodyPr wrap="none" rtlCol="0">
            <a:spAutoFit/>
          </a:bodyPr>
          <a:lstStyle/>
          <a:p>
            <a:r>
              <a:rPr lang="en-US" sz="2800" dirty="0"/>
              <a:t>Summer 2022  -  Provinces and Territories</a:t>
            </a:r>
            <a:endParaRPr lang="en-CA" sz="2800" dirty="0"/>
          </a:p>
        </p:txBody>
      </p:sp>
    </p:spTree>
    <p:extLst>
      <p:ext uri="{BB962C8B-B14F-4D97-AF65-F5344CB8AC3E}">
        <p14:creationId xmlns:p14="http://schemas.microsoft.com/office/powerpoint/2010/main" val="1984099545"/>
      </p:ext>
    </p:extLst>
  </p:cSld>
  <p:clrMapOvr>
    <a:masterClrMapping/>
  </p:clrMapOvr>
  <mc:AlternateContent xmlns:mc="http://schemas.openxmlformats.org/markup-compatibility/2006" xmlns:p14="http://schemas.microsoft.com/office/powerpoint/2010/main">
    <mc:Choice Requires="p14">
      <p:transition spd="slow" p14:dur="2000" advTm="77833"/>
    </mc:Choice>
    <mc:Fallback xmlns="">
      <p:transition spd="slow" advTm="77833"/>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9403" y="72000"/>
            <a:ext cx="10753195" cy="980728"/>
          </a:xfrm>
        </p:spPr>
        <p:txBody>
          <a:bodyPr/>
          <a:lstStyle/>
          <a:p>
            <a:pPr algn="ctr"/>
            <a:r>
              <a:rPr lang="en-CA" sz="3600" dirty="0"/>
              <a:t>outline</a:t>
            </a:r>
          </a:p>
        </p:txBody>
      </p:sp>
      <p:sp>
        <p:nvSpPr>
          <p:cNvPr id="3" name="Rectangle 2"/>
          <p:cNvSpPr/>
          <p:nvPr/>
        </p:nvSpPr>
        <p:spPr>
          <a:xfrm>
            <a:off x="59668" y="1484784"/>
            <a:ext cx="12072664" cy="5278368"/>
          </a:xfrm>
          <a:prstGeom prst="rect">
            <a:avLst/>
          </a:prstGeom>
          <a:solidFill>
            <a:schemeClr val="bg1"/>
          </a:solidFill>
        </p:spPr>
        <p:txBody>
          <a:bodyPr wrap="square">
            <a:spAutoFit/>
          </a:bodyPr>
          <a:lstStyle/>
          <a:p>
            <a:pPr marL="342900" indent="-342900">
              <a:spcBef>
                <a:spcPct val="0"/>
              </a:spcBef>
              <a:spcAft>
                <a:spcPts val="600"/>
              </a:spcAft>
              <a:buClr>
                <a:srgbClr val="008000"/>
              </a:buClr>
              <a:buSzPct val="150000"/>
              <a:buFont typeface="Arial" panose="020B0604020202020204" pitchFamily="34" charset="0"/>
              <a:buChar char="•"/>
            </a:pPr>
            <a:r>
              <a:rPr lang="en-US" altLang="en-US" sz="3000" dirty="0"/>
              <a:t>Issue with summertime NO</a:t>
            </a:r>
            <a:r>
              <a:rPr lang="en-US" altLang="en-US" sz="3000" baseline="-25000" dirty="0"/>
              <a:t>2</a:t>
            </a:r>
            <a:r>
              <a:rPr lang="en-US" altLang="en-US" sz="3000" dirty="0"/>
              <a:t> overestimation for Canada for the current Canadian RAQDPS modelling system</a:t>
            </a:r>
          </a:p>
          <a:p>
            <a:pPr marL="342900" indent="-342900">
              <a:spcBef>
                <a:spcPct val="0"/>
              </a:spcBef>
              <a:spcAft>
                <a:spcPts val="600"/>
              </a:spcAft>
              <a:buClr>
                <a:srgbClr val="008000"/>
              </a:buClr>
              <a:buSzPct val="150000"/>
              <a:buFont typeface="Arial" panose="020B0604020202020204" pitchFamily="34" charset="0"/>
              <a:buChar char="•"/>
            </a:pPr>
            <a:r>
              <a:rPr lang="en-US" altLang="en-US" sz="3000" dirty="0"/>
              <a:t>Investigation and updates to spatial surrogates for on-road emissions</a:t>
            </a:r>
          </a:p>
          <a:p>
            <a:pPr marL="342900" indent="-342900">
              <a:spcBef>
                <a:spcPct val="0"/>
              </a:spcBef>
              <a:spcAft>
                <a:spcPts val="600"/>
              </a:spcAft>
              <a:buClr>
                <a:srgbClr val="008000"/>
              </a:buClr>
              <a:buSzPct val="150000"/>
              <a:buFont typeface="Arial" panose="020B0604020202020204" pitchFamily="34" charset="0"/>
              <a:buChar char="•"/>
            </a:pPr>
            <a:r>
              <a:rPr lang="en-US" altLang="en-US" sz="3000" dirty="0"/>
              <a:t>Major methodology changes for estimating Canadian on-road and off-road emissions </a:t>
            </a:r>
          </a:p>
          <a:p>
            <a:pPr marL="342900" indent="-342900">
              <a:spcBef>
                <a:spcPct val="0"/>
              </a:spcBef>
              <a:spcAft>
                <a:spcPts val="600"/>
              </a:spcAft>
              <a:buClr>
                <a:srgbClr val="008000"/>
              </a:buClr>
              <a:buSzPct val="150000"/>
              <a:buFont typeface="Arial" panose="020B0604020202020204" pitchFamily="34" charset="0"/>
              <a:buChar char="•"/>
            </a:pPr>
            <a:r>
              <a:rPr lang="en-US" altLang="en-US" sz="3000" dirty="0"/>
              <a:t>Impacts of the new surrogates and updated inventory on model prediction of NO</a:t>
            </a:r>
            <a:r>
              <a:rPr lang="en-US" altLang="en-US" sz="3000" baseline="-25000" dirty="0"/>
              <a:t>2</a:t>
            </a:r>
            <a:r>
              <a:rPr lang="en-US" altLang="en-US" sz="3000" dirty="0"/>
              <a:t> concentration for Canadian regions and large cities</a:t>
            </a:r>
          </a:p>
          <a:p>
            <a:pPr marL="342900" indent="-342900">
              <a:spcBef>
                <a:spcPct val="0"/>
              </a:spcBef>
              <a:spcAft>
                <a:spcPts val="600"/>
              </a:spcAft>
              <a:buClr>
                <a:srgbClr val="008000"/>
              </a:buClr>
              <a:buSzPct val="150000"/>
              <a:buFont typeface="Arial" panose="020B0604020202020204" pitchFamily="34" charset="0"/>
              <a:buChar char="•"/>
            </a:pPr>
            <a:r>
              <a:rPr lang="en-US" altLang="en-US" sz="3000" dirty="0"/>
              <a:t>Discussions and summary remarks</a:t>
            </a:r>
          </a:p>
          <a:p>
            <a:pPr>
              <a:buClr>
                <a:srgbClr val="008000"/>
              </a:buClr>
              <a:buSzPct val="150000"/>
            </a:pPr>
            <a:endParaRPr lang="en-US" altLang="en-US" sz="1200" dirty="0"/>
          </a:p>
        </p:txBody>
      </p:sp>
    </p:spTree>
    <p:extLst>
      <p:ext uri="{BB962C8B-B14F-4D97-AF65-F5344CB8AC3E}">
        <p14:creationId xmlns:p14="http://schemas.microsoft.com/office/powerpoint/2010/main" val="7160554"/>
      </p:ext>
    </p:extLst>
  </p:cSld>
  <p:clrMapOvr>
    <a:masterClrMapping/>
  </p:clrMapOvr>
  <mc:AlternateContent xmlns:mc="http://schemas.openxmlformats.org/markup-compatibility/2006" xmlns:p14="http://schemas.microsoft.com/office/powerpoint/2010/main">
    <mc:Choice Requires="p14">
      <p:transition spd="slow" p14:dur="2000" advTm="37011"/>
    </mc:Choice>
    <mc:Fallback xmlns="">
      <p:transition spd="slow" advTm="37011"/>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106F880C-6382-CF02-FFB9-13BD9A6E234E}"/>
              </a:ext>
            </a:extLst>
          </p:cNvPr>
          <p:cNvPicPr>
            <a:picLocks noChangeAspect="1"/>
          </p:cNvPicPr>
          <p:nvPr/>
        </p:nvPicPr>
        <p:blipFill>
          <a:blip r:embed="rId3"/>
          <a:srcRect l="35547" t="20882" r="2032" b="33235"/>
          <a:stretch/>
        </p:blipFill>
        <p:spPr>
          <a:xfrm>
            <a:off x="222692" y="4423056"/>
            <a:ext cx="5707776" cy="2228882"/>
          </a:xfrm>
          <a:prstGeom prst="rect">
            <a:avLst/>
          </a:prstGeom>
        </p:spPr>
      </p:pic>
      <p:pic>
        <p:nvPicPr>
          <p:cNvPr id="27" name="Picture 26">
            <a:extLst>
              <a:ext uri="{FF2B5EF4-FFF2-40B4-BE49-F238E27FC236}">
                <a16:creationId xmlns:a16="http://schemas.microsoft.com/office/drawing/2014/main" id="{35ABB0E6-E822-0AD3-6F95-48400D40BA53}"/>
              </a:ext>
            </a:extLst>
          </p:cNvPr>
          <p:cNvPicPr>
            <a:picLocks noChangeAspect="1"/>
          </p:cNvPicPr>
          <p:nvPr/>
        </p:nvPicPr>
        <p:blipFill>
          <a:blip r:embed="rId4"/>
          <a:srcRect l="35625" t="20736" r="1953" b="33088"/>
          <a:stretch/>
        </p:blipFill>
        <p:spPr>
          <a:xfrm>
            <a:off x="6092626" y="4353274"/>
            <a:ext cx="5707868" cy="2243115"/>
          </a:xfrm>
          <a:prstGeom prst="rect">
            <a:avLst/>
          </a:prstGeom>
        </p:spPr>
      </p:pic>
      <p:pic>
        <p:nvPicPr>
          <p:cNvPr id="14" name="Picture 13">
            <a:extLst>
              <a:ext uri="{FF2B5EF4-FFF2-40B4-BE49-F238E27FC236}">
                <a16:creationId xmlns:a16="http://schemas.microsoft.com/office/drawing/2014/main" id="{7AD4FB48-7D8F-C8CB-17B9-778DC7B40159}"/>
              </a:ext>
            </a:extLst>
          </p:cNvPr>
          <p:cNvPicPr>
            <a:picLocks noChangeAspect="1"/>
          </p:cNvPicPr>
          <p:nvPr/>
        </p:nvPicPr>
        <p:blipFill>
          <a:blip r:embed="rId5"/>
          <a:srcRect l="35624" t="20588" r="2032" b="32941"/>
          <a:stretch/>
        </p:blipFill>
        <p:spPr>
          <a:xfrm>
            <a:off x="237785" y="1718641"/>
            <a:ext cx="5700736" cy="2257445"/>
          </a:xfrm>
          <a:prstGeom prst="rect">
            <a:avLst/>
          </a:prstGeom>
        </p:spPr>
      </p:pic>
      <p:pic>
        <p:nvPicPr>
          <p:cNvPr id="16" name="Picture 15">
            <a:extLst>
              <a:ext uri="{FF2B5EF4-FFF2-40B4-BE49-F238E27FC236}">
                <a16:creationId xmlns:a16="http://schemas.microsoft.com/office/drawing/2014/main" id="{8D8D42E9-D1B4-9246-336D-60F9E5FD34B0}"/>
              </a:ext>
            </a:extLst>
          </p:cNvPr>
          <p:cNvPicPr>
            <a:picLocks noChangeAspect="1"/>
          </p:cNvPicPr>
          <p:nvPr/>
        </p:nvPicPr>
        <p:blipFill>
          <a:blip r:embed="rId6"/>
          <a:srcRect l="35547" t="20882" r="2109" b="33088"/>
          <a:stretch/>
        </p:blipFill>
        <p:spPr>
          <a:xfrm>
            <a:off x="6106758" y="1700808"/>
            <a:ext cx="5700736" cy="2236023"/>
          </a:xfrm>
          <a:prstGeom prst="rect">
            <a:avLst/>
          </a:prstGeom>
        </p:spPr>
      </p:pic>
      <p:sp>
        <p:nvSpPr>
          <p:cNvPr id="3" name="TextBox 2">
            <a:extLst>
              <a:ext uri="{FF2B5EF4-FFF2-40B4-BE49-F238E27FC236}">
                <a16:creationId xmlns:a16="http://schemas.microsoft.com/office/drawing/2014/main" id="{32B89527-20B6-5358-4272-9506F86E97EF}"/>
              </a:ext>
            </a:extLst>
          </p:cNvPr>
          <p:cNvSpPr txBox="1"/>
          <p:nvPr/>
        </p:nvSpPr>
        <p:spPr>
          <a:xfrm>
            <a:off x="2855640" y="1602232"/>
            <a:ext cx="2518638" cy="369332"/>
          </a:xfrm>
          <a:prstGeom prst="rect">
            <a:avLst/>
          </a:prstGeom>
          <a:noFill/>
        </p:spPr>
        <p:txBody>
          <a:bodyPr wrap="none" rtlCol="0">
            <a:spAutoFit/>
          </a:bodyPr>
          <a:lstStyle/>
          <a:p>
            <a:r>
              <a:rPr lang="en-US" b="1" dirty="0">
                <a:solidFill>
                  <a:srgbClr val="0000FF"/>
                </a:solidFill>
              </a:rPr>
              <a:t>Prince Edward Island</a:t>
            </a:r>
            <a:endParaRPr lang="en-CA" b="1" dirty="0">
              <a:solidFill>
                <a:srgbClr val="0000FF"/>
              </a:solidFill>
            </a:endParaRPr>
          </a:p>
        </p:txBody>
      </p:sp>
      <p:sp>
        <p:nvSpPr>
          <p:cNvPr id="7" name="TextBox 6">
            <a:extLst>
              <a:ext uri="{FF2B5EF4-FFF2-40B4-BE49-F238E27FC236}">
                <a16:creationId xmlns:a16="http://schemas.microsoft.com/office/drawing/2014/main" id="{B304FBA2-3612-47F7-9BAB-697321534DD6}"/>
              </a:ext>
            </a:extLst>
          </p:cNvPr>
          <p:cNvSpPr txBox="1"/>
          <p:nvPr/>
        </p:nvSpPr>
        <p:spPr>
          <a:xfrm>
            <a:off x="8310460" y="1516436"/>
            <a:ext cx="3313728" cy="369332"/>
          </a:xfrm>
          <a:prstGeom prst="rect">
            <a:avLst/>
          </a:prstGeom>
          <a:solidFill>
            <a:schemeClr val="bg1"/>
          </a:solidFill>
        </p:spPr>
        <p:txBody>
          <a:bodyPr wrap="none" rtlCol="0">
            <a:spAutoFit/>
          </a:bodyPr>
          <a:lstStyle/>
          <a:p>
            <a:r>
              <a:rPr lang="en-US" b="1" dirty="0">
                <a:solidFill>
                  <a:srgbClr val="0000FF"/>
                </a:solidFill>
              </a:rPr>
              <a:t>Newfoundland and Labrador</a:t>
            </a:r>
            <a:endParaRPr lang="en-CA" b="1" dirty="0">
              <a:solidFill>
                <a:srgbClr val="0000FF"/>
              </a:solidFill>
            </a:endParaRPr>
          </a:p>
        </p:txBody>
      </p:sp>
      <p:sp>
        <p:nvSpPr>
          <p:cNvPr id="11" name="TextBox 10">
            <a:extLst>
              <a:ext uri="{FF2B5EF4-FFF2-40B4-BE49-F238E27FC236}">
                <a16:creationId xmlns:a16="http://schemas.microsoft.com/office/drawing/2014/main" id="{DA9866FB-EFA8-AC60-D98F-35CBC95F7A4E}"/>
              </a:ext>
            </a:extLst>
          </p:cNvPr>
          <p:cNvSpPr txBox="1"/>
          <p:nvPr/>
        </p:nvSpPr>
        <p:spPr>
          <a:xfrm>
            <a:off x="1188698" y="1900155"/>
            <a:ext cx="4662608" cy="276999"/>
          </a:xfrm>
          <a:prstGeom prst="rect">
            <a:avLst/>
          </a:prstGeom>
          <a:solidFill>
            <a:schemeClr val="bg2"/>
          </a:solidFill>
        </p:spPr>
        <p:txBody>
          <a:bodyPr wrap="square" rtlCol="0">
            <a:spAutoFit/>
          </a:bodyPr>
          <a:lstStyle/>
          <a:p>
            <a:r>
              <a:rPr lang="en-US" sz="1200" b="1" dirty="0">
                <a:solidFill>
                  <a:srgbClr val="0000FF"/>
                </a:solidFill>
              </a:rPr>
              <a:t>                    BASE                                            TEST                </a:t>
            </a:r>
            <a:endParaRPr lang="en-CA" sz="1200" b="1" dirty="0">
              <a:solidFill>
                <a:srgbClr val="0000FF"/>
              </a:solidFill>
            </a:endParaRPr>
          </a:p>
        </p:txBody>
      </p:sp>
      <p:sp>
        <p:nvSpPr>
          <p:cNvPr id="18" name="TextBox 17">
            <a:extLst>
              <a:ext uri="{FF2B5EF4-FFF2-40B4-BE49-F238E27FC236}">
                <a16:creationId xmlns:a16="http://schemas.microsoft.com/office/drawing/2014/main" id="{02BD02DE-8E4B-1402-AFEA-4137AE37188B}"/>
              </a:ext>
            </a:extLst>
          </p:cNvPr>
          <p:cNvSpPr txBox="1"/>
          <p:nvPr/>
        </p:nvSpPr>
        <p:spPr>
          <a:xfrm>
            <a:off x="7076564" y="1855857"/>
            <a:ext cx="4662608" cy="276999"/>
          </a:xfrm>
          <a:prstGeom prst="rect">
            <a:avLst/>
          </a:prstGeom>
          <a:solidFill>
            <a:schemeClr val="bg2"/>
          </a:solidFill>
        </p:spPr>
        <p:txBody>
          <a:bodyPr wrap="square" rtlCol="0">
            <a:spAutoFit/>
          </a:bodyPr>
          <a:lstStyle/>
          <a:p>
            <a:r>
              <a:rPr lang="en-US" sz="1200" b="1" dirty="0">
                <a:solidFill>
                  <a:srgbClr val="0000FF"/>
                </a:solidFill>
              </a:rPr>
              <a:t>                    BASE                                            TEST                </a:t>
            </a:r>
            <a:endParaRPr lang="en-CA" sz="1200" b="1" dirty="0">
              <a:solidFill>
                <a:srgbClr val="0000FF"/>
              </a:solidFill>
            </a:endParaRPr>
          </a:p>
        </p:txBody>
      </p:sp>
      <p:sp>
        <p:nvSpPr>
          <p:cNvPr id="22" name="TextBox 21">
            <a:extLst>
              <a:ext uri="{FF2B5EF4-FFF2-40B4-BE49-F238E27FC236}">
                <a16:creationId xmlns:a16="http://schemas.microsoft.com/office/drawing/2014/main" id="{5A13153A-ED22-BACE-5379-01FDFAE537E7}"/>
              </a:ext>
            </a:extLst>
          </p:cNvPr>
          <p:cNvSpPr txBox="1"/>
          <p:nvPr/>
        </p:nvSpPr>
        <p:spPr>
          <a:xfrm>
            <a:off x="2855640" y="4290168"/>
            <a:ext cx="2309158" cy="369332"/>
          </a:xfrm>
          <a:prstGeom prst="rect">
            <a:avLst/>
          </a:prstGeom>
          <a:noFill/>
        </p:spPr>
        <p:txBody>
          <a:bodyPr wrap="none" rtlCol="0">
            <a:spAutoFit/>
          </a:bodyPr>
          <a:lstStyle/>
          <a:p>
            <a:r>
              <a:rPr lang="en-US" b="1" dirty="0">
                <a:solidFill>
                  <a:srgbClr val="0000FF"/>
                </a:solidFill>
              </a:rPr>
              <a:t>Northwest Territory</a:t>
            </a:r>
            <a:endParaRPr lang="en-CA" b="1" dirty="0">
              <a:solidFill>
                <a:srgbClr val="0000FF"/>
              </a:solidFill>
            </a:endParaRPr>
          </a:p>
        </p:txBody>
      </p:sp>
      <p:sp>
        <p:nvSpPr>
          <p:cNvPr id="23" name="TextBox 22">
            <a:extLst>
              <a:ext uri="{FF2B5EF4-FFF2-40B4-BE49-F238E27FC236}">
                <a16:creationId xmlns:a16="http://schemas.microsoft.com/office/drawing/2014/main" id="{06810A89-61A3-C36C-8DB7-E702FF67419A}"/>
              </a:ext>
            </a:extLst>
          </p:cNvPr>
          <p:cNvSpPr txBox="1"/>
          <p:nvPr/>
        </p:nvSpPr>
        <p:spPr>
          <a:xfrm>
            <a:off x="1188698" y="4588091"/>
            <a:ext cx="4662608" cy="276999"/>
          </a:xfrm>
          <a:prstGeom prst="rect">
            <a:avLst/>
          </a:prstGeom>
          <a:solidFill>
            <a:schemeClr val="bg2"/>
          </a:solidFill>
        </p:spPr>
        <p:txBody>
          <a:bodyPr wrap="square" rtlCol="0">
            <a:spAutoFit/>
          </a:bodyPr>
          <a:lstStyle/>
          <a:p>
            <a:r>
              <a:rPr lang="en-US" sz="1200" b="1" dirty="0">
                <a:solidFill>
                  <a:srgbClr val="0000FF"/>
                </a:solidFill>
              </a:rPr>
              <a:t>                    BASE                                            TEST                </a:t>
            </a:r>
            <a:endParaRPr lang="en-CA" sz="1200" b="1" dirty="0">
              <a:solidFill>
                <a:srgbClr val="0000FF"/>
              </a:solidFill>
            </a:endParaRPr>
          </a:p>
        </p:txBody>
      </p:sp>
      <p:sp>
        <p:nvSpPr>
          <p:cNvPr id="24" name="TextBox 23">
            <a:extLst>
              <a:ext uri="{FF2B5EF4-FFF2-40B4-BE49-F238E27FC236}">
                <a16:creationId xmlns:a16="http://schemas.microsoft.com/office/drawing/2014/main" id="{C89633EB-138D-5850-74F7-A3BB88696B77}"/>
              </a:ext>
            </a:extLst>
          </p:cNvPr>
          <p:cNvSpPr txBox="1"/>
          <p:nvPr/>
        </p:nvSpPr>
        <p:spPr>
          <a:xfrm>
            <a:off x="8703616" y="4223077"/>
            <a:ext cx="1873205" cy="369332"/>
          </a:xfrm>
          <a:prstGeom prst="rect">
            <a:avLst/>
          </a:prstGeom>
          <a:noFill/>
        </p:spPr>
        <p:txBody>
          <a:bodyPr wrap="none" rtlCol="0">
            <a:spAutoFit/>
          </a:bodyPr>
          <a:lstStyle/>
          <a:p>
            <a:r>
              <a:rPr lang="en-US" b="1" dirty="0">
                <a:solidFill>
                  <a:srgbClr val="0000FF"/>
                </a:solidFill>
              </a:rPr>
              <a:t>Yukon Territory</a:t>
            </a:r>
            <a:endParaRPr lang="en-CA" b="1" dirty="0">
              <a:solidFill>
                <a:srgbClr val="0000FF"/>
              </a:solidFill>
            </a:endParaRPr>
          </a:p>
        </p:txBody>
      </p:sp>
      <p:sp>
        <p:nvSpPr>
          <p:cNvPr id="25" name="TextBox 24">
            <a:extLst>
              <a:ext uri="{FF2B5EF4-FFF2-40B4-BE49-F238E27FC236}">
                <a16:creationId xmlns:a16="http://schemas.microsoft.com/office/drawing/2014/main" id="{E2008B31-A7F5-03BD-3AA7-CA729B651DA0}"/>
              </a:ext>
            </a:extLst>
          </p:cNvPr>
          <p:cNvSpPr txBox="1"/>
          <p:nvPr/>
        </p:nvSpPr>
        <p:spPr>
          <a:xfrm>
            <a:off x="7036674" y="4521000"/>
            <a:ext cx="4662608" cy="276999"/>
          </a:xfrm>
          <a:prstGeom prst="rect">
            <a:avLst/>
          </a:prstGeom>
          <a:solidFill>
            <a:schemeClr val="bg2"/>
          </a:solidFill>
        </p:spPr>
        <p:txBody>
          <a:bodyPr wrap="square" rtlCol="0">
            <a:spAutoFit/>
          </a:bodyPr>
          <a:lstStyle/>
          <a:p>
            <a:r>
              <a:rPr lang="en-US" sz="1200" b="1" dirty="0">
                <a:solidFill>
                  <a:srgbClr val="0000FF"/>
                </a:solidFill>
              </a:rPr>
              <a:t>                    BASE                                            TEST                </a:t>
            </a:r>
            <a:endParaRPr lang="en-CA" sz="1200" b="1" dirty="0">
              <a:solidFill>
                <a:srgbClr val="0000FF"/>
              </a:solidFill>
            </a:endParaRPr>
          </a:p>
        </p:txBody>
      </p:sp>
      <p:sp>
        <p:nvSpPr>
          <p:cNvPr id="30" name="Title 1">
            <a:extLst>
              <a:ext uri="{FF2B5EF4-FFF2-40B4-BE49-F238E27FC236}">
                <a16:creationId xmlns:a16="http://schemas.microsoft.com/office/drawing/2014/main" id="{DF7B7FE7-C0CE-2D0F-3EDA-B61A4ADB309A}"/>
              </a:ext>
            </a:extLst>
          </p:cNvPr>
          <p:cNvSpPr>
            <a:spLocks noGrp="1"/>
          </p:cNvSpPr>
          <p:nvPr>
            <p:ph type="ctrTitle"/>
          </p:nvPr>
        </p:nvSpPr>
        <p:spPr>
          <a:xfrm>
            <a:off x="32919" y="5255"/>
            <a:ext cx="12126162" cy="792088"/>
          </a:xfrm>
        </p:spPr>
        <p:txBody>
          <a:bodyPr/>
          <a:lstStyle/>
          <a:p>
            <a:pPr algn="ctr">
              <a:spcAft>
                <a:spcPts val="2400"/>
              </a:spcAft>
              <a:buClr>
                <a:srgbClr val="008000"/>
              </a:buClr>
              <a:buSzPct val="150000"/>
            </a:pPr>
            <a:r>
              <a:rPr lang="en-US" altLang="en-US" dirty="0"/>
              <a:t>Impacts on model predictions (5) </a:t>
            </a:r>
            <a:endParaRPr lang="en-US" altLang="en-US" dirty="0">
              <a:solidFill>
                <a:srgbClr val="FFFF00"/>
              </a:solidFill>
            </a:endParaRPr>
          </a:p>
        </p:txBody>
      </p:sp>
      <p:sp>
        <p:nvSpPr>
          <p:cNvPr id="31" name="TextBox 30">
            <a:extLst>
              <a:ext uri="{FF2B5EF4-FFF2-40B4-BE49-F238E27FC236}">
                <a16:creationId xmlns:a16="http://schemas.microsoft.com/office/drawing/2014/main" id="{53F9B32F-D25C-3EF3-FEC2-907CB3909B79}"/>
              </a:ext>
            </a:extLst>
          </p:cNvPr>
          <p:cNvSpPr txBox="1"/>
          <p:nvPr/>
        </p:nvSpPr>
        <p:spPr>
          <a:xfrm>
            <a:off x="2638066" y="817548"/>
            <a:ext cx="6915868" cy="523220"/>
          </a:xfrm>
          <a:prstGeom prst="rect">
            <a:avLst/>
          </a:prstGeom>
          <a:noFill/>
        </p:spPr>
        <p:txBody>
          <a:bodyPr wrap="none" rtlCol="0">
            <a:spAutoFit/>
          </a:bodyPr>
          <a:lstStyle/>
          <a:p>
            <a:r>
              <a:rPr lang="en-US" sz="2800" dirty="0"/>
              <a:t>Summer 2022  -  Provinces and Territories</a:t>
            </a:r>
            <a:endParaRPr lang="en-CA" sz="2800" dirty="0"/>
          </a:p>
        </p:txBody>
      </p:sp>
    </p:spTree>
    <p:extLst>
      <p:ext uri="{BB962C8B-B14F-4D97-AF65-F5344CB8AC3E}">
        <p14:creationId xmlns:p14="http://schemas.microsoft.com/office/powerpoint/2010/main" val="3471608802"/>
      </p:ext>
    </p:extLst>
  </p:cSld>
  <p:clrMapOvr>
    <a:masterClrMapping/>
  </p:clrMapOvr>
  <mc:AlternateContent xmlns:mc="http://schemas.openxmlformats.org/markup-compatibility/2006" xmlns:p14="http://schemas.microsoft.com/office/powerpoint/2010/main">
    <mc:Choice Requires="p14">
      <p:transition spd="slow" p14:dur="2000" advTm="77833"/>
    </mc:Choice>
    <mc:Fallback xmlns="">
      <p:transition spd="slow" advTm="77833"/>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F91687E-2868-067D-D4F0-47D45390AE86}"/>
              </a:ext>
            </a:extLst>
          </p:cNvPr>
          <p:cNvPicPr>
            <a:picLocks noChangeAspect="1"/>
          </p:cNvPicPr>
          <p:nvPr/>
        </p:nvPicPr>
        <p:blipFill>
          <a:blip r:embed="rId3"/>
          <a:srcRect l="34644" t="20945" r="18107" b="24430"/>
          <a:stretch/>
        </p:blipFill>
        <p:spPr>
          <a:xfrm>
            <a:off x="6506077" y="3643785"/>
            <a:ext cx="5200903" cy="3194289"/>
          </a:xfrm>
          <a:prstGeom prst="rect">
            <a:avLst/>
          </a:prstGeom>
        </p:spPr>
      </p:pic>
      <p:sp>
        <p:nvSpPr>
          <p:cNvPr id="2" name="Title 1"/>
          <p:cNvSpPr>
            <a:spLocks noGrp="1"/>
          </p:cNvSpPr>
          <p:nvPr>
            <p:ph type="ctrTitle"/>
          </p:nvPr>
        </p:nvSpPr>
        <p:spPr>
          <a:xfrm>
            <a:off x="911424" y="472928"/>
            <a:ext cx="10116616" cy="548680"/>
          </a:xfrm>
        </p:spPr>
        <p:txBody>
          <a:bodyPr/>
          <a:lstStyle/>
          <a:p>
            <a:pPr algn="ctr">
              <a:spcAft>
                <a:spcPts val="2400"/>
              </a:spcAft>
              <a:buClr>
                <a:srgbClr val="008000"/>
              </a:buClr>
              <a:buSzPct val="150000"/>
            </a:pPr>
            <a:r>
              <a:rPr lang="en-US" altLang="en-US" sz="3600" dirty="0"/>
              <a:t>Issue with Summertime NO</a:t>
            </a:r>
            <a:r>
              <a:rPr lang="en-US" altLang="en-US" sz="3600" baseline="-25000" dirty="0"/>
              <a:t>2</a:t>
            </a:r>
            <a:r>
              <a:rPr lang="en-US" altLang="en-US" sz="3600" dirty="0"/>
              <a:t> Prediction</a:t>
            </a:r>
          </a:p>
        </p:txBody>
      </p:sp>
      <p:sp>
        <p:nvSpPr>
          <p:cNvPr id="3" name="Rectangle 2"/>
          <p:cNvSpPr/>
          <p:nvPr/>
        </p:nvSpPr>
        <p:spPr>
          <a:xfrm>
            <a:off x="0" y="1443117"/>
            <a:ext cx="12000656" cy="2123658"/>
          </a:xfrm>
          <a:prstGeom prst="rect">
            <a:avLst/>
          </a:prstGeom>
          <a:solidFill>
            <a:schemeClr val="bg1"/>
          </a:solidFill>
        </p:spPr>
        <p:txBody>
          <a:bodyPr wrap="square">
            <a:spAutoFit/>
          </a:bodyPr>
          <a:lstStyle/>
          <a:p>
            <a:pPr marL="342900" indent="-342900">
              <a:spcBef>
                <a:spcPct val="0"/>
              </a:spcBef>
              <a:buClr>
                <a:srgbClr val="008000"/>
              </a:buClr>
              <a:buSzPct val="150000"/>
              <a:buFont typeface="Arial" panose="020B0604020202020204" pitchFamily="34" charset="0"/>
              <a:buChar char="•"/>
            </a:pPr>
            <a:r>
              <a:rPr lang="en-US" sz="2200" dirty="0"/>
              <a:t>RAQDPS = Regional Air Quality Deterministic Prediction System, based ECCC’s </a:t>
            </a:r>
            <a:r>
              <a:rPr lang="en-CA" sz="2200" dirty="0"/>
              <a:t>GEM-MACH in-line chemical transport model </a:t>
            </a:r>
          </a:p>
          <a:p>
            <a:pPr marL="342900" indent="-342900">
              <a:spcBef>
                <a:spcPct val="0"/>
              </a:spcBef>
              <a:buClr>
                <a:srgbClr val="008000"/>
              </a:buClr>
              <a:buSzPct val="150000"/>
              <a:buFont typeface="Arial" panose="020B0604020202020204" pitchFamily="34" charset="0"/>
              <a:buChar char="•"/>
            </a:pPr>
            <a:r>
              <a:rPr lang="en-US" sz="2200" dirty="0"/>
              <a:t>Key predictands are surface O</a:t>
            </a:r>
            <a:r>
              <a:rPr lang="en-US" sz="2200" baseline="-25000" dirty="0"/>
              <a:t>3</a:t>
            </a:r>
            <a:r>
              <a:rPr lang="en-US" sz="2200" dirty="0"/>
              <a:t>, NO</a:t>
            </a:r>
            <a:r>
              <a:rPr lang="en-US" sz="2200" baseline="-25000" dirty="0"/>
              <a:t>2</a:t>
            </a:r>
            <a:r>
              <a:rPr lang="en-US" sz="2200" dirty="0"/>
              <a:t>, and PM</a:t>
            </a:r>
            <a:r>
              <a:rPr lang="en-US" sz="2200" baseline="-25000" dirty="0"/>
              <a:t>2.5</a:t>
            </a:r>
          </a:p>
          <a:p>
            <a:pPr marL="342900" indent="-342900">
              <a:spcBef>
                <a:spcPct val="0"/>
              </a:spcBef>
              <a:buClr>
                <a:srgbClr val="008000"/>
              </a:buClr>
              <a:buSzPct val="150000"/>
              <a:buFont typeface="Arial" panose="020B0604020202020204" pitchFamily="34" charset="0"/>
              <a:buChar char="•"/>
            </a:pPr>
            <a:r>
              <a:rPr lang="en-US" sz="2200" dirty="0"/>
              <a:t>Summertime NO</a:t>
            </a:r>
            <a:r>
              <a:rPr lang="en-US" sz="2200" baseline="-25000" dirty="0"/>
              <a:t>2 </a:t>
            </a:r>
            <a:r>
              <a:rPr lang="en-US" sz="2200" dirty="0"/>
              <a:t>concentration was overpredicted for Canada, particularly for most of the large cities</a:t>
            </a:r>
          </a:p>
          <a:p>
            <a:pPr marL="342900" indent="-342900">
              <a:spcBef>
                <a:spcPct val="0"/>
              </a:spcBef>
              <a:buClr>
                <a:srgbClr val="008000"/>
              </a:buClr>
              <a:buSzPct val="150000"/>
              <a:buFont typeface="Arial" panose="020B0604020202020204" pitchFamily="34" charset="0"/>
              <a:buChar char="•"/>
            </a:pPr>
            <a:r>
              <a:rPr lang="en-US" sz="2200" dirty="0"/>
              <a:t>On-road emission was identified as one of the main reasons for the overestimation</a:t>
            </a:r>
          </a:p>
        </p:txBody>
      </p:sp>
      <p:pic>
        <p:nvPicPr>
          <p:cNvPr id="5" name="Picture 4">
            <a:extLst>
              <a:ext uri="{FF2B5EF4-FFF2-40B4-BE49-F238E27FC236}">
                <a16:creationId xmlns:a16="http://schemas.microsoft.com/office/drawing/2014/main" id="{D1BEDAD5-8E0C-014D-EA03-D40A952FF9F4}"/>
              </a:ext>
            </a:extLst>
          </p:cNvPr>
          <p:cNvPicPr>
            <a:picLocks noChangeAspect="1"/>
          </p:cNvPicPr>
          <p:nvPr/>
        </p:nvPicPr>
        <p:blipFill>
          <a:blip r:embed="rId4"/>
          <a:srcRect l="63584" t="43551" r="9112" b="36256"/>
          <a:stretch/>
        </p:blipFill>
        <p:spPr>
          <a:xfrm>
            <a:off x="119337" y="4083856"/>
            <a:ext cx="6264696" cy="2670538"/>
          </a:xfrm>
          <a:prstGeom prst="rect">
            <a:avLst/>
          </a:prstGeom>
        </p:spPr>
      </p:pic>
      <p:pic>
        <p:nvPicPr>
          <p:cNvPr id="7" name="Picture 6">
            <a:extLst>
              <a:ext uri="{FF2B5EF4-FFF2-40B4-BE49-F238E27FC236}">
                <a16:creationId xmlns:a16="http://schemas.microsoft.com/office/drawing/2014/main" id="{6F8595B3-FA5C-768B-4F84-EABBB6A30121}"/>
              </a:ext>
            </a:extLst>
          </p:cNvPr>
          <p:cNvPicPr>
            <a:picLocks noChangeAspect="1"/>
          </p:cNvPicPr>
          <p:nvPr/>
        </p:nvPicPr>
        <p:blipFill>
          <a:blip r:embed="rId4"/>
          <a:srcRect l="80121" t="24170" r="9838" b="68048"/>
          <a:stretch/>
        </p:blipFill>
        <p:spPr>
          <a:xfrm>
            <a:off x="551384" y="5733256"/>
            <a:ext cx="1224136" cy="504057"/>
          </a:xfrm>
          <a:prstGeom prst="rect">
            <a:avLst/>
          </a:prstGeom>
        </p:spPr>
      </p:pic>
      <p:sp>
        <p:nvSpPr>
          <p:cNvPr id="8" name="TextBox 7">
            <a:extLst>
              <a:ext uri="{FF2B5EF4-FFF2-40B4-BE49-F238E27FC236}">
                <a16:creationId xmlns:a16="http://schemas.microsoft.com/office/drawing/2014/main" id="{5FDA3CEF-271C-4638-4C89-013E0753B106}"/>
              </a:ext>
            </a:extLst>
          </p:cNvPr>
          <p:cNvSpPr txBox="1"/>
          <p:nvPr/>
        </p:nvSpPr>
        <p:spPr>
          <a:xfrm>
            <a:off x="485020" y="3566775"/>
            <a:ext cx="5664179" cy="369332"/>
          </a:xfrm>
          <a:prstGeom prst="rect">
            <a:avLst/>
          </a:prstGeom>
          <a:noFill/>
        </p:spPr>
        <p:txBody>
          <a:bodyPr wrap="none" rtlCol="0">
            <a:spAutoFit/>
          </a:bodyPr>
          <a:lstStyle/>
          <a:p>
            <a:r>
              <a:rPr lang="en-US" b="1" dirty="0">
                <a:solidFill>
                  <a:srgbClr val="0000FF"/>
                </a:solidFill>
              </a:rPr>
              <a:t>Summer 2022 Average Hourly NO</a:t>
            </a:r>
            <a:r>
              <a:rPr lang="en-US" b="1" baseline="-25000" dirty="0">
                <a:solidFill>
                  <a:srgbClr val="0000FF"/>
                </a:solidFill>
              </a:rPr>
              <a:t>2</a:t>
            </a:r>
            <a:r>
              <a:rPr lang="en-US" b="1" dirty="0">
                <a:solidFill>
                  <a:srgbClr val="0000FF"/>
                </a:solidFill>
              </a:rPr>
              <a:t> (ppb) – Canada</a:t>
            </a:r>
            <a:endParaRPr lang="en-CA" b="1" dirty="0">
              <a:solidFill>
                <a:srgbClr val="0000FF"/>
              </a:solidFill>
            </a:endParaRPr>
          </a:p>
        </p:txBody>
      </p:sp>
      <p:sp>
        <p:nvSpPr>
          <p:cNvPr id="11" name="TextBox 10">
            <a:extLst>
              <a:ext uri="{FF2B5EF4-FFF2-40B4-BE49-F238E27FC236}">
                <a16:creationId xmlns:a16="http://schemas.microsoft.com/office/drawing/2014/main" id="{1B7E3F7D-C9F2-045D-B342-0B99DB101516}"/>
              </a:ext>
            </a:extLst>
          </p:cNvPr>
          <p:cNvSpPr txBox="1"/>
          <p:nvPr/>
        </p:nvSpPr>
        <p:spPr>
          <a:xfrm>
            <a:off x="6816080" y="3461274"/>
            <a:ext cx="4809330" cy="369332"/>
          </a:xfrm>
          <a:prstGeom prst="rect">
            <a:avLst/>
          </a:prstGeom>
          <a:solidFill>
            <a:schemeClr val="bg1"/>
          </a:solidFill>
        </p:spPr>
        <p:txBody>
          <a:bodyPr wrap="none" rtlCol="0">
            <a:spAutoFit/>
          </a:bodyPr>
          <a:lstStyle/>
          <a:p>
            <a:r>
              <a:rPr lang="en-US" b="1" dirty="0">
                <a:solidFill>
                  <a:srgbClr val="0000FF"/>
                </a:solidFill>
              </a:rPr>
              <a:t>Summer 2022 hourly NO</a:t>
            </a:r>
            <a:r>
              <a:rPr lang="en-US" b="1" baseline="-25000" dirty="0">
                <a:solidFill>
                  <a:srgbClr val="0000FF"/>
                </a:solidFill>
              </a:rPr>
              <a:t>2</a:t>
            </a:r>
            <a:r>
              <a:rPr lang="en-US" b="1" dirty="0">
                <a:solidFill>
                  <a:srgbClr val="0000FF"/>
                </a:solidFill>
              </a:rPr>
              <a:t> (ppb) – Montreal</a:t>
            </a:r>
          </a:p>
        </p:txBody>
      </p:sp>
    </p:spTree>
    <p:extLst>
      <p:ext uri="{BB962C8B-B14F-4D97-AF65-F5344CB8AC3E}">
        <p14:creationId xmlns:p14="http://schemas.microsoft.com/office/powerpoint/2010/main" val="3132731185"/>
      </p:ext>
    </p:extLst>
  </p:cSld>
  <p:clrMapOvr>
    <a:masterClrMapping/>
  </p:clrMapOvr>
  <mc:AlternateContent xmlns:mc="http://schemas.openxmlformats.org/markup-compatibility/2006" xmlns:p14="http://schemas.microsoft.com/office/powerpoint/2010/main">
    <mc:Choice Requires="p14">
      <p:transition spd="slow" p14:dur="2000" advTm="102309"/>
    </mc:Choice>
    <mc:Fallback xmlns="">
      <p:transition spd="slow" advTm="102309"/>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268" y="260648"/>
            <a:ext cx="12126162" cy="792088"/>
          </a:xfrm>
        </p:spPr>
        <p:txBody>
          <a:bodyPr/>
          <a:lstStyle/>
          <a:p>
            <a:pPr algn="ctr">
              <a:spcAft>
                <a:spcPts val="2400"/>
              </a:spcAft>
              <a:buClr>
                <a:srgbClr val="008000"/>
              </a:buClr>
              <a:buSzPct val="150000"/>
            </a:pPr>
            <a:r>
              <a:rPr lang="en-US" altLang="en-US" sz="3400" dirty="0"/>
              <a:t>spatial surrogates for on-road emissions (1)</a:t>
            </a:r>
            <a:endParaRPr lang="en-US" altLang="en-US" sz="3400" dirty="0">
              <a:solidFill>
                <a:srgbClr val="FFFF00"/>
              </a:solidFill>
            </a:endParaRPr>
          </a:p>
        </p:txBody>
      </p:sp>
      <p:sp>
        <p:nvSpPr>
          <p:cNvPr id="6" name="Rectangle 5"/>
          <p:cNvSpPr/>
          <p:nvPr/>
        </p:nvSpPr>
        <p:spPr>
          <a:xfrm>
            <a:off x="65838" y="1628800"/>
            <a:ext cx="12060324" cy="4401205"/>
          </a:xfrm>
          <a:prstGeom prst="rect">
            <a:avLst/>
          </a:prstGeom>
          <a:solidFill>
            <a:schemeClr val="bg1"/>
          </a:solidFill>
        </p:spPr>
        <p:txBody>
          <a:bodyPr wrap="square">
            <a:spAutoFit/>
          </a:bodyPr>
          <a:lstStyle/>
          <a:p>
            <a:pPr marL="457200" indent="-457200">
              <a:buClr>
                <a:srgbClr val="008000"/>
              </a:buClr>
              <a:buSzPct val="150000"/>
              <a:buFont typeface="Wingdings" panose="05000000000000000000" pitchFamily="2" charset="2"/>
              <a:buChar char="Ø"/>
            </a:pPr>
            <a:r>
              <a:rPr lang="en-US" altLang="en-US" sz="2800" dirty="0"/>
              <a:t>Canadian on-road emission inventory is at provincial level </a:t>
            </a:r>
          </a:p>
          <a:p>
            <a:pPr marL="457200" indent="-457200">
              <a:buClr>
                <a:srgbClr val="008000"/>
              </a:buClr>
              <a:buSzPct val="150000"/>
              <a:buFont typeface="Wingdings" panose="05000000000000000000" pitchFamily="2" charset="2"/>
              <a:buChar char="Ø"/>
            </a:pPr>
            <a:r>
              <a:rPr lang="en-US" altLang="en-US" sz="2800" dirty="0"/>
              <a:t>Spatial surrogates were created based on the Canadian National Road Network (NRN) shapefile (</a:t>
            </a:r>
            <a:r>
              <a:rPr lang="en-US" sz="2800" dirty="0">
                <a:hlinkClick r:id="rId3"/>
              </a:rPr>
              <a:t>National Road Network - NRN - GeoBase Series - Open Government Portal (canada.ca)</a:t>
            </a:r>
            <a:r>
              <a:rPr lang="en-US" sz="2800" dirty="0"/>
              <a:t>)</a:t>
            </a:r>
            <a:r>
              <a:rPr lang="en-US" altLang="en-US" sz="2800" dirty="0"/>
              <a:t> for distributing provincial on-road emissions to each model grid cell</a:t>
            </a:r>
          </a:p>
          <a:p>
            <a:pPr marL="457200" indent="-457200">
              <a:buClr>
                <a:srgbClr val="008000"/>
              </a:buClr>
              <a:buSzPct val="150000"/>
              <a:buFont typeface="Wingdings" panose="05000000000000000000" pitchFamily="2" charset="2"/>
              <a:buChar char="Ø"/>
            </a:pPr>
            <a:r>
              <a:rPr lang="en-US" altLang="en-US" sz="2800" dirty="0"/>
              <a:t>NRN shapefile is a collection of provincial shapefiles</a:t>
            </a:r>
          </a:p>
          <a:p>
            <a:pPr marL="457200" indent="-457200">
              <a:buClr>
                <a:srgbClr val="008000"/>
              </a:buClr>
              <a:buSzPct val="150000"/>
              <a:buFont typeface="Wingdings" panose="05000000000000000000" pitchFamily="2" charset="2"/>
              <a:buChar char="Ø"/>
            </a:pPr>
            <a:r>
              <a:rPr lang="en-US" sz="2800" dirty="0"/>
              <a:t>Road classification for some provincial road shapefiles are not consistent </a:t>
            </a:r>
          </a:p>
          <a:p>
            <a:pPr marL="457200" indent="-457200">
              <a:buClr>
                <a:srgbClr val="008000"/>
              </a:buClr>
              <a:buSzPct val="150000"/>
              <a:buFont typeface="Wingdings" panose="05000000000000000000" pitchFamily="2" charset="2"/>
              <a:buChar char="Ø"/>
            </a:pPr>
            <a:r>
              <a:rPr lang="en-US" sz="2800" dirty="0"/>
              <a:t>Complex and difficult to build a homogeneous national road network shapefile for whole Canada</a:t>
            </a:r>
            <a:endParaRPr lang="en-US" altLang="en-US" sz="2600" dirty="0"/>
          </a:p>
        </p:txBody>
      </p:sp>
    </p:spTree>
    <p:extLst>
      <p:ext uri="{BB962C8B-B14F-4D97-AF65-F5344CB8AC3E}">
        <p14:creationId xmlns:p14="http://schemas.microsoft.com/office/powerpoint/2010/main" val="935091734"/>
      </p:ext>
    </p:extLst>
  </p:cSld>
  <p:clrMapOvr>
    <a:masterClrMapping/>
  </p:clrMapOvr>
  <mc:AlternateContent xmlns:mc="http://schemas.openxmlformats.org/markup-compatibility/2006" xmlns:p14="http://schemas.microsoft.com/office/powerpoint/2010/main">
    <mc:Choice Requires="p14">
      <p:transition spd="slow" p14:dur="2000" advTm="77833"/>
    </mc:Choice>
    <mc:Fallback xmlns="">
      <p:transition spd="slow" advTm="77833"/>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268" y="260648"/>
            <a:ext cx="12126162" cy="792088"/>
          </a:xfrm>
        </p:spPr>
        <p:txBody>
          <a:bodyPr/>
          <a:lstStyle/>
          <a:p>
            <a:pPr algn="ctr">
              <a:spcAft>
                <a:spcPts val="2400"/>
              </a:spcAft>
              <a:buClr>
                <a:srgbClr val="008000"/>
              </a:buClr>
              <a:buSzPct val="150000"/>
            </a:pPr>
            <a:r>
              <a:rPr lang="en-US" altLang="en-US" sz="3400" dirty="0"/>
              <a:t>spatial surrogates for on-road emissions (2)</a:t>
            </a:r>
            <a:endParaRPr lang="en-US" altLang="en-US" sz="3400" dirty="0">
              <a:solidFill>
                <a:srgbClr val="FFFF00"/>
              </a:solidFill>
            </a:endParaRPr>
          </a:p>
        </p:txBody>
      </p:sp>
      <p:graphicFrame>
        <p:nvGraphicFramePr>
          <p:cNvPr id="3" name="Table 2">
            <a:extLst>
              <a:ext uri="{FF2B5EF4-FFF2-40B4-BE49-F238E27FC236}">
                <a16:creationId xmlns:a16="http://schemas.microsoft.com/office/drawing/2014/main" id="{5082BDF5-2BE2-2A8E-9710-D65633E29786}"/>
              </a:ext>
            </a:extLst>
          </p:cNvPr>
          <p:cNvGraphicFramePr>
            <a:graphicFrameLocks noGrp="1"/>
          </p:cNvGraphicFramePr>
          <p:nvPr>
            <p:extLst>
              <p:ext uri="{D42A27DB-BD31-4B8C-83A1-F6EECF244321}">
                <p14:modId xmlns:p14="http://schemas.microsoft.com/office/powerpoint/2010/main" val="3428107524"/>
              </p:ext>
            </p:extLst>
          </p:nvPr>
        </p:nvGraphicFramePr>
        <p:xfrm>
          <a:off x="6528048" y="3000042"/>
          <a:ext cx="5540309" cy="3857958"/>
        </p:xfrm>
        <a:graphic>
          <a:graphicData uri="http://schemas.openxmlformats.org/drawingml/2006/table">
            <a:tbl>
              <a:tblPr>
                <a:tableStyleId>{5C22544A-7EE6-4342-B048-85BDC9FD1C3A}</a:tableStyleId>
              </a:tblPr>
              <a:tblGrid>
                <a:gridCol w="1298356">
                  <a:extLst>
                    <a:ext uri="{9D8B030D-6E8A-4147-A177-3AD203B41FA5}">
                      <a16:colId xmlns:a16="http://schemas.microsoft.com/office/drawing/2014/main" val="2886994769"/>
                    </a:ext>
                  </a:extLst>
                </a:gridCol>
                <a:gridCol w="475734">
                  <a:extLst>
                    <a:ext uri="{9D8B030D-6E8A-4147-A177-3AD203B41FA5}">
                      <a16:colId xmlns:a16="http://schemas.microsoft.com/office/drawing/2014/main" val="1333483576"/>
                    </a:ext>
                  </a:extLst>
                </a:gridCol>
                <a:gridCol w="525290">
                  <a:extLst>
                    <a:ext uri="{9D8B030D-6E8A-4147-A177-3AD203B41FA5}">
                      <a16:colId xmlns:a16="http://schemas.microsoft.com/office/drawing/2014/main" val="540768038"/>
                    </a:ext>
                  </a:extLst>
                </a:gridCol>
                <a:gridCol w="1032407">
                  <a:extLst>
                    <a:ext uri="{9D8B030D-6E8A-4147-A177-3AD203B41FA5}">
                      <a16:colId xmlns:a16="http://schemas.microsoft.com/office/drawing/2014/main" val="1510703070"/>
                    </a:ext>
                  </a:extLst>
                </a:gridCol>
                <a:gridCol w="885391">
                  <a:extLst>
                    <a:ext uri="{9D8B030D-6E8A-4147-A177-3AD203B41FA5}">
                      <a16:colId xmlns:a16="http://schemas.microsoft.com/office/drawing/2014/main" val="2288184448"/>
                    </a:ext>
                  </a:extLst>
                </a:gridCol>
                <a:gridCol w="1323131">
                  <a:extLst>
                    <a:ext uri="{9D8B030D-6E8A-4147-A177-3AD203B41FA5}">
                      <a16:colId xmlns:a16="http://schemas.microsoft.com/office/drawing/2014/main" val="2508337026"/>
                    </a:ext>
                  </a:extLst>
                </a:gridCol>
              </a:tblGrid>
              <a:tr h="388307">
                <a:tc>
                  <a:txBody>
                    <a:bodyPr/>
                    <a:lstStyle/>
                    <a:p>
                      <a:pPr algn="l" rtl="0" fontAlgn="b"/>
                      <a:r>
                        <a:rPr lang="en-CA" sz="1200" b="1" u="none" strike="noStrike">
                          <a:effectLst/>
                        </a:rPr>
                        <a:t>Province / Territory</a:t>
                      </a:r>
                      <a:endParaRPr lang="en-CA" sz="1200" b="1" i="0" u="none" strike="noStrike">
                        <a:solidFill>
                          <a:srgbClr val="000000"/>
                        </a:solidFill>
                        <a:effectLst/>
                        <a:latin typeface="Calibri" panose="020F0502020204030204" pitchFamily="34" charset="0"/>
                      </a:endParaRPr>
                    </a:p>
                  </a:txBody>
                  <a:tcPr marL="7620" marR="7620" marT="7620" marB="0" anchor="b"/>
                </a:tc>
                <a:tc>
                  <a:txBody>
                    <a:bodyPr/>
                    <a:lstStyle/>
                    <a:p>
                      <a:pPr algn="l" rtl="0" fontAlgn="b"/>
                      <a:r>
                        <a:rPr lang="en-CA" sz="1200" b="1" u="none" strike="noStrike">
                          <a:effectLst/>
                        </a:rPr>
                        <a:t>Code</a:t>
                      </a:r>
                      <a:endParaRPr lang="en-CA" sz="1200" b="1" i="0" u="none" strike="noStrike">
                        <a:solidFill>
                          <a:srgbClr val="000000"/>
                        </a:solidFill>
                        <a:effectLst/>
                        <a:latin typeface="Calibri" panose="020F0502020204030204" pitchFamily="34" charset="0"/>
                      </a:endParaRPr>
                    </a:p>
                  </a:txBody>
                  <a:tcPr marL="7620" marR="7620" marT="7620" marB="0" anchor="b"/>
                </a:tc>
                <a:tc>
                  <a:txBody>
                    <a:bodyPr/>
                    <a:lstStyle/>
                    <a:p>
                      <a:pPr algn="l" rtl="0" fontAlgn="b"/>
                      <a:r>
                        <a:rPr lang="en-CA" sz="1200" b="1" u="none" strike="noStrike">
                          <a:effectLst/>
                        </a:rPr>
                        <a:t>Edition</a:t>
                      </a:r>
                      <a:endParaRPr lang="en-CA" sz="1200" b="1" i="0" u="none" strike="noStrike">
                        <a:solidFill>
                          <a:srgbClr val="000000"/>
                        </a:solidFill>
                        <a:effectLst/>
                        <a:latin typeface="Calibri" panose="020F0502020204030204" pitchFamily="34" charset="0"/>
                      </a:endParaRPr>
                    </a:p>
                  </a:txBody>
                  <a:tcPr marL="7620" marR="7620" marT="7620" marB="0" anchor="b"/>
                </a:tc>
                <a:tc>
                  <a:txBody>
                    <a:bodyPr/>
                    <a:lstStyle/>
                    <a:p>
                      <a:pPr algn="l" rtl="0" fontAlgn="b"/>
                      <a:r>
                        <a:rPr lang="en-CA" sz="1200" b="1" u="none" strike="noStrike">
                          <a:effectLst/>
                        </a:rPr>
                        <a:t>Release Date</a:t>
                      </a:r>
                      <a:endParaRPr lang="en-CA" sz="1200" b="1" i="0" u="none" strike="noStrike">
                        <a:solidFill>
                          <a:srgbClr val="000000"/>
                        </a:solidFill>
                        <a:effectLst/>
                        <a:latin typeface="Calibri" panose="020F0502020204030204" pitchFamily="34" charset="0"/>
                      </a:endParaRPr>
                    </a:p>
                  </a:txBody>
                  <a:tcPr marL="7620" marR="7620" marT="7620" marB="0" anchor="b"/>
                </a:tc>
                <a:tc>
                  <a:txBody>
                    <a:bodyPr/>
                    <a:lstStyle/>
                    <a:p>
                      <a:pPr algn="l" rtl="0" fontAlgn="b"/>
                      <a:r>
                        <a:rPr lang="en-CA" sz="1200" b="1" u="none" strike="noStrike">
                          <a:effectLst/>
                        </a:rPr>
                        <a:t>Validity Date</a:t>
                      </a:r>
                      <a:endParaRPr lang="en-CA" sz="1200" b="1" i="0" u="none" strike="noStrike">
                        <a:solidFill>
                          <a:srgbClr val="000000"/>
                        </a:solidFill>
                        <a:effectLst/>
                        <a:latin typeface="Calibri" panose="020F0502020204030204" pitchFamily="34" charset="0"/>
                      </a:endParaRPr>
                    </a:p>
                  </a:txBody>
                  <a:tcPr marL="7620" marR="7620" marT="7620" marB="0" anchor="b"/>
                </a:tc>
                <a:tc>
                  <a:txBody>
                    <a:bodyPr/>
                    <a:lstStyle/>
                    <a:p>
                      <a:pPr algn="l" rtl="0" fontAlgn="b"/>
                      <a:r>
                        <a:rPr lang="en-CA" sz="1200" b="1" u="none" strike="noStrike">
                          <a:effectLst/>
                        </a:rPr>
                        <a:t>Number of Kilometers</a:t>
                      </a:r>
                      <a:endParaRPr lang="en-CA" sz="1200" b="1"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698004352"/>
                  </a:ext>
                </a:extLst>
              </a:tr>
              <a:tr h="227482">
                <a:tc>
                  <a:txBody>
                    <a:bodyPr/>
                    <a:lstStyle/>
                    <a:p>
                      <a:pPr algn="l" rtl="0" fontAlgn="t"/>
                      <a:r>
                        <a:rPr lang="en-CA" sz="1200" b="0" u="none" strike="noStrike">
                          <a:effectLst/>
                        </a:rPr>
                        <a:t>Alberta</a:t>
                      </a:r>
                      <a:endParaRPr lang="en-CA" sz="1200" b="0" i="0" u="none" strike="noStrike">
                        <a:solidFill>
                          <a:srgbClr val="000000"/>
                        </a:solidFill>
                        <a:effectLst/>
                        <a:latin typeface="Calibri" panose="020F0502020204030204" pitchFamily="34" charset="0"/>
                      </a:endParaRPr>
                    </a:p>
                  </a:txBody>
                  <a:tcPr marL="7620" marR="7620" marT="7620" marB="0"/>
                </a:tc>
                <a:tc>
                  <a:txBody>
                    <a:bodyPr/>
                    <a:lstStyle/>
                    <a:p>
                      <a:pPr algn="l" rtl="0" fontAlgn="t"/>
                      <a:r>
                        <a:rPr lang="en-CA" sz="1200" b="0" u="none" strike="noStrike">
                          <a:effectLst/>
                        </a:rPr>
                        <a:t>AB</a:t>
                      </a:r>
                      <a:endParaRPr lang="en-CA" sz="1200" b="0" i="0" u="none" strike="noStrike">
                        <a:solidFill>
                          <a:srgbClr val="000000"/>
                        </a:solidFill>
                        <a:effectLst/>
                        <a:latin typeface="Calibri" panose="020F0502020204030204" pitchFamily="34" charset="0"/>
                      </a:endParaRPr>
                    </a:p>
                  </a:txBody>
                  <a:tcPr marL="7620" marR="7620" marT="7620" marB="0"/>
                </a:tc>
                <a:tc>
                  <a:txBody>
                    <a:bodyPr/>
                    <a:lstStyle/>
                    <a:p>
                      <a:pPr algn="l" rtl="0" fontAlgn="t"/>
                      <a:r>
                        <a:rPr lang="en-CA" sz="1200" b="0" u="none" strike="noStrike">
                          <a:effectLst/>
                        </a:rPr>
                        <a:t>15</a:t>
                      </a:r>
                      <a:endParaRPr lang="en-CA" sz="1200" b="0" i="0" u="none" strike="noStrike">
                        <a:solidFill>
                          <a:srgbClr val="000000"/>
                        </a:solidFill>
                        <a:effectLst/>
                        <a:latin typeface="Calibri" panose="020F0502020204030204" pitchFamily="34" charset="0"/>
                      </a:endParaRPr>
                    </a:p>
                  </a:txBody>
                  <a:tcPr marL="7620" marR="7620" marT="7620" marB="0"/>
                </a:tc>
                <a:tc>
                  <a:txBody>
                    <a:bodyPr/>
                    <a:lstStyle/>
                    <a:p>
                      <a:pPr algn="l" rtl="0" fontAlgn="t"/>
                      <a:r>
                        <a:rPr lang="en-CA" sz="1200" b="0" u="none" strike="noStrike">
                          <a:effectLst/>
                        </a:rPr>
                        <a:t>Apr-22</a:t>
                      </a:r>
                      <a:endParaRPr lang="en-CA" sz="1200" b="0" i="0" u="none" strike="noStrike">
                        <a:solidFill>
                          <a:srgbClr val="000000"/>
                        </a:solidFill>
                        <a:effectLst/>
                        <a:latin typeface="Calibri" panose="020F0502020204030204" pitchFamily="34" charset="0"/>
                      </a:endParaRPr>
                    </a:p>
                  </a:txBody>
                  <a:tcPr marL="7620" marR="7620" marT="7620" marB="0"/>
                </a:tc>
                <a:tc>
                  <a:txBody>
                    <a:bodyPr/>
                    <a:lstStyle/>
                    <a:p>
                      <a:pPr algn="l" rtl="0" fontAlgn="t"/>
                      <a:r>
                        <a:rPr lang="en-CA" sz="1200" b="0" u="none" strike="noStrike">
                          <a:effectLst/>
                        </a:rPr>
                        <a:t>Apr-22</a:t>
                      </a:r>
                      <a:endParaRPr lang="en-CA" sz="1200" b="0" i="0" u="none" strike="noStrike">
                        <a:solidFill>
                          <a:srgbClr val="000000"/>
                        </a:solidFill>
                        <a:effectLst/>
                        <a:latin typeface="Calibri" panose="020F0502020204030204" pitchFamily="34" charset="0"/>
                      </a:endParaRPr>
                    </a:p>
                  </a:txBody>
                  <a:tcPr marL="7620" marR="7620" marT="7620" marB="0"/>
                </a:tc>
                <a:tc>
                  <a:txBody>
                    <a:bodyPr/>
                    <a:lstStyle/>
                    <a:p>
                      <a:pPr algn="l" rtl="0" fontAlgn="t"/>
                      <a:r>
                        <a:rPr lang="en-CA" sz="1200" b="0" u="none" strike="noStrike" dirty="0">
                          <a:effectLst/>
                        </a:rPr>
                        <a:t>237,821</a:t>
                      </a:r>
                      <a:endParaRPr lang="en-CA" sz="1200" b="0" i="0" u="none" strike="noStrike" dirty="0">
                        <a:solidFill>
                          <a:srgbClr val="000000"/>
                        </a:solidFill>
                        <a:effectLst/>
                        <a:latin typeface="Calibri" panose="020F0502020204030204" pitchFamily="34" charset="0"/>
                      </a:endParaRPr>
                    </a:p>
                  </a:txBody>
                  <a:tcPr marL="7620" marR="7620" marT="7620" marB="0"/>
                </a:tc>
                <a:extLst>
                  <a:ext uri="{0D108BD9-81ED-4DB2-BD59-A6C34878D82A}">
                    <a16:rowId xmlns:a16="http://schemas.microsoft.com/office/drawing/2014/main" val="1996624197"/>
                  </a:ext>
                </a:extLst>
              </a:tr>
              <a:tr h="227482">
                <a:tc>
                  <a:txBody>
                    <a:bodyPr/>
                    <a:lstStyle/>
                    <a:p>
                      <a:pPr algn="l" rtl="0" fontAlgn="t"/>
                      <a:r>
                        <a:rPr lang="en-CA" sz="1200" b="0" u="none" strike="noStrike">
                          <a:effectLst/>
                        </a:rPr>
                        <a:t>British Columbia</a:t>
                      </a:r>
                      <a:endParaRPr lang="en-CA" sz="1200" b="0" i="0" u="none" strike="noStrike">
                        <a:solidFill>
                          <a:srgbClr val="000000"/>
                        </a:solidFill>
                        <a:effectLst/>
                        <a:latin typeface="Calibri" panose="020F0502020204030204" pitchFamily="34" charset="0"/>
                      </a:endParaRPr>
                    </a:p>
                  </a:txBody>
                  <a:tcPr marL="7620" marR="7620" marT="7620" marB="0"/>
                </a:tc>
                <a:tc>
                  <a:txBody>
                    <a:bodyPr/>
                    <a:lstStyle/>
                    <a:p>
                      <a:pPr algn="l" rtl="0" fontAlgn="t"/>
                      <a:r>
                        <a:rPr lang="en-CA" sz="1200" b="0" u="none" strike="noStrike" dirty="0">
                          <a:effectLst/>
                        </a:rPr>
                        <a:t>BC</a:t>
                      </a:r>
                      <a:endParaRPr lang="en-CA" sz="1200" b="0" i="0" u="none" strike="noStrike" dirty="0">
                        <a:solidFill>
                          <a:srgbClr val="000000"/>
                        </a:solidFill>
                        <a:effectLst/>
                        <a:latin typeface="Calibri" panose="020F0502020204030204" pitchFamily="34" charset="0"/>
                      </a:endParaRPr>
                    </a:p>
                  </a:txBody>
                  <a:tcPr marL="7620" marR="7620" marT="7620" marB="0"/>
                </a:tc>
                <a:tc>
                  <a:txBody>
                    <a:bodyPr/>
                    <a:lstStyle/>
                    <a:p>
                      <a:pPr algn="l" rtl="0" fontAlgn="t"/>
                      <a:r>
                        <a:rPr lang="en-CA" sz="1200" b="0" u="none" strike="noStrike">
                          <a:effectLst/>
                        </a:rPr>
                        <a:t>14</a:t>
                      </a:r>
                      <a:endParaRPr lang="en-CA" sz="1200" b="0" i="0" u="none" strike="noStrike">
                        <a:solidFill>
                          <a:srgbClr val="000000"/>
                        </a:solidFill>
                        <a:effectLst/>
                        <a:latin typeface="Calibri" panose="020F0502020204030204" pitchFamily="34" charset="0"/>
                      </a:endParaRPr>
                    </a:p>
                  </a:txBody>
                  <a:tcPr marL="7620" marR="7620" marT="7620" marB="0"/>
                </a:tc>
                <a:tc>
                  <a:txBody>
                    <a:bodyPr/>
                    <a:lstStyle/>
                    <a:p>
                      <a:pPr algn="l" rtl="0" fontAlgn="t"/>
                      <a:r>
                        <a:rPr lang="en-CA" sz="1200" b="0" u="none" strike="noStrike">
                          <a:effectLst/>
                        </a:rPr>
                        <a:t>May-17</a:t>
                      </a:r>
                      <a:endParaRPr lang="en-CA" sz="1200" b="0" i="0" u="none" strike="noStrike">
                        <a:solidFill>
                          <a:srgbClr val="000000"/>
                        </a:solidFill>
                        <a:effectLst/>
                        <a:latin typeface="Calibri" panose="020F0502020204030204" pitchFamily="34" charset="0"/>
                      </a:endParaRPr>
                    </a:p>
                  </a:txBody>
                  <a:tcPr marL="7620" marR="7620" marT="7620" marB="0"/>
                </a:tc>
                <a:tc>
                  <a:txBody>
                    <a:bodyPr/>
                    <a:lstStyle/>
                    <a:p>
                      <a:pPr algn="l" rtl="0" fontAlgn="t"/>
                      <a:r>
                        <a:rPr lang="en-CA" sz="1200" b="0" u="none" strike="noStrike">
                          <a:effectLst/>
                        </a:rPr>
                        <a:t>Mar-17</a:t>
                      </a:r>
                      <a:endParaRPr lang="en-CA" sz="1200" b="0" i="0" u="none" strike="noStrike">
                        <a:solidFill>
                          <a:srgbClr val="000000"/>
                        </a:solidFill>
                        <a:effectLst/>
                        <a:latin typeface="Calibri" panose="020F0502020204030204" pitchFamily="34" charset="0"/>
                      </a:endParaRPr>
                    </a:p>
                  </a:txBody>
                  <a:tcPr marL="7620" marR="7620" marT="7620" marB="0"/>
                </a:tc>
                <a:tc>
                  <a:txBody>
                    <a:bodyPr/>
                    <a:lstStyle/>
                    <a:p>
                      <a:pPr algn="l" rtl="0" fontAlgn="t"/>
                      <a:r>
                        <a:rPr lang="en-CA" sz="1200" b="0" u="none" strike="noStrike" dirty="0">
                          <a:effectLst/>
                        </a:rPr>
                        <a:t>93,961</a:t>
                      </a:r>
                      <a:endParaRPr lang="en-CA" sz="1200" b="0" i="0" u="none" strike="noStrike" dirty="0">
                        <a:solidFill>
                          <a:srgbClr val="000000"/>
                        </a:solidFill>
                        <a:effectLst/>
                        <a:latin typeface="Calibri" panose="020F0502020204030204" pitchFamily="34" charset="0"/>
                      </a:endParaRPr>
                    </a:p>
                  </a:txBody>
                  <a:tcPr marL="7620" marR="7620" marT="7620" marB="0"/>
                </a:tc>
                <a:extLst>
                  <a:ext uri="{0D108BD9-81ED-4DB2-BD59-A6C34878D82A}">
                    <a16:rowId xmlns:a16="http://schemas.microsoft.com/office/drawing/2014/main" val="3200516120"/>
                  </a:ext>
                </a:extLst>
              </a:tr>
              <a:tr h="227482">
                <a:tc>
                  <a:txBody>
                    <a:bodyPr/>
                    <a:lstStyle/>
                    <a:p>
                      <a:pPr algn="l" rtl="0" fontAlgn="t"/>
                      <a:r>
                        <a:rPr lang="en-CA" sz="1200" b="0" u="none" strike="noStrike">
                          <a:effectLst/>
                        </a:rPr>
                        <a:t>Manitoba</a:t>
                      </a:r>
                      <a:endParaRPr lang="en-CA" sz="1200" b="0" i="0" u="none" strike="noStrike">
                        <a:solidFill>
                          <a:srgbClr val="000000"/>
                        </a:solidFill>
                        <a:effectLst/>
                        <a:latin typeface="Calibri" panose="020F0502020204030204" pitchFamily="34" charset="0"/>
                      </a:endParaRPr>
                    </a:p>
                  </a:txBody>
                  <a:tcPr marL="7620" marR="7620" marT="7620" marB="0"/>
                </a:tc>
                <a:tc>
                  <a:txBody>
                    <a:bodyPr/>
                    <a:lstStyle/>
                    <a:p>
                      <a:pPr algn="l" rtl="0" fontAlgn="t"/>
                      <a:r>
                        <a:rPr lang="en-CA" sz="1200" b="0" u="none" strike="noStrike">
                          <a:effectLst/>
                        </a:rPr>
                        <a:t>MB</a:t>
                      </a:r>
                      <a:endParaRPr lang="en-CA" sz="1200" b="0" i="0" u="none" strike="noStrike">
                        <a:solidFill>
                          <a:srgbClr val="000000"/>
                        </a:solidFill>
                        <a:effectLst/>
                        <a:latin typeface="Calibri" panose="020F0502020204030204" pitchFamily="34" charset="0"/>
                      </a:endParaRPr>
                    </a:p>
                  </a:txBody>
                  <a:tcPr marL="7620" marR="7620" marT="7620" marB="0"/>
                </a:tc>
                <a:tc>
                  <a:txBody>
                    <a:bodyPr/>
                    <a:lstStyle/>
                    <a:p>
                      <a:pPr algn="l" rtl="0" fontAlgn="t"/>
                      <a:r>
                        <a:rPr lang="en-CA" sz="1200" b="0" u="none" strike="noStrike">
                          <a:effectLst/>
                        </a:rPr>
                        <a:t>6</a:t>
                      </a:r>
                      <a:endParaRPr lang="en-CA" sz="1200" b="0" i="0" u="none" strike="noStrike">
                        <a:solidFill>
                          <a:srgbClr val="000000"/>
                        </a:solidFill>
                        <a:effectLst/>
                        <a:latin typeface="Calibri" panose="020F0502020204030204" pitchFamily="34" charset="0"/>
                      </a:endParaRPr>
                    </a:p>
                  </a:txBody>
                  <a:tcPr marL="7620" marR="7620" marT="7620" marB="0"/>
                </a:tc>
                <a:tc>
                  <a:txBody>
                    <a:bodyPr/>
                    <a:lstStyle/>
                    <a:p>
                      <a:pPr algn="l" rtl="0" fontAlgn="t"/>
                      <a:r>
                        <a:rPr lang="en-CA" sz="1200" b="0" u="none" strike="noStrike">
                          <a:effectLst/>
                        </a:rPr>
                        <a:t>Apr-13</a:t>
                      </a:r>
                      <a:endParaRPr lang="en-CA" sz="1200" b="0" i="0" u="none" strike="noStrike">
                        <a:solidFill>
                          <a:srgbClr val="000000"/>
                        </a:solidFill>
                        <a:effectLst/>
                        <a:latin typeface="Calibri" panose="020F0502020204030204" pitchFamily="34" charset="0"/>
                      </a:endParaRPr>
                    </a:p>
                  </a:txBody>
                  <a:tcPr marL="7620" marR="7620" marT="7620" marB="0"/>
                </a:tc>
                <a:tc>
                  <a:txBody>
                    <a:bodyPr/>
                    <a:lstStyle/>
                    <a:p>
                      <a:pPr algn="l" rtl="0" fontAlgn="t"/>
                      <a:r>
                        <a:rPr lang="en-CA" sz="1200" b="0" u="none" strike="noStrike">
                          <a:effectLst/>
                        </a:rPr>
                        <a:t>Apr-12</a:t>
                      </a:r>
                      <a:endParaRPr lang="en-CA" sz="1200" b="0" i="0" u="none" strike="noStrike">
                        <a:solidFill>
                          <a:srgbClr val="000000"/>
                        </a:solidFill>
                        <a:effectLst/>
                        <a:latin typeface="Calibri" panose="020F0502020204030204" pitchFamily="34" charset="0"/>
                      </a:endParaRPr>
                    </a:p>
                  </a:txBody>
                  <a:tcPr marL="7620" marR="7620" marT="7620" marB="0"/>
                </a:tc>
                <a:tc>
                  <a:txBody>
                    <a:bodyPr/>
                    <a:lstStyle/>
                    <a:p>
                      <a:pPr algn="l" rtl="0" fontAlgn="t"/>
                      <a:r>
                        <a:rPr lang="en-CA" sz="1200" b="0" u="none" strike="noStrike" dirty="0">
                          <a:effectLst/>
                        </a:rPr>
                        <a:t>89,003</a:t>
                      </a:r>
                      <a:endParaRPr lang="en-CA" sz="1200" b="0" i="0" u="none" strike="noStrike" dirty="0">
                        <a:solidFill>
                          <a:srgbClr val="000000"/>
                        </a:solidFill>
                        <a:effectLst/>
                        <a:latin typeface="Calibri" panose="020F0502020204030204" pitchFamily="34" charset="0"/>
                      </a:endParaRPr>
                    </a:p>
                  </a:txBody>
                  <a:tcPr marL="7620" marR="7620" marT="7620" marB="0"/>
                </a:tc>
                <a:extLst>
                  <a:ext uri="{0D108BD9-81ED-4DB2-BD59-A6C34878D82A}">
                    <a16:rowId xmlns:a16="http://schemas.microsoft.com/office/drawing/2014/main" val="2145941600"/>
                  </a:ext>
                </a:extLst>
              </a:tr>
              <a:tr h="227482">
                <a:tc>
                  <a:txBody>
                    <a:bodyPr/>
                    <a:lstStyle/>
                    <a:p>
                      <a:pPr algn="l" rtl="0" fontAlgn="t"/>
                      <a:r>
                        <a:rPr lang="en-CA" sz="1200" b="0" u="none" strike="noStrike">
                          <a:effectLst/>
                        </a:rPr>
                        <a:t>New Brunswick</a:t>
                      </a:r>
                      <a:endParaRPr lang="en-CA" sz="1200" b="0" i="0" u="none" strike="noStrike">
                        <a:solidFill>
                          <a:srgbClr val="000000"/>
                        </a:solidFill>
                        <a:effectLst/>
                        <a:latin typeface="Calibri" panose="020F0502020204030204" pitchFamily="34" charset="0"/>
                      </a:endParaRPr>
                    </a:p>
                  </a:txBody>
                  <a:tcPr marL="7620" marR="7620" marT="7620" marB="0"/>
                </a:tc>
                <a:tc>
                  <a:txBody>
                    <a:bodyPr/>
                    <a:lstStyle/>
                    <a:p>
                      <a:pPr algn="l" rtl="0" fontAlgn="t"/>
                      <a:r>
                        <a:rPr lang="en-CA" sz="1200" b="0" u="none" strike="noStrike">
                          <a:effectLst/>
                        </a:rPr>
                        <a:t>NB</a:t>
                      </a:r>
                      <a:endParaRPr lang="en-CA" sz="1200" b="0" i="0" u="none" strike="noStrike">
                        <a:solidFill>
                          <a:srgbClr val="000000"/>
                        </a:solidFill>
                        <a:effectLst/>
                        <a:latin typeface="Calibri" panose="020F0502020204030204" pitchFamily="34" charset="0"/>
                      </a:endParaRPr>
                    </a:p>
                  </a:txBody>
                  <a:tcPr marL="7620" marR="7620" marT="7620" marB="0"/>
                </a:tc>
                <a:tc>
                  <a:txBody>
                    <a:bodyPr/>
                    <a:lstStyle/>
                    <a:p>
                      <a:pPr algn="l" rtl="0" fontAlgn="t"/>
                      <a:r>
                        <a:rPr lang="en-CA" sz="1200" b="0" u="none" strike="noStrike">
                          <a:effectLst/>
                        </a:rPr>
                        <a:t>12</a:t>
                      </a:r>
                      <a:endParaRPr lang="en-CA" sz="1200" b="0" i="0" u="none" strike="noStrike">
                        <a:solidFill>
                          <a:srgbClr val="000000"/>
                        </a:solidFill>
                        <a:effectLst/>
                        <a:latin typeface="Calibri" panose="020F0502020204030204" pitchFamily="34" charset="0"/>
                      </a:endParaRPr>
                    </a:p>
                  </a:txBody>
                  <a:tcPr marL="7620" marR="7620" marT="7620" marB="0"/>
                </a:tc>
                <a:tc>
                  <a:txBody>
                    <a:bodyPr/>
                    <a:lstStyle/>
                    <a:p>
                      <a:pPr algn="l" rtl="0" fontAlgn="t"/>
                      <a:r>
                        <a:rPr lang="en-CA" sz="1200" b="0" u="none" strike="noStrike">
                          <a:effectLst/>
                        </a:rPr>
                        <a:t>Jun-22</a:t>
                      </a:r>
                      <a:endParaRPr lang="en-CA" sz="1200" b="0" i="0" u="none" strike="noStrike">
                        <a:solidFill>
                          <a:srgbClr val="000000"/>
                        </a:solidFill>
                        <a:effectLst/>
                        <a:latin typeface="Calibri" panose="020F0502020204030204" pitchFamily="34" charset="0"/>
                      </a:endParaRPr>
                    </a:p>
                  </a:txBody>
                  <a:tcPr marL="7620" marR="7620" marT="7620" marB="0"/>
                </a:tc>
                <a:tc>
                  <a:txBody>
                    <a:bodyPr/>
                    <a:lstStyle/>
                    <a:p>
                      <a:pPr algn="l" rtl="0" fontAlgn="t"/>
                      <a:r>
                        <a:rPr lang="en-CA" sz="1200" b="0" u="none" strike="noStrike">
                          <a:effectLst/>
                        </a:rPr>
                        <a:t>Jun-22</a:t>
                      </a:r>
                      <a:endParaRPr lang="en-CA" sz="1200" b="0" i="0" u="none" strike="noStrike">
                        <a:solidFill>
                          <a:srgbClr val="000000"/>
                        </a:solidFill>
                        <a:effectLst/>
                        <a:latin typeface="Calibri" panose="020F0502020204030204" pitchFamily="34" charset="0"/>
                      </a:endParaRPr>
                    </a:p>
                  </a:txBody>
                  <a:tcPr marL="7620" marR="7620" marT="7620" marB="0"/>
                </a:tc>
                <a:tc>
                  <a:txBody>
                    <a:bodyPr/>
                    <a:lstStyle/>
                    <a:p>
                      <a:pPr algn="l" rtl="0" fontAlgn="t"/>
                      <a:r>
                        <a:rPr lang="en-CA" sz="1200" b="0" u="none" strike="noStrike" dirty="0">
                          <a:effectLst/>
                        </a:rPr>
                        <a:t>35,830</a:t>
                      </a:r>
                      <a:endParaRPr lang="en-CA" sz="1200" b="0" i="0" u="none" strike="noStrike" dirty="0">
                        <a:solidFill>
                          <a:srgbClr val="000000"/>
                        </a:solidFill>
                        <a:effectLst/>
                        <a:latin typeface="Calibri" panose="020F0502020204030204" pitchFamily="34" charset="0"/>
                      </a:endParaRPr>
                    </a:p>
                  </a:txBody>
                  <a:tcPr marL="7620" marR="7620" marT="7620" marB="0"/>
                </a:tc>
                <a:extLst>
                  <a:ext uri="{0D108BD9-81ED-4DB2-BD59-A6C34878D82A}">
                    <a16:rowId xmlns:a16="http://schemas.microsoft.com/office/drawing/2014/main" val="3221597597"/>
                  </a:ext>
                </a:extLst>
              </a:tr>
              <a:tr h="448071">
                <a:tc>
                  <a:txBody>
                    <a:bodyPr/>
                    <a:lstStyle/>
                    <a:p>
                      <a:pPr algn="l" rtl="0" fontAlgn="t"/>
                      <a:r>
                        <a:rPr lang="en-CA" sz="1200" b="0" u="none" strike="noStrike">
                          <a:effectLst/>
                        </a:rPr>
                        <a:t>Newfoundland and Labrador</a:t>
                      </a:r>
                      <a:endParaRPr lang="en-CA" sz="1200" b="0" i="0" u="none" strike="noStrike">
                        <a:solidFill>
                          <a:srgbClr val="000000"/>
                        </a:solidFill>
                        <a:effectLst/>
                        <a:latin typeface="Calibri" panose="020F0502020204030204" pitchFamily="34" charset="0"/>
                      </a:endParaRPr>
                    </a:p>
                  </a:txBody>
                  <a:tcPr marL="7620" marR="7620" marT="7620" marB="0"/>
                </a:tc>
                <a:tc>
                  <a:txBody>
                    <a:bodyPr/>
                    <a:lstStyle/>
                    <a:p>
                      <a:pPr algn="l" rtl="0" fontAlgn="t"/>
                      <a:r>
                        <a:rPr lang="en-CA" sz="1200" b="0" u="none" strike="noStrike">
                          <a:effectLst/>
                        </a:rPr>
                        <a:t>NL</a:t>
                      </a:r>
                      <a:endParaRPr lang="en-CA" sz="1200" b="0" i="0" u="none" strike="noStrike">
                        <a:solidFill>
                          <a:srgbClr val="000000"/>
                        </a:solidFill>
                        <a:effectLst/>
                        <a:latin typeface="Calibri" panose="020F0502020204030204" pitchFamily="34" charset="0"/>
                      </a:endParaRPr>
                    </a:p>
                  </a:txBody>
                  <a:tcPr marL="7620" marR="7620" marT="7620" marB="0"/>
                </a:tc>
                <a:tc>
                  <a:txBody>
                    <a:bodyPr/>
                    <a:lstStyle/>
                    <a:p>
                      <a:pPr algn="l" rtl="0" fontAlgn="t"/>
                      <a:r>
                        <a:rPr lang="en-CA" sz="1200" b="0" u="none" strike="noStrike">
                          <a:effectLst/>
                        </a:rPr>
                        <a:t>7</a:t>
                      </a:r>
                      <a:endParaRPr lang="en-CA" sz="1200" b="0" i="0" u="none" strike="noStrike">
                        <a:solidFill>
                          <a:srgbClr val="000000"/>
                        </a:solidFill>
                        <a:effectLst/>
                        <a:latin typeface="Calibri" panose="020F0502020204030204" pitchFamily="34" charset="0"/>
                      </a:endParaRPr>
                    </a:p>
                  </a:txBody>
                  <a:tcPr marL="7620" marR="7620" marT="7620" marB="0"/>
                </a:tc>
                <a:tc>
                  <a:txBody>
                    <a:bodyPr/>
                    <a:lstStyle/>
                    <a:p>
                      <a:pPr algn="l" rtl="0" fontAlgn="t"/>
                      <a:r>
                        <a:rPr lang="en-CA" sz="1200" b="0" u="none" strike="noStrike">
                          <a:effectLst/>
                        </a:rPr>
                        <a:t>Apr-13</a:t>
                      </a:r>
                      <a:endParaRPr lang="en-CA" sz="1200" b="0" i="0" u="none" strike="noStrike">
                        <a:solidFill>
                          <a:srgbClr val="000000"/>
                        </a:solidFill>
                        <a:effectLst/>
                        <a:latin typeface="Calibri" panose="020F0502020204030204" pitchFamily="34" charset="0"/>
                      </a:endParaRPr>
                    </a:p>
                  </a:txBody>
                  <a:tcPr marL="7620" marR="7620" marT="7620" marB="0"/>
                </a:tc>
                <a:tc>
                  <a:txBody>
                    <a:bodyPr/>
                    <a:lstStyle/>
                    <a:p>
                      <a:pPr algn="l" rtl="0" fontAlgn="t"/>
                      <a:r>
                        <a:rPr lang="en-CA" sz="1200" b="0" u="none" strike="noStrike">
                          <a:effectLst/>
                        </a:rPr>
                        <a:t>Sep-12</a:t>
                      </a:r>
                      <a:endParaRPr lang="en-CA" sz="1200" b="0" i="0" u="none" strike="noStrike">
                        <a:solidFill>
                          <a:srgbClr val="000000"/>
                        </a:solidFill>
                        <a:effectLst/>
                        <a:latin typeface="Calibri" panose="020F0502020204030204" pitchFamily="34" charset="0"/>
                      </a:endParaRPr>
                    </a:p>
                  </a:txBody>
                  <a:tcPr marL="7620" marR="7620" marT="7620" marB="0"/>
                </a:tc>
                <a:tc>
                  <a:txBody>
                    <a:bodyPr/>
                    <a:lstStyle/>
                    <a:p>
                      <a:pPr algn="l" rtl="0" fontAlgn="t"/>
                      <a:r>
                        <a:rPr lang="en-CA" sz="1200" b="0" u="none" strike="noStrike" dirty="0">
                          <a:effectLst/>
                        </a:rPr>
                        <a:t>23,026</a:t>
                      </a:r>
                      <a:endParaRPr lang="en-CA" sz="1200" b="0" i="0" u="none" strike="noStrike" dirty="0">
                        <a:solidFill>
                          <a:srgbClr val="000000"/>
                        </a:solidFill>
                        <a:effectLst/>
                        <a:latin typeface="Calibri" panose="020F0502020204030204" pitchFamily="34" charset="0"/>
                      </a:endParaRPr>
                    </a:p>
                  </a:txBody>
                  <a:tcPr marL="7620" marR="7620" marT="7620" marB="0"/>
                </a:tc>
                <a:extLst>
                  <a:ext uri="{0D108BD9-81ED-4DB2-BD59-A6C34878D82A}">
                    <a16:rowId xmlns:a16="http://schemas.microsoft.com/office/drawing/2014/main" val="3304328813"/>
                  </a:ext>
                </a:extLst>
              </a:tr>
              <a:tr h="227482">
                <a:tc>
                  <a:txBody>
                    <a:bodyPr/>
                    <a:lstStyle/>
                    <a:p>
                      <a:pPr algn="l" rtl="0" fontAlgn="t"/>
                      <a:r>
                        <a:rPr lang="en-CA" sz="1200" b="0" u="none" strike="noStrike">
                          <a:solidFill>
                            <a:schemeClr val="tx1"/>
                          </a:solidFill>
                          <a:effectLst/>
                        </a:rPr>
                        <a:t>Northwest Territories</a:t>
                      </a:r>
                      <a:endParaRPr lang="en-CA" sz="1200" b="0" i="0" u="none" strike="noStrike">
                        <a:solidFill>
                          <a:schemeClr val="tx1"/>
                        </a:solidFill>
                        <a:effectLst/>
                        <a:latin typeface="Calibri" panose="020F0502020204030204" pitchFamily="34" charset="0"/>
                      </a:endParaRPr>
                    </a:p>
                  </a:txBody>
                  <a:tcPr marL="7620" marR="7620" marT="7620" marB="0"/>
                </a:tc>
                <a:tc>
                  <a:txBody>
                    <a:bodyPr/>
                    <a:lstStyle/>
                    <a:p>
                      <a:pPr algn="l" rtl="0" fontAlgn="t"/>
                      <a:r>
                        <a:rPr lang="en-CA" sz="1200" b="0" u="none" strike="noStrike">
                          <a:solidFill>
                            <a:schemeClr val="tx1"/>
                          </a:solidFill>
                          <a:effectLst/>
                        </a:rPr>
                        <a:t>NT</a:t>
                      </a:r>
                      <a:endParaRPr lang="en-CA" sz="1200" b="0" i="0" u="none" strike="noStrike">
                        <a:solidFill>
                          <a:schemeClr val="tx1"/>
                        </a:solidFill>
                        <a:effectLst/>
                        <a:latin typeface="Calibri" panose="020F0502020204030204" pitchFamily="34" charset="0"/>
                      </a:endParaRPr>
                    </a:p>
                  </a:txBody>
                  <a:tcPr marL="7620" marR="7620" marT="7620" marB="0"/>
                </a:tc>
                <a:tc>
                  <a:txBody>
                    <a:bodyPr/>
                    <a:lstStyle/>
                    <a:p>
                      <a:pPr algn="l" rtl="0" fontAlgn="t"/>
                      <a:r>
                        <a:rPr lang="en-CA" sz="1200" b="0" u="none" strike="noStrike">
                          <a:solidFill>
                            <a:schemeClr val="tx1"/>
                          </a:solidFill>
                          <a:effectLst/>
                        </a:rPr>
                        <a:t>13.1</a:t>
                      </a:r>
                      <a:endParaRPr lang="en-CA" sz="1200" b="0" i="0" u="none" strike="noStrike">
                        <a:solidFill>
                          <a:schemeClr val="tx1"/>
                        </a:solidFill>
                        <a:effectLst/>
                        <a:latin typeface="Calibri" panose="020F0502020204030204" pitchFamily="34" charset="0"/>
                      </a:endParaRPr>
                    </a:p>
                  </a:txBody>
                  <a:tcPr marL="7620" marR="7620" marT="7620" marB="0"/>
                </a:tc>
                <a:tc>
                  <a:txBody>
                    <a:bodyPr/>
                    <a:lstStyle/>
                    <a:p>
                      <a:pPr algn="l" rtl="0" fontAlgn="t"/>
                      <a:r>
                        <a:rPr lang="en-CA" sz="1200" b="0" u="none" strike="noStrike">
                          <a:solidFill>
                            <a:schemeClr val="tx1"/>
                          </a:solidFill>
                          <a:effectLst/>
                        </a:rPr>
                        <a:t>Jun-22</a:t>
                      </a:r>
                      <a:endParaRPr lang="en-CA" sz="1200" b="0" i="0" u="none" strike="noStrike">
                        <a:solidFill>
                          <a:schemeClr val="tx1"/>
                        </a:solidFill>
                        <a:effectLst/>
                        <a:latin typeface="Calibri" panose="020F0502020204030204" pitchFamily="34" charset="0"/>
                      </a:endParaRPr>
                    </a:p>
                  </a:txBody>
                  <a:tcPr marL="7620" marR="7620" marT="7620" marB="0"/>
                </a:tc>
                <a:tc>
                  <a:txBody>
                    <a:bodyPr/>
                    <a:lstStyle/>
                    <a:p>
                      <a:pPr algn="l" rtl="0" fontAlgn="t"/>
                      <a:r>
                        <a:rPr lang="en-CA" sz="1200" b="0" u="none" strike="noStrike">
                          <a:solidFill>
                            <a:schemeClr val="tx1"/>
                          </a:solidFill>
                          <a:effectLst/>
                        </a:rPr>
                        <a:t>Apr-22</a:t>
                      </a:r>
                      <a:endParaRPr lang="en-CA" sz="1200" b="0" i="0" u="none" strike="noStrike">
                        <a:solidFill>
                          <a:schemeClr val="tx1"/>
                        </a:solidFill>
                        <a:effectLst/>
                        <a:latin typeface="Calibri" panose="020F0502020204030204" pitchFamily="34" charset="0"/>
                      </a:endParaRPr>
                    </a:p>
                  </a:txBody>
                  <a:tcPr marL="7620" marR="7620" marT="7620" marB="0"/>
                </a:tc>
                <a:tc>
                  <a:txBody>
                    <a:bodyPr/>
                    <a:lstStyle/>
                    <a:p>
                      <a:pPr algn="l" rtl="0" fontAlgn="t"/>
                      <a:r>
                        <a:rPr lang="en-CA" sz="1200" b="0" u="none" strike="noStrike" dirty="0">
                          <a:solidFill>
                            <a:schemeClr val="tx1"/>
                          </a:solidFill>
                          <a:effectLst/>
                        </a:rPr>
                        <a:t>7,812</a:t>
                      </a:r>
                      <a:endParaRPr lang="en-CA" sz="1200" b="0" i="0" u="none" strike="noStrike" dirty="0">
                        <a:solidFill>
                          <a:schemeClr val="tx1"/>
                        </a:solidFill>
                        <a:effectLst/>
                        <a:latin typeface="Calibri" panose="020F0502020204030204" pitchFamily="34" charset="0"/>
                      </a:endParaRPr>
                    </a:p>
                  </a:txBody>
                  <a:tcPr marL="7620" marR="7620" marT="7620" marB="0"/>
                </a:tc>
                <a:extLst>
                  <a:ext uri="{0D108BD9-81ED-4DB2-BD59-A6C34878D82A}">
                    <a16:rowId xmlns:a16="http://schemas.microsoft.com/office/drawing/2014/main" val="214081564"/>
                  </a:ext>
                </a:extLst>
              </a:tr>
              <a:tr h="227482">
                <a:tc>
                  <a:txBody>
                    <a:bodyPr/>
                    <a:lstStyle/>
                    <a:p>
                      <a:pPr algn="l" rtl="0" fontAlgn="t"/>
                      <a:r>
                        <a:rPr lang="en-CA" sz="1200" b="0" u="none" strike="noStrike">
                          <a:effectLst/>
                        </a:rPr>
                        <a:t>Nova Scotia</a:t>
                      </a:r>
                      <a:endParaRPr lang="en-CA" sz="1200" b="0" i="0" u="none" strike="noStrike">
                        <a:solidFill>
                          <a:srgbClr val="000000"/>
                        </a:solidFill>
                        <a:effectLst/>
                        <a:latin typeface="Calibri" panose="020F0502020204030204" pitchFamily="34" charset="0"/>
                      </a:endParaRPr>
                    </a:p>
                  </a:txBody>
                  <a:tcPr marL="7620" marR="7620" marT="7620" marB="0"/>
                </a:tc>
                <a:tc>
                  <a:txBody>
                    <a:bodyPr/>
                    <a:lstStyle/>
                    <a:p>
                      <a:pPr algn="l" rtl="0" fontAlgn="t"/>
                      <a:r>
                        <a:rPr lang="en-CA" sz="1200" b="0" u="none" strike="noStrike">
                          <a:effectLst/>
                        </a:rPr>
                        <a:t>NS</a:t>
                      </a:r>
                      <a:endParaRPr lang="en-CA" sz="1200" b="0" i="0" u="none" strike="noStrike">
                        <a:solidFill>
                          <a:srgbClr val="000000"/>
                        </a:solidFill>
                        <a:effectLst/>
                        <a:latin typeface="Calibri" panose="020F0502020204030204" pitchFamily="34" charset="0"/>
                      </a:endParaRPr>
                    </a:p>
                  </a:txBody>
                  <a:tcPr marL="7620" marR="7620" marT="7620" marB="0"/>
                </a:tc>
                <a:tc>
                  <a:txBody>
                    <a:bodyPr/>
                    <a:lstStyle/>
                    <a:p>
                      <a:pPr algn="l" rtl="0" fontAlgn="t"/>
                      <a:r>
                        <a:rPr lang="en-CA" sz="1200" b="0" u="none" strike="noStrike">
                          <a:effectLst/>
                        </a:rPr>
                        <a:t>15</a:t>
                      </a:r>
                      <a:endParaRPr lang="en-CA" sz="1200" b="0" i="0" u="none" strike="noStrike">
                        <a:solidFill>
                          <a:srgbClr val="000000"/>
                        </a:solidFill>
                        <a:effectLst/>
                        <a:latin typeface="Calibri" panose="020F0502020204030204" pitchFamily="34" charset="0"/>
                      </a:endParaRPr>
                    </a:p>
                  </a:txBody>
                  <a:tcPr marL="7620" marR="7620" marT="7620" marB="0"/>
                </a:tc>
                <a:tc>
                  <a:txBody>
                    <a:bodyPr/>
                    <a:lstStyle/>
                    <a:p>
                      <a:pPr algn="l" rtl="0" fontAlgn="t"/>
                      <a:r>
                        <a:rPr lang="en-CA" sz="1200" b="0" u="none" strike="noStrike">
                          <a:effectLst/>
                        </a:rPr>
                        <a:t>Oct-22</a:t>
                      </a:r>
                      <a:endParaRPr lang="en-CA" sz="1200" b="0" i="0" u="none" strike="noStrike">
                        <a:solidFill>
                          <a:srgbClr val="000000"/>
                        </a:solidFill>
                        <a:effectLst/>
                        <a:latin typeface="Calibri" panose="020F0502020204030204" pitchFamily="34" charset="0"/>
                      </a:endParaRPr>
                    </a:p>
                  </a:txBody>
                  <a:tcPr marL="7620" marR="7620" marT="7620" marB="0"/>
                </a:tc>
                <a:tc>
                  <a:txBody>
                    <a:bodyPr/>
                    <a:lstStyle/>
                    <a:p>
                      <a:pPr algn="l" rtl="0" fontAlgn="t"/>
                      <a:r>
                        <a:rPr lang="en-CA" sz="1200" b="0" u="none" strike="noStrike">
                          <a:effectLst/>
                        </a:rPr>
                        <a:t>Oct-22</a:t>
                      </a:r>
                      <a:endParaRPr lang="en-CA" sz="1200" b="0" i="0" u="none" strike="noStrike">
                        <a:solidFill>
                          <a:srgbClr val="000000"/>
                        </a:solidFill>
                        <a:effectLst/>
                        <a:latin typeface="Calibri" panose="020F0502020204030204" pitchFamily="34" charset="0"/>
                      </a:endParaRPr>
                    </a:p>
                  </a:txBody>
                  <a:tcPr marL="7620" marR="7620" marT="7620" marB="0"/>
                </a:tc>
                <a:tc>
                  <a:txBody>
                    <a:bodyPr/>
                    <a:lstStyle/>
                    <a:p>
                      <a:pPr algn="l" rtl="0" fontAlgn="t"/>
                      <a:r>
                        <a:rPr lang="en-CA" sz="1200" b="0" u="none" strike="noStrike" dirty="0">
                          <a:effectLst/>
                        </a:rPr>
                        <a:t>51,985</a:t>
                      </a:r>
                      <a:endParaRPr lang="en-CA" sz="1200" b="0" i="0" u="none" strike="noStrike" dirty="0">
                        <a:solidFill>
                          <a:srgbClr val="000000"/>
                        </a:solidFill>
                        <a:effectLst/>
                        <a:latin typeface="Calibri" panose="020F0502020204030204" pitchFamily="34" charset="0"/>
                      </a:endParaRPr>
                    </a:p>
                  </a:txBody>
                  <a:tcPr marL="7620" marR="7620" marT="7620" marB="0"/>
                </a:tc>
                <a:extLst>
                  <a:ext uri="{0D108BD9-81ED-4DB2-BD59-A6C34878D82A}">
                    <a16:rowId xmlns:a16="http://schemas.microsoft.com/office/drawing/2014/main" val="1228181016"/>
                  </a:ext>
                </a:extLst>
              </a:tr>
              <a:tr h="227482">
                <a:tc>
                  <a:txBody>
                    <a:bodyPr/>
                    <a:lstStyle/>
                    <a:p>
                      <a:pPr algn="l" rtl="0" fontAlgn="t"/>
                      <a:r>
                        <a:rPr lang="en-CA" sz="1200" b="0" u="none" strike="noStrike">
                          <a:effectLst/>
                        </a:rPr>
                        <a:t>Nunavut</a:t>
                      </a:r>
                      <a:endParaRPr lang="en-CA" sz="1200" b="0" i="0" u="none" strike="noStrike">
                        <a:solidFill>
                          <a:srgbClr val="000000"/>
                        </a:solidFill>
                        <a:effectLst/>
                        <a:latin typeface="Calibri" panose="020F0502020204030204" pitchFamily="34" charset="0"/>
                      </a:endParaRPr>
                    </a:p>
                  </a:txBody>
                  <a:tcPr marL="7620" marR="7620" marT="7620" marB="0"/>
                </a:tc>
                <a:tc>
                  <a:txBody>
                    <a:bodyPr/>
                    <a:lstStyle/>
                    <a:p>
                      <a:pPr algn="l" rtl="0" fontAlgn="t"/>
                      <a:r>
                        <a:rPr lang="en-CA" sz="1200" b="0" u="none" strike="noStrike">
                          <a:effectLst/>
                        </a:rPr>
                        <a:t>NU</a:t>
                      </a:r>
                      <a:endParaRPr lang="en-CA" sz="1200" b="0" i="0" u="none" strike="noStrike">
                        <a:solidFill>
                          <a:srgbClr val="000000"/>
                        </a:solidFill>
                        <a:effectLst/>
                        <a:latin typeface="Calibri" panose="020F0502020204030204" pitchFamily="34" charset="0"/>
                      </a:endParaRPr>
                    </a:p>
                  </a:txBody>
                  <a:tcPr marL="7620" marR="7620" marT="7620" marB="0"/>
                </a:tc>
                <a:tc>
                  <a:txBody>
                    <a:bodyPr/>
                    <a:lstStyle/>
                    <a:p>
                      <a:pPr algn="l" rtl="0" fontAlgn="t"/>
                      <a:r>
                        <a:rPr lang="en-CA" sz="1200" b="0" u="none" strike="noStrike">
                          <a:effectLst/>
                        </a:rPr>
                        <a:t>10</a:t>
                      </a:r>
                      <a:endParaRPr lang="en-CA" sz="1200" b="0" i="0" u="none" strike="noStrike">
                        <a:solidFill>
                          <a:srgbClr val="000000"/>
                        </a:solidFill>
                        <a:effectLst/>
                        <a:latin typeface="Calibri" panose="020F0502020204030204" pitchFamily="34" charset="0"/>
                      </a:endParaRPr>
                    </a:p>
                  </a:txBody>
                  <a:tcPr marL="7620" marR="7620" marT="7620" marB="0"/>
                </a:tc>
                <a:tc>
                  <a:txBody>
                    <a:bodyPr/>
                    <a:lstStyle/>
                    <a:p>
                      <a:pPr algn="l" rtl="0" fontAlgn="t"/>
                      <a:r>
                        <a:rPr lang="en-CA" sz="1200" b="0" u="none" strike="noStrike">
                          <a:effectLst/>
                        </a:rPr>
                        <a:t>May-22</a:t>
                      </a:r>
                      <a:endParaRPr lang="en-CA" sz="1200" b="0" i="0" u="none" strike="noStrike">
                        <a:solidFill>
                          <a:srgbClr val="000000"/>
                        </a:solidFill>
                        <a:effectLst/>
                        <a:latin typeface="Calibri" panose="020F0502020204030204" pitchFamily="34" charset="0"/>
                      </a:endParaRPr>
                    </a:p>
                  </a:txBody>
                  <a:tcPr marL="7620" marR="7620" marT="7620" marB="0"/>
                </a:tc>
                <a:tc>
                  <a:txBody>
                    <a:bodyPr/>
                    <a:lstStyle/>
                    <a:p>
                      <a:pPr algn="l" rtl="0" fontAlgn="t"/>
                      <a:r>
                        <a:rPr lang="en-CA" sz="1200" b="0" u="none" strike="noStrike">
                          <a:effectLst/>
                        </a:rPr>
                        <a:t>May-22</a:t>
                      </a:r>
                      <a:endParaRPr lang="en-CA" sz="1200" b="0" i="0" u="none" strike="noStrike">
                        <a:solidFill>
                          <a:srgbClr val="000000"/>
                        </a:solidFill>
                        <a:effectLst/>
                        <a:latin typeface="Calibri" panose="020F0502020204030204" pitchFamily="34" charset="0"/>
                      </a:endParaRPr>
                    </a:p>
                  </a:txBody>
                  <a:tcPr marL="7620" marR="7620" marT="7620" marB="0"/>
                </a:tc>
                <a:tc>
                  <a:txBody>
                    <a:bodyPr/>
                    <a:lstStyle/>
                    <a:p>
                      <a:pPr algn="l" rtl="0" fontAlgn="t"/>
                      <a:r>
                        <a:rPr lang="en-CA" sz="1200" b="0" u="none" strike="noStrike" dirty="0">
                          <a:effectLst/>
                        </a:rPr>
                        <a:t>927</a:t>
                      </a:r>
                      <a:endParaRPr lang="en-CA" sz="1200" b="0" i="0" u="none" strike="noStrike" dirty="0">
                        <a:solidFill>
                          <a:srgbClr val="000000"/>
                        </a:solidFill>
                        <a:effectLst/>
                        <a:latin typeface="Calibri" panose="020F0502020204030204" pitchFamily="34" charset="0"/>
                      </a:endParaRPr>
                    </a:p>
                  </a:txBody>
                  <a:tcPr marL="7620" marR="7620" marT="7620" marB="0"/>
                </a:tc>
                <a:extLst>
                  <a:ext uri="{0D108BD9-81ED-4DB2-BD59-A6C34878D82A}">
                    <a16:rowId xmlns:a16="http://schemas.microsoft.com/office/drawing/2014/main" val="4282003504"/>
                  </a:ext>
                </a:extLst>
              </a:tr>
              <a:tr h="227482">
                <a:tc>
                  <a:txBody>
                    <a:bodyPr/>
                    <a:lstStyle/>
                    <a:p>
                      <a:pPr algn="l" rtl="0" fontAlgn="t"/>
                      <a:r>
                        <a:rPr lang="en-CA" sz="1200" b="0" u="none" strike="noStrike">
                          <a:effectLst/>
                        </a:rPr>
                        <a:t>Ontario</a:t>
                      </a:r>
                      <a:endParaRPr lang="en-CA" sz="1200" b="0" i="0" u="none" strike="noStrike">
                        <a:solidFill>
                          <a:srgbClr val="000000"/>
                        </a:solidFill>
                        <a:effectLst/>
                        <a:latin typeface="Calibri" panose="020F0502020204030204" pitchFamily="34" charset="0"/>
                      </a:endParaRPr>
                    </a:p>
                  </a:txBody>
                  <a:tcPr marL="7620" marR="7620" marT="7620" marB="0"/>
                </a:tc>
                <a:tc>
                  <a:txBody>
                    <a:bodyPr/>
                    <a:lstStyle/>
                    <a:p>
                      <a:pPr algn="l" rtl="0" fontAlgn="t"/>
                      <a:r>
                        <a:rPr lang="en-CA" sz="1200" b="0" u="none" strike="noStrike">
                          <a:effectLst/>
                        </a:rPr>
                        <a:t>ON</a:t>
                      </a:r>
                      <a:endParaRPr lang="en-CA" sz="1200" b="0" i="0" u="none" strike="noStrike">
                        <a:solidFill>
                          <a:srgbClr val="000000"/>
                        </a:solidFill>
                        <a:effectLst/>
                        <a:latin typeface="Calibri" panose="020F0502020204030204" pitchFamily="34" charset="0"/>
                      </a:endParaRPr>
                    </a:p>
                  </a:txBody>
                  <a:tcPr marL="7620" marR="7620" marT="7620" marB="0"/>
                </a:tc>
                <a:tc>
                  <a:txBody>
                    <a:bodyPr/>
                    <a:lstStyle/>
                    <a:p>
                      <a:pPr algn="l" rtl="0" fontAlgn="t"/>
                      <a:r>
                        <a:rPr lang="en-CA" sz="1200" b="0" u="none" strike="noStrike">
                          <a:effectLst/>
                        </a:rPr>
                        <a:t>15</a:t>
                      </a:r>
                      <a:endParaRPr lang="en-CA" sz="1200" b="0" i="0" u="none" strike="noStrike">
                        <a:solidFill>
                          <a:srgbClr val="000000"/>
                        </a:solidFill>
                        <a:effectLst/>
                        <a:latin typeface="Calibri" panose="020F0502020204030204" pitchFamily="34" charset="0"/>
                      </a:endParaRPr>
                    </a:p>
                  </a:txBody>
                  <a:tcPr marL="7620" marR="7620" marT="7620" marB="0"/>
                </a:tc>
                <a:tc>
                  <a:txBody>
                    <a:bodyPr/>
                    <a:lstStyle/>
                    <a:p>
                      <a:pPr algn="l" rtl="0" fontAlgn="t"/>
                      <a:r>
                        <a:rPr lang="en-CA" sz="1200" b="0" u="none" strike="noStrike">
                          <a:effectLst/>
                        </a:rPr>
                        <a:t>Jul-22</a:t>
                      </a:r>
                      <a:endParaRPr lang="en-CA" sz="1200" b="0" i="0" u="none" strike="noStrike">
                        <a:solidFill>
                          <a:srgbClr val="000000"/>
                        </a:solidFill>
                        <a:effectLst/>
                        <a:latin typeface="Calibri" panose="020F0502020204030204" pitchFamily="34" charset="0"/>
                      </a:endParaRPr>
                    </a:p>
                  </a:txBody>
                  <a:tcPr marL="7620" marR="7620" marT="7620" marB="0"/>
                </a:tc>
                <a:tc>
                  <a:txBody>
                    <a:bodyPr/>
                    <a:lstStyle/>
                    <a:p>
                      <a:pPr algn="l" rtl="0" fontAlgn="t"/>
                      <a:r>
                        <a:rPr lang="en-CA" sz="1200" b="0" u="none" strike="noStrike">
                          <a:effectLst/>
                        </a:rPr>
                        <a:t>Jul-22</a:t>
                      </a:r>
                      <a:endParaRPr lang="en-CA" sz="1200" b="0" i="0" u="none" strike="noStrike">
                        <a:solidFill>
                          <a:srgbClr val="000000"/>
                        </a:solidFill>
                        <a:effectLst/>
                        <a:latin typeface="Calibri" panose="020F0502020204030204" pitchFamily="34" charset="0"/>
                      </a:endParaRPr>
                    </a:p>
                  </a:txBody>
                  <a:tcPr marL="7620" marR="7620" marT="7620" marB="0"/>
                </a:tc>
                <a:tc>
                  <a:txBody>
                    <a:bodyPr/>
                    <a:lstStyle/>
                    <a:p>
                      <a:pPr algn="l" rtl="0" fontAlgn="t"/>
                      <a:r>
                        <a:rPr lang="en-CA" sz="1200" b="0" u="none" strike="noStrike" dirty="0">
                          <a:effectLst/>
                        </a:rPr>
                        <a:t>262,863</a:t>
                      </a:r>
                      <a:endParaRPr lang="en-CA" sz="1200" b="0" i="0" u="none" strike="noStrike" dirty="0">
                        <a:solidFill>
                          <a:srgbClr val="000000"/>
                        </a:solidFill>
                        <a:effectLst/>
                        <a:latin typeface="Calibri" panose="020F0502020204030204" pitchFamily="34" charset="0"/>
                      </a:endParaRPr>
                    </a:p>
                  </a:txBody>
                  <a:tcPr marL="7620" marR="7620" marT="7620" marB="0"/>
                </a:tc>
                <a:extLst>
                  <a:ext uri="{0D108BD9-81ED-4DB2-BD59-A6C34878D82A}">
                    <a16:rowId xmlns:a16="http://schemas.microsoft.com/office/drawing/2014/main" val="3936769423"/>
                  </a:ext>
                </a:extLst>
              </a:tr>
              <a:tr h="227482">
                <a:tc>
                  <a:txBody>
                    <a:bodyPr/>
                    <a:lstStyle/>
                    <a:p>
                      <a:pPr algn="l" rtl="0" fontAlgn="t"/>
                      <a:r>
                        <a:rPr lang="en-CA" sz="1200" b="0" u="none" strike="noStrike">
                          <a:effectLst/>
                        </a:rPr>
                        <a:t>Prince Edward Island</a:t>
                      </a:r>
                      <a:endParaRPr lang="en-CA" sz="1200" b="0" i="0" u="none" strike="noStrike">
                        <a:solidFill>
                          <a:srgbClr val="000000"/>
                        </a:solidFill>
                        <a:effectLst/>
                        <a:latin typeface="Calibri" panose="020F0502020204030204" pitchFamily="34" charset="0"/>
                      </a:endParaRPr>
                    </a:p>
                  </a:txBody>
                  <a:tcPr marL="7620" marR="7620" marT="7620" marB="0"/>
                </a:tc>
                <a:tc>
                  <a:txBody>
                    <a:bodyPr/>
                    <a:lstStyle/>
                    <a:p>
                      <a:pPr algn="l" rtl="0" fontAlgn="t"/>
                      <a:r>
                        <a:rPr lang="en-CA" sz="1200" b="0" u="none" strike="noStrike">
                          <a:effectLst/>
                        </a:rPr>
                        <a:t>PE</a:t>
                      </a:r>
                      <a:endParaRPr lang="en-CA" sz="1200" b="0" i="0" u="none" strike="noStrike">
                        <a:solidFill>
                          <a:srgbClr val="000000"/>
                        </a:solidFill>
                        <a:effectLst/>
                        <a:latin typeface="Calibri" panose="020F0502020204030204" pitchFamily="34" charset="0"/>
                      </a:endParaRPr>
                    </a:p>
                  </a:txBody>
                  <a:tcPr marL="7620" marR="7620" marT="7620" marB="0"/>
                </a:tc>
                <a:tc>
                  <a:txBody>
                    <a:bodyPr/>
                    <a:lstStyle/>
                    <a:p>
                      <a:pPr algn="l" rtl="0" fontAlgn="t"/>
                      <a:r>
                        <a:rPr lang="en-CA" sz="1200" b="0" u="none" strike="noStrike">
                          <a:effectLst/>
                        </a:rPr>
                        <a:t>20.1</a:t>
                      </a:r>
                      <a:endParaRPr lang="en-CA" sz="1200" b="0" i="0" u="none" strike="noStrike">
                        <a:solidFill>
                          <a:srgbClr val="000000"/>
                        </a:solidFill>
                        <a:effectLst/>
                        <a:latin typeface="Calibri" panose="020F0502020204030204" pitchFamily="34" charset="0"/>
                      </a:endParaRPr>
                    </a:p>
                  </a:txBody>
                  <a:tcPr marL="7620" marR="7620" marT="7620" marB="0"/>
                </a:tc>
                <a:tc>
                  <a:txBody>
                    <a:bodyPr/>
                    <a:lstStyle/>
                    <a:p>
                      <a:pPr algn="l" rtl="0" fontAlgn="t"/>
                      <a:r>
                        <a:rPr lang="en-CA" sz="1200" b="0" u="none" strike="noStrike">
                          <a:effectLst/>
                        </a:rPr>
                        <a:t>Aug-21</a:t>
                      </a:r>
                      <a:endParaRPr lang="en-CA" sz="1200" b="0" i="0" u="none" strike="noStrike">
                        <a:solidFill>
                          <a:srgbClr val="000000"/>
                        </a:solidFill>
                        <a:effectLst/>
                        <a:latin typeface="Calibri" panose="020F0502020204030204" pitchFamily="34" charset="0"/>
                      </a:endParaRPr>
                    </a:p>
                  </a:txBody>
                  <a:tcPr marL="7620" marR="7620" marT="7620" marB="0"/>
                </a:tc>
                <a:tc>
                  <a:txBody>
                    <a:bodyPr/>
                    <a:lstStyle/>
                    <a:p>
                      <a:pPr algn="l" rtl="0" fontAlgn="t"/>
                      <a:r>
                        <a:rPr lang="en-CA" sz="1200" b="0" u="none" strike="noStrike">
                          <a:effectLst/>
                        </a:rPr>
                        <a:t>Aug-21</a:t>
                      </a:r>
                      <a:endParaRPr lang="en-CA" sz="1200" b="0" i="0" u="none" strike="noStrike">
                        <a:solidFill>
                          <a:srgbClr val="000000"/>
                        </a:solidFill>
                        <a:effectLst/>
                        <a:latin typeface="Calibri" panose="020F0502020204030204" pitchFamily="34" charset="0"/>
                      </a:endParaRPr>
                    </a:p>
                  </a:txBody>
                  <a:tcPr marL="7620" marR="7620" marT="7620" marB="0"/>
                </a:tc>
                <a:tc>
                  <a:txBody>
                    <a:bodyPr/>
                    <a:lstStyle/>
                    <a:p>
                      <a:pPr algn="l" rtl="0" fontAlgn="t"/>
                      <a:r>
                        <a:rPr lang="en-CA" sz="1200" b="0" u="none" strike="noStrike" dirty="0">
                          <a:effectLst/>
                        </a:rPr>
                        <a:t>6,988</a:t>
                      </a:r>
                      <a:endParaRPr lang="en-CA" sz="1200" b="0" i="0" u="none" strike="noStrike" dirty="0">
                        <a:solidFill>
                          <a:srgbClr val="000000"/>
                        </a:solidFill>
                        <a:effectLst/>
                        <a:latin typeface="Calibri" panose="020F0502020204030204" pitchFamily="34" charset="0"/>
                      </a:endParaRPr>
                    </a:p>
                  </a:txBody>
                  <a:tcPr marL="7620" marR="7620" marT="7620" marB="0"/>
                </a:tc>
                <a:extLst>
                  <a:ext uri="{0D108BD9-81ED-4DB2-BD59-A6C34878D82A}">
                    <a16:rowId xmlns:a16="http://schemas.microsoft.com/office/drawing/2014/main" val="2686175823"/>
                  </a:ext>
                </a:extLst>
              </a:tr>
              <a:tr h="227482">
                <a:tc>
                  <a:txBody>
                    <a:bodyPr/>
                    <a:lstStyle/>
                    <a:p>
                      <a:pPr algn="l" rtl="0" fontAlgn="t"/>
                      <a:r>
                        <a:rPr lang="en-CA" sz="1200" b="0" u="none" strike="noStrike">
                          <a:effectLst/>
                        </a:rPr>
                        <a:t>Quebec</a:t>
                      </a:r>
                      <a:endParaRPr lang="en-CA" sz="1200" b="0" i="0" u="none" strike="noStrike">
                        <a:solidFill>
                          <a:srgbClr val="000000"/>
                        </a:solidFill>
                        <a:effectLst/>
                        <a:latin typeface="Calibri" panose="020F0502020204030204" pitchFamily="34" charset="0"/>
                      </a:endParaRPr>
                    </a:p>
                  </a:txBody>
                  <a:tcPr marL="7620" marR="7620" marT="7620" marB="0"/>
                </a:tc>
                <a:tc>
                  <a:txBody>
                    <a:bodyPr/>
                    <a:lstStyle/>
                    <a:p>
                      <a:pPr algn="l" rtl="0" fontAlgn="t"/>
                      <a:r>
                        <a:rPr lang="en-CA" sz="1200" b="0" u="none" strike="noStrike">
                          <a:effectLst/>
                        </a:rPr>
                        <a:t>QC</a:t>
                      </a:r>
                      <a:endParaRPr lang="en-CA" sz="1200" b="0" i="0" u="none" strike="noStrike">
                        <a:solidFill>
                          <a:srgbClr val="000000"/>
                        </a:solidFill>
                        <a:effectLst/>
                        <a:latin typeface="Calibri" panose="020F0502020204030204" pitchFamily="34" charset="0"/>
                      </a:endParaRPr>
                    </a:p>
                  </a:txBody>
                  <a:tcPr marL="7620" marR="7620" marT="7620" marB="0"/>
                </a:tc>
                <a:tc>
                  <a:txBody>
                    <a:bodyPr/>
                    <a:lstStyle/>
                    <a:p>
                      <a:pPr algn="l" rtl="0" fontAlgn="t"/>
                      <a:r>
                        <a:rPr lang="en-CA" sz="1200" b="0" u="none" strike="noStrike">
                          <a:effectLst/>
                        </a:rPr>
                        <a:t>9</a:t>
                      </a:r>
                      <a:endParaRPr lang="en-CA" sz="1200" b="0" i="0" u="none" strike="noStrike">
                        <a:solidFill>
                          <a:srgbClr val="000000"/>
                        </a:solidFill>
                        <a:effectLst/>
                        <a:latin typeface="Calibri" panose="020F0502020204030204" pitchFamily="34" charset="0"/>
                      </a:endParaRPr>
                    </a:p>
                  </a:txBody>
                  <a:tcPr marL="7620" marR="7620" marT="7620" marB="0"/>
                </a:tc>
                <a:tc>
                  <a:txBody>
                    <a:bodyPr/>
                    <a:lstStyle/>
                    <a:p>
                      <a:pPr algn="l" rtl="0" fontAlgn="t"/>
                      <a:r>
                        <a:rPr lang="en-CA" sz="1200" b="0" u="none" strike="noStrike">
                          <a:effectLst/>
                        </a:rPr>
                        <a:t>Aug-16</a:t>
                      </a:r>
                      <a:endParaRPr lang="en-CA" sz="1200" b="0" i="0" u="none" strike="noStrike">
                        <a:solidFill>
                          <a:srgbClr val="000000"/>
                        </a:solidFill>
                        <a:effectLst/>
                        <a:latin typeface="Calibri" panose="020F0502020204030204" pitchFamily="34" charset="0"/>
                      </a:endParaRPr>
                    </a:p>
                  </a:txBody>
                  <a:tcPr marL="7620" marR="7620" marT="7620" marB="0"/>
                </a:tc>
                <a:tc>
                  <a:txBody>
                    <a:bodyPr/>
                    <a:lstStyle/>
                    <a:p>
                      <a:pPr algn="l" rtl="0" fontAlgn="t"/>
                      <a:r>
                        <a:rPr lang="en-CA" sz="1200" b="0" u="none" strike="noStrike">
                          <a:effectLst/>
                        </a:rPr>
                        <a:t>Feb-16</a:t>
                      </a:r>
                      <a:endParaRPr lang="en-CA" sz="1200" b="0" i="0" u="none" strike="noStrike">
                        <a:solidFill>
                          <a:srgbClr val="000000"/>
                        </a:solidFill>
                        <a:effectLst/>
                        <a:latin typeface="Calibri" panose="020F0502020204030204" pitchFamily="34" charset="0"/>
                      </a:endParaRPr>
                    </a:p>
                  </a:txBody>
                  <a:tcPr marL="7620" marR="7620" marT="7620" marB="0"/>
                </a:tc>
                <a:tc>
                  <a:txBody>
                    <a:bodyPr/>
                    <a:lstStyle/>
                    <a:p>
                      <a:pPr algn="l" rtl="0" fontAlgn="t"/>
                      <a:r>
                        <a:rPr lang="en-CA" sz="1200" b="0" u="none" strike="noStrike" dirty="0">
                          <a:effectLst/>
                        </a:rPr>
                        <a:t>162,768</a:t>
                      </a:r>
                      <a:endParaRPr lang="en-CA" sz="1200" b="0" i="0" u="none" strike="noStrike" dirty="0">
                        <a:solidFill>
                          <a:srgbClr val="000000"/>
                        </a:solidFill>
                        <a:effectLst/>
                        <a:latin typeface="Calibri" panose="020F0502020204030204" pitchFamily="34" charset="0"/>
                      </a:endParaRPr>
                    </a:p>
                  </a:txBody>
                  <a:tcPr marL="7620" marR="7620" marT="7620" marB="0"/>
                </a:tc>
                <a:extLst>
                  <a:ext uri="{0D108BD9-81ED-4DB2-BD59-A6C34878D82A}">
                    <a16:rowId xmlns:a16="http://schemas.microsoft.com/office/drawing/2014/main" val="2153271176"/>
                  </a:ext>
                </a:extLst>
              </a:tr>
              <a:tr h="227482">
                <a:tc>
                  <a:txBody>
                    <a:bodyPr/>
                    <a:lstStyle/>
                    <a:p>
                      <a:pPr algn="l" rtl="0" fontAlgn="t"/>
                      <a:r>
                        <a:rPr lang="en-CA" sz="1200" b="0" u="none" strike="noStrike">
                          <a:effectLst/>
                        </a:rPr>
                        <a:t>Saskatchewan</a:t>
                      </a:r>
                      <a:endParaRPr lang="en-CA" sz="1200" b="0" i="0" u="none" strike="noStrike">
                        <a:solidFill>
                          <a:srgbClr val="000000"/>
                        </a:solidFill>
                        <a:effectLst/>
                        <a:latin typeface="Calibri" panose="020F0502020204030204" pitchFamily="34" charset="0"/>
                      </a:endParaRPr>
                    </a:p>
                  </a:txBody>
                  <a:tcPr marL="7620" marR="7620" marT="7620" marB="0"/>
                </a:tc>
                <a:tc>
                  <a:txBody>
                    <a:bodyPr/>
                    <a:lstStyle/>
                    <a:p>
                      <a:pPr algn="l" rtl="0" fontAlgn="t"/>
                      <a:r>
                        <a:rPr lang="en-CA" sz="1200" b="0" u="none" strike="noStrike">
                          <a:effectLst/>
                        </a:rPr>
                        <a:t>SK</a:t>
                      </a:r>
                      <a:endParaRPr lang="en-CA" sz="1200" b="0" i="0" u="none" strike="noStrike">
                        <a:solidFill>
                          <a:srgbClr val="000000"/>
                        </a:solidFill>
                        <a:effectLst/>
                        <a:latin typeface="Calibri" panose="020F0502020204030204" pitchFamily="34" charset="0"/>
                      </a:endParaRPr>
                    </a:p>
                  </a:txBody>
                  <a:tcPr marL="7620" marR="7620" marT="7620" marB="0"/>
                </a:tc>
                <a:tc>
                  <a:txBody>
                    <a:bodyPr/>
                    <a:lstStyle/>
                    <a:p>
                      <a:pPr algn="l" rtl="0" fontAlgn="t"/>
                      <a:r>
                        <a:rPr lang="en-CA" sz="1200" b="0" u="none" strike="noStrike">
                          <a:effectLst/>
                        </a:rPr>
                        <a:t>12.1</a:t>
                      </a:r>
                      <a:endParaRPr lang="en-CA" sz="1200" b="0" i="0" u="none" strike="noStrike">
                        <a:solidFill>
                          <a:srgbClr val="000000"/>
                        </a:solidFill>
                        <a:effectLst/>
                        <a:latin typeface="Calibri" panose="020F0502020204030204" pitchFamily="34" charset="0"/>
                      </a:endParaRPr>
                    </a:p>
                  </a:txBody>
                  <a:tcPr marL="7620" marR="7620" marT="7620" marB="0"/>
                </a:tc>
                <a:tc>
                  <a:txBody>
                    <a:bodyPr/>
                    <a:lstStyle/>
                    <a:p>
                      <a:pPr algn="l" rtl="0" fontAlgn="t"/>
                      <a:r>
                        <a:rPr lang="en-CA" sz="1200" b="0" u="none" strike="noStrike">
                          <a:effectLst/>
                        </a:rPr>
                        <a:t>Dec-22</a:t>
                      </a:r>
                      <a:endParaRPr lang="en-CA" sz="1200" b="0" i="0" u="none" strike="noStrike">
                        <a:solidFill>
                          <a:srgbClr val="000000"/>
                        </a:solidFill>
                        <a:effectLst/>
                        <a:latin typeface="Calibri" panose="020F0502020204030204" pitchFamily="34" charset="0"/>
                      </a:endParaRPr>
                    </a:p>
                  </a:txBody>
                  <a:tcPr marL="7620" marR="7620" marT="7620" marB="0"/>
                </a:tc>
                <a:tc>
                  <a:txBody>
                    <a:bodyPr/>
                    <a:lstStyle/>
                    <a:p>
                      <a:pPr algn="l" rtl="0" fontAlgn="t"/>
                      <a:r>
                        <a:rPr lang="en-CA" sz="1200" b="0" u="none" strike="noStrike">
                          <a:effectLst/>
                        </a:rPr>
                        <a:t>Nov-22</a:t>
                      </a:r>
                      <a:endParaRPr lang="en-CA" sz="1200" b="0" i="0" u="none" strike="noStrike">
                        <a:solidFill>
                          <a:srgbClr val="000000"/>
                        </a:solidFill>
                        <a:effectLst/>
                        <a:latin typeface="Calibri" panose="020F0502020204030204" pitchFamily="34" charset="0"/>
                      </a:endParaRPr>
                    </a:p>
                  </a:txBody>
                  <a:tcPr marL="7620" marR="7620" marT="7620" marB="0"/>
                </a:tc>
                <a:tc>
                  <a:txBody>
                    <a:bodyPr/>
                    <a:lstStyle/>
                    <a:p>
                      <a:pPr algn="l" rtl="0" fontAlgn="t"/>
                      <a:r>
                        <a:rPr lang="en-CA" sz="1200" b="0" u="none" strike="noStrike" dirty="0">
                          <a:effectLst/>
                        </a:rPr>
                        <a:t>250,122</a:t>
                      </a:r>
                      <a:endParaRPr lang="en-CA" sz="1200" b="0" i="0" u="none" strike="noStrike" dirty="0">
                        <a:solidFill>
                          <a:srgbClr val="000000"/>
                        </a:solidFill>
                        <a:effectLst/>
                        <a:latin typeface="Calibri" panose="020F0502020204030204" pitchFamily="34" charset="0"/>
                      </a:endParaRPr>
                    </a:p>
                  </a:txBody>
                  <a:tcPr marL="7620" marR="7620" marT="7620" marB="0"/>
                </a:tc>
                <a:extLst>
                  <a:ext uri="{0D108BD9-81ED-4DB2-BD59-A6C34878D82A}">
                    <a16:rowId xmlns:a16="http://schemas.microsoft.com/office/drawing/2014/main" val="2055928314"/>
                  </a:ext>
                </a:extLst>
              </a:tr>
              <a:tr h="227482">
                <a:tc>
                  <a:txBody>
                    <a:bodyPr/>
                    <a:lstStyle/>
                    <a:p>
                      <a:pPr algn="l" rtl="0" fontAlgn="t"/>
                      <a:r>
                        <a:rPr lang="en-CA" sz="1200" b="0" u="none" strike="noStrike">
                          <a:effectLst/>
                        </a:rPr>
                        <a:t>Yukon</a:t>
                      </a:r>
                      <a:endParaRPr lang="en-CA" sz="1200" b="0" i="0" u="none" strike="noStrike">
                        <a:solidFill>
                          <a:srgbClr val="000000"/>
                        </a:solidFill>
                        <a:effectLst/>
                        <a:latin typeface="Calibri" panose="020F0502020204030204" pitchFamily="34" charset="0"/>
                      </a:endParaRPr>
                    </a:p>
                  </a:txBody>
                  <a:tcPr marL="7620" marR="7620" marT="7620" marB="0"/>
                </a:tc>
                <a:tc>
                  <a:txBody>
                    <a:bodyPr/>
                    <a:lstStyle/>
                    <a:p>
                      <a:pPr algn="l" rtl="0" fontAlgn="t"/>
                      <a:r>
                        <a:rPr lang="en-CA" sz="1200" b="0" u="none" strike="noStrike">
                          <a:effectLst/>
                        </a:rPr>
                        <a:t>YT</a:t>
                      </a:r>
                      <a:endParaRPr lang="en-CA" sz="1200" b="0" i="0" u="none" strike="noStrike">
                        <a:solidFill>
                          <a:srgbClr val="000000"/>
                        </a:solidFill>
                        <a:effectLst/>
                        <a:latin typeface="Calibri" panose="020F0502020204030204" pitchFamily="34" charset="0"/>
                      </a:endParaRPr>
                    </a:p>
                  </a:txBody>
                  <a:tcPr marL="7620" marR="7620" marT="7620" marB="0"/>
                </a:tc>
                <a:tc>
                  <a:txBody>
                    <a:bodyPr/>
                    <a:lstStyle/>
                    <a:p>
                      <a:pPr algn="l" rtl="0" fontAlgn="t"/>
                      <a:r>
                        <a:rPr lang="en-CA" sz="1200" b="0" u="none" strike="noStrike">
                          <a:effectLst/>
                        </a:rPr>
                        <a:t>17</a:t>
                      </a:r>
                      <a:endParaRPr lang="en-CA" sz="1200" b="0" i="0" u="none" strike="noStrike">
                        <a:solidFill>
                          <a:srgbClr val="000000"/>
                        </a:solidFill>
                        <a:effectLst/>
                        <a:latin typeface="Calibri" panose="020F0502020204030204" pitchFamily="34" charset="0"/>
                      </a:endParaRPr>
                    </a:p>
                  </a:txBody>
                  <a:tcPr marL="7620" marR="7620" marT="7620" marB="0"/>
                </a:tc>
                <a:tc>
                  <a:txBody>
                    <a:bodyPr/>
                    <a:lstStyle/>
                    <a:p>
                      <a:pPr algn="l" rtl="0" fontAlgn="t"/>
                      <a:r>
                        <a:rPr lang="en-CA" sz="1200" b="0" u="none" strike="noStrike">
                          <a:effectLst/>
                        </a:rPr>
                        <a:t>May-22</a:t>
                      </a:r>
                      <a:endParaRPr lang="en-CA" sz="1200" b="0" i="0" u="none" strike="noStrike">
                        <a:solidFill>
                          <a:srgbClr val="000000"/>
                        </a:solidFill>
                        <a:effectLst/>
                        <a:latin typeface="Calibri" panose="020F0502020204030204" pitchFamily="34" charset="0"/>
                      </a:endParaRPr>
                    </a:p>
                  </a:txBody>
                  <a:tcPr marL="7620" marR="7620" marT="7620" marB="0"/>
                </a:tc>
                <a:tc>
                  <a:txBody>
                    <a:bodyPr/>
                    <a:lstStyle/>
                    <a:p>
                      <a:pPr algn="l" rtl="0" fontAlgn="t"/>
                      <a:r>
                        <a:rPr lang="en-CA" sz="1200" b="0" u="none" strike="noStrike">
                          <a:effectLst/>
                        </a:rPr>
                        <a:t>May-22</a:t>
                      </a:r>
                      <a:endParaRPr lang="en-CA" sz="1200" b="0" i="0" u="none" strike="noStrike">
                        <a:solidFill>
                          <a:srgbClr val="000000"/>
                        </a:solidFill>
                        <a:effectLst/>
                        <a:latin typeface="Calibri" panose="020F0502020204030204" pitchFamily="34" charset="0"/>
                      </a:endParaRPr>
                    </a:p>
                  </a:txBody>
                  <a:tcPr marL="7620" marR="7620" marT="7620" marB="0"/>
                </a:tc>
                <a:tc>
                  <a:txBody>
                    <a:bodyPr/>
                    <a:lstStyle/>
                    <a:p>
                      <a:pPr algn="l" rtl="0" fontAlgn="t"/>
                      <a:r>
                        <a:rPr lang="en-CA" sz="1200" b="0" u="none" strike="noStrike" dirty="0">
                          <a:effectLst/>
                        </a:rPr>
                        <a:t>6,406</a:t>
                      </a:r>
                      <a:endParaRPr lang="en-CA" sz="1200" b="0" i="0" u="none" strike="noStrike" dirty="0">
                        <a:solidFill>
                          <a:srgbClr val="000000"/>
                        </a:solidFill>
                        <a:effectLst/>
                        <a:latin typeface="Calibri" panose="020F0502020204030204" pitchFamily="34" charset="0"/>
                      </a:endParaRPr>
                    </a:p>
                  </a:txBody>
                  <a:tcPr marL="7620" marR="7620" marT="7620" marB="0"/>
                </a:tc>
                <a:extLst>
                  <a:ext uri="{0D108BD9-81ED-4DB2-BD59-A6C34878D82A}">
                    <a16:rowId xmlns:a16="http://schemas.microsoft.com/office/drawing/2014/main" val="1675905303"/>
                  </a:ext>
                </a:extLst>
              </a:tr>
            </a:tbl>
          </a:graphicData>
        </a:graphic>
      </p:graphicFrame>
      <p:graphicFrame>
        <p:nvGraphicFramePr>
          <p:cNvPr id="4" name="Table 3">
            <a:extLst>
              <a:ext uri="{FF2B5EF4-FFF2-40B4-BE49-F238E27FC236}">
                <a16:creationId xmlns:a16="http://schemas.microsoft.com/office/drawing/2014/main" id="{CCBEFC03-2908-58AA-5B9A-5C00FF7ACAAB}"/>
              </a:ext>
            </a:extLst>
          </p:cNvPr>
          <p:cNvGraphicFramePr>
            <a:graphicFrameLocks noGrp="1"/>
          </p:cNvGraphicFramePr>
          <p:nvPr>
            <p:extLst>
              <p:ext uri="{D42A27DB-BD31-4B8C-83A1-F6EECF244321}">
                <p14:modId xmlns:p14="http://schemas.microsoft.com/office/powerpoint/2010/main" val="4238418162"/>
              </p:ext>
            </p:extLst>
          </p:nvPr>
        </p:nvGraphicFramePr>
        <p:xfrm>
          <a:off x="123643" y="3034002"/>
          <a:ext cx="5706691" cy="3823998"/>
        </p:xfrm>
        <a:graphic>
          <a:graphicData uri="http://schemas.openxmlformats.org/drawingml/2006/table">
            <a:tbl>
              <a:tblPr>
                <a:tableStyleId>{5C22544A-7EE6-4342-B048-85BDC9FD1C3A}</a:tableStyleId>
              </a:tblPr>
              <a:tblGrid>
                <a:gridCol w="1553800">
                  <a:extLst>
                    <a:ext uri="{9D8B030D-6E8A-4147-A177-3AD203B41FA5}">
                      <a16:colId xmlns:a16="http://schemas.microsoft.com/office/drawing/2014/main" val="2890665200"/>
                    </a:ext>
                  </a:extLst>
                </a:gridCol>
                <a:gridCol w="628583">
                  <a:extLst>
                    <a:ext uri="{9D8B030D-6E8A-4147-A177-3AD203B41FA5}">
                      <a16:colId xmlns:a16="http://schemas.microsoft.com/office/drawing/2014/main" val="2035530239"/>
                    </a:ext>
                  </a:extLst>
                </a:gridCol>
                <a:gridCol w="932282">
                  <a:extLst>
                    <a:ext uri="{9D8B030D-6E8A-4147-A177-3AD203B41FA5}">
                      <a16:colId xmlns:a16="http://schemas.microsoft.com/office/drawing/2014/main" val="1259039646"/>
                    </a:ext>
                  </a:extLst>
                </a:gridCol>
                <a:gridCol w="988784">
                  <a:extLst>
                    <a:ext uri="{9D8B030D-6E8A-4147-A177-3AD203B41FA5}">
                      <a16:colId xmlns:a16="http://schemas.microsoft.com/office/drawing/2014/main" val="747844194"/>
                    </a:ext>
                  </a:extLst>
                </a:gridCol>
                <a:gridCol w="1603242">
                  <a:extLst>
                    <a:ext uri="{9D8B030D-6E8A-4147-A177-3AD203B41FA5}">
                      <a16:colId xmlns:a16="http://schemas.microsoft.com/office/drawing/2014/main" val="303561262"/>
                    </a:ext>
                  </a:extLst>
                </a:gridCol>
              </a:tblGrid>
              <a:tr h="441231">
                <a:tc>
                  <a:txBody>
                    <a:bodyPr/>
                    <a:lstStyle/>
                    <a:p>
                      <a:pPr algn="ctr">
                        <a:spcBef>
                          <a:spcPts val="1200"/>
                        </a:spcBef>
                        <a:spcAft>
                          <a:spcPts val="1200"/>
                        </a:spcAft>
                      </a:pPr>
                      <a:r>
                        <a:rPr lang="en-US" sz="1200" b="1">
                          <a:effectLst/>
                        </a:rPr>
                        <a:t>Province / Territory</a:t>
                      </a:r>
                      <a:endParaRPr lang="en-CA" sz="1200" b="1">
                        <a:effectLst/>
                        <a:latin typeface="Arial" panose="020B0604020202020204" pitchFamily="34" charset="0"/>
                        <a:ea typeface="SimSun" panose="02010600030101010101" pitchFamily="2" charset="-122"/>
                        <a:cs typeface="Times New Roman" panose="02020603050405020304" pitchFamily="18" charset="0"/>
                      </a:endParaRPr>
                    </a:p>
                  </a:txBody>
                  <a:tcPr marL="30480" marR="30480" marT="22860" marB="22860" anchor="ctr"/>
                </a:tc>
                <a:tc>
                  <a:txBody>
                    <a:bodyPr/>
                    <a:lstStyle/>
                    <a:p>
                      <a:pPr algn="ctr">
                        <a:spcBef>
                          <a:spcPts val="1200"/>
                        </a:spcBef>
                        <a:spcAft>
                          <a:spcPts val="1200"/>
                        </a:spcAft>
                      </a:pPr>
                      <a:r>
                        <a:rPr lang="en-US" sz="1200" b="1">
                          <a:effectLst/>
                        </a:rPr>
                        <a:t>Edition</a:t>
                      </a:r>
                      <a:endParaRPr lang="en-CA" sz="1200" b="1">
                        <a:effectLst/>
                        <a:latin typeface="Arial" panose="020B0604020202020204" pitchFamily="34" charset="0"/>
                        <a:ea typeface="SimSun" panose="02010600030101010101" pitchFamily="2" charset="-122"/>
                        <a:cs typeface="Times New Roman" panose="02020603050405020304" pitchFamily="18" charset="0"/>
                      </a:endParaRPr>
                    </a:p>
                  </a:txBody>
                  <a:tcPr marL="30480" marR="30480" marT="22860" marB="22860" anchor="ctr"/>
                </a:tc>
                <a:tc>
                  <a:txBody>
                    <a:bodyPr/>
                    <a:lstStyle/>
                    <a:p>
                      <a:pPr algn="ctr">
                        <a:spcBef>
                          <a:spcPts val="1200"/>
                        </a:spcBef>
                        <a:spcAft>
                          <a:spcPts val="1200"/>
                        </a:spcAft>
                      </a:pPr>
                      <a:r>
                        <a:rPr lang="en-US" sz="1200" b="1">
                          <a:effectLst/>
                        </a:rPr>
                        <a:t>Release Date</a:t>
                      </a:r>
                      <a:endParaRPr lang="en-CA" sz="1200" b="1">
                        <a:effectLst/>
                        <a:latin typeface="Arial" panose="020B0604020202020204" pitchFamily="34" charset="0"/>
                        <a:ea typeface="SimSun" panose="02010600030101010101" pitchFamily="2" charset="-122"/>
                        <a:cs typeface="Times New Roman" panose="02020603050405020304" pitchFamily="18" charset="0"/>
                      </a:endParaRPr>
                    </a:p>
                  </a:txBody>
                  <a:tcPr marL="30480" marR="30480" marT="22860" marB="22860" anchor="ctr"/>
                </a:tc>
                <a:tc>
                  <a:txBody>
                    <a:bodyPr/>
                    <a:lstStyle/>
                    <a:p>
                      <a:pPr algn="ctr">
                        <a:spcBef>
                          <a:spcPts val="1200"/>
                        </a:spcBef>
                        <a:spcAft>
                          <a:spcPts val="1200"/>
                        </a:spcAft>
                      </a:pPr>
                      <a:r>
                        <a:rPr lang="en-US" sz="1200" b="1">
                          <a:effectLst/>
                        </a:rPr>
                        <a:t>Validity Date</a:t>
                      </a:r>
                      <a:endParaRPr lang="en-CA" sz="1200" b="1">
                        <a:effectLst/>
                        <a:latin typeface="Arial" panose="020B0604020202020204" pitchFamily="34" charset="0"/>
                        <a:ea typeface="SimSun" panose="02010600030101010101" pitchFamily="2" charset="-122"/>
                        <a:cs typeface="Times New Roman" panose="02020603050405020304" pitchFamily="18" charset="0"/>
                      </a:endParaRPr>
                    </a:p>
                  </a:txBody>
                  <a:tcPr marL="30480" marR="30480" marT="22860" marB="22860" anchor="ctr"/>
                </a:tc>
                <a:tc>
                  <a:txBody>
                    <a:bodyPr/>
                    <a:lstStyle/>
                    <a:p>
                      <a:pPr algn="ctr">
                        <a:spcBef>
                          <a:spcPts val="1200"/>
                        </a:spcBef>
                        <a:spcAft>
                          <a:spcPts val="1200"/>
                        </a:spcAft>
                      </a:pPr>
                      <a:r>
                        <a:rPr lang="en-US" sz="1200" b="1">
                          <a:effectLst/>
                        </a:rPr>
                        <a:t>Number of kilometers</a:t>
                      </a:r>
                      <a:endParaRPr lang="en-CA" sz="1200" b="1">
                        <a:effectLst/>
                        <a:latin typeface="Arial" panose="020B0604020202020204" pitchFamily="34" charset="0"/>
                        <a:ea typeface="SimSun" panose="02010600030101010101" pitchFamily="2" charset="-122"/>
                        <a:cs typeface="Times New Roman" panose="02020603050405020304" pitchFamily="18" charset="0"/>
                      </a:endParaRPr>
                    </a:p>
                  </a:txBody>
                  <a:tcPr marL="30480" marR="30480" marT="22860" marB="22860" anchor="ctr"/>
                </a:tc>
                <a:extLst>
                  <a:ext uri="{0D108BD9-81ED-4DB2-BD59-A6C34878D82A}">
                    <a16:rowId xmlns:a16="http://schemas.microsoft.com/office/drawing/2014/main" val="115913259"/>
                  </a:ext>
                </a:extLst>
              </a:tr>
              <a:tr h="245128">
                <a:tc>
                  <a:txBody>
                    <a:bodyPr/>
                    <a:lstStyle/>
                    <a:p>
                      <a:r>
                        <a:rPr lang="en-US" sz="1200">
                          <a:effectLst/>
                        </a:rPr>
                        <a:t>British Columbia</a:t>
                      </a:r>
                      <a:endParaRPr lang="en-CA" sz="1200">
                        <a:effectLst/>
                        <a:latin typeface="Arial" panose="020B0604020202020204" pitchFamily="34" charset="0"/>
                        <a:ea typeface="SimSun" panose="02010600030101010101" pitchFamily="2" charset="-122"/>
                        <a:cs typeface="Times New Roman" panose="02020603050405020304" pitchFamily="18" charset="0"/>
                      </a:endParaRPr>
                    </a:p>
                  </a:txBody>
                  <a:tcPr marL="30480" marR="30480" marT="22860" marB="22860" anchor="ctr"/>
                </a:tc>
                <a:tc>
                  <a:txBody>
                    <a:bodyPr/>
                    <a:lstStyle/>
                    <a:p>
                      <a:pPr algn="r"/>
                      <a:r>
                        <a:rPr lang="en-US" sz="1200">
                          <a:effectLst/>
                        </a:rPr>
                        <a:t>8.0</a:t>
                      </a:r>
                      <a:endParaRPr lang="en-CA" sz="1200">
                        <a:effectLst/>
                        <a:latin typeface="Arial" panose="020B0604020202020204" pitchFamily="34" charset="0"/>
                        <a:ea typeface="SimSun" panose="02010600030101010101" pitchFamily="2" charset="-122"/>
                        <a:cs typeface="Times New Roman" panose="02020603050405020304" pitchFamily="18" charset="0"/>
                      </a:endParaRPr>
                    </a:p>
                  </a:txBody>
                  <a:tcPr marL="30480" marR="30480" marT="22860" marB="22860" anchor="ctr"/>
                </a:tc>
                <a:tc>
                  <a:txBody>
                    <a:bodyPr/>
                    <a:lstStyle/>
                    <a:p>
                      <a:pPr algn="r"/>
                      <a:r>
                        <a:rPr lang="en-US" sz="1200">
                          <a:effectLst/>
                        </a:rPr>
                        <a:t>2011-03</a:t>
                      </a:r>
                      <a:endParaRPr lang="en-CA" sz="1200">
                        <a:effectLst/>
                        <a:latin typeface="Arial" panose="020B0604020202020204" pitchFamily="34" charset="0"/>
                        <a:ea typeface="SimSun" panose="02010600030101010101" pitchFamily="2" charset="-122"/>
                        <a:cs typeface="Times New Roman" panose="02020603050405020304" pitchFamily="18" charset="0"/>
                      </a:endParaRPr>
                    </a:p>
                  </a:txBody>
                  <a:tcPr marL="30480" marR="30480" marT="22860" marB="22860" anchor="ctr"/>
                </a:tc>
                <a:tc>
                  <a:txBody>
                    <a:bodyPr/>
                    <a:lstStyle/>
                    <a:p>
                      <a:pPr algn="r"/>
                      <a:r>
                        <a:rPr lang="en-US" sz="1200">
                          <a:effectLst/>
                        </a:rPr>
                        <a:t>2011-02</a:t>
                      </a:r>
                      <a:endParaRPr lang="en-CA" sz="1200">
                        <a:effectLst/>
                        <a:latin typeface="Arial" panose="020B0604020202020204" pitchFamily="34" charset="0"/>
                        <a:ea typeface="SimSun" panose="02010600030101010101" pitchFamily="2" charset="-122"/>
                        <a:cs typeface="Times New Roman" panose="02020603050405020304" pitchFamily="18" charset="0"/>
                      </a:endParaRPr>
                    </a:p>
                  </a:txBody>
                  <a:tcPr marL="30480" marR="30480" marT="22860" marB="22860" anchor="ctr"/>
                </a:tc>
                <a:tc>
                  <a:txBody>
                    <a:bodyPr/>
                    <a:lstStyle/>
                    <a:p>
                      <a:pPr algn="l"/>
                      <a:r>
                        <a:rPr lang="en-US" sz="1200" dirty="0">
                          <a:effectLst/>
                        </a:rPr>
                        <a:t>82,901</a:t>
                      </a:r>
                      <a:endParaRPr lang="en-CA" sz="1200" dirty="0">
                        <a:effectLst/>
                        <a:latin typeface="Arial" panose="020B0604020202020204" pitchFamily="34" charset="0"/>
                        <a:ea typeface="SimSun" panose="02010600030101010101" pitchFamily="2" charset="-122"/>
                        <a:cs typeface="Times New Roman" panose="02020603050405020304" pitchFamily="18" charset="0"/>
                      </a:endParaRPr>
                    </a:p>
                  </a:txBody>
                  <a:tcPr marL="30480" marR="30480" marT="22860" marB="22860" anchor="ctr"/>
                </a:tc>
                <a:extLst>
                  <a:ext uri="{0D108BD9-81ED-4DB2-BD59-A6C34878D82A}">
                    <a16:rowId xmlns:a16="http://schemas.microsoft.com/office/drawing/2014/main" val="4194251650"/>
                  </a:ext>
                </a:extLst>
              </a:tr>
              <a:tr h="245128">
                <a:tc>
                  <a:txBody>
                    <a:bodyPr/>
                    <a:lstStyle/>
                    <a:p>
                      <a:r>
                        <a:rPr lang="en-US" sz="1200">
                          <a:effectLst/>
                        </a:rPr>
                        <a:t>Alberta</a:t>
                      </a:r>
                      <a:endParaRPr lang="en-CA" sz="1200">
                        <a:effectLst/>
                        <a:latin typeface="Arial" panose="020B0604020202020204" pitchFamily="34" charset="0"/>
                        <a:ea typeface="SimSun" panose="02010600030101010101" pitchFamily="2" charset="-122"/>
                        <a:cs typeface="Times New Roman" panose="02020603050405020304" pitchFamily="18" charset="0"/>
                      </a:endParaRPr>
                    </a:p>
                  </a:txBody>
                  <a:tcPr marL="30480" marR="30480" marT="22860" marB="22860" anchor="ctr"/>
                </a:tc>
                <a:tc>
                  <a:txBody>
                    <a:bodyPr/>
                    <a:lstStyle/>
                    <a:p>
                      <a:pPr algn="r"/>
                      <a:r>
                        <a:rPr lang="en-US" sz="1200">
                          <a:effectLst/>
                        </a:rPr>
                        <a:t>8.0</a:t>
                      </a:r>
                      <a:endParaRPr lang="en-CA" sz="1200">
                        <a:effectLst/>
                        <a:latin typeface="Arial" panose="020B0604020202020204" pitchFamily="34" charset="0"/>
                        <a:ea typeface="SimSun" panose="02010600030101010101" pitchFamily="2" charset="-122"/>
                        <a:cs typeface="Times New Roman" panose="02020603050405020304" pitchFamily="18" charset="0"/>
                      </a:endParaRPr>
                    </a:p>
                  </a:txBody>
                  <a:tcPr marL="30480" marR="30480" marT="22860" marB="22860" anchor="ctr"/>
                </a:tc>
                <a:tc>
                  <a:txBody>
                    <a:bodyPr/>
                    <a:lstStyle/>
                    <a:p>
                      <a:pPr algn="r"/>
                      <a:r>
                        <a:rPr lang="en-US" sz="1200">
                          <a:effectLst/>
                        </a:rPr>
                        <a:t>2011-04</a:t>
                      </a:r>
                      <a:endParaRPr lang="en-CA" sz="1200">
                        <a:effectLst/>
                        <a:latin typeface="Arial" panose="020B0604020202020204" pitchFamily="34" charset="0"/>
                        <a:ea typeface="SimSun" panose="02010600030101010101" pitchFamily="2" charset="-122"/>
                        <a:cs typeface="Times New Roman" panose="02020603050405020304" pitchFamily="18" charset="0"/>
                      </a:endParaRPr>
                    </a:p>
                  </a:txBody>
                  <a:tcPr marL="30480" marR="30480" marT="22860" marB="22860" anchor="ctr"/>
                </a:tc>
                <a:tc>
                  <a:txBody>
                    <a:bodyPr/>
                    <a:lstStyle/>
                    <a:p>
                      <a:pPr algn="r"/>
                      <a:r>
                        <a:rPr lang="en-US" sz="1200">
                          <a:effectLst/>
                        </a:rPr>
                        <a:t>2011-02</a:t>
                      </a:r>
                      <a:endParaRPr lang="en-CA" sz="1200">
                        <a:effectLst/>
                        <a:latin typeface="Arial" panose="020B0604020202020204" pitchFamily="34" charset="0"/>
                        <a:ea typeface="SimSun" panose="02010600030101010101" pitchFamily="2" charset="-122"/>
                        <a:cs typeface="Times New Roman" panose="02020603050405020304" pitchFamily="18" charset="0"/>
                      </a:endParaRPr>
                    </a:p>
                  </a:txBody>
                  <a:tcPr marL="30480" marR="30480" marT="22860" marB="22860" anchor="ctr"/>
                </a:tc>
                <a:tc>
                  <a:txBody>
                    <a:bodyPr/>
                    <a:lstStyle/>
                    <a:p>
                      <a:pPr algn="l"/>
                      <a:r>
                        <a:rPr lang="en-US" sz="1200" dirty="0">
                          <a:effectLst/>
                        </a:rPr>
                        <a:t>233,147</a:t>
                      </a:r>
                      <a:endParaRPr lang="en-CA" sz="1200" dirty="0">
                        <a:effectLst/>
                        <a:latin typeface="Arial" panose="020B0604020202020204" pitchFamily="34" charset="0"/>
                        <a:ea typeface="SimSun" panose="02010600030101010101" pitchFamily="2" charset="-122"/>
                        <a:cs typeface="Times New Roman" panose="02020603050405020304" pitchFamily="18" charset="0"/>
                      </a:endParaRPr>
                    </a:p>
                  </a:txBody>
                  <a:tcPr marL="30480" marR="30480" marT="22860" marB="22860" anchor="ctr"/>
                </a:tc>
                <a:extLst>
                  <a:ext uri="{0D108BD9-81ED-4DB2-BD59-A6C34878D82A}">
                    <a16:rowId xmlns:a16="http://schemas.microsoft.com/office/drawing/2014/main" val="485535112"/>
                  </a:ext>
                </a:extLst>
              </a:tr>
              <a:tr h="245128">
                <a:tc>
                  <a:txBody>
                    <a:bodyPr/>
                    <a:lstStyle/>
                    <a:p>
                      <a:r>
                        <a:rPr lang="en-US" sz="1200">
                          <a:effectLst/>
                        </a:rPr>
                        <a:t>Saskatchewan</a:t>
                      </a:r>
                      <a:endParaRPr lang="en-CA" sz="1200">
                        <a:effectLst/>
                        <a:latin typeface="Arial" panose="020B0604020202020204" pitchFamily="34" charset="0"/>
                        <a:ea typeface="SimSun" panose="02010600030101010101" pitchFamily="2" charset="-122"/>
                        <a:cs typeface="Times New Roman" panose="02020603050405020304" pitchFamily="18" charset="0"/>
                      </a:endParaRPr>
                    </a:p>
                  </a:txBody>
                  <a:tcPr marL="30480" marR="30480" marT="22860" marB="22860" anchor="ctr"/>
                </a:tc>
                <a:tc>
                  <a:txBody>
                    <a:bodyPr/>
                    <a:lstStyle/>
                    <a:p>
                      <a:pPr algn="r"/>
                      <a:r>
                        <a:rPr lang="en-US" sz="1200">
                          <a:effectLst/>
                        </a:rPr>
                        <a:t>5.0</a:t>
                      </a:r>
                      <a:endParaRPr lang="en-CA" sz="1200">
                        <a:effectLst/>
                        <a:latin typeface="Arial" panose="020B0604020202020204" pitchFamily="34" charset="0"/>
                        <a:ea typeface="SimSun" panose="02010600030101010101" pitchFamily="2" charset="-122"/>
                        <a:cs typeface="Times New Roman" panose="02020603050405020304" pitchFamily="18" charset="0"/>
                      </a:endParaRPr>
                    </a:p>
                  </a:txBody>
                  <a:tcPr marL="30480" marR="30480" marT="22860" marB="22860" anchor="ctr"/>
                </a:tc>
                <a:tc>
                  <a:txBody>
                    <a:bodyPr/>
                    <a:lstStyle/>
                    <a:p>
                      <a:pPr algn="r"/>
                      <a:r>
                        <a:rPr lang="en-US" sz="1200">
                          <a:effectLst/>
                        </a:rPr>
                        <a:t>2011-08</a:t>
                      </a:r>
                      <a:endParaRPr lang="en-CA" sz="1200">
                        <a:effectLst/>
                        <a:latin typeface="Arial" panose="020B0604020202020204" pitchFamily="34" charset="0"/>
                        <a:ea typeface="SimSun" panose="02010600030101010101" pitchFamily="2" charset="-122"/>
                        <a:cs typeface="Times New Roman" panose="02020603050405020304" pitchFamily="18" charset="0"/>
                      </a:endParaRPr>
                    </a:p>
                  </a:txBody>
                  <a:tcPr marL="30480" marR="30480" marT="22860" marB="22860" anchor="ctr"/>
                </a:tc>
                <a:tc>
                  <a:txBody>
                    <a:bodyPr/>
                    <a:lstStyle/>
                    <a:p>
                      <a:pPr algn="r"/>
                      <a:r>
                        <a:rPr lang="en-US" sz="1200">
                          <a:effectLst/>
                        </a:rPr>
                        <a:t>2011-03</a:t>
                      </a:r>
                      <a:endParaRPr lang="en-CA" sz="1200">
                        <a:effectLst/>
                        <a:latin typeface="Arial" panose="020B0604020202020204" pitchFamily="34" charset="0"/>
                        <a:ea typeface="SimSun" panose="02010600030101010101" pitchFamily="2" charset="-122"/>
                        <a:cs typeface="Times New Roman" panose="02020603050405020304" pitchFamily="18" charset="0"/>
                      </a:endParaRPr>
                    </a:p>
                  </a:txBody>
                  <a:tcPr marL="30480" marR="30480" marT="22860" marB="22860" anchor="ctr"/>
                </a:tc>
                <a:tc>
                  <a:txBody>
                    <a:bodyPr/>
                    <a:lstStyle/>
                    <a:p>
                      <a:pPr algn="l"/>
                      <a:r>
                        <a:rPr lang="en-US" sz="1200" dirty="0">
                          <a:effectLst/>
                        </a:rPr>
                        <a:t>250,810</a:t>
                      </a:r>
                      <a:endParaRPr lang="en-CA" sz="1200" dirty="0">
                        <a:effectLst/>
                        <a:latin typeface="Arial" panose="020B0604020202020204" pitchFamily="34" charset="0"/>
                        <a:ea typeface="SimSun" panose="02010600030101010101" pitchFamily="2" charset="-122"/>
                        <a:cs typeface="Times New Roman" panose="02020603050405020304" pitchFamily="18" charset="0"/>
                      </a:endParaRPr>
                    </a:p>
                  </a:txBody>
                  <a:tcPr marL="30480" marR="30480" marT="22860" marB="22860" anchor="ctr"/>
                </a:tc>
                <a:extLst>
                  <a:ext uri="{0D108BD9-81ED-4DB2-BD59-A6C34878D82A}">
                    <a16:rowId xmlns:a16="http://schemas.microsoft.com/office/drawing/2014/main" val="2614909057"/>
                  </a:ext>
                </a:extLst>
              </a:tr>
              <a:tr h="245128">
                <a:tc>
                  <a:txBody>
                    <a:bodyPr/>
                    <a:lstStyle/>
                    <a:p>
                      <a:r>
                        <a:rPr lang="en-US" sz="1200">
                          <a:effectLst/>
                        </a:rPr>
                        <a:t>Manitoba</a:t>
                      </a:r>
                      <a:endParaRPr lang="en-CA" sz="1200">
                        <a:effectLst/>
                        <a:latin typeface="Arial" panose="020B0604020202020204" pitchFamily="34" charset="0"/>
                        <a:ea typeface="SimSun" panose="02010600030101010101" pitchFamily="2" charset="-122"/>
                        <a:cs typeface="Times New Roman" panose="02020603050405020304" pitchFamily="18" charset="0"/>
                      </a:endParaRPr>
                    </a:p>
                  </a:txBody>
                  <a:tcPr marL="30480" marR="30480" marT="22860" marB="22860" anchor="ctr"/>
                </a:tc>
                <a:tc>
                  <a:txBody>
                    <a:bodyPr/>
                    <a:lstStyle/>
                    <a:p>
                      <a:pPr algn="r"/>
                      <a:r>
                        <a:rPr lang="en-US" sz="1200">
                          <a:effectLst/>
                        </a:rPr>
                        <a:t>4.2</a:t>
                      </a:r>
                      <a:endParaRPr lang="en-CA" sz="1200">
                        <a:effectLst/>
                        <a:latin typeface="Arial" panose="020B0604020202020204" pitchFamily="34" charset="0"/>
                        <a:ea typeface="SimSun" panose="02010600030101010101" pitchFamily="2" charset="-122"/>
                        <a:cs typeface="Times New Roman" panose="02020603050405020304" pitchFamily="18" charset="0"/>
                      </a:endParaRPr>
                    </a:p>
                  </a:txBody>
                  <a:tcPr marL="30480" marR="30480" marT="22860" marB="22860" anchor="ctr"/>
                </a:tc>
                <a:tc>
                  <a:txBody>
                    <a:bodyPr/>
                    <a:lstStyle/>
                    <a:p>
                      <a:pPr algn="r"/>
                      <a:r>
                        <a:rPr lang="en-US" sz="1200">
                          <a:effectLst/>
                        </a:rPr>
                        <a:t>2011-08</a:t>
                      </a:r>
                      <a:endParaRPr lang="en-CA" sz="1200">
                        <a:effectLst/>
                        <a:latin typeface="Arial" panose="020B0604020202020204" pitchFamily="34" charset="0"/>
                        <a:ea typeface="SimSun" panose="02010600030101010101" pitchFamily="2" charset="-122"/>
                        <a:cs typeface="Times New Roman" panose="02020603050405020304" pitchFamily="18" charset="0"/>
                      </a:endParaRPr>
                    </a:p>
                  </a:txBody>
                  <a:tcPr marL="30480" marR="30480" marT="22860" marB="22860" anchor="ctr"/>
                </a:tc>
                <a:tc>
                  <a:txBody>
                    <a:bodyPr/>
                    <a:lstStyle/>
                    <a:p>
                      <a:pPr algn="r"/>
                      <a:r>
                        <a:rPr lang="en-US" sz="1200">
                          <a:effectLst/>
                        </a:rPr>
                        <a:t>2008-04</a:t>
                      </a:r>
                      <a:endParaRPr lang="en-CA" sz="1200">
                        <a:effectLst/>
                        <a:latin typeface="Arial" panose="020B0604020202020204" pitchFamily="34" charset="0"/>
                        <a:ea typeface="SimSun" panose="02010600030101010101" pitchFamily="2" charset="-122"/>
                        <a:cs typeface="Times New Roman" panose="02020603050405020304" pitchFamily="18" charset="0"/>
                      </a:endParaRPr>
                    </a:p>
                  </a:txBody>
                  <a:tcPr marL="30480" marR="30480" marT="22860" marB="22860" anchor="ctr"/>
                </a:tc>
                <a:tc>
                  <a:txBody>
                    <a:bodyPr/>
                    <a:lstStyle/>
                    <a:p>
                      <a:pPr algn="l"/>
                      <a:r>
                        <a:rPr lang="en-US" sz="1200" dirty="0">
                          <a:effectLst/>
                        </a:rPr>
                        <a:t>87,960</a:t>
                      </a:r>
                      <a:endParaRPr lang="en-CA" sz="1200" dirty="0">
                        <a:effectLst/>
                        <a:latin typeface="Arial" panose="020B0604020202020204" pitchFamily="34" charset="0"/>
                        <a:ea typeface="SimSun" panose="02010600030101010101" pitchFamily="2" charset="-122"/>
                        <a:cs typeface="Times New Roman" panose="02020603050405020304" pitchFamily="18" charset="0"/>
                      </a:endParaRPr>
                    </a:p>
                  </a:txBody>
                  <a:tcPr marL="30480" marR="30480" marT="22860" marB="22860" anchor="ctr"/>
                </a:tc>
                <a:extLst>
                  <a:ext uri="{0D108BD9-81ED-4DB2-BD59-A6C34878D82A}">
                    <a16:rowId xmlns:a16="http://schemas.microsoft.com/office/drawing/2014/main" val="2773960102"/>
                  </a:ext>
                </a:extLst>
              </a:tr>
              <a:tr h="245128">
                <a:tc>
                  <a:txBody>
                    <a:bodyPr/>
                    <a:lstStyle/>
                    <a:p>
                      <a:r>
                        <a:rPr lang="en-US" sz="1200">
                          <a:effectLst/>
                        </a:rPr>
                        <a:t>Ontario</a:t>
                      </a:r>
                      <a:endParaRPr lang="en-CA" sz="1200">
                        <a:effectLst/>
                        <a:latin typeface="Arial" panose="020B0604020202020204" pitchFamily="34" charset="0"/>
                        <a:ea typeface="SimSun" panose="02010600030101010101" pitchFamily="2" charset="-122"/>
                        <a:cs typeface="Times New Roman" panose="02020603050405020304" pitchFamily="18" charset="0"/>
                      </a:endParaRPr>
                    </a:p>
                  </a:txBody>
                  <a:tcPr marL="30480" marR="30480" marT="22860" marB="22860" anchor="ctr"/>
                </a:tc>
                <a:tc>
                  <a:txBody>
                    <a:bodyPr/>
                    <a:lstStyle/>
                    <a:p>
                      <a:pPr algn="r"/>
                      <a:r>
                        <a:rPr lang="en-US" sz="1200">
                          <a:effectLst/>
                        </a:rPr>
                        <a:t>7.0</a:t>
                      </a:r>
                      <a:endParaRPr lang="en-CA" sz="1200">
                        <a:effectLst/>
                        <a:latin typeface="Arial" panose="020B0604020202020204" pitchFamily="34" charset="0"/>
                        <a:ea typeface="SimSun" panose="02010600030101010101" pitchFamily="2" charset="-122"/>
                        <a:cs typeface="Times New Roman" panose="02020603050405020304" pitchFamily="18" charset="0"/>
                      </a:endParaRPr>
                    </a:p>
                  </a:txBody>
                  <a:tcPr marL="30480" marR="30480" marT="22860" marB="22860" anchor="ctr"/>
                </a:tc>
                <a:tc>
                  <a:txBody>
                    <a:bodyPr/>
                    <a:lstStyle/>
                    <a:p>
                      <a:pPr algn="r"/>
                      <a:r>
                        <a:rPr lang="en-US" sz="1200">
                          <a:effectLst/>
                        </a:rPr>
                        <a:t>2011-08</a:t>
                      </a:r>
                      <a:endParaRPr lang="en-CA" sz="1200">
                        <a:effectLst/>
                        <a:latin typeface="Arial" panose="020B0604020202020204" pitchFamily="34" charset="0"/>
                        <a:ea typeface="SimSun" panose="02010600030101010101" pitchFamily="2" charset="-122"/>
                        <a:cs typeface="Times New Roman" panose="02020603050405020304" pitchFamily="18" charset="0"/>
                      </a:endParaRPr>
                    </a:p>
                  </a:txBody>
                  <a:tcPr marL="30480" marR="30480" marT="22860" marB="22860" anchor="ctr"/>
                </a:tc>
                <a:tc>
                  <a:txBody>
                    <a:bodyPr/>
                    <a:lstStyle/>
                    <a:p>
                      <a:pPr algn="r"/>
                      <a:r>
                        <a:rPr lang="en-US" sz="1200">
                          <a:effectLst/>
                        </a:rPr>
                        <a:t>2011-05</a:t>
                      </a:r>
                      <a:endParaRPr lang="en-CA" sz="1200">
                        <a:effectLst/>
                        <a:latin typeface="Arial" panose="020B0604020202020204" pitchFamily="34" charset="0"/>
                        <a:ea typeface="SimSun" panose="02010600030101010101" pitchFamily="2" charset="-122"/>
                        <a:cs typeface="Times New Roman" panose="02020603050405020304" pitchFamily="18" charset="0"/>
                      </a:endParaRPr>
                    </a:p>
                  </a:txBody>
                  <a:tcPr marL="30480" marR="30480" marT="22860" marB="22860" anchor="ctr"/>
                </a:tc>
                <a:tc>
                  <a:txBody>
                    <a:bodyPr/>
                    <a:lstStyle/>
                    <a:p>
                      <a:pPr algn="l"/>
                      <a:r>
                        <a:rPr lang="en-US" sz="1200" dirty="0">
                          <a:effectLst/>
                        </a:rPr>
                        <a:t>278,784</a:t>
                      </a:r>
                      <a:endParaRPr lang="en-CA" sz="1200" dirty="0">
                        <a:effectLst/>
                        <a:latin typeface="Arial" panose="020B0604020202020204" pitchFamily="34" charset="0"/>
                        <a:ea typeface="SimSun" panose="02010600030101010101" pitchFamily="2" charset="-122"/>
                        <a:cs typeface="Times New Roman" panose="02020603050405020304" pitchFamily="18" charset="0"/>
                      </a:endParaRPr>
                    </a:p>
                  </a:txBody>
                  <a:tcPr marL="30480" marR="30480" marT="22860" marB="22860" anchor="ctr"/>
                </a:tc>
                <a:extLst>
                  <a:ext uri="{0D108BD9-81ED-4DB2-BD59-A6C34878D82A}">
                    <a16:rowId xmlns:a16="http://schemas.microsoft.com/office/drawing/2014/main" val="1649767092"/>
                  </a:ext>
                </a:extLst>
              </a:tr>
              <a:tr h="245128">
                <a:tc>
                  <a:txBody>
                    <a:bodyPr/>
                    <a:lstStyle/>
                    <a:p>
                      <a:r>
                        <a:rPr lang="en-US" sz="1200">
                          <a:effectLst/>
                        </a:rPr>
                        <a:t>Quebec</a:t>
                      </a:r>
                      <a:endParaRPr lang="en-CA" sz="1200">
                        <a:effectLst/>
                        <a:latin typeface="Arial" panose="020B0604020202020204" pitchFamily="34" charset="0"/>
                        <a:ea typeface="SimSun" panose="02010600030101010101" pitchFamily="2" charset="-122"/>
                        <a:cs typeface="Times New Roman" panose="02020603050405020304" pitchFamily="18" charset="0"/>
                      </a:endParaRPr>
                    </a:p>
                  </a:txBody>
                  <a:tcPr marL="30480" marR="30480" marT="22860" marB="22860" anchor="ctr"/>
                </a:tc>
                <a:tc>
                  <a:txBody>
                    <a:bodyPr/>
                    <a:lstStyle/>
                    <a:p>
                      <a:pPr algn="r"/>
                      <a:r>
                        <a:rPr lang="en-US" sz="1200">
                          <a:effectLst/>
                        </a:rPr>
                        <a:t>5.0</a:t>
                      </a:r>
                      <a:endParaRPr lang="en-CA" sz="1200">
                        <a:effectLst/>
                        <a:latin typeface="Arial" panose="020B0604020202020204" pitchFamily="34" charset="0"/>
                        <a:ea typeface="SimSun" panose="02010600030101010101" pitchFamily="2" charset="-122"/>
                        <a:cs typeface="Times New Roman" panose="02020603050405020304" pitchFamily="18" charset="0"/>
                      </a:endParaRPr>
                    </a:p>
                  </a:txBody>
                  <a:tcPr marL="30480" marR="30480" marT="22860" marB="22860" anchor="ctr"/>
                </a:tc>
                <a:tc>
                  <a:txBody>
                    <a:bodyPr/>
                    <a:lstStyle/>
                    <a:p>
                      <a:pPr algn="r"/>
                      <a:r>
                        <a:rPr lang="en-US" sz="1200">
                          <a:effectLst/>
                        </a:rPr>
                        <a:t>2011-12</a:t>
                      </a:r>
                      <a:endParaRPr lang="en-CA" sz="1200">
                        <a:effectLst/>
                        <a:latin typeface="Arial" panose="020B0604020202020204" pitchFamily="34" charset="0"/>
                        <a:ea typeface="SimSun" panose="02010600030101010101" pitchFamily="2" charset="-122"/>
                        <a:cs typeface="Times New Roman" panose="02020603050405020304" pitchFamily="18" charset="0"/>
                      </a:endParaRPr>
                    </a:p>
                  </a:txBody>
                  <a:tcPr marL="30480" marR="30480" marT="22860" marB="22860" anchor="ctr"/>
                </a:tc>
                <a:tc>
                  <a:txBody>
                    <a:bodyPr/>
                    <a:lstStyle/>
                    <a:p>
                      <a:pPr algn="r"/>
                      <a:r>
                        <a:rPr lang="en-US" sz="1200">
                          <a:effectLst/>
                        </a:rPr>
                        <a:t>2011-03</a:t>
                      </a:r>
                      <a:endParaRPr lang="en-CA" sz="1200">
                        <a:effectLst/>
                        <a:latin typeface="Arial" panose="020B0604020202020204" pitchFamily="34" charset="0"/>
                        <a:ea typeface="SimSun" panose="02010600030101010101" pitchFamily="2" charset="-122"/>
                        <a:cs typeface="Times New Roman" panose="02020603050405020304" pitchFamily="18" charset="0"/>
                      </a:endParaRPr>
                    </a:p>
                  </a:txBody>
                  <a:tcPr marL="30480" marR="30480" marT="22860" marB="22860" anchor="ctr"/>
                </a:tc>
                <a:tc>
                  <a:txBody>
                    <a:bodyPr/>
                    <a:lstStyle/>
                    <a:p>
                      <a:pPr algn="l"/>
                      <a:r>
                        <a:rPr lang="en-US" sz="1200" dirty="0">
                          <a:effectLst/>
                        </a:rPr>
                        <a:t>153,413</a:t>
                      </a:r>
                      <a:endParaRPr lang="en-CA" sz="1200" dirty="0">
                        <a:effectLst/>
                        <a:latin typeface="Arial" panose="020B0604020202020204" pitchFamily="34" charset="0"/>
                        <a:ea typeface="SimSun" panose="02010600030101010101" pitchFamily="2" charset="-122"/>
                        <a:cs typeface="Times New Roman" panose="02020603050405020304" pitchFamily="18" charset="0"/>
                      </a:endParaRPr>
                    </a:p>
                  </a:txBody>
                  <a:tcPr marL="30480" marR="30480" marT="22860" marB="22860" anchor="ctr"/>
                </a:tc>
                <a:extLst>
                  <a:ext uri="{0D108BD9-81ED-4DB2-BD59-A6C34878D82A}">
                    <a16:rowId xmlns:a16="http://schemas.microsoft.com/office/drawing/2014/main" val="3615117958"/>
                  </a:ext>
                </a:extLst>
              </a:tr>
              <a:tr h="245128">
                <a:tc>
                  <a:txBody>
                    <a:bodyPr/>
                    <a:lstStyle/>
                    <a:p>
                      <a:r>
                        <a:rPr lang="en-US" sz="1200">
                          <a:effectLst/>
                        </a:rPr>
                        <a:t>New Brunswick</a:t>
                      </a:r>
                      <a:endParaRPr lang="en-CA" sz="1200">
                        <a:effectLst/>
                        <a:latin typeface="Arial" panose="020B0604020202020204" pitchFamily="34" charset="0"/>
                        <a:ea typeface="SimSun" panose="02010600030101010101" pitchFamily="2" charset="-122"/>
                        <a:cs typeface="Times New Roman" panose="02020603050405020304" pitchFamily="18" charset="0"/>
                      </a:endParaRPr>
                    </a:p>
                  </a:txBody>
                  <a:tcPr marL="30480" marR="30480" marT="22860" marB="22860" anchor="ctr"/>
                </a:tc>
                <a:tc>
                  <a:txBody>
                    <a:bodyPr/>
                    <a:lstStyle/>
                    <a:p>
                      <a:pPr algn="r"/>
                      <a:r>
                        <a:rPr lang="en-US" sz="1200">
                          <a:effectLst/>
                        </a:rPr>
                        <a:t>2.1</a:t>
                      </a:r>
                      <a:endParaRPr lang="en-CA" sz="1200">
                        <a:effectLst/>
                        <a:latin typeface="Arial" panose="020B0604020202020204" pitchFamily="34" charset="0"/>
                        <a:ea typeface="SimSun" panose="02010600030101010101" pitchFamily="2" charset="-122"/>
                        <a:cs typeface="Times New Roman" panose="02020603050405020304" pitchFamily="18" charset="0"/>
                      </a:endParaRPr>
                    </a:p>
                  </a:txBody>
                  <a:tcPr marL="30480" marR="30480" marT="22860" marB="22860" anchor="ctr"/>
                </a:tc>
                <a:tc>
                  <a:txBody>
                    <a:bodyPr/>
                    <a:lstStyle/>
                    <a:p>
                      <a:pPr algn="r"/>
                      <a:r>
                        <a:rPr lang="en-US" sz="1200">
                          <a:effectLst/>
                        </a:rPr>
                        <a:t>2010-10</a:t>
                      </a:r>
                      <a:endParaRPr lang="en-CA" sz="1200">
                        <a:effectLst/>
                        <a:latin typeface="Arial" panose="020B0604020202020204" pitchFamily="34" charset="0"/>
                        <a:ea typeface="SimSun" panose="02010600030101010101" pitchFamily="2" charset="-122"/>
                        <a:cs typeface="Times New Roman" panose="02020603050405020304" pitchFamily="18" charset="0"/>
                      </a:endParaRPr>
                    </a:p>
                  </a:txBody>
                  <a:tcPr marL="30480" marR="30480" marT="22860" marB="22860" anchor="ctr"/>
                </a:tc>
                <a:tc>
                  <a:txBody>
                    <a:bodyPr/>
                    <a:lstStyle/>
                    <a:p>
                      <a:pPr algn="r"/>
                      <a:r>
                        <a:rPr lang="en-US" sz="1200">
                          <a:effectLst/>
                        </a:rPr>
                        <a:t>2003-06</a:t>
                      </a:r>
                      <a:endParaRPr lang="en-CA" sz="1200">
                        <a:effectLst/>
                        <a:latin typeface="Arial" panose="020B0604020202020204" pitchFamily="34" charset="0"/>
                        <a:ea typeface="SimSun" panose="02010600030101010101" pitchFamily="2" charset="-122"/>
                        <a:cs typeface="Times New Roman" panose="02020603050405020304" pitchFamily="18" charset="0"/>
                      </a:endParaRPr>
                    </a:p>
                  </a:txBody>
                  <a:tcPr marL="30480" marR="30480" marT="22860" marB="22860" anchor="ctr"/>
                </a:tc>
                <a:tc>
                  <a:txBody>
                    <a:bodyPr/>
                    <a:lstStyle/>
                    <a:p>
                      <a:pPr algn="l"/>
                      <a:r>
                        <a:rPr lang="en-US" sz="1200" dirty="0">
                          <a:effectLst/>
                        </a:rPr>
                        <a:t>31,830</a:t>
                      </a:r>
                      <a:endParaRPr lang="en-CA" sz="1200" dirty="0">
                        <a:effectLst/>
                        <a:latin typeface="Arial" panose="020B0604020202020204" pitchFamily="34" charset="0"/>
                        <a:ea typeface="SimSun" panose="02010600030101010101" pitchFamily="2" charset="-122"/>
                        <a:cs typeface="Times New Roman" panose="02020603050405020304" pitchFamily="18" charset="0"/>
                      </a:endParaRPr>
                    </a:p>
                  </a:txBody>
                  <a:tcPr marL="30480" marR="30480" marT="22860" marB="22860" anchor="ctr"/>
                </a:tc>
                <a:extLst>
                  <a:ext uri="{0D108BD9-81ED-4DB2-BD59-A6C34878D82A}">
                    <a16:rowId xmlns:a16="http://schemas.microsoft.com/office/drawing/2014/main" val="2007248094"/>
                  </a:ext>
                </a:extLst>
              </a:tr>
              <a:tr h="245128">
                <a:tc>
                  <a:txBody>
                    <a:bodyPr/>
                    <a:lstStyle/>
                    <a:p>
                      <a:r>
                        <a:rPr lang="en-US" sz="1200">
                          <a:effectLst/>
                        </a:rPr>
                        <a:t>Prince Edward Island</a:t>
                      </a:r>
                      <a:endParaRPr lang="en-CA" sz="1200">
                        <a:effectLst/>
                        <a:latin typeface="Arial" panose="020B0604020202020204" pitchFamily="34" charset="0"/>
                        <a:ea typeface="SimSun" panose="02010600030101010101" pitchFamily="2" charset="-122"/>
                        <a:cs typeface="Times New Roman" panose="02020603050405020304" pitchFamily="18" charset="0"/>
                      </a:endParaRPr>
                    </a:p>
                  </a:txBody>
                  <a:tcPr marL="30480" marR="30480" marT="22860" marB="22860" anchor="ctr"/>
                </a:tc>
                <a:tc>
                  <a:txBody>
                    <a:bodyPr/>
                    <a:lstStyle/>
                    <a:p>
                      <a:pPr algn="r"/>
                      <a:r>
                        <a:rPr lang="en-US" sz="1200">
                          <a:effectLst/>
                        </a:rPr>
                        <a:t>10.0</a:t>
                      </a:r>
                      <a:endParaRPr lang="en-CA" sz="1200">
                        <a:effectLst/>
                        <a:latin typeface="Arial" panose="020B0604020202020204" pitchFamily="34" charset="0"/>
                        <a:ea typeface="SimSun" panose="02010600030101010101" pitchFamily="2" charset="-122"/>
                        <a:cs typeface="Times New Roman" panose="02020603050405020304" pitchFamily="18" charset="0"/>
                      </a:endParaRPr>
                    </a:p>
                  </a:txBody>
                  <a:tcPr marL="30480" marR="30480" marT="22860" marB="22860" anchor="ctr"/>
                </a:tc>
                <a:tc>
                  <a:txBody>
                    <a:bodyPr/>
                    <a:lstStyle/>
                    <a:p>
                      <a:pPr algn="r"/>
                      <a:r>
                        <a:rPr lang="en-US" sz="1200">
                          <a:effectLst/>
                        </a:rPr>
                        <a:t>2011-03</a:t>
                      </a:r>
                      <a:endParaRPr lang="en-CA" sz="1200">
                        <a:effectLst/>
                        <a:latin typeface="Arial" panose="020B0604020202020204" pitchFamily="34" charset="0"/>
                        <a:ea typeface="SimSun" panose="02010600030101010101" pitchFamily="2" charset="-122"/>
                        <a:cs typeface="Times New Roman" panose="02020603050405020304" pitchFamily="18" charset="0"/>
                      </a:endParaRPr>
                    </a:p>
                  </a:txBody>
                  <a:tcPr marL="30480" marR="30480" marT="22860" marB="22860" anchor="ctr"/>
                </a:tc>
                <a:tc>
                  <a:txBody>
                    <a:bodyPr/>
                    <a:lstStyle/>
                    <a:p>
                      <a:pPr algn="r"/>
                      <a:r>
                        <a:rPr lang="en-US" sz="1200">
                          <a:effectLst/>
                        </a:rPr>
                        <a:t>2010-12</a:t>
                      </a:r>
                      <a:endParaRPr lang="en-CA" sz="1200">
                        <a:effectLst/>
                        <a:latin typeface="Arial" panose="020B0604020202020204" pitchFamily="34" charset="0"/>
                        <a:ea typeface="SimSun" panose="02010600030101010101" pitchFamily="2" charset="-122"/>
                        <a:cs typeface="Times New Roman" panose="02020603050405020304" pitchFamily="18" charset="0"/>
                      </a:endParaRPr>
                    </a:p>
                  </a:txBody>
                  <a:tcPr marL="30480" marR="30480" marT="22860" marB="22860" anchor="ctr"/>
                </a:tc>
                <a:tc>
                  <a:txBody>
                    <a:bodyPr/>
                    <a:lstStyle/>
                    <a:p>
                      <a:pPr algn="l"/>
                      <a:r>
                        <a:rPr lang="en-US" sz="1200" dirty="0">
                          <a:effectLst/>
                        </a:rPr>
                        <a:t>6,821</a:t>
                      </a:r>
                      <a:endParaRPr lang="en-CA" sz="1200" dirty="0">
                        <a:effectLst/>
                        <a:latin typeface="Arial" panose="020B0604020202020204" pitchFamily="34" charset="0"/>
                        <a:ea typeface="SimSun" panose="02010600030101010101" pitchFamily="2" charset="-122"/>
                        <a:cs typeface="Times New Roman" panose="02020603050405020304" pitchFamily="18" charset="0"/>
                      </a:endParaRPr>
                    </a:p>
                  </a:txBody>
                  <a:tcPr marL="30480" marR="30480" marT="22860" marB="22860" anchor="ctr"/>
                </a:tc>
                <a:extLst>
                  <a:ext uri="{0D108BD9-81ED-4DB2-BD59-A6C34878D82A}">
                    <a16:rowId xmlns:a16="http://schemas.microsoft.com/office/drawing/2014/main" val="264760505"/>
                  </a:ext>
                </a:extLst>
              </a:tr>
              <a:tr h="245128">
                <a:tc>
                  <a:txBody>
                    <a:bodyPr/>
                    <a:lstStyle/>
                    <a:p>
                      <a:r>
                        <a:rPr lang="en-US" sz="1200">
                          <a:effectLst/>
                        </a:rPr>
                        <a:t>Nova Scotia</a:t>
                      </a:r>
                      <a:endParaRPr lang="en-CA" sz="1200">
                        <a:effectLst/>
                        <a:latin typeface="Arial" panose="020B0604020202020204" pitchFamily="34" charset="0"/>
                        <a:ea typeface="SimSun" panose="02010600030101010101" pitchFamily="2" charset="-122"/>
                        <a:cs typeface="Times New Roman" panose="02020603050405020304" pitchFamily="18" charset="0"/>
                      </a:endParaRPr>
                    </a:p>
                  </a:txBody>
                  <a:tcPr marL="30480" marR="30480" marT="22860" marB="22860" anchor="ctr"/>
                </a:tc>
                <a:tc>
                  <a:txBody>
                    <a:bodyPr/>
                    <a:lstStyle/>
                    <a:p>
                      <a:pPr algn="r"/>
                      <a:r>
                        <a:rPr lang="en-US" sz="1200">
                          <a:effectLst/>
                        </a:rPr>
                        <a:t>9.0</a:t>
                      </a:r>
                      <a:endParaRPr lang="en-CA" sz="1200">
                        <a:effectLst/>
                        <a:latin typeface="Arial" panose="020B0604020202020204" pitchFamily="34" charset="0"/>
                        <a:ea typeface="SimSun" panose="02010600030101010101" pitchFamily="2" charset="-122"/>
                        <a:cs typeface="Times New Roman" panose="02020603050405020304" pitchFamily="18" charset="0"/>
                      </a:endParaRPr>
                    </a:p>
                  </a:txBody>
                  <a:tcPr marL="30480" marR="30480" marT="22860" marB="22860" anchor="ctr"/>
                </a:tc>
                <a:tc>
                  <a:txBody>
                    <a:bodyPr/>
                    <a:lstStyle/>
                    <a:p>
                      <a:pPr algn="r"/>
                      <a:r>
                        <a:rPr lang="en-US" sz="1200">
                          <a:effectLst/>
                        </a:rPr>
                        <a:t>2011-04</a:t>
                      </a:r>
                      <a:endParaRPr lang="en-CA" sz="1200">
                        <a:effectLst/>
                        <a:latin typeface="Arial" panose="020B0604020202020204" pitchFamily="34" charset="0"/>
                        <a:ea typeface="SimSun" panose="02010600030101010101" pitchFamily="2" charset="-122"/>
                        <a:cs typeface="Times New Roman" panose="02020603050405020304" pitchFamily="18" charset="0"/>
                      </a:endParaRPr>
                    </a:p>
                  </a:txBody>
                  <a:tcPr marL="30480" marR="30480" marT="22860" marB="22860" anchor="ctr"/>
                </a:tc>
                <a:tc>
                  <a:txBody>
                    <a:bodyPr/>
                    <a:lstStyle/>
                    <a:p>
                      <a:pPr algn="r"/>
                      <a:r>
                        <a:rPr lang="en-US" sz="1200">
                          <a:effectLst/>
                        </a:rPr>
                        <a:t>2011-01</a:t>
                      </a:r>
                      <a:endParaRPr lang="en-CA" sz="1200">
                        <a:effectLst/>
                        <a:latin typeface="Arial" panose="020B0604020202020204" pitchFamily="34" charset="0"/>
                        <a:ea typeface="SimSun" panose="02010600030101010101" pitchFamily="2" charset="-122"/>
                        <a:cs typeface="Times New Roman" panose="02020603050405020304" pitchFamily="18" charset="0"/>
                      </a:endParaRPr>
                    </a:p>
                  </a:txBody>
                  <a:tcPr marL="30480" marR="30480" marT="22860" marB="22860" anchor="ctr"/>
                </a:tc>
                <a:tc>
                  <a:txBody>
                    <a:bodyPr/>
                    <a:lstStyle/>
                    <a:p>
                      <a:pPr algn="l"/>
                      <a:r>
                        <a:rPr lang="en-US" sz="1200" dirty="0">
                          <a:effectLst/>
                        </a:rPr>
                        <a:t>48,267</a:t>
                      </a:r>
                      <a:endParaRPr lang="en-CA" sz="1200" dirty="0">
                        <a:effectLst/>
                        <a:latin typeface="Arial" panose="020B0604020202020204" pitchFamily="34" charset="0"/>
                        <a:ea typeface="SimSun" panose="02010600030101010101" pitchFamily="2" charset="-122"/>
                        <a:cs typeface="Times New Roman" panose="02020603050405020304" pitchFamily="18" charset="0"/>
                      </a:endParaRPr>
                    </a:p>
                  </a:txBody>
                  <a:tcPr marL="30480" marR="30480" marT="22860" marB="22860" anchor="ctr"/>
                </a:tc>
                <a:extLst>
                  <a:ext uri="{0D108BD9-81ED-4DB2-BD59-A6C34878D82A}">
                    <a16:rowId xmlns:a16="http://schemas.microsoft.com/office/drawing/2014/main" val="2005693767"/>
                  </a:ext>
                </a:extLst>
              </a:tr>
              <a:tr h="441231">
                <a:tc>
                  <a:txBody>
                    <a:bodyPr/>
                    <a:lstStyle/>
                    <a:p>
                      <a:r>
                        <a:rPr lang="en-US" sz="1200">
                          <a:effectLst/>
                        </a:rPr>
                        <a:t>Newfoundland and Labrador</a:t>
                      </a:r>
                      <a:endParaRPr lang="en-CA" sz="1200">
                        <a:effectLst/>
                        <a:latin typeface="Arial" panose="020B0604020202020204" pitchFamily="34" charset="0"/>
                        <a:ea typeface="SimSun" panose="02010600030101010101" pitchFamily="2" charset="-122"/>
                        <a:cs typeface="Times New Roman" panose="02020603050405020304" pitchFamily="18" charset="0"/>
                      </a:endParaRPr>
                    </a:p>
                  </a:txBody>
                  <a:tcPr marL="30480" marR="30480" marT="22860" marB="22860" anchor="ctr"/>
                </a:tc>
                <a:tc>
                  <a:txBody>
                    <a:bodyPr/>
                    <a:lstStyle/>
                    <a:p>
                      <a:pPr algn="r"/>
                      <a:r>
                        <a:rPr lang="en-US" sz="1200">
                          <a:effectLst/>
                        </a:rPr>
                        <a:t>6.0</a:t>
                      </a:r>
                      <a:endParaRPr lang="en-CA" sz="1200">
                        <a:effectLst/>
                        <a:latin typeface="Arial" panose="020B0604020202020204" pitchFamily="34" charset="0"/>
                        <a:ea typeface="SimSun" panose="02010600030101010101" pitchFamily="2" charset="-122"/>
                        <a:cs typeface="Times New Roman" panose="02020603050405020304" pitchFamily="18" charset="0"/>
                      </a:endParaRPr>
                    </a:p>
                  </a:txBody>
                  <a:tcPr marL="30480" marR="30480" marT="22860" marB="22860" anchor="ctr"/>
                </a:tc>
                <a:tc>
                  <a:txBody>
                    <a:bodyPr/>
                    <a:lstStyle/>
                    <a:p>
                      <a:pPr algn="r"/>
                      <a:r>
                        <a:rPr lang="en-US" sz="1200">
                          <a:effectLst/>
                        </a:rPr>
                        <a:t>2009-08</a:t>
                      </a:r>
                      <a:endParaRPr lang="en-CA" sz="1200">
                        <a:effectLst/>
                        <a:latin typeface="Arial" panose="020B0604020202020204" pitchFamily="34" charset="0"/>
                        <a:ea typeface="SimSun" panose="02010600030101010101" pitchFamily="2" charset="-122"/>
                        <a:cs typeface="Times New Roman" panose="02020603050405020304" pitchFamily="18" charset="0"/>
                      </a:endParaRPr>
                    </a:p>
                  </a:txBody>
                  <a:tcPr marL="30480" marR="30480" marT="22860" marB="22860" anchor="ctr"/>
                </a:tc>
                <a:tc>
                  <a:txBody>
                    <a:bodyPr/>
                    <a:lstStyle/>
                    <a:p>
                      <a:pPr algn="r"/>
                      <a:r>
                        <a:rPr lang="en-US" sz="1200">
                          <a:effectLst/>
                        </a:rPr>
                        <a:t>2009-07</a:t>
                      </a:r>
                      <a:endParaRPr lang="en-CA" sz="1200">
                        <a:effectLst/>
                        <a:latin typeface="Arial" panose="020B0604020202020204" pitchFamily="34" charset="0"/>
                        <a:ea typeface="SimSun" panose="02010600030101010101" pitchFamily="2" charset="-122"/>
                        <a:cs typeface="Times New Roman" panose="02020603050405020304" pitchFamily="18" charset="0"/>
                      </a:endParaRPr>
                    </a:p>
                  </a:txBody>
                  <a:tcPr marL="30480" marR="30480" marT="22860" marB="22860" anchor="ctr"/>
                </a:tc>
                <a:tc>
                  <a:txBody>
                    <a:bodyPr/>
                    <a:lstStyle/>
                    <a:p>
                      <a:pPr algn="l"/>
                      <a:r>
                        <a:rPr lang="en-US" sz="1200" dirty="0">
                          <a:effectLst/>
                        </a:rPr>
                        <a:t>21,504</a:t>
                      </a:r>
                      <a:endParaRPr lang="en-CA" sz="1200" dirty="0">
                        <a:effectLst/>
                        <a:latin typeface="Arial" panose="020B0604020202020204" pitchFamily="34" charset="0"/>
                        <a:ea typeface="SimSun" panose="02010600030101010101" pitchFamily="2" charset="-122"/>
                        <a:cs typeface="Times New Roman" panose="02020603050405020304" pitchFamily="18" charset="0"/>
                      </a:endParaRPr>
                    </a:p>
                  </a:txBody>
                  <a:tcPr marL="30480" marR="30480" marT="22860" marB="22860" anchor="ctr"/>
                </a:tc>
                <a:extLst>
                  <a:ext uri="{0D108BD9-81ED-4DB2-BD59-A6C34878D82A}">
                    <a16:rowId xmlns:a16="http://schemas.microsoft.com/office/drawing/2014/main" val="3589232523"/>
                  </a:ext>
                </a:extLst>
              </a:tr>
              <a:tr h="245128">
                <a:tc>
                  <a:txBody>
                    <a:bodyPr/>
                    <a:lstStyle/>
                    <a:p>
                      <a:r>
                        <a:rPr lang="en-US" sz="1200">
                          <a:effectLst/>
                        </a:rPr>
                        <a:t>Yukon</a:t>
                      </a:r>
                      <a:endParaRPr lang="en-CA" sz="1200">
                        <a:effectLst/>
                        <a:latin typeface="Arial" panose="020B0604020202020204" pitchFamily="34" charset="0"/>
                        <a:ea typeface="SimSun" panose="02010600030101010101" pitchFamily="2" charset="-122"/>
                        <a:cs typeface="Times New Roman" panose="02020603050405020304" pitchFamily="18" charset="0"/>
                      </a:endParaRPr>
                    </a:p>
                  </a:txBody>
                  <a:tcPr marL="30480" marR="30480" marT="22860" marB="22860" anchor="ctr"/>
                </a:tc>
                <a:tc>
                  <a:txBody>
                    <a:bodyPr/>
                    <a:lstStyle/>
                    <a:p>
                      <a:pPr algn="r"/>
                      <a:r>
                        <a:rPr lang="en-US" sz="1200">
                          <a:effectLst/>
                        </a:rPr>
                        <a:t>9.0</a:t>
                      </a:r>
                      <a:endParaRPr lang="en-CA" sz="1200">
                        <a:effectLst/>
                        <a:latin typeface="Arial" panose="020B0604020202020204" pitchFamily="34" charset="0"/>
                        <a:ea typeface="SimSun" panose="02010600030101010101" pitchFamily="2" charset="-122"/>
                        <a:cs typeface="Times New Roman" panose="02020603050405020304" pitchFamily="18" charset="0"/>
                      </a:endParaRPr>
                    </a:p>
                  </a:txBody>
                  <a:tcPr marL="30480" marR="30480" marT="22860" marB="22860" anchor="ctr"/>
                </a:tc>
                <a:tc>
                  <a:txBody>
                    <a:bodyPr/>
                    <a:lstStyle/>
                    <a:p>
                      <a:pPr algn="r"/>
                      <a:r>
                        <a:rPr lang="en-US" sz="1200">
                          <a:effectLst/>
                        </a:rPr>
                        <a:t>2011-04</a:t>
                      </a:r>
                      <a:endParaRPr lang="en-CA" sz="1200">
                        <a:effectLst/>
                        <a:latin typeface="Arial" panose="020B0604020202020204" pitchFamily="34" charset="0"/>
                        <a:ea typeface="SimSun" panose="02010600030101010101" pitchFamily="2" charset="-122"/>
                        <a:cs typeface="Times New Roman" panose="02020603050405020304" pitchFamily="18" charset="0"/>
                      </a:endParaRPr>
                    </a:p>
                  </a:txBody>
                  <a:tcPr marL="30480" marR="30480" marT="22860" marB="22860" anchor="ctr"/>
                </a:tc>
                <a:tc>
                  <a:txBody>
                    <a:bodyPr/>
                    <a:lstStyle/>
                    <a:p>
                      <a:pPr algn="r"/>
                      <a:r>
                        <a:rPr lang="en-US" sz="1200">
                          <a:effectLst/>
                        </a:rPr>
                        <a:t>2011-03</a:t>
                      </a:r>
                      <a:endParaRPr lang="en-CA" sz="1200">
                        <a:effectLst/>
                        <a:latin typeface="Arial" panose="020B0604020202020204" pitchFamily="34" charset="0"/>
                        <a:ea typeface="SimSun" panose="02010600030101010101" pitchFamily="2" charset="-122"/>
                        <a:cs typeface="Times New Roman" panose="02020603050405020304" pitchFamily="18" charset="0"/>
                      </a:endParaRPr>
                    </a:p>
                  </a:txBody>
                  <a:tcPr marL="30480" marR="30480" marT="22860" marB="22860" anchor="ctr"/>
                </a:tc>
                <a:tc>
                  <a:txBody>
                    <a:bodyPr/>
                    <a:lstStyle/>
                    <a:p>
                      <a:pPr algn="l"/>
                      <a:r>
                        <a:rPr lang="en-US" sz="1200" dirty="0">
                          <a:effectLst/>
                        </a:rPr>
                        <a:t>6,152</a:t>
                      </a:r>
                      <a:endParaRPr lang="en-CA" sz="1200" dirty="0">
                        <a:effectLst/>
                        <a:latin typeface="Arial" panose="020B0604020202020204" pitchFamily="34" charset="0"/>
                        <a:ea typeface="SimSun" panose="02010600030101010101" pitchFamily="2" charset="-122"/>
                        <a:cs typeface="Times New Roman" panose="02020603050405020304" pitchFamily="18" charset="0"/>
                      </a:endParaRPr>
                    </a:p>
                  </a:txBody>
                  <a:tcPr marL="30480" marR="30480" marT="22860" marB="22860" anchor="ctr"/>
                </a:tc>
                <a:extLst>
                  <a:ext uri="{0D108BD9-81ED-4DB2-BD59-A6C34878D82A}">
                    <a16:rowId xmlns:a16="http://schemas.microsoft.com/office/drawing/2014/main" val="1946428918"/>
                  </a:ext>
                </a:extLst>
              </a:tr>
              <a:tr h="245128">
                <a:tc>
                  <a:txBody>
                    <a:bodyPr/>
                    <a:lstStyle/>
                    <a:p>
                      <a:r>
                        <a:rPr lang="en-US" sz="1200">
                          <a:effectLst/>
                        </a:rPr>
                        <a:t>Northwest Territories</a:t>
                      </a:r>
                      <a:endParaRPr lang="en-CA" sz="1200">
                        <a:effectLst/>
                        <a:latin typeface="Arial" panose="020B0604020202020204" pitchFamily="34" charset="0"/>
                        <a:ea typeface="SimSun" panose="02010600030101010101" pitchFamily="2" charset="-122"/>
                        <a:cs typeface="Times New Roman" panose="02020603050405020304" pitchFamily="18" charset="0"/>
                      </a:endParaRPr>
                    </a:p>
                  </a:txBody>
                  <a:tcPr marL="30480" marR="30480" marT="22860" marB="22860" anchor="ctr"/>
                </a:tc>
                <a:tc>
                  <a:txBody>
                    <a:bodyPr/>
                    <a:lstStyle/>
                    <a:p>
                      <a:pPr algn="r"/>
                      <a:r>
                        <a:rPr lang="en-US" sz="1200">
                          <a:effectLst/>
                        </a:rPr>
                        <a:t>7.0</a:t>
                      </a:r>
                      <a:endParaRPr lang="en-CA" sz="1200">
                        <a:effectLst/>
                        <a:latin typeface="Arial" panose="020B0604020202020204" pitchFamily="34" charset="0"/>
                        <a:ea typeface="SimSun" panose="02010600030101010101" pitchFamily="2" charset="-122"/>
                        <a:cs typeface="Times New Roman" panose="02020603050405020304" pitchFamily="18" charset="0"/>
                      </a:endParaRPr>
                    </a:p>
                  </a:txBody>
                  <a:tcPr marL="30480" marR="30480" marT="22860" marB="22860" anchor="ctr"/>
                </a:tc>
                <a:tc>
                  <a:txBody>
                    <a:bodyPr/>
                    <a:lstStyle/>
                    <a:p>
                      <a:pPr algn="r"/>
                      <a:r>
                        <a:rPr lang="en-US" sz="1200">
                          <a:effectLst/>
                        </a:rPr>
                        <a:t>2011-03</a:t>
                      </a:r>
                      <a:endParaRPr lang="en-CA" sz="1200">
                        <a:effectLst/>
                        <a:latin typeface="Arial" panose="020B0604020202020204" pitchFamily="34" charset="0"/>
                        <a:ea typeface="SimSun" panose="02010600030101010101" pitchFamily="2" charset="-122"/>
                        <a:cs typeface="Times New Roman" panose="02020603050405020304" pitchFamily="18" charset="0"/>
                      </a:endParaRPr>
                    </a:p>
                  </a:txBody>
                  <a:tcPr marL="30480" marR="30480" marT="22860" marB="22860" anchor="ctr"/>
                </a:tc>
                <a:tc>
                  <a:txBody>
                    <a:bodyPr/>
                    <a:lstStyle/>
                    <a:p>
                      <a:pPr algn="r"/>
                      <a:r>
                        <a:rPr lang="en-US" sz="1200">
                          <a:effectLst/>
                        </a:rPr>
                        <a:t>2011-01</a:t>
                      </a:r>
                      <a:endParaRPr lang="en-CA" sz="1200">
                        <a:effectLst/>
                        <a:latin typeface="Arial" panose="020B0604020202020204" pitchFamily="34" charset="0"/>
                        <a:ea typeface="SimSun" panose="02010600030101010101" pitchFamily="2" charset="-122"/>
                        <a:cs typeface="Times New Roman" panose="02020603050405020304" pitchFamily="18" charset="0"/>
                      </a:endParaRPr>
                    </a:p>
                  </a:txBody>
                  <a:tcPr marL="30480" marR="30480" marT="22860" marB="22860" anchor="ctr"/>
                </a:tc>
                <a:tc>
                  <a:txBody>
                    <a:bodyPr/>
                    <a:lstStyle/>
                    <a:p>
                      <a:pPr algn="l"/>
                      <a:r>
                        <a:rPr lang="en-US" sz="1200" dirty="0">
                          <a:effectLst/>
                        </a:rPr>
                        <a:t>5,404</a:t>
                      </a:r>
                      <a:endParaRPr lang="en-CA" sz="1200" dirty="0">
                        <a:effectLst/>
                        <a:latin typeface="Arial" panose="020B0604020202020204" pitchFamily="34" charset="0"/>
                        <a:ea typeface="SimSun" panose="02010600030101010101" pitchFamily="2" charset="-122"/>
                        <a:cs typeface="Times New Roman" panose="02020603050405020304" pitchFamily="18" charset="0"/>
                      </a:endParaRPr>
                    </a:p>
                  </a:txBody>
                  <a:tcPr marL="30480" marR="30480" marT="22860" marB="22860" anchor="ctr"/>
                </a:tc>
                <a:extLst>
                  <a:ext uri="{0D108BD9-81ED-4DB2-BD59-A6C34878D82A}">
                    <a16:rowId xmlns:a16="http://schemas.microsoft.com/office/drawing/2014/main" val="3172515232"/>
                  </a:ext>
                </a:extLst>
              </a:tr>
              <a:tr h="245128">
                <a:tc>
                  <a:txBody>
                    <a:bodyPr/>
                    <a:lstStyle/>
                    <a:p>
                      <a:r>
                        <a:rPr lang="en-US" sz="1200">
                          <a:effectLst/>
                        </a:rPr>
                        <a:t>Nunavut</a:t>
                      </a:r>
                      <a:endParaRPr lang="en-CA" sz="1200">
                        <a:effectLst/>
                        <a:latin typeface="Arial" panose="020B0604020202020204" pitchFamily="34" charset="0"/>
                        <a:ea typeface="SimSun" panose="02010600030101010101" pitchFamily="2" charset="-122"/>
                        <a:cs typeface="Times New Roman" panose="02020603050405020304" pitchFamily="18" charset="0"/>
                      </a:endParaRPr>
                    </a:p>
                  </a:txBody>
                  <a:tcPr marL="30480" marR="30480" marT="22860" marB="22860" anchor="ctr"/>
                </a:tc>
                <a:tc>
                  <a:txBody>
                    <a:bodyPr/>
                    <a:lstStyle/>
                    <a:p>
                      <a:pPr algn="r"/>
                      <a:r>
                        <a:rPr lang="en-US" sz="1200">
                          <a:effectLst/>
                        </a:rPr>
                        <a:t>5.0</a:t>
                      </a:r>
                      <a:endParaRPr lang="en-CA" sz="1200">
                        <a:effectLst/>
                        <a:latin typeface="Arial" panose="020B0604020202020204" pitchFamily="34" charset="0"/>
                        <a:ea typeface="SimSun" panose="02010600030101010101" pitchFamily="2" charset="-122"/>
                        <a:cs typeface="Times New Roman" panose="02020603050405020304" pitchFamily="18" charset="0"/>
                      </a:endParaRPr>
                    </a:p>
                  </a:txBody>
                  <a:tcPr marL="30480" marR="30480" marT="22860" marB="22860" anchor="ctr"/>
                </a:tc>
                <a:tc>
                  <a:txBody>
                    <a:bodyPr/>
                    <a:lstStyle/>
                    <a:p>
                      <a:pPr algn="r"/>
                      <a:r>
                        <a:rPr lang="en-US" sz="1200">
                          <a:effectLst/>
                        </a:rPr>
                        <a:t>2010-07</a:t>
                      </a:r>
                      <a:endParaRPr lang="en-CA" sz="1200">
                        <a:effectLst/>
                        <a:latin typeface="Arial" panose="020B0604020202020204" pitchFamily="34" charset="0"/>
                        <a:ea typeface="SimSun" panose="02010600030101010101" pitchFamily="2" charset="-122"/>
                        <a:cs typeface="Times New Roman" panose="02020603050405020304" pitchFamily="18" charset="0"/>
                      </a:endParaRPr>
                    </a:p>
                  </a:txBody>
                  <a:tcPr marL="30480" marR="30480" marT="22860" marB="22860" anchor="ctr"/>
                </a:tc>
                <a:tc>
                  <a:txBody>
                    <a:bodyPr/>
                    <a:lstStyle/>
                    <a:p>
                      <a:pPr algn="r"/>
                      <a:r>
                        <a:rPr lang="en-US" sz="1200">
                          <a:effectLst/>
                        </a:rPr>
                        <a:t>2009</a:t>
                      </a:r>
                      <a:endParaRPr lang="en-CA" sz="1200">
                        <a:effectLst/>
                        <a:latin typeface="Arial" panose="020B0604020202020204" pitchFamily="34" charset="0"/>
                        <a:ea typeface="SimSun" panose="02010600030101010101" pitchFamily="2" charset="-122"/>
                        <a:cs typeface="Times New Roman" panose="02020603050405020304" pitchFamily="18" charset="0"/>
                      </a:endParaRPr>
                    </a:p>
                  </a:txBody>
                  <a:tcPr marL="30480" marR="30480" marT="22860" marB="22860" anchor="ctr"/>
                </a:tc>
                <a:tc>
                  <a:txBody>
                    <a:bodyPr/>
                    <a:lstStyle/>
                    <a:p>
                      <a:pPr algn="l"/>
                      <a:r>
                        <a:rPr lang="en-US" sz="1200" dirty="0">
                          <a:effectLst/>
                        </a:rPr>
                        <a:t>1,195</a:t>
                      </a:r>
                      <a:endParaRPr lang="en-CA" sz="1200" dirty="0">
                        <a:effectLst/>
                        <a:latin typeface="Arial" panose="020B0604020202020204" pitchFamily="34" charset="0"/>
                        <a:ea typeface="SimSun" panose="02010600030101010101" pitchFamily="2" charset="-122"/>
                        <a:cs typeface="Times New Roman" panose="02020603050405020304" pitchFamily="18" charset="0"/>
                      </a:endParaRPr>
                    </a:p>
                  </a:txBody>
                  <a:tcPr marL="30480" marR="30480" marT="22860" marB="22860" anchor="ctr"/>
                </a:tc>
                <a:extLst>
                  <a:ext uri="{0D108BD9-81ED-4DB2-BD59-A6C34878D82A}">
                    <a16:rowId xmlns:a16="http://schemas.microsoft.com/office/drawing/2014/main" val="3677712151"/>
                  </a:ext>
                </a:extLst>
              </a:tr>
            </a:tbl>
          </a:graphicData>
        </a:graphic>
      </p:graphicFrame>
      <p:sp>
        <p:nvSpPr>
          <p:cNvPr id="5" name="TextBox 4">
            <a:extLst>
              <a:ext uri="{FF2B5EF4-FFF2-40B4-BE49-F238E27FC236}">
                <a16:creationId xmlns:a16="http://schemas.microsoft.com/office/drawing/2014/main" id="{54AA8AB2-4651-DCB2-D700-A0DAE76C9E88}"/>
              </a:ext>
            </a:extLst>
          </p:cNvPr>
          <p:cNvSpPr txBox="1"/>
          <p:nvPr/>
        </p:nvSpPr>
        <p:spPr>
          <a:xfrm>
            <a:off x="92868" y="1405800"/>
            <a:ext cx="12062562" cy="1569660"/>
          </a:xfrm>
          <a:prstGeom prst="rect">
            <a:avLst/>
          </a:prstGeom>
          <a:noFill/>
        </p:spPr>
        <p:txBody>
          <a:bodyPr wrap="square">
            <a:spAutoFit/>
          </a:bodyPr>
          <a:lstStyle/>
          <a:p>
            <a:pPr marL="285750" indent="-285750">
              <a:buFont typeface="Arial" panose="020B0604020202020204" pitchFamily="34" charset="0"/>
              <a:buChar char="•"/>
            </a:pPr>
            <a:r>
              <a:rPr lang="en-US" sz="2400" dirty="0"/>
              <a:t>Current road network shapefile for generating on-road spatial surrogates built in 2012</a:t>
            </a:r>
          </a:p>
          <a:p>
            <a:pPr marL="285750" indent="-285750">
              <a:buFont typeface="Arial" panose="020B0604020202020204" pitchFamily="34" charset="0"/>
              <a:buChar char="•"/>
            </a:pPr>
            <a:r>
              <a:rPr lang="en-US" sz="2400" dirty="0"/>
              <a:t>Newer version of the provincial road network shapefile become available</a:t>
            </a:r>
          </a:p>
          <a:p>
            <a:pPr marL="285750" indent="-285750">
              <a:buFont typeface="Arial" panose="020B0604020202020204" pitchFamily="34" charset="0"/>
              <a:buChar char="•"/>
            </a:pPr>
            <a:r>
              <a:rPr lang="en-US" sz="2400" dirty="0"/>
              <a:t>Issues identified with the current road network shapefile</a:t>
            </a:r>
          </a:p>
          <a:p>
            <a:pPr marL="285750" indent="-285750">
              <a:buFont typeface="Arial" panose="020B0604020202020204" pitchFamily="34" charset="0"/>
              <a:buChar char="•"/>
            </a:pPr>
            <a:r>
              <a:rPr lang="en-US" sz="2400" dirty="0"/>
              <a:t>Updates using the latest version of the shapefiles</a:t>
            </a:r>
          </a:p>
        </p:txBody>
      </p:sp>
      <p:sp>
        <p:nvSpPr>
          <p:cNvPr id="7" name="Arrow: Right 6">
            <a:extLst>
              <a:ext uri="{FF2B5EF4-FFF2-40B4-BE49-F238E27FC236}">
                <a16:creationId xmlns:a16="http://schemas.microsoft.com/office/drawing/2014/main" id="{129F0E2D-3459-99BF-DA36-F169096F9A1A}"/>
              </a:ext>
            </a:extLst>
          </p:cNvPr>
          <p:cNvSpPr/>
          <p:nvPr/>
        </p:nvSpPr>
        <p:spPr>
          <a:xfrm>
            <a:off x="5830334" y="4725144"/>
            <a:ext cx="697714" cy="36004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179772450"/>
      </p:ext>
    </p:extLst>
  </p:cSld>
  <p:clrMapOvr>
    <a:masterClrMapping/>
  </p:clrMapOvr>
  <mc:AlternateContent xmlns:mc="http://schemas.openxmlformats.org/markup-compatibility/2006" xmlns:p14="http://schemas.microsoft.com/office/powerpoint/2010/main">
    <mc:Choice Requires="p14">
      <p:transition spd="slow" p14:dur="2000" advTm="77833"/>
    </mc:Choice>
    <mc:Fallback xmlns="">
      <p:transition spd="slow" advTm="77833"/>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187" y="242311"/>
            <a:ext cx="12126162" cy="1024553"/>
          </a:xfrm>
        </p:spPr>
        <p:txBody>
          <a:bodyPr/>
          <a:lstStyle/>
          <a:p>
            <a:pPr algn="ctr">
              <a:spcAft>
                <a:spcPts val="2400"/>
              </a:spcAft>
              <a:buClr>
                <a:srgbClr val="008000"/>
              </a:buClr>
              <a:buSzPct val="150000"/>
            </a:pPr>
            <a:r>
              <a:rPr lang="en-US" altLang="en-US" sz="3600" dirty="0"/>
              <a:t>Updates to ON-road spatial surrogates</a:t>
            </a:r>
            <a:br>
              <a:rPr lang="en-US" altLang="en-US" sz="3600" dirty="0"/>
            </a:br>
            <a:r>
              <a:rPr lang="en-US" altLang="en-US" sz="2800" dirty="0">
                <a:solidFill>
                  <a:srgbClr val="0000FF"/>
                </a:solidFill>
              </a:rPr>
              <a:t>Example 1</a:t>
            </a:r>
          </a:p>
        </p:txBody>
      </p:sp>
      <p:graphicFrame>
        <p:nvGraphicFramePr>
          <p:cNvPr id="17" name="Table 16">
            <a:extLst>
              <a:ext uri="{FF2B5EF4-FFF2-40B4-BE49-F238E27FC236}">
                <a16:creationId xmlns:a16="http://schemas.microsoft.com/office/drawing/2014/main" id="{C29211F0-74C0-9346-A3C8-F804B536145F}"/>
              </a:ext>
            </a:extLst>
          </p:cNvPr>
          <p:cNvGraphicFramePr>
            <a:graphicFrameLocks noGrp="1"/>
          </p:cNvGraphicFramePr>
          <p:nvPr>
            <p:extLst>
              <p:ext uri="{D42A27DB-BD31-4B8C-83A1-F6EECF244321}">
                <p14:modId xmlns:p14="http://schemas.microsoft.com/office/powerpoint/2010/main" val="2036794680"/>
              </p:ext>
            </p:extLst>
          </p:nvPr>
        </p:nvGraphicFramePr>
        <p:xfrm>
          <a:off x="8319247" y="1474313"/>
          <a:ext cx="3816424" cy="2613660"/>
        </p:xfrm>
        <a:graphic>
          <a:graphicData uri="http://schemas.openxmlformats.org/drawingml/2006/table">
            <a:tbl>
              <a:tblPr>
                <a:tableStyleId>{5C22544A-7EE6-4342-B048-85BDC9FD1C3A}</a:tableStyleId>
              </a:tblPr>
              <a:tblGrid>
                <a:gridCol w="3816424">
                  <a:extLst>
                    <a:ext uri="{9D8B030D-6E8A-4147-A177-3AD203B41FA5}">
                      <a16:colId xmlns:a16="http://schemas.microsoft.com/office/drawing/2014/main" val="1892266201"/>
                    </a:ext>
                  </a:extLst>
                </a:gridCol>
              </a:tblGrid>
              <a:tr h="323230">
                <a:tc>
                  <a:txBody>
                    <a:bodyPr/>
                    <a:lstStyle/>
                    <a:p>
                      <a:pPr algn="ctr" fontAlgn="b"/>
                      <a:r>
                        <a:rPr lang="en-US" sz="2400" b="1" i="0" u="none" strike="noStrike" dirty="0">
                          <a:solidFill>
                            <a:srgbClr val="0000FF"/>
                          </a:solidFill>
                          <a:effectLst/>
                          <a:latin typeface="Aptos Narrow" panose="020B0004020202020204" pitchFamily="34" charset="0"/>
                        </a:rPr>
                        <a:t>Inventory Road Type</a:t>
                      </a:r>
                      <a:endParaRPr lang="en-CA" sz="2400" b="1" i="0" u="none" strike="noStrike" dirty="0">
                        <a:solidFill>
                          <a:srgbClr val="0000FF"/>
                        </a:solidFill>
                        <a:effectLst/>
                        <a:latin typeface="Aptos Narrow" panose="020B0004020202020204" pitchFamily="34" charset="0"/>
                      </a:endParaRPr>
                    </a:p>
                  </a:txBody>
                  <a:tcPr marL="7620" marR="7620" marT="7620" marB="0" anchor="b"/>
                </a:tc>
                <a:extLst>
                  <a:ext uri="{0D108BD9-81ED-4DB2-BD59-A6C34878D82A}">
                    <a16:rowId xmlns:a16="http://schemas.microsoft.com/office/drawing/2014/main" val="468656464"/>
                  </a:ext>
                </a:extLst>
              </a:tr>
              <a:tr h="323230">
                <a:tc>
                  <a:txBody>
                    <a:bodyPr/>
                    <a:lstStyle/>
                    <a:p>
                      <a:pPr algn="l" fontAlgn="b"/>
                      <a:r>
                        <a:rPr lang="en-CA" sz="2400" u="none" strike="noStrike" dirty="0">
                          <a:effectLst/>
                        </a:rPr>
                        <a:t>Off-network</a:t>
                      </a:r>
                      <a:endParaRPr lang="en-CA" sz="2400" b="0" i="0" u="none" strike="noStrike" dirty="0">
                        <a:solidFill>
                          <a:srgbClr val="000000"/>
                        </a:solidFill>
                        <a:effectLst/>
                        <a:latin typeface="Aptos Narrow" panose="020B0004020202020204" pitchFamily="34" charset="0"/>
                      </a:endParaRPr>
                    </a:p>
                  </a:txBody>
                  <a:tcPr marL="7620" marR="7620" marT="7620" marB="0" anchor="b"/>
                </a:tc>
                <a:extLst>
                  <a:ext uri="{0D108BD9-81ED-4DB2-BD59-A6C34878D82A}">
                    <a16:rowId xmlns:a16="http://schemas.microsoft.com/office/drawing/2014/main" val="2004805689"/>
                  </a:ext>
                </a:extLst>
              </a:tr>
              <a:tr h="323230">
                <a:tc>
                  <a:txBody>
                    <a:bodyPr/>
                    <a:lstStyle/>
                    <a:p>
                      <a:pPr algn="l" fontAlgn="b"/>
                      <a:r>
                        <a:rPr lang="en-CA" sz="2400" u="none" strike="noStrike" dirty="0">
                          <a:effectLst/>
                        </a:rPr>
                        <a:t>Off-Network Idling</a:t>
                      </a:r>
                      <a:endParaRPr lang="en-CA" sz="2400" b="0" i="0" u="none" strike="noStrike" dirty="0">
                        <a:solidFill>
                          <a:srgbClr val="000000"/>
                        </a:solidFill>
                        <a:effectLst/>
                        <a:latin typeface="Aptos Narrow" panose="020B0004020202020204" pitchFamily="34" charset="0"/>
                      </a:endParaRPr>
                    </a:p>
                  </a:txBody>
                  <a:tcPr marL="7620" marR="7620" marT="7620" marB="0" anchor="b"/>
                </a:tc>
                <a:extLst>
                  <a:ext uri="{0D108BD9-81ED-4DB2-BD59-A6C34878D82A}">
                    <a16:rowId xmlns:a16="http://schemas.microsoft.com/office/drawing/2014/main" val="1298310338"/>
                  </a:ext>
                </a:extLst>
              </a:tr>
              <a:tr h="323230">
                <a:tc>
                  <a:txBody>
                    <a:bodyPr/>
                    <a:lstStyle/>
                    <a:p>
                      <a:pPr algn="l" fontAlgn="b"/>
                      <a:r>
                        <a:rPr lang="en-CA" sz="2400" u="none" strike="noStrike" dirty="0">
                          <a:effectLst/>
                        </a:rPr>
                        <a:t>Rural Restricted Access</a:t>
                      </a:r>
                      <a:endParaRPr lang="en-CA" sz="2400" b="0" i="0" u="none" strike="noStrike" dirty="0">
                        <a:solidFill>
                          <a:srgbClr val="000000"/>
                        </a:solidFill>
                        <a:effectLst/>
                        <a:latin typeface="Aptos Narrow" panose="020B0004020202020204" pitchFamily="34" charset="0"/>
                      </a:endParaRPr>
                    </a:p>
                  </a:txBody>
                  <a:tcPr marL="7620" marR="7620" marT="7620" marB="0" anchor="b"/>
                </a:tc>
                <a:extLst>
                  <a:ext uri="{0D108BD9-81ED-4DB2-BD59-A6C34878D82A}">
                    <a16:rowId xmlns:a16="http://schemas.microsoft.com/office/drawing/2014/main" val="2813010522"/>
                  </a:ext>
                </a:extLst>
              </a:tr>
              <a:tr h="323230">
                <a:tc>
                  <a:txBody>
                    <a:bodyPr/>
                    <a:lstStyle/>
                    <a:p>
                      <a:pPr algn="l" fontAlgn="b"/>
                      <a:r>
                        <a:rPr lang="en-CA" sz="2400" u="none" strike="noStrike" dirty="0">
                          <a:effectLst/>
                        </a:rPr>
                        <a:t>Rural Unrestricted Access</a:t>
                      </a:r>
                      <a:endParaRPr lang="en-CA" sz="2400" b="0" i="0" u="none" strike="noStrike" dirty="0">
                        <a:solidFill>
                          <a:srgbClr val="000000"/>
                        </a:solidFill>
                        <a:effectLst/>
                        <a:latin typeface="Aptos Narrow" panose="020B0004020202020204" pitchFamily="34" charset="0"/>
                      </a:endParaRPr>
                    </a:p>
                  </a:txBody>
                  <a:tcPr marL="7620" marR="7620" marT="7620" marB="0" anchor="b"/>
                </a:tc>
                <a:extLst>
                  <a:ext uri="{0D108BD9-81ED-4DB2-BD59-A6C34878D82A}">
                    <a16:rowId xmlns:a16="http://schemas.microsoft.com/office/drawing/2014/main" val="2879884037"/>
                  </a:ext>
                </a:extLst>
              </a:tr>
              <a:tr h="323230">
                <a:tc>
                  <a:txBody>
                    <a:bodyPr/>
                    <a:lstStyle/>
                    <a:p>
                      <a:pPr algn="l" fontAlgn="b"/>
                      <a:r>
                        <a:rPr lang="en-CA" sz="2400" u="none" strike="noStrike" dirty="0">
                          <a:effectLst/>
                        </a:rPr>
                        <a:t>Urban Restricted Access</a:t>
                      </a:r>
                      <a:endParaRPr lang="en-CA" sz="2400" b="0" i="0" u="none" strike="noStrike" dirty="0">
                        <a:solidFill>
                          <a:srgbClr val="000000"/>
                        </a:solidFill>
                        <a:effectLst/>
                        <a:latin typeface="Aptos Narrow" panose="020B0004020202020204" pitchFamily="34" charset="0"/>
                      </a:endParaRPr>
                    </a:p>
                  </a:txBody>
                  <a:tcPr marL="7620" marR="7620" marT="7620" marB="0" anchor="b"/>
                </a:tc>
                <a:extLst>
                  <a:ext uri="{0D108BD9-81ED-4DB2-BD59-A6C34878D82A}">
                    <a16:rowId xmlns:a16="http://schemas.microsoft.com/office/drawing/2014/main" val="1444965965"/>
                  </a:ext>
                </a:extLst>
              </a:tr>
              <a:tr h="323230">
                <a:tc>
                  <a:txBody>
                    <a:bodyPr/>
                    <a:lstStyle/>
                    <a:p>
                      <a:pPr algn="l" fontAlgn="b"/>
                      <a:r>
                        <a:rPr lang="en-CA" sz="2400" u="none" strike="noStrike" dirty="0">
                          <a:effectLst/>
                        </a:rPr>
                        <a:t>Urban Unrestricted Access</a:t>
                      </a:r>
                      <a:endParaRPr lang="en-CA" sz="2400" b="0" i="0" u="none" strike="noStrike" dirty="0">
                        <a:solidFill>
                          <a:srgbClr val="000000"/>
                        </a:solidFill>
                        <a:effectLst/>
                        <a:latin typeface="Aptos Narrow" panose="020B0004020202020204" pitchFamily="34" charset="0"/>
                      </a:endParaRPr>
                    </a:p>
                  </a:txBody>
                  <a:tcPr marL="7620" marR="7620" marT="7620" marB="0" anchor="b"/>
                </a:tc>
                <a:extLst>
                  <a:ext uri="{0D108BD9-81ED-4DB2-BD59-A6C34878D82A}">
                    <a16:rowId xmlns:a16="http://schemas.microsoft.com/office/drawing/2014/main" val="3080676580"/>
                  </a:ext>
                </a:extLst>
              </a:tr>
            </a:tbl>
          </a:graphicData>
        </a:graphic>
      </p:graphicFrame>
      <p:grpSp>
        <p:nvGrpSpPr>
          <p:cNvPr id="27" name="Group 26">
            <a:extLst>
              <a:ext uri="{FF2B5EF4-FFF2-40B4-BE49-F238E27FC236}">
                <a16:creationId xmlns:a16="http://schemas.microsoft.com/office/drawing/2014/main" id="{9412A0D1-A514-E157-DE08-0F28910714BA}"/>
              </a:ext>
            </a:extLst>
          </p:cNvPr>
          <p:cNvGrpSpPr/>
          <p:nvPr/>
        </p:nvGrpSpPr>
        <p:grpSpPr>
          <a:xfrm>
            <a:off x="407368" y="1405316"/>
            <a:ext cx="3569920" cy="2797619"/>
            <a:chOff x="197428" y="1512325"/>
            <a:chExt cx="3668023" cy="2765099"/>
          </a:xfrm>
        </p:grpSpPr>
        <p:pic>
          <p:nvPicPr>
            <p:cNvPr id="19" name="Picture 18" descr="A map of a city&#10;&#10;Description automatically generated">
              <a:extLst>
                <a:ext uri="{FF2B5EF4-FFF2-40B4-BE49-F238E27FC236}">
                  <a16:creationId xmlns:a16="http://schemas.microsoft.com/office/drawing/2014/main" id="{1F81EE4D-4089-3BEF-F734-E9F92E3FEC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428" y="1512325"/>
              <a:ext cx="3668023" cy="2765099"/>
            </a:xfrm>
            <a:prstGeom prst="rect">
              <a:avLst/>
            </a:prstGeom>
          </p:spPr>
        </p:pic>
        <p:sp>
          <p:nvSpPr>
            <p:cNvPr id="20" name="TextBox 19">
              <a:extLst>
                <a:ext uri="{FF2B5EF4-FFF2-40B4-BE49-F238E27FC236}">
                  <a16:creationId xmlns:a16="http://schemas.microsoft.com/office/drawing/2014/main" id="{F682C9A6-61AB-727A-CE9C-35F7E1E18E01}"/>
                </a:ext>
              </a:extLst>
            </p:cNvPr>
            <p:cNvSpPr txBox="1"/>
            <p:nvPr/>
          </p:nvSpPr>
          <p:spPr>
            <a:xfrm>
              <a:off x="2593355" y="3845547"/>
              <a:ext cx="1209443" cy="365039"/>
            </a:xfrm>
            <a:prstGeom prst="rect">
              <a:avLst/>
            </a:prstGeom>
            <a:solidFill>
              <a:schemeClr val="accent1">
                <a:tint val="20000"/>
              </a:schemeClr>
            </a:solidFill>
          </p:spPr>
          <p:txBody>
            <a:bodyPr wrap="square" rtlCol="0">
              <a:spAutoFit/>
            </a:bodyPr>
            <a:lstStyle/>
            <a:p>
              <a:r>
                <a:rPr lang="en-US" dirty="0">
                  <a:solidFill>
                    <a:srgbClr val="FF0000"/>
                  </a:solidFill>
                </a:rPr>
                <a:t>Montreal</a:t>
              </a:r>
              <a:endParaRPr lang="en-CA" dirty="0">
                <a:solidFill>
                  <a:srgbClr val="FF0000"/>
                </a:solidFill>
              </a:endParaRPr>
            </a:p>
          </p:txBody>
        </p:sp>
        <p:sp>
          <p:nvSpPr>
            <p:cNvPr id="23" name="TextBox 22">
              <a:extLst>
                <a:ext uri="{FF2B5EF4-FFF2-40B4-BE49-F238E27FC236}">
                  <a16:creationId xmlns:a16="http://schemas.microsoft.com/office/drawing/2014/main" id="{069D45DB-E334-1DF8-30E3-086C2EC88CE6}"/>
                </a:ext>
              </a:extLst>
            </p:cNvPr>
            <p:cNvSpPr txBox="1"/>
            <p:nvPr/>
          </p:nvSpPr>
          <p:spPr>
            <a:xfrm>
              <a:off x="2783632" y="1596854"/>
              <a:ext cx="1008112" cy="369332"/>
            </a:xfrm>
            <a:prstGeom prst="rect">
              <a:avLst/>
            </a:prstGeom>
            <a:solidFill>
              <a:schemeClr val="accent1">
                <a:tint val="20000"/>
              </a:schemeClr>
            </a:solidFill>
          </p:spPr>
          <p:txBody>
            <a:bodyPr wrap="square" rtlCol="0">
              <a:spAutoFit/>
            </a:bodyPr>
            <a:lstStyle/>
            <a:p>
              <a:r>
                <a:rPr lang="en-US" dirty="0">
                  <a:solidFill>
                    <a:srgbClr val="0000FF"/>
                  </a:solidFill>
                </a:rPr>
                <a:t>Current</a:t>
              </a:r>
              <a:endParaRPr lang="en-CA" dirty="0">
                <a:solidFill>
                  <a:srgbClr val="0000FF"/>
                </a:solidFill>
              </a:endParaRPr>
            </a:p>
          </p:txBody>
        </p:sp>
      </p:grpSp>
      <p:grpSp>
        <p:nvGrpSpPr>
          <p:cNvPr id="26" name="Group 25">
            <a:extLst>
              <a:ext uri="{FF2B5EF4-FFF2-40B4-BE49-F238E27FC236}">
                <a16:creationId xmlns:a16="http://schemas.microsoft.com/office/drawing/2014/main" id="{E586C972-52CC-657F-86B0-DAEC7E0C9523}"/>
              </a:ext>
            </a:extLst>
          </p:cNvPr>
          <p:cNvGrpSpPr/>
          <p:nvPr/>
        </p:nvGrpSpPr>
        <p:grpSpPr>
          <a:xfrm>
            <a:off x="4511824" y="1413063"/>
            <a:ext cx="3600400" cy="2782127"/>
            <a:chOff x="4367808" y="1564580"/>
            <a:chExt cx="3600400" cy="2782127"/>
          </a:xfrm>
        </p:grpSpPr>
        <p:pic>
          <p:nvPicPr>
            <p:cNvPr id="18" name="Picture 17" descr="A map of a city&#10;&#10;Description automatically generated">
              <a:extLst>
                <a:ext uri="{FF2B5EF4-FFF2-40B4-BE49-F238E27FC236}">
                  <a16:creationId xmlns:a16="http://schemas.microsoft.com/office/drawing/2014/main" id="{4376208F-F1FC-B87B-0ABD-17F564345D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7808" y="1564580"/>
              <a:ext cx="3600400" cy="2782127"/>
            </a:xfrm>
            <a:prstGeom prst="rect">
              <a:avLst/>
            </a:prstGeom>
          </p:spPr>
        </p:pic>
        <p:sp>
          <p:nvSpPr>
            <p:cNvPr id="21" name="TextBox 20">
              <a:extLst>
                <a:ext uri="{FF2B5EF4-FFF2-40B4-BE49-F238E27FC236}">
                  <a16:creationId xmlns:a16="http://schemas.microsoft.com/office/drawing/2014/main" id="{48378618-4D3D-49D1-0621-A55C6A5496D0}"/>
                </a:ext>
              </a:extLst>
            </p:cNvPr>
            <p:cNvSpPr txBox="1"/>
            <p:nvPr/>
          </p:nvSpPr>
          <p:spPr>
            <a:xfrm>
              <a:off x="6816080" y="3904926"/>
              <a:ext cx="1080119" cy="369332"/>
            </a:xfrm>
            <a:prstGeom prst="rect">
              <a:avLst/>
            </a:prstGeom>
            <a:solidFill>
              <a:schemeClr val="accent1">
                <a:tint val="20000"/>
              </a:schemeClr>
            </a:solidFill>
          </p:spPr>
          <p:txBody>
            <a:bodyPr wrap="square" rtlCol="0">
              <a:spAutoFit/>
            </a:bodyPr>
            <a:lstStyle/>
            <a:p>
              <a:r>
                <a:rPr lang="en-US" dirty="0">
                  <a:solidFill>
                    <a:srgbClr val="FF0000"/>
                  </a:solidFill>
                </a:rPr>
                <a:t>Montreal</a:t>
              </a:r>
              <a:endParaRPr lang="en-CA" dirty="0">
                <a:solidFill>
                  <a:srgbClr val="FF0000"/>
                </a:solidFill>
              </a:endParaRPr>
            </a:p>
          </p:txBody>
        </p:sp>
        <p:sp>
          <p:nvSpPr>
            <p:cNvPr id="24" name="TextBox 23">
              <a:extLst>
                <a:ext uri="{FF2B5EF4-FFF2-40B4-BE49-F238E27FC236}">
                  <a16:creationId xmlns:a16="http://schemas.microsoft.com/office/drawing/2014/main" id="{65D539EC-3AD8-7F02-CB03-068153378DF8}"/>
                </a:ext>
              </a:extLst>
            </p:cNvPr>
            <p:cNvSpPr txBox="1"/>
            <p:nvPr/>
          </p:nvSpPr>
          <p:spPr>
            <a:xfrm>
              <a:off x="6816080" y="1626665"/>
              <a:ext cx="1090878" cy="369332"/>
            </a:xfrm>
            <a:prstGeom prst="rect">
              <a:avLst/>
            </a:prstGeom>
            <a:solidFill>
              <a:schemeClr val="accent1">
                <a:tint val="20000"/>
              </a:schemeClr>
            </a:solidFill>
          </p:spPr>
          <p:txBody>
            <a:bodyPr wrap="square" rtlCol="0">
              <a:spAutoFit/>
            </a:bodyPr>
            <a:lstStyle/>
            <a:p>
              <a:r>
                <a:rPr lang="en-US" dirty="0">
                  <a:solidFill>
                    <a:srgbClr val="0000FF"/>
                  </a:solidFill>
                </a:rPr>
                <a:t>Updated</a:t>
              </a:r>
              <a:endParaRPr lang="en-CA" dirty="0">
                <a:solidFill>
                  <a:srgbClr val="0000FF"/>
                </a:solidFill>
              </a:endParaRPr>
            </a:p>
          </p:txBody>
        </p:sp>
      </p:grpSp>
      <p:sp>
        <p:nvSpPr>
          <p:cNvPr id="25" name="Arrow: Right 24">
            <a:extLst>
              <a:ext uri="{FF2B5EF4-FFF2-40B4-BE49-F238E27FC236}">
                <a16:creationId xmlns:a16="http://schemas.microsoft.com/office/drawing/2014/main" id="{1A963D41-5017-6322-6239-48C531DA694D}"/>
              </a:ext>
            </a:extLst>
          </p:cNvPr>
          <p:cNvSpPr/>
          <p:nvPr/>
        </p:nvSpPr>
        <p:spPr>
          <a:xfrm>
            <a:off x="3957276" y="2749129"/>
            <a:ext cx="576064" cy="21602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TextBox 27">
            <a:extLst>
              <a:ext uri="{FF2B5EF4-FFF2-40B4-BE49-F238E27FC236}">
                <a16:creationId xmlns:a16="http://schemas.microsoft.com/office/drawing/2014/main" id="{AA074CFB-AB4E-8D15-7303-45EE6300BBF3}"/>
              </a:ext>
            </a:extLst>
          </p:cNvPr>
          <p:cNvSpPr txBox="1"/>
          <p:nvPr/>
        </p:nvSpPr>
        <p:spPr>
          <a:xfrm>
            <a:off x="-3651" y="4189575"/>
            <a:ext cx="12192000" cy="2677656"/>
          </a:xfrm>
          <a:prstGeom prst="rect">
            <a:avLst/>
          </a:prstGeom>
          <a:solidFill>
            <a:schemeClr val="accent1">
              <a:tint val="20000"/>
            </a:schemeClr>
          </a:solidFill>
        </p:spPr>
        <p:txBody>
          <a:bodyPr wrap="square">
            <a:spAutoFit/>
          </a:bodyPr>
          <a:lstStyle/>
          <a:p>
            <a:pPr marL="285750" indent="-285750">
              <a:buFont typeface="Arial" panose="020B0604020202020204" pitchFamily="34" charset="0"/>
              <a:buChar char="•"/>
            </a:pPr>
            <a:r>
              <a:rPr lang="en-US" sz="2400" dirty="0"/>
              <a:t>For Quebec, currently only arterial road (</a:t>
            </a:r>
            <a:r>
              <a:rPr lang="en-US" sz="2400" dirty="0">
                <a:solidFill>
                  <a:srgbClr val="0000FF"/>
                </a:solidFill>
              </a:rPr>
              <a:t>blue lines</a:t>
            </a:r>
            <a:r>
              <a:rPr lang="en-US" sz="2400" dirty="0"/>
              <a:t>) is classified as </a:t>
            </a:r>
            <a:r>
              <a:rPr lang="en-US" sz="2400" dirty="0">
                <a:solidFill>
                  <a:srgbClr val="0000FF"/>
                </a:solidFill>
              </a:rPr>
              <a:t>Unrestricted Road surrogate</a:t>
            </a:r>
          </a:p>
          <a:p>
            <a:pPr marL="285750" indent="-285750">
              <a:buFont typeface="Arial" panose="020B0604020202020204" pitchFamily="34" charset="0"/>
              <a:buChar char="•"/>
            </a:pPr>
            <a:r>
              <a:rPr lang="en-US" sz="2400" dirty="0"/>
              <a:t>Unreasonable small number of Unrestricted Roads within the downtown area and almost no Unrestricted Roads outside the city</a:t>
            </a:r>
            <a:endParaRPr lang="en-US" sz="2400" dirty="0">
              <a:solidFill>
                <a:srgbClr val="0000FF"/>
              </a:solidFill>
            </a:endParaRPr>
          </a:p>
          <a:p>
            <a:pPr marL="285750" indent="-285750">
              <a:buFont typeface="Arial" panose="020B0604020202020204" pitchFamily="34" charset="0"/>
              <a:buChar char="•"/>
            </a:pPr>
            <a:r>
              <a:rPr lang="en-US" sz="2400" dirty="0"/>
              <a:t>Collectors is added for </a:t>
            </a:r>
            <a:r>
              <a:rPr lang="en-US" sz="2400" dirty="0">
                <a:solidFill>
                  <a:srgbClr val="0000FF"/>
                </a:solidFill>
              </a:rPr>
              <a:t>Unrestricted Road surrogate</a:t>
            </a:r>
            <a:r>
              <a:rPr lang="en-US" sz="2400" dirty="0"/>
              <a:t>, large increase of unrestricted road for downtown Montreal, but also adding new unrestricted roads to suburban and smaller cities/towns </a:t>
            </a:r>
          </a:p>
        </p:txBody>
      </p:sp>
    </p:spTree>
    <p:extLst>
      <p:ext uri="{BB962C8B-B14F-4D97-AF65-F5344CB8AC3E}">
        <p14:creationId xmlns:p14="http://schemas.microsoft.com/office/powerpoint/2010/main" val="1912695205"/>
      </p:ext>
    </p:extLst>
  </p:cSld>
  <p:clrMapOvr>
    <a:masterClrMapping/>
  </p:clrMapOvr>
  <mc:AlternateContent xmlns:mc="http://schemas.openxmlformats.org/markup-compatibility/2006" xmlns:p14="http://schemas.microsoft.com/office/powerpoint/2010/main">
    <mc:Choice Requires="p14">
      <p:transition spd="slow" p14:dur="2000" advTm="77833"/>
    </mc:Choice>
    <mc:Fallback xmlns="">
      <p:transition spd="slow" advTm="77833"/>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a city&#10;&#10;Description automatically generated">
            <a:extLst>
              <a:ext uri="{FF2B5EF4-FFF2-40B4-BE49-F238E27FC236}">
                <a16:creationId xmlns:a16="http://schemas.microsoft.com/office/drawing/2014/main" id="{6C5DC390-851A-48C5-1D1A-8BF99BE79C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268" y="1493562"/>
            <a:ext cx="3816424" cy="2949055"/>
          </a:xfrm>
          <a:prstGeom prst="rect">
            <a:avLst/>
          </a:prstGeom>
        </p:spPr>
      </p:pic>
      <p:grpSp>
        <p:nvGrpSpPr>
          <p:cNvPr id="8" name="Group 7">
            <a:extLst>
              <a:ext uri="{FF2B5EF4-FFF2-40B4-BE49-F238E27FC236}">
                <a16:creationId xmlns:a16="http://schemas.microsoft.com/office/drawing/2014/main" id="{5D9EB7FD-A119-F270-388F-002021393F9C}"/>
              </a:ext>
            </a:extLst>
          </p:cNvPr>
          <p:cNvGrpSpPr/>
          <p:nvPr/>
        </p:nvGrpSpPr>
        <p:grpSpPr>
          <a:xfrm>
            <a:off x="4444924" y="1493562"/>
            <a:ext cx="3816424" cy="2974807"/>
            <a:chOff x="3139440" y="3392805"/>
            <a:chExt cx="4526280" cy="3497580"/>
          </a:xfrm>
        </p:grpSpPr>
        <p:pic>
          <p:nvPicPr>
            <p:cNvPr id="4" name="Picture 3" descr="A map of a city&#10;&#10;Description automatically generated">
              <a:extLst>
                <a:ext uri="{FF2B5EF4-FFF2-40B4-BE49-F238E27FC236}">
                  <a16:creationId xmlns:a16="http://schemas.microsoft.com/office/drawing/2014/main" id="{A11B0C7D-3FE8-2BF7-1421-52B2F6C406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9440" y="3392805"/>
              <a:ext cx="4526280" cy="3497580"/>
            </a:xfrm>
            <a:prstGeom prst="rect">
              <a:avLst/>
            </a:prstGeom>
          </p:spPr>
        </p:pic>
        <p:sp>
          <p:nvSpPr>
            <p:cNvPr id="5" name="Oval 4">
              <a:extLst>
                <a:ext uri="{FF2B5EF4-FFF2-40B4-BE49-F238E27FC236}">
                  <a16:creationId xmlns:a16="http://schemas.microsoft.com/office/drawing/2014/main" id="{E8B3B7F6-10B8-2B52-11F1-273C91C3A8D6}"/>
                </a:ext>
              </a:extLst>
            </p:cNvPr>
            <p:cNvSpPr/>
            <p:nvPr/>
          </p:nvSpPr>
          <p:spPr>
            <a:xfrm>
              <a:off x="3319534" y="4305442"/>
              <a:ext cx="814316" cy="552308"/>
            </a:xfrm>
            <a:prstGeom prst="ellipse">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Oval 5">
              <a:extLst>
                <a:ext uri="{FF2B5EF4-FFF2-40B4-BE49-F238E27FC236}">
                  <a16:creationId xmlns:a16="http://schemas.microsoft.com/office/drawing/2014/main" id="{19EC3DA9-DDB7-424F-7DFD-D51EAFFC6AEB}"/>
                </a:ext>
              </a:extLst>
            </p:cNvPr>
            <p:cNvSpPr/>
            <p:nvPr/>
          </p:nvSpPr>
          <p:spPr>
            <a:xfrm>
              <a:off x="6366653" y="4107371"/>
              <a:ext cx="814316" cy="552308"/>
            </a:xfrm>
            <a:prstGeom prst="ellipse">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Oval 6">
              <a:extLst>
                <a:ext uri="{FF2B5EF4-FFF2-40B4-BE49-F238E27FC236}">
                  <a16:creationId xmlns:a16="http://schemas.microsoft.com/office/drawing/2014/main" id="{29048E8C-4291-24C0-022E-E80AE1DD50F1}"/>
                </a:ext>
              </a:extLst>
            </p:cNvPr>
            <p:cNvSpPr/>
            <p:nvPr/>
          </p:nvSpPr>
          <p:spPr>
            <a:xfrm>
              <a:off x="4198692" y="6209877"/>
              <a:ext cx="814316" cy="552308"/>
            </a:xfrm>
            <a:prstGeom prst="ellipse">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aphicFrame>
        <p:nvGraphicFramePr>
          <p:cNvPr id="17" name="Table 16">
            <a:extLst>
              <a:ext uri="{FF2B5EF4-FFF2-40B4-BE49-F238E27FC236}">
                <a16:creationId xmlns:a16="http://schemas.microsoft.com/office/drawing/2014/main" id="{C29211F0-74C0-9346-A3C8-F804B536145F}"/>
              </a:ext>
            </a:extLst>
          </p:cNvPr>
          <p:cNvGraphicFramePr>
            <a:graphicFrameLocks noGrp="1"/>
          </p:cNvGraphicFramePr>
          <p:nvPr/>
        </p:nvGraphicFramePr>
        <p:xfrm>
          <a:off x="8319247" y="1636482"/>
          <a:ext cx="3816424" cy="2613660"/>
        </p:xfrm>
        <a:graphic>
          <a:graphicData uri="http://schemas.openxmlformats.org/drawingml/2006/table">
            <a:tbl>
              <a:tblPr>
                <a:tableStyleId>{5C22544A-7EE6-4342-B048-85BDC9FD1C3A}</a:tableStyleId>
              </a:tblPr>
              <a:tblGrid>
                <a:gridCol w="3816424">
                  <a:extLst>
                    <a:ext uri="{9D8B030D-6E8A-4147-A177-3AD203B41FA5}">
                      <a16:colId xmlns:a16="http://schemas.microsoft.com/office/drawing/2014/main" val="1892266201"/>
                    </a:ext>
                  </a:extLst>
                </a:gridCol>
              </a:tblGrid>
              <a:tr h="323230">
                <a:tc>
                  <a:txBody>
                    <a:bodyPr/>
                    <a:lstStyle/>
                    <a:p>
                      <a:pPr algn="ctr" fontAlgn="b"/>
                      <a:r>
                        <a:rPr lang="en-US" sz="2400" b="1" i="0" u="none" strike="noStrike" dirty="0">
                          <a:solidFill>
                            <a:srgbClr val="0000FF"/>
                          </a:solidFill>
                          <a:effectLst/>
                          <a:latin typeface="Aptos Narrow" panose="020B0004020202020204" pitchFamily="34" charset="0"/>
                        </a:rPr>
                        <a:t>Inventory Road Type</a:t>
                      </a:r>
                      <a:endParaRPr lang="en-CA" sz="2400" b="1" i="0" u="none" strike="noStrike" dirty="0">
                        <a:solidFill>
                          <a:srgbClr val="0000FF"/>
                        </a:solidFill>
                        <a:effectLst/>
                        <a:latin typeface="Aptos Narrow" panose="020B0004020202020204" pitchFamily="34" charset="0"/>
                      </a:endParaRPr>
                    </a:p>
                  </a:txBody>
                  <a:tcPr marL="7620" marR="7620" marT="7620" marB="0" anchor="b"/>
                </a:tc>
                <a:extLst>
                  <a:ext uri="{0D108BD9-81ED-4DB2-BD59-A6C34878D82A}">
                    <a16:rowId xmlns:a16="http://schemas.microsoft.com/office/drawing/2014/main" val="468656464"/>
                  </a:ext>
                </a:extLst>
              </a:tr>
              <a:tr h="323230">
                <a:tc>
                  <a:txBody>
                    <a:bodyPr/>
                    <a:lstStyle/>
                    <a:p>
                      <a:pPr algn="l" fontAlgn="b"/>
                      <a:r>
                        <a:rPr lang="en-CA" sz="2400" u="none" strike="noStrike" dirty="0">
                          <a:effectLst/>
                        </a:rPr>
                        <a:t>Off-network</a:t>
                      </a:r>
                      <a:endParaRPr lang="en-CA" sz="2400" b="0" i="0" u="none" strike="noStrike" dirty="0">
                        <a:solidFill>
                          <a:srgbClr val="000000"/>
                        </a:solidFill>
                        <a:effectLst/>
                        <a:latin typeface="Aptos Narrow" panose="020B0004020202020204" pitchFamily="34" charset="0"/>
                      </a:endParaRPr>
                    </a:p>
                  </a:txBody>
                  <a:tcPr marL="7620" marR="7620" marT="7620" marB="0" anchor="b"/>
                </a:tc>
                <a:extLst>
                  <a:ext uri="{0D108BD9-81ED-4DB2-BD59-A6C34878D82A}">
                    <a16:rowId xmlns:a16="http://schemas.microsoft.com/office/drawing/2014/main" val="2004805689"/>
                  </a:ext>
                </a:extLst>
              </a:tr>
              <a:tr h="323230">
                <a:tc>
                  <a:txBody>
                    <a:bodyPr/>
                    <a:lstStyle/>
                    <a:p>
                      <a:pPr algn="l" fontAlgn="b"/>
                      <a:r>
                        <a:rPr lang="en-CA" sz="2400" u="none" strike="noStrike" dirty="0">
                          <a:effectLst/>
                        </a:rPr>
                        <a:t>Off-Network Idling</a:t>
                      </a:r>
                      <a:endParaRPr lang="en-CA" sz="2400" b="0" i="0" u="none" strike="noStrike" dirty="0">
                        <a:solidFill>
                          <a:srgbClr val="000000"/>
                        </a:solidFill>
                        <a:effectLst/>
                        <a:latin typeface="Aptos Narrow" panose="020B0004020202020204" pitchFamily="34" charset="0"/>
                      </a:endParaRPr>
                    </a:p>
                  </a:txBody>
                  <a:tcPr marL="7620" marR="7620" marT="7620" marB="0" anchor="b"/>
                </a:tc>
                <a:extLst>
                  <a:ext uri="{0D108BD9-81ED-4DB2-BD59-A6C34878D82A}">
                    <a16:rowId xmlns:a16="http://schemas.microsoft.com/office/drawing/2014/main" val="1298310338"/>
                  </a:ext>
                </a:extLst>
              </a:tr>
              <a:tr h="323230">
                <a:tc>
                  <a:txBody>
                    <a:bodyPr/>
                    <a:lstStyle/>
                    <a:p>
                      <a:pPr algn="l" fontAlgn="b"/>
                      <a:r>
                        <a:rPr lang="en-CA" sz="2400" u="none" strike="noStrike" dirty="0">
                          <a:effectLst/>
                        </a:rPr>
                        <a:t>Rural Restricted Access</a:t>
                      </a:r>
                      <a:endParaRPr lang="en-CA" sz="2400" b="0" i="0" u="none" strike="noStrike" dirty="0">
                        <a:solidFill>
                          <a:srgbClr val="000000"/>
                        </a:solidFill>
                        <a:effectLst/>
                        <a:latin typeface="Aptos Narrow" panose="020B0004020202020204" pitchFamily="34" charset="0"/>
                      </a:endParaRPr>
                    </a:p>
                  </a:txBody>
                  <a:tcPr marL="7620" marR="7620" marT="7620" marB="0" anchor="b"/>
                </a:tc>
                <a:extLst>
                  <a:ext uri="{0D108BD9-81ED-4DB2-BD59-A6C34878D82A}">
                    <a16:rowId xmlns:a16="http://schemas.microsoft.com/office/drawing/2014/main" val="2813010522"/>
                  </a:ext>
                </a:extLst>
              </a:tr>
              <a:tr h="323230">
                <a:tc>
                  <a:txBody>
                    <a:bodyPr/>
                    <a:lstStyle/>
                    <a:p>
                      <a:pPr algn="l" fontAlgn="b"/>
                      <a:r>
                        <a:rPr lang="en-CA" sz="2400" u="none" strike="noStrike" dirty="0">
                          <a:effectLst/>
                        </a:rPr>
                        <a:t>Rural Unrestricted Access</a:t>
                      </a:r>
                      <a:endParaRPr lang="en-CA" sz="2400" b="0" i="0" u="none" strike="noStrike" dirty="0">
                        <a:solidFill>
                          <a:srgbClr val="000000"/>
                        </a:solidFill>
                        <a:effectLst/>
                        <a:latin typeface="Aptos Narrow" panose="020B0004020202020204" pitchFamily="34" charset="0"/>
                      </a:endParaRPr>
                    </a:p>
                  </a:txBody>
                  <a:tcPr marL="7620" marR="7620" marT="7620" marB="0" anchor="b"/>
                </a:tc>
                <a:extLst>
                  <a:ext uri="{0D108BD9-81ED-4DB2-BD59-A6C34878D82A}">
                    <a16:rowId xmlns:a16="http://schemas.microsoft.com/office/drawing/2014/main" val="2879884037"/>
                  </a:ext>
                </a:extLst>
              </a:tr>
              <a:tr h="323230">
                <a:tc>
                  <a:txBody>
                    <a:bodyPr/>
                    <a:lstStyle/>
                    <a:p>
                      <a:pPr algn="l" fontAlgn="b"/>
                      <a:r>
                        <a:rPr lang="en-CA" sz="2400" u="none" strike="noStrike" dirty="0">
                          <a:effectLst/>
                        </a:rPr>
                        <a:t>Urban Restricted Access</a:t>
                      </a:r>
                      <a:endParaRPr lang="en-CA" sz="2400" b="0" i="0" u="none" strike="noStrike" dirty="0">
                        <a:solidFill>
                          <a:srgbClr val="000000"/>
                        </a:solidFill>
                        <a:effectLst/>
                        <a:latin typeface="Aptos Narrow" panose="020B0004020202020204" pitchFamily="34" charset="0"/>
                      </a:endParaRPr>
                    </a:p>
                  </a:txBody>
                  <a:tcPr marL="7620" marR="7620" marT="7620" marB="0" anchor="b"/>
                </a:tc>
                <a:extLst>
                  <a:ext uri="{0D108BD9-81ED-4DB2-BD59-A6C34878D82A}">
                    <a16:rowId xmlns:a16="http://schemas.microsoft.com/office/drawing/2014/main" val="1444965965"/>
                  </a:ext>
                </a:extLst>
              </a:tr>
              <a:tr h="323230">
                <a:tc>
                  <a:txBody>
                    <a:bodyPr/>
                    <a:lstStyle/>
                    <a:p>
                      <a:pPr algn="l" fontAlgn="b"/>
                      <a:r>
                        <a:rPr lang="en-CA" sz="2400" u="none" strike="noStrike" dirty="0">
                          <a:effectLst/>
                        </a:rPr>
                        <a:t>Urban Unrestricted Access</a:t>
                      </a:r>
                      <a:endParaRPr lang="en-CA" sz="2400" b="0" i="0" u="none" strike="noStrike" dirty="0">
                        <a:solidFill>
                          <a:srgbClr val="000000"/>
                        </a:solidFill>
                        <a:effectLst/>
                        <a:latin typeface="Aptos Narrow" panose="020B0004020202020204" pitchFamily="34" charset="0"/>
                      </a:endParaRPr>
                    </a:p>
                  </a:txBody>
                  <a:tcPr marL="7620" marR="7620" marT="7620" marB="0" anchor="b"/>
                </a:tc>
                <a:extLst>
                  <a:ext uri="{0D108BD9-81ED-4DB2-BD59-A6C34878D82A}">
                    <a16:rowId xmlns:a16="http://schemas.microsoft.com/office/drawing/2014/main" val="3080676580"/>
                  </a:ext>
                </a:extLst>
              </a:tr>
            </a:tbl>
          </a:graphicData>
        </a:graphic>
      </p:graphicFrame>
      <p:sp>
        <p:nvSpPr>
          <p:cNvPr id="20" name="TextBox 19">
            <a:extLst>
              <a:ext uri="{FF2B5EF4-FFF2-40B4-BE49-F238E27FC236}">
                <a16:creationId xmlns:a16="http://schemas.microsoft.com/office/drawing/2014/main" id="{F682C9A6-61AB-727A-CE9C-35F7E1E18E01}"/>
              </a:ext>
            </a:extLst>
          </p:cNvPr>
          <p:cNvSpPr txBox="1"/>
          <p:nvPr/>
        </p:nvSpPr>
        <p:spPr>
          <a:xfrm>
            <a:off x="2680581" y="3992696"/>
            <a:ext cx="1276695" cy="369332"/>
          </a:xfrm>
          <a:prstGeom prst="rect">
            <a:avLst/>
          </a:prstGeom>
          <a:solidFill>
            <a:schemeClr val="accent1">
              <a:tint val="20000"/>
            </a:schemeClr>
          </a:solidFill>
        </p:spPr>
        <p:txBody>
          <a:bodyPr wrap="square" rtlCol="0">
            <a:spAutoFit/>
          </a:bodyPr>
          <a:lstStyle/>
          <a:p>
            <a:r>
              <a:rPr lang="en-US" dirty="0">
                <a:solidFill>
                  <a:srgbClr val="FF0000"/>
                </a:solidFill>
              </a:rPr>
              <a:t>Edmonton</a:t>
            </a:r>
            <a:endParaRPr lang="en-CA" dirty="0">
              <a:solidFill>
                <a:srgbClr val="FF0000"/>
              </a:solidFill>
            </a:endParaRPr>
          </a:p>
        </p:txBody>
      </p:sp>
      <p:sp>
        <p:nvSpPr>
          <p:cNvPr id="23" name="TextBox 22">
            <a:extLst>
              <a:ext uri="{FF2B5EF4-FFF2-40B4-BE49-F238E27FC236}">
                <a16:creationId xmlns:a16="http://schemas.microsoft.com/office/drawing/2014/main" id="{069D45DB-E334-1DF8-30E3-086C2EC88CE6}"/>
              </a:ext>
            </a:extLst>
          </p:cNvPr>
          <p:cNvSpPr txBox="1"/>
          <p:nvPr/>
        </p:nvSpPr>
        <p:spPr>
          <a:xfrm>
            <a:off x="2924403" y="1653008"/>
            <a:ext cx="981150" cy="373676"/>
          </a:xfrm>
          <a:prstGeom prst="rect">
            <a:avLst/>
          </a:prstGeom>
          <a:solidFill>
            <a:schemeClr val="accent1">
              <a:tint val="20000"/>
            </a:schemeClr>
          </a:solidFill>
        </p:spPr>
        <p:txBody>
          <a:bodyPr wrap="square" rtlCol="0">
            <a:spAutoFit/>
          </a:bodyPr>
          <a:lstStyle/>
          <a:p>
            <a:r>
              <a:rPr lang="en-US" dirty="0">
                <a:solidFill>
                  <a:srgbClr val="0000FF"/>
                </a:solidFill>
              </a:rPr>
              <a:t>Current</a:t>
            </a:r>
            <a:endParaRPr lang="en-CA" dirty="0">
              <a:solidFill>
                <a:srgbClr val="0000FF"/>
              </a:solidFill>
            </a:endParaRPr>
          </a:p>
        </p:txBody>
      </p:sp>
      <p:sp>
        <p:nvSpPr>
          <p:cNvPr id="21" name="TextBox 20">
            <a:extLst>
              <a:ext uri="{FF2B5EF4-FFF2-40B4-BE49-F238E27FC236}">
                <a16:creationId xmlns:a16="http://schemas.microsoft.com/office/drawing/2014/main" id="{48378618-4D3D-49D1-0621-A55C6A5496D0}"/>
              </a:ext>
            </a:extLst>
          </p:cNvPr>
          <p:cNvSpPr txBox="1"/>
          <p:nvPr/>
        </p:nvSpPr>
        <p:spPr>
          <a:xfrm>
            <a:off x="6854032" y="3995772"/>
            <a:ext cx="1330200" cy="369332"/>
          </a:xfrm>
          <a:prstGeom prst="rect">
            <a:avLst/>
          </a:prstGeom>
          <a:solidFill>
            <a:schemeClr val="accent1">
              <a:tint val="20000"/>
            </a:schemeClr>
          </a:solidFill>
        </p:spPr>
        <p:txBody>
          <a:bodyPr wrap="square" rtlCol="0">
            <a:spAutoFit/>
          </a:bodyPr>
          <a:lstStyle/>
          <a:p>
            <a:r>
              <a:rPr lang="en-US" dirty="0">
                <a:solidFill>
                  <a:srgbClr val="FF0000"/>
                </a:solidFill>
              </a:rPr>
              <a:t>Edmonton</a:t>
            </a:r>
            <a:endParaRPr lang="en-CA" dirty="0">
              <a:solidFill>
                <a:srgbClr val="FF0000"/>
              </a:solidFill>
            </a:endParaRPr>
          </a:p>
        </p:txBody>
      </p:sp>
      <p:sp>
        <p:nvSpPr>
          <p:cNvPr id="24" name="TextBox 23">
            <a:extLst>
              <a:ext uri="{FF2B5EF4-FFF2-40B4-BE49-F238E27FC236}">
                <a16:creationId xmlns:a16="http://schemas.microsoft.com/office/drawing/2014/main" id="{65D539EC-3AD8-7F02-CB03-068153378DF8}"/>
              </a:ext>
            </a:extLst>
          </p:cNvPr>
          <p:cNvSpPr txBox="1"/>
          <p:nvPr/>
        </p:nvSpPr>
        <p:spPr>
          <a:xfrm>
            <a:off x="6960096" y="1637317"/>
            <a:ext cx="1090878" cy="369332"/>
          </a:xfrm>
          <a:prstGeom prst="rect">
            <a:avLst/>
          </a:prstGeom>
          <a:solidFill>
            <a:schemeClr val="accent1">
              <a:tint val="20000"/>
            </a:schemeClr>
          </a:solidFill>
        </p:spPr>
        <p:txBody>
          <a:bodyPr wrap="square" rtlCol="0">
            <a:spAutoFit/>
          </a:bodyPr>
          <a:lstStyle/>
          <a:p>
            <a:r>
              <a:rPr lang="en-US" dirty="0">
                <a:solidFill>
                  <a:srgbClr val="0000FF"/>
                </a:solidFill>
              </a:rPr>
              <a:t>Updated</a:t>
            </a:r>
            <a:endParaRPr lang="en-CA" dirty="0">
              <a:solidFill>
                <a:srgbClr val="0000FF"/>
              </a:solidFill>
            </a:endParaRPr>
          </a:p>
        </p:txBody>
      </p:sp>
      <p:sp>
        <p:nvSpPr>
          <p:cNvPr id="25" name="Arrow: Right 24">
            <a:extLst>
              <a:ext uri="{FF2B5EF4-FFF2-40B4-BE49-F238E27FC236}">
                <a16:creationId xmlns:a16="http://schemas.microsoft.com/office/drawing/2014/main" id="{1A963D41-5017-6322-6239-48C531DA694D}"/>
              </a:ext>
            </a:extLst>
          </p:cNvPr>
          <p:cNvSpPr/>
          <p:nvPr/>
        </p:nvSpPr>
        <p:spPr>
          <a:xfrm>
            <a:off x="3916311" y="2922125"/>
            <a:ext cx="576064" cy="21602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TextBox 27">
            <a:extLst>
              <a:ext uri="{FF2B5EF4-FFF2-40B4-BE49-F238E27FC236}">
                <a16:creationId xmlns:a16="http://schemas.microsoft.com/office/drawing/2014/main" id="{AA074CFB-AB4E-8D15-7303-45EE6300BBF3}"/>
              </a:ext>
            </a:extLst>
          </p:cNvPr>
          <p:cNvSpPr txBox="1"/>
          <p:nvPr/>
        </p:nvSpPr>
        <p:spPr>
          <a:xfrm>
            <a:off x="-3651" y="4644958"/>
            <a:ext cx="12192000" cy="1569660"/>
          </a:xfrm>
          <a:prstGeom prst="rect">
            <a:avLst/>
          </a:prstGeom>
          <a:solidFill>
            <a:schemeClr val="accent1">
              <a:tint val="20000"/>
            </a:schemeClr>
          </a:solidFill>
        </p:spPr>
        <p:txBody>
          <a:bodyPr wrap="square">
            <a:spAutoFit/>
          </a:bodyPr>
          <a:lstStyle/>
          <a:p>
            <a:pPr marL="285750" indent="-285750">
              <a:buFont typeface="Arial" panose="020B0604020202020204" pitchFamily="34" charset="0"/>
              <a:buChar char="•"/>
            </a:pPr>
            <a:r>
              <a:rPr lang="en-US" sz="2400" dirty="0"/>
              <a:t>For Alberta, currently collectors are only added for a few large cities, such as Calgary and Edmonton, for </a:t>
            </a:r>
            <a:r>
              <a:rPr lang="en-US" sz="2400" dirty="0">
                <a:solidFill>
                  <a:srgbClr val="0000FF"/>
                </a:solidFill>
              </a:rPr>
              <a:t>Unrestricted Road surrogate</a:t>
            </a:r>
          </a:p>
          <a:p>
            <a:pPr marL="285750" indent="-285750">
              <a:buFont typeface="Arial" panose="020B0604020202020204" pitchFamily="34" charset="0"/>
              <a:buChar char="•"/>
            </a:pPr>
            <a:r>
              <a:rPr lang="en-US" sz="2400" dirty="0"/>
              <a:t>Most of the Urban Unrestricted Road emission is allocated to those large cities</a:t>
            </a:r>
          </a:p>
          <a:p>
            <a:pPr marL="285750" indent="-285750">
              <a:buFont typeface="Arial" panose="020B0604020202020204" pitchFamily="34" charset="0"/>
              <a:buChar char="•"/>
            </a:pPr>
            <a:r>
              <a:rPr lang="en-US" sz="2400" dirty="0"/>
              <a:t>As an update, collectors are added for smaller towns for </a:t>
            </a:r>
            <a:r>
              <a:rPr lang="en-US" sz="2400" dirty="0">
                <a:solidFill>
                  <a:srgbClr val="0000FF"/>
                </a:solidFill>
              </a:rPr>
              <a:t>Unrestricted Road surrogate</a:t>
            </a:r>
            <a:endParaRPr lang="en-US" sz="2400" dirty="0"/>
          </a:p>
        </p:txBody>
      </p:sp>
      <p:sp>
        <p:nvSpPr>
          <p:cNvPr id="12" name="Title 1">
            <a:extLst>
              <a:ext uri="{FF2B5EF4-FFF2-40B4-BE49-F238E27FC236}">
                <a16:creationId xmlns:a16="http://schemas.microsoft.com/office/drawing/2014/main" id="{E8B39F9E-8742-4EF3-EF0C-A80B0AB66769}"/>
              </a:ext>
            </a:extLst>
          </p:cNvPr>
          <p:cNvSpPr>
            <a:spLocks noGrp="1"/>
          </p:cNvSpPr>
          <p:nvPr>
            <p:ph type="ctrTitle"/>
          </p:nvPr>
        </p:nvSpPr>
        <p:spPr>
          <a:xfrm>
            <a:off x="62187" y="242311"/>
            <a:ext cx="12126162" cy="1024553"/>
          </a:xfrm>
        </p:spPr>
        <p:txBody>
          <a:bodyPr/>
          <a:lstStyle/>
          <a:p>
            <a:pPr algn="ctr">
              <a:spcAft>
                <a:spcPts val="2400"/>
              </a:spcAft>
              <a:buClr>
                <a:srgbClr val="008000"/>
              </a:buClr>
              <a:buSzPct val="150000"/>
            </a:pPr>
            <a:r>
              <a:rPr lang="en-US" altLang="en-US" sz="3600" dirty="0"/>
              <a:t>Updates to ON-road spatial surrogates</a:t>
            </a:r>
            <a:br>
              <a:rPr lang="en-US" altLang="en-US" sz="3600" dirty="0"/>
            </a:br>
            <a:r>
              <a:rPr lang="en-US" altLang="en-US" sz="2800" dirty="0">
                <a:solidFill>
                  <a:srgbClr val="0000FF"/>
                </a:solidFill>
              </a:rPr>
              <a:t>Example 2</a:t>
            </a:r>
          </a:p>
        </p:txBody>
      </p:sp>
    </p:spTree>
    <p:extLst>
      <p:ext uri="{BB962C8B-B14F-4D97-AF65-F5344CB8AC3E}">
        <p14:creationId xmlns:p14="http://schemas.microsoft.com/office/powerpoint/2010/main" val="4149067787"/>
      </p:ext>
    </p:extLst>
  </p:cSld>
  <p:clrMapOvr>
    <a:masterClrMapping/>
  </p:clrMapOvr>
  <mc:AlternateContent xmlns:mc="http://schemas.openxmlformats.org/markup-compatibility/2006" xmlns:p14="http://schemas.microsoft.com/office/powerpoint/2010/main">
    <mc:Choice Requires="p14">
      <p:transition spd="slow" p14:dur="2000" advTm="77833"/>
    </mc:Choice>
    <mc:Fallback xmlns="">
      <p:transition spd="slow" advTm="77833"/>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BADBA3D-E44A-6A02-291A-4FE94E4E8C73}"/>
              </a:ext>
            </a:extLst>
          </p:cNvPr>
          <p:cNvGrpSpPr/>
          <p:nvPr/>
        </p:nvGrpSpPr>
        <p:grpSpPr>
          <a:xfrm>
            <a:off x="4254" y="1448997"/>
            <a:ext cx="3822192" cy="2953512"/>
            <a:chOff x="4254" y="1448997"/>
            <a:chExt cx="3822192" cy="2953512"/>
          </a:xfrm>
        </p:grpSpPr>
        <p:pic>
          <p:nvPicPr>
            <p:cNvPr id="10" name="Picture 9" descr="A map of a city&#10;&#10;Description automatically generated">
              <a:extLst>
                <a:ext uri="{FF2B5EF4-FFF2-40B4-BE49-F238E27FC236}">
                  <a16:creationId xmlns:a16="http://schemas.microsoft.com/office/drawing/2014/main" id="{DEB15E13-071F-259F-D61B-C398D0EC68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4" y="1448997"/>
              <a:ext cx="3822192" cy="2953512"/>
            </a:xfrm>
            <a:prstGeom prst="rect">
              <a:avLst/>
            </a:prstGeom>
          </p:spPr>
        </p:pic>
        <p:sp>
          <p:nvSpPr>
            <p:cNvPr id="20" name="TextBox 19">
              <a:extLst>
                <a:ext uri="{FF2B5EF4-FFF2-40B4-BE49-F238E27FC236}">
                  <a16:creationId xmlns:a16="http://schemas.microsoft.com/office/drawing/2014/main" id="{F682C9A6-61AB-727A-CE9C-35F7E1E18E01}"/>
                </a:ext>
              </a:extLst>
            </p:cNvPr>
            <p:cNvSpPr txBox="1"/>
            <p:nvPr/>
          </p:nvSpPr>
          <p:spPr>
            <a:xfrm>
              <a:off x="2783632" y="3993037"/>
              <a:ext cx="981151" cy="369332"/>
            </a:xfrm>
            <a:prstGeom prst="rect">
              <a:avLst/>
            </a:prstGeom>
            <a:solidFill>
              <a:schemeClr val="accent1">
                <a:tint val="20000"/>
              </a:schemeClr>
            </a:solidFill>
          </p:spPr>
          <p:txBody>
            <a:bodyPr wrap="square" rtlCol="0">
              <a:spAutoFit/>
            </a:bodyPr>
            <a:lstStyle/>
            <a:p>
              <a:r>
                <a:rPr lang="en-US" dirty="0">
                  <a:solidFill>
                    <a:srgbClr val="FF0000"/>
                  </a:solidFill>
                </a:rPr>
                <a:t>Halifax</a:t>
              </a:r>
              <a:endParaRPr lang="en-CA" dirty="0">
                <a:solidFill>
                  <a:srgbClr val="FF0000"/>
                </a:solidFill>
              </a:endParaRPr>
            </a:p>
          </p:txBody>
        </p:sp>
        <p:sp>
          <p:nvSpPr>
            <p:cNvPr id="23" name="TextBox 22">
              <a:extLst>
                <a:ext uri="{FF2B5EF4-FFF2-40B4-BE49-F238E27FC236}">
                  <a16:creationId xmlns:a16="http://schemas.microsoft.com/office/drawing/2014/main" id="{069D45DB-E334-1DF8-30E3-086C2EC88CE6}"/>
                </a:ext>
              </a:extLst>
            </p:cNvPr>
            <p:cNvSpPr txBox="1"/>
            <p:nvPr/>
          </p:nvSpPr>
          <p:spPr>
            <a:xfrm>
              <a:off x="2772874" y="1517058"/>
              <a:ext cx="981150" cy="373676"/>
            </a:xfrm>
            <a:prstGeom prst="rect">
              <a:avLst/>
            </a:prstGeom>
            <a:solidFill>
              <a:schemeClr val="accent1">
                <a:tint val="20000"/>
              </a:schemeClr>
            </a:solidFill>
          </p:spPr>
          <p:txBody>
            <a:bodyPr wrap="square" rtlCol="0">
              <a:spAutoFit/>
            </a:bodyPr>
            <a:lstStyle/>
            <a:p>
              <a:r>
                <a:rPr lang="en-US" dirty="0">
                  <a:solidFill>
                    <a:srgbClr val="0000FF"/>
                  </a:solidFill>
                </a:rPr>
                <a:t>Current</a:t>
              </a:r>
              <a:endParaRPr lang="en-CA" dirty="0">
                <a:solidFill>
                  <a:srgbClr val="0000FF"/>
                </a:solidFill>
              </a:endParaRPr>
            </a:p>
          </p:txBody>
        </p:sp>
      </p:grpSp>
      <p:grpSp>
        <p:nvGrpSpPr>
          <p:cNvPr id="12" name="Group 11">
            <a:extLst>
              <a:ext uri="{FF2B5EF4-FFF2-40B4-BE49-F238E27FC236}">
                <a16:creationId xmlns:a16="http://schemas.microsoft.com/office/drawing/2014/main" id="{E862FB6E-74A7-5C61-9877-787F5AE5667A}"/>
              </a:ext>
            </a:extLst>
          </p:cNvPr>
          <p:cNvGrpSpPr/>
          <p:nvPr/>
        </p:nvGrpSpPr>
        <p:grpSpPr>
          <a:xfrm>
            <a:off x="4087135" y="1463040"/>
            <a:ext cx="3848799" cy="2974072"/>
            <a:chOff x="4335433" y="1463040"/>
            <a:chExt cx="3848799" cy="2974072"/>
          </a:xfrm>
        </p:grpSpPr>
        <p:pic>
          <p:nvPicPr>
            <p:cNvPr id="11" name="Picture 10" descr="A map of a city&#10;&#10;Description automatically generated">
              <a:extLst>
                <a:ext uri="{FF2B5EF4-FFF2-40B4-BE49-F238E27FC236}">
                  <a16:creationId xmlns:a16="http://schemas.microsoft.com/office/drawing/2014/main" id="{D1558229-DFA7-40CF-D397-3BC085F625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35433" y="1463040"/>
              <a:ext cx="3848799" cy="2974072"/>
            </a:xfrm>
            <a:prstGeom prst="rect">
              <a:avLst/>
            </a:prstGeom>
          </p:spPr>
        </p:pic>
        <p:sp>
          <p:nvSpPr>
            <p:cNvPr id="21" name="TextBox 20">
              <a:extLst>
                <a:ext uri="{FF2B5EF4-FFF2-40B4-BE49-F238E27FC236}">
                  <a16:creationId xmlns:a16="http://schemas.microsoft.com/office/drawing/2014/main" id="{48378618-4D3D-49D1-0621-A55C6A5496D0}"/>
                </a:ext>
              </a:extLst>
            </p:cNvPr>
            <p:cNvSpPr txBox="1"/>
            <p:nvPr/>
          </p:nvSpPr>
          <p:spPr>
            <a:xfrm>
              <a:off x="7142064" y="3993037"/>
              <a:ext cx="970160" cy="369332"/>
            </a:xfrm>
            <a:prstGeom prst="rect">
              <a:avLst/>
            </a:prstGeom>
            <a:solidFill>
              <a:schemeClr val="accent1">
                <a:tint val="20000"/>
              </a:schemeClr>
            </a:solidFill>
          </p:spPr>
          <p:txBody>
            <a:bodyPr wrap="square" rtlCol="0">
              <a:spAutoFit/>
            </a:bodyPr>
            <a:lstStyle/>
            <a:p>
              <a:r>
                <a:rPr lang="en-US" dirty="0">
                  <a:solidFill>
                    <a:srgbClr val="FF0000"/>
                  </a:solidFill>
                </a:rPr>
                <a:t>Halifax</a:t>
              </a:r>
              <a:endParaRPr lang="en-CA" dirty="0">
                <a:solidFill>
                  <a:srgbClr val="FF0000"/>
                </a:solidFill>
              </a:endParaRPr>
            </a:p>
          </p:txBody>
        </p:sp>
        <p:sp>
          <p:nvSpPr>
            <p:cNvPr id="24" name="TextBox 23">
              <a:extLst>
                <a:ext uri="{FF2B5EF4-FFF2-40B4-BE49-F238E27FC236}">
                  <a16:creationId xmlns:a16="http://schemas.microsoft.com/office/drawing/2014/main" id="{65D539EC-3AD8-7F02-CB03-068153378DF8}"/>
                </a:ext>
              </a:extLst>
            </p:cNvPr>
            <p:cNvSpPr txBox="1"/>
            <p:nvPr/>
          </p:nvSpPr>
          <p:spPr>
            <a:xfrm>
              <a:off x="7021346" y="1536742"/>
              <a:ext cx="1090878" cy="369332"/>
            </a:xfrm>
            <a:prstGeom prst="rect">
              <a:avLst/>
            </a:prstGeom>
            <a:solidFill>
              <a:schemeClr val="accent1">
                <a:tint val="20000"/>
              </a:schemeClr>
            </a:solidFill>
          </p:spPr>
          <p:txBody>
            <a:bodyPr wrap="square" rtlCol="0">
              <a:spAutoFit/>
            </a:bodyPr>
            <a:lstStyle/>
            <a:p>
              <a:r>
                <a:rPr lang="en-US" dirty="0">
                  <a:solidFill>
                    <a:srgbClr val="0000FF"/>
                  </a:solidFill>
                </a:rPr>
                <a:t>Updated</a:t>
              </a:r>
              <a:endParaRPr lang="en-CA" dirty="0">
                <a:solidFill>
                  <a:srgbClr val="0000FF"/>
                </a:solidFill>
              </a:endParaRPr>
            </a:p>
          </p:txBody>
        </p:sp>
      </p:grpSp>
      <p:sp>
        <p:nvSpPr>
          <p:cNvPr id="25" name="Arrow: Right 24">
            <a:extLst>
              <a:ext uri="{FF2B5EF4-FFF2-40B4-BE49-F238E27FC236}">
                <a16:creationId xmlns:a16="http://schemas.microsoft.com/office/drawing/2014/main" id="{1A963D41-5017-6322-6239-48C531DA694D}"/>
              </a:ext>
            </a:extLst>
          </p:cNvPr>
          <p:cNvSpPr/>
          <p:nvPr/>
        </p:nvSpPr>
        <p:spPr>
          <a:xfrm>
            <a:off x="3791744" y="2922124"/>
            <a:ext cx="327665" cy="21884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Picture 8" descr="Chart, histogram&#10;&#10;Description automatically generated">
            <a:extLst>
              <a:ext uri="{FF2B5EF4-FFF2-40B4-BE49-F238E27FC236}">
                <a16:creationId xmlns:a16="http://schemas.microsoft.com/office/drawing/2014/main" id="{D0413B55-9799-C9E9-379F-BFDAF7E8E6BE}"/>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263352" y="4505173"/>
            <a:ext cx="11593287" cy="2352827"/>
          </a:xfrm>
          <a:prstGeom prst="rect">
            <a:avLst/>
          </a:prstGeom>
        </p:spPr>
      </p:pic>
      <p:sp>
        <p:nvSpPr>
          <p:cNvPr id="28" name="TextBox 27">
            <a:extLst>
              <a:ext uri="{FF2B5EF4-FFF2-40B4-BE49-F238E27FC236}">
                <a16:creationId xmlns:a16="http://schemas.microsoft.com/office/drawing/2014/main" id="{AA074CFB-AB4E-8D15-7303-45EE6300BBF3}"/>
              </a:ext>
            </a:extLst>
          </p:cNvPr>
          <p:cNvSpPr txBox="1"/>
          <p:nvPr/>
        </p:nvSpPr>
        <p:spPr>
          <a:xfrm>
            <a:off x="7917685" y="1462132"/>
            <a:ext cx="4219496" cy="3785652"/>
          </a:xfrm>
          <a:prstGeom prst="rect">
            <a:avLst/>
          </a:prstGeom>
          <a:solidFill>
            <a:schemeClr val="accent1">
              <a:tint val="20000"/>
            </a:schemeClr>
          </a:solidFill>
        </p:spPr>
        <p:txBody>
          <a:bodyPr wrap="square">
            <a:spAutoFit/>
          </a:bodyPr>
          <a:lstStyle/>
          <a:p>
            <a:pPr marL="285750" indent="-285750">
              <a:buFont typeface="Arial" panose="020B0604020202020204" pitchFamily="34" charset="0"/>
              <a:buChar char="•"/>
            </a:pPr>
            <a:r>
              <a:rPr lang="en-US" sz="2400" dirty="0"/>
              <a:t>Currently almost no </a:t>
            </a:r>
            <a:r>
              <a:rPr lang="en-US" sz="2400" dirty="0">
                <a:solidFill>
                  <a:srgbClr val="0000FF"/>
                </a:solidFill>
              </a:rPr>
              <a:t>Unrestricted Roads </a:t>
            </a:r>
            <a:r>
              <a:rPr lang="en-US" sz="2400" dirty="0"/>
              <a:t>for the city of Halifax and NO</a:t>
            </a:r>
            <a:r>
              <a:rPr lang="en-US" sz="2400" baseline="-25000" dirty="0"/>
              <a:t>2 </a:t>
            </a:r>
            <a:r>
              <a:rPr lang="en-US" sz="2400" dirty="0"/>
              <a:t>is underpredicted</a:t>
            </a:r>
          </a:p>
          <a:p>
            <a:pPr marL="285750" indent="-285750">
              <a:buFont typeface="Arial" panose="020B0604020202020204" pitchFamily="34" charset="0"/>
              <a:buChar char="•"/>
            </a:pPr>
            <a:r>
              <a:rPr lang="en-US" sz="2400" dirty="0"/>
              <a:t>Most of the urban unrestricted roads were defined as unknown road for Nova Scotia</a:t>
            </a:r>
            <a:endParaRPr lang="en-US" sz="2400" dirty="0">
              <a:solidFill>
                <a:srgbClr val="FF0000"/>
              </a:solidFill>
            </a:endParaRPr>
          </a:p>
          <a:p>
            <a:pPr marL="285750" indent="-285750">
              <a:buFont typeface="Arial" panose="020B0604020202020204" pitchFamily="34" charset="0"/>
              <a:buChar char="•"/>
            </a:pPr>
            <a:r>
              <a:rPr lang="en-US" sz="2400" dirty="0"/>
              <a:t>Missing unrestricted roads were added</a:t>
            </a:r>
          </a:p>
        </p:txBody>
      </p:sp>
      <p:sp>
        <p:nvSpPr>
          <p:cNvPr id="14" name="TextBox 13">
            <a:extLst>
              <a:ext uri="{FF2B5EF4-FFF2-40B4-BE49-F238E27FC236}">
                <a16:creationId xmlns:a16="http://schemas.microsoft.com/office/drawing/2014/main" id="{C91B53FF-FDB6-C442-4F3C-91E0508A13B0}"/>
              </a:ext>
            </a:extLst>
          </p:cNvPr>
          <p:cNvSpPr txBox="1"/>
          <p:nvPr/>
        </p:nvSpPr>
        <p:spPr>
          <a:xfrm>
            <a:off x="623392" y="4758204"/>
            <a:ext cx="676275" cy="369332"/>
          </a:xfrm>
          <a:prstGeom prst="rect">
            <a:avLst/>
          </a:prstGeom>
          <a:noFill/>
        </p:spPr>
        <p:txBody>
          <a:bodyPr wrap="square" rtlCol="0">
            <a:spAutoFit/>
          </a:bodyPr>
          <a:lstStyle/>
          <a:p>
            <a:r>
              <a:rPr lang="en-US" dirty="0"/>
              <a:t>NO2</a:t>
            </a:r>
            <a:endParaRPr lang="en-CA" dirty="0"/>
          </a:p>
        </p:txBody>
      </p:sp>
      <p:sp>
        <p:nvSpPr>
          <p:cNvPr id="5" name="Title 1">
            <a:extLst>
              <a:ext uri="{FF2B5EF4-FFF2-40B4-BE49-F238E27FC236}">
                <a16:creationId xmlns:a16="http://schemas.microsoft.com/office/drawing/2014/main" id="{7421C9B5-AF31-EA2B-CEB4-03C9D57CFC20}"/>
              </a:ext>
            </a:extLst>
          </p:cNvPr>
          <p:cNvSpPr>
            <a:spLocks noGrp="1"/>
          </p:cNvSpPr>
          <p:nvPr>
            <p:ph type="ctrTitle"/>
          </p:nvPr>
        </p:nvSpPr>
        <p:spPr>
          <a:xfrm>
            <a:off x="62187" y="242311"/>
            <a:ext cx="12126162" cy="1024553"/>
          </a:xfrm>
        </p:spPr>
        <p:txBody>
          <a:bodyPr/>
          <a:lstStyle/>
          <a:p>
            <a:pPr algn="ctr">
              <a:spcAft>
                <a:spcPts val="2400"/>
              </a:spcAft>
              <a:buClr>
                <a:srgbClr val="008000"/>
              </a:buClr>
              <a:buSzPct val="150000"/>
            </a:pPr>
            <a:r>
              <a:rPr lang="en-US" altLang="en-US" sz="3600" dirty="0"/>
              <a:t>Updates to ON-road spatial surrogates</a:t>
            </a:r>
            <a:br>
              <a:rPr lang="en-US" altLang="en-US" sz="3600" dirty="0"/>
            </a:br>
            <a:r>
              <a:rPr lang="en-US" altLang="en-US" sz="2800" dirty="0">
                <a:solidFill>
                  <a:srgbClr val="0000FF"/>
                </a:solidFill>
              </a:rPr>
              <a:t>Example 3</a:t>
            </a:r>
          </a:p>
        </p:txBody>
      </p:sp>
    </p:spTree>
    <p:extLst>
      <p:ext uri="{BB962C8B-B14F-4D97-AF65-F5344CB8AC3E}">
        <p14:creationId xmlns:p14="http://schemas.microsoft.com/office/powerpoint/2010/main" val="1610784595"/>
      </p:ext>
    </p:extLst>
  </p:cSld>
  <p:clrMapOvr>
    <a:masterClrMapping/>
  </p:clrMapOvr>
  <mc:AlternateContent xmlns:mc="http://schemas.openxmlformats.org/markup-compatibility/2006" xmlns:p14="http://schemas.microsoft.com/office/powerpoint/2010/main">
    <mc:Choice Requires="p14">
      <p:transition spd="slow" p14:dur="2000" advTm="77833"/>
    </mc:Choice>
    <mc:Fallback xmlns="">
      <p:transition spd="slow" advTm="77833"/>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268" y="260648"/>
            <a:ext cx="12126162" cy="792088"/>
          </a:xfrm>
        </p:spPr>
        <p:txBody>
          <a:bodyPr/>
          <a:lstStyle/>
          <a:p>
            <a:pPr algn="ctr">
              <a:spcAft>
                <a:spcPts val="2400"/>
              </a:spcAft>
              <a:buClr>
                <a:srgbClr val="008000"/>
              </a:buClr>
              <a:buSzPct val="150000"/>
            </a:pPr>
            <a:r>
              <a:rPr lang="en-US" altLang="en-US" dirty="0"/>
              <a:t>Major update to Canadian </a:t>
            </a:r>
            <a:r>
              <a:rPr lang="en-US" altLang="en-US" dirty="0" err="1"/>
              <a:t>onroad</a:t>
            </a:r>
            <a:r>
              <a:rPr lang="en-US" altLang="en-US" dirty="0"/>
              <a:t> emissions </a:t>
            </a:r>
            <a:endParaRPr lang="en-US" altLang="en-US" dirty="0">
              <a:solidFill>
                <a:srgbClr val="FFFF00"/>
              </a:solidFill>
            </a:endParaRPr>
          </a:p>
        </p:txBody>
      </p:sp>
      <p:sp>
        <p:nvSpPr>
          <p:cNvPr id="3" name="TextBox 2">
            <a:extLst>
              <a:ext uri="{FF2B5EF4-FFF2-40B4-BE49-F238E27FC236}">
                <a16:creationId xmlns:a16="http://schemas.microsoft.com/office/drawing/2014/main" id="{E73D2269-6757-82B3-F64B-2A041323E9D7}"/>
              </a:ext>
            </a:extLst>
          </p:cNvPr>
          <p:cNvSpPr txBox="1"/>
          <p:nvPr/>
        </p:nvSpPr>
        <p:spPr>
          <a:xfrm>
            <a:off x="-34988" y="1607871"/>
            <a:ext cx="6912768" cy="4247317"/>
          </a:xfrm>
          <a:prstGeom prst="rect">
            <a:avLst/>
          </a:prstGeom>
          <a:noFill/>
        </p:spPr>
        <p:txBody>
          <a:bodyPr wrap="square" rtlCol="0">
            <a:spAutoFit/>
          </a:bodyPr>
          <a:lstStyle/>
          <a:p>
            <a:pPr marL="285750" indent="-285750">
              <a:buFont typeface="Wingdings" panose="05000000000000000000" pitchFamily="2" charset="2"/>
              <a:buChar char="Ø"/>
            </a:pPr>
            <a:r>
              <a:rPr lang="en-US" dirty="0"/>
              <a:t>A major update in 2023 for estimating Canadian </a:t>
            </a:r>
            <a:r>
              <a:rPr lang="en-US" dirty="0" err="1"/>
              <a:t>onroad</a:t>
            </a:r>
            <a:r>
              <a:rPr lang="en-US" dirty="0"/>
              <a:t> emissions for the Canadian Air Pollutant Emissions Inventory (APEI)</a:t>
            </a:r>
          </a:p>
          <a:p>
            <a:pPr marL="285750" indent="-285750">
              <a:buFont typeface="Wingdings" panose="05000000000000000000" pitchFamily="2" charset="2"/>
              <a:buChar char="Ø"/>
            </a:pPr>
            <a:r>
              <a:rPr lang="en-US" dirty="0"/>
              <a:t>Compared to previous methodology, </a:t>
            </a:r>
            <a:r>
              <a:rPr lang="en-US" dirty="0" err="1"/>
              <a:t>onroad</a:t>
            </a:r>
            <a:r>
              <a:rPr lang="en-US" dirty="0"/>
              <a:t> NOx emission was reduced by more than 50%. Emissions for other pollutants were reduced at similar magnitude</a:t>
            </a:r>
          </a:p>
          <a:p>
            <a:pPr marL="285750" indent="-285750">
              <a:buFont typeface="Wingdings" panose="05000000000000000000" pitchFamily="2" charset="2"/>
              <a:buChar char="Ø"/>
            </a:pPr>
            <a:r>
              <a:rPr lang="en-US" dirty="0"/>
              <a:t>The reduction is mainly due to two main reasons: 1) </a:t>
            </a:r>
            <a:r>
              <a:rPr lang="en-US" dirty="0">
                <a:effectLst/>
              </a:rPr>
              <a:t>corrections to diesel fuel consumption determined from the Report on Energy Supply and Demand (RESD) in Canada, and 2) upgrade of the </a:t>
            </a:r>
            <a:r>
              <a:rPr lang="en-US" dirty="0" err="1">
                <a:effectLst/>
              </a:rPr>
              <a:t>MOtor</a:t>
            </a:r>
            <a:r>
              <a:rPr lang="en-US" dirty="0">
                <a:effectLst/>
              </a:rPr>
              <a:t> Vehicle Emission Simulator (MOVES) model  from MOVES2014 to MOVES3 with updated activity data, such as updates to vehicle population and vehicle kilometer traveled (see, Table A3–4 of </a:t>
            </a:r>
            <a:r>
              <a:rPr lang="en-US" dirty="0">
                <a:effectLst/>
                <a:hlinkClick r:id="rId3" tooltip="https://publications.gc.ca/collections/collection_2023/eccc/en81-30-2021-eng.pdf"/>
              </a:rPr>
              <a:t>https://publications.gc.ca/collections/collection_2023/eccc/En81-30-2021-eng.pdf</a:t>
            </a:r>
            <a:r>
              <a:rPr lang="en-US" dirty="0">
                <a:effectLst/>
              </a:rPr>
              <a:t>)</a:t>
            </a:r>
          </a:p>
        </p:txBody>
      </p:sp>
      <p:pic>
        <p:nvPicPr>
          <p:cNvPr id="4" name="Picture 2">
            <a:extLst>
              <a:ext uri="{FF2B5EF4-FFF2-40B4-BE49-F238E27FC236}">
                <a16:creationId xmlns:a16="http://schemas.microsoft.com/office/drawing/2014/main" id="{32D5A2E9-C854-F570-1D88-17A9BE1335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409" r="4163"/>
          <a:stretch/>
        </p:blipFill>
        <p:spPr bwMode="auto">
          <a:xfrm>
            <a:off x="6816080" y="2132856"/>
            <a:ext cx="5339350" cy="3197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8494228"/>
      </p:ext>
    </p:extLst>
  </p:cSld>
  <p:clrMapOvr>
    <a:masterClrMapping/>
  </p:clrMapOvr>
  <mc:AlternateContent xmlns:mc="http://schemas.openxmlformats.org/markup-compatibility/2006" xmlns:p14="http://schemas.microsoft.com/office/powerpoint/2010/main">
    <mc:Choice Requires="p14">
      <p:transition spd="slow" p14:dur="2000" advTm="77833"/>
    </mc:Choice>
    <mc:Fallback xmlns="">
      <p:transition spd="slow" advTm="77833"/>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w_ECCC_Branding_PPT_Template_EN.potx" id="{426B9ED9-5650-45E1-A7BD-0FBD54976D4D}" vid="{84679E34-27DB-4398-8304-F4999F5C3709}"/>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5D0B20BB41BF245A74357C5242D202F" ma:contentTypeVersion="9" ma:contentTypeDescription="Create a new document." ma:contentTypeScope="" ma:versionID="1148316a3427ca7df95b001eed000108">
  <xsd:schema xmlns:xsd="http://www.w3.org/2001/XMLSchema" xmlns:xs="http://www.w3.org/2001/XMLSchema" xmlns:p="http://schemas.microsoft.com/office/2006/metadata/properties" xmlns:ns3="acbb3e5d-5d9a-41a2-b23c-a652c639d82c" xmlns:ns4="b6e7370b-7179-4676-9a6f-0d2482e7e8cc" targetNamespace="http://schemas.microsoft.com/office/2006/metadata/properties" ma:root="true" ma:fieldsID="32cad87bd855cd45648e784504747f93" ns3:_="" ns4:_="">
    <xsd:import namespace="acbb3e5d-5d9a-41a2-b23c-a652c639d82c"/>
    <xsd:import namespace="b6e7370b-7179-4676-9a6f-0d2482e7e8cc"/>
    <xsd:element name="properties">
      <xsd:complexType>
        <xsd:sequence>
          <xsd:element name="documentManagement">
            <xsd:complexType>
              <xsd:all>
                <xsd:element ref="ns3:Type_x0020_of_x0020_Document" minOccurs="0"/>
                <xsd:element ref="ns3:Branch" minOccurs="0"/>
                <xsd:element ref="ns3:Zone" minOccurs="0"/>
                <xsd:element ref="ns3:URL" minOccurs="0"/>
                <xsd:element ref="ns3:URL_x0020_of_x0020_the_x0020_document" minOccurs="0"/>
                <xsd:element ref="ns3:Last_x0020_Updates" minOccurs="0"/>
                <xsd:element ref="ns4: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bb3e5d-5d9a-41a2-b23c-a652c639d82c" elementFormDefault="qualified">
    <xsd:import namespace="http://schemas.microsoft.com/office/2006/documentManagement/types"/>
    <xsd:import namespace="http://schemas.microsoft.com/office/infopath/2007/PartnerControls"/>
    <xsd:element name="Type_x0020_of_x0020_Document" ma:index="9" nillable="true" ma:displayName="Type of Document" ma:format="Dropdown" ma:internalName="Type_x0020_of_x0020_Document">
      <xsd:simpleType>
        <xsd:restriction base="dms:Choice">
          <xsd:enumeration value="Intranet Document Library - Communications Branch"/>
          <xsd:enumeration value="Intranet Document Library - Departmental (Non-Branch Specific)"/>
        </xsd:restriction>
      </xsd:simpleType>
    </xsd:element>
    <xsd:element name="Branch" ma:index="10" nillable="true" ma:displayName="Branch" ma:format="Dropdown" ma:internalName="Branch">
      <xsd:simpleType>
        <xsd:restriction base="dms:Choice">
          <xsd:enumeration value="Audit &amp; Evaluation"/>
          <xsd:enumeration value="Communicaitons"/>
          <xsd:enumeration value="Intranet"/>
        </xsd:restriction>
      </xsd:simpleType>
    </xsd:element>
    <xsd:element name="Zone" ma:index="11" nillable="true" ma:displayName="Zone" ma:default="AE-VE" ma:format="Dropdown" ma:internalName="Zone">
      <xsd:simpleType>
        <xsd:restriction base="dms:Choice">
          <xsd:enumeration value="AE-VE"/>
          <xsd:enumeration value="Communications"/>
          <xsd:enumeration value="Guide"/>
          <xsd:enumeration value="Communautés-Communities"/>
        </xsd:restriction>
      </xsd:simpleType>
    </xsd:element>
    <xsd:element name="URL" ma:index="12" nillable="true" ma:displayName="URL - on Intranet Document Location" ma:description="Please add the link where the document is located on Intranet" ma:format="Hyperlink" ma:internalName="URL">
      <xsd:complexType>
        <xsd:complexContent>
          <xsd:extension base="dms:URL">
            <xsd:sequence>
              <xsd:element name="Url" type="dms:ValidUrl" minOccurs="0" nillable="true"/>
              <xsd:element name="Description" type="xsd:string" nillable="true"/>
            </xsd:sequence>
          </xsd:extension>
        </xsd:complexContent>
      </xsd:complexType>
    </xsd:element>
    <xsd:element name="URL_x0020_of_x0020_the_x0020_document" ma:index="13" nillable="true" ma:displayName="URL of the document" ma:description="Please add document URL." ma:format="Hyperlink" ma:internalName="URL_x0020_of_x0020_the_x0020_document">
      <xsd:complexType>
        <xsd:complexContent>
          <xsd:extension base="dms:URL">
            <xsd:sequence>
              <xsd:element name="Url" type="dms:ValidUrl" minOccurs="0" nillable="true"/>
              <xsd:element name="Description" type="xsd:string" nillable="true"/>
            </xsd:sequence>
          </xsd:extension>
        </xsd:complexContent>
      </xsd:complexType>
    </xsd:element>
    <xsd:element name="Last_x0020_Updates" ma:index="14" nillable="true" ma:displayName="Last Updates" ma:format="DateOnly" ma:internalName="Last_x0020_Updates">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b6e7370b-7179-4676-9a6f-0d2482e7e8cc" elementFormDefault="qualified">
    <xsd:import namespace="http://schemas.microsoft.com/office/2006/documentManagement/types"/>
    <xsd:import namespace="http://schemas.microsoft.com/office/infopath/2007/PartnerControls"/>
    <xsd:element name="SharedWithUsers" ma:index="15"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8" ma:displayName="Author"/>
        <xsd:element ref="dcterms:created" minOccurs="0" maxOccurs="1"/>
        <xsd:element ref="dc:identifier" minOccurs="0" maxOccurs="1"/>
        <xsd:element name="contentType" minOccurs="0" maxOccurs="1" type="xsd:string" ma:index="0" ma:displayName="Content Type"/>
        <xsd:element ref="dc:title" minOccurs="0" maxOccurs="1" ma:index="4" ma:displayName="Title of Document"/>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Branch xmlns="acbb3e5d-5d9a-41a2-b23c-a652c639d82c" xsi:nil="true"/>
    <URL_x0020_of_x0020_the_x0020_document xmlns="acbb3e5d-5d9a-41a2-b23c-a652c639d82c">
      <Url xsi:nil="true"/>
      <Description xsi:nil="true"/>
    </URL_x0020_of_x0020_the_x0020_document>
    <Zone xmlns="acbb3e5d-5d9a-41a2-b23c-a652c639d82c">AE-VE</Zone>
    <Last_x0020_Updates xmlns="acbb3e5d-5d9a-41a2-b23c-a652c639d82c" xsi:nil="true"/>
    <URL xmlns="acbb3e5d-5d9a-41a2-b23c-a652c639d82c">
      <Url xsi:nil="true"/>
      <Description xsi:nil="true"/>
    </URL>
    <Type_x0020_of_x0020_Document xmlns="acbb3e5d-5d9a-41a2-b23c-a652c639d82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3C0C9C3-3A14-4746-9B43-88A31BE787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cbb3e5d-5d9a-41a2-b23c-a652c639d82c"/>
    <ds:schemaRef ds:uri="b6e7370b-7179-4676-9a6f-0d2482e7e8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017B7C4-7C08-4A59-890F-4719C7EEBD0B}">
  <ds:schemaRefs>
    <ds:schemaRef ds:uri="http://schemas.microsoft.com/office/2006/metadata/properties"/>
    <ds:schemaRef ds:uri="b6e7370b-7179-4676-9a6f-0d2482e7e8cc"/>
    <ds:schemaRef ds:uri="http://purl.org/dc/terms/"/>
    <ds:schemaRef ds:uri="http://schemas.openxmlformats.org/package/2006/metadata/core-properties"/>
    <ds:schemaRef ds:uri="http://schemas.microsoft.com/office/2006/documentManagement/types"/>
    <ds:schemaRef ds:uri="acbb3e5d-5d9a-41a2-b23c-a652c639d82c"/>
    <ds:schemaRef ds:uri="http://schemas.microsoft.com/office/infopath/2007/PartnerControls"/>
    <ds:schemaRef ds:uri="http://purl.org/dc/elements/1.1/"/>
    <ds:schemaRef ds:uri="http://www.w3.org/XML/1998/namespace"/>
    <ds:schemaRef ds:uri="http://purl.org/dc/dcmitype/"/>
  </ds:schemaRefs>
</ds:datastoreItem>
</file>

<file path=customXml/itemProps3.xml><?xml version="1.0" encoding="utf-8"?>
<ds:datastoreItem xmlns:ds="http://schemas.openxmlformats.org/officeDocument/2006/customXml" ds:itemID="{3FEA80A5-E996-4AFB-AE99-8EED984C9B8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125503</TotalTime>
  <Words>1569</Words>
  <Application>Microsoft Office PowerPoint</Application>
  <PresentationFormat>Widescreen</PresentationFormat>
  <Paragraphs>335</Paragraphs>
  <Slides>20</Slides>
  <Notes>18</Notes>
  <HiddenSlides>4</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20</vt:i4>
      </vt:variant>
    </vt:vector>
  </HeadingPairs>
  <TitlesOfParts>
    <vt:vector size="26" baseType="lpstr">
      <vt:lpstr>Aptos Narrow</vt:lpstr>
      <vt:lpstr>Arial</vt:lpstr>
      <vt:lpstr>Calibri</vt:lpstr>
      <vt:lpstr>Wingdings</vt:lpstr>
      <vt:lpstr>1_Office Theme</vt:lpstr>
      <vt:lpstr>1_Custom Design</vt:lpstr>
      <vt:lpstr>Impacts of Major Updates to Canadian On-road Emissions Inventory and Spatial Surrogates on Regional Air Quality Model Predictions </vt:lpstr>
      <vt:lpstr>outline</vt:lpstr>
      <vt:lpstr>Issue with Summertime NO2 Prediction</vt:lpstr>
      <vt:lpstr>spatial surrogates for on-road emissions (1)</vt:lpstr>
      <vt:lpstr>spatial surrogates for on-road emissions (2)</vt:lpstr>
      <vt:lpstr>Updates to ON-road spatial surrogates Example 1</vt:lpstr>
      <vt:lpstr>Updates to ON-road spatial surrogates Example 2</vt:lpstr>
      <vt:lpstr>Updates to ON-road spatial surrogates Example 3</vt:lpstr>
      <vt:lpstr>Major update to Canadian onroad emissions </vt:lpstr>
      <vt:lpstr>update to Canadian off-road emissions </vt:lpstr>
      <vt:lpstr>Impacts on model predictions (1) </vt:lpstr>
      <vt:lpstr>Impacts on model predictions (2) </vt:lpstr>
      <vt:lpstr>Impacts on model predictions (3) </vt:lpstr>
      <vt:lpstr>Impacts on model predictions (4) </vt:lpstr>
      <vt:lpstr>Discussions and Summary</vt:lpstr>
      <vt:lpstr>Thank You for Your Attention!</vt:lpstr>
      <vt:lpstr>Updates to ON-road spatial surrogates Example 4</vt:lpstr>
      <vt:lpstr>Impacts on model predictions (3) </vt:lpstr>
      <vt:lpstr>Impacts on model predictions (4) </vt:lpstr>
      <vt:lpstr>Impacts on model predictions (5) </vt:lpstr>
    </vt:vector>
  </TitlesOfParts>
  <Company>Environment Climate Change Canada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Blouin,Maxime [NCR]</dc:creator>
  <cp:lastModifiedBy>Zhang,Junhua (il | he, him) (ECCC)</cp:lastModifiedBy>
  <cp:revision>680</cp:revision>
  <cp:lastPrinted>2020-10-10T21:22:26Z</cp:lastPrinted>
  <dcterms:created xsi:type="dcterms:W3CDTF">2019-01-29T14:33:31Z</dcterms:created>
  <dcterms:modified xsi:type="dcterms:W3CDTF">2024-10-22T01:47:53Z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0x01010075D0B20BB41BF245A74357C5242D202F</vt:lpwstr>
  </property>
</Properties>
</file>