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66" r:id="rId4"/>
    <p:sldId id="269" r:id="rId5"/>
    <p:sldId id="270" r:id="rId6"/>
    <p:sldId id="283" r:id="rId7"/>
    <p:sldId id="271" r:id="rId8"/>
    <p:sldId id="284" r:id="rId9"/>
    <p:sldId id="286" r:id="rId10"/>
    <p:sldId id="280" r:id="rId11"/>
    <p:sldId id="258" r:id="rId12"/>
    <p:sldId id="277" r:id="rId13"/>
    <p:sldId id="272" r:id="rId14"/>
    <p:sldId id="285" r:id="rId15"/>
    <p:sldId id="276" r:id="rId16"/>
    <p:sldId id="279" r:id="rId17"/>
    <p:sldId id="275" r:id="rId18"/>
    <p:sldId id="274" r:id="rId19"/>
    <p:sldId id="268" r:id="rId20"/>
    <p:sldId id="282" r:id="rId21"/>
    <p:sldId id="281" r:id="rId22"/>
    <p:sldId id="278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40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15C9D-E4AF-4059-A3BD-A1FE6F92D5C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83D14-860A-4FE0-90FA-C4304A9ED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8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3D14-860A-4FE0-90FA-C4304A9EDD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9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83D14-860A-4FE0-90FA-C4304A9ED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6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6A46-AC0D-4B62-8400-1C8DA6F3D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95E16-9912-43D8-9721-25BF10362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8B01-19DD-4F34-B0C2-CC36B617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4C503-3D08-4772-90AD-C73ED87A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ED0B4-B882-4BE8-A5EC-74975C2E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6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CF54-306A-47B2-A9AE-15461ABE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39671-563D-4815-B6B2-A73C0B89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C93C-EBC6-4D10-97DF-3F89F0F4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5798E-C4C1-4FFE-8EF7-24217813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CA07D-CCE6-4994-AEC2-54463699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2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13D5C-DE9D-498B-A38C-30F4E4AD6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8F1A6-9F07-4C52-BF3E-AAE474C71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9DABD-8778-442C-B79F-367A9097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97223-BF3B-4AC0-AE7E-686BD1FD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48AFC-59EA-441D-8266-FDAB0479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7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AF2A7-254F-E2AA-9757-83BCD328C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30CBF-6F1C-7712-2616-80068A6A4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B4A1A-4D81-B840-1BC2-01B4B5D2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FA6DC-26D2-197B-7B23-8259E739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521D-8884-E1F0-80D3-0C72949A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29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7B90-F50A-4774-10D4-2FAA508B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F0C34-2930-70F4-0C48-01334F4E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9EF9-6E7A-BBAD-39F2-18D15100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F32A6-D0FB-538F-8CB9-5A1C3BCC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5F351-4B27-200F-A2EE-E2BDD91E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6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7C0C8-7397-CEB3-A328-0EF19903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51A66-A6A9-4EE8-B759-3707AA4A3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91A20-69B9-E4BA-2B23-05CF6E34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01A6B-B684-8B4B-7642-AEA9E26D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A1590-5F3C-247A-4991-0CCBC2BE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9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F4B3E-2D79-06C9-3E8E-B7B6C33D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4C2C-6B0E-5EE4-ADA9-B30C27A59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6D7BE-B5FA-03D9-2392-F20F1446D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06037-DFDC-77FC-72E7-CABCB236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0BCB2-5F10-AA79-849A-4EF3B5FD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6E3A2-F9BB-3ABF-B437-B4551691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21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816F1-B4A0-527A-7937-C656B5B8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8B9C2-D213-84B1-6289-E0A20341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05812-6D5A-7B93-0303-33B8B4494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4E571-6D02-2B10-6B9E-096CD4F6C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66978-3AF5-49CE-400E-30B28070A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F50F8-8D5A-571D-71B0-B464B916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A8470-6EB2-DDA7-C265-29F5DCA3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9F8036-C95B-02C5-BB8F-07BE3171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6943-0503-0A86-362A-D36F54A0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31C56-368B-2E05-21DE-305741E42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71666-B03B-0EF9-FBF3-48B9B22A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54AE3-CF48-E578-2DE8-0371B113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3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04A0E-CF91-BE76-ACF1-1510743A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3E4BF-419F-1EDC-5AA3-761F1DE56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7779A-D235-30A5-E908-5B9F48F3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5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98EE-15C0-64A7-B69D-C22622658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2B0BD-CCB8-915B-9201-0D6423021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389CB-BE68-DA6C-DCC4-58293E7D5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D6EF-1DE0-3CE0-1FA7-2CEBD957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26363-8ECA-0F74-4900-00B9659E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1DC6B-101D-5223-1106-D8FFA65E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5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D238-C14B-4EAF-A34C-9D4F3003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62EA-067D-4789-BFE8-D93E37789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0D3E2-F581-4831-98B0-DAB6E326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DAC83-8087-4C06-AA4E-A10C5E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5ED11-2FF0-49C7-BCF1-853CD3E0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08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FFCB-DF9A-E98C-B935-CA7038AF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2A039-7B23-CA1E-BCBB-F50A6AE9C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F14D73-D08A-8E61-FC6C-5248646FC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B4977-9C92-3184-B18B-B5601533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EBED2-5DF0-561B-EF48-0DE27939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DB3D6-9C2A-C411-53CD-82BBFCDD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6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38D0D-6115-2BEA-0C02-2E22549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4D57B-8BD5-F345-84F8-A74426E74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D5BAC-8EF6-5D33-2CBB-A878660F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AE3B4-8184-DF9D-DFCB-8A5B6B12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7B61F-37CA-A0A1-C2B4-C64FBF9E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6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B8B5B-1BC7-6141-F403-EE019D09F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D91CB-1C67-0024-27F2-F3FF2B140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B61CE-B1FD-5AEE-4C3C-B98F46B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DB69-788A-8C54-6332-A0F4577C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1CB98-85A3-B326-B7B4-E1E954B52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3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4639"/>
            <a:ext cx="11163868" cy="388909"/>
          </a:xfrm>
        </p:spPr>
        <p:txBody>
          <a:bodyPr anchor="t" anchorCtr="0"/>
          <a:lstStyle>
            <a:lvl1pPr>
              <a:defRPr sz="2600" b="1" i="1" cap="none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BASIC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833480"/>
            <a:ext cx="11163868" cy="5500645"/>
          </a:xfrm>
        </p:spPr>
        <p:txBody>
          <a:bodyPr/>
          <a:lstStyle>
            <a:lvl1pPr marL="243834" indent="-243834">
              <a:spcBef>
                <a:spcPts val="1200"/>
              </a:spcBef>
              <a:defRPr sz="2000" b="1" baseline="0">
                <a:solidFill>
                  <a:schemeClr val="tx1"/>
                </a:solidFill>
              </a:defRPr>
            </a:lvl1pPr>
            <a:lvl2pPr marL="731502" indent="-243834">
              <a:spcBef>
                <a:spcPts val="800"/>
              </a:spcBef>
              <a:defRPr sz="1867">
                <a:solidFill>
                  <a:schemeClr val="tx1"/>
                </a:solidFill>
              </a:defRPr>
            </a:lvl2pPr>
            <a:lvl3pPr marL="1097253" indent="-243834">
              <a:spcBef>
                <a:spcPts val="800"/>
              </a:spcBef>
              <a:defRPr sz="1733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BA2E-13A8-488C-AC50-757246AF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20A90-70E4-4700-AA9C-C13050539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E6E6A-3389-4E4D-B606-A347757D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F3C8D-0F34-414D-B23E-9F4006662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73E52-4B44-4929-BE2D-886A6A1D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B567B-FF38-4305-9A3F-E71A29CE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1FB43-B3F0-4D20-9B98-25A44C3F3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D3C68-13F7-4BA9-96A3-2FA223D8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80383-C93C-4C46-8121-1F850B46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D5DA6-9264-41C7-A64D-DCB69597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1FC72-139C-48BE-BDF0-5D93C359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7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FB2C-D80D-438F-B6BC-3948FF88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09662-F2DD-4B04-8FF4-7DF39B7E0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167B2-45DC-4DD0-82EB-619A623D3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B5E8A-C11C-4A1B-B94D-8C0045A48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0B997-D467-43C6-B0E0-46BF2B2D5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44D9B9-03B8-405F-8787-6CF5F2DC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62C8E2-5C52-4D09-9B47-34BEE100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BAC3F-5CAB-4E24-BD08-CA4FFAD5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BDD-7B87-48C9-BCF9-0BD2B99B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CDA39-924F-43FE-91A5-3E838839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BCC83-3A04-490B-A530-A7EC8C6D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A8456-56EA-4F8F-A7CD-7968EE1A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0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091BE-4994-47BE-955D-3D61DA4C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89D0D-2CF3-4154-9C07-38AAC011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14F51-C117-410A-8408-0E851475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4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A22C-0EDB-4CB7-AB68-A30DD18D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F2B72-145D-425F-8A06-99DE26D4B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AB99-2378-4A1D-A3DE-AE8EC2429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C525D-805F-497E-9242-B3EA69C2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CBB6E-DE19-4EFB-B713-4044D1FD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B9FBD-5C57-4271-A2BD-150880C0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353EA-0AB5-45D8-A373-1C26E62F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98BEE-250C-430E-9B7F-10EF8494F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16E20-63A1-423D-A307-FE60BD5BC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0A94-F0C6-4468-A91B-D5A7503E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4C969-A169-4C88-AD00-3FE80E1B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A54F-7D44-4F57-9DEA-AC2A11050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0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E8F55-3DA1-4862-9D7F-F64A5DC9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8D436-45C6-4D15-9CA9-B889ED74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F713-614C-441A-88E3-CCA11BCCF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0ACA0-3B3C-41DB-A45B-8C6014B5509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E6B4-6859-4B2B-A034-11CC7D87A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8BF71-A856-4598-A491-FA819D9FA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E948-D699-4AA9-91E0-20EE0B9D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A60CC-1A99-4C53-D1DD-C97DDCA0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7945-A921-9D82-2C47-37B17EA47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A0276-E79A-BDBD-7D39-EAE171ACCF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F86401-B5E1-4E6D-BB2B-F63F461F633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6F090-0F0E-90F4-117D-5FF50FA89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163CE-41E3-32C1-54C2-E26F6E9BF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13DB31-D6EB-4987-B2AE-A65864558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1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2.emf"/><Relationship Id="rId7" Type="http://schemas.openxmlformats.org/officeDocument/2006/relationships/image" Target="../media/image51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4.png"/><Relationship Id="rId21" Type="http://schemas.openxmlformats.org/officeDocument/2006/relationships/image" Target="../media/image29.png"/><Relationship Id="rId7" Type="http://schemas.openxmlformats.org/officeDocument/2006/relationships/image" Target="../media/image150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3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A1DE154-5CC9-4227-9FD6-C40BF777882E}"/>
              </a:ext>
            </a:extLst>
          </p:cNvPr>
          <p:cNvSpPr txBox="1">
            <a:spLocks/>
          </p:cNvSpPr>
          <p:nvPr/>
        </p:nvSpPr>
        <p:spPr>
          <a:xfrm>
            <a:off x="1084735" y="3515032"/>
            <a:ext cx="10488755" cy="298351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lnSpc>
                <a:spcPct val="120000"/>
              </a:lnSpc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Jia Xing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1,2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Bok H. Baek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Siwei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Li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Chi-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Tsan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Wang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Ge Song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Siqi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Ma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, Daniel Tong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</a:t>
            </a:r>
            <a:r>
              <a:rPr lang="en-US" cap="none" dirty="0">
                <a:solidFill>
                  <a:srgbClr val="000000"/>
                </a:solidFill>
                <a:latin typeface="Gill Sans MT" panose="020B0502020104020203"/>
              </a:rPr>
              <a:t> , Joshua S. Fu</a:t>
            </a:r>
            <a:r>
              <a:rPr lang="en-US" cap="none" baseline="30000" dirty="0">
                <a:solidFill>
                  <a:srgbClr val="000000"/>
                </a:solidFill>
                <a:latin typeface="Gill Sans MT" panose="020B0502020104020203"/>
              </a:rPr>
              <a:t>2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George Mason University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University of Tennessee-Knoxville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Wuhan University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4558FE-C7C7-4A77-A35A-526716518C19}"/>
              </a:ext>
            </a:extLst>
          </p:cNvPr>
          <p:cNvSpPr txBox="1">
            <a:spLocks/>
          </p:cNvSpPr>
          <p:nvPr/>
        </p:nvSpPr>
        <p:spPr>
          <a:xfrm>
            <a:off x="406400" y="1276350"/>
            <a:ext cx="11487150" cy="235298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cap="none" dirty="0">
                <a:latin typeface="Gill Sans MT" panose="020B0502020104020203"/>
              </a:rPr>
              <a:t>A physically constrained deep-learning fusion method for retrieving surface NO</a:t>
            </a:r>
            <a:r>
              <a:rPr lang="en-US" b="1" cap="none" baseline="-25000" dirty="0">
                <a:latin typeface="Gill Sans MT" panose="020B0502020104020203"/>
              </a:rPr>
              <a:t>2</a:t>
            </a:r>
            <a:r>
              <a:rPr lang="en-US" b="1" cap="none" dirty="0">
                <a:latin typeface="Gill Sans MT" panose="020B0502020104020203"/>
              </a:rPr>
              <a:t> concentration from satellite and ground monitors</a:t>
            </a:r>
          </a:p>
        </p:txBody>
      </p:sp>
    </p:spTree>
    <p:extLst>
      <p:ext uri="{BB962C8B-B14F-4D97-AF65-F5344CB8AC3E}">
        <p14:creationId xmlns:p14="http://schemas.microsoft.com/office/powerpoint/2010/main" val="229830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AAE0CE-EE09-47AB-9AEA-E5841C4C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2" y="108387"/>
            <a:ext cx="11386158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Comparison of observed, simulated, and fused </a:t>
            </a:r>
            <a:r>
              <a:rPr lang="en-US" sz="3200" b="1" dirty="0">
                <a:solidFill>
                  <a:srgbClr val="FF0000"/>
                </a:solidFill>
                <a:latin typeface="Aptos Display"/>
                <a:cs typeface="Times New Roman"/>
              </a:rPr>
              <a:t>surface NO</a:t>
            </a:r>
            <a:r>
              <a:rPr lang="en-US" sz="3200" b="1" baseline="-25000" dirty="0">
                <a:solidFill>
                  <a:srgbClr val="FF0000"/>
                </a:solidFill>
                <a:latin typeface="Aptos Display"/>
                <a:cs typeface="Times New Roman"/>
              </a:rPr>
              <a:t>2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0431D-CE42-41D0-AC93-FE5753B824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40" y="1296765"/>
            <a:ext cx="8645209" cy="148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66710-3BA4-4130-8413-5693BFA0EA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41" y="2938952"/>
            <a:ext cx="8645209" cy="148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A4835-0821-477F-9888-4A339CF341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40" y="4581139"/>
            <a:ext cx="8645209" cy="14809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0E2352-1D9D-4CE1-B124-161250A31296}"/>
              </a:ext>
            </a:extLst>
          </p:cNvPr>
          <p:cNvSpPr/>
          <p:nvPr/>
        </p:nvSpPr>
        <p:spPr>
          <a:xfrm>
            <a:off x="3056362" y="8632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2019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8B4A-8227-4B57-9A84-A9468E0C9418}"/>
              </a:ext>
            </a:extLst>
          </p:cNvPr>
          <p:cNvSpPr/>
          <p:nvPr/>
        </p:nvSpPr>
        <p:spPr>
          <a:xfrm>
            <a:off x="6051488" y="86328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1058A-92F0-4C4E-8571-F2AF5447BB0C}"/>
              </a:ext>
            </a:extLst>
          </p:cNvPr>
          <p:cNvSpPr/>
          <p:nvPr/>
        </p:nvSpPr>
        <p:spPr>
          <a:xfrm>
            <a:off x="8619974" y="863280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∆ (2020-2019)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C072CA-1A37-4D62-91C7-508B98036DF7}"/>
              </a:ext>
            </a:extLst>
          </p:cNvPr>
          <p:cNvSpPr/>
          <p:nvPr/>
        </p:nvSpPr>
        <p:spPr>
          <a:xfrm>
            <a:off x="1029167" y="15872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AQS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279EFB-064A-4119-A617-C3976BEAEE9E}"/>
              </a:ext>
            </a:extLst>
          </p:cNvPr>
          <p:cNvSpPr/>
          <p:nvPr/>
        </p:nvSpPr>
        <p:spPr>
          <a:xfrm>
            <a:off x="275758" y="3323035"/>
            <a:ext cx="1922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</a:rPr>
              <a:t>CMAQ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(only change met.)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05EF91-C56C-4423-AD74-615EA0ACCD3A}"/>
              </a:ext>
            </a:extLst>
          </p:cNvPr>
          <p:cNvSpPr/>
          <p:nvPr/>
        </p:nvSpPr>
        <p:spPr>
          <a:xfrm>
            <a:off x="751587" y="482358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DeepMMF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7412CB-BC2C-4BA4-9953-AF4A065B11ED}"/>
              </a:ext>
            </a:extLst>
          </p:cNvPr>
          <p:cNvSpPr/>
          <p:nvPr/>
        </p:nvSpPr>
        <p:spPr>
          <a:xfrm>
            <a:off x="334298" y="6223325"/>
            <a:ext cx="1175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DeepMMF</a:t>
            </a:r>
            <a:r>
              <a:rPr lang="en-US" sz="2400" b="1" dirty="0">
                <a:solidFill>
                  <a:srgbClr val="FF0000"/>
                </a:solidFill>
              </a:rPr>
              <a:t> successfully reflected high concentration and significant reduction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054C04-5BF3-4A7B-BA77-8A8760D6B626}"/>
              </a:ext>
            </a:extLst>
          </p:cNvPr>
          <p:cNvSpPr/>
          <p:nvPr/>
        </p:nvSpPr>
        <p:spPr>
          <a:xfrm>
            <a:off x="8866731" y="1504335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EDD1CE-E066-4D6F-84A2-73004EEA3743}"/>
              </a:ext>
            </a:extLst>
          </p:cNvPr>
          <p:cNvSpPr/>
          <p:nvPr/>
        </p:nvSpPr>
        <p:spPr>
          <a:xfrm>
            <a:off x="8866731" y="4855169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C713C2-CF4E-40BD-BDC1-DC2D9516DC1C}"/>
              </a:ext>
            </a:extLst>
          </p:cNvPr>
          <p:cNvSpPr/>
          <p:nvPr/>
        </p:nvSpPr>
        <p:spPr>
          <a:xfrm>
            <a:off x="8866731" y="3229694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D7692-44E0-44C4-861F-DEF7A29E455C}"/>
              </a:ext>
            </a:extLst>
          </p:cNvPr>
          <p:cNvSpPr/>
          <p:nvPr/>
        </p:nvSpPr>
        <p:spPr>
          <a:xfrm>
            <a:off x="10823119" y="3356251"/>
            <a:ext cx="1263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change in emission</a:t>
            </a:r>
          </a:p>
        </p:txBody>
      </p:sp>
    </p:spTree>
    <p:extLst>
      <p:ext uri="{BB962C8B-B14F-4D97-AF65-F5344CB8AC3E}">
        <p14:creationId xmlns:p14="http://schemas.microsoft.com/office/powerpoint/2010/main" val="66830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AAE0CE-EE09-47AB-9AEA-E5841C4C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2" y="108387"/>
            <a:ext cx="11386158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Comparison of observed, simulated, and fused </a:t>
            </a:r>
            <a:r>
              <a:rPr lang="en-US" sz="3200" b="1" dirty="0">
                <a:solidFill>
                  <a:srgbClr val="FF0000"/>
                </a:solidFill>
                <a:latin typeface="Aptos Display"/>
                <a:cs typeface="Times New Roman"/>
              </a:rPr>
              <a:t>NO</a:t>
            </a:r>
            <a:r>
              <a:rPr lang="en-US" sz="3200" b="1" baseline="-25000" dirty="0">
                <a:solidFill>
                  <a:srgbClr val="FF0000"/>
                </a:solidFill>
                <a:latin typeface="Aptos Display"/>
                <a:cs typeface="Times New Roman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Aptos Display"/>
                <a:cs typeface="Times New Roman"/>
              </a:rPr>
              <a:t> column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0E2352-1D9D-4CE1-B124-161250A31296}"/>
              </a:ext>
            </a:extLst>
          </p:cNvPr>
          <p:cNvSpPr/>
          <p:nvPr/>
        </p:nvSpPr>
        <p:spPr>
          <a:xfrm>
            <a:off x="2964092" y="7983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2019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8B4A-8227-4B57-9A84-A9468E0C9418}"/>
              </a:ext>
            </a:extLst>
          </p:cNvPr>
          <p:cNvSpPr/>
          <p:nvPr/>
        </p:nvSpPr>
        <p:spPr>
          <a:xfrm>
            <a:off x="5959218" y="79838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1058A-92F0-4C4E-8571-F2AF5447BB0C}"/>
              </a:ext>
            </a:extLst>
          </p:cNvPr>
          <p:cNvSpPr/>
          <p:nvPr/>
        </p:nvSpPr>
        <p:spPr>
          <a:xfrm>
            <a:off x="8527704" y="798388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∆ (2020-2019)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C072CA-1A37-4D62-91C7-508B98036DF7}"/>
              </a:ext>
            </a:extLst>
          </p:cNvPr>
          <p:cNvSpPr/>
          <p:nvPr/>
        </p:nvSpPr>
        <p:spPr>
          <a:xfrm>
            <a:off x="665216" y="160597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TROPOMI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05EF91-C56C-4423-AD74-615EA0ACCD3A}"/>
              </a:ext>
            </a:extLst>
          </p:cNvPr>
          <p:cNvSpPr/>
          <p:nvPr/>
        </p:nvSpPr>
        <p:spPr>
          <a:xfrm>
            <a:off x="665216" y="4855792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DeepMMF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E6FEC8-3130-4960-AD6C-E95C3B22B5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69" y="1234841"/>
            <a:ext cx="8647096" cy="148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1D503-F6C6-4FEA-8738-6FDDD54EAB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71" y="2956858"/>
            <a:ext cx="8646894" cy="148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D1F871-66DC-47A8-92AA-A7113483DB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10" y="4678875"/>
            <a:ext cx="8644955" cy="14809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D1FC68-57CD-49CA-8F3A-EBBB0D304CF1}"/>
              </a:ext>
            </a:extLst>
          </p:cNvPr>
          <p:cNvSpPr/>
          <p:nvPr/>
        </p:nvSpPr>
        <p:spPr>
          <a:xfrm>
            <a:off x="189384" y="3355246"/>
            <a:ext cx="1922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</a:rPr>
              <a:t>CMAQ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</a:rPr>
              <a:t>(only change met.)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A374DA-8038-41AD-8FDD-5A3B18323EDD}"/>
              </a:ext>
            </a:extLst>
          </p:cNvPr>
          <p:cNvSpPr/>
          <p:nvPr/>
        </p:nvSpPr>
        <p:spPr>
          <a:xfrm>
            <a:off x="8876564" y="6117610"/>
            <a:ext cx="269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significant reduction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FDE90F-E75D-42FB-96C6-4241CC2B35A9}"/>
              </a:ext>
            </a:extLst>
          </p:cNvPr>
          <p:cNvSpPr/>
          <p:nvPr/>
        </p:nvSpPr>
        <p:spPr>
          <a:xfrm>
            <a:off x="8731046" y="1437134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210B76-FC89-4AEB-9985-1813846566EA}"/>
              </a:ext>
            </a:extLst>
          </p:cNvPr>
          <p:cNvSpPr/>
          <p:nvPr/>
        </p:nvSpPr>
        <p:spPr>
          <a:xfrm>
            <a:off x="8731046" y="3222670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12D7A6-89AA-4661-B974-241DED29D06B}"/>
              </a:ext>
            </a:extLst>
          </p:cNvPr>
          <p:cNvSpPr/>
          <p:nvPr/>
        </p:nvSpPr>
        <p:spPr>
          <a:xfrm>
            <a:off x="8731046" y="4946309"/>
            <a:ext cx="1290844" cy="99699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B0432C8-347D-4040-8017-2191D653D885}"/>
              </a:ext>
            </a:extLst>
          </p:cNvPr>
          <p:cNvSpPr/>
          <p:nvPr/>
        </p:nvSpPr>
        <p:spPr>
          <a:xfrm>
            <a:off x="2965001" y="5294842"/>
            <a:ext cx="1290844" cy="8227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A32B77-06EA-4D8B-BD18-DF54838D50BB}"/>
              </a:ext>
            </a:extLst>
          </p:cNvPr>
          <p:cNvSpPr/>
          <p:nvPr/>
        </p:nvSpPr>
        <p:spPr>
          <a:xfrm>
            <a:off x="2965001" y="3548124"/>
            <a:ext cx="1290844" cy="8227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A55EE2-6DE4-4F02-9441-F60FF590FB73}"/>
              </a:ext>
            </a:extLst>
          </p:cNvPr>
          <p:cNvSpPr/>
          <p:nvPr/>
        </p:nvSpPr>
        <p:spPr>
          <a:xfrm>
            <a:off x="2965001" y="1783687"/>
            <a:ext cx="1290844" cy="82276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97D901-1CF1-4A7C-B0A4-301461AABBB7}"/>
              </a:ext>
            </a:extLst>
          </p:cNvPr>
          <p:cNvSpPr/>
          <p:nvPr/>
        </p:nvSpPr>
        <p:spPr>
          <a:xfrm>
            <a:off x="2458065" y="6200836"/>
            <a:ext cx="269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high NO2 column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1D464B-986F-4820-BAB7-2511F119F899}"/>
              </a:ext>
            </a:extLst>
          </p:cNvPr>
          <p:cNvSpPr/>
          <p:nvPr/>
        </p:nvSpPr>
        <p:spPr>
          <a:xfrm>
            <a:off x="10823119" y="3356251"/>
            <a:ext cx="1263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change in emission</a:t>
            </a:r>
          </a:p>
        </p:txBody>
      </p:sp>
    </p:spTree>
    <p:extLst>
      <p:ext uri="{BB962C8B-B14F-4D97-AF65-F5344CB8AC3E}">
        <p14:creationId xmlns:p14="http://schemas.microsoft.com/office/powerpoint/2010/main" val="368733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039992-B3BA-44BD-882C-DA21E49F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2" y="108387"/>
            <a:ext cx="11386158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ptos Display"/>
                <a:cs typeface="Times New Roman"/>
              </a:rPr>
              <a:t>DeepMMF</a:t>
            </a:r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 predicts the changes in </a:t>
            </a:r>
            <a:r>
              <a:rPr lang="en-US" sz="3200" dirty="0">
                <a:solidFill>
                  <a:srgbClr val="FF0000"/>
                </a:solidFill>
                <a:latin typeface="Aptos Display"/>
                <a:cs typeface="Times New Roman"/>
              </a:rPr>
              <a:t>NOx emission </a:t>
            </a:r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from 2019 to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C680B-C6A9-4425-AF1E-064EE4A95B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96" y="1559478"/>
            <a:ext cx="9382363" cy="162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18440-F477-43DD-A8A7-7642651F4AB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/>
          <a:stretch/>
        </p:blipFill>
        <p:spPr bwMode="auto">
          <a:xfrm>
            <a:off x="1140965" y="3970685"/>
            <a:ext cx="6299189" cy="1626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A592D-F35E-410D-B617-9EB67611DF23}"/>
              </a:ext>
            </a:extLst>
          </p:cNvPr>
          <p:cNvSpPr txBox="1"/>
          <p:nvPr/>
        </p:nvSpPr>
        <p:spPr>
          <a:xfrm>
            <a:off x="1797921" y="1078367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DeepMMF-2019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92EE8C-2295-4923-B4E0-71EFD68CF5D9}"/>
              </a:ext>
            </a:extLst>
          </p:cNvPr>
          <p:cNvSpPr txBox="1"/>
          <p:nvPr/>
        </p:nvSpPr>
        <p:spPr>
          <a:xfrm>
            <a:off x="5095480" y="1078367"/>
            <a:ext cx="137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CMAQ-priori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F75A1-33D3-44F4-9F08-0C72CA51570B}"/>
              </a:ext>
            </a:extLst>
          </p:cNvPr>
          <p:cNvSpPr txBox="1"/>
          <p:nvPr/>
        </p:nvSpPr>
        <p:spPr>
          <a:xfrm>
            <a:off x="7886072" y="1078367"/>
            <a:ext cx="233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 (</a:t>
            </a:r>
            <a:r>
              <a:rPr lang="en-US" dirty="0" err="1"/>
              <a:t>DeepMMF</a:t>
            </a:r>
            <a:r>
              <a:rPr lang="en-US" dirty="0"/>
              <a:t> – CMAQ)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0CC25-A9FE-4131-A0E0-D0601DFF4664}"/>
              </a:ext>
            </a:extLst>
          </p:cNvPr>
          <p:cNvSpPr txBox="1"/>
          <p:nvPr/>
        </p:nvSpPr>
        <p:spPr>
          <a:xfrm>
            <a:off x="4521829" y="3569699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 </a:t>
            </a:r>
            <a:r>
              <a:rPr lang="en-US" dirty="0" err="1"/>
              <a:t>DeepMMF</a:t>
            </a:r>
            <a:r>
              <a:rPr lang="en-US" dirty="0"/>
              <a:t> (2020 – 2019)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89B1B-167F-44C6-8699-A1A103E7E7C5}"/>
              </a:ext>
            </a:extLst>
          </p:cNvPr>
          <p:cNvSpPr txBox="1"/>
          <p:nvPr/>
        </p:nvSpPr>
        <p:spPr>
          <a:xfrm>
            <a:off x="1781326" y="3569699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DeepMMF-2020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723CCA-79DD-4A55-91E0-48DAE2C66B63}"/>
              </a:ext>
            </a:extLst>
          </p:cNvPr>
          <p:cNvSpPr/>
          <p:nvPr/>
        </p:nvSpPr>
        <p:spPr>
          <a:xfrm>
            <a:off x="5551251" y="4348696"/>
            <a:ext cx="1303757" cy="1248419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F5304-21DB-4D03-BD71-138330A72A7A}"/>
              </a:ext>
            </a:extLst>
          </p:cNvPr>
          <p:cNvSpPr txBox="1"/>
          <p:nvPr/>
        </p:nvSpPr>
        <p:spPr>
          <a:xfrm>
            <a:off x="5627942" y="5628769"/>
            <a:ext cx="245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reduction due to the pandemic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EA82C6-7EFA-4CB1-B953-D218AC8D75B9}"/>
              </a:ext>
            </a:extLst>
          </p:cNvPr>
          <p:cNvSpPr/>
          <p:nvPr/>
        </p:nvSpPr>
        <p:spPr>
          <a:xfrm>
            <a:off x="4716812" y="4459435"/>
            <a:ext cx="734150" cy="95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AE33C-5AC5-4D87-A919-89D4868102D6}"/>
              </a:ext>
            </a:extLst>
          </p:cNvPr>
          <p:cNvSpPr txBox="1"/>
          <p:nvPr/>
        </p:nvSpPr>
        <p:spPr>
          <a:xfrm>
            <a:off x="3127554" y="5640316"/>
            <a:ext cx="207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increase due to the wildfire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9F4125-10D4-41B2-AB07-AEB2D26FAE9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0" t="50196" r="6297"/>
          <a:stretch/>
        </p:blipFill>
        <p:spPr bwMode="auto">
          <a:xfrm>
            <a:off x="7910352" y="3685154"/>
            <a:ext cx="4005288" cy="1955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36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068AAB34-51D5-4674-9F34-48835B4B26B5}"/>
              </a:ext>
            </a:extLst>
          </p:cNvPr>
          <p:cNvSpPr txBox="1"/>
          <p:nvPr/>
        </p:nvSpPr>
        <p:spPr>
          <a:xfrm>
            <a:off x="1959342" y="1954712"/>
            <a:ext cx="195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/>
                </a:solidFill>
                <a:latin typeface="Calibri" panose="020F0502020204030204"/>
              </a:rPr>
              <a:t>Pre-trained with simulated dataset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88957E3-305E-4909-9DF0-A2489CF019C7}"/>
              </a:ext>
            </a:extLst>
          </p:cNvPr>
          <p:cNvSpPr/>
          <p:nvPr/>
        </p:nvSpPr>
        <p:spPr>
          <a:xfrm>
            <a:off x="4150523" y="3768805"/>
            <a:ext cx="727799" cy="595472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DC0B5A-13A5-4832-9462-9ABDE9A275FB}"/>
              </a:ext>
            </a:extLst>
          </p:cNvPr>
          <p:cNvSpPr/>
          <p:nvPr/>
        </p:nvSpPr>
        <p:spPr>
          <a:xfrm>
            <a:off x="4878322" y="3768805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98F83A1-5196-4DA3-A12E-44E873ACCCE3}"/>
              </a:ext>
            </a:extLst>
          </p:cNvPr>
          <p:cNvSpPr/>
          <p:nvPr/>
        </p:nvSpPr>
        <p:spPr>
          <a:xfrm>
            <a:off x="5606122" y="3768805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E48FA4-8229-4E59-BB4B-BB4BC2EA86B9}"/>
              </a:ext>
            </a:extLst>
          </p:cNvPr>
          <p:cNvSpPr/>
          <p:nvPr/>
        </p:nvSpPr>
        <p:spPr>
          <a:xfrm>
            <a:off x="7209136" y="3758134"/>
            <a:ext cx="727799" cy="595472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332D3AE-363E-4276-8502-3720C5283A07}"/>
              </a:ext>
            </a:extLst>
          </p:cNvPr>
          <p:cNvSpPr/>
          <p:nvPr/>
        </p:nvSpPr>
        <p:spPr>
          <a:xfrm>
            <a:off x="4150523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45A9438-93A7-4A3D-99B8-C4BD28B4ABFC}"/>
              </a:ext>
            </a:extLst>
          </p:cNvPr>
          <p:cNvSpPr/>
          <p:nvPr/>
        </p:nvSpPr>
        <p:spPr>
          <a:xfrm>
            <a:off x="4878322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266EBE7-E933-4825-B23F-7F30D7F66F9B}"/>
              </a:ext>
            </a:extLst>
          </p:cNvPr>
          <p:cNvSpPr/>
          <p:nvPr/>
        </p:nvSpPr>
        <p:spPr>
          <a:xfrm>
            <a:off x="5606122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B5BF28C-00D3-4CEB-B88D-DB3EFDAA9020}"/>
              </a:ext>
            </a:extLst>
          </p:cNvPr>
          <p:cNvSpPr/>
          <p:nvPr/>
        </p:nvSpPr>
        <p:spPr>
          <a:xfrm>
            <a:off x="7209136" y="291809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ACFB59-F1B9-40C3-956A-B6875592CF38}"/>
              </a:ext>
            </a:extLst>
          </p:cNvPr>
          <p:cNvSpPr txBox="1"/>
          <p:nvPr/>
        </p:nvSpPr>
        <p:spPr>
          <a:xfrm>
            <a:off x="1857965" y="3125432"/>
            <a:ext cx="20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surface conc.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22BA95-BBF6-4797-909F-A2AE4D5CD535}"/>
              </a:ext>
            </a:extLst>
          </p:cNvPr>
          <p:cNvSpPr txBox="1"/>
          <p:nvPr/>
        </p:nvSpPr>
        <p:spPr>
          <a:xfrm>
            <a:off x="1952170" y="3875252"/>
            <a:ext cx="20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column density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485789-8381-472C-93F3-CCACAC229F89}"/>
              </a:ext>
            </a:extLst>
          </p:cNvPr>
          <p:cNvSpPr txBox="1"/>
          <p:nvPr/>
        </p:nvSpPr>
        <p:spPr>
          <a:xfrm>
            <a:off x="8193045" y="2462190"/>
            <a:ext cx="195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55A11"/>
                </a:solidFill>
                <a:latin typeface="Calibri" panose="020F0502020204030204"/>
              </a:rPr>
              <a:t>Fine-tuning with observed dataset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182D3-BDCB-49E5-BC29-778D5FB55533}"/>
              </a:ext>
            </a:extLst>
          </p:cNvPr>
          <p:cNvSpPr txBox="1"/>
          <p:nvPr/>
        </p:nvSpPr>
        <p:spPr>
          <a:xfrm>
            <a:off x="4124935" y="4375866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48E383-1739-403F-B013-F42F496F2F97}"/>
              </a:ext>
            </a:extLst>
          </p:cNvPr>
          <p:cNvSpPr txBox="1"/>
          <p:nvPr/>
        </p:nvSpPr>
        <p:spPr>
          <a:xfrm>
            <a:off x="4873575" y="4364739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8756F-D126-4976-BF3D-BF35CF5C2C12}"/>
              </a:ext>
            </a:extLst>
          </p:cNvPr>
          <p:cNvSpPr txBox="1"/>
          <p:nvPr/>
        </p:nvSpPr>
        <p:spPr>
          <a:xfrm>
            <a:off x="7209136" y="4365195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5D3451-B894-45E4-978E-CE35394D8046}"/>
              </a:ext>
            </a:extLst>
          </p:cNvPr>
          <p:cNvSpPr txBox="1"/>
          <p:nvPr/>
        </p:nvSpPr>
        <p:spPr>
          <a:xfrm>
            <a:off x="6415295" y="2892830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BDFF72-6E8D-44BF-A2BB-45A832BB0B40}"/>
              </a:ext>
            </a:extLst>
          </p:cNvPr>
          <p:cNvSpPr txBox="1"/>
          <p:nvPr/>
        </p:nvSpPr>
        <p:spPr>
          <a:xfrm>
            <a:off x="6363938" y="3722244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83BFB879-109B-4725-8912-B8EB96CF8DEE}"/>
              </a:ext>
            </a:extLst>
          </p:cNvPr>
          <p:cNvSpPr/>
          <p:nvPr/>
        </p:nvSpPr>
        <p:spPr>
          <a:xfrm>
            <a:off x="4667892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C4D18C93-49C1-45AD-81CA-EC8D5DCE3CDE}"/>
              </a:ext>
            </a:extLst>
          </p:cNvPr>
          <p:cNvSpPr/>
          <p:nvPr/>
        </p:nvSpPr>
        <p:spPr>
          <a:xfrm>
            <a:off x="4380434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B3A8A134-C8A8-418A-9D7A-170229081556}"/>
              </a:ext>
            </a:extLst>
          </p:cNvPr>
          <p:cNvSpPr/>
          <p:nvPr/>
        </p:nvSpPr>
        <p:spPr>
          <a:xfrm>
            <a:off x="4502535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F2015D95-8536-4358-9944-C9E809125361}"/>
              </a:ext>
            </a:extLst>
          </p:cNvPr>
          <p:cNvSpPr/>
          <p:nvPr/>
        </p:nvSpPr>
        <p:spPr>
          <a:xfrm>
            <a:off x="4301663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89BA2650-6C0C-4AC5-B5F2-B0688F956F1A}"/>
              </a:ext>
            </a:extLst>
          </p:cNvPr>
          <p:cNvSpPr/>
          <p:nvPr/>
        </p:nvSpPr>
        <p:spPr>
          <a:xfrm>
            <a:off x="5351983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7CDEDFA5-F92F-41FD-95B2-7D90C816DB0B}"/>
              </a:ext>
            </a:extLst>
          </p:cNvPr>
          <p:cNvSpPr/>
          <p:nvPr/>
        </p:nvSpPr>
        <p:spPr>
          <a:xfrm>
            <a:off x="5064524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F253FA70-3AE6-4686-A3D5-1B814B15C2E1}"/>
              </a:ext>
            </a:extLst>
          </p:cNvPr>
          <p:cNvSpPr/>
          <p:nvPr/>
        </p:nvSpPr>
        <p:spPr>
          <a:xfrm>
            <a:off x="5186626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ultiplication Sign 80">
            <a:extLst>
              <a:ext uri="{FF2B5EF4-FFF2-40B4-BE49-F238E27FC236}">
                <a16:creationId xmlns:a16="http://schemas.microsoft.com/office/drawing/2014/main" id="{BDBC702C-A449-46E2-BCBD-87949F1C2A4F}"/>
              </a:ext>
            </a:extLst>
          </p:cNvPr>
          <p:cNvSpPr/>
          <p:nvPr/>
        </p:nvSpPr>
        <p:spPr>
          <a:xfrm>
            <a:off x="4985754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ultiplication Sign 81">
            <a:extLst>
              <a:ext uri="{FF2B5EF4-FFF2-40B4-BE49-F238E27FC236}">
                <a16:creationId xmlns:a16="http://schemas.microsoft.com/office/drawing/2014/main" id="{50A062D1-3509-4549-9858-539E1935A74D}"/>
              </a:ext>
            </a:extLst>
          </p:cNvPr>
          <p:cNvSpPr/>
          <p:nvPr/>
        </p:nvSpPr>
        <p:spPr>
          <a:xfrm>
            <a:off x="6089269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ultiplication Sign 82">
            <a:extLst>
              <a:ext uri="{FF2B5EF4-FFF2-40B4-BE49-F238E27FC236}">
                <a16:creationId xmlns:a16="http://schemas.microsoft.com/office/drawing/2014/main" id="{6D8C2466-400B-4F0A-8983-132C6566FED2}"/>
              </a:ext>
            </a:extLst>
          </p:cNvPr>
          <p:cNvSpPr/>
          <p:nvPr/>
        </p:nvSpPr>
        <p:spPr>
          <a:xfrm>
            <a:off x="5801811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ultiplication Sign 83">
            <a:extLst>
              <a:ext uri="{FF2B5EF4-FFF2-40B4-BE49-F238E27FC236}">
                <a16:creationId xmlns:a16="http://schemas.microsoft.com/office/drawing/2014/main" id="{9B722256-4135-4B5D-BB26-0741904DBD27}"/>
              </a:ext>
            </a:extLst>
          </p:cNvPr>
          <p:cNvSpPr/>
          <p:nvPr/>
        </p:nvSpPr>
        <p:spPr>
          <a:xfrm>
            <a:off x="5923912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Multiplication Sign 84">
            <a:extLst>
              <a:ext uri="{FF2B5EF4-FFF2-40B4-BE49-F238E27FC236}">
                <a16:creationId xmlns:a16="http://schemas.microsoft.com/office/drawing/2014/main" id="{5AB8CC6C-D605-4339-AE89-094D3DEBCFE9}"/>
              </a:ext>
            </a:extLst>
          </p:cNvPr>
          <p:cNvSpPr/>
          <p:nvPr/>
        </p:nvSpPr>
        <p:spPr>
          <a:xfrm>
            <a:off x="5723040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Multiplication Sign 85">
            <a:extLst>
              <a:ext uri="{FF2B5EF4-FFF2-40B4-BE49-F238E27FC236}">
                <a16:creationId xmlns:a16="http://schemas.microsoft.com/office/drawing/2014/main" id="{3EE0B76A-F1F4-4BD0-83FA-8F5EB37FBDAE}"/>
              </a:ext>
            </a:extLst>
          </p:cNvPr>
          <p:cNvSpPr/>
          <p:nvPr/>
        </p:nvSpPr>
        <p:spPr>
          <a:xfrm>
            <a:off x="7712025" y="3092087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Multiplication Sign 86">
            <a:extLst>
              <a:ext uri="{FF2B5EF4-FFF2-40B4-BE49-F238E27FC236}">
                <a16:creationId xmlns:a16="http://schemas.microsoft.com/office/drawing/2014/main" id="{1813F916-BFB9-4086-BFBD-03B70EF0BC40}"/>
              </a:ext>
            </a:extLst>
          </p:cNvPr>
          <p:cNvSpPr/>
          <p:nvPr/>
        </p:nvSpPr>
        <p:spPr>
          <a:xfrm>
            <a:off x="7424567" y="3274867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Multiplication Sign 87">
            <a:extLst>
              <a:ext uri="{FF2B5EF4-FFF2-40B4-BE49-F238E27FC236}">
                <a16:creationId xmlns:a16="http://schemas.microsoft.com/office/drawing/2014/main" id="{B1079DDE-1FE3-4722-9CC2-1D65462308A4}"/>
              </a:ext>
            </a:extLst>
          </p:cNvPr>
          <p:cNvSpPr/>
          <p:nvPr/>
        </p:nvSpPr>
        <p:spPr>
          <a:xfrm>
            <a:off x="7546668" y="3146652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Multiplication Sign 88">
            <a:extLst>
              <a:ext uri="{FF2B5EF4-FFF2-40B4-BE49-F238E27FC236}">
                <a16:creationId xmlns:a16="http://schemas.microsoft.com/office/drawing/2014/main" id="{139E5B24-C31A-4660-9433-06A4C533227A}"/>
              </a:ext>
            </a:extLst>
          </p:cNvPr>
          <p:cNvSpPr/>
          <p:nvPr/>
        </p:nvSpPr>
        <p:spPr>
          <a:xfrm>
            <a:off x="7345796" y="3061278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269C20B-6529-4565-B614-BEF0C8FCE306}"/>
              </a:ext>
            </a:extLst>
          </p:cNvPr>
          <p:cNvSpPr/>
          <p:nvPr/>
        </p:nvSpPr>
        <p:spPr>
          <a:xfrm>
            <a:off x="4145285" y="1815963"/>
            <a:ext cx="3818423" cy="4426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Emission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(24 hour average)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24F89F-8EAE-4C2A-9A11-B44B6D9E9C90}"/>
              </a:ext>
            </a:extLst>
          </p:cNvPr>
          <p:cNvCxnSpPr>
            <a:stCxn id="62" idx="4"/>
            <a:endCxn id="58" idx="0"/>
          </p:cNvCxnSpPr>
          <p:nvPr/>
        </p:nvCxnSpPr>
        <p:spPr>
          <a:xfrm>
            <a:off x="4514423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8BE91FF-707A-4548-8016-648E3B9CC9A3}"/>
              </a:ext>
            </a:extLst>
          </p:cNvPr>
          <p:cNvCxnSpPr>
            <a:cxnSpLocks/>
            <a:stCxn id="63" idx="4"/>
            <a:endCxn id="59" idx="0"/>
          </p:cNvCxnSpPr>
          <p:nvPr/>
        </p:nvCxnSpPr>
        <p:spPr>
          <a:xfrm>
            <a:off x="5242222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3FDF04-FCCF-4554-A6CD-A6997BB69BDF}"/>
              </a:ext>
            </a:extLst>
          </p:cNvPr>
          <p:cNvCxnSpPr>
            <a:cxnSpLocks/>
            <a:stCxn id="64" idx="4"/>
            <a:endCxn id="60" idx="0"/>
          </p:cNvCxnSpPr>
          <p:nvPr/>
        </p:nvCxnSpPr>
        <p:spPr>
          <a:xfrm>
            <a:off x="5970022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D83D004-B12F-4BC1-BB38-F9A7D39B2D19}"/>
              </a:ext>
            </a:extLst>
          </p:cNvPr>
          <p:cNvCxnSpPr>
            <a:cxnSpLocks/>
            <a:stCxn id="65" idx="4"/>
            <a:endCxn id="61" idx="0"/>
          </p:cNvCxnSpPr>
          <p:nvPr/>
        </p:nvCxnSpPr>
        <p:spPr>
          <a:xfrm>
            <a:off x="7573036" y="351356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459D3FAD-A213-4922-8FAD-5E7E71A08E92}"/>
              </a:ext>
            </a:extLst>
          </p:cNvPr>
          <p:cNvCxnSpPr>
            <a:stCxn id="61" idx="6"/>
            <a:endCxn id="90" idx="3"/>
          </p:cNvCxnSpPr>
          <p:nvPr/>
        </p:nvCxnSpPr>
        <p:spPr>
          <a:xfrm flipV="1">
            <a:off x="7936934" y="2037301"/>
            <a:ext cx="26773" cy="2018570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C55A1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FF07518B-C5B5-4294-8BAF-1CCE9FEC6E0F}"/>
              </a:ext>
            </a:extLst>
          </p:cNvPr>
          <p:cNvCxnSpPr>
            <a:cxnSpLocks/>
            <a:stCxn id="65" idx="6"/>
            <a:endCxn id="90" idx="3"/>
          </p:cNvCxnSpPr>
          <p:nvPr/>
        </p:nvCxnSpPr>
        <p:spPr>
          <a:xfrm flipV="1">
            <a:off x="7936934" y="2037301"/>
            <a:ext cx="26773" cy="1178533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C55A1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CCA368CF-E85A-41F3-A9E5-A04C1C699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11466" y="1787286"/>
            <a:ext cx="735053" cy="1797391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3B82D897-7C1B-4702-BA00-F3065DF77A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629219" y="1780665"/>
            <a:ext cx="724382" cy="1775855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23A3802-C025-4501-B657-D56C382428D8}"/>
                  </a:ext>
                </a:extLst>
              </p:cNvPr>
              <p:cNvSpPr/>
              <p:nvPr/>
            </p:nvSpPr>
            <p:spPr>
              <a:xfrm>
                <a:off x="1711892" y="5038700"/>
                <a:ext cx="7813357" cy="763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/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𝐸𝑚𝑖𝑠</m:t>
                                          </m:r>
                                        </m:e>
                                        <m:sup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𝑝𝑜𝑠𝑡𝑒𝑟𝑖𝑜𝑟𝑖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rgbClr val="70AD47">
                                                  <a:lumMod val="75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𝜷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𝐸𝑚𝑖𝑠</m:t>
                                          </m:r>
                                        </m:e>
                                        <m:sup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𝑝𝑟𝑖𝑜𝑟𝑖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1" i="1" smtClean="0">
                                      <a:solidFill>
                                        <a:srgbClr val="70AD47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𝐶𝑜𝑛𝑐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𝑝𝑟𝑒𝑑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𝐶𝑜𝑛𝑐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𝑜𝑏𝑠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23A3802-C025-4501-B657-D56C382428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892" y="5038700"/>
                <a:ext cx="7813357" cy="7630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861CE1FF-3AAE-426E-84BD-2219F02CFDF8}"/>
              </a:ext>
            </a:extLst>
          </p:cNvPr>
          <p:cNvCxnSpPr>
            <a:cxnSpLocks/>
            <a:stCxn id="68" idx="2"/>
            <a:endCxn id="101" idx="3"/>
          </p:cNvCxnSpPr>
          <p:nvPr/>
        </p:nvCxnSpPr>
        <p:spPr>
          <a:xfrm rot="16200000" flipH="1">
            <a:off x="8377772" y="4272774"/>
            <a:ext cx="1942396" cy="352553"/>
          </a:xfrm>
          <a:prstGeom prst="bentConnector4">
            <a:avLst>
              <a:gd name="adj1" fmla="val 40178"/>
              <a:gd name="adj2" fmla="val 342714"/>
            </a:avLst>
          </a:prstGeom>
          <a:noFill/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856B45B6-86AB-48D1-B495-42A00E496028}"/>
              </a:ext>
            </a:extLst>
          </p:cNvPr>
          <p:cNvSpPr txBox="1"/>
          <p:nvPr/>
        </p:nvSpPr>
        <p:spPr>
          <a:xfrm>
            <a:off x="9203416" y="3832346"/>
            <a:ext cx="490840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③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661A014-9C03-4B4B-99EB-814C205BF04F}"/>
              </a:ext>
            </a:extLst>
          </p:cNvPr>
          <p:cNvSpPr txBox="1"/>
          <p:nvPr/>
        </p:nvSpPr>
        <p:spPr>
          <a:xfrm>
            <a:off x="8618963" y="4397130"/>
            <a:ext cx="182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Two-stage optimization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826B0AE5-18AA-4420-A247-89E81B62D3FB}"/>
              </a:ext>
            </a:extLst>
          </p:cNvPr>
          <p:cNvCxnSpPr>
            <a:stCxn id="57" idx="1"/>
            <a:endCxn id="104" idx="1"/>
          </p:cNvCxnSpPr>
          <p:nvPr/>
        </p:nvCxnSpPr>
        <p:spPr>
          <a:xfrm rot="10800000" flipH="1" flipV="1">
            <a:off x="1959340" y="2462543"/>
            <a:ext cx="6659621" cy="2288529"/>
          </a:xfrm>
          <a:prstGeom prst="bentConnector3">
            <a:avLst>
              <a:gd name="adj1" fmla="val -3433"/>
            </a:avLst>
          </a:prstGeom>
          <a:noFill/>
          <a:ln w="63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93B78F85-1748-4533-83BE-AAA3B049393C}"/>
              </a:ext>
            </a:extLst>
          </p:cNvPr>
          <p:cNvSpPr txBox="1"/>
          <p:nvPr/>
        </p:nvSpPr>
        <p:spPr>
          <a:xfrm>
            <a:off x="1613132" y="4270425"/>
            <a:ext cx="18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testbed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A37C26F-9FBD-4C94-ADFB-7BEF6C4829E1}"/>
              </a:ext>
            </a:extLst>
          </p:cNvPr>
          <p:cNvSpPr/>
          <p:nvPr/>
        </p:nvSpPr>
        <p:spPr>
          <a:xfrm>
            <a:off x="1490665" y="5828892"/>
            <a:ext cx="9015054" cy="46166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(3) Dynamic selection of prior emissions avoids the “nudging effect”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8C2B02C-1626-4AA7-9DC5-275F2701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39" y="192049"/>
            <a:ext cx="11348835" cy="7975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Three advantages of </a:t>
            </a:r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DeepMMF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9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EA98F7-9F23-42A1-9FB0-9FED334C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50" y="120013"/>
            <a:ext cx="3843250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Using Testbed to optimize the strategy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AD502-E454-4558-90C2-FB7241B104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78" y="1202486"/>
            <a:ext cx="2757136" cy="276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B1D02-64AC-40A4-A8B1-4B63BEF5E7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63" y="3901652"/>
            <a:ext cx="2785707" cy="276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79389-E348-4A28-94DF-DF4067FD9B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50" y="1293503"/>
            <a:ext cx="2772261" cy="259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3C0507-7E32-4DDD-B01F-E00C3F52845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93" y="4059750"/>
            <a:ext cx="2763018" cy="25865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5BA76-4C2B-4AB4-848C-C88DDAD60BD3}"/>
              </a:ext>
            </a:extLst>
          </p:cNvPr>
          <p:cNvSpPr/>
          <p:nvPr/>
        </p:nvSpPr>
        <p:spPr>
          <a:xfrm>
            <a:off x="381118" y="1807774"/>
            <a:ext cx="2338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Case 1 (using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lower prior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emission)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B26461-45E4-48FF-ACDC-BB147B36E5C8}"/>
              </a:ext>
            </a:extLst>
          </p:cNvPr>
          <p:cNvSpPr/>
          <p:nvPr/>
        </p:nvSpPr>
        <p:spPr>
          <a:xfrm>
            <a:off x="381118" y="4229269"/>
            <a:ext cx="2179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Case 2 (using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higher prior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emissions)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9485D3C-F538-4383-9D6D-40DB4CA8A883}"/>
                  </a:ext>
                </a:extLst>
              </p:cNvPr>
              <p:cNvSpPr/>
              <p:nvPr/>
            </p:nvSpPr>
            <p:spPr>
              <a:xfrm>
                <a:off x="3843250" y="935355"/>
                <a:ext cx="24641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Stage1: determine the</a:t>
                </a:r>
                <a:r>
                  <a:rPr lang="el-G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9485D3C-F538-4383-9D6D-40DB4CA8A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250" y="935355"/>
                <a:ext cx="2464136" cy="369332"/>
              </a:xfrm>
              <a:prstGeom prst="rect">
                <a:avLst/>
              </a:prstGeom>
              <a:blipFill>
                <a:blip r:embed="rId6"/>
                <a:stretch>
                  <a:fillRect l="-1975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879C87A-CF28-43BC-A5DB-E50ADFC86D0D}"/>
                  </a:ext>
                </a:extLst>
              </p:cNvPr>
              <p:cNvSpPr/>
              <p:nvPr/>
            </p:nvSpPr>
            <p:spPr>
              <a:xfrm>
                <a:off x="8649618" y="927571"/>
                <a:ext cx="24128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Stage2: determine the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879C87A-CF28-43BC-A5DB-E50ADFC86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618" y="927571"/>
                <a:ext cx="2412840" cy="369332"/>
              </a:xfrm>
              <a:prstGeom prst="rect">
                <a:avLst/>
              </a:prstGeom>
              <a:blipFill>
                <a:blip r:embed="rId7"/>
                <a:stretch>
                  <a:fillRect l="-2273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480CB804-B754-47A5-9BA8-DA29AC4B666D}"/>
              </a:ext>
            </a:extLst>
          </p:cNvPr>
          <p:cNvSpPr/>
          <p:nvPr/>
        </p:nvSpPr>
        <p:spPr>
          <a:xfrm>
            <a:off x="4506287" y="1314015"/>
            <a:ext cx="2250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L-curve to pick up</a:t>
            </a:r>
          </a:p>
          <a:p>
            <a:r>
              <a:rPr lang="en-US" dirty="0"/>
              <a:t>the optimized point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C51516-6031-4487-ADB8-E655441640E2}"/>
              </a:ext>
            </a:extLst>
          </p:cNvPr>
          <p:cNvSpPr/>
          <p:nvPr/>
        </p:nvSpPr>
        <p:spPr>
          <a:xfrm>
            <a:off x="10106792" y="2244110"/>
            <a:ext cx="19113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prior emission ratio to the baseline emission: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fixed prior 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optimized prior (with least biases from concentration)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F8AC59-638A-4AED-A7E2-861828E6C76A}"/>
                  </a:ext>
                </a:extLst>
              </p:cNvPr>
              <p:cNvSpPr/>
              <p:nvPr/>
            </p:nvSpPr>
            <p:spPr>
              <a:xfrm>
                <a:off x="4150100" y="120013"/>
                <a:ext cx="7813357" cy="7630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/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𝐸𝑚𝑖𝑠</m:t>
                                          </m:r>
                                        </m:e>
                                        <m:sup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𝑝𝑜𝑠𝑡𝑒𝑟𝑖𝑜𝑟𝑖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rgbClr val="70AD47">
                                                  <a:lumMod val="75000"/>
                                                </a:srgb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𝜷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𝐸𝑚𝑖𝑠</m:t>
                                          </m:r>
                                        </m:e>
                                        <m:sup>
                                          <m:r>
                                            <a:rPr lang="en-US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𝑝𝑟𝑖𝑜𝑟𝑖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1" i="1" smtClean="0">
                                      <a:solidFill>
                                        <a:srgbClr val="70AD47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  <m:r>
                                    <a:rPr lang="en-US" b="1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𝐶𝑜𝑛𝑐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𝑝𝑟𝑒𝑑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𝐶𝑜𝑛𝑐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𝑜𝑏𝑠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F8AC59-638A-4AED-A7E2-861828E6C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100" y="120013"/>
                <a:ext cx="7813357" cy="7630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15D71E4C-725F-4073-A2C7-BF33109146FE}"/>
              </a:ext>
            </a:extLst>
          </p:cNvPr>
          <p:cNvSpPr/>
          <p:nvPr/>
        </p:nvSpPr>
        <p:spPr>
          <a:xfrm>
            <a:off x="5330544" y="5454699"/>
            <a:ext cx="2093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%: normalized bias of concentration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60F120-E3AE-4736-8046-89485CF491BD}"/>
              </a:ext>
            </a:extLst>
          </p:cNvPr>
          <p:cNvCxnSpPr/>
          <p:nvPr/>
        </p:nvCxnSpPr>
        <p:spPr>
          <a:xfrm flipH="1">
            <a:off x="7981250" y="2849389"/>
            <a:ext cx="66836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C7880E-E0E3-4747-B5F9-80C7FDFEE9DC}"/>
              </a:ext>
            </a:extLst>
          </p:cNvPr>
          <p:cNvCxnSpPr/>
          <p:nvPr/>
        </p:nvCxnSpPr>
        <p:spPr>
          <a:xfrm flipH="1">
            <a:off x="7981250" y="3120760"/>
            <a:ext cx="66836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62E2AC-A644-4C76-A3F6-D6F83B45A9AC}"/>
              </a:ext>
            </a:extLst>
          </p:cNvPr>
          <p:cNvCxnSpPr/>
          <p:nvPr/>
        </p:nvCxnSpPr>
        <p:spPr>
          <a:xfrm flipH="1">
            <a:off x="8056778" y="5268124"/>
            <a:ext cx="66836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0BF1EA-DA14-4204-BCE5-FB6103658C99}"/>
              </a:ext>
            </a:extLst>
          </p:cNvPr>
          <p:cNvCxnSpPr/>
          <p:nvPr/>
        </p:nvCxnSpPr>
        <p:spPr>
          <a:xfrm flipH="1">
            <a:off x="8056778" y="5539495"/>
            <a:ext cx="66836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6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35D32-CECD-40AE-8B73-713CEC35BE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" y="1311261"/>
            <a:ext cx="11211011" cy="51072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58A19-8E3A-4A73-BE4C-0F0CCEC4BA3E}"/>
              </a:ext>
            </a:extLst>
          </p:cNvPr>
          <p:cNvSpPr/>
          <p:nvPr/>
        </p:nvSpPr>
        <p:spPr>
          <a:xfrm>
            <a:off x="640339" y="191114"/>
            <a:ext cx="11052181" cy="1421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70C0"/>
                </a:solidFill>
                <a:latin typeface="Aptos Display"/>
                <a:ea typeface="+mj-ea"/>
                <a:cs typeface="Times New Roman"/>
              </a:rPr>
              <a:t>Comparison of emission changes retrieved by </a:t>
            </a:r>
            <a:r>
              <a:rPr lang="en-US" sz="3200" dirty="0" err="1">
                <a:solidFill>
                  <a:srgbClr val="0070C0"/>
                </a:solidFill>
                <a:latin typeface="Aptos Display"/>
                <a:ea typeface="+mj-ea"/>
                <a:cs typeface="Times New Roman"/>
              </a:rPr>
              <a:t>DeepMMF</a:t>
            </a:r>
            <a:r>
              <a:rPr lang="en-US" sz="3200" dirty="0">
                <a:solidFill>
                  <a:srgbClr val="0070C0"/>
                </a:solidFill>
                <a:latin typeface="Aptos Display"/>
                <a:ea typeface="+mj-ea"/>
                <a:cs typeface="Times New Roman"/>
              </a:rPr>
              <a:t> with NEI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4FFD-6EDB-47C9-8CAF-F90415607471}"/>
              </a:ext>
            </a:extLst>
          </p:cNvPr>
          <p:cNvSpPr txBox="1"/>
          <p:nvPr/>
        </p:nvSpPr>
        <p:spPr>
          <a:xfrm>
            <a:off x="5987845" y="4891947"/>
            <a:ext cx="536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with fix prior resulted in underestimation of emission changes</a:t>
            </a:r>
          </a:p>
        </p:txBody>
      </p:sp>
    </p:spTree>
    <p:extLst>
      <p:ext uri="{BB962C8B-B14F-4D97-AF65-F5344CB8AC3E}">
        <p14:creationId xmlns:p14="http://schemas.microsoft.com/office/powerpoint/2010/main" val="2069015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50702A-25C0-4D16-AF48-D28391BD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048"/>
            <a:ext cx="12192000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Comparison of fused concentration using different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AADA8-8538-4B0C-9854-4A2ED572DD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6" y="1595606"/>
            <a:ext cx="4229612" cy="428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15720-A32A-40F8-8970-313869311E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90" y="1595605"/>
            <a:ext cx="4251036" cy="42826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59A1E3-FC21-4DB1-9E04-E51BA5FD58FC}"/>
              </a:ext>
            </a:extLst>
          </p:cNvPr>
          <p:cNvSpPr/>
          <p:nvPr/>
        </p:nvSpPr>
        <p:spPr>
          <a:xfrm>
            <a:off x="1748117" y="1072216"/>
            <a:ext cx="3878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Surface NO2 concentration in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DF8E5-9160-47C2-A5F3-45785E3EE1D5}"/>
              </a:ext>
            </a:extLst>
          </p:cNvPr>
          <p:cNvSpPr/>
          <p:nvPr/>
        </p:nvSpPr>
        <p:spPr>
          <a:xfrm>
            <a:off x="6565643" y="1102994"/>
            <a:ext cx="468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Change of NO2 concentration during 2019-2020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13EF8-FFB1-484B-BFC5-5CE7615E1E42}"/>
              </a:ext>
            </a:extLst>
          </p:cNvPr>
          <p:cNvSpPr/>
          <p:nvPr/>
        </p:nvSpPr>
        <p:spPr>
          <a:xfrm>
            <a:off x="2958366" y="6356093"/>
            <a:ext cx="88344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model with “-s” represents that only selecting the grids that match with the AQS sites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1D6B799-85EE-458E-BC10-9A0C478F55B0}"/>
              </a:ext>
            </a:extLst>
          </p:cNvPr>
          <p:cNvSpPr/>
          <p:nvPr/>
        </p:nvSpPr>
        <p:spPr>
          <a:xfrm>
            <a:off x="5156036" y="3256444"/>
            <a:ext cx="672527" cy="1628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03AF30-29EB-431B-BE9D-700A022E132B}"/>
              </a:ext>
            </a:extLst>
          </p:cNvPr>
          <p:cNvSpPr/>
          <p:nvPr/>
        </p:nvSpPr>
        <p:spPr>
          <a:xfrm>
            <a:off x="1616422" y="3256444"/>
            <a:ext cx="672527" cy="16282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8B1234-C918-4AB6-9F5B-0F67B7711802}"/>
              </a:ext>
            </a:extLst>
          </p:cNvPr>
          <p:cNvSpPr/>
          <p:nvPr/>
        </p:nvSpPr>
        <p:spPr>
          <a:xfrm>
            <a:off x="10709351" y="2830466"/>
            <a:ext cx="672527" cy="1628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2F5F48-2CB2-4D65-87A6-36E0E054A59B}"/>
              </a:ext>
            </a:extLst>
          </p:cNvPr>
          <p:cNvSpPr/>
          <p:nvPr/>
        </p:nvSpPr>
        <p:spPr>
          <a:xfrm>
            <a:off x="7185413" y="2862580"/>
            <a:ext cx="672527" cy="16282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DF9D5C-F718-4D50-A683-0FD718B0637F}"/>
              </a:ext>
            </a:extLst>
          </p:cNvPr>
          <p:cNvSpPr txBox="1"/>
          <p:nvPr/>
        </p:nvSpPr>
        <p:spPr>
          <a:xfrm>
            <a:off x="7843658" y="4458688"/>
            <a:ext cx="31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well reflect the changes in NO2</a:t>
            </a:r>
          </a:p>
        </p:txBody>
      </p:sp>
    </p:spTree>
    <p:extLst>
      <p:ext uri="{BB962C8B-B14F-4D97-AF65-F5344CB8AC3E}">
        <p14:creationId xmlns:p14="http://schemas.microsoft.com/office/powerpoint/2010/main" val="250276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8684C0-3095-4266-8C90-C29D2375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127048"/>
            <a:ext cx="11803224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Sensitivity analysis for the importance in features (monthly average)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34520-1482-4995-8CE7-8A0633D63D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84" y="1332351"/>
            <a:ext cx="5675838" cy="233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00F029-E1BC-41CC-8B44-B30F7658C63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3" y="4063483"/>
            <a:ext cx="5501069" cy="23318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A4370C-3D0D-4E88-82F5-3AA9B0891E7B}"/>
              </a:ext>
            </a:extLst>
          </p:cNvPr>
          <p:cNvSpPr txBox="1"/>
          <p:nvPr/>
        </p:nvSpPr>
        <p:spPr>
          <a:xfrm>
            <a:off x="3070549" y="933062"/>
            <a:ext cx="90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January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C0C54-63DF-4002-8460-01396F02FC92}"/>
              </a:ext>
            </a:extLst>
          </p:cNvPr>
          <p:cNvSpPr txBox="1"/>
          <p:nvPr/>
        </p:nvSpPr>
        <p:spPr>
          <a:xfrm>
            <a:off x="5627137" y="933062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July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D718B-A63B-45DB-8201-B0DC10431D06}"/>
              </a:ext>
            </a:extLst>
          </p:cNvPr>
          <p:cNvSpPr txBox="1"/>
          <p:nvPr/>
        </p:nvSpPr>
        <p:spPr>
          <a:xfrm>
            <a:off x="396160" y="1544994"/>
            <a:ext cx="1837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Region-level</a:t>
            </a:r>
          </a:p>
          <a:p>
            <a:r>
              <a:rPr lang="en-US" dirty="0"/>
              <a:t>(average of all grid cells within the region)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41F49-7B6A-475A-89FA-723B3B8051F6}"/>
              </a:ext>
            </a:extLst>
          </p:cNvPr>
          <p:cNvSpPr txBox="1"/>
          <p:nvPr/>
        </p:nvSpPr>
        <p:spPr>
          <a:xfrm>
            <a:off x="425450" y="4259190"/>
            <a:ext cx="1468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City-level</a:t>
            </a:r>
          </a:p>
          <a:p>
            <a:r>
              <a:rPr lang="en-US" dirty="0"/>
              <a:t>(proximate to the city area to represent the urban environment)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ACB54-7719-4C0D-B4B6-973F75379C5E}"/>
              </a:ext>
            </a:extLst>
          </p:cNvPr>
          <p:cNvSpPr/>
          <p:nvPr/>
        </p:nvSpPr>
        <p:spPr>
          <a:xfrm>
            <a:off x="8212678" y="1129458"/>
            <a:ext cx="3767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by reducing each input by 20% and taking the difference from the baseline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1717E8-BABC-404E-AEBE-9EF51506CE25}"/>
              </a:ext>
            </a:extLst>
          </p:cNvPr>
          <p:cNvSpPr/>
          <p:nvPr/>
        </p:nvSpPr>
        <p:spPr>
          <a:xfrm>
            <a:off x="8304646" y="3429000"/>
            <a:ext cx="35133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satellite observations play a more important role on a regional scale, while AQS is more important at city grid cells</a:t>
            </a:r>
          </a:p>
        </p:txBody>
      </p:sp>
    </p:spTree>
    <p:extLst>
      <p:ext uri="{BB962C8B-B14F-4D97-AF65-F5344CB8AC3E}">
        <p14:creationId xmlns:p14="http://schemas.microsoft.com/office/powerpoint/2010/main" val="226997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AB59C1-42A2-4ECF-B37E-4066FC0B620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4326" y="1222918"/>
            <a:ext cx="2002214" cy="1933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2A26B-10B3-4370-93DF-ABAFEDD4160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9341" y="1222918"/>
            <a:ext cx="2514808" cy="1970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56DC4-5287-4C60-BA58-F152925FDA8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3639" y="1222918"/>
            <a:ext cx="2514808" cy="1986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6BE0B-EEAC-4A66-8980-25794BA88AE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7624" y="3981524"/>
            <a:ext cx="2458069" cy="1933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CD1EB0-37E1-4B0D-B53C-D3DDFBADF96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5693" y="3944543"/>
            <a:ext cx="2514808" cy="19709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96768-224E-4574-886E-ECB90D87208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0378" y="3981525"/>
            <a:ext cx="2458069" cy="1933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738D26-BE7D-4965-BB38-250941CC628D}"/>
              </a:ext>
            </a:extLst>
          </p:cNvPr>
          <p:cNvSpPr txBox="1"/>
          <p:nvPr/>
        </p:nvSpPr>
        <p:spPr>
          <a:xfrm>
            <a:off x="989959" y="4368369"/>
            <a:ext cx="142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column density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B4EF7-DD52-4B86-8903-46E93D91E78A}"/>
              </a:ext>
            </a:extLst>
          </p:cNvPr>
          <p:cNvSpPr txBox="1"/>
          <p:nvPr/>
        </p:nvSpPr>
        <p:spPr>
          <a:xfrm>
            <a:off x="3617849" y="807130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AQS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89CD0-7D65-4E4C-BCA2-7C485421879A}"/>
              </a:ext>
            </a:extLst>
          </p:cNvPr>
          <p:cNvSpPr txBox="1"/>
          <p:nvPr/>
        </p:nvSpPr>
        <p:spPr>
          <a:xfrm>
            <a:off x="898666" y="1515213"/>
            <a:ext cx="2002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Ground concentration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17B52E-0F56-4091-B94F-D2EA8E859B4C}"/>
              </a:ext>
            </a:extLst>
          </p:cNvPr>
          <p:cNvSpPr txBox="1"/>
          <p:nvPr/>
        </p:nvSpPr>
        <p:spPr>
          <a:xfrm>
            <a:off x="6134352" y="811472"/>
            <a:ext cx="113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CMAQ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24FCD-2567-49D3-B0E7-0F834BCA360E}"/>
              </a:ext>
            </a:extLst>
          </p:cNvPr>
          <p:cNvSpPr txBox="1"/>
          <p:nvPr/>
        </p:nvSpPr>
        <p:spPr>
          <a:xfrm>
            <a:off x="8865660" y="768386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DeepMMF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70597-8E40-4AC0-BC83-3E2B6DBF4C52}"/>
              </a:ext>
            </a:extLst>
          </p:cNvPr>
          <p:cNvSpPr txBox="1"/>
          <p:nvPr/>
        </p:nvSpPr>
        <p:spPr>
          <a:xfrm>
            <a:off x="9781130" y="6294611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in Austin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01013-B5E9-4FAF-BB8F-823859054B07}"/>
              </a:ext>
            </a:extLst>
          </p:cNvPr>
          <p:cNvSpPr txBox="1"/>
          <p:nvPr/>
        </p:nvSpPr>
        <p:spPr>
          <a:xfrm>
            <a:off x="3406574" y="3504563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TROPOMI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48D8B5-C03A-4F51-A179-B70E2CE98D1B}"/>
              </a:ext>
            </a:extLst>
          </p:cNvPr>
          <p:cNvSpPr/>
          <p:nvPr/>
        </p:nvSpPr>
        <p:spPr>
          <a:xfrm>
            <a:off x="4116364" y="1944504"/>
            <a:ext cx="337593" cy="263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640B19-00BF-41DB-BEA5-DB8BB0E95C45}"/>
              </a:ext>
            </a:extLst>
          </p:cNvPr>
          <p:cNvSpPr/>
          <p:nvPr/>
        </p:nvSpPr>
        <p:spPr>
          <a:xfrm>
            <a:off x="3751199" y="2387496"/>
            <a:ext cx="337593" cy="263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CBC35-61F0-449D-B482-AD835C2FC6A2}"/>
              </a:ext>
            </a:extLst>
          </p:cNvPr>
          <p:cNvSpPr txBox="1"/>
          <p:nvPr/>
        </p:nvSpPr>
        <p:spPr>
          <a:xfrm>
            <a:off x="4105433" y="44179"/>
            <a:ext cx="4462623" cy="716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70C0"/>
                </a:solidFill>
                <a:latin typeface="Aptos Display"/>
                <a:ea typeface="+mj-ea"/>
                <a:cs typeface="Times New Roman"/>
              </a:defRPr>
            </a:lvl1pPr>
          </a:lstStyle>
          <a:p>
            <a:r>
              <a:rPr lang="en-US" dirty="0"/>
              <a:t>Zoom in city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2E231-FEBB-4047-A237-B6E2B305B7A7}"/>
              </a:ext>
            </a:extLst>
          </p:cNvPr>
          <p:cNvSpPr txBox="1"/>
          <p:nvPr/>
        </p:nvSpPr>
        <p:spPr>
          <a:xfrm>
            <a:off x="6134352" y="3504563"/>
            <a:ext cx="10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CMAQ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C1706-B270-42AD-AFF5-D4F394A60AC7}"/>
              </a:ext>
            </a:extLst>
          </p:cNvPr>
          <p:cNvSpPr txBox="1"/>
          <p:nvPr/>
        </p:nvSpPr>
        <p:spPr>
          <a:xfrm>
            <a:off x="8865660" y="3509144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DeepMMF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6DEE9-D278-430C-B9FD-E55C8DD30BB3}"/>
              </a:ext>
            </a:extLst>
          </p:cNvPr>
          <p:cNvSpPr txBox="1"/>
          <p:nvPr/>
        </p:nvSpPr>
        <p:spPr>
          <a:xfrm>
            <a:off x="360239" y="6204599"/>
            <a:ext cx="8937873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70C0"/>
                </a:solidFill>
                <a:latin typeface="Aptos Display"/>
                <a:ea typeface="+mj-ea"/>
                <a:cs typeface="Times New Roman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ground measurement is limited even at urban scale</a:t>
            </a:r>
          </a:p>
        </p:txBody>
      </p:sp>
    </p:spTree>
    <p:extLst>
      <p:ext uri="{BB962C8B-B14F-4D97-AF65-F5344CB8AC3E}">
        <p14:creationId xmlns:p14="http://schemas.microsoft.com/office/powerpoint/2010/main" val="3700644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2E65C9-74E9-464E-A24F-5B9FE1AF4890}"/>
              </a:ext>
            </a:extLst>
          </p:cNvPr>
          <p:cNvSpPr/>
          <p:nvPr/>
        </p:nvSpPr>
        <p:spPr>
          <a:xfrm>
            <a:off x="3756474" y="247134"/>
            <a:ext cx="4831452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70C0"/>
                </a:solidFill>
                <a:latin typeface="Aptos Display"/>
                <a:ea typeface="+mj-ea"/>
                <a:cs typeface="Times New Roman"/>
              </a:rPr>
              <a:t>Limitations and Future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ACE1E3-22E5-4BAC-B9E8-5D109DBD3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53331"/>
            <a:ext cx="10983686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Sectoral level emission adjustment (wildfire, shipping,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High temporal satellite like TEMPO</a:t>
            </a:r>
          </a:p>
          <a:p>
            <a:pPr>
              <a:lnSpc>
                <a:spcPct val="150000"/>
              </a:lnSpc>
            </a:pPr>
            <a:r>
              <a:rPr lang="en-US" dirty="0"/>
              <a:t>Extra-fine scale (1 km or higher) spatial resolution</a:t>
            </a:r>
          </a:p>
          <a:p>
            <a:pPr>
              <a:lnSpc>
                <a:spcPct val="150000"/>
              </a:lnSpc>
            </a:pPr>
            <a:r>
              <a:rPr lang="en-US" dirty="0"/>
              <a:t>For other species like PM2.5 and O3 for health studies</a:t>
            </a:r>
          </a:p>
        </p:txBody>
      </p:sp>
    </p:spTree>
    <p:extLst>
      <p:ext uri="{BB962C8B-B14F-4D97-AF65-F5344CB8AC3E}">
        <p14:creationId xmlns:p14="http://schemas.microsoft.com/office/powerpoint/2010/main" val="342765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2F024-4394-6D63-E70B-8E9DD2B1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51" y="74997"/>
            <a:ext cx="11690958" cy="133785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DeepMMF</a:t>
            </a:r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—Deep-learning Measurement-Model Fusion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B6DCB-DA42-BB3B-01B2-F0766866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108" y="1412856"/>
            <a:ext cx="7544415" cy="5371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DD78A-1B3C-0A66-F9D8-D4B14FDB966D}"/>
              </a:ext>
            </a:extLst>
          </p:cNvPr>
          <p:cNvSpPr txBox="1"/>
          <p:nvPr/>
        </p:nvSpPr>
        <p:spPr>
          <a:xfrm>
            <a:off x="361503" y="1524024"/>
            <a:ext cx="4139706" cy="423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Aims 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Effective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fusing satellite and ground measurements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Address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sample-imbalance issue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Provide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near real-time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FD6B9-8E98-4B66-8741-41724D801F9D}"/>
              </a:ext>
            </a:extLst>
          </p:cNvPr>
          <p:cNvSpPr txBox="1"/>
          <p:nvPr/>
        </p:nvSpPr>
        <p:spPr>
          <a:xfrm>
            <a:off x="10483276" y="1524024"/>
            <a:ext cx="181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Overview of </a:t>
            </a:r>
            <a:r>
              <a:rPr lang="en-US" b="1" dirty="0" err="1">
                <a:solidFill>
                  <a:srgbClr val="FF0000"/>
                </a:solidFill>
              </a:rPr>
              <a:t>DeepMMF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E6AED8-4ED7-44E7-B870-1B066233082E}"/>
              </a:ext>
            </a:extLst>
          </p:cNvPr>
          <p:cNvSpPr/>
          <p:nvPr/>
        </p:nvSpPr>
        <p:spPr>
          <a:xfrm>
            <a:off x="2022145" y="2786683"/>
            <a:ext cx="84641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28030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81FE06-C50D-4FC0-AD65-C14B11B7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9"/>
            <a:ext cx="12192000" cy="11557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Correlation between the discrepancy in posterior and prior emissions and that in predicted concentrations in 2019 and 2020 retrievals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4E1B5-18D4-4E22-A94F-70693D8158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46" y="1274018"/>
            <a:ext cx="2808093" cy="280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5A2CD-C7DA-42F3-A9AA-7B97654BC0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45" y="3978647"/>
            <a:ext cx="2808093" cy="280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8E098-18CA-49B5-80C0-EA90977D171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10" y="1389201"/>
            <a:ext cx="2754870" cy="257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795E2-AAD1-4D5C-A823-B9D8B47CE7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71" y="4082111"/>
            <a:ext cx="2684966" cy="25133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71F4CA-7DFB-4E33-A895-30BBBD50B359}"/>
              </a:ext>
            </a:extLst>
          </p:cNvPr>
          <p:cNvSpPr/>
          <p:nvPr/>
        </p:nvSpPr>
        <p:spPr>
          <a:xfrm>
            <a:off x="3222556" y="104431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Stage1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36991-F8F8-4EBE-8159-2520188F2806}"/>
              </a:ext>
            </a:extLst>
          </p:cNvPr>
          <p:cNvSpPr/>
          <p:nvPr/>
        </p:nvSpPr>
        <p:spPr>
          <a:xfrm>
            <a:off x="8112776" y="982829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Stage2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40D3D5-BCCA-4946-8AC2-642446F99DFF}"/>
              </a:ext>
            </a:extLst>
          </p:cNvPr>
          <p:cNvSpPr/>
          <p:nvPr/>
        </p:nvSpPr>
        <p:spPr>
          <a:xfrm>
            <a:off x="460638" y="1401928"/>
            <a:ext cx="2338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2019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E4ACD6-3590-431F-90B2-3309826C4BB1}"/>
              </a:ext>
            </a:extLst>
          </p:cNvPr>
          <p:cNvSpPr/>
          <p:nvPr/>
        </p:nvSpPr>
        <p:spPr>
          <a:xfrm>
            <a:off x="460638" y="3885725"/>
            <a:ext cx="2338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E496-7D1D-48E1-88AB-05ED2DDDA422}"/>
              </a:ext>
            </a:extLst>
          </p:cNvPr>
          <p:cNvSpPr/>
          <p:nvPr/>
        </p:nvSpPr>
        <p:spPr>
          <a:xfrm>
            <a:off x="4447040" y="1796832"/>
            <a:ext cx="2510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points was labeled by the weighting value</a:t>
            </a:r>
          </a:p>
        </p:txBody>
      </p:sp>
    </p:spTree>
    <p:extLst>
      <p:ext uri="{BB962C8B-B14F-4D97-AF65-F5344CB8AC3E}">
        <p14:creationId xmlns:p14="http://schemas.microsoft.com/office/powerpoint/2010/main" val="1006264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4F5916-8B68-4965-9C71-277A9BD4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2" y="108387"/>
            <a:ext cx="11386158" cy="8060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ptos Display"/>
                <a:cs typeface="Times New Roman"/>
              </a:rPr>
              <a:t>State-level Comparison (unit: % of emission change)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E3036-6CB4-4CF9-BA93-690622F09F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2" y="1333007"/>
            <a:ext cx="10296084" cy="4685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1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068AAB34-51D5-4674-9F34-48835B4B26B5}"/>
              </a:ext>
            </a:extLst>
          </p:cNvPr>
          <p:cNvSpPr txBox="1"/>
          <p:nvPr/>
        </p:nvSpPr>
        <p:spPr>
          <a:xfrm>
            <a:off x="3207399" y="2289993"/>
            <a:ext cx="121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/>
                </a:solidFill>
                <a:latin typeface="Calibri" panose="020F0502020204030204"/>
              </a:rPr>
              <a:t>forward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88957E3-305E-4909-9DF0-A2489CF019C7}"/>
              </a:ext>
            </a:extLst>
          </p:cNvPr>
          <p:cNvSpPr/>
          <p:nvPr/>
        </p:nvSpPr>
        <p:spPr>
          <a:xfrm>
            <a:off x="4248332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DC0B5A-13A5-4832-9462-9ABDE9A275FB}"/>
              </a:ext>
            </a:extLst>
          </p:cNvPr>
          <p:cNvSpPr/>
          <p:nvPr/>
        </p:nvSpPr>
        <p:spPr>
          <a:xfrm>
            <a:off x="4976132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98F83A1-5196-4DA3-A12E-44E873ACCCE3}"/>
              </a:ext>
            </a:extLst>
          </p:cNvPr>
          <p:cNvSpPr/>
          <p:nvPr/>
        </p:nvSpPr>
        <p:spPr>
          <a:xfrm>
            <a:off x="5703931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E48FA4-8229-4E59-BB4B-BB4BC2EA86B9}"/>
              </a:ext>
            </a:extLst>
          </p:cNvPr>
          <p:cNvSpPr/>
          <p:nvPr/>
        </p:nvSpPr>
        <p:spPr>
          <a:xfrm>
            <a:off x="7306946" y="3764033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332D3AE-363E-4276-8502-3720C5283A07}"/>
              </a:ext>
            </a:extLst>
          </p:cNvPr>
          <p:cNvSpPr/>
          <p:nvPr/>
        </p:nvSpPr>
        <p:spPr>
          <a:xfrm>
            <a:off x="4248332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45A9438-93A7-4A3D-99B8-C4BD28B4ABFC}"/>
              </a:ext>
            </a:extLst>
          </p:cNvPr>
          <p:cNvSpPr/>
          <p:nvPr/>
        </p:nvSpPr>
        <p:spPr>
          <a:xfrm>
            <a:off x="4976132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266EBE7-E933-4825-B23F-7F30D7F66F9B}"/>
              </a:ext>
            </a:extLst>
          </p:cNvPr>
          <p:cNvSpPr/>
          <p:nvPr/>
        </p:nvSpPr>
        <p:spPr>
          <a:xfrm>
            <a:off x="5703931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B5BF28C-00D3-4CEB-B88D-DB3EFDAA9020}"/>
              </a:ext>
            </a:extLst>
          </p:cNvPr>
          <p:cNvSpPr/>
          <p:nvPr/>
        </p:nvSpPr>
        <p:spPr>
          <a:xfrm>
            <a:off x="7306946" y="2923996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ACFB59-F1B9-40C3-956A-B6875592CF38}"/>
              </a:ext>
            </a:extLst>
          </p:cNvPr>
          <p:cNvSpPr txBox="1"/>
          <p:nvPr/>
        </p:nvSpPr>
        <p:spPr>
          <a:xfrm>
            <a:off x="1955774" y="3131331"/>
            <a:ext cx="20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surface conc.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22BA95-BBF6-4797-909F-A2AE4D5CD535}"/>
              </a:ext>
            </a:extLst>
          </p:cNvPr>
          <p:cNvSpPr txBox="1"/>
          <p:nvPr/>
        </p:nvSpPr>
        <p:spPr>
          <a:xfrm>
            <a:off x="2049980" y="3881151"/>
            <a:ext cx="20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column density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485789-8381-472C-93F3-CCACAC229F89}"/>
              </a:ext>
            </a:extLst>
          </p:cNvPr>
          <p:cNvSpPr txBox="1"/>
          <p:nvPr/>
        </p:nvSpPr>
        <p:spPr>
          <a:xfrm>
            <a:off x="8451411" y="2441765"/>
            <a:ext cx="14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libri" panose="020F0502020204030204"/>
              </a:rPr>
              <a:t>backward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182D3-BDCB-49E5-BC29-778D5FB55533}"/>
              </a:ext>
            </a:extLst>
          </p:cNvPr>
          <p:cNvSpPr txBox="1"/>
          <p:nvPr/>
        </p:nvSpPr>
        <p:spPr>
          <a:xfrm>
            <a:off x="4222744" y="4381765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48E383-1739-403F-B013-F42F496F2F97}"/>
              </a:ext>
            </a:extLst>
          </p:cNvPr>
          <p:cNvSpPr txBox="1"/>
          <p:nvPr/>
        </p:nvSpPr>
        <p:spPr>
          <a:xfrm>
            <a:off x="4971384" y="4370638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8756F-D126-4976-BF3D-BF35CF5C2C12}"/>
              </a:ext>
            </a:extLst>
          </p:cNvPr>
          <p:cNvSpPr txBox="1"/>
          <p:nvPr/>
        </p:nvSpPr>
        <p:spPr>
          <a:xfrm>
            <a:off x="7306946" y="4371094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5D3451-B894-45E4-978E-CE35394D8046}"/>
              </a:ext>
            </a:extLst>
          </p:cNvPr>
          <p:cNvSpPr txBox="1"/>
          <p:nvPr/>
        </p:nvSpPr>
        <p:spPr>
          <a:xfrm>
            <a:off x="6513104" y="2898729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BDFF72-6E8D-44BF-A2BB-45A832BB0B40}"/>
              </a:ext>
            </a:extLst>
          </p:cNvPr>
          <p:cNvSpPr txBox="1"/>
          <p:nvPr/>
        </p:nvSpPr>
        <p:spPr>
          <a:xfrm>
            <a:off x="6461747" y="3728142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269C20B-6529-4565-B614-BEF0C8FCE306}"/>
              </a:ext>
            </a:extLst>
          </p:cNvPr>
          <p:cNvSpPr/>
          <p:nvPr/>
        </p:nvSpPr>
        <p:spPr>
          <a:xfrm>
            <a:off x="4243095" y="1821862"/>
            <a:ext cx="3818423" cy="4426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Emission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(24 hour average)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24F89F-8EAE-4C2A-9A11-B44B6D9E9C90}"/>
              </a:ext>
            </a:extLst>
          </p:cNvPr>
          <p:cNvCxnSpPr>
            <a:stCxn id="62" idx="4"/>
            <a:endCxn id="58" idx="0"/>
          </p:cNvCxnSpPr>
          <p:nvPr/>
        </p:nvCxnSpPr>
        <p:spPr>
          <a:xfrm>
            <a:off x="4612232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8BE91FF-707A-4548-8016-648E3B9CC9A3}"/>
              </a:ext>
            </a:extLst>
          </p:cNvPr>
          <p:cNvCxnSpPr>
            <a:cxnSpLocks/>
            <a:stCxn id="63" idx="4"/>
            <a:endCxn id="59" idx="0"/>
          </p:cNvCxnSpPr>
          <p:nvPr/>
        </p:nvCxnSpPr>
        <p:spPr>
          <a:xfrm>
            <a:off x="5340032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3FDF04-FCCF-4554-A6CD-A6997BB69BDF}"/>
              </a:ext>
            </a:extLst>
          </p:cNvPr>
          <p:cNvCxnSpPr>
            <a:cxnSpLocks/>
            <a:stCxn id="64" idx="4"/>
            <a:endCxn id="60" idx="0"/>
          </p:cNvCxnSpPr>
          <p:nvPr/>
        </p:nvCxnSpPr>
        <p:spPr>
          <a:xfrm>
            <a:off x="6067831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D83D004-B12F-4BC1-BB38-F9A7D39B2D19}"/>
              </a:ext>
            </a:extLst>
          </p:cNvPr>
          <p:cNvCxnSpPr>
            <a:cxnSpLocks/>
            <a:stCxn id="65" idx="4"/>
            <a:endCxn id="61" idx="0"/>
          </p:cNvCxnSpPr>
          <p:nvPr/>
        </p:nvCxnSpPr>
        <p:spPr>
          <a:xfrm>
            <a:off x="7670845" y="3519468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459D3FAD-A213-4922-8FAD-5E7E71A08E92}"/>
              </a:ext>
            </a:extLst>
          </p:cNvPr>
          <p:cNvCxnSpPr>
            <a:stCxn id="61" idx="6"/>
            <a:endCxn id="90" idx="3"/>
          </p:cNvCxnSpPr>
          <p:nvPr/>
        </p:nvCxnSpPr>
        <p:spPr>
          <a:xfrm flipV="1">
            <a:off x="8034744" y="2043200"/>
            <a:ext cx="26773" cy="2018570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FF07518B-C5B5-4294-8BAF-1CCE9FEC6E0F}"/>
              </a:ext>
            </a:extLst>
          </p:cNvPr>
          <p:cNvCxnSpPr>
            <a:cxnSpLocks/>
            <a:stCxn id="65" idx="6"/>
            <a:endCxn id="90" idx="3"/>
          </p:cNvCxnSpPr>
          <p:nvPr/>
        </p:nvCxnSpPr>
        <p:spPr>
          <a:xfrm flipV="1">
            <a:off x="8034744" y="2043200"/>
            <a:ext cx="26773" cy="1178533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CCA368CF-E85A-41F3-A9E5-A04C1C699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09276" y="1793185"/>
            <a:ext cx="735053" cy="1797391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3B82D897-7C1B-4702-BA00-F3065DF77A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27028" y="1786564"/>
            <a:ext cx="724382" cy="1775855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9600BE9-63C7-419E-9BFE-FDE541B0FE26}"/>
              </a:ext>
            </a:extLst>
          </p:cNvPr>
          <p:cNvSpPr/>
          <p:nvPr/>
        </p:nvSpPr>
        <p:spPr>
          <a:xfrm>
            <a:off x="1588473" y="1220247"/>
            <a:ext cx="9015054" cy="46166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(1) Physically constrained by atmospheric processes informed by CTM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8C2B02C-1626-4AA7-9DC5-275F2701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39" y="192049"/>
            <a:ext cx="11348835" cy="7975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Three advantages of </a:t>
            </a:r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DeepMMF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3863B-0B40-4EAF-A9BC-2327B88C096A}"/>
              </a:ext>
            </a:extLst>
          </p:cNvPr>
          <p:cNvSpPr txBox="1"/>
          <p:nvPr/>
        </p:nvSpPr>
        <p:spPr>
          <a:xfrm>
            <a:off x="15588" y="3109665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15AB99B-CFB4-427D-A6A9-2B4832ABA49B}"/>
              </a:ext>
            </a:extLst>
          </p:cNvPr>
          <p:cNvSpPr txBox="1"/>
          <p:nvPr/>
        </p:nvSpPr>
        <p:spPr>
          <a:xfrm>
            <a:off x="15588" y="3871368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2EF64A1-F7EF-4837-A2BF-8D13E11E80D0}"/>
              </a:ext>
            </a:extLst>
          </p:cNvPr>
          <p:cNvSpPr txBox="1"/>
          <p:nvPr/>
        </p:nvSpPr>
        <p:spPr>
          <a:xfrm>
            <a:off x="9718977" y="3800227"/>
            <a:ext cx="68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VAE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B8D3E87-7693-42FA-96BA-AB346067B94D}"/>
              </a:ext>
            </a:extLst>
          </p:cNvPr>
          <p:cNvSpPr/>
          <p:nvPr/>
        </p:nvSpPr>
        <p:spPr>
          <a:xfrm rot="10800000">
            <a:off x="1645920" y="3234032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2D85659E-3CB6-4246-AD14-1CA6E2CE5744}"/>
              </a:ext>
            </a:extLst>
          </p:cNvPr>
          <p:cNvSpPr/>
          <p:nvPr/>
        </p:nvSpPr>
        <p:spPr>
          <a:xfrm rot="10800000">
            <a:off x="1645920" y="4001839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28858888-D152-417D-A708-9C2D5C3F1DD5}"/>
              </a:ext>
            </a:extLst>
          </p:cNvPr>
          <p:cNvSpPr/>
          <p:nvPr/>
        </p:nvSpPr>
        <p:spPr>
          <a:xfrm>
            <a:off x="9132226" y="3897687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D52AD530-CFC5-4316-9D43-B8D501F6E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410487"/>
              </p:ext>
            </p:extLst>
          </p:nvPr>
        </p:nvGraphicFramePr>
        <p:xfrm>
          <a:off x="8566436" y="5210831"/>
          <a:ext cx="2882575" cy="12770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20005">
                  <a:extLst>
                    <a:ext uri="{9D8B030D-6E8A-4147-A177-3AD203B41FA5}">
                      <a16:colId xmlns:a16="http://schemas.microsoft.com/office/drawing/2014/main" val="596970473"/>
                    </a:ext>
                  </a:extLst>
                </a:gridCol>
                <a:gridCol w="796701">
                  <a:extLst>
                    <a:ext uri="{9D8B030D-6E8A-4147-A177-3AD203B41FA5}">
                      <a16:colId xmlns:a16="http://schemas.microsoft.com/office/drawing/2014/main" val="2776383875"/>
                    </a:ext>
                  </a:extLst>
                </a:gridCol>
                <a:gridCol w="1265869">
                  <a:extLst>
                    <a:ext uri="{9D8B030D-6E8A-4147-A177-3AD203B41FA5}">
                      <a16:colId xmlns:a16="http://schemas.microsoft.com/office/drawing/2014/main" val="1537811544"/>
                    </a:ext>
                  </a:extLst>
                </a:gridCol>
              </a:tblGrid>
              <a:tr h="2554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Scenario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Emission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Meteorology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0875337"/>
                  </a:ext>
                </a:extLst>
              </a:tr>
              <a:tr h="2554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Baseline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base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2019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147718"/>
                  </a:ext>
                </a:extLst>
              </a:tr>
              <a:tr h="2554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Hypo-1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base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2020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437162"/>
                  </a:ext>
                </a:extLst>
              </a:tr>
              <a:tr h="2554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Hypo-2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zero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2020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108266"/>
                  </a:ext>
                </a:extLst>
              </a:tr>
              <a:tr h="25541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Hypo-3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double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472C4"/>
                          </a:solidFill>
                        </a:rPr>
                        <a:t>2019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54476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7B720A-994F-4D01-A72D-5AE7736D49DF}"/>
              </a:ext>
            </a:extLst>
          </p:cNvPr>
          <p:cNvSpPr txBox="1"/>
          <p:nvPr/>
        </p:nvSpPr>
        <p:spPr>
          <a:xfrm>
            <a:off x="1927345" y="5466366"/>
            <a:ext cx="602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12km CMAQ simulation data used for training</a:t>
            </a:r>
          </a:p>
        </p:txBody>
      </p:sp>
    </p:spTree>
    <p:extLst>
      <p:ext uri="{BB962C8B-B14F-4D97-AF65-F5344CB8AC3E}">
        <p14:creationId xmlns:p14="http://schemas.microsoft.com/office/powerpoint/2010/main" val="122300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E432AA-E4B1-4223-94F5-A27939078D84}"/>
              </a:ext>
            </a:extLst>
          </p:cNvPr>
          <p:cNvGrpSpPr/>
          <p:nvPr/>
        </p:nvGrpSpPr>
        <p:grpSpPr>
          <a:xfrm>
            <a:off x="3721044" y="192530"/>
            <a:ext cx="8048552" cy="6317455"/>
            <a:chOff x="362023" y="276506"/>
            <a:chExt cx="8048552" cy="63174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97CAC98-EC8D-4E4A-8482-7D0E0ED6479B}"/>
                </a:ext>
              </a:extLst>
            </p:cNvPr>
            <p:cNvSpPr/>
            <p:nvPr/>
          </p:nvSpPr>
          <p:spPr>
            <a:xfrm>
              <a:off x="2323204" y="4900477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B7DCFB9-DA3F-47F2-A7EC-2D702FBBCFC1}"/>
                    </a:ext>
                  </a:extLst>
                </p:cNvPr>
                <p:cNvSpPr txBox="1"/>
                <p:nvPr/>
              </p:nvSpPr>
              <p:spPr>
                <a:xfrm>
                  <a:off x="2433060" y="5605445"/>
                  <a:ext cx="307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F59145-765A-43B9-9FD9-11A7597D59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3060" y="5605445"/>
                  <a:ext cx="307033" cy="307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6305CA-8E6F-4A4E-A061-A922238BBDED}"/>
                </a:ext>
              </a:extLst>
            </p:cNvPr>
            <p:cNvSpPr/>
            <p:nvPr/>
          </p:nvSpPr>
          <p:spPr>
            <a:xfrm>
              <a:off x="2323204" y="4486492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ED456C-8DF7-4B96-87CA-5BF3FE402E2F}"/>
                </a:ext>
              </a:extLst>
            </p:cNvPr>
            <p:cNvCxnSpPr>
              <a:cxnSpLocks/>
              <a:stCxn id="5" idx="0"/>
              <a:endCxn id="7" idx="2"/>
            </p:cNvCxnSpPr>
            <p:nvPr/>
          </p:nvCxnSpPr>
          <p:spPr>
            <a:xfrm flipV="1">
              <a:off x="2588065" y="476248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D22BC40-2CD0-4E90-95FD-1DF8A33115D2}"/>
                </a:ext>
              </a:extLst>
            </p:cNvPr>
            <p:cNvSpPr/>
            <p:nvPr/>
          </p:nvSpPr>
          <p:spPr>
            <a:xfrm>
              <a:off x="2323204" y="407873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E27A40-B818-4EDD-9CB2-467588CA2502}"/>
                </a:ext>
              </a:extLst>
            </p:cNvPr>
            <p:cNvSpPr/>
            <p:nvPr/>
          </p:nvSpPr>
          <p:spPr>
            <a:xfrm>
              <a:off x="2323204" y="366474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2D4C64E-954C-44B7-B046-AEC88AB50270}"/>
                </a:ext>
              </a:extLst>
            </p:cNvPr>
            <p:cNvCxnSpPr>
              <a:cxnSpLocks/>
              <a:stCxn id="9" idx="0"/>
              <a:endCxn id="10" idx="2"/>
            </p:cNvCxnSpPr>
            <p:nvPr/>
          </p:nvCxnSpPr>
          <p:spPr>
            <a:xfrm flipV="1">
              <a:off x="2588065" y="394073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680CBC-36A8-41DD-90B4-2E4B5AB58F41}"/>
                </a:ext>
              </a:extLst>
            </p:cNvPr>
            <p:cNvSpPr/>
            <p:nvPr/>
          </p:nvSpPr>
          <p:spPr>
            <a:xfrm>
              <a:off x="2323204" y="325076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7CCF988-5A0E-4CAB-85F0-00015399F35A}"/>
                </a:ext>
              </a:extLst>
            </p:cNvPr>
            <p:cNvSpPr/>
            <p:nvPr/>
          </p:nvSpPr>
          <p:spPr>
            <a:xfrm>
              <a:off x="2323204" y="283677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A33EBD-7523-45CB-888F-32BF1BD664DE}"/>
                </a:ext>
              </a:extLst>
            </p:cNvPr>
            <p:cNvCxnSpPr>
              <a:cxnSpLocks/>
              <a:stCxn id="12" idx="0"/>
              <a:endCxn id="13" idx="2"/>
            </p:cNvCxnSpPr>
            <p:nvPr/>
          </p:nvCxnSpPr>
          <p:spPr>
            <a:xfrm flipV="1">
              <a:off x="2588065" y="311276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CB7E5F8-254A-4239-8193-7226DC787F83}"/>
                </a:ext>
              </a:extLst>
            </p:cNvPr>
            <p:cNvSpPr/>
            <p:nvPr/>
          </p:nvSpPr>
          <p:spPr>
            <a:xfrm>
              <a:off x="2323204" y="2430973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A6E759-6B1C-455C-A8A4-A4F40F3C406D}"/>
                </a:ext>
              </a:extLst>
            </p:cNvPr>
            <p:cNvSpPr/>
            <p:nvPr/>
          </p:nvSpPr>
          <p:spPr>
            <a:xfrm>
              <a:off x="2323204" y="2016988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0D12B87-F190-47B8-BE60-0FA7AAE1D3F0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flipV="1">
              <a:off x="2588065" y="2292978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DFEF8A-88AC-4BE4-BFC0-939C76A47E60}"/>
                </a:ext>
              </a:extLst>
            </p:cNvPr>
            <p:cNvSpPr txBox="1"/>
            <p:nvPr/>
          </p:nvSpPr>
          <p:spPr>
            <a:xfrm>
              <a:off x="2029041" y="4715429"/>
              <a:ext cx="5481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h1, c1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560A54EB-E29A-4957-8689-E091355BC68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282582" y="5098238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9DB5DC9A-7281-4AA5-B412-FEE5D927733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289388" y="4261053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C299A515-CD3D-4BF0-A1F8-4555E1C110C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282582" y="3428311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928F3537-EE2E-466C-98F4-F85823D2950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282582" y="2633236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01125-443C-4247-96E5-F1A30477794A}"/>
                </a:ext>
              </a:extLst>
            </p:cNvPr>
            <p:cNvSpPr txBox="1"/>
            <p:nvPr/>
          </p:nvSpPr>
          <p:spPr>
            <a:xfrm>
              <a:off x="2029041" y="3886504"/>
              <a:ext cx="5481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h2, c2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31E8B80-7901-4B61-95AE-092FB5FFE1FF}"/>
                </a:ext>
              </a:extLst>
            </p:cNvPr>
            <p:cNvCxnSpPr>
              <a:cxnSpLocks/>
              <a:stCxn id="7" idx="0"/>
              <a:endCxn id="9" idx="2"/>
            </p:cNvCxnSpPr>
            <p:nvPr/>
          </p:nvCxnSpPr>
          <p:spPr>
            <a:xfrm flipV="1">
              <a:off x="2588065" y="4354722"/>
              <a:ext cx="0" cy="13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0F859E-F8D2-43CC-B633-5CAD29305454}"/>
                </a:ext>
              </a:extLst>
            </p:cNvPr>
            <p:cNvSpPr txBox="1"/>
            <p:nvPr/>
          </p:nvSpPr>
          <p:spPr>
            <a:xfrm>
              <a:off x="1996094" y="3053001"/>
              <a:ext cx="5481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h3, c3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3197E-6FDB-4AB8-A494-3A7AAA0DDF6A}"/>
                </a:ext>
              </a:extLst>
            </p:cNvPr>
            <p:cNvSpPr txBox="1"/>
            <p:nvPr/>
          </p:nvSpPr>
          <p:spPr>
            <a:xfrm>
              <a:off x="2005303" y="2235632"/>
              <a:ext cx="5481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h4, c4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DB57F77-F7FE-4E6A-9A76-8BA327E1208A}"/>
                </a:ext>
              </a:extLst>
            </p:cNvPr>
            <p:cNvCxnSpPr>
              <a:cxnSpLocks/>
              <a:stCxn id="10" idx="0"/>
              <a:endCxn id="12" idx="2"/>
            </p:cNvCxnSpPr>
            <p:nvPr/>
          </p:nvCxnSpPr>
          <p:spPr>
            <a:xfrm flipV="1">
              <a:off x="2588065" y="352675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31310A5-BFF1-4692-BE63-62D00C823F1B}"/>
                </a:ext>
              </a:extLst>
            </p:cNvPr>
            <p:cNvCxnSpPr>
              <a:cxnSpLocks/>
              <a:stCxn id="13" idx="0"/>
              <a:endCxn id="15" idx="2"/>
            </p:cNvCxnSpPr>
            <p:nvPr/>
          </p:nvCxnSpPr>
          <p:spPr>
            <a:xfrm flipV="1">
              <a:off x="2588065" y="2706963"/>
              <a:ext cx="0" cy="129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99D2D40-0033-44B2-A8CE-BB2C59730B53}"/>
                </a:ext>
              </a:extLst>
            </p:cNvPr>
            <p:cNvSpPr/>
            <p:nvPr/>
          </p:nvSpPr>
          <p:spPr>
            <a:xfrm>
              <a:off x="2323204" y="1372284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Conv2d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C14F51D-C9B0-44EA-8495-2300404238B2}"/>
                </a:ext>
              </a:extLst>
            </p:cNvPr>
            <p:cNvCxnSpPr>
              <a:cxnSpLocks/>
              <a:stCxn id="16" idx="0"/>
              <a:endCxn id="31" idx="4"/>
            </p:cNvCxnSpPr>
            <p:nvPr/>
          </p:nvCxnSpPr>
          <p:spPr>
            <a:xfrm flipH="1" flipV="1">
              <a:off x="2586576" y="1886656"/>
              <a:ext cx="1489" cy="130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lowchart: Or 30">
              <a:extLst>
                <a:ext uri="{FF2B5EF4-FFF2-40B4-BE49-F238E27FC236}">
                  <a16:creationId xmlns:a16="http://schemas.microsoft.com/office/drawing/2014/main" id="{6BCF6E2A-6E95-499B-9210-D6284A51849D}"/>
                </a:ext>
              </a:extLst>
            </p:cNvPr>
            <p:cNvSpPr/>
            <p:nvPr/>
          </p:nvSpPr>
          <p:spPr>
            <a:xfrm>
              <a:off x="2513627" y="1745769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7816D02-D84A-4FF0-9E20-45FEFA899003}"/>
                </a:ext>
              </a:extLst>
            </p:cNvPr>
            <p:cNvCxnSpPr>
              <a:cxnSpLocks/>
              <a:stCxn id="31" idx="0"/>
              <a:endCxn id="29" idx="2"/>
            </p:cNvCxnSpPr>
            <p:nvPr/>
          </p:nvCxnSpPr>
          <p:spPr>
            <a:xfrm flipV="1">
              <a:off x="2586576" y="1648274"/>
              <a:ext cx="1489" cy="97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4841CF-86D2-4BF5-8A79-4FA06C7F1871}"/>
                    </a:ext>
                  </a:extLst>
                </p:cNvPr>
                <p:cNvSpPr txBox="1"/>
                <p:nvPr/>
              </p:nvSpPr>
              <p:spPr>
                <a:xfrm>
                  <a:off x="2441769" y="930693"/>
                  <a:ext cx="2898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D41724D-E764-41D5-AF46-8E7D71972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1769" y="930693"/>
                  <a:ext cx="289886" cy="307777"/>
                </a:xfrm>
                <a:prstGeom prst="rect">
                  <a:avLst/>
                </a:prstGeom>
                <a:blipFill>
                  <a:blip r:embed="rId3"/>
                  <a:stretch>
                    <a:fillRect r="-2128"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E93F643-D54A-465B-A3A6-1C386F04508B}"/>
                    </a:ext>
                  </a:extLst>
                </p:cNvPr>
                <p:cNvSpPr txBox="1"/>
                <p:nvPr/>
              </p:nvSpPr>
              <p:spPr>
                <a:xfrm>
                  <a:off x="1636722" y="922652"/>
                  <a:ext cx="28988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6DF8BD8-BDC6-457A-822E-6FAE01C0B3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6722" y="922652"/>
                  <a:ext cx="289885" cy="307777"/>
                </a:xfrm>
                <a:prstGeom prst="rect">
                  <a:avLst/>
                </a:prstGeom>
                <a:blipFill>
                  <a:blip r:embed="rId4"/>
                  <a:stretch>
                    <a:fillRect r="-20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17026F-BEA9-4D5A-B8E8-058C7DC33F6B}"/>
                </a:ext>
              </a:extLst>
            </p:cNvPr>
            <p:cNvCxnSpPr>
              <a:cxnSpLocks/>
              <a:stCxn id="29" idx="0"/>
              <a:endCxn id="33" idx="2"/>
            </p:cNvCxnSpPr>
            <p:nvPr/>
          </p:nvCxnSpPr>
          <p:spPr>
            <a:xfrm flipH="1" flipV="1">
              <a:off x="2586713" y="1238470"/>
              <a:ext cx="1351" cy="133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Or 35">
              <a:extLst>
                <a:ext uri="{FF2B5EF4-FFF2-40B4-BE49-F238E27FC236}">
                  <a16:creationId xmlns:a16="http://schemas.microsoft.com/office/drawing/2014/main" id="{6F8AA96E-FE6E-43C5-9E52-AD7AA141E54A}"/>
                </a:ext>
              </a:extLst>
            </p:cNvPr>
            <p:cNvSpPr/>
            <p:nvPr/>
          </p:nvSpPr>
          <p:spPr>
            <a:xfrm>
              <a:off x="2513627" y="5337240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B145177-E153-4218-B327-4E0E459ABD3C}"/>
                </a:ext>
              </a:extLst>
            </p:cNvPr>
            <p:cNvCxnSpPr>
              <a:cxnSpLocks/>
              <a:stCxn id="36" idx="0"/>
              <a:endCxn id="5" idx="2"/>
            </p:cNvCxnSpPr>
            <p:nvPr/>
          </p:nvCxnSpPr>
          <p:spPr>
            <a:xfrm flipV="1">
              <a:off x="2586576" y="5176467"/>
              <a:ext cx="1489" cy="160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72315E8-B8CC-4A97-9D59-5B9066A2B78A}"/>
                </a:ext>
              </a:extLst>
            </p:cNvPr>
            <p:cNvCxnSpPr>
              <a:cxnSpLocks/>
              <a:stCxn id="6" idx="0"/>
              <a:endCxn id="36" idx="4"/>
            </p:cNvCxnSpPr>
            <p:nvPr/>
          </p:nvCxnSpPr>
          <p:spPr>
            <a:xfrm flipH="1" flipV="1">
              <a:off x="2586576" y="5478128"/>
              <a:ext cx="1" cy="12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2B2349EE-6CBC-4C02-8A80-72DC2A38D719}"/>
                </a:ext>
              </a:extLst>
            </p:cNvPr>
            <p:cNvCxnSpPr>
              <a:cxnSpLocks/>
              <a:stCxn id="34" idx="3"/>
              <a:endCxn id="36" idx="2"/>
            </p:cNvCxnSpPr>
            <p:nvPr/>
          </p:nvCxnSpPr>
          <p:spPr>
            <a:xfrm>
              <a:off x="1926607" y="1076541"/>
              <a:ext cx="587019" cy="4331143"/>
            </a:xfrm>
            <a:prstGeom prst="bentConnector3">
              <a:avLst>
                <a:gd name="adj1" fmla="val 22416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545891B5-4C86-4C0C-9AB4-BD9934FD5724}"/>
                </a:ext>
              </a:extLst>
            </p:cNvPr>
            <p:cNvCxnSpPr>
              <a:cxnSpLocks/>
              <a:stCxn id="34" idx="3"/>
              <a:endCxn id="31" idx="2"/>
            </p:cNvCxnSpPr>
            <p:nvPr/>
          </p:nvCxnSpPr>
          <p:spPr>
            <a:xfrm>
              <a:off x="1926607" y="1076541"/>
              <a:ext cx="587019" cy="739672"/>
            </a:xfrm>
            <a:prstGeom prst="bentConnector3">
              <a:avLst>
                <a:gd name="adj1" fmla="val 22416"/>
              </a:avLst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4A0732E-331D-40F4-9FF0-AA7BFD91FF5C}"/>
                </a:ext>
              </a:extLst>
            </p:cNvPr>
            <p:cNvSpPr/>
            <p:nvPr/>
          </p:nvSpPr>
          <p:spPr>
            <a:xfrm>
              <a:off x="3382174" y="4900477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9B7BFBF-10A6-4930-9D3B-521275C10385}"/>
                    </a:ext>
                  </a:extLst>
                </p:cNvPr>
                <p:cNvSpPr txBox="1"/>
                <p:nvPr/>
              </p:nvSpPr>
              <p:spPr>
                <a:xfrm>
                  <a:off x="3492029" y="5605445"/>
                  <a:ext cx="307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ED7297E-0493-4F50-A171-16254B12AE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029" y="5605445"/>
                  <a:ext cx="307033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70FBCDD-FBB4-47BE-B66C-4509639C1977}"/>
                </a:ext>
              </a:extLst>
            </p:cNvPr>
            <p:cNvSpPr/>
            <p:nvPr/>
          </p:nvSpPr>
          <p:spPr>
            <a:xfrm>
              <a:off x="3382174" y="4486492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867B0B5-8CEB-43CD-B8AB-28EFD7E222BE}"/>
                </a:ext>
              </a:extLst>
            </p:cNvPr>
            <p:cNvCxnSpPr>
              <a:cxnSpLocks/>
              <a:stCxn id="41" idx="0"/>
              <a:endCxn id="43" idx="2"/>
            </p:cNvCxnSpPr>
            <p:nvPr/>
          </p:nvCxnSpPr>
          <p:spPr>
            <a:xfrm flipV="1">
              <a:off x="3647035" y="476248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1685D16-2EA0-45D0-97C6-393EA1334452}"/>
                </a:ext>
              </a:extLst>
            </p:cNvPr>
            <p:cNvSpPr/>
            <p:nvPr/>
          </p:nvSpPr>
          <p:spPr>
            <a:xfrm>
              <a:off x="3382174" y="407873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EE6EDF1-805C-4723-9D1A-EECC05F35DD6}"/>
                </a:ext>
              </a:extLst>
            </p:cNvPr>
            <p:cNvSpPr/>
            <p:nvPr/>
          </p:nvSpPr>
          <p:spPr>
            <a:xfrm>
              <a:off x="3382174" y="366474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6F3F605-05CA-48D0-8514-ACBC9BEB71F6}"/>
                </a:ext>
              </a:extLst>
            </p:cNvPr>
            <p:cNvCxnSpPr>
              <a:cxnSpLocks/>
              <a:stCxn id="45" idx="0"/>
              <a:endCxn id="46" idx="2"/>
            </p:cNvCxnSpPr>
            <p:nvPr/>
          </p:nvCxnSpPr>
          <p:spPr>
            <a:xfrm flipV="1">
              <a:off x="3647035" y="394073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A6299F0-DE29-4DD8-B610-2AFDC27DAA38}"/>
                </a:ext>
              </a:extLst>
            </p:cNvPr>
            <p:cNvSpPr/>
            <p:nvPr/>
          </p:nvSpPr>
          <p:spPr>
            <a:xfrm>
              <a:off x="3382174" y="325076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6BF212D-3887-4E6E-828F-D7AB06605564}"/>
                </a:ext>
              </a:extLst>
            </p:cNvPr>
            <p:cNvSpPr/>
            <p:nvPr/>
          </p:nvSpPr>
          <p:spPr>
            <a:xfrm>
              <a:off x="3382174" y="283677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13FB517-BDC7-4E76-BC61-7AA775CF3DC1}"/>
                </a:ext>
              </a:extLst>
            </p:cNvPr>
            <p:cNvCxnSpPr>
              <a:cxnSpLocks/>
              <a:stCxn id="48" idx="0"/>
              <a:endCxn id="49" idx="2"/>
            </p:cNvCxnSpPr>
            <p:nvPr/>
          </p:nvCxnSpPr>
          <p:spPr>
            <a:xfrm flipV="1">
              <a:off x="3647035" y="311276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BF3387C-F294-4C1C-96FA-6294AF9D3FC6}"/>
                </a:ext>
              </a:extLst>
            </p:cNvPr>
            <p:cNvSpPr/>
            <p:nvPr/>
          </p:nvSpPr>
          <p:spPr>
            <a:xfrm>
              <a:off x="3382174" y="2430973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7CF6E0BF-97C3-4C4E-834C-82C198DA0B0C}"/>
                </a:ext>
              </a:extLst>
            </p:cNvPr>
            <p:cNvSpPr/>
            <p:nvPr/>
          </p:nvSpPr>
          <p:spPr>
            <a:xfrm>
              <a:off x="3382174" y="2016988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E5EDEE5-AC3F-4058-93A7-8AE715FDE52B}"/>
                </a:ext>
              </a:extLst>
            </p:cNvPr>
            <p:cNvCxnSpPr>
              <a:cxnSpLocks/>
              <a:stCxn id="51" idx="0"/>
              <a:endCxn id="52" idx="2"/>
            </p:cNvCxnSpPr>
            <p:nvPr/>
          </p:nvCxnSpPr>
          <p:spPr>
            <a:xfrm flipV="1">
              <a:off x="3647035" y="2292978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CCE8AAC6-6EF2-44CB-86F0-9E03B7CB430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341553" y="5098238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6675B8A1-0A95-45C4-AD75-EDAEEEFD180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341553" y="4255274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04C0E7EA-8A95-48A3-B3B1-F8B6BAD1D75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341553" y="3428311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id="{417CDF22-153F-4D3B-B337-933243E06A4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341553" y="2633236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2E14977-FC14-465C-9729-01CC40A7BD10}"/>
                </a:ext>
              </a:extLst>
            </p:cNvPr>
            <p:cNvCxnSpPr>
              <a:cxnSpLocks/>
              <a:stCxn id="43" idx="0"/>
              <a:endCxn id="45" idx="2"/>
            </p:cNvCxnSpPr>
            <p:nvPr/>
          </p:nvCxnSpPr>
          <p:spPr>
            <a:xfrm flipV="1">
              <a:off x="3647035" y="4354722"/>
              <a:ext cx="0" cy="13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15EBEAB-34BF-4E57-851F-DC2D861AC048}"/>
                </a:ext>
              </a:extLst>
            </p:cNvPr>
            <p:cNvCxnSpPr>
              <a:cxnSpLocks/>
              <a:stCxn id="46" idx="0"/>
              <a:endCxn id="48" idx="2"/>
            </p:cNvCxnSpPr>
            <p:nvPr/>
          </p:nvCxnSpPr>
          <p:spPr>
            <a:xfrm flipV="1">
              <a:off x="3647035" y="352675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93FD41A-A2DF-4CFB-837F-E3D8CFFCDA83}"/>
                </a:ext>
              </a:extLst>
            </p:cNvPr>
            <p:cNvCxnSpPr>
              <a:cxnSpLocks/>
              <a:stCxn id="49" idx="0"/>
              <a:endCxn id="51" idx="2"/>
            </p:cNvCxnSpPr>
            <p:nvPr/>
          </p:nvCxnSpPr>
          <p:spPr>
            <a:xfrm flipV="1">
              <a:off x="3647035" y="2706963"/>
              <a:ext cx="0" cy="129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8E3E0A23-B806-409C-8C95-6A83E3FE86DE}"/>
                </a:ext>
              </a:extLst>
            </p:cNvPr>
            <p:cNvSpPr/>
            <p:nvPr/>
          </p:nvSpPr>
          <p:spPr>
            <a:xfrm>
              <a:off x="3382174" y="1372284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Conv2d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EDAA52A-29A9-44E7-BD84-5F8841BDB7E2}"/>
                </a:ext>
              </a:extLst>
            </p:cNvPr>
            <p:cNvCxnSpPr>
              <a:cxnSpLocks/>
              <a:stCxn id="52" idx="0"/>
              <a:endCxn id="63" idx="4"/>
            </p:cNvCxnSpPr>
            <p:nvPr/>
          </p:nvCxnSpPr>
          <p:spPr>
            <a:xfrm flipH="1" flipV="1">
              <a:off x="3645546" y="1886656"/>
              <a:ext cx="1489" cy="130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lowchart: Or 62">
              <a:extLst>
                <a:ext uri="{FF2B5EF4-FFF2-40B4-BE49-F238E27FC236}">
                  <a16:creationId xmlns:a16="http://schemas.microsoft.com/office/drawing/2014/main" id="{66BDA7CC-2024-473F-B4AE-64CB5359897D}"/>
                </a:ext>
              </a:extLst>
            </p:cNvPr>
            <p:cNvSpPr/>
            <p:nvPr/>
          </p:nvSpPr>
          <p:spPr>
            <a:xfrm>
              <a:off x="3572597" y="1745769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DAD180B-C69F-44D5-801F-1AE134FE31DD}"/>
                </a:ext>
              </a:extLst>
            </p:cNvPr>
            <p:cNvCxnSpPr>
              <a:cxnSpLocks/>
              <a:stCxn id="63" idx="0"/>
              <a:endCxn id="61" idx="2"/>
            </p:cNvCxnSpPr>
            <p:nvPr/>
          </p:nvCxnSpPr>
          <p:spPr>
            <a:xfrm flipV="1">
              <a:off x="3645546" y="1648274"/>
              <a:ext cx="1489" cy="97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12B0F89-AD30-4514-86FD-8E567AB16010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H="1" flipV="1">
              <a:off x="3645031" y="1222027"/>
              <a:ext cx="2005" cy="150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lowchart: Or 65">
              <a:extLst>
                <a:ext uri="{FF2B5EF4-FFF2-40B4-BE49-F238E27FC236}">
                  <a16:creationId xmlns:a16="http://schemas.microsoft.com/office/drawing/2014/main" id="{F68E4DE4-9664-4FA5-8862-EF26E31710D0}"/>
                </a:ext>
              </a:extLst>
            </p:cNvPr>
            <p:cNvSpPr/>
            <p:nvPr/>
          </p:nvSpPr>
          <p:spPr>
            <a:xfrm>
              <a:off x="3572597" y="5337240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147764C-F379-4A0D-ACF4-ACA589D0C657}"/>
                </a:ext>
              </a:extLst>
            </p:cNvPr>
            <p:cNvCxnSpPr>
              <a:cxnSpLocks/>
              <a:stCxn id="66" idx="0"/>
              <a:endCxn id="41" idx="2"/>
            </p:cNvCxnSpPr>
            <p:nvPr/>
          </p:nvCxnSpPr>
          <p:spPr>
            <a:xfrm flipV="1">
              <a:off x="3645546" y="5176467"/>
              <a:ext cx="1489" cy="160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BE877AF-B827-42FB-A015-E806E7482F12}"/>
                </a:ext>
              </a:extLst>
            </p:cNvPr>
            <p:cNvCxnSpPr>
              <a:cxnSpLocks/>
              <a:stCxn id="42" idx="0"/>
              <a:endCxn id="66" idx="4"/>
            </p:cNvCxnSpPr>
            <p:nvPr/>
          </p:nvCxnSpPr>
          <p:spPr>
            <a:xfrm flipV="1">
              <a:off x="3645546" y="5478128"/>
              <a:ext cx="0" cy="12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or: Elbow 68">
              <a:extLst>
                <a:ext uri="{FF2B5EF4-FFF2-40B4-BE49-F238E27FC236}">
                  <a16:creationId xmlns:a16="http://schemas.microsoft.com/office/drawing/2014/main" id="{8E0E1A48-7690-40D8-8BAA-613ADDFCC270}"/>
                </a:ext>
              </a:extLst>
            </p:cNvPr>
            <p:cNvCxnSpPr>
              <a:cxnSpLocks/>
              <a:stCxn id="33" idx="3"/>
              <a:endCxn id="63" idx="2"/>
            </p:cNvCxnSpPr>
            <p:nvPr/>
          </p:nvCxnSpPr>
          <p:spPr>
            <a:xfrm>
              <a:off x="2731656" y="1084582"/>
              <a:ext cx="840941" cy="731631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00B9F54-796E-43D9-82FF-4E2DB079C51A}"/>
                    </a:ext>
                  </a:extLst>
                </p:cNvPr>
                <p:cNvSpPr txBox="1"/>
                <p:nvPr/>
              </p:nvSpPr>
              <p:spPr>
                <a:xfrm>
                  <a:off x="3481806" y="930693"/>
                  <a:ext cx="298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CBD83A6-D318-49C4-B4CD-340A0746F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1806" y="930693"/>
                  <a:ext cx="298678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3F382271-7669-4720-9163-8121EB63535A}"/>
                </a:ext>
              </a:extLst>
            </p:cNvPr>
            <p:cNvCxnSpPr>
              <a:cxnSpLocks/>
              <a:stCxn id="33" idx="3"/>
              <a:endCxn id="66" idx="2"/>
            </p:cNvCxnSpPr>
            <p:nvPr/>
          </p:nvCxnSpPr>
          <p:spPr>
            <a:xfrm>
              <a:off x="2731656" y="1084582"/>
              <a:ext cx="840941" cy="432310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4311F5A-9F96-43ED-90A5-AC8B3D14FDE1}"/>
                </a:ext>
              </a:extLst>
            </p:cNvPr>
            <p:cNvCxnSpPr>
              <a:stCxn id="15" idx="3"/>
              <a:endCxn id="51" idx="1"/>
            </p:cNvCxnSpPr>
            <p:nvPr/>
          </p:nvCxnSpPr>
          <p:spPr>
            <a:xfrm>
              <a:off x="2852925" y="2568968"/>
              <a:ext cx="5292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08BD71D-2F42-4B17-B266-B1B3C1EC78A9}"/>
                </a:ext>
              </a:extLst>
            </p:cNvPr>
            <p:cNvCxnSpPr>
              <a:cxnSpLocks/>
              <a:stCxn id="12" idx="3"/>
              <a:endCxn id="48" idx="1"/>
            </p:cNvCxnSpPr>
            <p:nvPr/>
          </p:nvCxnSpPr>
          <p:spPr>
            <a:xfrm>
              <a:off x="2852925" y="3388757"/>
              <a:ext cx="5292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031821A-7843-4D3D-9868-C32CE65A499E}"/>
                </a:ext>
              </a:extLst>
            </p:cNvPr>
            <p:cNvCxnSpPr>
              <a:cxnSpLocks/>
              <a:stCxn id="5" idx="3"/>
              <a:endCxn id="41" idx="1"/>
            </p:cNvCxnSpPr>
            <p:nvPr/>
          </p:nvCxnSpPr>
          <p:spPr>
            <a:xfrm>
              <a:off x="2852925" y="5038472"/>
              <a:ext cx="5292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FFFED94-918E-45CD-BC38-2AAB98906E18}"/>
                </a:ext>
              </a:extLst>
            </p:cNvPr>
            <p:cNvCxnSpPr>
              <a:cxnSpLocks/>
              <a:stCxn id="9" idx="3"/>
              <a:endCxn id="45" idx="1"/>
            </p:cNvCxnSpPr>
            <p:nvPr/>
          </p:nvCxnSpPr>
          <p:spPr>
            <a:xfrm>
              <a:off x="2852925" y="4216727"/>
              <a:ext cx="5292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5818806D-1B09-4281-8BAF-1C3E7D51D73E}"/>
                </a:ext>
              </a:extLst>
            </p:cNvPr>
            <p:cNvSpPr/>
            <p:nvPr/>
          </p:nvSpPr>
          <p:spPr>
            <a:xfrm>
              <a:off x="5074211" y="4900477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A197689-EC8D-4438-BCFA-011DD96854B0}"/>
                    </a:ext>
                  </a:extLst>
                </p:cNvPr>
                <p:cNvSpPr txBox="1"/>
                <p:nvPr/>
              </p:nvSpPr>
              <p:spPr>
                <a:xfrm>
                  <a:off x="5184066" y="5605445"/>
                  <a:ext cx="307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3BA2B92-E2D5-49B7-A376-78C75DDC9D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4066" y="5605445"/>
                  <a:ext cx="307033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E7CB3899-D31E-4D63-BB51-7576FC7526C4}"/>
                </a:ext>
              </a:extLst>
            </p:cNvPr>
            <p:cNvSpPr/>
            <p:nvPr/>
          </p:nvSpPr>
          <p:spPr>
            <a:xfrm>
              <a:off x="5074211" y="4486492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30760C79-7DA9-496E-826A-C197F0847068}"/>
                </a:ext>
              </a:extLst>
            </p:cNvPr>
            <p:cNvCxnSpPr>
              <a:cxnSpLocks/>
              <a:stCxn id="76" idx="0"/>
              <a:endCxn id="78" idx="2"/>
            </p:cNvCxnSpPr>
            <p:nvPr/>
          </p:nvCxnSpPr>
          <p:spPr>
            <a:xfrm flipV="1">
              <a:off x="5339072" y="476248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BE3AF076-2CF3-49D3-B0AF-500BC531CC70}"/>
                </a:ext>
              </a:extLst>
            </p:cNvPr>
            <p:cNvSpPr/>
            <p:nvPr/>
          </p:nvSpPr>
          <p:spPr>
            <a:xfrm>
              <a:off x="5074211" y="407873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3E9F79F1-32F4-4839-B119-1F9F931AFA5E}"/>
                </a:ext>
              </a:extLst>
            </p:cNvPr>
            <p:cNvSpPr/>
            <p:nvPr/>
          </p:nvSpPr>
          <p:spPr>
            <a:xfrm>
              <a:off x="5074211" y="366474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8EA8C8D-57A8-48E5-AA9A-CDD51AC00A6C}"/>
                </a:ext>
              </a:extLst>
            </p:cNvPr>
            <p:cNvCxnSpPr>
              <a:cxnSpLocks/>
              <a:stCxn id="80" idx="0"/>
              <a:endCxn id="81" idx="2"/>
            </p:cNvCxnSpPr>
            <p:nvPr/>
          </p:nvCxnSpPr>
          <p:spPr>
            <a:xfrm flipV="1">
              <a:off x="5339072" y="394073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CD10B027-944D-4AD1-B305-0BACA0FE9B0E}"/>
                </a:ext>
              </a:extLst>
            </p:cNvPr>
            <p:cNvSpPr/>
            <p:nvPr/>
          </p:nvSpPr>
          <p:spPr>
            <a:xfrm>
              <a:off x="5074211" y="325076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C4591C9D-EC4A-40AE-ACBD-2AB78F5097D4}"/>
                </a:ext>
              </a:extLst>
            </p:cNvPr>
            <p:cNvSpPr/>
            <p:nvPr/>
          </p:nvSpPr>
          <p:spPr>
            <a:xfrm>
              <a:off x="5074211" y="283677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95D3576-7461-4C24-B6D4-5E5800A3F067}"/>
                </a:ext>
              </a:extLst>
            </p:cNvPr>
            <p:cNvCxnSpPr>
              <a:cxnSpLocks/>
              <a:stCxn id="83" idx="0"/>
              <a:endCxn id="84" idx="2"/>
            </p:cNvCxnSpPr>
            <p:nvPr/>
          </p:nvCxnSpPr>
          <p:spPr>
            <a:xfrm flipV="1">
              <a:off x="5339072" y="311276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7CB060A4-DC50-4EF5-8FDF-22CC7FD06D17}"/>
                </a:ext>
              </a:extLst>
            </p:cNvPr>
            <p:cNvSpPr/>
            <p:nvPr/>
          </p:nvSpPr>
          <p:spPr>
            <a:xfrm>
              <a:off x="5074211" y="2430973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59FFC2A-6E72-4E34-B9B6-9B4DE36108B1}"/>
                </a:ext>
              </a:extLst>
            </p:cNvPr>
            <p:cNvSpPr/>
            <p:nvPr/>
          </p:nvSpPr>
          <p:spPr>
            <a:xfrm>
              <a:off x="5074211" y="2016988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7D3C1A3-609C-4E20-AA13-9C0B7DD7C0AF}"/>
                </a:ext>
              </a:extLst>
            </p:cNvPr>
            <p:cNvCxnSpPr>
              <a:cxnSpLocks/>
              <a:stCxn id="86" idx="0"/>
              <a:endCxn id="87" idx="2"/>
            </p:cNvCxnSpPr>
            <p:nvPr/>
          </p:nvCxnSpPr>
          <p:spPr>
            <a:xfrm flipV="1">
              <a:off x="5339072" y="2292978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BEB5E8DD-BAE5-42D5-8F54-245DA50388A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033589" y="5098238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0" name="Connector: Elbow 89">
              <a:extLst>
                <a:ext uri="{FF2B5EF4-FFF2-40B4-BE49-F238E27FC236}">
                  <a16:creationId xmlns:a16="http://schemas.microsoft.com/office/drawing/2014/main" id="{83DB13CD-0909-4556-B1FE-3CE0C55A47CE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033589" y="4255274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1" name="Connector: Elbow 90">
              <a:extLst>
                <a:ext uri="{FF2B5EF4-FFF2-40B4-BE49-F238E27FC236}">
                  <a16:creationId xmlns:a16="http://schemas.microsoft.com/office/drawing/2014/main" id="{7FB4C4B1-3777-4356-8B6B-744581BF263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033589" y="3428311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6E220A43-321F-48B0-B46B-12F0144074B4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5033589" y="2633236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63DA0AAF-D536-46FF-AE34-987E5D9E1BF0}"/>
                </a:ext>
              </a:extLst>
            </p:cNvPr>
            <p:cNvCxnSpPr>
              <a:cxnSpLocks/>
              <a:stCxn id="78" idx="0"/>
              <a:endCxn id="80" idx="2"/>
            </p:cNvCxnSpPr>
            <p:nvPr/>
          </p:nvCxnSpPr>
          <p:spPr>
            <a:xfrm flipV="1">
              <a:off x="5339072" y="4354722"/>
              <a:ext cx="0" cy="13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1EBED26-F6C7-4B7E-B8D3-77FB0FA7CA31}"/>
                </a:ext>
              </a:extLst>
            </p:cNvPr>
            <p:cNvCxnSpPr>
              <a:cxnSpLocks/>
              <a:stCxn id="81" idx="0"/>
              <a:endCxn id="83" idx="2"/>
            </p:cNvCxnSpPr>
            <p:nvPr/>
          </p:nvCxnSpPr>
          <p:spPr>
            <a:xfrm flipV="1">
              <a:off x="5339072" y="352675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B54F8B3-1E9B-4FE5-8C40-61F3D63C55AE}"/>
                </a:ext>
              </a:extLst>
            </p:cNvPr>
            <p:cNvCxnSpPr>
              <a:cxnSpLocks/>
              <a:stCxn id="84" idx="0"/>
              <a:endCxn id="86" idx="2"/>
            </p:cNvCxnSpPr>
            <p:nvPr/>
          </p:nvCxnSpPr>
          <p:spPr>
            <a:xfrm flipV="1">
              <a:off x="5339072" y="2706963"/>
              <a:ext cx="0" cy="129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AC6116D-0366-4C8F-BB6A-ABEBF74569A8}"/>
                </a:ext>
              </a:extLst>
            </p:cNvPr>
            <p:cNvSpPr/>
            <p:nvPr/>
          </p:nvSpPr>
          <p:spPr>
            <a:xfrm>
              <a:off x="5074211" y="1372284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Conv2d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D972331-F568-4ACA-95FF-919AF2C942E2}"/>
                </a:ext>
              </a:extLst>
            </p:cNvPr>
            <p:cNvCxnSpPr>
              <a:cxnSpLocks/>
              <a:stCxn id="87" idx="0"/>
              <a:endCxn id="98" idx="4"/>
            </p:cNvCxnSpPr>
            <p:nvPr/>
          </p:nvCxnSpPr>
          <p:spPr>
            <a:xfrm flipH="1" flipV="1">
              <a:off x="5337583" y="1886656"/>
              <a:ext cx="1489" cy="130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lowchart: Or 97">
              <a:extLst>
                <a:ext uri="{FF2B5EF4-FFF2-40B4-BE49-F238E27FC236}">
                  <a16:creationId xmlns:a16="http://schemas.microsoft.com/office/drawing/2014/main" id="{1860DC73-DD23-44D9-86FD-45B60E2BB5F9}"/>
                </a:ext>
              </a:extLst>
            </p:cNvPr>
            <p:cNvSpPr/>
            <p:nvPr/>
          </p:nvSpPr>
          <p:spPr>
            <a:xfrm>
              <a:off x="5264634" y="1745769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CB28B40-6FD7-4CD3-8DAC-C02D733FC3E0}"/>
                </a:ext>
              </a:extLst>
            </p:cNvPr>
            <p:cNvCxnSpPr>
              <a:cxnSpLocks/>
              <a:stCxn id="98" idx="0"/>
              <a:endCxn id="96" idx="2"/>
            </p:cNvCxnSpPr>
            <p:nvPr/>
          </p:nvCxnSpPr>
          <p:spPr>
            <a:xfrm flipV="1">
              <a:off x="5337583" y="1648274"/>
              <a:ext cx="1489" cy="97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61B08D5-8DAE-4538-B403-2B96C5D5C1D5}"/>
                </a:ext>
              </a:extLst>
            </p:cNvPr>
            <p:cNvCxnSpPr>
              <a:cxnSpLocks/>
              <a:stCxn id="96" idx="0"/>
            </p:cNvCxnSpPr>
            <p:nvPr/>
          </p:nvCxnSpPr>
          <p:spPr>
            <a:xfrm flipH="1" flipV="1">
              <a:off x="5337067" y="1222027"/>
              <a:ext cx="2005" cy="150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Flowchart: Or 100">
              <a:extLst>
                <a:ext uri="{FF2B5EF4-FFF2-40B4-BE49-F238E27FC236}">
                  <a16:creationId xmlns:a16="http://schemas.microsoft.com/office/drawing/2014/main" id="{13A133C2-9B57-4B18-8117-926AACFB20E4}"/>
                </a:ext>
              </a:extLst>
            </p:cNvPr>
            <p:cNvSpPr/>
            <p:nvPr/>
          </p:nvSpPr>
          <p:spPr>
            <a:xfrm>
              <a:off x="5264634" y="5337240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5FE8599-9435-4871-B2DA-060B4AF75ECD}"/>
                </a:ext>
              </a:extLst>
            </p:cNvPr>
            <p:cNvCxnSpPr>
              <a:cxnSpLocks/>
              <a:stCxn id="101" idx="0"/>
              <a:endCxn id="76" idx="2"/>
            </p:cNvCxnSpPr>
            <p:nvPr/>
          </p:nvCxnSpPr>
          <p:spPr>
            <a:xfrm flipV="1">
              <a:off x="5337583" y="5176467"/>
              <a:ext cx="1489" cy="160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BC1C2DC3-B08C-439E-87B2-9A56789A3477}"/>
                </a:ext>
              </a:extLst>
            </p:cNvPr>
            <p:cNvCxnSpPr>
              <a:cxnSpLocks/>
              <a:stCxn id="77" idx="0"/>
              <a:endCxn id="101" idx="4"/>
            </p:cNvCxnSpPr>
            <p:nvPr/>
          </p:nvCxnSpPr>
          <p:spPr>
            <a:xfrm flipH="1" flipV="1">
              <a:off x="5337582" y="5478128"/>
              <a:ext cx="1" cy="12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8A87857-24FE-4984-AFBA-962EEDA80EF8}"/>
                    </a:ext>
                  </a:extLst>
                </p:cNvPr>
                <p:cNvSpPr txBox="1"/>
                <p:nvPr/>
              </p:nvSpPr>
              <p:spPr>
                <a:xfrm>
                  <a:off x="5173843" y="930693"/>
                  <a:ext cx="298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7A4A38A-5D8D-4BF5-9BDA-8380C06E2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3843" y="930693"/>
                  <a:ext cx="298678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CDE64D58-40A6-4046-962C-0D3828B72A67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>
              <a:off x="3911896" y="2568968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87F1221-550C-4E0B-A35C-9E9DB310A2DA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3911896" y="338875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9178E5DE-CB84-4CF2-BE12-FDFB4400986E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3911896" y="421672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E60D8C2-0391-45C0-98E2-15E7AE32646C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911896" y="5038472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D7C6098-BB4B-4504-8A3A-C1579E96C354}"/>
                </a:ext>
              </a:extLst>
            </p:cNvPr>
            <p:cNvSpPr txBox="1"/>
            <p:nvPr/>
          </p:nvSpPr>
          <p:spPr>
            <a:xfrm>
              <a:off x="4519384" y="5198559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E22C650-C965-4BE7-92EE-5FBC939164BA}"/>
                </a:ext>
              </a:extLst>
            </p:cNvPr>
            <p:cNvCxnSpPr>
              <a:cxnSpLocks/>
              <a:endCxn id="101" idx="2"/>
            </p:cNvCxnSpPr>
            <p:nvPr/>
          </p:nvCxnSpPr>
          <p:spPr>
            <a:xfrm>
              <a:off x="5056941" y="5407684"/>
              <a:ext cx="2076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A8230491-1900-41B9-8D86-E79F085EF15C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79" y="2568968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7EC936F-5893-4753-97D8-C54E21831EE6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79" y="338875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A38641B-19CD-4DA9-A7B3-5E4529D1A90B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79" y="421672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D0A72B5-45AA-4A0C-A53A-23D8D2AC9CA1}"/>
                </a:ext>
              </a:extLst>
            </p:cNvPr>
            <p:cNvCxnSpPr>
              <a:cxnSpLocks/>
            </p:cNvCxnSpPr>
            <p:nvPr/>
          </p:nvCxnSpPr>
          <p:spPr>
            <a:xfrm>
              <a:off x="4750079" y="5038472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6D9009B-4F99-4279-9A15-261533484727}"/>
                </a:ext>
              </a:extLst>
            </p:cNvPr>
            <p:cNvSpPr txBox="1"/>
            <p:nvPr/>
          </p:nvSpPr>
          <p:spPr>
            <a:xfrm>
              <a:off x="4519384" y="4836818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32C2D1D-5472-4388-B28B-F342C4570A2E}"/>
                </a:ext>
              </a:extLst>
            </p:cNvPr>
            <p:cNvSpPr txBox="1"/>
            <p:nvPr/>
          </p:nvSpPr>
          <p:spPr>
            <a:xfrm>
              <a:off x="4519384" y="4039652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F79C48B-B79B-45B0-90FA-BBDC8B1959E4}"/>
                </a:ext>
              </a:extLst>
            </p:cNvPr>
            <p:cNvSpPr txBox="1"/>
            <p:nvPr/>
          </p:nvSpPr>
          <p:spPr>
            <a:xfrm>
              <a:off x="4519384" y="3208570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2121AD2-A669-446F-886F-DCE33AA959FE}"/>
                </a:ext>
              </a:extLst>
            </p:cNvPr>
            <p:cNvSpPr txBox="1"/>
            <p:nvPr/>
          </p:nvSpPr>
          <p:spPr>
            <a:xfrm>
              <a:off x="4519384" y="2357585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43B846-C54A-4039-865A-07A50387E480}"/>
                </a:ext>
              </a:extLst>
            </p:cNvPr>
            <p:cNvSpPr txBox="1"/>
            <p:nvPr/>
          </p:nvSpPr>
          <p:spPr>
            <a:xfrm>
              <a:off x="4519384" y="1638033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cxnSp>
          <p:nvCxnSpPr>
            <p:cNvPr id="120" name="Connector: Elbow 119">
              <a:extLst>
                <a:ext uri="{FF2B5EF4-FFF2-40B4-BE49-F238E27FC236}">
                  <a16:creationId xmlns:a16="http://schemas.microsoft.com/office/drawing/2014/main" id="{3AC22734-2A55-4C34-8E26-77521BA6DEB6}"/>
                </a:ext>
              </a:extLst>
            </p:cNvPr>
            <p:cNvCxnSpPr>
              <a:cxnSpLocks/>
            </p:cNvCxnSpPr>
            <p:nvPr/>
          </p:nvCxnSpPr>
          <p:spPr>
            <a:xfrm>
              <a:off x="5479832" y="1076360"/>
              <a:ext cx="726613" cy="4331325"/>
            </a:xfrm>
            <a:prstGeom prst="bentConnector3">
              <a:avLst>
                <a:gd name="adj1" fmla="val 64685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2C83C6FD-B8FD-47E8-B5AA-F66686941E44}"/>
                </a:ext>
              </a:extLst>
            </p:cNvPr>
            <p:cNvSpPr/>
            <p:nvPr/>
          </p:nvSpPr>
          <p:spPr>
            <a:xfrm>
              <a:off x="6768582" y="4900477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CC0266B-092D-4964-95E2-76143FF0A6E8}"/>
                    </a:ext>
                  </a:extLst>
                </p:cNvPr>
                <p:cNvSpPr txBox="1"/>
                <p:nvPr/>
              </p:nvSpPr>
              <p:spPr>
                <a:xfrm>
                  <a:off x="6878438" y="5605445"/>
                  <a:ext cx="307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E5AA533-74A1-4DF2-80D8-948A0855D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8438" y="5605445"/>
                  <a:ext cx="307033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19FA788F-5ED1-4F7D-8D53-38A6AD579931}"/>
                </a:ext>
              </a:extLst>
            </p:cNvPr>
            <p:cNvSpPr/>
            <p:nvPr/>
          </p:nvSpPr>
          <p:spPr>
            <a:xfrm>
              <a:off x="6768582" y="4486492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27034D48-0B9F-44CA-8DF7-5A544DA97866}"/>
                </a:ext>
              </a:extLst>
            </p:cNvPr>
            <p:cNvCxnSpPr>
              <a:cxnSpLocks/>
              <a:stCxn id="121" idx="0"/>
              <a:endCxn id="123" idx="2"/>
            </p:cNvCxnSpPr>
            <p:nvPr/>
          </p:nvCxnSpPr>
          <p:spPr>
            <a:xfrm flipV="1">
              <a:off x="7033443" y="476248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1EFF5B2E-0A32-4D87-BC99-F42787FA2359}"/>
                </a:ext>
              </a:extLst>
            </p:cNvPr>
            <p:cNvSpPr/>
            <p:nvPr/>
          </p:nvSpPr>
          <p:spPr>
            <a:xfrm>
              <a:off x="6768582" y="407873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5D4FB8AC-5531-45D6-AF4E-C0E95B57240B}"/>
                </a:ext>
              </a:extLst>
            </p:cNvPr>
            <p:cNvSpPr/>
            <p:nvPr/>
          </p:nvSpPr>
          <p:spPr>
            <a:xfrm>
              <a:off x="6768582" y="366474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31AEC267-2FD1-4FA7-9EB3-DA1ED02C3331}"/>
                </a:ext>
              </a:extLst>
            </p:cNvPr>
            <p:cNvCxnSpPr>
              <a:cxnSpLocks/>
              <a:stCxn id="125" idx="0"/>
              <a:endCxn id="126" idx="2"/>
            </p:cNvCxnSpPr>
            <p:nvPr/>
          </p:nvCxnSpPr>
          <p:spPr>
            <a:xfrm flipV="1">
              <a:off x="7033443" y="394073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04BB0D54-5392-42EA-B389-9540BFED1307}"/>
                </a:ext>
              </a:extLst>
            </p:cNvPr>
            <p:cNvSpPr/>
            <p:nvPr/>
          </p:nvSpPr>
          <p:spPr>
            <a:xfrm>
              <a:off x="6768582" y="325076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906C6B31-8544-4872-9A39-4E1190ACADB5}"/>
                </a:ext>
              </a:extLst>
            </p:cNvPr>
            <p:cNvSpPr/>
            <p:nvPr/>
          </p:nvSpPr>
          <p:spPr>
            <a:xfrm>
              <a:off x="6768582" y="283677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7F964340-2431-4408-8629-9F85D8859BB7}"/>
                </a:ext>
              </a:extLst>
            </p:cNvPr>
            <p:cNvCxnSpPr>
              <a:cxnSpLocks/>
              <a:stCxn id="128" idx="0"/>
              <a:endCxn id="129" idx="2"/>
            </p:cNvCxnSpPr>
            <p:nvPr/>
          </p:nvCxnSpPr>
          <p:spPr>
            <a:xfrm flipV="1">
              <a:off x="7033443" y="311276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857ABAE1-0CC3-4034-BC4C-BEFD5196A56E}"/>
                </a:ext>
              </a:extLst>
            </p:cNvPr>
            <p:cNvSpPr/>
            <p:nvPr/>
          </p:nvSpPr>
          <p:spPr>
            <a:xfrm>
              <a:off x="6768582" y="2430973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B84B3A5E-B847-401D-A4ED-06F1B4365498}"/>
                </a:ext>
              </a:extLst>
            </p:cNvPr>
            <p:cNvSpPr/>
            <p:nvPr/>
          </p:nvSpPr>
          <p:spPr>
            <a:xfrm>
              <a:off x="6768582" y="2016988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F1BFE00-3B55-40FB-99E2-0C2EAC239487}"/>
                </a:ext>
              </a:extLst>
            </p:cNvPr>
            <p:cNvCxnSpPr>
              <a:cxnSpLocks/>
              <a:stCxn id="131" idx="0"/>
              <a:endCxn id="132" idx="2"/>
            </p:cNvCxnSpPr>
            <p:nvPr/>
          </p:nvCxnSpPr>
          <p:spPr>
            <a:xfrm flipV="1">
              <a:off x="7033443" y="2292978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or: Elbow 133">
              <a:extLst>
                <a:ext uri="{FF2B5EF4-FFF2-40B4-BE49-F238E27FC236}">
                  <a16:creationId xmlns:a16="http://schemas.microsoft.com/office/drawing/2014/main" id="{E8E8EA8B-BB5F-4EEB-ACAD-2F94B7E5801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727960" y="5098238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5" name="Connector: Elbow 134">
              <a:extLst>
                <a:ext uri="{FF2B5EF4-FFF2-40B4-BE49-F238E27FC236}">
                  <a16:creationId xmlns:a16="http://schemas.microsoft.com/office/drawing/2014/main" id="{A1C6FCDD-442E-4432-81EB-FC52960079E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727960" y="4255274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6" name="Connector: Elbow 135">
              <a:extLst>
                <a:ext uri="{FF2B5EF4-FFF2-40B4-BE49-F238E27FC236}">
                  <a16:creationId xmlns:a16="http://schemas.microsoft.com/office/drawing/2014/main" id="{00276AD1-76F6-4895-BF53-0B695F80C4D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727960" y="3428311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7" name="Connector: Elbow 136">
              <a:extLst>
                <a:ext uri="{FF2B5EF4-FFF2-40B4-BE49-F238E27FC236}">
                  <a16:creationId xmlns:a16="http://schemas.microsoft.com/office/drawing/2014/main" id="{667837D0-22CB-4E32-906A-3544ADA9C95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727960" y="2633236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2F7AEBEE-38C2-4DAF-A48D-DB6484854023}"/>
                </a:ext>
              </a:extLst>
            </p:cNvPr>
            <p:cNvCxnSpPr>
              <a:cxnSpLocks/>
              <a:stCxn id="123" idx="0"/>
              <a:endCxn id="125" idx="2"/>
            </p:cNvCxnSpPr>
            <p:nvPr/>
          </p:nvCxnSpPr>
          <p:spPr>
            <a:xfrm flipV="1">
              <a:off x="7033443" y="4354722"/>
              <a:ext cx="0" cy="13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DD6770F8-D507-4BC4-8315-59B24529D0EC}"/>
                </a:ext>
              </a:extLst>
            </p:cNvPr>
            <p:cNvCxnSpPr>
              <a:cxnSpLocks/>
              <a:stCxn id="126" idx="0"/>
              <a:endCxn id="128" idx="2"/>
            </p:cNvCxnSpPr>
            <p:nvPr/>
          </p:nvCxnSpPr>
          <p:spPr>
            <a:xfrm flipV="1">
              <a:off x="7033443" y="352675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442BF15-845D-4EDC-99A2-402EB2465495}"/>
                </a:ext>
              </a:extLst>
            </p:cNvPr>
            <p:cNvCxnSpPr>
              <a:cxnSpLocks/>
              <a:stCxn id="129" idx="0"/>
              <a:endCxn id="131" idx="2"/>
            </p:cNvCxnSpPr>
            <p:nvPr/>
          </p:nvCxnSpPr>
          <p:spPr>
            <a:xfrm flipV="1">
              <a:off x="7033443" y="2706963"/>
              <a:ext cx="0" cy="129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7FDCFE3-E3D8-4CA3-82C5-A4C93DC3E642}"/>
                </a:ext>
              </a:extLst>
            </p:cNvPr>
            <p:cNvSpPr/>
            <p:nvPr/>
          </p:nvSpPr>
          <p:spPr>
            <a:xfrm>
              <a:off x="6768582" y="1372284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Conv2d</a:t>
              </a: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EE92384B-E799-4012-A4D0-407712F0EF97}"/>
                </a:ext>
              </a:extLst>
            </p:cNvPr>
            <p:cNvCxnSpPr>
              <a:cxnSpLocks/>
              <a:stCxn id="132" idx="0"/>
              <a:endCxn id="143" idx="4"/>
            </p:cNvCxnSpPr>
            <p:nvPr/>
          </p:nvCxnSpPr>
          <p:spPr>
            <a:xfrm flipH="1" flipV="1">
              <a:off x="7031954" y="1886656"/>
              <a:ext cx="1489" cy="130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Flowchart: Or 142">
              <a:extLst>
                <a:ext uri="{FF2B5EF4-FFF2-40B4-BE49-F238E27FC236}">
                  <a16:creationId xmlns:a16="http://schemas.microsoft.com/office/drawing/2014/main" id="{3B74817F-BD00-4FB4-9C00-2F04DB04CEE2}"/>
                </a:ext>
              </a:extLst>
            </p:cNvPr>
            <p:cNvSpPr/>
            <p:nvPr/>
          </p:nvSpPr>
          <p:spPr>
            <a:xfrm>
              <a:off x="6959005" y="1745769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59E2B7F6-8BA9-4547-A032-9F1E82A7038F}"/>
                </a:ext>
              </a:extLst>
            </p:cNvPr>
            <p:cNvCxnSpPr>
              <a:cxnSpLocks/>
              <a:stCxn id="143" idx="0"/>
              <a:endCxn id="141" idx="2"/>
            </p:cNvCxnSpPr>
            <p:nvPr/>
          </p:nvCxnSpPr>
          <p:spPr>
            <a:xfrm flipV="1">
              <a:off x="7031954" y="1648274"/>
              <a:ext cx="1489" cy="97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FB39485-AC3A-43D6-8C1B-1114AFF8238D}"/>
                </a:ext>
              </a:extLst>
            </p:cNvPr>
            <p:cNvCxnSpPr>
              <a:cxnSpLocks/>
              <a:stCxn id="141" idx="0"/>
            </p:cNvCxnSpPr>
            <p:nvPr/>
          </p:nvCxnSpPr>
          <p:spPr>
            <a:xfrm flipH="1" flipV="1">
              <a:off x="7031439" y="1222027"/>
              <a:ext cx="2005" cy="150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Flowchart: Or 145">
              <a:extLst>
                <a:ext uri="{FF2B5EF4-FFF2-40B4-BE49-F238E27FC236}">
                  <a16:creationId xmlns:a16="http://schemas.microsoft.com/office/drawing/2014/main" id="{EC5241A2-B980-4514-818B-2932B9296182}"/>
                </a:ext>
              </a:extLst>
            </p:cNvPr>
            <p:cNvSpPr/>
            <p:nvPr/>
          </p:nvSpPr>
          <p:spPr>
            <a:xfrm>
              <a:off x="6959005" y="5337240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87A31362-B527-47AF-B835-BE61F1BEF66A}"/>
                </a:ext>
              </a:extLst>
            </p:cNvPr>
            <p:cNvCxnSpPr>
              <a:cxnSpLocks/>
              <a:stCxn id="146" idx="0"/>
              <a:endCxn id="121" idx="2"/>
            </p:cNvCxnSpPr>
            <p:nvPr/>
          </p:nvCxnSpPr>
          <p:spPr>
            <a:xfrm flipV="1">
              <a:off x="7031954" y="5176467"/>
              <a:ext cx="1489" cy="160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9A28B2DD-0372-47F8-8F21-5D1A9D8ACE7E}"/>
                </a:ext>
              </a:extLst>
            </p:cNvPr>
            <p:cNvCxnSpPr>
              <a:cxnSpLocks/>
              <a:stCxn id="122" idx="0"/>
              <a:endCxn id="146" idx="4"/>
            </p:cNvCxnSpPr>
            <p:nvPr/>
          </p:nvCxnSpPr>
          <p:spPr>
            <a:xfrm flipH="1" flipV="1">
              <a:off x="7031954" y="5478128"/>
              <a:ext cx="1" cy="12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or: Elbow 148">
              <a:extLst>
                <a:ext uri="{FF2B5EF4-FFF2-40B4-BE49-F238E27FC236}">
                  <a16:creationId xmlns:a16="http://schemas.microsoft.com/office/drawing/2014/main" id="{19BAEAB8-F2E3-450A-B393-96DC8E14CB7A}"/>
                </a:ext>
              </a:extLst>
            </p:cNvPr>
            <p:cNvCxnSpPr>
              <a:cxnSpLocks/>
              <a:stCxn id="150" idx="3"/>
              <a:endCxn id="187" idx="2"/>
            </p:cNvCxnSpPr>
            <p:nvPr/>
          </p:nvCxnSpPr>
          <p:spPr>
            <a:xfrm>
              <a:off x="7166893" y="1084582"/>
              <a:ext cx="904384" cy="731631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A81B3B61-C108-42BA-8079-86EF632B9538}"/>
                    </a:ext>
                  </a:extLst>
                </p:cNvPr>
                <p:cNvSpPr txBox="1"/>
                <p:nvPr/>
              </p:nvSpPr>
              <p:spPr>
                <a:xfrm>
                  <a:off x="6868215" y="930693"/>
                  <a:ext cx="298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D28815F3-4D01-4FEF-931A-CD51FB4EA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215" y="930693"/>
                  <a:ext cx="298678" cy="307777"/>
                </a:xfrm>
                <a:prstGeom prst="rect">
                  <a:avLst/>
                </a:prstGeom>
                <a:blipFill>
                  <a:blip r:embed="rId10"/>
                  <a:stretch>
                    <a:fillRect r="-24490"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429DE691-BAA0-43C2-8041-BBC6801DB03F}"/>
                </a:ext>
              </a:extLst>
            </p:cNvPr>
            <p:cNvSpPr txBox="1"/>
            <p:nvPr/>
          </p:nvSpPr>
          <p:spPr>
            <a:xfrm>
              <a:off x="6213755" y="5198559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6368D81A-E784-4058-B29C-BEA05B043EBE}"/>
                </a:ext>
              </a:extLst>
            </p:cNvPr>
            <p:cNvCxnSpPr>
              <a:cxnSpLocks/>
              <a:endCxn id="146" idx="2"/>
            </p:cNvCxnSpPr>
            <p:nvPr/>
          </p:nvCxnSpPr>
          <p:spPr>
            <a:xfrm>
              <a:off x="6751312" y="5407684"/>
              <a:ext cx="2076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970E0703-DDD6-44AF-A6E2-161D00378DF8}"/>
                </a:ext>
              </a:extLst>
            </p:cNvPr>
            <p:cNvCxnSpPr>
              <a:cxnSpLocks/>
            </p:cNvCxnSpPr>
            <p:nvPr/>
          </p:nvCxnSpPr>
          <p:spPr>
            <a:xfrm>
              <a:off x="6444450" y="2568968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A2A73105-28BB-4418-B722-B16DC3363E08}"/>
                </a:ext>
              </a:extLst>
            </p:cNvPr>
            <p:cNvCxnSpPr>
              <a:cxnSpLocks/>
            </p:cNvCxnSpPr>
            <p:nvPr/>
          </p:nvCxnSpPr>
          <p:spPr>
            <a:xfrm>
              <a:off x="6444450" y="338875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1227894-52AD-4DDC-A38B-72D6EF6E034B}"/>
                </a:ext>
              </a:extLst>
            </p:cNvPr>
            <p:cNvCxnSpPr>
              <a:cxnSpLocks/>
            </p:cNvCxnSpPr>
            <p:nvPr/>
          </p:nvCxnSpPr>
          <p:spPr>
            <a:xfrm>
              <a:off x="6444450" y="421672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58DBA13B-AFF9-4C90-882E-CD2A6A69AC0F}"/>
                </a:ext>
              </a:extLst>
            </p:cNvPr>
            <p:cNvCxnSpPr>
              <a:cxnSpLocks/>
            </p:cNvCxnSpPr>
            <p:nvPr/>
          </p:nvCxnSpPr>
          <p:spPr>
            <a:xfrm>
              <a:off x="6444450" y="5038472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42979FD-2EF4-4CEC-A2A1-12573CFE310C}"/>
                </a:ext>
              </a:extLst>
            </p:cNvPr>
            <p:cNvSpPr txBox="1"/>
            <p:nvPr/>
          </p:nvSpPr>
          <p:spPr>
            <a:xfrm>
              <a:off x="6213755" y="4836818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4BB528CB-60A7-4174-8D31-2DF09B12901A}"/>
                </a:ext>
              </a:extLst>
            </p:cNvPr>
            <p:cNvSpPr txBox="1"/>
            <p:nvPr/>
          </p:nvSpPr>
          <p:spPr>
            <a:xfrm>
              <a:off x="6213755" y="4039652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077F2CF2-1313-496B-B5C5-BF59B70DF7EA}"/>
                </a:ext>
              </a:extLst>
            </p:cNvPr>
            <p:cNvSpPr txBox="1"/>
            <p:nvPr/>
          </p:nvSpPr>
          <p:spPr>
            <a:xfrm>
              <a:off x="6213755" y="3208570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E5C5FA7-1F51-44C7-8B29-D23497455979}"/>
                </a:ext>
              </a:extLst>
            </p:cNvPr>
            <p:cNvSpPr txBox="1"/>
            <p:nvPr/>
          </p:nvSpPr>
          <p:spPr>
            <a:xfrm>
              <a:off x="6213755" y="2357585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4A675071-43A0-4C53-B4C8-0D0311A46872}"/>
                </a:ext>
              </a:extLst>
            </p:cNvPr>
            <p:cNvSpPr txBox="1"/>
            <p:nvPr/>
          </p:nvSpPr>
          <p:spPr>
            <a:xfrm>
              <a:off x="6213755" y="1638033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cxnSp>
          <p:nvCxnSpPr>
            <p:cNvPr id="162" name="Connector: Elbow 161">
              <a:extLst>
                <a:ext uri="{FF2B5EF4-FFF2-40B4-BE49-F238E27FC236}">
                  <a16:creationId xmlns:a16="http://schemas.microsoft.com/office/drawing/2014/main" id="{1E82DA35-AED2-4B1A-A2BB-C53432DA3B04}"/>
                </a:ext>
              </a:extLst>
            </p:cNvPr>
            <p:cNvCxnSpPr>
              <a:cxnSpLocks/>
              <a:stCxn id="150" idx="3"/>
              <a:endCxn id="190" idx="2"/>
            </p:cNvCxnSpPr>
            <p:nvPr/>
          </p:nvCxnSpPr>
          <p:spPr>
            <a:xfrm>
              <a:off x="7166893" y="1084582"/>
              <a:ext cx="904384" cy="432310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6B17ABB0-D5D6-41F9-8E9F-21086CD2874F}"/>
                </a:ext>
              </a:extLst>
            </p:cNvPr>
            <p:cNvSpPr txBox="1"/>
            <p:nvPr/>
          </p:nvSpPr>
          <p:spPr>
            <a:xfrm>
              <a:off x="4519384" y="973948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7212C4DA-9FF4-44EC-BD00-8599A87BF18E}"/>
                </a:ext>
              </a:extLst>
            </p:cNvPr>
            <p:cNvSpPr txBox="1"/>
            <p:nvPr/>
          </p:nvSpPr>
          <p:spPr>
            <a:xfrm>
              <a:off x="6213755" y="973948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08AE6CC7-2728-487B-B049-72052D4F3DCB}"/>
                </a:ext>
              </a:extLst>
            </p:cNvPr>
            <p:cNvSpPr/>
            <p:nvPr/>
          </p:nvSpPr>
          <p:spPr>
            <a:xfrm>
              <a:off x="7880854" y="4900477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38DD5DD6-C260-47B0-BD4C-D77E4CF2E9C6}"/>
                    </a:ext>
                  </a:extLst>
                </p:cNvPr>
                <p:cNvSpPr txBox="1"/>
                <p:nvPr/>
              </p:nvSpPr>
              <p:spPr>
                <a:xfrm>
                  <a:off x="7990709" y="5605445"/>
                  <a:ext cx="3070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6DD444C1-5DD9-4222-BD42-02E5635FA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0709" y="5605445"/>
                  <a:ext cx="307033" cy="307777"/>
                </a:xfrm>
                <a:prstGeom prst="rect">
                  <a:avLst/>
                </a:prstGeom>
                <a:blipFill>
                  <a:blip r:embed="rId11"/>
                  <a:stretch>
                    <a:fillRect r="-2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FD50FB8A-2E4F-42AA-9E45-DB5899A264F3}"/>
                </a:ext>
              </a:extLst>
            </p:cNvPr>
            <p:cNvSpPr/>
            <p:nvPr/>
          </p:nvSpPr>
          <p:spPr>
            <a:xfrm>
              <a:off x="7880854" y="4486492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E66D7A8B-4610-460E-9C44-2476D6D3023C}"/>
                </a:ext>
              </a:extLst>
            </p:cNvPr>
            <p:cNvCxnSpPr>
              <a:cxnSpLocks/>
              <a:stCxn id="165" idx="0"/>
              <a:endCxn id="167" idx="2"/>
            </p:cNvCxnSpPr>
            <p:nvPr/>
          </p:nvCxnSpPr>
          <p:spPr>
            <a:xfrm flipV="1">
              <a:off x="8145715" y="476248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549A3B71-A5D4-4E85-B67D-E1883296A659}"/>
                </a:ext>
              </a:extLst>
            </p:cNvPr>
            <p:cNvSpPr/>
            <p:nvPr/>
          </p:nvSpPr>
          <p:spPr>
            <a:xfrm>
              <a:off x="7880854" y="407873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C61DF296-38AB-4942-B3E2-E993465937C4}"/>
                </a:ext>
              </a:extLst>
            </p:cNvPr>
            <p:cNvSpPr/>
            <p:nvPr/>
          </p:nvSpPr>
          <p:spPr>
            <a:xfrm>
              <a:off x="7880854" y="366474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A628FCFB-AA51-4F0A-A2AD-C62A05308DCD}"/>
                </a:ext>
              </a:extLst>
            </p:cNvPr>
            <p:cNvCxnSpPr>
              <a:cxnSpLocks/>
              <a:stCxn id="169" idx="0"/>
              <a:endCxn id="170" idx="2"/>
            </p:cNvCxnSpPr>
            <p:nvPr/>
          </p:nvCxnSpPr>
          <p:spPr>
            <a:xfrm flipV="1">
              <a:off x="8145715" y="394073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56BEDC89-0D92-45D9-840D-E79FA6181BA4}"/>
                </a:ext>
              </a:extLst>
            </p:cNvPr>
            <p:cNvSpPr/>
            <p:nvPr/>
          </p:nvSpPr>
          <p:spPr>
            <a:xfrm>
              <a:off x="7880854" y="3250762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06ABFBC-4662-4708-9CC5-EBA8F29BBE00}"/>
                </a:ext>
              </a:extLst>
            </p:cNvPr>
            <p:cNvSpPr/>
            <p:nvPr/>
          </p:nvSpPr>
          <p:spPr>
            <a:xfrm>
              <a:off x="7880854" y="2836777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C21208FF-FBA8-4E6C-A1F9-613C21ABA8CF}"/>
                </a:ext>
              </a:extLst>
            </p:cNvPr>
            <p:cNvCxnSpPr>
              <a:cxnSpLocks/>
              <a:stCxn id="172" idx="0"/>
              <a:endCxn id="173" idx="2"/>
            </p:cNvCxnSpPr>
            <p:nvPr/>
          </p:nvCxnSpPr>
          <p:spPr>
            <a:xfrm flipV="1">
              <a:off x="8145715" y="3112767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C22F5C63-6251-45C9-8205-C13D5DAEFBB8}"/>
                </a:ext>
              </a:extLst>
            </p:cNvPr>
            <p:cNvSpPr/>
            <p:nvPr/>
          </p:nvSpPr>
          <p:spPr>
            <a:xfrm>
              <a:off x="7880854" y="2430973"/>
              <a:ext cx="529721" cy="27599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LSTM</a:t>
              </a: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96F27E84-BB23-4AD8-939F-D377202269A9}"/>
                </a:ext>
              </a:extLst>
            </p:cNvPr>
            <p:cNvSpPr/>
            <p:nvPr/>
          </p:nvSpPr>
          <p:spPr>
            <a:xfrm>
              <a:off x="7880854" y="2016988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C79B6ECF-C6D1-4652-B573-6A95D567522C}"/>
                </a:ext>
              </a:extLst>
            </p:cNvPr>
            <p:cNvCxnSpPr>
              <a:cxnSpLocks/>
              <a:stCxn id="175" idx="0"/>
              <a:endCxn id="176" idx="2"/>
            </p:cNvCxnSpPr>
            <p:nvPr/>
          </p:nvCxnSpPr>
          <p:spPr>
            <a:xfrm flipV="1">
              <a:off x="8145715" y="2292978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or: Elbow 177">
              <a:extLst>
                <a:ext uri="{FF2B5EF4-FFF2-40B4-BE49-F238E27FC236}">
                  <a16:creationId xmlns:a16="http://schemas.microsoft.com/office/drawing/2014/main" id="{4507721A-6F74-44BD-9823-3E6BC68ED8D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840232" y="5098238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9" name="Connector: Elbow 178">
              <a:extLst>
                <a:ext uri="{FF2B5EF4-FFF2-40B4-BE49-F238E27FC236}">
                  <a16:creationId xmlns:a16="http://schemas.microsoft.com/office/drawing/2014/main" id="{6B19F24C-68A3-4E1A-9819-4EF5260B730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840232" y="4255274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0" name="Connector: Elbow 179">
              <a:extLst>
                <a:ext uri="{FF2B5EF4-FFF2-40B4-BE49-F238E27FC236}">
                  <a16:creationId xmlns:a16="http://schemas.microsoft.com/office/drawing/2014/main" id="{028498F3-4653-4736-913A-0CD6E488A4B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840232" y="3428311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1" name="Connector: Elbow 180">
              <a:extLst>
                <a:ext uri="{FF2B5EF4-FFF2-40B4-BE49-F238E27FC236}">
                  <a16:creationId xmlns:a16="http://schemas.microsoft.com/office/drawing/2014/main" id="{426A75BD-E172-42AA-9F93-7C9FC6718AC4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840232" y="2633236"/>
              <a:ext cx="529721" cy="10018"/>
            </a:xfrm>
            <a:prstGeom prst="bentConnector5">
              <a:avLst>
                <a:gd name="adj1" fmla="val -490"/>
                <a:gd name="adj2" fmla="val -1497520"/>
                <a:gd name="adj3" fmla="val 135252"/>
              </a:avLst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B09BAF95-0443-4AA9-9891-92116EA56EDA}"/>
                </a:ext>
              </a:extLst>
            </p:cNvPr>
            <p:cNvCxnSpPr>
              <a:cxnSpLocks/>
              <a:stCxn id="167" idx="0"/>
              <a:endCxn id="169" idx="2"/>
            </p:cNvCxnSpPr>
            <p:nvPr/>
          </p:nvCxnSpPr>
          <p:spPr>
            <a:xfrm flipV="1">
              <a:off x="8145715" y="4354722"/>
              <a:ext cx="0" cy="1317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A5E80C3-FD0E-4F7E-B323-26D196225E05}"/>
                </a:ext>
              </a:extLst>
            </p:cNvPr>
            <p:cNvCxnSpPr>
              <a:cxnSpLocks/>
              <a:stCxn id="170" idx="0"/>
              <a:endCxn id="172" idx="2"/>
            </p:cNvCxnSpPr>
            <p:nvPr/>
          </p:nvCxnSpPr>
          <p:spPr>
            <a:xfrm flipV="1">
              <a:off x="8145715" y="3526752"/>
              <a:ext cx="0" cy="1379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C507FB50-AF01-400A-A95F-C0A5B0161D6E}"/>
                </a:ext>
              </a:extLst>
            </p:cNvPr>
            <p:cNvCxnSpPr>
              <a:cxnSpLocks/>
              <a:stCxn id="173" idx="0"/>
              <a:endCxn id="175" idx="2"/>
            </p:cNvCxnSpPr>
            <p:nvPr/>
          </p:nvCxnSpPr>
          <p:spPr>
            <a:xfrm flipV="1">
              <a:off x="8145715" y="2706963"/>
              <a:ext cx="0" cy="1298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4B7E1D95-2E1F-4C0E-BD8C-428401AF0F4C}"/>
                </a:ext>
              </a:extLst>
            </p:cNvPr>
            <p:cNvSpPr/>
            <p:nvPr/>
          </p:nvSpPr>
          <p:spPr>
            <a:xfrm>
              <a:off x="7880854" y="1372284"/>
              <a:ext cx="529721" cy="27599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Conv2d</a:t>
              </a:r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4348F23C-99AA-4076-BF80-EA7C66A66823}"/>
                </a:ext>
              </a:extLst>
            </p:cNvPr>
            <p:cNvCxnSpPr>
              <a:cxnSpLocks/>
              <a:stCxn id="176" idx="0"/>
              <a:endCxn id="187" idx="4"/>
            </p:cNvCxnSpPr>
            <p:nvPr/>
          </p:nvCxnSpPr>
          <p:spPr>
            <a:xfrm flipH="1" flipV="1">
              <a:off x="8144226" y="1886656"/>
              <a:ext cx="1489" cy="130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Flowchart: Or 186">
              <a:extLst>
                <a:ext uri="{FF2B5EF4-FFF2-40B4-BE49-F238E27FC236}">
                  <a16:creationId xmlns:a16="http://schemas.microsoft.com/office/drawing/2014/main" id="{DC2CFF6C-0D3A-491A-9C30-19D6D1F13541}"/>
                </a:ext>
              </a:extLst>
            </p:cNvPr>
            <p:cNvSpPr/>
            <p:nvPr/>
          </p:nvSpPr>
          <p:spPr>
            <a:xfrm>
              <a:off x="8071276" y="1745769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0560C269-728C-480B-B15D-AF2C1A781DD2}"/>
                </a:ext>
              </a:extLst>
            </p:cNvPr>
            <p:cNvCxnSpPr>
              <a:cxnSpLocks/>
              <a:stCxn id="187" idx="0"/>
              <a:endCxn id="185" idx="2"/>
            </p:cNvCxnSpPr>
            <p:nvPr/>
          </p:nvCxnSpPr>
          <p:spPr>
            <a:xfrm flipV="1">
              <a:off x="8144226" y="1648274"/>
              <a:ext cx="1489" cy="974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1B220021-7405-49E6-936B-983605B4E0CD}"/>
                </a:ext>
              </a:extLst>
            </p:cNvPr>
            <p:cNvCxnSpPr>
              <a:cxnSpLocks/>
              <a:stCxn id="185" idx="0"/>
            </p:cNvCxnSpPr>
            <p:nvPr/>
          </p:nvCxnSpPr>
          <p:spPr>
            <a:xfrm flipH="1" flipV="1">
              <a:off x="8143710" y="1222027"/>
              <a:ext cx="2005" cy="150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Flowchart: Or 189">
              <a:extLst>
                <a:ext uri="{FF2B5EF4-FFF2-40B4-BE49-F238E27FC236}">
                  <a16:creationId xmlns:a16="http://schemas.microsoft.com/office/drawing/2014/main" id="{3958A605-29A1-4D25-A3C8-BD6187D62E44}"/>
                </a:ext>
              </a:extLst>
            </p:cNvPr>
            <p:cNvSpPr/>
            <p:nvPr/>
          </p:nvSpPr>
          <p:spPr>
            <a:xfrm>
              <a:off x="8071276" y="5337240"/>
              <a:ext cx="145898" cy="140888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C22AF4BE-D7C3-4A56-9CEF-05B722E815BF}"/>
                </a:ext>
              </a:extLst>
            </p:cNvPr>
            <p:cNvCxnSpPr>
              <a:cxnSpLocks/>
              <a:stCxn id="190" idx="0"/>
              <a:endCxn id="165" idx="2"/>
            </p:cNvCxnSpPr>
            <p:nvPr/>
          </p:nvCxnSpPr>
          <p:spPr>
            <a:xfrm flipV="1">
              <a:off x="8144226" y="5176467"/>
              <a:ext cx="1489" cy="1607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EED5D2AD-EB63-4845-89D5-F9151FFAFF8F}"/>
                </a:ext>
              </a:extLst>
            </p:cNvPr>
            <p:cNvCxnSpPr>
              <a:cxnSpLocks/>
              <a:stCxn id="166" idx="0"/>
              <a:endCxn id="190" idx="4"/>
            </p:cNvCxnSpPr>
            <p:nvPr/>
          </p:nvCxnSpPr>
          <p:spPr>
            <a:xfrm flipV="1">
              <a:off x="8144226" y="5478128"/>
              <a:ext cx="0" cy="1273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971D810C-F9C8-43E4-9B75-A38C16CF379A}"/>
                    </a:ext>
                  </a:extLst>
                </p:cNvPr>
                <p:cNvSpPr txBox="1"/>
                <p:nvPr/>
              </p:nvSpPr>
              <p:spPr>
                <a:xfrm>
                  <a:off x="7980486" y="930693"/>
                  <a:ext cx="29867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41A7A0C6-4F0C-4969-9D9E-DE4D65F1AA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486" y="930693"/>
                  <a:ext cx="298678" cy="307777"/>
                </a:xfrm>
                <a:prstGeom prst="rect">
                  <a:avLst/>
                </a:prstGeom>
                <a:blipFill>
                  <a:blip r:embed="rId12"/>
                  <a:stretch>
                    <a:fillRect r="-24490"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86699EF7-F7C0-47AF-B80F-37A85DD94F1E}"/>
                </a:ext>
              </a:extLst>
            </p:cNvPr>
            <p:cNvCxnSpPr>
              <a:cxnSpLocks/>
              <a:stCxn id="131" idx="3"/>
              <a:endCxn id="175" idx="1"/>
            </p:cNvCxnSpPr>
            <p:nvPr/>
          </p:nvCxnSpPr>
          <p:spPr>
            <a:xfrm>
              <a:off x="7298303" y="2568968"/>
              <a:ext cx="5825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6BC8ADCC-9FC2-4326-B79C-2CC99EE75294}"/>
                </a:ext>
              </a:extLst>
            </p:cNvPr>
            <p:cNvCxnSpPr>
              <a:cxnSpLocks/>
              <a:stCxn id="128" idx="3"/>
              <a:endCxn id="172" idx="1"/>
            </p:cNvCxnSpPr>
            <p:nvPr/>
          </p:nvCxnSpPr>
          <p:spPr>
            <a:xfrm>
              <a:off x="7298303" y="3388757"/>
              <a:ext cx="5825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08295A9E-1700-4DAE-A954-37827B133EF4}"/>
                </a:ext>
              </a:extLst>
            </p:cNvPr>
            <p:cNvCxnSpPr>
              <a:cxnSpLocks/>
              <a:stCxn id="125" idx="3"/>
              <a:endCxn id="169" idx="1"/>
            </p:cNvCxnSpPr>
            <p:nvPr/>
          </p:nvCxnSpPr>
          <p:spPr>
            <a:xfrm>
              <a:off x="7298303" y="4216727"/>
              <a:ext cx="5825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BC195A25-9BFF-4075-96FF-CDB37616B4B7}"/>
                </a:ext>
              </a:extLst>
            </p:cNvPr>
            <p:cNvCxnSpPr>
              <a:cxnSpLocks/>
              <a:stCxn id="121" idx="3"/>
              <a:endCxn id="165" idx="1"/>
            </p:cNvCxnSpPr>
            <p:nvPr/>
          </p:nvCxnSpPr>
          <p:spPr>
            <a:xfrm>
              <a:off x="7298303" y="5038472"/>
              <a:ext cx="5825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4CC48991-AC23-41EC-AD2A-28F2EBFDC98A}"/>
                </a:ext>
              </a:extLst>
            </p:cNvPr>
            <p:cNvCxnSpPr>
              <a:cxnSpLocks/>
            </p:cNvCxnSpPr>
            <p:nvPr/>
          </p:nvCxnSpPr>
          <p:spPr>
            <a:xfrm>
              <a:off x="5603932" y="2568968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576F4ABE-B087-40C2-BBF7-AC8D108D2E34}"/>
                </a:ext>
              </a:extLst>
            </p:cNvPr>
            <p:cNvCxnSpPr>
              <a:cxnSpLocks/>
            </p:cNvCxnSpPr>
            <p:nvPr/>
          </p:nvCxnSpPr>
          <p:spPr>
            <a:xfrm>
              <a:off x="5603932" y="338875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AE01AFBA-6B73-4E0B-B022-0DFC7D0C79AE}"/>
                </a:ext>
              </a:extLst>
            </p:cNvPr>
            <p:cNvCxnSpPr>
              <a:cxnSpLocks/>
            </p:cNvCxnSpPr>
            <p:nvPr/>
          </p:nvCxnSpPr>
          <p:spPr>
            <a:xfrm>
              <a:off x="5603932" y="4216727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223737E8-E317-4030-8091-F08B2B4C972E}"/>
                </a:ext>
              </a:extLst>
            </p:cNvPr>
            <p:cNvCxnSpPr>
              <a:cxnSpLocks/>
            </p:cNvCxnSpPr>
            <p:nvPr/>
          </p:nvCxnSpPr>
          <p:spPr>
            <a:xfrm>
              <a:off x="5603932" y="5038472"/>
              <a:ext cx="3241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57C698B-6595-4AF9-ACD5-3C465CAC7B54}"/>
                </a:ext>
              </a:extLst>
            </p:cNvPr>
            <p:cNvSpPr txBox="1"/>
            <p:nvPr/>
          </p:nvSpPr>
          <p:spPr>
            <a:xfrm>
              <a:off x="4519384" y="5594277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962FABBF-843D-4FE0-B6B5-19F963BAAB57}"/>
                </a:ext>
              </a:extLst>
            </p:cNvPr>
            <p:cNvSpPr txBox="1"/>
            <p:nvPr/>
          </p:nvSpPr>
          <p:spPr>
            <a:xfrm>
              <a:off x="6213755" y="5594277"/>
              <a:ext cx="31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…</a:t>
              </a:r>
            </a:p>
          </p:txBody>
        </p: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3197746E-637C-45CB-9D85-51A6AB932B07}"/>
                </a:ext>
              </a:extLst>
            </p:cNvPr>
            <p:cNvCxnSpPr>
              <a:cxnSpLocks/>
            </p:cNvCxnSpPr>
            <p:nvPr/>
          </p:nvCxnSpPr>
          <p:spPr>
            <a:xfrm>
              <a:off x="5056941" y="1816213"/>
              <a:ext cx="2076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ADABE43A-B4D8-4AF0-A16B-9916DA765409}"/>
                </a:ext>
              </a:extLst>
            </p:cNvPr>
            <p:cNvCxnSpPr>
              <a:cxnSpLocks/>
            </p:cNvCxnSpPr>
            <p:nvPr/>
          </p:nvCxnSpPr>
          <p:spPr>
            <a:xfrm>
              <a:off x="6751312" y="1816213"/>
              <a:ext cx="2076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7407893-7D19-4A3A-9790-191325C990AE}"/>
                </a:ext>
              </a:extLst>
            </p:cNvPr>
            <p:cNvSpPr txBox="1"/>
            <p:nvPr/>
          </p:nvSpPr>
          <p:spPr>
            <a:xfrm>
              <a:off x="2453039" y="6224629"/>
              <a:ext cx="5848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Input</a:t>
              </a:r>
              <a:r>
                <a:rPr lang="en-US" dirty="0">
                  <a:solidFill>
                    <a:srgbClr val="0070C0"/>
                  </a:solidFill>
                </a:rPr>
                <a:t>: meteorological, emission, and geographical features 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AA95D5BF-796C-466A-9B14-160DC8C9795E}"/>
                </a:ext>
              </a:extLst>
            </p:cNvPr>
            <p:cNvSpPr txBox="1"/>
            <p:nvPr/>
          </p:nvSpPr>
          <p:spPr>
            <a:xfrm>
              <a:off x="375447" y="753105"/>
              <a:ext cx="1104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Initial condition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9AABDE60-B267-4F5C-B9F2-29FFD832B2CA}"/>
                </a:ext>
              </a:extLst>
            </p:cNvPr>
            <p:cNvSpPr txBox="1"/>
            <p:nvPr/>
          </p:nvSpPr>
          <p:spPr>
            <a:xfrm>
              <a:off x="3834688" y="276506"/>
              <a:ext cx="3043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Output</a:t>
              </a:r>
              <a:r>
                <a:rPr lang="en-US" dirty="0">
                  <a:solidFill>
                    <a:srgbClr val="0070C0"/>
                  </a:solidFill>
                </a:rPr>
                <a:t>: NO</a:t>
              </a:r>
              <a:r>
                <a:rPr lang="en-US" baseline="-25000" dirty="0">
                  <a:solidFill>
                    <a:srgbClr val="0070C0"/>
                  </a:solidFill>
                </a:rPr>
                <a:t>2</a:t>
              </a:r>
              <a:r>
                <a:rPr lang="en-US" dirty="0">
                  <a:solidFill>
                    <a:srgbClr val="0070C0"/>
                  </a:solidFill>
                </a:rPr>
                <a:t> concentration</a:t>
              </a:r>
            </a:p>
          </p:txBody>
        </p:sp>
        <p:cxnSp>
          <p:nvCxnSpPr>
            <p:cNvPr id="209" name="Connector: Elbow 208">
              <a:extLst>
                <a:ext uri="{FF2B5EF4-FFF2-40B4-BE49-F238E27FC236}">
                  <a16:creationId xmlns:a16="http://schemas.microsoft.com/office/drawing/2014/main" id="{63E1F1E7-D87C-47D0-8B26-5882DBBF1AE6}"/>
                </a:ext>
              </a:extLst>
            </p:cNvPr>
            <p:cNvCxnSpPr>
              <a:cxnSpLocks/>
              <a:stCxn id="33" idx="0"/>
              <a:endCxn id="208" idx="2"/>
            </p:cNvCxnSpPr>
            <p:nvPr/>
          </p:nvCxnSpPr>
          <p:spPr>
            <a:xfrm rot="5400000" flipH="1" flipV="1">
              <a:off x="3829210" y="-596659"/>
              <a:ext cx="284855" cy="276985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or: Elbow 209">
              <a:extLst>
                <a:ext uri="{FF2B5EF4-FFF2-40B4-BE49-F238E27FC236}">
                  <a16:creationId xmlns:a16="http://schemas.microsoft.com/office/drawing/2014/main" id="{63818E58-EB77-4B88-9568-3459E87A8586}"/>
                </a:ext>
              </a:extLst>
            </p:cNvPr>
            <p:cNvCxnSpPr>
              <a:cxnSpLocks/>
              <a:stCxn id="193" idx="0"/>
              <a:endCxn id="208" idx="2"/>
            </p:cNvCxnSpPr>
            <p:nvPr/>
          </p:nvCxnSpPr>
          <p:spPr>
            <a:xfrm rot="16200000" flipV="1">
              <a:off x="6600767" y="-598365"/>
              <a:ext cx="284855" cy="27732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41EDD757-7254-460F-9197-B9332F2C740E}"/>
                </a:ext>
              </a:extLst>
            </p:cNvPr>
            <p:cNvCxnSpPr>
              <a:stCxn id="207" idx="3"/>
              <a:endCxn id="34" idx="1"/>
            </p:cNvCxnSpPr>
            <p:nvPr/>
          </p:nvCxnSpPr>
          <p:spPr>
            <a:xfrm>
              <a:off x="1479573" y="1076271"/>
              <a:ext cx="157149" cy="2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or: Elbow 211">
              <a:extLst>
                <a:ext uri="{FF2B5EF4-FFF2-40B4-BE49-F238E27FC236}">
                  <a16:creationId xmlns:a16="http://schemas.microsoft.com/office/drawing/2014/main" id="{8D88046F-B87C-47D7-BAF1-3358AE2D7ED5}"/>
                </a:ext>
              </a:extLst>
            </p:cNvPr>
            <p:cNvCxnSpPr>
              <a:cxnSpLocks/>
              <a:stCxn id="70" idx="0"/>
              <a:endCxn id="208" idx="2"/>
            </p:cNvCxnSpPr>
            <p:nvPr/>
          </p:nvCxnSpPr>
          <p:spPr>
            <a:xfrm rot="5400000" flipH="1" flipV="1">
              <a:off x="4351427" y="-74443"/>
              <a:ext cx="284855" cy="172541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ctor: Elbow 212">
              <a:extLst>
                <a:ext uri="{FF2B5EF4-FFF2-40B4-BE49-F238E27FC236}">
                  <a16:creationId xmlns:a16="http://schemas.microsoft.com/office/drawing/2014/main" id="{283931C8-5C8F-48C8-A2B7-A38B25B67573}"/>
                </a:ext>
              </a:extLst>
            </p:cNvPr>
            <p:cNvCxnSpPr>
              <a:cxnSpLocks/>
              <a:stCxn id="150" idx="0"/>
              <a:endCxn id="208" idx="2"/>
            </p:cNvCxnSpPr>
            <p:nvPr/>
          </p:nvCxnSpPr>
          <p:spPr>
            <a:xfrm rot="16200000" flipV="1">
              <a:off x="6044632" y="-42230"/>
              <a:ext cx="284855" cy="16609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or: Elbow 213">
              <a:extLst>
                <a:ext uri="{FF2B5EF4-FFF2-40B4-BE49-F238E27FC236}">
                  <a16:creationId xmlns:a16="http://schemas.microsoft.com/office/drawing/2014/main" id="{CE48A53F-A876-46F9-A1DF-93A67843EE29}"/>
                </a:ext>
              </a:extLst>
            </p:cNvPr>
            <p:cNvCxnSpPr>
              <a:stCxn id="206" idx="0"/>
              <a:endCxn id="6" idx="2"/>
            </p:cNvCxnSpPr>
            <p:nvPr/>
          </p:nvCxnSpPr>
          <p:spPr>
            <a:xfrm rot="16200000" flipV="1">
              <a:off x="3826124" y="4673676"/>
              <a:ext cx="311407" cy="279050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or: Elbow 214">
              <a:extLst>
                <a:ext uri="{FF2B5EF4-FFF2-40B4-BE49-F238E27FC236}">
                  <a16:creationId xmlns:a16="http://schemas.microsoft.com/office/drawing/2014/main" id="{42AF15DA-377D-49C9-B4E5-9C265C36231A}"/>
                </a:ext>
              </a:extLst>
            </p:cNvPr>
            <p:cNvCxnSpPr>
              <a:cxnSpLocks/>
              <a:stCxn id="206" idx="0"/>
              <a:endCxn id="166" idx="2"/>
            </p:cNvCxnSpPr>
            <p:nvPr/>
          </p:nvCxnSpPr>
          <p:spPr>
            <a:xfrm rot="5400000" flipH="1" flipV="1">
              <a:off x="6604948" y="4685352"/>
              <a:ext cx="311407" cy="276714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or: Elbow 215">
              <a:extLst>
                <a:ext uri="{FF2B5EF4-FFF2-40B4-BE49-F238E27FC236}">
                  <a16:creationId xmlns:a16="http://schemas.microsoft.com/office/drawing/2014/main" id="{37F651E9-E412-4B79-B270-50C590D13EEE}"/>
                </a:ext>
              </a:extLst>
            </p:cNvPr>
            <p:cNvCxnSpPr>
              <a:cxnSpLocks/>
              <a:stCxn id="206" idx="0"/>
              <a:endCxn id="42" idx="2"/>
            </p:cNvCxnSpPr>
            <p:nvPr/>
          </p:nvCxnSpPr>
          <p:spPr>
            <a:xfrm rot="16200000" flipV="1">
              <a:off x="4355609" y="5203160"/>
              <a:ext cx="311407" cy="173153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ctor: Elbow 216">
              <a:extLst>
                <a:ext uri="{FF2B5EF4-FFF2-40B4-BE49-F238E27FC236}">
                  <a16:creationId xmlns:a16="http://schemas.microsoft.com/office/drawing/2014/main" id="{49359C8A-8659-4FBB-AB93-02CD56E820A7}"/>
                </a:ext>
              </a:extLst>
            </p:cNvPr>
            <p:cNvCxnSpPr>
              <a:cxnSpLocks/>
              <a:stCxn id="206" idx="0"/>
              <a:endCxn id="122" idx="2"/>
            </p:cNvCxnSpPr>
            <p:nvPr/>
          </p:nvCxnSpPr>
          <p:spPr>
            <a:xfrm rot="5400000" flipH="1" flipV="1">
              <a:off x="6048813" y="5241487"/>
              <a:ext cx="311407" cy="165487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or: Elbow 217">
              <a:extLst>
                <a:ext uri="{FF2B5EF4-FFF2-40B4-BE49-F238E27FC236}">
                  <a16:creationId xmlns:a16="http://schemas.microsoft.com/office/drawing/2014/main" id="{DEA4C7B8-448D-4C6C-9105-A6321C89407A}"/>
                </a:ext>
              </a:extLst>
            </p:cNvPr>
            <p:cNvCxnSpPr>
              <a:cxnSpLocks/>
            </p:cNvCxnSpPr>
            <p:nvPr/>
          </p:nvCxnSpPr>
          <p:spPr>
            <a:xfrm>
              <a:off x="3775721" y="1076360"/>
              <a:ext cx="726613" cy="4331325"/>
            </a:xfrm>
            <a:prstGeom prst="bentConnector3">
              <a:avLst>
                <a:gd name="adj1" fmla="val 64685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35EC8BCD-994A-4AA8-8859-A2CD2E7820A7}"/>
                </a:ext>
              </a:extLst>
            </p:cNvPr>
            <p:cNvSpPr txBox="1"/>
            <p:nvPr/>
          </p:nvSpPr>
          <p:spPr>
            <a:xfrm>
              <a:off x="362023" y="4898556"/>
              <a:ext cx="158169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</a:rPr>
                <a:t>Role 2</a:t>
              </a:r>
              <a:r>
                <a:rPr lang="en-US" sz="1600" dirty="0">
                  <a:solidFill>
                    <a:srgbClr val="0070C0"/>
                  </a:solidFill>
                </a:rPr>
                <a:t>: participates in atmospheric processes 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FB8C4249-875A-49AF-853D-4E5729B6BE47}"/>
                </a:ext>
              </a:extLst>
            </p:cNvPr>
            <p:cNvSpPr txBox="1"/>
            <p:nvPr/>
          </p:nvSpPr>
          <p:spPr>
            <a:xfrm>
              <a:off x="365426" y="1547488"/>
              <a:ext cx="1754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</a:rPr>
                <a:t>Role 1</a:t>
              </a:r>
              <a:r>
                <a:rPr lang="en-US" sz="1600" dirty="0">
                  <a:solidFill>
                    <a:srgbClr val="0070C0"/>
                  </a:solidFill>
                </a:rPr>
                <a:t>: as a baseline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A012D91E-C94C-4076-9C87-A281A8C81677}"/>
                </a:ext>
              </a:extLst>
            </p:cNvPr>
            <p:cNvSpPr/>
            <p:nvPr/>
          </p:nvSpPr>
          <p:spPr>
            <a:xfrm>
              <a:off x="695114" y="2366437"/>
              <a:ext cx="1256687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err="1"/>
                <a:t>ConvLSTM</a:t>
              </a:r>
              <a:r>
                <a:rPr lang="en-US" sz="1400" dirty="0"/>
                <a:t>: four layers with channel numbers of 256, 128, 64, and 64, with a 3×3 kernel size</a:t>
              </a:r>
            </a:p>
          </p:txBody>
        </p:sp>
      </p:grpSp>
      <p:sp>
        <p:nvSpPr>
          <p:cNvPr id="222" name="Title 1">
            <a:extLst>
              <a:ext uri="{FF2B5EF4-FFF2-40B4-BE49-F238E27FC236}">
                <a16:creationId xmlns:a16="http://schemas.microsoft.com/office/drawing/2014/main" id="{5A512AAB-221C-4584-9762-2D0F8B608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4" y="1009226"/>
            <a:ext cx="3709901" cy="13378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DeepCTMs</a:t>
            </a:r>
            <a:b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</a:br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(forward module)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644D797-2A3B-43F0-A1AF-9910C6390185}"/>
              </a:ext>
            </a:extLst>
          </p:cNvPr>
          <p:cNvSpPr/>
          <p:nvPr/>
        </p:nvSpPr>
        <p:spPr>
          <a:xfrm>
            <a:off x="248467" y="2460133"/>
            <a:ext cx="3659770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70C0"/>
                </a:solidFill>
              </a:rPr>
              <a:t>—</a:t>
            </a:r>
            <a:r>
              <a:rPr lang="en-US" sz="2800" dirty="0">
                <a:solidFill>
                  <a:srgbClr val="0070C0"/>
                </a:solidFill>
              </a:rPr>
              <a:t>provide real-time predictions of surface concentration and column density</a:t>
            </a:r>
          </a:p>
        </p:txBody>
      </p:sp>
    </p:spTree>
    <p:extLst>
      <p:ext uri="{BB962C8B-B14F-4D97-AF65-F5344CB8AC3E}">
        <p14:creationId xmlns:p14="http://schemas.microsoft.com/office/powerpoint/2010/main" val="132859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95A562-1886-41EC-8EFB-7441AE57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33350"/>
            <a:ext cx="11614378" cy="8738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Performance of </a:t>
            </a:r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DeepCTM</a:t>
            </a:r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 in estimating surface NO</a:t>
            </a:r>
            <a:r>
              <a:rPr lang="en-US" sz="3600" baseline="-25000" dirty="0">
                <a:solidFill>
                  <a:srgbClr val="0070C0"/>
                </a:solidFill>
                <a:latin typeface="Aptos Display"/>
                <a:cs typeface="Times New Roman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9B1A6-10C4-4748-8581-B41B742EF2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2" y="1305685"/>
            <a:ext cx="11614378" cy="45045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2BD03B-92C4-4181-96AA-CFB4CAE7FC34}"/>
              </a:ext>
            </a:extLst>
          </p:cNvPr>
          <p:cNvSpPr/>
          <p:nvPr/>
        </p:nvSpPr>
        <p:spPr>
          <a:xfrm>
            <a:off x="8097865" y="6323992"/>
            <a:ext cx="3933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test example (January 26, 0 – 24 hour)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503CB-1B42-4225-9D13-0C24568A177A}"/>
              </a:ext>
            </a:extLst>
          </p:cNvPr>
          <p:cNvSpPr txBox="1"/>
          <p:nvPr/>
        </p:nvSpPr>
        <p:spPr>
          <a:xfrm>
            <a:off x="288811" y="9279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965C8-100A-4C48-BA60-444523970B47}"/>
              </a:ext>
            </a:extLst>
          </p:cNvPr>
          <p:cNvSpPr txBox="1"/>
          <p:nvPr/>
        </p:nvSpPr>
        <p:spPr>
          <a:xfrm>
            <a:off x="2642654" y="9279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CFD04-3525-41E3-A9C1-D28B79D13547}"/>
              </a:ext>
            </a:extLst>
          </p:cNvPr>
          <p:cNvSpPr txBox="1"/>
          <p:nvPr/>
        </p:nvSpPr>
        <p:spPr>
          <a:xfrm>
            <a:off x="4955648" y="9279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208F8-7AC9-4C35-A79B-996FD7703BB4}"/>
              </a:ext>
            </a:extLst>
          </p:cNvPr>
          <p:cNvSpPr txBox="1"/>
          <p:nvPr/>
        </p:nvSpPr>
        <p:spPr>
          <a:xfrm>
            <a:off x="7297646" y="9279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C391C-8A9A-421E-8EDB-A586746E4DA3}"/>
              </a:ext>
            </a:extLst>
          </p:cNvPr>
          <p:cNvSpPr txBox="1"/>
          <p:nvPr/>
        </p:nvSpPr>
        <p:spPr>
          <a:xfrm>
            <a:off x="9549346" y="9279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4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970B9-EDD5-4DEE-8A56-0D01AF95F4B4}"/>
              </a:ext>
            </a:extLst>
          </p:cNvPr>
          <p:cNvSpPr txBox="1"/>
          <p:nvPr/>
        </p:nvSpPr>
        <p:spPr>
          <a:xfrm>
            <a:off x="288811" y="580878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5DDC2-D4C3-4709-AB3A-21D18A095898}"/>
              </a:ext>
            </a:extLst>
          </p:cNvPr>
          <p:cNvSpPr txBox="1"/>
          <p:nvPr/>
        </p:nvSpPr>
        <p:spPr>
          <a:xfrm>
            <a:off x="2642654" y="580878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886F4-1106-4EEC-B86B-609B6E3C3EDC}"/>
              </a:ext>
            </a:extLst>
          </p:cNvPr>
          <p:cNvSpPr txBox="1"/>
          <p:nvPr/>
        </p:nvSpPr>
        <p:spPr>
          <a:xfrm>
            <a:off x="4955648" y="580878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22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0B676-5672-48C7-A6A5-E1D2C7FB07AE}"/>
              </a:ext>
            </a:extLst>
          </p:cNvPr>
          <p:cNvSpPr txBox="1"/>
          <p:nvPr/>
        </p:nvSpPr>
        <p:spPr>
          <a:xfrm>
            <a:off x="7297646" y="580878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18B315-1EA9-4925-A5CE-D825A783C0ED}"/>
              </a:ext>
            </a:extLst>
          </p:cNvPr>
          <p:cNvSpPr txBox="1"/>
          <p:nvPr/>
        </p:nvSpPr>
        <p:spPr>
          <a:xfrm>
            <a:off x="9549346" y="5808784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hour 24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34B22-54D2-4D61-90D2-D16C32DBA4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135" y="855752"/>
            <a:ext cx="5406615" cy="526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5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DE34769-2F34-4738-960F-430A401DFD9E}"/>
              </a:ext>
            </a:extLst>
          </p:cNvPr>
          <p:cNvGrpSpPr/>
          <p:nvPr/>
        </p:nvGrpSpPr>
        <p:grpSpPr>
          <a:xfrm>
            <a:off x="2399783" y="519112"/>
            <a:ext cx="9746371" cy="6210633"/>
            <a:chOff x="1304429" y="510745"/>
            <a:chExt cx="9746371" cy="62106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E3D0F0-F14E-47FE-A4AE-BDA48704A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8" r="73088"/>
            <a:stretch/>
          </p:blipFill>
          <p:spPr>
            <a:xfrm>
              <a:off x="4269173" y="5212963"/>
              <a:ext cx="1222451" cy="7167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2AEC0B-EB7F-44C8-BD61-CC8112E03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62" t="9393" r="-930" b="11007"/>
            <a:stretch/>
          </p:blipFill>
          <p:spPr>
            <a:xfrm>
              <a:off x="1797496" y="5108061"/>
              <a:ext cx="1060317" cy="6523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658886-3D4E-4C86-9B8E-DB590BD3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2" t="7888" r="-390" b="12204"/>
            <a:stretch/>
          </p:blipFill>
          <p:spPr>
            <a:xfrm>
              <a:off x="1610231" y="5187925"/>
              <a:ext cx="1060318" cy="65487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4C06B1-523A-44A2-A7C7-449A2005BEED}"/>
                </a:ext>
              </a:extLst>
            </p:cNvPr>
            <p:cNvSpPr/>
            <p:nvPr/>
          </p:nvSpPr>
          <p:spPr>
            <a:xfrm>
              <a:off x="7568181" y="2327163"/>
              <a:ext cx="1236891" cy="349880"/>
            </a:xfrm>
            <a:prstGeom prst="roundRect">
              <a:avLst/>
            </a:prstGeom>
            <a:solidFill>
              <a:srgbClr val="AFDE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Concatenate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F2F3E1D-B099-4969-8058-F16AC3E8B657}"/>
                </a:ext>
              </a:extLst>
            </p:cNvPr>
            <p:cNvSpPr/>
            <p:nvPr/>
          </p:nvSpPr>
          <p:spPr>
            <a:xfrm>
              <a:off x="5889942" y="3614843"/>
              <a:ext cx="64848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LSTM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E245F4-B88C-4C28-BD78-BC52D4E0EF89}"/>
                </a:ext>
              </a:extLst>
            </p:cNvPr>
            <p:cNvCxnSpPr>
              <a:cxnSpLocks/>
              <a:stCxn id="9" idx="0"/>
              <a:endCxn id="12" idx="2"/>
            </p:cNvCxnSpPr>
            <p:nvPr/>
          </p:nvCxnSpPr>
          <p:spPr>
            <a:xfrm flipH="1" flipV="1">
              <a:off x="6214182" y="3393845"/>
              <a:ext cx="1" cy="220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1082A74-7EC2-4A36-9921-0A276CBA10BD}"/>
                    </a:ext>
                  </a:extLst>
                </p:cNvPr>
                <p:cNvSpPr txBox="1"/>
                <p:nvPr/>
              </p:nvSpPr>
              <p:spPr>
                <a:xfrm>
                  <a:off x="5835861" y="4186828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AEB1A87-D14A-45DD-AB70-715B8F04E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5861" y="4186828"/>
                  <a:ext cx="75173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C5D3CB0-3026-4E6F-93B7-A0CEA0B3D5FB}"/>
                    </a:ext>
                  </a:extLst>
                </p:cNvPr>
                <p:cNvSpPr txBox="1"/>
                <p:nvPr/>
              </p:nvSpPr>
              <p:spPr>
                <a:xfrm>
                  <a:off x="5838314" y="3024513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A8B2EBC-13CA-4157-B249-A4DE7428A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314" y="3024513"/>
                  <a:ext cx="75173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7B88BD-0DE3-4786-9709-58F19A56B305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>
              <a:off x="6538423" y="3789783"/>
              <a:ext cx="1428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B521D52-9524-4DC5-8C45-A29C41328247}"/>
                </a:ext>
              </a:extLst>
            </p:cNvPr>
            <p:cNvSpPr/>
            <p:nvPr/>
          </p:nvSpPr>
          <p:spPr>
            <a:xfrm>
              <a:off x="6681232" y="3614843"/>
              <a:ext cx="64848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LSTM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CDD8075-0256-4528-B1CA-E7685D8ECF90}"/>
                </a:ext>
              </a:extLst>
            </p:cNvPr>
            <p:cNvCxnSpPr>
              <a:cxnSpLocks/>
            </p:cNvCxnSpPr>
            <p:nvPr/>
          </p:nvCxnSpPr>
          <p:spPr>
            <a:xfrm>
              <a:off x="7329713" y="3789783"/>
              <a:ext cx="1428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59F2D9A-091E-4B61-8AF3-A52D98F50D43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120714" y="3789783"/>
              <a:ext cx="1428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2F0AEF1-A3E0-4FB3-A846-B607BCE01360}"/>
                </a:ext>
              </a:extLst>
            </p:cNvPr>
            <p:cNvSpPr/>
            <p:nvPr/>
          </p:nvSpPr>
          <p:spPr>
            <a:xfrm>
              <a:off x="8263523" y="3614843"/>
              <a:ext cx="64848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LSTM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36625B5-1DC9-493E-B811-528F2FC9AFBC}"/>
                </a:ext>
              </a:extLst>
            </p:cNvPr>
            <p:cNvCxnSpPr>
              <a:cxnSpLocks/>
            </p:cNvCxnSpPr>
            <p:nvPr/>
          </p:nvCxnSpPr>
          <p:spPr>
            <a:xfrm>
              <a:off x="8913072" y="3789783"/>
              <a:ext cx="1428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0869A3-F521-4E5F-9A0C-81335394172C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9701869" y="3789783"/>
              <a:ext cx="1428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C855BCD-A0F3-4F94-838E-F17D121E836A}"/>
                </a:ext>
              </a:extLst>
            </p:cNvPr>
            <p:cNvSpPr/>
            <p:nvPr/>
          </p:nvSpPr>
          <p:spPr>
            <a:xfrm>
              <a:off x="9844678" y="3614843"/>
              <a:ext cx="64848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LSTM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5865830-43C7-4B4A-BC79-532AD01256AE}"/>
                </a:ext>
              </a:extLst>
            </p:cNvPr>
            <p:cNvCxnSpPr>
              <a:cxnSpLocks/>
              <a:stCxn id="11" idx="0"/>
              <a:endCxn id="9" idx="2"/>
            </p:cNvCxnSpPr>
            <p:nvPr/>
          </p:nvCxnSpPr>
          <p:spPr>
            <a:xfrm flipV="1">
              <a:off x="6211729" y="3964723"/>
              <a:ext cx="2454" cy="2221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466601F9-56AE-4641-86E0-FD7658037CAF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rot="16200000" flipV="1">
              <a:off x="7036536" y="3731353"/>
              <a:ext cx="428996" cy="207861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C522FD3-DDCE-4D21-B105-1FC9456B9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3233" y="3964723"/>
              <a:ext cx="2454" cy="2221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082360F-80C8-41ED-8F3F-5A4920AA7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888" y="3964724"/>
              <a:ext cx="1227" cy="1696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5953360-382B-4918-B5AA-CF4579AAF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1923" y="3964724"/>
              <a:ext cx="1227" cy="1696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2467F25-5F66-4E60-9CF5-00040A67685C}"/>
                    </a:ext>
                  </a:extLst>
                </p:cNvPr>
                <p:cNvSpPr txBox="1"/>
                <p:nvPr/>
              </p:nvSpPr>
              <p:spPr>
                <a:xfrm>
                  <a:off x="6643177" y="4186828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DD86B6-B962-4ACA-B3DD-A3449F7927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3177" y="4186828"/>
                  <a:ext cx="75173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9343B23-D899-4958-9488-FD56ED2DFF6F}"/>
                    </a:ext>
                  </a:extLst>
                </p:cNvPr>
                <p:cNvSpPr txBox="1"/>
                <p:nvPr/>
              </p:nvSpPr>
              <p:spPr>
                <a:xfrm>
                  <a:off x="8227976" y="4186828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D2D185C-5EA3-4EED-8C37-A1874641C4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7976" y="4186828"/>
                  <a:ext cx="75173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508F391-7DD3-4BDA-B4BF-243AC648EB98}"/>
                    </a:ext>
                  </a:extLst>
                </p:cNvPr>
                <p:cNvSpPr txBox="1"/>
                <p:nvPr/>
              </p:nvSpPr>
              <p:spPr>
                <a:xfrm>
                  <a:off x="9803309" y="4186828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B57B7CF-AC09-4441-80CC-1740B94597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3309" y="4186828"/>
                  <a:ext cx="75173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956C9A7-D0AA-4451-A122-1059BC624D03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H="1" flipV="1">
              <a:off x="7009242" y="3393845"/>
              <a:ext cx="1" cy="220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76DA990-F699-43A1-B6EF-8ED2C6800AE0}"/>
                    </a:ext>
                  </a:extLst>
                </p:cNvPr>
                <p:cNvSpPr txBox="1"/>
                <p:nvPr/>
              </p:nvSpPr>
              <p:spPr>
                <a:xfrm>
                  <a:off x="6633374" y="3024513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7556683-D92A-4309-AA71-5BC9B0070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3374" y="3024513"/>
                  <a:ext cx="75173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AEEFB4-AFF9-43E3-B1F1-4CE9E1BE4EBF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 flipH="1" flipV="1">
              <a:off x="8600932" y="3393845"/>
              <a:ext cx="1" cy="220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B347235-DEF3-4842-900B-094A9BBD0B1D}"/>
                    </a:ext>
                  </a:extLst>
                </p:cNvPr>
                <p:cNvSpPr txBox="1"/>
                <p:nvPr/>
              </p:nvSpPr>
              <p:spPr>
                <a:xfrm>
                  <a:off x="8225064" y="3024513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00D80-475F-496E-8DFD-D852101CC2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5064" y="3024513"/>
                  <a:ext cx="75173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472CE2-404E-41E1-B3AA-37979BD2DB18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H="1" flipV="1">
              <a:off x="10181398" y="3393845"/>
              <a:ext cx="1" cy="2209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EFBE740-CC83-4D9B-A074-3524E1289EE1}"/>
                    </a:ext>
                  </a:extLst>
                </p:cNvPr>
                <p:cNvSpPr txBox="1"/>
                <p:nvPr/>
              </p:nvSpPr>
              <p:spPr>
                <a:xfrm>
                  <a:off x="9805530" y="3024513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AA0D667-7699-4077-9222-0B643D70E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5530" y="3024513"/>
                  <a:ext cx="751736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F53A0389-9569-4ABA-886F-7ADB520E4C33}"/>
                </a:ext>
              </a:extLst>
            </p:cNvPr>
            <p:cNvSpPr/>
            <p:nvPr/>
          </p:nvSpPr>
          <p:spPr>
            <a:xfrm rot="16200000">
              <a:off x="7980315" y="915799"/>
              <a:ext cx="432501" cy="3969669"/>
            </a:xfrm>
            <a:prstGeom prst="rightBrace">
              <a:avLst>
                <a:gd name="adj1" fmla="val 89818"/>
                <a:gd name="adj2" fmla="val 50000"/>
              </a:avLst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8DF9E06-5AD8-4873-A509-3800ACBBF068}"/>
                </a:ext>
              </a:extLst>
            </p:cNvPr>
            <p:cNvSpPr/>
            <p:nvPr/>
          </p:nvSpPr>
          <p:spPr>
            <a:xfrm>
              <a:off x="7568180" y="1721178"/>
              <a:ext cx="123689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U-Net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8CA8FC3-1F71-4904-BD80-FE902B87373D}"/>
                </a:ext>
              </a:extLst>
            </p:cNvPr>
            <p:cNvCxnSpPr>
              <a:cxnSpLocks/>
              <a:stCxn id="8" idx="0"/>
              <a:endCxn id="36" idx="2"/>
            </p:cNvCxnSpPr>
            <p:nvPr/>
          </p:nvCxnSpPr>
          <p:spPr>
            <a:xfrm flipH="1" flipV="1">
              <a:off x="8186626" y="2071058"/>
              <a:ext cx="1" cy="2561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A0AC19C-D6DE-463D-843C-3742D210C556}"/>
                    </a:ext>
                  </a:extLst>
                </p:cNvPr>
                <p:cNvSpPr txBox="1"/>
                <p:nvPr/>
              </p:nvSpPr>
              <p:spPr>
                <a:xfrm>
                  <a:off x="4132207" y="4322458"/>
                  <a:ext cx="751736" cy="3815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C4C0194-3F0B-46AD-A45A-8E8744BAA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207" y="4322458"/>
                  <a:ext cx="751736" cy="381515"/>
                </a:xfrm>
                <a:prstGeom prst="rect">
                  <a:avLst/>
                </a:prstGeom>
                <a:blipFill>
                  <a:blip r:embed="rId1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08E99C8-C11E-4A52-8B3E-520899E697DA}"/>
                </a:ext>
              </a:extLst>
            </p:cNvPr>
            <p:cNvSpPr/>
            <p:nvPr/>
          </p:nvSpPr>
          <p:spPr>
            <a:xfrm>
              <a:off x="4092883" y="3775249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92C4EA1-4506-45BA-BA17-9625F7B777F7}"/>
                </a:ext>
              </a:extLst>
            </p:cNvPr>
            <p:cNvSpPr/>
            <p:nvPr/>
          </p:nvSpPr>
          <p:spPr>
            <a:xfrm>
              <a:off x="4097726" y="3312431"/>
              <a:ext cx="830384" cy="2875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</a:rPr>
                <a:t>pReLU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857293-9CEE-4F71-84B7-BC2591446C3A}"/>
                </a:ext>
              </a:extLst>
            </p:cNvPr>
            <p:cNvCxnSpPr>
              <a:cxnSpLocks/>
              <a:stCxn id="39" idx="0"/>
              <a:endCxn id="40" idx="2"/>
            </p:cNvCxnSpPr>
            <p:nvPr/>
          </p:nvCxnSpPr>
          <p:spPr>
            <a:xfrm flipV="1">
              <a:off x="4508075" y="3599972"/>
              <a:ext cx="4843" cy="175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2A2CA52-C209-4142-A279-7D07D71EFCBE}"/>
                </a:ext>
              </a:extLst>
            </p:cNvPr>
            <p:cNvCxnSpPr>
              <a:cxnSpLocks/>
              <a:stCxn id="38" idx="0"/>
              <a:endCxn id="39" idx="2"/>
            </p:cNvCxnSpPr>
            <p:nvPr/>
          </p:nvCxnSpPr>
          <p:spPr>
            <a:xfrm flipV="1">
              <a:off x="4508075" y="4125129"/>
              <a:ext cx="0" cy="197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11FA95D-7247-4FA4-AD10-425200F4EA07}"/>
                </a:ext>
              </a:extLst>
            </p:cNvPr>
            <p:cNvSpPr/>
            <p:nvPr/>
          </p:nvSpPr>
          <p:spPr>
            <a:xfrm>
              <a:off x="4092883" y="2769393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FD55B8D-9DC8-46CA-BE98-B02C6159E83C}"/>
                </a:ext>
              </a:extLst>
            </p:cNvPr>
            <p:cNvSpPr/>
            <p:nvPr/>
          </p:nvSpPr>
          <p:spPr>
            <a:xfrm>
              <a:off x="4097726" y="2306575"/>
              <a:ext cx="830384" cy="2875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</a:rPr>
                <a:t>pReLU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2BF9E20-C83E-402D-8356-1A55F820CEC3}"/>
                </a:ext>
              </a:extLst>
            </p:cNvPr>
            <p:cNvCxnSpPr>
              <a:cxnSpLocks/>
              <a:stCxn id="43" idx="0"/>
              <a:endCxn id="44" idx="2"/>
            </p:cNvCxnSpPr>
            <p:nvPr/>
          </p:nvCxnSpPr>
          <p:spPr>
            <a:xfrm flipV="1">
              <a:off x="4508075" y="2594116"/>
              <a:ext cx="4843" cy="175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8DC811D-DE1F-4943-891F-5EDEF5EEF9F6}"/>
                </a:ext>
              </a:extLst>
            </p:cNvPr>
            <p:cNvCxnSpPr>
              <a:cxnSpLocks/>
              <a:stCxn id="40" idx="0"/>
              <a:endCxn id="43" idx="2"/>
            </p:cNvCxnSpPr>
            <p:nvPr/>
          </p:nvCxnSpPr>
          <p:spPr>
            <a:xfrm flipH="1" flipV="1">
              <a:off x="4508075" y="3119273"/>
              <a:ext cx="4843" cy="1931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7ECA6046-6758-47C9-8C10-43BEDC7A86B7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rot="5400000" flipH="1" flipV="1">
              <a:off x="9020260" y="3826239"/>
              <a:ext cx="428996" cy="18888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912DA0AA-D376-4CD1-A96A-E6A107A9723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626533" y="4219966"/>
              <a:ext cx="428996" cy="110138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Elbow 48">
              <a:extLst>
                <a:ext uri="{FF2B5EF4-FFF2-40B4-BE49-F238E27FC236}">
                  <a16:creationId xmlns:a16="http://schemas.microsoft.com/office/drawing/2014/main" id="{7733F84B-F071-4A49-B7AF-18EC83CB6A2D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rot="5400000" flipH="1" flipV="1">
              <a:off x="8232593" y="4613906"/>
              <a:ext cx="428996" cy="31350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BAF6C830-F505-4F0E-8139-4F9B31D49DC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856726" y="4551542"/>
              <a:ext cx="428996" cy="43823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CCC8CCA-6899-465D-8DAC-90F294511B05}"/>
                </a:ext>
              </a:extLst>
            </p:cNvPr>
            <p:cNvSpPr/>
            <p:nvPr/>
          </p:nvSpPr>
          <p:spPr>
            <a:xfrm>
              <a:off x="4092883" y="1770413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09CF976-B5C3-4032-B73A-B0DA232B2AC7}"/>
                </a:ext>
              </a:extLst>
            </p:cNvPr>
            <p:cNvCxnSpPr>
              <a:cxnSpLocks/>
              <a:stCxn id="44" idx="0"/>
              <a:endCxn id="51" idx="2"/>
            </p:cNvCxnSpPr>
            <p:nvPr/>
          </p:nvCxnSpPr>
          <p:spPr>
            <a:xfrm flipH="1" flipV="1">
              <a:off x="4508075" y="2120293"/>
              <a:ext cx="4843" cy="1862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E3CBE01B-E156-4BF6-AB84-2A6046E04049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rot="16200000" flipV="1">
              <a:off x="7440194" y="4135011"/>
              <a:ext cx="428996" cy="127129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A20C811-BBAE-4707-B834-0CA5AE178718}"/>
                </a:ext>
              </a:extLst>
            </p:cNvPr>
            <p:cNvSpPr/>
            <p:nvPr/>
          </p:nvSpPr>
          <p:spPr>
            <a:xfrm>
              <a:off x="3886178" y="1210873"/>
              <a:ext cx="1236891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MLP</a:t>
              </a:r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C0C4B841-2CF9-4B1D-956F-CF58C8FF87A2}"/>
                </a:ext>
              </a:extLst>
            </p:cNvPr>
            <p:cNvCxnSpPr>
              <a:cxnSpLocks/>
              <a:stCxn id="36" idx="0"/>
              <a:endCxn id="54" idx="3"/>
            </p:cNvCxnSpPr>
            <p:nvPr/>
          </p:nvCxnSpPr>
          <p:spPr>
            <a:xfrm rot="16200000" flipV="1">
              <a:off x="6487166" y="21717"/>
              <a:ext cx="335365" cy="3063557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or: Elbow 55">
              <a:extLst>
                <a:ext uri="{FF2B5EF4-FFF2-40B4-BE49-F238E27FC236}">
                  <a16:creationId xmlns:a16="http://schemas.microsoft.com/office/drawing/2014/main" id="{BE86758E-926C-4572-B529-1409A5C7A6EB}"/>
                </a:ext>
              </a:extLst>
            </p:cNvPr>
            <p:cNvCxnSpPr>
              <a:cxnSpLocks/>
              <a:stCxn id="66" idx="0"/>
              <a:endCxn id="54" idx="1"/>
            </p:cNvCxnSpPr>
            <p:nvPr/>
          </p:nvCxnSpPr>
          <p:spPr>
            <a:xfrm rot="5400000" flipH="1" flipV="1">
              <a:off x="2989247" y="919465"/>
              <a:ext cx="430583" cy="1363280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8677AAE-781C-4810-98B3-8BE6C9E95680}"/>
                </a:ext>
              </a:extLst>
            </p:cNvPr>
            <p:cNvSpPr txBox="1"/>
            <p:nvPr/>
          </p:nvSpPr>
          <p:spPr>
            <a:xfrm>
              <a:off x="1396852" y="4737655"/>
              <a:ext cx="1322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C</a:t>
              </a:r>
              <a:r>
                <a:rPr lang="en-US" sz="1600" b="1" baseline="-25000" dirty="0" err="1"/>
                <a:t>geography</a:t>
              </a:r>
              <a:r>
                <a:rPr lang="en-US" sz="1600" b="1" dirty="0"/>
                <a:t>= 4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840AE262-BF16-4F9C-BD2C-5F44F6FF4573}"/>
                </a:ext>
              </a:extLst>
            </p:cNvPr>
            <p:cNvSpPr/>
            <p:nvPr/>
          </p:nvSpPr>
          <p:spPr>
            <a:xfrm>
              <a:off x="2107706" y="3824017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4E78C8A5-3219-419F-9CB6-F5140AD2B962}"/>
                </a:ext>
              </a:extLst>
            </p:cNvPr>
            <p:cNvSpPr/>
            <p:nvPr/>
          </p:nvSpPr>
          <p:spPr>
            <a:xfrm>
              <a:off x="2112549" y="3361199"/>
              <a:ext cx="830384" cy="2875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</a:rPr>
                <a:t>pReLU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D892A99-E6F3-4475-9528-96B74601F86B}"/>
                </a:ext>
              </a:extLst>
            </p:cNvPr>
            <p:cNvCxnSpPr>
              <a:cxnSpLocks/>
              <a:stCxn id="58" idx="0"/>
              <a:endCxn id="59" idx="2"/>
            </p:cNvCxnSpPr>
            <p:nvPr/>
          </p:nvCxnSpPr>
          <p:spPr>
            <a:xfrm flipV="1">
              <a:off x="2522898" y="3648740"/>
              <a:ext cx="4843" cy="175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7013D12-E7A8-4EB9-A700-54C98390AA8F}"/>
                </a:ext>
              </a:extLst>
            </p:cNvPr>
            <p:cNvCxnSpPr>
              <a:cxnSpLocks/>
              <a:endCxn id="58" idx="2"/>
            </p:cNvCxnSpPr>
            <p:nvPr/>
          </p:nvCxnSpPr>
          <p:spPr>
            <a:xfrm flipV="1">
              <a:off x="2522898" y="4173897"/>
              <a:ext cx="0" cy="197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40DD22B-E1D4-46DB-83F0-9F33051E8A1E}"/>
                </a:ext>
              </a:extLst>
            </p:cNvPr>
            <p:cNvSpPr/>
            <p:nvPr/>
          </p:nvSpPr>
          <p:spPr>
            <a:xfrm>
              <a:off x="2107706" y="2818161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2FC5B7A-D12D-4234-A499-7A7569599077}"/>
                </a:ext>
              </a:extLst>
            </p:cNvPr>
            <p:cNvSpPr/>
            <p:nvPr/>
          </p:nvSpPr>
          <p:spPr>
            <a:xfrm>
              <a:off x="2112549" y="2355343"/>
              <a:ext cx="830384" cy="28754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tx1"/>
                  </a:solidFill>
                </a:rPr>
                <a:t>pReLU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9A0AB2F-9148-4DE8-9CAF-C2BC7D6FA8AA}"/>
                </a:ext>
              </a:extLst>
            </p:cNvPr>
            <p:cNvCxnSpPr>
              <a:cxnSpLocks/>
              <a:stCxn id="62" idx="0"/>
              <a:endCxn id="63" idx="2"/>
            </p:cNvCxnSpPr>
            <p:nvPr/>
          </p:nvCxnSpPr>
          <p:spPr>
            <a:xfrm flipV="1">
              <a:off x="2522898" y="2642884"/>
              <a:ext cx="4843" cy="175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1871FCF-8B13-42F7-98FB-76693E78B09F}"/>
                </a:ext>
              </a:extLst>
            </p:cNvPr>
            <p:cNvCxnSpPr>
              <a:cxnSpLocks/>
              <a:stCxn id="59" idx="0"/>
              <a:endCxn id="62" idx="2"/>
            </p:cNvCxnSpPr>
            <p:nvPr/>
          </p:nvCxnSpPr>
          <p:spPr>
            <a:xfrm flipH="1" flipV="1">
              <a:off x="2522898" y="3168041"/>
              <a:ext cx="4843" cy="1931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AC1CE48-3989-45B6-8D04-5A4105C2E280}"/>
                </a:ext>
              </a:extLst>
            </p:cNvPr>
            <p:cNvSpPr/>
            <p:nvPr/>
          </p:nvSpPr>
          <p:spPr>
            <a:xfrm>
              <a:off x="2107706" y="1816396"/>
              <a:ext cx="830384" cy="349880"/>
            </a:xfrm>
            <a:prstGeom prst="roundRect">
              <a:avLst/>
            </a:prstGeom>
            <a:solidFill>
              <a:srgbClr val="FBD8D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CNN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81A0050-E414-45FE-B405-97046F652074}"/>
                </a:ext>
              </a:extLst>
            </p:cNvPr>
            <p:cNvCxnSpPr>
              <a:cxnSpLocks/>
              <a:stCxn id="63" idx="0"/>
              <a:endCxn id="66" idx="2"/>
            </p:cNvCxnSpPr>
            <p:nvPr/>
          </p:nvCxnSpPr>
          <p:spPr>
            <a:xfrm flipH="1" flipV="1">
              <a:off x="2522898" y="2166276"/>
              <a:ext cx="4843" cy="1890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5C0ECEB-C705-40C1-8194-8B0A30B9669B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V="1">
              <a:off x="4504624" y="935978"/>
              <a:ext cx="5492" cy="274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DA4A649-7C5E-4992-A7EA-E03764E7014A}"/>
                    </a:ext>
                  </a:extLst>
                </p:cNvPr>
                <p:cNvSpPr txBox="1"/>
                <p:nvPr/>
              </p:nvSpPr>
              <p:spPr>
                <a:xfrm>
                  <a:off x="4135504" y="510745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𝑵𝑶𝒙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FF1B0FA-E9D6-4438-BA7A-BA946AE2E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504" y="510745"/>
                  <a:ext cx="751736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03642CF-CD65-4D6D-B31B-5A50A5440029}"/>
                </a:ext>
              </a:extLst>
            </p:cNvPr>
            <p:cNvSpPr txBox="1"/>
            <p:nvPr/>
          </p:nvSpPr>
          <p:spPr>
            <a:xfrm>
              <a:off x="4938204" y="510745"/>
              <a:ext cx="1106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C</a:t>
              </a:r>
              <a:r>
                <a:rPr lang="en-US" sz="1600" b="1" baseline="-25000" dirty="0" err="1"/>
                <a:t>nox</a:t>
              </a:r>
              <a:r>
                <a:rPr lang="en-US" sz="1600" b="1" baseline="-25000" dirty="0"/>
                <a:t> </a:t>
              </a:r>
              <a:r>
                <a:rPr lang="en-US" sz="1600" b="1" baseline="-25000" dirty="0" err="1"/>
                <a:t>emiss</a:t>
              </a:r>
              <a:r>
                <a:rPr lang="en-US" sz="1600" b="1" dirty="0"/>
                <a:t>= 1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33146A29-FA24-4350-97A1-4355F831AE2D}"/>
                </a:ext>
              </a:extLst>
            </p:cNvPr>
            <p:cNvCxnSpPr>
              <a:cxnSpLocks/>
              <a:stCxn id="51" idx="0"/>
              <a:endCxn id="54" idx="2"/>
            </p:cNvCxnSpPr>
            <p:nvPr/>
          </p:nvCxnSpPr>
          <p:spPr>
            <a:xfrm flipH="1" flipV="1">
              <a:off x="4504624" y="1560753"/>
              <a:ext cx="3451" cy="2096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7C8DBFD-D2C2-4EE0-8AE9-F580FB49F559}"/>
                    </a:ext>
                  </a:extLst>
                </p:cNvPr>
                <p:cNvSpPr txBox="1"/>
                <p:nvPr/>
              </p:nvSpPr>
              <p:spPr>
                <a:xfrm>
                  <a:off x="7452375" y="3552825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30B057C7-D2E7-40F7-8FB4-79F5D4046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75" y="3552825"/>
                  <a:ext cx="751736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2B64FF3-1080-4990-A41B-57908F7DECA7}"/>
                    </a:ext>
                  </a:extLst>
                </p:cNvPr>
                <p:cNvSpPr txBox="1"/>
                <p:nvPr/>
              </p:nvSpPr>
              <p:spPr>
                <a:xfrm>
                  <a:off x="8970429" y="3552825"/>
                  <a:ext cx="7517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4293DDAE-EED8-45F6-89CC-2038E51A8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0429" y="3552825"/>
                  <a:ext cx="751736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6CF4ABC-8A2D-4AF8-9B5A-256E4C4F73DB}"/>
                </a:ext>
              </a:extLst>
            </p:cNvPr>
            <p:cNvSpPr txBox="1"/>
            <p:nvPr/>
          </p:nvSpPr>
          <p:spPr>
            <a:xfrm>
              <a:off x="3956854" y="4849371"/>
              <a:ext cx="1698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</a:t>
              </a:r>
              <a:r>
                <a:rPr lang="en-US" sz="1600" b="1" baseline="-25000" dirty="0"/>
                <a:t>NO2 column density</a:t>
              </a:r>
              <a:r>
                <a:rPr lang="en-US" sz="1600" b="1" dirty="0"/>
                <a:t>= 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1E9566E-4FBF-4661-BE57-A1A76E1B6868}"/>
                </a:ext>
              </a:extLst>
            </p:cNvPr>
            <p:cNvSpPr txBox="1"/>
            <p:nvPr/>
          </p:nvSpPr>
          <p:spPr>
            <a:xfrm>
              <a:off x="7578455" y="4963789"/>
              <a:ext cx="1280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/>
                <a:t>C</a:t>
              </a:r>
              <a:r>
                <a:rPr lang="en-US" sz="1600" b="1" baseline="-25000" dirty="0" err="1"/>
                <a:t>Meteorology</a:t>
              </a:r>
              <a:r>
                <a:rPr lang="en-US" sz="1600" b="1" dirty="0"/>
                <a:t>= 9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895C69E-310D-4BBF-BC20-BE6E90CADCDD}"/>
                </a:ext>
              </a:extLst>
            </p:cNvPr>
            <p:cNvGrpSpPr/>
            <p:nvPr/>
          </p:nvGrpSpPr>
          <p:grpSpPr>
            <a:xfrm>
              <a:off x="8145320" y="4980785"/>
              <a:ext cx="2905480" cy="1740593"/>
              <a:chOff x="7849118" y="4995371"/>
              <a:chExt cx="2905480" cy="1740593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F56A82A6-1C58-4B03-8E02-34AD5CABD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03333" y="4995371"/>
                <a:ext cx="1050587" cy="660808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E6D88829-80E9-4376-B669-EDE87C2B2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78080" y="5060907"/>
                <a:ext cx="1065390" cy="678493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40C7EB99-ADED-4E20-8297-A67FBCA1F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55548" y="5178857"/>
                <a:ext cx="1084077" cy="682607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D64148F-0D62-42AE-B541-6B8CF006A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18866" y="5294413"/>
                <a:ext cx="1136542" cy="709768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32110B87-A020-4932-9470-A220881B6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37524" y="5374737"/>
                <a:ext cx="1099811" cy="690600"/>
              </a:xfrm>
              <a:prstGeom prst="rect">
                <a:avLst/>
              </a:prstGeom>
            </p:spPr>
          </p:pic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90EC376-0DAF-4DD7-B269-D2A264B5F691}"/>
                  </a:ext>
                </a:extLst>
              </p:cNvPr>
              <p:cNvGrpSpPr/>
              <p:nvPr/>
            </p:nvGrpSpPr>
            <p:grpSpPr>
              <a:xfrm>
                <a:off x="8204111" y="5403287"/>
                <a:ext cx="2550487" cy="1332677"/>
                <a:chOff x="3659774" y="3841524"/>
                <a:chExt cx="3056893" cy="1597283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26251E95-8899-40CB-92A1-BE6F4EB5A20B}"/>
                    </a:ext>
                  </a:extLst>
                </p:cNvPr>
                <p:cNvSpPr txBox="1"/>
                <p:nvPr/>
              </p:nvSpPr>
              <p:spPr>
                <a:xfrm>
                  <a:off x="4016989" y="4994968"/>
                  <a:ext cx="153272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>
                    <a:defRPr sz="1200" b="1"/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2-meter temperature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6368784E-862F-4E1B-B286-DBA23682F639}"/>
                    </a:ext>
                  </a:extLst>
                </p:cNvPr>
                <p:cNvSpPr/>
                <p:nvPr/>
              </p:nvSpPr>
              <p:spPr>
                <a:xfrm>
                  <a:off x="5408648" y="4505191"/>
                  <a:ext cx="86132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PBL height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7C27B43E-6612-41F2-ACEE-405C4116FC17}"/>
                    </a:ext>
                  </a:extLst>
                </p:cNvPr>
                <p:cNvSpPr/>
                <p:nvPr/>
              </p:nvSpPr>
              <p:spPr>
                <a:xfrm>
                  <a:off x="5149907" y="4641149"/>
                  <a:ext cx="94609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Wind speed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AF466A7-429B-4F0B-AA30-42DF119FB4FD}"/>
                    </a:ext>
                  </a:extLst>
                </p:cNvPr>
                <p:cNvSpPr/>
                <p:nvPr/>
              </p:nvSpPr>
              <p:spPr>
                <a:xfrm>
                  <a:off x="3659774" y="5161808"/>
                  <a:ext cx="152753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Short-wave radiation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788C67EA-15CF-48F6-A588-240890B2AA5C}"/>
                    </a:ext>
                  </a:extLst>
                </p:cNvPr>
                <p:cNvSpPr/>
                <p:nvPr/>
              </p:nvSpPr>
              <p:spPr>
                <a:xfrm>
                  <a:off x="4676753" y="4809947"/>
                  <a:ext cx="174592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convective velocity scale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5F147E95-665F-46F4-8F23-AB911D41EDD8}"/>
                    </a:ext>
                  </a:extLst>
                </p:cNvPr>
                <p:cNvSpPr txBox="1"/>
                <p:nvPr/>
              </p:nvSpPr>
              <p:spPr>
                <a:xfrm>
                  <a:off x="5722496" y="4275824"/>
                  <a:ext cx="73930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>
                    <a:defRPr sz="1200" b="1"/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humidity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429C0434-4D33-4F6B-8B98-D225F799651C}"/>
                    </a:ext>
                  </a:extLst>
                </p:cNvPr>
                <p:cNvSpPr txBox="1"/>
                <p:nvPr/>
              </p:nvSpPr>
              <p:spPr>
                <a:xfrm>
                  <a:off x="5937966" y="4053782"/>
                  <a:ext cx="749685" cy="331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>
                    <a:defRPr sz="1200" b="1"/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 wind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3340D30-40A6-4FF1-A8E7-35CE3C715B0E}"/>
                    </a:ext>
                  </a:extLst>
                </p:cNvPr>
                <p:cNvSpPr txBox="1"/>
                <p:nvPr/>
              </p:nvSpPr>
              <p:spPr>
                <a:xfrm>
                  <a:off x="5982352" y="3841524"/>
                  <a:ext cx="734315" cy="331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>
                    <a:defRPr sz="1200" b="1"/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0" dirty="0">
                      <a:solidFill>
                        <a:prstClr val="black"/>
                      </a:solidFill>
                      <a:latin typeface="Calibri" panose="020F0502020204030204"/>
                    </a:rPr>
                    <a:t>V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wind</a:t>
                  </a:r>
                </a:p>
              </p:txBody>
            </p:sp>
          </p:grp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0497C93-A808-4DB5-974F-3F636B0ADE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12701" y="5014563"/>
                <a:ext cx="1090632" cy="72994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ight Brace 96">
                <a:extLst>
                  <a:ext uri="{FF2B5EF4-FFF2-40B4-BE49-F238E27FC236}">
                    <a16:creationId xmlns:a16="http://schemas.microsoft.com/office/drawing/2014/main" id="{CD7CB2DF-93D9-4AF1-A3C1-1F571519F950}"/>
                  </a:ext>
                </a:extLst>
              </p:cNvPr>
              <p:cNvSpPr/>
              <p:nvPr/>
            </p:nvSpPr>
            <p:spPr>
              <a:xfrm rot="14317332">
                <a:off x="8478196" y="4765789"/>
                <a:ext cx="85726" cy="1095647"/>
              </a:xfrm>
              <a:prstGeom prst="rightBrace">
                <a:avLst>
                  <a:gd name="adj1" fmla="val 43339"/>
                  <a:gd name="adj2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FCB06C10-4A75-48C6-A4AA-BA2B13894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453840" y="5474942"/>
                <a:ext cx="950705" cy="608029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48A398AC-F191-41A7-A9E2-406036CBD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64572" y="5612041"/>
                <a:ext cx="1020271" cy="641563"/>
              </a:xfrm>
              <a:prstGeom prst="rect">
                <a:avLst/>
              </a:prstGeom>
            </p:spPr>
          </p:pic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B5D34C0-E50D-4F23-B7A0-27951247A0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4914" y="5126729"/>
                <a:ext cx="1133361" cy="68394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ABB281E9-C38F-4330-B233-1814B4B84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49118" y="5737886"/>
                <a:ext cx="1008942" cy="626275"/>
              </a:xfrm>
              <a:prstGeom prst="rect">
                <a:avLst/>
              </a:prstGeom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387BCD6-7A37-40C3-A295-49635C0FC834}"/>
                </a:ext>
              </a:extLst>
            </p:cNvPr>
            <p:cNvSpPr txBox="1"/>
            <p:nvPr/>
          </p:nvSpPr>
          <p:spPr>
            <a:xfrm>
              <a:off x="6449093" y="4953203"/>
              <a:ext cx="10913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</a:t>
              </a:r>
              <a:r>
                <a:rPr lang="en-US" sz="1600" b="1" baseline="-25000" dirty="0"/>
                <a:t>NO2 conc</a:t>
              </a:r>
              <a:r>
                <a:rPr lang="en-US" sz="1600" b="1" dirty="0"/>
                <a:t>= 1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84565A8-79B1-471F-B63B-C9C752B04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1" t="8368" r="39421"/>
            <a:stretch/>
          </p:blipFill>
          <p:spPr>
            <a:xfrm>
              <a:off x="6070006" y="5342429"/>
              <a:ext cx="1222452" cy="72373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F50BC37-EF45-405D-9E82-B94E4D808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8" r="73088"/>
            <a:stretch/>
          </p:blipFill>
          <p:spPr>
            <a:xfrm>
              <a:off x="3896849" y="5300170"/>
              <a:ext cx="1222451" cy="71676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CF42135-33EC-40B8-889B-854166D6C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4" r="50032" b="13418"/>
            <a:stretch/>
          </p:blipFill>
          <p:spPr>
            <a:xfrm>
              <a:off x="1482452" y="5329839"/>
              <a:ext cx="1060318" cy="65487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EBA7C7E-EA02-405C-9181-779884FA81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0" r="50032" b="13590"/>
            <a:stretch/>
          </p:blipFill>
          <p:spPr>
            <a:xfrm>
              <a:off x="1326736" y="5460407"/>
              <a:ext cx="1060317" cy="652343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0BA6B10-8D39-4DEE-8C55-5FFCEB062708}"/>
                </a:ext>
              </a:extLst>
            </p:cNvPr>
            <p:cNvSpPr/>
            <p:nvPr/>
          </p:nvSpPr>
          <p:spPr>
            <a:xfrm>
              <a:off x="1304429" y="6076466"/>
              <a:ext cx="10486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 use type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01026AE-8F61-4A63-80B8-B6B206BA2AB0}"/>
                </a:ext>
              </a:extLst>
            </p:cNvPr>
            <p:cNvSpPr/>
            <p:nvPr/>
          </p:nvSpPr>
          <p:spPr>
            <a:xfrm>
              <a:off x="2330073" y="5871296"/>
              <a:ext cx="12224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map-scale factor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B1D4E01-6EFC-45E8-BE2E-3DFD59E26310}"/>
                </a:ext>
              </a:extLst>
            </p:cNvPr>
            <p:cNvSpPr/>
            <p:nvPr/>
          </p:nvSpPr>
          <p:spPr>
            <a:xfrm>
              <a:off x="2545799" y="5758752"/>
              <a:ext cx="8899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Land-water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4A5725E-55CC-4B2F-8C93-B20E927CFCC5}"/>
                </a:ext>
              </a:extLst>
            </p:cNvPr>
            <p:cNvSpPr/>
            <p:nvPr/>
          </p:nvSpPr>
          <p:spPr>
            <a:xfrm>
              <a:off x="2641160" y="5633512"/>
              <a:ext cx="10449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Terrain h</a:t>
              </a: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</a:rPr>
                <a:t>eight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F4703BE-2EDF-42FB-A00E-0C731C7918D9}"/>
                </a:ext>
              </a:extLst>
            </p:cNvPr>
            <p:cNvSpPr txBox="1"/>
            <p:nvPr/>
          </p:nvSpPr>
          <p:spPr>
            <a:xfrm>
              <a:off x="2648324" y="4727852"/>
              <a:ext cx="14445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/>
                <a:t>C</a:t>
              </a:r>
              <a:r>
                <a:rPr lang="en-US" sz="1600" b="1" baseline="-25000" dirty="0" err="1"/>
                <a:t>EMsector</a:t>
              </a:r>
              <a:r>
                <a:rPr lang="en-US" sz="1600" b="1" dirty="0"/>
                <a:t>= 10</a:t>
              </a:r>
            </a:p>
          </p:txBody>
        </p:sp>
        <p:pic>
          <p:nvPicPr>
            <p:cNvPr id="87" name="Picture 2" descr="Map&#10;&#10;Description automatically generated">
              <a:extLst>
                <a:ext uri="{FF2B5EF4-FFF2-40B4-BE49-F238E27FC236}">
                  <a16:creationId xmlns:a16="http://schemas.microsoft.com/office/drawing/2014/main" id="{18BACD8E-CFA7-47B8-8D48-78BF5EEE0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27402" y="517437"/>
              <a:ext cx="1236891" cy="769621"/>
            </a:xfrm>
            <a:prstGeom prst="rect">
              <a:avLst/>
            </a:prstGeom>
          </p:spPr>
        </p:pic>
        <p:sp>
          <p:nvSpPr>
            <p:cNvPr id="88" name="Right Brace 87">
              <a:extLst>
                <a:ext uri="{FF2B5EF4-FFF2-40B4-BE49-F238E27FC236}">
                  <a16:creationId xmlns:a16="http://schemas.microsoft.com/office/drawing/2014/main" id="{830E6608-52AC-4328-9AC1-FE1DBD6E292C}"/>
                </a:ext>
              </a:extLst>
            </p:cNvPr>
            <p:cNvSpPr/>
            <p:nvPr/>
          </p:nvSpPr>
          <p:spPr>
            <a:xfrm rot="16200000">
              <a:off x="2385063" y="3977551"/>
              <a:ext cx="284797" cy="1270949"/>
            </a:xfrm>
            <a:prstGeom prst="rightBrace">
              <a:avLst>
                <a:gd name="adj1" fmla="val 64029"/>
                <a:gd name="adj2" fmla="val 50000"/>
              </a:avLst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DE0A14B9-538F-4954-B92D-64A75472475F}"/>
                </a:ext>
              </a:extLst>
            </p:cNvPr>
            <p:cNvSpPr/>
            <p:nvPr/>
          </p:nvSpPr>
          <p:spPr>
            <a:xfrm>
              <a:off x="1891985" y="4324051"/>
              <a:ext cx="1236891" cy="349880"/>
            </a:xfrm>
            <a:prstGeom prst="roundRect">
              <a:avLst/>
            </a:prstGeom>
            <a:solidFill>
              <a:srgbClr val="AFDE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Concatenate</a:t>
              </a:r>
            </a:p>
          </p:txBody>
        </p:sp>
      </p:grpSp>
      <p:sp>
        <p:nvSpPr>
          <p:cNvPr id="110" name="Title 1">
            <a:extLst>
              <a:ext uri="{FF2B5EF4-FFF2-40B4-BE49-F238E27FC236}">
                <a16:creationId xmlns:a16="http://schemas.microsoft.com/office/drawing/2014/main" id="{36E466F5-4519-448F-A22D-00C1A76F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84" y="1009226"/>
            <a:ext cx="2792473" cy="133785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VAE</a:t>
            </a:r>
            <a:b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</a:br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(backward module)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58E8D08-62A5-4052-8CE6-EFC881F07F70}"/>
              </a:ext>
            </a:extLst>
          </p:cNvPr>
          <p:cNvSpPr/>
          <p:nvPr/>
        </p:nvSpPr>
        <p:spPr>
          <a:xfrm>
            <a:off x="248467" y="2460133"/>
            <a:ext cx="2457118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70C0"/>
                </a:solidFill>
              </a:rPr>
              <a:t>—</a:t>
            </a:r>
            <a:r>
              <a:rPr lang="en-US" sz="2800" dirty="0">
                <a:solidFill>
                  <a:srgbClr val="0070C0"/>
                </a:solidFill>
              </a:rPr>
              <a:t>optimize the emissions based on observation</a:t>
            </a:r>
          </a:p>
        </p:txBody>
      </p:sp>
    </p:spTree>
    <p:extLst>
      <p:ext uri="{BB962C8B-B14F-4D97-AF65-F5344CB8AC3E}">
        <p14:creationId xmlns:p14="http://schemas.microsoft.com/office/powerpoint/2010/main" val="194030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1CF80D-7939-4672-83C1-4460C587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33350"/>
            <a:ext cx="11614378" cy="8738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Performance of VAE in estimating total NOx emission</a:t>
            </a:r>
            <a:endParaRPr lang="en-US" sz="3600" baseline="-25000" dirty="0">
              <a:solidFill>
                <a:srgbClr val="0070C0"/>
              </a:solidFill>
              <a:latin typeface="Aptos Display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A6CBF-FF2B-4FCC-AC30-B732A3AE60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22" y="1215136"/>
            <a:ext cx="6158290" cy="23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D1E7F-8F2F-497A-A9A6-D4DBABBD1B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183133"/>
            <a:ext cx="2477770" cy="244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4FFEB-5BDB-4743-AAC7-E8A294EFEC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2" y="4193541"/>
            <a:ext cx="6158290" cy="23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A9701-EEC4-4A03-9FEC-CE18EE3994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10" y="3918427"/>
            <a:ext cx="2432050" cy="239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214739-3B45-48D6-B20F-1780AD025A50}"/>
              </a:ext>
            </a:extLst>
          </p:cNvPr>
          <p:cNvSpPr/>
          <p:nvPr/>
        </p:nvSpPr>
        <p:spPr>
          <a:xfrm>
            <a:off x="355153" y="2091801"/>
            <a:ext cx="111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Baseline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080EBE-8F08-48A0-B73D-705A6AAC74FA}"/>
              </a:ext>
            </a:extLst>
          </p:cNvPr>
          <p:cNvSpPr/>
          <p:nvPr/>
        </p:nvSpPr>
        <p:spPr>
          <a:xfrm>
            <a:off x="355153" y="4873058"/>
            <a:ext cx="1111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double emission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FC2E7-DA2B-444C-A90E-EF0F2FCA7CB0}"/>
              </a:ext>
            </a:extLst>
          </p:cNvPr>
          <p:cNvSpPr/>
          <p:nvPr/>
        </p:nvSpPr>
        <p:spPr>
          <a:xfrm>
            <a:off x="8503597" y="6439354"/>
            <a:ext cx="3579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one test example (January 26, 2019)</a:t>
            </a:r>
          </a:p>
        </p:txBody>
      </p:sp>
    </p:spTree>
    <p:extLst>
      <p:ext uri="{BB962C8B-B14F-4D97-AF65-F5344CB8AC3E}">
        <p14:creationId xmlns:p14="http://schemas.microsoft.com/office/powerpoint/2010/main" val="301498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068AAB34-51D5-4674-9F34-48835B4B26B5}"/>
              </a:ext>
            </a:extLst>
          </p:cNvPr>
          <p:cNvSpPr txBox="1"/>
          <p:nvPr/>
        </p:nvSpPr>
        <p:spPr>
          <a:xfrm>
            <a:off x="3207399" y="2289993"/>
            <a:ext cx="1214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72C4"/>
                </a:solidFill>
                <a:latin typeface="Calibri" panose="020F0502020204030204"/>
              </a:rPr>
              <a:t>forward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88957E3-305E-4909-9DF0-A2489CF019C7}"/>
              </a:ext>
            </a:extLst>
          </p:cNvPr>
          <p:cNvSpPr/>
          <p:nvPr/>
        </p:nvSpPr>
        <p:spPr>
          <a:xfrm>
            <a:off x="4248332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DC0B5A-13A5-4832-9462-9ABDE9A275FB}"/>
              </a:ext>
            </a:extLst>
          </p:cNvPr>
          <p:cNvSpPr/>
          <p:nvPr/>
        </p:nvSpPr>
        <p:spPr>
          <a:xfrm>
            <a:off x="4976132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98F83A1-5196-4DA3-A12E-44E873ACCCE3}"/>
              </a:ext>
            </a:extLst>
          </p:cNvPr>
          <p:cNvSpPr/>
          <p:nvPr/>
        </p:nvSpPr>
        <p:spPr>
          <a:xfrm>
            <a:off x="5703931" y="3774704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E48FA4-8229-4E59-BB4B-BB4BC2EA86B9}"/>
              </a:ext>
            </a:extLst>
          </p:cNvPr>
          <p:cNvSpPr/>
          <p:nvPr/>
        </p:nvSpPr>
        <p:spPr>
          <a:xfrm>
            <a:off x="7306946" y="3764033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332D3AE-363E-4276-8502-3720C5283A07}"/>
              </a:ext>
            </a:extLst>
          </p:cNvPr>
          <p:cNvSpPr/>
          <p:nvPr/>
        </p:nvSpPr>
        <p:spPr>
          <a:xfrm>
            <a:off x="4248332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45A9438-93A7-4A3D-99B8-C4BD28B4ABFC}"/>
              </a:ext>
            </a:extLst>
          </p:cNvPr>
          <p:cNvSpPr/>
          <p:nvPr/>
        </p:nvSpPr>
        <p:spPr>
          <a:xfrm>
            <a:off x="4976132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266EBE7-E933-4825-B23F-7F30D7F66F9B}"/>
              </a:ext>
            </a:extLst>
          </p:cNvPr>
          <p:cNvSpPr/>
          <p:nvPr/>
        </p:nvSpPr>
        <p:spPr>
          <a:xfrm>
            <a:off x="5703931" y="293466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B5BF28C-00D3-4CEB-B88D-DB3EFDAA9020}"/>
              </a:ext>
            </a:extLst>
          </p:cNvPr>
          <p:cNvSpPr/>
          <p:nvPr/>
        </p:nvSpPr>
        <p:spPr>
          <a:xfrm>
            <a:off x="7306946" y="2923996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ACFB59-F1B9-40C3-956A-B6875592CF38}"/>
              </a:ext>
            </a:extLst>
          </p:cNvPr>
          <p:cNvSpPr txBox="1"/>
          <p:nvPr/>
        </p:nvSpPr>
        <p:spPr>
          <a:xfrm>
            <a:off x="1955774" y="3131331"/>
            <a:ext cx="20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surface conc.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22BA95-BBF6-4797-909F-A2AE4D5CD535}"/>
              </a:ext>
            </a:extLst>
          </p:cNvPr>
          <p:cNvSpPr txBox="1"/>
          <p:nvPr/>
        </p:nvSpPr>
        <p:spPr>
          <a:xfrm>
            <a:off x="2049980" y="3881151"/>
            <a:ext cx="20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column density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485789-8381-472C-93F3-CCACAC229F89}"/>
              </a:ext>
            </a:extLst>
          </p:cNvPr>
          <p:cNvSpPr txBox="1"/>
          <p:nvPr/>
        </p:nvSpPr>
        <p:spPr>
          <a:xfrm>
            <a:off x="8451411" y="2441765"/>
            <a:ext cx="14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Calibri" panose="020F0502020204030204"/>
              </a:rPr>
              <a:t>backward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182D3-BDCB-49E5-BC29-778D5FB55533}"/>
              </a:ext>
            </a:extLst>
          </p:cNvPr>
          <p:cNvSpPr txBox="1"/>
          <p:nvPr/>
        </p:nvSpPr>
        <p:spPr>
          <a:xfrm>
            <a:off x="4222744" y="4381765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48E383-1739-403F-B013-F42F496F2F97}"/>
              </a:ext>
            </a:extLst>
          </p:cNvPr>
          <p:cNvSpPr txBox="1"/>
          <p:nvPr/>
        </p:nvSpPr>
        <p:spPr>
          <a:xfrm>
            <a:off x="4971384" y="4370638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8756F-D126-4976-BF3D-BF35CF5C2C12}"/>
              </a:ext>
            </a:extLst>
          </p:cNvPr>
          <p:cNvSpPr txBox="1"/>
          <p:nvPr/>
        </p:nvSpPr>
        <p:spPr>
          <a:xfrm>
            <a:off x="7306946" y="4371094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5D3451-B894-45E4-978E-CE35394D8046}"/>
              </a:ext>
            </a:extLst>
          </p:cNvPr>
          <p:cNvSpPr txBox="1"/>
          <p:nvPr/>
        </p:nvSpPr>
        <p:spPr>
          <a:xfrm>
            <a:off x="6513104" y="2898729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BDFF72-6E8D-44BF-A2BB-45A832BB0B40}"/>
              </a:ext>
            </a:extLst>
          </p:cNvPr>
          <p:cNvSpPr txBox="1"/>
          <p:nvPr/>
        </p:nvSpPr>
        <p:spPr>
          <a:xfrm>
            <a:off x="6461747" y="3728142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269C20B-6529-4565-B614-BEF0C8FCE306}"/>
              </a:ext>
            </a:extLst>
          </p:cNvPr>
          <p:cNvSpPr/>
          <p:nvPr/>
        </p:nvSpPr>
        <p:spPr>
          <a:xfrm>
            <a:off x="4243095" y="1821862"/>
            <a:ext cx="3818423" cy="4426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Emission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(24 hour average)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24F89F-8EAE-4C2A-9A11-B44B6D9E9C90}"/>
              </a:ext>
            </a:extLst>
          </p:cNvPr>
          <p:cNvCxnSpPr>
            <a:stCxn id="62" idx="4"/>
            <a:endCxn id="58" idx="0"/>
          </p:cNvCxnSpPr>
          <p:nvPr/>
        </p:nvCxnSpPr>
        <p:spPr>
          <a:xfrm>
            <a:off x="4612232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8BE91FF-707A-4548-8016-648E3B9CC9A3}"/>
              </a:ext>
            </a:extLst>
          </p:cNvPr>
          <p:cNvCxnSpPr>
            <a:cxnSpLocks/>
            <a:stCxn id="63" idx="4"/>
            <a:endCxn id="59" idx="0"/>
          </p:cNvCxnSpPr>
          <p:nvPr/>
        </p:nvCxnSpPr>
        <p:spPr>
          <a:xfrm>
            <a:off x="5340032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3FDF04-FCCF-4554-A6CD-A6997BB69BDF}"/>
              </a:ext>
            </a:extLst>
          </p:cNvPr>
          <p:cNvCxnSpPr>
            <a:cxnSpLocks/>
            <a:stCxn id="64" idx="4"/>
            <a:endCxn id="60" idx="0"/>
          </p:cNvCxnSpPr>
          <p:nvPr/>
        </p:nvCxnSpPr>
        <p:spPr>
          <a:xfrm>
            <a:off x="6067831" y="353013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D83D004-B12F-4BC1-BB38-F9A7D39B2D19}"/>
              </a:ext>
            </a:extLst>
          </p:cNvPr>
          <p:cNvCxnSpPr>
            <a:cxnSpLocks/>
            <a:stCxn id="65" idx="4"/>
            <a:endCxn id="61" idx="0"/>
          </p:cNvCxnSpPr>
          <p:nvPr/>
        </p:nvCxnSpPr>
        <p:spPr>
          <a:xfrm>
            <a:off x="7670845" y="3519468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459D3FAD-A213-4922-8FAD-5E7E71A08E92}"/>
              </a:ext>
            </a:extLst>
          </p:cNvPr>
          <p:cNvCxnSpPr>
            <a:stCxn id="61" idx="6"/>
            <a:endCxn id="90" idx="3"/>
          </p:cNvCxnSpPr>
          <p:nvPr/>
        </p:nvCxnSpPr>
        <p:spPr>
          <a:xfrm flipV="1">
            <a:off x="8034744" y="2043200"/>
            <a:ext cx="26773" cy="2018570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FF07518B-C5B5-4294-8BAF-1CCE9FEC6E0F}"/>
              </a:ext>
            </a:extLst>
          </p:cNvPr>
          <p:cNvCxnSpPr>
            <a:cxnSpLocks/>
            <a:stCxn id="65" idx="6"/>
            <a:endCxn id="90" idx="3"/>
          </p:cNvCxnSpPr>
          <p:nvPr/>
        </p:nvCxnSpPr>
        <p:spPr>
          <a:xfrm flipV="1">
            <a:off x="8034744" y="2043200"/>
            <a:ext cx="26773" cy="1178533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CCA368CF-E85A-41F3-A9E5-A04C1C699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09276" y="1793185"/>
            <a:ext cx="735053" cy="1797391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3B82D897-7C1B-4702-BA00-F3065DF77A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27028" y="1786564"/>
            <a:ext cx="724382" cy="1775855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54" name="Title 1">
            <a:extLst>
              <a:ext uri="{FF2B5EF4-FFF2-40B4-BE49-F238E27FC236}">
                <a16:creationId xmlns:a16="http://schemas.microsoft.com/office/drawing/2014/main" id="{98C2B02C-1626-4AA7-9DC5-275F2701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39" y="192049"/>
            <a:ext cx="11348835" cy="7975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cs typeface="Times New Roman"/>
              </a:rPr>
              <a:t>Three advantages of </a:t>
            </a:r>
            <a:r>
              <a:rPr lang="en-US" sz="3600" dirty="0" err="1">
                <a:solidFill>
                  <a:srgbClr val="0070C0"/>
                </a:solidFill>
                <a:cs typeface="Times New Roman"/>
              </a:rPr>
              <a:t>DeepMMF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3863B-0B40-4EAF-A9BC-2327B88C096A}"/>
              </a:ext>
            </a:extLst>
          </p:cNvPr>
          <p:cNvSpPr txBox="1"/>
          <p:nvPr/>
        </p:nvSpPr>
        <p:spPr>
          <a:xfrm>
            <a:off x="15588" y="3109665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15AB99B-CFB4-427D-A6A9-2B4832ABA49B}"/>
              </a:ext>
            </a:extLst>
          </p:cNvPr>
          <p:cNvSpPr txBox="1"/>
          <p:nvPr/>
        </p:nvSpPr>
        <p:spPr>
          <a:xfrm>
            <a:off x="15588" y="3871368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2EF64A1-F7EF-4837-A2BF-8D13E11E80D0}"/>
              </a:ext>
            </a:extLst>
          </p:cNvPr>
          <p:cNvSpPr txBox="1"/>
          <p:nvPr/>
        </p:nvSpPr>
        <p:spPr>
          <a:xfrm>
            <a:off x="9718977" y="3800227"/>
            <a:ext cx="68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VAE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B8D3E87-7693-42FA-96BA-AB346067B94D}"/>
              </a:ext>
            </a:extLst>
          </p:cNvPr>
          <p:cNvSpPr/>
          <p:nvPr/>
        </p:nvSpPr>
        <p:spPr>
          <a:xfrm>
            <a:off x="1645920" y="3234032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2D85659E-3CB6-4246-AD14-1CA6E2CE5744}"/>
              </a:ext>
            </a:extLst>
          </p:cNvPr>
          <p:cNvSpPr/>
          <p:nvPr/>
        </p:nvSpPr>
        <p:spPr>
          <a:xfrm>
            <a:off x="1645920" y="4001839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28858888-D152-417D-A708-9C2D5C3F1DD5}"/>
              </a:ext>
            </a:extLst>
          </p:cNvPr>
          <p:cNvSpPr/>
          <p:nvPr/>
        </p:nvSpPr>
        <p:spPr>
          <a:xfrm rot="10800000">
            <a:off x="9132226" y="3897687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288957E3-305E-4909-9DF0-A2489CF019C7}"/>
              </a:ext>
            </a:extLst>
          </p:cNvPr>
          <p:cNvSpPr/>
          <p:nvPr/>
        </p:nvSpPr>
        <p:spPr>
          <a:xfrm>
            <a:off x="4262609" y="3768805"/>
            <a:ext cx="727799" cy="595472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DDC0B5A-13A5-4832-9462-9ABDE9A275FB}"/>
              </a:ext>
            </a:extLst>
          </p:cNvPr>
          <p:cNvSpPr/>
          <p:nvPr/>
        </p:nvSpPr>
        <p:spPr>
          <a:xfrm>
            <a:off x="4990408" y="3768805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98F83A1-5196-4DA3-A12E-44E873ACCCE3}"/>
              </a:ext>
            </a:extLst>
          </p:cNvPr>
          <p:cNvSpPr/>
          <p:nvPr/>
        </p:nvSpPr>
        <p:spPr>
          <a:xfrm>
            <a:off x="5718208" y="3768805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AE48FA4-8229-4E59-BB4B-BB4BC2EA86B9}"/>
              </a:ext>
            </a:extLst>
          </p:cNvPr>
          <p:cNvSpPr/>
          <p:nvPr/>
        </p:nvSpPr>
        <p:spPr>
          <a:xfrm>
            <a:off x="7321222" y="3758134"/>
            <a:ext cx="727799" cy="595472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332D3AE-363E-4276-8502-3720C5283A07}"/>
              </a:ext>
            </a:extLst>
          </p:cNvPr>
          <p:cNvSpPr/>
          <p:nvPr/>
        </p:nvSpPr>
        <p:spPr>
          <a:xfrm>
            <a:off x="4262609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45A9438-93A7-4A3D-99B8-C4BD28B4ABFC}"/>
              </a:ext>
            </a:extLst>
          </p:cNvPr>
          <p:cNvSpPr/>
          <p:nvPr/>
        </p:nvSpPr>
        <p:spPr>
          <a:xfrm>
            <a:off x="4990408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266EBE7-E933-4825-B23F-7F30D7F66F9B}"/>
              </a:ext>
            </a:extLst>
          </p:cNvPr>
          <p:cNvSpPr/>
          <p:nvPr/>
        </p:nvSpPr>
        <p:spPr>
          <a:xfrm>
            <a:off x="5718208" y="2928768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B5BF28C-00D3-4CEB-B88D-DB3EFDAA9020}"/>
              </a:ext>
            </a:extLst>
          </p:cNvPr>
          <p:cNvSpPr/>
          <p:nvPr/>
        </p:nvSpPr>
        <p:spPr>
          <a:xfrm>
            <a:off x="7321222" y="2918097"/>
            <a:ext cx="727799" cy="59547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ACFB59-F1B9-40C3-956A-B6875592CF38}"/>
              </a:ext>
            </a:extLst>
          </p:cNvPr>
          <p:cNvSpPr txBox="1"/>
          <p:nvPr/>
        </p:nvSpPr>
        <p:spPr>
          <a:xfrm>
            <a:off x="1970051" y="3125432"/>
            <a:ext cx="20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surface conc.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22BA95-BBF6-4797-909F-A2AE4D5CD535}"/>
              </a:ext>
            </a:extLst>
          </p:cNvPr>
          <p:cNvSpPr txBox="1"/>
          <p:nvPr/>
        </p:nvSpPr>
        <p:spPr>
          <a:xfrm>
            <a:off x="2064256" y="3875252"/>
            <a:ext cx="2086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column density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485789-8381-472C-93F3-CCACAC229F89}"/>
              </a:ext>
            </a:extLst>
          </p:cNvPr>
          <p:cNvSpPr txBox="1"/>
          <p:nvPr/>
        </p:nvSpPr>
        <p:spPr>
          <a:xfrm>
            <a:off x="8305131" y="2462190"/>
            <a:ext cx="195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55A11"/>
                </a:solidFill>
                <a:latin typeface="Calibri" panose="020F0502020204030204"/>
              </a:rPr>
              <a:t>Fine-tuning with observed dataset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C182D3-BDCB-49E5-BC29-778D5FB55533}"/>
              </a:ext>
            </a:extLst>
          </p:cNvPr>
          <p:cNvSpPr txBox="1"/>
          <p:nvPr/>
        </p:nvSpPr>
        <p:spPr>
          <a:xfrm>
            <a:off x="4237021" y="4375866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48E383-1739-403F-B013-F42F496F2F97}"/>
              </a:ext>
            </a:extLst>
          </p:cNvPr>
          <p:cNvSpPr txBox="1"/>
          <p:nvPr/>
        </p:nvSpPr>
        <p:spPr>
          <a:xfrm>
            <a:off x="4985661" y="4364739"/>
            <a:ext cx="723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3A8756F-D126-4976-BF3D-BF35CF5C2C12}"/>
              </a:ext>
            </a:extLst>
          </p:cNvPr>
          <p:cNvSpPr txBox="1"/>
          <p:nvPr/>
        </p:nvSpPr>
        <p:spPr>
          <a:xfrm>
            <a:off x="7321222" y="4365195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hour 25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5D3451-B894-45E4-978E-CE35394D8046}"/>
              </a:ext>
            </a:extLst>
          </p:cNvPr>
          <p:cNvSpPr txBox="1"/>
          <p:nvPr/>
        </p:nvSpPr>
        <p:spPr>
          <a:xfrm>
            <a:off x="6527381" y="2892830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BDFF72-6E8D-44BF-A2BB-45A832BB0B40}"/>
              </a:ext>
            </a:extLst>
          </p:cNvPr>
          <p:cNvSpPr txBox="1"/>
          <p:nvPr/>
        </p:nvSpPr>
        <p:spPr>
          <a:xfrm>
            <a:off x="6476024" y="3722244"/>
            <a:ext cx="611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……</a:t>
            </a:r>
          </a:p>
        </p:txBody>
      </p:sp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83BFB879-109B-4725-8912-B8EB96CF8DEE}"/>
              </a:ext>
            </a:extLst>
          </p:cNvPr>
          <p:cNvSpPr/>
          <p:nvPr/>
        </p:nvSpPr>
        <p:spPr>
          <a:xfrm>
            <a:off x="4779978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C4D18C93-49C1-45AD-81CA-EC8D5DCE3CDE}"/>
              </a:ext>
            </a:extLst>
          </p:cNvPr>
          <p:cNvSpPr/>
          <p:nvPr/>
        </p:nvSpPr>
        <p:spPr>
          <a:xfrm>
            <a:off x="4492520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B3A8A134-C8A8-418A-9D7A-170229081556}"/>
              </a:ext>
            </a:extLst>
          </p:cNvPr>
          <p:cNvSpPr/>
          <p:nvPr/>
        </p:nvSpPr>
        <p:spPr>
          <a:xfrm>
            <a:off x="4614621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F2015D95-8536-4358-9944-C9E809125361}"/>
              </a:ext>
            </a:extLst>
          </p:cNvPr>
          <p:cNvSpPr/>
          <p:nvPr/>
        </p:nvSpPr>
        <p:spPr>
          <a:xfrm>
            <a:off x="4413749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89BA2650-6C0C-4AC5-B5F2-B0688F956F1A}"/>
              </a:ext>
            </a:extLst>
          </p:cNvPr>
          <p:cNvSpPr/>
          <p:nvPr/>
        </p:nvSpPr>
        <p:spPr>
          <a:xfrm>
            <a:off x="5464069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7CDEDFA5-F92F-41FD-95B2-7D90C816DB0B}"/>
              </a:ext>
            </a:extLst>
          </p:cNvPr>
          <p:cNvSpPr/>
          <p:nvPr/>
        </p:nvSpPr>
        <p:spPr>
          <a:xfrm>
            <a:off x="5176610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F253FA70-3AE6-4686-A3D5-1B814B15C2E1}"/>
              </a:ext>
            </a:extLst>
          </p:cNvPr>
          <p:cNvSpPr/>
          <p:nvPr/>
        </p:nvSpPr>
        <p:spPr>
          <a:xfrm>
            <a:off x="5298712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Multiplication Sign 80">
            <a:extLst>
              <a:ext uri="{FF2B5EF4-FFF2-40B4-BE49-F238E27FC236}">
                <a16:creationId xmlns:a16="http://schemas.microsoft.com/office/drawing/2014/main" id="{BDBC702C-A449-46E2-BCBD-87949F1C2A4F}"/>
              </a:ext>
            </a:extLst>
          </p:cNvPr>
          <p:cNvSpPr/>
          <p:nvPr/>
        </p:nvSpPr>
        <p:spPr>
          <a:xfrm>
            <a:off x="5097840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Multiplication Sign 81">
            <a:extLst>
              <a:ext uri="{FF2B5EF4-FFF2-40B4-BE49-F238E27FC236}">
                <a16:creationId xmlns:a16="http://schemas.microsoft.com/office/drawing/2014/main" id="{50A062D1-3509-4549-9858-539E1935A74D}"/>
              </a:ext>
            </a:extLst>
          </p:cNvPr>
          <p:cNvSpPr/>
          <p:nvPr/>
        </p:nvSpPr>
        <p:spPr>
          <a:xfrm>
            <a:off x="6201355" y="3102757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Multiplication Sign 82">
            <a:extLst>
              <a:ext uri="{FF2B5EF4-FFF2-40B4-BE49-F238E27FC236}">
                <a16:creationId xmlns:a16="http://schemas.microsoft.com/office/drawing/2014/main" id="{6D8C2466-400B-4F0A-8983-132C6566FED2}"/>
              </a:ext>
            </a:extLst>
          </p:cNvPr>
          <p:cNvSpPr/>
          <p:nvPr/>
        </p:nvSpPr>
        <p:spPr>
          <a:xfrm>
            <a:off x="5913897" y="3285538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Multiplication Sign 83">
            <a:extLst>
              <a:ext uri="{FF2B5EF4-FFF2-40B4-BE49-F238E27FC236}">
                <a16:creationId xmlns:a16="http://schemas.microsoft.com/office/drawing/2014/main" id="{9B722256-4135-4B5D-BB26-0741904DBD27}"/>
              </a:ext>
            </a:extLst>
          </p:cNvPr>
          <p:cNvSpPr/>
          <p:nvPr/>
        </p:nvSpPr>
        <p:spPr>
          <a:xfrm>
            <a:off x="6035998" y="3157323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Multiplication Sign 84">
            <a:extLst>
              <a:ext uri="{FF2B5EF4-FFF2-40B4-BE49-F238E27FC236}">
                <a16:creationId xmlns:a16="http://schemas.microsoft.com/office/drawing/2014/main" id="{5AB8CC6C-D605-4339-AE89-094D3DEBCFE9}"/>
              </a:ext>
            </a:extLst>
          </p:cNvPr>
          <p:cNvSpPr/>
          <p:nvPr/>
        </p:nvSpPr>
        <p:spPr>
          <a:xfrm>
            <a:off x="5835126" y="3071949"/>
            <a:ext cx="125376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Multiplication Sign 85">
            <a:extLst>
              <a:ext uri="{FF2B5EF4-FFF2-40B4-BE49-F238E27FC236}">
                <a16:creationId xmlns:a16="http://schemas.microsoft.com/office/drawing/2014/main" id="{3EE0B76A-F1F4-4BD0-83FA-8F5EB37FBDAE}"/>
              </a:ext>
            </a:extLst>
          </p:cNvPr>
          <p:cNvSpPr/>
          <p:nvPr/>
        </p:nvSpPr>
        <p:spPr>
          <a:xfrm>
            <a:off x="7824111" y="3092087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Multiplication Sign 86">
            <a:extLst>
              <a:ext uri="{FF2B5EF4-FFF2-40B4-BE49-F238E27FC236}">
                <a16:creationId xmlns:a16="http://schemas.microsoft.com/office/drawing/2014/main" id="{1813F916-BFB9-4086-BFBD-03B70EF0BC40}"/>
              </a:ext>
            </a:extLst>
          </p:cNvPr>
          <p:cNvSpPr/>
          <p:nvPr/>
        </p:nvSpPr>
        <p:spPr>
          <a:xfrm>
            <a:off x="7536653" y="3274867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Multiplication Sign 87">
            <a:extLst>
              <a:ext uri="{FF2B5EF4-FFF2-40B4-BE49-F238E27FC236}">
                <a16:creationId xmlns:a16="http://schemas.microsoft.com/office/drawing/2014/main" id="{B1079DDE-1FE3-4722-9CC2-1D65462308A4}"/>
              </a:ext>
            </a:extLst>
          </p:cNvPr>
          <p:cNvSpPr/>
          <p:nvPr/>
        </p:nvSpPr>
        <p:spPr>
          <a:xfrm>
            <a:off x="7658754" y="3146652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Multiplication Sign 88">
            <a:extLst>
              <a:ext uri="{FF2B5EF4-FFF2-40B4-BE49-F238E27FC236}">
                <a16:creationId xmlns:a16="http://schemas.microsoft.com/office/drawing/2014/main" id="{139E5B24-C31A-4660-9433-06A4C533227A}"/>
              </a:ext>
            </a:extLst>
          </p:cNvPr>
          <p:cNvSpPr/>
          <p:nvPr/>
        </p:nvSpPr>
        <p:spPr>
          <a:xfrm>
            <a:off x="7457882" y="3061278"/>
            <a:ext cx="124135" cy="125376"/>
          </a:xfrm>
          <a:prstGeom prst="mathMultiply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269C20B-6529-4565-B614-BEF0C8FCE306}"/>
              </a:ext>
            </a:extLst>
          </p:cNvPr>
          <p:cNvSpPr/>
          <p:nvPr/>
        </p:nvSpPr>
        <p:spPr>
          <a:xfrm>
            <a:off x="4257371" y="1815963"/>
            <a:ext cx="3818423" cy="4426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Emission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(24 hour average)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9DF7B8-4665-411A-B2FB-97837E0AA36A}"/>
              </a:ext>
            </a:extLst>
          </p:cNvPr>
          <p:cNvSpPr txBox="1"/>
          <p:nvPr/>
        </p:nvSpPr>
        <p:spPr>
          <a:xfrm>
            <a:off x="8366776" y="1808556"/>
            <a:ext cx="490840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55A11"/>
                </a:solidFill>
                <a:latin typeface="Calibri" panose="020F0502020204030204"/>
              </a:rPr>
              <a:t>②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824F89F-8EAE-4C2A-9A11-B44B6D9E9C90}"/>
              </a:ext>
            </a:extLst>
          </p:cNvPr>
          <p:cNvCxnSpPr>
            <a:stCxn id="62" idx="4"/>
            <a:endCxn id="58" idx="0"/>
          </p:cNvCxnSpPr>
          <p:nvPr/>
        </p:nvCxnSpPr>
        <p:spPr>
          <a:xfrm>
            <a:off x="4626509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8BE91FF-707A-4548-8016-648E3B9CC9A3}"/>
              </a:ext>
            </a:extLst>
          </p:cNvPr>
          <p:cNvCxnSpPr>
            <a:cxnSpLocks/>
            <a:stCxn id="63" idx="4"/>
            <a:endCxn id="59" idx="0"/>
          </p:cNvCxnSpPr>
          <p:nvPr/>
        </p:nvCxnSpPr>
        <p:spPr>
          <a:xfrm>
            <a:off x="5354308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03FDF04-FCCF-4554-A6CD-A6997BB69BDF}"/>
              </a:ext>
            </a:extLst>
          </p:cNvPr>
          <p:cNvCxnSpPr>
            <a:cxnSpLocks/>
            <a:stCxn id="64" idx="4"/>
            <a:endCxn id="60" idx="0"/>
          </p:cNvCxnSpPr>
          <p:nvPr/>
        </p:nvCxnSpPr>
        <p:spPr>
          <a:xfrm>
            <a:off x="6082108" y="3524240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D83D004-B12F-4BC1-BB38-F9A7D39B2D19}"/>
              </a:ext>
            </a:extLst>
          </p:cNvPr>
          <p:cNvCxnSpPr>
            <a:cxnSpLocks/>
            <a:stCxn id="65" idx="4"/>
            <a:endCxn id="61" idx="0"/>
          </p:cNvCxnSpPr>
          <p:nvPr/>
        </p:nvCxnSpPr>
        <p:spPr>
          <a:xfrm>
            <a:off x="7685122" y="3513569"/>
            <a:ext cx="0" cy="244565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459D3FAD-A213-4922-8FAD-5E7E71A08E92}"/>
              </a:ext>
            </a:extLst>
          </p:cNvPr>
          <p:cNvCxnSpPr>
            <a:stCxn id="61" idx="6"/>
            <a:endCxn id="90" idx="3"/>
          </p:cNvCxnSpPr>
          <p:nvPr/>
        </p:nvCxnSpPr>
        <p:spPr>
          <a:xfrm flipV="1">
            <a:off x="8049020" y="2037301"/>
            <a:ext cx="26773" cy="2018570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C55A1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FF07518B-C5B5-4294-8BAF-1CCE9FEC6E0F}"/>
              </a:ext>
            </a:extLst>
          </p:cNvPr>
          <p:cNvCxnSpPr>
            <a:cxnSpLocks/>
            <a:stCxn id="65" idx="6"/>
            <a:endCxn id="90" idx="3"/>
          </p:cNvCxnSpPr>
          <p:nvPr/>
        </p:nvCxnSpPr>
        <p:spPr>
          <a:xfrm flipV="1">
            <a:off x="8049020" y="2037301"/>
            <a:ext cx="26773" cy="1178533"/>
          </a:xfrm>
          <a:prstGeom prst="bentConnector3">
            <a:avLst>
              <a:gd name="adj1" fmla="val 953845"/>
            </a:avLst>
          </a:prstGeom>
          <a:noFill/>
          <a:ln w="6350" cap="flat" cmpd="sng" algn="ctr">
            <a:solidFill>
              <a:srgbClr val="C55A1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CCA368CF-E85A-41F3-A9E5-A04C1C6993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23552" y="1787286"/>
            <a:ext cx="735053" cy="1797391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3B82D897-7C1B-4702-BA00-F3065DF77A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41305" y="1780665"/>
            <a:ext cx="724382" cy="1775855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54" name="Title 1">
            <a:extLst>
              <a:ext uri="{FF2B5EF4-FFF2-40B4-BE49-F238E27FC236}">
                <a16:creationId xmlns:a16="http://schemas.microsoft.com/office/drawing/2014/main" id="{98C2B02C-1626-4AA7-9DC5-275F2701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39" y="192049"/>
            <a:ext cx="11348835" cy="7975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ptos Display"/>
                <a:cs typeface="Times New Roman"/>
              </a:rPr>
              <a:t>Three advantages of </a:t>
            </a:r>
            <a:r>
              <a:rPr lang="en-US" sz="3600" dirty="0" err="1">
                <a:solidFill>
                  <a:srgbClr val="0070C0"/>
                </a:solidFill>
                <a:latin typeface="Aptos Display"/>
                <a:cs typeface="Times New Roman"/>
              </a:rPr>
              <a:t>DeepMMF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2F4F54-0D8D-4AF5-9E5D-BC8E94F82D70}"/>
              </a:ext>
            </a:extLst>
          </p:cNvPr>
          <p:cNvSpPr txBox="1"/>
          <p:nvPr/>
        </p:nvSpPr>
        <p:spPr>
          <a:xfrm>
            <a:off x="15588" y="3109665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9BD6B4-A8CD-4448-B205-1621ABB74F50}"/>
              </a:ext>
            </a:extLst>
          </p:cNvPr>
          <p:cNvSpPr txBox="1"/>
          <p:nvPr/>
        </p:nvSpPr>
        <p:spPr>
          <a:xfrm>
            <a:off x="15588" y="3871368"/>
            <a:ext cx="159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DeepCTM2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AC65A16-992D-4108-B9EC-8F7ABD733D51}"/>
              </a:ext>
            </a:extLst>
          </p:cNvPr>
          <p:cNvSpPr txBox="1"/>
          <p:nvPr/>
        </p:nvSpPr>
        <p:spPr>
          <a:xfrm>
            <a:off x="9718977" y="3800227"/>
            <a:ext cx="68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VAE</a:t>
            </a:r>
          </a:p>
        </p:txBody>
      </p: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02CAF293-7CC6-4BFF-B050-FA32C43FA796}"/>
              </a:ext>
            </a:extLst>
          </p:cNvPr>
          <p:cNvSpPr/>
          <p:nvPr/>
        </p:nvSpPr>
        <p:spPr>
          <a:xfrm rot="10800000">
            <a:off x="1645920" y="3234032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row: Right 109">
            <a:extLst>
              <a:ext uri="{FF2B5EF4-FFF2-40B4-BE49-F238E27FC236}">
                <a16:creationId xmlns:a16="http://schemas.microsoft.com/office/drawing/2014/main" id="{50F6C140-A6CC-4C75-BD6F-6B7ECEB189F1}"/>
              </a:ext>
            </a:extLst>
          </p:cNvPr>
          <p:cNvSpPr/>
          <p:nvPr/>
        </p:nvSpPr>
        <p:spPr>
          <a:xfrm rot="10800000">
            <a:off x="1645920" y="3953076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row: Right 110">
            <a:extLst>
              <a:ext uri="{FF2B5EF4-FFF2-40B4-BE49-F238E27FC236}">
                <a16:creationId xmlns:a16="http://schemas.microsoft.com/office/drawing/2014/main" id="{97CC9849-C3A0-431F-8AC4-DA1BEA207354}"/>
              </a:ext>
            </a:extLst>
          </p:cNvPr>
          <p:cNvSpPr/>
          <p:nvPr/>
        </p:nvSpPr>
        <p:spPr>
          <a:xfrm>
            <a:off x="9073208" y="3920228"/>
            <a:ext cx="309853" cy="271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6786F93-65DE-4376-A58A-DF3E4675307E}"/>
              </a:ext>
            </a:extLst>
          </p:cNvPr>
          <p:cNvSpPr/>
          <p:nvPr/>
        </p:nvSpPr>
        <p:spPr>
          <a:xfrm>
            <a:off x="1588473" y="1220247"/>
            <a:ext cx="9015054" cy="46166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(2) fine-tune on a well pre-trained model (no sample imbalance issue)</a:t>
            </a:r>
          </a:p>
        </p:txBody>
      </p: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450E8BB1-D6A1-4F75-B722-59CCD39D8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70914"/>
              </p:ext>
            </p:extLst>
          </p:nvPr>
        </p:nvGraphicFramePr>
        <p:xfrm>
          <a:off x="8468904" y="5220244"/>
          <a:ext cx="2796486" cy="1277085"/>
        </p:xfrm>
        <a:graphic>
          <a:graphicData uri="http://schemas.openxmlformats.org/drawingml/2006/table">
            <a:tbl>
              <a:tblPr firstRow="1" bandRow="1"/>
              <a:tblGrid>
                <a:gridCol w="546744">
                  <a:extLst>
                    <a:ext uri="{9D8B030D-6E8A-4147-A177-3AD203B41FA5}">
                      <a16:colId xmlns:a16="http://schemas.microsoft.com/office/drawing/2014/main" val="59697047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776383875"/>
                    </a:ext>
                  </a:extLst>
                </a:gridCol>
                <a:gridCol w="1363917">
                  <a:extLst>
                    <a:ext uri="{9D8B030D-6E8A-4147-A177-3AD203B41FA5}">
                      <a16:colId xmlns:a16="http://schemas.microsoft.com/office/drawing/2014/main" val="1537811544"/>
                    </a:ext>
                  </a:extLst>
                </a:gridCol>
              </a:tblGrid>
              <a:tr h="255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Source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Frequency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875337"/>
                  </a:ext>
                </a:extLst>
              </a:tr>
              <a:tr h="255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ground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selected grids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147718"/>
                  </a:ext>
                </a:extLst>
              </a:tr>
              <a:tr h="255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dirty="0">
                        <a:solidFill>
                          <a:srgbClr val="C55A1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satellite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specific hour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437162"/>
                  </a:ext>
                </a:extLst>
              </a:tr>
              <a:tr h="255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ground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selected grids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108266"/>
                  </a:ext>
                </a:extLst>
              </a:tr>
              <a:tr h="255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dirty="0">
                        <a:solidFill>
                          <a:srgbClr val="C55A1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satellite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C55A11"/>
                          </a:solidFill>
                        </a:rPr>
                        <a:t>specific hour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447683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8A14D544-6743-4D0E-A727-B7280CFFB2D0}"/>
              </a:ext>
            </a:extLst>
          </p:cNvPr>
          <p:cNvSpPr txBox="1"/>
          <p:nvPr/>
        </p:nvSpPr>
        <p:spPr>
          <a:xfrm>
            <a:off x="2891059" y="5618540"/>
            <a:ext cx="5184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AQS/ TROPOMI data used for fine-tune</a:t>
            </a:r>
          </a:p>
        </p:txBody>
      </p:sp>
    </p:spTree>
    <p:extLst>
      <p:ext uri="{BB962C8B-B14F-4D97-AF65-F5344CB8AC3E}">
        <p14:creationId xmlns:p14="http://schemas.microsoft.com/office/powerpoint/2010/main" val="2939989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1010</Words>
  <Application>Microsoft Office PowerPoint</Application>
  <PresentationFormat>Widescreen</PresentationFormat>
  <Paragraphs>331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等线</vt:lpstr>
      <vt:lpstr>Arial</vt:lpstr>
      <vt:lpstr>Calibri</vt:lpstr>
      <vt:lpstr>Calibri Light</vt:lpstr>
      <vt:lpstr>Cambria Math</vt:lpstr>
      <vt:lpstr>Gill Sans MT</vt:lpstr>
      <vt:lpstr>Times New Roman</vt:lpstr>
      <vt:lpstr>Office Theme</vt:lpstr>
      <vt:lpstr>1_Office Theme</vt:lpstr>
      <vt:lpstr>PowerPoint Presentation</vt:lpstr>
      <vt:lpstr>DeepMMF—Deep-learning Measurement-Model Fusion</vt:lpstr>
      <vt:lpstr>Three advantages of DeepMMF</vt:lpstr>
      <vt:lpstr>DeepCTMs (forward module)</vt:lpstr>
      <vt:lpstr>Performance of DeepCTM in estimating surface NO2</vt:lpstr>
      <vt:lpstr>VAE (backward module)</vt:lpstr>
      <vt:lpstr>Performance of VAE in estimating total NOx emission</vt:lpstr>
      <vt:lpstr>Three advantages of DeepMMF</vt:lpstr>
      <vt:lpstr>Three advantages of DeepMMF</vt:lpstr>
      <vt:lpstr>Comparison of observed, simulated, and fused surface NO2</vt:lpstr>
      <vt:lpstr>Comparison of observed, simulated, and fused NO2 column</vt:lpstr>
      <vt:lpstr>DeepMMF predicts the changes in NOx emission from 2019 to 2020</vt:lpstr>
      <vt:lpstr>Three advantages of DeepMMF</vt:lpstr>
      <vt:lpstr>Using Testbed to optimize the strategy </vt:lpstr>
      <vt:lpstr>PowerPoint Presentation</vt:lpstr>
      <vt:lpstr>Comparison of fused concentration using different methods</vt:lpstr>
      <vt:lpstr>Sensitivity analysis for the importance in features (monthly average)</vt:lpstr>
      <vt:lpstr>PowerPoint Presentation</vt:lpstr>
      <vt:lpstr>PowerPoint Presentation</vt:lpstr>
      <vt:lpstr>PowerPoint Presentation</vt:lpstr>
      <vt:lpstr>Correlation between the discrepancy in posterior and prior emissions and that in predicted concentrations in 2019 and 2020 retrievals </vt:lpstr>
      <vt:lpstr>State-level Comparison (unit: % of emission change)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 Xing</dc:creator>
  <cp:lastModifiedBy>Jia Xing</cp:lastModifiedBy>
  <cp:revision>172</cp:revision>
  <dcterms:created xsi:type="dcterms:W3CDTF">2024-10-13T00:56:32Z</dcterms:created>
  <dcterms:modified xsi:type="dcterms:W3CDTF">2024-10-23T04:01:32Z</dcterms:modified>
</cp:coreProperties>
</file>