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80" r:id="rId4"/>
  </p:sldMasterIdLst>
  <p:notesMasterIdLst>
    <p:notesMasterId r:id="rId26"/>
  </p:notesMasterIdLst>
  <p:sldIdLst>
    <p:sldId id="354" r:id="rId5"/>
    <p:sldId id="329" r:id="rId6"/>
    <p:sldId id="362" r:id="rId7"/>
    <p:sldId id="309" r:id="rId8"/>
    <p:sldId id="331" r:id="rId9"/>
    <p:sldId id="363" r:id="rId10"/>
    <p:sldId id="364" r:id="rId11"/>
    <p:sldId id="366" r:id="rId12"/>
    <p:sldId id="365" r:id="rId13"/>
    <p:sldId id="343" r:id="rId14"/>
    <p:sldId id="304" r:id="rId15"/>
    <p:sldId id="367" r:id="rId16"/>
    <p:sldId id="316" r:id="rId17"/>
    <p:sldId id="339" r:id="rId18"/>
    <p:sldId id="353" r:id="rId19"/>
    <p:sldId id="368" r:id="rId20"/>
    <p:sldId id="371" r:id="rId21"/>
    <p:sldId id="372" r:id="rId22"/>
    <p:sldId id="369" r:id="rId23"/>
    <p:sldId id="373" r:id="rId24"/>
    <p:sldId id="370" r:id="rId2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970"/>
    <a:srgbClr val="0D609C"/>
    <a:srgbClr val="F5C5CD"/>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724DE8-6EDF-4285-A4BB-9BB663D4E9AC}" v="3" dt="2023-10-13T06:23:32.6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85714" autoAdjust="0"/>
  </p:normalViewPr>
  <p:slideViewPr>
    <p:cSldViewPr>
      <p:cViewPr varScale="1">
        <p:scale>
          <a:sx n="58" d="100"/>
          <a:sy n="58" d="100"/>
        </p:scale>
        <p:origin x="2046" y="60"/>
      </p:cViewPr>
      <p:guideLst>
        <p:guide orient="horz" pos="2160"/>
        <p:guide pos="2880"/>
      </p:guideLst>
    </p:cSldViewPr>
  </p:slideViewPr>
  <p:outlineViewPr>
    <p:cViewPr>
      <p:scale>
        <a:sx n="33" d="100"/>
        <a:sy n="33" d="100"/>
      </p:scale>
      <p:origin x="0" y="9288"/>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dman, Talat" userId="63833f6d-f8e0-45f5-8833-0a78e4d9c522" providerId="ADAL" clId="{99724DE8-6EDF-4285-A4BB-9BB663D4E9AC}"/>
    <pc:docChg chg="undo redo custSel modSld">
      <pc:chgData name="Odman, Talat" userId="63833f6d-f8e0-45f5-8833-0a78e4d9c522" providerId="ADAL" clId="{99724DE8-6EDF-4285-A4BB-9BB663D4E9AC}" dt="2023-10-13T07:42:26.149" v="324" actId="6549"/>
      <pc:docMkLst>
        <pc:docMk/>
      </pc:docMkLst>
      <pc:sldChg chg="modSp mod modNotesTx">
        <pc:chgData name="Odman, Talat" userId="63833f6d-f8e0-45f5-8833-0a78e4d9c522" providerId="ADAL" clId="{99724DE8-6EDF-4285-A4BB-9BB663D4E9AC}" dt="2023-10-13T06:15:27.584" v="54" actId="20577"/>
        <pc:sldMkLst>
          <pc:docMk/>
          <pc:sldMk cId="2604010813" sldId="309"/>
        </pc:sldMkLst>
        <pc:spChg chg="mod">
          <ac:chgData name="Odman, Talat" userId="63833f6d-f8e0-45f5-8833-0a78e4d9c522" providerId="ADAL" clId="{99724DE8-6EDF-4285-A4BB-9BB663D4E9AC}" dt="2023-10-13T06:14:32.317" v="47" actId="20577"/>
          <ac:spMkLst>
            <pc:docMk/>
            <pc:sldMk cId="2604010813" sldId="309"/>
            <ac:spMk id="6147" creationId="{00000000-0000-0000-0000-000000000000}"/>
          </ac:spMkLst>
        </pc:spChg>
      </pc:sldChg>
      <pc:sldChg chg="modNotesTx">
        <pc:chgData name="Odman, Talat" userId="63833f6d-f8e0-45f5-8833-0a78e4d9c522" providerId="ADAL" clId="{99724DE8-6EDF-4285-A4BB-9BB663D4E9AC}" dt="2023-10-13T06:05:45.098" v="3" actId="20577"/>
        <pc:sldMkLst>
          <pc:docMk/>
          <pc:sldMk cId="3710273616" sldId="329"/>
        </pc:sldMkLst>
      </pc:sldChg>
      <pc:sldChg chg="modSp mod">
        <pc:chgData name="Odman, Talat" userId="63833f6d-f8e0-45f5-8833-0a78e4d9c522" providerId="ADAL" clId="{99724DE8-6EDF-4285-A4BB-9BB663D4E9AC}" dt="2023-10-13T06:18:39.026" v="75" actId="6549"/>
        <pc:sldMkLst>
          <pc:docMk/>
          <pc:sldMk cId="1370564155" sldId="331"/>
        </pc:sldMkLst>
        <pc:spChg chg="mod">
          <ac:chgData name="Odman, Talat" userId="63833f6d-f8e0-45f5-8833-0a78e4d9c522" providerId="ADAL" clId="{99724DE8-6EDF-4285-A4BB-9BB663D4E9AC}" dt="2023-10-13T06:18:39.026" v="75" actId="6549"/>
          <ac:spMkLst>
            <pc:docMk/>
            <pc:sldMk cId="1370564155" sldId="331"/>
            <ac:spMk id="3" creationId="{B2885399-E998-28D0-AE97-AE311B7D4D76}"/>
          </ac:spMkLst>
        </pc:spChg>
      </pc:sldChg>
      <pc:sldChg chg="modSp mod">
        <pc:chgData name="Odman, Talat" userId="63833f6d-f8e0-45f5-8833-0a78e4d9c522" providerId="ADAL" clId="{99724DE8-6EDF-4285-A4BB-9BB663D4E9AC}" dt="2023-10-13T07:42:26.149" v="324" actId="6549"/>
        <pc:sldMkLst>
          <pc:docMk/>
          <pc:sldMk cId="301256407" sldId="339"/>
        </pc:sldMkLst>
        <pc:spChg chg="mod">
          <ac:chgData name="Odman, Talat" userId="63833f6d-f8e0-45f5-8833-0a78e4d9c522" providerId="ADAL" clId="{99724DE8-6EDF-4285-A4BB-9BB663D4E9AC}" dt="2023-10-13T07:42:26.149" v="324" actId="6549"/>
          <ac:spMkLst>
            <pc:docMk/>
            <pc:sldMk cId="301256407" sldId="339"/>
            <ac:spMk id="3" creationId="{BB9631D3-91A9-6560-6A5F-EA557C19097C}"/>
          </ac:spMkLst>
        </pc:spChg>
      </pc:sldChg>
      <pc:sldChg chg="modSp mod modNotesTx">
        <pc:chgData name="Odman, Talat" userId="63833f6d-f8e0-45f5-8833-0a78e4d9c522" providerId="ADAL" clId="{99724DE8-6EDF-4285-A4BB-9BB663D4E9AC}" dt="2023-10-13T06:43:12.051" v="256" actId="20577"/>
        <pc:sldMkLst>
          <pc:docMk/>
          <pc:sldMk cId="1238252645" sldId="343"/>
        </pc:sldMkLst>
        <pc:spChg chg="mod">
          <ac:chgData name="Odman, Talat" userId="63833f6d-f8e0-45f5-8833-0a78e4d9c522" providerId="ADAL" clId="{99724DE8-6EDF-4285-A4BB-9BB663D4E9AC}" dt="2023-10-13T06:41:32.619" v="222" actId="20577"/>
          <ac:spMkLst>
            <pc:docMk/>
            <pc:sldMk cId="1238252645" sldId="343"/>
            <ac:spMk id="9" creationId="{430AADC6-E2D6-DF74-14FE-4714D2B0929B}"/>
          </ac:spMkLst>
        </pc:spChg>
      </pc:sldChg>
      <pc:sldChg chg="modSp mod modNotesTx">
        <pc:chgData name="Odman, Talat" userId="63833f6d-f8e0-45f5-8833-0a78e4d9c522" providerId="ADAL" clId="{99724DE8-6EDF-4285-A4BB-9BB663D4E9AC}" dt="2023-10-13T07:39:41.648" v="293" actId="20577"/>
        <pc:sldMkLst>
          <pc:docMk/>
          <pc:sldMk cId="2629017658" sldId="362"/>
        </pc:sldMkLst>
        <pc:spChg chg="mod">
          <ac:chgData name="Odman, Talat" userId="63833f6d-f8e0-45f5-8833-0a78e4d9c522" providerId="ADAL" clId="{99724DE8-6EDF-4285-A4BB-9BB663D4E9AC}" dt="2023-10-13T06:08:52.761" v="15" actId="20577"/>
          <ac:spMkLst>
            <pc:docMk/>
            <pc:sldMk cId="2629017658" sldId="362"/>
            <ac:spMk id="2" creationId="{23811B6D-594E-5922-D258-290DE1DC0DB9}"/>
          </ac:spMkLst>
        </pc:spChg>
        <pc:spChg chg="mod">
          <ac:chgData name="Odman, Talat" userId="63833f6d-f8e0-45f5-8833-0a78e4d9c522" providerId="ADAL" clId="{99724DE8-6EDF-4285-A4BB-9BB663D4E9AC}" dt="2023-10-13T06:07:32.019" v="4" actId="6549"/>
          <ac:spMkLst>
            <pc:docMk/>
            <pc:sldMk cId="2629017658" sldId="362"/>
            <ac:spMk id="3" creationId="{E019FC44-6E7D-1BF9-B7AB-111B937A7C8A}"/>
          </ac:spMkLst>
        </pc:spChg>
        <pc:spChg chg="mod">
          <ac:chgData name="Odman, Talat" userId="63833f6d-f8e0-45f5-8833-0a78e4d9c522" providerId="ADAL" clId="{99724DE8-6EDF-4285-A4BB-9BB663D4E9AC}" dt="2023-10-13T07:39:41.648" v="293" actId="20577"/>
          <ac:spMkLst>
            <pc:docMk/>
            <pc:sldMk cId="2629017658" sldId="362"/>
            <ac:spMk id="7" creationId="{E6DA59F5-8F70-BD2D-5FDE-F91B49752061}"/>
          </ac:spMkLst>
        </pc:spChg>
      </pc:sldChg>
      <pc:sldChg chg="modSp mod">
        <pc:chgData name="Odman, Talat" userId="63833f6d-f8e0-45f5-8833-0a78e4d9c522" providerId="ADAL" clId="{99724DE8-6EDF-4285-A4BB-9BB663D4E9AC}" dt="2023-10-13T06:25:31.654" v="145" actId="20577"/>
        <pc:sldMkLst>
          <pc:docMk/>
          <pc:sldMk cId="2723665692" sldId="363"/>
        </pc:sldMkLst>
        <pc:spChg chg="mod">
          <ac:chgData name="Odman, Talat" userId="63833f6d-f8e0-45f5-8833-0a78e4d9c522" providerId="ADAL" clId="{99724DE8-6EDF-4285-A4BB-9BB663D4E9AC}" dt="2023-10-13T06:22:26.839" v="97" actId="20577"/>
          <ac:spMkLst>
            <pc:docMk/>
            <pc:sldMk cId="2723665692" sldId="363"/>
            <ac:spMk id="2" creationId="{084D31BC-9DE2-AF9F-8E0C-13EA3154BA7E}"/>
          </ac:spMkLst>
        </pc:spChg>
        <pc:spChg chg="mod">
          <ac:chgData name="Odman, Talat" userId="63833f6d-f8e0-45f5-8833-0a78e4d9c522" providerId="ADAL" clId="{99724DE8-6EDF-4285-A4BB-9BB663D4E9AC}" dt="2023-10-13T06:19:48.008" v="81" actId="20577"/>
          <ac:spMkLst>
            <pc:docMk/>
            <pc:sldMk cId="2723665692" sldId="363"/>
            <ac:spMk id="5" creationId="{D2F81226-24CB-E87B-B944-D40CB1715BD9}"/>
          </ac:spMkLst>
        </pc:spChg>
        <pc:spChg chg="mod">
          <ac:chgData name="Odman, Talat" userId="63833f6d-f8e0-45f5-8833-0a78e4d9c522" providerId="ADAL" clId="{99724DE8-6EDF-4285-A4BB-9BB663D4E9AC}" dt="2023-10-13T06:21:54.132" v="86" actId="20577"/>
          <ac:spMkLst>
            <pc:docMk/>
            <pc:sldMk cId="2723665692" sldId="363"/>
            <ac:spMk id="8" creationId="{521D1B49-B37B-DD39-1C8B-276CDF70F1B7}"/>
          </ac:spMkLst>
        </pc:spChg>
        <pc:spChg chg="mod">
          <ac:chgData name="Odman, Talat" userId="63833f6d-f8e0-45f5-8833-0a78e4d9c522" providerId="ADAL" clId="{99724DE8-6EDF-4285-A4BB-9BB663D4E9AC}" dt="2023-10-13T06:24:32.473" v="117" actId="20577"/>
          <ac:spMkLst>
            <pc:docMk/>
            <pc:sldMk cId="2723665692" sldId="363"/>
            <ac:spMk id="10" creationId="{CAA0F1DE-6582-26BA-11E4-3969212C9022}"/>
          </ac:spMkLst>
        </pc:spChg>
        <pc:spChg chg="mod">
          <ac:chgData name="Odman, Talat" userId="63833f6d-f8e0-45f5-8833-0a78e4d9c522" providerId="ADAL" clId="{99724DE8-6EDF-4285-A4BB-9BB663D4E9AC}" dt="2023-10-13T06:25:31.654" v="145" actId="20577"/>
          <ac:spMkLst>
            <pc:docMk/>
            <pc:sldMk cId="2723665692" sldId="363"/>
            <ac:spMk id="14" creationId="{1FFF6ACA-90BD-8EB8-08F9-3AA47B703843}"/>
          </ac:spMkLst>
        </pc:spChg>
        <pc:spChg chg="mod">
          <ac:chgData name="Odman, Talat" userId="63833f6d-f8e0-45f5-8833-0a78e4d9c522" providerId="ADAL" clId="{99724DE8-6EDF-4285-A4BB-9BB663D4E9AC}" dt="2023-10-13T06:21:20.984" v="82" actId="21"/>
          <ac:spMkLst>
            <pc:docMk/>
            <pc:sldMk cId="2723665692" sldId="363"/>
            <ac:spMk id="25" creationId="{B6035505-9F31-F264-8125-187B5580FFD6}"/>
          </ac:spMkLst>
        </pc:spChg>
      </pc:sldChg>
      <pc:sldChg chg="modSp mod">
        <pc:chgData name="Odman, Talat" userId="63833f6d-f8e0-45f5-8833-0a78e4d9c522" providerId="ADAL" clId="{99724DE8-6EDF-4285-A4BB-9BB663D4E9AC}" dt="2023-10-13T06:26:47.769" v="149" actId="20577"/>
        <pc:sldMkLst>
          <pc:docMk/>
          <pc:sldMk cId="539635999" sldId="364"/>
        </pc:sldMkLst>
        <pc:spChg chg="mod">
          <ac:chgData name="Odman, Talat" userId="63833f6d-f8e0-45f5-8833-0a78e4d9c522" providerId="ADAL" clId="{99724DE8-6EDF-4285-A4BB-9BB663D4E9AC}" dt="2023-10-13T06:26:47.769" v="149" actId="20577"/>
          <ac:spMkLst>
            <pc:docMk/>
            <pc:sldMk cId="539635999" sldId="364"/>
            <ac:spMk id="7" creationId="{2ED796B9-5BD1-6A95-1596-71D54E54127A}"/>
          </ac:spMkLst>
        </pc:spChg>
      </pc:sldChg>
      <pc:sldChg chg="modSp mod">
        <pc:chgData name="Odman, Talat" userId="63833f6d-f8e0-45f5-8833-0a78e4d9c522" providerId="ADAL" clId="{99724DE8-6EDF-4285-A4BB-9BB663D4E9AC}" dt="2023-10-13T06:34:23.507" v="209" actId="20577"/>
        <pc:sldMkLst>
          <pc:docMk/>
          <pc:sldMk cId="2900580095" sldId="365"/>
        </pc:sldMkLst>
        <pc:spChg chg="mod">
          <ac:chgData name="Odman, Talat" userId="63833f6d-f8e0-45f5-8833-0a78e4d9c522" providerId="ADAL" clId="{99724DE8-6EDF-4285-A4BB-9BB663D4E9AC}" dt="2023-10-13T06:34:23.507" v="209" actId="20577"/>
          <ac:spMkLst>
            <pc:docMk/>
            <pc:sldMk cId="2900580095" sldId="365"/>
            <ac:spMk id="7" creationId="{15E82B5E-3317-8F17-63D7-E540C5D9DA13}"/>
          </ac:spMkLst>
        </pc:spChg>
      </pc:sldChg>
      <pc:sldChg chg="modSp mod">
        <pc:chgData name="Odman, Talat" userId="63833f6d-f8e0-45f5-8833-0a78e4d9c522" providerId="ADAL" clId="{99724DE8-6EDF-4285-A4BB-9BB663D4E9AC}" dt="2023-10-13T06:32:22.548" v="186" actId="1038"/>
        <pc:sldMkLst>
          <pc:docMk/>
          <pc:sldMk cId="1850441603" sldId="366"/>
        </pc:sldMkLst>
        <pc:spChg chg="mod">
          <ac:chgData name="Odman, Talat" userId="63833f6d-f8e0-45f5-8833-0a78e4d9c522" providerId="ADAL" clId="{99724DE8-6EDF-4285-A4BB-9BB663D4E9AC}" dt="2023-10-13T06:31:51.909" v="170" actId="1038"/>
          <ac:spMkLst>
            <pc:docMk/>
            <pc:sldMk cId="1850441603" sldId="366"/>
            <ac:spMk id="15" creationId="{36C8E336-2BB9-2E73-D1DD-D45A1B555AA1}"/>
          </ac:spMkLst>
        </pc:spChg>
        <pc:spChg chg="mod">
          <ac:chgData name="Odman, Talat" userId="63833f6d-f8e0-45f5-8833-0a78e4d9c522" providerId="ADAL" clId="{99724DE8-6EDF-4285-A4BB-9BB663D4E9AC}" dt="2023-10-13T06:31:57.675" v="174" actId="1038"/>
          <ac:spMkLst>
            <pc:docMk/>
            <pc:sldMk cId="1850441603" sldId="366"/>
            <ac:spMk id="16" creationId="{6D95AF4E-2A8F-A0E2-3988-904183D53978}"/>
          </ac:spMkLst>
        </pc:spChg>
        <pc:spChg chg="mod">
          <ac:chgData name="Odman, Talat" userId="63833f6d-f8e0-45f5-8833-0a78e4d9c522" providerId="ADAL" clId="{99724DE8-6EDF-4285-A4BB-9BB663D4E9AC}" dt="2023-10-13T06:32:22.548" v="186" actId="1038"/>
          <ac:spMkLst>
            <pc:docMk/>
            <pc:sldMk cId="1850441603" sldId="366"/>
            <ac:spMk id="17" creationId="{1ACD2366-933A-78DC-57F2-053B7B1DCBDC}"/>
          </ac:spMkLst>
        </pc:spChg>
      </pc:sldChg>
      <pc:sldChg chg="modSp mod">
        <pc:chgData name="Odman, Talat" userId="63833f6d-f8e0-45f5-8833-0a78e4d9c522" providerId="ADAL" clId="{99724DE8-6EDF-4285-A4BB-9BB663D4E9AC}" dt="2023-10-13T06:45:23.407" v="263" actId="20577"/>
        <pc:sldMkLst>
          <pc:docMk/>
          <pc:sldMk cId="3235308430" sldId="367"/>
        </pc:sldMkLst>
        <pc:spChg chg="mod">
          <ac:chgData name="Odman, Talat" userId="63833f6d-f8e0-45f5-8833-0a78e4d9c522" providerId="ADAL" clId="{99724DE8-6EDF-4285-A4BB-9BB663D4E9AC}" dt="2023-10-13T06:45:23.407" v="263" actId="20577"/>
          <ac:spMkLst>
            <pc:docMk/>
            <pc:sldMk cId="3235308430" sldId="367"/>
            <ac:spMk id="2" creationId="{AE538FAF-4519-2EB0-CE64-BEE1E4967C1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F961170-ED74-41AE-9526-281B4FA20222}" type="datetimeFigureOut">
              <a:rPr lang="en-US"/>
              <a:pPr>
                <a:defRPr/>
              </a:pPr>
              <a:t>10/13/2023</a:t>
            </a:fld>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481308D-7E00-429B-9F21-CA2335CF8D6F}" type="slidenum">
              <a:rPr lang="en-US"/>
              <a:pPr>
                <a:defRPr/>
              </a:pPr>
              <a:t>‹#›</a:t>
            </a:fld>
            <a:endParaRPr lang="en-US"/>
          </a:p>
        </p:txBody>
      </p:sp>
    </p:spTree>
    <p:extLst>
      <p:ext uri="{BB962C8B-B14F-4D97-AF65-F5344CB8AC3E}">
        <p14:creationId xmlns:p14="http://schemas.microsoft.com/office/powerpoint/2010/main" val="21184806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p:spPr>
        <p:txBody>
          <a:bodyPr/>
          <a:lstStyle/>
          <a:p>
            <a:pPr eaLnBrk="1" hangingPunct="1"/>
            <a:r>
              <a:rPr lang="en-US" dirty="0"/>
              <a:t>Integrate the fire behavior model and chemical transport model to build a model that can focus on prescribed fire air quality impact prediction. In this presentation, I will take WRF-SFIRE and CMAQ as a case. But I hope our method has generality and can be applied to integrate other fire behavior models with air quality models</a:t>
            </a:r>
          </a:p>
        </p:txBody>
      </p:sp>
    </p:spTree>
    <p:extLst>
      <p:ext uri="{BB962C8B-B14F-4D97-AF65-F5344CB8AC3E}">
        <p14:creationId xmlns:p14="http://schemas.microsoft.com/office/powerpoint/2010/main" val="848150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visualize the 3D structure of PM2.5 by Vapor software. As we can see, these two method shows similar pattern after the coupling surface. It indicates that we successfully extracted the WRF-SFIRE information and put it into CMAQ.</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11</a:t>
            </a:fld>
            <a:endParaRPr lang="en-US"/>
          </a:p>
        </p:txBody>
      </p:sp>
    </p:spTree>
    <p:extLst>
      <p:ext uri="{BB962C8B-B14F-4D97-AF65-F5344CB8AC3E}">
        <p14:creationId xmlns:p14="http://schemas.microsoft.com/office/powerpoint/2010/main" val="2224411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13</a:t>
            </a:fld>
            <a:endParaRPr lang="en-US"/>
          </a:p>
        </p:txBody>
      </p:sp>
    </p:spTree>
    <p:extLst>
      <p:ext uri="{BB962C8B-B14F-4D97-AF65-F5344CB8AC3E}">
        <p14:creationId xmlns:p14="http://schemas.microsoft.com/office/powerpoint/2010/main" val="114875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rPr>
              <a:t>Does the chemistry play an important role?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chemeClr val="tx1"/>
                </a:solidFill>
              </a:rPr>
              <a:t>Couples other fire behavior model by using the method we presented (QUIC-FIRE)</a:t>
            </a:r>
          </a:p>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14</a:t>
            </a:fld>
            <a:endParaRPr lang="en-US"/>
          </a:p>
        </p:txBody>
      </p:sp>
    </p:spTree>
    <p:extLst>
      <p:ext uri="{BB962C8B-B14F-4D97-AF65-F5344CB8AC3E}">
        <p14:creationId xmlns:p14="http://schemas.microsoft.com/office/powerpoint/2010/main" val="3013902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for listening. </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15</a:t>
            </a:fld>
            <a:endParaRPr lang="en-US"/>
          </a:p>
        </p:txBody>
      </p:sp>
    </p:spTree>
    <p:extLst>
      <p:ext uri="{BB962C8B-B14F-4D97-AF65-F5344CB8AC3E}">
        <p14:creationId xmlns:p14="http://schemas.microsoft.com/office/powerpoint/2010/main" val="76930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AERO6</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16</a:t>
            </a:fld>
            <a:endParaRPr lang="en-US"/>
          </a:p>
        </p:txBody>
      </p:sp>
    </p:spTree>
    <p:extLst>
      <p:ext uri="{BB962C8B-B14F-4D97-AF65-F5344CB8AC3E}">
        <p14:creationId xmlns:p14="http://schemas.microsoft.com/office/powerpoint/2010/main" val="243026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Firstly, why do we focus on prescribed fires?</a:t>
            </a:r>
          </a:p>
          <a:p>
            <a:r>
              <a:rPr lang="en-US" dirty="0"/>
              <a:t>Wildland fire issues are important in the US.</a:t>
            </a:r>
          </a:p>
          <a:p>
            <a:r>
              <a:rPr lang="en-US" dirty="0"/>
              <a:t>Biden committed 500 million dollars for prescribed fire use over the next 10 years. The reason for spending a lot of money on prescribed fires because prescribed fires have many benefits.</a:t>
            </a:r>
          </a:p>
          <a:p>
            <a:endParaRPr lang="en-US" dirty="0"/>
          </a:p>
          <a:p>
            <a:r>
              <a:rPr lang="en-US" dirty="0"/>
              <a:t>Currently, there are some models to simulate prescribed burnings but the project is targeted to improve the modeling. We also want to integrate ignition patterns in the prescribed fire simulation tools.</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2</a:t>
            </a:fld>
            <a:endParaRPr lang="en-US"/>
          </a:p>
        </p:txBody>
      </p:sp>
    </p:spTree>
    <p:extLst>
      <p:ext uri="{BB962C8B-B14F-4D97-AF65-F5344CB8AC3E}">
        <p14:creationId xmlns:p14="http://schemas.microsoft.com/office/powerpoint/2010/main" val="4138753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444444"/>
                </a:solidFill>
                <a:effectLst/>
                <a:latin typeface="Calibri" panose="020F0502020204030204" pitchFamily="34" charset="0"/>
              </a:rPr>
              <a:t>The physics behind the fire is complex . There are mainly two types of approaches for smoke vertical structure and time profile estimations. One is based on simple assumptions or has simple physics, and one considers more processes.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kern="0" dirty="0">
              <a:solidFill>
                <a:schemeClr val="tx1"/>
              </a:solidFill>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solidFill>
                  <a:schemeClr val="tx1"/>
                </a:solidFill>
                <a:ea typeface="Times New Roman" panose="02020603050405020304" pitchFamily="18" charset="0"/>
                <a:cs typeface="Times New Roman" panose="02020603050405020304" pitchFamily="18" charset="0"/>
              </a:rPr>
              <a:t>WRF-SFIRE: Eulerian coupled fire-atmosphere model; considers atmosphere and fire interactions.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kern="0" dirty="0"/>
              <a:t>WFDS: Physics-based model: assuming vegetation as particles (particle model) or porous solid (boundary fuel model); computationally intensive</a:t>
            </a:r>
          </a:p>
          <a:p>
            <a:pPr lvl="1"/>
            <a:r>
              <a:rPr lang="en-US" kern="0" dirty="0"/>
              <a:t>   Level-set method model: similar to WRF-SFIRE; the fire front propagates based on the </a:t>
            </a:r>
            <a:r>
              <a:rPr lang="en-US" kern="0" dirty="0" err="1"/>
              <a:t>Rothermel</a:t>
            </a:r>
            <a:r>
              <a:rPr lang="en-US" kern="0" dirty="0"/>
              <a:t> formula.</a:t>
            </a:r>
          </a:p>
          <a:p>
            <a:pPr lvl="1"/>
            <a:endParaRPr lang="en-US" kern="0" dirty="0"/>
          </a:p>
          <a:p>
            <a:r>
              <a:rPr lang="en-US" kern="0" dirty="0"/>
              <a:t>QUIC-FIRE</a:t>
            </a:r>
          </a:p>
          <a:p>
            <a:pPr lvl="1"/>
            <a:r>
              <a:rPr lang="en-US" kern="0" dirty="0"/>
              <a:t>Agent-based model: using cellular automata which regulates several rules on how the grid’s states will be evolved based on neighborhood states.</a:t>
            </a:r>
          </a:p>
          <a:p>
            <a:pPr lvl="1"/>
            <a:r>
              <a:rPr lang="en-US" kern="0" dirty="0"/>
              <a:t>Computational efficiency and aimed at prescribed fire simulations.</a:t>
            </a:r>
          </a:p>
          <a:p>
            <a:pPr lvl="1"/>
            <a:endParaRPr lang="en-US" kern="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kern="0" dirty="0"/>
          </a:p>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3</a:t>
            </a:fld>
            <a:endParaRPr lang="en-US"/>
          </a:p>
        </p:txBody>
      </p:sp>
    </p:spTree>
    <p:extLst>
      <p:ext uri="{BB962C8B-B14F-4D97-AF65-F5344CB8AC3E}">
        <p14:creationId xmlns:p14="http://schemas.microsoft.com/office/powerpoint/2010/main" val="1796764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pPr marL="0" indent="0" eaLnBrk="1" hangingPunct="1">
              <a:lnSpc>
                <a:spcPct val="90000"/>
              </a:lnSpc>
              <a:buFont typeface="Arial" charset="0"/>
              <a:buNone/>
            </a:pPr>
            <a:r>
              <a:rPr lang="en-US" b="1" i="0" dirty="0">
                <a:solidFill>
                  <a:schemeClr val="tx1"/>
                </a:solidFill>
              </a:rPr>
              <a:t>To start discussing and evaluating our method for coupling WRF-SFIRE and CMAQ, I will use a case in Fort Benning. </a:t>
            </a:r>
          </a:p>
        </p:txBody>
      </p:sp>
    </p:spTree>
    <p:extLst>
      <p:ext uri="{BB962C8B-B14F-4D97-AF65-F5344CB8AC3E}">
        <p14:creationId xmlns:p14="http://schemas.microsoft.com/office/powerpoint/2010/main" val="1522068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Fort Stewart</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5</a:t>
            </a:fld>
            <a:endParaRPr lang="en-US"/>
          </a:p>
        </p:txBody>
      </p:sp>
    </p:spTree>
    <p:extLst>
      <p:ext uri="{BB962C8B-B14F-4D97-AF65-F5344CB8AC3E}">
        <p14:creationId xmlns:p14="http://schemas.microsoft.com/office/powerpoint/2010/main" val="21779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öhne"/>
              </a:rPr>
              <a:t>We define plume height as the altitude at which 90% of the total mass within the vertical column is contained.</a:t>
            </a:r>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7</a:t>
            </a:fld>
            <a:endParaRPr lang="en-US"/>
          </a:p>
        </p:txBody>
      </p:sp>
    </p:spTree>
    <p:extLst>
      <p:ext uri="{BB962C8B-B14F-4D97-AF65-F5344CB8AC3E}">
        <p14:creationId xmlns:p14="http://schemas.microsoft.com/office/powerpoint/2010/main" val="605991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gentle slope</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8</a:t>
            </a:fld>
            <a:endParaRPr lang="en-US"/>
          </a:p>
        </p:txBody>
      </p:sp>
    </p:spTree>
    <p:extLst>
      <p:ext uri="{BB962C8B-B14F-4D97-AF65-F5344CB8AC3E}">
        <p14:creationId xmlns:p14="http://schemas.microsoft.com/office/powerpoint/2010/main" val="2087638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9</a:t>
            </a:fld>
            <a:endParaRPr lang="en-US"/>
          </a:p>
        </p:txBody>
      </p:sp>
    </p:spTree>
    <p:extLst>
      <p:ext uri="{BB962C8B-B14F-4D97-AF65-F5344CB8AC3E}">
        <p14:creationId xmlns:p14="http://schemas.microsoft.com/office/powerpoint/2010/main" val="3117143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the meteorological simulation performance. The wind bias is relatively low at Remote Automated Weather Station and E-BAM 1033 </a:t>
            </a:r>
          </a:p>
        </p:txBody>
      </p:sp>
      <p:sp>
        <p:nvSpPr>
          <p:cNvPr id="4" name="Slide Number Placeholder 3"/>
          <p:cNvSpPr>
            <a:spLocks noGrp="1"/>
          </p:cNvSpPr>
          <p:nvPr>
            <p:ph type="sldNum" sz="quarter" idx="5"/>
          </p:nvPr>
        </p:nvSpPr>
        <p:spPr/>
        <p:txBody>
          <a:bodyPr/>
          <a:lstStyle/>
          <a:p>
            <a:pPr>
              <a:defRPr/>
            </a:pPr>
            <a:fld id="{5481308D-7E00-429B-9F21-CA2335CF8D6F}" type="slidenum">
              <a:rPr lang="en-US" smtClean="0"/>
              <a:pPr>
                <a:defRPr/>
              </a:pPr>
              <a:t>10</a:t>
            </a:fld>
            <a:endParaRPr lang="en-US"/>
          </a:p>
        </p:txBody>
      </p:sp>
    </p:spTree>
    <p:extLst>
      <p:ext uri="{BB962C8B-B14F-4D97-AF65-F5344CB8AC3E}">
        <p14:creationId xmlns:p14="http://schemas.microsoft.com/office/powerpoint/2010/main" val="2078752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8600" y="2743200"/>
            <a:ext cx="8686800" cy="917575"/>
          </a:xfrm>
        </p:spPr>
        <p:txBody>
          <a:bodyPr/>
          <a:lstStyle>
            <a:lvl1pPr>
              <a:defRPr b="1">
                <a:solidFill>
                  <a:srgbClr val="0D609C"/>
                </a:solidFill>
              </a:defRPr>
            </a:lvl1pPr>
          </a:lstStyle>
          <a:p>
            <a:r>
              <a:rPr lang="en-US"/>
              <a:t>Click to edit Master title style</a:t>
            </a:r>
            <a:endParaRPr lang="en-US" dirty="0"/>
          </a:p>
        </p:txBody>
      </p:sp>
      <p:sp>
        <p:nvSpPr>
          <p:cNvPr id="5123" name="Rectangle 3"/>
          <p:cNvSpPr>
            <a:spLocks noGrp="1" noChangeArrowheads="1"/>
          </p:cNvSpPr>
          <p:nvPr>
            <p:ph type="subTitle" idx="1"/>
          </p:nvPr>
        </p:nvSpPr>
        <p:spPr>
          <a:xfrm>
            <a:off x="1371600" y="3886200"/>
            <a:ext cx="6400800" cy="914400"/>
          </a:xfrm>
        </p:spPr>
        <p:txBody>
          <a:bodyPr/>
          <a:lstStyle>
            <a:lvl1pPr marL="0" indent="0" algn="ctr">
              <a:lnSpc>
                <a:spcPct val="80000"/>
              </a:lnSpc>
              <a:buFont typeface="Arial" charset="0"/>
              <a:buNone/>
              <a:defRPr sz="2000" b="1">
                <a:solidFill>
                  <a:srgbClr val="000000"/>
                </a:solidFill>
              </a:defRPr>
            </a:lvl1pPr>
          </a:lstStyle>
          <a:p>
            <a:r>
              <a:rPr lang="en-US"/>
              <a:t>Click to edit Master subtitle style</a:t>
            </a:r>
            <a:endParaRPr lang="en-US" dirty="0"/>
          </a:p>
        </p:txBody>
      </p:sp>
    </p:spTree>
    <p:extLst>
      <p:ext uri="{BB962C8B-B14F-4D97-AF65-F5344CB8AC3E}">
        <p14:creationId xmlns:p14="http://schemas.microsoft.com/office/powerpoint/2010/main" val="4034924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69CC7DA1-28FE-434E-BB02-0E74B489278A}" type="slidenum">
              <a:rPr lang="en-US" smtClean="0"/>
              <a:pPr>
                <a:defRPr/>
              </a:pPr>
              <a:t>‹#›</a:t>
            </a:fld>
            <a:endParaRPr lang="en-US" dirty="0"/>
          </a:p>
        </p:txBody>
      </p:sp>
    </p:spTree>
    <p:extLst>
      <p:ext uri="{BB962C8B-B14F-4D97-AF65-F5344CB8AC3E}">
        <p14:creationId xmlns:p14="http://schemas.microsoft.com/office/powerpoint/2010/main" val="2008947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14400"/>
            <a:ext cx="2133600" cy="5211763"/>
          </a:xfrm>
        </p:spPr>
        <p:txBody>
          <a:bodyPr vert="eaVert"/>
          <a:lstStyle>
            <a:lvl1pPr>
              <a:defRPr>
                <a:solidFill>
                  <a:srgbClr val="0D609C"/>
                </a:solidFill>
              </a:defRPr>
            </a:lvl1pPr>
          </a:lstStyle>
          <a:p>
            <a:r>
              <a:rPr lang="en-US"/>
              <a:t>Click to edit Master title style</a:t>
            </a:r>
          </a:p>
        </p:txBody>
      </p:sp>
      <p:sp>
        <p:nvSpPr>
          <p:cNvPr id="3" name="Vertical Text Placeholder 2"/>
          <p:cNvSpPr>
            <a:spLocks noGrp="1"/>
          </p:cNvSpPr>
          <p:nvPr>
            <p:ph type="body" orient="vert" idx="1"/>
          </p:nvPr>
        </p:nvSpPr>
        <p:spPr>
          <a:xfrm>
            <a:off x="152400" y="914400"/>
            <a:ext cx="6248400" cy="5211763"/>
          </a:xfrm>
        </p:spPr>
        <p:txBody>
          <a:bodyPr vert="eaVert"/>
          <a:lstStyle>
            <a:lvl1pPr>
              <a:buClrTx/>
              <a:defRPr>
                <a:solidFill>
                  <a:srgbClr val="000000"/>
                </a:solidFill>
              </a:defRPr>
            </a:lvl1pPr>
            <a:lvl2pPr>
              <a:buClrTx/>
              <a:defRPr>
                <a:solidFill>
                  <a:srgbClr val="000000"/>
                </a:solidFill>
              </a:defRPr>
            </a:lvl2pPr>
            <a:lvl3pPr>
              <a:buClrTx/>
              <a:defRPr>
                <a:solidFill>
                  <a:srgbClr val="000000"/>
                </a:solidFill>
              </a:defRPr>
            </a:lvl3pPr>
            <a:lvl4pPr>
              <a:buClrTx/>
              <a:defRPr>
                <a:solidFill>
                  <a:srgbClr val="000000"/>
                </a:solidFill>
              </a:defRPr>
            </a:lvl4pPr>
            <a:lvl5pPr>
              <a:buClrTx/>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CEC6312B-1F2F-44A5-A784-387BE1298698}" type="slidenum">
              <a:rPr lang="en-US" smtClean="0"/>
              <a:pPr>
                <a:defRPr/>
              </a:pPr>
              <a:t>‹#›</a:t>
            </a:fld>
            <a:endParaRPr lang="en-US" dirty="0"/>
          </a:p>
        </p:txBody>
      </p:sp>
    </p:spTree>
    <p:extLst>
      <p:ext uri="{BB962C8B-B14F-4D97-AF65-F5344CB8AC3E}">
        <p14:creationId xmlns:p14="http://schemas.microsoft.com/office/powerpoint/2010/main" val="42151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idx="1"/>
          </p:nvPr>
        </p:nvSpPr>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C8B53A7-21D7-4990-A3BD-F06DCAE13504}" type="slidenum">
              <a:rPr lang="en-US" smtClean="0"/>
              <a:pPr>
                <a:defRPr/>
              </a:pPr>
              <a:t>‹#›</a:t>
            </a:fld>
            <a:endParaRPr lang="en-US" dirty="0"/>
          </a:p>
        </p:txBody>
      </p:sp>
    </p:spTree>
    <p:extLst>
      <p:ext uri="{BB962C8B-B14F-4D97-AF65-F5344CB8AC3E}">
        <p14:creationId xmlns:p14="http://schemas.microsoft.com/office/powerpoint/2010/main" val="1965805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189E029-DE79-4E31-BF85-364ED8B380A7}" type="slidenum">
              <a:rPr lang="en-US" smtClean="0"/>
              <a:pPr>
                <a:defRPr/>
              </a:pPr>
              <a:t>‹#›</a:t>
            </a:fld>
            <a:endParaRPr lang="en-US" dirty="0"/>
          </a:p>
        </p:txBody>
      </p:sp>
    </p:spTree>
    <p:extLst>
      <p:ext uri="{BB962C8B-B14F-4D97-AF65-F5344CB8AC3E}">
        <p14:creationId xmlns:p14="http://schemas.microsoft.com/office/powerpoint/2010/main" val="143423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21163"/>
          </a:xfrm>
        </p:spPr>
        <p:txBody>
          <a:bodyPr/>
          <a:lstStyle>
            <a:lvl1pPr>
              <a:buClrTx/>
              <a:defRPr sz="2400">
                <a:solidFill>
                  <a:srgbClr val="000000"/>
                </a:solidFill>
              </a:defRPr>
            </a:lvl1pPr>
            <a:lvl2pPr>
              <a:buClrTx/>
              <a:defRPr sz="2000">
                <a:solidFill>
                  <a:srgbClr val="000000"/>
                </a:solidFill>
              </a:defRPr>
            </a:lvl2pPr>
            <a:lvl3pPr>
              <a:buClrTx/>
              <a:defRPr sz="1800">
                <a:solidFill>
                  <a:srgbClr val="000000"/>
                </a:solidFill>
              </a:defRPr>
            </a:lvl3pPr>
            <a:lvl4pPr>
              <a:buClrTx/>
              <a:defRPr sz="1600">
                <a:solidFill>
                  <a:srgbClr val="000000"/>
                </a:solidFill>
              </a:defRPr>
            </a:lvl4pPr>
            <a:lvl5pPr>
              <a:buClrTx/>
              <a:defRPr sz="1400">
                <a:solidFill>
                  <a:srgbClr val="00000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D971E41D-BC73-4614-9123-DE6CF50CF4DC}" type="slidenum">
              <a:rPr lang="en-US" smtClean="0"/>
              <a:pPr>
                <a:defRPr/>
              </a:pPr>
              <a:t>‹#›</a:t>
            </a:fld>
            <a:endParaRPr lang="en-US" dirty="0"/>
          </a:p>
        </p:txBody>
      </p:sp>
    </p:spTree>
    <p:extLst>
      <p:ext uri="{BB962C8B-B14F-4D97-AF65-F5344CB8AC3E}">
        <p14:creationId xmlns:p14="http://schemas.microsoft.com/office/powerpoint/2010/main" val="4133758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solidFill>
                  <a:srgbClr val="0D609C"/>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000000"/>
                </a:solidFill>
              </a:defRPr>
            </a:lvl1pPr>
            <a:lvl2pPr>
              <a:defRPr sz="2000">
                <a:solidFill>
                  <a:srgbClr val="000000"/>
                </a:solidFill>
              </a:defRPr>
            </a:lvl2pPr>
            <a:lvl3pPr>
              <a:defRPr sz="1800">
                <a:solidFill>
                  <a:srgbClr val="000000"/>
                </a:solidFill>
              </a:defRPr>
            </a:lvl3pPr>
            <a:lvl4pPr>
              <a:defRPr sz="1600">
                <a:solidFill>
                  <a:srgbClr val="000000"/>
                </a:solidFill>
              </a:defRPr>
            </a:lvl4pPr>
            <a:lvl5pPr>
              <a:defRPr sz="1400">
                <a:solidFill>
                  <a:srgbClr val="000000"/>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576E27A1-B910-4A44-9D3C-64F3CFE24622}" type="slidenum">
              <a:rPr lang="en-US" smtClean="0"/>
              <a:pPr>
                <a:defRPr/>
              </a:pPr>
              <a:t>‹#›</a:t>
            </a:fld>
            <a:endParaRPr lang="en-US" dirty="0"/>
          </a:p>
        </p:txBody>
      </p:sp>
    </p:spTree>
    <p:extLst>
      <p:ext uri="{BB962C8B-B14F-4D97-AF65-F5344CB8AC3E}">
        <p14:creationId xmlns:p14="http://schemas.microsoft.com/office/powerpoint/2010/main" val="406616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D609C"/>
                </a:solidFill>
              </a:defRPr>
            </a:lvl1p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201B7501-A423-41AB-9E02-F351CC82440B}" type="slidenum">
              <a:rPr lang="en-US" smtClean="0"/>
              <a:pPr>
                <a:defRPr/>
              </a:pPr>
              <a:t>‹#›</a:t>
            </a:fld>
            <a:endParaRPr lang="en-US" dirty="0"/>
          </a:p>
        </p:txBody>
      </p:sp>
    </p:spTree>
    <p:extLst>
      <p:ext uri="{BB962C8B-B14F-4D97-AF65-F5344CB8AC3E}">
        <p14:creationId xmlns:p14="http://schemas.microsoft.com/office/powerpoint/2010/main" val="318502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FFFFFF"/>
        </a:solidFill>
        <a:effectLst/>
      </p:bgPr>
    </p:bg>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583DB036-1CEA-4F14-90C1-DAD0AAE6E344}" type="slidenum">
              <a:rPr lang="en-US" smtClean="0"/>
              <a:pPr>
                <a:defRPr/>
              </a:pPr>
              <a:t>‹#›</a:t>
            </a:fld>
            <a:endParaRPr lang="en-US" dirty="0"/>
          </a:p>
        </p:txBody>
      </p:sp>
    </p:spTree>
    <p:extLst>
      <p:ext uri="{BB962C8B-B14F-4D97-AF65-F5344CB8AC3E}">
        <p14:creationId xmlns:p14="http://schemas.microsoft.com/office/powerpoint/2010/main" val="3078738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1162050"/>
          </a:xfrm>
        </p:spPr>
        <p:txBody>
          <a:bodyPr anchor="b"/>
          <a:lstStyle>
            <a:lvl1pPr algn="l">
              <a:defRPr sz="2000" b="1">
                <a:solidFill>
                  <a:srgbClr val="0D609C"/>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685800"/>
            <a:ext cx="5111750" cy="5853113"/>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847850"/>
            <a:ext cx="3008313" cy="4691063"/>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EAB0793-6CDB-47E4-8E86-9B16CD3C8533}" type="slidenum">
              <a:rPr lang="en-US" smtClean="0"/>
              <a:pPr>
                <a:defRPr/>
              </a:pPr>
              <a:t>‹#›</a:t>
            </a:fld>
            <a:endParaRPr lang="en-US" dirty="0"/>
          </a:p>
        </p:txBody>
      </p:sp>
    </p:spTree>
    <p:extLst>
      <p:ext uri="{BB962C8B-B14F-4D97-AF65-F5344CB8AC3E}">
        <p14:creationId xmlns:p14="http://schemas.microsoft.com/office/powerpoint/2010/main" val="2789780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00000"/>
                </a:solidFill>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00000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xfrm>
            <a:off x="6858000" y="6477000"/>
            <a:ext cx="2133600" cy="476250"/>
          </a:xfrm>
          <a:ln/>
        </p:spPr>
        <p:txBody>
          <a:bodyPr/>
          <a:lstStyle>
            <a:lvl1pPr>
              <a:defRPr/>
            </a:lvl1pPr>
          </a:lstStyle>
          <a:p>
            <a:pPr>
              <a:defRPr/>
            </a:pPr>
            <a:fld id="{1E170278-0DFA-4B94-BEB7-8ACB71E83577}" type="slidenum">
              <a:rPr lang="en-US" smtClean="0"/>
              <a:pPr>
                <a:defRPr/>
              </a:pPr>
              <a:t>‹#›</a:t>
            </a:fld>
            <a:endParaRPr lang="en-US" dirty="0"/>
          </a:p>
        </p:txBody>
      </p:sp>
    </p:spTree>
    <p:extLst>
      <p:ext uri="{BB962C8B-B14F-4D97-AF65-F5344CB8AC3E}">
        <p14:creationId xmlns:p14="http://schemas.microsoft.com/office/powerpoint/2010/main" val="987875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685800"/>
            <a:ext cx="91440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457200" y="1905000"/>
            <a:ext cx="8229600" cy="4221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7" name="Rectangle 13"/>
          <p:cNvSpPr>
            <a:spLocks noGrp="1" noChangeArrowheads="1"/>
          </p:cNvSpPr>
          <p:nvPr>
            <p:ph type="dt" sz="half" idx="2"/>
          </p:nvPr>
        </p:nvSpPr>
        <p:spPr bwMode="auto">
          <a:xfrm>
            <a:off x="35052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a:defRPr/>
            </a:pPr>
            <a:endParaRPr lang="en-US"/>
          </a:p>
        </p:txBody>
      </p:sp>
      <p:sp>
        <p:nvSpPr>
          <p:cNvPr id="1038" name="Rectangle 14"/>
          <p:cNvSpPr>
            <a:spLocks noGrp="1" noChangeArrowheads="1"/>
          </p:cNvSpPr>
          <p:nvPr>
            <p:ph type="ftr" sz="quarter" idx="3"/>
          </p:nvPr>
        </p:nvSpPr>
        <p:spPr bwMode="auto">
          <a:xfrm>
            <a:off x="76200" y="647700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a:defRPr/>
            </a:pPr>
            <a:endParaRPr lang="en-US"/>
          </a:p>
        </p:txBody>
      </p:sp>
      <p:sp>
        <p:nvSpPr>
          <p:cNvPr id="1039" name="Rectangle 15"/>
          <p:cNvSpPr>
            <a:spLocks noGrp="1" noChangeArrowheads="1"/>
          </p:cNvSpPr>
          <p:nvPr>
            <p:ph type="sldNum" sz="quarter" idx="4"/>
          </p:nvPr>
        </p:nvSpPr>
        <p:spPr bwMode="auto">
          <a:xfrm>
            <a:off x="6858000" y="647700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pPr>
              <a:defRPr/>
            </a:pPr>
            <a:fld id="{46DE06FC-6ECF-4ECA-BBFD-DD264E44AAA5}" type="slidenum">
              <a:rPr lang="en-US" smtClean="0"/>
              <a:pPr>
                <a:defRPr/>
              </a:pPr>
              <a:t>‹#›</a:t>
            </a:fld>
            <a:endParaRPr lang="en-US" dirty="0"/>
          </a:p>
        </p:txBody>
      </p:sp>
    </p:spTree>
    <p:extLst>
      <p:ext uri="{BB962C8B-B14F-4D97-AF65-F5344CB8AC3E}">
        <p14:creationId xmlns:p14="http://schemas.microsoft.com/office/powerpoint/2010/main" val="1626702490"/>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hf hdr="0" ftr="0" dt="0"/>
  <p:txStyles>
    <p:titleStyle>
      <a:lvl1pPr algn="ctr" rtl="0" eaLnBrk="1" fontAlgn="base" hangingPunct="1">
        <a:spcBef>
          <a:spcPct val="0"/>
        </a:spcBef>
        <a:spcAft>
          <a:spcPct val="0"/>
        </a:spcAft>
        <a:defRPr sz="3200" b="1">
          <a:solidFill>
            <a:srgbClr val="0D609C"/>
          </a:solidFill>
          <a:latin typeface="+mj-lt"/>
          <a:ea typeface="ＭＳ Ｐゴシック" charset="-128"/>
          <a:cs typeface="ＭＳ Ｐゴシック" charset="-128"/>
        </a:defRPr>
      </a:lvl1pPr>
      <a:lvl2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2pPr>
      <a:lvl3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3pPr>
      <a:lvl4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4pPr>
      <a:lvl5pPr algn="ctr" rtl="0" eaLnBrk="1" fontAlgn="base" hangingPunct="1">
        <a:spcBef>
          <a:spcPct val="0"/>
        </a:spcBef>
        <a:spcAft>
          <a:spcPct val="0"/>
        </a:spcAft>
        <a:defRPr sz="3200" b="1">
          <a:solidFill>
            <a:srgbClr val="0D609C"/>
          </a:solidFill>
          <a:latin typeface="Arial" charset="0"/>
          <a:ea typeface="ＭＳ Ｐゴシック" charset="-128"/>
          <a:cs typeface="ＭＳ Ｐゴシック" charset="-128"/>
        </a:defRPr>
      </a:lvl5pPr>
      <a:lvl6pPr marL="457200" algn="ctr" rtl="0" eaLnBrk="1" fontAlgn="base" hangingPunct="1">
        <a:spcBef>
          <a:spcPct val="0"/>
        </a:spcBef>
        <a:spcAft>
          <a:spcPct val="0"/>
        </a:spcAft>
        <a:defRPr sz="3200" b="1">
          <a:solidFill>
            <a:srgbClr val="006600"/>
          </a:solidFill>
          <a:latin typeface="Georgia" charset="0"/>
        </a:defRPr>
      </a:lvl6pPr>
      <a:lvl7pPr marL="914400" algn="ctr" rtl="0" eaLnBrk="1" fontAlgn="base" hangingPunct="1">
        <a:spcBef>
          <a:spcPct val="0"/>
        </a:spcBef>
        <a:spcAft>
          <a:spcPct val="0"/>
        </a:spcAft>
        <a:defRPr sz="3200" b="1">
          <a:solidFill>
            <a:srgbClr val="006600"/>
          </a:solidFill>
          <a:latin typeface="Georgia" charset="0"/>
        </a:defRPr>
      </a:lvl7pPr>
      <a:lvl8pPr marL="1371600" algn="ctr" rtl="0" eaLnBrk="1" fontAlgn="base" hangingPunct="1">
        <a:spcBef>
          <a:spcPct val="0"/>
        </a:spcBef>
        <a:spcAft>
          <a:spcPct val="0"/>
        </a:spcAft>
        <a:defRPr sz="3200" b="1">
          <a:solidFill>
            <a:srgbClr val="006600"/>
          </a:solidFill>
          <a:latin typeface="Georgia" charset="0"/>
        </a:defRPr>
      </a:lvl8pPr>
      <a:lvl9pPr marL="1828800" algn="ctr" rtl="0" eaLnBrk="1" fontAlgn="base" hangingPunct="1">
        <a:spcBef>
          <a:spcPct val="0"/>
        </a:spcBef>
        <a:spcAft>
          <a:spcPct val="0"/>
        </a:spcAft>
        <a:defRPr sz="3200" b="1">
          <a:solidFill>
            <a:srgbClr val="006600"/>
          </a:solidFill>
          <a:latin typeface="Georgia" charset="0"/>
        </a:defRPr>
      </a:lvl9pPr>
    </p:titleStyle>
    <p:bodyStyle>
      <a:lvl1pPr marL="342900" indent="-342900" algn="l" rtl="0" eaLnBrk="1" fontAlgn="base" hangingPunct="1">
        <a:spcBef>
          <a:spcPct val="20000"/>
        </a:spcBef>
        <a:spcAft>
          <a:spcPct val="0"/>
        </a:spcAft>
        <a:buSzPct val="75000"/>
        <a:buFont typeface="Arial" pitchFamily="34" charset="0"/>
        <a:buChar char="●"/>
        <a:defRPr sz="24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80000"/>
        <a:buFont typeface="Wingdings" pitchFamily="2" charset="2"/>
        <a:buChar char="t"/>
        <a:defRPr sz="2000">
          <a:solidFill>
            <a:schemeClr val="tx1"/>
          </a:solidFill>
          <a:latin typeface="+mn-lt"/>
          <a:ea typeface="ＭＳ Ｐゴシック" charset="-128"/>
          <a:cs typeface="ＭＳ Ｐゴシック"/>
        </a:defRPr>
      </a:lvl2pPr>
      <a:lvl3pPr marL="1143000" indent="-228600" algn="l" rtl="0" eaLnBrk="1" fontAlgn="base" hangingPunct="1">
        <a:spcBef>
          <a:spcPct val="20000"/>
        </a:spcBef>
        <a:spcAft>
          <a:spcPct val="0"/>
        </a:spcAft>
        <a:buSzPct val="100000"/>
        <a:buFont typeface="Wingdings" pitchFamily="2" charset="2"/>
        <a:buChar char="§"/>
        <a:defRPr>
          <a:solidFill>
            <a:schemeClr val="tx1"/>
          </a:solidFill>
          <a:latin typeface="+mn-lt"/>
          <a:ea typeface="ＭＳ Ｐゴシック" charset="-128"/>
          <a:cs typeface="ＭＳ Ｐゴシック"/>
        </a:defRPr>
      </a:lvl3pPr>
      <a:lvl4pPr marL="1600200" indent="-228600" algn="l" rtl="0" eaLnBrk="1" fontAlgn="base" hangingPunct="1">
        <a:spcBef>
          <a:spcPct val="20000"/>
        </a:spcBef>
        <a:spcAft>
          <a:spcPct val="0"/>
        </a:spcAft>
        <a:buChar char="–"/>
        <a:defRPr sz="1600">
          <a:solidFill>
            <a:schemeClr val="tx1"/>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har char="»"/>
        <a:defRPr sz="1400">
          <a:solidFill>
            <a:schemeClr val="tx1"/>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nature.org/en-us/about-us/where-we-work/united-states/texas/stories-in-texas/prescribed-fire-texas/" TargetMode="External"/><Relationship Id="rId5" Type="http://schemas.openxmlformats.org/officeDocument/2006/relationships/hyperlink" Target="https://wildfiretoday.com/2021/11/06/congress-appropriates-3-3-billion-for-wildland-fire/"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228600" y="1482557"/>
            <a:ext cx="8686800" cy="1768643"/>
          </a:xfrm>
        </p:spPr>
        <p:txBody>
          <a:bodyPr/>
          <a:lstStyle/>
          <a:p>
            <a:r>
              <a:rPr lang="en-US" sz="2400" cap="all" dirty="0"/>
              <a:t>Integrating Fire Behavior Models and Chemical Transport Models: A case study of Coupling WRF-SFIRE with CMAQ</a:t>
            </a:r>
            <a:endParaRPr lang="en-US" sz="2400" dirty="0"/>
          </a:p>
        </p:txBody>
      </p:sp>
      <p:sp>
        <p:nvSpPr>
          <p:cNvPr id="3075" name="Subtitle 2"/>
          <p:cNvSpPr>
            <a:spLocks noGrp="1"/>
          </p:cNvSpPr>
          <p:nvPr>
            <p:ph type="subTitle" idx="1"/>
          </p:nvPr>
        </p:nvSpPr>
        <p:spPr>
          <a:xfrm>
            <a:off x="1371600" y="3231299"/>
            <a:ext cx="6400800" cy="1371600"/>
          </a:xfrm>
        </p:spPr>
        <p:txBody>
          <a:bodyPr/>
          <a:lstStyle/>
          <a:p>
            <a:pPr eaLnBrk="1" hangingPunct="1"/>
            <a:r>
              <a:rPr lang="en-US" sz="1800" dirty="0" err="1">
                <a:solidFill>
                  <a:schemeClr val="tx1"/>
                </a:solidFill>
              </a:rPr>
              <a:t>Zongrun</a:t>
            </a:r>
            <a:r>
              <a:rPr lang="en-US" sz="1800" dirty="0">
                <a:solidFill>
                  <a:schemeClr val="tx1"/>
                </a:solidFill>
              </a:rPr>
              <a:t> Li, M. Talat </a:t>
            </a:r>
            <a:r>
              <a:rPr lang="en-US" sz="1800" dirty="0" err="1">
                <a:solidFill>
                  <a:schemeClr val="tx1"/>
                </a:solidFill>
              </a:rPr>
              <a:t>Odman</a:t>
            </a:r>
            <a:r>
              <a:rPr lang="en-US" sz="1800" dirty="0">
                <a:solidFill>
                  <a:schemeClr val="tx1"/>
                </a:solidFill>
              </a:rPr>
              <a:t>, </a:t>
            </a:r>
            <a:r>
              <a:rPr lang="en-US" sz="1800" dirty="0" err="1">
                <a:solidFill>
                  <a:schemeClr val="tx1"/>
                </a:solidFill>
              </a:rPr>
              <a:t>Yongtao</a:t>
            </a:r>
            <a:r>
              <a:rPr lang="en-US" sz="1800" dirty="0">
                <a:solidFill>
                  <a:schemeClr val="tx1"/>
                </a:solidFill>
              </a:rPr>
              <a:t> Hu, </a:t>
            </a:r>
          </a:p>
          <a:p>
            <a:pPr eaLnBrk="1" hangingPunct="1"/>
            <a:r>
              <a:rPr lang="en-US" sz="1800" dirty="0">
                <a:solidFill>
                  <a:schemeClr val="tx1"/>
                </a:solidFill>
              </a:rPr>
              <a:t>Armistead G. Russell</a:t>
            </a:r>
          </a:p>
          <a:p>
            <a:pPr eaLnBrk="1" hangingPunct="1"/>
            <a:endParaRPr lang="en-US" sz="1800" dirty="0">
              <a:solidFill>
                <a:schemeClr val="tx1"/>
              </a:solidFill>
            </a:endParaRPr>
          </a:p>
          <a:p>
            <a:pPr eaLnBrk="1" hangingPunct="1"/>
            <a:r>
              <a:rPr lang="en-US" sz="1800" dirty="0">
                <a:solidFill>
                  <a:schemeClr val="tx1"/>
                </a:solidFill>
              </a:rPr>
              <a:t>School of Civil and Environmental Engineering, </a:t>
            </a:r>
          </a:p>
          <a:p>
            <a:pPr eaLnBrk="1" hangingPunct="1"/>
            <a:r>
              <a:rPr lang="en-US" sz="1800" dirty="0">
                <a:solidFill>
                  <a:schemeClr val="tx1"/>
                </a:solidFill>
              </a:rPr>
              <a:t>Georgia Institute of Technology</a:t>
            </a:r>
          </a:p>
          <a:p>
            <a:pPr eaLnBrk="1" hangingPunct="1"/>
            <a:endParaRPr lang="en-US" sz="1800" dirty="0"/>
          </a:p>
        </p:txBody>
      </p:sp>
      <p:sp>
        <p:nvSpPr>
          <p:cNvPr id="2" name="Rectangle 1">
            <a:extLst>
              <a:ext uri="{FF2B5EF4-FFF2-40B4-BE49-F238E27FC236}">
                <a16:creationId xmlns:a16="http://schemas.microsoft.com/office/drawing/2014/main" id="{2EF83B9E-DB95-ADE0-E219-F9FCB347E999}"/>
              </a:ext>
            </a:extLst>
          </p:cNvPr>
          <p:cNvSpPr/>
          <p:nvPr/>
        </p:nvSpPr>
        <p:spPr>
          <a:xfrm>
            <a:off x="3200400" y="5105400"/>
            <a:ext cx="3200400" cy="10668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1026" name="Picture 2" descr="SERDP :: North Carolina Institute for Climate Studies">
            <a:extLst>
              <a:ext uri="{FF2B5EF4-FFF2-40B4-BE49-F238E27FC236}">
                <a16:creationId xmlns:a16="http://schemas.microsoft.com/office/drawing/2014/main" id="{B6F35027-E554-69C5-0EC7-80F2C3CB9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146736"/>
            <a:ext cx="3352800" cy="8806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FD31BED-EA6D-4BD1-C2E7-35D28C352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854" y="4816028"/>
            <a:ext cx="2870201" cy="12606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B16A7E-A088-5FBE-FBF3-098B1B387338}"/>
              </a:ext>
            </a:extLst>
          </p:cNvPr>
          <p:cNvSpPr txBox="1"/>
          <p:nvPr/>
        </p:nvSpPr>
        <p:spPr>
          <a:xfrm>
            <a:off x="5364946" y="4816028"/>
            <a:ext cx="2407454" cy="369332"/>
          </a:xfrm>
          <a:prstGeom prst="rect">
            <a:avLst/>
          </a:prstGeom>
          <a:noFill/>
        </p:spPr>
        <p:txBody>
          <a:bodyPr wrap="none" rtlCol="0">
            <a:spAutoFit/>
          </a:bodyPr>
          <a:lstStyle/>
          <a:p>
            <a:r>
              <a:rPr lang="en-US" b="1" dirty="0">
                <a:solidFill>
                  <a:srgbClr val="0D609C"/>
                </a:solidFill>
                <a:latin typeface="+mj-lt"/>
              </a:rPr>
              <a:t>A project funded by </a:t>
            </a:r>
          </a:p>
        </p:txBody>
      </p:sp>
    </p:spTree>
    <p:extLst>
      <p:ext uri="{BB962C8B-B14F-4D97-AF65-F5344CB8AC3E}">
        <p14:creationId xmlns:p14="http://schemas.microsoft.com/office/powerpoint/2010/main" val="3209281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CD91-0D0D-8AE8-BE68-6E5B4D8C33B3}"/>
              </a:ext>
            </a:extLst>
          </p:cNvPr>
          <p:cNvSpPr>
            <a:spLocks noGrp="1"/>
          </p:cNvSpPr>
          <p:nvPr>
            <p:ph type="title"/>
          </p:nvPr>
        </p:nvSpPr>
        <p:spPr/>
        <p:txBody>
          <a:bodyPr/>
          <a:lstStyle/>
          <a:p>
            <a:r>
              <a:rPr lang="en-US" sz="3200" b="1" dirty="0">
                <a:solidFill>
                  <a:srgbClr val="0D609C"/>
                </a:solidFill>
              </a:rPr>
              <a:t>Results: Meteorological Modeling with WRF</a:t>
            </a:r>
            <a:endParaRPr lang="en-US" dirty="0"/>
          </a:p>
        </p:txBody>
      </p:sp>
      <p:sp>
        <p:nvSpPr>
          <p:cNvPr id="4" name="Slide Number Placeholder 3">
            <a:extLst>
              <a:ext uri="{FF2B5EF4-FFF2-40B4-BE49-F238E27FC236}">
                <a16:creationId xmlns:a16="http://schemas.microsoft.com/office/drawing/2014/main" id="{737DFCE8-5A1F-7A44-B614-A21D2E46D06D}"/>
              </a:ext>
            </a:extLst>
          </p:cNvPr>
          <p:cNvSpPr>
            <a:spLocks noGrp="1"/>
          </p:cNvSpPr>
          <p:nvPr>
            <p:ph type="sldNum" sz="quarter" idx="12"/>
          </p:nvPr>
        </p:nvSpPr>
        <p:spPr/>
        <p:txBody>
          <a:bodyPr/>
          <a:lstStyle/>
          <a:p>
            <a:pPr>
              <a:defRPr/>
            </a:pPr>
            <a:fld id="{8C8B53A7-21D7-4990-A3BD-F06DCAE13504}" type="slidenum">
              <a:rPr lang="en-US" smtClean="0"/>
              <a:pPr>
                <a:defRPr/>
              </a:pPr>
              <a:t>10</a:t>
            </a:fld>
            <a:endParaRPr lang="en-US" dirty="0"/>
          </a:p>
        </p:txBody>
      </p:sp>
      <p:sp>
        <p:nvSpPr>
          <p:cNvPr id="9" name="TextBox 8">
            <a:extLst>
              <a:ext uri="{FF2B5EF4-FFF2-40B4-BE49-F238E27FC236}">
                <a16:creationId xmlns:a16="http://schemas.microsoft.com/office/drawing/2014/main" id="{430AADC6-E2D6-DF74-14FE-4714D2B0929B}"/>
              </a:ext>
            </a:extLst>
          </p:cNvPr>
          <p:cNvSpPr txBox="1"/>
          <p:nvPr/>
        </p:nvSpPr>
        <p:spPr>
          <a:xfrm>
            <a:off x="328010" y="1307068"/>
            <a:ext cx="8193269" cy="369332"/>
          </a:xfrm>
          <a:prstGeom prst="rect">
            <a:avLst/>
          </a:prstGeom>
          <a:noFill/>
        </p:spPr>
        <p:txBody>
          <a:bodyPr wrap="none" rtlCol="0">
            <a:spAutoFit/>
          </a:bodyPr>
          <a:lstStyle/>
          <a:p>
            <a:r>
              <a:rPr lang="en-US" dirty="0"/>
              <a:t>Wind Bias (burning times from GOES-16) = WRF – OBS (16:00-23:00 UTC)</a:t>
            </a:r>
          </a:p>
        </p:txBody>
      </p:sp>
      <p:sp>
        <p:nvSpPr>
          <p:cNvPr id="13" name="TextBox 12">
            <a:extLst>
              <a:ext uri="{FF2B5EF4-FFF2-40B4-BE49-F238E27FC236}">
                <a16:creationId xmlns:a16="http://schemas.microsoft.com/office/drawing/2014/main" id="{52E76268-DBEA-F571-C6C3-516D6EE765CA}"/>
              </a:ext>
            </a:extLst>
          </p:cNvPr>
          <p:cNvSpPr txBox="1"/>
          <p:nvPr/>
        </p:nvSpPr>
        <p:spPr>
          <a:xfrm>
            <a:off x="1440141" y="1707720"/>
            <a:ext cx="1386918" cy="276999"/>
          </a:xfrm>
          <a:prstGeom prst="rect">
            <a:avLst/>
          </a:prstGeom>
          <a:noFill/>
        </p:spPr>
        <p:txBody>
          <a:bodyPr wrap="none" rtlCol="0">
            <a:spAutoFit/>
          </a:bodyPr>
          <a:lstStyle/>
          <a:p>
            <a:r>
              <a:rPr lang="en-US" sz="1200" dirty="0"/>
              <a:t>Bias = WRF-OBS</a:t>
            </a:r>
          </a:p>
        </p:txBody>
      </p:sp>
      <p:pic>
        <p:nvPicPr>
          <p:cNvPr id="6" name="Picture 5" descr="A diagram of a wind direction&#10;&#10;Description automatically generated">
            <a:extLst>
              <a:ext uri="{FF2B5EF4-FFF2-40B4-BE49-F238E27FC236}">
                <a16:creationId xmlns:a16="http://schemas.microsoft.com/office/drawing/2014/main" id="{287E154E-F83F-3691-94B4-646440079B62}"/>
              </a:ext>
            </a:extLst>
          </p:cNvPr>
          <p:cNvPicPr>
            <a:picLocks noChangeAspect="1"/>
          </p:cNvPicPr>
          <p:nvPr/>
        </p:nvPicPr>
        <p:blipFill>
          <a:blip r:embed="rId3"/>
          <a:stretch>
            <a:fillRect/>
          </a:stretch>
        </p:blipFill>
        <p:spPr>
          <a:xfrm>
            <a:off x="522131" y="1989012"/>
            <a:ext cx="3200400" cy="2400300"/>
          </a:xfrm>
          <a:prstGeom prst="rect">
            <a:avLst/>
          </a:prstGeom>
        </p:spPr>
      </p:pic>
      <p:pic>
        <p:nvPicPr>
          <p:cNvPr id="11" name="Picture 10" descr="A diagram of a wind speed bias&#10;&#10;Description automatically generated">
            <a:extLst>
              <a:ext uri="{FF2B5EF4-FFF2-40B4-BE49-F238E27FC236}">
                <a16:creationId xmlns:a16="http://schemas.microsoft.com/office/drawing/2014/main" id="{374939EA-7D5E-DF0F-8B52-CD6C5FD86A9A}"/>
              </a:ext>
            </a:extLst>
          </p:cNvPr>
          <p:cNvPicPr>
            <a:picLocks noChangeAspect="1"/>
          </p:cNvPicPr>
          <p:nvPr/>
        </p:nvPicPr>
        <p:blipFill>
          <a:blip r:embed="rId4"/>
          <a:stretch>
            <a:fillRect/>
          </a:stretch>
        </p:blipFill>
        <p:spPr>
          <a:xfrm>
            <a:off x="533400" y="4427965"/>
            <a:ext cx="3200400" cy="2400300"/>
          </a:xfrm>
          <a:prstGeom prst="rect">
            <a:avLst/>
          </a:prstGeom>
        </p:spPr>
      </p:pic>
      <p:pic>
        <p:nvPicPr>
          <p:cNvPr id="14" name="Picture 13" descr="A screenshot of a graph&#10;&#10;Description automatically generated">
            <a:extLst>
              <a:ext uri="{FF2B5EF4-FFF2-40B4-BE49-F238E27FC236}">
                <a16:creationId xmlns:a16="http://schemas.microsoft.com/office/drawing/2014/main" id="{7093834F-CF4F-A5C3-793A-1F1A8EA9B15E}"/>
              </a:ext>
            </a:extLst>
          </p:cNvPr>
          <p:cNvPicPr>
            <a:picLocks noChangeAspect="1"/>
          </p:cNvPicPr>
          <p:nvPr/>
        </p:nvPicPr>
        <p:blipFill>
          <a:blip r:embed="rId5"/>
          <a:stretch>
            <a:fillRect/>
          </a:stretch>
        </p:blipFill>
        <p:spPr>
          <a:xfrm>
            <a:off x="3962400" y="2053959"/>
            <a:ext cx="4748011" cy="4748011"/>
          </a:xfrm>
          <a:prstGeom prst="rect">
            <a:avLst/>
          </a:prstGeom>
        </p:spPr>
      </p:pic>
    </p:spTree>
    <p:extLst>
      <p:ext uri="{BB962C8B-B14F-4D97-AF65-F5344CB8AC3E}">
        <p14:creationId xmlns:p14="http://schemas.microsoft.com/office/powerpoint/2010/main" val="1238252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9F74147-BA83-924C-9AE8-1377DEB66859}"/>
              </a:ext>
            </a:extLst>
          </p:cNvPr>
          <p:cNvSpPr>
            <a:spLocks noGrp="1"/>
          </p:cNvSpPr>
          <p:nvPr>
            <p:ph type="sldNum" sz="quarter" idx="12"/>
          </p:nvPr>
        </p:nvSpPr>
        <p:spPr/>
        <p:txBody>
          <a:bodyPr/>
          <a:lstStyle/>
          <a:p>
            <a:pPr>
              <a:defRPr/>
            </a:pPr>
            <a:fld id="{8C8B53A7-21D7-4990-A3BD-F06DCAE13504}" type="slidenum">
              <a:rPr lang="en-US" smtClean="0"/>
              <a:pPr>
                <a:defRPr/>
              </a:pPr>
              <a:t>11</a:t>
            </a:fld>
            <a:endParaRPr lang="en-US" dirty="0"/>
          </a:p>
        </p:txBody>
      </p:sp>
      <p:sp>
        <p:nvSpPr>
          <p:cNvPr id="5" name="Content Placeholder 2">
            <a:extLst>
              <a:ext uri="{FF2B5EF4-FFF2-40B4-BE49-F238E27FC236}">
                <a16:creationId xmlns:a16="http://schemas.microsoft.com/office/drawing/2014/main" id="{777FDC43-A239-FF49-8825-B51C3EECA0CF}"/>
              </a:ext>
            </a:extLst>
          </p:cNvPr>
          <p:cNvSpPr txBox="1">
            <a:spLocks/>
          </p:cNvSpPr>
          <p:nvPr/>
        </p:nvSpPr>
        <p:spPr bwMode="auto">
          <a:xfrm>
            <a:off x="134588" y="307649"/>
            <a:ext cx="8229600" cy="400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Font typeface="Arial" pitchFamily="34" charset="0"/>
              <a:buNone/>
            </a:pPr>
            <a:r>
              <a:rPr lang="en-US" sz="2800" b="1" kern="0" dirty="0">
                <a:solidFill>
                  <a:srgbClr val="0D609C"/>
                </a:solidFill>
              </a:rPr>
              <a:t>3D Structure of PM</a:t>
            </a:r>
            <a:r>
              <a:rPr lang="en-US" sz="2800" b="1" kern="0" baseline="-25000" dirty="0">
                <a:solidFill>
                  <a:srgbClr val="0D609C"/>
                </a:solidFill>
              </a:rPr>
              <a:t>2.5</a:t>
            </a:r>
          </a:p>
        </p:txBody>
      </p:sp>
      <p:pic>
        <p:nvPicPr>
          <p:cNvPr id="9" name="Picture 8" descr="A screenshot of a computer screen&#10;&#10;Description automatically generated">
            <a:extLst>
              <a:ext uri="{FF2B5EF4-FFF2-40B4-BE49-F238E27FC236}">
                <a16:creationId xmlns:a16="http://schemas.microsoft.com/office/drawing/2014/main" id="{75C44C19-4F71-6CBD-F94F-F49EBA8D11D2}"/>
              </a:ext>
            </a:extLst>
          </p:cNvPr>
          <p:cNvPicPr>
            <a:picLocks noChangeAspect="1"/>
          </p:cNvPicPr>
          <p:nvPr/>
        </p:nvPicPr>
        <p:blipFill>
          <a:blip r:embed="rId3"/>
          <a:stretch>
            <a:fillRect/>
          </a:stretch>
        </p:blipFill>
        <p:spPr>
          <a:xfrm>
            <a:off x="151152" y="1970490"/>
            <a:ext cx="4389120" cy="3511296"/>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13795FC4-B108-F4A6-DD1A-989420B44757}"/>
              </a:ext>
            </a:extLst>
          </p:cNvPr>
          <p:cNvPicPr>
            <a:picLocks noChangeAspect="1"/>
          </p:cNvPicPr>
          <p:nvPr/>
        </p:nvPicPr>
        <p:blipFill>
          <a:blip r:embed="rId4"/>
          <a:stretch>
            <a:fillRect/>
          </a:stretch>
        </p:blipFill>
        <p:spPr>
          <a:xfrm>
            <a:off x="4672057" y="1983742"/>
            <a:ext cx="4389120" cy="3511296"/>
          </a:xfrm>
          <a:prstGeom prst="rect">
            <a:avLst/>
          </a:prstGeom>
        </p:spPr>
      </p:pic>
      <p:sp>
        <p:nvSpPr>
          <p:cNvPr id="12" name="TextBox 11">
            <a:extLst>
              <a:ext uri="{FF2B5EF4-FFF2-40B4-BE49-F238E27FC236}">
                <a16:creationId xmlns:a16="http://schemas.microsoft.com/office/drawing/2014/main" id="{EC35F662-F330-F321-0969-43173860B152}"/>
              </a:ext>
            </a:extLst>
          </p:cNvPr>
          <p:cNvSpPr txBox="1"/>
          <p:nvPr/>
        </p:nvSpPr>
        <p:spPr>
          <a:xfrm>
            <a:off x="1233869" y="1269138"/>
            <a:ext cx="2223686" cy="646331"/>
          </a:xfrm>
          <a:prstGeom prst="rect">
            <a:avLst/>
          </a:prstGeom>
          <a:noFill/>
        </p:spPr>
        <p:txBody>
          <a:bodyPr wrap="none" rtlCol="0">
            <a:spAutoFit/>
          </a:bodyPr>
          <a:lstStyle/>
          <a:p>
            <a:pPr algn="ctr"/>
            <a:r>
              <a:rPr lang="en-US" dirty="0"/>
              <a:t>WRF-SFIRE CMAQ</a:t>
            </a:r>
          </a:p>
          <a:p>
            <a:pPr algn="ctr"/>
            <a:r>
              <a:rPr lang="en-US" dirty="0"/>
              <a:t>PM</a:t>
            </a:r>
            <a:r>
              <a:rPr lang="en-US" baseline="-25000" dirty="0"/>
              <a:t>2.5</a:t>
            </a:r>
            <a:r>
              <a:rPr lang="en-US" dirty="0"/>
              <a:t> TOT (</a:t>
            </a:r>
            <a:r>
              <a:rPr lang="en-US" dirty="0">
                <a:latin typeface="Symbol" pitchFamily="2" charset="2"/>
              </a:rPr>
              <a:t>m</a:t>
            </a:r>
            <a:r>
              <a:rPr lang="en-US" dirty="0">
                <a:latin typeface="+mj-lt"/>
              </a:rPr>
              <a:t>g/m</a:t>
            </a:r>
            <a:r>
              <a:rPr lang="en-US" baseline="30000" dirty="0">
                <a:latin typeface="+mj-lt"/>
              </a:rPr>
              <a:t>3</a:t>
            </a:r>
            <a:r>
              <a:rPr lang="en-US" dirty="0"/>
              <a:t>)</a:t>
            </a:r>
          </a:p>
        </p:txBody>
      </p:sp>
      <p:sp>
        <p:nvSpPr>
          <p:cNvPr id="13" name="TextBox 12">
            <a:extLst>
              <a:ext uri="{FF2B5EF4-FFF2-40B4-BE49-F238E27FC236}">
                <a16:creationId xmlns:a16="http://schemas.microsoft.com/office/drawing/2014/main" id="{2EB278C1-7082-7461-D0ED-2B3640DFE42A}"/>
              </a:ext>
            </a:extLst>
          </p:cNvPr>
          <p:cNvSpPr txBox="1"/>
          <p:nvPr/>
        </p:nvSpPr>
        <p:spPr>
          <a:xfrm>
            <a:off x="5548984" y="1308895"/>
            <a:ext cx="2618031" cy="646331"/>
          </a:xfrm>
          <a:prstGeom prst="rect">
            <a:avLst/>
          </a:prstGeom>
          <a:noFill/>
        </p:spPr>
        <p:txBody>
          <a:bodyPr wrap="square" rtlCol="0">
            <a:spAutoFit/>
          </a:bodyPr>
          <a:lstStyle/>
          <a:p>
            <a:pPr algn="ctr"/>
            <a:r>
              <a:rPr lang="en-US" dirty="0"/>
              <a:t>WRF-SFIRE</a:t>
            </a:r>
          </a:p>
          <a:p>
            <a:pPr algn="ctr"/>
            <a:r>
              <a:rPr lang="en-US" dirty="0"/>
              <a:t>PM</a:t>
            </a:r>
            <a:r>
              <a:rPr lang="en-US" baseline="-25000" dirty="0"/>
              <a:t>2.5</a:t>
            </a:r>
            <a:r>
              <a:rPr lang="en-US" dirty="0"/>
              <a:t> tracer (</a:t>
            </a:r>
            <a:r>
              <a:rPr lang="en-US" dirty="0">
                <a:latin typeface="Symbol" pitchFamily="2" charset="2"/>
              </a:rPr>
              <a:t>m</a:t>
            </a:r>
            <a:r>
              <a:rPr lang="en-US" dirty="0">
                <a:latin typeface="+mj-lt"/>
              </a:rPr>
              <a:t>g/m</a:t>
            </a:r>
            <a:r>
              <a:rPr lang="en-US" baseline="30000" dirty="0">
                <a:latin typeface="+mj-lt"/>
              </a:rPr>
              <a:t>3</a:t>
            </a:r>
            <a:r>
              <a:rPr lang="en-US" dirty="0"/>
              <a:t>)</a:t>
            </a:r>
          </a:p>
        </p:txBody>
      </p:sp>
    </p:spTree>
    <p:extLst>
      <p:ext uri="{BB962C8B-B14F-4D97-AF65-F5344CB8AC3E}">
        <p14:creationId xmlns:p14="http://schemas.microsoft.com/office/powerpoint/2010/main" val="2981671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38FAF-4519-2EB0-CE64-BEE1E4967C10}"/>
              </a:ext>
            </a:extLst>
          </p:cNvPr>
          <p:cNvSpPr>
            <a:spLocks noGrp="1"/>
          </p:cNvSpPr>
          <p:nvPr>
            <p:ph type="title"/>
          </p:nvPr>
        </p:nvSpPr>
        <p:spPr/>
        <p:txBody>
          <a:bodyPr/>
          <a:lstStyle/>
          <a:p>
            <a:r>
              <a:rPr lang="en-US" dirty="0"/>
              <a:t>Ground Concentration Comparison </a:t>
            </a:r>
          </a:p>
        </p:txBody>
      </p:sp>
      <p:sp>
        <p:nvSpPr>
          <p:cNvPr id="4" name="Slide Number Placeholder 3">
            <a:extLst>
              <a:ext uri="{FF2B5EF4-FFF2-40B4-BE49-F238E27FC236}">
                <a16:creationId xmlns:a16="http://schemas.microsoft.com/office/drawing/2014/main" id="{6952DA23-B685-2EB4-495E-FD3893C2B31D}"/>
              </a:ext>
            </a:extLst>
          </p:cNvPr>
          <p:cNvSpPr>
            <a:spLocks noGrp="1"/>
          </p:cNvSpPr>
          <p:nvPr>
            <p:ph type="sldNum" sz="quarter" idx="12"/>
          </p:nvPr>
        </p:nvSpPr>
        <p:spPr/>
        <p:txBody>
          <a:bodyPr/>
          <a:lstStyle/>
          <a:p>
            <a:pPr>
              <a:defRPr/>
            </a:pPr>
            <a:fld id="{8C8B53A7-21D7-4990-A3BD-F06DCAE13504}" type="slidenum">
              <a:rPr lang="en-US" smtClean="0"/>
              <a:pPr>
                <a:defRPr/>
              </a:pPr>
              <a:t>12</a:t>
            </a:fld>
            <a:endParaRPr lang="en-US" dirty="0"/>
          </a:p>
        </p:txBody>
      </p:sp>
      <p:pic>
        <p:nvPicPr>
          <p:cNvPr id="5" name="Picture 4" descr="A map of a region&#10;&#10;Description automatically generated">
            <a:extLst>
              <a:ext uri="{FF2B5EF4-FFF2-40B4-BE49-F238E27FC236}">
                <a16:creationId xmlns:a16="http://schemas.microsoft.com/office/drawing/2014/main" id="{371F917F-4661-460F-7580-F1DD30764AB3}"/>
              </a:ext>
            </a:extLst>
          </p:cNvPr>
          <p:cNvPicPr>
            <a:picLocks noChangeAspect="1"/>
          </p:cNvPicPr>
          <p:nvPr/>
        </p:nvPicPr>
        <p:blipFill rotWithShape="1">
          <a:blip r:embed="rId2"/>
          <a:srcRect l="7575" t="6897" r="7577" b="5534"/>
          <a:stretch/>
        </p:blipFill>
        <p:spPr>
          <a:xfrm>
            <a:off x="65015" y="2258310"/>
            <a:ext cx="4489040" cy="3474720"/>
          </a:xfrm>
          <a:prstGeom prst="rect">
            <a:avLst/>
          </a:prstGeom>
        </p:spPr>
      </p:pic>
      <p:pic>
        <p:nvPicPr>
          <p:cNvPr id="6" name="Picture 5">
            <a:extLst>
              <a:ext uri="{FF2B5EF4-FFF2-40B4-BE49-F238E27FC236}">
                <a16:creationId xmlns:a16="http://schemas.microsoft.com/office/drawing/2014/main" id="{4C342F03-3477-846D-B42F-060C428E7122}"/>
              </a:ext>
            </a:extLst>
          </p:cNvPr>
          <p:cNvPicPr>
            <a:picLocks noChangeAspect="1"/>
          </p:cNvPicPr>
          <p:nvPr/>
        </p:nvPicPr>
        <p:blipFill rotWithShape="1">
          <a:blip r:embed="rId3"/>
          <a:srcRect l="9090" r="7575"/>
          <a:stretch/>
        </p:blipFill>
        <p:spPr>
          <a:xfrm>
            <a:off x="4648652" y="2007257"/>
            <a:ext cx="4418695" cy="3976826"/>
          </a:xfrm>
          <a:prstGeom prst="rect">
            <a:avLst/>
          </a:prstGeom>
        </p:spPr>
      </p:pic>
    </p:spTree>
    <p:extLst>
      <p:ext uri="{BB962C8B-B14F-4D97-AF65-F5344CB8AC3E}">
        <p14:creationId xmlns:p14="http://schemas.microsoft.com/office/powerpoint/2010/main" val="3235308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B34261-7B1E-AD4B-9A84-DFA839962FEA}"/>
              </a:ext>
            </a:extLst>
          </p:cNvPr>
          <p:cNvSpPr>
            <a:spLocks noGrp="1"/>
          </p:cNvSpPr>
          <p:nvPr>
            <p:ph type="sldNum" sz="quarter" idx="12"/>
          </p:nvPr>
        </p:nvSpPr>
        <p:spPr/>
        <p:txBody>
          <a:bodyPr/>
          <a:lstStyle/>
          <a:p>
            <a:pPr>
              <a:defRPr/>
            </a:pPr>
            <a:fld id="{8C8B53A7-21D7-4990-A3BD-F06DCAE13504}" type="slidenum">
              <a:rPr lang="en-US" smtClean="0"/>
              <a:pPr>
                <a:defRPr/>
              </a:pPr>
              <a:t>13</a:t>
            </a:fld>
            <a:endParaRPr lang="en-US" dirty="0"/>
          </a:p>
        </p:txBody>
      </p:sp>
      <p:sp>
        <p:nvSpPr>
          <p:cNvPr id="6" name="Content Placeholder 2">
            <a:extLst>
              <a:ext uri="{FF2B5EF4-FFF2-40B4-BE49-F238E27FC236}">
                <a16:creationId xmlns:a16="http://schemas.microsoft.com/office/drawing/2014/main" id="{30956270-2F93-4847-B0F7-194024160C25}"/>
              </a:ext>
            </a:extLst>
          </p:cNvPr>
          <p:cNvSpPr txBox="1">
            <a:spLocks/>
          </p:cNvSpPr>
          <p:nvPr/>
        </p:nvSpPr>
        <p:spPr bwMode="auto">
          <a:xfrm>
            <a:off x="304800" y="457200"/>
            <a:ext cx="8534400" cy="4001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None/>
            </a:pPr>
            <a:r>
              <a:rPr lang="en-US" sz="3200" b="1" kern="0" dirty="0">
                <a:solidFill>
                  <a:srgbClr val="0D609C"/>
                </a:solidFill>
              </a:rPr>
              <a:t>Results: Comparisons with Measurements </a:t>
            </a:r>
            <a:endParaRPr lang="en-US" sz="3200" b="1" kern="0" baseline="-25000" dirty="0">
              <a:solidFill>
                <a:srgbClr val="0D609C"/>
              </a:solidFill>
            </a:endParaRPr>
          </a:p>
        </p:txBody>
      </p:sp>
      <p:pic>
        <p:nvPicPr>
          <p:cNvPr id="2" name="Content Placeholder 5" descr="A graph of a graph&#10;&#10;Description automatically generated with medium confidence">
            <a:extLst>
              <a:ext uri="{FF2B5EF4-FFF2-40B4-BE49-F238E27FC236}">
                <a16:creationId xmlns:a16="http://schemas.microsoft.com/office/drawing/2014/main" id="{D0EE9BCC-5D22-E703-31FB-9999BF124200}"/>
              </a:ext>
            </a:extLst>
          </p:cNvPr>
          <p:cNvPicPr>
            <a:picLocks noGrp="1" noChangeAspect="1"/>
          </p:cNvPicPr>
          <p:nvPr>
            <p:ph idx="1"/>
          </p:nvPr>
        </p:nvPicPr>
        <p:blipFill>
          <a:blip r:embed="rId3"/>
          <a:stretch>
            <a:fillRect/>
          </a:stretch>
        </p:blipFill>
        <p:spPr>
          <a:xfrm>
            <a:off x="4724400" y="1066800"/>
            <a:ext cx="3657600" cy="2743200"/>
          </a:xfrm>
        </p:spPr>
      </p:pic>
      <p:pic>
        <p:nvPicPr>
          <p:cNvPr id="5" name="Picture 4" descr="A graph with green and blue lines&#10;&#10;Description automatically generated">
            <a:extLst>
              <a:ext uri="{FF2B5EF4-FFF2-40B4-BE49-F238E27FC236}">
                <a16:creationId xmlns:a16="http://schemas.microsoft.com/office/drawing/2014/main" id="{9DB3348E-FB9F-1519-AC61-7221038C6545}"/>
              </a:ext>
            </a:extLst>
          </p:cNvPr>
          <p:cNvPicPr>
            <a:picLocks noChangeAspect="1"/>
          </p:cNvPicPr>
          <p:nvPr/>
        </p:nvPicPr>
        <p:blipFill>
          <a:blip r:embed="rId4"/>
          <a:stretch>
            <a:fillRect/>
          </a:stretch>
        </p:blipFill>
        <p:spPr>
          <a:xfrm>
            <a:off x="761998" y="3906690"/>
            <a:ext cx="3657600" cy="2743200"/>
          </a:xfrm>
          <a:prstGeom prst="rect">
            <a:avLst/>
          </a:prstGeom>
        </p:spPr>
      </p:pic>
      <p:pic>
        <p:nvPicPr>
          <p:cNvPr id="8" name="Picture 7" descr="A graph with blue lines and dots&#10;&#10;Description automatically generated">
            <a:extLst>
              <a:ext uri="{FF2B5EF4-FFF2-40B4-BE49-F238E27FC236}">
                <a16:creationId xmlns:a16="http://schemas.microsoft.com/office/drawing/2014/main" id="{E04FB118-528F-7801-FB00-B89B9FB4C2D4}"/>
              </a:ext>
            </a:extLst>
          </p:cNvPr>
          <p:cNvPicPr>
            <a:picLocks noChangeAspect="1"/>
          </p:cNvPicPr>
          <p:nvPr/>
        </p:nvPicPr>
        <p:blipFill>
          <a:blip r:embed="rId5"/>
          <a:stretch>
            <a:fillRect/>
          </a:stretch>
        </p:blipFill>
        <p:spPr>
          <a:xfrm>
            <a:off x="4724400" y="3870247"/>
            <a:ext cx="3657600" cy="2743200"/>
          </a:xfrm>
          <a:prstGeom prst="rect">
            <a:avLst/>
          </a:prstGeom>
        </p:spPr>
      </p:pic>
      <p:pic>
        <p:nvPicPr>
          <p:cNvPr id="9" name="Picture 8" descr="A map with a location&#10;&#10;Description automatically generated">
            <a:extLst>
              <a:ext uri="{FF2B5EF4-FFF2-40B4-BE49-F238E27FC236}">
                <a16:creationId xmlns:a16="http://schemas.microsoft.com/office/drawing/2014/main" id="{360BDEAF-0E0E-8E91-F829-4050F05C7384}"/>
              </a:ext>
            </a:extLst>
          </p:cNvPr>
          <p:cNvPicPr>
            <a:picLocks noChangeAspect="1"/>
          </p:cNvPicPr>
          <p:nvPr/>
        </p:nvPicPr>
        <p:blipFill rotWithShape="1">
          <a:blip r:embed="rId6"/>
          <a:srcRect l="19000" t="11232" r="16001" b="10321"/>
          <a:stretch/>
        </p:blipFill>
        <p:spPr>
          <a:xfrm>
            <a:off x="1219198" y="1146671"/>
            <a:ext cx="2743200" cy="2753393"/>
          </a:xfrm>
          <a:prstGeom prst="rect">
            <a:avLst/>
          </a:prstGeom>
        </p:spPr>
      </p:pic>
      <p:sp>
        <p:nvSpPr>
          <p:cNvPr id="10" name="TextBox 9">
            <a:extLst>
              <a:ext uri="{FF2B5EF4-FFF2-40B4-BE49-F238E27FC236}">
                <a16:creationId xmlns:a16="http://schemas.microsoft.com/office/drawing/2014/main" id="{238912E4-DBA0-A3CF-F3B3-B19CD9EBBD78}"/>
              </a:ext>
            </a:extLst>
          </p:cNvPr>
          <p:cNvSpPr txBox="1"/>
          <p:nvPr/>
        </p:nvSpPr>
        <p:spPr>
          <a:xfrm>
            <a:off x="5928670" y="1013179"/>
            <a:ext cx="1249060" cy="369332"/>
          </a:xfrm>
          <a:prstGeom prst="rect">
            <a:avLst/>
          </a:prstGeom>
          <a:noFill/>
        </p:spPr>
        <p:txBody>
          <a:bodyPr wrap="none" rtlCol="0">
            <a:spAutoFit/>
          </a:bodyPr>
          <a:lstStyle/>
          <a:p>
            <a:r>
              <a:rPr lang="en-US" dirty="0"/>
              <a:t>Downwind</a:t>
            </a:r>
          </a:p>
        </p:txBody>
      </p:sp>
      <p:sp>
        <p:nvSpPr>
          <p:cNvPr id="11" name="TextBox 10">
            <a:extLst>
              <a:ext uri="{FF2B5EF4-FFF2-40B4-BE49-F238E27FC236}">
                <a16:creationId xmlns:a16="http://schemas.microsoft.com/office/drawing/2014/main" id="{9B145CD0-1E99-0215-F221-03A269FAC4FA}"/>
              </a:ext>
            </a:extLst>
          </p:cNvPr>
          <p:cNvSpPr txBox="1"/>
          <p:nvPr/>
        </p:nvSpPr>
        <p:spPr>
          <a:xfrm>
            <a:off x="6223623" y="3815727"/>
            <a:ext cx="954107" cy="369332"/>
          </a:xfrm>
          <a:prstGeom prst="rect">
            <a:avLst/>
          </a:prstGeom>
          <a:noFill/>
        </p:spPr>
        <p:txBody>
          <a:bodyPr wrap="none" rtlCol="0">
            <a:spAutoFit/>
          </a:bodyPr>
          <a:lstStyle/>
          <a:p>
            <a:r>
              <a:rPr lang="en-US" dirty="0"/>
              <a:t>Upwind</a:t>
            </a:r>
          </a:p>
        </p:txBody>
      </p:sp>
      <p:sp>
        <p:nvSpPr>
          <p:cNvPr id="12" name="TextBox 11">
            <a:extLst>
              <a:ext uri="{FF2B5EF4-FFF2-40B4-BE49-F238E27FC236}">
                <a16:creationId xmlns:a16="http://schemas.microsoft.com/office/drawing/2014/main" id="{568032FF-436B-4B5E-35E4-7A1FC794212E}"/>
              </a:ext>
            </a:extLst>
          </p:cNvPr>
          <p:cNvSpPr txBox="1"/>
          <p:nvPr/>
        </p:nvSpPr>
        <p:spPr>
          <a:xfrm>
            <a:off x="2113744" y="3900064"/>
            <a:ext cx="954107" cy="369332"/>
          </a:xfrm>
          <a:prstGeom prst="rect">
            <a:avLst/>
          </a:prstGeom>
          <a:noFill/>
        </p:spPr>
        <p:txBody>
          <a:bodyPr wrap="none" rtlCol="0">
            <a:spAutoFit/>
          </a:bodyPr>
          <a:lstStyle/>
          <a:p>
            <a:r>
              <a:rPr lang="en-US" dirty="0"/>
              <a:t>Upwind</a:t>
            </a:r>
          </a:p>
        </p:txBody>
      </p:sp>
    </p:spTree>
    <p:extLst>
      <p:ext uri="{BB962C8B-B14F-4D97-AF65-F5344CB8AC3E}">
        <p14:creationId xmlns:p14="http://schemas.microsoft.com/office/powerpoint/2010/main" val="3668304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C6C06-CDBC-F14B-0B49-30FA683C34C0}"/>
              </a:ext>
            </a:extLst>
          </p:cNvPr>
          <p:cNvSpPr>
            <a:spLocks noGrp="1"/>
          </p:cNvSpPr>
          <p:nvPr>
            <p:ph type="title"/>
          </p:nvPr>
        </p:nvSpPr>
        <p:spPr>
          <a:xfrm>
            <a:off x="0" y="609600"/>
            <a:ext cx="9144000" cy="762000"/>
          </a:xfrm>
        </p:spPr>
        <p:txBody>
          <a:bodyPr/>
          <a:lstStyle/>
          <a:p>
            <a:r>
              <a:rPr lang="en-US" dirty="0"/>
              <a:t>Conclusion &amp; Future Work</a:t>
            </a:r>
          </a:p>
        </p:txBody>
      </p:sp>
      <p:sp>
        <p:nvSpPr>
          <p:cNvPr id="3" name="Content Placeholder 2">
            <a:extLst>
              <a:ext uri="{FF2B5EF4-FFF2-40B4-BE49-F238E27FC236}">
                <a16:creationId xmlns:a16="http://schemas.microsoft.com/office/drawing/2014/main" id="{BB9631D3-91A9-6560-6A5F-EA557C19097C}"/>
              </a:ext>
            </a:extLst>
          </p:cNvPr>
          <p:cNvSpPr>
            <a:spLocks noGrp="1"/>
          </p:cNvSpPr>
          <p:nvPr>
            <p:ph idx="1"/>
          </p:nvPr>
        </p:nvSpPr>
        <p:spPr>
          <a:xfrm>
            <a:off x="457200" y="1566862"/>
            <a:ext cx="8229600" cy="4714875"/>
          </a:xfrm>
        </p:spPr>
        <p:txBody>
          <a:bodyPr/>
          <a:lstStyle/>
          <a:p>
            <a:r>
              <a:rPr lang="en-US" dirty="0">
                <a:solidFill>
                  <a:schemeClr val="tx1"/>
                </a:solidFill>
              </a:rPr>
              <a:t>The coupling method shows a promising performance in the case we have evaluated.</a:t>
            </a:r>
          </a:p>
          <a:p>
            <a:r>
              <a:rPr lang="en-US" dirty="0">
                <a:solidFill>
                  <a:schemeClr val="tx1"/>
                </a:solidFill>
              </a:rPr>
              <a:t>Include the BlueSky framework to improve emission estimations.</a:t>
            </a:r>
          </a:p>
          <a:p>
            <a:r>
              <a:rPr lang="en-US" dirty="0">
                <a:solidFill>
                  <a:schemeClr val="tx1"/>
                </a:solidFill>
              </a:rPr>
              <a:t>Investigate differences between WRF-SFIRE and coupled WRF-SFIRE-CMAQ (resolutions, chemistry, etc.). </a:t>
            </a:r>
            <a:r>
              <a:rPr lang="en-US">
                <a:solidFill>
                  <a:schemeClr val="tx1"/>
                </a:solidFill>
              </a:rPr>
              <a:t>Consider WRF-SFIRE-Chem.</a:t>
            </a:r>
            <a:endParaRPr lang="en-US" dirty="0">
              <a:solidFill>
                <a:schemeClr val="tx1"/>
              </a:solidFill>
            </a:endParaRPr>
          </a:p>
          <a:p>
            <a:r>
              <a:rPr lang="en-US" dirty="0">
                <a:solidFill>
                  <a:schemeClr val="tx1"/>
                </a:solidFill>
              </a:rPr>
              <a:t>Construct the concentration fields between the centroid of burn units and the coupling surface (box model).</a:t>
            </a:r>
          </a:p>
          <a:p>
            <a:r>
              <a:rPr lang="en-US" dirty="0">
                <a:solidFill>
                  <a:schemeClr val="tx1"/>
                </a:solidFill>
              </a:rPr>
              <a:t>Couple other fire behavior models by using the method we presented (e.g., QUIC-FIRE)</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64DAB4E0-4E7A-8012-B6F5-69E9D6D27F5F}"/>
              </a:ext>
            </a:extLst>
          </p:cNvPr>
          <p:cNvSpPr>
            <a:spLocks noGrp="1"/>
          </p:cNvSpPr>
          <p:nvPr>
            <p:ph type="sldNum" sz="quarter" idx="12"/>
          </p:nvPr>
        </p:nvSpPr>
        <p:spPr/>
        <p:txBody>
          <a:bodyPr/>
          <a:lstStyle/>
          <a:p>
            <a:pPr>
              <a:defRPr/>
            </a:pPr>
            <a:fld id="{8C8B53A7-21D7-4990-A3BD-F06DCAE13504}" type="slidenum">
              <a:rPr lang="en-US" smtClean="0"/>
              <a:pPr>
                <a:defRPr/>
              </a:pPr>
              <a:t>14</a:t>
            </a:fld>
            <a:endParaRPr lang="en-US" dirty="0"/>
          </a:p>
        </p:txBody>
      </p:sp>
    </p:spTree>
    <p:extLst>
      <p:ext uri="{BB962C8B-B14F-4D97-AF65-F5344CB8AC3E}">
        <p14:creationId xmlns:p14="http://schemas.microsoft.com/office/powerpoint/2010/main" val="30125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E7125-E590-3111-9123-8B90092C79B1}"/>
              </a:ext>
            </a:extLst>
          </p:cNvPr>
          <p:cNvSpPr>
            <a:spLocks noGrp="1"/>
          </p:cNvSpPr>
          <p:nvPr>
            <p:ph type="title"/>
          </p:nvPr>
        </p:nvSpPr>
        <p:spPr>
          <a:xfrm>
            <a:off x="76200" y="3048000"/>
            <a:ext cx="9144000" cy="762000"/>
          </a:xfrm>
        </p:spPr>
        <p:txBody>
          <a:bodyPr/>
          <a:lstStyle/>
          <a:p>
            <a:r>
              <a:rPr lang="en-US" sz="4400" dirty="0"/>
              <a:t>Thanks for Listening!</a:t>
            </a:r>
          </a:p>
        </p:txBody>
      </p:sp>
      <p:sp>
        <p:nvSpPr>
          <p:cNvPr id="4" name="Slide Number Placeholder 3">
            <a:extLst>
              <a:ext uri="{FF2B5EF4-FFF2-40B4-BE49-F238E27FC236}">
                <a16:creationId xmlns:a16="http://schemas.microsoft.com/office/drawing/2014/main" id="{566DE5A9-81C0-4EBD-C647-FB844EABAB31}"/>
              </a:ext>
            </a:extLst>
          </p:cNvPr>
          <p:cNvSpPr>
            <a:spLocks noGrp="1"/>
          </p:cNvSpPr>
          <p:nvPr>
            <p:ph type="sldNum" sz="quarter" idx="12"/>
          </p:nvPr>
        </p:nvSpPr>
        <p:spPr/>
        <p:txBody>
          <a:bodyPr/>
          <a:lstStyle/>
          <a:p>
            <a:pPr>
              <a:defRPr/>
            </a:pPr>
            <a:fld id="{8C8B53A7-21D7-4990-A3BD-F06DCAE13504}" type="slidenum">
              <a:rPr lang="en-US" smtClean="0"/>
              <a:pPr>
                <a:defRPr/>
              </a:pPr>
              <a:t>15</a:t>
            </a:fld>
            <a:endParaRPr lang="en-US" dirty="0"/>
          </a:p>
        </p:txBody>
      </p:sp>
    </p:spTree>
    <p:extLst>
      <p:ext uri="{BB962C8B-B14F-4D97-AF65-F5344CB8AC3E}">
        <p14:creationId xmlns:p14="http://schemas.microsoft.com/office/powerpoint/2010/main" val="13524500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AA077-E1E0-592F-E8B0-0250F7C8705E}"/>
              </a:ext>
            </a:extLst>
          </p:cNvPr>
          <p:cNvSpPr>
            <a:spLocks noGrp="1"/>
          </p:cNvSpPr>
          <p:nvPr>
            <p:ph type="title"/>
          </p:nvPr>
        </p:nvSpPr>
        <p:spPr/>
        <p:txBody>
          <a:bodyPr/>
          <a:lstStyle/>
          <a:p>
            <a:r>
              <a:rPr lang="en-US" dirty="0"/>
              <a:t>Supplementary Materials</a:t>
            </a:r>
          </a:p>
        </p:txBody>
      </p:sp>
      <p:sp>
        <p:nvSpPr>
          <p:cNvPr id="3" name="Content Placeholder 2">
            <a:extLst>
              <a:ext uri="{FF2B5EF4-FFF2-40B4-BE49-F238E27FC236}">
                <a16:creationId xmlns:a16="http://schemas.microsoft.com/office/drawing/2014/main" id="{3F6E1BED-28A1-EBD5-339A-5A967708070A}"/>
              </a:ext>
            </a:extLst>
          </p:cNvPr>
          <p:cNvSpPr>
            <a:spLocks noGrp="1"/>
          </p:cNvSpPr>
          <p:nvPr>
            <p:ph idx="1"/>
          </p:nvPr>
        </p:nvSpPr>
        <p:spPr>
          <a:xfrm>
            <a:off x="457200" y="1606479"/>
            <a:ext cx="8229600" cy="4221163"/>
          </a:xfrm>
        </p:spPr>
        <p:txBody>
          <a:bodyPr/>
          <a:lstStyle/>
          <a:p>
            <a:r>
              <a:rPr lang="en-US" dirty="0"/>
              <a:t>Species Mapping</a:t>
            </a:r>
          </a:p>
          <a:p>
            <a:endParaRPr lang="en-US" dirty="0"/>
          </a:p>
        </p:txBody>
      </p:sp>
      <p:sp>
        <p:nvSpPr>
          <p:cNvPr id="4" name="Slide Number Placeholder 3">
            <a:extLst>
              <a:ext uri="{FF2B5EF4-FFF2-40B4-BE49-F238E27FC236}">
                <a16:creationId xmlns:a16="http://schemas.microsoft.com/office/drawing/2014/main" id="{B6AD253D-9F18-24EC-4889-0DF30F4072D2}"/>
              </a:ext>
            </a:extLst>
          </p:cNvPr>
          <p:cNvSpPr>
            <a:spLocks noGrp="1"/>
          </p:cNvSpPr>
          <p:nvPr>
            <p:ph type="sldNum" sz="quarter" idx="12"/>
          </p:nvPr>
        </p:nvSpPr>
        <p:spPr/>
        <p:txBody>
          <a:bodyPr/>
          <a:lstStyle/>
          <a:p>
            <a:pPr>
              <a:defRPr/>
            </a:pPr>
            <a:fld id="{8C8B53A7-21D7-4990-A3BD-F06DCAE13504}" type="slidenum">
              <a:rPr lang="en-US" smtClean="0"/>
              <a:pPr>
                <a:defRPr/>
              </a:pPr>
              <a:t>16</a:t>
            </a:fld>
            <a:endParaRPr lang="en-US" dirty="0"/>
          </a:p>
        </p:txBody>
      </p:sp>
      <p:graphicFrame>
        <p:nvGraphicFramePr>
          <p:cNvPr id="6" name="Table 5">
            <a:extLst>
              <a:ext uri="{FF2B5EF4-FFF2-40B4-BE49-F238E27FC236}">
                <a16:creationId xmlns:a16="http://schemas.microsoft.com/office/drawing/2014/main" id="{EA5EB803-CD0D-ABBA-4FA0-038984D6F47E}"/>
              </a:ext>
            </a:extLst>
          </p:cNvPr>
          <p:cNvGraphicFramePr>
            <a:graphicFrameLocks noGrp="1"/>
          </p:cNvGraphicFramePr>
          <p:nvPr>
            <p:extLst>
              <p:ext uri="{D42A27DB-BD31-4B8C-83A1-F6EECF244321}">
                <p14:modId xmlns:p14="http://schemas.microsoft.com/office/powerpoint/2010/main" val="11459115"/>
              </p:ext>
            </p:extLst>
          </p:nvPr>
        </p:nvGraphicFramePr>
        <p:xfrm>
          <a:off x="914400" y="2277921"/>
          <a:ext cx="7543800" cy="3708400"/>
        </p:xfrm>
        <a:graphic>
          <a:graphicData uri="http://schemas.openxmlformats.org/drawingml/2006/table">
            <a:tbl>
              <a:tblPr firstRow="1" bandRow="1">
                <a:tableStyleId>{5C22544A-7EE6-4342-B048-85BDC9FD1C3A}</a:tableStyleId>
              </a:tblPr>
              <a:tblGrid>
                <a:gridCol w="1885950">
                  <a:extLst>
                    <a:ext uri="{9D8B030D-6E8A-4147-A177-3AD203B41FA5}">
                      <a16:colId xmlns:a16="http://schemas.microsoft.com/office/drawing/2014/main" val="854730465"/>
                    </a:ext>
                  </a:extLst>
                </a:gridCol>
                <a:gridCol w="1885950">
                  <a:extLst>
                    <a:ext uri="{9D8B030D-6E8A-4147-A177-3AD203B41FA5}">
                      <a16:colId xmlns:a16="http://schemas.microsoft.com/office/drawing/2014/main" val="2749798464"/>
                    </a:ext>
                  </a:extLst>
                </a:gridCol>
                <a:gridCol w="1885950">
                  <a:extLst>
                    <a:ext uri="{9D8B030D-6E8A-4147-A177-3AD203B41FA5}">
                      <a16:colId xmlns:a16="http://schemas.microsoft.com/office/drawing/2014/main" val="3995553460"/>
                    </a:ext>
                  </a:extLst>
                </a:gridCol>
                <a:gridCol w="1885950">
                  <a:extLst>
                    <a:ext uri="{9D8B030D-6E8A-4147-A177-3AD203B41FA5}">
                      <a16:colId xmlns:a16="http://schemas.microsoft.com/office/drawing/2014/main" val="3096420162"/>
                    </a:ext>
                  </a:extLst>
                </a:gridCol>
              </a:tblGrid>
              <a:tr h="370840">
                <a:tc>
                  <a:txBody>
                    <a:bodyPr/>
                    <a:lstStyle/>
                    <a:p>
                      <a:pPr algn="ctr"/>
                      <a:r>
                        <a:rPr lang="en-US" dirty="0"/>
                        <a:t>CMAQ AERO7</a:t>
                      </a:r>
                    </a:p>
                  </a:txBody>
                  <a:tcPr/>
                </a:tc>
                <a:tc>
                  <a:txBody>
                    <a:bodyPr/>
                    <a:lstStyle/>
                    <a:p>
                      <a:pPr algn="ctr"/>
                      <a:r>
                        <a:rPr lang="en-US" dirty="0"/>
                        <a:t>WRF-SFIRE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CMAQ AERO7</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WRF-SFIRE</a:t>
                      </a:r>
                    </a:p>
                  </a:txBody>
                  <a:tcPr/>
                </a:tc>
                <a:extLst>
                  <a:ext uri="{0D108BD9-81ED-4DB2-BD59-A6C34878D82A}">
                    <a16:rowId xmlns:a16="http://schemas.microsoft.com/office/drawing/2014/main" val="3518314085"/>
                  </a:ext>
                </a:extLst>
              </a:tr>
              <a:tr h="370840">
                <a:tc>
                  <a:txBody>
                    <a:bodyPr/>
                    <a:lstStyle/>
                    <a:p>
                      <a:pPr algn="ctr"/>
                      <a:r>
                        <a:rPr lang="en-US" dirty="0"/>
                        <a:t>PMC</a:t>
                      </a:r>
                    </a:p>
                  </a:txBody>
                  <a:tcPr/>
                </a:tc>
                <a:tc>
                  <a:txBody>
                    <a:bodyPr/>
                    <a:lstStyle/>
                    <a:p>
                      <a:pPr algn="ctr"/>
                      <a:r>
                        <a:rPr lang="en-US" dirty="0"/>
                        <a:t>0.248 PM</a:t>
                      </a:r>
                      <a:r>
                        <a:rPr lang="en-US" baseline="-25000" dirty="0"/>
                        <a:t>2.5</a:t>
                      </a:r>
                    </a:p>
                  </a:txBody>
                  <a:tcPr/>
                </a:tc>
                <a:tc>
                  <a:txBody>
                    <a:bodyPr/>
                    <a:lstStyle/>
                    <a:p>
                      <a:pPr algn="ctr"/>
                      <a:r>
                        <a:rPr lang="en-US" dirty="0"/>
                        <a:t>PNA</a:t>
                      </a:r>
                    </a:p>
                  </a:txBody>
                  <a:tcPr/>
                </a:tc>
                <a:tc>
                  <a:txBody>
                    <a:bodyPr/>
                    <a:lstStyle/>
                    <a:p>
                      <a:pPr algn="ctr"/>
                      <a:r>
                        <a:rPr lang="en-US" dirty="0"/>
                        <a:t>0.00135 PM</a:t>
                      </a:r>
                      <a:r>
                        <a:rPr lang="en-US" baseline="-25000" dirty="0"/>
                        <a:t>2.5</a:t>
                      </a:r>
                      <a:endParaRPr lang="en-US" dirty="0"/>
                    </a:p>
                  </a:txBody>
                  <a:tcPr/>
                </a:tc>
                <a:extLst>
                  <a:ext uri="{0D108BD9-81ED-4DB2-BD59-A6C34878D82A}">
                    <a16:rowId xmlns:a16="http://schemas.microsoft.com/office/drawing/2014/main" val="2018952241"/>
                  </a:ext>
                </a:extLst>
              </a:tr>
              <a:tr h="370840">
                <a:tc>
                  <a:txBody>
                    <a:bodyPr/>
                    <a:lstStyle/>
                    <a:p>
                      <a:pPr algn="ctr"/>
                      <a:r>
                        <a:rPr lang="en-US" dirty="0"/>
                        <a:t>PAL</a:t>
                      </a:r>
                    </a:p>
                  </a:txBody>
                  <a:tcPr/>
                </a:tc>
                <a:tc>
                  <a:txBody>
                    <a:bodyPr/>
                    <a:lstStyle/>
                    <a:p>
                      <a:pPr algn="ctr"/>
                      <a:r>
                        <a:rPr lang="en-US" dirty="0"/>
                        <a:t>4.6e-4 PM</a:t>
                      </a:r>
                      <a:r>
                        <a:rPr lang="en-US" baseline="-25000" dirty="0"/>
                        <a:t>2.5</a:t>
                      </a:r>
                      <a:endParaRPr lang="en-US" dirty="0"/>
                    </a:p>
                  </a:txBody>
                  <a:tcPr/>
                </a:tc>
                <a:tc>
                  <a:txBody>
                    <a:bodyPr/>
                    <a:lstStyle/>
                    <a:p>
                      <a:pPr algn="ctr"/>
                      <a:r>
                        <a:rPr lang="en-US" dirty="0"/>
                        <a:t>PNCOM</a:t>
                      </a:r>
                    </a:p>
                  </a:txBody>
                  <a:tcPr/>
                </a:tc>
                <a:tc>
                  <a:txBody>
                    <a:bodyPr/>
                    <a:lstStyle/>
                    <a:p>
                      <a:pPr algn="ctr"/>
                      <a:r>
                        <a:rPr lang="en-US" dirty="0"/>
                        <a:t>0.3513 PM</a:t>
                      </a:r>
                      <a:r>
                        <a:rPr lang="en-US" baseline="-25000" dirty="0"/>
                        <a:t>2.5</a:t>
                      </a:r>
                      <a:endParaRPr lang="en-US" dirty="0"/>
                    </a:p>
                  </a:txBody>
                  <a:tcPr/>
                </a:tc>
                <a:extLst>
                  <a:ext uri="{0D108BD9-81ED-4DB2-BD59-A6C34878D82A}">
                    <a16:rowId xmlns:a16="http://schemas.microsoft.com/office/drawing/2014/main" val="4257052024"/>
                  </a:ext>
                </a:extLst>
              </a:tr>
              <a:tr h="370840">
                <a:tc>
                  <a:txBody>
                    <a:bodyPr/>
                    <a:lstStyle/>
                    <a:p>
                      <a:pPr algn="ctr"/>
                      <a:r>
                        <a:rPr lang="en-US" dirty="0"/>
                        <a:t>PCA</a:t>
                      </a:r>
                    </a:p>
                  </a:txBody>
                  <a:tcPr/>
                </a:tc>
                <a:tc>
                  <a:txBody>
                    <a:bodyPr/>
                    <a:lstStyle/>
                    <a:p>
                      <a:pPr algn="ctr"/>
                      <a:r>
                        <a:rPr lang="en-US" dirty="0"/>
                        <a:t>7.2e-4 PM</a:t>
                      </a:r>
                      <a:r>
                        <a:rPr lang="en-US" baseline="-25000" dirty="0"/>
                        <a:t>2.5</a:t>
                      </a:r>
                      <a:endParaRPr lang="en-US" dirty="0"/>
                    </a:p>
                  </a:txBody>
                  <a:tcPr/>
                </a:tc>
                <a:tc>
                  <a:txBody>
                    <a:bodyPr/>
                    <a:lstStyle/>
                    <a:p>
                      <a:pPr algn="ctr"/>
                      <a:r>
                        <a:rPr lang="en-US" dirty="0"/>
                        <a:t>PNH4</a:t>
                      </a:r>
                    </a:p>
                  </a:txBody>
                  <a:tcPr/>
                </a:tc>
                <a:tc>
                  <a:txBody>
                    <a:bodyPr/>
                    <a:lstStyle/>
                    <a:p>
                      <a:pPr algn="ctr"/>
                      <a:r>
                        <a:rPr lang="en-US" dirty="0"/>
                        <a:t>0.0034 PM</a:t>
                      </a:r>
                      <a:r>
                        <a:rPr lang="en-US" baseline="-25000" dirty="0"/>
                        <a:t>2.5</a:t>
                      </a:r>
                      <a:endParaRPr lang="en-US" dirty="0"/>
                    </a:p>
                  </a:txBody>
                  <a:tcPr/>
                </a:tc>
                <a:extLst>
                  <a:ext uri="{0D108BD9-81ED-4DB2-BD59-A6C34878D82A}">
                    <a16:rowId xmlns:a16="http://schemas.microsoft.com/office/drawing/2014/main" val="2952644464"/>
                  </a:ext>
                </a:extLst>
              </a:tr>
              <a:tr h="370840">
                <a:tc>
                  <a:txBody>
                    <a:bodyPr/>
                    <a:lstStyle/>
                    <a:p>
                      <a:pPr algn="ctr"/>
                      <a:r>
                        <a:rPr lang="en-US" dirty="0"/>
                        <a:t>PCL</a:t>
                      </a:r>
                    </a:p>
                  </a:txBody>
                  <a:tcPr/>
                </a:tc>
                <a:tc>
                  <a:txBody>
                    <a:bodyPr/>
                    <a:lstStyle/>
                    <a:p>
                      <a:pPr algn="ctr"/>
                      <a:r>
                        <a:rPr lang="en-US" dirty="0"/>
                        <a:t>0.0024 PM</a:t>
                      </a:r>
                      <a:r>
                        <a:rPr lang="en-US" baseline="-25000" dirty="0"/>
                        <a:t>2.5</a:t>
                      </a:r>
                      <a:endParaRPr lang="en-US" dirty="0"/>
                    </a:p>
                  </a:txBody>
                  <a:tcPr/>
                </a:tc>
                <a:tc>
                  <a:txBody>
                    <a:bodyPr/>
                    <a:lstStyle/>
                    <a:p>
                      <a:pPr algn="ctr"/>
                      <a:r>
                        <a:rPr lang="en-US" dirty="0"/>
                        <a:t>PNO3</a:t>
                      </a:r>
                    </a:p>
                  </a:txBody>
                  <a:tcPr/>
                </a:tc>
                <a:tc>
                  <a:txBody>
                    <a:bodyPr/>
                    <a:lstStyle/>
                    <a:p>
                      <a:pPr algn="ctr"/>
                      <a:r>
                        <a:rPr lang="en-US" dirty="0"/>
                        <a:t>0.011 PM</a:t>
                      </a:r>
                      <a:r>
                        <a:rPr lang="en-US" baseline="-25000" dirty="0"/>
                        <a:t>2.5</a:t>
                      </a:r>
                      <a:endParaRPr lang="en-US" dirty="0"/>
                    </a:p>
                  </a:txBody>
                  <a:tcPr/>
                </a:tc>
                <a:extLst>
                  <a:ext uri="{0D108BD9-81ED-4DB2-BD59-A6C34878D82A}">
                    <a16:rowId xmlns:a16="http://schemas.microsoft.com/office/drawing/2014/main" val="1980880216"/>
                  </a:ext>
                </a:extLst>
              </a:tr>
              <a:tr h="370840">
                <a:tc>
                  <a:txBody>
                    <a:bodyPr/>
                    <a:lstStyle/>
                    <a:p>
                      <a:pPr algn="ctr"/>
                      <a:r>
                        <a:rPr lang="en-US" dirty="0"/>
                        <a:t>PEC</a:t>
                      </a:r>
                    </a:p>
                  </a:txBody>
                  <a:tcPr/>
                </a:tc>
                <a:tc>
                  <a:txBody>
                    <a:bodyPr/>
                    <a:lstStyle/>
                    <a:p>
                      <a:pPr algn="ctr"/>
                      <a:r>
                        <a:rPr lang="en-US" dirty="0"/>
                        <a:t>0.1093 PM</a:t>
                      </a:r>
                      <a:r>
                        <a:rPr lang="en-US" baseline="-25000" dirty="0"/>
                        <a:t>2.5</a:t>
                      </a:r>
                      <a:endParaRPr lang="en-US" dirty="0"/>
                    </a:p>
                  </a:txBody>
                  <a:tcPr/>
                </a:tc>
                <a:tc>
                  <a:txBody>
                    <a:bodyPr/>
                    <a:lstStyle/>
                    <a:p>
                      <a:pPr algn="ctr"/>
                      <a:r>
                        <a:rPr lang="en-US" dirty="0"/>
                        <a:t>POC</a:t>
                      </a:r>
                    </a:p>
                  </a:txBody>
                  <a:tcPr/>
                </a:tc>
                <a:tc>
                  <a:txBody>
                    <a:bodyPr/>
                    <a:lstStyle/>
                    <a:p>
                      <a:pPr algn="ctr"/>
                      <a:r>
                        <a:rPr lang="en-US" dirty="0"/>
                        <a:t>0.5019 PM</a:t>
                      </a:r>
                      <a:r>
                        <a:rPr lang="en-US" baseline="-25000" dirty="0"/>
                        <a:t>2.5</a:t>
                      </a:r>
                      <a:endParaRPr lang="en-US" dirty="0"/>
                    </a:p>
                  </a:txBody>
                  <a:tcPr/>
                </a:tc>
                <a:extLst>
                  <a:ext uri="{0D108BD9-81ED-4DB2-BD59-A6C34878D82A}">
                    <a16:rowId xmlns:a16="http://schemas.microsoft.com/office/drawing/2014/main" val="2976992944"/>
                  </a:ext>
                </a:extLst>
              </a:tr>
              <a:tr h="370840">
                <a:tc>
                  <a:txBody>
                    <a:bodyPr/>
                    <a:lstStyle/>
                    <a:p>
                      <a:pPr algn="ctr"/>
                      <a:r>
                        <a:rPr lang="en-US" dirty="0"/>
                        <a:t>PFE</a:t>
                      </a:r>
                    </a:p>
                  </a:txBody>
                  <a:tcPr/>
                </a:tc>
                <a:tc>
                  <a:txBody>
                    <a:bodyPr/>
                    <a:lstStyle/>
                    <a:p>
                      <a:pPr algn="ctr"/>
                      <a:r>
                        <a:rPr lang="en-US" dirty="0"/>
                        <a:t>4.45e-4 PM</a:t>
                      </a:r>
                      <a:r>
                        <a:rPr lang="en-US" baseline="-25000" dirty="0"/>
                        <a:t>2.5</a:t>
                      </a:r>
                      <a:endParaRPr lang="en-US" dirty="0"/>
                    </a:p>
                  </a:txBody>
                  <a:tcPr/>
                </a:tc>
                <a:tc>
                  <a:txBody>
                    <a:bodyPr/>
                    <a:lstStyle/>
                    <a:p>
                      <a:pPr algn="ctr"/>
                      <a:r>
                        <a:rPr lang="en-US" dirty="0"/>
                        <a:t>PSI</a:t>
                      </a:r>
                    </a:p>
                  </a:txBody>
                  <a:tcPr/>
                </a:tc>
                <a:tc>
                  <a:txBody>
                    <a:bodyPr/>
                    <a:lstStyle/>
                    <a:p>
                      <a:pPr algn="ctr"/>
                      <a:r>
                        <a:rPr lang="en-US" dirty="0"/>
                        <a:t>1e-4 PM</a:t>
                      </a:r>
                      <a:r>
                        <a:rPr lang="en-US" baseline="-25000" dirty="0"/>
                        <a:t>2.5</a:t>
                      </a:r>
                      <a:endParaRPr lang="en-US" dirty="0"/>
                    </a:p>
                  </a:txBody>
                  <a:tcPr/>
                </a:tc>
                <a:extLst>
                  <a:ext uri="{0D108BD9-81ED-4DB2-BD59-A6C34878D82A}">
                    <a16:rowId xmlns:a16="http://schemas.microsoft.com/office/drawing/2014/main" val="3118104004"/>
                  </a:ext>
                </a:extLst>
              </a:tr>
              <a:tr h="370840">
                <a:tc>
                  <a:txBody>
                    <a:bodyPr/>
                    <a:lstStyle/>
                    <a:p>
                      <a:pPr algn="ctr"/>
                      <a:r>
                        <a:rPr lang="en-US" dirty="0"/>
                        <a:t>PK</a:t>
                      </a:r>
                    </a:p>
                  </a:txBody>
                  <a:tcPr/>
                </a:tc>
                <a:tc>
                  <a:txBody>
                    <a:bodyPr/>
                    <a:lstStyle/>
                    <a:p>
                      <a:pPr algn="ctr"/>
                      <a:r>
                        <a:rPr lang="en-US" dirty="0"/>
                        <a:t>0.00135 PM</a:t>
                      </a:r>
                      <a:r>
                        <a:rPr lang="en-US" baseline="-25000" dirty="0"/>
                        <a:t>2.5</a:t>
                      </a:r>
                      <a:endParaRPr lang="en-US" dirty="0"/>
                    </a:p>
                  </a:txBody>
                  <a:tcPr/>
                </a:tc>
                <a:tc>
                  <a:txBody>
                    <a:bodyPr/>
                    <a:lstStyle/>
                    <a:p>
                      <a:pPr algn="ctr"/>
                      <a:r>
                        <a:rPr lang="en-US" dirty="0"/>
                        <a:t>PSO4</a:t>
                      </a:r>
                    </a:p>
                  </a:txBody>
                  <a:tcPr/>
                </a:tc>
                <a:tc>
                  <a:txBody>
                    <a:bodyPr/>
                    <a:lstStyle/>
                    <a:p>
                      <a:pPr algn="ctr"/>
                      <a:r>
                        <a:rPr lang="en-US" dirty="0"/>
                        <a:t>0.0033 PM</a:t>
                      </a:r>
                      <a:r>
                        <a:rPr lang="en-US" baseline="-25000" dirty="0"/>
                        <a:t>2.5</a:t>
                      </a:r>
                      <a:endParaRPr lang="en-US" dirty="0"/>
                    </a:p>
                  </a:txBody>
                  <a:tcPr/>
                </a:tc>
                <a:extLst>
                  <a:ext uri="{0D108BD9-81ED-4DB2-BD59-A6C34878D82A}">
                    <a16:rowId xmlns:a16="http://schemas.microsoft.com/office/drawing/2014/main" val="3064451170"/>
                  </a:ext>
                </a:extLst>
              </a:tr>
              <a:tr h="370840">
                <a:tc>
                  <a:txBody>
                    <a:bodyPr/>
                    <a:lstStyle/>
                    <a:p>
                      <a:pPr algn="ctr"/>
                      <a:r>
                        <a:rPr lang="en-US" dirty="0"/>
                        <a:t>PMN</a:t>
                      </a:r>
                    </a:p>
                  </a:txBody>
                  <a:tcPr/>
                </a:tc>
                <a:tc>
                  <a:txBody>
                    <a:bodyPr/>
                    <a:lstStyle/>
                    <a:p>
                      <a:pPr algn="ctr"/>
                      <a:r>
                        <a:rPr lang="en-US" dirty="0"/>
                        <a:t>1.1e-4 PM</a:t>
                      </a:r>
                      <a:r>
                        <a:rPr lang="en-US" baseline="-25000" dirty="0"/>
                        <a:t>2.5</a:t>
                      </a:r>
                      <a:endParaRPr lang="en-US" dirty="0"/>
                    </a:p>
                  </a:txBody>
                  <a:tcPr/>
                </a:tc>
                <a:tc>
                  <a:txBody>
                    <a:bodyPr/>
                    <a:lstStyle/>
                    <a:p>
                      <a:pPr algn="ctr"/>
                      <a:r>
                        <a:rPr lang="en-US" dirty="0"/>
                        <a:t>PTI</a:t>
                      </a:r>
                    </a:p>
                  </a:txBody>
                  <a:tcPr/>
                </a:tc>
                <a:tc>
                  <a:txBody>
                    <a:bodyPr/>
                    <a:lstStyle/>
                    <a:p>
                      <a:pPr algn="ctr"/>
                      <a:r>
                        <a:rPr lang="en-US" dirty="0"/>
                        <a:t>6.7e-4 PM</a:t>
                      </a:r>
                      <a:r>
                        <a:rPr lang="en-US" baseline="-25000" dirty="0"/>
                        <a:t>2.5</a:t>
                      </a:r>
                      <a:endParaRPr lang="en-US" dirty="0"/>
                    </a:p>
                  </a:txBody>
                  <a:tcPr/>
                </a:tc>
                <a:extLst>
                  <a:ext uri="{0D108BD9-81ED-4DB2-BD59-A6C34878D82A}">
                    <a16:rowId xmlns:a16="http://schemas.microsoft.com/office/drawing/2014/main" val="2539608993"/>
                  </a:ext>
                </a:extLst>
              </a:tr>
              <a:tr h="370840">
                <a:tc>
                  <a:txBody>
                    <a:bodyPr/>
                    <a:lstStyle/>
                    <a:p>
                      <a:pPr algn="ctr"/>
                      <a:r>
                        <a:rPr lang="en-US" dirty="0"/>
                        <a:t>PMOTHR</a:t>
                      </a:r>
                    </a:p>
                  </a:txBody>
                  <a:tcPr/>
                </a:tc>
                <a:tc>
                  <a:txBody>
                    <a:bodyPr/>
                    <a:lstStyle/>
                    <a:p>
                      <a:pPr algn="ctr"/>
                      <a:r>
                        <a:rPr lang="en-US" dirty="0"/>
                        <a:t>0.0125 PM</a:t>
                      </a:r>
                      <a:r>
                        <a:rPr lang="en-US" baseline="-25000" dirty="0"/>
                        <a:t>2.5</a:t>
                      </a:r>
                      <a:endParaRPr lang="en-US" dirty="0"/>
                    </a:p>
                  </a:txBody>
                  <a:tcPr/>
                </a:tc>
                <a:tc>
                  <a:txBody>
                    <a:bodyPr/>
                    <a:lstStyle/>
                    <a:p>
                      <a:pPr algn="ctr"/>
                      <a:endParaRPr lang="en-US"/>
                    </a:p>
                  </a:txBody>
                  <a:tcPr/>
                </a:tc>
                <a:tc>
                  <a:txBody>
                    <a:bodyPr/>
                    <a:lstStyle/>
                    <a:p>
                      <a:pPr algn="ctr"/>
                      <a:endParaRPr lang="en-US" dirty="0"/>
                    </a:p>
                  </a:txBody>
                  <a:tcPr/>
                </a:tc>
                <a:extLst>
                  <a:ext uri="{0D108BD9-81ED-4DB2-BD59-A6C34878D82A}">
                    <a16:rowId xmlns:a16="http://schemas.microsoft.com/office/drawing/2014/main" val="113162171"/>
                  </a:ext>
                </a:extLst>
              </a:tr>
            </a:tbl>
          </a:graphicData>
        </a:graphic>
      </p:graphicFrame>
    </p:spTree>
    <p:extLst>
      <p:ext uri="{BB962C8B-B14F-4D97-AF65-F5344CB8AC3E}">
        <p14:creationId xmlns:p14="http://schemas.microsoft.com/office/powerpoint/2010/main" val="34587801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745A4-0CEB-6CC1-0637-4EBD0844A066}"/>
              </a:ext>
            </a:extLst>
          </p:cNvPr>
          <p:cNvSpPr>
            <a:spLocks noGrp="1"/>
          </p:cNvSpPr>
          <p:nvPr>
            <p:ph type="title"/>
          </p:nvPr>
        </p:nvSpPr>
        <p:spPr/>
        <p:txBody>
          <a:bodyPr/>
          <a:lstStyle/>
          <a:p>
            <a:r>
              <a:rPr lang="en-US" dirty="0"/>
              <a:t>Measurements</a:t>
            </a:r>
          </a:p>
        </p:txBody>
      </p:sp>
      <p:sp>
        <p:nvSpPr>
          <p:cNvPr id="4" name="Slide Number Placeholder 3">
            <a:extLst>
              <a:ext uri="{FF2B5EF4-FFF2-40B4-BE49-F238E27FC236}">
                <a16:creationId xmlns:a16="http://schemas.microsoft.com/office/drawing/2014/main" id="{94F09475-E93D-4DC1-4E73-28AB6F58D568}"/>
              </a:ext>
            </a:extLst>
          </p:cNvPr>
          <p:cNvSpPr>
            <a:spLocks noGrp="1"/>
          </p:cNvSpPr>
          <p:nvPr>
            <p:ph type="sldNum" sz="quarter" idx="12"/>
          </p:nvPr>
        </p:nvSpPr>
        <p:spPr/>
        <p:txBody>
          <a:bodyPr/>
          <a:lstStyle/>
          <a:p>
            <a:pPr>
              <a:defRPr/>
            </a:pPr>
            <a:fld id="{8C8B53A7-21D7-4990-A3BD-F06DCAE13504}" type="slidenum">
              <a:rPr lang="en-US" smtClean="0"/>
              <a:pPr>
                <a:defRPr/>
              </a:pPr>
              <a:t>17</a:t>
            </a:fld>
            <a:endParaRPr lang="en-US" dirty="0"/>
          </a:p>
        </p:txBody>
      </p:sp>
      <p:pic>
        <p:nvPicPr>
          <p:cNvPr id="5" name="Picture 4" descr="A graph of a diagram&#10;&#10;Description automatically generated with medium confidence">
            <a:extLst>
              <a:ext uri="{FF2B5EF4-FFF2-40B4-BE49-F238E27FC236}">
                <a16:creationId xmlns:a16="http://schemas.microsoft.com/office/drawing/2014/main" id="{F1D308E5-D885-F688-4933-0AE78CA96032}"/>
              </a:ext>
            </a:extLst>
          </p:cNvPr>
          <p:cNvPicPr>
            <a:picLocks noChangeAspect="1"/>
          </p:cNvPicPr>
          <p:nvPr/>
        </p:nvPicPr>
        <p:blipFill>
          <a:blip r:embed="rId2"/>
          <a:stretch>
            <a:fillRect/>
          </a:stretch>
        </p:blipFill>
        <p:spPr>
          <a:xfrm>
            <a:off x="1333500" y="1533525"/>
            <a:ext cx="6477000" cy="4857750"/>
          </a:xfrm>
          <a:prstGeom prst="rect">
            <a:avLst/>
          </a:prstGeom>
        </p:spPr>
      </p:pic>
    </p:spTree>
    <p:extLst>
      <p:ext uri="{BB962C8B-B14F-4D97-AF65-F5344CB8AC3E}">
        <p14:creationId xmlns:p14="http://schemas.microsoft.com/office/powerpoint/2010/main" val="2627091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4B3FF-1FA5-47BE-254B-E28AC0AE4BCF}"/>
              </a:ext>
            </a:extLst>
          </p:cNvPr>
          <p:cNvSpPr>
            <a:spLocks noGrp="1"/>
          </p:cNvSpPr>
          <p:nvPr>
            <p:ph type="title"/>
          </p:nvPr>
        </p:nvSpPr>
        <p:spPr/>
        <p:txBody>
          <a:bodyPr/>
          <a:lstStyle/>
          <a:p>
            <a:r>
              <a:rPr lang="en-US" dirty="0"/>
              <a:t>Wind Evaluation</a:t>
            </a:r>
          </a:p>
        </p:txBody>
      </p:sp>
      <p:pic>
        <p:nvPicPr>
          <p:cNvPr id="6" name="Content Placeholder 5" descr="A diagram of different colored circles&#10;&#10;Description automatically generated">
            <a:extLst>
              <a:ext uri="{FF2B5EF4-FFF2-40B4-BE49-F238E27FC236}">
                <a16:creationId xmlns:a16="http://schemas.microsoft.com/office/drawing/2014/main" id="{6A14DDF5-6086-1C0F-E61F-38D1DCE51F71}"/>
              </a:ext>
            </a:extLst>
          </p:cNvPr>
          <p:cNvPicPr>
            <a:picLocks noGrp="1" noChangeAspect="1"/>
          </p:cNvPicPr>
          <p:nvPr>
            <p:ph idx="1"/>
          </p:nvPr>
        </p:nvPicPr>
        <p:blipFill>
          <a:blip r:embed="rId2"/>
          <a:stretch>
            <a:fillRect/>
          </a:stretch>
        </p:blipFill>
        <p:spPr>
          <a:xfrm>
            <a:off x="3313" y="3927820"/>
            <a:ext cx="3225800" cy="2419350"/>
          </a:xfrm>
        </p:spPr>
      </p:pic>
      <p:sp>
        <p:nvSpPr>
          <p:cNvPr id="4" name="Slide Number Placeholder 3">
            <a:extLst>
              <a:ext uri="{FF2B5EF4-FFF2-40B4-BE49-F238E27FC236}">
                <a16:creationId xmlns:a16="http://schemas.microsoft.com/office/drawing/2014/main" id="{CBA28860-C716-97E9-6FDA-32348BC4B0C2}"/>
              </a:ext>
            </a:extLst>
          </p:cNvPr>
          <p:cNvSpPr>
            <a:spLocks noGrp="1"/>
          </p:cNvSpPr>
          <p:nvPr>
            <p:ph type="sldNum" sz="quarter" idx="12"/>
          </p:nvPr>
        </p:nvSpPr>
        <p:spPr/>
        <p:txBody>
          <a:bodyPr/>
          <a:lstStyle/>
          <a:p>
            <a:pPr>
              <a:defRPr/>
            </a:pPr>
            <a:fld id="{8C8B53A7-21D7-4990-A3BD-F06DCAE13504}" type="slidenum">
              <a:rPr lang="en-US" smtClean="0"/>
              <a:pPr>
                <a:defRPr/>
              </a:pPr>
              <a:t>18</a:t>
            </a:fld>
            <a:endParaRPr lang="en-US" dirty="0"/>
          </a:p>
        </p:txBody>
      </p:sp>
      <p:pic>
        <p:nvPicPr>
          <p:cNvPr id="8" name="Picture 7" descr="A diagram of different types of data&#10;&#10;Description automatically generated">
            <a:extLst>
              <a:ext uri="{FF2B5EF4-FFF2-40B4-BE49-F238E27FC236}">
                <a16:creationId xmlns:a16="http://schemas.microsoft.com/office/drawing/2014/main" id="{954FBB70-2545-3BB9-E27B-6F7A297F33F7}"/>
              </a:ext>
            </a:extLst>
          </p:cNvPr>
          <p:cNvPicPr>
            <a:picLocks noChangeAspect="1"/>
          </p:cNvPicPr>
          <p:nvPr/>
        </p:nvPicPr>
        <p:blipFill>
          <a:blip r:embed="rId3"/>
          <a:stretch>
            <a:fillRect/>
          </a:stretch>
        </p:blipFill>
        <p:spPr>
          <a:xfrm>
            <a:off x="3313" y="1504743"/>
            <a:ext cx="3225800" cy="2419350"/>
          </a:xfrm>
          <a:prstGeom prst="rect">
            <a:avLst/>
          </a:prstGeom>
        </p:spPr>
      </p:pic>
      <p:pic>
        <p:nvPicPr>
          <p:cNvPr id="10" name="Picture 9" descr="A graph of different types of wind direction&#10;&#10;Description automatically generated with medium confidence">
            <a:extLst>
              <a:ext uri="{FF2B5EF4-FFF2-40B4-BE49-F238E27FC236}">
                <a16:creationId xmlns:a16="http://schemas.microsoft.com/office/drawing/2014/main" id="{3731F859-FEFF-79A0-B028-4A7A211B7C77}"/>
              </a:ext>
            </a:extLst>
          </p:cNvPr>
          <p:cNvPicPr>
            <a:picLocks noChangeAspect="1"/>
          </p:cNvPicPr>
          <p:nvPr/>
        </p:nvPicPr>
        <p:blipFill rotWithShape="1">
          <a:blip r:embed="rId4"/>
          <a:srcRect l="2455" r="3067"/>
          <a:stretch/>
        </p:blipFill>
        <p:spPr>
          <a:xfrm>
            <a:off x="3229113" y="1645084"/>
            <a:ext cx="5867400" cy="4558018"/>
          </a:xfrm>
          <a:prstGeom prst="rect">
            <a:avLst/>
          </a:prstGeom>
        </p:spPr>
      </p:pic>
    </p:spTree>
    <p:extLst>
      <p:ext uri="{BB962C8B-B14F-4D97-AF65-F5344CB8AC3E}">
        <p14:creationId xmlns:p14="http://schemas.microsoft.com/office/powerpoint/2010/main" val="2683138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31B69-3056-A369-0A0C-D71212B8129F}"/>
              </a:ext>
            </a:extLst>
          </p:cNvPr>
          <p:cNvSpPr>
            <a:spLocks noGrp="1"/>
          </p:cNvSpPr>
          <p:nvPr>
            <p:ph type="title"/>
          </p:nvPr>
        </p:nvSpPr>
        <p:spPr>
          <a:xfrm>
            <a:off x="0" y="418258"/>
            <a:ext cx="9144000" cy="762000"/>
          </a:xfrm>
        </p:spPr>
        <p:txBody>
          <a:bodyPr/>
          <a:lstStyle/>
          <a:p>
            <a:r>
              <a:rPr lang="en-US" dirty="0"/>
              <a:t>Emissions &amp; Consumption</a:t>
            </a:r>
          </a:p>
        </p:txBody>
      </p:sp>
      <p:sp>
        <p:nvSpPr>
          <p:cNvPr id="4" name="Slide Number Placeholder 3">
            <a:extLst>
              <a:ext uri="{FF2B5EF4-FFF2-40B4-BE49-F238E27FC236}">
                <a16:creationId xmlns:a16="http://schemas.microsoft.com/office/drawing/2014/main" id="{D20110B6-7AF2-3325-BE9E-CE2DD70D19F5}"/>
              </a:ext>
            </a:extLst>
          </p:cNvPr>
          <p:cNvSpPr>
            <a:spLocks noGrp="1"/>
          </p:cNvSpPr>
          <p:nvPr>
            <p:ph type="sldNum" sz="quarter" idx="12"/>
          </p:nvPr>
        </p:nvSpPr>
        <p:spPr/>
        <p:txBody>
          <a:bodyPr/>
          <a:lstStyle/>
          <a:p>
            <a:pPr>
              <a:defRPr/>
            </a:pPr>
            <a:fld id="{8C8B53A7-21D7-4990-A3BD-F06DCAE13504}" type="slidenum">
              <a:rPr lang="en-US" smtClean="0"/>
              <a:pPr>
                <a:defRPr/>
              </a:pPr>
              <a:t>19</a:t>
            </a:fld>
            <a:endParaRPr lang="en-US" dirty="0"/>
          </a:p>
        </p:txBody>
      </p:sp>
      <p:pic>
        <p:nvPicPr>
          <p:cNvPr id="5" name="Picture 4" descr="A graph of a graph with numbers&#10;&#10;Description automatically generated with medium confidence">
            <a:extLst>
              <a:ext uri="{FF2B5EF4-FFF2-40B4-BE49-F238E27FC236}">
                <a16:creationId xmlns:a16="http://schemas.microsoft.com/office/drawing/2014/main" id="{3657C00F-10C5-18C8-79B1-F6D3380DDFF6}"/>
              </a:ext>
            </a:extLst>
          </p:cNvPr>
          <p:cNvPicPr>
            <a:picLocks noChangeAspect="1"/>
          </p:cNvPicPr>
          <p:nvPr/>
        </p:nvPicPr>
        <p:blipFill>
          <a:blip r:embed="rId2"/>
          <a:stretch>
            <a:fillRect/>
          </a:stretch>
        </p:blipFill>
        <p:spPr>
          <a:xfrm>
            <a:off x="2756452" y="4188529"/>
            <a:ext cx="3505200" cy="2628900"/>
          </a:xfrm>
          <a:prstGeom prst="rect">
            <a:avLst/>
          </a:prstGeom>
        </p:spPr>
      </p:pic>
      <p:pic>
        <p:nvPicPr>
          <p:cNvPr id="9" name="Picture 8" descr="A close-up of a map&#10;&#10;Description automatically generated">
            <a:extLst>
              <a:ext uri="{FF2B5EF4-FFF2-40B4-BE49-F238E27FC236}">
                <a16:creationId xmlns:a16="http://schemas.microsoft.com/office/drawing/2014/main" id="{C030711E-16BD-980A-B6DD-6555DE5B1181}"/>
              </a:ext>
            </a:extLst>
          </p:cNvPr>
          <p:cNvPicPr>
            <a:picLocks noChangeAspect="1"/>
          </p:cNvPicPr>
          <p:nvPr/>
        </p:nvPicPr>
        <p:blipFill rotWithShape="1">
          <a:blip r:embed="rId3"/>
          <a:srcRect l="5637" t="6133" r="1226"/>
          <a:stretch/>
        </p:blipFill>
        <p:spPr>
          <a:xfrm>
            <a:off x="1192696" y="1180258"/>
            <a:ext cx="7239001" cy="3042216"/>
          </a:xfrm>
          <a:prstGeom prst="rect">
            <a:avLst/>
          </a:prstGeom>
        </p:spPr>
      </p:pic>
    </p:spTree>
    <p:extLst>
      <p:ext uri="{BB962C8B-B14F-4D97-AF65-F5344CB8AC3E}">
        <p14:creationId xmlns:p14="http://schemas.microsoft.com/office/powerpoint/2010/main" val="270904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67C2B-C666-F5F1-6BA2-A3FF7D264A73}"/>
              </a:ext>
            </a:extLst>
          </p:cNvPr>
          <p:cNvSpPr>
            <a:spLocks noGrp="1"/>
          </p:cNvSpPr>
          <p:nvPr>
            <p:ph type="title"/>
          </p:nvPr>
        </p:nvSpPr>
        <p:spPr>
          <a:xfrm>
            <a:off x="6626" y="419623"/>
            <a:ext cx="9144000" cy="762000"/>
          </a:xfrm>
        </p:spPr>
        <p:txBody>
          <a:bodyPr/>
          <a:lstStyle/>
          <a:p>
            <a:r>
              <a:rPr lang="en-US" dirty="0"/>
              <a:t>Background</a:t>
            </a:r>
          </a:p>
        </p:txBody>
      </p:sp>
      <p:sp>
        <p:nvSpPr>
          <p:cNvPr id="4" name="Slide Number Placeholder 3">
            <a:extLst>
              <a:ext uri="{FF2B5EF4-FFF2-40B4-BE49-F238E27FC236}">
                <a16:creationId xmlns:a16="http://schemas.microsoft.com/office/drawing/2014/main" id="{A1A66954-EAD6-EE0E-0956-5571AE4AC762}"/>
              </a:ext>
            </a:extLst>
          </p:cNvPr>
          <p:cNvSpPr>
            <a:spLocks noGrp="1"/>
          </p:cNvSpPr>
          <p:nvPr>
            <p:ph type="sldNum" sz="quarter" idx="12"/>
          </p:nvPr>
        </p:nvSpPr>
        <p:spPr/>
        <p:txBody>
          <a:bodyPr/>
          <a:lstStyle/>
          <a:p>
            <a:pPr>
              <a:defRPr/>
            </a:pPr>
            <a:fld id="{8C8B53A7-21D7-4990-A3BD-F06DCAE13504}" type="slidenum">
              <a:rPr lang="en-US" smtClean="0"/>
              <a:pPr>
                <a:defRPr/>
              </a:pPr>
              <a:t>2</a:t>
            </a:fld>
            <a:endParaRPr lang="en-US" dirty="0"/>
          </a:p>
        </p:txBody>
      </p:sp>
      <p:pic>
        <p:nvPicPr>
          <p:cNvPr id="9" name="Picture 8" descr="A close-up of a white background&#10;&#10;Description automatically generated">
            <a:extLst>
              <a:ext uri="{FF2B5EF4-FFF2-40B4-BE49-F238E27FC236}">
                <a16:creationId xmlns:a16="http://schemas.microsoft.com/office/drawing/2014/main" id="{26ABAB3D-0DDC-2389-1B5B-810F4D0B08BA}"/>
              </a:ext>
            </a:extLst>
          </p:cNvPr>
          <p:cNvPicPr>
            <a:picLocks noChangeAspect="1"/>
          </p:cNvPicPr>
          <p:nvPr/>
        </p:nvPicPr>
        <p:blipFill rotWithShape="1">
          <a:blip r:embed="rId3"/>
          <a:srcRect b="12011"/>
          <a:stretch/>
        </p:blipFill>
        <p:spPr>
          <a:xfrm>
            <a:off x="208030" y="1467111"/>
            <a:ext cx="4796618" cy="801608"/>
          </a:xfrm>
          <a:prstGeom prst="rect">
            <a:avLst/>
          </a:prstGeom>
        </p:spPr>
      </p:pic>
      <p:pic>
        <p:nvPicPr>
          <p:cNvPr id="1026" name="Picture 2" descr="How We Work with Fire in Texas | The Nature Conservancy">
            <a:extLst>
              <a:ext uri="{FF2B5EF4-FFF2-40B4-BE49-F238E27FC236}">
                <a16:creationId xmlns:a16="http://schemas.microsoft.com/office/drawing/2014/main" id="{F7AFA282-22C8-6159-4427-B515DA8B5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67" y="2813311"/>
            <a:ext cx="4572000" cy="26416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0008575-A05B-9044-6C5B-CB73E9141716}"/>
              </a:ext>
            </a:extLst>
          </p:cNvPr>
          <p:cNvSpPr txBox="1"/>
          <p:nvPr/>
        </p:nvSpPr>
        <p:spPr>
          <a:xfrm>
            <a:off x="207571" y="6348955"/>
            <a:ext cx="7761612" cy="461665"/>
          </a:xfrm>
          <a:prstGeom prst="rect">
            <a:avLst/>
          </a:prstGeom>
          <a:noFill/>
        </p:spPr>
        <p:txBody>
          <a:bodyPr wrap="none" rtlCol="0">
            <a:spAutoFit/>
          </a:bodyPr>
          <a:lstStyle/>
          <a:p>
            <a:r>
              <a:rPr lang="en-US" sz="1200" dirty="0"/>
              <a:t>Source: </a:t>
            </a:r>
            <a:r>
              <a:rPr lang="en-US" sz="1200" dirty="0">
                <a:hlinkClick r:id="rId5"/>
              </a:rPr>
              <a:t>https://wildfiretoday.com/2021/11/06/congress-appropriates-3-3-billion-for-wildland-fire/</a:t>
            </a:r>
            <a:endParaRPr lang="en-US" sz="1200" dirty="0"/>
          </a:p>
          <a:p>
            <a:r>
              <a:rPr lang="en-US" sz="1200" dirty="0">
                <a:hlinkClick r:id="rId6"/>
              </a:rPr>
              <a:t>https://www.nature.org/en-us/about-us/where-we-work/united-states/texas/stories-in-texas/prescribed-fire-texas/</a:t>
            </a:r>
            <a:endParaRPr lang="en-US" sz="1200" dirty="0"/>
          </a:p>
        </p:txBody>
      </p:sp>
      <p:sp>
        <p:nvSpPr>
          <p:cNvPr id="11" name="Content Placeholder 4">
            <a:extLst>
              <a:ext uri="{FF2B5EF4-FFF2-40B4-BE49-F238E27FC236}">
                <a16:creationId xmlns:a16="http://schemas.microsoft.com/office/drawing/2014/main" id="{33CFE98C-50F4-84CC-AD93-CFB961913906}"/>
              </a:ext>
            </a:extLst>
          </p:cNvPr>
          <p:cNvSpPr txBox="1">
            <a:spLocks/>
          </p:cNvSpPr>
          <p:nvPr/>
        </p:nvSpPr>
        <p:spPr bwMode="auto">
          <a:xfrm>
            <a:off x="4722541" y="1467111"/>
            <a:ext cx="4440629" cy="4596355"/>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r>
              <a:rPr lang="en-US" kern="0" dirty="0"/>
              <a:t>Prescribed fires:</a:t>
            </a:r>
          </a:p>
          <a:p>
            <a:pPr lvl="1"/>
            <a:r>
              <a:rPr lang="en-US" kern="0" dirty="0"/>
              <a:t>Prevent wildfires</a:t>
            </a:r>
          </a:p>
          <a:p>
            <a:pPr lvl="1"/>
            <a:r>
              <a:rPr lang="en-US" kern="0" dirty="0"/>
              <a:t>Minimizes the spread of pest insects and diseases;</a:t>
            </a:r>
          </a:p>
          <a:p>
            <a:pPr lvl="1"/>
            <a:r>
              <a:rPr lang="en-US" kern="0" dirty="0"/>
              <a:t>Removes unwanted species that threaten species native to an ecosystem;</a:t>
            </a:r>
          </a:p>
          <a:p>
            <a:r>
              <a:rPr lang="en-US" kern="0" dirty="0"/>
              <a:t>Why investigate?</a:t>
            </a:r>
          </a:p>
          <a:p>
            <a:pPr lvl="1"/>
            <a:r>
              <a:rPr lang="en-US" kern="0" dirty="0"/>
              <a:t>Improve PM</a:t>
            </a:r>
            <a:r>
              <a:rPr lang="en-US" kern="0" baseline="-25000" dirty="0"/>
              <a:t>2.5</a:t>
            </a:r>
            <a:r>
              <a:rPr lang="en-US" kern="0" dirty="0"/>
              <a:t> prediction and modeling. </a:t>
            </a:r>
          </a:p>
          <a:p>
            <a:pPr lvl="1"/>
            <a:r>
              <a:rPr lang="en-US" kern="0" dirty="0"/>
              <a:t>Advise the fire management practices (how to minimize the air quality impacts)</a:t>
            </a:r>
          </a:p>
        </p:txBody>
      </p:sp>
    </p:spTree>
    <p:extLst>
      <p:ext uri="{BB962C8B-B14F-4D97-AF65-F5344CB8AC3E}">
        <p14:creationId xmlns:p14="http://schemas.microsoft.com/office/powerpoint/2010/main" val="3710273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3A74-9EAB-44D2-9700-2087ECEC67C7}"/>
              </a:ext>
            </a:extLst>
          </p:cNvPr>
          <p:cNvSpPr>
            <a:spLocks noGrp="1"/>
          </p:cNvSpPr>
          <p:nvPr>
            <p:ph type="title"/>
          </p:nvPr>
        </p:nvSpPr>
        <p:spPr/>
        <p:txBody>
          <a:bodyPr/>
          <a:lstStyle/>
          <a:p>
            <a:r>
              <a:rPr lang="en-US" dirty="0"/>
              <a:t>Comparisons with BlueSky Emissions</a:t>
            </a:r>
          </a:p>
        </p:txBody>
      </p:sp>
      <p:sp>
        <p:nvSpPr>
          <p:cNvPr id="4" name="Slide Number Placeholder 3">
            <a:extLst>
              <a:ext uri="{FF2B5EF4-FFF2-40B4-BE49-F238E27FC236}">
                <a16:creationId xmlns:a16="http://schemas.microsoft.com/office/drawing/2014/main" id="{B4A82D46-7660-D8BC-86D8-0C934167EBFF}"/>
              </a:ext>
            </a:extLst>
          </p:cNvPr>
          <p:cNvSpPr>
            <a:spLocks noGrp="1"/>
          </p:cNvSpPr>
          <p:nvPr>
            <p:ph type="sldNum" sz="quarter" idx="12"/>
          </p:nvPr>
        </p:nvSpPr>
        <p:spPr/>
        <p:txBody>
          <a:bodyPr/>
          <a:lstStyle/>
          <a:p>
            <a:pPr>
              <a:defRPr/>
            </a:pPr>
            <a:fld id="{8C8B53A7-21D7-4990-A3BD-F06DCAE13504}" type="slidenum">
              <a:rPr lang="en-US" smtClean="0"/>
              <a:pPr>
                <a:defRPr/>
              </a:pPr>
              <a:t>20</a:t>
            </a:fld>
            <a:endParaRPr lang="en-US" dirty="0"/>
          </a:p>
        </p:txBody>
      </p:sp>
      <p:pic>
        <p:nvPicPr>
          <p:cNvPr id="5" name="Picture 4" descr="A graph of a graph&#10;&#10;Description automatically generated">
            <a:extLst>
              <a:ext uri="{FF2B5EF4-FFF2-40B4-BE49-F238E27FC236}">
                <a16:creationId xmlns:a16="http://schemas.microsoft.com/office/drawing/2014/main" id="{85436DCB-819E-7953-FB00-337986C004A7}"/>
              </a:ext>
            </a:extLst>
          </p:cNvPr>
          <p:cNvPicPr>
            <a:picLocks noChangeAspect="1"/>
          </p:cNvPicPr>
          <p:nvPr/>
        </p:nvPicPr>
        <p:blipFill rotWithShape="1">
          <a:blip r:embed="rId2"/>
          <a:srcRect l="448"/>
          <a:stretch/>
        </p:blipFill>
        <p:spPr>
          <a:xfrm>
            <a:off x="22875" y="2903536"/>
            <a:ext cx="4706238" cy="3545586"/>
          </a:xfrm>
          <a:prstGeom prst="rect">
            <a:avLst/>
          </a:prstGeom>
        </p:spPr>
      </p:pic>
      <p:pic>
        <p:nvPicPr>
          <p:cNvPr id="6" name="Picture 5" descr="A graph of a graph&#10;&#10;Description automatically generated with medium confidence">
            <a:extLst>
              <a:ext uri="{FF2B5EF4-FFF2-40B4-BE49-F238E27FC236}">
                <a16:creationId xmlns:a16="http://schemas.microsoft.com/office/drawing/2014/main" id="{C5222950-F849-6633-DD7C-F377C1101616}"/>
              </a:ext>
            </a:extLst>
          </p:cNvPr>
          <p:cNvPicPr>
            <a:picLocks noChangeAspect="1"/>
          </p:cNvPicPr>
          <p:nvPr/>
        </p:nvPicPr>
        <p:blipFill>
          <a:blip r:embed="rId3"/>
          <a:stretch>
            <a:fillRect/>
          </a:stretch>
        </p:blipFill>
        <p:spPr>
          <a:xfrm>
            <a:off x="4416552" y="2901179"/>
            <a:ext cx="4727448" cy="3545586"/>
          </a:xfrm>
          <a:prstGeom prst="rect">
            <a:avLst/>
          </a:prstGeom>
        </p:spPr>
      </p:pic>
      <p:sp>
        <p:nvSpPr>
          <p:cNvPr id="3" name="TextBox 2">
            <a:extLst>
              <a:ext uri="{FF2B5EF4-FFF2-40B4-BE49-F238E27FC236}">
                <a16:creationId xmlns:a16="http://schemas.microsoft.com/office/drawing/2014/main" id="{70DFB9A9-49B3-0F42-CD78-903E64A3ECA5}"/>
              </a:ext>
            </a:extLst>
          </p:cNvPr>
          <p:cNvSpPr txBox="1"/>
          <p:nvPr/>
        </p:nvSpPr>
        <p:spPr>
          <a:xfrm>
            <a:off x="858644" y="1711646"/>
            <a:ext cx="7426712" cy="923330"/>
          </a:xfrm>
          <a:prstGeom prst="rect">
            <a:avLst/>
          </a:prstGeom>
          <a:noFill/>
        </p:spPr>
        <p:txBody>
          <a:bodyPr wrap="square" rtlCol="0">
            <a:spAutoFit/>
          </a:bodyPr>
          <a:lstStyle/>
          <a:p>
            <a:pPr marL="285750" indent="-285750">
              <a:buFont typeface="Arial" panose="020B0604020202020204" pitchFamily="34" charset="0"/>
              <a:buChar char="•"/>
            </a:pPr>
            <a:r>
              <a:rPr lang="en-US" dirty="0"/>
              <a:t>BlueSky burned area is exactly based on ground records.</a:t>
            </a:r>
          </a:p>
          <a:p>
            <a:pPr marL="285750" indent="-285750">
              <a:buFont typeface="Arial" panose="020B0604020202020204" pitchFamily="34" charset="0"/>
              <a:buChar char="•"/>
            </a:pPr>
            <a:r>
              <a:rPr lang="en-US" dirty="0"/>
              <a:t>WRF-SFIRE burned more than the records, but the emissions are comparable with the BlueSky</a:t>
            </a:r>
          </a:p>
        </p:txBody>
      </p:sp>
    </p:spTree>
    <p:extLst>
      <p:ext uri="{BB962C8B-B14F-4D97-AF65-F5344CB8AC3E}">
        <p14:creationId xmlns:p14="http://schemas.microsoft.com/office/powerpoint/2010/main" val="2091932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BF62-D668-C42E-1B2B-0314693507B7}"/>
              </a:ext>
            </a:extLst>
          </p:cNvPr>
          <p:cNvSpPr>
            <a:spLocks noGrp="1"/>
          </p:cNvSpPr>
          <p:nvPr>
            <p:ph type="title"/>
          </p:nvPr>
        </p:nvSpPr>
        <p:spPr/>
        <p:txBody>
          <a:bodyPr/>
          <a:lstStyle/>
          <a:p>
            <a:r>
              <a:rPr lang="en-US" dirty="0"/>
              <a:t>Emissions</a:t>
            </a:r>
          </a:p>
        </p:txBody>
      </p:sp>
      <p:sp>
        <p:nvSpPr>
          <p:cNvPr id="4" name="Slide Number Placeholder 3">
            <a:extLst>
              <a:ext uri="{FF2B5EF4-FFF2-40B4-BE49-F238E27FC236}">
                <a16:creationId xmlns:a16="http://schemas.microsoft.com/office/drawing/2014/main" id="{AD1C3B49-F687-8484-EC4F-01924A954E5E}"/>
              </a:ext>
            </a:extLst>
          </p:cNvPr>
          <p:cNvSpPr>
            <a:spLocks noGrp="1"/>
          </p:cNvSpPr>
          <p:nvPr>
            <p:ph type="sldNum" sz="quarter" idx="12"/>
          </p:nvPr>
        </p:nvSpPr>
        <p:spPr/>
        <p:txBody>
          <a:bodyPr/>
          <a:lstStyle/>
          <a:p>
            <a:pPr>
              <a:defRPr/>
            </a:pPr>
            <a:fld id="{8C8B53A7-21D7-4990-A3BD-F06DCAE13504}" type="slidenum">
              <a:rPr lang="en-US" smtClean="0"/>
              <a:pPr>
                <a:defRPr/>
              </a:pPr>
              <a:t>21</a:t>
            </a:fld>
            <a:endParaRPr lang="en-US" dirty="0"/>
          </a:p>
        </p:txBody>
      </p:sp>
      <p:pic>
        <p:nvPicPr>
          <p:cNvPr id="5" name="Picture 4" descr="A graph of a graph&#10;&#10;Description automatically generated">
            <a:extLst>
              <a:ext uri="{FF2B5EF4-FFF2-40B4-BE49-F238E27FC236}">
                <a16:creationId xmlns:a16="http://schemas.microsoft.com/office/drawing/2014/main" id="{3B4F2671-2CDB-1C9F-5AA4-80E6BBF378AF}"/>
              </a:ext>
            </a:extLst>
          </p:cNvPr>
          <p:cNvPicPr>
            <a:picLocks noChangeAspect="1"/>
          </p:cNvPicPr>
          <p:nvPr/>
        </p:nvPicPr>
        <p:blipFill>
          <a:blip r:embed="rId2"/>
          <a:stretch>
            <a:fillRect/>
          </a:stretch>
        </p:blipFill>
        <p:spPr>
          <a:xfrm>
            <a:off x="1828800" y="2433016"/>
            <a:ext cx="5544378" cy="4158284"/>
          </a:xfrm>
          <a:prstGeom prst="rect">
            <a:avLst/>
          </a:prstGeom>
        </p:spPr>
      </p:pic>
      <p:graphicFrame>
        <p:nvGraphicFramePr>
          <p:cNvPr id="7" name="Table 6">
            <a:extLst>
              <a:ext uri="{FF2B5EF4-FFF2-40B4-BE49-F238E27FC236}">
                <a16:creationId xmlns:a16="http://schemas.microsoft.com/office/drawing/2014/main" id="{DDD44A6A-B2C1-392F-D113-215B97AB51A9}"/>
              </a:ext>
            </a:extLst>
          </p:cNvPr>
          <p:cNvGraphicFramePr>
            <a:graphicFrameLocks noGrp="1"/>
          </p:cNvGraphicFramePr>
          <p:nvPr>
            <p:extLst>
              <p:ext uri="{D42A27DB-BD31-4B8C-83A1-F6EECF244321}">
                <p14:modId xmlns:p14="http://schemas.microsoft.com/office/powerpoint/2010/main" val="3184754918"/>
              </p:ext>
            </p:extLst>
          </p:nvPr>
        </p:nvGraphicFramePr>
        <p:xfrm>
          <a:off x="2168815" y="1676742"/>
          <a:ext cx="4806369" cy="741680"/>
        </p:xfrm>
        <a:graphic>
          <a:graphicData uri="http://schemas.openxmlformats.org/drawingml/2006/table">
            <a:tbl>
              <a:tblPr bandRow="1">
                <a:tableStyleId>{5C22544A-7EE6-4342-B048-85BDC9FD1C3A}</a:tableStyleId>
              </a:tblPr>
              <a:tblGrid>
                <a:gridCol w="3282370">
                  <a:extLst>
                    <a:ext uri="{9D8B030D-6E8A-4147-A177-3AD203B41FA5}">
                      <a16:colId xmlns:a16="http://schemas.microsoft.com/office/drawing/2014/main" val="2595887596"/>
                    </a:ext>
                  </a:extLst>
                </a:gridCol>
                <a:gridCol w="1523999">
                  <a:extLst>
                    <a:ext uri="{9D8B030D-6E8A-4147-A177-3AD203B41FA5}">
                      <a16:colId xmlns:a16="http://schemas.microsoft.com/office/drawing/2014/main" val="2112182329"/>
                    </a:ext>
                  </a:extLst>
                </a:gridCol>
              </a:tblGrid>
              <a:tr h="370840">
                <a:tc>
                  <a:txBody>
                    <a:bodyPr/>
                    <a:lstStyle/>
                    <a:p>
                      <a:r>
                        <a:rPr lang="en-US" dirty="0"/>
                        <a:t>Total Burned Area (acres)</a:t>
                      </a:r>
                    </a:p>
                  </a:txBody>
                  <a:tcPr/>
                </a:tc>
                <a:tc>
                  <a:txBody>
                    <a:bodyPr/>
                    <a:lstStyle/>
                    <a:p>
                      <a:r>
                        <a:rPr lang="en-US" dirty="0"/>
                        <a:t>745.20</a:t>
                      </a:r>
                    </a:p>
                  </a:txBody>
                  <a:tcPr/>
                </a:tc>
                <a:extLst>
                  <a:ext uri="{0D108BD9-81ED-4DB2-BD59-A6C34878D82A}">
                    <a16:rowId xmlns:a16="http://schemas.microsoft.com/office/drawing/2014/main" val="1658307924"/>
                  </a:ext>
                </a:extLst>
              </a:tr>
              <a:tr h="370840">
                <a:tc>
                  <a:txBody>
                    <a:bodyPr/>
                    <a:lstStyle/>
                    <a:p>
                      <a:r>
                        <a:rPr lang="en-US" dirty="0"/>
                        <a:t>Total PM2.5 Emissions (tons)</a:t>
                      </a:r>
                    </a:p>
                  </a:txBody>
                  <a:tcPr/>
                </a:tc>
                <a:tc>
                  <a:txBody>
                    <a:bodyPr/>
                    <a:lstStyle/>
                    <a:p>
                      <a:r>
                        <a:rPr lang="en-US" dirty="0"/>
                        <a:t>36.64</a:t>
                      </a:r>
                    </a:p>
                  </a:txBody>
                  <a:tcPr/>
                </a:tc>
                <a:extLst>
                  <a:ext uri="{0D108BD9-81ED-4DB2-BD59-A6C34878D82A}">
                    <a16:rowId xmlns:a16="http://schemas.microsoft.com/office/drawing/2014/main" val="4134290713"/>
                  </a:ext>
                </a:extLst>
              </a:tr>
            </a:tbl>
          </a:graphicData>
        </a:graphic>
      </p:graphicFrame>
    </p:spTree>
    <p:extLst>
      <p:ext uri="{BB962C8B-B14F-4D97-AF65-F5344CB8AC3E}">
        <p14:creationId xmlns:p14="http://schemas.microsoft.com/office/powerpoint/2010/main" val="889023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1B6D-594E-5922-D258-290DE1DC0DB9}"/>
              </a:ext>
            </a:extLst>
          </p:cNvPr>
          <p:cNvSpPr>
            <a:spLocks noGrp="1"/>
          </p:cNvSpPr>
          <p:nvPr>
            <p:ph type="title"/>
          </p:nvPr>
        </p:nvSpPr>
        <p:spPr>
          <a:xfrm>
            <a:off x="0" y="304800"/>
            <a:ext cx="9144000" cy="762000"/>
          </a:xfrm>
        </p:spPr>
        <p:txBody>
          <a:bodyPr/>
          <a:lstStyle/>
          <a:p>
            <a:r>
              <a:rPr lang="en-US" dirty="0"/>
              <a:t>Smoke Plumes in Models</a:t>
            </a:r>
          </a:p>
        </p:txBody>
      </p:sp>
      <p:sp>
        <p:nvSpPr>
          <p:cNvPr id="3" name="Content Placeholder 2">
            <a:extLst>
              <a:ext uri="{FF2B5EF4-FFF2-40B4-BE49-F238E27FC236}">
                <a16:creationId xmlns:a16="http://schemas.microsoft.com/office/drawing/2014/main" id="{E019FC44-6E7D-1BF9-B7AB-111B937A7C8A}"/>
              </a:ext>
            </a:extLst>
          </p:cNvPr>
          <p:cNvSpPr>
            <a:spLocks noGrp="1"/>
          </p:cNvSpPr>
          <p:nvPr>
            <p:ph idx="1"/>
          </p:nvPr>
        </p:nvSpPr>
        <p:spPr>
          <a:xfrm>
            <a:off x="417329" y="1007863"/>
            <a:ext cx="4572000" cy="4214087"/>
          </a:xfrm>
        </p:spPr>
        <p:txBody>
          <a:bodyPr/>
          <a:lstStyle/>
          <a:p>
            <a:pPr marL="0" indent="0">
              <a:buNone/>
            </a:pPr>
            <a:r>
              <a:rPr lang="en-US" sz="2000" dirty="0"/>
              <a:t>Global CTMs:</a:t>
            </a:r>
          </a:p>
          <a:p>
            <a:r>
              <a:rPr lang="en-US" sz="2000" dirty="0"/>
              <a:t>GEOS-Chem (public version): </a:t>
            </a:r>
          </a:p>
          <a:p>
            <a:pPr marL="0" indent="0">
              <a:buNone/>
            </a:pPr>
            <a:r>
              <a:rPr lang="en-US" sz="2000" dirty="0"/>
              <a:t>      inject smoke into PBL.</a:t>
            </a:r>
          </a:p>
          <a:p>
            <a:endParaRPr lang="en-US" sz="2000" dirty="0"/>
          </a:p>
          <a:p>
            <a:pPr marL="0" indent="0">
              <a:buNone/>
            </a:pPr>
            <a:r>
              <a:rPr lang="en-US" sz="2000" dirty="0"/>
              <a:t>Regional CTMs:</a:t>
            </a:r>
          </a:p>
          <a:p>
            <a:r>
              <a:rPr lang="en-US" sz="2000" dirty="0">
                <a:solidFill>
                  <a:srgbClr val="FF0000"/>
                </a:solidFill>
              </a:rPr>
              <a:t>CMAQ</a:t>
            </a:r>
            <a:r>
              <a:rPr lang="en-US" sz="2000" dirty="0"/>
              <a:t> (BlueSky):</a:t>
            </a:r>
          </a:p>
          <a:p>
            <a:pPr lvl="1"/>
            <a:r>
              <a:rPr lang="en-US" sz="1800" dirty="0"/>
              <a:t>Briggs</a:t>
            </a:r>
          </a:p>
          <a:p>
            <a:pPr lvl="1"/>
            <a:r>
              <a:rPr lang="en-US" sz="1800" dirty="0"/>
              <a:t>FEPS</a:t>
            </a:r>
          </a:p>
          <a:p>
            <a:pPr lvl="1"/>
            <a:r>
              <a:rPr lang="en-US" sz="1800" dirty="0" err="1"/>
              <a:t>Sofiev</a:t>
            </a:r>
            <a:r>
              <a:rPr lang="en-US" sz="1800" dirty="0"/>
              <a:t> (FRP)</a:t>
            </a:r>
          </a:p>
          <a:p>
            <a:r>
              <a:rPr lang="en-US" sz="2000" dirty="0"/>
              <a:t>WRF-Chem</a:t>
            </a:r>
          </a:p>
          <a:p>
            <a:pPr lvl="1"/>
            <a:r>
              <a:rPr lang="en-US" sz="1800" dirty="0"/>
              <a:t>Freitas</a:t>
            </a:r>
            <a:endParaRPr lang="en-US" sz="2000" dirty="0"/>
          </a:p>
          <a:p>
            <a:endParaRPr lang="en-US" sz="2000" dirty="0"/>
          </a:p>
        </p:txBody>
      </p:sp>
      <p:sp>
        <p:nvSpPr>
          <p:cNvPr id="4" name="Slide Number Placeholder 3">
            <a:extLst>
              <a:ext uri="{FF2B5EF4-FFF2-40B4-BE49-F238E27FC236}">
                <a16:creationId xmlns:a16="http://schemas.microsoft.com/office/drawing/2014/main" id="{26266257-FEF9-22C7-ABF5-0112B62FFED4}"/>
              </a:ext>
            </a:extLst>
          </p:cNvPr>
          <p:cNvSpPr>
            <a:spLocks noGrp="1"/>
          </p:cNvSpPr>
          <p:nvPr>
            <p:ph type="sldNum" sz="quarter" idx="12"/>
          </p:nvPr>
        </p:nvSpPr>
        <p:spPr/>
        <p:txBody>
          <a:bodyPr/>
          <a:lstStyle/>
          <a:p>
            <a:pPr>
              <a:defRPr/>
            </a:pPr>
            <a:fld id="{8C8B53A7-21D7-4990-A3BD-F06DCAE13504}" type="slidenum">
              <a:rPr lang="en-US" smtClean="0"/>
              <a:pPr>
                <a:defRPr/>
              </a:pPr>
              <a:t>3</a:t>
            </a:fld>
            <a:endParaRPr lang="en-US" dirty="0"/>
          </a:p>
        </p:txBody>
      </p:sp>
      <p:sp>
        <p:nvSpPr>
          <p:cNvPr id="7" name="Content Placeholder 2">
            <a:extLst>
              <a:ext uri="{FF2B5EF4-FFF2-40B4-BE49-F238E27FC236}">
                <a16:creationId xmlns:a16="http://schemas.microsoft.com/office/drawing/2014/main" id="{E6DA59F5-8F70-BD2D-5FDE-F91B49752061}"/>
              </a:ext>
            </a:extLst>
          </p:cNvPr>
          <p:cNvSpPr txBox="1">
            <a:spLocks/>
          </p:cNvSpPr>
          <p:nvPr/>
        </p:nvSpPr>
        <p:spPr bwMode="auto">
          <a:xfrm>
            <a:off x="4648200" y="1000590"/>
            <a:ext cx="4343400" cy="421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None/>
            </a:pPr>
            <a:r>
              <a:rPr lang="en-US" sz="2000" kern="0" dirty="0"/>
              <a:t>Fire Behavior Models</a:t>
            </a:r>
          </a:p>
          <a:p>
            <a:r>
              <a:rPr lang="en-US" sz="2000" kern="0" dirty="0">
                <a:solidFill>
                  <a:srgbClr val="FF0000"/>
                </a:solidFill>
              </a:rPr>
              <a:t>WRF-SFIRE</a:t>
            </a:r>
          </a:p>
          <a:p>
            <a:pPr lvl="1"/>
            <a:r>
              <a:rPr lang="en-US" sz="1800" kern="0" dirty="0"/>
              <a:t>The fire propagates based on the </a:t>
            </a:r>
            <a:r>
              <a:rPr lang="en-US" sz="1800" kern="0" dirty="0" err="1"/>
              <a:t>Rothermel</a:t>
            </a:r>
            <a:r>
              <a:rPr lang="en-US" sz="1800" kern="0" dirty="0"/>
              <a:t> formula.</a:t>
            </a:r>
          </a:p>
          <a:p>
            <a:r>
              <a:rPr lang="en-US" sz="2000" kern="0" dirty="0"/>
              <a:t>Wildland Fire Dynamics Simulator (WFDS)</a:t>
            </a:r>
          </a:p>
          <a:p>
            <a:pPr lvl="1"/>
            <a:r>
              <a:rPr lang="en-US" sz="1800" kern="0" dirty="0"/>
              <a:t>Physics-based model: particle model and boundary fuel model</a:t>
            </a:r>
          </a:p>
          <a:p>
            <a:pPr lvl="1"/>
            <a:r>
              <a:rPr lang="en-US" sz="1800" kern="0" dirty="0"/>
              <a:t>Level-set method model: </a:t>
            </a:r>
            <a:r>
              <a:rPr lang="en-US" sz="1800" kern="0" dirty="0" err="1"/>
              <a:t>Rothermel</a:t>
            </a:r>
            <a:r>
              <a:rPr lang="en-US" sz="1800" kern="0" dirty="0"/>
              <a:t> formula.</a:t>
            </a:r>
          </a:p>
          <a:p>
            <a:r>
              <a:rPr lang="en-US" sz="2000" kern="0" dirty="0"/>
              <a:t>QUIC-FIRE</a:t>
            </a:r>
          </a:p>
          <a:p>
            <a:pPr lvl="1"/>
            <a:r>
              <a:rPr lang="en-US" sz="1800" kern="0" dirty="0"/>
              <a:t>Agent-based model: cellular automata</a:t>
            </a:r>
          </a:p>
        </p:txBody>
      </p:sp>
      <p:grpSp>
        <p:nvGrpSpPr>
          <p:cNvPr id="14" name="Group 13">
            <a:extLst>
              <a:ext uri="{FF2B5EF4-FFF2-40B4-BE49-F238E27FC236}">
                <a16:creationId xmlns:a16="http://schemas.microsoft.com/office/drawing/2014/main" id="{7F0D1C93-4CCA-0686-9E92-9F82F0D3227E}"/>
              </a:ext>
            </a:extLst>
          </p:cNvPr>
          <p:cNvGrpSpPr/>
          <p:nvPr/>
        </p:nvGrpSpPr>
        <p:grpSpPr>
          <a:xfrm>
            <a:off x="228600" y="5148528"/>
            <a:ext cx="9144000" cy="1430555"/>
            <a:chOff x="1150182" y="3607997"/>
            <a:chExt cx="7347746" cy="1430555"/>
          </a:xfrm>
        </p:grpSpPr>
        <p:sp>
          <p:nvSpPr>
            <p:cNvPr id="15" name="TextBox 14">
              <a:extLst>
                <a:ext uri="{FF2B5EF4-FFF2-40B4-BE49-F238E27FC236}">
                  <a16:creationId xmlns:a16="http://schemas.microsoft.com/office/drawing/2014/main" id="{658B2069-A9BA-0DB9-A72F-28B41C25EC75}"/>
                </a:ext>
              </a:extLst>
            </p:cNvPr>
            <p:cNvSpPr txBox="1"/>
            <p:nvPr/>
          </p:nvSpPr>
          <p:spPr>
            <a:xfrm>
              <a:off x="3295541" y="4283668"/>
              <a:ext cx="1960793" cy="338554"/>
            </a:xfrm>
            <a:prstGeom prst="rect">
              <a:avLst/>
            </a:prstGeom>
            <a:noFill/>
          </p:spPr>
          <p:txBody>
            <a:bodyPr wrap="none" rtlCol="0">
              <a:spAutoFit/>
            </a:bodyPr>
            <a:lstStyle/>
            <a:p>
              <a:r>
                <a:rPr lang="en-US" sz="1600" dirty="0"/>
                <a:t>Physics Complexity</a:t>
              </a:r>
            </a:p>
          </p:txBody>
        </p:sp>
        <p:sp>
          <p:nvSpPr>
            <p:cNvPr id="16" name="TextBox 15">
              <a:extLst>
                <a:ext uri="{FF2B5EF4-FFF2-40B4-BE49-F238E27FC236}">
                  <a16:creationId xmlns:a16="http://schemas.microsoft.com/office/drawing/2014/main" id="{5C8E9AF1-9962-9221-CED6-66CEEAF37178}"/>
                </a:ext>
              </a:extLst>
            </p:cNvPr>
            <p:cNvSpPr txBox="1"/>
            <p:nvPr/>
          </p:nvSpPr>
          <p:spPr>
            <a:xfrm>
              <a:off x="1150182" y="4687141"/>
              <a:ext cx="910314" cy="338554"/>
            </a:xfrm>
            <a:prstGeom prst="rect">
              <a:avLst/>
            </a:prstGeom>
            <a:noFill/>
          </p:spPr>
          <p:txBody>
            <a:bodyPr wrap="none" rtlCol="0">
              <a:spAutoFit/>
            </a:bodyPr>
            <a:lstStyle/>
            <a:p>
              <a:r>
                <a:rPr lang="en-US" sz="1600" dirty="0"/>
                <a:t>Efficient</a:t>
              </a:r>
            </a:p>
          </p:txBody>
        </p:sp>
        <p:sp>
          <p:nvSpPr>
            <p:cNvPr id="17" name="TextBox 16">
              <a:extLst>
                <a:ext uri="{FF2B5EF4-FFF2-40B4-BE49-F238E27FC236}">
                  <a16:creationId xmlns:a16="http://schemas.microsoft.com/office/drawing/2014/main" id="{BD49D1DA-8F9B-56F9-630A-A9E1C3254858}"/>
                </a:ext>
              </a:extLst>
            </p:cNvPr>
            <p:cNvSpPr txBox="1"/>
            <p:nvPr/>
          </p:nvSpPr>
          <p:spPr>
            <a:xfrm>
              <a:off x="6707898" y="4699998"/>
              <a:ext cx="1005403" cy="338554"/>
            </a:xfrm>
            <a:prstGeom prst="rect">
              <a:avLst/>
            </a:prstGeom>
            <a:noFill/>
          </p:spPr>
          <p:txBody>
            <a:bodyPr wrap="none" rtlCol="0">
              <a:spAutoFit/>
            </a:bodyPr>
            <a:lstStyle/>
            <a:p>
              <a:r>
                <a:rPr lang="en-US" sz="1600" dirty="0"/>
                <a:t>Intensive</a:t>
              </a:r>
            </a:p>
          </p:txBody>
        </p:sp>
        <p:cxnSp>
          <p:nvCxnSpPr>
            <p:cNvPr id="18" name="Straight Arrow Connector 17">
              <a:extLst>
                <a:ext uri="{FF2B5EF4-FFF2-40B4-BE49-F238E27FC236}">
                  <a16:creationId xmlns:a16="http://schemas.microsoft.com/office/drawing/2014/main" id="{C3278458-E9AD-1756-4FDB-92B4ECCADC77}"/>
                </a:ext>
              </a:extLst>
            </p:cNvPr>
            <p:cNvCxnSpPr>
              <a:cxnSpLocks/>
            </p:cNvCxnSpPr>
            <p:nvPr/>
          </p:nvCxnSpPr>
          <p:spPr>
            <a:xfrm flipV="1">
              <a:off x="1219200" y="4643168"/>
              <a:ext cx="6850109" cy="39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DE3CE0E-C27C-E8A6-9CA9-EF52DC6FDD0B}"/>
                </a:ext>
              </a:extLst>
            </p:cNvPr>
            <p:cNvSpPr txBox="1"/>
            <p:nvPr/>
          </p:nvSpPr>
          <p:spPr>
            <a:xfrm>
              <a:off x="3069830" y="4687141"/>
              <a:ext cx="2436373" cy="338554"/>
            </a:xfrm>
            <a:prstGeom prst="rect">
              <a:avLst/>
            </a:prstGeom>
            <a:noFill/>
          </p:spPr>
          <p:txBody>
            <a:bodyPr wrap="none" rtlCol="0">
              <a:spAutoFit/>
            </a:bodyPr>
            <a:lstStyle/>
            <a:p>
              <a:r>
                <a:rPr lang="en-US" sz="1600" dirty="0"/>
                <a:t>Computational Efficiency</a:t>
              </a:r>
            </a:p>
          </p:txBody>
        </p:sp>
        <p:sp>
          <p:nvSpPr>
            <p:cNvPr id="20" name="TextBox 19">
              <a:extLst>
                <a:ext uri="{FF2B5EF4-FFF2-40B4-BE49-F238E27FC236}">
                  <a16:creationId xmlns:a16="http://schemas.microsoft.com/office/drawing/2014/main" id="{C422624B-235C-1B01-0DE2-79B32B748D13}"/>
                </a:ext>
              </a:extLst>
            </p:cNvPr>
            <p:cNvSpPr txBox="1"/>
            <p:nvPr/>
          </p:nvSpPr>
          <p:spPr>
            <a:xfrm>
              <a:off x="1191346" y="4324035"/>
              <a:ext cx="809837" cy="338554"/>
            </a:xfrm>
            <a:prstGeom prst="rect">
              <a:avLst/>
            </a:prstGeom>
            <a:noFill/>
          </p:spPr>
          <p:txBody>
            <a:bodyPr wrap="none" rtlCol="0">
              <a:spAutoFit/>
            </a:bodyPr>
            <a:lstStyle/>
            <a:p>
              <a:r>
                <a:rPr lang="en-US" sz="1600" dirty="0"/>
                <a:t>Simple</a:t>
              </a:r>
            </a:p>
          </p:txBody>
        </p:sp>
        <p:sp>
          <p:nvSpPr>
            <p:cNvPr id="21" name="TextBox 20">
              <a:extLst>
                <a:ext uri="{FF2B5EF4-FFF2-40B4-BE49-F238E27FC236}">
                  <a16:creationId xmlns:a16="http://schemas.microsoft.com/office/drawing/2014/main" id="{E66B6757-C607-1B6A-EA62-4D287C22EF6A}"/>
                </a:ext>
              </a:extLst>
            </p:cNvPr>
            <p:cNvSpPr txBox="1"/>
            <p:nvPr/>
          </p:nvSpPr>
          <p:spPr>
            <a:xfrm>
              <a:off x="6694964" y="4304614"/>
              <a:ext cx="992579" cy="338554"/>
            </a:xfrm>
            <a:prstGeom prst="rect">
              <a:avLst/>
            </a:prstGeom>
            <a:noFill/>
          </p:spPr>
          <p:txBody>
            <a:bodyPr wrap="none" rtlCol="0">
              <a:spAutoFit/>
            </a:bodyPr>
            <a:lstStyle/>
            <a:p>
              <a:r>
                <a:rPr lang="en-US" sz="1600" dirty="0"/>
                <a:t>Complex</a:t>
              </a:r>
            </a:p>
          </p:txBody>
        </p:sp>
        <p:cxnSp>
          <p:nvCxnSpPr>
            <p:cNvPr id="22" name="Straight Arrow Connector 21">
              <a:extLst>
                <a:ext uri="{FF2B5EF4-FFF2-40B4-BE49-F238E27FC236}">
                  <a16:creationId xmlns:a16="http://schemas.microsoft.com/office/drawing/2014/main" id="{C0ED81FA-CEA6-C3BA-B10E-DE742F42C3CE}"/>
                </a:ext>
              </a:extLst>
            </p:cNvPr>
            <p:cNvCxnSpPr>
              <a:cxnSpLocks/>
            </p:cNvCxnSpPr>
            <p:nvPr/>
          </p:nvCxnSpPr>
          <p:spPr>
            <a:xfrm flipH="1">
              <a:off x="1197735" y="4704528"/>
              <a:ext cx="687157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483C7870-D5D1-6CB1-EF59-AA35A2DBD481}"/>
                </a:ext>
              </a:extLst>
            </p:cNvPr>
            <p:cNvSpPr txBox="1"/>
            <p:nvPr/>
          </p:nvSpPr>
          <p:spPr>
            <a:xfrm>
              <a:off x="1184699" y="4017445"/>
              <a:ext cx="1871025" cy="338554"/>
            </a:xfrm>
            <a:prstGeom prst="rect">
              <a:avLst/>
            </a:prstGeom>
            <a:noFill/>
          </p:spPr>
          <p:txBody>
            <a:bodyPr wrap="none" rtlCol="0">
              <a:spAutoFit/>
            </a:bodyPr>
            <a:lstStyle/>
            <a:p>
              <a:r>
                <a:rPr lang="en-US" sz="1600" dirty="0"/>
                <a:t>Plume rise models</a:t>
              </a:r>
            </a:p>
          </p:txBody>
        </p:sp>
        <p:sp>
          <p:nvSpPr>
            <p:cNvPr id="24" name="TextBox 23">
              <a:extLst>
                <a:ext uri="{FF2B5EF4-FFF2-40B4-BE49-F238E27FC236}">
                  <a16:creationId xmlns:a16="http://schemas.microsoft.com/office/drawing/2014/main" id="{AD986533-355B-1936-79D9-5CBF39D326BC}"/>
                </a:ext>
              </a:extLst>
            </p:cNvPr>
            <p:cNvSpPr txBox="1"/>
            <p:nvPr/>
          </p:nvSpPr>
          <p:spPr>
            <a:xfrm>
              <a:off x="3326621" y="4041811"/>
              <a:ext cx="1233030" cy="338554"/>
            </a:xfrm>
            <a:prstGeom prst="rect">
              <a:avLst/>
            </a:prstGeom>
            <a:noFill/>
          </p:spPr>
          <p:txBody>
            <a:bodyPr wrap="none" rtlCol="0">
              <a:spAutoFit/>
            </a:bodyPr>
            <a:lstStyle/>
            <a:p>
              <a:r>
                <a:rPr lang="en-US" sz="1600" dirty="0"/>
                <a:t>QUIC-FIRE</a:t>
              </a:r>
            </a:p>
          </p:txBody>
        </p:sp>
        <p:sp>
          <p:nvSpPr>
            <p:cNvPr id="25" name="TextBox 24">
              <a:extLst>
                <a:ext uri="{FF2B5EF4-FFF2-40B4-BE49-F238E27FC236}">
                  <a16:creationId xmlns:a16="http://schemas.microsoft.com/office/drawing/2014/main" id="{EDCD3D86-5C19-D808-303C-74E07B5C6182}"/>
                </a:ext>
              </a:extLst>
            </p:cNvPr>
            <p:cNvSpPr txBox="1"/>
            <p:nvPr/>
          </p:nvSpPr>
          <p:spPr>
            <a:xfrm>
              <a:off x="4781207" y="4030471"/>
              <a:ext cx="1322798" cy="338554"/>
            </a:xfrm>
            <a:prstGeom prst="rect">
              <a:avLst/>
            </a:prstGeom>
            <a:noFill/>
          </p:spPr>
          <p:txBody>
            <a:bodyPr wrap="none" rtlCol="0">
              <a:spAutoFit/>
            </a:bodyPr>
            <a:lstStyle/>
            <a:p>
              <a:r>
                <a:rPr lang="en-US" sz="1600" dirty="0"/>
                <a:t>WRF-SFIRE</a:t>
              </a:r>
            </a:p>
          </p:txBody>
        </p:sp>
        <p:sp>
          <p:nvSpPr>
            <p:cNvPr id="26" name="TextBox 25">
              <a:extLst>
                <a:ext uri="{FF2B5EF4-FFF2-40B4-BE49-F238E27FC236}">
                  <a16:creationId xmlns:a16="http://schemas.microsoft.com/office/drawing/2014/main" id="{11B7A750-658E-B305-569B-E95ABB35E57E}"/>
                </a:ext>
              </a:extLst>
            </p:cNvPr>
            <p:cNvSpPr txBox="1"/>
            <p:nvPr/>
          </p:nvSpPr>
          <p:spPr>
            <a:xfrm>
              <a:off x="6131228" y="4033794"/>
              <a:ext cx="2366700" cy="338554"/>
            </a:xfrm>
            <a:prstGeom prst="rect">
              <a:avLst/>
            </a:prstGeom>
            <a:noFill/>
          </p:spPr>
          <p:txBody>
            <a:bodyPr wrap="square" rtlCol="0">
              <a:spAutoFit/>
            </a:bodyPr>
            <a:lstStyle/>
            <a:p>
              <a:pPr algn="ctr"/>
              <a:r>
                <a:rPr lang="en-US" sz="1600" dirty="0"/>
                <a:t>WFDS (Physics-based)</a:t>
              </a:r>
            </a:p>
          </p:txBody>
        </p:sp>
        <p:sp>
          <p:nvSpPr>
            <p:cNvPr id="27" name="TextBox 26">
              <a:extLst>
                <a:ext uri="{FF2B5EF4-FFF2-40B4-BE49-F238E27FC236}">
                  <a16:creationId xmlns:a16="http://schemas.microsoft.com/office/drawing/2014/main" id="{832EE0E7-A873-0E9A-56CA-AD2A329E9ED2}"/>
                </a:ext>
              </a:extLst>
            </p:cNvPr>
            <p:cNvSpPr txBox="1"/>
            <p:nvPr/>
          </p:nvSpPr>
          <p:spPr>
            <a:xfrm>
              <a:off x="4601466" y="3607997"/>
              <a:ext cx="2121093" cy="338554"/>
            </a:xfrm>
            <a:prstGeom prst="rect">
              <a:avLst/>
            </a:prstGeom>
            <a:noFill/>
          </p:spPr>
          <p:txBody>
            <a:bodyPr wrap="none" rtlCol="0">
              <a:spAutoFit/>
            </a:bodyPr>
            <a:lstStyle/>
            <a:p>
              <a:r>
                <a:rPr lang="en-US" sz="1600" dirty="0"/>
                <a:t>Fire Behavior Models</a:t>
              </a:r>
            </a:p>
          </p:txBody>
        </p:sp>
        <p:sp>
          <p:nvSpPr>
            <p:cNvPr id="28" name="Right Brace 27">
              <a:extLst>
                <a:ext uri="{FF2B5EF4-FFF2-40B4-BE49-F238E27FC236}">
                  <a16:creationId xmlns:a16="http://schemas.microsoft.com/office/drawing/2014/main" id="{A9A5563F-3C8A-33C9-2D0E-4284F0932D99}"/>
                </a:ext>
              </a:extLst>
            </p:cNvPr>
            <p:cNvSpPr/>
            <p:nvPr/>
          </p:nvSpPr>
          <p:spPr>
            <a:xfrm rot="16200000">
              <a:off x="5383936" y="2659748"/>
              <a:ext cx="290156" cy="2661711"/>
            </a:xfrm>
            <a:prstGeom prst="righ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grpSp>
    </p:spTree>
    <p:extLst>
      <p:ext uri="{BB962C8B-B14F-4D97-AF65-F5344CB8AC3E}">
        <p14:creationId xmlns:p14="http://schemas.microsoft.com/office/powerpoint/2010/main" val="2629017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25301" y="404360"/>
            <a:ext cx="8893397" cy="762000"/>
          </a:xfrm>
        </p:spPr>
        <p:txBody>
          <a:bodyPr/>
          <a:lstStyle/>
          <a:p>
            <a:pPr eaLnBrk="1" hangingPunct="1"/>
            <a:r>
              <a:rPr lang="en-US" dirty="0"/>
              <a:t>Method: Observations at Ft. Benning (GA)</a:t>
            </a:r>
          </a:p>
        </p:txBody>
      </p:sp>
      <p:sp>
        <p:nvSpPr>
          <p:cNvPr id="6147" name="Rectangle 3"/>
          <p:cNvSpPr>
            <a:spLocks noGrp="1" noChangeArrowheads="1"/>
          </p:cNvSpPr>
          <p:nvPr>
            <p:ph idx="1"/>
          </p:nvPr>
        </p:nvSpPr>
        <p:spPr>
          <a:xfrm>
            <a:off x="319661" y="1151393"/>
            <a:ext cx="8530672" cy="740195"/>
          </a:xfrm>
        </p:spPr>
        <p:txBody>
          <a:bodyPr/>
          <a:lstStyle/>
          <a:p>
            <a:pPr>
              <a:lnSpc>
                <a:spcPct val="90000"/>
              </a:lnSpc>
            </a:pPr>
            <a:r>
              <a:rPr lang="en-US" sz="1800" b="1" dirty="0"/>
              <a:t>Selected Burn Date: 2021-03-20</a:t>
            </a:r>
          </a:p>
          <a:p>
            <a:pPr>
              <a:lnSpc>
                <a:spcPct val="90000"/>
              </a:lnSpc>
            </a:pPr>
            <a:r>
              <a:rPr lang="en-US" sz="1800" b="1" dirty="0"/>
              <a:t>Deployed instruments: 1 Trailer and 2 E-BAMs</a:t>
            </a:r>
          </a:p>
          <a:p>
            <a:pPr>
              <a:lnSpc>
                <a:spcPct val="90000"/>
              </a:lnSpc>
            </a:pPr>
            <a:r>
              <a:rPr lang="en-US" sz="1800" b="1" dirty="0"/>
              <a:t>E-BAMs and Trailer measure PM</a:t>
            </a:r>
            <a:r>
              <a:rPr lang="en-US" sz="1800" b="1" baseline="-25000" dirty="0"/>
              <a:t>2.5</a:t>
            </a:r>
            <a:r>
              <a:rPr lang="en-US" sz="1800" b="1" dirty="0"/>
              <a:t> mass</a:t>
            </a:r>
          </a:p>
        </p:txBody>
      </p:sp>
      <p:sp>
        <p:nvSpPr>
          <p:cNvPr id="4" name="Slide Number Placeholder 3"/>
          <p:cNvSpPr>
            <a:spLocks noGrp="1"/>
          </p:cNvSpPr>
          <p:nvPr>
            <p:ph type="sldNum" sz="quarter" idx="12"/>
          </p:nvPr>
        </p:nvSpPr>
        <p:spPr/>
        <p:txBody>
          <a:bodyPr/>
          <a:lstStyle/>
          <a:p>
            <a:pPr>
              <a:defRPr/>
            </a:pPr>
            <a:fld id="{DA638C6B-EBE1-4890-BAA2-875031778CBA}" type="slidenum">
              <a:rPr lang="en-US" smtClean="0"/>
              <a:pPr>
                <a:defRPr/>
              </a:pPr>
              <a:t>4</a:t>
            </a:fld>
            <a:endParaRPr lang="en-US" dirty="0"/>
          </a:p>
        </p:txBody>
      </p:sp>
      <p:grpSp>
        <p:nvGrpSpPr>
          <p:cNvPr id="2" name="Group 1">
            <a:extLst>
              <a:ext uri="{FF2B5EF4-FFF2-40B4-BE49-F238E27FC236}">
                <a16:creationId xmlns:a16="http://schemas.microsoft.com/office/drawing/2014/main" id="{0BF13970-84CD-D8FD-AD7B-1AF4C1217943}"/>
              </a:ext>
            </a:extLst>
          </p:cNvPr>
          <p:cNvGrpSpPr/>
          <p:nvPr/>
        </p:nvGrpSpPr>
        <p:grpSpPr>
          <a:xfrm>
            <a:off x="394866" y="2133600"/>
            <a:ext cx="8596734" cy="4724400"/>
            <a:chOff x="252853" y="1752601"/>
            <a:chExt cx="8596734" cy="4724400"/>
          </a:xfrm>
        </p:grpSpPr>
        <p:pic>
          <p:nvPicPr>
            <p:cNvPr id="9" name="Picture 8">
              <a:extLst>
                <a:ext uri="{FF2B5EF4-FFF2-40B4-BE49-F238E27FC236}">
                  <a16:creationId xmlns:a16="http://schemas.microsoft.com/office/drawing/2014/main" id="{DF0FB5FA-5D25-4BCF-966D-0083E0BEE61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256"/>
            <a:stretch/>
          </p:blipFill>
          <p:spPr>
            <a:xfrm>
              <a:off x="333910" y="1989516"/>
              <a:ext cx="2091129" cy="4454281"/>
            </a:xfrm>
            <a:prstGeom prst="rect">
              <a:avLst/>
            </a:prstGeom>
          </p:spPr>
        </p:pic>
        <p:pic>
          <p:nvPicPr>
            <p:cNvPr id="14" name="Picture 13" descr="A picture containing ground, outdoor, grass&#10;&#10;Description automatically generated">
              <a:extLst>
                <a:ext uri="{FF2B5EF4-FFF2-40B4-BE49-F238E27FC236}">
                  <a16:creationId xmlns:a16="http://schemas.microsoft.com/office/drawing/2014/main" id="{3743E3E7-6066-9E4C-9EF9-9AD1192A1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2609" y="2062780"/>
              <a:ext cx="1626978" cy="2169302"/>
            </a:xfrm>
            <a:prstGeom prst="rect">
              <a:avLst/>
            </a:prstGeom>
          </p:spPr>
        </p:pic>
        <p:sp>
          <p:nvSpPr>
            <p:cNvPr id="8" name="Rectangle 7"/>
            <p:cNvSpPr/>
            <p:nvPr/>
          </p:nvSpPr>
          <p:spPr>
            <a:xfrm>
              <a:off x="7070979" y="3939807"/>
              <a:ext cx="963011" cy="338554"/>
            </a:xfrm>
            <a:prstGeom prst="rect">
              <a:avLst/>
            </a:prstGeom>
          </p:spPr>
          <p:txBody>
            <a:bodyPr wrap="square">
              <a:spAutoFit/>
            </a:bodyPr>
            <a:lstStyle/>
            <a:p>
              <a:pPr algn="ctr"/>
              <a:r>
                <a:rPr lang="en-US" sz="1600" dirty="0">
                  <a:solidFill>
                    <a:schemeClr val="bg1"/>
                  </a:solidFill>
                </a:rPr>
                <a:t>E-BAM</a:t>
              </a:r>
            </a:p>
          </p:txBody>
        </p:sp>
        <p:sp>
          <p:nvSpPr>
            <p:cNvPr id="6" name="Rectangle 5">
              <a:extLst>
                <a:ext uri="{FF2B5EF4-FFF2-40B4-BE49-F238E27FC236}">
                  <a16:creationId xmlns:a16="http://schemas.microsoft.com/office/drawing/2014/main" id="{E0149984-1A1F-CD37-2C31-C560E0C3E917}"/>
                </a:ext>
              </a:extLst>
            </p:cNvPr>
            <p:cNvSpPr/>
            <p:nvPr/>
          </p:nvSpPr>
          <p:spPr>
            <a:xfrm>
              <a:off x="252853" y="6072113"/>
              <a:ext cx="963011" cy="338554"/>
            </a:xfrm>
            <a:prstGeom prst="rect">
              <a:avLst/>
            </a:prstGeom>
          </p:spPr>
          <p:txBody>
            <a:bodyPr wrap="square">
              <a:spAutoFit/>
            </a:bodyPr>
            <a:lstStyle/>
            <a:p>
              <a:pPr algn="ctr"/>
              <a:r>
                <a:rPr lang="en-US" sz="1600" dirty="0">
                  <a:solidFill>
                    <a:schemeClr val="bg1"/>
                  </a:solidFill>
                </a:rPr>
                <a:t>Trailer</a:t>
              </a:r>
            </a:p>
          </p:txBody>
        </p:sp>
        <p:pic>
          <p:nvPicPr>
            <p:cNvPr id="7" name="Picture 6" descr="A map with a location&#10;&#10;Description automatically generated">
              <a:extLst>
                <a:ext uri="{FF2B5EF4-FFF2-40B4-BE49-F238E27FC236}">
                  <a16:creationId xmlns:a16="http://schemas.microsoft.com/office/drawing/2014/main" id="{E161EE1B-403F-11BF-60C6-125A499733FB}"/>
                </a:ext>
              </a:extLst>
            </p:cNvPr>
            <p:cNvPicPr>
              <a:picLocks noChangeAspect="1"/>
            </p:cNvPicPr>
            <p:nvPr/>
          </p:nvPicPr>
          <p:blipFill rotWithShape="1">
            <a:blip r:embed="rId5"/>
            <a:srcRect l="19000" t="11232" r="16001" b="10321"/>
            <a:stretch/>
          </p:blipFill>
          <p:spPr>
            <a:xfrm>
              <a:off x="2447144" y="1752601"/>
              <a:ext cx="4706911" cy="4724400"/>
            </a:xfrm>
            <a:prstGeom prst="rect">
              <a:avLst/>
            </a:prstGeom>
          </p:spPr>
        </p:pic>
        <p:cxnSp>
          <p:nvCxnSpPr>
            <p:cNvPr id="12" name="Straight Arrow Connector 11">
              <a:extLst>
                <a:ext uri="{FF2B5EF4-FFF2-40B4-BE49-F238E27FC236}">
                  <a16:creationId xmlns:a16="http://schemas.microsoft.com/office/drawing/2014/main" id="{19E5E35F-BF91-37CA-1CC5-396906D66E93}"/>
                </a:ext>
              </a:extLst>
            </p:cNvPr>
            <p:cNvCxnSpPr>
              <a:cxnSpLocks/>
            </p:cNvCxnSpPr>
            <p:nvPr/>
          </p:nvCxnSpPr>
          <p:spPr>
            <a:xfrm flipV="1">
              <a:off x="5538801" y="2760726"/>
              <a:ext cx="1660779" cy="34944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5" name="Straight Arrow Connector 14">
              <a:extLst>
                <a:ext uri="{FF2B5EF4-FFF2-40B4-BE49-F238E27FC236}">
                  <a16:creationId xmlns:a16="http://schemas.microsoft.com/office/drawing/2014/main" id="{76B7AF61-8EC3-2A5A-4C7E-4F868DE71422}"/>
                </a:ext>
              </a:extLst>
            </p:cNvPr>
            <p:cNvCxnSpPr>
              <a:cxnSpLocks/>
            </p:cNvCxnSpPr>
            <p:nvPr/>
          </p:nvCxnSpPr>
          <p:spPr>
            <a:xfrm flipV="1">
              <a:off x="5375153" y="3435215"/>
              <a:ext cx="1813179" cy="28120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355BF4BD-58A0-1DE6-F5BF-7795A2F6B618}"/>
                </a:ext>
              </a:extLst>
            </p:cNvPr>
            <p:cNvCxnSpPr>
              <a:cxnSpLocks/>
            </p:cNvCxnSpPr>
            <p:nvPr/>
          </p:nvCxnSpPr>
          <p:spPr>
            <a:xfrm flipH="1" flipV="1">
              <a:off x="2412867" y="2534888"/>
              <a:ext cx="2436532" cy="57528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3ACF3808-478D-9F8B-68B0-949218C0A33D}"/>
                </a:ext>
              </a:extLst>
            </p:cNvPr>
            <p:cNvCxnSpPr/>
            <p:nvPr/>
          </p:nvCxnSpPr>
          <p:spPr>
            <a:xfrm flipH="1">
              <a:off x="5824542" y="5282109"/>
              <a:ext cx="533400" cy="45720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sp>
          <p:nvSpPr>
            <p:cNvPr id="25" name="TextBox 24">
              <a:extLst>
                <a:ext uri="{FF2B5EF4-FFF2-40B4-BE49-F238E27FC236}">
                  <a16:creationId xmlns:a16="http://schemas.microsoft.com/office/drawing/2014/main" id="{5A8D1183-6488-4807-63BC-FE4EAA68BA75}"/>
                </a:ext>
              </a:extLst>
            </p:cNvPr>
            <p:cNvSpPr txBox="1"/>
            <p:nvPr/>
          </p:nvSpPr>
          <p:spPr>
            <a:xfrm>
              <a:off x="5836841" y="4901534"/>
              <a:ext cx="2732479" cy="369332"/>
            </a:xfrm>
            <a:prstGeom prst="rect">
              <a:avLst/>
            </a:prstGeom>
            <a:noFill/>
          </p:spPr>
          <p:txBody>
            <a:bodyPr wrap="none" rtlCol="0">
              <a:spAutoFit/>
            </a:bodyPr>
            <a:lstStyle/>
            <a:p>
              <a:r>
                <a:rPr lang="en-US" dirty="0"/>
                <a:t>Averaged Wind Direction</a:t>
              </a:r>
            </a:p>
          </p:txBody>
        </p:sp>
      </p:grpSp>
    </p:spTree>
    <p:extLst>
      <p:ext uri="{BB962C8B-B14F-4D97-AF65-F5344CB8AC3E}">
        <p14:creationId xmlns:p14="http://schemas.microsoft.com/office/powerpoint/2010/main" val="2604010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C26F5-4F73-3B87-625A-4A501F9B0002}"/>
              </a:ext>
            </a:extLst>
          </p:cNvPr>
          <p:cNvSpPr>
            <a:spLocks noGrp="1"/>
          </p:cNvSpPr>
          <p:nvPr>
            <p:ph type="title"/>
          </p:nvPr>
        </p:nvSpPr>
        <p:spPr>
          <a:xfrm>
            <a:off x="0" y="421513"/>
            <a:ext cx="9144000" cy="762000"/>
          </a:xfrm>
        </p:spPr>
        <p:txBody>
          <a:bodyPr/>
          <a:lstStyle/>
          <a:p>
            <a:r>
              <a:rPr lang="en-US" dirty="0"/>
              <a:t>Model Setups</a:t>
            </a:r>
          </a:p>
        </p:txBody>
      </p:sp>
      <p:sp>
        <p:nvSpPr>
          <p:cNvPr id="4" name="Slide Number Placeholder 3">
            <a:extLst>
              <a:ext uri="{FF2B5EF4-FFF2-40B4-BE49-F238E27FC236}">
                <a16:creationId xmlns:a16="http://schemas.microsoft.com/office/drawing/2014/main" id="{96D7239F-6D2D-87A0-C25E-B134FD7E753F}"/>
              </a:ext>
            </a:extLst>
          </p:cNvPr>
          <p:cNvSpPr>
            <a:spLocks noGrp="1"/>
          </p:cNvSpPr>
          <p:nvPr>
            <p:ph type="sldNum" sz="quarter" idx="12"/>
          </p:nvPr>
        </p:nvSpPr>
        <p:spPr/>
        <p:txBody>
          <a:bodyPr/>
          <a:lstStyle/>
          <a:p>
            <a:pPr>
              <a:defRPr/>
            </a:pPr>
            <a:fld id="{8C8B53A7-21D7-4990-A3BD-F06DCAE13504}" type="slidenum">
              <a:rPr lang="en-US" smtClean="0"/>
              <a:pPr>
                <a:defRPr/>
              </a:pPr>
              <a:t>5</a:t>
            </a:fld>
            <a:endParaRPr lang="en-US" dirty="0"/>
          </a:p>
        </p:txBody>
      </p:sp>
      <p:sp>
        <p:nvSpPr>
          <p:cNvPr id="3" name="TextBox 2">
            <a:extLst>
              <a:ext uri="{FF2B5EF4-FFF2-40B4-BE49-F238E27FC236}">
                <a16:creationId xmlns:a16="http://schemas.microsoft.com/office/drawing/2014/main" id="{B2885399-E998-28D0-AE97-AE311B7D4D76}"/>
              </a:ext>
            </a:extLst>
          </p:cNvPr>
          <p:cNvSpPr txBox="1"/>
          <p:nvPr/>
        </p:nvSpPr>
        <p:spPr>
          <a:xfrm>
            <a:off x="188705" y="1145461"/>
            <a:ext cx="5635978" cy="2308324"/>
          </a:xfrm>
          <a:prstGeom prst="rect">
            <a:avLst/>
          </a:prstGeom>
          <a:noFill/>
        </p:spPr>
        <p:txBody>
          <a:bodyPr wrap="square" rtlCol="0">
            <a:spAutoFit/>
          </a:bodyPr>
          <a:lstStyle/>
          <a:p>
            <a:pPr marL="285750" indent="-285750">
              <a:buFont typeface="Arial" panose="020B0604020202020204" pitchFamily="34" charset="0"/>
              <a:buChar char="•"/>
            </a:pPr>
            <a:r>
              <a:rPr lang="en-US" dirty="0"/>
              <a:t>Resolution: 12km-4km-1km-200m</a:t>
            </a:r>
          </a:p>
          <a:p>
            <a:pPr marL="742950" lvl="1" indent="-285750">
              <a:buFont typeface="Arial" panose="020B0604020202020204" pitchFamily="34" charset="0"/>
              <a:buChar char="•"/>
            </a:pPr>
            <a:r>
              <a:rPr lang="en-US" dirty="0"/>
              <a:t>WRF-</a:t>
            </a:r>
            <a:r>
              <a:rPr lang="en-US" dirty="0" err="1"/>
              <a:t>SFire</a:t>
            </a:r>
            <a:r>
              <a:rPr lang="en-US" dirty="0"/>
              <a:t> simulates fires in 200m domain</a:t>
            </a:r>
          </a:p>
          <a:p>
            <a:pPr marL="742950" lvl="1" indent="-285750">
              <a:buFont typeface="Arial" panose="020B0604020202020204" pitchFamily="34" charset="0"/>
              <a:buChar char="•"/>
            </a:pPr>
            <a:r>
              <a:rPr lang="en-US" dirty="0"/>
              <a:t>CMAQ uses 1km meteorology.</a:t>
            </a:r>
          </a:p>
          <a:p>
            <a:pPr marL="285750" indent="-285750">
              <a:buFont typeface="Arial" panose="020B0604020202020204" pitchFamily="34" charset="0"/>
              <a:buChar char="•"/>
            </a:pPr>
            <a:r>
              <a:rPr lang="en-US" dirty="0"/>
              <a:t>Ignition pattern (drip torch): </a:t>
            </a:r>
          </a:p>
          <a:p>
            <a:pPr marL="742950" lvl="1" indent="-285750">
              <a:buFont typeface="Arial" panose="020B0604020202020204" pitchFamily="34" charset="0"/>
              <a:buChar char="•"/>
            </a:pPr>
            <a:r>
              <a:rPr lang="en-US" dirty="0"/>
              <a:t>Ignition start time: from GOES-16</a:t>
            </a:r>
          </a:p>
          <a:p>
            <a:pPr marL="742950" lvl="1" indent="-285750">
              <a:buFont typeface="Arial" panose="020B0604020202020204" pitchFamily="34" charset="0"/>
              <a:buChar char="•"/>
            </a:pPr>
            <a:r>
              <a:rPr lang="en-US" dirty="0"/>
              <a:t>Ignition speed: walk speed ~1.2m/s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6" name="Picture 5" descr="A map with red arrows&#10;&#10;Description automatically generated">
            <a:extLst>
              <a:ext uri="{FF2B5EF4-FFF2-40B4-BE49-F238E27FC236}">
                <a16:creationId xmlns:a16="http://schemas.microsoft.com/office/drawing/2014/main" id="{E5A3188A-ED36-61F5-781A-AAB478909494}"/>
              </a:ext>
            </a:extLst>
          </p:cNvPr>
          <p:cNvPicPr>
            <a:picLocks noChangeAspect="1"/>
          </p:cNvPicPr>
          <p:nvPr/>
        </p:nvPicPr>
        <p:blipFill rotWithShape="1">
          <a:blip r:embed="rId3"/>
          <a:srcRect t="18927" r="7971" b="15539"/>
          <a:stretch/>
        </p:blipFill>
        <p:spPr>
          <a:xfrm>
            <a:off x="5587167" y="4344583"/>
            <a:ext cx="3471426" cy="1854009"/>
          </a:xfrm>
          <a:prstGeom prst="rect">
            <a:avLst/>
          </a:prstGeom>
        </p:spPr>
      </p:pic>
      <p:pic>
        <p:nvPicPr>
          <p:cNvPr id="7" name="Picture 6" descr="A map of the state of washington&#10;&#10;Description automatically generated">
            <a:extLst>
              <a:ext uri="{FF2B5EF4-FFF2-40B4-BE49-F238E27FC236}">
                <a16:creationId xmlns:a16="http://schemas.microsoft.com/office/drawing/2014/main" id="{26CB1DA4-4407-BF38-80F0-48F57C7FA7E1}"/>
              </a:ext>
            </a:extLst>
          </p:cNvPr>
          <p:cNvPicPr>
            <a:picLocks noChangeAspect="1"/>
          </p:cNvPicPr>
          <p:nvPr/>
        </p:nvPicPr>
        <p:blipFill rotWithShape="1">
          <a:blip r:embed="rId4"/>
          <a:srcRect l="11111" t="14445" r="8992" b="13333"/>
          <a:stretch/>
        </p:blipFill>
        <p:spPr>
          <a:xfrm>
            <a:off x="5705511" y="1142148"/>
            <a:ext cx="3234739" cy="2924027"/>
          </a:xfrm>
          <a:prstGeom prst="rect">
            <a:avLst/>
          </a:prstGeom>
        </p:spPr>
      </p:pic>
      <p:pic>
        <p:nvPicPr>
          <p:cNvPr id="5" name="Picture 4" descr="A map of the united states&#10;&#10;Description automatically generated">
            <a:extLst>
              <a:ext uri="{FF2B5EF4-FFF2-40B4-BE49-F238E27FC236}">
                <a16:creationId xmlns:a16="http://schemas.microsoft.com/office/drawing/2014/main" id="{BD85DC9D-4CC3-0AC9-F8DD-76EB30316B96}"/>
              </a:ext>
            </a:extLst>
          </p:cNvPr>
          <p:cNvPicPr>
            <a:picLocks noChangeAspect="1"/>
          </p:cNvPicPr>
          <p:nvPr/>
        </p:nvPicPr>
        <p:blipFill rotWithShape="1">
          <a:blip r:embed="rId5"/>
          <a:srcRect l="12222" t="25555" r="8888" b="24444"/>
          <a:stretch/>
        </p:blipFill>
        <p:spPr>
          <a:xfrm>
            <a:off x="401450" y="3091303"/>
            <a:ext cx="4902612" cy="3107289"/>
          </a:xfrm>
          <a:prstGeom prst="rect">
            <a:avLst/>
          </a:prstGeom>
        </p:spPr>
      </p:pic>
    </p:spTree>
    <p:extLst>
      <p:ext uri="{BB962C8B-B14F-4D97-AF65-F5344CB8AC3E}">
        <p14:creationId xmlns:p14="http://schemas.microsoft.com/office/powerpoint/2010/main" val="1370564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31BC-9DE2-AF9F-8E0C-13EA3154BA7E}"/>
              </a:ext>
            </a:extLst>
          </p:cNvPr>
          <p:cNvSpPr>
            <a:spLocks noGrp="1"/>
          </p:cNvSpPr>
          <p:nvPr>
            <p:ph type="title"/>
          </p:nvPr>
        </p:nvSpPr>
        <p:spPr/>
        <p:txBody>
          <a:bodyPr/>
          <a:lstStyle/>
          <a:p>
            <a:r>
              <a:rPr lang="en-US" dirty="0"/>
              <a:t>Coupling Fire Behavior Model with CTM</a:t>
            </a:r>
          </a:p>
        </p:txBody>
      </p:sp>
      <p:sp>
        <p:nvSpPr>
          <p:cNvPr id="4" name="Slide Number Placeholder 3">
            <a:extLst>
              <a:ext uri="{FF2B5EF4-FFF2-40B4-BE49-F238E27FC236}">
                <a16:creationId xmlns:a16="http://schemas.microsoft.com/office/drawing/2014/main" id="{1673563E-85A3-A0DE-9A6F-EDD87B230110}"/>
              </a:ext>
            </a:extLst>
          </p:cNvPr>
          <p:cNvSpPr>
            <a:spLocks noGrp="1"/>
          </p:cNvSpPr>
          <p:nvPr>
            <p:ph type="sldNum" sz="quarter" idx="12"/>
          </p:nvPr>
        </p:nvSpPr>
        <p:spPr/>
        <p:txBody>
          <a:bodyPr/>
          <a:lstStyle/>
          <a:p>
            <a:pPr>
              <a:defRPr/>
            </a:pPr>
            <a:fld id="{8C8B53A7-21D7-4990-A3BD-F06DCAE13504}" type="slidenum">
              <a:rPr lang="en-US" smtClean="0"/>
              <a:pPr>
                <a:defRPr/>
              </a:pPr>
              <a:t>6</a:t>
            </a:fld>
            <a:endParaRPr lang="en-US" dirty="0"/>
          </a:p>
        </p:txBody>
      </p:sp>
      <p:sp>
        <p:nvSpPr>
          <p:cNvPr id="5" name="Content Placeholder 4">
            <a:extLst>
              <a:ext uri="{FF2B5EF4-FFF2-40B4-BE49-F238E27FC236}">
                <a16:creationId xmlns:a16="http://schemas.microsoft.com/office/drawing/2014/main" id="{D2F81226-24CB-E87B-B944-D40CB1715BD9}"/>
              </a:ext>
            </a:extLst>
          </p:cNvPr>
          <p:cNvSpPr>
            <a:spLocks noGrp="1"/>
          </p:cNvSpPr>
          <p:nvPr>
            <p:ph idx="1"/>
          </p:nvPr>
        </p:nvSpPr>
        <p:spPr>
          <a:xfrm>
            <a:off x="609600" y="1600200"/>
            <a:ext cx="8229600" cy="4221163"/>
          </a:xfrm>
        </p:spPr>
        <p:txBody>
          <a:bodyPr/>
          <a:lstStyle/>
          <a:p>
            <a:pPr marL="0" indent="0">
              <a:buNone/>
            </a:pPr>
            <a:r>
              <a:rPr lang="en-US" dirty="0"/>
              <a:t>Methodology</a:t>
            </a:r>
          </a:p>
          <a:p>
            <a:endParaRPr lang="en-US" dirty="0"/>
          </a:p>
        </p:txBody>
      </p:sp>
      <p:sp>
        <p:nvSpPr>
          <p:cNvPr id="8" name="Rounded Rectangle 7">
            <a:extLst>
              <a:ext uri="{FF2B5EF4-FFF2-40B4-BE49-F238E27FC236}">
                <a16:creationId xmlns:a16="http://schemas.microsoft.com/office/drawing/2014/main" id="{521D1B49-B37B-DD39-1C8B-276CDF70F1B7}"/>
              </a:ext>
            </a:extLst>
          </p:cNvPr>
          <p:cNvSpPr/>
          <p:nvPr/>
        </p:nvSpPr>
        <p:spPr>
          <a:xfrm>
            <a:off x="733426" y="2524592"/>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WRF-SFIRE 3D smoke tracer field</a:t>
            </a:r>
          </a:p>
        </p:txBody>
      </p:sp>
      <p:sp>
        <p:nvSpPr>
          <p:cNvPr id="10" name="Rounded Rectangle 9">
            <a:extLst>
              <a:ext uri="{FF2B5EF4-FFF2-40B4-BE49-F238E27FC236}">
                <a16:creationId xmlns:a16="http://schemas.microsoft.com/office/drawing/2014/main" id="{CAA0F1DE-6582-26BA-11E4-3969212C9022}"/>
              </a:ext>
            </a:extLst>
          </p:cNvPr>
          <p:cNvSpPr/>
          <p:nvPr/>
        </p:nvSpPr>
        <p:spPr>
          <a:xfrm>
            <a:off x="3709988" y="2520562"/>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2D plume heights in grid columns</a:t>
            </a:r>
          </a:p>
        </p:txBody>
      </p:sp>
      <p:sp>
        <p:nvSpPr>
          <p:cNvPr id="14" name="Rounded Rectangle 13">
            <a:extLst>
              <a:ext uri="{FF2B5EF4-FFF2-40B4-BE49-F238E27FC236}">
                <a16:creationId xmlns:a16="http://schemas.microsoft.com/office/drawing/2014/main" id="{1FFF6ACA-90BD-8EB8-08F9-3AA47B703843}"/>
              </a:ext>
            </a:extLst>
          </p:cNvPr>
          <p:cNvSpPr/>
          <p:nvPr/>
        </p:nvSpPr>
        <p:spPr>
          <a:xfrm>
            <a:off x="6686550" y="2520562"/>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1D plume height in center of plume</a:t>
            </a:r>
          </a:p>
        </p:txBody>
      </p:sp>
      <p:cxnSp>
        <p:nvCxnSpPr>
          <p:cNvPr id="16" name="Straight Arrow Connector 15">
            <a:extLst>
              <a:ext uri="{FF2B5EF4-FFF2-40B4-BE49-F238E27FC236}">
                <a16:creationId xmlns:a16="http://schemas.microsoft.com/office/drawing/2014/main" id="{33EEC54E-208C-6536-0A0C-2B272DCB5A5A}"/>
              </a:ext>
            </a:extLst>
          </p:cNvPr>
          <p:cNvCxnSpPr>
            <a:stCxn id="8" idx="3"/>
            <a:endCxn id="10" idx="1"/>
          </p:cNvCxnSpPr>
          <p:nvPr/>
        </p:nvCxnSpPr>
        <p:spPr>
          <a:xfrm flipV="1">
            <a:off x="2581276" y="3015862"/>
            <a:ext cx="1128712" cy="403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8" name="Rounded Rectangle 17">
            <a:extLst>
              <a:ext uri="{FF2B5EF4-FFF2-40B4-BE49-F238E27FC236}">
                <a16:creationId xmlns:a16="http://schemas.microsoft.com/office/drawing/2014/main" id="{BAD8E929-CAD2-BE97-2AE3-D3FF38FA72B1}"/>
              </a:ext>
            </a:extLst>
          </p:cNvPr>
          <p:cNvSpPr/>
          <p:nvPr/>
        </p:nvSpPr>
        <p:spPr>
          <a:xfrm>
            <a:off x="6686550" y="4813905"/>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Coupling surface</a:t>
            </a:r>
          </a:p>
        </p:txBody>
      </p:sp>
      <p:cxnSp>
        <p:nvCxnSpPr>
          <p:cNvPr id="19" name="Straight Arrow Connector 18">
            <a:extLst>
              <a:ext uri="{FF2B5EF4-FFF2-40B4-BE49-F238E27FC236}">
                <a16:creationId xmlns:a16="http://schemas.microsoft.com/office/drawing/2014/main" id="{1688D9ED-5CA1-9A0E-2BAF-00CBE44A93E6}"/>
              </a:ext>
            </a:extLst>
          </p:cNvPr>
          <p:cNvCxnSpPr>
            <a:cxnSpLocks/>
            <a:stCxn id="14" idx="2"/>
            <a:endCxn id="18" idx="0"/>
          </p:cNvCxnSpPr>
          <p:nvPr/>
        </p:nvCxnSpPr>
        <p:spPr>
          <a:xfrm>
            <a:off x="7610475" y="3511162"/>
            <a:ext cx="0" cy="1302743"/>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6CBDFD41-B927-B678-401E-A892D10359F5}"/>
              </a:ext>
            </a:extLst>
          </p:cNvPr>
          <p:cNvSpPr txBox="1"/>
          <p:nvPr/>
        </p:nvSpPr>
        <p:spPr>
          <a:xfrm>
            <a:off x="5914544" y="3848213"/>
            <a:ext cx="1544012" cy="646331"/>
          </a:xfrm>
          <a:prstGeom prst="rect">
            <a:avLst/>
          </a:prstGeom>
          <a:noFill/>
        </p:spPr>
        <p:txBody>
          <a:bodyPr wrap="none" rtlCol="0">
            <a:spAutoFit/>
          </a:bodyPr>
          <a:lstStyle/>
          <a:p>
            <a:r>
              <a:rPr lang="en-US" dirty="0"/>
              <a:t>Loss function</a:t>
            </a:r>
          </a:p>
          <a:p>
            <a:r>
              <a:rPr lang="en-US" dirty="0"/>
              <a:t>Optimization</a:t>
            </a:r>
          </a:p>
        </p:txBody>
      </p:sp>
      <p:sp>
        <p:nvSpPr>
          <p:cNvPr id="23" name="Rounded Rectangle 22">
            <a:extLst>
              <a:ext uri="{FF2B5EF4-FFF2-40B4-BE49-F238E27FC236}">
                <a16:creationId xmlns:a16="http://schemas.microsoft.com/office/drawing/2014/main" id="{A29508F5-218B-A1FC-DF04-BE7B98D27412}"/>
              </a:ext>
            </a:extLst>
          </p:cNvPr>
          <p:cNvSpPr/>
          <p:nvPr/>
        </p:nvSpPr>
        <p:spPr>
          <a:xfrm>
            <a:off x="3709988" y="4813905"/>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Emission flux on coupling surface</a:t>
            </a:r>
          </a:p>
        </p:txBody>
      </p:sp>
      <p:sp>
        <p:nvSpPr>
          <p:cNvPr id="25" name="Rounded Rectangle 24">
            <a:extLst>
              <a:ext uri="{FF2B5EF4-FFF2-40B4-BE49-F238E27FC236}">
                <a16:creationId xmlns:a16="http://schemas.microsoft.com/office/drawing/2014/main" id="{B6035505-9F31-F264-8125-187B5580FFD6}"/>
              </a:ext>
            </a:extLst>
          </p:cNvPr>
          <p:cNvSpPr/>
          <p:nvPr/>
        </p:nvSpPr>
        <p:spPr>
          <a:xfrm>
            <a:off x="733426" y="4813905"/>
            <a:ext cx="1847850" cy="990600"/>
          </a:xfrm>
          <a:prstGeom prst="roundRect">
            <a:avLst/>
          </a:prstGeom>
          <a:solidFill>
            <a:schemeClr val="accent1">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CMAQ</a:t>
            </a:r>
          </a:p>
        </p:txBody>
      </p:sp>
      <p:cxnSp>
        <p:nvCxnSpPr>
          <p:cNvPr id="26" name="Straight Arrow Connector 25">
            <a:extLst>
              <a:ext uri="{FF2B5EF4-FFF2-40B4-BE49-F238E27FC236}">
                <a16:creationId xmlns:a16="http://schemas.microsoft.com/office/drawing/2014/main" id="{77EBEB2E-4017-D113-F3F6-AFECD516A98E}"/>
              </a:ext>
            </a:extLst>
          </p:cNvPr>
          <p:cNvCxnSpPr>
            <a:cxnSpLocks/>
            <a:stCxn id="18" idx="1"/>
            <a:endCxn id="23" idx="3"/>
          </p:cNvCxnSpPr>
          <p:nvPr/>
        </p:nvCxnSpPr>
        <p:spPr>
          <a:xfrm flipH="1">
            <a:off x="5557838" y="5309205"/>
            <a:ext cx="1128712"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76EF78F-3E2A-D055-C8BD-754C1DA6AE5C}"/>
              </a:ext>
            </a:extLst>
          </p:cNvPr>
          <p:cNvCxnSpPr>
            <a:cxnSpLocks/>
            <a:endCxn id="25" idx="3"/>
          </p:cNvCxnSpPr>
          <p:nvPr/>
        </p:nvCxnSpPr>
        <p:spPr>
          <a:xfrm flipH="1">
            <a:off x="2581276" y="5309205"/>
            <a:ext cx="1128712" cy="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0B8F5C82-287C-F947-427B-B6F51A2AA35E}"/>
              </a:ext>
            </a:extLst>
          </p:cNvPr>
          <p:cNvSpPr txBox="1"/>
          <p:nvPr/>
        </p:nvSpPr>
        <p:spPr>
          <a:xfrm>
            <a:off x="5540082" y="2585090"/>
            <a:ext cx="1146468" cy="369332"/>
          </a:xfrm>
          <a:prstGeom prst="rect">
            <a:avLst/>
          </a:prstGeom>
          <a:noFill/>
        </p:spPr>
        <p:txBody>
          <a:bodyPr wrap="none" rtlCol="0">
            <a:spAutoFit/>
          </a:bodyPr>
          <a:lstStyle/>
          <a:p>
            <a:r>
              <a:rPr lang="en-US" dirty="0"/>
              <a:t>Sampling</a:t>
            </a:r>
          </a:p>
        </p:txBody>
      </p:sp>
      <p:cxnSp>
        <p:nvCxnSpPr>
          <p:cNvPr id="37" name="Straight Arrow Connector 36">
            <a:extLst>
              <a:ext uri="{FF2B5EF4-FFF2-40B4-BE49-F238E27FC236}">
                <a16:creationId xmlns:a16="http://schemas.microsoft.com/office/drawing/2014/main" id="{E90EE546-8F68-45FC-C581-A4B318B392E8}"/>
              </a:ext>
            </a:extLst>
          </p:cNvPr>
          <p:cNvCxnSpPr/>
          <p:nvPr/>
        </p:nvCxnSpPr>
        <p:spPr>
          <a:xfrm flipV="1">
            <a:off x="5557838" y="3011832"/>
            <a:ext cx="1128712" cy="4030"/>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42" name="Left Brace 41">
            <a:extLst>
              <a:ext uri="{FF2B5EF4-FFF2-40B4-BE49-F238E27FC236}">
                <a16:creationId xmlns:a16="http://schemas.microsoft.com/office/drawing/2014/main" id="{569F4C1C-2AD4-55FF-800C-BD22BA069952}"/>
              </a:ext>
            </a:extLst>
          </p:cNvPr>
          <p:cNvSpPr/>
          <p:nvPr/>
        </p:nvSpPr>
        <p:spPr>
          <a:xfrm rot="5400000">
            <a:off x="5921926" y="820343"/>
            <a:ext cx="400533" cy="2976562"/>
          </a:xfrm>
          <a:prstGeom prst="leftBrace">
            <a:avLst>
              <a:gd name="adj1" fmla="val 0"/>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36579637-C31B-D946-B972-A1AC1E4B2CAC}"/>
              </a:ext>
            </a:extLst>
          </p:cNvPr>
          <p:cNvSpPr txBox="1"/>
          <p:nvPr/>
        </p:nvSpPr>
        <p:spPr>
          <a:xfrm>
            <a:off x="4997525" y="1727354"/>
            <a:ext cx="2249334" cy="369332"/>
          </a:xfrm>
          <a:prstGeom prst="rect">
            <a:avLst/>
          </a:prstGeom>
          <a:noFill/>
        </p:spPr>
        <p:txBody>
          <a:bodyPr wrap="none" rtlCol="0">
            <a:spAutoFit/>
          </a:bodyPr>
          <a:lstStyle/>
          <a:p>
            <a:r>
              <a:rPr lang="en-US" dirty="0"/>
              <a:t>Reduce Dimensions</a:t>
            </a:r>
          </a:p>
        </p:txBody>
      </p:sp>
      <p:sp>
        <p:nvSpPr>
          <p:cNvPr id="45" name="TextBox 44">
            <a:extLst>
              <a:ext uri="{FF2B5EF4-FFF2-40B4-BE49-F238E27FC236}">
                <a16:creationId xmlns:a16="http://schemas.microsoft.com/office/drawing/2014/main" id="{D85E6847-C836-207B-AA6B-8B00E6BD19EB}"/>
              </a:ext>
            </a:extLst>
          </p:cNvPr>
          <p:cNvSpPr txBox="1"/>
          <p:nvPr/>
        </p:nvSpPr>
        <p:spPr>
          <a:xfrm>
            <a:off x="2178381" y="5677011"/>
            <a:ext cx="1954381" cy="646331"/>
          </a:xfrm>
          <a:prstGeom prst="rect">
            <a:avLst/>
          </a:prstGeom>
          <a:noFill/>
        </p:spPr>
        <p:txBody>
          <a:bodyPr wrap="none" rtlCol="0">
            <a:spAutoFit/>
          </a:bodyPr>
          <a:lstStyle/>
          <a:p>
            <a:pPr algn="ctr"/>
            <a:r>
              <a:rPr lang="en-US" dirty="0" err="1"/>
              <a:t>Regridding</a:t>
            </a:r>
            <a:endParaRPr lang="en-US" dirty="0"/>
          </a:p>
          <a:p>
            <a:pPr algn="ctr"/>
            <a:r>
              <a:rPr lang="en-US" dirty="0"/>
              <a:t>Species Mapping</a:t>
            </a:r>
          </a:p>
        </p:txBody>
      </p:sp>
    </p:spTree>
    <p:extLst>
      <p:ext uri="{BB962C8B-B14F-4D97-AF65-F5344CB8AC3E}">
        <p14:creationId xmlns:p14="http://schemas.microsoft.com/office/powerpoint/2010/main" val="2723665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4D3C-CAAD-606F-3BA3-B03FE82E59CC}"/>
              </a:ext>
            </a:extLst>
          </p:cNvPr>
          <p:cNvSpPr>
            <a:spLocks noGrp="1"/>
          </p:cNvSpPr>
          <p:nvPr>
            <p:ph type="title"/>
          </p:nvPr>
        </p:nvSpPr>
        <p:spPr/>
        <p:txBody>
          <a:bodyPr/>
          <a:lstStyle/>
          <a:p>
            <a:r>
              <a:rPr lang="en-US" dirty="0"/>
              <a:t>Plume Structure Simplification (3D to 2D)</a:t>
            </a:r>
          </a:p>
        </p:txBody>
      </p:sp>
      <p:sp>
        <p:nvSpPr>
          <p:cNvPr id="3" name="Content Placeholder 2">
            <a:extLst>
              <a:ext uri="{FF2B5EF4-FFF2-40B4-BE49-F238E27FC236}">
                <a16:creationId xmlns:a16="http://schemas.microsoft.com/office/drawing/2014/main" id="{B34B27DA-045E-73F3-6D04-79667CE7F9A1}"/>
              </a:ext>
            </a:extLst>
          </p:cNvPr>
          <p:cNvSpPr>
            <a:spLocks noGrp="1"/>
          </p:cNvSpPr>
          <p:nvPr>
            <p:ph idx="1"/>
          </p:nvPr>
        </p:nvSpPr>
        <p:spPr>
          <a:xfrm>
            <a:off x="587329" y="2209801"/>
            <a:ext cx="2057400" cy="486778"/>
          </a:xfrm>
        </p:spPr>
        <p:txBody>
          <a:bodyPr/>
          <a:lstStyle/>
          <a:p>
            <a:pPr marL="0" indent="0">
              <a:buNone/>
            </a:pPr>
            <a:r>
              <a:rPr lang="en-US" dirty="0"/>
              <a:t>Plume height</a:t>
            </a:r>
          </a:p>
        </p:txBody>
      </p:sp>
      <p:sp>
        <p:nvSpPr>
          <p:cNvPr id="4" name="Slide Number Placeholder 3">
            <a:extLst>
              <a:ext uri="{FF2B5EF4-FFF2-40B4-BE49-F238E27FC236}">
                <a16:creationId xmlns:a16="http://schemas.microsoft.com/office/drawing/2014/main" id="{D9A4DFA1-E4DD-B2EF-6D98-D2D5F95AAD0B}"/>
              </a:ext>
            </a:extLst>
          </p:cNvPr>
          <p:cNvSpPr>
            <a:spLocks noGrp="1"/>
          </p:cNvSpPr>
          <p:nvPr>
            <p:ph type="sldNum" sz="quarter" idx="12"/>
          </p:nvPr>
        </p:nvSpPr>
        <p:spPr/>
        <p:txBody>
          <a:bodyPr/>
          <a:lstStyle/>
          <a:p>
            <a:pPr>
              <a:defRPr/>
            </a:pPr>
            <a:fld id="{8C8B53A7-21D7-4990-A3BD-F06DCAE13504}" type="slidenum">
              <a:rPr lang="en-US" smtClean="0"/>
              <a:pPr>
                <a:defRPr/>
              </a:pPr>
              <a:t>7</a:t>
            </a:fld>
            <a:endParaRPr lang="en-US" dirty="0"/>
          </a:p>
        </p:txBody>
      </p:sp>
      <p:sp>
        <p:nvSpPr>
          <p:cNvPr id="9" name="Parallelogram 8">
            <a:extLst>
              <a:ext uri="{FF2B5EF4-FFF2-40B4-BE49-F238E27FC236}">
                <a16:creationId xmlns:a16="http://schemas.microsoft.com/office/drawing/2014/main" id="{81DCF778-C859-7C0E-830D-ACEE7DFE7437}"/>
              </a:ext>
            </a:extLst>
          </p:cNvPr>
          <p:cNvSpPr/>
          <p:nvPr/>
        </p:nvSpPr>
        <p:spPr>
          <a:xfrm>
            <a:off x="1066799" y="4960454"/>
            <a:ext cx="762000" cy="289892"/>
          </a:xfrm>
          <a:prstGeom prst="parallelogram">
            <a:avLst>
              <a:gd name="adj" fmla="val 9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A7D8BB95-ECC2-8B10-3A7A-3DBFD23DE454}"/>
              </a:ext>
            </a:extLst>
          </p:cNvPr>
          <p:cNvSpPr/>
          <p:nvPr/>
        </p:nvSpPr>
        <p:spPr>
          <a:xfrm>
            <a:off x="1066800" y="2895600"/>
            <a:ext cx="756040" cy="2361724"/>
          </a:xfrm>
          <a:prstGeom prst="cube">
            <a:avLst>
              <a:gd name="adj" fmla="val 384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Parallelogram 16">
            <a:extLst>
              <a:ext uri="{FF2B5EF4-FFF2-40B4-BE49-F238E27FC236}">
                <a16:creationId xmlns:a16="http://schemas.microsoft.com/office/drawing/2014/main" id="{91C1930C-744F-CE5F-3B9E-368AA1B130C2}"/>
              </a:ext>
            </a:extLst>
          </p:cNvPr>
          <p:cNvSpPr/>
          <p:nvPr/>
        </p:nvSpPr>
        <p:spPr>
          <a:xfrm>
            <a:off x="1541486" y="4960216"/>
            <a:ext cx="762000" cy="289892"/>
          </a:xfrm>
          <a:prstGeom prst="parallelogram">
            <a:avLst>
              <a:gd name="adj" fmla="val 9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Parallelogram 18">
            <a:extLst>
              <a:ext uri="{FF2B5EF4-FFF2-40B4-BE49-F238E27FC236}">
                <a16:creationId xmlns:a16="http://schemas.microsoft.com/office/drawing/2014/main" id="{31DCB223-AA21-E547-E818-089586D1A8C2}"/>
              </a:ext>
            </a:extLst>
          </p:cNvPr>
          <p:cNvSpPr/>
          <p:nvPr/>
        </p:nvSpPr>
        <p:spPr>
          <a:xfrm>
            <a:off x="777829" y="5257800"/>
            <a:ext cx="762000" cy="289892"/>
          </a:xfrm>
          <a:prstGeom prst="parallelogram">
            <a:avLst>
              <a:gd name="adj" fmla="val 9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E4AE02F7-6726-3195-98C3-8CD1B5EDE7D7}"/>
              </a:ext>
            </a:extLst>
          </p:cNvPr>
          <p:cNvSpPr/>
          <p:nvPr/>
        </p:nvSpPr>
        <p:spPr>
          <a:xfrm>
            <a:off x="1252516" y="5257562"/>
            <a:ext cx="762000" cy="289892"/>
          </a:xfrm>
          <a:prstGeom prst="parallelogram">
            <a:avLst>
              <a:gd name="adj" fmla="val 9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Parallelogram 20">
            <a:extLst>
              <a:ext uri="{FF2B5EF4-FFF2-40B4-BE49-F238E27FC236}">
                <a16:creationId xmlns:a16="http://schemas.microsoft.com/office/drawing/2014/main" id="{5513E917-385D-885E-AA65-1A6B34C60B33}"/>
              </a:ext>
            </a:extLst>
          </p:cNvPr>
          <p:cNvSpPr/>
          <p:nvPr/>
        </p:nvSpPr>
        <p:spPr>
          <a:xfrm>
            <a:off x="1060839" y="3839578"/>
            <a:ext cx="762000" cy="289892"/>
          </a:xfrm>
          <a:prstGeom prst="parallelogram">
            <a:avLst>
              <a:gd name="adj" fmla="val 9957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Left Brace 21">
            <a:extLst>
              <a:ext uri="{FF2B5EF4-FFF2-40B4-BE49-F238E27FC236}">
                <a16:creationId xmlns:a16="http://schemas.microsoft.com/office/drawing/2014/main" id="{ADA72FD2-E284-EAB8-0F11-D303DC5C1C7A}"/>
              </a:ext>
            </a:extLst>
          </p:cNvPr>
          <p:cNvSpPr/>
          <p:nvPr/>
        </p:nvSpPr>
        <p:spPr>
          <a:xfrm rot="10800000">
            <a:off x="1907782" y="3938102"/>
            <a:ext cx="304800" cy="1120638"/>
          </a:xfrm>
          <a:prstGeom prst="leftBrace">
            <a:avLst>
              <a:gd name="adj1" fmla="val 25641"/>
              <a:gd name="adj2" fmla="val 47646"/>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0BF373EE-DA10-1F1A-5FB3-6FA282F92553}"/>
              </a:ext>
            </a:extLst>
          </p:cNvPr>
          <p:cNvSpPr txBox="1"/>
          <p:nvPr/>
        </p:nvSpPr>
        <p:spPr>
          <a:xfrm>
            <a:off x="2212582" y="4221678"/>
            <a:ext cx="1560493" cy="646331"/>
          </a:xfrm>
          <a:prstGeom prst="rect">
            <a:avLst/>
          </a:prstGeom>
          <a:noFill/>
        </p:spPr>
        <p:txBody>
          <a:bodyPr wrap="square" rtlCol="0">
            <a:spAutoFit/>
          </a:bodyPr>
          <a:lstStyle/>
          <a:p>
            <a:pPr algn="ctr"/>
            <a:r>
              <a:rPr lang="en-US" dirty="0"/>
              <a:t>90% mass of total column</a:t>
            </a:r>
          </a:p>
        </p:txBody>
      </p:sp>
      <p:pic>
        <p:nvPicPr>
          <p:cNvPr id="6" name="Picture 5" descr="A black outline of a state&#10;&#10;Description automatically generated">
            <a:extLst>
              <a:ext uri="{FF2B5EF4-FFF2-40B4-BE49-F238E27FC236}">
                <a16:creationId xmlns:a16="http://schemas.microsoft.com/office/drawing/2014/main" id="{F734AD65-A253-B0BE-7B21-C2370B075FE8}"/>
              </a:ext>
            </a:extLst>
          </p:cNvPr>
          <p:cNvPicPr>
            <a:picLocks noChangeAspect="1"/>
          </p:cNvPicPr>
          <p:nvPr/>
        </p:nvPicPr>
        <p:blipFill>
          <a:blip r:embed="rId3"/>
          <a:stretch>
            <a:fillRect/>
          </a:stretch>
        </p:blipFill>
        <p:spPr>
          <a:xfrm>
            <a:off x="3947747" y="3026494"/>
            <a:ext cx="4267200" cy="3200400"/>
          </a:xfrm>
          <a:prstGeom prst="rect">
            <a:avLst/>
          </a:prstGeom>
        </p:spPr>
      </p:pic>
      <p:sp>
        <p:nvSpPr>
          <p:cNvPr id="7" name="TextBox 6">
            <a:extLst>
              <a:ext uri="{FF2B5EF4-FFF2-40B4-BE49-F238E27FC236}">
                <a16:creationId xmlns:a16="http://schemas.microsoft.com/office/drawing/2014/main" id="{2ED796B9-5BD1-6A95-1596-71D54E54127A}"/>
              </a:ext>
            </a:extLst>
          </p:cNvPr>
          <p:cNvSpPr txBox="1"/>
          <p:nvPr/>
        </p:nvSpPr>
        <p:spPr>
          <a:xfrm>
            <a:off x="4015409" y="1547538"/>
            <a:ext cx="497619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Sort the horizontal grid cell by mass from high to low.</a:t>
            </a:r>
          </a:p>
          <a:p>
            <a:pPr marL="285750" indent="-285750">
              <a:buFont typeface="Arial" panose="020B0604020202020204" pitchFamily="34" charset="0"/>
              <a:buChar char="•"/>
            </a:pPr>
            <a:r>
              <a:rPr lang="en-US" dirty="0"/>
              <a:t>Start to include the grid cell with the highest mass until the total mass has reached a certain value (90% of total mass)</a:t>
            </a:r>
          </a:p>
        </p:txBody>
      </p:sp>
      <p:cxnSp>
        <p:nvCxnSpPr>
          <p:cNvPr id="8" name="Straight Arrow Connector 7">
            <a:extLst>
              <a:ext uri="{FF2B5EF4-FFF2-40B4-BE49-F238E27FC236}">
                <a16:creationId xmlns:a16="http://schemas.microsoft.com/office/drawing/2014/main" id="{943C937B-771E-4A4E-9507-83F2EAE04343}"/>
              </a:ext>
            </a:extLst>
          </p:cNvPr>
          <p:cNvCxnSpPr>
            <a:cxnSpLocks/>
            <a:stCxn id="11" idx="2"/>
          </p:cNvCxnSpPr>
          <p:nvPr/>
        </p:nvCxnSpPr>
        <p:spPr>
          <a:xfrm flipH="1">
            <a:off x="1829388" y="3568346"/>
            <a:ext cx="914401" cy="2750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Content Placeholder 2">
            <a:extLst>
              <a:ext uri="{FF2B5EF4-FFF2-40B4-BE49-F238E27FC236}">
                <a16:creationId xmlns:a16="http://schemas.microsoft.com/office/drawing/2014/main" id="{F8EAAA98-F8CA-9E85-5FF7-EBBB1A61665B}"/>
              </a:ext>
            </a:extLst>
          </p:cNvPr>
          <p:cNvSpPr txBox="1">
            <a:spLocks/>
          </p:cNvSpPr>
          <p:nvPr/>
        </p:nvSpPr>
        <p:spPr bwMode="auto">
          <a:xfrm>
            <a:off x="1963542" y="3246015"/>
            <a:ext cx="1560493" cy="322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Tx/>
              <a:buSzPct val="75000"/>
              <a:buFont typeface="Arial" pitchFamily="34" charset="0"/>
              <a:buChar char="●"/>
              <a:defRPr sz="2400">
                <a:solidFill>
                  <a:srgbClr val="000000"/>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ClrTx/>
              <a:buSzPct val="80000"/>
              <a:buFont typeface="Wingdings" pitchFamily="2" charset="2"/>
              <a:buChar char="t"/>
              <a:defRPr sz="2000">
                <a:solidFill>
                  <a:srgbClr val="000000"/>
                </a:solidFill>
                <a:latin typeface="+mn-lt"/>
                <a:ea typeface="ＭＳ Ｐゴシック" charset="-128"/>
                <a:cs typeface="ＭＳ Ｐゴシック"/>
              </a:defRPr>
            </a:lvl2pPr>
            <a:lvl3pPr marL="1143000" indent="-228600" algn="l" rtl="0" eaLnBrk="1" fontAlgn="base" hangingPunct="1">
              <a:spcBef>
                <a:spcPct val="20000"/>
              </a:spcBef>
              <a:spcAft>
                <a:spcPct val="0"/>
              </a:spcAft>
              <a:buClrTx/>
              <a:buSzPct val="100000"/>
              <a:buFont typeface="Wingdings" pitchFamily="2" charset="2"/>
              <a:buChar char="§"/>
              <a:defRPr sz="1800">
                <a:solidFill>
                  <a:srgbClr val="000000"/>
                </a:solidFill>
                <a:latin typeface="+mn-lt"/>
                <a:ea typeface="ＭＳ Ｐゴシック" charset="-128"/>
                <a:cs typeface="ＭＳ Ｐゴシック"/>
              </a:defRPr>
            </a:lvl3pPr>
            <a:lvl4pPr marL="1600200" indent="-228600" algn="l" rtl="0" eaLnBrk="1" fontAlgn="base" hangingPunct="1">
              <a:spcBef>
                <a:spcPct val="20000"/>
              </a:spcBef>
              <a:spcAft>
                <a:spcPct val="0"/>
              </a:spcAft>
              <a:buClrTx/>
              <a:buChar char="–"/>
              <a:defRPr sz="1600">
                <a:solidFill>
                  <a:srgbClr val="000000"/>
                </a:solidFill>
                <a:latin typeface="Arial" charset="0"/>
                <a:ea typeface="ＭＳ Ｐゴシック" charset="-128"/>
                <a:cs typeface="ＭＳ Ｐゴシック"/>
              </a:defRPr>
            </a:lvl4pPr>
            <a:lvl5pPr marL="2057400" indent="-228600" algn="l" rtl="0" eaLnBrk="1" fontAlgn="base" hangingPunct="1">
              <a:spcBef>
                <a:spcPct val="20000"/>
              </a:spcBef>
              <a:spcAft>
                <a:spcPct val="0"/>
              </a:spcAft>
              <a:buClrTx/>
              <a:buChar char="»"/>
              <a:defRPr sz="1400">
                <a:solidFill>
                  <a:srgbClr val="000000"/>
                </a:solidFill>
                <a:latin typeface="Arial" charset="0"/>
                <a:ea typeface="ＭＳ Ｐゴシック"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6pPr>
            <a:lvl7pPr marL="29718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7pPr>
            <a:lvl8pPr marL="34290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8pPr>
            <a:lvl9pPr marL="3886200" indent="-228600" algn="l" rtl="0" eaLnBrk="1" fontAlgn="base" hangingPunct="1">
              <a:spcBef>
                <a:spcPct val="20000"/>
              </a:spcBef>
              <a:spcAft>
                <a:spcPct val="0"/>
              </a:spcAft>
              <a:buChar char="»"/>
              <a:defRPr sz="2000">
                <a:solidFill>
                  <a:schemeClr val="tx1"/>
                </a:solidFill>
                <a:latin typeface="Arial" charset="0"/>
                <a:ea typeface="ＭＳ Ｐゴシック" charset="-128"/>
              </a:defRPr>
            </a:lvl9pPr>
          </a:lstStyle>
          <a:p>
            <a:pPr marL="0" indent="0">
              <a:buFont typeface="Arial" pitchFamily="34" charset="0"/>
              <a:buNone/>
            </a:pPr>
            <a:r>
              <a:rPr lang="en-US" sz="1800" kern="0" dirty="0"/>
              <a:t>Plume height</a:t>
            </a:r>
          </a:p>
        </p:txBody>
      </p:sp>
    </p:spTree>
    <p:extLst>
      <p:ext uri="{BB962C8B-B14F-4D97-AF65-F5344CB8AC3E}">
        <p14:creationId xmlns:p14="http://schemas.microsoft.com/office/powerpoint/2010/main" val="539635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74D3C-CAAD-606F-3BA3-B03FE82E59CC}"/>
              </a:ext>
            </a:extLst>
          </p:cNvPr>
          <p:cNvSpPr>
            <a:spLocks noGrp="1"/>
          </p:cNvSpPr>
          <p:nvPr>
            <p:ph type="title"/>
          </p:nvPr>
        </p:nvSpPr>
        <p:spPr/>
        <p:txBody>
          <a:bodyPr/>
          <a:lstStyle/>
          <a:p>
            <a:r>
              <a:rPr lang="en-US" dirty="0"/>
              <a:t>Plume Structure Simplification (2D to 1D)</a:t>
            </a:r>
          </a:p>
        </p:txBody>
      </p:sp>
      <p:sp>
        <p:nvSpPr>
          <p:cNvPr id="4" name="Slide Number Placeholder 3">
            <a:extLst>
              <a:ext uri="{FF2B5EF4-FFF2-40B4-BE49-F238E27FC236}">
                <a16:creationId xmlns:a16="http://schemas.microsoft.com/office/drawing/2014/main" id="{D9A4DFA1-E4DD-B2EF-6D98-D2D5F95AAD0B}"/>
              </a:ext>
            </a:extLst>
          </p:cNvPr>
          <p:cNvSpPr>
            <a:spLocks noGrp="1"/>
          </p:cNvSpPr>
          <p:nvPr>
            <p:ph type="sldNum" sz="quarter" idx="12"/>
          </p:nvPr>
        </p:nvSpPr>
        <p:spPr/>
        <p:txBody>
          <a:bodyPr/>
          <a:lstStyle/>
          <a:p>
            <a:pPr>
              <a:defRPr/>
            </a:pPr>
            <a:fld id="{8C8B53A7-21D7-4990-A3BD-F06DCAE13504}" type="slidenum">
              <a:rPr lang="en-US" smtClean="0"/>
              <a:pPr>
                <a:defRPr/>
              </a:pPr>
              <a:t>8</a:t>
            </a:fld>
            <a:endParaRPr lang="en-US" dirty="0"/>
          </a:p>
        </p:txBody>
      </p:sp>
      <p:pic>
        <p:nvPicPr>
          <p:cNvPr id="10" name="Picture 9" descr="A diagram of a map&#10;&#10;Description automatically generated">
            <a:extLst>
              <a:ext uri="{FF2B5EF4-FFF2-40B4-BE49-F238E27FC236}">
                <a16:creationId xmlns:a16="http://schemas.microsoft.com/office/drawing/2014/main" id="{CD802555-7183-74E4-D642-261BCA06D8C9}"/>
              </a:ext>
            </a:extLst>
          </p:cNvPr>
          <p:cNvPicPr>
            <a:picLocks noChangeAspect="1"/>
          </p:cNvPicPr>
          <p:nvPr/>
        </p:nvPicPr>
        <p:blipFill rotWithShape="1">
          <a:blip r:embed="rId3"/>
          <a:srcRect l="10541" t="6976" r="10970" b="2325"/>
          <a:stretch/>
        </p:blipFill>
        <p:spPr>
          <a:xfrm>
            <a:off x="1219200" y="1351244"/>
            <a:ext cx="2908842" cy="2520996"/>
          </a:xfrm>
          <a:prstGeom prst="rect">
            <a:avLst/>
          </a:prstGeom>
        </p:spPr>
      </p:pic>
      <p:pic>
        <p:nvPicPr>
          <p:cNvPr id="2050" name="Picture 2">
            <a:extLst>
              <a:ext uri="{FF2B5EF4-FFF2-40B4-BE49-F238E27FC236}">
                <a16:creationId xmlns:a16="http://schemas.microsoft.com/office/drawing/2014/main" id="{5FE1BC42-445A-864F-3D06-06105BFD47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94"/>
          <a:stretch/>
        </p:blipFill>
        <p:spPr bwMode="auto">
          <a:xfrm>
            <a:off x="3213738" y="4200625"/>
            <a:ext cx="2899999" cy="2276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B7CFE1E-FDB5-F126-33C8-9FA40DB8AA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19" y="4200625"/>
            <a:ext cx="3017520" cy="2276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2482F87-DBEE-100D-AAE7-140176326DB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94"/>
          <a:stretch/>
        </p:blipFill>
        <p:spPr bwMode="auto">
          <a:xfrm>
            <a:off x="6113737" y="4200625"/>
            <a:ext cx="2899999" cy="22763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84C28-F42C-0753-2F46-A8059C92AD3A}"/>
              </a:ext>
            </a:extLst>
          </p:cNvPr>
          <p:cNvSpPr txBox="1"/>
          <p:nvPr/>
        </p:nvSpPr>
        <p:spPr>
          <a:xfrm>
            <a:off x="3962168" y="6378159"/>
            <a:ext cx="1289135" cy="307777"/>
          </a:xfrm>
          <a:prstGeom prst="rect">
            <a:avLst/>
          </a:prstGeom>
          <a:solidFill>
            <a:schemeClr val="bg1"/>
          </a:solidFill>
        </p:spPr>
        <p:txBody>
          <a:bodyPr wrap="none" rtlCol="0">
            <a:spAutoFit/>
          </a:bodyPr>
          <a:lstStyle/>
          <a:p>
            <a:r>
              <a:rPr lang="en-US" sz="1400" dirty="0"/>
              <a:t>Distance (km)</a:t>
            </a:r>
          </a:p>
        </p:txBody>
      </p:sp>
      <p:sp>
        <p:nvSpPr>
          <p:cNvPr id="14" name="TextBox 13">
            <a:extLst>
              <a:ext uri="{FF2B5EF4-FFF2-40B4-BE49-F238E27FC236}">
                <a16:creationId xmlns:a16="http://schemas.microsoft.com/office/drawing/2014/main" id="{61FDC9F2-1C52-9F98-1DEF-4B878275F9D6}"/>
              </a:ext>
            </a:extLst>
          </p:cNvPr>
          <p:cNvSpPr txBox="1"/>
          <p:nvPr/>
        </p:nvSpPr>
        <p:spPr>
          <a:xfrm rot="16200000">
            <a:off x="-644376" y="5184923"/>
            <a:ext cx="1577676" cy="307777"/>
          </a:xfrm>
          <a:prstGeom prst="rect">
            <a:avLst/>
          </a:prstGeom>
          <a:solidFill>
            <a:schemeClr val="bg1"/>
          </a:solidFill>
        </p:spPr>
        <p:txBody>
          <a:bodyPr wrap="none" rtlCol="0">
            <a:spAutoFit/>
          </a:bodyPr>
          <a:lstStyle/>
          <a:p>
            <a:r>
              <a:rPr lang="en-US" sz="1400" dirty="0"/>
              <a:t>Plume Height (m)</a:t>
            </a:r>
          </a:p>
        </p:txBody>
      </p:sp>
      <p:sp>
        <p:nvSpPr>
          <p:cNvPr id="15" name="TextBox 14">
            <a:extLst>
              <a:ext uri="{FF2B5EF4-FFF2-40B4-BE49-F238E27FC236}">
                <a16:creationId xmlns:a16="http://schemas.microsoft.com/office/drawing/2014/main" id="{36C8E336-2BB9-2E73-D1DD-D45A1B555AA1}"/>
              </a:ext>
            </a:extLst>
          </p:cNvPr>
          <p:cNvSpPr txBox="1"/>
          <p:nvPr/>
        </p:nvSpPr>
        <p:spPr>
          <a:xfrm>
            <a:off x="890667" y="3838363"/>
            <a:ext cx="1928733" cy="369332"/>
          </a:xfrm>
          <a:prstGeom prst="rect">
            <a:avLst/>
          </a:prstGeom>
          <a:noFill/>
        </p:spPr>
        <p:txBody>
          <a:bodyPr wrap="none" rtlCol="0">
            <a:spAutoFit/>
          </a:bodyPr>
          <a:lstStyle/>
          <a:p>
            <a:r>
              <a:rPr lang="en-US" dirty="0"/>
              <a:t>Beginning of Fire</a:t>
            </a:r>
          </a:p>
        </p:txBody>
      </p:sp>
      <p:sp>
        <p:nvSpPr>
          <p:cNvPr id="16" name="TextBox 15">
            <a:extLst>
              <a:ext uri="{FF2B5EF4-FFF2-40B4-BE49-F238E27FC236}">
                <a16:creationId xmlns:a16="http://schemas.microsoft.com/office/drawing/2014/main" id="{6D95AF4E-2A8F-A0E2-3988-904183D53978}"/>
              </a:ext>
            </a:extLst>
          </p:cNvPr>
          <p:cNvSpPr txBox="1"/>
          <p:nvPr/>
        </p:nvSpPr>
        <p:spPr>
          <a:xfrm>
            <a:off x="3943876" y="3807023"/>
            <a:ext cx="1390124" cy="369332"/>
          </a:xfrm>
          <a:prstGeom prst="rect">
            <a:avLst/>
          </a:prstGeom>
          <a:noFill/>
        </p:spPr>
        <p:txBody>
          <a:bodyPr wrap="none" rtlCol="0">
            <a:spAutoFit/>
          </a:bodyPr>
          <a:lstStyle/>
          <a:p>
            <a:r>
              <a:rPr lang="en-US" dirty="0"/>
              <a:t>Fire Spread</a:t>
            </a:r>
          </a:p>
        </p:txBody>
      </p:sp>
      <p:sp>
        <p:nvSpPr>
          <p:cNvPr id="17" name="TextBox 16">
            <a:extLst>
              <a:ext uri="{FF2B5EF4-FFF2-40B4-BE49-F238E27FC236}">
                <a16:creationId xmlns:a16="http://schemas.microsoft.com/office/drawing/2014/main" id="{1ACD2366-933A-78DC-57F2-053B7B1DCBDC}"/>
              </a:ext>
            </a:extLst>
          </p:cNvPr>
          <p:cNvSpPr txBox="1"/>
          <p:nvPr/>
        </p:nvSpPr>
        <p:spPr>
          <a:xfrm>
            <a:off x="6916420" y="3831293"/>
            <a:ext cx="1313180" cy="369332"/>
          </a:xfrm>
          <a:prstGeom prst="rect">
            <a:avLst/>
          </a:prstGeom>
          <a:noFill/>
        </p:spPr>
        <p:txBody>
          <a:bodyPr wrap="none" rtlCol="0">
            <a:spAutoFit/>
          </a:bodyPr>
          <a:lstStyle/>
          <a:p>
            <a:r>
              <a:rPr lang="en-US" dirty="0"/>
              <a:t>End of Fire</a:t>
            </a:r>
          </a:p>
        </p:txBody>
      </p:sp>
      <p:sp>
        <p:nvSpPr>
          <p:cNvPr id="18" name="TextBox 17">
            <a:extLst>
              <a:ext uri="{FF2B5EF4-FFF2-40B4-BE49-F238E27FC236}">
                <a16:creationId xmlns:a16="http://schemas.microsoft.com/office/drawing/2014/main" id="{9E1676CA-23F5-1A44-9701-61A21E89D5F7}"/>
              </a:ext>
            </a:extLst>
          </p:cNvPr>
          <p:cNvSpPr txBox="1"/>
          <p:nvPr/>
        </p:nvSpPr>
        <p:spPr>
          <a:xfrm>
            <a:off x="4604520" y="1644538"/>
            <a:ext cx="3626177" cy="1754326"/>
          </a:xfrm>
          <a:prstGeom prst="rect">
            <a:avLst/>
          </a:prstGeom>
          <a:noFill/>
        </p:spPr>
        <p:txBody>
          <a:bodyPr wrap="square" rtlCol="0">
            <a:spAutoFit/>
          </a:bodyPr>
          <a:lstStyle/>
          <a:p>
            <a:r>
              <a:rPr lang="en-US" dirty="0"/>
              <a:t>Sampling method:</a:t>
            </a:r>
          </a:p>
          <a:p>
            <a:pPr marL="285750" indent="-285750">
              <a:buFont typeface="Arial" panose="020B0604020202020204" pitchFamily="34" charset="0"/>
              <a:buChar char="•"/>
            </a:pPr>
            <a:r>
              <a:rPr lang="en-US" dirty="0"/>
              <a:t>Start from the centroid of the burn unit</a:t>
            </a:r>
          </a:p>
          <a:p>
            <a:pPr marL="285750" indent="-285750">
              <a:buFont typeface="Arial" panose="020B0604020202020204" pitchFamily="34" charset="0"/>
              <a:buChar char="•"/>
            </a:pPr>
            <a:r>
              <a:rPr lang="en-US" dirty="0"/>
              <a:t>Calculate mean values of reduced plume height in each sampling ring (1km intervals)</a:t>
            </a:r>
          </a:p>
        </p:txBody>
      </p:sp>
    </p:spTree>
    <p:extLst>
      <p:ext uri="{BB962C8B-B14F-4D97-AF65-F5344CB8AC3E}">
        <p14:creationId xmlns:p14="http://schemas.microsoft.com/office/powerpoint/2010/main" val="185044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B8F3D-CEB6-AD19-D60F-AE607D514E2C}"/>
              </a:ext>
            </a:extLst>
          </p:cNvPr>
          <p:cNvSpPr>
            <a:spLocks noGrp="1"/>
          </p:cNvSpPr>
          <p:nvPr>
            <p:ph type="title"/>
          </p:nvPr>
        </p:nvSpPr>
        <p:spPr>
          <a:xfrm>
            <a:off x="0" y="386235"/>
            <a:ext cx="9144000" cy="762000"/>
          </a:xfrm>
        </p:spPr>
        <p:txBody>
          <a:bodyPr/>
          <a:lstStyle/>
          <a:p>
            <a:r>
              <a:rPr lang="en-US" dirty="0"/>
              <a:t>Coupling Surface and Emission Flux</a:t>
            </a:r>
          </a:p>
        </p:txBody>
      </p:sp>
      <p:sp>
        <p:nvSpPr>
          <p:cNvPr id="4" name="Slide Number Placeholder 3">
            <a:extLst>
              <a:ext uri="{FF2B5EF4-FFF2-40B4-BE49-F238E27FC236}">
                <a16:creationId xmlns:a16="http://schemas.microsoft.com/office/drawing/2014/main" id="{01270A2F-5561-FA0C-A909-68D07FE439D5}"/>
              </a:ext>
            </a:extLst>
          </p:cNvPr>
          <p:cNvSpPr>
            <a:spLocks noGrp="1"/>
          </p:cNvSpPr>
          <p:nvPr>
            <p:ph type="sldNum" sz="quarter" idx="12"/>
          </p:nvPr>
        </p:nvSpPr>
        <p:spPr/>
        <p:txBody>
          <a:bodyPr/>
          <a:lstStyle/>
          <a:p>
            <a:pPr>
              <a:defRPr/>
            </a:pPr>
            <a:fld id="{8C8B53A7-21D7-4990-A3BD-F06DCAE13504}" type="slidenum">
              <a:rPr lang="en-US" smtClean="0"/>
              <a:pPr>
                <a:defRPr/>
              </a:pPr>
              <a:t>9</a:t>
            </a:fld>
            <a:endParaRPr lang="en-US" dirty="0"/>
          </a:p>
        </p:txBody>
      </p:sp>
      <p:pic>
        <p:nvPicPr>
          <p:cNvPr id="3074" name="Picture 2">
            <a:extLst>
              <a:ext uri="{FF2B5EF4-FFF2-40B4-BE49-F238E27FC236}">
                <a16:creationId xmlns:a16="http://schemas.microsoft.com/office/drawing/2014/main" id="{A4B0E988-49AF-9AAB-812A-AF866EBAC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040503"/>
            <a:ext cx="4490484" cy="34480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E6AD8A3-9A48-4404-FEDE-C869CC926B50}"/>
                  </a:ext>
                </a:extLst>
              </p:cNvPr>
              <p:cNvSpPr txBox="1"/>
              <p:nvPr/>
            </p:nvSpPr>
            <p:spPr>
              <a:xfrm>
                <a:off x="381000" y="1148235"/>
                <a:ext cx="4572000" cy="6648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𝐿𝑜𝑠</m:t>
                      </m:r>
                      <m:sSub>
                        <m:sSubPr>
                          <m:ctrlPr>
                            <a:rPr lang="en-US" i="1">
                              <a:solidFill>
                                <a:srgbClr val="836967"/>
                              </a:solidFill>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h𝑒𝑖𝑔h𝑡</m:t>
                          </m:r>
                        </m:sub>
                      </m:sSub>
                      <m:d>
                        <m:dPr>
                          <m:ctrlPr>
                            <a:rPr lang="en-US" i="1">
                              <a:solidFill>
                                <a:srgbClr val="836967"/>
                              </a:solidFill>
                              <a:latin typeface="Cambria Math" panose="02040503050406030204" pitchFamily="18" charset="0"/>
                            </a:rPr>
                          </m:ctrlPr>
                        </m:dPr>
                        <m:e>
                          <m:r>
                            <a:rPr lang="en-US" i="0">
                              <a:latin typeface="Cambria Math" panose="02040503050406030204" pitchFamily="18" charset="0"/>
                            </a:rPr>
                            <m:t>𝒟</m:t>
                          </m:r>
                        </m:e>
                      </m:d>
                      <m:r>
                        <a:rPr lang="en-US" i="0">
                          <a:latin typeface="Cambria Math" panose="02040503050406030204" pitchFamily="18" charset="0"/>
                        </a:rPr>
                        <m:t>=</m:t>
                      </m:r>
                      <m:nary>
                        <m:naryPr>
                          <m:chr m:val="∑"/>
                          <m:limLoc m:val="subSup"/>
                          <m:ctrlPr>
                            <a:rPr lang="en-US" i="1">
                              <a:latin typeface="Cambria Math" panose="02040503050406030204" pitchFamily="18" charset="0"/>
                            </a:rPr>
                          </m:ctrlPr>
                        </m:naryPr>
                        <m:sub>
                          <m:r>
                            <a:rPr lang="en-US" i="1">
                              <a:latin typeface="Cambria Math" panose="02040503050406030204" pitchFamily="18" charset="0"/>
                            </a:rPr>
                            <m:t>𝑡</m:t>
                          </m:r>
                          <m:r>
                            <a:rPr lang="en-US" i="0">
                              <a:latin typeface="Cambria Math" panose="02040503050406030204" pitchFamily="18" charset="0"/>
                            </a:rPr>
                            <m:t>=</m:t>
                          </m:r>
                          <m:r>
                            <a:rPr lang="en-US" i="1">
                              <a:latin typeface="Cambria Math" panose="02040503050406030204" pitchFamily="18" charset="0"/>
                            </a:rPr>
                            <m:t>𝑠𝑡𝑎𝑟𝑡</m:t>
                          </m:r>
                        </m:sub>
                        <m:sup>
                          <m:r>
                            <a:rPr lang="en-US" i="1">
                              <a:latin typeface="Cambria Math" panose="02040503050406030204" pitchFamily="18" charset="0"/>
                            </a:rPr>
                            <m:t>𝑒𝑛𝑑</m:t>
                          </m:r>
                        </m:sup>
                        <m:e>
                          <m:sSup>
                            <m:sSupPr>
                              <m:ctrlPr>
                                <a:rPr lang="en-US" i="1">
                                  <a:solidFill>
                                    <a:srgbClr val="836967"/>
                                  </a:solidFill>
                                  <a:latin typeface="Cambria Math" panose="02040503050406030204" pitchFamily="18" charset="0"/>
                                </a:rPr>
                              </m:ctrlPr>
                            </m:sSupPr>
                            <m:e>
                              <m:d>
                                <m:dPr>
                                  <m:ctrlPr>
                                    <a:rPr lang="en-US" i="1">
                                      <a:solidFill>
                                        <a:srgbClr val="836967"/>
                                      </a:solidFill>
                                      <a:latin typeface="Cambria Math" panose="02040503050406030204" pitchFamily="18" charset="0"/>
                                    </a:rPr>
                                  </m:ctrlPr>
                                </m:dPr>
                                <m:e>
                                  <m:sSup>
                                    <m:sSupPr>
                                      <m:ctrlPr>
                                        <a:rPr lang="en-US" i="1">
                                          <a:solidFill>
                                            <a:srgbClr val="836967"/>
                                          </a:solidFill>
                                          <a:latin typeface="Cambria Math" panose="02040503050406030204" pitchFamily="18" charset="0"/>
                                        </a:rPr>
                                      </m:ctrlPr>
                                    </m:sSupPr>
                                    <m:e>
                                      <m:r>
                                        <a:rPr lang="en-US" i="1">
                                          <a:latin typeface="Cambria Math" panose="02040503050406030204" pitchFamily="18" charset="0"/>
                                        </a:rPr>
                                        <m:t>h</m:t>
                                      </m:r>
                                    </m:e>
                                    <m:sup>
                                      <m:r>
                                        <a:rPr lang="en-US" i="1">
                                          <a:latin typeface="Cambria Math" panose="02040503050406030204" pitchFamily="18" charset="0"/>
                                        </a:rPr>
                                        <m:t>𝑡</m:t>
                                      </m:r>
                                    </m:sup>
                                  </m:sSup>
                                  <m:d>
                                    <m:dPr>
                                      <m:ctrlPr>
                                        <a:rPr lang="en-US" i="1">
                                          <a:solidFill>
                                            <a:srgbClr val="836967"/>
                                          </a:solidFill>
                                          <a:latin typeface="Cambria Math" panose="02040503050406030204" pitchFamily="18" charset="0"/>
                                        </a:rPr>
                                      </m:ctrlPr>
                                    </m:dPr>
                                    <m:e>
                                      <m:r>
                                        <a:rPr lang="en-US" i="0">
                                          <a:latin typeface="Cambria Math" panose="02040503050406030204" pitchFamily="18" charset="0"/>
                                        </a:rPr>
                                        <m:t>𝒟</m:t>
                                      </m:r>
                                    </m:e>
                                  </m:d>
                                  <m:r>
                                    <a:rPr lang="en-US" i="0">
                                      <a:latin typeface="Cambria Math" panose="02040503050406030204" pitchFamily="18" charset="0"/>
                                    </a:rPr>
                                    <m:t>−</m:t>
                                  </m:r>
                                  <m:sSubSup>
                                    <m:sSubSupPr>
                                      <m:ctrlPr>
                                        <a:rPr lang="en-US" i="1">
                                          <a:solidFill>
                                            <a:srgbClr val="836967"/>
                                          </a:solidFill>
                                          <a:latin typeface="Cambria Math" panose="02040503050406030204" pitchFamily="18" charset="0"/>
                                        </a:rPr>
                                      </m:ctrlPr>
                                    </m:sSubSupPr>
                                    <m:e>
                                      <m:r>
                                        <a:rPr lang="en-US" i="1">
                                          <a:latin typeface="Cambria Math" panose="02040503050406030204" pitchFamily="18" charset="0"/>
                                        </a:rPr>
                                        <m:t>h</m:t>
                                      </m:r>
                                    </m:e>
                                    <m:sub>
                                      <m:r>
                                        <a:rPr lang="en-US" i="1">
                                          <a:latin typeface="Cambria Math" panose="02040503050406030204" pitchFamily="18" charset="0"/>
                                        </a:rPr>
                                        <m:t>𝑚𝑎𝑥</m:t>
                                      </m:r>
                                    </m:sub>
                                    <m:sup>
                                      <m:r>
                                        <a:rPr lang="en-US" i="1">
                                          <a:latin typeface="Cambria Math" panose="02040503050406030204" pitchFamily="18" charset="0"/>
                                        </a:rPr>
                                        <m:t>𝑡</m:t>
                                      </m:r>
                                    </m:sup>
                                  </m:sSubSup>
                                </m:e>
                              </m:d>
                            </m:e>
                            <m:sup>
                              <m:r>
                                <a:rPr lang="en-US" i="0">
                                  <a:latin typeface="Cambria Math" panose="02040503050406030204" pitchFamily="18" charset="0"/>
                                </a:rPr>
                                <m:t>2</m:t>
                              </m:r>
                            </m:sup>
                          </m:sSup>
                        </m:e>
                      </m:nary>
                    </m:oMath>
                  </m:oMathPara>
                </a14:m>
                <a:endParaRPr lang="en-US" dirty="0"/>
              </a:p>
            </p:txBody>
          </p:sp>
        </mc:Choice>
        <mc:Fallback xmlns="">
          <p:sp>
            <p:nvSpPr>
              <p:cNvPr id="6" name="TextBox 5">
                <a:extLst>
                  <a:ext uri="{FF2B5EF4-FFF2-40B4-BE49-F238E27FC236}">
                    <a16:creationId xmlns:a16="http://schemas.microsoft.com/office/drawing/2014/main" id="{2E6AD8A3-9A48-4404-FEDE-C869CC926B50}"/>
                  </a:ext>
                </a:extLst>
              </p:cNvPr>
              <p:cNvSpPr txBox="1">
                <a:spLocks noRot="1" noChangeAspect="1" noMove="1" noResize="1" noEditPoints="1" noAdjustHandles="1" noChangeArrowheads="1" noChangeShapeType="1" noTextEdit="1"/>
              </p:cNvSpPr>
              <p:nvPr/>
            </p:nvSpPr>
            <p:spPr>
              <a:xfrm>
                <a:off x="381000" y="1148235"/>
                <a:ext cx="4572000" cy="664862"/>
              </a:xfrm>
              <a:prstGeom prst="rect">
                <a:avLst/>
              </a:prstGeom>
              <a:blipFill>
                <a:blip r:embed="rId4"/>
                <a:stretch>
                  <a:fillRect t="-139623" b="-213208"/>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15E82B5E-3317-8F17-63D7-E540C5D9DA13}"/>
              </a:ext>
            </a:extLst>
          </p:cNvPr>
          <p:cNvSpPr txBox="1"/>
          <p:nvPr/>
        </p:nvSpPr>
        <p:spPr>
          <a:xfrm>
            <a:off x="5257800" y="1095671"/>
            <a:ext cx="3581400" cy="923330"/>
          </a:xfrm>
          <a:prstGeom prst="rect">
            <a:avLst/>
          </a:prstGeom>
          <a:noFill/>
        </p:spPr>
        <p:txBody>
          <a:bodyPr wrap="square" rtlCol="0">
            <a:spAutoFit/>
          </a:bodyPr>
          <a:lstStyle/>
          <a:p>
            <a:r>
              <a:rPr lang="en-US" dirty="0"/>
              <a:t>If we truncate at distance </a:t>
            </a:r>
            <a:r>
              <a:rPr lang="en-US" i="1" dirty="0"/>
              <a:t>D, </a:t>
            </a:r>
            <a:r>
              <a:rPr lang="en-US" dirty="0"/>
              <a:t>how much of plume height do we lose</a:t>
            </a:r>
            <a:r>
              <a:rPr lang="en-US" i="1" dirty="0"/>
              <a:t> </a:t>
            </a:r>
            <a:r>
              <a:rPr lang="en-US" dirty="0"/>
              <a:t>compared to the max. height?</a:t>
            </a:r>
          </a:p>
        </p:txBody>
      </p:sp>
      <p:sp>
        <p:nvSpPr>
          <p:cNvPr id="8" name="TextBox 7">
            <a:extLst>
              <a:ext uri="{FF2B5EF4-FFF2-40B4-BE49-F238E27FC236}">
                <a16:creationId xmlns:a16="http://schemas.microsoft.com/office/drawing/2014/main" id="{7C2600AB-5B4E-898E-1B30-2975678EE042}"/>
              </a:ext>
            </a:extLst>
          </p:cNvPr>
          <p:cNvSpPr txBox="1"/>
          <p:nvPr/>
        </p:nvSpPr>
        <p:spPr>
          <a:xfrm>
            <a:off x="657611" y="5515057"/>
            <a:ext cx="3914389" cy="923330"/>
          </a:xfrm>
          <a:prstGeom prst="rect">
            <a:avLst/>
          </a:prstGeom>
          <a:noFill/>
        </p:spPr>
        <p:txBody>
          <a:bodyPr wrap="square" rtlCol="0">
            <a:spAutoFit/>
          </a:bodyPr>
          <a:lstStyle/>
          <a:p>
            <a:pPr algn="ctr"/>
            <a:r>
              <a:rPr lang="en-US" dirty="0"/>
              <a:t>The “elbow”: trade-off between the coupling distance to the source and coupling plume height accuracy</a:t>
            </a:r>
          </a:p>
        </p:txBody>
      </p:sp>
      <p:pic>
        <p:nvPicPr>
          <p:cNvPr id="12" name="Picture 11" descr="A map of a state with a rainbow line&#10;&#10;Description automatically generated with medium confidence">
            <a:extLst>
              <a:ext uri="{FF2B5EF4-FFF2-40B4-BE49-F238E27FC236}">
                <a16:creationId xmlns:a16="http://schemas.microsoft.com/office/drawing/2014/main" id="{097BC404-F516-7921-4C21-45B04848BDCC}"/>
              </a:ext>
            </a:extLst>
          </p:cNvPr>
          <p:cNvPicPr>
            <a:picLocks noChangeAspect="1"/>
          </p:cNvPicPr>
          <p:nvPr/>
        </p:nvPicPr>
        <p:blipFill>
          <a:blip r:embed="rId5"/>
          <a:stretch>
            <a:fillRect/>
          </a:stretch>
        </p:blipFill>
        <p:spPr>
          <a:xfrm>
            <a:off x="5376587" y="1966436"/>
            <a:ext cx="3240157" cy="2483035"/>
          </a:xfrm>
          <a:prstGeom prst="rect">
            <a:avLst/>
          </a:prstGeom>
        </p:spPr>
      </p:pic>
      <p:pic>
        <p:nvPicPr>
          <p:cNvPr id="15" name="Picture 14" descr="A graph of a graph showing a graph of a mixture of different sizes&#10;&#10;Description automatically generated with medium confidence">
            <a:extLst>
              <a:ext uri="{FF2B5EF4-FFF2-40B4-BE49-F238E27FC236}">
                <a16:creationId xmlns:a16="http://schemas.microsoft.com/office/drawing/2014/main" id="{AC15931A-35A5-87A1-F035-F4F8F7F62ABF}"/>
              </a:ext>
            </a:extLst>
          </p:cNvPr>
          <p:cNvPicPr>
            <a:picLocks noChangeAspect="1"/>
          </p:cNvPicPr>
          <p:nvPr/>
        </p:nvPicPr>
        <p:blipFill>
          <a:blip r:embed="rId6"/>
          <a:stretch>
            <a:fillRect/>
          </a:stretch>
        </p:blipFill>
        <p:spPr>
          <a:xfrm>
            <a:off x="5651602" y="4374127"/>
            <a:ext cx="2971800" cy="2228851"/>
          </a:xfrm>
          <a:prstGeom prst="rect">
            <a:avLst/>
          </a:prstGeom>
        </p:spPr>
      </p:pic>
      <p:cxnSp>
        <p:nvCxnSpPr>
          <p:cNvPr id="17" name="Straight Arrow Connector 16">
            <a:extLst>
              <a:ext uri="{FF2B5EF4-FFF2-40B4-BE49-F238E27FC236}">
                <a16:creationId xmlns:a16="http://schemas.microsoft.com/office/drawing/2014/main" id="{55C4C765-F73A-A2B4-16DE-5F2169358DDE}"/>
              </a:ext>
            </a:extLst>
          </p:cNvPr>
          <p:cNvCxnSpPr>
            <a:cxnSpLocks/>
          </p:cNvCxnSpPr>
          <p:nvPr/>
        </p:nvCxnSpPr>
        <p:spPr>
          <a:xfrm flipV="1">
            <a:off x="6816105" y="2763918"/>
            <a:ext cx="457200" cy="18644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0580095"/>
      </p:ext>
    </p:extLst>
  </p:cSld>
  <p:clrMapOvr>
    <a:masterClrMapping/>
  </p:clrMapOvr>
</p:sld>
</file>

<file path=ppt/theme/theme1.xml><?xml version="1.0" encoding="utf-8"?>
<a:theme xmlns:a="http://schemas.openxmlformats.org/drawingml/2006/main" name="FY17 SERDP Theme">
  <a:themeElements>
    <a:clrScheme name="Custom 2">
      <a:dk1>
        <a:srgbClr val="000000"/>
      </a:dk1>
      <a:lt1>
        <a:srgbClr val="FFFFFF"/>
      </a:lt1>
      <a:dk2>
        <a:srgbClr val="000000"/>
      </a:dk2>
      <a:lt2>
        <a:srgbClr val="000000"/>
      </a:lt2>
      <a:accent1>
        <a:srgbClr val="0D609C"/>
      </a:accent1>
      <a:accent2>
        <a:srgbClr val="1F4994"/>
      </a:accent2>
      <a:accent3>
        <a:srgbClr val="000000"/>
      </a:accent3>
      <a:accent4>
        <a:srgbClr val="DADADA"/>
      </a:accent4>
      <a:accent5>
        <a:srgbClr val="C6C6C1"/>
      </a:accent5>
      <a:accent6>
        <a:srgbClr val="696A6A"/>
      </a:accent6>
      <a:hlink>
        <a:srgbClr val="094875"/>
      </a:hlink>
      <a:folHlink>
        <a:srgbClr val="91E9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251A573736CA469453BCC737F86AB6" ma:contentTypeVersion="9" ma:contentTypeDescription="Create a new document." ma:contentTypeScope="" ma:versionID="cbf87ba52189dcf40d2a42b48bc94dd5">
  <xsd:schema xmlns:xsd="http://www.w3.org/2001/XMLSchema" xmlns:xs="http://www.w3.org/2001/XMLSchema" xmlns:p="http://schemas.microsoft.com/office/2006/metadata/properties" xmlns:ns3="39681eca-f154-4243-b369-3eabf65e34e5" xmlns:ns4="3477e417-54ba-4974-a4d7-748acde7d04a" targetNamespace="http://schemas.microsoft.com/office/2006/metadata/properties" ma:root="true" ma:fieldsID="c5b8e85f7bf4913e95a8f9363ef15571" ns3:_="" ns4:_="">
    <xsd:import namespace="39681eca-f154-4243-b369-3eabf65e34e5"/>
    <xsd:import namespace="3477e417-54ba-4974-a4d7-748acde7d04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681eca-f154-4243-b369-3eabf65e34e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77e417-54ba-4974-a4d7-748acde7d04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477e417-54ba-4974-a4d7-748acde7d04a" xsi:nil="true"/>
  </documentManagement>
</p:properties>
</file>

<file path=customXml/itemProps1.xml><?xml version="1.0" encoding="utf-8"?>
<ds:datastoreItem xmlns:ds="http://schemas.openxmlformats.org/officeDocument/2006/customXml" ds:itemID="{45EEBE57-90D9-439B-8E1E-6866A9EFD9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681eca-f154-4243-b369-3eabf65e34e5"/>
    <ds:schemaRef ds:uri="3477e417-54ba-4974-a4d7-748acde7d0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14F799-6CD3-4A16-935C-505345263EAD}">
  <ds:schemaRefs>
    <ds:schemaRef ds:uri="http://schemas.microsoft.com/sharepoint/v3/contenttype/forms"/>
  </ds:schemaRefs>
</ds:datastoreItem>
</file>

<file path=customXml/itemProps3.xml><?xml version="1.0" encoding="utf-8"?>
<ds:datastoreItem xmlns:ds="http://schemas.openxmlformats.org/officeDocument/2006/customXml" ds:itemID="{FCC3B536-C606-4A0D-903A-D8B0CB05650F}">
  <ds:schemaRefs>
    <ds:schemaRef ds:uri="http://schemas.microsoft.com/office/2006/metadata/properties"/>
    <ds:schemaRef ds:uri="3477e417-54ba-4974-a4d7-748acde7d04a"/>
    <ds:schemaRef ds:uri="http://www.w3.org/XML/1998/namespace"/>
    <ds:schemaRef ds:uri="http://purl.org/dc/elements/1.1/"/>
    <ds:schemaRef ds:uri="http://schemas.microsoft.com/office/infopath/2007/PartnerControls"/>
    <ds:schemaRef ds:uri="http://purl.org/dc/terms/"/>
    <ds:schemaRef ds:uri="http://purl.org/dc/dcmitype/"/>
    <ds:schemaRef ds:uri="http://schemas.microsoft.com/office/2006/documentManagement/types"/>
    <ds:schemaRef ds:uri="http://schemas.openxmlformats.org/package/2006/metadata/core-properties"/>
    <ds:schemaRef ds:uri="39681eca-f154-4243-b369-3eabf65e34e5"/>
  </ds:schemaRefs>
</ds:datastoreItem>
</file>

<file path=docProps/app.xml><?xml version="1.0" encoding="utf-8"?>
<Properties xmlns="http://schemas.openxmlformats.org/officeDocument/2006/extended-properties" xmlns:vt="http://schemas.openxmlformats.org/officeDocument/2006/docPropsVTypes">
  <Template>SERDP Template 12-9-15</Template>
  <TotalTime>17229</TotalTime>
  <Words>1190</Words>
  <Application>Microsoft Office PowerPoint</Application>
  <PresentationFormat>On-screen Show (4:3)</PresentationFormat>
  <Paragraphs>224</Paragraphs>
  <Slides>21</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Cambria Math</vt:lpstr>
      <vt:lpstr>Georgia</vt:lpstr>
      <vt:lpstr>Söhne</vt:lpstr>
      <vt:lpstr>Symbol</vt:lpstr>
      <vt:lpstr>Wingdings</vt:lpstr>
      <vt:lpstr>FY17 SERDP Theme</vt:lpstr>
      <vt:lpstr>Integrating Fire Behavior Models and Chemical Transport Models: A case study of Coupling WRF-SFIRE with CMAQ</vt:lpstr>
      <vt:lpstr>Background</vt:lpstr>
      <vt:lpstr>Smoke Plumes in Models</vt:lpstr>
      <vt:lpstr>Method: Observations at Ft. Benning (GA)</vt:lpstr>
      <vt:lpstr>Model Setups</vt:lpstr>
      <vt:lpstr>Coupling Fire Behavior Model with CTM</vt:lpstr>
      <vt:lpstr>Plume Structure Simplification (3D to 2D)</vt:lpstr>
      <vt:lpstr>Plume Structure Simplification (2D to 1D)</vt:lpstr>
      <vt:lpstr>Coupling Surface and Emission Flux</vt:lpstr>
      <vt:lpstr>Results: Meteorological Modeling with WRF</vt:lpstr>
      <vt:lpstr>PowerPoint Presentation</vt:lpstr>
      <vt:lpstr>Ground Concentration Comparison </vt:lpstr>
      <vt:lpstr>PowerPoint Presentation</vt:lpstr>
      <vt:lpstr>Conclusion &amp; Future Work</vt:lpstr>
      <vt:lpstr>Thanks for Listening!</vt:lpstr>
      <vt:lpstr>Supplementary Materials</vt:lpstr>
      <vt:lpstr>Measurements</vt:lpstr>
      <vt:lpstr>Wind Evaluation</vt:lpstr>
      <vt:lpstr>Emissions &amp; Consumption</vt:lpstr>
      <vt:lpstr>Comparisons with BlueSky Emissions</vt:lpstr>
      <vt:lpstr>Emissions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dsheehan</dc:creator>
  <cp:lastModifiedBy>Odman, Talat</cp:lastModifiedBy>
  <cp:revision>442</cp:revision>
  <dcterms:created xsi:type="dcterms:W3CDTF">2010-09-03T20:18:51Z</dcterms:created>
  <dcterms:modified xsi:type="dcterms:W3CDTF">2023-10-13T07:42:28Z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0x01010011251A573736CA469453BCC737F86AB6</vt:lpwstr>
  </property>
</Properties>
</file>