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5" r:id="rId4"/>
  </p:sldMasterIdLst>
  <p:notesMasterIdLst>
    <p:notesMasterId r:id="rId49"/>
  </p:notesMasterIdLst>
  <p:handoutMasterIdLst>
    <p:handoutMasterId r:id="rId50"/>
  </p:handoutMasterIdLst>
  <p:sldIdLst>
    <p:sldId id="477" r:id="rId5"/>
    <p:sldId id="553" r:id="rId6"/>
    <p:sldId id="555" r:id="rId7"/>
    <p:sldId id="614" r:id="rId8"/>
    <p:sldId id="566" r:id="rId9"/>
    <p:sldId id="556" r:id="rId10"/>
    <p:sldId id="609" r:id="rId11"/>
    <p:sldId id="603" r:id="rId12"/>
    <p:sldId id="604" r:id="rId13"/>
    <p:sldId id="605" r:id="rId14"/>
    <p:sldId id="606" r:id="rId15"/>
    <p:sldId id="607" r:id="rId16"/>
    <p:sldId id="568" r:id="rId17"/>
    <p:sldId id="571" r:id="rId18"/>
    <p:sldId id="572" r:id="rId19"/>
    <p:sldId id="615" r:id="rId20"/>
    <p:sldId id="583" r:id="rId21"/>
    <p:sldId id="586" r:id="rId22"/>
    <p:sldId id="611" r:id="rId23"/>
    <p:sldId id="595" r:id="rId24"/>
    <p:sldId id="596" r:id="rId25"/>
    <p:sldId id="597" r:id="rId26"/>
    <p:sldId id="598" r:id="rId27"/>
    <p:sldId id="599" r:id="rId28"/>
    <p:sldId id="600" r:id="rId29"/>
    <p:sldId id="591" r:id="rId30"/>
    <p:sldId id="594" r:id="rId31"/>
    <p:sldId id="584" r:id="rId32"/>
    <p:sldId id="551" r:id="rId33"/>
    <p:sldId id="602" r:id="rId34"/>
    <p:sldId id="573" r:id="rId35"/>
    <p:sldId id="575" r:id="rId36"/>
    <p:sldId id="570" r:id="rId37"/>
    <p:sldId id="574" r:id="rId38"/>
    <p:sldId id="578" r:id="rId39"/>
    <p:sldId id="580" r:id="rId40"/>
    <p:sldId id="582" r:id="rId41"/>
    <p:sldId id="576" r:id="rId42"/>
    <p:sldId id="577" r:id="rId43"/>
    <p:sldId id="579" r:id="rId44"/>
    <p:sldId id="581" r:id="rId45"/>
    <p:sldId id="592" r:id="rId46"/>
    <p:sldId id="593" r:id="rId47"/>
    <p:sldId id="601" r:id="rId48"/>
  </p:sldIdLst>
  <p:sldSz cx="12192000" cy="6858000"/>
  <p:notesSz cx="7010400" cy="92964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DB7E4FE-C31A-0E44-B29F-ECFB91561346}">
          <p14:sldIdLst>
            <p14:sldId id="477"/>
            <p14:sldId id="553"/>
            <p14:sldId id="555"/>
            <p14:sldId id="614"/>
            <p14:sldId id="566"/>
            <p14:sldId id="556"/>
            <p14:sldId id="609"/>
            <p14:sldId id="603"/>
            <p14:sldId id="604"/>
            <p14:sldId id="605"/>
            <p14:sldId id="606"/>
            <p14:sldId id="607"/>
            <p14:sldId id="568"/>
            <p14:sldId id="571"/>
            <p14:sldId id="572"/>
            <p14:sldId id="615"/>
            <p14:sldId id="583"/>
            <p14:sldId id="586"/>
            <p14:sldId id="611"/>
            <p14:sldId id="595"/>
            <p14:sldId id="596"/>
            <p14:sldId id="597"/>
            <p14:sldId id="598"/>
            <p14:sldId id="599"/>
            <p14:sldId id="600"/>
            <p14:sldId id="591"/>
            <p14:sldId id="594"/>
            <p14:sldId id="584"/>
            <p14:sldId id="551"/>
            <p14:sldId id="602"/>
            <p14:sldId id="573"/>
            <p14:sldId id="575"/>
            <p14:sldId id="570"/>
            <p14:sldId id="574"/>
            <p14:sldId id="578"/>
            <p14:sldId id="580"/>
            <p14:sldId id="582"/>
            <p14:sldId id="576"/>
            <p14:sldId id="577"/>
            <p14:sldId id="579"/>
            <p14:sldId id="581"/>
            <p14:sldId id="592"/>
            <p14:sldId id="593"/>
            <p14:sldId id="601"/>
          </p14:sldIdLst>
        </p14:section>
      </p14:sectionLst>
    </p:ext>
    <p:ext uri="{EFAFB233-063F-42B5-8137-9DF3F51BA10A}">
      <p15:sldGuideLst xmlns:p15="http://schemas.microsoft.com/office/powerpoint/2012/main">
        <p15:guide id="3" orient="horz" pos="168" userDrawn="1">
          <p15:clr>
            <a:srgbClr val="A4A3A4"/>
          </p15:clr>
        </p15:guide>
        <p15:guide id="21" pos="3840" userDrawn="1">
          <p15:clr>
            <a:srgbClr val="A4A3A4"/>
          </p15:clr>
        </p15:guide>
        <p15:guide id="23" orient="horz" pos="772" userDrawn="1">
          <p15:clr>
            <a:srgbClr val="A4A3A4"/>
          </p15:clr>
        </p15:guide>
        <p15:guide id="27" orient="horz" pos="2160" userDrawn="1">
          <p15:clr>
            <a:srgbClr val="A4A3A4"/>
          </p15:clr>
        </p15:guide>
        <p15:guide id="28" orient="horz" pos="5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51334" initials="I"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5F9"/>
    <a:srgbClr val="FFD51B"/>
    <a:srgbClr val="C4C4C4"/>
    <a:srgbClr val="FAFAFA"/>
    <a:srgbClr val="F0F0F0"/>
    <a:srgbClr val="F0F0C4"/>
    <a:srgbClr val="000000"/>
    <a:srgbClr val="7575CB"/>
    <a:srgbClr val="3F403F"/>
    <a:srgbClr val="003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B5BBA-9CAA-1F4E-AEB1-79515A3C0131}" v="17" dt="2023-10-18T12:30:43.651"/>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6190" autoAdjust="0"/>
  </p:normalViewPr>
  <p:slideViewPr>
    <p:cSldViewPr snapToGrid="0">
      <p:cViewPr varScale="1">
        <p:scale>
          <a:sx n="119" d="100"/>
          <a:sy n="119" d="100"/>
        </p:scale>
        <p:origin x="616" y="176"/>
      </p:cViewPr>
      <p:guideLst>
        <p:guide orient="horz" pos="168"/>
        <p:guide pos="3840"/>
        <p:guide orient="horz" pos="772"/>
        <p:guide orient="horz" pos="2160"/>
        <p:guide orient="horz" pos="568"/>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arado, Matthew" userId="a19c9bbb-cc17-49ba-8f4e-350ef29221ae" providerId="ADAL" clId="{71CB5BBA-9CAA-1F4E-AEB1-79515A3C0131}"/>
    <pc:docChg chg="addSld delSld modSld modSection">
      <pc:chgData name="Alvarado, Matthew" userId="a19c9bbb-cc17-49ba-8f4e-350ef29221ae" providerId="ADAL" clId="{71CB5BBA-9CAA-1F4E-AEB1-79515A3C0131}" dt="2023-10-18T12:30:43.647" v="6"/>
      <pc:docMkLst>
        <pc:docMk/>
      </pc:docMkLst>
      <pc:sldChg chg="add">
        <pc:chgData name="Alvarado, Matthew" userId="a19c9bbb-cc17-49ba-8f4e-350ef29221ae" providerId="ADAL" clId="{71CB5BBA-9CAA-1F4E-AEB1-79515A3C0131}" dt="2023-10-18T12:30:43.647" v="6"/>
        <pc:sldMkLst>
          <pc:docMk/>
          <pc:sldMk cId="953659330" sldId="571"/>
        </pc:sldMkLst>
      </pc:sldChg>
      <pc:sldChg chg="del">
        <pc:chgData name="Alvarado, Matthew" userId="a19c9bbb-cc17-49ba-8f4e-350ef29221ae" providerId="ADAL" clId="{71CB5BBA-9CAA-1F4E-AEB1-79515A3C0131}" dt="2023-10-18T12:30:29.294" v="5" actId="2696"/>
        <pc:sldMkLst>
          <pc:docMk/>
          <pc:sldMk cId="997347432" sldId="571"/>
        </pc:sldMkLst>
      </pc:sldChg>
      <pc:sldChg chg="del">
        <pc:chgData name="Alvarado, Matthew" userId="a19c9bbb-cc17-49ba-8f4e-350ef29221ae" providerId="ADAL" clId="{71CB5BBA-9CAA-1F4E-AEB1-79515A3C0131}" dt="2023-10-18T12:30:14.934" v="4" actId="2696"/>
        <pc:sldMkLst>
          <pc:docMk/>
          <pc:sldMk cId="534779917" sldId="585"/>
        </pc:sldMkLst>
      </pc:sldChg>
      <pc:sldChg chg="del">
        <pc:chgData name="Alvarado, Matthew" userId="a19c9bbb-cc17-49ba-8f4e-350ef29221ae" providerId="ADAL" clId="{71CB5BBA-9CAA-1F4E-AEB1-79515A3C0131}" dt="2023-10-18T12:30:02.078" v="0" actId="2696"/>
        <pc:sldMkLst>
          <pc:docMk/>
          <pc:sldMk cId="3897320383" sldId="587"/>
        </pc:sldMkLst>
      </pc:sldChg>
      <pc:sldChg chg="del">
        <pc:chgData name="Alvarado, Matthew" userId="a19c9bbb-cc17-49ba-8f4e-350ef29221ae" providerId="ADAL" clId="{71CB5BBA-9CAA-1F4E-AEB1-79515A3C0131}" dt="2023-10-18T12:30:02.762" v="1" actId="2696"/>
        <pc:sldMkLst>
          <pc:docMk/>
          <pc:sldMk cId="2789217075" sldId="588"/>
        </pc:sldMkLst>
      </pc:sldChg>
      <pc:sldChg chg="del">
        <pc:chgData name="Alvarado, Matthew" userId="a19c9bbb-cc17-49ba-8f4e-350ef29221ae" providerId="ADAL" clId="{71CB5BBA-9CAA-1F4E-AEB1-79515A3C0131}" dt="2023-10-18T12:30:14.136" v="3" actId="2696"/>
        <pc:sldMkLst>
          <pc:docMk/>
          <pc:sldMk cId="419031146" sldId="612"/>
        </pc:sldMkLst>
      </pc:sldChg>
      <pc:sldChg chg="del">
        <pc:chgData name="Alvarado, Matthew" userId="a19c9bbb-cc17-49ba-8f4e-350ef29221ae" providerId="ADAL" clId="{71CB5BBA-9CAA-1F4E-AEB1-79515A3C0131}" dt="2023-10-18T12:30:03.764" v="2" actId="2696"/>
        <pc:sldMkLst>
          <pc:docMk/>
          <pc:sldMk cId="4042786368" sldId="6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33" tIns="45717" rIns="91433" bIns="45717" rtlCol="0"/>
          <a:lstStyle>
            <a:lvl1pPr algn="r">
              <a:defRPr sz="1200"/>
            </a:lvl1pPr>
          </a:lstStyle>
          <a:p>
            <a:fld id="{BD3A0C50-E1CA-4E77-96B0-27DAD85BB38C}" type="datetimeFigureOut">
              <a:rPr lang="en-US" smtClean="0"/>
              <a:pPr/>
              <a:t>10/18/23</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1433" tIns="45717" rIns="91433"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33" tIns="45717" rIns="91433" bIns="45717" rtlCol="0" anchor="b"/>
          <a:lstStyle>
            <a:lvl1pPr algn="r">
              <a:defRPr sz="1200"/>
            </a:lvl1pPr>
          </a:lstStyle>
          <a:p>
            <a:fld id="{AD858600-E446-4665-9473-F6CFB70F902B}" type="slidenum">
              <a:rPr lang="en-US" smtClean="0"/>
              <a:pPr/>
              <a:t>‹#›</a:t>
            </a:fld>
            <a:endParaRPr lang="en-US"/>
          </a:p>
        </p:txBody>
      </p:sp>
    </p:spTree>
    <p:extLst>
      <p:ext uri="{BB962C8B-B14F-4D97-AF65-F5344CB8AC3E}">
        <p14:creationId xmlns:p14="http://schemas.microsoft.com/office/powerpoint/2010/main" val="3182655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33" tIns="45717" rIns="91433" bIns="45717" rtlCol="0"/>
          <a:lstStyle>
            <a:lvl1pPr algn="r">
              <a:defRPr sz="1200"/>
            </a:lvl1pPr>
          </a:lstStyle>
          <a:p>
            <a:fld id="{0A0830D5-D02C-4E49-82E3-D6B36F6B1F59}" type="datetimeFigureOut">
              <a:rPr lang="en-US" smtClean="0"/>
              <a:pPr/>
              <a:t>10/18/23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3" tIns="45717" rIns="91433" bIns="4571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433" tIns="45717" rIns="91433"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33" tIns="45717" rIns="91433" bIns="45717" rtlCol="0" anchor="b"/>
          <a:lstStyle>
            <a:lvl1pPr algn="r">
              <a:defRPr sz="1200"/>
            </a:lvl1pPr>
          </a:lstStyle>
          <a:p>
            <a:fld id="{D7435F94-B76E-4C4F-9CC1-16C116738A31}" type="slidenum">
              <a:rPr lang="en-US" smtClean="0"/>
              <a:pPr/>
              <a:t>‹#›</a:t>
            </a:fld>
            <a:endParaRPr lang="en-US"/>
          </a:p>
        </p:txBody>
      </p:sp>
    </p:spTree>
    <p:extLst>
      <p:ext uri="{BB962C8B-B14F-4D97-AF65-F5344CB8AC3E}">
        <p14:creationId xmlns:p14="http://schemas.microsoft.com/office/powerpoint/2010/main" val="39939751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35F94-B76E-4C4F-9CC1-16C116738A31}" type="slidenum">
              <a:rPr lang="en-US" smtClean="0"/>
              <a:pPr/>
              <a:t>1</a:t>
            </a:fld>
            <a:endParaRPr lang="en-US" dirty="0"/>
          </a:p>
        </p:txBody>
      </p:sp>
    </p:spTree>
    <p:extLst>
      <p:ext uri="{BB962C8B-B14F-4D97-AF65-F5344CB8AC3E}">
        <p14:creationId xmlns:p14="http://schemas.microsoft.com/office/powerpoint/2010/main" val="367906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Line Title + Highligh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10413"/>
            <a:ext cx="8850429" cy="667512"/>
          </a:xfrm>
        </p:spPr>
        <p:txBody>
          <a:bodyPr wrap="square"/>
          <a:lstStyle/>
          <a:p>
            <a:r>
              <a:rPr lang="en-US" dirty="0"/>
              <a:t>Click to edit Master </a:t>
            </a:r>
            <a:br>
              <a:rPr lang="en-US" dirty="0"/>
            </a:br>
            <a:r>
              <a:rPr lang="en-US" dirty="0"/>
              <a:t>title style</a:t>
            </a:r>
          </a:p>
        </p:txBody>
      </p:sp>
      <p:sp>
        <p:nvSpPr>
          <p:cNvPr id="8" name="Content Placeholder 2"/>
          <p:cNvSpPr>
            <a:spLocks noGrp="1"/>
          </p:cNvSpPr>
          <p:nvPr>
            <p:ph idx="1"/>
          </p:nvPr>
        </p:nvSpPr>
        <p:spPr>
          <a:xfrm>
            <a:off x="457200" y="1219200"/>
            <a:ext cx="8375904" cy="4962144"/>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chemeClr val="accent1"/>
              </a:buClr>
              <a:defRPr>
                <a:solidFill>
                  <a:schemeClr val="tx1"/>
                </a:solidFill>
              </a:defRPr>
            </a:lvl6pPr>
            <a:lvl7pPr>
              <a:defRPr>
                <a:solidFill>
                  <a:srgbClr val="3F403F"/>
                </a:solidFill>
              </a:defRPr>
            </a:lvl7pPr>
            <a:lvl8pP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0231BCE8-ACD5-1FAF-B42D-82D3696D93C4}"/>
              </a:ext>
            </a:extLst>
          </p:cNvPr>
          <p:cNvSpPr>
            <a:spLocks noGrp="1"/>
          </p:cNvSpPr>
          <p:nvPr>
            <p:ph type="body" sz="quarter" idx="10"/>
          </p:nvPr>
        </p:nvSpPr>
        <p:spPr>
          <a:xfrm>
            <a:off x="9202738" y="1219200"/>
            <a:ext cx="2595562" cy="4962144"/>
          </a:xfrm>
        </p:spPr>
        <p:txBody>
          <a:bodyPr/>
          <a:lstStyle>
            <a:lvl1pPr marL="6350" indent="0">
              <a:buFontTx/>
              <a:buNone/>
              <a:defRPr b="1" i="0">
                <a:solidFill>
                  <a:schemeClr val="accent3"/>
                </a:solidFill>
                <a:latin typeface="Roboto" panose="02000000000000000000" pitchFamily="2" charset="0"/>
                <a:ea typeface="Roboto" panose="02000000000000000000" pitchFamily="2" charset="0"/>
              </a:defRPr>
            </a:lvl1pPr>
            <a:lvl2pPr marL="288925" indent="0">
              <a:buFontTx/>
              <a:buNone/>
              <a:tabLst/>
              <a:defRPr i="0">
                <a:solidFill>
                  <a:schemeClr val="accent3"/>
                </a:solidFill>
              </a:defRPr>
            </a:lvl2pPr>
            <a:lvl3pPr marL="576263" indent="0">
              <a:buFontTx/>
              <a:buNone/>
              <a:tabLst/>
              <a:defRPr sz="1800" i="1">
                <a:solidFill>
                  <a:schemeClr val="accent3"/>
                </a:solidFill>
              </a:defRPr>
            </a:lvl3pPr>
            <a:lvl4pPr marL="858838" indent="0">
              <a:buSzPct val="60000"/>
              <a:buFontTx/>
              <a:buNone/>
              <a:tabLst/>
              <a:defRPr sz="1600" i="1">
                <a:solidFill>
                  <a:schemeClr val="accent3"/>
                </a:solidFill>
              </a:defRPr>
            </a:lvl4pPr>
            <a:lvl5pPr marL="1093788" indent="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27032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descr="A picture containing circle&#10;&#10;Description automatically generated">
            <a:extLst>
              <a:ext uri="{FF2B5EF4-FFF2-40B4-BE49-F238E27FC236}">
                <a16:creationId xmlns:a16="http://schemas.microsoft.com/office/drawing/2014/main" id="{10941ED3-3F0C-D049-83FF-2BF814A6470C}"/>
              </a:ext>
            </a:extLst>
          </p:cNvPr>
          <p:cNvPicPr>
            <a:picLocks noChangeAspect="1"/>
          </p:cNvPicPr>
          <p:nvPr/>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63203"/>
            <a:ext cx="2905869" cy="138499"/>
          </a:xfrm>
          <a:prstGeom prst="rect">
            <a:avLst/>
          </a:prstGeom>
        </p:spPr>
        <p:txBody>
          <a:bodyPr wrap="square" lIns="0" tIns="0" rIns="0" bIns="0" anchor="b" anchorCtr="0">
            <a:spAutoFit/>
          </a:bodyPr>
          <a:lstStyle/>
          <a:p>
            <a:pPr algn="l"/>
            <a:r>
              <a:rPr lang="en-US" sz="900" b="0" i="0" kern="1200" dirty="0">
                <a:solidFill>
                  <a:schemeClr val="tx1"/>
                </a:solidFill>
                <a:latin typeface="Roboto" panose="02000000000000000000" pitchFamily="2" charset="0"/>
                <a:ea typeface="Roboto" panose="02000000000000000000" pitchFamily="2" charset="0"/>
                <a:cs typeface="Arial" charset="0"/>
              </a:rPr>
              <a:t>© Verisk Analytics, Inc. All rights reserved.</a:t>
            </a:r>
            <a:endParaRPr lang="en-US" sz="900" b="0" i="0" kern="1200" dirty="0">
              <a:solidFill>
                <a:schemeClr val="tx1"/>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1168197"/>
            <a:ext cx="4792639" cy="2195321"/>
          </a:xfrm>
        </p:spPr>
        <p:txBody>
          <a:bodyPr wrap="square" anchor="ctr" anchorCtr="0"/>
          <a:lstStyle>
            <a:lvl1pPr>
              <a:lnSpc>
                <a:spcPct val="100000"/>
              </a:lnSpc>
              <a:defRPr sz="3200">
                <a:latin typeface="+mj-lt"/>
              </a:defRPr>
            </a:lvl1pPr>
          </a:lstStyle>
          <a:p>
            <a:r>
              <a:rPr lang="en-US" dirty="0"/>
              <a:t>Click to edit Master </a:t>
            </a:r>
            <a:br>
              <a:rPr lang="en-US" dirty="0"/>
            </a:br>
            <a:r>
              <a:rPr lang="en-US" dirty="0"/>
              <a:t>title style</a:t>
            </a:r>
          </a:p>
        </p:txBody>
      </p:sp>
      <p:sp>
        <p:nvSpPr>
          <p:cNvPr id="9" name="Text Placeholder 12"/>
          <p:cNvSpPr>
            <a:spLocks noGrp="1"/>
          </p:cNvSpPr>
          <p:nvPr>
            <p:ph type="body" sz="quarter" idx="10" hasCustomPrompt="1"/>
          </p:nvPr>
        </p:nvSpPr>
        <p:spPr>
          <a:xfrm>
            <a:off x="457199" y="3725131"/>
            <a:ext cx="4792640" cy="1319454"/>
          </a:xfrm>
        </p:spPr>
        <p:txBody>
          <a:bodyPr/>
          <a:lstStyle>
            <a:lvl1pPr marL="0" indent="0">
              <a:lnSpc>
                <a:spcPct val="100000"/>
              </a:lnSpc>
              <a:spcAft>
                <a:spcPts val="0"/>
              </a:spcAft>
              <a:buNone/>
              <a:defRPr sz="2000" b="0" i="0">
                <a:solidFill>
                  <a:schemeClr val="accent3"/>
                </a:solidFill>
                <a:latin typeface="+mj-lt"/>
                <a:ea typeface="Roboto" panose="02000000000000000000" pitchFamily="2" charset="0"/>
              </a:defRPr>
            </a:lvl1pPr>
          </a:lstStyle>
          <a:p>
            <a:pPr lvl="0"/>
            <a:r>
              <a:rPr lang="en-US" dirty="0"/>
              <a:t>Click to edit Master</a:t>
            </a:r>
            <a:br>
              <a:rPr lang="en-US" dirty="0"/>
            </a:br>
            <a:r>
              <a:rPr lang="en-US" dirty="0"/>
              <a:t>text styles</a:t>
            </a:r>
          </a:p>
        </p:txBody>
      </p:sp>
      <p:sp>
        <p:nvSpPr>
          <p:cNvPr id="3" name="Text Placeholder 2">
            <a:extLst>
              <a:ext uri="{FF2B5EF4-FFF2-40B4-BE49-F238E27FC236}">
                <a16:creationId xmlns:a16="http://schemas.microsoft.com/office/drawing/2014/main" id="{D99566C9-0BBC-3C48-AAAD-9EB657E681CB}"/>
              </a:ext>
            </a:extLst>
          </p:cNvPr>
          <p:cNvSpPr>
            <a:spLocks noGrp="1"/>
          </p:cNvSpPr>
          <p:nvPr>
            <p:ph type="body" sz="quarter" idx="11" hasCustomPrompt="1"/>
          </p:nvPr>
        </p:nvSpPr>
        <p:spPr>
          <a:xfrm>
            <a:off x="457199" y="5334000"/>
            <a:ext cx="4248615" cy="839788"/>
          </a:xfrm>
        </p:spPr>
        <p:txBody>
          <a:bodyPr/>
          <a:lstStyle>
            <a:lvl1pPr marL="0" indent="0">
              <a:lnSpc>
                <a:spcPct val="100000"/>
              </a:lnSpc>
              <a:spcAft>
                <a:spcPts val="0"/>
              </a:spcAft>
              <a:buNone/>
              <a:defRPr b="0" i="0">
                <a:solidFill>
                  <a:schemeClr val="accent3"/>
                </a:solidFill>
              </a:defRPr>
            </a:lvl1pPr>
          </a:lstStyle>
          <a:p>
            <a:pPr lvl="0"/>
            <a:r>
              <a:rPr lang="en-US" dirty="0"/>
              <a:t>Date</a:t>
            </a:r>
          </a:p>
        </p:txBody>
      </p:sp>
      <p:sp>
        <p:nvSpPr>
          <p:cNvPr id="2" name="TextBox 1">
            <a:extLst>
              <a:ext uri="{FF2B5EF4-FFF2-40B4-BE49-F238E27FC236}">
                <a16:creationId xmlns:a16="http://schemas.microsoft.com/office/drawing/2014/main" id="{387F9D06-EF70-9C8F-FD41-D4F69E9C6842}"/>
              </a:ext>
            </a:extLst>
          </p:cNvPr>
          <p:cNvSpPr txBox="1"/>
          <p:nvPr userDrawn="1"/>
        </p:nvSpPr>
        <p:spPr>
          <a:xfrm>
            <a:off x="457198" y="289954"/>
            <a:ext cx="2682241" cy="588828"/>
          </a:xfrm>
          <a:prstGeom prst="rect">
            <a:avLst/>
          </a:prstGeom>
        </p:spPr>
        <p:txBody>
          <a:bodyPr vert="horz" wrap="square" lIns="0" tIns="0" rIns="0" bIns="0" rtlCol="0" anchor="t" anchorCtr="0">
            <a:noAutofit/>
          </a:bodyPr>
          <a:lstStyle/>
          <a:p>
            <a:pPr marL="9525" algn="l" defTabSz="914377">
              <a:spcBef>
                <a:spcPts val="200"/>
              </a:spcBef>
              <a:buClr>
                <a:srgbClr val="016AA6"/>
              </a:buClr>
            </a:pPr>
            <a:r>
              <a:rPr lang="en-US" sz="1800" dirty="0">
                <a:solidFill>
                  <a:schemeClr val="accent3"/>
                </a:solidFill>
                <a:latin typeface="+mj-lt"/>
                <a:ea typeface="Roboto Medium" panose="02000000000000000000" pitchFamily="2" charset="0"/>
              </a:rPr>
              <a:t>Atmospheric and Environmental Research</a:t>
            </a:r>
          </a:p>
        </p:txBody>
      </p:sp>
      <p:pic>
        <p:nvPicPr>
          <p:cNvPr id="11" name="Picture 10">
            <a:extLst>
              <a:ext uri="{FF2B5EF4-FFF2-40B4-BE49-F238E27FC236}">
                <a16:creationId xmlns:a16="http://schemas.microsoft.com/office/drawing/2014/main" id="{FE04F024-426A-8D27-7970-BEB0309B5F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56037" y="216730"/>
            <a:ext cx="1596270" cy="452486"/>
          </a:xfrm>
          <a:prstGeom prst="rect">
            <a:avLst/>
          </a:prstGeom>
          <a:solidFill>
            <a:srgbClr val="00358E">
              <a:alpha val="61569"/>
            </a:srgbClr>
          </a:solidFill>
        </p:spPr>
      </p:pic>
    </p:spTree>
    <p:extLst>
      <p:ext uri="{BB962C8B-B14F-4D97-AF65-F5344CB8AC3E}">
        <p14:creationId xmlns:p14="http://schemas.microsoft.com/office/powerpoint/2010/main" val="93983053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6095E-78D4-AB49-9E59-C38C007845DD}"/>
              </a:ext>
            </a:extLst>
          </p:cNvPr>
          <p:cNvPicPr>
            <a:picLocks noChangeAspect="1"/>
          </p:cNvPicPr>
          <p:nvPr userDrawn="1"/>
        </p:nvPicPr>
        <p:blipFill>
          <a:blip r:embed="rId2"/>
          <a:srcRect/>
          <a:stretch/>
        </p:blipFill>
        <p:spPr>
          <a:xfrm>
            <a:off x="0" y="2190"/>
            <a:ext cx="12192000" cy="6858000"/>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rgbClr val="A6A6A6"/>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2377440"/>
            <a:ext cx="5641848" cy="1545336"/>
          </a:xfrm>
        </p:spPr>
        <p:txBody>
          <a:bodyPr wrap="square" anchor="ctr" anchorCtr="0"/>
          <a:lstStyle>
            <a:lvl1pPr>
              <a:lnSpc>
                <a:spcPct val="100000"/>
              </a:lnSpc>
              <a:defRPr sz="3600" b="0" i="0">
                <a:latin typeface="+mj-lt"/>
                <a:ea typeface="Roboto" panose="02000000000000000000" pitchFamily="2" charset="0"/>
              </a:defRPr>
            </a:lvl1pPr>
          </a:lstStyle>
          <a:p>
            <a:r>
              <a:rPr lang="en-US" dirty="0"/>
              <a:t>Click to  edit</a:t>
            </a:r>
            <a:br>
              <a:rPr lang="en-US" dirty="0"/>
            </a:br>
            <a:r>
              <a:rPr lang="en-US" dirty="0"/>
              <a:t>Bold message/chapter</a:t>
            </a:r>
          </a:p>
        </p:txBody>
      </p:sp>
      <p:sp>
        <p:nvSpPr>
          <p:cNvPr id="6" name="TextBox 5">
            <a:extLst>
              <a:ext uri="{FF2B5EF4-FFF2-40B4-BE49-F238E27FC236}">
                <a16:creationId xmlns:a16="http://schemas.microsoft.com/office/drawing/2014/main" id="{BC338A96-E49F-CFD9-B17B-643842CF8D13}"/>
              </a:ext>
            </a:extLst>
          </p:cNvPr>
          <p:cNvSpPr txBox="1"/>
          <p:nvPr userDrawn="1"/>
        </p:nvSpPr>
        <p:spPr>
          <a:xfrm>
            <a:off x="457198" y="289954"/>
            <a:ext cx="2682241" cy="588828"/>
          </a:xfrm>
          <a:prstGeom prst="rect">
            <a:avLst/>
          </a:prstGeom>
        </p:spPr>
        <p:txBody>
          <a:bodyPr vert="horz" wrap="square" lIns="0" tIns="0" rIns="0" bIns="0" rtlCol="0" anchor="t" anchorCtr="0">
            <a:noAutofit/>
          </a:bodyPr>
          <a:lstStyle/>
          <a:p>
            <a:pPr marL="9525" algn="l" defTabSz="914377">
              <a:spcBef>
                <a:spcPts val="200"/>
              </a:spcBef>
              <a:buClr>
                <a:srgbClr val="016AA6"/>
              </a:buClr>
            </a:pPr>
            <a:r>
              <a:rPr lang="en-US" sz="1800" dirty="0">
                <a:solidFill>
                  <a:schemeClr val="accent3"/>
                </a:solidFill>
                <a:latin typeface="+mj-lt"/>
                <a:ea typeface="Roboto Medium" panose="02000000000000000000" pitchFamily="2" charset="0"/>
              </a:rPr>
              <a:t>Atmospheric and Environmental Research</a:t>
            </a:r>
          </a:p>
        </p:txBody>
      </p:sp>
      <p:pic>
        <p:nvPicPr>
          <p:cNvPr id="8" name="Picture 7">
            <a:extLst>
              <a:ext uri="{FF2B5EF4-FFF2-40B4-BE49-F238E27FC236}">
                <a16:creationId xmlns:a16="http://schemas.microsoft.com/office/drawing/2014/main" id="{77D6CC05-E3B5-EF15-0A3A-074D49E7B3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56037" y="216730"/>
            <a:ext cx="1596270" cy="452486"/>
          </a:xfrm>
          <a:prstGeom prst="rect">
            <a:avLst/>
          </a:prstGeom>
          <a:noFill/>
        </p:spPr>
      </p:pic>
    </p:spTree>
    <p:extLst>
      <p:ext uri="{BB962C8B-B14F-4D97-AF65-F5344CB8AC3E}">
        <p14:creationId xmlns:p14="http://schemas.microsoft.com/office/powerpoint/2010/main" val="267315181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Picture 9" descr="A picture containing circle&#10;&#10;Description automatically generated">
            <a:extLst>
              <a:ext uri="{FF2B5EF4-FFF2-40B4-BE49-F238E27FC236}">
                <a16:creationId xmlns:a16="http://schemas.microsoft.com/office/drawing/2014/main" id="{10941ED3-3F0C-D049-83FF-2BF814A6470C}"/>
              </a:ext>
            </a:extLst>
          </p:cNvPr>
          <p:cNvPicPr>
            <a:picLocks noChangeAspect="1"/>
          </p:cNvPicPr>
          <p:nvPr/>
        </p:nvPicPr>
        <p:blipFill>
          <a:blip r:embed="rId2"/>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rgbClr val="A6A6A6"/>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1807464"/>
            <a:ext cx="5632704" cy="1545336"/>
          </a:xfrm>
        </p:spPr>
        <p:txBody>
          <a:bodyPr wrap="square" anchor="ctr" anchorCtr="0"/>
          <a:lstStyle>
            <a:lvl1pPr>
              <a:lnSpc>
                <a:spcPct val="100000"/>
              </a:lnSpc>
              <a:defRPr sz="3200">
                <a:latin typeface="+mj-lt"/>
              </a:defRPr>
            </a:lvl1pPr>
          </a:lstStyle>
          <a:p>
            <a:r>
              <a:rPr lang="en-US" dirty="0"/>
              <a:t>Closing message …</a:t>
            </a:r>
          </a:p>
        </p:txBody>
      </p:sp>
      <p:sp>
        <p:nvSpPr>
          <p:cNvPr id="9" name="TextBox 8">
            <a:extLst>
              <a:ext uri="{FF2B5EF4-FFF2-40B4-BE49-F238E27FC236}">
                <a16:creationId xmlns:a16="http://schemas.microsoft.com/office/drawing/2014/main" id="{34A20A4B-297E-21D0-5BE6-BDDE675DE53A}"/>
              </a:ext>
            </a:extLst>
          </p:cNvPr>
          <p:cNvSpPr txBox="1"/>
          <p:nvPr userDrawn="1"/>
        </p:nvSpPr>
        <p:spPr>
          <a:xfrm>
            <a:off x="457198" y="289954"/>
            <a:ext cx="2682241" cy="588828"/>
          </a:xfrm>
          <a:prstGeom prst="rect">
            <a:avLst/>
          </a:prstGeom>
        </p:spPr>
        <p:txBody>
          <a:bodyPr vert="horz" wrap="square" lIns="0" tIns="0" rIns="0" bIns="0" rtlCol="0" anchor="t" anchorCtr="0">
            <a:noAutofit/>
          </a:bodyPr>
          <a:lstStyle/>
          <a:p>
            <a:pPr marL="9525" algn="l" defTabSz="914377">
              <a:spcBef>
                <a:spcPts val="200"/>
              </a:spcBef>
              <a:buClr>
                <a:srgbClr val="016AA6"/>
              </a:buClr>
            </a:pPr>
            <a:r>
              <a:rPr lang="en-US" sz="1800" dirty="0">
                <a:solidFill>
                  <a:schemeClr val="accent3"/>
                </a:solidFill>
                <a:latin typeface="+mj-lt"/>
                <a:ea typeface="Roboto Medium" panose="02000000000000000000" pitchFamily="2" charset="0"/>
              </a:rPr>
              <a:t>Atmospheric and Environmental Research</a:t>
            </a:r>
          </a:p>
        </p:txBody>
      </p:sp>
      <p:pic>
        <p:nvPicPr>
          <p:cNvPr id="11" name="Picture 10">
            <a:extLst>
              <a:ext uri="{FF2B5EF4-FFF2-40B4-BE49-F238E27FC236}">
                <a16:creationId xmlns:a16="http://schemas.microsoft.com/office/drawing/2014/main" id="{D9D908D1-0817-F53A-F163-6981400F59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56037" y="216730"/>
            <a:ext cx="1596270" cy="452486"/>
          </a:xfrm>
          <a:prstGeom prst="rect">
            <a:avLst/>
          </a:prstGeom>
          <a:solidFill>
            <a:srgbClr val="00358E">
              <a:alpha val="61569"/>
            </a:srgbClr>
          </a:solidFill>
        </p:spPr>
      </p:pic>
      <p:sp>
        <p:nvSpPr>
          <p:cNvPr id="5" name="Text Placeholder 4">
            <a:extLst>
              <a:ext uri="{FF2B5EF4-FFF2-40B4-BE49-F238E27FC236}">
                <a16:creationId xmlns:a16="http://schemas.microsoft.com/office/drawing/2014/main" id="{88ABE93B-C7E2-0360-0BEE-EB361060BF31}"/>
              </a:ext>
            </a:extLst>
          </p:cNvPr>
          <p:cNvSpPr>
            <a:spLocks noGrp="1"/>
          </p:cNvSpPr>
          <p:nvPr>
            <p:ph type="body" sz="quarter" idx="10" hasCustomPrompt="1"/>
          </p:nvPr>
        </p:nvSpPr>
        <p:spPr>
          <a:xfrm>
            <a:off x="528638" y="4033838"/>
            <a:ext cx="3983037" cy="2041525"/>
          </a:xfrm>
        </p:spPr>
        <p:txBody>
          <a:bodyPr/>
          <a:lstStyle>
            <a:lvl1pPr marL="6350" indent="0">
              <a:buFontTx/>
              <a:buNone/>
              <a:defRPr/>
            </a:lvl1pPr>
            <a:lvl2pPr marL="290512" indent="0">
              <a:buFontTx/>
              <a:buNone/>
              <a:defRPr/>
            </a:lvl2pPr>
            <a:lvl3pPr marL="690562" indent="0">
              <a:buFontTx/>
              <a:buNone/>
              <a:defRPr/>
            </a:lvl3pPr>
            <a:lvl4pPr marL="1033463" indent="0">
              <a:buFontTx/>
              <a:buNone/>
              <a:defRPr/>
            </a:lvl4pPr>
            <a:lvl5pPr>
              <a:buFontTx/>
              <a:buNone/>
              <a:defRPr/>
            </a:lvl5pPr>
          </a:lstStyle>
          <a:p>
            <a:pPr lvl="0"/>
            <a:r>
              <a:rPr lang="en-US" dirty="0"/>
              <a:t>For more information please contact</a:t>
            </a:r>
          </a:p>
        </p:txBody>
      </p:sp>
    </p:spTree>
    <p:extLst>
      <p:ext uri="{BB962C8B-B14F-4D97-AF65-F5344CB8AC3E}">
        <p14:creationId xmlns:p14="http://schemas.microsoft.com/office/powerpoint/2010/main" val="201184288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 Clou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17F0-07AF-DB84-AAE4-F4FD55482BDA}"/>
              </a:ext>
            </a:extLst>
          </p:cNvPr>
          <p:cNvSpPr>
            <a:spLocks noGrp="1"/>
          </p:cNvSpPr>
          <p:nvPr>
            <p:ph type="title" hasCustomPrompt="1"/>
          </p:nvPr>
        </p:nvSpPr>
        <p:spPr>
          <a:xfrm>
            <a:off x="353379" y="2392795"/>
            <a:ext cx="5519101" cy="667512"/>
          </a:xfrm>
        </p:spPr>
        <p:txBody>
          <a:bodyPr/>
          <a:lstStyle>
            <a:lvl1pPr>
              <a:defRPr>
                <a:latin typeface="+mj-lt"/>
              </a:defRPr>
            </a:lvl1pPr>
          </a:lstStyle>
          <a:p>
            <a:r>
              <a:rPr lang="en-US" dirty="0"/>
              <a:t>Message/ Chapter Heading</a:t>
            </a:r>
          </a:p>
        </p:txBody>
      </p:sp>
      <p:pic>
        <p:nvPicPr>
          <p:cNvPr id="3" name="Picture Placeholder 6" descr="A picture containing sky, outdoor, nature, cloud&#10;&#10;Description automatically generated">
            <a:extLst>
              <a:ext uri="{FF2B5EF4-FFF2-40B4-BE49-F238E27FC236}">
                <a16:creationId xmlns:a16="http://schemas.microsoft.com/office/drawing/2014/main" id="{25685723-79B4-B6C5-20C8-CEFC7BAF3643}"/>
              </a:ext>
            </a:extLst>
          </p:cNvPr>
          <p:cNvPicPr>
            <a:picLocks noChangeAspect="1"/>
          </p:cNvPicPr>
          <p:nvPr userDrawn="1"/>
        </p:nvPicPr>
        <p:blipFill>
          <a:blip r:embed="rId2"/>
          <a:srcRect l="12470" r="12470"/>
          <a:stretch>
            <a:fillRect/>
          </a:stretch>
        </p:blipFill>
        <p:spPr>
          <a:xfrm>
            <a:off x="4648814" y="326"/>
            <a:ext cx="7543186" cy="6857674"/>
          </a:xfrm>
          <a:custGeom>
            <a:avLst/>
            <a:gdLst>
              <a:gd name="connsiteX0" fmla="*/ 1019279 w 7543186"/>
              <a:gd name="connsiteY0" fmla="*/ 0 h 6857674"/>
              <a:gd name="connsiteX1" fmla="*/ 7543186 w 7543186"/>
              <a:gd name="connsiteY1" fmla="*/ 0 h 6857674"/>
              <a:gd name="connsiteX2" fmla="*/ 7543186 w 7543186"/>
              <a:gd name="connsiteY2" fmla="*/ 6857674 h 6857674"/>
              <a:gd name="connsiteX3" fmla="*/ 0 w 7543186"/>
              <a:gd name="connsiteY3" fmla="*/ 6857674 h 6857674"/>
              <a:gd name="connsiteX4" fmla="*/ 1981078 w 7543186"/>
              <a:gd name="connsiteY4" fmla="*/ 2924260 h 6857674"/>
              <a:gd name="connsiteX5" fmla="*/ 1019279 w 7543186"/>
              <a:gd name="connsiteY5" fmla="*/ 0 h 685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3186" h="6857674">
                <a:moveTo>
                  <a:pt x="1019279" y="0"/>
                </a:moveTo>
                <a:lnTo>
                  <a:pt x="7543186" y="0"/>
                </a:lnTo>
                <a:cubicBezTo>
                  <a:pt x="7543186" y="0"/>
                  <a:pt x="7543186" y="0"/>
                  <a:pt x="7543186" y="6857674"/>
                </a:cubicBezTo>
                <a:cubicBezTo>
                  <a:pt x="7543186" y="6857674"/>
                  <a:pt x="7543186" y="6857674"/>
                  <a:pt x="0" y="6857674"/>
                </a:cubicBezTo>
                <a:cubicBezTo>
                  <a:pt x="1200208" y="5962499"/>
                  <a:pt x="1981078" y="4533681"/>
                  <a:pt x="1981078" y="2924260"/>
                </a:cubicBezTo>
                <a:cubicBezTo>
                  <a:pt x="1981078" y="1828887"/>
                  <a:pt x="1619220" y="819407"/>
                  <a:pt x="1019279" y="0"/>
                </a:cubicBezTo>
                <a:close/>
              </a:path>
            </a:pathLst>
          </a:custGeom>
        </p:spPr>
      </p:pic>
      <p:sp>
        <p:nvSpPr>
          <p:cNvPr id="4" name="TextBox 3">
            <a:extLst>
              <a:ext uri="{FF2B5EF4-FFF2-40B4-BE49-F238E27FC236}">
                <a16:creationId xmlns:a16="http://schemas.microsoft.com/office/drawing/2014/main" id="{F5985200-AC00-4DAC-F29B-64739EBCD0C6}"/>
              </a:ext>
            </a:extLst>
          </p:cNvPr>
          <p:cNvSpPr txBox="1"/>
          <p:nvPr userDrawn="1"/>
        </p:nvSpPr>
        <p:spPr>
          <a:xfrm>
            <a:off x="457198" y="289954"/>
            <a:ext cx="2682241" cy="588828"/>
          </a:xfrm>
          <a:prstGeom prst="rect">
            <a:avLst/>
          </a:prstGeom>
        </p:spPr>
        <p:txBody>
          <a:bodyPr vert="horz" wrap="square" lIns="0" tIns="0" rIns="0" bIns="0" rtlCol="0" anchor="t" anchorCtr="0">
            <a:noAutofit/>
          </a:bodyPr>
          <a:lstStyle/>
          <a:p>
            <a:pPr marL="9525" algn="l" defTabSz="914377">
              <a:spcBef>
                <a:spcPts val="200"/>
              </a:spcBef>
              <a:buClr>
                <a:srgbClr val="016AA6"/>
              </a:buClr>
            </a:pPr>
            <a:r>
              <a:rPr lang="en-US" sz="1800" dirty="0">
                <a:solidFill>
                  <a:schemeClr val="accent3"/>
                </a:solidFill>
                <a:latin typeface="+mj-lt"/>
                <a:ea typeface="Roboto Medium" panose="02000000000000000000" pitchFamily="2" charset="0"/>
              </a:rPr>
              <a:t>Atmospheric and Environmental Research</a:t>
            </a:r>
          </a:p>
        </p:txBody>
      </p:sp>
      <p:pic>
        <p:nvPicPr>
          <p:cNvPr id="5" name="Picture 4">
            <a:extLst>
              <a:ext uri="{FF2B5EF4-FFF2-40B4-BE49-F238E27FC236}">
                <a16:creationId xmlns:a16="http://schemas.microsoft.com/office/drawing/2014/main" id="{F29FB3A9-DBDB-C09C-DFB9-F3E6F3D40B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56037" y="216730"/>
            <a:ext cx="1596270" cy="452486"/>
          </a:xfrm>
          <a:prstGeom prst="rect">
            <a:avLst/>
          </a:prstGeom>
          <a:noFill/>
        </p:spPr>
      </p:pic>
    </p:spTree>
    <p:extLst>
      <p:ext uri="{BB962C8B-B14F-4D97-AF65-F5344CB8AC3E}">
        <p14:creationId xmlns:p14="http://schemas.microsoft.com/office/powerpoint/2010/main" val="3616038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 Earth">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A6095E-78D4-AB49-9E59-C38C007845DD}"/>
              </a:ext>
            </a:extLst>
          </p:cNvPr>
          <p:cNvPicPr>
            <a:picLocks noChangeAspect="1"/>
          </p:cNvPicPr>
          <p:nvPr userDrawn="1"/>
        </p:nvPicPr>
        <p:blipFill>
          <a:blip r:embed="rId2"/>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6AE4C7C-973D-0140-AE7E-B6784E087FF7}"/>
              </a:ext>
            </a:extLst>
          </p:cNvPr>
          <p:cNvSpPr/>
          <p:nvPr/>
        </p:nvSpPr>
        <p:spPr>
          <a:xfrm>
            <a:off x="457200" y="6493980"/>
            <a:ext cx="2905869" cy="107722"/>
          </a:xfrm>
          <a:prstGeom prst="rect">
            <a:avLst/>
          </a:prstGeom>
        </p:spPr>
        <p:txBody>
          <a:bodyPr wrap="square" lIns="0" tIns="0" rIns="0" bIns="0" anchor="b" anchorCtr="0">
            <a:spAutoFit/>
          </a:bodyPr>
          <a:lstStyle/>
          <a:p>
            <a:pPr algn="l"/>
            <a:r>
              <a:rPr lang="en-US" sz="700" b="0" i="0" kern="1200" dirty="0">
                <a:solidFill>
                  <a:srgbClr val="A6A6A6"/>
                </a:solidFill>
                <a:latin typeface="Roboto" panose="02000000000000000000" pitchFamily="2" charset="0"/>
                <a:ea typeface="Roboto" panose="02000000000000000000" pitchFamily="2" charset="0"/>
                <a:cs typeface="Arial" charset="0"/>
              </a:rPr>
              <a:t>© Verisk Analytics, Inc. All rights reserved.</a:t>
            </a:r>
            <a:endParaRPr lang="en-US" sz="700" b="0" i="0" kern="1200" dirty="0">
              <a:solidFill>
                <a:srgbClr val="A6A6A6"/>
              </a:solidFill>
              <a:effectLst/>
              <a:latin typeface="Roboto" panose="02000000000000000000" pitchFamily="2" charset="0"/>
              <a:ea typeface="Roboto" panose="02000000000000000000" pitchFamily="2" charset="0"/>
              <a:cs typeface="Arial" charset="0"/>
            </a:endParaRPr>
          </a:p>
        </p:txBody>
      </p:sp>
      <p:sp>
        <p:nvSpPr>
          <p:cNvPr id="7" name="Title 1"/>
          <p:cNvSpPr>
            <a:spLocks noGrp="1"/>
          </p:cNvSpPr>
          <p:nvPr>
            <p:ph type="title" hasCustomPrompt="1"/>
          </p:nvPr>
        </p:nvSpPr>
        <p:spPr>
          <a:xfrm>
            <a:off x="457200" y="2377440"/>
            <a:ext cx="5641848" cy="1545336"/>
          </a:xfrm>
        </p:spPr>
        <p:txBody>
          <a:bodyPr wrap="square" anchor="b" anchorCtr="0"/>
          <a:lstStyle>
            <a:lvl1pPr>
              <a:lnSpc>
                <a:spcPct val="100000"/>
              </a:lnSpc>
              <a:defRPr sz="3600" b="0" i="0">
                <a:latin typeface="+mj-lt"/>
                <a:ea typeface="Roboto" panose="02000000000000000000" pitchFamily="2" charset="0"/>
              </a:defRPr>
            </a:lvl1pPr>
          </a:lstStyle>
          <a:p>
            <a:r>
              <a:rPr lang="en-US" dirty="0"/>
              <a:t>Click to edit</a:t>
            </a:r>
            <a:br>
              <a:rPr lang="en-US" dirty="0"/>
            </a:br>
            <a:r>
              <a:rPr lang="en-US" dirty="0"/>
              <a:t>Bold message/chapter</a:t>
            </a:r>
          </a:p>
        </p:txBody>
      </p:sp>
      <p:pic>
        <p:nvPicPr>
          <p:cNvPr id="6" name="Picture 5">
            <a:extLst>
              <a:ext uri="{FF2B5EF4-FFF2-40B4-BE49-F238E27FC236}">
                <a16:creationId xmlns:a16="http://schemas.microsoft.com/office/drawing/2014/main" id="{40887BDB-DA85-B123-1C3C-DD289BA76453}"/>
              </a:ext>
            </a:extLst>
          </p:cNvPr>
          <p:cNvPicPr>
            <a:picLocks noChangeAspect="1"/>
          </p:cNvPicPr>
          <p:nvPr userDrawn="1"/>
        </p:nvPicPr>
        <p:blipFill>
          <a:blip r:embed="rId3"/>
          <a:stretch>
            <a:fillRect/>
          </a:stretch>
        </p:blipFill>
        <p:spPr>
          <a:xfrm>
            <a:off x="4648200" y="-2190"/>
            <a:ext cx="7543800" cy="6858000"/>
          </a:xfrm>
          <a:prstGeom prst="rect">
            <a:avLst/>
          </a:prstGeom>
        </p:spPr>
      </p:pic>
      <p:sp>
        <p:nvSpPr>
          <p:cNvPr id="8" name="TextBox 7">
            <a:extLst>
              <a:ext uri="{FF2B5EF4-FFF2-40B4-BE49-F238E27FC236}">
                <a16:creationId xmlns:a16="http://schemas.microsoft.com/office/drawing/2014/main" id="{DA890F8D-67C9-025C-C75F-CFAF389547DA}"/>
              </a:ext>
            </a:extLst>
          </p:cNvPr>
          <p:cNvSpPr txBox="1"/>
          <p:nvPr userDrawn="1"/>
        </p:nvSpPr>
        <p:spPr>
          <a:xfrm>
            <a:off x="457198" y="289954"/>
            <a:ext cx="2682241" cy="588828"/>
          </a:xfrm>
          <a:prstGeom prst="rect">
            <a:avLst/>
          </a:prstGeom>
        </p:spPr>
        <p:txBody>
          <a:bodyPr vert="horz" wrap="square" lIns="0" tIns="0" rIns="0" bIns="0" rtlCol="0" anchor="t" anchorCtr="0">
            <a:noAutofit/>
          </a:bodyPr>
          <a:lstStyle/>
          <a:p>
            <a:pPr marL="9525" algn="l" defTabSz="914377">
              <a:spcBef>
                <a:spcPts val="200"/>
              </a:spcBef>
              <a:buClr>
                <a:srgbClr val="016AA6"/>
              </a:buClr>
            </a:pPr>
            <a:r>
              <a:rPr lang="en-US" sz="1800" dirty="0">
                <a:solidFill>
                  <a:schemeClr val="accent3"/>
                </a:solidFill>
                <a:latin typeface="+mj-lt"/>
                <a:ea typeface="Roboto Medium" panose="02000000000000000000" pitchFamily="2" charset="0"/>
              </a:rPr>
              <a:t>Atmospheric and Environmental Research</a:t>
            </a:r>
          </a:p>
        </p:txBody>
      </p:sp>
      <p:pic>
        <p:nvPicPr>
          <p:cNvPr id="10" name="Picture 9">
            <a:extLst>
              <a:ext uri="{FF2B5EF4-FFF2-40B4-BE49-F238E27FC236}">
                <a16:creationId xmlns:a16="http://schemas.microsoft.com/office/drawing/2014/main" id="{9D508EE8-5DF8-9D10-C22C-51ABB1F9ABB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356037" y="216730"/>
            <a:ext cx="1596270" cy="452486"/>
          </a:xfrm>
          <a:prstGeom prst="rect">
            <a:avLst/>
          </a:prstGeom>
          <a:solidFill>
            <a:srgbClr val="002060">
              <a:alpha val="61569"/>
            </a:srgbClr>
          </a:solidFill>
        </p:spPr>
      </p:pic>
    </p:spTree>
    <p:extLst>
      <p:ext uri="{BB962C8B-B14F-4D97-AF65-F5344CB8AC3E}">
        <p14:creationId xmlns:p14="http://schemas.microsoft.com/office/powerpoint/2010/main" val="382167570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Line 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10413"/>
            <a:ext cx="9144000" cy="667512"/>
          </a:xfrm>
        </p:spPr>
        <p:txBody>
          <a:bodyPr wrap="square"/>
          <a:lstStyle/>
          <a:p>
            <a:r>
              <a:rPr lang="en-US" dirty="0"/>
              <a:t>Click to edit Master </a:t>
            </a:r>
            <a:br>
              <a:rPr lang="en-US" dirty="0"/>
            </a:br>
            <a:r>
              <a:rPr lang="en-US" dirty="0"/>
              <a:t>title style</a:t>
            </a:r>
          </a:p>
        </p:txBody>
      </p:sp>
      <p:sp>
        <p:nvSpPr>
          <p:cNvPr id="8" name="Content Placeholder 2"/>
          <p:cNvSpPr>
            <a:spLocks noGrp="1"/>
          </p:cNvSpPr>
          <p:nvPr>
            <p:ph idx="1"/>
          </p:nvPr>
        </p:nvSpPr>
        <p:spPr>
          <a:xfrm>
            <a:off x="457200" y="1219200"/>
            <a:ext cx="9144000" cy="4962144"/>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chemeClr val="accent1"/>
              </a:buClr>
              <a:defRPr>
                <a:solidFill>
                  <a:schemeClr val="tx1"/>
                </a:solidFill>
              </a:defRPr>
            </a:lvl6pPr>
            <a:lvl7pPr>
              <a:defRPr>
                <a:solidFill>
                  <a:srgbClr val="3F403F"/>
                </a:solidFill>
              </a:defRPr>
            </a:lvl7pPr>
            <a:lvl8pP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096595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Line Title and Sub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198" y="202370"/>
            <a:ext cx="9143998"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199" y="1057830"/>
            <a:ext cx="9143998"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019440A2-4C4C-8D48-B977-EAC9A16805C1}"/>
              </a:ext>
            </a:extLst>
          </p:cNvPr>
          <p:cNvSpPr>
            <a:spLocks noGrp="1"/>
          </p:cNvSpPr>
          <p:nvPr>
            <p:ph sz="quarter" idx="11"/>
          </p:nvPr>
        </p:nvSpPr>
        <p:spPr>
          <a:xfrm>
            <a:off x="457200" y="1545204"/>
            <a:ext cx="9144000" cy="4717944"/>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51194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ne Title – Blank">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210412"/>
            <a:ext cx="9194800" cy="667512"/>
          </a:xfrm>
        </p:spPr>
        <p:txBody>
          <a:bodyPr wrap="square"/>
          <a:lstStyle/>
          <a:p>
            <a:r>
              <a:rPr lang="en-US" dirty="0"/>
              <a:t>Click to edit Master </a:t>
            </a:r>
            <a:br>
              <a:rPr lang="en-US" dirty="0"/>
            </a:br>
            <a:r>
              <a:rPr lang="en-US" dirty="0"/>
              <a:t>title style</a:t>
            </a:r>
          </a:p>
        </p:txBody>
      </p:sp>
    </p:spTree>
    <p:extLst>
      <p:ext uri="{BB962C8B-B14F-4D97-AF65-F5344CB8AC3E}">
        <p14:creationId xmlns:p14="http://schemas.microsoft.com/office/powerpoint/2010/main" val="217567221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Line Title – 2 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210413"/>
            <a:ext cx="9052560" cy="667512"/>
          </a:xfrm>
        </p:spPr>
        <p:txBody>
          <a:bodyPr wrap="square"/>
          <a:lstStyle/>
          <a:p>
            <a:r>
              <a:rPr lang="en-US" dirty="0"/>
              <a:t>Click to edit Master </a:t>
            </a:r>
            <a:br>
              <a:rPr lang="en-US" dirty="0"/>
            </a:br>
            <a:r>
              <a:rPr lang="en-US" dirty="0"/>
              <a:t>title style</a:t>
            </a:r>
          </a:p>
        </p:txBody>
      </p:sp>
      <p:sp>
        <p:nvSpPr>
          <p:cNvPr id="4" name="Content Placeholder 3">
            <a:extLst>
              <a:ext uri="{FF2B5EF4-FFF2-40B4-BE49-F238E27FC236}">
                <a16:creationId xmlns:a16="http://schemas.microsoft.com/office/drawing/2014/main" id="{A1AD04A3-69C4-BDF7-3325-2C194F122595}"/>
              </a:ext>
            </a:extLst>
          </p:cNvPr>
          <p:cNvSpPr>
            <a:spLocks noGrp="1"/>
          </p:cNvSpPr>
          <p:nvPr>
            <p:ph sz="quarter" idx="15"/>
          </p:nvPr>
        </p:nvSpPr>
        <p:spPr>
          <a:xfrm>
            <a:off x="545691" y="1219200"/>
            <a:ext cx="5305425"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2B7852BA-7645-CCD4-B467-E79BA97A0723}"/>
              </a:ext>
            </a:extLst>
          </p:cNvPr>
          <p:cNvSpPr>
            <a:spLocks noGrp="1"/>
          </p:cNvSpPr>
          <p:nvPr>
            <p:ph sz="quarter" idx="16"/>
          </p:nvPr>
        </p:nvSpPr>
        <p:spPr>
          <a:xfrm>
            <a:off x="6421131" y="1219200"/>
            <a:ext cx="532765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717640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Line Title and Subtitle – 2 Colum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199" y="210408"/>
            <a:ext cx="9174481"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080959"/>
            <a:ext cx="837590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71392301-EE73-30C4-D287-F27E4BCA42AA}"/>
              </a:ext>
            </a:extLst>
          </p:cNvPr>
          <p:cNvSpPr>
            <a:spLocks noGrp="1"/>
          </p:cNvSpPr>
          <p:nvPr>
            <p:ph sz="quarter" idx="15"/>
          </p:nvPr>
        </p:nvSpPr>
        <p:spPr>
          <a:xfrm>
            <a:off x="457200" y="1603375"/>
            <a:ext cx="5305425" cy="4568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F03C449-2A58-49A9-AAA7-6EB600578C12}"/>
              </a:ext>
            </a:extLst>
          </p:cNvPr>
          <p:cNvSpPr>
            <a:spLocks noGrp="1"/>
          </p:cNvSpPr>
          <p:nvPr>
            <p:ph sz="quarter" idx="16"/>
          </p:nvPr>
        </p:nvSpPr>
        <p:spPr>
          <a:xfrm>
            <a:off x="6419850" y="1603375"/>
            <a:ext cx="5378450" cy="4568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85318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Line Title – 3 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199" y="200578"/>
            <a:ext cx="9245601" cy="667512"/>
          </a:xfrm>
        </p:spPr>
        <p:txBody>
          <a:bodyPr wrap="square"/>
          <a:lstStyle/>
          <a:p>
            <a:r>
              <a:rPr lang="en-US" dirty="0"/>
              <a:t>Click to edit Master </a:t>
            </a:r>
            <a:br>
              <a:rPr lang="en-US" dirty="0"/>
            </a:br>
            <a:r>
              <a:rPr lang="en-US" dirty="0"/>
              <a:t>title style</a:t>
            </a:r>
          </a:p>
        </p:txBody>
      </p:sp>
      <p:sp>
        <p:nvSpPr>
          <p:cNvPr id="7" name="Content Placeholder 2">
            <a:extLst>
              <a:ext uri="{FF2B5EF4-FFF2-40B4-BE49-F238E27FC236}">
                <a16:creationId xmlns:a16="http://schemas.microsoft.com/office/drawing/2014/main" id="{CD5A9700-78FB-FC46-8ADE-0CE8182ADCD5}"/>
              </a:ext>
            </a:extLst>
          </p:cNvPr>
          <p:cNvSpPr>
            <a:spLocks noGrp="1"/>
          </p:cNvSpPr>
          <p:nvPr>
            <p:ph idx="17"/>
          </p:nvPr>
        </p:nvSpPr>
        <p:spPr>
          <a:xfrm>
            <a:off x="457200" y="1229032"/>
            <a:ext cx="3566160" cy="495504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8F3D953-3277-1D4D-98B0-E50039E6FDEF}"/>
              </a:ext>
            </a:extLst>
          </p:cNvPr>
          <p:cNvSpPr>
            <a:spLocks noGrp="1"/>
          </p:cNvSpPr>
          <p:nvPr>
            <p:ph idx="18"/>
          </p:nvPr>
        </p:nvSpPr>
        <p:spPr>
          <a:xfrm>
            <a:off x="4306824" y="1229032"/>
            <a:ext cx="3566160" cy="495504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78DC44A-9060-2240-8E73-244381782E6D}"/>
              </a:ext>
            </a:extLst>
          </p:cNvPr>
          <p:cNvSpPr>
            <a:spLocks noGrp="1"/>
          </p:cNvSpPr>
          <p:nvPr>
            <p:ph idx="19"/>
          </p:nvPr>
        </p:nvSpPr>
        <p:spPr>
          <a:xfrm>
            <a:off x="8153400" y="1229032"/>
            <a:ext cx="3566160" cy="4955043"/>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358146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Line Title and Subtitle – 3 Colum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199" y="200578"/>
            <a:ext cx="9113521" cy="667512"/>
          </a:xfrm>
        </p:spPr>
        <p:txBody>
          <a:bodyPr wrap="square"/>
          <a:lstStyle/>
          <a:p>
            <a:r>
              <a:rPr lang="en-US" dirty="0"/>
              <a:t>Click to edit Master </a:t>
            </a:r>
            <a:br>
              <a:rPr lang="en-US" dirty="0"/>
            </a:br>
            <a:r>
              <a:rPr lang="en-US" dirty="0"/>
              <a:t>title style</a:t>
            </a:r>
          </a:p>
        </p:txBody>
      </p:sp>
      <p:sp>
        <p:nvSpPr>
          <p:cNvPr id="9" name="Text Placeholder 12"/>
          <p:cNvSpPr>
            <a:spLocks noGrp="1"/>
          </p:cNvSpPr>
          <p:nvPr>
            <p:ph type="body" sz="quarter" idx="10"/>
          </p:nvPr>
        </p:nvSpPr>
        <p:spPr>
          <a:xfrm>
            <a:off x="457200" y="1080958"/>
            <a:ext cx="9316064" cy="319090"/>
          </a:xfrm>
        </p:spPr>
        <p:txBody>
          <a:bodyPr anchor="t" anchorCtr="0"/>
          <a:lstStyle>
            <a:lvl1pPr marL="0" indent="0">
              <a:buNone/>
              <a:defRPr sz="2000" b="0" i="0">
                <a:solidFill>
                  <a:schemeClr val="accent3"/>
                </a:solidFill>
                <a:latin typeface="Roboto Medium" panose="02000000000000000000" pitchFamily="2" charset="0"/>
                <a:ea typeface="Roboto Medium" panose="02000000000000000000" pitchFamily="2" charset="0"/>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6486AD56-EE40-5844-83C4-379B67D731D1}"/>
              </a:ext>
            </a:extLst>
          </p:cNvPr>
          <p:cNvSpPr>
            <a:spLocks noGrp="1"/>
          </p:cNvSpPr>
          <p:nvPr>
            <p:ph idx="17"/>
          </p:nvPr>
        </p:nvSpPr>
        <p:spPr>
          <a:xfrm>
            <a:off x="457200" y="1612916"/>
            <a:ext cx="3566160" cy="4571159"/>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40AB2ED6-FB63-204F-AFE2-7630DD4A969E}"/>
              </a:ext>
            </a:extLst>
          </p:cNvPr>
          <p:cNvSpPr>
            <a:spLocks noGrp="1"/>
          </p:cNvSpPr>
          <p:nvPr>
            <p:ph idx="18"/>
          </p:nvPr>
        </p:nvSpPr>
        <p:spPr>
          <a:xfrm>
            <a:off x="4306824" y="1612916"/>
            <a:ext cx="3566160" cy="4571159"/>
          </a:xfrm>
        </p:spPr>
        <p:txBody>
          <a:bodyPr wrap="square"/>
          <a:lstStyle>
            <a:lvl1pPr>
              <a:buClr>
                <a:srgbClr val="2A7DE1"/>
              </a:buClr>
              <a:defRPr b="0" i="0">
                <a:solidFill>
                  <a:schemeClr val="tx1"/>
                </a:solidFill>
              </a:defRPr>
            </a:lvl1pPr>
            <a:lvl2pPr>
              <a:buClr>
                <a:srgbClr val="2A7DE1"/>
              </a:buClr>
              <a:defRPr b="0" i="0">
                <a:solidFill>
                  <a:schemeClr val="tx1"/>
                </a:solidFill>
              </a:defRPr>
            </a:lvl2pPr>
            <a:lvl3pPr>
              <a:buClr>
                <a:srgbClr val="2A7DE1"/>
              </a:buClr>
              <a:defRPr b="0" i="0">
                <a:solidFill>
                  <a:schemeClr val="tx1"/>
                </a:solidFill>
              </a:defRPr>
            </a:lvl3pPr>
            <a:lvl4pPr>
              <a:buClr>
                <a:srgbClr val="2A7DE1"/>
              </a:buClr>
              <a:defRPr b="0" i="0">
                <a:solidFill>
                  <a:schemeClr val="tx1"/>
                </a:solidFill>
              </a:defRPr>
            </a:lvl4pPr>
            <a:lvl5pPr>
              <a:buClr>
                <a:srgbClr val="2A7DE1"/>
              </a:buClr>
              <a:defRPr b="0" i="0">
                <a:solidFill>
                  <a:schemeClr val="tx1"/>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A8745A70-4F68-5543-9B0E-58A3DEF51D96}"/>
              </a:ext>
            </a:extLst>
          </p:cNvPr>
          <p:cNvSpPr>
            <a:spLocks noGrp="1"/>
          </p:cNvSpPr>
          <p:nvPr>
            <p:ph idx="19"/>
          </p:nvPr>
        </p:nvSpPr>
        <p:spPr>
          <a:xfrm>
            <a:off x="8153400" y="1612916"/>
            <a:ext cx="3566160" cy="4571159"/>
          </a:xfrm>
        </p:spPr>
        <p:txBody>
          <a:bodyPr wrap="square"/>
          <a:lstStyle>
            <a:lvl1pPr>
              <a:buClr>
                <a:srgbClr val="2A7DE1"/>
              </a:buClr>
              <a:defRPr b="0" i="0">
                <a:solidFill>
                  <a:srgbClr val="3F403F"/>
                </a:solidFill>
              </a:defRPr>
            </a:lvl1pPr>
            <a:lvl2pPr>
              <a:buClr>
                <a:srgbClr val="2A7DE1"/>
              </a:buClr>
              <a:defRPr b="0" i="0">
                <a:solidFill>
                  <a:srgbClr val="3F403F"/>
                </a:solidFill>
              </a:defRPr>
            </a:lvl2pPr>
            <a:lvl3pPr>
              <a:buClr>
                <a:srgbClr val="2A7DE1"/>
              </a:buClr>
              <a:defRPr b="0" i="0">
                <a:solidFill>
                  <a:srgbClr val="3F403F"/>
                </a:solidFill>
              </a:defRPr>
            </a:lvl3pPr>
            <a:lvl4pPr>
              <a:buClr>
                <a:srgbClr val="2A7DE1"/>
              </a:buClr>
              <a:defRPr b="0" i="0">
                <a:solidFill>
                  <a:srgbClr val="3F403F"/>
                </a:solidFill>
              </a:defRPr>
            </a:lvl4pPr>
            <a:lvl5pPr>
              <a:buClr>
                <a:srgbClr val="2A7DE1"/>
              </a:buClr>
              <a:defRPr b="0" i="0">
                <a:solidFill>
                  <a:srgbClr val="3F403F"/>
                </a:solidFill>
              </a:defRPr>
            </a:lvl5pPr>
            <a:lvl6pPr>
              <a:buClr>
                <a:srgbClr val="2A7DE1"/>
              </a:buClr>
              <a:defRPr>
                <a:solidFill>
                  <a:srgbClr val="3F403F"/>
                </a:solidFill>
              </a:defRPr>
            </a:lvl6pPr>
            <a:lvl7pPr>
              <a:buClr>
                <a:srgbClr val="2A7DE1"/>
              </a:buClr>
              <a:defRPr>
                <a:solidFill>
                  <a:srgbClr val="3F403F"/>
                </a:solidFill>
              </a:defRPr>
            </a:lvl7pPr>
            <a:lvl8pPr>
              <a:buClr>
                <a:srgbClr val="2A7DE1"/>
              </a:buClr>
              <a:defRPr>
                <a:solidFill>
                  <a:srgbClr val="3F403F"/>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03738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No background">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210412"/>
            <a:ext cx="9194800" cy="667512"/>
          </a:xfrm>
        </p:spPr>
        <p:txBody>
          <a:bodyPr wrap="square"/>
          <a:lstStyle/>
          <a:p>
            <a:r>
              <a:rPr lang="en-US" dirty="0"/>
              <a:t>Click to edit Master </a:t>
            </a:r>
            <a:br>
              <a:rPr lang="en-US" dirty="0"/>
            </a:br>
            <a:r>
              <a:rPr lang="en-US" dirty="0"/>
              <a:t>title style</a:t>
            </a:r>
          </a:p>
        </p:txBody>
      </p:sp>
    </p:spTree>
    <p:extLst>
      <p:ext uri="{BB962C8B-B14F-4D97-AF65-F5344CB8AC3E}">
        <p14:creationId xmlns:p14="http://schemas.microsoft.com/office/powerpoint/2010/main" val="327969319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4643065" y="6563504"/>
            <a:ext cx="2905869" cy="153888"/>
          </a:xfrm>
          <a:prstGeom prst="rect">
            <a:avLst/>
          </a:prstGeom>
        </p:spPr>
        <p:txBody>
          <a:bodyPr wrap="square" lIns="0" tIns="0" rIns="0" bIns="0" anchor="t">
            <a:spAutoFit/>
          </a:bodyPr>
          <a:lstStyle/>
          <a:p>
            <a:pPr algn="ctr"/>
            <a:r>
              <a:rPr lang="en-US" sz="1000" b="0" i="0" kern="1200" dirty="0">
                <a:solidFill>
                  <a:schemeClr val="tx1"/>
                </a:solidFill>
                <a:latin typeface="Roboto" panose="02000000000000000000" pitchFamily="2" charset="0"/>
                <a:ea typeface="Roboto" panose="02000000000000000000" pitchFamily="2" charset="0"/>
                <a:cs typeface="Arial" charset="0"/>
              </a:rPr>
              <a:t>AQRP 22-003 | August 31, 2023 </a:t>
            </a:r>
            <a:endParaRPr lang="en-US" sz="1000" b="0" i="0" kern="1200" dirty="0">
              <a:solidFill>
                <a:schemeClr val="tx1"/>
              </a:solidFill>
              <a:effectLst/>
              <a:latin typeface="Roboto" panose="02000000000000000000" pitchFamily="2" charset="0"/>
              <a:ea typeface="Roboto" panose="02000000000000000000" pitchFamily="2" charset="0"/>
              <a:cs typeface="Arial" charset="0"/>
            </a:endParaRPr>
          </a:p>
        </p:txBody>
      </p:sp>
      <p:sp>
        <p:nvSpPr>
          <p:cNvPr id="13" name="Rectangle 12"/>
          <p:cNvSpPr/>
          <p:nvPr/>
        </p:nvSpPr>
        <p:spPr>
          <a:xfrm>
            <a:off x="11558016" y="6553272"/>
            <a:ext cx="174625" cy="153888"/>
          </a:xfrm>
          <a:prstGeom prst="rect">
            <a:avLst/>
          </a:prstGeom>
        </p:spPr>
        <p:txBody>
          <a:bodyPr wrap="square" lIns="0" tIns="0" rIns="0" bIns="0" anchor="t">
            <a:spAutoFit/>
          </a:bodyPr>
          <a:lstStyle/>
          <a:p>
            <a:pPr algn="r"/>
            <a:fld id="{794AB575-7986-1741-A4D9-8B601F7D4868}" type="slidenum">
              <a:rPr lang="en-US" sz="1000" b="0" i="0" smtClean="0">
                <a:solidFill>
                  <a:schemeClr val="tx1"/>
                </a:solidFill>
                <a:latin typeface="Roboto" panose="02000000000000000000" pitchFamily="2" charset="0"/>
                <a:ea typeface="Roboto" panose="02000000000000000000" pitchFamily="2" charset="0"/>
              </a:rPr>
              <a:t>‹#›</a:t>
            </a:fld>
            <a:endParaRPr lang="en-US" sz="1000" b="0" i="0">
              <a:solidFill>
                <a:schemeClr val="tx1"/>
              </a:solidFill>
              <a:latin typeface="Roboto" panose="02000000000000000000" pitchFamily="2" charset="0"/>
              <a:ea typeface="Roboto" panose="02000000000000000000" pitchFamily="2" charset="0"/>
            </a:endParaRPr>
          </a:p>
        </p:txBody>
      </p:sp>
      <p:sp>
        <p:nvSpPr>
          <p:cNvPr id="17" name="Text Placeholder 2"/>
          <p:cNvSpPr>
            <a:spLocks noGrp="1"/>
          </p:cNvSpPr>
          <p:nvPr>
            <p:ph type="body" idx="1"/>
          </p:nvPr>
        </p:nvSpPr>
        <p:spPr>
          <a:xfrm>
            <a:off x="457200" y="1238668"/>
            <a:ext cx="9144000" cy="5014645"/>
          </a:xfrm>
          <a:prstGeom prst="rect">
            <a:avLst/>
          </a:prstGeom>
        </p:spPr>
        <p:txBody>
          <a:bodyPr vert="horz" wrap="square" lIns="45720" tIns="0" rIns="4572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465139" y="208395"/>
            <a:ext cx="8832864" cy="667512"/>
          </a:xfrm>
          <a:prstGeom prst="rect">
            <a:avLst/>
          </a:prstGeom>
        </p:spPr>
        <p:txBody>
          <a:bodyPr vert="horz" wrap="none" lIns="0" tIns="0" rIns="0" bIns="0" rtlCol="0" anchor="b" anchorCtr="0">
            <a:noAutofit/>
          </a:bodyPr>
          <a:lstStyle/>
          <a:p>
            <a:r>
              <a:rPr lang="en-US" dirty="0"/>
              <a:t>Click to edit Master </a:t>
            </a:r>
            <a:br>
              <a:rPr lang="en-US" dirty="0"/>
            </a:br>
            <a:r>
              <a:rPr lang="en-US" dirty="0"/>
              <a:t>title style</a:t>
            </a:r>
          </a:p>
        </p:txBody>
      </p:sp>
      <p:grpSp>
        <p:nvGrpSpPr>
          <p:cNvPr id="2" name="Group 1">
            <a:extLst>
              <a:ext uri="{FF2B5EF4-FFF2-40B4-BE49-F238E27FC236}">
                <a16:creationId xmlns:a16="http://schemas.microsoft.com/office/drawing/2014/main" id="{7CBE4F73-24F0-EAE8-0997-0D0DC449F988}"/>
              </a:ext>
            </a:extLst>
          </p:cNvPr>
          <p:cNvGrpSpPr/>
          <p:nvPr userDrawn="1"/>
        </p:nvGrpSpPr>
        <p:grpSpPr>
          <a:xfrm>
            <a:off x="487680" y="881038"/>
            <a:ext cx="11399520" cy="82297"/>
            <a:chOff x="487680" y="881038"/>
            <a:chExt cx="11399520" cy="82297"/>
          </a:xfrm>
        </p:grpSpPr>
        <p:cxnSp>
          <p:nvCxnSpPr>
            <p:cNvPr id="3" name="Straight Connector 2">
              <a:extLst>
                <a:ext uri="{FF2B5EF4-FFF2-40B4-BE49-F238E27FC236}">
                  <a16:creationId xmlns:a16="http://schemas.microsoft.com/office/drawing/2014/main" id="{32A50438-D04E-A101-E288-FE10D7168C5B}"/>
                </a:ext>
              </a:extLst>
            </p:cNvPr>
            <p:cNvCxnSpPr/>
            <p:nvPr userDrawn="1"/>
          </p:nvCxnSpPr>
          <p:spPr>
            <a:xfrm>
              <a:off x="487680" y="895325"/>
              <a:ext cx="11399520" cy="0"/>
            </a:xfrm>
            <a:prstGeom prst="line">
              <a:avLst/>
            </a:prstGeom>
            <a:ln>
              <a:solidFill>
                <a:srgbClr val="006BA6"/>
              </a:solidFill>
            </a:ln>
          </p:spPr>
          <p:style>
            <a:lnRef idx="1">
              <a:schemeClr val="accent1"/>
            </a:lnRef>
            <a:fillRef idx="0">
              <a:schemeClr val="accent1"/>
            </a:fillRef>
            <a:effectRef idx="0">
              <a:schemeClr val="accent1"/>
            </a:effectRef>
            <a:fontRef idx="minor">
              <a:schemeClr val="tx1"/>
            </a:fontRef>
          </p:style>
        </p:cxnSp>
        <p:sp>
          <p:nvSpPr>
            <p:cNvPr id="4" name="Triangle 3">
              <a:extLst>
                <a:ext uri="{FF2B5EF4-FFF2-40B4-BE49-F238E27FC236}">
                  <a16:creationId xmlns:a16="http://schemas.microsoft.com/office/drawing/2014/main" id="{898FB339-FC8C-88FC-F764-71680E5340D3}"/>
                </a:ext>
              </a:extLst>
            </p:cNvPr>
            <p:cNvSpPr/>
            <p:nvPr userDrawn="1"/>
          </p:nvSpPr>
          <p:spPr>
            <a:xfrm rot="10800000">
              <a:off x="487680" y="881038"/>
              <a:ext cx="134112" cy="82297"/>
            </a:xfrm>
            <a:prstGeom prst="triangl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Baghdad" pitchFamily="2" charset="-78"/>
              </a:endParaRPr>
            </a:p>
          </p:txBody>
        </p:sp>
      </p:grpSp>
      <p:sp>
        <p:nvSpPr>
          <p:cNvPr id="7" name="TextBox 6">
            <a:extLst>
              <a:ext uri="{FF2B5EF4-FFF2-40B4-BE49-F238E27FC236}">
                <a16:creationId xmlns:a16="http://schemas.microsoft.com/office/drawing/2014/main" id="{F962F804-A02F-AF59-6F9A-9157B1DCA3F1}"/>
              </a:ext>
            </a:extLst>
          </p:cNvPr>
          <p:cNvSpPr txBox="1"/>
          <p:nvPr userDrawn="1"/>
        </p:nvSpPr>
        <p:spPr>
          <a:xfrm>
            <a:off x="10464800" y="2082800"/>
            <a:ext cx="0" cy="0"/>
          </a:xfrm>
          <a:prstGeom prst="rect">
            <a:avLst/>
          </a:prstGeom>
          <a:ln>
            <a:noFill/>
          </a:ln>
        </p:spPr>
        <p:txBody>
          <a:bodyPr vert="horz" wrap="none" lIns="45720" tIns="0" rIns="0" bIns="0" rtlCol="0">
            <a:noAutofit/>
          </a:bodyPr>
          <a:lstStyle/>
          <a:p>
            <a:pPr algn="l"/>
            <a:endParaRPr lang="en-US" sz="1600" dirty="0" err="1">
              <a:solidFill>
                <a:schemeClr val="accent3"/>
              </a:solidFill>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49AC9A70-9554-DBC7-1DAA-EE4F65215D9A}"/>
              </a:ext>
            </a:extLst>
          </p:cNvPr>
          <p:cNvSpPr txBox="1"/>
          <p:nvPr userDrawn="1"/>
        </p:nvSpPr>
        <p:spPr>
          <a:xfrm>
            <a:off x="457200" y="6522619"/>
            <a:ext cx="3416157" cy="215194"/>
          </a:xfrm>
          <a:prstGeom prst="rect">
            <a:avLst/>
          </a:prstGeom>
          <a:ln>
            <a:noFill/>
          </a:ln>
        </p:spPr>
        <p:txBody>
          <a:bodyPr vert="horz" wrap="square" lIns="45720" tIns="0" rIns="0" bIns="0" rtlCol="0">
            <a:noAutofit/>
          </a:bodyPr>
          <a:lstStyle/>
          <a:p>
            <a:pPr algn="l"/>
            <a:r>
              <a:rPr lang="en-US" sz="1400" b="0" dirty="0">
                <a:solidFill>
                  <a:schemeClr val="accent3"/>
                </a:solidFill>
                <a:latin typeface="+mj-lt"/>
                <a:ea typeface="Roboto" panose="02000000000000000000" pitchFamily="2" charset="0"/>
              </a:rPr>
              <a:t>Atmospheric and Environmental Research</a:t>
            </a:r>
          </a:p>
        </p:txBody>
      </p:sp>
      <p:pic>
        <p:nvPicPr>
          <p:cNvPr id="5" name="Picture 4">
            <a:extLst>
              <a:ext uri="{FF2B5EF4-FFF2-40B4-BE49-F238E27FC236}">
                <a16:creationId xmlns:a16="http://schemas.microsoft.com/office/drawing/2014/main" id="{8F140DCF-9D56-129B-A54F-2BFE3618C80A}"/>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0505443" y="339577"/>
            <a:ext cx="1229357" cy="348478"/>
          </a:xfrm>
          <a:prstGeom prst="rect">
            <a:avLst/>
          </a:prstGeom>
          <a:solidFill>
            <a:schemeClr val="bg1"/>
          </a:solidFill>
        </p:spPr>
      </p:pic>
    </p:spTree>
    <p:extLst>
      <p:ext uri="{BB962C8B-B14F-4D97-AF65-F5344CB8AC3E}">
        <p14:creationId xmlns:p14="http://schemas.microsoft.com/office/powerpoint/2010/main" val="3601119669"/>
      </p:ext>
    </p:extLst>
  </p:cSld>
  <p:clrMap bg1="lt1" tx1="dk1" bg2="lt2" tx2="dk2" accent1="accent1" accent2="accent2" accent3="accent3" accent4="accent4" accent5="accent5" accent6="accent6" hlink="hlink" folHlink="folHlink"/>
  <p:sldLayoutIdLst>
    <p:sldLayoutId id="2147484279" r:id="rId1"/>
    <p:sldLayoutId id="2147484176" r:id="rId2"/>
    <p:sldLayoutId id="2147484177" r:id="rId3"/>
    <p:sldLayoutId id="2147484179" r:id="rId4"/>
    <p:sldLayoutId id="2147484182" r:id="rId5"/>
    <p:sldLayoutId id="2147484183" r:id="rId6"/>
    <p:sldLayoutId id="2147484194" r:id="rId7"/>
    <p:sldLayoutId id="2147484195" r:id="rId8"/>
    <p:sldLayoutId id="2147484287" r:id="rId9"/>
    <p:sldLayoutId id="2147484288" r:id="rId10"/>
    <p:sldLayoutId id="2147484290" r:id="rId11"/>
    <p:sldLayoutId id="2147484289" r:id="rId12"/>
    <p:sldLayoutId id="2147484281" r:id="rId13"/>
    <p:sldLayoutId id="2147484221" r:id="rId14"/>
  </p:sldLayoutIdLst>
  <p:transition spd="slow"/>
  <p:hf hdr="0" ftr="0" dt="0"/>
  <p:txStyles>
    <p:titleStyle>
      <a:lvl1pPr algn="l" defTabSz="914377" rtl="0" eaLnBrk="1" latinLnBrk="0" hangingPunct="1">
        <a:lnSpc>
          <a:spcPct val="80000"/>
        </a:lnSpc>
        <a:spcBef>
          <a:spcPct val="0"/>
        </a:spcBef>
        <a:buNone/>
        <a:defRPr sz="2800" b="0" i="0" kern="1200">
          <a:solidFill>
            <a:schemeClr val="accent3"/>
          </a:solidFill>
          <a:effectLst/>
          <a:latin typeface="Roboto Medium" panose="02000000000000000000" pitchFamily="2" charset="0"/>
          <a:ea typeface="Roboto Medium" panose="02000000000000000000" pitchFamily="2" charset="0"/>
          <a:cs typeface="+mj-cs"/>
        </a:defRPr>
      </a:lvl1pPr>
    </p:titleStyle>
    <p:bodyStyle>
      <a:lvl1pPr marL="233363" indent="-227013" algn="l" defTabSz="914377" rtl="0" eaLnBrk="1" latinLnBrk="0" hangingPunct="1">
        <a:lnSpc>
          <a:spcPct val="85000"/>
        </a:lnSpc>
        <a:spcBef>
          <a:spcPts val="0"/>
        </a:spcBef>
        <a:spcAft>
          <a:spcPts val="400"/>
        </a:spcAft>
        <a:buClr>
          <a:schemeClr val="accent1"/>
        </a:buClr>
        <a:buFont typeface="Arial"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1pPr>
      <a:lvl2pPr marL="514350" indent="-223838" algn="l" defTabSz="914377" rtl="0" eaLnBrk="1" latinLnBrk="0" hangingPunct="1">
        <a:lnSpc>
          <a:spcPct val="85000"/>
        </a:lnSpc>
        <a:spcBef>
          <a:spcPts val="0"/>
        </a:spcBef>
        <a:spcAft>
          <a:spcPts val="400"/>
        </a:spcAft>
        <a:buClr>
          <a:schemeClr val="accent1"/>
        </a:buClr>
        <a:buFont typeface="Calibri" pitchFamily="34" charset="0"/>
        <a:buChar char="–"/>
        <a:tabLst/>
        <a:defRPr sz="1800" b="0" i="0" kern="1200">
          <a:solidFill>
            <a:schemeClr val="tx1"/>
          </a:solidFill>
          <a:latin typeface="+mn-lt"/>
          <a:ea typeface="Roboto" panose="02000000000000000000" pitchFamily="2" charset="0"/>
          <a:cs typeface="Arial" panose="020B0604020202020204" pitchFamily="34" charset="0"/>
        </a:defRPr>
      </a:lvl2pPr>
      <a:lvl3pPr marL="917575" indent="-227013" algn="l" defTabSz="914377" rtl="0" eaLnBrk="1" latinLnBrk="0" hangingPunct="1">
        <a:lnSpc>
          <a:spcPct val="85000"/>
        </a:lnSpc>
        <a:spcBef>
          <a:spcPts val="0"/>
        </a:spcBef>
        <a:spcAft>
          <a:spcPts val="400"/>
        </a:spcAft>
        <a:buClr>
          <a:schemeClr val="accent1"/>
        </a:buClr>
        <a:buSzPct val="80000"/>
        <a:buFont typeface="Courier New" panose="02070309020205020404" pitchFamily="49" charset="0"/>
        <a:buChar char="o"/>
        <a:tabLst/>
        <a:defRPr sz="1800" b="0" i="0" kern="1200">
          <a:solidFill>
            <a:schemeClr val="tx1"/>
          </a:solidFill>
          <a:latin typeface="+mn-lt"/>
          <a:ea typeface="Roboto" panose="02000000000000000000" pitchFamily="2" charset="0"/>
          <a:cs typeface="Arial" panose="020B0604020202020204" pitchFamily="34" charset="0"/>
        </a:defRPr>
      </a:lvl3pPr>
      <a:lvl4pPr marL="1262063" indent="-228600" algn="l" defTabSz="914377" rtl="0" eaLnBrk="1" latinLnBrk="0" hangingPunct="1">
        <a:lnSpc>
          <a:spcPct val="85000"/>
        </a:lnSpc>
        <a:spcBef>
          <a:spcPts val="0"/>
        </a:spcBef>
        <a:spcAft>
          <a:spcPts val="400"/>
        </a:spcAft>
        <a:buClr>
          <a:schemeClr val="accent1"/>
        </a:buClr>
        <a:buSzPct val="80000"/>
        <a:buFont typeface="Wingdings" pitchFamily="2" charset="2"/>
        <a:buChar char="§"/>
        <a:tabLst/>
        <a:defRPr sz="1800" b="0" i="0" kern="1200">
          <a:solidFill>
            <a:schemeClr val="tx1"/>
          </a:solidFill>
          <a:latin typeface="+mn-lt"/>
          <a:ea typeface="Roboto" panose="02000000000000000000" pitchFamily="2" charset="0"/>
          <a:cs typeface="Arial" panose="020B0604020202020204" pitchFamily="34" charset="0"/>
        </a:defRPr>
      </a:lvl4pPr>
      <a:lvl5pPr marL="1433513" indent="0" algn="l" defTabSz="914377" rtl="0" eaLnBrk="1" latinLnBrk="0" hangingPunct="1">
        <a:lnSpc>
          <a:spcPct val="85000"/>
        </a:lnSpc>
        <a:spcBef>
          <a:spcPts val="0"/>
        </a:spcBef>
        <a:spcAft>
          <a:spcPts val="400"/>
        </a:spcAft>
        <a:buClr>
          <a:schemeClr val="accent1"/>
        </a:buClr>
        <a:buFontTx/>
        <a:buNone/>
        <a:tabLst/>
        <a:defRPr sz="1600" b="0" i="1" kern="1200">
          <a:solidFill>
            <a:schemeClr val="tx1"/>
          </a:solidFill>
          <a:latin typeface="+mn-lt"/>
          <a:ea typeface="Roboto" panose="02000000000000000000" pitchFamily="2" charset="0"/>
          <a:cs typeface="Arial" panose="020B0604020202020204" pitchFamily="34" charset="0"/>
        </a:defRPr>
      </a:lvl5pPr>
      <a:lvl6pPr marL="349250" indent="-342900" algn="l" defTabSz="914377" rtl="0" eaLnBrk="1" latinLnBrk="0" hangingPunct="1">
        <a:lnSpc>
          <a:spcPct val="85000"/>
        </a:lnSpc>
        <a:spcBef>
          <a:spcPts val="400"/>
        </a:spcBef>
        <a:spcAft>
          <a:spcPts val="600"/>
        </a:spcAft>
        <a:buClr>
          <a:schemeClr val="accent1"/>
        </a:buClr>
        <a:buFont typeface="+mj-lt"/>
        <a:buAutoNum type="arabicPeriod"/>
        <a:tabLst/>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6pPr>
      <a:lvl7pPr marL="690563" indent="-341313" algn="l" defTabSz="914377" rtl="0" eaLnBrk="1" latinLnBrk="0" hangingPunct="1">
        <a:lnSpc>
          <a:spcPct val="85000"/>
        </a:lnSpc>
        <a:spcBef>
          <a:spcPts val="400"/>
        </a:spcBef>
        <a:spcAft>
          <a:spcPts val="600"/>
        </a:spcAft>
        <a:buClr>
          <a:schemeClr val="accent1"/>
        </a:buClr>
        <a:buFont typeface="+mj-lt"/>
        <a:buAutoNum type="alphaUcPeriod"/>
        <a:tabLst/>
        <a:defRPr sz="1800" kern="1200">
          <a:solidFill>
            <a:schemeClr val="tx1"/>
          </a:solidFill>
          <a:latin typeface="Roboto" panose="02000000000000000000" pitchFamily="2" charset="0"/>
          <a:ea typeface="+mn-ea"/>
          <a:cs typeface="Arial" panose="020B0604020202020204" pitchFamily="34" charset="0"/>
        </a:defRPr>
      </a:lvl7pPr>
      <a:lvl8pPr marL="1033463" indent="-342900" algn="l" defTabSz="914377" rtl="0" eaLnBrk="1" latinLnBrk="0" hangingPunct="1">
        <a:lnSpc>
          <a:spcPct val="85000"/>
        </a:lnSpc>
        <a:spcBef>
          <a:spcPts val="400"/>
        </a:spcBef>
        <a:spcAft>
          <a:spcPts val="600"/>
        </a:spcAft>
        <a:buClr>
          <a:schemeClr val="accent1"/>
        </a:buClr>
        <a:buFont typeface="+mj-lt"/>
        <a:buAutoNum type="romanLcPeriod"/>
        <a:tabLst/>
        <a:defRPr sz="1800" kern="1200" baseline="0">
          <a:solidFill>
            <a:schemeClr val="tx1"/>
          </a:solidFill>
          <a:latin typeface="Roboto" panose="02000000000000000000" pitchFamily="2" charset="0"/>
          <a:ea typeface="Roboto" panose="02000000000000000000" pitchFamily="2" charset="0"/>
          <a:cs typeface="+mn-cs"/>
        </a:defRPr>
      </a:lvl8pPr>
      <a:lvl9pPr marL="742950" indent="0" algn="l" defTabSz="914377" rtl="0" eaLnBrk="1" latinLnBrk="0" hangingPunct="1">
        <a:lnSpc>
          <a:spcPct val="85000"/>
        </a:lnSpc>
        <a:spcBef>
          <a:spcPts val="400"/>
        </a:spcBef>
        <a:spcAft>
          <a:spcPts val="600"/>
        </a:spcAft>
        <a:buClr>
          <a:srgbClr val="2A7DE1"/>
        </a:buClr>
        <a:buFont typeface="Arial" panose="020B0604020202020204" pitchFamily="34" charset="0"/>
        <a:buNone/>
        <a:tabLst>
          <a:tab pos="742950" algn="l"/>
        </a:tabLst>
        <a:defRPr sz="1800" kern="1200">
          <a:solidFill>
            <a:srgbClr val="3F403F"/>
          </a:solidFill>
          <a:latin typeface="Roboto" panose="02000000000000000000" pitchFamily="2" charset="0"/>
          <a:ea typeface="Roboto" panose="02000000000000000000" pitchFamily="2" charset="0"/>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2" orient="horz" pos="2160" userDrawn="1">
          <p15:clr>
            <a:srgbClr val="F26B43"/>
          </p15:clr>
        </p15:guide>
        <p15:guide id="103" pos="3840" userDrawn="1">
          <p15:clr>
            <a:srgbClr val="F26B43"/>
          </p15:clr>
        </p15:guide>
        <p15:guide id="104" pos="288" userDrawn="1">
          <p15:clr>
            <a:srgbClr val="F26B43"/>
          </p15:clr>
        </p15:guide>
        <p15:guide id="105" pos="7392" userDrawn="1">
          <p15:clr>
            <a:srgbClr val="F26B43"/>
          </p15:clr>
        </p15:guide>
        <p15:guide id="106" orient="horz" pos="3889" userDrawn="1">
          <p15:clr>
            <a:srgbClr val="F26B43"/>
          </p15:clr>
        </p15:guide>
        <p15:guide id="107" orient="horz" pos="216" userDrawn="1">
          <p15:clr>
            <a:srgbClr val="F26B43"/>
          </p15:clr>
        </p15:guide>
        <p15:guide id="108" orient="horz" pos="1032" userDrawn="1">
          <p15:clr>
            <a:srgbClr val="F26B43"/>
          </p15:clr>
        </p15:guide>
        <p15:guide id="109" pos="5568" userDrawn="1">
          <p15:clr>
            <a:srgbClr val="F26B43"/>
          </p15:clr>
        </p15:guide>
        <p15:guide id="110" pos="6048" userDrawn="1">
          <p15:clr>
            <a:srgbClr val="F26B43"/>
          </p15:clr>
        </p15:guide>
        <p15:guide id="111" orient="horz" pos="288" userDrawn="1">
          <p15:clr>
            <a:srgbClr val="F26B43"/>
          </p15:clr>
        </p15:guide>
        <p15:guide id="112" orient="horz" pos="456" userDrawn="1">
          <p15:clr>
            <a:srgbClr val="F26B43"/>
          </p15:clr>
        </p15:guide>
        <p15:guide id="113" orient="horz" pos="816" userDrawn="1">
          <p15:clr>
            <a:srgbClr val="F26B43"/>
          </p15:clr>
        </p15:guide>
        <p15:guide id="114" orient="horz" pos="1278" userDrawn="1">
          <p15:clr>
            <a:srgbClr val="F26B43"/>
          </p15:clr>
        </p15:guide>
        <p15:guide id="115" orient="horz" pos="4152" userDrawn="1">
          <p15:clr>
            <a:srgbClr val="F26B43"/>
          </p15:clr>
        </p15:guide>
        <p15:guide id="116" pos="6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pxfuel.com/en/free-photo-jkbgo"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www.wallpaperflare.com/photo-of-brown-and-gray-high-rise-buildings-during-daytime-wallpaper-zruti" TargetMode="Externa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778F-2B43-D941-9AB6-C1097A42D730}"/>
              </a:ext>
            </a:extLst>
          </p:cNvPr>
          <p:cNvSpPr>
            <a:spLocks noGrp="1"/>
          </p:cNvSpPr>
          <p:nvPr>
            <p:ph type="title"/>
          </p:nvPr>
        </p:nvSpPr>
        <p:spPr>
          <a:xfrm>
            <a:off x="457200" y="1168197"/>
            <a:ext cx="6632089" cy="2195321"/>
          </a:xfrm>
        </p:spPr>
        <p:txBody>
          <a:bodyPr/>
          <a:lstStyle/>
          <a:p>
            <a:r>
              <a:rPr lang="en-US" sz="2800" dirty="0"/>
              <a:t>Evaluating the Ability of Statistical and Photochemical Models to Capture the Impacts of Biomass Burning Smoke on Urban Air Quality in Texas</a:t>
            </a:r>
            <a:br>
              <a:rPr lang="en-US" sz="2800" dirty="0"/>
            </a:br>
            <a:endParaRPr lang="en-US" sz="2800" dirty="0"/>
          </a:p>
        </p:txBody>
      </p:sp>
      <p:sp>
        <p:nvSpPr>
          <p:cNvPr id="4" name="Text Placeholder 3">
            <a:extLst>
              <a:ext uri="{FF2B5EF4-FFF2-40B4-BE49-F238E27FC236}">
                <a16:creationId xmlns:a16="http://schemas.microsoft.com/office/drawing/2014/main" id="{D22724A2-5365-864A-B37F-14BE490C0057}"/>
              </a:ext>
            </a:extLst>
          </p:cNvPr>
          <p:cNvSpPr>
            <a:spLocks noGrp="1"/>
          </p:cNvSpPr>
          <p:nvPr>
            <p:ph type="body" sz="quarter" idx="10"/>
          </p:nvPr>
        </p:nvSpPr>
        <p:spPr>
          <a:xfrm>
            <a:off x="457199" y="3151356"/>
            <a:ext cx="5007686" cy="1702040"/>
          </a:xfrm>
        </p:spPr>
        <p:txBody>
          <a:bodyPr/>
          <a:lstStyle/>
          <a:p>
            <a:r>
              <a:rPr lang="en-US" sz="1800" dirty="0"/>
              <a:t>Matt Alvarado, Jennifer Hegarty, </a:t>
            </a:r>
          </a:p>
          <a:p>
            <a:r>
              <a:rPr lang="en-US" sz="1800" dirty="0"/>
              <a:t>Chase Calkins, John Henderson, </a:t>
            </a:r>
          </a:p>
          <a:p>
            <a:r>
              <a:rPr lang="en-US" sz="1800" dirty="0"/>
              <a:t>and Richard </a:t>
            </a:r>
            <a:r>
              <a:rPr lang="en-US" sz="1800" dirty="0" err="1"/>
              <a:t>Pernak</a:t>
            </a:r>
            <a:endParaRPr lang="en-US" sz="1800" dirty="0"/>
          </a:p>
          <a:p>
            <a:endParaRPr lang="en-US" sz="1800" dirty="0"/>
          </a:p>
          <a:p>
            <a:r>
              <a:rPr lang="en-US" sz="1800" dirty="0"/>
              <a:t>Atmospheric and Environmental Research Lexington, MA</a:t>
            </a:r>
          </a:p>
        </p:txBody>
      </p:sp>
      <p:sp>
        <p:nvSpPr>
          <p:cNvPr id="3" name="Subtitle 2">
            <a:extLst>
              <a:ext uri="{FF2B5EF4-FFF2-40B4-BE49-F238E27FC236}">
                <a16:creationId xmlns:a16="http://schemas.microsoft.com/office/drawing/2014/main" id="{C0F208C4-02FB-3E45-9E38-36423EA30524}"/>
              </a:ext>
            </a:extLst>
          </p:cNvPr>
          <p:cNvSpPr>
            <a:spLocks noGrp="1"/>
          </p:cNvSpPr>
          <p:nvPr>
            <p:ph type="body" sz="quarter" idx="11"/>
          </p:nvPr>
        </p:nvSpPr>
        <p:spPr>
          <a:xfrm>
            <a:off x="457199" y="6066320"/>
            <a:ext cx="4248615" cy="483985"/>
          </a:xfrm>
        </p:spPr>
        <p:txBody>
          <a:bodyPr/>
          <a:lstStyle/>
          <a:p>
            <a:r>
              <a:rPr lang="en-US" dirty="0"/>
              <a:t>October 17, 2023</a:t>
            </a:r>
          </a:p>
        </p:txBody>
      </p:sp>
    </p:spTree>
    <p:extLst>
      <p:ext uri="{BB962C8B-B14F-4D97-AF65-F5344CB8AC3E}">
        <p14:creationId xmlns:p14="http://schemas.microsoft.com/office/powerpoint/2010/main" val="114070559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6369-7F0B-4F4A-E9A7-D17DE1503894}"/>
              </a:ext>
            </a:extLst>
          </p:cNvPr>
          <p:cNvSpPr>
            <a:spLocks noGrp="1"/>
          </p:cNvSpPr>
          <p:nvPr>
            <p:ph type="title"/>
          </p:nvPr>
        </p:nvSpPr>
        <p:spPr/>
        <p:txBody>
          <a:bodyPr/>
          <a:lstStyle/>
          <a:p>
            <a:r>
              <a:rPr lang="en-US" dirty="0"/>
              <a:t>NOAA HMS Smoke Flag</a:t>
            </a:r>
          </a:p>
        </p:txBody>
      </p:sp>
      <p:sp>
        <p:nvSpPr>
          <p:cNvPr id="7" name="TextBox 6">
            <a:extLst>
              <a:ext uri="{FF2B5EF4-FFF2-40B4-BE49-F238E27FC236}">
                <a16:creationId xmlns:a16="http://schemas.microsoft.com/office/drawing/2014/main" id="{F35199B1-8222-A3D3-6031-0AE65A7F482F}"/>
              </a:ext>
            </a:extLst>
          </p:cNvPr>
          <p:cNvSpPr txBox="1"/>
          <p:nvPr/>
        </p:nvSpPr>
        <p:spPr>
          <a:xfrm>
            <a:off x="7834489" y="1757693"/>
            <a:ext cx="2982525" cy="3447098"/>
          </a:xfrm>
          <a:prstGeom prst="rect">
            <a:avLst/>
          </a:prstGeom>
          <a:noFill/>
          <a:ln>
            <a:noFill/>
          </a:ln>
        </p:spPr>
        <p:txBody>
          <a:bodyPr wrap="square">
            <a:spAutoFit/>
          </a:bodyPr>
          <a:lstStyle/>
          <a:p>
            <a:pPr marL="0" marR="0">
              <a:spcBef>
                <a:spcPts val="0"/>
              </a:spcBef>
              <a:spcAft>
                <a:spcPts val="0"/>
              </a:spcAft>
            </a:pPr>
            <a:r>
              <a:rPr lang="en-US" sz="2000" dirty="0">
                <a:effectLst/>
                <a:latin typeface="Roboto" panose="02000000000000000000" pitchFamily="2" charset="0"/>
                <a:ea typeface="Roboto" panose="02000000000000000000" pitchFamily="2" charset="0"/>
              </a:rPr>
              <a:t>The smoke flag files were generated from NOAA Hazard Mapping System (HMS) smoke polygons for 2012 – 2021 that were converted to the GOES CONUS grid for colocation with the urban area.   </a:t>
            </a:r>
          </a:p>
          <a:p>
            <a:pPr marL="0" marR="0" algn="just">
              <a:spcBef>
                <a:spcPts val="0"/>
              </a:spcBef>
              <a:spcAft>
                <a:spcPts val="0"/>
              </a:spcAft>
            </a:pPr>
            <a:endParaRPr lang="en-US" sz="2000" dirty="0">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B6426334-4DC6-CA1B-5BB1-8B3743351A37}"/>
              </a:ext>
            </a:extLst>
          </p:cNvPr>
          <p:cNvPicPr>
            <a:picLocks noChangeAspect="1"/>
          </p:cNvPicPr>
          <p:nvPr/>
        </p:nvPicPr>
        <p:blipFill rotWithShape="1">
          <a:blip r:embed="rId2"/>
          <a:srcRect l="1" r="65131"/>
          <a:stretch/>
        </p:blipFill>
        <p:spPr>
          <a:xfrm>
            <a:off x="765385" y="1015138"/>
            <a:ext cx="6561103" cy="5455427"/>
          </a:xfrm>
          <a:prstGeom prst="rect">
            <a:avLst/>
          </a:prstGeom>
        </p:spPr>
      </p:pic>
    </p:spTree>
    <p:extLst>
      <p:ext uri="{BB962C8B-B14F-4D97-AF65-F5344CB8AC3E}">
        <p14:creationId xmlns:p14="http://schemas.microsoft.com/office/powerpoint/2010/main" val="241125956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045D7-7617-8557-BCC2-E3B1CE33C6D1}"/>
              </a:ext>
            </a:extLst>
          </p:cNvPr>
          <p:cNvSpPr>
            <a:spLocks noGrp="1"/>
          </p:cNvSpPr>
          <p:nvPr>
            <p:ph type="title"/>
          </p:nvPr>
        </p:nvSpPr>
        <p:spPr/>
        <p:txBody>
          <a:bodyPr/>
          <a:lstStyle/>
          <a:p>
            <a:r>
              <a:rPr lang="en-US" dirty="0"/>
              <a:t>FINN Fire Counts and Emissions</a:t>
            </a:r>
          </a:p>
        </p:txBody>
      </p:sp>
      <p:sp>
        <p:nvSpPr>
          <p:cNvPr id="3" name="Content Placeholder 2">
            <a:extLst>
              <a:ext uri="{FF2B5EF4-FFF2-40B4-BE49-F238E27FC236}">
                <a16:creationId xmlns:a16="http://schemas.microsoft.com/office/drawing/2014/main" id="{EA4833F2-AD11-1800-E113-F431F139D27F}"/>
              </a:ext>
            </a:extLst>
          </p:cNvPr>
          <p:cNvSpPr>
            <a:spLocks noGrp="1"/>
          </p:cNvSpPr>
          <p:nvPr>
            <p:ph idx="1"/>
          </p:nvPr>
        </p:nvSpPr>
        <p:spPr>
          <a:xfrm>
            <a:off x="457200" y="1038578"/>
            <a:ext cx="10583333" cy="4962144"/>
          </a:xfrm>
        </p:spPr>
        <p:txBody>
          <a:bodyPr/>
          <a:lstStyle/>
          <a:p>
            <a:pPr>
              <a:lnSpc>
                <a:spcPct val="100000"/>
              </a:lnSpc>
            </a:pPr>
            <a:r>
              <a:rPr lang="en-US" sz="2400" b="1" dirty="0">
                <a:effectLst/>
                <a:ea typeface="Times New Roman" panose="02020603050405020304" pitchFamily="18" charset="0"/>
              </a:rPr>
              <a:t>Large-scale</a:t>
            </a:r>
          </a:p>
          <a:p>
            <a:pPr lvl="1">
              <a:lnSpc>
                <a:spcPct val="100000"/>
              </a:lnSpc>
            </a:pPr>
            <a:r>
              <a:rPr lang="en-US" sz="2400" dirty="0">
                <a:effectLst/>
                <a:ea typeface="Times New Roman" panose="02020603050405020304" pitchFamily="18" charset="0"/>
              </a:rPr>
              <a:t>Used Fire Inventory from NCAR (FINN v2.5, </a:t>
            </a:r>
            <a:r>
              <a:rPr lang="en-US" sz="2400" dirty="0" err="1">
                <a:effectLst/>
                <a:ea typeface="Times New Roman" panose="02020603050405020304" pitchFamily="18" charset="0"/>
              </a:rPr>
              <a:t>Wiedinmyer</a:t>
            </a:r>
            <a:r>
              <a:rPr lang="en-US" sz="2400" dirty="0">
                <a:effectLst/>
                <a:ea typeface="Times New Roman" panose="02020603050405020304" pitchFamily="18" charset="0"/>
              </a:rPr>
              <a:t> et al., 2011, McDonald-Buller et al., 2015, 1 km resolution) </a:t>
            </a:r>
          </a:p>
          <a:p>
            <a:pPr lvl="1">
              <a:lnSpc>
                <a:spcPct val="100000"/>
              </a:lnSpc>
            </a:pPr>
            <a:r>
              <a:rPr lang="en-US" sz="2400" dirty="0">
                <a:ea typeface="Times New Roman" panose="02020603050405020304" pitchFamily="18" charset="0"/>
              </a:rPr>
              <a:t>Determined fire counts </a:t>
            </a:r>
            <a:r>
              <a:rPr lang="en-US" sz="2400" dirty="0">
                <a:effectLst/>
                <a:ea typeface="Times New Roman" panose="02020603050405020304" pitchFamily="18" charset="0"/>
              </a:rPr>
              <a:t>within different distances from the city center (0.5, 1.0, 2.5, 5.0, 10.0, and 25.0 degrees (</a:t>
            </a:r>
            <a:r>
              <a:rPr lang="en-US" sz="2400" dirty="0" err="1">
                <a:effectLst/>
                <a:ea typeface="Times New Roman" panose="02020603050405020304" pitchFamily="18" charset="0"/>
              </a:rPr>
              <a:t>lat</a:t>
            </a:r>
            <a:r>
              <a:rPr lang="en-US" sz="2400" dirty="0">
                <a:effectLst/>
                <a:ea typeface="Times New Roman" panose="02020603050405020304" pitchFamily="18" charset="0"/>
              </a:rPr>
              <a:t>/</a:t>
            </a:r>
            <a:r>
              <a:rPr lang="en-US" sz="2400" dirty="0" err="1">
                <a:effectLst/>
                <a:ea typeface="Times New Roman" panose="02020603050405020304" pitchFamily="18" charset="0"/>
              </a:rPr>
              <a:t>lon</a:t>
            </a:r>
            <a:r>
              <a:rPr lang="en-US" sz="2400" dirty="0">
                <a:effectLst/>
                <a:ea typeface="Times New Roman" panose="02020603050405020304" pitchFamily="18" charset="0"/>
              </a:rPr>
              <a:t>) from the city). </a:t>
            </a:r>
          </a:p>
          <a:p>
            <a:pPr lvl="1">
              <a:lnSpc>
                <a:spcPct val="100000"/>
              </a:lnSpc>
            </a:pPr>
            <a:endParaRPr lang="en-US" sz="2400" dirty="0">
              <a:effectLst/>
              <a:ea typeface="Times New Roman" panose="02020603050405020304" pitchFamily="18" charset="0"/>
            </a:endParaRPr>
          </a:p>
          <a:p>
            <a:r>
              <a:rPr lang="en-US" sz="2400" b="1" dirty="0">
                <a:effectLst/>
                <a:ea typeface="Times New Roman" panose="02020603050405020304" pitchFamily="18" charset="0"/>
              </a:rPr>
              <a:t>Geographic</a:t>
            </a:r>
          </a:p>
          <a:p>
            <a:pPr lvl="1"/>
            <a:r>
              <a:rPr lang="en-US" sz="2400" dirty="0">
                <a:ea typeface="Times New Roman" panose="02020603050405020304" pitchFamily="18" charset="0"/>
              </a:rPr>
              <a:t>Sum fire counts, area, biomass burned, and species emissions for Mexico (MEX), Yucatan (YUCATAN), states bordering Texas (NM, AR, OK, LA) and California (CA)</a:t>
            </a:r>
          </a:p>
        </p:txBody>
      </p:sp>
    </p:spTree>
    <p:extLst>
      <p:ext uri="{BB962C8B-B14F-4D97-AF65-F5344CB8AC3E}">
        <p14:creationId xmlns:p14="http://schemas.microsoft.com/office/powerpoint/2010/main" val="60671480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045D7-7617-8557-BCC2-E3B1CE33C6D1}"/>
              </a:ext>
            </a:extLst>
          </p:cNvPr>
          <p:cNvSpPr>
            <a:spLocks noGrp="1"/>
          </p:cNvSpPr>
          <p:nvPr>
            <p:ph type="title"/>
          </p:nvPr>
        </p:nvSpPr>
        <p:spPr/>
        <p:txBody>
          <a:bodyPr/>
          <a:lstStyle/>
          <a:p>
            <a:r>
              <a:rPr lang="en-US" dirty="0"/>
              <a:t>WRF-STILT Footprints</a:t>
            </a:r>
          </a:p>
        </p:txBody>
      </p:sp>
      <p:grpSp>
        <p:nvGrpSpPr>
          <p:cNvPr id="4" name="Group 3">
            <a:extLst>
              <a:ext uri="{FF2B5EF4-FFF2-40B4-BE49-F238E27FC236}">
                <a16:creationId xmlns:a16="http://schemas.microsoft.com/office/drawing/2014/main" id="{DA6A0CA9-705E-750B-AF95-2365E5C4BE09}"/>
              </a:ext>
            </a:extLst>
          </p:cNvPr>
          <p:cNvGrpSpPr/>
          <p:nvPr/>
        </p:nvGrpSpPr>
        <p:grpSpPr>
          <a:xfrm>
            <a:off x="457200" y="2353668"/>
            <a:ext cx="4364259" cy="3310664"/>
            <a:chOff x="-633793" y="2331719"/>
            <a:chExt cx="4849177" cy="3678515"/>
          </a:xfrm>
        </p:grpSpPr>
        <p:pic>
          <p:nvPicPr>
            <p:cNvPr id="5" name="Picture 4" descr="accumulated-foot1-Amazonas.gif">
              <a:extLst>
                <a:ext uri="{FF2B5EF4-FFF2-40B4-BE49-F238E27FC236}">
                  <a16:creationId xmlns:a16="http://schemas.microsoft.com/office/drawing/2014/main" id="{5D40CA79-A4AC-1039-203D-80D218581730}"/>
                </a:ext>
              </a:extLst>
            </p:cNvPr>
            <p:cNvPicPr>
              <a:picLocks noChangeAspect="1"/>
            </p:cNvPicPr>
            <p:nvPr/>
          </p:nvPicPr>
          <p:blipFill rotWithShape="1">
            <a:blip r:embed="rId2">
              <a:extLst>
                <a:ext uri="{28A0092B-C50C-407E-A947-70E740481C1C}">
                  <a14:useLocalDpi xmlns:a14="http://schemas.microsoft.com/office/drawing/2010/main" val="0"/>
                </a:ext>
              </a:extLst>
            </a:blip>
            <a:srcRect l="7923" t="15978" r="11952" b="10009"/>
            <a:stretch/>
          </p:blipFill>
          <p:spPr>
            <a:xfrm>
              <a:off x="-633793" y="2331719"/>
              <a:ext cx="4849177" cy="3088033"/>
            </a:xfrm>
            <a:prstGeom prst="rect">
              <a:avLst/>
            </a:prstGeom>
          </p:spPr>
        </p:pic>
        <p:sp>
          <p:nvSpPr>
            <p:cNvPr id="6" name="TextBox 5">
              <a:extLst>
                <a:ext uri="{FF2B5EF4-FFF2-40B4-BE49-F238E27FC236}">
                  <a16:creationId xmlns:a16="http://schemas.microsoft.com/office/drawing/2014/main" id="{4429EA12-D9D8-C8FD-A5A2-5802163132C2}"/>
                </a:ext>
              </a:extLst>
            </p:cNvPr>
            <p:cNvSpPr txBox="1"/>
            <p:nvPr/>
          </p:nvSpPr>
          <p:spPr>
            <a:xfrm>
              <a:off x="-633793" y="5360483"/>
              <a:ext cx="4764394" cy="649751"/>
            </a:xfrm>
            <a:prstGeom prst="rect">
              <a:avLst/>
            </a:prstGeom>
            <a:noFill/>
          </p:spPr>
          <p:txBody>
            <a:bodyPr wrap="square" rtlCol="0">
              <a:spAutoFit/>
            </a:bodyPr>
            <a:lstStyle/>
            <a:p>
              <a:r>
                <a:rPr lang="en-US" sz="1600" i="1" dirty="0"/>
                <a:t>Accumulated “footprint” estimating impact of fire emissions on PM</a:t>
              </a:r>
              <a:r>
                <a:rPr lang="en-US" sz="1600" i="1" baseline="-25000" dirty="0"/>
                <a:t>2.5</a:t>
              </a:r>
              <a:r>
                <a:rPr lang="en-US" sz="1600" i="1" dirty="0"/>
                <a:t> concentrations at Manaus. </a:t>
              </a:r>
            </a:p>
          </p:txBody>
        </p:sp>
      </p:grpSp>
      <p:grpSp>
        <p:nvGrpSpPr>
          <p:cNvPr id="7" name="Group 6">
            <a:extLst>
              <a:ext uri="{FF2B5EF4-FFF2-40B4-BE49-F238E27FC236}">
                <a16:creationId xmlns:a16="http://schemas.microsoft.com/office/drawing/2014/main" id="{D7B17C72-719C-3DBE-56A3-AEADF52C4FE2}"/>
              </a:ext>
            </a:extLst>
          </p:cNvPr>
          <p:cNvGrpSpPr/>
          <p:nvPr/>
        </p:nvGrpSpPr>
        <p:grpSpPr>
          <a:xfrm>
            <a:off x="4879998" y="2025948"/>
            <a:ext cx="4142232" cy="4064301"/>
            <a:chOff x="4544568" y="2274466"/>
            <a:chExt cx="4142232" cy="4064301"/>
          </a:xfrm>
        </p:grpSpPr>
        <p:pic>
          <p:nvPicPr>
            <p:cNvPr id="8" name="Picture 7" descr="hsprior-conv-stacked-bar-micrograms-per-cubic-meter-1.png">
              <a:extLst>
                <a:ext uri="{FF2B5EF4-FFF2-40B4-BE49-F238E27FC236}">
                  <a16:creationId xmlns:a16="http://schemas.microsoft.com/office/drawing/2014/main" id="{1DB45C6A-A20B-6CD1-371F-398443CCCED4}"/>
                </a:ext>
              </a:extLst>
            </p:cNvPr>
            <p:cNvPicPr>
              <a:picLocks noChangeAspect="1"/>
            </p:cNvPicPr>
            <p:nvPr/>
          </p:nvPicPr>
          <p:blipFill rotWithShape="1">
            <a:blip r:embed="rId3">
              <a:extLst>
                <a:ext uri="{28A0092B-C50C-407E-A947-70E740481C1C}">
                  <a14:useLocalDpi xmlns:a14="http://schemas.microsoft.com/office/drawing/2010/main" val="0"/>
                </a:ext>
              </a:extLst>
            </a:blip>
            <a:srcRect l="5915" t="6767" r="4077" b="7204"/>
            <a:stretch/>
          </p:blipFill>
          <p:spPr>
            <a:xfrm>
              <a:off x="4544568" y="2274466"/>
              <a:ext cx="4142232" cy="3273552"/>
            </a:xfrm>
            <a:prstGeom prst="rect">
              <a:avLst/>
            </a:prstGeom>
          </p:spPr>
        </p:pic>
        <p:sp>
          <p:nvSpPr>
            <p:cNvPr id="9" name="TextBox 8">
              <a:extLst>
                <a:ext uri="{FF2B5EF4-FFF2-40B4-BE49-F238E27FC236}">
                  <a16:creationId xmlns:a16="http://schemas.microsoft.com/office/drawing/2014/main" id="{C6C164D9-FB8A-B0ED-B982-62C4AB0E7C96}"/>
                </a:ext>
              </a:extLst>
            </p:cNvPr>
            <p:cNvSpPr txBox="1"/>
            <p:nvPr/>
          </p:nvSpPr>
          <p:spPr>
            <a:xfrm>
              <a:off x="4544568" y="5507770"/>
              <a:ext cx="4142232" cy="830997"/>
            </a:xfrm>
            <a:prstGeom prst="rect">
              <a:avLst/>
            </a:prstGeom>
            <a:noFill/>
          </p:spPr>
          <p:txBody>
            <a:bodyPr wrap="square" rtlCol="0">
              <a:spAutoFit/>
            </a:bodyPr>
            <a:lstStyle/>
            <a:p>
              <a:r>
                <a:rPr lang="en-US" sz="1600" i="1" dirty="0"/>
                <a:t>Modeled fire PM</a:t>
              </a:r>
              <a:r>
                <a:rPr lang="en-US" sz="1600" i="1" baseline="-25000" dirty="0"/>
                <a:t>2.5</a:t>
              </a:r>
              <a:r>
                <a:rPr lang="en-US" sz="1600" i="1" dirty="0"/>
                <a:t> levels at different locations and heights in Manaus in Sept. 2010. Green is from fires in Amazonas, red from all other fires.</a:t>
              </a:r>
            </a:p>
          </p:txBody>
        </p:sp>
      </p:grpSp>
      <p:sp>
        <p:nvSpPr>
          <p:cNvPr id="10" name="TextBox 9">
            <a:extLst>
              <a:ext uri="{FF2B5EF4-FFF2-40B4-BE49-F238E27FC236}">
                <a16:creationId xmlns:a16="http://schemas.microsoft.com/office/drawing/2014/main" id="{24B9D4D5-717C-E120-CC77-38CCFB306BCC}"/>
              </a:ext>
            </a:extLst>
          </p:cNvPr>
          <p:cNvSpPr txBox="1"/>
          <p:nvPr/>
        </p:nvSpPr>
        <p:spPr>
          <a:xfrm>
            <a:off x="478059" y="1077187"/>
            <a:ext cx="8686800" cy="646331"/>
          </a:xfrm>
          <a:prstGeom prst="rect">
            <a:avLst/>
          </a:prstGeom>
          <a:noFill/>
        </p:spPr>
        <p:txBody>
          <a:bodyPr wrap="square" rtlCol="0">
            <a:spAutoFit/>
          </a:bodyPr>
          <a:lstStyle/>
          <a:p>
            <a:r>
              <a:rPr lang="en-US" dirty="0"/>
              <a:t>WRF-STILT traces 500 stochastic particle back-trajectories to determine the sensitivity of observed concentrations to emissions upwind (i.e., the footprint, left). </a:t>
            </a:r>
          </a:p>
        </p:txBody>
      </p:sp>
      <p:sp>
        <p:nvSpPr>
          <p:cNvPr id="13" name="TextBox 12">
            <a:extLst>
              <a:ext uri="{FF2B5EF4-FFF2-40B4-BE49-F238E27FC236}">
                <a16:creationId xmlns:a16="http://schemas.microsoft.com/office/drawing/2014/main" id="{1B2CFCC8-5622-3FCF-EEB8-0C2FF9E295E9}"/>
              </a:ext>
            </a:extLst>
          </p:cNvPr>
          <p:cNvSpPr txBox="1"/>
          <p:nvPr/>
        </p:nvSpPr>
        <p:spPr>
          <a:xfrm>
            <a:off x="9209475" y="1940235"/>
            <a:ext cx="2982525" cy="3693319"/>
          </a:xfrm>
          <a:prstGeom prst="rect">
            <a:avLst/>
          </a:prstGeom>
          <a:noFill/>
          <a:ln>
            <a:noFill/>
          </a:ln>
        </p:spPr>
        <p:txBody>
          <a:bodyPr wrap="square">
            <a:spAutoFit/>
          </a:bodyPr>
          <a:lstStyle/>
          <a:p>
            <a:pPr marL="0" marR="0">
              <a:spcBef>
                <a:spcPts val="0"/>
              </a:spcBef>
              <a:spcAft>
                <a:spcPts val="0"/>
              </a:spcAft>
            </a:pPr>
            <a:r>
              <a:rPr lang="en-US" sz="1800" dirty="0">
                <a:effectLst/>
                <a:latin typeface="Roboto" panose="02000000000000000000" pitchFamily="2" charset="0"/>
                <a:ea typeface="Roboto" panose="02000000000000000000" pitchFamily="2" charset="0"/>
              </a:rPr>
              <a:t>Convolved 3-day WRF-STILT footprints with 0.1x0.1 degree FINN v2.5 fire emissions for NO, NO</a:t>
            </a:r>
            <a:r>
              <a:rPr lang="en-US" sz="1800" baseline="-25000" dirty="0">
                <a:effectLst/>
                <a:latin typeface="Roboto" panose="02000000000000000000" pitchFamily="2" charset="0"/>
                <a:ea typeface="Roboto" panose="02000000000000000000" pitchFamily="2" charset="0"/>
              </a:rPr>
              <a:t>2</a:t>
            </a:r>
            <a:r>
              <a:rPr lang="en-US" sz="1800" dirty="0">
                <a:effectLst/>
                <a:latin typeface="Roboto" panose="02000000000000000000" pitchFamily="2" charset="0"/>
                <a:ea typeface="Roboto" panose="02000000000000000000" pitchFamily="2" charset="0"/>
              </a:rPr>
              <a:t>, CO, and CO</a:t>
            </a:r>
            <a:r>
              <a:rPr lang="en-US" sz="1800" baseline="-25000" dirty="0">
                <a:effectLst/>
                <a:latin typeface="Roboto" panose="02000000000000000000" pitchFamily="2" charset="0"/>
                <a:ea typeface="Roboto" panose="02000000000000000000" pitchFamily="2" charset="0"/>
              </a:rPr>
              <a:t>2 </a:t>
            </a:r>
            <a:r>
              <a:rPr lang="en-US" sz="1800" dirty="0">
                <a:effectLst/>
                <a:latin typeface="Roboto" panose="02000000000000000000" pitchFamily="2" charset="0"/>
                <a:ea typeface="Roboto" panose="02000000000000000000" pitchFamily="2" charset="0"/>
              </a:rPr>
              <a:t>to get estimates of fire emissions impact.</a:t>
            </a:r>
            <a:endParaRPr lang="en-US" dirty="0">
              <a:latin typeface="Roboto" panose="02000000000000000000" pitchFamily="2" charset="0"/>
              <a:ea typeface="Roboto" panose="02000000000000000000" pitchFamily="2" charset="0"/>
            </a:endParaRPr>
          </a:p>
          <a:p>
            <a:pPr marL="0" marR="0">
              <a:spcBef>
                <a:spcPts val="0"/>
              </a:spcBef>
              <a:spcAft>
                <a:spcPts val="0"/>
              </a:spcAft>
            </a:pPr>
            <a:endParaRPr lang="en-US" dirty="0">
              <a:latin typeface="Roboto" panose="02000000000000000000" pitchFamily="2" charset="0"/>
              <a:ea typeface="Roboto" panose="02000000000000000000" pitchFamily="2" charset="0"/>
            </a:endParaRPr>
          </a:p>
          <a:p>
            <a:pPr marL="0" marR="0">
              <a:spcBef>
                <a:spcPts val="0"/>
              </a:spcBef>
              <a:spcAft>
                <a:spcPts val="0"/>
              </a:spcAft>
            </a:pPr>
            <a:r>
              <a:rPr lang="en-US" dirty="0">
                <a:latin typeface="Roboto" panose="02000000000000000000" pitchFamily="2" charset="0"/>
                <a:ea typeface="Roboto" panose="02000000000000000000" pitchFamily="2" charset="0"/>
              </a:rPr>
              <a:t>Results were very similar regardless of species, so focused on NO.</a:t>
            </a:r>
          </a:p>
          <a:p>
            <a:pPr marL="0" marR="0">
              <a:spcBef>
                <a:spcPts val="0"/>
              </a:spcBef>
              <a:spcAft>
                <a:spcPts val="0"/>
              </a:spcAft>
            </a:pPr>
            <a:endParaRPr lang="en-US" sz="1800" dirty="0">
              <a:effectLst/>
              <a:latin typeface="Roboto" panose="02000000000000000000" pitchFamily="2" charset="0"/>
              <a:ea typeface="Roboto" panose="02000000000000000000" pitchFamily="2" charset="0"/>
            </a:endParaRPr>
          </a:p>
          <a:p>
            <a:pPr marL="0" marR="0">
              <a:spcBef>
                <a:spcPts val="0"/>
              </a:spcBef>
              <a:spcAft>
                <a:spcPts val="0"/>
              </a:spcAft>
            </a:pPr>
            <a:endParaRPr lang="en-US" sz="180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4929986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323A-859D-68D9-D4A5-027354922ECB}"/>
              </a:ext>
            </a:extLst>
          </p:cNvPr>
          <p:cNvSpPr>
            <a:spLocks noGrp="1"/>
          </p:cNvSpPr>
          <p:nvPr>
            <p:ph type="title"/>
          </p:nvPr>
        </p:nvSpPr>
        <p:spPr/>
        <p:txBody>
          <a:bodyPr/>
          <a:lstStyle/>
          <a:p>
            <a:r>
              <a:rPr lang="en-US" dirty="0"/>
              <a:t>Objective 1: Impact of fires on urban AQ in Texas</a:t>
            </a:r>
          </a:p>
        </p:txBody>
      </p:sp>
    </p:spTree>
    <p:extLst>
      <p:ext uri="{BB962C8B-B14F-4D97-AF65-F5344CB8AC3E}">
        <p14:creationId xmlns:p14="http://schemas.microsoft.com/office/powerpoint/2010/main" val="77387029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52C3-DC0E-B9D3-1DD8-53C6434A565C}"/>
              </a:ext>
            </a:extLst>
          </p:cNvPr>
          <p:cNvSpPr>
            <a:spLocks noGrp="1"/>
          </p:cNvSpPr>
          <p:nvPr>
            <p:ph type="title"/>
          </p:nvPr>
        </p:nvSpPr>
        <p:spPr/>
        <p:txBody>
          <a:bodyPr/>
          <a:lstStyle/>
          <a:p>
            <a:r>
              <a:rPr lang="en-US" dirty="0"/>
              <a:t>Smoke Flag Tests: Daily Average PM</a:t>
            </a:r>
            <a:r>
              <a:rPr lang="en-US" baseline="-25000" dirty="0"/>
              <a:t>2.5</a:t>
            </a:r>
            <a:r>
              <a:rPr lang="en-US" dirty="0"/>
              <a:t> Impacts</a:t>
            </a:r>
          </a:p>
        </p:txBody>
      </p:sp>
      <p:pic>
        <p:nvPicPr>
          <p:cNvPr id="9" name="Picture 8" descr="Chart, box and whisker chart&#10;&#10;Description automatically generated">
            <a:extLst>
              <a:ext uri="{FF2B5EF4-FFF2-40B4-BE49-F238E27FC236}">
                <a16:creationId xmlns:a16="http://schemas.microsoft.com/office/drawing/2014/main" id="{60A956A6-3FBA-C693-FD71-8EE3A79CF425}"/>
              </a:ext>
            </a:extLst>
          </p:cNvPr>
          <p:cNvPicPr>
            <a:picLocks noChangeAspect="1"/>
          </p:cNvPicPr>
          <p:nvPr/>
        </p:nvPicPr>
        <p:blipFill>
          <a:blip r:embed="rId2"/>
          <a:stretch>
            <a:fillRect/>
          </a:stretch>
        </p:blipFill>
        <p:spPr>
          <a:xfrm>
            <a:off x="1331465" y="1159737"/>
            <a:ext cx="5181600" cy="5346700"/>
          </a:xfrm>
          <a:prstGeom prst="rect">
            <a:avLst/>
          </a:prstGeom>
        </p:spPr>
      </p:pic>
      <p:sp>
        <p:nvSpPr>
          <p:cNvPr id="11" name="TextBox 10">
            <a:extLst>
              <a:ext uri="{FF2B5EF4-FFF2-40B4-BE49-F238E27FC236}">
                <a16:creationId xmlns:a16="http://schemas.microsoft.com/office/drawing/2014/main" id="{F9218CBE-23DB-4C84-32A2-2DEF13995362}"/>
              </a:ext>
            </a:extLst>
          </p:cNvPr>
          <p:cNvSpPr txBox="1"/>
          <p:nvPr/>
        </p:nvSpPr>
        <p:spPr>
          <a:xfrm>
            <a:off x="6787662" y="2813894"/>
            <a:ext cx="5402544" cy="1554272"/>
          </a:xfrm>
          <a:prstGeom prst="rect">
            <a:avLst/>
          </a:prstGeom>
          <a:noFill/>
          <a:ln>
            <a:noFill/>
          </a:ln>
        </p:spPr>
        <p:txBody>
          <a:bodyPr wrap="square">
            <a:spAutoFit/>
          </a:bodyPr>
          <a:lstStyle/>
          <a:p>
            <a:pPr marL="342900" marR="0" lvl="0" indent="-342900" algn="just">
              <a:spcBef>
                <a:spcPts val="600"/>
              </a:spcBef>
              <a:spcAft>
                <a:spcPts val="0"/>
              </a:spcAft>
              <a:buFont typeface="Symbol" pitchFamily="2" charset="2"/>
              <a:buChar char=""/>
            </a:pPr>
            <a:r>
              <a:rPr lang="en-US" sz="2000" dirty="0">
                <a:effectLst/>
                <a:ea typeface="Times New Roman" panose="02020603050405020304" pitchFamily="18" charset="0"/>
              </a:rPr>
              <a:t>Houston PM</a:t>
            </a:r>
            <a:r>
              <a:rPr lang="en-US" sz="2000" baseline="-25000" dirty="0">
                <a:effectLst/>
                <a:ea typeface="Times New Roman" panose="02020603050405020304" pitchFamily="18" charset="0"/>
              </a:rPr>
              <a:t>2.5 </a:t>
            </a:r>
            <a:r>
              <a:rPr lang="en-US" sz="2000" dirty="0">
                <a:effectLst/>
                <a:ea typeface="Times New Roman" panose="02020603050405020304" pitchFamily="18" charset="0"/>
              </a:rPr>
              <a:t>Background: 1.9-2.6 µg/m</a:t>
            </a:r>
            <a:r>
              <a:rPr lang="en-US" sz="2000" baseline="30000" dirty="0">
                <a:effectLst/>
                <a:ea typeface="Times New Roman" panose="02020603050405020304" pitchFamily="18" charset="0"/>
              </a:rPr>
              <a:t>3</a:t>
            </a:r>
            <a:endParaRPr lang="en-US" sz="2000" dirty="0">
              <a:effectLst/>
              <a:ea typeface="Times New Roman" panose="02020603050405020304" pitchFamily="18" charset="0"/>
            </a:endParaRPr>
          </a:p>
          <a:p>
            <a:pPr marL="342900" marR="0" lvl="0" indent="-342900" algn="just">
              <a:spcBef>
                <a:spcPts val="600"/>
              </a:spcBef>
              <a:spcAft>
                <a:spcPts val="0"/>
              </a:spcAft>
              <a:buFont typeface="Symbol" pitchFamily="2" charset="2"/>
              <a:buChar char=""/>
            </a:pPr>
            <a:r>
              <a:rPr lang="en-US" sz="2000" dirty="0">
                <a:effectLst/>
                <a:ea typeface="Times New Roman" panose="02020603050405020304" pitchFamily="18" charset="0"/>
              </a:rPr>
              <a:t>Houston PM</a:t>
            </a:r>
            <a:r>
              <a:rPr lang="en-US" sz="2000" baseline="-25000" dirty="0">
                <a:effectLst/>
                <a:ea typeface="Times New Roman" panose="02020603050405020304" pitchFamily="18" charset="0"/>
              </a:rPr>
              <a:t>2.5 </a:t>
            </a:r>
            <a:r>
              <a:rPr lang="en-US" sz="2000" dirty="0">
                <a:effectLst/>
                <a:ea typeface="Times New Roman" panose="02020603050405020304" pitchFamily="18" charset="0"/>
              </a:rPr>
              <a:t>Max: 1.5-2.3 µg/m</a:t>
            </a:r>
            <a:r>
              <a:rPr lang="en-US" sz="2000" baseline="30000" dirty="0">
                <a:effectLst/>
                <a:ea typeface="Times New Roman" panose="02020603050405020304" pitchFamily="18" charset="0"/>
              </a:rPr>
              <a:t>3</a:t>
            </a:r>
            <a:endParaRPr lang="en-US" sz="2000" dirty="0">
              <a:effectLst/>
              <a:ea typeface="Times New Roman" panose="02020603050405020304" pitchFamily="18" charset="0"/>
            </a:endParaRPr>
          </a:p>
          <a:p>
            <a:pPr marL="342900" marR="0" lvl="0" indent="-342900" algn="just">
              <a:spcBef>
                <a:spcPts val="600"/>
              </a:spcBef>
              <a:spcAft>
                <a:spcPts val="0"/>
              </a:spcAft>
              <a:buFont typeface="Symbol" pitchFamily="2" charset="2"/>
              <a:buChar char=""/>
            </a:pPr>
            <a:r>
              <a:rPr lang="en-US" sz="2000" dirty="0">
                <a:effectLst/>
                <a:ea typeface="Times New Roman" panose="02020603050405020304" pitchFamily="18" charset="0"/>
              </a:rPr>
              <a:t>El Paso</a:t>
            </a:r>
            <a:r>
              <a:rPr lang="en-US" sz="2000" baseline="30000" dirty="0">
                <a:effectLst/>
                <a:ea typeface="Times New Roman" panose="02020603050405020304" pitchFamily="18" charset="0"/>
              </a:rPr>
              <a:t> </a:t>
            </a:r>
            <a:r>
              <a:rPr lang="en-US" sz="2000" dirty="0">
                <a:effectLst/>
                <a:ea typeface="Times New Roman" panose="02020603050405020304" pitchFamily="18" charset="0"/>
              </a:rPr>
              <a:t>PM</a:t>
            </a:r>
            <a:r>
              <a:rPr lang="en-US" sz="2000" baseline="-25000" dirty="0">
                <a:effectLst/>
                <a:ea typeface="Times New Roman" panose="02020603050405020304" pitchFamily="18" charset="0"/>
              </a:rPr>
              <a:t>2.5 </a:t>
            </a:r>
            <a:r>
              <a:rPr lang="en-US" sz="2000" dirty="0">
                <a:effectLst/>
                <a:ea typeface="Times New Roman" panose="02020603050405020304" pitchFamily="18" charset="0"/>
              </a:rPr>
              <a:t>Background: 1.7-2.5 µg/m</a:t>
            </a:r>
            <a:r>
              <a:rPr lang="en-US" sz="2000" baseline="30000" dirty="0">
                <a:effectLst/>
                <a:ea typeface="Times New Roman" panose="02020603050405020304" pitchFamily="18" charset="0"/>
              </a:rPr>
              <a:t>3</a:t>
            </a:r>
            <a:endParaRPr lang="en-US" sz="2000" dirty="0">
              <a:effectLst/>
              <a:ea typeface="Times New Roman" panose="02020603050405020304" pitchFamily="18" charset="0"/>
            </a:endParaRPr>
          </a:p>
          <a:p>
            <a:pPr marL="342900" marR="0" lvl="0" indent="-342900" algn="just">
              <a:spcBef>
                <a:spcPts val="600"/>
              </a:spcBef>
              <a:spcAft>
                <a:spcPts val="0"/>
              </a:spcAft>
              <a:buFont typeface="Symbol" pitchFamily="2" charset="2"/>
              <a:buChar char=""/>
            </a:pPr>
            <a:r>
              <a:rPr lang="en-US" sz="2000" dirty="0">
                <a:effectLst/>
                <a:ea typeface="Times New Roman" panose="02020603050405020304" pitchFamily="18" charset="0"/>
              </a:rPr>
              <a:t>El Paso</a:t>
            </a:r>
            <a:r>
              <a:rPr lang="en-US" sz="2000" baseline="30000" dirty="0">
                <a:effectLst/>
                <a:ea typeface="Times New Roman" panose="02020603050405020304" pitchFamily="18" charset="0"/>
              </a:rPr>
              <a:t> </a:t>
            </a:r>
            <a:r>
              <a:rPr lang="en-US" sz="2000" dirty="0">
                <a:effectLst/>
                <a:ea typeface="Times New Roman" panose="02020603050405020304" pitchFamily="18" charset="0"/>
              </a:rPr>
              <a:t>PM</a:t>
            </a:r>
            <a:r>
              <a:rPr lang="en-US" sz="2000" baseline="-25000" dirty="0">
                <a:effectLst/>
                <a:ea typeface="Times New Roman" panose="02020603050405020304" pitchFamily="18" charset="0"/>
              </a:rPr>
              <a:t>2.5 </a:t>
            </a:r>
            <a:r>
              <a:rPr lang="en-US" sz="2000" dirty="0">
                <a:effectLst/>
                <a:ea typeface="Times New Roman" panose="02020603050405020304" pitchFamily="18" charset="0"/>
              </a:rPr>
              <a:t>Max: 1.5-2.6 µg/m</a:t>
            </a:r>
            <a:r>
              <a:rPr lang="en-US" sz="2000" baseline="30000" dirty="0">
                <a:effectLst/>
                <a:ea typeface="Times New Roman" panose="02020603050405020304" pitchFamily="18" charset="0"/>
              </a:rPr>
              <a:t>3</a:t>
            </a:r>
            <a:endParaRPr lang="en-US" sz="20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CD367EFB-25D5-DB1D-12BB-79F677CD0CCA}"/>
              </a:ext>
            </a:extLst>
          </p:cNvPr>
          <p:cNvSpPr txBox="1"/>
          <p:nvPr/>
        </p:nvSpPr>
        <p:spPr>
          <a:xfrm>
            <a:off x="417065" y="2356694"/>
            <a:ext cx="914400" cy="914400"/>
          </a:xfrm>
          <a:prstGeom prst="rect">
            <a:avLst/>
          </a:prstGeom>
          <a:ln>
            <a:noFill/>
          </a:ln>
        </p:spPr>
        <p:txBody>
          <a:bodyPr vert="horz" wrap="none" lIns="45720" tIns="0" rIns="0" bIns="0" rtlCol="0">
            <a:noAutofit/>
          </a:bodyPr>
          <a:lstStyle/>
          <a:p>
            <a:pPr algn="l"/>
            <a:r>
              <a:rPr lang="en-US" sz="1600" dirty="0">
                <a:solidFill>
                  <a:schemeClr val="accent3"/>
                </a:solidFill>
                <a:latin typeface="Roboto" panose="02000000000000000000" pitchFamily="2" charset="0"/>
                <a:ea typeface="Roboto" panose="02000000000000000000" pitchFamily="2" charset="0"/>
              </a:rPr>
              <a:t>Houston</a:t>
            </a:r>
          </a:p>
        </p:txBody>
      </p:sp>
      <p:sp>
        <p:nvSpPr>
          <p:cNvPr id="4" name="TextBox 3">
            <a:extLst>
              <a:ext uri="{FF2B5EF4-FFF2-40B4-BE49-F238E27FC236}">
                <a16:creationId xmlns:a16="http://schemas.microsoft.com/office/drawing/2014/main" id="{E91BF6EE-A5B4-6935-41FA-86C57E0392E4}"/>
              </a:ext>
            </a:extLst>
          </p:cNvPr>
          <p:cNvSpPr txBox="1"/>
          <p:nvPr/>
        </p:nvSpPr>
        <p:spPr>
          <a:xfrm>
            <a:off x="417065" y="4959217"/>
            <a:ext cx="914400" cy="914400"/>
          </a:xfrm>
          <a:prstGeom prst="rect">
            <a:avLst/>
          </a:prstGeom>
          <a:ln>
            <a:noFill/>
          </a:ln>
        </p:spPr>
        <p:txBody>
          <a:bodyPr vert="horz" wrap="none" lIns="45720" tIns="0" rIns="0" bIns="0" rtlCol="0">
            <a:noAutofit/>
          </a:bodyPr>
          <a:lstStyle/>
          <a:p>
            <a:pPr algn="l"/>
            <a:r>
              <a:rPr lang="en-US" sz="1600" dirty="0">
                <a:solidFill>
                  <a:schemeClr val="accent3"/>
                </a:solidFill>
                <a:latin typeface="Roboto" panose="02000000000000000000" pitchFamily="2" charset="0"/>
                <a:ea typeface="Roboto" panose="02000000000000000000" pitchFamily="2" charset="0"/>
              </a:rPr>
              <a:t>El Paso</a:t>
            </a:r>
          </a:p>
        </p:txBody>
      </p:sp>
      <p:sp>
        <p:nvSpPr>
          <p:cNvPr id="5" name="TextBox 4">
            <a:extLst>
              <a:ext uri="{FF2B5EF4-FFF2-40B4-BE49-F238E27FC236}">
                <a16:creationId xmlns:a16="http://schemas.microsoft.com/office/drawing/2014/main" id="{6591796E-6D01-F7E4-B266-F21C85D3F434}"/>
              </a:ext>
            </a:extLst>
          </p:cNvPr>
          <p:cNvSpPr txBox="1"/>
          <p:nvPr/>
        </p:nvSpPr>
        <p:spPr>
          <a:xfrm>
            <a:off x="2222419" y="1013571"/>
            <a:ext cx="914400" cy="914400"/>
          </a:xfrm>
          <a:prstGeom prst="rect">
            <a:avLst/>
          </a:prstGeom>
          <a:ln>
            <a:noFill/>
          </a:ln>
        </p:spPr>
        <p:txBody>
          <a:bodyPr vert="horz" wrap="none" lIns="45720" tIns="0" rIns="0" bIns="0" rtlCol="0">
            <a:noAutofit/>
          </a:bodyPr>
          <a:lstStyle/>
          <a:p>
            <a:pPr algn="l"/>
            <a:r>
              <a:rPr lang="en-US" sz="1600" dirty="0">
                <a:solidFill>
                  <a:schemeClr val="accent3"/>
                </a:solidFill>
                <a:latin typeface="Roboto" panose="02000000000000000000" pitchFamily="2" charset="0"/>
                <a:ea typeface="Roboto" panose="02000000000000000000" pitchFamily="2" charset="0"/>
              </a:rPr>
              <a:t>Background</a:t>
            </a:r>
          </a:p>
        </p:txBody>
      </p:sp>
      <p:sp>
        <p:nvSpPr>
          <p:cNvPr id="6" name="TextBox 5">
            <a:extLst>
              <a:ext uri="{FF2B5EF4-FFF2-40B4-BE49-F238E27FC236}">
                <a16:creationId xmlns:a16="http://schemas.microsoft.com/office/drawing/2014/main" id="{F03E9EDB-E262-7F18-FD28-17949EFA891D}"/>
              </a:ext>
            </a:extLst>
          </p:cNvPr>
          <p:cNvSpPr txBox="1"/>
          <p:nvPr/>
        </p:nvSpPr>
        <p:spPr>
          <a:xfrm>
            <a:off x="4754603" y="1013571"/>
            <a:ext cx="914400" cy="914400"/>
          </a:xfrm>
          <a:prstGeom prst="rect">
            <a:avLst/>
          </a:prstGeom>
          <a:ln>
            <a:noFill/>
          </a:ln>
        </p:spPr>
        <p:txBody>
          <a:bodyPr vert="horz" wrap="none" lIns="45720" tIns="0" rIns="0" bIns="0" rtlCol="0">
            <a:noAutofit/>
          </a:bodyPr>
          <a:lstStyle/>
          <a:p>
            <a:pPr algn="l"/>
            <a:r>
              <a:rPr lang="en-US" sz="1600" dirty="0">
                <a:solidFill>
                  <a:schemeClr val="accent3"/>
                </a:solidFill>
                <a:latin typeface="Roboto" panose="02000000000000000000" pitchFamily="2" charset="0"/>
                <a:ea typeface="Roboto" panose="02000000000000000000" pitchFamily="2" charset="0"/>
              </a:rPr>
              <a:t>Maximum</a:t>
            </a:r>
          </a:p>
        </p:txBody>
      </p:sp>
    </p:spTree>
    <p:extLst>
      <p:ext uri="{BB962C8B-B14F-4D97-AF65-F5344CB8AC3E}">
        <p14:creationId xmlns:p14="http://schemas.microsoft.com/office/powerpoint/2010/main" val="95365933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9473-59A7-9DE6-3A70-F3E50CBC0948}"/>
              </a:ext>
            </a:extLst>
          </p:cNvPr>
          <p:cNvSpPr>
            <a:spLocks noGrp="1"/>
          </p:cNvSpPr>
          <p:nvPr>
            <p:ph type="title"/>
          </p:nvPr>
        </p:nvSpPr>
        <p:spPr/>
        <p:txBody>
          <a:bodyPr/>
          <a:lstStyle/>
          <a:p>
            <a:r>
              <a:rPr lang="en-US" dirty="0"/>
              <a:t>FINN Large-Scale Fire Count Tests: Max O</a:t>
            </a:r>
            <a:r>
              <a:rPr lang="en-US" baseline="-25000" dirty="0"/>
              <a:t>3</a:t>
            </a:r>
            <a:r>
              <a:rPr lang="en-US" dirty="0"/>
              <a:t> Fits</a:t>
            </a:r>
          </a:p>
        </p:txBody>
      </p:sp>
      <p:graphicFrame>
        <p:nvGraphicFramePr>
          <p:cNvPr id="4" name="Content Placeholder 3">
            <a:extLst>
              <a:ext uri="{FF2B5EF4-FFF2-40B4-BE49-F238E27FC236}">
                <a16:creationId xmlns:a16="http://schemas.microsoft.com/office/drawing/2014/main" id="{C6CD4DE6-546A-914B-06FD-DF7B84DD119B}"/>
              </a:ext>
            </a:extLst>
          </p:cNvPr>
          <p:cNvGraphicFramePr>
            <a:graphicFrameLocks noGrp="1"/>
          </p:cNvGraphicFramePr>
          <p:nvPr>
            <p:ph idx="1"/>
          </p:nvPr>
        </p:nvGraphicFramePr>
        <p:xfrm>
          <a:off x="457200" y="1600200"/>
          <a:ext cx="7913080" cy="3657600"/>
        </p:xfrm>
        <a:graphic>
          <a:graphicData uri="http://schemas.openxmlformats.org/drawingml/2006/table">
            <a:tbl>
              <a:tblPr firstRow="1" firstCol="1" bandRow="1">
                <a:tableStyleId>{69012ECD-51FC-41F1-AA8D-1B2483CD663E}</a:tableStyleId>
              </a:tblPr>
              <a:tblGrid>
                <a:gridCol w="1688123">
                  <a:extLst>
                    <a:ext uri="{9D8B030D-6E8A-4147-A177-3AD203B41FA5}">
                      <a16:colId xmlns:a16="http://schemas.microsoft.com/office/drawing/2014/main" val="2150285644"/>
                    </a:ext>
                  </a:extLst>
                </a:gridCol>
                <a:gridCol w="820615">
                  <a:extLst>
                    <a:ext uri="{9D8B030D-6E8A-4147-A177-3AD203B41FA5}">
                      <a16:colId xmlns:a16="http://schemas.microsoft.com/office/drawing/2014/main" val="1437237876"/>
                    </a:ext>
                  </a:extLst>
                </a:gridCol>
                <a:gridCol w="1055077">
                  <a:extLst>
                    <a:ext uri="{9D8B030D-6E8A-4147-A177-3AD203B41FA5}">
                      <a16:colId xmlns:a16="http://schemas.microsoft.com/office/drawing/2014/main" val="2833113031"/>
                    </a:ext>
                  </a:extLst>
                </a:gridCol>
                <a:gridCol w="957219">
                  <a:extLst>
                    <a:ext uri="{9D8B030D-6E8A-4147-A177-3AD203B41FA5}">
                      <a16:colId xmlns:a16="http://schemas.microsoft.com/office/drawing/2014/main" val="1531800650"/>
                    </a:ext>
                  </a:extLst>
                </a:gridCol>
                <a:gridCol w="1130682">
                  <a:extLst>
                    <a:ext uri="{9D8B030D-6E8A-4147-A177-3AD203B41FA5}">
                      <a16:colId xmlns:a16="http://schemas.microsoft.com/office/drawing/2014/main" val="1892058307"/>
                    </a:ext>
                  </a:extLst>
                </a:gridCol>
                <a:gridCol w="1130682">
                  <a:extLst>
                    <a:ext uri="{9D8B030D-6E8A-4147-A177-3AD203B41FA5}">
                      <a16:colId xmlns:a16="http://schemas.microsoft.com/office/drawing/2014/main" val="4015580384"/>
                    </a:ext>
                  </a:extLst>
                </a:gridCol>
                <a:gridCol w="1130682">
                  <a:extLst>
                    <a:ext uri="{9D8B030D-6E8A-4147-A177-3AD203B41FA5}">
                      <a16:colId xmlns:a16="http://schemas.microsoft.com/office/drawing/2014/main" val="3816165020"/>
                    </a:ext>
                  </a:extLst>
                </a:gridCol>
              </a:tblGrid>
              <a:tr h="0">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2000" dirty="0">
                          <a:effectLst/>
                        </a:rPr>
                        <a:t>Houston Max MDA8 O</a:t>
                      </a:r>
                      <a:r>
                        <a:rPr lang="en-US" sz="2000" baseline="-25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2000">
                          <a:effectLst/>
                        </a:rPr>
                        <a:t>El Paso Max MDA8 O</a:t>
                      </a:r>
                      <a:r>
                        <a:rPr lang="en-US" sz="2000" baseline="-25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0180856"/>
                  </a:ext>
                </a:extLst>
              </a:tr>
              <a:tr h="0">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Dev. Exp.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GCV</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p</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Dev. Exp.</a:t>
                      </a:r>
                    </a:p>
                    <a:p>
                      <a:pPr marL="0" marR="0" algn="ctr">
                        <a:spcBef>
                          <a:spcPts val="0"/>
                        </a:spcBef>
                        <a:spcAft>
                          <a:spcPts val="0"/>
                        </a:spcAft>
                      </a:pP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GCV</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p</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00973614"/>
                  </a:ext>
                </a:extLst>
              </a:tr>
              <a:tr h="0">
                <a:tc>
                  <a:txBody>
                    <a:bodyPr/>
                    <a:lstStyle/>
                    <a:p>
                      <a:pPr marL="0" marR="0">
                        <a:spcBef>
                          <a:spcPts val="0"/>
                        </a:spcBef>
                        <a:spcAft>
                          <a:spcPts val="0"/>
                        </a:spcAft>
                      </a:pPr>
                      <a:r>
                        <a:rPr lang="en-US" sz="2000">
                          <a:effectLst/>
                        </a:rPr>
                        <a:t>0.5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67.5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83.019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53.9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46.927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0.75</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22910935"/>
                  </a:ext>
                </a:extLst>
              </a:tr>
              <a:tr h="0">
                <a:tc>
                  <a:txBody>
                    <a:bodyPr/>
                    <a:lstStyle/>
                    <a:p>
                      <a:pPr marL="0" marR="0">
                        <a:spcBef>
                          <a:spcPts val="0"/>
                        </a:spcBef>
                        <a:spcAft>
                          <a:spcPts val="0"/>
                        </a:spcAft>
                      </a:pPr>
                      <a:r>
                        <a:rPr lang="en-US" sz="2000" dirty="0">
                          <a:effectLst/>
                        </a:rPr>
                        <a:t>1.0 degrees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67.7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82.492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53.9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46.899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0.21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84978139"/>
                  </a:ext>
                </a:extLst>
              </a:tr>
              <a:tr h="0">
                <a:tc>
                  <a:txBody>
                    <a:bodyPr/>
                    <a:lstStyle/>
                    <a:p>
                      <a:pPr marL="0" marR="0">
                        <a:spcBef>
                          <a:spcPts val="0"/>
                        </a:spcBef>
                        <a:spcAft>
                          <a:spcPts val="0"/>
                        </a:spcAft>
                      </a:pPr>
                      <a:r>
                        <a:rPr lang="en-US" sz="2000">
                          <a:effectLst/>
                        </a:rPr>
                        <a:t>2.5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68.4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80.655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54.1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46.741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0201302"/>
                  </a:ext>
                </a:extLst>
              </a:tr>
              <a:tr h="0">
                <a:tc>
                  <a:txBody>
                    <a:bodyPr/>
                    <a:lstStyle/>
                    <a:p>
                      <a:pPr marL="0" marR="0">
                        <a:spcBef>
                          <a:spcPts val="0"/>
                        </a:spcBef>
                        <a:spcAft>
                          <a:spcPts val="0"/>
                        </a:spcAft>
                      </a:pPr>
                      <a:r>
                        <a:rPr lang="en-US" sz="2000">
                          <a:effectLst/>
                        </a:rPr>
                        <a:t>5.0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68.7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79.895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54.2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46.608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3450429"/>
                  </a:ext>
                </a:extLst>
              </a:tr>
              <a:tr h="0">
                <a:tc>
                  <a:txBody>
                    <a:bodyPr/>
                    <a:lstStyle/>
                    <a:p>
                      <a:pPr marL="0" marR="0">
                        <a:spcBef>
                          <a:spcPts val="0"/>
                        </a:spcBef>
                        <a:spcAft>
                          <a:spcPts val="0"/>
                        </a:spcAft>
                      </a:pPr>
                      <a:r>
                        <a:rPr lang="en-US" sz="2000">
                          <a:effectLst/>
                        </a:rPr>
                        <a:t>10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69.0</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79.214</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&lt;0.001</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54.1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46.859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0.08</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05922055"/>
                  </a:ext>
                </a:extLst>
              </a:tr>
              <a:tr h="0">
                <a:tc>
                  <a:txBody>
                    <a:bodyPr/>
                    <a:lstStyle/>
                    <a:p>
                      <a:pPr marL="0" marR="0">
                        <a:spcBef>
                          <a:spcPts val="0"/>
                        </a:spcBef>
                        <a:spcAft>
                          <a:spcPts val="0"/>
                        </a:spcAft>
                      </a:pPr>
                      <a:r>
                        <a:rPr lang="en-US" sz="2000">
                          <a:effectLst/>
                        </a:rPr>
                        <a:t>25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67.5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82.795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54.9</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45.988</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&lt;0.001</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30739464"/>
                  </a:ext>
                </a:extLst>
              </a:tr>
              <a:tr h="0">
                <a:tc>
                  <a:txBody>
                    <a:bodyPr/>
                    <a:lstStyle/>
                    <a:p>
                      <a:pPr marL="0" marR="0">
                        <a:spcBef>
                          <a:spcPts val="0"/>
                        </a:spcBef>
                        <a:spcAft>
                          <a:spcPts val="0"/>
                        </a:spcAft>
                      </a:pPr>
                      <a:r>
                        <a:rPr lang="en-US" sz="2000">
                          <a:effectLst/>
                        </a:rPr>
                        <a:t>Best + HMS smoke flag</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69.1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79.025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55.1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45.959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&lt;0.001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9452197"/>
                  </a:ext>
                </a:extLst>
              </a:tr>
            </a:tbl>
          </a:graphicData>
        </a:graphic>
      </p:graphicFrame>
      <p:pic>
        <p:nvPicPr>
          <p:cNvPr id="5" name="Picture 4" descr="Diagram&#10;&#10;Description automatically generated with medium confidence">
            <a:extLst>
              <a:ext uri="{FF2B5EF4-FFF2-40B4-BE49-F238E27FC236}">
                <a16:creationId xmlns:a16="http://schemas.microsoft.com/office/drawing/2014/main" id="{B24F7157-414E-368D-4662-9D87B0DE34DC}"/>
              </a:ext>
            </a:extLst>
          </p:cNvPr>
          <p:cNvPicPr>
            <a:picLocks noChangeAspect="1"/>
          </p:cNvPicPr>
          <p:nvPr/>
        </p:nvPicPr>
        <p:blipFill rotWithShape="1">
          <a:blip r:embed="rId2"/>
          <a:srcRect l="74786" t="38463" b="34529"/>
          <a:stretch/>
        </p:blipFill>
        <p:spPr>
          <a:xfrm>
            <a:off x="9026768" y="1125414"/>
            <a:ext cx="2602523" cy="2787787"/>
          </a:xfrm>
          <a:prstGeom prst="rect">
            <a:avLst/>
          </a:prstGeom>
        </p:spPr>
      </p:pic>
      <p:pic>
        <p:nvPicPr>
          <p:cNvPr id="8" name="Picture 7" descr="Diagram&#10;&#10;Description automatically generated">
            <a:extLst>
              <a:ext uri="{FF2B5EF4-FFF2-40B4-BE49-F238E27FC236}">
                <a16:creationId xmlns:a16="http://schemas.microsoft.com/office/drawing/2014/main" id="{67177DAD-5CC7-1F27-83C0-236761B2A1AE}"/>
              </a:ext>
            </a:extLst>
          </p:cNvPr>
          <p:cNvPicPr>
            <a:picLocks noChangeAspect="1"/>
          </p:cNvPicPr>
          <p:nvPr/>
        </p:nvPicPr>
        <p:blipFill rotWithShape="1">
          <a:blip r:embed="rId3"/>
          <a:srcRect l="74273" t="38120" b="34530"/>
          <a:stretch/>
        </p:blipFill>
        <p:spPr>
          <a:xfrm>
            <a:off x="9026768" y="3913200"/>
            <a:ext cx="2602523" cy="2766801"/>
          </a:xfrm>
          <a:prstGeom prst="rect">
            <a:avLst/>
          </a:prstGeom>
        </p:spPr>
      </p:pic>
    </p:spTree>
    <p:extLst>
      <p:ext uri="{BB962C8B-B14F-4D97-AF65-F5344CB8AC3E}">
        <p14:creationId xmlns:p14="http://schemas.microsoft.com/office/powerpoint/2010/main" val="19999063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9686-A0E2-2F8E-1110-F2E16AB75516}"/>
              </a:ext>
            </a:extLst>
          </p:cNvPr>
          <p:cNvSpPr>
            <a:spLocks noGrp="1"/>
          </p:cNvSpPr>
          <p:nvPr>
            <p:ph type="title"/>
          </p:nvPr>
        </p:nvSpPr>
        <p:spPr/>
        <p:txBody>
          <a:bodyPr/>
          <a:lstStyle/>
          <a:p>
            <a:r>
              <a:rPr lang="en-US" dirty="0"/>
              <a:t>FINN Geographic: El Paso Maximum O</a:t>
            </a:r>
            <a:r>
              <a:rPr lang="en-US" baseline="-25000" dirty="0"/>
              <a:t>3</a:t>
            </a:r>
          </a:p>
        </p:txBody>
      </p:sp>
      <p:sp>
        <p:nvSpPr>
          <p:cNvPr id="4" name="Text Placeholder 3">
            <a:extLst>
              <a:ext uri="{FF2B5EF4-FFF2-40B4-BE49-F238E27FC236}">
                <a16:creationId xmlns:a16="http://schemas.microsoft.com/office/drawing/2014/main" id="{40D4130F-C2B6-2032-2010-A6C43A77D3F7}"/>
              </a:ext>
            </a:extLst>
          </p:cNvPr>
          <p:cNvSpPr>
            <a:spLocks noGrp="1"/>
          </p:cNvSpPr>
          <p:nvPr>
            <p:ph type="body" sz="quarter" idx="10"/>
          </p:nvPr>
        </p:nvSpPr>
        <p:spPr>
          <a:xfrm>
            <a:off x="6772277" y="1219200"/>
            <a:ext cx="5026023" cy="4962144"/>
          </a:xfrm>
        </p:spPr>
        <p:txBody>
          <a:bodyPr/>
          <a:lstStyle/>
          <a:p>
            <a:r>
              <a:rPr lang="en-US" sz="2400" b="0" dirty="0"/>
              <a:t>AR was removed, but all other variables kept as significant predictors.</a:t>
            </a:r>
          </a:p>
          <a:p>
            <a:endParaRPr lang="en-US" sz="2400" b="0" dirty="0"/>
          </a:p>
          <a:p>
            <a:r>
              <a:rPr lang="en-US" sz="2400" b="0" dirty="0"/>
              <a:t>Total deviance explained was 57.1% with a GCV of 44.43, which is a better fit than the large-scale FINN fire count.  </a:t>
            </a:r>
          </a:p>
          <a:p>
            <a:endParaRPr lang="en-US" sz="2400" b="0" dirty="0"/>
          </a:p>
          <a:p>
            <a:r>
              <a:rPr lang="en-US" sz="2400" b="0" dirty="0"/>
              <a:t>Only the Mexico predictor had a large increase in O</a:t>
            </a:r>
            <a:r>
              <a:rPr lang="en-US" sz="2400" b="0" baseline="-25000" dirty="0"/>
              <a:t>3</a:t>
            </a:r>
            <a:r>
              <a:rPr lang="en-US" sz="2400" b="0" dirty="0"/>
              <a:t> and saturated quickly.</a:t>
            </a:r>
          </a:p>
        </p:txBody>
      </p:sp>
      <p:pic>
        <p:nvPicPr>
          <p:cNvPr id="6" name="Content Placeholder 5" descr="Diagram&#10;&#10;Description automatically generated">
            <a:extLst>
              <a:ext uri="{FF2B5EF4-FFF2-40B4-BE49-F238E27FC236}">
                <a16:creationId xmlns:a16="http://schemas.microsoft.com/office/drawing/2014/main" id="{B2EF18FB-4DD0-07EA-DF21-117E47CFD3F7}"/>
              </a:ext>
            </a:extLst>
          </p:cNvPr>
          <p:cNvPicPr>
            <a:picLocks noGrp="1" noChangeAspect="1"/>
          </p:cNvPicPr>
          <p:nvPr>
            <p:ph idx="1"/>
          </p:nvPr>
        </p:nvPicPr>
        <p:blipFill rotWithShape="1">
          <a:blip r:embed="rId2"/>
          <a:srcRect l="73355" t="26899" b="49445"/>
          <a:stretch/>
        </p:blipFill>
        <p:spPr>
          <a:xfrm>
            <a:off x="677732" y="1219200"/>
            <a:ext cx="5418268" cy="4810490"/>
          </a:xfrm>
          <a:prstGeom prst="rect">
            <a:avLst/>
          </a:prstGeom>
        </p:spPr>
      </p:pic>
    </p:spTree>
    <p:extLst>
      <p:ext uri="{BB962C8B-B14F-4D97-AF65-F5344CB8AC3E}">
        <p14:creationId xmlns:p14="http://schemas.microsoft.com/office/powerpoint/2010/main" val="326839336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F5D2-60C3-ED9C-5455-B87C9811EDA2}"/>
              </a:ext>
            </a:extLst>
          </p:cNvPr>
          <p:cNvSpPr>
            <a:spLocks noGrp="1"/>
          </p:cNvSpPr>
          <p:nvPr>
            <p:ph type="title"/>
          </p:nvPr>
        </p:nvSpPr>
        <p:spPr/>
        <p:txBody>
          <a:bodyPr/>
          <a:lstStyle/>
          <a:p>
            <a:r>
              <a:rPr lang="en-US" dirty="0"/>
              <a:t>Ambient Fit Summary</a:t>
            </a:r>
          </a:p>
        </p:txBody>
      </p:sp>
      <p:graphicFrame>
        <p:nvGraphicFramePr>
          <p:cNvPr id="4" name="Content Placeholder 3">
            <a:extLst>
              <a:ext uri="{FF2B5EF4-FFF2-40B4-BE49-F238E27FC236}">
                <a16:creationId xmlns:a16="http://schemas.microsoft.com/office/drawing/2014/main" id="{124C0344-53F4-F835-E684-0C95A3FFE1B2}"/>
              </a:ext>
            </a:extLst>
          </p:cNvPr>
          <p:cNvGraphicFramePr>
            <a:graphicFrameLocks noGrp="1"/>
          </p:cNvGraphicFramePr>
          <p:nvPr>
            <p:ph idx="1"/>
            <p:extLst>
              <p:ext uri="{D42A27DB-BD31-4B8C-83A1-F6EECF244321}">
                <p14:modId xmlns:p14="http://schemas.microsoft.com/office/powerpoint/2010/main" val="555042923"/>
              </p:ext>
            </p:extLst>
          </p:nvPr>
        </p:nvGraphicFramePr>
        <p:xfrm>
          <a:off x="457200" y="1044837"/>
          <a:ext cx="11453445" cy="2926080"/>
        </p:xfrm>
        <a:graphic>
          <a:graphicData uri="http://schemas.openxmlformats.org/drawingml/2006/table">
            <a:tbl>
              <a:tblPr firstRow="1" firstCol="1" bandRow="1">
                <a:tableStyleId>{69012ECD-51FC-41F1-AA8D-1B2483CD663E}</a:tableStyleId>
              </a:tblPr>
              <a:tblGrid>
                <a:gridCol w="4624252">
                  <a:extLst>
                    <a:ext uri="{9D8B030D-6E8A-4147-A177-3AD203B41FA5}">
                      <a16:colId xmlns:a16="http://schemas.microsoft.com/office/drawing/2014/main" val="2085086989"/>
                    </a:ext>
                  </a:extLst>
                </a:gridCol>
                <a:gridCol w="1653706">
                  <a:extLst>
                    <a:ext uri="{9D8B030D-6E8A-4147-A177-3AD203B41FA5}">
                      <a16:colId xmlns:a16="http://schemas.microsoft.com/office/drawing/2014/main" val="2107504177"/>
                    </a:ext>
                  </a:extLst>
                </a:gridCol>
                <a:gridCol w="1653706">
                  <a:extLst>
                    <a:ext uri="{9D8B030D-6E8A-4147-A177-3AD203B41FA5}">
                      <a16:colId xmlns:a16="http://schemas.microsoft.com/office/drawing/2014/main" val="2527615711"/>
                    </a:ext>
                  </a:extLst>
                </a:gridCol>
                <a:gridCol w="1763953">
                  <a:extLst>
                    <a:ext uri="{9D8B030D-6E8A-4147-A177-3AD203B41FA5}">
                      <a16:colId xmlns:a16="http://schemas.microsoft.com/office/drawing/2014/main" val="2833673744"/>
                    </a:ext>
                  </a:extLst>
                </a:gridCol>
                <a:gridCol w="1757828">
                  <a:extLst>
                    <a:ext uri="{9D8B030D-6E8A-4147-A177-3AD203B41FA5}">
                      <a16:colId xmlns:a16="http://schemas.microsoft.com/office/drawing/2014/main" val="692594892"/>
                    </a:ext>
                  </a:extLst>
                </a:gridCol>
              </a:tblGrid>
              <a:tr h="0">
                <a:tc>
                  <a:txBody>
                    <a:bodyPr/>
                    <a:lstStyle/>
                    <a:p>
                      <a:pPr marL="0" marR="0" algn="just">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Houston MDA8 O</a:t>
                      </a:r>
                      <a:r>
                        <a:rPr lang="en-US" sz="2400" baseline="-25000">
                          <a:effectLst/>
                        </a:rPr>
                        <a:t>3</a:t>
                      </a:r>
                      <a:endParaRPr lang="en-US" sz="2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a:effectLst/>
                        </a:rPr>
                        <a:t>El Paso MDA8 O</a:t>
                      </a:r>
                      <a:r>
                        <a:rPr lang="en-US" sz="2400" baseline="-25000">
                          <a:effectLst/>
                        </a:rPr>
                        <a:t>3</a:t>
                      </a:r>
                      <a:endParaRPr lang="en-US" sz="2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63046711"/>
                  </a:ext>
                </a:extLst>
              </a:tr>
              <a:tr h="0">
                <a:tc>
                  <a:txBody>
                    <a:bodyPr/>
                    <a:lstStyle/>
                    <a:p>
                      <a:pPr marL="0" marR="0" algn="just">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Bkgrd</a:t>
                      </a:r>
                      <a:r>
                        <a:rPr lang="en-US" sz="2400" dirty="0">
                          <a:effectLst/>
                        </a:rPr>
                        <a:t>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Max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Bkgrd</a:t>
                      </a:r>
                      <a:r>
                        <a:rPr lang="en-US" sz="2400" dirty="0">
                          <a:effectLst/>
                        </a:rPr>
                        <a:t>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Max </a:t>
                      </a:r>
                    </a:p>
                    <a:p>
                      <a:pPr marL="0" marR="0" algn="ctr">
                        <a:spcBef>
                          <a:spcPts val="0"/>
                        </a:spcBef>
                        <a:spcAft>
                          <a:spcPts val="0"/>
                        </a:spcAft>
                      </a:pPr>
                      <a:r>
                        <a:rPr lang="en-US" sz="2400" dirty="0">
                          <a:effectLst/>
                        </a:rPr>
                        <a:t>(</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41800986"/>
                  </a:ext>
                </a:extLst>
              </a:tr>
              <a:tr h="0">
                <a:tc>
                  <a:txBody>
                    <a:bodyPr/>
                    <a:lstStyle/>
                    <a:p>
                      <a:pPr marL="0" marR="0">
                        <a:spcBef>
                          <a:spcPts val="0"/>
                        </a:spcBef>
                        <a:spcAft>
                          <a:spcPts val="0"/>
                        </a:spcAft>
                      </a:pPr>
                      <a:r>
                        <a:rPr lang="en-US" sz="2400" dirty="0">
                          <a:effectLst/>
                        </a:rPr>
                        <a:t>Smoke flag only</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1.9</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59706053"/>
                  </a:ext>
                </a:extLst>
              </a:tr>
              <a:tr h="0">
                <a:tc>
                  <a:txBody>
                    <a:bodyPr/>
                    <a:lstStyle/>
                    <a:p>
                      <a:pPr marL="0" marR="0">
                        <a:spcBef>
                          <a:spcPts val="0"/>
                        </a:spcBef>
                        <a:spcAft>
                          <a:spcPts val="0"/>
                        </a:spcAft>
                      </a:pPr>
                      <a:r>
                        <a:rPr lang="en-US" sz="2400" dirty="0">
                          <a:effectLst/>
                        </a:rPr>
                        <a:t>+ large-scale fire counts </a:t>
                      </a:r>
                    </a:p>
                  </a:txBody>
                  <a:tcPr marL="68580" marR="68580" marT="0" marB="0"/>
                </a:tc>
                <a:tc>
                  <a:txBody>
                    <a:bodyPr/>
                    <a:lstStyle/>
                    <a:p>
                      <a:pPr marL="0" marR="0" algn="ctr">
                        <a:spcBef>
                          <a:spcPts val="0"/>
                        </a:spcBef>
                        <a:spcAft>
                          <a:spcPts val="0"/>
                        </a:spcAft>
                      </a:pPr>
                      <a:r>
                        <a:rPr lang="en-US" sz="2400">
                          <a:effectLst/>
                        </a:rPr>
                        <a:t>7.8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13.8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4.5</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90061254"/>
                  </a:ext>
                </a:extLst>
              </a:tr>
              <a:tr h="0">
                <a:tc>
                  <a:txBody>
                    <a:bodyPr/>
                    <a:lstStyle/>
                    <a:p>
                      <a:pPr marL="0" marR="0">
                        <a:spcBef>
                          <a:spcPts val="0"/>
                        </a:spcBef>
                        <a:spcAft>
                          <a:spcPts val="0"/>
                        </a:spcAft>
                      </a:pPr>
                      <a:r>
                        <a:rPr lang="en-US" sz="2400" dirty="0">
                          <a:effectLst/>
                        </a:rPr>
                        <a:t>+ geographic fire variables </a:t>
                      </a:r>
                    </a:p>
                    <a:p>
                      <a:pPr marL="0" marR="0">
                        <a:spcBef>
                          <a:spcPts val="0"/>
                        </a:spcBef>
                        <a:spcAft>
                          <a:spcPts val="0"/>
                        </a:spcAft>
                      </a:pPr>
                      <a:r>
                        <a:rPr lang="en-US" sz="2400" i="1" dirty="0">
                          <a:effectLst/>
                        </a:rPr>
                        <a:t>(best fit)</a:t>
                      </a:r>
                    </a:p>
                  </a:txBody>
                  <a:tcPr marL="68580" marR="68580" marT="0" marB="0"/>
                </a:tc>
                <a:tc>
                  <a:txBody>
                    <a:bodyPr/>
                    <a:lstStyle/>
                    <a:p>
                      <a:pPr marL="0" marR="0" algn="ctr">
                        <a:spcBef>
                          <a:spcPts val="0"/>
                        </a:spcBef>
                        <a:spcAft>
                          <a:spcPts val="0"/>
                        </a:spcAft>
                      </a:pPr>
                      <a:r>
                        <a:rPr lang="en-US" sz="2400">
                          <a:effectLst/>
                        </a:rPr>
                        <a:t>8.0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7.0</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04339812"/>
                  </a:ext>
                </a:extLst>
              </a:tr>
              <a:tr h="0">
                <a:tc>
                  <a:txBody>
                    <a:bodyPr/>
                    <a:lstStyle/>
                    <a:p>
                      <a:pPr marL="0" marR="0">
                        <a:spcBef>
                          <a:spcPts val="0"/>
                        </a:spcBef>
                        <a:spcAft>
                          <a:spcPts val="0"/>
                        </a:spcAft>
                      </a:pPr>
                      <a:r>
                        <a:rPr lang="en-US" sz="2400" dirty="0">
                          <a:effectLst/>
                        </a:rPr>
                        <a:t>+ WRF-STILT footprints </a:t>
                      </a:r>
                    </a:p>
                  </a:txBody>
                  <a:tcPr marL="68580" marR="68580" marT="0" marB="0"/>
                </a:tc>
                <a:tc>
                  <a:txBody>
                    <a:bodyPr/>
                    <a:lstStyle/>
                    <a:p>
                      <a:pPr marL="0" marR="0" algn="ctr">
                        <a:spcBef>
                          <a:spcPts val="0"/>
                        </a:spcBef>
                        <a:spcAft>
                          <a:spcPts val="0"/>
                        </a:spcAft>
                      </a:pPr>
                      <a:r>
                        <a:rPr lang="en-US" sz="2400">
                          <a:effectLst/>
                        </a:rPr>
                        <a:t>4.5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2.0</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630353"/>
                  </a:ext>
                </a:extLst>
              </a:tr>
            </a:tbl>
          </a:graphicData>
        </a:graphic>
      </p:graphicFrame>
      <p:sp>
        <p:nvSpPr>
          <p:cNvPr id="6" name="TextBox 5">
            <a:extLst>
              <a:ext uri="{FF2B5EF4-FFF2-40B4-BE49-F238E27FC236}">
                <a16:creationId xmlns:a16="http://schemas.microsoft.com/office/drawing/2014/main" id="{6887FB9E-BF83-7B13-4778-9A2A58E0FA19}"/>
              </a:ext>
            </a:extLst>
          </p:cNvPr>
          <p:cNvSpPr txBox="1"/>
          <p:nvPr/>
        </p:nvSpPr>
        <p:spPr>
          <a:xfrm>
            <a:off x="457200" y="4065843"/>
            <a:ext cx="914400" cy="914400"/>
          </a:xfrm>
          <a:prstGeom prst="rect">
            <a:avLst/>
          </a:prstGeom>
          <a:ln>
            <a:noFill/>
          </a:ln>
        </p:spPr>
        <p:txBody>
          <a:bodyPr vert="horz" wrap="none" lIns="45720" tIns="0" rIns="0" bIns="0" rtlCol="0">
            <a:noAutofit/>
          </a:bodyPr>
          <a:lstStyle/>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Houston</a:t>
            </a:r>
          </a:p>
          <a:p>
            <a:pPr marL="800100" lvl="1" indent="-342900">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Mean background MDA8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is increased 2.4 to 8.0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 by smoke </a:t>
            </a:r>
          </a:p>
          <a:p>
            <a:pPr marL="800100" lvl="1" indent="-342900">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Change in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impact as the smoke enters the city -0.9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 to +6.0 </a:t>
            </a:r>
            <a:r>
              <a:rPr lang="en-US" sz="2400" dirty="0" err="1">
                <a:solidFill>
                  <a:schemeClr val="accent3"/>
                </a:solidFill>
                <a:latin typeface="Roboto" panose="02000000000000000000" pitchFamily="2" charset="0"/>
                <a:ea typeface="Roboto" panose="02000000000000000000" pitchFamily="2" charset="0"/>
              </a:rPr>
              <a:t>ppbv</a:t>
            </a:r>
            <a:endParaRPr lang="en-US" sz="2400" dirty="0">
              <a:solidFill>
                <a:schemeClr val="accent3"/>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El Paso</a:t>
            </a:r>
          </a:p>
          <a:p>
            <a:pPr marL="800100" lvl="1" indent="-342900">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Mean background MDA8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is increased 2.4 to 7.2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 by smoke</a:t>
            </a:r>
          </a:p>
          <a:p>
            <a:pPr marL="800100" lvl="1" indent="-342900">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Change in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impact as the smoke enters the city -1.6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 to -0.5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272646861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595D-87BC-4C24-F6B3-1FF60EB1F35B}"/>
              </a:ext>
            </a:extLst>
          </p:cNvPr>
          <p:cNvSpPr>
            <a:spLocks noGrp="1"/>
          </p:cNvSpPr>
          <p:nvPr>
            <p:ph type="title"/>
          </p:nvPr>
        </p:nvSpPr>
        <p:spPr/>
        <p:txBody>
          <a:bodyPr/>
          <a:lstStyle/>
          <a:p>
            <a:r>
              <a:rPr lang="en-US" dirty="0"/>
              <a:t>Objective 2: Ability of </a:t>
            </a:r>
            <a:r>
              <a:rPr lang="en-US" dirty="0" err="1"/>
              <a:t>CAMx</a:t>
            </a:r>
            <a:r>
              <a:rPr lang="en-US" dirty="0"/>
              <a:t> to simulate fire impacts</a:t>
            </a:r>
          </a:p>
        </p:txBody>
      </p:sp>
    </p:spTree>
    <p:extLst>
      <p:ext uri="{BB962C8B-B14F-4D97-AF65-F5344CB8AC3E}">
        <p14:creationId xmlns:p14="http://schemas.microsoft.com/office/powerpoint/2010/main" val="248009798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78AB-D3DE-9E30-E0F7-3DEC4BD54F42}"/>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8ECD0D91-A476-5E75-97A4-FEC6405F4261}"/>
              </a:ext>
            </a:extLst>
          </p:cNvPr>
          <p:cNvSpPr>
            <a:spLocks noGrp="1"/>
          </p:cNvSpPr>
          <p:nvPr>
            <p:ph idx="1"/>
          </p:nvPr>
        </p:nvSpPr>
        <p:spPr>
          <a:xfrm>
            <a:off x="457199" y="1219200"/>
            <a:ext cx="11441723" cy="4962144"/>
          </a:xfrm>
        </p:spPr>
        <p:txBody>
          <a:bodyPr/>
          <a:lstStyle/>
          <a:p>
            <a:pPr>
              <a:lnSpc>
                <a:spcPct val="100000"/>
              </a:lnSpc>
            </a:pPr>
            <a:r>
              <a:rPr lang="en-US" sz="2400" dirty="0"/>
              <a:t>Use the FINN large scale predictors and the smoke flag</a:t>
            </a:r>
          </a:p>
          <a:p>
            <a:pPr lvl="1">
              <a:lnSpc>
                <a:spcPct val="100000"/>
              </a:lnSpc>
            </a:pPr>
            <a:r>
              <a:rPr lang="en-US" sz="2400" dirty="0"/>
              <a:t>Houston: FINN fire counts within 10 degrees</a:t>
            </a:r>
          </a:p>
          <a:p>
            <a:pPr lvl="1">
              <a:lnSpc>
                <a:spcPct val="100000"/>
              </a:lnSpc>
            </a:pPr>
            <a:r>
              <a:rPr lang="en-US" sz="2400" dirty="0"/>
              <a:t>El Paso: FINN fire counts within 25 degrees</a:t>
            </a:r>
          </a:p>
          <a:p>
            <a:pPr>
              <a:lnSpc>
                <a:spcPct val="100000"/>
              </a:lnSpc>
            </a:pPr>
            <a:r>
              <a:rPr lang="en-US" sz="2400" dirty="0"/>
              <a:t>Include </a:t>
            </a:r>
            <a:r>
              <a:rPr lang="en-US" sz="2400" dirty="0" err="1"/>
              <a:t>Is_Model</a:t>
            </a:r>
            <a:r>
              <a:rPr lang="en-US" sz="2400" dirty="0"/>
              <a:t> variable in the fit as a factor</a:t>
            </a:r>
          </a:p>
          <a:p>
            <a:pPr>
              <a:lnSpc>
                <a:spcPct val="100000"/>
              </a:lnSpc>
            </a:pPr>
            <a:r>
              <a:rPr lang="en-US" sz="2400" dirty="0"/>
              <a:t>If </a:t>
            </a:r>
            <a:r>
              <a:rPr lang="en-US" sz="2400" dirty="0" err="1"/>
              <a:t>Is_Model</a:t>
            </a:r>
            <a:r>
              <a:rPr lang="en-US" sz="2400" dirty="0"/>
              <a:t> is statistically significant, the </a:t>
            </a:r>
            <a:r>
              <a:rPr lang="en-US" sz="2400" dirty="0" err="1"/>
              <a:t>CAMx</a:t>
            </a:r>
            <a:r>
              <a:rPr lang="en-US" sz="2400" dirty="0"/>
              <a:t> simulation is different from the ambient data</a:t>
            </a:r>
          </a:p>
          <a:p>
            <a:pPr>
              <a:lnSpc>
                <a:spcPct val="100000"/>
              </a:lnSpc>
            </a:pPr>
            <a:r>
              <a:rPr lang="en-US" sz="2400" dirty="0"/>
              <a:t>Determine source of difference</a:t>
            </a:r>
          </a:p>
          <a:p>
            <a:pPr lvl="1">
              <a:lnSpc>
                <a:spcPct val="100000"/>
              </a:lnSpc>
            </a:pPr>
            <a:r>
              <a:rPr lang="en-US" sz="2400" dirty="0"/>
              <a:t>Examine smooth fits and factor coefficients for differences</a:t>
            </a:r>
          </a:p>
          <a:p>
            <a:pPr lvl="1">
              <a:lnSpc>
                <a:spcPct val="100000"/>
              </a:lnSpc>
            </a:pPr>
            <a:r>
              <a:rPr lang="en-US" sz="2400" dirty="0"/>
              <a:t>Look at difference in GAM predictions for 2019 for different O</a:t>
            </a:r>
            <a:r>
              <a:rPr lang="en-US" sz="2400" baseline="-25000" dirty="0"/>
              <a:t>3</a:t>
            </a:r>
            <a:r>
              <a:rPr lang="en-US" sz="2400" dirty="0"/>
              <a:t> levels</a:t>
            </a:r>
          </a:p>
          <a:p>
            <a:pPr lvl="1">
              <a:lnSpc>
                <a:spcPct val="100000"/>
              </a:lnSpc>
            </a:pPr>
            <a:r>
              <a:rPr lang="en-US" sz="2400" dirty="0"/>
              <a:t>Look at differences in predicted smoke impacts</a:t>
            </a:r>
          </a:p>
          <a:p>
            <a:pPr>
              <a:lnSpc>
                <a:spcPct val="100000"/>
              </a:lnSpc>
            </a:pPr>
            <a:endParaRPr lang="en-US" sz="2400" dirty="0"/>
          </a:p>
          <a:p>
            <a:pPr lvl="1">
              <a:lnSpc>
                <a:spcPct val="100000"/>
              </a:lnSpc>
            </a:pPr>
            <a:endParaRPr lang="en-US" sz="2400" dirty="0"/>
          </a:p>
        </p:txBody>
      </p:sp>
    </p:spTree>
    <p:extLst>
      <p:ext uri="{BB962C8B-B14F-4D97-AF65-F5344CB8AC3E}">
        <p14:creationId xmlns:p14="http://schemas.microsoft.com/office/powerpoint/2010/main" val="28246431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D690-372E-33B0-31EA-88B7CDD111AF}"/>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797EC40E-B93E-761A-612D-2F7382596CAE}"/>
              </a:ext>
            </a:extLst>
          </p:cNvPr>
          <p:cNvSpPr>
            <a:spLocks noGrp="1"/>
          </p:cNvSpPr>
          <p:nvPr>
            <p:ph idx="1"/>
          </p:nvPr>
        </p:nvSpPr>
        <p:spPr>
          <a:xfrm>
            <a:off x="457200" y="1219200"/>
            <a:ext cx="11419242" cy="4962144"/>
          </a:xfrm>
        </p:spPr>
        <p:txBody>
          <a:bodyPr/>
          <a:lstStyle/>
          <a:p>
            <a:pPr marL="0" marR="0" indent="0" algn="just">
              <a:spcBef>
                <a:spcPts val="0"/>
              </a:spcBef>
              <a:spcAft>
                <a:spcPts val="0"/>
              </a:spcAft>
              <a:buNone/>
            </a:pPr>
            <a:r>
              <a:rPr lang="en-US" sz="2800" dirty="0">
                <a:effectLst/>
                <a:ea typeface="MS Mincho" panose="02020609040205080304" pitchFamily="49" charset="-128"/>
              </a:rPr>
              <a:t>This research presentation was supported by funding from the Texas Commission on Environmental Quality (TCEQ). The findings, opinions, or conclusions expressed do not necessarily represent those of the TCEQ. </a:t>
            </a:r>
          </a:p>
          <a:p>
            <a:pPr marL="0" marR="0" indent="0">
              <a:spcBef>
                <a:spcPts val="0"/>
              </a:spcBef>
              <a:spcAft>
                <a:spcPts val="0"/>
              </a:spcAft>
              <a:buNone/>
            </a:pPr>
            <a:endParaRPr lang="en-US" sz="2800" i="1" dirty="0">
              <a:effectLst/>
              <a:ea typeface="Times New Roman" panose="02020603050405020304" pitchFamily="18" charset="0"/>
            </a:endParaRPr>
          </a:p>
          <a:p>
            <a:pPr marL="0" marR="0" indent="0">
              <a:spcBef>
                <a:spcPts val="0"/>
              </a:spcBef>
              <a:spcAft>
                <a:spcPts val="0"/>
              </a:spcAft>
              <a:buNone/>
            </a:pPr>
            <a:r>
              <a:rPr lang="en-US" sz="2800" i="1" dirty="0">
                <a:effectLst/>
                <a:ea typeface="Times New Roman" panose="02020603050405020304" pitchFamily="18" charset="0"/>
              </a:rPr>
              <a:t>Disclaimer: The information contained in this report or deliverable has not been evaluated by EPA for this specific application.</a:t>
            </a:r>
            <a:endParaRPr lang="en-US" sz="2800" dirty="0">
              <a:effectLst/>
              <a:ea typeface="Times New Roman" panose="02020603050405020304" pitchFamily="18" charset="0"/>
            </a:endParaRPr>
          </a:p>
          <a:p>
            <a:endParaRPr lang="en-US" sz="2800" dirty="0"/>
          </a:p>
        </p:txBody>
      </p:sp>
    </p:spTree>
    <p:extLst>
      <p:ext uri="{BB962C8B-B14F-4D97-AF65-F5344CB8AC3E}">
        <p14:creationId xmlns:p14="http://schemas.microsoft.com/office/powerpoint/2010/main" val="339269338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60AD-6970-C568-FA66-DB0A5266A96F}"/>
              </a:ext>
            </a:extLst>
          </p:cNvPr>
          <p:cNvSpPr>
            <a:spLocks noGrp="1"/>
          </p:cNvSpPr>
          <p:nvPr>
            <p:ph type="title"/>
          </p:nvPr>
        </p:nvSpPr>
        <p:spPr/>
        <p:txBody>
          <a:bodyPr/>
          <a:lstStyle/>
          <a:p>
            <a:r>
              <a:rPr lang="en-US" dirty="0"/>
              <a:t>Houston Maximum MDA8 O</a:t>
            </a:r>
            <a:r>
              <a:rPr lang="en-US" baseline="-25000" dirty="0"/>
              <a:t>3</a:t>
            </a:r>
          </a:p>
        </p:txBody>
      </p:sp>
      <p:pic>
        <p:nvPicPr>
          <p:cNvPr id="5" name="Picture 4" descr="Smooth function fits for Houston maximum MDA8 O3 using (a) only ambient data and (b) using CAMx data with an Is_Model factor variable.">
            <a:extLst>
              <a:ext uri="{FF2B5EF4-FFF2-40B4-BE49-F238E27FC236}">
                <a16:creationId xmlns:a16="http://schemas.microsoft.com/office/drawing/2014/main" id="{93EC3F57-08FC-B852-77C9-9441836B4B2F}"/>
              </a:ext>
            </a:extLst>
          </p:cNvPr>
          <p:cNvPicPr>
            <a:picLocks noChangeAspect="1"/>
          </p:cNvPicPr>
          <p:nvPr/>
        </p:nvPicPr>
        <p:blipFill>
          <a:blip r:embed="rId2"/>
          <a:stretch>
            <a:fillRect/>
          </a:stretch>
        </p:blipFill>
        <p:spPr>
          <a:xfrm>
            <a:off x="468923" y="1113326"/>
            <a:ext cx="9353830" cy="5111628"/>
          </a:xfrm>
          <a:prstGeom prst="rect">
            <a:avLst/>
          </a:prstGeom>
        </p:spPr>
      </p:pic>
      <p:sp>
        <p:nvSpPr>
          <p:cNvPr id="4" name="TextBox 3">
            <a:extLst>
              <a:ext uri="{FF2B5EF4-FFF2-40B4-BE49-F238E27FC236}">
                <a16:creationId xmlns:a16="http://schemas.microsoft.com/office/drawing/2014/main" id="{399BFFCF-FEF9-F1ED-B5EC-2F8CF66649BC}"/>
              </a:ext>
            </a:extLst>
          </p:cNvPr>
          <p:cNvSpPr txBox="1"/>
          <p:nvPr/>
        </p:nvSpPr>
        <p:spPr>
          <a:xfrm>
            <a:off x="7866184" y="4982308"/>
            <a:ext cx="914400" cy="914400"/>
          </a:xfrm>
          <a:prstGeom prst="rect">
            <a:avLst/>
          </a:prstGeom>
          <a:ln>
            <a:noFill/>
          </a:ln>
        </p:spPr>
        <p:txBody>
          <a:bodyPr vert="horz" wrap="none" lIns="45720" tIns="0" rIns="0" bIns="0" rtlCol="0">
            <a:noAutofit/>
          </a:bodyPr>
          <a:lstStyle/>
          <a:p>
            <a:pPr marL="285750" indent="-285750" algn="l">
              <a:buFont typeface="Arial" panose="020B0604020202020204" pitchFamily="34" charset="0"/>
              <a:buChar char="•"/>
            </a:pPr>
            <a:r>
              <a:rPr lang="en-US" dirty="0" err="1">
                <a:solidFill>
                  <a:schemeClr val="accent3"/>
                </a:solidFill>
                <a:latin typeface="Roboto" panose="02000000000000000000" pitchFamily="2" charset="0"/>
                <a:ea typeface="Roboto" panose="02000000000000000000" pitchFamily="2" charset="0"/>
              </a:rPr>
              <a:t>Is_Model</a:t>
            </a:r>
            <a:r>
              <a:rPr lang="en-US" dirty="0">
                <a:solidFill>
                  <a:schemeClr val="accent3"/>
                </a:solidFill>
                <a:latin typeface="Roboto" panose="02000000000000000000" pitchFamily="2" charset="0"/>
                <a:ea typeface="Roboto" panose="02000000000000000000" pitchFamily="2" charset="0"/>
              </a:rPr>
              <a:t> variable </a:t>
            </a:r>
            <a:r>
              <a:rPr lang="en-US" b="1" dirty="0">
                <a:solidFill>
                  <a:schemeClr val="accent3"/>
                </a:solidFill>
                <a:latin typeface="Roboto" panose="02000000000000000000" pitchFamily="2" charset="0"/>
                <a:ea typeface="Roboto" panose="02000000000000000000" pitchFamily="2" charset="0"/>
              </a:rPr>
              <a:t>NOT</a:t>
            </a:r>
            <a:r>
              <a:rPr lang="en-US" dirty="0">
                <a:solidFill>
                  <a:schemeClr val="accent3"/>
                </a:solidFill>
                <a:latin typeface="Roboto" panose="02000000000000000000" pitchFamily="2" charset="0"/>
                <a:ea typeface="Roboto" panose="02000000000000000000" pitchFamily="2" charset="0"/>
              </a:rPr>
              <a:t> significant</a:t>
            </a:r>
          </a:p>
          <a:p>
            <a:pPr marL="285750" indent="-285750" algn="l">
              <a:buFont typeface="Arial" panose="020B0604020202020204" pitchFamily="34" charset="0"/>
              <a:buChar char="•"/>
            </a:pPr>
            <a:r>
              <a:rPr lang="en-US" dirty="0">
                <a:solidFill>
                  <a:schemeClr val="accent3"/>
                </a:solidFill>
                <a:latin typeface="Roboto" panose="02000000000000000000" pitchFamily="2" charset="0"/>
                <a:ea typeface="Roboto" panose="02000000000000000000" pitchFamily="2" charset="0"/>
              </a:rPr>
              <a:t>Fits are similar</a:t>
            </a:r>
          </a:p>
          <a:p>
            <a:pPr marL="285750" indent="-285750" algn="l">
              <a:buFont typeface="Arial" panose="020B0604020202020204" pitchFamily="34" charset="0"/>
              <a:buChar char="•"/>
            </a:pPr>
            <a:r>
              <a:rPr lang="en-US" dirty="0" err="1">
                <a:solidFill>
                  <a:schemeClr val="accent3"/>
                </a:solidFill>
                <a:latin typeface="Roboto" panose="02000000000000000000" pitchFamily="2" charset="0"/>
                <a:ea typeface="Roboto" panose="02000000000000000000" pitchFamily="2" charset="0"/>
              </a:rPr>
              <a:t>Smoke_flag</a:t>
            </a:r>
            <a:r>
              <a:rPr lang="en-US" dirty="0">
                <a:solidFill>
                  <a:schemeClr val="accent3"/>
                </a:solidFill>
                <a:latin typeface="Roboto" panose="02000000000000000000" pitchFamily="2" charset="0"/>
                <a:ea typeface="Roboto" panose="02000000000000000000" pitchFamily="2" charset="0"/>
              </a:rPr>
              <a:t> coefficients similar </a:t>
            </a:r>
            <a:br>
              <a:rPr lang="en-US" dirty="0">
                <a:solidFill>
                  <a:schemeClr val="accent3"/>
                </a:solidFill>
                <a:latin typeface="Roboto" panose="02000000000000000000" pitchFamily="2" charset="0"/>
                <a:ea typeface="Roboto" panose="02000000000000000000" pitchFamily="2" charset="0"/>
              </a:rPr>
            </a:br>
            <a:r>
              <a:rPr lang="en-US" dirty="0">
                <a:solidFill>
                  <a:schemeClr val="accent3"/>
                </a:solidFill>
                <a:latin typeface="Roboto" panose="02000000000000000000" pitchFamily="2" charset="0"/>
                <a:ea typeface="Roboto" panose="02000000000000000000" pitchFamily="2" charset="0"/>
              </a:rPr>
              <a:t>(0.033 ambient, 0.034 </a:t>
            </a:r>
            <a:r>
              <a:rPr lang="en-US" dirty="0" err="1">
                <a:solidFill>
                  <a:schemeClr val="accent3"/>
                </a:solidFill>
                <a:latin typeface="Roboto" panose="02000000000000000000" pitchFamily="2" charset="0"/>
                <a:ea typeface="Roboto" panose="02000000000000000000" pitchFamily="2" charset="0"/>
              </a:rPr>
              <a:t>CAMx</a:t>
            </a:r>
            <a:r>
              <a:rPr lang="en-US" dirty="0">
                <a:solidFill>
                  <a:schemeClr val="accent3"/>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25076849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A084-92DE-3F4B-8CDE-6EF9A6A5D0CE}"/>
              </a:ext>
            </a:extLst>
          </p:cNvPr>
          <p:cNvSpPr>
            <a:spLocks noGrp="1"/>
          </p:cNvSpPr>
          <p:nvPr>
            <p:ph type="title"/>
          </p:nvPr>
        </p:nvSpPr>
        <p:spPr/>
        <p:txBody>
          <a:bodyPr/>
          <a:lstStyle/>
          <a:p>
            <a:r>
              <a:rPr lang="en-US" dirty="0"/>
              <a:t>Houston Maximum MDA8 O</a:t>
            </a:r>
            <a:r>
              <a:rPr lang="en-US" baseline="-25000" dirty="0"/>
              <a:t>3</a:t>
            </a:r>
            <a:r>
              <a:rPr lang="en-US" dirty="0"/>
              <a:t>: Total O</a:t>
            </a:r>
            <a:r>
              <a:rPr lang="en-US" baseline="-25000" dirty="0"/>
              <a:t>3</a:t>
            </a:r>
            <a:r>
              <a:rPr lang="en-US" dirty="0"/>
              <a:t> Predictions</a:t>
            </a:r>
          </a:p>
        </p:txBody>
      </p:sp>
      <p:graphicFrame>
        <p:nvGraphicFramePr>
          <p:cNvPr id="4" name="Content Placeholder 3">
            <a:extLst>
              <a:ext uri="{FF2B5EF4-FFF2-40B4-BE49-F238E27FC236}">
                <a16:creationId xmlns:a16="http://schemas.microsoft.com/office/drawing/2014/main" id="{03FBB50D-5D92-9572-C358-BC6DAC4374FD}"/>
              </a:ext>
            </a:extLst>
          </p:cNvPr>
          <p:cNvGraphicFramePr>
            <a:graphicFrameLocks noGrp="1"/>
          </p:cNvGraphicFramePr>
          <p:nvPr>
            <p:ph idx="1"/>
            <p:extLst>
              <p:ext uri="{D42A27DB-BD31-4B8C-83A1-F6EECF244321}">
                <p14:modId xmlns:p14="http://schemas.microsoft.com/office/powerpoint/2010/main" val="312939663"/>
              </p:ext>
            </p:extLst>
          </p:nvPr>
        </p:nvGraphicFramePr>
        <p:xfrm>
          <a:off x="457200" y="1306609"/>
          <a:ext cx="11558956" cy="3291840"/>
        </p:xfrm>
        <a:graphic>
          <a:graphicData uri="http://schemas.openxmlformats.org/drawingml/2006/table">
            <a:tbl>
              <a:tblPr firstRow="1" firstCol="1" bandRow="1">
                <a:tableStyleId>{69012ECD-51FC-41F1-AA8D-1B2483CD663E}</a:tableStyleId>
              </a:tblPr>
              <a:tblGrid>
                <a:gridCol w="2889739">
                  <a:extLst>
                    <a:ext uri="{9D8B030D-6E8A-4147-A177-3AD203B41FA5}">
                      <a16:colId xmlns:a16="http://schemas.microsoft.com/office/drawing/2014/main" val="3643331046"/>
                    </a:ext>
                  </a:extLst>
                </a:gridCol>
                <a:gridCol w="2889739">
                  <a:extLst>
                    <a:ext uri="{9D8B030D-6E8A-4147-A177-3AD203B41FA5}">
                      <a16:colId xmlns:a16="http://schemas.microsoft.com/office/drawing/2014/main" val="1863729706"/>
                    </a:ext>
                  </a:extLst>
                </a:gridCol>
                <a:gridCol w="2889739">
                  <a:extLst>
                    <a:ext uri="{9D8B030D-6E8A-4147-A177-3AD203B41FA5}">
                      <a16:colId xmlns:a16="http://schemas.microsoft.com/office/drawing/2014/main" val="3434624111"/>
                    </a:ext>
                  </a:extLst>
                </a:gridCol>
                <a:gridCol w="2889739">
                  <a:extLst>
                    <a:ext uri="{9D8B030D-6E8A-4147-A177-3AD203B41FA5}">
                      <a16:colId xmlns:a16="http://schemas.microsoft.com/office/drawing/2014/main" val="2504717055"/>
                    </a:ext>
                  </a:extLst>
                </a:gridCol>
              </a:tblGrid>
              <a:tr h="0">
                <a:tc>
                  <a:txBody>
                    <a:bodyPr/>
                    <a:lstStyle/>
                    <a:p>
                      <a:pPr marL="0" marR="0" algn="just">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Ambient (</a:t>
                      </a:r>
                      <a:r>
                        <a:rPr lang="en-US" sz="2400" dirty="0" err="1">
                          <a:effectLst/>
                        </a:rPr>
                        <a:t>ppbv</a:t>
                      </a:r>
                      <a:r>
                        <a:rPr lang="en-US" sz="2400" dirty="0">
                          <a:effectLst/>
                        </a:rPr>
                        <a:t>)</a:t>
                      </a:r>
                    </a:p>
                    <a:p>
                      <a:pPr marL="0" marR="0" algn="ctr">
                        <a:spcBef>
                          <a:spcPts val="0"/>
                        </a:spcBef>
                        <a:spcAft>
                          <a:spcPts val="0"/>
                        </a:spcAft>
                      </a:pPr>
                      <a:r>
                        <a:rPr lang="en-US" sz="2400" dirty="0">
                          <a:effectLst/>
                        </a:rPr>
                        <a:t>(</a:t>
                      </a:r>
                      <a:r>
                        <a:rPr lang="en-US" sz="2400" dirty="0" err="1">
                          <a:effectLst/>
                        </a:rPr>
                        <a:t>Is_Model</a:t>
                      </a:r>
                      <a:r>
                        <a:rPr lang="en-US" sz="2400" dirty="0">
                          <a:effectLst/>
                        </a:rPr>
                        <a:t> = 0)</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CAMx</a:t>
                      </a:r>
                      <a:r>
                        <a:rPr lang="en-US" sz="2400" dirty="0">
                          <a:effectLst/>
                        </a:rPr>
                        <a:t> (</a:t>
                      </a:r>
                      <a:r>
                        <a:rPr lang="en-US" sz="2400" dirty="0" err="1">
                          <a:effectLst/>
                        </a:rPr>
                        <a:t>ppbv</a:t>
                      </a:r>
                      <a:r>
                        <a:rPr lang="en-US" sz="2400" dirty="0">
                          <a:effectLst/>
                        </a:rPr>
                        <a:t>)</a:t>
                      </a:r>
                    </a:p>
                    <a:p>
                      <a:pPr marL="0" marR="0" algn="ctr">
                        <a:spcBef>
                          <a:spcPts val="0"/>
                        </a:spcBef>
                        <a:spcAft>
                          <a:spcPts val="0"/>
                        </a:spcAft>
                      </a:pPr>
                      <a:r>
                        <a:rPr lang="en-US" sz="2400" dirty="0">
                          <a:effectLst/>
                        </a:rPr>
                        <a:t>(</a:t>
                      </a:r>
                      <a:r>
                        <a:rPr lang="en-US" sz="2400" dirty="0" err="1">
                          <a:effectLst/>
                        </a:rPr>
                        <a:t>Is_Model</a:t>
                      </a:r>
                      <a:r>
                        <a:rPr lang="en-US" sz="2400" dirty="0">
                          <a:effectLst/>
                        </a:rPr>
                        <a:t> = 1)</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Difference</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4741649"/>
                  </a:ext>
                </a:extLst>
              </a:tr>
              <a:tr h="0">
                <a:tc>
                  <a:txBody>
                    <a:bodyPr/>
                    <a:lstStyle/>
                    <a:p>
                      <a:pPr marL="0" marR="0" algn="just">
                        <a:spcBef>
                          <a:spcPts val="0"/>
                        </a:spcBef>
                        <a:spcAft>
                          <a:spcPts val="0"/>
                        </a:spcAft>
                      </a:pPr>
                      <a:r>
                        <a:rPr lang="en-US" sz="2400">
                          <a:effectLst/>
                        </a:rPr>
                        <a:t>Minimum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27.7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28.2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22721565"/>
                  </a:ext>
                </a:extLst>
              </a:tr>
              <a:tr h="0">
                <a:tc>
                  <a:txBody>
                    <a:bodyPr/>
                    <a:lstStyle/>
                    <a:p>
                      <a:pPr marL="0" marR="0" algn="just">
                        <a:spcBef>
                          <a:spcPts val="0"/>
                        </a:spcBef>
                        <a:spcAft>
                          <a:spcPts val="0"/>
                        </a:spcAft>
                      </a:pPr>
                      <a:r>
                        <a:rPr lang="en-US" sz="2400">
                          <a:effectLst/>
                        </a:rPr>
                        <a:t>25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42.7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43.7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03937803"/>
                  </a:ext>
                </a:extLst>
              </a:tr>
              <a:tr h="0">
                <a:tc>
                  <a:txBody>
                    <a:bodyPr/>
                    <a:lstStyle/>
                    <a:p>
                      <a:pPr marL="0" marR="0" algn="just">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50.2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51.2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80711962"/>
                  </a:ext>
                </a:extLst>
              </a:tr>
              <a:tr h="0">
                <a:tc>
                  <a:txBody>
                    <a:bodyPr/>
                    <a:lstStyle/>
                    <a:p>
                      <a:pPr marL="0" marR="0" algn="just">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52.4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53.9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34094491"/>
                  </a:ext>
                </a:extLst>
              </a:tr>
              <a:tr h="0">
                <a:tc>
                  <a:txBody>
                    <a:bodyPr/>
                    <a:lstStyle/>
                    <a:p>
                      <a:pPr marL="0" marR="0" algn="just">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61.3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62.5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93935473"/>
                  </a:ext>
                </a:extLst>
              </a:tr>
              <a:tr h="0">
                <a:tc>
                  <a:txBody>
                    <a:bodyPr/>
                    <a:lstStyle/>
                    <a:p>
                      <a:pPr marL="0" marR="0" algn="just">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82.9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84.1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76332711"/>
                  </a:ext>
                </a:extLst>
              </a:tr>
              <a:tr h="0">
                <a:tc>
                  <a:txBody>
                    <a:bodyPr/>
                    <a:lstStyle/>
                    <a:p>
                      <a:pPr marL="0" marR="0" algn="just">
                        <a:spcBef>
                          <a:spcPts val="0"/>
                        </a:spcBef>
                        <a:spcAft>
                          <a:spcPts val="0"/>
                        </a:spcAft>
                      </a:pPr>
                      <a:r>
                        <a:rPr lang="en-US" sz="2400">
                          <a:effectLst/>
                        </a:rPr>
                        <a:t>Std. Dev.</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12.5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12.6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highlight>
                            <a:srgbClr val="FFFF00"/>
                          </a:highligh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4272510066"/>
                  </a:ext>
                </a:extLst>
              </a:tr>
            </a:tbl>
          </a:graphicData>
        </a:graphic>
      </p:graphicFrame>
      <p:sp>
        <p:nvSpPr>
          <p:cNvPr id="3" name="TextBox 2">
            <a:extLst>
              <a:ext uri="{FF2B5EF4-FFF2-40B4-BE49-F238E27FC236}">
                <a16:creationId xmlns:a16="http://schemas.microsoft.com/office/drawing/2014/main" id="{93BF2BA1-E688-48E0-E884-827CB65311BF}"/>
              </a:ext>
            </a:extLst>
          </p:cNvPr>
          <p:cNvSpPr txBox="1"/>
          <p:nvPr/>
        </p:nvSpPr>
        <p:spPr>
          <a:xfrm>
            <a:off x="457200" y="4798316"/>
            <a:ext cx="914400" cy="914400"/>
          </a:xfrm>
          <a:prstGeom prst="rect">
            <a:avLst/>
          </a:prstGeom>
          <a:ln>
            <a:noFill/>
          </a:ln>
        </p:spPr>
        <p:txBody>
          <a:bodyPr vert="horz" wrap="none" lIns="45720" tIns="0" rIns="0" bIns="0" rtlCol="0">
            <a:noAutofit/>
          </a:bodyPr>
          <a:lstStyle/>
          <a:p>
            <a:pPr marL="342900" indent="-342900" algn="l">
              <a:buFont typeface="Arial" panose="020B0604020202020204" pitchFamily="34" charset="0"/>
              <a:buChar char="•"/>
            </a:pP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has small (2%) overestimates in Houston, constant through distribution</a:t>
            </a:r>
          </a:p>
          <a:p>
            <a:pPr marL="342900" indent="-342900" algn="l">
              <a:buFont typeface="Arial" panose="020B0604020202020204" pitchFamily="34" charset="0"/>
              <a:buChar char="•"/>
            </a:pPr>
            <a:endParaRPr lang="en-US" sz="2400" dirty="0">
              <a:solidFill>
                <a:schemeClr val="accent3"/>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7715791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66C1-FAFE-37C9-4F77-A9696BB3B7A9}"/>
              </a:ext>
            </a:extLst>
          </p:cNvPr>
          <p:cNvSpPr>
            <a:spLocks noGrp="1"/>
          </p:cNvSpPr>
          <p:nvPr>
            <p:ph type="title"/>
          </p:nvPr>
        </p:nvSpPr>
        <p:spPr/>
        <p:txBody>
          <a:bodyPr/>
          <a:lstStyle/>
          <a:p>
            <a:r>
              <a:rPr lang="en-US" dirty="0"/>
              <a:t>Houston Maximum MDA8 O</a:t>
            </a:r>
            <a:r>
              <a:rPr lang="en-US" baseline="-25000" dirty="0"/>
              <a:t>3</a:t>
            </a:r>
            <a:r>
              <a:rPr lang="en-US" dirty="0"/>
              <a:t>: Smoke O</a:t>
            </a:r>
            <a:r>
              <a:rPr lang="en-US" baseline="-25000" dirty="0"/>
              <a:t>3</a:t>
            </a:r>
            <a:r>
              <a:rPr lang="en-US" dirty="0"/>
              <a:t> Predictions</a:t>
            </a:r>
          </a:p>
        </p:txBody>
      </p:sp>
      <p:graphicFrame>
        <p:nvGraphicFramePr>
          <p:cNvPr id="4" name="Content Placeholder 3">
            <a:extLst>
              <a:ext uri="{FF2B5EF4-FFF2-40B4-BE49-F238E27FC236}">
                <a16:creationId xmlns:a16="http://schemas.microsoft.com/office/drawing/2014/main" id="{4F037597-B1AF-D28A-1BBE-35848D6882F7}"/>
              </a:ext>
            </a:extLst>
          </p:cNvPr>
          <p:cNvGraphicFramePr>
            <a:graphicFrameLocks noGrp="1"/>
          </p:cNvGraphicFramePr>
          <p:nvPr>
            <p:ph idx="1"/>
            <p:extLst>
              <p:ext uri="{D42A27DB-BD31-4B8C-83A1-F6EECF244321}">
                <p14:modId xmlns:p14="http://schemas.microsoft.com/office/powerpoint/2010/main" val="1898262921"/>
              </p:ext>
            </p:extLst>
          </p:nvPr>
        </p:nvGraphicFramePr>
        <p:xfrm>
          <a:off x="738554" y="1167531"/>
          <a:ext cx="10339755" cy="3291840"/>
        </p:xfrm>
        <a:graphic>
          <a:graphicData uri="http://schemas.openxmlformats.org/drawingml/2006/table">
            <a:tbl>
              <a:tblPr firstRow="1" firstCol="1" bandRow="1">
                <a:tableStyleId>{69012ECD-51FC-41F1-AA8D-1B2483CD663E}</a:tableStyleId>
              </a:tblPr>
              <a:tblGrid>
                <a:gridCol w="3446585">
                  <a:extLst>
                    <a:ext uri="{9D8B030D-6E8A-4147-A177-3AD203B41FA5}">
                      <a16:colId xmlns:a16="http://schemas.microsoft.com/office/drawing/2014/main" val="4266143797"/>
                    </a:ext>
                  </a:extLst>
                </a:gridCol>
                <a:gridCol w="3446585">
                  <a:extLst>
                    <a:ext uri="{9D8B030D-6E8A-4147-A177-3AD203B41FA5}">
                      <a16:colId xmlns:a16="http://schemas.microsoft.com/office/drawing/2014/main" val="2915349307"/>
                    </a:ext>
                  </a:extLst>
                </a:gridCol>
                <a:gridCol w="3446585">
                  <a:extLst>
                    <a:ext uri="{9D8B030D-6E8A-4147-A177-3AD203B41FA5}">
                      <a16:colId xmlns:a16="http://schemas.microsoft.com/office/drawing/2014/main" val="2959522391"/>
                    </a:ext>
                  </a:extLst>
                </a:gridCol>
              </a:tblGrid>
              <a:tr h="0">
                <a:tc>
                  <a:txBody>
                    <a:bodyPr/>
                    <a:lstStyle/>
                    <a:p>
                      <a:pPr marL="0" marR="0" algn="just">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Ambient </a:t>
                      </a:r>
                    </a:p>
                    <a:p>
                      <a:pPr marL="0" marR="0" algn="ctr">
                        <a:spcBef>
                          <a:spcPts val="0"/>
                        </a:spcBef>
                        <a:spcAft>
                          <a:spcPts val="0"/>
                        </a:spcAft>
                      </a:pPr>
                      <a:r>
                        <a:rPr lang="en-US" sz="2400" dirty="0">
                          <a:effectLst/>
                        </a:rPr>
                        <a:t>(</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CAMx</a:t>
                      </a:r>
                      <a:r>
                        <a:rPr lang="en-US" sz="2400" dirty="0">
                          <a:effectLst/>
                        </a:rPr>
                        <a:t> </a:t>
                      </a:r>
                    </a:p>
                    <a:p>
                      <a:pPr marL="0" marR="0" algn="ctr">
                        <a:spcBef>
                          <a:spcPts val="0"/>
                        </a:spcBef>
                        <a:spcAft>
                          <a:spcPts val="0"/>
                        </a:spcAft>
                      </a:pPr>
                      <a:r>
                        <a:rPr lang="en-US" sz="2400" dirty="0">
                          <a:effectLst/>
                        </a:rPr>
                        <a:t>(</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9806990"/>
                  </a:ext>
                </a:extLst>
              </a:tr>
              <a:tr h="0">
                <a:tc>
                  <a:txBody>
                    <a:bodyPr/>
                    <a:lstStyle/>
                    <a:p>
                      <a:pPr marL="0" marR="0" algn="just">
                        <a:spcBef>
                          <a:spcPts val="0"/>
                        </a:spcBef>
                        <a:spcAft>
                          <a:spcPts val="0"/>
                        </a:spcAft>
                      </a:pPr>
                      <a:r>
                        <a:rPr lang="en-US" sz="2400" dirty="0">
                          <a:effectLst/>
                        </a:rPr>
                        <a:t>Minimum</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9.4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11.0</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91445385"/>
                  </a:ext>
                </a:extLst>
              </a:tr>
              <a:tr h="0">
                <a:tc>
                  <a:txBody>
                    <a:bodyPr/>
                    <a:lstStyle/>
                    <a:p>
                      <a:pPr marL="0" marR="0" algn="just">
                        <a:spcBef>
                          <a:spcPts val="0"/>
                        </a:spcBef>
                        <a:spcAft>
                          <a:spcPts val="0"/>
                        </a:spcAft>
                      </a:pPr>
                      <a:r>
                        <a:rPr lang="en-US" sz="2400">
                          <a:effectLst/>
                        </a:rPr>
                        <a:t>25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12.7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12.9</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4202331"/>
                  </a:ext>
                </a:extLst>
              </a:tr>
              <a:tr h="0">
                <a:tc>
                  <a:txBody>
                    <a:bodyPr/>
                    <a:lstStyle/>
                    <a:p>
                      <a:pPr marL="0" marR="0" algn="just">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15.3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15.6</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59086633"/>
                  </a:ext>
                </a:extLst>
              </a:tr>
              <a:tr h="0">
                <a:tc>
                  <a:txBody>
                    <a:bodyPr/>
                    <a:lstStyle/>
                    <a:p>
                      <a:pPr marL="0" marR="0" algn="just">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15.6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15.8</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36041789"/>
                  </a:ext>
                </a:extLst>
              </a:tr>
              <a:tr h="0">
                <a:tc>
                  <a:txBody>
                    <a:bodyPr/>
                    <a:lstStyle/>
                    <a:p>
                      <a:pPr marL="0" marR="0" algn="just">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18.3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18.1</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60825404"/>
                  </a:ext>
                </a:extLst>
              </a:tr>
              <a:tr h="0">
                <a:tc>
                  <a:txBody>
                    <a:bodyPr/>
                    <a:lstStyle/>
                    <a:p>
                      <a:pPr marL="0" marR="0" algn="just">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21.5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21.8</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4253705"/>
                  </a:ext>
                </a:extLst>
              </a:tr>
              <a:tr h="0">
                <a:tc>
                  <a:txBody>
                    <a:bodyPr/>
                    <a:lstStyle/>
                    <a:p>
                      <a:pPr marL="0" marR="0" algn="just">
                        <a:spcBef>
                          <a:spcPts val="0"/>
                        </a:spcBef>
                        <a:spcAft>
                          <a:spcPts val="0"/>
                        </a:spcAft>
                      </a:pPr>
                      <a:r>
                        <a:rPr lang="en-US" sz="2400">
                          <a:effectLst/>
                        </a:rPr>
                        <a:t>Std. Dev.</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3.3</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93904366"/>
                  </a:ext>
                </a:extLst>
              </a:tr>
            </a:tbl>
          </a:graphicData>
        </a:graphic>
      </p:graphicFrame>
      <p:sp>
        <p:nvSpPr>
          <p:cNvPr id="3" name="TextBox 2">
            <a:extLst>
              <a:ext uri="{FF2B5EF4-FFF2-40B4-BE49-F238E27FC236}">
                <a16:creationId xmlns:a16="http://schemas.microsoft.com/office/drawing/2014/main" id="{979755E1-3335-11C6-E279-7066315003AE}"/>
              </a:ext>
            </a:extLst>
          </p:cNvPr>
          <p:cNvSpPr txBox="1"/>
          <p:nvPr/>
        </p:nvSpPr>
        <p:spPr>
          <a:xfrm>
            <a:off x="316523" y="4633556"/>
            <a:ext cx="11558953" cy="830997"/>
          </a:xfrm>
          <a:prstGeom prst="rect">
            <a:avLst/>
          </a:prstGeom>
          <a:noFill/>
          <a:ln>
            <a:noFill/>
          </a:ln>
        </p:spPr>
        <p:txBody>
          <a:bodyPr wrap="square">
            <a:spAutoFit/>
          </a:bodyPr>
          <a:lstStyle/>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Estimated smoke impacts are very similar in ambient data and </a:t>
            </a: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simulations (within 0.3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 except for minimum), suggesting </a:t>
            </a: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does a reasonable job</a:t>
            </a:r>
          </a:p>
        </p:txBody>
      </p:sp>
    </p:spTree>
    <p:extLst>
      <p:ext uri="{BB962C8B-B14F-4D97-AF65-F5344CB8AC3E}">
        <p14:creationId xmlns:p14="http://schemas.microsoft.com/office/powerpoint/2010/main" val="295908006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8AAD-91DB-B485-4826-395F618A1693}"/>
              </a:ext>
            </a:extLst>
          </p:cNvPr>
          <p:cNvSpPr>
            <a:spLocks noGrp="1"/>
          </p:cNvSpPr>
          <p:nvPr>
            <p:ph type="title"/>
          </p:nvPr>
        </p:nvSpPr>
        <p:spPr/>
        <p:txBody>
          <a:bodyPr/>
          <a:lstStyle/>
          <a:p>
            <a:r>
              <a:rPr lang="en-US" dirty="0"/>
              <a:t>Houston Background MDA8 O</a:t>
            </a:r>
            <a:r>
              <a:rPr lang="en-US" baseline="-25000" dirty="0"/>
              <a:t>3</a:t>
            </a:r>
          </a:p>
        </p:txBody>
      </p:sp>
      <p:pic>
        <p:nvPicPr>
          <p:cNvPr id="4" name="Content Placeholder 3" descr="Smooth function fits for Houston background MDA8 O3 using (a) only ambient data and (b) using CAMx data with an Is_Model factor variable.">
            <a:extLst>
              <a:ext uri="{FF2B5EF4-FFF2-40B4-BE49-F238E27FC236}">
                <a16:creationId xmlns:a16="http://schemas.microsoft.com/office/drawing/2014/main" id="{7648D90A-FDE2-8A70-B6CE-33919274D6CB}"/>
              </a:ext>
            </a:extLst>
          </p:cNvPr>
          <p:cNvPicPr>
            <a:picLocks noGrp="1" noChangeAspect="1"/>
          </p:cNvPicPr>
          <p:nvPr>
            <p:ph idx="1"/>
          </p:nvPr>
        </p:nvPicPr>
        <p:blipFill>
          <a:blip r:embed="rId2"/>
          <a:stretch>
            <a:fillRect/>
          </a:stretch>
        </p:blipFill>
        <p:spPr>
          <a:xfrm>
            <a:off x="457200" y="984615"/>
            <a:ext cx="9738860" cy="5322400"/>
          </a:xfrm>
          <a:prstGeom prst="rect">
            <a:avLst/>
          </a:prstGeom>
        </p:spPr>
      </p:pic>
      <p:sp>
        <p:nvSpPr>
          <p:cNvPr id="3" name="TextBox 2">
            <a:extLst>
              <a:ext uri="{FF2B5EF4-FFF2-40B4-BE49-F238E27FC236}">
                <a16:creationId xmlns:a16="http://schemas.microsoft.com/office/drawing/2014/main" id="{4A45B99E-456C-75D9-6266-0380E9A89AFF}"/>
              </a:ext>
            </a:extLst>
          </p:cNvPr>
          <p:cNvSpPr txBox="1"/>
          <p:nvPr/>
        </p:nvSpPr>
        <p:spPr>
          <a:xfrm>
            <a:off x="7889630" y="5076092"/>
            <a:ext cx="914400" cy="914400"/>
          </a:xfrm>
          <a:prstGeom prst="rect">
            <a:avLst/>
          </a:prstGeom>
          <a:ln>
            <a:noFill/>
          </a:ln>
        </p:spPr>
        <p:txBody>
          <a:bodyPr vert="horz" wrap="none" lIns="45720" tIns="0" rIns="0" bIns="0" rtlCol="0">
            <a:noAutofit/>
          </a:bodyPr>
          <a:lstStyle/>
          <a:p>
            <a:pPr marL="285750" indent="-285750" algn="l">
              <a:buFont typeface="Arial" panose="020B0604020202020204" pitchFamily="34" charset="0"/>
              <a:buChar char="•"/>
            </a:pPr>
            <a:r>
              <a:rPr lang="en-US" dirty="0" err="1">
                <a:solidFill>
                  <a:schemeClr val="accent3"/>
                </a:solidFill>
                <a:latin typeface="Roboto" panose="02000000000000000000" pitchFamily="2" charset="0"/>
                <a:ea typeface="Roboto" panose="02000000000000000000" pitchFamily="2" charset="0"/>
              </a:rPr>
              <a:t>Is_Model</a:t>
            </a:r>
            <a:r>
              <a:rPr lang="en-US" dirty="0">
                <a:solidFill>
                  <a:schemeClr val="accent3"/>
                </a:solidFill>
                <a:latin typeface="Roboto" panose="02000000000000000000" pitchFamily="2" charset="0"/>
                <a:ea typeface="Roboto" panose="02000000000000000000" pitchFamily="2" charset="0"/>
              </a:rPr>
              <a:t> variable highly significant</a:t>
            </a:r>
          </a:p>
          <a:p>
            <a:pPr marL="285750" indent="-285750" algn="l">
              <a:buFont typeface="Arial" panose="020B0604020202020204" pitchFamily="34" charset="0"/>
              <a:buChar char="•"/>
            </a:pPr>
            <a:r>
              <a:rPr lang="en-US" dirty="0">
                <a:solidFill>
                  <a:schemeClr val="accent3"/>
                </a:solidFill>
                <a:latin typeface="Roboto" panose="02000000000000000000" pitchFamily="2" charset="0"/>
                <a:ea typeface="Roboto" panose="02000000000000000000" pitchFamily="2" charset="0"/>
              </a:rPr>
              <a:t>But fits are similar</a:t>
            </a:r>
          </a:p>
          <a:p>
            <a:pPr marL="285750" indent="-285750" algn="l">
              <a:buFont typeface="Arial" panose="020B0604020202020204" pitchFamily="34" charset="0"/>
              <a:buChar char="•"/>
            </a:pPr>
            <a:r>
              <a:rPr lang="en-US" dirty="0" err="1">
                <a:solidFill>
                  <a:schemeClr val="accent3"/>
                </a:solidFill>
                <a:latin typeface="Roboto" panose="02000000000000000000" pitchFamily="2" charset="0"/>
                <a:ea typeface="Roboto" panose="02000000000000000000" pitchFamily="2" charset="0"/>
              </a:rPr>
              <a:t>Smoke_flag</a:t>
            </a:r>
            <a:r>
              <a:rPr lang="en-US" dirty="0">
                <a:solidFill>
                  <a:schemeClr val="accent3"/>
                </a:solidFill>
                <a:latin typeface="Roboto" panose="02000000000000000000" pitchFamily="2" charset="0"/>
                <a:ea typeface="Roboto" panose="02000000000000000000" pitchFamily="2" charset="0"/>
              </a:rPr>
              <a:t> coefficients similar </a:t>
            </a:r>
            <a:br>
              <a:rPr lang="en-US" dirty="0">
                <a:solidFill>
                  <a:schemeClr val="accent3"/>
                </a:solidFill>
                <a:latin typeface="Roboto" panose="02000000000000000000" pitchFamily="2" charset="0"/>
                <a:ea typeface="Roboto" panose="02000000000000000000" pitchFamily="2" charset="0"/>
              </a:rPr>
            </a:br>
            <a:r>
              <a:rPr lang="en-US" dirty="0">
                <a:solidFill>
                  <a:schemeClr val="accent3"/>
                </a:solidFill>
                <a:latin typeface="Roboto" panose="02000000000000000000" pitchFamily="2" charset="0"/>
                <a:ea typeface="Roboto" panose="02000000000000000000" pitchFamily="2" charset="0"/>
              </a:rPr>
              <a:t>(0.058 ambient, 0.063 </a:t>
            </a:r>
            <a:r>
              <a:rPr lang="en-US" dirty="0" err="1">
                <a:solidFill>
                  <a:schemeClr val="accent3"/>
                </a:solidFill>
                <a:latin typeface="Roboto" panose="02000000000000000000" pitchFamily="2" charset="0"/>
                <a:ea typeface="Roboto" panose="02000000000000000000" pitchFamily="2" charset="0"/>
              </a:rPr>
              <a:t>CAMx</a:t>
            </a:r>
            <a:r>
              <a:rPr lang="en-US" dirty="0">
                <a:solidFill>
                  <a:schemeClr val="accent3"/>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29712860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19EA-3986-400F-5889-1434BF378714}"/>
              </a:ext>
            </a:extLst>
          </p:cNvPr>
          <p:cNvSpPr>
            <a:spLocks noGrp="1"/>
          </p:cNvSpPr>
          <p:nvPr>
            <p:ph type="title"/>
          </p:nvPr>
        </p:nvSpPr>
        <p:spPr/>
        <p:txBody>
          <a:bodyPr/>
          <a:lstStyle/>
          <a:p>
            <a:r>
              <a:rPr lang="en-US" dirty="0"/>
              <a:t>Houston Background MDA8 O</a:t>
            </a:r>
            <a:r>
              <a:rPr lang="en-US" baseline="-25000" dirty="0"/>
              <a:t>3</a:t>
            </a:r>
            <a:r>
              <a:rPr lang="en-US" dirty="0"/>
              <a:t>: Total O</a:t>
            </a:r>
            <a:r>
              <a:rPr lang="en-US" baseline="-25000" dirty="0"/>
              <a:t>3</a:t>
            </a:r>
            <a:r>
              <a:rPr lang="en-US" dirty="0"/>
              <a:t> Predictions</a:t>
            </a:r>
          </a:p>
        </p:txBody>
      </p:sp>
      <p:graphicFrame>
        <p:nvGraphicFramePr>
          <p:cNvPr id="4" name="Content Placeholder 3">
            <a:extLst>
              <a:ext uri="{FF2B5EF4-FFF2-40B4-BE49-F238E27FC236}">
                <a16:creationId xmlns:a16="http://schemas.microsoft.com/office/drawing/2014/main" id="{790D58EB-4436-CE11-3A13-DD324ED1827C}"/>
              </a:ext>
            </a:extLst>
          </p:cNvPr>
          <p:cNvGraphicFramePr>
            <a:graphicFrameLocks noGrp="1"/>
          </p:cNvGraphicFramePr>
          <p:nvPr>
            <p:ph idx="1"/>
            <p:extLst>
              <p:ext uri="{D42A27DB-BD31-4B8C-83A1-F6EECF244321}">
                <p14:modId xmlns:p14="http://schemas.microsoft.com/office/powerpoint/2010/main" val="1114895227"/>
              </p:ext>
            </p:extLst>
          </p:nvPr>
        </p:nvGraphicFramePr>
        <p:xfrm>
          <a:off x="961292" y="1117165"/>
          <a:ext cx="10269416" cy="3291840"/>
        </p:xfrm>
        <a:graphic>
          <a:graphicData uri="http://schemas.openxmlformats.org/drawingml/2006/table">
            <a:tbl>
              <a:tblPr firstRow="1" firstCol="1" bandRow="1">
                <a:tableStyleId>{69012ECD-51FC-41F1-AA8D-1B2483CD663E}</a:tableStyleId>
              </a:tblPr>
              <a:tblGrid>
                <a:gridCol w="2567354">
                  <a:extLst>
                    <a:ext uri="{9D8B030D-6E8A-4147-A177-3AD203B41FA5}">
                      <a16:colId xmlns:a16="http://schemas.microsoft.com/office/drawing/2014/main" val="3663969876"/>
                    </a:ext>
                  </a:extLst>
                </a:gridCol>
                <a:gridCol w="2567354">
                  <a:extLst>
                    <a:ext uri="{9D8B030D-6E8A-4147-A177-3AD203B41FA5}">
                      <a16:colId xmlns:a16="http://schemas.microsoft.com/office/drawing/2014/main" val="3050879071"/>
                    </a:ext>
                  </a:extLst>
                </a:gridCol>
                <a:gridCol w="2567354">
                  <a:extLst>
                    <a:ext uri="{9D8B030D-6E8A-4147-A177-3AD203B41FA5}">
                      <a16:colId xmlns:a16="http://schemas.microsoft.com/office/drawing/2014/main" val="473232866"/>
                    </a:ext>
                  </a:extLst>
                </a:gridCol>
                <a:gridCol w="2567354">
                  <a:extLst>
                    <a:ext uri="{9D8B030D-6E8A-4147-A177-3AD203B41FA5}">
                      <a16:colId xmlns:a16="http://schemas.microsoft.com/office/drawing/2014/main" val="2930788638"/>
                    </a:ext>
                  </a:extLst>
                </a:gridCol>
              </a:tblGrid>
              <a:tr h="0">
                <a:tc>
                  <a:txBody>
                    <a:bodyPr/>
                    <a:lstStyle/>
                    <a:p>
                      <a:pPr marL="0" marR="0" algn="just">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Ambient (</a:t>
                      </a:r>
                      <a:r>
                        <a:rPr lang="en-US" sz="2400" dirty="0" err="1">
                          <a:effectLst/>
                        </a:rPr>
                        <a:t>ppbv</a:t>
                      </a:r>
                      <a:r>
                        <a:rPr lang="en-US" sz="2400" dirty="0">
                          <a:effectLst/>
                        </a:rPr>
                        <a:t>)</a:t>
                      </a:r>
                    </a:p>
                    <a:p>
                      <a:pPr marL="0" marR="0" algn="ctr">
                        <a:spcBef>
                          <a:spcPts val="0"/>
                        </a:spcBef>
                        <a:spcAft>
                          <a:spcPts val="0"/>
                        </a:spcAft>
                      </a:pPr>
                      <a:r>
                        <a:rPr lang="en-US" sz="2400" dirty="0">
                          <a:effectLst/>
                        </a:rPr>
                        <a:t>(</a:t>
                      </a:r>
                      <a:r>
                        <a:rPr lang="en-US" sz="2400" dirty="0" err="1">
                          <a:effectLst/>
                        </a:rPr>
                        <a:t>Is_Model</a:t>
                      </a:r>
                      <a:r>
                        <a:rPr lang="en-US" sz="2400" dirty="0">
                          <a:effectLst/>
                        </a:rPr>
                        <a:t> = 0)</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CAMx</a:t>
                      </a:r>
                      <a:r>
                        <a:rPr lang="en-US" sz="2400" dirty="0">
                          <a:effectLst/>
                        </a:rPr>
                        <a:t> (</a:t>
                      </a:r>
                      <a:r>
                        <a:rPr lang="en-US" sz="2400" dirty="0" err="1">
                          <a:effectLst/>
                        </a:rPr>
                        <a:t>ppbv</a:t>
                      </a:r>
                      <a:r>
                        <a:rPr lang="en-US" sz="2400" dirty="0">
                          <a:effectLst/>
                        </a:rPr>
                        <a:t>)</a:t>
                      </a:r>
                    </a:p>
                    <a:p>
                      <a:pPr marL="0" marR="0" algn="ctr">
                        <a:spcBef>
                          <a:spcPts val="0"/>
                        </a:spcBef>
                        <a:spcAft>
                          <a:spcPts val="0"/>
                        </a:spcAft>
                      </a:pPr>
                      <a:r>
                        <a:rPr lang="en-US" sz="2400" dirty="0">
                          <a:effectLst/>
                        </a:rPr>
                        <a:t>(</a:t>
                      </a:r>
                      <a:r>
                        <a:rPr lang="en-US" sz="2400" dirty="0" err="1">
                          <a:effectLst/>
                        </a:rPr>
                        <a:t>Is_Model</a:t>
                      </a:r>
                      <a:r>
                        <a:rPr lang="en-US" sz="2400" dirty="0">
                          <a:effectLst/>
                        </a:rPr>
                        <a:t> = 1)</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Difference</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41854584"/>
                  </a:ext>
                </a:extLst>
              </a:tr>
              <a:tr h="0">
                <a:tc>
                  <a:txBody>
                    <a:bodyPr/>
                    <a:lstStyle/>
                    <a:p>
                      <a:pPr marL="0" marR="0" algn="just">
                        <a:spcBef>
                          <a:spcPts val="0"/>
                        </a:spcBef>
                        <a:spcAft>
                          <a:spcPts val="0"/>
                        </a:spcAft>
                      </a:pPr>
                      <a:r>
                        <a:rPr lang="en-US" sz="2400">
                          <a:effectLst/>
                        </a:rPr>
                        <a:t>Minimum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16.4</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20.2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23%</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86989169"/>
                  </a:ext>
                </a:extLst>
              </a:tr>
              <a:tr h="0">
                <a:tc>
                  <a:txBody>
                    <a:bodyPr/>
                    <a:lstStyle/>
                    <a:p>
                      <a:pPr marL="0" marR="0" algn="just">
                        <a:spcBef>
                          <a:spcPts val="0"/>
                        </a:spcBef>
                        <a:spcAft>
                          <a:spcPts val="0"/>
                        </a:spcAft>
                      </a:pPr>
                      <a:r>
                        <a:rPr lang="en-US" sz="2400">
                          <a:effectLst/>
                        </a:rPr>
                        <a:t>25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23.9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28.9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21%</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80584431"/>
                  </a:ext>
                </a:extLst>
              </a:tr>
              <a:tr h="0">
                <a:tc>
                  <a:txBody>
                    <a:bodyPr/>
                    <a:lstStyle/>
                    <a:p>
                      <a:pPr marL="0" marR="0" algn="just">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28.9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35.5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23%</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27027524"/>
                  </a:ext>
                </a:extLst>
              </a:tr>
              <a:tr h="0">
                <a:tc>
                  <a:txBody>
                    <a:bodyPr/>
                    <a:lstStyle/>
                    <a:p>
                      <a:pPr marL="0" marR="0" algn="just">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31.0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37.6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21%</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8881911"/>
                  </a:ext>
                </a:extLst>
              </a:tr>
              <a:tr h="0">
                <a:tc>
                  <a:txBody>
                    <a:bodyPr/>
                    <a:lstStyle/>
                    <a:p>
                      <a:pPr marL="0" marR="0" algn="just">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37.2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45.4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22%</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68737876"/>
                  </a:ext>
                </a:extLst>
              </a:tr>
              <a:tr h="0">
                <a:tc>
                  <a:txBody>
                    <a:bodyPr/>
                    <a:lstStyle/>
                    <a:p>
                      <a:pPr marL="0" marR="0" algn="just">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57.6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67.0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16%</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29642985"/>
                  </a:ext>
                </a:extLst>
              </a:tr>
              <a:tr h="0">
                <a:tc>
                  <a:txBody>
                    <a:bodyPr/>
                    <a:lstStyle/>
                    <a:p>
                      <a:pPr marL="0" marR="0" algn="just">
                        <a:spcBef>
                          <a:spcPts val="0"/>
                        </a:spcBef>
                        <a:spcAft>
                          <a:spcPts val="0"/>
                        </a:spcAft>
                      </a:pPr>
                      <a:r>
                        <a:rPr lang="en-US" sz="2400">
                          <a:effectLst/>
                        </a:rPr>
                        <a:t>Std. Dev.</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9.1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11.0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highlight>
                            <a:srgbClr val="FFFF00"/>
                          </a:highligh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17139234"/>
                  </a:ext>
                </a:extLst>
              </a:tr>
            </a:tbl>
          </a:graphicData>
        </a:graphic>
      </p:graphicFrame>
      <p:sp>
        <p:nvSpPr>
          <p:cNvPr id="3" name="TextBox 2">
            <a:extLst>
              <a:ext uri="{FF2B5EF4-FFF2-40B4-BE49-F238E27FC236}">
                <a16:creationId xmlns:a16="http://schemas.microsoft.com/office/drawing/2014/main" id="{796C7E97-45EC-5833-D4CE-46F0C9DC507C}"/>
              </a:ext>
            </a:extLst>
          </p:cNvPr>
          <p:cNvSpPr txBox="1"/>
          <p:nvPr/>
        </p:nvSpPr>
        <p:spPr>
          <a:xfrm>
            <a:off x="316523" y="4773915"/>
            <a:ext cx="11558953" cy="830997"/>
          </a:xfrm>
          <a:prstGeom prst="rect">
            <a:avLst/>
          </a:prstGeom>
          <a:noFill/>
          <a:ln>
            <a:noFill/>
          </a:ln>
        </p:spPr>
        <p:txBody>
          <a:bodyPr wrap="square">
            <a:spAutoFit/>
          </a:bodyPr>
          <a:lstStyle/>
          <a:p>
            <a:pPr marL="342900" indent="-342900" algn="l">
              <a:buFont typeface="Arial" panose="020B0604020202020204" pitchFamily="34" charset="0"/>
              <a:buChar char="•"/>
            </a:pP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has large overestimates of background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in Houston, causing the </a:t>
            </a:r>
            <a:r>
              <a:rPr lang="en-US" sz="2400" dirty="0" err="1">
                <a:solidFill>
                  <a:schemeClr val="accent3"/>
                </a:solidFill>
                <a:latin typeface="Roboto" panose="02000000000000000000" pitchFamily="2" charset="0"/>
                <a:ea typeface="Roboto" panose="02000000000000000000" pitchFamily="2" charset="0"/>
              </a:rPr>
              <a:t>Is_Model</a:t>
            </a:r>
            <a:r>
              <a:rPr lang="en-US" sz="2400" dirty="0">
                <a:solidFill>
                  <a:schemeClr val="accent3"/>
                </a:solidFill>
                <a:latin typeface="Roboto" panose="02000000000000000000" pitchFamily="2" charset="0"/>
                <a:ea typeface="Roboto" panose="02000000000000000000" pitchFamily="2" charset="0"/>
              </a:rPr>
              <a:t> variable to be significant</a:t>
            </a:r>
          </a:p>
        </p:txBody>
      </p:sp>
    </p:spTree>
    <p:extLst>
      <p:ext uri="{BB962C8B-B14F-4D97-AF65-F5344CB8AC3E}">
        <p14:creationId xmlns:p14="http://schemas.microsoft.com/office/powerpoint/2010/main" val="222363350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19EA-3986-400F-5889-1434BF378714}"/>
              </a:ext>
            </a:extLst>
          </p:cNvPr>
          <p:cNvSpPr>
            <a:spLocks noGrp="1"/>
          </p:cNvSpPr>
          <p:nvPr>
            <p:ph type="title"/>
          </p:nvPr>
        </p:nvSpPr>
        <p:spPr/>
        <p:txBody>
          <a:bodyPr/>
          <a:lstStyle/>
          <a:p>
            <a:r>
              <a:rPr lang="en-US" dirty="0"/>
              <a:t>Houston Background MDA8 O</a:t>
            </a:r>
            <a:r>
              <a:rPr lang="en-US" baseline="-25000" dirty="0"/>
              <a:t>3</a:t>
            </a:r>
            <a:r>
              <a:rPr lang="en-US" dirty="0"/>
              <a:t>: Smoke O</a:t>
            </a:r>
            <a:r>
              <a:rPr lang="en-US" baseline="-25000" dirty="0"/>
              <a:t>3</a:t>
            </a:r>
            <a:r>
              <a:rPr lang="en-US" dirty="0"/>
              <a:t> Predictions</a:t>
            </a:r>
          </a:p>
        </p:txBody>
      </p:sp>
      <p:graphicFrame>
        <p:nvGraphicFramePr>
          <p:cNvPr id="7" name="Content Placeholder 6">
            <a:extLst>
              <a:ext uri="{FF2B5EF4-FFF2-40B4-BE49-F238E27FC236}">
                <a16:creationId xmlns:a16="http://schemas.microsoft.com/office/drawing/2014/main" id="{53178F92-6CA5-636E-CF1C-86BC9764A4A5}"/>
              </a:ext>
            </a:extLst>
          </p:cNvPr>
          <p:cNvGraphicFramePr>
            <a:graphicFrameLocks noGrp="1"/>
          </p:cNvGraphicFramePr>
          <p:nvPr>
            <p:ph idx="1"/>
            <p:extLst>
              <p:ext uri="{D42A27DB-BD31-4B8C-83A1-F6EECF244321}">
                <p14:modId xmlns:p14="http://schemas.microsoft.com/office/powerpoint/2010/main" val="387875966"/>
              </p:ext>
            </p:extLst>
          </p:nvPr>
        </p:nvGraphicFramePr>
        <p:xfrm>
          <a:off x="978877" y="1141010"/>
          <a:ext cx="10234245" cy="3291840"/>
        </p:xfrm>
        <a:graphic>
          <a:graphicData uri="http://schemas.openxmlformats.org/drawingml/2006/table">
            <a:tbl>
              <a:tblPr firstRow="1" firstCol="1" bandRow="1">
                <a:tableStyleId>{69012ECD-51FC-41F1-AA8D-1B2483CD663E}</a:tableStyleId>
              </a:tblPr>
              <a:tblGrid>
                <a:gridCol w="3411415">
                  <a:extLst>
                    <a:ext uri="{9D8B030D-6E8A-4147-A177-3AD203B41FA5}">
                      <a16:colId xmlns:a16="http://schemas.microsoft.com/office/drawing/2014/main" val="3653037380"/>
                    </a:ext>
                  </a:extLst>
                </a:gridCol>
                <a:gridCol w="3411415">
                  <a:extLst>
                    <a:ext uri="{9D8B030D-6E8A-4147-A177-3AD203B41FA5}">
                      <a16:colId xmlns:a16="http://schemas.microsoft.com/office/drawing/2014/main" val="3384081317"/>
                    </a:ext>
                  </a:extLst>
                </a:gridCol>
                <a:gridCol w="3411415">
                  <a:extLst>
                    <a:ext uri="{9D8B030D-6E8A-4147-A177-3AD203B41FA5}">
                      <a16:colId xmlns:a16="http://schemas.microsoft.com/office/drawing/2014/main" val="1488012014"/>
                    </a:ext>
                  </a:extLst>
                </a:gridCol>
              </a:tblGrid>
              <a:tr h="0">
                <a:tc>
                  <a:txBody>
                    <a:bodyPr/>
                    <a:lstStyle/>
                    <a:p>
                      <a:pPr marL="0" marR="0" algn="just">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mn-lt"/>
                        </a:rPr>
                        <a:t>Ambient</a:t>
                      </a:r>
                    </a:p>
                    <a:p>
                      <a:pPr marL="0" marR="0" algn="ctr">
                        <a:spcBef>
                          <a:spcPts val="0"/>
                        </a:spcBef>
                        <a:spcAft>
                          <a:spcPts val="0"/>
                        </a:spcAft>
                      </a:pPr>
                      <a:r>
                        <a:rPr lang="en-US" sz="2400" dirty="0">
                          <a:effectLst/>
                          <a:latin typeface="+mn-lt"/>
                        </a:rPr>
                        <a:t>(</a:t>
                      </a:r>
                      <a:r>
                        <a:rPr lang="en-US" sz="2400" dirty="0" err="1">
                          <a:effectLst/>
                          <a:latin typeface="+mn-lt"/>
                        </a:rPr>
                        <a:t>ppbv</a:t>
                      </a:r>
                      <a:r>
                        <a:rPr lang="en-US" sz="2400" dirty="0">
                          <a:effectLst/>
                          <a:latin typeface="+mn-lt"/>
                        </a:rPr>
                        <a:t>)</a:t>
                      </a:r>
                    </a:p>
                  </a:txBody>
                  <a:tcPr marL="68580" marR="68580" marT="0" marB="0"/>
                </a:tc>
                <a:tc>
                  <a:txBody>
                    <a:bodyPr/>
                    <a:lstStyle/>
                    <a:p>
                      <a:pPr marL="0" marR="0" algn="ctr">
                        <a:spcBef>
                          <a:spcPts val="0"/>
                        </a:spcBef>
                        <a:spcAft>
                          <a:spcPts val="0"/>
                        </a:spcAft>
                      </a:pPr>
                      <a:r>
                        <a:rPr lang="en-US" sz="2400" dirty="0" err="1">
                          <a:effectLst/>
                          <a:latin typeface="+mn-lt"/>
                        </a:rPr>
                        <a:t>CAMx</a:t>
                      </a:r>
                      <a:endParaRPr lang="en-US" sz="2400" dirty="0">
                        <a:effectLst/>
                        <a:latin typeface="+mn-lt"/>
                      </a:endParaRPr>
                    </a:p>
                    <a:p>
                      <a:pPr marL="0" marR="0" algn="ctr">
                        <a:spcBef>
                          <a:spcPts val="0"/>
                        </a:spcBef>
                        <a:spcAft>
                          <a:spcPts val="0"/>
                        </a:spcAft>
                      </a:pPr>
                      <a:r>
                        <a:rPr lang="en-US" sz="2400" dirty="0">
                          <a:effectLst/>
                          <a:latin typeface="+mn-lt"/>
                          <a:ea typeface="Times New Roman" panose="02020603050405020304" pitchFamily="18" charset="0"/>
                        </a:rPr>
                        <a:t>(</a:t>
                      </a:r>
                      <a:r>
                        <a:rPr lang="en-US" sz="2400" dirty="0" err="1">
                          <a:effectLst/>
                          <a:latin typeface="+mn-lt"/>
                          <a:ea typeface="Times New Roman" panose="02020603050405020304" pitchFamily="18" charset="0"/>
                        </a:rPr>
                        <a:t>ppbv</a:t>
                      </a:r>
                      <a:r>
                        <a:rPr lang="en-US" sz="2400" dirty="0">
                          <a:effectLst/>
                          <a:latin typeface="+mn-lt"/>
                          <a:ea typeface="Times New Roman" panose="02020603050405020304" pitchFamily="18" charset="0"/>
                        </a:rPr>
                        <a:t>)</a:t>
                      </a:r>
                    </a:p>
                  </a:txBody>
                  <a:tcPr marL="68580" marR="68580" marT="0" marB="0"/>
                </a:tc>
                <a:extLst>
                  <a:ext uri="{0D108BD9-81ED-4DB2-BD59-A6C34878D82A}">
                    <a16:rowId xmlns:a16="http://schemas.microsoft.com/office/drawing/2014/main" val="3601334392"/>
                  </a:ext>
                </a:extLst>
              </a:tr>
              <a:tr h="0">
                <a:tc>
                  <a:txBody>
                    <a:bodyPr/>
                    <a:lstStyle/>
                    <a:p>
                      <a:pPr marL="0" marR="0" algn="just">
                        <a:spcBef>
                          <a:spcPts val="0"/>
                        </a:spcBef>
                        <a:spcAft>
                          <a:spcPts val="0"/>
                        </a:spcAft>
                      </a:pPr>
                      <a:r>
                        <a:rPr lang="en-US" sz="2400">
                          <a:effectLst/>
                        </a:rPr>
                        <a:t>Minimum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8.4</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6260311"/>
                  </a:ext>
                </a:extLst>
              </a:tr>
              <a:tr h="0">
                <a:tc>
                  <a:txBody>
                    <a:bodyPr/>
                    <a:lstStyle/>
                    <a:p>
                      <a:pPr marL="0" marR="0" algn="just">
                        <a:spcBef>
                          <a:spcPts val="0"/>
                        </a:spcBef>
                        <a:spcAft>
                          <a:spcPts val="0"/>
                        </a:spcAft>
                      </a:pPr>
                      <a:r>
                        <a:rPr lang="en-US" sz="2400" dirty="0">
                          <a:effectLst/>
                        </a:rPr>
                        <a:t>25</a:t>
                      </a:r>
                      <a:r>
                        <a:rPr lang="en-US" sz="2400" baseline="30000" dirty="0">
                          <a:effectLst/>
                        </a:rPr>
                        <a:t>th</a:t>
                      </a:r>
                      <a:r>
                        <a:rPr lang="en-US" sz="2400" dirty="0">
                          <a:effectLst/>
                        </a:rPr>
                        <a:t> Percentile</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8.1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10.1</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56790083"/>
                  </a:ext>
                </a:extLst>
              </a:tr>
              <a:tr h="0">
                <a:tc>
                  <a:txBody>
                    <a:bodyPr/>
                    <a:lstStyle/>
                    <a:p>
                      <a:pPr marL="0" marR="0" algn="just">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9.2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11.1</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99057301"/>
                  </a:ext>
                </a:extLst>
              </a:tr>
              <a:tr h="0">
                <a:tc>
                  <a:txBody>
                    <a:bodyPr/>
                    <a:lstStyle/>
                    <a:p>
                      <a:pPr marL="0" marR="0" algn="just">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9.7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11.6</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03862672"/>
                  </a:ext>
                </a:extLst>
              </a:tr>
              <a:tr h="0">
                <a:tc>
                  <a:txBody>
                    <a:bodyPr/>
                    <a:lstStyle/>
                    <a:p>
                      <a:pPr marL="0" marR="0" algn="just">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10.9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13.0</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168329"/>
                  </a:ext>
                </a:extLst>
              </a:tr>
              <a:tr h="0">
                <a:tc>
                  <a:txBody>
                    <a:bodyPr/>
                    <a:lstStyle/>
                    <a:p>
                      <a:pPr marL="0" marR="0" algn="just">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16.1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18.1</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98573223"/>
                  </a:ext>
                </a:extLst>
              </a:tr>
              <a:tr h="0">
                <a:tc>
                  <a:txBody>
                    <a:bodyPr/>
                    <a:lstStyle/>
                    <a:p>
                      <a:pPr marL="0" marR="0" algn="just">
                        <a:spcBef>
                          <a:spcPts val="0"/>
                        </a:spcBef>
                        <a:spcAft>
                          <a:spcPts val="0"/>
                        </a:spcAft>
                      </a:pPr>
                      <a:r>
                        <a:rPr lang="en-US" sz="2400">
                          <a:effectLst/>
                        </a:rPr>
                        <a:t>Std. Dev.</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2.3</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46503223"/>
                  </a:ext>
                </a:extLst>
              </a:tr>
            </a:tbl>
          </a:graphicData>
        </a:graphic>
      </p:graphicFrame>
      <p:sp>
        <p:nvSpPr>
          <p:cNvPr id="3" name="TextBox 2">
            <a:extLst>
              <a:ext uri="{FF2B5EF4-FFF2-40B4-BE49-F238E27FC236}">
                <a16:creationId xmlns:a16="http://schemas.microsoft.com/office/drawing/2014/main" id="{0ECF3DA8-756A-120D-7C3C-F4D217BC304B}"/>
              </a:ext>
            </a:extLst>
          </p:cNvPr>
          <p:cNvSpPr txBox="1"/>
          <p:nvPr/>
        </p:nvSpPr>
        <p:spPr>
          <a:xfrm>
            <a:off x="316522" y="4695935"/>
            <a:ext cx="11558953" cy="1569660"/>
          </a:xfrm>
          <a:prstGeom prst="rect">
            <a:avLst/>
          </a:prstGeom>
          <a:noFill/>
          <a:ln>
            <a:noFill/>
          </a:ln>
        </p:spPr>
        <p:txBody>
          <a:bodyPr wrap="square">
            <a:spAutoFit/>
          </a:bodyPr>
          <a:lstStyle/>
          <a:p>
            <a:pPr marL="342900" indent="-342900" algn="l">
              <a:buFont typeface="Arial" panose="020B0604020202020204" pitchFamily="34" charset="0"/>
              <a:buChar char="•"/>
            </a:pP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predicts 2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 more background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impact of smoke in Houston than in ambient data</a:t>
            </a:r>
          </a:p>
          <a:p>
            <a:pPr marL="342900" indent="-342900" algn="l">
              <a:buFont typeface="Arial" panose="020B0604020202020204" pitchFamily="34" charset="0"/>
              <a:buChar char="•"/>
            </a:pP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suggests a net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increase of 4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 when the smoke enters the city, ambient data suggests 6 </a:t>
            </a:r>
            <a:r>
              <a:rPr lang="en-US" sz="2400" dirty="0" err="1">
                <a:solidFill>
                  <a:schemeClr val="accent3"/>
                </a:solidFill>
                <a:latin typeface="Roboto" panose="02000000000000000000" pitchFamily="2" charset="0"/>
                <a:ea typeface="Roboto" panose="02000000000000000000" pitchFamily="2" charset="0"/>
              </a:rPr>
              <a:t>ppbv</a:t>
            </a:r>
            <a:endParaRPr lang="en-US" sz="2400" dirty="0">
              <a:solidFill>
                <a:schemeClr val="accent3"/>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8621355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10AD-FA56-4020-33EE-07FCCC92ECFB}"/>
              </a:ext>
            </a:extLst>
          </p:cNvPr>
          <p:cNvSpPr>
            <a:spLocks noGrp="1"/>
          </p:cNvSpPr>
          <p:nvPr>
            <p:ph type="title"/>
          </p:nvPr>
        </p:nvSpPr>
        <p:spPr/>
        <p:txBody>
          <a:bodyPr/>
          <a:lstStyle/>
          <a:p>
            <a:r>
              <a:rPr lang="en-US" dirty="0"/>
              <a:t>El Paso Maximum MDA8 O</a:t>
            </a:r>
            <a:r>
              <a:rPr lang="en-US" baseline="-25000" dirty="0"/>
              <a:t>3</a:t>
            </a:r>
            <a:r>
              <a:rPr lang="en-US" dirty="0"/>
              <a:t>: Smoke O</a:t>
            </a:r>
            <a:r>
              <a:rPr lang="en-US" baseline="-25000" dirty="0"/>
              <a:t>3</a:t>
            </a:r>
            <a:r>
              <a:rPr lang="en-US" dirty="0"/>
              <a:t> Predictions</a:t>
            </a:r>
          </a:p>
        </p:txBody>
      </p:sp>
      <p:graphicFrame>
        <p:nvGraphicFramePr>
          <p:cNvPr id="4" name="Content Placeholder 3">
            <a:extLst>
              <a:ext uri="{FF2B5EF4-FFF2-40B4-BE49-F238E27FC236}">
                <a16:creationId xmlns:a16="http://schemas.microsoft.com/office/drawing/2014/main" id="{1950F381-2388-7D2F-9230-4CE1543FB222}"/>
              </a:ext>
            </a:extLst>
          </p:cNvPr>
          <p:cNvGraphicFramePr>
            <a:graphicFrameLocks noGrp="1"/>
          </p:cNvGraphicFramePr>
          <p:nvPr>
            <p:ph idx="1"/>
          </p:nvPr>
        </p:nvGraphicFramePr>
        <p:xfrm>
          <a:off x="1371600" y="975324"/>
          <a:ext cx="9144000" cy="3291840"/>
        </p:xfrm>
        <a:graphic>
          <a:graphicData uri="http://schemas.openxmlformats.org/drawingml/2006/table">
            <a:tbl>
              <a:tblPr firstRow="1" firstCol="1" bandRow="1">
                <a:tableStyleId>{69012ECD-51FC-41F1-AA8D-1B2483CD663E}</a:tableStyleId>
              </a:tblPr>
              <a:tblGrid>
                <a:gridCol w="3048000">
                  <a:extLst>
                    <a:ext uri="{9D8B030D-6E8A-4147-A177-3AD203B41FA5}">
                      <a16:colId xmlns:a16="http://schemas.microsoft.com/office/drawing/2014/main" val="1686344615"/>
                    </a:ext>
                  </a:extLst>
                </a:gridCol>
                <a:gridCol w="3048000">
                  <a:extLst>
                    <a:ext uri="{9D8B030D-6E8A-4147-A177-3AD203B41FA5}">
                      <a16:colId xmlns:a16="http://schemas.microsoft.com/office/drawing/2014/main" val="2386374772"/>
                    </a:ext>
                  </a:extLst>
                </a:gridCol>
                <a:gridCol w="3048000">
                  <a:extLst>
                    <a:ext uri="{9D8B030D-6E8A-4147-A177-3AD203B41FA5}">
                      <a16:colId xmlns:a16="http://schemas.microsoft.com/office/drawing/2014/main" val="833896019"/>
                    </a:ext>
                  </a:extLst>
                </a:gridCol>
              </a:tblGrid>
              <a:tr h="0">
                <a:tc>
                  <a:txBody>
                    <a:bodyPr/>
                    <a:lstStyle/>
                    <a:p>
                      <a:pPr marL="0" marR="0" algn="just">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mn-lt"/>
                        </a:rPr>
                        <a:t>Ambient</a:t>
                      </a:r>
                    </a:p>
                    <a:p>
                      <a:pPr marL="0" marR="0" algn="ctr">
                        <a:spcBef>
                          <a:spcPts val="0"/>
                        </a:spcBef>
                        <a:spcAft>
                          <a:spcPts val="0"/>
                        </a:spcAft>
                      </a:pPr>
                      <a:r>
                        <a:rPr lang="en-US" sz="2400" dirty="0">
                          <a:effectLst/>
                          <a:latin typeface="+mn-lt"/>
                          <a:ea typeface="Times New Roman" panose="02020603050405020304" pitchFamily="18" charset="0"/>
                        </a:rPr>
                        <a:t>(</a:t>
                      </a:r>
                      <a:r>
                        <a:rPr lang="en-US" sz="2400" dirty="0" err="1">
                          <a:effectLst/>
                          <a:latin typeface="+mn-lt"/>
                          <a:ea typeface="Times New Roman" panose="02020603050405020304" pitchFamily="18" charset="0"/>
                        </a:rPr>
                        <a:t>ppbv</a:t>
                      </a:r>
                      <a:r>
                        <a:rPr lang="en-US" sz="2400" dirty="0">
                          <a:effectLst/>
                          <a:latin typeface="+mn-lt"/>
                          <a:ea typeface="Times New Roman" panose="02020603050405020304" pitchFamily="18" charset="0"/>
                        </a:rPr>
                        <a:t>)</a:t>
                      </a:r>
                    </a:p>
                  </a:txBody>
                  <a:tcPr marL="68580" marR="68580" marT="0" marB="0"/>
                </a:tc>
                <a:tc>
                  <a:txBody>
                    <a:bodyPr/>
                    <a:lstStyle/>
                    <a:p>
                      <a:pPr marL="0" marR="0" algn="ctr">
                        <a:spcBef>
                          <a:spcPts val="0"/>
                        </a:spcBef>
                        <a:spcAft>
                          <a:spcPts val="0"/>
                        </a:spcAft>
                      </a:pPr>
                      <a:r>
                        <a:rPr lang="en-US" sz="2400" dirty="0" err="1">
                          <a:effectLst/>
                          <a:latin typeface="+mn-lt"/>
                        </a:rPr>
                        <a:t>CAMx</a:t>
                      </a:r>
                      <a:endParaRPr lang="en-US" sz="2400" dirty="0">
                        <a:effectLst/>
                        <a:latin typeface="+mn-lt"/>
                      </a:endParaRPr>
                    </a:p>
                    <a:p>
                      <a:pPr marL="0" marR="0" algn="ctr">
                        <a:spcBef>
                          <a:spcPts val="0"/>
                        </a:spcBef>
                        <a:spcAft>
                          <a:spcPts val="0"/>
                        </a:spcAft>
                      </a:pPr>
                      <a:r>
                        <a:rPr lang="en-US" sz="2400" dirty="0">
                          <a:effectLst/>
                          <a:latin typeface="+mn-lt"/>
                          <a:ea typeface="Times New Roman" panose="02020603050405020304" pitchFamily="18" charset="0"/>
                        </a:rPr>
                        <a:t>(</a:t>
                      </a:r>
                      <a:r>
                        <a:rPr lang="en-US" sz="2400" dirty="0" err="1">
                          <a:effectLst/>
                          <a:latin typeface="+mn-lt"/>
                          <a:ea typeface="Times New Roman" panose="02020603050405020304" pitchFamily="18" charset="0"/>
                        </a:rPr>
                        <a:t>ppbv</a:t>
                      </a:r>
                      <a:r>
                        <a:rPr lang="en-US" sz="2400" dirty="0">
                          <a:effectLst/>
                          <a:latin typeface="+mn-lt"/>
                          <a:ea typeface="Times New Roman" panose="02020603050405020304" pitchFamily="18" charset="0"/>
                        </a:rPr>
                        <a:t>)</a:t>
                      </a:r>
                    </a:p>
                  </a:txBody>
                  <a:tcPr marL="68580" marR="68580" marT="0" marB="0"/>
                </a:tc>
                <a:extLst>
                  <a:ext uri="{0D108BD9-81ED-4DB2-BD59-A6C34878D82A}">
                    <a16:rowId xmlns:a16="http://schemas.microsoft.com/office/drawing/2014/main" val="1631966380"/>
                  </a:ext>
                </a:extLst>
              </a:tr>
              <a:tr h="0">
                <a:tc>
                  <a:txBody>
                    <a:bodyPr/>
                    <a:lstStyle/>
                    <a:p>
                      <a:pPr marL="0" marR="0" algn="just">
                        <a:spcBef>
                          <a:spcPts val="0"/>
                        </a:spcBef>
                        <a:spcAft>
                          <a:spcPts val="0"/>
                        </a:spcAft>
                      </a:pPr>
                      <a:r>
                        <a:rPr lang="en-US" sz="2400">
                          <a:effectLst/>
                        </a:rPr>
                        <a:t>Minimum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2.5</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46459914"/>
                  </a:ext>
                </a:extLst>
              </a:tr>
              <a:tr h="0">
                <a:tc>
                  <a:txBody>
                    <a:bodyPr/>
                    <a:lstStyle/>
                    <a:p>
                      <a:pPr marL="0" marR="0" algn="just">
                        <a:spcBef>
                          <a:spcPts val="0"/>
                        </a:spcBef>
                        <a:spcAft>
                          <a:spcPts val="0"/>
                        </a:spcAft>
                      </a:pPr>
                      <a:r>
                        <a:rPr lang="en-US" sz="2400">
                          <a:effectLst/>
                        </a:rPr>
                        <a:t>25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3.7</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13730560"/>
                  </a:ext>
                </a:extLst>
              </a:tr>
              <a:tr h="0">
                <a:tc>
                  <a:txBody>
                    <a:bodyPr/>
                    <a:lstStyle/>
                    <a:p>
                      <a:pPr marL="0" marR="0" algn="just">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3.9</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88955846"/>
                  </a:ext>
                </a:extLst>
              </a:tr>
              <a:tr h="0">
                <a:tc>
                  <a:txBody>
                    <a:bodyPr/>
                    <a:lstStyle/>
                    <a:p>
                      <a:pPr marL="0" marR="0" algn="just">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4.3</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4.0</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66645"/>
                  </a:ext>
                </a:extLst>
              </a:tr>
              <a:tr h="0">
                <a:tc>
                  <a:txBody>
                    <a:bodyPr/>
                    <a:lstStyle/>
                    <a:p>
                      <a:pPr marL="0" marR="0" algn="just">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4.4</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28739866"/>
                  </a:ext>
                </a:extLst>
              </a:tr>
              <a:tr h="0">
                <a:tc>
                  <a:txBody>
                    <a:bodyPr/>
                    <a:lstStyle/>
                    <a:p>
                      <a:pPr marL="0" marR="0" algn="just">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5.2</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76610674"/>
                  </a:ext>
                </a:extLst>
              </a:tr>
              <a:tr h="0">
                <a:tc>
                  <a:txBody>
                    <a:bodyPr/>
                    <a:lstStyle/>
                    <a:p>
                      <a:pPr marL="0" marR="0" algn="just">
                        <a:spcBef>
                          <a:spcPts val="0"/>
                        </a:spcBef>
                        <a:spcAft>
                          <a:spcPts val="0"/>
                        </a:spcAft>
                      </a:pPr>
                      <a:r>
                        <a:rPr lang="en-US" sz="2400">
                          <a:effectLst/>
                        </a:rPr>
                        <a:t>Std. Dev.</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0.8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0.8</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68219371"/>
                  </a:ext>
                </a:extLst>
              </a:tr>
            </a:tbl>
          </a:graphicData>
        </a:graphic>
      </p:graphicFrame>
      <p:sp>
        <p:nvSpPr>
          <p:cNvPr id="3" name="TextBox 2">
            <a:extLst>
              <a:ext uri="{FF2B5EF4-FFF2-40B4-BE49-F238E27FC236}">
                <a16:creationId xmlns:a16="http://schemas.microsoft.com/office/drawing/2014/main" id="{F1CBFA87-45EF-64D1-BA1E-F4CB7189D277}"/>
              </a:ext>
            </a:extLst>
          </p:cNvPr>
          <p:cNvSpPr txBox="1"/>
          <p:nvPr/>
        </p:nvSpPr>
        <p:spPr>
          <a:xfrm>
            <a:off x="457200" y="4364563"/>
            <a:ext cx="914400" cy="1004606"/>
          </a:xfrm>
          <a:prstGeom prst="rect">
            <a:avLst/>
          </a:prstGeom>
          <a:ln>
            <a:noFill/>
          </a:ln>
        </p:spPr>
        <p:txBody>
          <a:bodyPr vert="horz" wrap="none" lIns="45720" tIns="0" rIns="0" bIns="0" rtlCol="0">
            <a:noAutofit/>
          </a:bodyPr>
          <a:lstStyle/>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Estimated smoke impacts are very similar in ambient data and </a:t>
            </a: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simulations</a:t>
            </a:r>
            <a:br>
              <a:rPr lang="en-US" sz="2400" dirty="0">
                <a:solidFill>
                  <a:schemeClr val="accent3"/>
                </a:solidFill>
                <a:latin typeface="Roboto" panose="02000000000000000000" pitchFamily="2" charset="0"/>
                <a:ea typeface="Roboto" panose="02000000000000000000" pitchFamily="2" charset="0"/>
              </a:rPr>
            </a:br>
            <a:r>
              <a:rPr lang="en-US" sz="2400" dirty="0">
                <a:solidFill>
                  <a:schemeClr val="accent3"/>
                </a:solidFill>
                <a:latin typeface="Roboto" panose="02000000000000000000" pitchFamily="2" charset="0"/>
                <a:ea typeface="Roboto" panose="02000000000000000000" pitchFamily="2" charset="0"/>
              </a:rPr>
              <a:t>(within 0.4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a:t>
            </a:r>
          </a:p>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This, plus similarity of the smooth function fits and the </a:t>
            </a:r>
            <a:r>
              <a:rPr lang="en-US" sz="2400" dirty="0" err="1">
                <a:solidFill>
                  <a:schemeClr val="accent3"/>
                </a:solidFill>
                <a:latin typeface="Roboto" panose="02000000000000000000" pitchFamily="2" charset="0"/>
                <a:ea typeface="Roboto" panose="02000000000000000000" pitchFamily="2" charset="0"/>
              </a:rPr>
              <a:t>smoke_flag</a:t>
            </a:r>
            <a:r>
              <a:rPr lang="en-US" sz="2400" dirty="0">
                <a:solidFill>
                  <a:schemeClr val="accent3"/>
                </a:solidFill>
                <a:latin typeface="Roboto" panose="02000000000000000000" pitchFamily="2" charset="0"/>
                <a:ea typeface="Roboto" panose="02000000000000000000" pitchFamily="2" charset="0"/>
              </a:rPr>
              <a:t> coefficient, </a:t>
            </a:r>
            <a:br>
              <a:rPr lang="en-US" sz="2400" dirty="0">
                <a:solidFill>
                  <a:schemeClr val="accent3"/>
                </a:solidFill>
                <a:latin typeface="Roboto" panose="02000000000000000000" pitchFamily="2" charset="0"/>
                <a:ea typeface="Roboto" panose="02000000000000000000" pitchFamily="2" charset="0"/>
              </a:rPr>
            </a:br>
            <a:r>
              <a:rPr lang="en-US" sz="2400" dirty="0">
                <a:solidFill>
                  <a:schemeClr val="accent3"/>
                </a:solidFill>
                <a:latin typeface="Roboto" panose="02000000000000000000" pitchFamily="2" charset="0"/>
                <a:ea typeface="Roboto" panose="02000000000000000000" pitchFamily="2" charset="0"/>
              </a:rPr>
              <a:t>suggest </a:t>
            </a: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does a reasonable job modeling the impact of smoke on </a:t>
            </a:r>
            <a:br>
              <a:rPr lang="en-US" sz="2400" dirty="0">
                <a:solidFill>
                  <a:schemeClr val="accent3"/>
                </a:solidFill>
                <a:latin typeface="Roboto" panose="02000000000000000000" pitchFamily="2" charset="0"/>
                <a:ea typeface="Roboto" panose="02000000000000000000" pitchFamily="2" charset="0"/>
              </a:rPr>
            </a:br>
            <a:r>
              <a:rPr lang="en-US" sz="2400" dirty="0">
                <a:solidFill>
                  <a:schemeClr val="accent3"/>
                </a:solidFill>
                <a:latin typeface="Roboto" panose="02000000000000000000" pitchFamily="2" charset="0"/>
                <a:ea typeface="Roboto" panose="02000000000000000000" pitchFamily="2" charset="0"/>
              </a:rPr>
              <a:t>maximum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in El Paso, even while underestimating the absolute values</a:t>
            </a:r>
          </a:p>
        </p:txBody>
      </p:sp>
    </p:spTree>
    <p:extLst>
      <p:ext uri="{BB962C8B-B14F-4D97-AF65-F5344CB8AC3E}">
        <p14:creationId xmlns:p14="http://schemas.microsoft.com/office/powerpoint/2010/main" val="209063141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8BBD-636C-EE88-DD81-088430759B37}"/>
              </a:ext>
            </a:extLst>
          </p:cNvPr>
          <p:cNvSpPr>
            <a:spLocks noGrp="1"/>
          </p:cNvSpPr>
          <p:nvPr>
            <p:ph type="title"/>
          </p:nvPr>
        </p:nvSpPr>
        <p:spPr/>
        <p:txBody>
          <a:bodyPr/>
          <a:lstStyle/>
          <a:p>
            <a:r>
              <a:rPr lang="en-US" dirty="0"/>
              <a:t>El Paso Background MDA8 O</a:t>
            </a:r>
            <a:r>
              <a:rPr lang="en-US" baseline="-25000" dirty="0"/>
              <a:t>3</a:t>
            </a:r>
            <a:r>
              <a:rPr lang="en-US" dirty="0"/>
              <a:t>: Smoke O</a:t>
            </a:r>
            <a:r>
              <a:rPr lang="en-US" baseline="-25000" dirty="0"/>
              <a:t>3</a:t>
            </a:r>
            <a:r>
              <a:rPr lang="en-US" dirty="0"/>
              <a:t> Predictions</a:t>
            </a:r>
          </a:p>
        </p:txBody>
      </p:sp>
      <p:graphicFrame>
        <p:nvGraphicFramePr>
          <p:cNvPr id="4" name="Content Placeholder 3">
            <a:extLst>
              <a:ext uri="{FF2B5EF4-FFF2-40B4-BE49-F238E27FC236}">
                <a16:creationId xmlns:a16="http://schemas.microsoft.com/office/drawing/2014/main" id="{04C45226-A6BA-21C2-0175-B978AC7F3CCE}"/>
              </a:ext>
            </a:extLst>
          </p:cNvPr>
          <p:cNvGraphicFramePr>
            <a:graphicFrameLocks noGrp="1"/>
          </p:cNvGraphicFramePr>
          <p:nvPr>
            <p:ph idx="1"/>
          </p:nvPr>
        </p:nvGraphicFramePr>
        <p:xfrm>
          <a:off x="1776046" y="1175311"/>
          <a:ext cx="8639907" cy="3291840"/>
        </p:xfrm>
        <a:graphic>
          <a:graphicData uri="http://schemas.openxmlformats.org/drawingml/2006/table">
            <a:tbl>
              <a:tblPr firstRow="1" firstCol="1" bandRow="1">
                <a:tableStyleId>{69012ECD-51FC-41F1-AA8D-1B2483CD663E}</a:tableStyleId>
              </a:tblPr>
              <a:tblGrid>
                <a:gridCol w="2879969">
                  <a:extLst>
                    <a:ext uri="{9D8B030D-6E8A-4147-A177-3AD203B41FA5}">
                      <a16:colId xmlns:a16="http://schemas.microsoft.com/office/drawing/2014/main" val="3916056403"/>
                    </a:ext>
                  </a:extLst>
                </a:gridCol>
                <a:gridCol w="2879969">
                  <a:extLst>
                    <a:ext uri="{9D8B030D-6E8A-4147-A177-3AD203B41FA5}">
                      <a16:colId xmlns:a16="http://schemas.microsoft.com/office/drawing/2014/main" val="2218944917"/>
                    </a:ext>
                  </a:extLst>
                </a:gridCol>
                <a:gridCol w="2879969">
                  <a:extLst>
                    <a:ext uri="{9D8B030D-6E8A-4147-A177-3AD203B41FA5}">
                      <a16:colId xmlns:a16="http://schemas.microsoft.com/office/drawing/2014/main" val="2040111701"/>
                    </a:ext>
                  </a:extLst>
                </a:gridCol>
              </a:tblGrid>
              <a:tr h="0">
                <a:tc>
                  <a:txBody>
                    <a:bodyPr/>
                    <a:lstStyle/>
                    <a:p>
                      <a:pPr marL="0" marR="0" algn="just">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mn-lt"/>
                        </a:rPr>
                        <a:t>Ambient</a:t>
                      </a:r>
                    </a:p>
                    <a:p>
                      <a:pPr marL="0" marR="0" algn="ctr">
                        <a:spcBef>
                          <a:spcPts val="0"/>
                        </a:spcBef>
                        <a:spcAft>
                          <a:spcPts val="0"/>
                        </a:spcAft>
                      </a:pPr>
                      <a:r>
                        <a:rPr lang="en-US" sz="2400" dirty="0">
                          <a:effectLst/>
                          <a:latin typeface="+mn-lt"/>
                          <a:ea typeface="Times New Roman" panose="02020603050405020304" pitchFamily="18" charset="0"/>
                        </a:rPr>
                        <a:t>(</a:t>
                      </a:r>
                      <a:r>
                        <a:rPr lang="en-US" sz="2400" dirty="0" err="1">
                          <a:effectLst/>
                          <a:latin typeface="+mn-lt"/>
                          <a:ea typeface="Times New Roman" panose="02020603050405020304" pitchFamily="18" charset="0"/>
                        </a:rPr>
                        <a:t>ppbv</a:t>
                      </a:r>
                      <a:r>
                        <a:rPr lang="en-US" sz="2400" dirty="0">
                          <a:effectLst/>
                          <a:latin typeface="+mn-lt"/>
                          <a:ea typeface="Times New Roman" panose="02020603050405020304" pitchFamily="18" charset="0"/>
                        </a:rPr>
                        <a:t>)</a:t>
                      </a:r>
                    </a:p>
                  </a:txBody>
                  <a:tcPr marL="68580" marR="68580" marT="0" marB="0"/>
                </a:tc>
                <a:tc>
                  <a:txBody>
                    <a:bodyPr/>
                    <a:lstStyle/>
                    <a:p>
                      <a:pPr marL="0" marR="0" algn="ctr">
                        <a:spcBef>
                          <a:spcPts val="0"/>
                        </a:spcBef>
                        <a:spcAft>
                          <a:spcPts val="0"/>
                        </a:spcAft>
                      </a:pPr>
                      <a:r>
                        <a:rPr lang="en-US" sz="2400" dirty="0" err="1">
                          <a:effectLst/>
                          <a:latin typeface="+mn-lt"/>
                        </a:rPr>
                        <a:t>CAMx</a:t>
                      </a:r>
                      <a:endParaRPr lang="en-US" sz="2400" dirty="0">
                        <a:effectLst/>
                        <a:latin typeface="+mn-lt"/>
                      </a:endParaRPr>
                    </a:p>
                    <a:p>
                      <a:pPr marL="0" marR="0" algn="ctr">
                        <a:spcBef>
                          <a:spcPts val="0"/>
                        </a:spcBef>
                        <a:spcAft>
                          <a:spcPts val="0"/>
                        </a:spcAft>
                      </a:pPr>
                      <a:r>
                        <a:rPr lang="en-US" sz="2400" dirty="0">
                          <a:effectLst/>
                          <a:latin typeface="+mn-lt"/>
                          <a:ea typeface="Times New Roman" panose="02020603050405020304" pitchFamily="18" charset="0"/>
                        </a:rPr>
                        <a:t>(</a:t>
                      </a:r>
                      <a:r>
                        <a:rPr lang="en-US" sz="2400" dirty="0" err="1">
                          <a:effectLst/>
                          <a:latin typeface="+mn-lt"/>
                          <a:ea typeface="Times New Roman" panose="02020603050405020304" pitchFamily="18" charset="0"/>
                        </a:rPr>
                        <a:t>ppbv</a:t>
                      </a:r>
                      <a:r>
                        <a:rPr lang="en-US" sz="2400" dirty="0">
                          <a:effectLst/>
                          <a:latin typeface="+mn-lt"/>
                          <a:ea typeface="Times New Roman" panose="02020603050405020304" pitchFamily="18" charset="0"/>
                        </a:rPr>
                        <a:t>)</a:t>
                      </a:r>
                    </a:p>
                  </a:txBody>
                  <a:tcPr marL="68580" marR="68580" marT="0" marB="0"/>
                </a:tc>
                <a:extLst>
                  <a:ext uri="{0D108BD9-81ED-4DB2-BD59-A6C34878D82A}">
                    <a16:rowId xmlns:a16="http://schemas.microsoft.com/office/drawing/2014/main" val="1495438815"/>
                  </a:ext>
                </a:extLst>
              </a:tr>
              <a:tr h="0">
                <a:tc>
                  <a:txBody>
                    <a:bodyPr/>
                    <a:lstStyle/>
                    <a:p>
                      <a:pPr marL="0" marR="0" algn="just">
                        <a:spcBef>
                          <a:spcPts val="0"/>
                        </a:spcBef>
                        <a:spcAft>
                          <a:spcPts val="0"/>
                        </a:spcAft>
                      </a:pPr>
                      <a:r>
                        <a:rPr lang="en-US" sz="2400">
                          <a:effectLst/>
                        </a:rPr>
                        <a:t>Minimum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4.4</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664059"/>
                  </a:ext>
                </a:extLst>
              </a:tr>
              <a:tr h="0">
                <a:tc>
                  <a:txBody>
                    <a:bodyPr/>
                    <a:lstStyle/>
                    <a:p>
                      <a:pPr marL="0" marR="0" algn="just">
                        <a:spcBef>
                          <a:spcPts val="0"/>
                        </a:spcBef>
                        <a:spcAft>
                          <a:spcPts val="0"/>
                        </a:spcAft>
                      </a:pPr>
                      <a:r>
                        <a:rPr lang="en-US" sz="2400">
                          <a:effectLst/>
                        </a:rPr>
                        <a:t>25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6.0</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9893576"/>
                  </a:ext>
                </a:extLst>
              </a:tr>
              <a:tr h="0">
                <a:tc>
                  <a:txBody>
                    <a:bodyPr/>
                    <a:lstStyle/>
                    <a:p>
                      <a:pPr marL="0" marR="0" algn="just">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6.1</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4124825"/>
                  </a:ext>
                </a:extLst>
              </a:tr>
              <a:tr h="0">
                <a:tc>
                  <a:txBody>
                    <a:bodyPr/>
                    <a:lstStyle/>
                    <a:p>
                      <a:pPr marL="0" marR="0" algn="just">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6.0</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4133424"/>
                  </a:ext>
                </a:extLst>
              </a:tr>
              <a:tr h="0">
                <a:tc>
                  <a:txBody>
                    <a:bodyPr/>
                    <a:lstStyle/>
                    <a:p>
                      <a:pPr marL="0" marR="0" algn="just">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6.3</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48427168"/>
                  </a:ext>
                </a:extLst>
              </a:tr>
              <a:tr h="0">
                <a:tc>
                  <a:txBody>
                    <a:bodyPr/>
                    <a:lstStyle/>
                    <a:p>
                      <a:pPr marL="0" marR="0" algn="just">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7.2</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12678414"/>
                  </a:ext>
                </a:extLst>
              </a:tr>
              <a:tr h="0">
                <a:tc>
                  <a:txBody>
                    <a:bodyPr/>
                    <a:lstStyle/>
                    <a:p>
                      <a:pPr marL="0" marR="0" algn="just">
                        <a:spcBef>
                          <a:spcPts val="0"/>
                        </a:spcBef>
                        <a:spcAft>
                          <a:spcPts val="0"/>
                        </a:spcAft>
                      </a:pPr>
                      <a:r>
                        <a:rPr lang="en-US" sz="2400" dirty="0">
                          <a:effectLst/>
                        </a:rPr>
                        <a:t>Std. Dev.</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0.8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0.8</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7921840"/>
                  </a:ext>
                </a:extLst>
              </a:tr>
            </a:tbl>
          </a:graphicData>
        </a:graphic>
      </p:graphicFrame>
      <p:sp>
        <p:nvSpPr>
          <p:cNvPr id="6" name="TextBox 5">
            <a:extLst>
              <a:ext uri="{FF2B5EF4-FFF2-40B4-BE49-F238E27FC236}">
                <a16:creationId xmlns:a16="http://schemas.microsoft.com/office/drawing/2014/main" id="{DF82444B-D7C2-3DCC-F900-BAAEBBB03DE7}"/>
              </a:ext>
            </a:extLst>
          </p:cNvPr>
          <p:cNvSpPr txBox="1"/>
          <p:nvPr/>
        </p:nvSpPr>
        <p:spPr>
          <a:xfrm>
            <a:off x="328246" y="4398777"/>
            <a:ext cx="11558953" cy="1200329"/>
          </a:xfrm>
          <a:prstGeom prst="rect">
            <a:avLst/>
          </a:prstGeom>
          <a:noFill/>
          <a:ln>
            <a:noFill/>
          </a:ln>
        </p:spPr>
        <p:txBody>
          <a:bodyPr wrap="square">
            <a:spAutoFit/>
          </a:bodyPr>
          <a:lstStyle/>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As with maximum, estimated smoke impacts are very similar in ambient data and </a:t>
            </a: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simulations (within 0.4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 suggesting </a:t>
            </a: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does a reasonable job</a:t>
            </a:r>
          </a:p>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Both suggest a ~ 2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 loss of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when smoke enters El Paso</a:t>
            </a:r>
          </a:p>
        </p:txBody>
      </p:sp>
    </p:spTree>
    <p:extLst>
      <p:ext uri="{BB962C8B-B14F-4D97-AF65-F5344CB8AC3E}">
        <p14:creationId xmlns:p14="http://schemas.microsoft.com/office/powerpoint/2010/main" val="73083248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EE19-6F13-8B26-E6D3-900DC0C2C14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1B9F235-CF7B-D2EB-3BB9-759F3E665574}"/>
              </a:ext>
            </a:extLst>
          </p:cNvPr>
          <p:cNvSpPr>
            <a:spLocks noGrp="1"/>
          </p:cNvSpPr>
          <p:nvPr>
            <p:ph idx="1"/>
          </p:nvPr>
        </p:nvSpPr>
        <p:spPr>
          <a:xfrm>
            <a:off x="457200" y="1078523"/>
            <a:ext cx="11347938" cy="4962144"/>
          </a:xfrm>
        </p:spPr>
        <p:txBody>
          <a:bodyPr/>
          <a:lstStyle/>
          <a:p>
            <a:pPr>
              <a:lnSpc>
                <a:spcPct val="100000"/>
              </a:lnSpc>
            </a:pPr>
            <a:r>
              <a:rPr lang="en-US" sz="2400" dirty="0"/>
              <a:t>The results depend strongly on which set of fire predictors is used. </a:t>
            </a:r>
          </a:p>
          <a:p>
            <a:pPr lvl="1">
              <a:lnSpc>
                <a:spcPct val="100000"/>
              </a:lnSpc>
            </a:pPr>
            <a:r>
              <a:rPr lang="en-US" sz="2400" dirty="0"/>
              <a:t>For Houston, the change in O</a:t>
            </a:r>
            <a:r>
              <a:rPr lang="en-US" sz="2400" baseline="-25000" dirty="0"/>
              <a:t>3</a:t>
            </a:r>
            <a:r>
              <a:rPr lang="en-US" sz="2400" dirty="0"/>
              <a:t> impact as the smoke enters the city varies from -0.9 </a:t>
            </a:r>
            <a:r>
              <a:rPr lang="en-US" sz="2400" dirty="0" err="1"/>
              <a:t>ppbv</a:t>
            </a:r>
            <a:r>
              <a:rPr lang="en-US" sz="2400" dirty="0"/>
              <a:t> to +6.0 </a:t>
            </a:r>
            <a:r>
              <a:rPr lang="en-US" sz="2400" dirty="0" err="1"/>
              <a:t>ppbv</a:t>
            </a:r>
            <a:r>
              <a:rPr lang="en-US" sz="2400" dirty="0"/>
              <a:t>. </a:t>
            </a:r>
          </a:p>
          <a:p>
            <a:pPr lvl="1">
              <a:lnSpc>
                <a:spcPct val="100000"/>
              </a:lnSpc>
            </a:pPr>
            <a:r>
              <a:rPr lang="en-US" sz="2400" dirty="0"/>
              <a:t>In El Paso, the change in mean O</a:t>
            </a:r>
            <a:r>
              <a:rPr lang="en-US" sz="2400" baseline="-25000" dirty="0"/>
              <a:t>3</a:t>
            </a:r>
            <a:r>
              <a:rPr lang="en-US" sz="2400" dirty="0"/>
              <a:t> impact as the smoke enters the city varies from -1.6 </a:t>
            </a:r>
            <a:r>
              <a:rPr lang="en-US" sz="2400" dirty="0" err="1"/>
              <a:t>ppbv</a:t>
            </a:r>
            <a:r>
              <a:rPr lang="en-US" sz="2400" dirty="0"/>
              <a:t>    to -0.5 </a:t>
            </a:r>
            <a:r>
              <a:rPr lang="en-US" sz="2400" dirty="0" err="1"/>
              <a:t>ppbv</a:t>
            </a:r>
            <a:r>
              <a:rPr lang="en-US" sz="2400" dirty="0"/>
              <a:t>. </a:t>
            </a:r>
          </a:p>
          <a:p>
            <a:pPr>
              <a:lnSpc>
                <a:spcPct val="100000"/>
              </a:lnSpc>
            </a:pPr>
            <a:r>
              <a:rPr lang="en-US" sz="2400" dirty="0"/>
              <a:t>For El Paso, our </a:t>
            </a:r>
            <a:r>
              <a:rPr lang="en-US" sz="2400" dirty="0" err="1"/>
              <a:t>CAMx</a:t>
            </a:r>
            <a:r>
              <a:rPr lang="en-US" sz="2400" dirty="0"/>
              <a:t> analysis suggested that there were statistically significant differences between </a:t>
            </a:r>
            <a:r>
              <a:rPr lang="en-US" sz="2400" dirty="0" err="1"/>
              <a:t>CAMx</a:t>
            </a:r>
            <a:r>
              <a:rPr lang="en-US" sz="2400" dirty="0"/>
              <a:t> and the ambient data, but further analysis showed that the predicted impacts of fires in both cases were very similar. </a:t>
            </a:r>
          </a:p>
          <a:p>
            <a:pPr>
              <a:lnSpc>
                <a:spcPct val="100000"/>
              </a:lnSpc>
            </a:pPr>
            <a:r>
              <a:rPr lang="en-US" sz="2400" dirty="0"/>
              <a:t>For Houston, the differences between </a:t>
            </a:r>
            <a:r>
              <a:rPr lang="en-US" sz="2400" dirty="0" err="1"/>
              <a:t>CAMx</a:t>
            </a:r>
            <a:r>
              <a:rPr lang="en-US" sz="2400" dirty="0"/>
              <a:t> and the ambient data fits were not statistically significant for maximum O</a:t>
            </a:r>
            <a:r>
              <a:rPr lang="en-US" sz="2400" baseline="-25000" dirty="0"/>
              <a:t>3</a:t>
            </a:r>
            <a:r>
              <a:rPr lang="en-US" sz="2400" dirty="0"/>
              <a:t>, but the </a:t>
            </a:r>
            <a:r>
              <a:rPr lang="en-US" sz="2400" dirty="0" err="1"/>
              <a:t>CAMx</a:t>
            </a:r>
            <a:r>
              <a:rPr lang="en-US" sz="2400" dirty="0"/>
              <a:t> data strongly overestimates the background O</a:t>
            </a:r>
            <a:r>
              <a:rPr lang="en-US" sz="2400" baseline="-25000" dirty="0"/>
              <a:t>3</a:t>
            </a:r>
            <a:r>
              <a:rPr lang="en-US" sz="2400" dirty="0"/>
              <a:t> for Houston on both smoky and non-smoky days and overestimates the smoke impact on background O</a:t>
            </a:r>
            <a:r>
              <a:rPr lang="en-US" sz="2400" baseline="-25000" dirty="0"/>
              <a:t>3</a:t>
            </a:r>
            <a:r>
              <a:rPr lang="en-US" sz="2400" dirty="0"/>
              <a:t> by 2 </a:t>
            </a:r>
            <a:r>
              <a:rPr lang="en-US" sz="2400" dirty="0" err="1"/>
              <a:t>ppbv</a:t>
            </a:r>
            <a:r>
              <a:rPr lang="en-US" sz="2400" dirty="0"/>
              <a:t>. </a:t>
            </a:r>
          </a:p>
          <a:p>
            <a:pPr>
              <a:lnSpc>
                <a:spcPct val="100000"/>
              </a:lnSpc>
            </a:pPr>
            <a:endParaRPr lang="en-US" sz="2000" dirty="0"/>
          </a:p>
          <a:p>
            <a:pPr>
              <a:lnSpc>
                <a:spcPct val="100000"/>
              </a:lnSpc>
            </a:pPr>
            <a:endParaRPr lang="en-US" sz="2000" dirty="0"/>
          </a:p>
        </p:txBody>
      </p:sp>
    </p:spTree>
    <p:extLst>
      <p:ext uri="{BB962C8B-B14F-4D97-AF65-F5344CB8AC3E}">
        <p14:creationId xmlns:p14="http://schemas.microsoft.com/office/powerpoint/2010/main" val="20894197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A27C1C-BD7F-591F-43C5-CD5083EC5E82}"/>
              </a:ext>
            </a:extLst>
          </p:cNvPr>
          <p:cNvSpPr>
            <a:spLocks noGrp="1"/>
          </p:cNvSpPr>
          <p:nvPr>
            <p:ph type="body" sz="quarter" idx="10"/>
          </p:nvPr>
        </p:nvSpPr>
        <p:spPr/>
        <p:txBody>
          <a:bodyPr/>
          <a:lstStyle/>
          <a:p>
            <a:r>
              <a:rPr lang="en-US" sz="1600" i="1" dirty="0"/>
              <a:t>For more information, please contact</a:t>
            </a:r>
          </a:p>
          <a:p>
            <a:endParaRPr lang="en-US" dirty="0"/>
          </a:p>
          <a:p>
            <a:r>
              <a:rPr lang="en-US" dirty="0"/>
              <a:t>Matthew Alvarado</a:t>
            </a:r>
          </a:p>
          <a:p>
            <a:r>
              <a:rPr lang="en-US" dirty="0"/>
              <a:t>Principal Scientist and VP, R&amp;D</a:t>
            </a:r>
          </a:p>
          <a:p>
            <a:r>
              <a:rPr lang="en-US" dirty="0" err="1"/>
              <a:t>malvarad@aer.com</a:t>
            </a:r>
            <a:endParaRPr lang="en-US" dirty="0"/>
          </a:p>
          <a:p>
            <a:r>
              <a:rPr lang="en-US" dirty="0"/>
              <a:t>781-761-2330</a:t>
            </a:r>
          </a:p>
        </p:txBody>
      </p:sp>
    </p:spTree>
    <p:extLst>
      <p:ext uri="{BB962C8B-B14F-4D97-AF65-F5344CB8AC3E}">
        <p14:creationId xmlns:p14="http://schemas.microsoft.com/office/powerpoint/2010/main" val="44185494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91DF-0CB1-4D09-0AA6-44019788979A}"/>
              </a:ext>
            </a:extLst>
          </p:cNvPr>
          <p:cNvSpPr>
            <a:spLocks noGrp="1"/>
          </p:cNvSpPr>
          <p:nvPr>
            <p:ph type="title"/>
          </p:nvPr>
        </p:nvSpPr>
        <p:spPr/>
        <p:txBody>
          <a:bodyPr/>
          <a:lstStyle/>
          <a:p>
            <a:r>
              <a:rPr lang="en-US" dirty="0"/>
              <a:t>Three Chemical Stages of Smoke Ozone (O</a:t>
            </a:r>
            <a:r>
              <a:rPr lang="en-US" baseline="-25000" dirty="0"/>
              <a:t>3</a:t>
            </a:r>
            <a:r>
              <a:rPr lang="en-US" dirty="0"/>
              <a:t>) Formation</a:t>
            </a:r>
          </a:p>
        </p:txBody>
      </p:sp>
      <p:pic>
        <p:nvPicPr>
          <p:cNvPr id="5" name="Content Placeholder 4" descr="A picture containing tree, outdoor, sunset, forest&#10;&#10;Description automatically generated">
            <a:extLst>
              <a:ext uri="{FF2B5EF4-FFF2-40B4-BE49-F238E27FC236}">
                <a16:creationId xmlns:a16="http://schemas.microsoft.com/office/drawing/2014/main" id="{242E75D8-BA91-B42A-B1D9-22DCB70E3AA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38404" y="3506826"/>
            <a:ext cx="1963731" cy="2956387"/>
          </a:xfrm>
        </p:spPr>
      </p:pic>
      <p:sp>
        <p:nvSpPr>
          <p:cNvPr id="6" name="Cloud 5">
            <a:extLst>
              <a:ext uri="{FF2B5EF4-FFF2-40B4-BE49-F238E27FC236}">
                <a16:creationId xmlns:a16="http://schemas.microsoft.com/office/drawing/2014/main" id="{4CF21D1F-C941-C6B1-F9C0-29BD59ED46D4}"/>
              </a:ext>
            </a:extLst>
          </p:cNvPr>
          <p:cNvSpPr/>
          <p:nvPr/>
        </p:nvSpPr>
        <p:spPr>
          <a:xfrm>
            <a:off x="1464293" y="1120140"/>
            <a:ext cx="3972231" cy="1433946"/>
          </a:xfrm>
          <a:prstGeom prst="cloud">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r>
              <a:rPr lang="en-US" sz="2000" dirty="0">
                <a:latin typeface="Roboto" panose="02000000000000000000" pitchFamily="2" charset="0"/>
                <a:ea typeface="Roboto" panose="02000000000000000000" pitchFamily="2" charset="0"/>
              </a:rPr>
              <a:t>Near-Source Chemistry</a:t>
            </a:r>
          </a:p>
          <a:p>
            <a:pPr algn="ctr"/>
            <a:r>
              <a:rPr lang="en-US" sz="2000" dirty="0">
                <a:latin typeface="Roboto" panose="02000000000000000000" pitchFamily="2" charset="0"/>
                <a:ea typeface="Roboto" panose="02000000000000000000" pitchFamily="2" charset="0"/>
              </a:rPr>
              <a:t>(0-6 </a:t>
            </a:r>
            <a:r>
              <a:rPr lang="en-US" sz="2000" dirty="0" err="1">
                <a:latin typeface="Roboto" panose="02000000000000000000" pitchFamily="2" charset="0"/>
                <a:ea typeface="Roboto" panose="02000000000000000000" pitchFamily="2" charset="0"/>
              </a:rPr>
              <a:t>hr</a:t>
            </a:r>
            <a:r>
              <a:rPr lang="en-US" sz="2000" dirty="0">
                <a:latin typeface="Roboto" panose="02000000000000000000" pitchFamily="2" charset="0"/>
                <a:ea typeface="Roboto" panose="02000000000000000000" pitchFamily="2" charset="0"/>
              </a:rPr>
              <a:t>)</a:t>
            </a:r>
          </a:p>
        </p:txBody>
      </p:sp>
      <p:sp>
        <p:nvSpPr>
          <p:cNvPr id="7" name="Cloud 6">
            <a:extLst>
              <a:ext uri="{FF2B5EF4-FFF2-40B4-BE49-F238E27FC236}">
                <a16:creationId xmlns:a16="http://schemas.microsoft.com/office/drawing/2014/main" id="{F2EF476C-01F3-8766-F8EF-18726EEF57C6}"/>
              </a:ext>
            </a:extLst>
          </p:cNvPr>
          <p:cNvSpPr/>
          <p:nvPr/>
        </p:nvSpPr>
        <p:spPr>
          <a:xfrm>
            <a:off x="4769362" y="1120140"/>
            <a:ext cx="3972231" cy="1433946"/>
          </a:xfrm>
          <a:prstGeom prst="cloud">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r>
              <a:rPr lang="en-US" sz="2000" dirty="0">
                <a:solidFill>
                  <a:sysClr val="windowText" lastClr="000000"/>
                </a:solidFill>
                <a:latin typeface="Roboto" panose="02000000000000000000" pitchFamily="2" charset="0"/>
                <a:ea typeface="Roboto" panose="02000000000000000000" pitchFamily="2" charset="0"/>
              </a:rPr>
              <a:t>Long-range Transport</a:t>
            </a:r>
          </a:p>
          <a:p>
            <a:pPr algn="ctr"/>
            <a:r>
              <a:rPr lang="en-US" sz="2000" dirty="0">
                <a:solidFill>
                  <a:sysClr val="windowText" lastClr="000000"/>
                </a:solidFill>
                <a:latin typeface="Roboto" panose="02000000000000000000" pitchFamily="2" charset="0"/>
                <a:ea typeface="Roboto" panose="02000000000000000000" pitchFamily="2" charset="0"/>
              </a:rPr>
              <a:t>(6-48 </a:t>
            </a:r>
            <a:r>
              <a:rPr lang="en-US" sz="2000" dirty="0" err="1">
                <a:solidFill>
                  <a:sysClr val="windowText" lastClr="000000"/>
                </a:solidFill>
                <a:latin typeface="Roboto" panose="02000000000000000000" pitchFamily="2" charset="0"/>
                <a:ea typeface="Roboto" panose="02000000000000000000" pitchFamily="2" charset="0"/>
              </a:rPr>
              <a:t>hr</a:t>
            </a:r>
            <a:r>
              <a:rPr lang="en-US" sz="2000" dirty="0">
                <a:solidFill>
                  <a:sysClr val="windowText" lastClr="000000"/>
                </a:solidFill>
                <a:latin typeface="Roboto" panose="02000000000000000000" pitchFamily="2" charset="0"/>
                <a:ea typeface="Roboto" panose="02000000000000000000" pitchFamily="2" charset="0"/>
              </a:rPr>
              <a:t>)</a:t>
            </a:r>
          </a:p>
        </p:txBody>
      </p:sp>
      <p:sp>
        <p:nvSpPr>
          <p:cNvPr id="8" name="TextBox 7">
            <a:extLst>
              <a:ext uri="{FF2B5EF4-FFF2-40B4-BE49-F238E27FC236}">
                <a16:creationId xmlns:a16="http://schemas.microsoft.com/office/drawing/2014/main" id="{F6AB6291-AAD4-E65C-46F3-4AFAAF424F3A}"/>
              </a:ext>
            </a:extLst>
          </p:cNvPr>
          <p:cNvSpPr txBox="1"/>
          <p:nvPr/>
        </p:nvSpPr>
        <p:spPr>
          <a:xfrm>
            <a:off x="1961804" y="1379913"/>
            <a:ext cx="914400" cy="914400"/>
          </a:xfrm>
          <a:prstGeom prst="rect">
            <a:avLst/>
          </a:prstGeom>
          <a:ln>
            <a:noFill/>
          </a:ln>
        </p:spPr>
        <p:txBody>
          <a:bodyPr vert="horz" wrap="none" lIns="45720" tIns="0" rIns="0" bIns="0" rtlCol="0">
            <a:noAutofit/>
          </a:bodyPr>
          <a:lstStyle/>
          <a:p>
            <a:pPr algn="l"/>
            <a:endParaRPr lang="en-US" sz="1600" dirty="0" err="1">
              <a:solidFill>
                <a:schemeClr val="accent3"/>
              </a:solidFill>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118B4B94-16B4-B87A-9823-F68D4703E08D}"/>
              </a:ext>
            </a:extLst>
          </p:cNvPr>
          <p:cNvSpPr txBox="1"/>
          <p:nvPr/>
        </p:nvSpPr>
        <p:spPr>
          <a:xfrm>
            <a:off x="2339194" y="2677416"/>
            <a:ext cx="2377440" cy="952740"/>
          </a:xfrm>
          <a:prstGeom prst="rect">
            <a:avLst/>
          </a:prstGeom>
          <a:ln>
            <a:noFill/>
          </a:ln>
        </p:spPr>
        <p:txBody>
          <a:bodyPr vert="horz" wrap="square" lIns="45720" tIns="0" rIns="0" bIns="0" rtlCol="0">
            <a:noAutofit/>
          </a:bodyPr>
          <a:lstStyle/>
          <a:p>
            <a:pPr algn="ctr"/>
            <a:r>
              <a:rPr lang="en-US" sz="2000" dirty="0">
                <a:solidFill>
                  <a:schemeClr val="accent3"/>
                </a:solidFill>
                <a:latin typeface="Roboto" panose="02000000000000000000" pitchFamily="2" charset="0"/>
                <a:ea typeface="Roboto" panose="02000000000000000000" pitchFamily="2" charset="0"/>
              </a:rPr>
              <a:t>Rapid O</a:t>
            </a:r>
            <a:r>
              <a:rPr lang="en-US" sz="2000" baseline="-25000" dirty="0">
                <a:solidFill>
                  <a:schemeClr val="accent3"/>
                </a:solidFill>
                <a:latin typeface="Roboto" panose="02000000000000000000" pitchFamily="2" charset="0"/>
                <a:ea typeface="Roboto" panose="02000000000000000000" pitchFamily="2" charset="0"/>
              </a:rPr>
              <a:t>3</a:t>
            </a:r>
            <a:r>
              <a:rPr lang="en-US" sz="2000" dirty="0">
                <a:solidFill>
                  <a:schemeClr val="accent3"/>
                </a:solidFill>
                <a:latin typeface="Roboto" panose="02000000000000000000" pitchFamily="2" charset="0"/>
                <a:ea typeface="Roboto" panose="02000000000000000000" pitchFamily="2" charset="0"/>
              </a:rPr>
              <a:t> formation</a:t>
            </a:r>
          </a:p>
          <a:p>
            <a:pPr algn="ctr"/>
            <a:r>
              <a:rPr lang="en-US" sz="2000" dirty="0">
                <a:solidFill>
                  <a:schemeClr val="accent3"/>
                </a:solidFill>
                <a:latin typeface="Roboto" panose="02000000000000000000" pitchFamily="2" charset="0"/>
                <a:ea typeface="Roboto" panose="02000000000000000000" pitchFamily="2" charset="0"/>
              </a:rPr>
              <a:t>Depletion of initial NO</a:t>
            </a:r>
            <a:r>
              <a:rPr lang="en-US" sz="2000" baseline="-25000" dirty="0">
                <a:solidFill>
                  <a:schemeClr val="accent3"/>
                </a:solidFill>
                <a:latin typeface="Roboto" panose="02000000000000000000" pitchFamily="2" charset="0"/>
                <a:ea typeface="Roboto" panose="02000000000000000000" pitchFamily="2" charset="0"/>
              </a:rPr>
              <a:t>x</a:t>
            </a:r>
            <a:r>
              <a:rPr lang="en-US" sz="2000" dirty="0">
                <a:solidFill>
                  <a:schemeClr val="accent3"/>
                </a:solidFill>
                <a:latin typeface="Roboto" panose="02000000000000000000" pitchFamily="2" charset="0"/>
                <a:ea typeface="Roboto" panose="02000000000000000000" pitchFamily="2" charset="0"/>
              </a:rPr>
              <a:t> and HRVOCs</a:t>
            </a:r>
          </a:p>
        </p:txBody>
      </p:sp>
      <p:sp>
        <p:nvSpPr>
          <p:cNvPr id="10" name="Cloud 9">
            <a:extLst>
              <a:ext uri="{FF2B5EF4-FFF2-40B4-BE49-F238E27FC236}">
                <a16:creationId xmlns:a16="http://schemas.microsoft.com/office/drawing/2014/main" id="{6D7F999A-8F45-0A63-9225-3AA7390EF3F6}"/>
              </a:ext>
            </a:extLst>
          </p:cNvPr>
          <p:cNvSpPr/>
          <p:nvPr/>
        </p:nvSpPr>
        <p:spPr>
          <a:xfrm>
            <a:off x="7817560" y="877926"/>
            <a:ext cx="3972231" cy="4859934"/>
          </a:xfrm>
          <a:prstGeom prst="cloud">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r>
              <a:rPr lang="en-US" sz="2000" dirty="0">
                <a:solidFill>
                  <a:sysClr val="windowText" lastClr="000000"/>
                </a:solidFill>
                <a:latin typeface="Roboto" panose="02000000000000000000" pitchFamily="2" charset="0"/>
                <a:ea typeface="Roboto" panose="02000000000000000000" pitchFamily="2" charset="0"/>
              </a:rPr>
              <a:t>Mixing with Urban Air</a:t>
            </a:r>
          </a:p>
        </p:txBody>
      </p:sp>
      <p:pic>
        <p:nvPicPr>
          <p:cNvPr id="12" name="Picture 11" descr="A city with tall buildings&#10;&#10;Description automatically generated with low confidence">
            <a:extLst>
              <a:ext uri="{FF2B5EF4-FFF2-40B4-BE49-F238E27FC236}">
                <a16:creationId xmlns:a16="http://schemas.microsoft.com/office/drawing/2014/main" id="{32E4DA6F-5E85-1F1C-49C7-58F5B1387CD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66881" y="4152678"/>
            <a:ext cx="3473587" cy="2313180"/>
          </a:xfrm>
          <a:prstGeom prst="rect">
            <a:avLst/>
          </a:prstGeom>
        </p:spPr>
      </p:pic>
      <p:sp>
        <p:nvSpPr>
          <p:cNvPr id="13" name="Cloud 12">
            <a:extLst>
              <a:ext uri="{FF2B5EF4-FFF2-40B4-BE49-F238E27FC236}">
                <a16:creationId xmlns:a16="http://schemas.microsoft.com/office/drawing/2014/main" id="{7175EDBB-841C-C268-D4CD-CD1BD8371BA5}"/>
              </a:ext>
            </a:extLst>
          </p:cNvPr>
          <p:cNvSpPr/>
          <p:nvPr/>
        </p:nvSpPr>
        <p:spPr>
          <a:xfrm rot="18568502">
            <a:off x="120921" y="2343338"/>
            <a:ext cx="2772768" cy="1263160"/>
          </a:xfrm>
          <a:prstGeom prst="cloud">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endParaRPr lang="en-US" sz="2000"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A1C68B6B-040D-D334-8598-16A6170E6CA9}"/>
              </a:ext>
            </a:extLst>
          </p:cNvPr>
          <p:cNvSpPr txBox="1"/>
          <p:nvPr/>
        </p:nvSpPr>
        <p:spPr>
          <a:xfrm>
            <a:off x="5042758" y="2677416"/>
            <a:ext cx="2774802" cy="952740"/>
          </a:xfrm>
          <a:prstGeom prst="rect">
            <a:avLst/>
          </a:prstGeom>
          <a:ln>
            <a:noFill/>
          </a:ln>
        </p:spPr>
        <p:txBody>
          <a:bodyPr vert="horz" wrap="square" lIns="45720" tIns="0" rIns="0" bIns="0" rtlCol="0">
            <a:noAutofit/>
          </a:bodyPr>
          <a:lstStyle/>
          <a:p>
            <a:pPr algn="ctr"/>
            <a:r>
              <a:rPr lang="en-US" sz="2000" dirty="0">
                <a:solidFill>
                  <a:schemeClr val="accent3"/>
                </a:solidFill>
                <a:latin typeface="Roboto" panose="02000000000000000000" pitchFamily="2" charset="0"/>
                <a:ea typeface="Roboto" panose="02000000000000000000" pitchFamily="2" charset="0"/>
              </a:rPr>
              <a:t>Net O</a:t>
            </a:r>
            <a:r>
              <a:rPr lang="en-US" sz="2000" baseline="-25000" dirty="0">
                <a:solidFill>
                  <a:schemeClr val="accent3"/>
                </a:solidFill>
                <a:latin typeface="Roboto" panose="02000000000000000000" pitchFamily="2" charset="0"/>
                <a:ea typeface="Roboto" panose="02000000000000000000" pitchFamily="2" charset="0"/>
              </a:rPr>
              <a:t>3</a:t>
            </a:r>
            <a:r>
              <a:rPr lang="en-US" sz="2000" dirty="0">
                <a:solidFill>
                  <a:schemeClr val="accent3"/>
                </a:solidFill>
                <a:latin typeface="Roboto" panose="02000000000000000000" pitchFamily="2" charset="0"/>
                <a:ea typeface="Roboto" panose="02000000000000000000" pitchFamily="2" charset="0"/>
              </a:rPr>
              <a:t> formation settles to ~ 0.2 dO</a:t>
            </a:r>
            <a:r>
              <a:rPr lang="en-US" sz="2000" baseline="-25000" dirty="0">
                <a:solidFill>
                  <a:schemeClr val="accent3"/>
                </a:solidFill>
                <a:latin typeface="Roboto" panose="02000000000000000000" pitchFamily="2" charset="0"/>
                <a:ea typeface="Roboto" panose="02000000000000000000" pitchFamily="2" charset="0"/>
              </a:rPr>
              <a:t>3</a:t>
            </a:r>
            <a:r>
              <a:rPr lang="en-US" sz="2000" dirty="0">
                <a:solidFill>
                  <a:schemeClr val="accent3"/>
                </a:solidFill>
                <a:latin typeface="Roboto" panose="02000000000000000000" pitchFamily="2" charset="0"/>
                <a:ea typeface="Roboto" panose="02000000000000000000" pitchFamily="2" charset="0"/>
              </a:rPr>
              <a:t>/</a:t>
            </a:r>
            <a:r>
              <a:rPr lang="en-US" sz="2000" dirty="0" err="1">
                <a:solidFill>
                  <a:schemeClr val="accent3"/>
                </a:solidFill>
                <a:latin typeface="Roboto" panose="02000000000000000000" pitchFamily="2" charset="0"/>
                <a:ea typeface="Roboto" panose="02000000000000000000" pitchFamily="2" charset="0"/>
              </a:rPr>
              <a:t>dCO</a:t>
            </a:r>
            <a:endParaRPr lang="en-US" sz="2000" dirty="0">
              <a:solidFill>
                <a:schemeClr val="accent3"/>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02966D6A-00F9-3C5D-51D3-124ACFFACBFF}"/>
              </a:ext>
            </a:extLst>
          </p:cNvPr>
          <p:cNvSpPr txBox="1"/>
          <p:nvPr/>
        </p:nvSpPr>
        <p:spPr>
          <a:xfrm>
            <a:off x="2889760" y="4585616"/>
            <a:ext cx="4927798" cy="952740"/>
          </a:xfrm>
          <a:prstGeom prst="rect">
            <a:avLst/>
          </a:prstGeom>
          <a:ln>
            <a:noFill/>
          </a:ln>
        </p:spPr>
        <p:txBody>
          <a:bodyPr vert="horz" wrap="square" lIns="45720" tIns="0" rIns="0" bIns="0" rtlCol="0">
            <a:noAutofit/>
          </a:bodyPr>
          <a:lstStyle/>
          <a:p>
            <a:pPr algn="ctr"/>
            <a:r>
              <a:rPr lang="en-US" sz="2000" dirty="0">
                <a:solidFill>
                  <a:schemeClr val="accent3"/>
                </a:solidFill>
                <a:latin typeface="Roboto" panose="02000000000000000000" pitchFamily="2" charset="0"/>
                <a:ea typeface="Roboto" panose="02000000000000000000" pitchFamily="2" charset="0"/>
              </a:rPr>
              <a:t>Mixing of smoke organics with fresh NO</a:t>
            </a:r>
            <a:r>
              <a:rPr lang="en-US" sz="2000" baseline="-25000" dirty="0">
                <a:solidFill>
                  <a:schemeClr val="accent3"/>
                </a:solidFill>
                <a:latin typeface="Roboto" panose="02000000000000000000" pitchFamily="2" charset="0"/>
                <a:ea typeface="Roboto" panose="02000000000000000000" pitchFamily="2" charset="0"/>
              </a:rPr>
              <a:t>x</a:t>
            </a:r>
            <a:r>
              <a:rPr lang="en-US" sz="2000" dirty="0">
                <a:solidFill>
                  <a:schemeClr val="accent3"/>
                </a:solidFill>
                <a:latin typeface="Roboto" panose="02000000000000000000" pitchFamily="2" charset="0"/>
                <a:ea typeface="Roboto" panose="02000000000000000000" pitchFamily="2" charset="0"/>
              </a:rPr>
              <a:t> from the fires can increase urban O</a:t>
            </a:r>
            <a:r>
              <a:rPr lang="en-US" sz="2000" baseline="-25000" dirty="0">
                <a:solidFill>
                  <a:schemeClr val="accent3"/>
                </a:solidFill>
                <a:latin typeface="Roboto" panose="02000000000000000000" pitchFamily="2" charset="0"/>
                <a:ea typeface="Roboto" panose="02000000000000000000" pitchFamily="2" charset="0"/>
              </a:rPr>
              <a:t>3</a:t>
            </a:r>
            <a:r>
              <a:rPr lang="en-US" sz="2000" dirty="0">
                <a:solidFill>
                  <a:schemeClr val="accent3"/>
                </a:solidFill>
                <a:latin typeface="Roboto" panose="02000000000000000000" pitchFamily="2" charset="0"/>
                <a:ea typeface="Roboto" panose="02000000000000000000" pitchFamily="2" charset="0"/>
              </a:rPr>
              <a:t> formation</a:t>
            </a:r>
          </a:p>
        </p:txBody>
      </p:sp>
      <p:sp>
        <p:nvSpPr>
          <p:cNvPr id="16" name="TextBox 15">
            <a:extLst>
              <a:ext uri="{FF2B5EF4-FFF2-40B4-BE49-F238E27FC236}">
                <a16:creationId xmlns:a16="http://schemas.microsoft.com/office/drawing/2014/main" id="{ED50E118-DD3C-8EF9-DC18-C618270332FC}"/>
              </a:ext>
            </a:extLst>
          </p:cNvPr>
          <p:cNvSpPr txBox="1"/>
          <p:nvPr/>
        </p:nvSpPr>
        <p:spPr>
          <a:xfrm>
            <a:off x="2121582" y="5684750"/>
            <a:ext cx="6096000" cy="738664"/>
          </a:xfrm>
          <a:prstGeom prst="rect">
            <a:avLst/>
          </a:prstGeom>
          <a:noFill/>
          <a:ln>
            <a:noFill/>
          </a:ln>
        </p:spPr>
        <p:txBody>
          <a:bodyPr wrap="square">
            <a:spAutoFit/>
          </a:bodyPr>
          <a:lstStyle/>
          <a:p>
            <a:pPr algn="ctr"/>
            <a:r>
              <a:rPr lang="en-US" sz="1400" i="1" dirty="0"/>
              <a:t>Alvarado et al., Smoke Chemistry, in Peterson, D. L., McCaffrey, S. M., &amp; Patel-</a:t>
            </a:r>
            <a:r>
              <a:rPr lang="en-US" sz="1400" i="1" dirty="0" err="1"/>
              <a:t>Weynand</a:t>
            </a:r>
            <a:r>
              <a:rPr lang="en-US" sz="1400" i="1" dirty="0"/>
              <a:t>, T. (2022). Wildland Fire Smoke in the United States: A Scientific Assessment (p. 341). Springer Nature.</a:t>
            </a:r>
          </a:p>
        </p:txBody>
      </p:sp>
    </p:spTree>
    <p:extLst>
      <p:ext uri="{BB962C8B-B14F-4D97-AF65-F5344CB8AC3E}">
        <p14:creationId xmlns:p14="http://schemas.microsoft.com/office/powerpoint/2010/main" val="348810087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6369-7F0B-4F4A-E9A7-D17DE1503894}"/>
              </a:ext>
            </a:extLst>
          </p:cNvPr>
          <p:cNvSpPr>
            <a:spLocks noGrp="1"/>
          </p:cNvSpPr>
          <p:nvPr>
            <p:ph type="title"/>
          </p:nvPr>
        </p:nvSpPr>
        <p:spPr>
          <a:xfrm>
            <a:off x="457200" y="210413"/>
            <a:ext cx="9651076" cy="667512"/>
          </a:xfrm>
        </p:spPr>
        <p:txBody>
          <a:bodyPr/>
          <a:lstStyle/>
          <a:p>
            <a:r>
              <a:rPr lang="en-US" dirty="0"/>
              <a:t>Our Previous Work on Smoke Influences on O</a:t>
            </a:r>
            <a:r>
              <a:rPr lang="en-US" baseline="-25000" dirty="0"/>
              <a:t>3</a:t>
            </a:r>
            <a:r>
              <a:rPr lang="en-US" dirty="0"/>
              <a:t> in Houston</a:t>
            </a:r>
          </a:p>
        </p:txBody>
      </p:sp>
      <p:pic>
        <p:nvPicPr>
          <p:cNvPr id="5" name="Picture 4" descr="Graphical user interface&#10;&#10;Description automatically generated">
            <a:extLst>
              <a:ext uri="{FF2B5EF4-FFF2-40B4-BE49-F238E27FC236}">
                <a16:creationId xmlns:a16="http://schemas.microsoft.com/office/drawing/2014/main" id="{EA20B4DD-156B-4033-1C4F-A4FF3B130AB3}"/>
              </a:ext>
            </a:extLst>
          </p:cNvPr>
          <p:cNvPicPr>
            <a:picLocks noChangeAspect="1"/>
          </p:cNvPicPr>
          <p:nvPr/>
        </p:nvPicPr>
        <p:blipFill>
          <a:blip r:embed="rId2"/>
          <a:stretch>
            <a:fillRect/>
          </a:stretch>
        </p:blipFill>
        <p:spPr>
          <a:xfrm>
            <a:off x="1676400" y="1139550"/>
            <a:ext cx="9364532" cy="5266858"/>
          </a:xfrm>
          <a:prstGeom prst="rect">
            <a:avLst/>
          </a:prstGeom>
        </p:spPr>
      </p:pic>
      <p:sp>
        <p:nvSpPr>
          <p:cNvPr id="3" name="TextBox 2">
            <a:extLst>
              <a:ext uri="{FF2B5EF4-FFF2-40B4-BE49-F238E27FC236}">
                <a16:creationId xmlns:a16="http://schemas.microsoft.com/office/drawing/2014/main" id="{F19CF92C-C585-F730-233C-F49B448E4B73}"/>
              </a:ext>
            </a:extLst>
          </p:cNvPr>
          <p:cNvSpPr txBox="1"/>
          <p:nvPr/>
        </p:nvSpPr>
        <p:spPr>
          <a:xfrm>
            <a:off x="457200" y="1139550"/>
            <a:ext cx="2414954" cy="914400"/>
          </a:xfrm>
          <a:prstGeom prst="rect">
            <a:avLst/>
          </a:prstGeom>
          <a:ln>
            <a:noFill/>
          </a:ln>
        </p:spPr>
        <p:txBody>
          <a:bodyPr vert="horz" wrap="none" lIns="45720" tIns="0" rIns="0" bIns="0" rtlCol="0">
            <a:noAutofit/>
          </a:bodyPr>
          <a:lstStyle/>
          <a:p>
            <a:pPr algn="l"/>
            <a:r>
              <a:rPr lang="en-US" sz="2400" dirty="0">
                <a:solidFill>
                  <a:schemeClr val="accent3"/>
                </a:solidFill>
                <a:latin typeface="Roboto" panose="02000000000000000000" pitchFamily="2" charset="0"/>
                <a:ea typeface="Roboto" panose="02000000000000000000" pitchFamily="2" charset="0"/>
              </a:rPr>
              <a:t>Impacts of 8-20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94930732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9473-59A7-9DE6-3A70-F3E50CBC0948}"/>
              </a:ext>
            </a:extLst>
          </p:cNvPr>
          <p:cNvSpPr>
            <a:spLocks noGrp="1"/>
          </p:cNvSpPr>
          <p:nvPr>
            <p:ph type="title"/>
          </p:nvPr>
        </p:nvSpPr>
        <p:spPr/>
        <p:txBody>
          <a:bodyPr/>
          <a:lstStyle/>
          <a:p>
            <a:r>
              <a:rPr lang="en-US" dirty="0"/>
              <a:t>FINN Large-Scale Fire Count Tests: </a:t>
            </a:r>
            <a:r>
              <a:rPr lang="en-US" dirty="0" err="1"/>
              <a:t>Bkgrd</a:t>
            </a:r>
            <a:r>
              <a:rPr lang="en-US" dirty="0"/>
              <a:t> O</a:t>
            </a:r>
            <a:r>
              <a:rPr lang="en-US" baseline="-25000" dirty="0"/>
              <a:t>3</a:t>
            </a:r>
            <a:r>
              <a:rPr lang="en-US" dirty="0"/>
              <a:t> Fits</a:t>
            </a:r>
          </a:p>
        </p:txBody>
      </p:sp>
      <p:graphicFrame>
        <p:nvGraphicFramePr>
          <p:cNvPr id="6" name="Content Placeholder 5">
            <a:extLst>
              <a:ext uri="{FF2B5EF4-FFF2-40B4-BE49-F238E27FC236}">
                <a16:creationId xmlns:a16="http://schemas.microsoft.com/office/drawing/2014/main" id="{676A0E94-A446-26AC-DE9E-99F943BB4C16}"/>
              </a:ext>
            </a:extLst>
          </p:cNvPr>
          <p:cNvGraphicFramePr>
            <a:graphicFrameLocks noGrp="1"/>
          </p:cNvGraphicFramePr>
          <p:nvPr>
            <p:ph idx="1"/>
          </p:nvPr>
        </p:nvGraphicFramePr>
        <p:xfrm>
          <a:off x="457200" y="1600200"/>
          <a:ext cx="8018586" cy="3657600"/>
        </p:xfrm>
        <a:graphic>
          <a:graphicData uri="http://schemas.openxmlformats.org/drawingml/2006/table">
            <a:tbl>
              <a:tblPr firstRow="1" firstCol="1" bandRow="1">
                <a:tableStyleId>{69012ECD-51FC-41F1-AA8D-1B2483CD663E}</a:tableStyleId>
              </a:tblPr>
              <a:tblGrid>
                <a:gridCol w="1633064">
                  <a:extLst>
                    <a:ext uri="{9D8B030D-6E8A-4147-A177-3AD203B41FA5}">
                      <a16:colId xmlns:a16="http://schemas.microsoft.com/office/drawing/2014/main" val="1367114826"/>
                    </a:ext>
                  </a:extLst>
                </a:gridCol>
                <a:gridCol w="959893">
                  <a:extLst>
                    <a:ext uri="{9D8B030D-6E8A-4147-A177-3AD203B41FA5}">
                      <a16:colId xmlns:a16="http://schemas.microsoft.com/office/drawing/2014/main" val="1054362433"/>
                    </a:ext>
                  </a:extLst>
                </a:gridCol>
                <a:gridCol w="1196749">
                  <a:extLst>
                    <a:ext uri="{9D8B030D-6E8A-4147-A177-3AD203B41FA5}">
                      <a16:colId xmlns:a16="http://schemas.microsoft.com/office/drawing/2014/main" val="2947960244"/>
                    </a:ext>
                  </a:extLst>
                </a:gridCol>
                <a:gridCol w="934961">
                  <a:extLst>
                    <a:ext uri="{9D8B030D-6E8A-4147-A177-3AD203B41FA5}">
                      <a16:colId xmlns:a16="http://schemas.microsoft.com/office/drawing/2014/main" val="1582640757"/>
                    </a:ext>
                  </a:extLst>
                </a:gridCol>
                <a:gridCol w="1002405">
                  <a:extLst>
                    <a:ext uri="{9D8B030D-6E8A-4147-A177-3AD203B41FA5}">
                      <a16:colId xmlns:a16="http://schemas.microsoft.com/office/drawing/2014/main" val="417444109"/>
                    </a:ext>
                  </a:extLst>
                </a:gridCol>
                <a:gridCol w="1145757">
                  <a:extLst>
                    <a:ext uri="{9D8B030D-6E8A-4147-A177-3AD203B41FA5}">
                      <a16:colId xmlns:a16="http://schemas.microsoft.com/office/drawing/2014/main" val="659939288"/>
                    </a:ext>
                  </a:extLst>
                </a:gridCol>
                <a:gridCol w="1145757">
                  <a:extLst>
                    <a:ext uri="{9D8B030D-6E8A-4147-A177-3AD203B41FA5}">
                      <a16:colId xmlns:a16="http://schemas.microsoft.com/office/drawing/2014/main" val="4268631285"/>
                    </a:ext>
                  </a:extLst>
                </a:gridCol>
              </a:tblGrid>
              <a:tr h="0">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2000">
                          <a:effectLst/>
                        </a:rPr>
                        <a:t>Houston Bkgrd MDA8 O</a:t>
                      </a:r>
                      <a:r>
                        <a:rPr lang="en-US" sz="2000" baseline="-25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2000" dirty="0">
                          <a:effectLst/>
                        </a:rPr>
                        <a:t>El Paso </a:t>
                      </a:r>
                      <a:r>
                        <a:rPr lang="en-US" sz="2000" dirty="0" err="1">
                          <a:effectLst/>
                        </a:rPr>
                        <a:t>Bkgrd</a:t>
                      </a:r>
                      <a:r>
                        <a:rPr lang="en-US" sz="2000" dirty="0">
                          <a:effectLst/>
                        </a:rPr>
                        <a:t> MDA8 O</a:t>
                      </a:r>
                      <a:r>
                        <a:rPr lang="en-US" sz="2000" baseline="-25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0503418"/>
                  </a:ext>
                </a:extLst>
              </a:tr>
              <a:tr h="0">
                <a:tc>
                  <a:txBody>
                    <a:bodyPr/>
                    <a:lstStyle/>
                    <a:p>
                      <a:pPr marL="0" marR="0">
                        <a:spcBef>
                          <a:spcPts val="0"/>
                        </a:spcBef>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Dev. Exp.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GCV</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p</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Dev. Exp.</a:t>
                      </a:r>
                    </a:p>
                    <a:p>
                      <a:pPr marL="0" marR="0" algn="ctr">
                        <a:spcBef>
                          <a:spcPts val="0"/>
                        </a:spcBef>
                        <a:spcAft>
                          <a:spcPts val="0"/>
                        </a:spcAft>
                      </a:pP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GCV</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p</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61567738"/>
                  </a:ext>
                </a:extLst>
              </a:tr>
              <a:tr h="0">
                <a:tc>
                  <a:txBody>
                    <a:bodyPr/>
                    <a:lstStyle/>
                    <a:p>
                      <a:pPr marL="0" marR="0">
                        <a:spcBef>
                          <a:spcPts val="0"/>
                        </a:spcBef>
                        <a:spcAft>
                          <a:spcPts val="0"/>
                        </a:spcAft>
                      </a:pPr>
                      <a:r>
                        <a:rPr lang="en-US" sz="2000">
                          <a:effectLst/>
                        </a:rPr>
                        <a:t>0.5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63.5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60.402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0.05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51.0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40.737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0.76</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93321074"/>
                  </a:ext>
                </a:extLst>
              </a:tr>
              <a:tr h="0">
                <a:tc>
                  <a:txBody>
                    <a:bodyPr/>
                    <a:lstStyle/>
                    <a:p>
                      <a:pPr marL="0" marR="0">
                        <a:spcBef>
                          <a:spcPts val="0"/>
                        </a:spcBef>
                        <a:spcAft>
                          <a:spcPts val="0"/>
                        </a:spcAft>
                      </a:pPr>
                      <a:r>
                        <a:rPr lang="en-US" sz="2000">
                          <a:effectLst/>
                        </a:rPr>
                        <a:t>1.0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63.7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60.14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51.0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40.739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0.69</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0495122"/>
                  </a:ext>
                </a:extLst>
              </a:tr>
              <a:tr h="0">
                <a:tc>
                  <a:txBody>
                    <a:bodyPr/>
                    <a:lstStyle/>
                    <a:p>
                      <a:pPr marL="0" marR="0">
                        <a:spcBef>
                          <a:spcPts val="0"/>
                        </a:spcBef>
                        <a:spcAft>
                          <a:spcPts val="0"/>
                        </a:spcAft>
                      </a:pPr>
                      <a:r>
                        <a:rPr lang="en-US" sz="2000">
                          <a:effectLst/>
                        </a:rPr>
                        <a:t>2.5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64.1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59.389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51.2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40.619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0.01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03751459"/>
                  </a:ext>
                </a:extLst>
              </a:tr>
              <a:tr h="0">
                <a:tc>
                  <a:txBody>
                    <a:bodyPr/>
                    <a:lstStyle/>
                    <a:p>
                      <a:pPr marL="0" marR="0">
                        <a:spcBef>
                          <a:spcPts val="0"/>
                        </a:spcBef>
                        <a:spcAft>
                          <a:spcPts val="0"/>
                        </a:spcAft>
                      </a:pPr>
                      <a:r>
                        <a:rPr lang="en-US" sz="2000">
                          <a:effectLst/>
                        </a:rPr>
                        <a:t>5.0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64.4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58.959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51.2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40.621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0.04</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8514676"/>
                  </a:ext>
                </a:extLst>
              </a:tr>
              <a:tr h="0">
                <a:tc>
                  <a:txBody>
                    <a:bodyPr/>
                    <a:lstStyle/>
                    <a:p>
                      <a:pPr marL="0" marR="0">
                        <a:spcBef>
                          <a:spcPts val="0"/>
                        </a:spcBef>
                        <a:spcAft>
                          <a:spcPts val="0"/>
                        </a:spcAft>
                      </a:pPr>
                      <a:r>
                        <a:rPr lang="en-US" sz="2000">
                          <a:effectLst/>
                        </a:rPr>
                        <a:t>10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64.4</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59.072</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&lt;0.001</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51.3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40.619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0.01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1387206"/>
                  </a:ext>
                </a:extLst>
              </a:tr>
              <a:tr h="0">
                <a:tc>
                  <a:txBody>
                    <a:bodyPr/>
                    <a:lstStyle/>
                    <a:p>
                      <a:pPr marL="0" marR="0">
                        <a:spcBef>
                          <a:spcPts val="0"/>
                        </a:spcBef>
                        <a:spcAft>
                          <a:spcPts val="0"/>
                        </a:spcAft>
                      </a:pPr>
                      <a:r>
                        <a:rPr lang="en-US" sz="2000">
                          <a:effectLst/>
                        </a:rPr>
                        <a:t>25 degrees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64.0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59.671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52.3</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39.788</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&lt;0.001</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80115628"/>
                  </a:ext>
                </a:extLst>
              </a:tr>
              <a:tr h="0">
                <a:tc>
                  <a:txBody>
                    <a:bodyPr/>
                    <a:lstStyle/>
                    <a:p>
                      <a:pPr marL="0" marR="0">
                        <a:spcBef>
                          <a:spcPts val="0"/>
                        </a:spcBef>
                        <a:spcAft>
                          <a:spcPts val="0"/>
                        </a:spcAft>
                      </a:pPr>
                      <a:r>
                        <a:rPr lang="en-US" sz="2000">
                          <a:effectLst/>
                        </a:rPr>
                        <a:t>Best + HMS smoke flag</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64.6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58.890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&lt;0.001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52.6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39.641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&lt;0.001</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6414070"/>
                  </a:ext>
                </a:extLst>
              </a:tr>
            </a:tbl>
          </a:graphicData>
        </a:graphic>
      </p:graphicFrame>
      <p:grpSp>
        <p:nvGrpSpPr>
          <p:cNvPr id="13" name="Group 12">
            <a:extLst>
              <a:ext uri="{FF2B5EF4-FFF2-40B4-BE49-F238E27FC236}">
                <a16:creationId xmlns:a16="http://schemas.microsoft.com/office/drawing/2014/main" id="{3DA26C33-8AED-8C35-9318-6428AD4179F6}"/>
              </a:ext>
            </a:extLst>
          </p:cNvPr>
          <p:cNvGrpSpPr/>
          <p:nvPr/>
        </p:nvGrpSpPr>
        <p:grpSpPr>
          <a:xfrm>
            <a:off x="8914033" y="1055076"/>
            <a:ext cx="2757788" cy="5768048"/>
            <a:chOff x="8497315" y="272431"/>
            <a:chExt cx="3236869" cy="6643662"/>
          </a:xfrm>
        </p:grpSpPr>
        <p:pic>
          <p:nvPicPr>
            <p:cNvPr id="8" name="Picture 7" descr="Diagram&#10;&#10;Description automatically generated">
              <a:extLst>
                <a:ext uri="{FF2B5EF4-FFF2-40B4-BE49-F238E27FC236}">
                  <a16:creationId xmlns:a16="http://schemas.microsoft.com/office/drawing/2014/main" id="{46089C72-156A-1712-8A69-0C6444138316}"/>
                </a:ext>
              </a:extLst>
            </p:cNvPr>
            <p:cNvPicPr>
              <a:picLocks noChangeAspect="1"/>
            </p:cNvPicPr>
            <p:nvPr/>
          </p:nvPicPr>
          <p:blipFill rotWithShape="1">
            <a:blip r:embed="rId2"/>
            <a:srcRect l="73761" t="36752" b="34017"/>
            <a:stretch/>
          </p:blipFill>
          <p:spPr>
            <a:xfrm>
              <a:off x="8497315" y="3310199"/>
              <a:ext cx="3236869" cy="3605894"/>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89BCD4CD-B9DF-4B3F-E580-F7408A1ACA16}"/>
                </a:ext>
              </a:extLst>
            </p:cNvPr>
            <p:cNvPicPr>
              <a:picLocks noChangeAspect="1"/>
            </p:cNvPicPr>
            <p:nvPr/>
          </p:nvPicPr>
          <p:blipFill rotWithShape="1">
            <a:blip r:embed="rId3"/>
            <a:srcRect l="74444" t="38291" b="34188"/>
            <a:stretch/>
          </p:blipFill>
          <p:spPr>
            <a:xfrm>
              <a:off x="8571235" y="272431"/>
              <a:ext cx="3089030" cy="3326650"/>
            </a:xfrm>
            <a:prstGeom prst="rect">
              <a:avLst/>
            </a:prstGeom>
          </p:spPr>
        </p:pic>
      </p:grpSp>
    </p:spTree>
    <p:extLst>
      <p:ext uri="{BB962C8B-B14F-4D97-AF65-F5344CB8AC3E}">
        <p14:creationId xmlns:p14="http://schemas.microsoft.com/office/powerpoint/2010/main" val="297427565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87DB-FB95-5C1B-646A-0AE8C016E0ED}"/>
              </a:ext>
            </a:extLst>
          </p:cNvPr>
          <p:cNvSpPr>
            <a:spLocks noGrp="1"/>
          </p:cNvSpPr>
          <p:nvPr>
            <p:ph type="title"/>
          </p:nvPr>
        </p:nvSpPr>
        <p:spPr/>
        <p:txBody>
          <a:bodyPr/>
          <a:lstStyle/>
          <a:p>
            <a:r>
              <a:rPr lang="en-US" dirty="0"/>
              <a:t>FINN Geographic Predictor Tests: Best variables</a:t>
            </a:r>
          </a:p>
        </p:txBody>
      </p:sp>
      <p:graphicFrame>
        <p:nvGraphicFramePr>
          <p:cNvPr id="4" name="Content Placeholder 3">
            <a:extLst>
              <a:ext uri="{FF2B5EF4-FFF2-40B4-BE49-F238E27FC236}">
                <a16:creationId xmlns:a16="http://schemas.microsoft.com/office/drawing/2014/main" id="{19871093-BC26-8F38-9ADE-5051B0E90DAC}"/>
              </a:ext>
            </a:extLst>
          </p:cNvPr>
          <p:cNvGraphicFramePr>
            <a:graphicFrameLocks noGrp="1"/>
          </p:cNvGraphicFramePr>
          <p:nvPr>
            <p:ph idx="1"/>
          </p:nvPr>
        </p:nvGraphicFramePr>
        <p:xfrm>
          <a:off x="767861" y="1104973"/>
          <a:ext cx="10656278" cy="5181600"/>
        </p:xfrm>
        <a:graphic>
          <a:graphicData uri="http://schemas.openxmlformats.org/drawingml/2006/table">
            <a:tbl>
              <a:tblPr firstRow="1" firstCol="1" bandRow="1">
                <a:tableStyleId>{69012ECD-51FC-41F1-AA8D-1B2483CD663E}</a:tableStyleId>
              </a:tblPr>
              <a:tblGrid>
                <a:gridCol w="2083064">
                  <a:extLst>
                    <a:ext uri="{9D8B030D-6E8A-4147-A177-3AD203B41FA5}">
                      <a16:colId xmlns:a16="http://schemas.microsoft.com/office/drawing/2014/main" val="2010726192"/>
                    </a:ext>
                  </a:extLst>
                </a:gridCol>
                <a:gridCol w="2089819">
                  <a:extLst>
                    <a:ext uri="{9D8B030D-6E8A-4147-A177-3AD203B41FA5}">
                      <a16:colId xmlns:a16="http://schemas.microsoft.com/office/drawing/2014/main" val="561079914"/>
                    </a:ext>
                  </a:extLst>
                </a:gridCol>
                <a:gridCol w="2196788">
                  <a:extLst>
                    <a:ext uri="{9D8B030D-6E8A-4147-A177-3AD203B41FA5}">
                      <a16:colId xmlns:a16="http://schemas.microsoft.com/office/drawing/2014/main" val="2848439606"/>
                    </a:ext>
                  </a:extLst>
                </a:gridCol>
                <a:gridCol w="2196788">
                  <a:extLst>
                    <a:ext uri="{9D8B030D-6E8A-4147-A177-3AD203B41FA5}">
                      <a16:colId xmlns:a16="http://schemas.microsoft.com/office/drawing/2014/main" val="2775873211"/>
                    </a:ext>
                  </a:extLst>
                </a:gridCol>
                <a:gridCol w="2089819">
                  <a:extLst>
                    <a:ext uri="{9D8B030D-6E8A-4147-A177-3AD203B41FA5}">
                      <a16:colId xmlns:a16="http://schemas.microsoft.com/office/drawing/2014/main" val="3569470191"/>
                    </a:ext>
                  </a:extLst>
                </a:gridCol>
              </a:tblGrid>
              <a:tr h="0">
                <a:tc rowSpan="2">
                  <a:txBody>
                    <a:bodyPr/>
                    <a:lstStyle/>
                    <a:p>
                      <a:pPr marL="0" marR="0" algn="ctr">
                        <a:spcBef>
                          <a:spcPts val="0"/>
                        </a:spcBef>
                        <a:spcAft>
                          <a:spcPts val="0"/>
                        </a:spcAft>
                      </a:pPr>
                      <a:r>
                        <a:rPr lang="en-US" sz="2000">
                          <a:effectLst/>
                        </a:rPr>
                        <a:t>Region</a:t>
                      </a:r>
                      <a:endParaRPr lang="en-US" sz="200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pPr marL="0" marR="0" algn="ctr">
                        <a:spcBef>
                          <a:spcPts val="0"/>
                        </a:spcBef>
                        <a:spcAft>
                          <a:spcPts val="0"/>
                        </a:spcAft>
                      </a:pPr>
                      <a:r>
                        <a:rPr lang="en-US" sz="2000">
                          <a:effectLst/>
                        </a:rPr>
                        <a:t>Houston</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000">
                          <a:effectLst/>
                        </a:rPr>
                        <a:t>El Paso</a:t>
                      </a:r>
                      <a:endParaRPr lang="en-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55071781"/>
                  </a:ext>
                </a:extLst>
              </a:tr>
              <a:tr h="0">
                <a:tc vMerge="1">
                  <a:txBody>
                    <a:bodyPr/>
                    <a:lstStyle/>
                    <a:p>
                      <a:endParaRPr lang="en-US"/>
                    </a:p>
                  </a:txBody>
                  <a:tcPr/>
                </a:tc>
                <a:tc>
                  <a:txBody>
                    <a:bodyPr/>
                    <a:lstStyle/>
                    <a:p>
                      <a:pPr marL="0" marR="0" algn="ctr">
                        <a:spcBef>
                          <a:spcPts val="0"/>
                        </a:spcBef>
                        <a:spcAft>
                          <a:spcPts val="0"/>
                        </a:spcAft>
                      </a:pPr>
                      <a:r>
                        <a:rPr lang="en-US" sz="2000">
                          <a:effectLst/>
                        </a:rPr>
                        <a:t>Maximum MDA8 O</a:t>
                      </a:r>
                      <a:r>
                        <a:rPr lang="en-US" sz="2000" baseline="-25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Background MDA8 O</a:t>
                      </a:r>
                      <a:r>
                        <a:rPr lang="en-US" sz="2000" baseline="-25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Maximum MDA8 O</a:t>
                      </a:r>
                      <a:r>
                        <a:rPr lang="en-US" sz="2000" baseline="-25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Background MDA8 O</a:t>
                      </a:r>
                      <a:r>
                        <a:rPr lang="en-US" sz="2000" baseline="-25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07629843"/>
                  </a:ext>
                </a:extLst>
              </a:tr>
              <a:tr h="0">
                <a:tc>
                  <a:txBody>
                    <a:bodyPr/>
                    <a:lstStyle/>
                    <a:p>
                      <a:pPr marL="0" marR="0" algn="ctr">
                        <a:spcBef>
                          <a:spcPts val="0"/>
                        </a:spcBef>
                        <a:spcAft>
                          <a:spcPts val="0"/>
                        </a:spcAft>
                      </a:pPr>
                      <a:r>
                        <a:rPr lang="en-US" sz="2000">
                          <a:effectLst/>
                        </a:rPr>
                        <a:t>MEX</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Biomass burned (BMASS)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Non-methane hydrocarbon (NMHC) emissions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BMASS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Xylene emissions</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0697431"/>
                  </a:ext>
                </a:extLst>
              </a:tr>
              <a:tr h="0">
                <a:tc>
                  <a:txBody>
                    <a:bodyPr/>
                    <a:lstStyle/>
                    <a:p>
                      <a:pPr marL="0" marR="0" algn="ctr">
                        <a:spcBef>
                          <a:spcPts val="0"/>
                        </a:spcBef>
                        <a:spcAft>
                          <a:spcPts val="0"/>
                        </a:spcAft>
                      </a:pPr>
                      <a:r>
                        <a:rPr lang="en-US" sz="2000">
                          <a:effectLst/>
                        </a:rPr>
                        <a:t>YUC</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Area</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Area</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Area</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63874978"/>
                  </a:ext>
                </a:extLst>
              </a:tr>
              <a:tr h="0">
                <a:tc>
                  <a:txBody>
                    <a:bodyPr/>
                    <a:lstStyle/>
                    <a:p>
                      <a:pPr marL="0" marR="0" algn="ctr">
                        <a:spcBef>
                          <a:spcPts val="0"/>
                        </a:spcBef>
                        <a:spcAft>
                          <a:spcPts val="0"/>
                        </a:spcAft>
                      </a:pPr>
                      <a:r>
                        <a:rPr lang="en-US" sz="2000">
                          <a:effectLst/>
                        </a:rPr>
                        <a:t>OK</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BMASS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7500036"/>
                  </a:ext>
                </a:extLst>
              </a:tr>
              <a:tr h="0">
                <a:tc>
                  <a:txBody>
                    <a:bodyPr/>
                    <a:lstStyle/>
                    <a:p>
                      <a:pPr marL="0" marR="0" algn="ctr">
                        <a:spcBef>
                          <a:spcPts val="0"/>
                        </a:spcBef>
                        <a:spcAft>
                          <a:spcPts val="0"/>
                        </a:spcAft>
                      </a:pPr>
                      <a:r>
                        <a:rPr lang="en-US" sz="2000">
                          <a:effectLst/>
                        </a:rPr>
                        <a:t>NM</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75391230"/>
                  </a:ext>
                </a:extLst>
              </a:tr>
              <a:tr h="0">
                <a:tc>
                  <a:txBody>
                    <a:bodyPr/>
                    <a:lstStyle/>
                    <a:p>
                      <a:pPr marL="0" marR="0" algn="ctr">
                        <a:spcBef>
                          <a:spcPts val="0"/>
                        </a:spcBef>
                        <a:spcAft>
                          <a:spcPts val="0"/>
                        </a:spcAft>
                      </a:pPr>
                      <a:r>
                        <a:rPr lang="en-US" sz="2000">
                          <a:effectLst/>
                        </a:rPr>
                        <a:t>LA</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Hydroxyacetone (HYAC) emissions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CH</a:t>
                      </a:r>
                      <a:r>
                        <a:rPr lang="en-US" sz="2000" baseline="-25000">
                          <a:effectLst/>
                        </a:rPr>
                        <a:t>3</a:t>
                      </a:r>
                      <a:r>
                        <a:rPr lang="en-US" sz="2000">
                          <a:effectLst/>
                        </a:rPr>
                        <a:t>CN emissions</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89170185"/>
                  </a:ext>
                </a:extLst>
              </a:tr>
              <a:tr h="0">
                <a:tc>
                  <a:txBody>
                    <a:bodyPr/>
                    <a:lstStyle/>
                    <a:p>
                      <a:pPr marL="0" marR="0" algn="ctr">
                        <a:spcBef>
                          <a:spcPts val="0"/>
                        </a:spcBef>
                        <a:spcAft>
                          <a:spcPts val="0"/>
                        </a:spcAft>
                      </a:pPr>
                      <a:r>
                        <a:rPr lang="en-US" sz="2000">
                          <a:effectLst/>
                        </a:rPr>
                        <a:t>AR</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NMHC emissions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Fire Count</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2288429"/>
                  </a:ext>
                </a:extLst>
              </a:tr>
              <a:tr h="0">
                <a:tc>
                  <a:txBody>
                    <a:bodyPr/>
                    <a:lstStyle/>
                    <a:p>
                      <a:pPr marL="0" marR="0" algn="ctr">
                        <a:spcBef>
                          <a:spcPts val="0"/>
                        </a:spcBef>
                        <a:spcAft>
                          <a:spcPts val="0"/>
                        </a:spcAft>
                      </a:pPr>
                      <a:r>
                        <a:rPr lang="en-US" sz="2000">
                          <a:effectLst/>
                        </a:rPr>
                        <a:t>CA</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NO</a:t>
                      </a:r>
                      <a:r>
                        <a:rPr lang="en-US" sz="2000" baseline="-25000">
                          <a:effectLst/>
                        </a:rPr>
                        <a:t>x</a:t>
                      </a:r>
                      <a:r>
                        <a:rPr lang="en-US" sz="2000">
                          <a:effectLst/>
                        </a:rPr>
                        <a:t> emissions as NO</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Glycoladehyde (GLYALD) emissions</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NO</a:t>
                      </a:r>
                      <a:r>
                        <a:rPr lang="en-US" sz="2000" baseline="-25000">
                          <a:effectLst/>
                        </a:rPr>
                        <a:t>x</a:t>
                      </a:r>
                      <a:r>
                        <a:rPr lang="en-US" sz="2000">
                          <a:effectLst/>
                        </a:rPr>
                        <a:t> emissions as NO</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Fire Area</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0926145"/>
                  </a:ext>
                </a:extLst>
              </a:tr>
            </a:tbl>
          </a:graphicData>
        </a:graphic>
      </p:graphicFrame>
    </p:spTree>
    <p:extLst>
      <p:ext uri="{BB962C8B-B14F-4D97-AF65-F5344CB8AC3E}">
        <p14:creationId xmlns:p14="http://schemas.microsoft.com/office/powerpoint/2010/main" val="309632395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52C3-DC0E-B9D3-1DD8-53C6434A565C}"/>
              </a:ext>
            </a:extLst>
          </p:cNvPr>
          <p:cNvSpPr>
            <a:spLocks noGrp="1"/>
          </p:cNvSpPr>
          <p:nvPr>
            <p:ph type="title"/>
          </p:nvPr>
        </p:nvSpPr>
        <p:spPr/>
        <p:txBody>
          <a:bodyPr/>
          <a:lstStyle/>
          <a:p>
            <a:r>
              <a:rPr lang="en-US" dirty="0"/>
              <a:t>Smoke Flag Tests: MDA8 O</a:t>
            </a:r>
            <a:r>
              <a:rPr lang="en-US" baseline="-25000" dirty="0"/>
              <a:t>3</a:t>
            </a:r>
            <a:r>
              <a:rPr lang="en-US" dirty="0"/>
              <a:t> Impacts </a:t>
            </a:r>
          </a:p>
        </p:txBody>
      </p:sp>
      <p:graphicFrame>
        <p:nvGraphicFramePr>
          <p:cNvPr id="4" name="Content Placeholder 3">
            <a:extLst>
              <a:ext uri="{FF2B5EF4-FFF2-40B4-BE49-F238E27FC236}">
                <a16:creationId xmlns:a16="http://schemas.microsoft.com/office/drawing/2014/main" id="{3139A68A-55FB-7A26-31EE-D62BA924F94F}"/>
              </a:ext>
            </a:extLst>
          </p:cNvPr>
          <p:cNvGraphicFramePr>
            <a:graphicFrameLocks noGrp="1"/>
          </p:cNvGraphicFramePr>
          <p:nvPr>
            <p:ph idx="1"/>
          </p:nvPr>
        </p:nvGraphicFramePr>
        <p:xfrm>
          <a:off x="586154" y="1147689"/>
          <a:ext cx="10574215" cy="3291840"/>
        </p:xfrm>
        <a:graphic>
          <a:graphicData uri="http://schemas.openxmlformats.org/drawingml/2006/table">
            <a:tbl>
              <a:tblPr firstRow="1" firstCol="1" bandRow="1">
                <a:tableStyleId>{69012ECD-51FC-41F1-AA8D-1B2483CD663E}</a:tableStyleId>
              </a:tblPr>
              <a:tblGrid>
                <a:gridCol w="2414953">
                  <a:extLst>
                    <a:ext uri="{9D8B030D-6E8A-4147-A177-3AD203B41FA5}">
                      <a16:colId xmlns:a16="http://schemas.microsoft.com/office/drawing/2014/main" val="396881564"/>
                    </a:ext>
                  </a:extLst>
                </a:gridCol>
                <a:gridCol w="2215662">
                  <a:extLst>
                    <a:ext uri="{9D8B030D-6E8A-4147-A177-3AD203B41FA5}">
                      <a16:colId xmlns:a16="http://schemas.microsoft.com/office/drawing/2014/main" val="4059033327"/>
                    </a:ext>
                  </a:extLst>
                </a:gridCol>
                <a:gridCol w="1713914">
                  <a:extLst>
                    <a:ext uri="{9D8B030D-6E8A-4147-A177-3AD203B41FA5}">
                      <a16:colId xmlns:a16="http://schemas.microsoft.com/office/drawing/2014/main" val="2368158667"/>
                    </a:ext>
                  </a:extLst>
                </a:gridCol>
                <a:gridCol w="2114843">
                  <a:extLst>
                    <a:ext uri="{9D8B030D-6E8A-4147-A177-3AD203B41FA5}">
                      <a16:colId xmlns:a16="http://schemas.microsoft.com/office/drawing/2014/main" val="2152676901"/>
                    </a:ext>
                  </a:extLst>
                </a:gridCol>
                <a:gridCol w="2114843">
                  <a:extLst>
                    <a:ext uri="{9D8B030D-6E8A-4147-A177-3AD203B41FA5}">
                      <a16:colId xmlns:a16="http://schemas.microsoft.com/office/drawing/2014/main" val="1924115196"/>
                    </a:ext>
                  </a:extLst>
                </a:gridCol>
              </a:tblGrid>
              <a:tr h="0">
                <a:tc>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dirty="0">
                          <a:effectLst/>
                        </a:rPr>
                        <a:t>Houston MDA8 O</a:t>
                      </a:r>
                      <a:r>
                        <a:rPr lang="en-US" sz="2400" baseline="-25000" dirty="0">
                          <a:effectLst/>
                        </a:rPr>
                        <a:t>3</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a:effectLst/>
                        </a:rPr>
                        <a:t>El Paso MDA8 O</a:t>
                      </a:r>
                      <a:r>
                        <a:rPr lang="en-US" sz="2400" baseline="-25000">
                          <a:effectLst/>
                        </a:rPr>
                        <a:t>3</a:t>
                      </a:r>
                      <a:endParaRPr lang="en-US" sz="2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542214904"/>
                  </a:ext>
                </a:extLst>
              </a:tr>
              <a:tr h="0">
                <a:tc>
                  <a:txBody>
                    <a:bodyPr/>
                    <a:lstStyle/>
                    <a:p>
                      <a:pPr marL="0" marR="0">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Bkgrd</a:t>
                      </a:r>
                      <a:r>
                        <a:rPr lang="en-US" sz="2400" dirty="0">
                          <a:effectLst/>
                        </a:rPr>
                        <a:t>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Max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Bkgrd</a:t>
                      </a:r>
                      <a:r>
                        <a:rPr lang="en-US" sz="2400" dirty="0">
                          <a:effectLst/>
                        </a:rPr>
                        <a:t>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Max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36884111"/>
                  </a:ext>
                </a:extLst>
              </a:tr>
              <a:tr h="0">
                <a:tc>
                  <a:txBody>
                    <a:bodyPr/>
                    <a:lstStyle/>
                    <a:p>
                      <a:pPr marL="0" marR="0" algn="ctr">
                        <a:spcBef>
                          <a:spcPts val="0"/>
                        </a:spcBef>
                        <a:spcAft>
                          <a:spcPts val="0"/>
                        </a:spcAft>
                      </a:pPr>
                      <a:r>
                        <a:rPr lang="en-US" sz="2400">
                          <a:effectLst/>
                        </a:rPr>
                        <a:t>Minimum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1.4</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7183027"/>
                  </a:ext>
                </a:extLst>
              </a:tr>
              <a:tr h="0">
                <a:tc>
                  <a:txBody>
                    <a:bodyPr/>
                    <a:lstStyle/>
                    <a:p>
                      <a:pPr marL="0" marR="0" algn="ctr">
                        <a:spcBef>
                          <a:spcPts val="0"/>
                        </a:spcBef>
                        <a:spcAft>
                          <a:spcPts val="0"/>
                        </a:spcAft>
                      </a:pPr>
                      <a:r>
                        <a:rPr lang="en-US" sz="2400" dirty="0">
                          <a:effectLst/>
                        </a:rPr>
                        <a:t>25</a:t>
                      </a:r>
                      <a:r>
                        <a:rPr lang="en-US" sz="2400" baseline="30000" dirty="0">
                          <a:effectLst/>
                        </a:rPr>
                        <a:t>th</a:t>
                      </a:r>
                      <a:r>
                        <a:rPr lang="en-US" sz="2400" dirty="0">
                          <a:effectLst/>
                        </a:rPr>
                        <a:t> Percentile</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1.8</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35941121"/>
                  </a:ext>
                </a:extLst>
              </a:tr>
              <a:tr h="0">
                <a:tc>
                  <a:txBody>
                    <a:bodyPr/>
                    <a:lstStyle/>
                    <a:p>
                      <a:pPr marL="0" marR="0" algn="ctr">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1.9</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17625415"/>
                  </a:ext>
                </a:extLst>
              </a:tr>
              <a:tr h="0">
                <a:tc>
                  <a:txBody>
                    <a:bodyPr/>
                    <a:lstStyle/>
                    <a:p>
                      <a:pPr marL="0" marR="0" algn="ctr">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1.9</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80953117"/>
                  </a:ext>
                </a:extLst>
              </a:tr>
              <a:tr h="0">
                <a:tc>
                  <a:txBody>
                    <a:bodyPr/>
                    <a:lstStyle/>
                    <a:p>
                      <a:pPr marL="0" marR="0" algn="ctr">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2.0</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97937354"/>
                  </a:ext>
                </a:extLst>
              </a:tr>
              <a:tr h="0">
                <a:tc>
                  <a:txBody>
                    <a:bodyPr/>
                    <a:lstStyle/>
                    <a:p>
                      <a:pPr marL="0" marR="0" algn="ctr">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2.4</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81144808"/>
                  </a:ext>
                </a:extLst>
              </a:tr>
              <a:tr h="0">
                <a:tc>
                  <a:txBody>
                    <a:bodyPr/>
                    <a:lstStyle/>
                    <a:p>
                      <a:pPr marL="0" marR="0" algn="ctr">
                        <a:spcBef>
                          <a:spcPts val="0"/>
                        </a:spcBef>
                        <a:spcAft>
                          <a:spcPts val="0"/>
                        </a:spcAft>
                      </a:pPr>
                      <a:r>
                        <a:rPr lang="en-US" sz="2400">
                          <a:effectLst/>
                        </a:rPr>
                        <a:t>Std. Dev.</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0.6</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0.6</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0.2</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0.2</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85187299"/>
                  </a:ext>
                </a:extLst>
              </a:tr>
            </a:tbl>
          </a:graphicData>
        </a:graphic>
      </p:graphicFrame>
      <p:sp>
        <p:nvSpPr>
          <p:cNvPr id="3" name="TextBox 2">
            <a:extLst>
              <a:ext uri="{FF2B5EF4-FFF2-40B4-BE49-F238E27FC236}">
                <a16:creationId xmlns:a16="http://schemas.microsoft.com/office/drawing/2014/main" id="{A24767DA-DAF9-DF07-2C54-5B21C522E96B}"/>
              </a:ext>
            </a:extLst>
          </p:cNvPr>
          <p:cNvSpPr txBox="1"/>
          <p:nvPr/>
        </p:nvSpPr>
        <p:spPr>
          <a:xfrm>
            <a:off x="586154" y="4709293"/>
            <a:ext cx="914400" cy="914400"/>
          </a:xfrm>
          <a:prstGeom prst="rect">
            <a:avLst/>
          </a:prstGeom>
          <a:ln>
            <a:noFill/>
          </a:ln>
        </p:spPr>
        <p:txBody>
          <a:bodyPr vert="horz" wrap="none" lIns="45720" tIns="0" rIns="0" bIns="0" rtlCol="0">
            <a:noAutofit/>
          </a:bodyPr>
          <a:lstStyle/>
          <a:p>
            <a:pPr marL="342900" indent="-342900" algn="l">
              <a:buFont typeface="Arial" panose="020B0604020202020204" pitchFamily="34" charset="0"/>
              <a:buChar char="•"/>
            </a:pPr>
            <a:r>
              <a:rPr lang="en-US" sz="2400" b="1" dirty="0">
                <a:solidFill>
                  <a:schemeClr val="accent3"/>
                </a:solidFill>
                <a:latin typeface="Roboto" panose="02000000000000000000" pitchFamily="2" charset="0"/>
                <a:ea typeface="Roboto" panose="02000000000000000000" pitchFamily="2" charset="0"/>
              </a:rPr>
              <a:t>O</a:t>
            </a:r>
            <a:r>
              <a:rPr lang="en-US" sz="2400" b="1" baseline="-25000" dirty="0">
                <a:solidFill>
                  <a:schemeClr val="accent3"/>
                </a:solidFill>
                <a:latin typeface="Roboto" panose="02000000000000000000" pitchFamily="2" charset="0"/>
                <a:ea typeface="Roboto" panose="02000000000000000000" pitchFamily="2" charset="0"/>
              </a:rPr>
              <a:t>3</a:t>
            </a:r>
            <a:r>
              <a:rPr lang="en-US" sz="2400" b="1" dirty="0">
                <a:solidFill>
                  <a:schemeClr val="accent3"/>
                </a:solidFill>
                <a:latin typeface="Roboto" panose="02000000000000000000" pitchFamily="2" charset="0"/>
                <a:ea typeface="Roboto" panose="02000000000000000000" pitchFamily="2" charset="0"/>
              </a:rPr>
              <a:t> is increased by 1.2-4.8 </a:t>
            </a:r>
            <a:r>
              <a:rPr lang="en-US" sz="2400" b="1" dirty="0" err="1">
                <a:solidFill>
                  <a:schemeClr val="accent3"/>
                </a:solidFill>
                <a:latin typeface="Roboto" panose="02000000000000000000" pitchFamily="2" charset="0"/>
                <a:ea typeface="Roboto" panose="02000000000000000000" pitchFamily="2" charset="0"/>
              </a:rPr>
              <a:t>ppbv</a:t>
            </a:r>
            <a:r>
              <a:rPr lang="en-US" sz="2400" b="1" dirty="0">
                <a:solidFill>
                  <a:schemeClr val="accent3"/>
                </a:solidFill>
                <a:latin typeface="Roboto" panose="02000000000000000000" pitchFamily="2" charset="0"/>
                <a:ea typeface="Roboto" panose="02000000000000000000" pitchFamily="2" charset="0"/>
              </a:rPr>
              <a:t> when HMS says there is smoke over the city</a:t>
            </a:r>
          </a:p>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Less than impact of smoke inferred when not controlling for meteorology.</a:t>
            </a:r>
          </a:p>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Small increase in impact when smoke enters Houston, small decrease in El Paso</a:t>
            </a:r>
          </a:p>
          <a:p>
            <a:pPr marL="342900" indent="-342900" algn="l">
              <a:buFont typeface="Arial" panose="020B0604020202020204" pitchFamily="34" charset="0"/>
              <a:buChar char="•"/>
            </a:pPr>
            <a:endParaRPr lang="en-US" sz="2400" dirty="0">
              <a:solidFill>
                <a:schemeClr val="accent3"/>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438129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D340-04F7-1B88-9639-9EB05A63934E}"/>
              </a:ext>
            </a:extLst>
          </p:cNvPr>
          <p:cNvSpPr>
            <a:spLocks noGrp="1"/>
          </p:cNvSpPr>
          <p:nvPr>
            <p:ph type="title"/>
          </p:nvPr>
        </p:nvSpPr>
        <p:spPr/>
        <p:txBody>
          <a:bodyPr/>
          <a:lstStyle/>
          <a:p>
            <a:r>
              <a:rPr lang="en-US" dirty="0"/>
              <a:t>FINN Large-Scale Fire Count Tests: MDA8 O</a:t>
            </a:r>
            <a:r>
              <a:rPr lang="en-US" baseline="-25000" dirty="0"/>
              <a:t>3</a:t>
            </a:r>
            <a:r>
              <a:rPr lang="en-US" dirty="0"/>
              <a:t> Impacts</a:t>
            </a:r>
          </a:p>
        </p:txBody>
      </p:sp>
      <p:graphicFrame>
        <p:nvGraphicFramePr>
          <p:cNvPr id="4" name="Content Placeholder 3">
            <a:extLst>
              <a:ext uri="{FF2B5EF4-FFF2-40B4-BE49-F238E27FC236}">
                <a16:creationId xmlns:a16="http://schemas.microsoft.com/office/drawing/2014/main" id="{CF684A24-E1F9-82D4-CA1A-09AF4D2898B6}"/>
              </a:ext>
            </a:extLst>
          </p:cNvPr>
          <p:cNvGraphicFramePr>
            <a:graphicFrameLocks noGrp="1"/>
          </p:cNvGraphicFramePr>
          <p:nvPr>
            <p:ph idx="1"/>
          </p:nvPr>
        </p:nvGraphicFramePr>
        <p:xfrm>
          <a:off x="820615" y="1135966"/>
          <a:ext cx="10281140" cy="3291840"/>
        </p:xfrm>
        <a:graphic>
          <a:graphicData uri="http://schemas.openxmlformats.org/drawingml/2006/table">
            <a:tbl>
              <a:tblPr firstRow="1" firstCol="1" bandRow="1">
                <a:tableStyleId>{69012ECD-51FC-41F1-AA8D-1B2483CD663E}</a:tableStyleId>
              </a:tblPr>
              <a:tblGrid>
                <a:gridCol w="2250831">
                  <a:extLst>
                    <a:ext uri="{9D8B030D-6E8A-4147-A177-3AD203B41FA5}">
                      <a16:colId xmlns:a16="http://schemas.microsoft.com/office/drawing/2014/main" val="4245892331"/>
                    </a:ext>
                  </a:extLst>
                </a:gridCol>
                <a:gridCol w="1992923">
                  <a:extLst>
                    <a:ext uri="{9D8B030D-6E8A-4147-A177-3AD203B41FA5}">
                      <a16:colId xmlns:a16="http://schemas.microsoft.com/office/drawing/2014/main" val="3518419712"/>
                    </a:ext>
                  </a:extLst>
                </a:gridCol>
                <a:gridCol w="1924930">
                  <a:extLst>
                    <a:ext uri="{9D8B030D-6E8A-4147-A177-3AD203B41FA5}">
                      <a16:colId xmlns:a16="http://schemas.microsoft.com/office/drawing/2014/main" val="2614165090"/>
                    </a:ext>
                  </a:extLst>
                </a:gridCol>
                <a:gridCol w="2056228">
                  <a:extLst>
                    <a:ext uri="{9D8B030D-6E8A-4147-A177-3AD203B41FA5}">
                      <a16:colId xmlns:a16="http://schemas.microsoft.com/office/drawing/2014/main" val="695760433"/>
                    </a:ext>
                  </a:extLst>
                </a:gridCol>
                <a:gridCol w="2056228">
                  <a:extLst>
                    <a:ext uri="{9D8B030D-6E8A-4147-A177-3AD203B41FA5}">
                      <a16:colId xmlns:a16="http://schemas.microsoft.com/office/drawing/2014/main" val="3053013888"/>
                    </a:ext>
                  </a:extLst>
                </a:gridCol>
              </a:tblGrid>
              <a:tr h="0">
                <a:tc>
                  <a:txBody>
                    <a:bodyPr/>
                    <a:lstStyle/>
                    <a:p>
                      <a:pPr marL="0" marR="0" algn="just">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Houston MDA8 O</a:t>
                      </a:r>
                      <a:r>
                        <a:rPr lang="en-US" sz="2400" baseline="-25000">
                          <a:effectLst/>
                        </a:rPr>
                        <a:t>3</a:t>
                      </a:r>
                      <a:endParaRPr lang="en-US" sz="2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a:effectLst/>
                        </a:rPr>
                        <a:t>El Paso MDA8 O</a:t>
                      </a:r>
                      <a:r>
                        <a:rPr lang="en-US" sz="2400" baseline="-25000">
                          <a:effectLst/>
                        </a:rPr>
                        <a:t>3</a:t>
                      </a:r>
                      <a:endParaRPr lang="en-US" sz="2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815820315"/>
                  </a:ext>
                </a:extLst>
              </a:tr>
              <a:tr h="0">
                <a:tc>
                  <a:txBody>
                    <a:bodyPr/>
                    <a:lstStyle/>
                    <a:p>
                      <a:pPr marL="0" marR="0" algn="just">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Bkgrd</a:t>
                      </a:r>
                      <a:r>
                        <a:rPr lang="en-US" sz="2400" dirty="0">
                          <a:effectLst/>
                        </a:rPr>
                        <a:t>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Max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Bkgrd</a:t>
                      </a:r>
                      <a:r>
                        <a:rPr lang="en-US" sz="2400" dirty="0">
                          <a:effectLst/>
                        </a:rPr>
                        <a:t>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Max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31961495"/>
                  </a:ext>
                </a:extLst>
              </a:tr>
              <a:tr h="0">
                <a:tc>
                  <a:txBody>
                    <a:bodyPr/>
                    <a:lstStyle/>
                    <a:p>
                      <a:pPr marL="0" marR="0" algn="just">
                        <a:spcBef>
                          <a:spcPts val="0"/>
                        </a:spcBef>
                        <a:spcAft>
                          <a:spcPts val="0"/>
                        </a:spcAft>
                      </a:pPr>
                      <a:r>
                        <a:rPr lang="en-US" sz="2400" dirty="0">
                          <a:effectLst/>
                        </a:rPr>
                        <a:t>Minimum</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1.9</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20583697"/>
                  </a:ext>
                </a:extLst>
              </a:tr>
              <a:tr h="0">
                <a:tc>
                  <a:txBody>
                    <a:bodyPr/>
                    <a:lstStyle/>
                    <a:p>
                      <a:pPr marL="0" marR="0" algn="just">
                        <a:spcBef>
                          <a:spcPts val="0"/>
                        </a:spcBef>
                        <a:spcAft>
                          <a:spcPts val="0"/>
                        </a:spcAft>
                      </a:pPr>
                      <a:r>
                        <a:rPr lang="en-US" sz="2400">
                          <a:effectLst/>
                        </a:rPr>
                        <a:t>25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11.3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3.3</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63478166"/>
                  </a:ext>
                </a:extLst>
              </a:tr>
              <a:tr h="0">
                <a:tc>
                  <a:txBody>
                    <a:bodyPr/>
                    <a:lstStyle/>
                    <a:p>
                      <a:pPr marL="0" marR="0" algn="just">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13.6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4.3</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53078469"/>
                  </a:ext>
                </a:extLst>
              </a:tr>
              <a:tr h="0">
                <a:tc>
                  <a:txBody>
                    <a:bodyPr/>
                    <a:lstStyle/>
                    <a:p>
                      <a:pPr marL="0" marR="0" algn="just">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13.8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4.5</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72643585"/>
                  </a:ext>
                </a:extLst>
              </a:tr>
              <a:tr h="0">
                <a:tc>
                  <a:txBody>
                    <a:bodyPr/>
                    <a:lstStyle/>
                    <a:p>
                      <a:pPr marL="0" marR="0" algn="just">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9.6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16.9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5.7</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007458"/>
                  </a:ext>
                </a:extLst>
              </a:tr>
              <a:tr h="0">
                <a:tc>
                  <a:txBody>
                    <a:bodyPr/>
                    <a:lstStyle/>
                    <a:p>
                      <a:pPr marL="0" marR="0" algn="just">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18.4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28.2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9.4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8.8</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03411807"/>
                  </a:ext>
                </a:extLst>
              </a:tr>
              <a:tr h="0">
                <a:tc>
                  <a:txBody>
                    <a:bodyPr/>
                    <a:lstStyle/>
                    <a:p>
                      <a:pPr marL="0" marR="0" algn="just">
                        <a:spcBef>
                          <a:spcPts val="0"/>
                        </a:spcBef>
                        <a:spcAft>
                          <a:spcPts val="0"/>
                        </a:spcAft>
                      </a:pPr>
                      <a:r>
                        <a:rPr lang="en-US" sz="2400">
                          <a:effectLst/>
                        </a:rPr>
                        <a:t>Std. Dev.</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1.4</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30371950"/>
                  </a:ext>
                </a:extLst>
              </a:tr>
            </a:tbl>
          </a:graphicData>
        </a:graphic>
      </p:graphicFrame>
      <p:sp>
        <p:nvSpPr>
          <p:cNvPr id="3" name="TextBox 2">
            <a:extLst>
              <a:ext uri="{FF2B5EF4-FFF2-40B4-BE49-F238E27FC236}">
                <a16:creationId xmlns:a16="http://schemas.microsoft.com/office/drawing/2014/main" id="{CDC8887F-7C82-2EA0-9789-20FAA6966A97}"/>
              </a:ext>
            </a:extLst>
          </p:cNvPr>
          <p:cNvSpPr txBox="1"/>
          <p:nvPr/>
        </p:nvSpPr>
        <p:spPr>
          <a:xfrm>
            <a:off x="457200" y="4685847"/>
            <a:ext cx="914400" cy="914400"/>
          </a:xfrm>
          <a:prstGeom prst="rect">
            <a:avLst/>
          </a:prstGeom>
          <a:ln>
            <a:noFill/>
          </a:ln>
        </p:spPr>
        <p:txBody>
          <a:bodyPr vert="horz" wrap="none" lIns="45720" tIns="0" rIns="0" bIns="0" rtlCol="0">
            <a:noAutofit/>
          </a:bodyPr>
          <a:lstStyle/>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Adding FINN fire counts greatly increases the estimated impact of smoke on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a:t>
            </a:r>
            <a:br>
              <a:rPr lang="en-US" sz="2400" dirty="0">
                <a:solidFill>
                  <a:schemeClr val="accent3"/>
                </a:solidFill>
                <a:latin typeface="Roboto" panose="02000000000000000000" pitchFamily="2" charset="0"/>
                <a:ea typeface="Roboto" panose="02000000000000000000" pitchFamily="2" charset="0"/>
              </a:rPr>
            </a:br>
            <a:r>
              <a:rPr lang="en-US" sz="2400" dirty="0">
                <a:solidFill>
                  <a:schemeClr val="accent3"/>
                </a:solidFill>
                <a:latin typeface="Roboto" panose="02000000000000000000" pitchFamily="2" charset="0"/>
                <a:ea typeface="Roboto" panose="02000000000000000000" pitchFamily="2" charset="0"/>
              </a:rPr>
              <a:t>more in line with uncorrected BC2 estimates from previous work </a:t>
            </a:r>
          </a:p>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Large increase in impact when smoke enters Houston, small decrease in El Paso</a:t>
            </a:r>
          </a:p>
          <a:p>
            <a:pPr marL="342900" indent="-342900" algn="l">
              <a:buFont typeface="Arial" panose="020B0604020202020204" pitchFamily="34" charset="0"/>
              <a:buChar char="•"/>
            </a:pPr>
            <a:endParaRPr lang="en-US" sz="2400" dirty="0">
              <a:solidFill>
                <a:schemeClr val="accent3"/>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7997071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9686-A0E2-2F8E-1110-F2E16AB75516}"/>
              </a:ext>
            </a:extLst>
          </p:cNvPr>
          <p:cNvSpPr>
            <a:spLocks noGrp="1"/>
          </p:cNvSpPr>
          <p:nvPr>
            <p:ph type="title"/>
          </p:nvPr>
        </p:nvSpPr>
        <p:spPr/>
        <p:txBody>
          <a:bodyPr/>
          <a:lstStyle/>
          <a:p>
            <a:r>
              <a:rPr lang="en-US" dirty="0"/>
              <a:t>FINN Geographic: El Paso Maximum O</a:t>
            </a:r>
            <a:r>
              <a:rPr lang="en-US" baseline="-25000" dirty="0"/>
              <a:t>3</a:t>
            </a:r>
          </a:p>
        </p:txBody>
      </p:sp>
      <p:sp>
        <p:nvSpPr>
          <p:cNvPr id="4" name="Text Placeholder 3">
            <a:extLst>
              <a:ext uri="{FF2B5EF4-FFF2-40B4-BE49-F238E27FC236}">
                <a16:creationId xmlns:a16="http://schemas.microsoft.com/office/drawing/2014/main" id="{40D4130F-C2B6-2032-2010-A6C43A77D3F7}"/>
              </a:ext>
            </a:extLst>
          </p:cNvPr>
          <p:cNvSpPr>
            <a:spLocks noGrp="1"/>
          </p:cNvSpPr>
          <p:nvPr>
            <p:ph type="body" sz="quarter" idx="10"/>
          </p:nvPr>
        </p:nvSpPr>
        <p:spPr>
          <a:xfrm>
            <a:off x="6772277" y="1219200"/>
            <a:ext cx="5026023" cy="4962144"/>
          </a:xfrm>
        </p:spPr>
        <p:txBody>
          <a:bodyPr/>
          <a:lstStyle/>
          <a:p>
            <a:r>
              <a:rPr lang="en-US" sz="2400" b="0" dirty="0"/>
              <a:t>AR was removed, but all other variables kept as significant predictors.</a:t>
            </a:r>
          </a:p>
          <a:p>
            <a:endParaRPr lang="en-US" sz="2400" b="0" dirty="0"/>
          </a:p>
          <a:p>
            <a:r>
              <a:rPr lang="en-US" sz="2400" b="0" dirty="0"/>
              <a:t>Total deviance explained was 57.1% with a GCV of 44.43, which is a better fit than the large-scale FINN fire count.  </a:t>
            </a:r>
          </a:p>
          <a:p>
            <a:endParaRPr lang="en-US" sz="2400" b="0" dirty="0"/>
          </a:p>
          <a:p>
            <a:r>
              <a:rPr lang="en-US" sz="2400" b="0" dirty="0"/>
              <a:t>Only the Mexico predictor had a large increase in O</a:t>
            </a:r>
            <a:r>
              <a:rPr lang="en-US" sz="2400" b="0" baseline="-25000" dirty="0"/>
              <a:t>3</a:t>
            </a:r>
            <a:r>
              <a:rPr lang="en-US" sz="2400" b="0" dirty="0"/>
              <a:t> and saturated quickly.</a:t>
            </a:r>
          </a:p>
        </p:txBody>
      </p:sp>
      <p:pic>
        <p:nvPicPr>
          <p:cNvPr id="6" name="Content Placeholder 5" descr="Diagram&#10;&#10;Description automatically generated">
            <a:extLst>
              <a:ext uri="{FF2B5EF4-FFF2-40B4-BE49-F238E27FC236}">
                <a16:creationId xmlns:a16="http://schemas.microsoft.com/office/drawing/2014/main" id="{B2EF18FB-4DD0-07EA-DF21-117E47CFD3F7}"/>
              </a:ext>
            </a:extLst>
          </p:cNvPr>
          <p:cNvPicPr>
            <a:picLocks noGrp="1" noChangeAspect="1"/>
          </p:cNvPicPr>
          <p:nvPr>
            <p:ph idx="1"/>
          </p:nvPr>
        </p:nvPicPr>
        <p:blipFill rotWithShape="1">
          <a:blip r:embed="rId2"/>
          <a:srcRect t="3779"/>
          <a:stretch/>
        </p:blipFill>
        <p:spPr>
          <a:xfrm>
            <a:off x="457200" y="1041495"/>
            <a:ext cx="5638800" cy="5425730"/>
          </a:xfrm>
          <a:prstGeom prst="rect">
            <a:avLst/>
          </a:prstGeom>
        </p:spPr>
      </p:pic>
    </p:spTree>
    <p:extLst>
      <p:ext uri="{BB962C8B-B14F-4D97-AF65-F5344CB8AC3E}">
        <p14:creationId xmlns:p14="http://schemas.microsoft.com/office/powerpoint/2010/main" val="50619081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4581-C841-31B9-3710-CD94718EFF1C}"/>
              </a:ext>
            </a:extLst>
          </p:cNvPr>
          <p:cNvSpPr>
            <a:spLocks noGrp="1"/>
          </p:cNvSpPr>
          <p:nvPr>
            <p:ph type="title"/>
          </p:nvPr>
        </p:nvSpPr>
        <p:spPr/>
        <p:txBody>
          <a:bodyPr/>
          <a:lstStyle/>
          <a:p>
            <a:r>
              <a:rPr lang="en-US" dirty="0"/>
              <a:t>FINN Geographic Variables</a:t>
            </a:r>
          </a:p>
        </p:txBody>
      </p:sp>
      <p:graphicFrame>
        <p:nvGraphicFramePr>
          <p:cNvPr id="4" name="Content Placeholder 3">
            <a:extLst>
              <a:ext uri="{FF2B5EF4-FFF2-40B4-BE49-F238E27FC236}">
                <a16:creationId xmlns:a16="http://schemas.microsoft.com/office/drawing/2014/main" id="{FBD7C6A9-968D-6304-86F0-EDDC1B8AA2AB}"/>
              </a:ext>
            </a:extLst>
          </p:cNvPr>
          <p:cNvGraphicFramePr>
            <a:graphicFrameLocks noGrp="1"/>
          </p:cNvGraphicFramePr>
          <p:nvPr>
            <p:ph idx="1"/>
          </p:nvPr>
        </p:nvGraphicFramePr>
        <p:xfrm>
          <a:off x="457200" y="1212825"/>
          <a:ext cx="11383110" cy="3291840"/>
        </p:xfrm>
        <a:graphic>
          <a:graphicData uri="http://schemas.openxmlformats.org/drawingml/2006/table">
            <a:tbl>
              <a:tblPr firstRow="1" firstCol="1" bandRow="1">
                <a:tableStyleId>{69012ECD-51FC-41F1-AA8D-1B2483CD663E}</a:tableStyleId>
              </a:tblPr>
              <a:tblGrid>
                <a:gridCol w="2276622">
                  <a:extLst>
                    <a:ext uri="{9D8B030D-6E8A-4147-A177-3AD203B41FA5}">
                      <a16:colId xmlns:a16="http://schemas.microsoft.com/office/drawing/2014/main" val="24357316"/>
                    </a:ext>
                  </a:extLst>
                </a:gridCol>
                <a:gridCol w="2276622">
                  <a:extLst>
                    <a:ext uri="{9D8B030D-6E8A-4147-A177-3AD203B41FA5}">
                      <a16:colId xmlns:a16="http://schemas.microsoft.com/office/drawing/2014/main" val="377813521"/>
                    </a:ext>
                  </a:extLst>
                </a:gridCol>
                <a:gridCol w="2276622">
                  <a:extLst>
                    <a:ext uri="{9D8B030D-6E8A-4147-A177-3AD203B41FA5}">
                      <a16:colId xmlns:a16="http://schemas.microsoft.com/office/drawing/2014/main" val="4212099076"/>
                    </a:ext>
                  </a:extLst>
                </a:gridCol>
                <a:gridCol w="2276622">
                  <a:extLst>
                    <a:ext uri="{9D8B030D-6E8A-4147-A177-3AD203B41FA5}">
                      <a16:colId xmlns:a16="http://schemas.microsoft.com/office/drawing/2014/main" val="2002526415"/>
                    </a:ext>
                  </a:extLst>
                </a:gridCol>
                <a:gridCol w="2276622">
                  <a:extLst>
                    <a:ext uri="{9D8B030D-6E8A-4147-A177-3AD203B41FA5}">
                      <a16:colId xmlns:a16="http://schemas.microsoft.com/office/drawing/2014/main" val="3717411066"/>
                    </a:ext>
                  </a:extLst>
                </a:gridCol>
              </a:tblGrid>
              <a:tr h="0">
                <a:tc>
                  <a:txBody>
                    <a:bodyPr/>
                    <a:lstStyle/>
                    <a:p>
                      <a:pPr marL="0" marR="0" algn="just">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Houston MDA8 O</a:t>
                      </a:r>
                      <a:r>
                        <a:rPr lang="en-US" sz="2400" baseline="-25000">
                          <a:effectLst/>
                        </a:rPr>
                        <a:t>3</a:t>
                      </a:r>
                      <a:endParaRPr lang="en-US" sz="2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a:effectLst/>
                        </a:rPr>
                        <a:t>El Paso MDA8 O</a:t>
                      </a:r>
                      <a:r>
                        <a:rPr lang="en-US" sz="2400" baseline="-25000">
                          <a:effectLst/>
                        </a:rPr>
                        <a:t>3</a:t>
                      </a:r>
                      <a:endParaRPr lang="en-US" sz="2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997241557"/>
                  </a:ext>
                </a:extLst>
              </a:tr>
              <a:tr h="0">
                <a:tc>
                  <a:txBody>
                    <a:bodyPr/>
                    <a:lstStyle/>
                    <a:p>
                      <a:pPr marL="0" marR="0" algn="just">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Bkgrd</a:t>
                      </a:r>
                      <a:r>
                        <a:rPr lang="en-US" sz="2400" dirty="0">
                          <a:effectLst/>
                        </a:rPr>
                        <a:t>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Max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Bkgrd</a:t>
                      </a:r>
                      <a:r>
                        <a:rPr lang="en-US" sz="2400" dirty="0">
                          <a:effectLst/>
                        </a:rPr>
                        <a:t>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Max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69613725"/>
                  </a:ext>
                </a:extLst>
              </a:tr>
              <a:tr h="0">
                <a:tc>
                  <a:txBody>
                    <a:bodyPr/>
                    <a:lstStyle/>
                    <a:p>
                      <a:pPr marL="0" marR="0" algn="just">
                        <a:spcBef>
                          <a:spcPts val="0"/>
                        </a:spcBef>
                        <a:spcAft>
                          <a:spcPts val="0"/>
                        </a:spcAft>
                      </a:pPr>
                      <a:r>
                        <a:rPr lang="en-US" sz="2400">
                          <a:effectLst/>
                        </a:rPr>
                        <a:t>Minimum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0.3</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99787564"/>
                  </a:ext>
                </a:extLst>
              </a:tr>
              <a:tr h="0">
                <a:tc>
                  <a:txBody>
                    <a:bodyPr/>
                    <a:lstStyle/>
                    <a:p>
                      <a:pPr marL="0" marR="0" algn="just">
                        <a:spcBef>
                          <a:spcPts val="0"/>
                        </a:spcBef>
                        <a:spcAft>
                          <a:spcPts val="0"/>
                        </a:spcAft>
                      </a:pPr>
                      <a:r>
                        <a:rPr lang="en-US" sz="2400">
                          <a:effectLst/>
                        </a:rPr>
                        <a:t>25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5.4</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35941078"/>
                  </a:ext>
                </a:extLst>
              </a:tr>
              <a:tr h="0">
                <a:tc>
                  <a:txBody>
                    <a:bodyPr/>
                    <a:lstStyle/>
                    <a:p>
                      <a:pPr marL="0" marR="0" algn="just">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7.2</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73120640"/>
                  </a:ext>
                </a:extLst>
              </a:tr>
              <a:tr h="0">
                <a:tc>
                  <a:txBody>
                    <a:bodyPr/>
                    <a:lstStyle/>
                    <a:p>
                      <a:pPr marL="0" marR="0" algn="just">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8.0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7.0</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19106388"/>
                  </a:ext>
                </a:extLst>
              </a:tr>
              <a:tr h="0">
                <a:tc>
                  <a:txBody>
                    <a:bodyPr/>
                    <a:lstStyle/>
                    <a:p>
                      <a:pPr marL="0" marR="0" algn="just">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9.8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8.4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8.7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8.5</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96421221"/>
                  </a:ext>
                </a:extLst>
              </a:tr>
              <a:tr h="0">
                <a:tc>
                  <a:txBody>
                    <a:bodyPr/>
                    <a:lstStyle/>
                    <a:p>
                      <a:pPr marL="0" marR="0" algn="just">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23.2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20.5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13.0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12.6</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92738503"/>
                  </a:ext>
                </a:extLst>
              </a:tr>
              <a:tr h="0">
                <a:tc>
                  <a:txBody>
                    <a:bodyPr/>
                    <a:lstStyle/>
                    <a:p>
                      <a:pPr marL="0" marR="0" algn="just">
                        <a:spcBef>
                          <a:spcPts val="0"/>
                        </a:spcBef>
                        <a:spcAft>
                          <a:spcPts val="0"/>
                        </a:spcAft>
                      </a:pPr>
                      <a:r>
                        <a:rPr lang="en-US" sz="2400">
                          <a:effectLst/>
                        </a:rPr>
                        <a:t>Std. Dev.</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3.7</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2.3</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18355634"/>
                  </a:ext>
                </a:extLst>
              </a:tr>
            </a:tbl>
          </a:graphicData>
        </a:graphic>
      </p:graphicFrame>
      <p:sp>
        <p:nvSpPr>
          <p:cNvPr id="3" name="TextBox 2">
            <a:extLst>
              <a:ext uri="{FF2B5EF4-FFF2-40B4-BE49-F238E27FC236}">
                <a16:creationId xmlns:a16="http://schemas.microsoft.com/office/drawing/2014/main" id="{F2C45588-5295-2144-E395-E96CBCD8342C}"/>
              </a:ext>
            </a:extLst>
          </p:cNvPr>
          <p:cNvSpPr txBox="1"/>
          <p:nvPr/>
        </p:nvSpPr>
        <p:spPr>
          <a:xfrm>
            <a:off x="457200" y="4685847"/>
            <a:ext cx="914400" cy="914400"/>
          </a:xfrm>
          <a:prstGeom prst="rect">
            <a:avLst/>
          </a:prstGeom>
          <a:ln>
            <a:noFill/>
          </a:ln>
        </p:spPr>
        <p:txBody>
          <a:bodyPr vert="horz" wrap="none" lIns="45720" tIns="0" rIns="0" bIns="0" rtlCol="0">
            <a:noAutofit/>
          </a:bodyPr>
          <a:lstStyle/>
          <a:p>
            <a:pPr marL="342900" indent="-342900" algn="l">
              <a:buFont typeface="Arial" panose="020B0604020202020204" pitchFamily="34" charset="0"/>
              <a:buChar char="•"/>
            </a:pPr>
            <a:r>
              <a:rPr lang="en-US" sz="2400" b="1" dirty="0">
                <a:solidFill>
                  <a:schemeClr val="accent3"/>
                </a:solidFill>
                <a:latin typeface="Roboto" panose="02000000000000000000" pitchFamily="2" charset="0"/>
                <a:ea typeface="Roboto" panose="02000000000000000000" pitchFamily="2" charset="0"/>
              </a:rPr>
              <a:t>Gives best fit with data of tested predictors</a:t>
            </a:r>
          </a:p>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Significant smoke impacts (mean 7-8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a:t>
            </a:r>
          </a:p>
          <a:p>
            <a:pPr marL="342900" indent="-342900" algn="l">
              <a:buFont typeface="Arial" panose="020B0604020202020204" pitchFamily="34" charset="0"/>
              <a:buChar char="•"/>
            </a:pPr>
            <a:r>
              <a:rPr lang="en-US" sz="2400" b="1" dirty="0">
                <a:solidFill>
                  <a:schemeClr val="accent3"/>
                </a:solidFill>
                <a:latin typeface="Roboto" panose="02000000000000000000" pitchFamily="2" charset="0"/>
                <a:ea typeface="Roboto" panose="02000000000000000000" pitchFamily="2" charset="0"/>
              </a:rPr>
              <a:t>Small decrease </a:t>
            </a:r>
            <a:r>
              <a:rPr lang="en-US" sz="2400" dirty="0">
                <a:solidFill>
                  <a:schemeClr val="accent3"/>
                </a:solidFill>
                <a:latin typeface="Roboto" panose="02000000000000000000" pitchFamily="2" charset="0"/>
                <a:ea typeface="Roboto" panose="02000000000000000000" pitchFamily="2" charset="0"/>
              </a:rPr>
              <a:t>in impact when smoke enters Houston, small decrease in El Paso</a:t>
            </a:r>
          </a:p>
          <a:p>
            <a:pPr marL="342900" indent="-342900" algn="l">
              <a:buFont typeface="Arial" panose="020B0604020202020204" pitchFamily="34" charset="0"/>
              <a:buChar char="•"/>
            </a:pPr>
            <a:endParaRPr lang="en-US" sz="2400" dirty="0">
              <a:solidFill>
                <a:schemeClr val="accent3"/>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8989650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D4F5-4C7E-2F40-5552-D04535F675DC}"/>
              </a:ext>
            </a:extLst>
          </p:cNvPr>
          <p:cNvSpPr>
            <a:spLocks noGrp="1"/>
          </p:cNvSpPr>
          <p:nvPr>
            <p:ph type="title"/>
          </p:nvPr>
        </p:nvSpPr>
        <p:spPr/>
        <p:txBody>
          <a:bodyPr/>
          <a:lstStyle/>
          <a:p>
            <a:r>
              <a:rPr lang="en-US" dirty="0"/>
              <a:t>WRF-STILT Footprint Tests</a:t>
            </a:r>
          </a:p>
        </p:txBody>
      </p:sp>
      <p:graphicFrame>
        <p:nvGraphicFramePr>
          <p:cNvPr id="4" name="Content Placeholder 3">
            <a:extLst>
              <a:ext uri="{FF2B5EF4-FFF2-40B4-BE49-F238E27FC236}">
                <a16:creationId xmlns:a16="http://schemas.microsoft.com/office/drawing/2014/main" id="{E35B3AD0-B6A8-3F48-890F-5D3F58C6ED29}"/>
              </a:ext>
            </a:extLst>
          </p:cNvPr>
          <p:cNvGraphicFramePr>
            <a:graphicFrameLocks noGrp="1"/>
          </p:cNvGraphicFramePr>
          <p:nvPr>
            <p:ph idx="1"/>
          </p:nvPr>
        </p:nvGraphicFramePr>
        <p:xfrm>
          <a:off x="457200" y="1271440"/>
          <a:ext cx="11418275" cy="3291840"/>
        </p:xfrm>
        <a:graphic>
          <a:graphicData uri="http://schemas.openxmlformats.org/drawingml/2006/table">
            <a:tbl>
              <a:tblPr firstRow="1" firstCol="1" bandRow="1">
                <a:tableStyleId>{69012ECD-51FC-41F1-AA8D-1B2483CD663E}</a:tableStyleId>
              </a:tblPr>
              <a:tblGrid>
                <a:gridCol w="2283655">
                  <a:extLst>
                    <a:ext uri="{9D8B030D-6E8A-4147-A177-3AD203B41FA5}">
                      <a16:colId xmlns:a16="http://schemas.microsoft.com/office/drawing/2014/main" val="3593524465"/>
                    </a:ext>
                  </a:extLst>
                </a:gridCol>
                <a:gridCol w="2283655">
                  <a:extLst>
                    <a:ext uri="{9D8B030D-6E8A-4147-A177-3AD203B41FA5}">
                      <a16:colId xmlns:a16="http://schemas.microsoft.com/office/drawing/2014/main" val="792503257"/>
                    </a:ext>
                  </a:extLst>
                </a:gridCol>
                <a:gridCol w="2283655">
                  <a:extLst>
                    <a:ext uri="{9D8B030D-6E8A-4147-A177-3AD203B41FA5}">
                      <a16:colId xmlns:a16="http://schemas.microsoft.com/office/drawing/2014/main" val="2465990589"/>
                    </a:ext>
                  </a:extLst>
                </a:gridCol>
                <a:gridCol w="2283655">
                  <a:extLst>
                    <a:ext uri="{9D8B030D-6E8A-4147-A177-3AD203B41FA5}">
                      <a16:colId xmlns:a16="http://schemas.microsoft.com/office/drawing/2014/main" val="2350995590"/>
                    </a:ext>
                  </a:extLst>
                </a:gridCol>
                <a:gridCol w="2283655">
                  <a:extLst>
                    <a:ext uri="{9D8B030D-6E8A-4147-A177-3AD203B41FA5}">
                      <a16:colId xmlns:a16="http://schemas.microsoft.com/office/drawing/2014/main" val="2359204762"/>
                    </a:ext>
                  </a:extLst>
                </a:gridCol>
              </a:tblGrid>
              <a:tr h="0">
                <a:tc>
                  <a:txBody>
                    <a:bodyPr/>
                    <a:lstStyle/>
                    <a:p>
                      <a:pPr marL="0" marR="0" algn="just">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effectLst/>
                        </a:rPr>
                        <a:t>Houston MDA8 O</a:t>
                      </a:r>
                      <a:r>
                        <a:rPr lang="en-US" sz="2400" baseline="-25000">
                          <a:effectLst/>
                        </a:rPr>
                        <a:t>3</a:t>
                      </a:r>
                      <a:endParaRPr lang="en-US" sz="2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a:effectLst/>
                        </a:rPr>
                        <a:t>El Paso MDA8 O</a:t>
                      </a:r>
                      <a:r>
                        <a:rPr lang="en-US" sz="2400" baseline="-25000">
                          <a:effectLst/>
                        </a:rPr>
                        <a:t>3</a:t>
                      </a:r>
                      <a:endParaRPr lang="en-US" sz="2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425286470"/>
                  </a:ext>
                </a:extLst>
              </a:tr>
              <a:tr h="0">
                <a:tc>
                  <a:txBody>
                    <a:bodyPr/>
                    <a:lstStyle/>
                    <a:p>
                      <a:pPr marL="0" marR="0" algn="just">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Bkgrd</a:t>
                      </a:r>
                      <a:r>
                        <a:rPr lang="en-US" sz="2400" dirty="0">
                          <a:effectLst/>
                        </a:rPr>
                        <a:t>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Max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Bkgrd</a:t>
                      </a:r>
                      <a:r>
                        <a:rPr lang="en-US" sz="2400" dirty="0">
                          <a:effectLst/>
                        </a:rPr>
                        <a:t>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Max (</a:t>
                      </a:r>
                      <a:r>
                        <a:rPr lang="en-US" sz="2400" dirty="0" err="1">
                          <a:effectLst/>
                        </a:rPr>
                        <a:t>ppbv</a:t>
                      </a:r>
                      <a:r>
                        <a:rPr lang="en-US" sz="24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42180438"/>
                  </a:ext>
                </a:extLst>
              </a:tr>
              <a:tr h="0">
                <a:tc>
                  <a:txBody>
                    <a:bodyPr/>
                    <a:lstStyle/>
                    <a:p>
                      <a:pPr marL="0" marR="0" algn="just">
                        <a:spcBef>
                          <a:spcPts val="0"/>
                        </a:spcBef>
                        <a:spcAft>
                          <a:spcPts val="0"/>
                        </a:spcAft>
                      </a:pPr>
                      <a:r>
                        <a:rPr lang="en-US" sz="2400">
                          <a:effectLst/>
                        </a:rPr>
                        <a:t>Minimum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1.2</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88271852"/>
                  </a:ext>
                </a:extLst>
              </a:tr>
              <a:tr h="0">
                <a:tc>
                  <a:txBody>
                    <a:bodyPr/>
                    <a:lstStyle/>
                    <a:p>
                      <a:pPr marL="0" marR="0" algn="just">
                        <a:spcBef>
                          <a:spcPts val="0"/>
                        </a:spcBef>
                        <a:spcAft>
                          <a:spcPts val="0"/>
                        </a:spcAft>
                      </a:pPr>
                      <a:r>
                        <a:rPr lang="en-US" sz="2400">
                          <a:effectLst/>
                        </a:rPr>
                        <a:t>25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1.7</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79027580"/>
                  </a:ext>
                </a:extLst>
              </a:tr>
              <a:tr h="0">
                <a:tc>
                  <a:txBody>
                    <a:bodyPr/>
                    <a:lstStyle/>
                    <a:p>
                      <a:pPr marL="0" marR="0" algn="just">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1.9</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38658567"/>
                  </a:ext>
                </a:extLst>
              </a:tr>
              <a:tr h="0">
                <a:tc>
                  <a:txBody>
                    <a:bodyPr/>
                    <a:lstStyle/>
                    <a:p>
                      <a:pPr marL="0" marR="0" algn="just">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2.0</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96446454"/>
                  </a:ext>
                </a:extLst>
              </a:tr>
              <a:tr h="0">
                <a:tc>
                  <a:txBody>
                    <a:bodyPr/>
                    <a:lstStyle/>
                    <a:p>
                      <a:pPr marL="0" marR="0" algn="just">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8.3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2.1</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10126208"/>
                  </a:ext>
                </a:extLst>
              </a:tr>
              <a:tr h="0">
                <a:tc>
                  <a:txBody>
                    <a:bodyPr/>
                    <a:lstStyle/>
                    <a:p>
                      <a:pPr marL="0" marR="0" algn="just">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10.22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13.3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5.8</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1228098"/>
                  </a:ext>
                </a:extLst>
              </a:tr>
              <a:tr h="0">
                <a:tc>
                  <a:txBody>
                    <a:bodyPr/>
                    <a:lstStyle/>
                    <a:p>
                      <a:pPr marL="0" marR="0" algn="just">
                        <a:spcBef>
                          <a:spcPts val="0"/>
                        </a:spcBef>
                        <a:spcAft>
                          <a:spcPts val="0"/>
                        </a:spcAft>
                      </a:pPr>
                      <a:r>
                        <a:rPr lang="en-US" sz="2400" dirty="0">
                          <a:effectLst/>
                        </a:rPr>
                        <a:t>Std. Dev.</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2.4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0.6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0.6</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43437247"/>
                  </a:ext>
                </a:extLst>
              </a:tr>
            </a:tbl>
          </a:graphicData>
        </a:graphic>
      </p:graphicFrame>
      <p:sp>
        <p:nvSpPr>
          <p:cNvPr id="3" name="TextBox 2">
            <a:extLst>
              <a:ext uri="{FF2B5EF4-FFF2-40B4-BE49-F238E27FC236}">
                <a16:creationId xmlns:a16="http://schemas.microsoft.com/office/drawing/2014/main" id="{A9401BDD-5957-479D-878F-20F77CEB8CFD}"/>
              </a:ext>
            </a:extLst>
          </p:cNvPr>
          <p:cNvSpPr txBox="1"/>
          <p:nvPr/>
        </p:nvSpPr>
        <p:spPr>
          <a:xfrm>
            <a:off x="457200" y="4685847"/>
            <a:ext cx="914400" cy="914400"/>
          </a:xfrm>
          <a:prstGeom prst="rect">
            <a:avLst/>
          </a:prstGeom>
          <a:ln>
            <a:noFill/>
          </a:ln>
        </p:spPr>
        <p:txBody>
          <a:bodyPr vert="horz" wrap="none" lIns="45720" tIns="0" rIns="0" bIns="0" rtlCol="0">
            <a:noAutofit/>
          </a:bodyPr>
          <a:lstStyle/>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Lower impacts than FINN fits, but poorer fit</a:t>
            </a:r>
          </a:p>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Shape of response similar to Mexican FINN variables</a:t>
            </a:r>
          </a:p>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Significant smoke impacts (mean 7-8 </a:t>
            </a:r>
            <a:r>
              <a:rPr lang="en-US" sz="2400" dirty="0" err="1">
                <a:solidFill>
                  <a:schemeClr val="accent3"/>
                </a:solidFill>
                <a:latin typeface="Roboto" panose="02000000000000000000" pitchFamily="2" charset="0"/>
                <a:ea typeface="Roboto" panose="02000000000000000000" pitchFamily="2" charset="0"/>
              </a:rPr>
              <a:t>ppbv</a:t>
            </a:r>
            <a:r>
              <a:rPr lang="en-US" sz="2400" dirty="0">
                <a:solidFill>
                  <a:schemeClr val="accent3"/>
                </a:solidFill>
                <a:latin typeface="Roboto" panose="02000000000000000000" pitchFamily="2" charset="0"/>
                <a:ea typeface="Roboto" panose="02000000000000000000" pitchFamily="2" charset="0"/>
              </a:rPr>
              <a:t>)</a:t>
            </a:r>
          </a:p>
          <a:p>
            <a:pPr marL="342900" indent="-342900" algn="l">
              <a:buFont typeface="Arial" panose="020B0604020202020204" pitchFamily="34" charset="0"/>
              <a:buChar char="•"/>
            </a:pPr>
            <a:r>
              <a:rPr lang="en-US" sz="2400" dirty="0">
                <a:solidFill>
                  <a:schemeClr val="accent3"/>
                </a:solidFill>
                <a:latin typeface="Roboto" panose="02000000000000000000" pitchFamily="2" charset="0"/>
                <a:ea typeface="Roboto" panose="02000000000000000000" pitchFamily="2" charset="0"/>
              </a:rPr>
              <a:t>Large increase in impact when smoke enters Houston, small decrease in El Paso</a:t>
            </a:r>
          </a:p>
          <a:p>
            <a:pPr marL="342900" indent="-342900" algn="l">
              <a:buFont typeface="Arial" panose="020B0604020202020204" pitchFamily="34" charset="0"/>
              <a:buChar char="•"/>
            </a:pPr>
            <a:endParaRPr lang="en-US" sz="2400" dirty="0">
              <a:solidFill>
                <a:schemeClr val="accent3"/>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8087725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9686-A0E2-2F8E-1110-F2E16AB75516}"/>
              </a:ext>
            </a:extLst>
          </p:cNvPr>
          <p:cNvSpPr>
            <a:spLocks noGrp="1"/>
          </p:cNvSpPr>
          <p:nvPr>
            <p:ph type="title"/>
          </p:nvPr>
        </p:nvSpPr>
        <p:spPr/>
        <p:txBody>
          <a:bodyPr/>
          <a:lstStyle/>
          <a:p>
            <a:r>
              <a:rPr lang="en-US" dirty="0"/>
              <a:t>Houston Maximum O</a:t>
            </a:r>
            <a:r>
              <a:rPr lang="en-US" baseline="-25000" dirty="0"/>
              <a:t>3</a:t>
            </a:r>
          </a:p>
        </p:txBody>
      </p:sp>
      <p:sp>
        <p:nvSpPr>
          <p:cNvPr id="4" name="Text Placeholder 3">
            <a:extLst>
              <a:ext uri="{FF2B5EF4-FFF2-40B4-BE49-F238E27FC236}">
                <a16:creationId xmlns:a16="http://schemas.microsoft.com/office/drawing/2014/main" id="{40D4130F-C2B6-2032-2010-A6C43A77D3F7}"/>
              </a:ext>
            </a:extLst>
          </p:cNvPr>
          <p:cNvSpPr>
            <a:spLocks noGrp="1"/>
          </p:cNvSpPr>
          <p:nvPr>
            <p:ph type="body" sz="quarter" idx="10"/>
          </p:nvPr>
        </p:nvSpPr>
        <p:spPr>
          <a:xfrm>
            <a:off x="6834554" y="1133475"/>
            <a:ext cx="4377592" cy="4962144"/>
          </a:xfrm>
        </p:spPr>
        <p:txBody>
          <a:bodyPr/>
          <a:lstStyle/>
          <a:p>
            <a:r>
              <a:rPr lang="en-US" sz="2400" b="0" dirty="0"/>
              <a:t>Only MEX, AR, and NM kept as significant predictors. </a:t>
            </a:r>
          </a:p>
          <a:p>
            <a:endParaRPr lang="en-US" sz="2400" b="0" dirty="0"/>
          </a:p>
          <a:p>
            <a:r>
              <a:rPr lang="en-US" sz="2400" b="0" dirty="0"/>
              <a:t>Total deviance explained was 68.2% with a GCV of 81.6, which is a better fit than the large-scale FINN fire counts. </a:t>
            </a:r>
          </a:p>
          <a:p>
            <a:endParaRPr lang="en-US" sz="2400" b="0" dirty="0"/>
          </a:p>
          <a:p>
            <a:r>
              <a:rPr lang="en-US" sz="2400" b="0" dirty="0"/>
              <a:t>Increases in Mexican biomass burned and Arkansas fire counts were associated with increased O3 but saturated at relatively low values, while NM fire counts slightly decreased O</a:t>
            </a:r>
            <a:r>
              <a:rPr lang="en-US" sz="2400" b="0" baseline="-25000" dirty="0"/>
              <a:t>3</a:t>
            </a:r>
            <a:endParaRPr lang="en-US" sz="2400" b="0" dirty="0"/>
          </a:p>
        </p:txBody>
      </p:sp>
      <p:pic>
        <p:nvPicPr>
          <p:cNvPr id="5" name="Content Placeholder 4" descr="Diagram&#10;&#10;Description automatically generated">
            <a:extLst>
              <a:ext uri="{FF2B5EF4-FFF2-40B4-BE49-F238E27FC236}">
                <a16:creationId xmlns:a16="http://schemas.microsoft.com/office/drawing/2014/main" id="{DF197CD7-F713-B1D6-2B19-756383ABA68A}"/>
              </a:ext>
            </a:extLst>
          </p:cNvPr>
          <p:cNvPicPr>
            <a:picLocks noGrp="1" noChangeAspect="1"/>
          </p:cNvPicPr>
          <p:nvPr>
            <p:ph idx="1"/>
          </p:nvPr>
        </p:nvPicPr>
        <p:blipFill rotWithShape="1">
          <a:blip r:embed="rId2"/>
          <a:srcRect t="4964"/>
          <a:stretch/>
        </p:blipFill>
        <p:spPr>
          <a:xfrm>
            <a:off x="457199" y="984737"/>
            <a:ext cx="5732585" cy="5448026"/>
          </a:xfrm>
          <a:prstGeom prst="rect">
            <a:avLst/>
          </a:prstGeom>
        </p:spPr>
      </p:pic>
    </p:spTree>
    <p:extLst>
      <p:ext uri="{BB962C8B-B14F-4D97-AF65-F5344CB8AC3E}">
        <p14:creationId xmlns:p14="http://schemas.microsoft.com/office/powerpoint/2010/main" val="131247637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9686-A0E2-2F8E-1110-F2E16AB75516}"/>
              </a:ext>
            </a:extLst>
          </p:cNvPr>
          <p:cNvSpPr>
            <a:spLocks noGrp="1"/>
          </p:cNvSpPr>
          <p:nvPr>
            <p:ph type="title"/>
          </p:nvPr>
        </p:nvSpPr>
        <p:spPr/>
        <p:txBody>
          <a:bodyPr/>
          <a:lstStyle/>
          <a:p>
            <a:r>
              <a:rPr lang="en-US" dirty="0"/>
              <a:t>Houston Background O</a:t>
            </a:r>
            <a:r>
              <a:rPr lang="en-US" baseline="-25000" dirty="0"/>
              <a:t>3</a:t>
            </a:r>
          </a:p>
        </p:txBody>
      </p:sp>
      <p:sp>
        <p:nvSpPr>
          <p:cNvPr id="4" name="Text Placeholder 3">
            <a:extLst>
              <a:ext uri="{FF2B5EF4-FFF2-40B4-BE49-F238E27FC236}">
                <a16:creationId xmlns:a16="http://schemas.microsoft.com/office/drawing/2014/main" id="{40D4130F-C2B6-2032-2010-A6C43A77D3F7}"/>
              </a:ext>
            </a:extLst>
          </p:cNvPr>
          <p:cNvSpPr>
            <a:spLocks noGrp="1"/>
          </p:cNvSpPr>
          <p:nvPr>
            <p:ph type="body" sz="quarter" idx="10"/>
          </p:nvPr>
        </p:nvSpPr>
        <p:spPr>
          <a:xfrm>
            <a:off x="7045569" y="1219200"/>
            <a:ext cx="4752731" cy="4962144"/>
          </a:xfrm>
        </p:spPr>
        <p:txBody>
          <a:bodyPr/>
          <a:lstStyle/>
          <a:p>
            <a:r>
              <a:rPr lang="en-US" sz="2400" b="0" dirty="0"/>
              <a:t>All variables were kept as significant predictors.  </a:t>
            </a:r>
          </a:p>
          <a:p>
            <a:endParaRPr lang="en-US" sz="2400" b="0" dirty="0"/>
          </a:p>
          <a:p>
            <a:r>
              <a:rPr lang="en-US" sz="2400" b="0" dirty="0"/>
              <a:t>Total deviance explained was 65.5% with a GCV of 57.9, which is a better fit than the large-scale FINN fire count fit. </a:t>
            </a:r>
          </a:p>
          <a:p>
            <a:endParaRPr lang="en-US" sz="2400" b="0" dirty="0"/>
          </a:p>
          <a:p>
            <a:r>
              <a:rPr lang="en-US" sz="2400" b="0" dirty="0"/>
              <a:t>All fire impacts were positive except for NM, with MEX and AR showing the largest impacts (Figure 4).</a:t>
            </a:r>
          </a:p>
        </p:txBody>
      </p:sp>
      <p:pic>
        <p:nvPicPr>
          <p:cNvPr id="7" name="Content Placeholder 6" descr="Diagram&#10;&#10;Description automatically generated with low confidence">
            <a:extLst>
              <a:ext uri="{FF2B5EF4-FFF2-40B4-BE49-F238E27FC236}">
                <a16:creationId xmlns:a16="http://schemas.microsoft.com/office/drawing/2014/main" id="{732AA0E7-FA1C-ED2A-4E33-02C37E9D60C6}"/>
              </a:ext>
            </a:extLst>
          </p:cNvPr>
          <p:cNvPicPr>
            <a:picLocks noGrp="1" noChangeAspect="1"/>
          </p:cNvPicPr>
          <p:nvPr>
            <p:ph idx="1"/>
          </p:nvPr>
        </p:nvPicPr>
        <p:blipFill rotWithShape="1">
          <a:blip r:embed="rId2"/>
          <a:srcRect t="2599"/>
          <a:stretch/>
        </p:blipFill>
        <p:spPr>
          <a:xfrm>
            <a:off x="457200" y="1012214"/>
            <a:ext cx="5533292" cy="5389506"/>
          </a:xfrm>
          <a:prstGeom prst="rect">
            <a:avLst/>
          </a:prstGeom>
        </p:spPr>
      </p:pic>
    </p:spTree>
    <p:extLst>
      <p:ext uri="{BB962C8B-B14F-4D97-AF65-F5344CB8AC3E}">
        <p14:creationId xmlns:p14="http://schemas.microsoft.com/office/powerpoint/2010/main" val="287265373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A896-37E1-7A44-E6D0-006350FBE16D}"/>
              </a:ext>
            </a:extLst>
          </p:cNvPr>
          <p:cNvSpPr>
            <a:spLocks noGrp="1"/>
          </p:cNvSpPr>
          <p:nvPr>
            <p:ph type="title"/>
          </p:nvPr>
        </p:nvSpPr>
        <p:spPr/>
        <p:txBody>
          <a:bodyPr/>
          <a:lstStyle/>
          <a:p>
            <a:r>
              <a:rPr lang="en-US" dirty="0"/>
              <a:t>Estimates of the increase in O</a:t>
            </a:r>
            <a:r>
              <a:rPr lang="en-US" baseline="-25000" dirty="0"/>
              <a:t>3</a:t>
            </a:r>
            <a:r>
              <a:rPr lang="en-US" dirty="0"/>
              <a:t> when smoke mixes with urban emissions (Brey and Fischer, ES&amp;T) 2016</a:t>
            </a:r>
          </a:p>
        </p:txBody>
      </p:sp>
      <p:pic>
        <p:nvPicPr>
          <p:cNvPr id="4" name="Picture 3" descr="A close up of a map&#10;&#10;Description automatically generated">
            <a:extLst>
              <a:ext uri="{FF2B5EF4-FFF2-40B4-BE49-F238E27FC236}">
                <a16:creationId xmlns:a16="http://schemas.microsoft.com/office/drawing/2014/main" id="{53BDE815-5918-1074-FB36-A1BAE474032E}"/>
              </a:ext>
            </a:extLst>
          </p:cNvPr>
          <p:cNvPicPr>
            <a:picLocks noChangeAspect="1"/>
          </p:cNvPicPr>
          <p:nvPr/>
        </p:nvPicPr>
        <p:blipFill rotWithShape="1">
          <a:blip r:embed="rId2">
            <a:extLst>
              <a:ext uri="{28A0092B-C50C-407E-A947-70E740481C1C}">
                <a14:useLocalDpi xmlns:a14="http://schemas.microsoft.com/office/drawing/2010/main" val="0"/>
              </a:ext>
            </a:extLst>
          </a:blip>
          <a:srcRect t="44339" b="-945"/>
          <a:stretch/>
        </p:blipFill>
        <p:spPr>
          <a:xfrm>
            <a:off x="6198284" y="1770856"/>
            <a:ext cx="5500788" cy="3528726"/>
          </a:xfrm>
          <a:prstGeom prst="rect">
            <a:avLst/>
          </a:prstGeom>
        </p:spPr>
      </p:pic>
      <p:pic>
        <p:nvPicPr>
          <p:cNvPr id="5" name="Content Placeholder 4" descr="A close up of a map&#10;&#10;Description automatically generated">
            <a:extLst>
              <a:ext uri="{FF2B5EF4-FFF2-40B4-BE49-F238E27FC236}">
                <a16:creationId xmlns:a16="http://schemas.microsoft.com/office/drawing/2014/main" id="{1AF25847-5BC7-35B6-8924-B792C36224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5313"/>
          <a:stretch/>
        </p:blipFill>
        <p:spPr>
          <a:xfrm>
            <a:off x="213193" y="1961805"/>
            <a:ext cx="5744795" cy="2909454"/>
          </a:xfrm>
          <a:prstGeom prst="rect">
            <a:avLst/>
          </a:prstGeom>
        </p:spPr>
      </p:pic>
    </p:spTree>
    <p:extLst>
      <p:ext uri="{BB962C8B-B14F-4D97-AF65-F5344CB8AC3E}">
        <p14:creationId xmlns:p14="http://schemas.microsoft.com/office/powerpoint/2010/main" val="213374106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9686-A0E2-2F8E-1110-F2E16AB75516}"/>
              </a:ext>
            </a:extLst>
          </p:cNvPr>
          <p:cNvSpPr>
            <a:spLocks noGrp="1"/>
          </p:cNvSpPr>
          <p:nvPr>
            <p:ph type="title"/>
          </p:nvPr>
        </p:nvSpPr>
        <p:spPr/>
        <p:txBody>
          <a:bodyPr/>
          <a:lstStyle/>
          <a:p>
            <a:r>
              <a:rPr lang="en-US" dirty="0"/>
              <a:t>El Paso Background O</a:t>
            </a:r>
            <a:r>
              <a:rPr lang="en-US" baseline="-25000" dirty="0"/>
              <a:t>3</a:t>
            </a:r>
          </a:p>
        </p:txBody>
      </p:sp>
      <p:sp>
        <p:nvSpPr>
          <p:cNvPr id="4" name="Text Placeholder 3">
            <a:extLst>
              <a:ext uri="{FF2B5EF4-FFF2-40B4-BE49-F238E27FC236}">
                <a16:creationId xmlns:a16="http://schemas.microsoft.com/office/drawing/2014/main" id="{40D4130F-C2B6-2032-2010-A6C43A77D3F7}"/>
              </a:ext>
            </a:extLst>
          </p:cNvPr>
          <p:cNvSpPr>
            <a:spLocks noGrp="1"/>
          </p:cNvSpPr>
          <p:nvPr>
            <p:ph type="body" sz="quarter" idx="10"/>
          </p:nvPr>
        </p:nvSpPr>
        <p:spPr>
          <a:xfrm>
            <a:off x="6494585" y="1219200"/>
            <a:ext cx="5303715" cy="4962144"/>
          </a:xfrm>
        </p:spPr>
        <p:txBody>
          <a:bodyPr/>
          <a:lstStyle/>
          <a:p>
            <a:r>
              <a:rPr lang="en-US" sz="2400" b="0" dirty="0"/>
              <a:t>AR was removed, but all other variables kept as significant predictors.</a:t>
            </a:r>
          </a:p>
          <a:p>
            <a:endParaRPr lang="en-US" sz="2400" b="0" dirty="0"/>
          </a:p>
          <a:p>
            <a:r>
              <a:rPr lang="en-US" sz="2400" b="0" dirty="0"/>
              <a:t>Total deviance explained was 54.4% with a GCV of 38.57, which is a better fit than the large-scale FINN fire count fit from Section 4.1.2.  </a:t>
            </a:r>
          </a:p>
          <a:p>
            <a:endParaRPr lang="en-US" sz="2400" b="0" dirty="0"/>
          </a:p>
          <a:p>
            <a:r>
              <a:rPr lang="en-US" sz="2400" b="0" dirty="0"/>
              <a:t>Mexico tended to increase O</a:t>
            </a:r>
            <a:r>
              <a:rPr lang="en-US" sz="2400" b="0" baseline="-25000" dirty="0"/>
              <a:t>3</a:t>
            </a:r>
            <a:r>
              <a:rPr lang="en-US" sz="2400" b="0" dirty="0"/>
              <a:t> while NM decreased it.</a:t>
            </a:r>
          </a:p>
        </p:txBody>
      </p:sp>
      <p:pic>
        <p:nvPicPr>
          <p:cNvPr id="7" name="Picture 6" descr="Diagram&#10;&#10;Description automatically generated">
            <a:extLst>
              <a:ext uri="{FF2B5EF4-FFF2-40B4-BE49-F238E27FC236}">
                <a16:creationId xmlns:a16="http://schemas.microsoft.com/office/drawing/2014/main" id="{57B4DC0A-FFEF-DFAB-5D17-1D16935D618D}"/>
              </a:ext>
            </a:extLst>
          </p:cNvPr>
          <p:cNvPicPr>
            <a:picLocks noChangeAspect="1"/>
          </p:cNvPicPr>
          <p:nvPr/>
        </p:nvPicPr>
        <p:blipFill rotWithShape="1">
          <a:blip r:embed="rId2"/>
          <a:srcRect t="2926"/>
          <a:stretch/>
        </p:blipFill>
        <p:spPr>
          <a:xfrm>
            <a:off x="457200" y="939186"/>
            <a:ext cx="5688649" cy="5522172"/>
          </a:xfrm>
          <a:prstGeom prst="rect">
            <a:avLst/>
          </a:prstGeom>
        </p:spPr>
      </p:pic>
    </p:spTree>
    <p:extLst>
      <p:ext uri="{BB962C8B-B14F-4D97-AF65-F5344CB8AC3E}">
        <p14:creationId xmlns:p14="http://schemas.microsoft.com/office/powerpoint/2010/main" val="378677007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BD771-E3A2-E0D1-F748-14416DD3F704}"/>
              </a:ext>
            </a:extLst>
          </p:cNvPr>
          <p:cNvSpPr>
            <a:spLocks noGrp="1"/>
          </p:cNvSpPr>
          <p:nvPr>
            <p:ph type="title"/>
          </p:nvPr>
        </p:nvSpPr>
        <p:spPr/>
        <p:txBody>
          <a:bodyPr/>
          <a:lstStyle/>
          <a:p>
            <a:r>
              <a:rPr lang="en-US" dirty="0"/>
              <a:t>WRF-STILT Footprint Tests</a:t>
            </a:r>
          </a:p>
        </p:txBody>
      </p:sp>
      <p:sp>
        <p:nvSpPr>
          <p:cNvPr id="3" name="Content Placeholder 2">
            <a:extLst>
              <a:ext uri="{FF2B5EF4-FFF2-40B4-BE49-F238E27FC236}">
                <a16:creationId xmlns:a16="http://schemas.microsoft.com/office/drawing/2014/main" id="{5545BE29-A3EF-D5FA-B358-D2B112D39422}"/>
              </a:ext>
            </a:extLst>
          </p:cNvPr>
          <p:cNvSpPr>
            <a:spLocks noGrp="1"/>
          </p:cNvSpPr>
          <p:nvPr>
            <p:ph idx="1"/>
          </p:nvPr>
        </p:nvSpPr>
        <p:spPr>
          <a:xfrm>
            <a:off x="457200" y="1219200"/>
            <a:ext cx="11453446" cy="4962144"/>
          </a:xfrm>
        </p:spPr>
        <p:txBody>
          <a:bodyPr/>
          <a:lstStyle/>
          <a:p>
            <a:pPr marL="285750" indent="-285750" algn="just">
              <a:lnSpc>
                <a:spcPct val="100000"/>
              </a:lnSpc>
              <a:spcAft>
                <a:spcPts val="0"/>
              </a:spcAft>
            </a:pPr>
            <a:r>
              <a:rPr lang="en-US" sz="2400" dirty="0">
                <a:effectLst/>
                <a:ea typeface="Times New Roman" panose="02020603050405020304" pitchFamily="18" charset="0"/>
              </a:rPr>
              <a:t>The convolved footprints were highly significant predictors (p &lt;&lt; 0.001) in Houston, but surprisingly were not significant predictors for El Paso. </a:t>
            </a:r>
          </a:p>
          <a:p>
            <a:pPr marL="285750" indent="-285750" algn="just">
              <a:lnSpc>
                <a:spcPct val="100000"/>
              </a:lnSpc>
              <a:spcAft>
                <a:spcPts val="0"/>
              </a:spcAft>
            </a:pPr>
            <a:endParaRPr lang="en-US" sz="2400" dirty="0">
              <a:effectLst/>
              <a:ea typeface="Times New Roman" panose="02020603050405020304" pitchFamily="18" charset="0"/>
            </a:endParaRPr>
          </a:p>
          <a:p>
            <a:pPr marL="285750" indent="-285750" algn="just">
              <a:lnSpc>
                <a:spcPct val="100000"/>
              </a:lnSpc>
              <a:spcAft>
                <a:spcPts val="0"/>
              </a:spcAft>
            </a:pPr>
            <a:r>
              <a:rPr lang="en-US" sz="2400" dirty="0">
                <a:effectLst/>
                <a:ea typeface="Times New Roman" panose="02020603050405020304" pitchFamily="18" charset="0"/>
              </a:rPr>
              <a:t>The deviance explained and GCV statistics for each fit were:</a:t>
            </a:r>
          </a:p>
          <a:p>
            <a:pPr marL="566737" lvl="1" indent="-285750">
              <a:lnSpc>
                <a:spcPct val="100000"/>
              </a:lnSpc>
              <a:spcAft>
                <a:spcPts val="0"/>
              </a:spcAft>
            </a:pPr>
            <a:r>
              <a:rPr lang="en-US" sz="2400" dirty="0">
                <a:effectLst/>
                <a:ea typeface="Times New Roman" panose="02020603050405020304" pitchFamily="18" charset="0"/>
              </a:rPr>
              <a:t>Houston Maximum – Deviance explained 67.9%, GCV 81.9 </a:t>
            </a:r>
          </a:p>
          <a:p>
            <a:pPr marL="566737" lvl="1" indent="-285750">
              <a:lnSpc>
                <a:spcPct val="100000"/>
              </a:lnSpc>
              <a:spcAft>
                <a:spcPts val="0"/>
              </a:spcAft>
            </a:pPr>
            <a:r>
              <a:rPr lang="en-US" sz="2400" dirty="0">
                <a:effectLst/>
                <a:ea typeface="Times New Roman" panose="02020603050405020304" pitchFamily="18" charset="0"/>
              </a:rPr>
              <a:t>Houston Background – Deviance explained 64.2%, GCV 59.4 </a:t>
            </a:r>
          </a:p>
          <a:p>
            <a:pPr marL="566737" lvl="1" indent="-285750">
              <a:lnSpc>
                <a:spcPct val="100000"/>
              </a:lnSpc>
              <a:spcAft>
                <a:spcPts val="0"/>
              </a:spcAft>
            </a:pPr>
            <a:r>
              <a:rPr lang="en-US" sz="2400" dirty="0">
                <a:effectLst/>
                <a:ea typeface="Times New Roman" panose="02020603050405020304" pitchFamily="18" charset="0"/>
              </a:rPr>
              <a:t>El Paso Maximum – Deviance explained 54.2%, GCV 46.1</a:t>
            </a:r>
          </a:p>
          <a:p>
            <a:pPr marL="566737" lvl="1" indent="-285750">
              <a:lnSpc>
                <a:spcPct val="100000"/>
              </a:lnSpc>
              <a:spcAft>
                <a:spcPts val="0"/>
              </a:spcAft>
            </a:pPr>
            <a:r>
              <a:rPr lang="en-US" sz="2400" dirty="0">
                <a:effectLst/>
                <a:ea typeface="Times New Roman" panose="02020603050405020304" pitchFamily="18" charset="0"/>
              </a:rPr>
              <a:t>El Paso Background – Deviance explained 51.8%, GCV 39.8</a:t>
            </a:r>
          </a:p>
          <a:p>
            <a:pPr marL="566737" lvl="1" indent="-285750">
              <a:lnSpc>
                <a:spcPct val="100000"/>
              </a:lnSpc>
              <a:spcAft>
                <a:spcPts val="0"/>
              </a:spcAft>
            </a:pPr>
            <a:endParaRPr lang="en-US" sz="2400" dirty="0">
              <a:effectLst/>
              <a:ea typeface="Times New Roman" panose="02020603050405020304" pitchFamily="18" charset="0"/>
            </a:endParaRPr>
          </a:p>
          <a:p>
            <a:pPr marL="285750" indent="-285750" algn="just">
              <a:lnSpc>
                <a:spcPct val="100000"/>
              </a:lnSpc>
              <a:spcAft>
                <a:spcPts val="0"/>
              </a:spcAft>
            </a:pPr>
            <a:r>
              <a:rPr lang="en-US" sz="2400" dirty="0">
                <a:effectLst/>
                <a:ea typeface="Times New Roman" panose="02020603050405020304" pitchFamily="18" charset="0"/>
              </a:rPr>
              <a:t>These fit statistics are generally worse than those using the FINN fire count variables, suggesting that the WRF-STILT footprints may not correctly represent the transport of biomass burning emissions to these urban areas. </a:t>
            </a:r>
          </a:p>
          <a:p>
            <a:pPr>
              <a:lnSpc>
                <a:spcPct val="100000"/>
              </a:lnSpc>
            </a:pPr>
            <a:endParaRPr lang="en-US" sz="2400" dirty="0"/>
          </a:p>
        </p:txBody>
      </p:sp>
    </p:spTree>
    <p:extLst>
      <p:ext uri="{BB962C8B-B14F-4D97-AF65-F5344CB8AC3E}">
        <p14:creationId xmlns:p14="http://schemas.microsoft.com/office/powerpoint/2010/main" val="242772439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ooth function fits for El Paso background MDA8 O3 using (a) only ambient data and (b) using CAMx data with an Is_Model factor variable.">
            <a:extLst>
              <a:ext uri="{FF2B5EF4-FFF2-40B4-BE49-F238E27FC236}">
                <a16:creationId xmlns:a16="http://schemas.microsoft.com/office/drawing/2014/main" id="{5F1AF2A2-B56D-6C84-602E-6D997269F11C}"/>
              </a:ext>
            </a:extLst>
          </p:cNvPr>
          <p:cNvPicPr>
            <a:picLocks noChangeAspect="1"/>
          </p:cNvPicPr>
          <p:nvPr/>
        </p:nvPicPr>
        <p:blipFill>
          <a:blip r:embed="rId2"/>
          <a:stretch>
            <a:fillRect/>
          </a:stretch>
        </p:blipFill>
        <p:spPr>
          <a:xfrm>
            <a:off x="457200" y="961292"/>
            <a:ext cx="10058400" cy="5496658"/>
          </a:xfrm>
          <a:prstGeom prst="rect">
            <a:avLst/>
          </a:prstGeom>
        </p:spPr>
      </p:pic>
      <p:sp>
        <p:nvSpPr>
          <p:cNvPr id="2" name="Title 1">
            <a:extLst>
              <a:ext uri="{FF2B5EF4-FFF2-40B4-BE49-F238E27FC236}">
                <a16:creationId xmlns:a16="http://schemas.microsoft.com/office/drawing/2014/main" id="{BF4960AD-6970-C568-FA66-DB0A5266A96F}"/>
              </a:ext>
            </a:extLst>
          </p:cNvPr>
          <p:cNvSpPr>
            <a:spLocks noGrp="1"/>
          </p:cNvSpPr>
          <p:nvPr>
            <p:ph type="title"/>
          </p:nvPr>
        </p:nvSpPr>
        <p:spPr/>
        <p:txBody>
          <a:bodyPr/>
          <a:lstStyle/>
          <a:p>
            <a:r>
              <a:rPr lang="en-US" dirty="0"/>
              <a:t>El Paso Background MDA8 O</a:t>
            </a:r>
            <a:r>
              <a:rPr lang="en-US" baseline="-25000" dirty="0"/>
              <a:t>3</a:t>
            </a:r>
            <a:endParaRPr lang="en-US" dirty="0"/>
          </a:p>
        </p:txBody>
      </p:sp>
      <p:sp>
        <p:nvSpPr>
          <p:cNvPr id="5" name="TextBox 4">
            <a:extLst>
              <a:ext uri="{FF2B5EF4-FFF2-40B4-BE49-F238E27FC236}">
                <a16:creationId xmlns:a16="http://schemas.microsoft.com/office/drawing/2014/main" id="{1043485C-3B19-8149-B516-7A02DEBC1E58}"/>
              </a:ext>
            </a:extLst>
          </p:cNvPr>
          <p:cNvSpPr txBox="1"/>
          <p:nvPr/>
        </p:nvSpPr>
        <p:spPr>
          <a:xfrm>
            <a:off x="7866184" y="4982308"/>
            <a:ext cx="914400" cy="914400"/>
          </a:xfrm>
          <a:prstGeom prst="rect">
            <a:avLst/>
          </a:prstGeom>
          <a:ln>
            <a:noFill/>
          </a:ln>
        </p:spPr>
        <p:txBody>
          <a:bodyPr vert="horz" wrap="none" lIns="45720" tIns="0" rIns="0" bIns="0" rtlCol="0">
            <a:noAutofit/>
          </a:bodyPr>
          <a:lstStyle/>
          <a:p>
            <a:pPr marL="285750" indent="-285750" algn="l">
              <a:buFont typeface="Arial" panose="020B0604020202020204" pitchFamily="34" charset="0"/>
              <a:buChar char="•"/>
            </a:pPr>
            <a:r>
              <a:rPr lang="en-US" dirty="0" err="1">
                <a:solidFill>
                  <a:schemeClr val="accent3"/>
                </a:solidFill>
                <a:latin typeface="Roboto" panose="02000000000000000000" pitchFamily="2" charset="0"/>
                <a:ea typeface="Roboto" panose="02000000000000000000" pitchFamily="2" charset="0"/>
              </a:rPr>
              <a:t>Is_Model</a:t>
            </a:r>
            <a:r>
              <a:rPr lang="en-US" dirty="0">
                <a:solidFill>
                  <a:schemeClr val="accent3"/>
                </a:solidFill>
                <a:latin typeface="Roboto" panose="02000000000000000000" pitchFamily="2" charset="0"/>
                <a:ea typeface="Roboto" panose="02000000000000000000" pitchFamily="2" charset="0"/>
              </a:rPr>
              <a:t> variable highly significant</a:t>
            </a:r>
          </a:p>
          <a:p>
            <a:pPr marL="285750" indent="-285750" algn="l">
              <a:buFont typeface="Arial" panose="020B0604020202020204" pitchFamily="34" charset="0"/>
              <a:buChar char="•"/>
            </a:pPr>
            <a:r>
              <a:rPr lang="en-US" dirty="0">
                <a:solidFill>
                  <a:schemeClr val="accent3"/>
                </a:solidFill>
                <a:latin typeface="Roboto" panose="02000000000000000000" pitchFamily="2" charset="0"/>
                <a:ea typeface="Roboto" panose="02000000000000000000" pitchFamily="2" charset="0"/>
              </a:rPr>
              <a:t>But fits are similar</a:t>
            </a:r>
          </a:p>
          <a:p>
            <a:pPr marL="285750" indent="-285750" algn="l">
              <a:buFont typeface="Arial" panose="020B0604020202020204" pitchFamily="34" charset="0"/>
              <a:buChar char="•"/>
            </a:pPr>
            <a:r>
              <a:rPr lang="en-US" dirty="0" err="1">
                <a:solidFill>
                  <a:schemeClr val="accent3"/>
                </a:solidFill>
                <a:latin typeface="Roboto" panose="02000000000000000000" pitchFamily="2" charset="0"/>
                <a:ea typeface="Roboto" panose="02000000000000000000" pitchFamily="2" charset="0"/>
              </a:rPr>
              <a:t>Smoke_flag</a:t>
            </a:r>
            <a:r>
              <a:rPr lang="en-US" dirty="0">
                <a:solidFill>
                  <a:schemeClr val="accent3"/>
                </a:solidFill>
                <a:latin typeface="Roboto" panose="02000000000000000000" pitchFamily="2" charset="0"/>
                <a:ea typeface="Roboto" panose="02000000000000000000" pitchFamily="2" charset="0"/>
              </a:rPr>
              <a:t> coefficients similar </a:t>
            </a:r>
            <a:br>
              <a:rPr lang="en-US" dirty="0">
                <a:solidFill>
                  <a:schemeClr val="accent3"/>
                </a:solidFill>
                <a:latin typeface="Roboto" panose="02000000000000000000" pitchFamily="2" charset="0"/>
                <a:ea typeface="Roboto" panose="02000000000000000000" pitchFamily="2" charset="0"/>
              </a:rPr>
            </a:br>
            <a:r>
              <a:rPr lang="en-US" dirty="0">
                <a:solidFill>
                  <a:schemeClr val="accent3"/>
                </a:solidFill>
                <a:latin typeface="Roboto" panose="02000000000000000000" pitchFamily="2" charset="0"/>
                <a:ea typeface="Roboto" panose="02000000000000000000" pitchFamily="2" charset="0"/>
              </a:rPr>
              <a:t>(0.036 ambient, 0.031 </a:t>
            </a:r>
            <a:r>
              <a:rPr lang="en-US" dirty="0" err="1">
                <a:solidFill>
                  <a:schemeClr val="accent3"/>
                </a:solidFill>
                <a:latin typeface="Roboto" panose="02000000000000000000" pitchFamily="2" charset="0"/>
                <a:ea typeface="Roboto" panose="02000000000000000000" pitchFamily="2" charset="0"/>
              </a:rPr>
              <a:t>CAMx</a:t>
            </a:r>
            <a:r>
              <a:rPr lang="en-US" dirty="0">
                <a:solidFill>
                  <a:schemeClr val="accent3"/>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42675399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60AD-6970-C568-FA66-DB0A5266A96F}"/>
              </a:ext>
            </a:extLst>
          </p:cNvPr>
          <p:cNvSpPr>
            <a:spLocks noGrp="1"/>
          </p:cNvSpPr>
          <p:nvPr>
            <p:ph type="title"/>
          </p:nvPr>
        </p:nvSpPr>
        <p:spPr/>
        <p:txBody>
          <a:bodyPr/>
          <a:lstStyle/>
          <a:p>
            <a:r>
              <a:rPr lang="en-US" dirty="0"/>
              <a:t>El Paso Background MDA8 O</a:t>
            </a:r>
            <a:r>
              <a:rPr lang="en-US" baseline="-25000" dirty="0"/>
              <a:t>3</a:t>
            </a:r>
            <a:r>
              <a:rPr lang="en-US" dirty="0"/>
              <a:t>: Total O</a:t>
            </a:r>
            <a:r>
              <a:rPr lang="en-US" baseline="-25000" dirty="0"/>
              <a:t>3</a:t>
            </a:r>
            <a:r>
              <a:rPr lang="en-US" dirty="0"/>
              <a:t> Predictions</a:t>
            </a:r>
          </a:p>
        </p:txBody>
      </p:sp>
      <p:graphicFrame>
        <p:nvGraphicFramePr>
          <p:cNvPr id="5" name="Content Placeholder 4">
            <a:extLst>
              <a:ext uri="{FF2B5EF4-FFF2-40B4-BE49-F238E27FC236}">
                <a16:creationId xmlns:a16="http://schemas.microsoft.com/office/drawing/2014/main" id="{D71169B1-B87D-004C-EDFC-B825E8C4D2FE}"/>
              </a:ext>
            </a:extLst>
          </p:cNvPr>
          <p:cNvGraphicFramePr>
            <a:graphicFrameLocks noGrp="1"/>
          </p:cNvGraphicFramePr>
          <p:nvPr>
            <p:ph idx="1"/>
          </p:nvPr>
        </p:nvGraphicFramePr>
        <p:xfrm>
          <a:off x="555869" y="1173749"/>
          <a:ext cx="11366500" cy="3291840"/>
        </p:xfrm>
        <a:graphic>
          <a:graphicData uri="http://schemas.openxmlformats.org/drawingml/2006/table">
            <a:tbl>
              <a:tblPr firstRow="1" firstCol="1" bandRow="1">
                <a:tableStyleId>{69012ECD-51FC-41F1-AA8D-1B2483CD663E}</a:tableStyleId>
              </a:tblPr>
              <a:tblGrid>
                <a:gridCol w="2841625">
                  <a:extLst>
                    <a:ext uri="{9D8B030D-6E8A-4147-A177-3AD203B41FA5}">
                      <a16:colId xmlns:a16="http://schemas.microsoft.com/office/drawing/2014/main" val="1740942160"/>
                    </a:ext>
                  </a:extLst>
                </a:gridCol>
                <a:gridCol w="2841625">
                  <a:extLst>
                    <a:ext uri="{9D8B030D-6E8A-4147-A177-3AD203B41FA5}">
                      <a16:colId xmlns:a16="http://schemas.microsoft.com/office/drawing/2014/main" val="1959219085"/>
                    </a:ext>
                  </a:extLst>
                </a:gridCol>
                <a:gridCol w="2841625">
                  <a:extLst>
                    <a:ext uri="{9D8B030D-6E8A-4147-A177-3AD203B41FA5}">
                      <a16:colId xmlns:a16="http://schemas.microsoft.com/office/drawing/2014/main" val="3118967166"/>
                    </a:ext>
                  </a:extLst>
                </a:gridCol>
                <a:gridCol w="2841625">
                  <a:extLst>
                    <a:ext uri="{9D8B030D-6E8A-4147-A177-3AD203B41FA5}">
                      <a16:colId xmlns:a16="http://schemas.microsoft.com/office/drawing/2014/main" val="2779239273"/>
                    </a:ext>
                  </a:extLst>
                </a:gridCol>
              </a:tblGrid>
              <a:tr h="0">
                <a:tc>
                  <a:txBody>
                    <a:bodyPr/>
                    <a:lstStyle/>
                    <a:p>
                      <a:pPr marL="0" marR="0" algn="just">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Ambient (</a:t>
                      </a:r>
                      <a:r>
                        <a:rPr lang="en-US" sz="2400" dirty="0" err="1">
                          <a:effectLst/>
                        </a:rPr>
                        <a:t>ppbv</a:t>
                      </a:r>
                      <a:r>
                        <a:rPr lang="en-US" sz="2400" dirty="0">
                          <a:effectLst/>
                        </a:rPr>
                        <a:t>)</a:t>
                      </a:r>
                    </a:p>
                    <a:p>
                      <a:pPr marL="0" marR="0" algn="ctr">
                        <a:spcBef>
                          <a:spcPts val="0"/>
                        </a:spcBef>
                        <a:spcAft>
                          <a:spcPts val="0"/>
                        </a:spcAft>
                      </a:pPr>
                      <a:r>
                        <a:rPr lang="en-US" sz="2400" dirty="0">
                          <a:effectLst/>
                        </a:rPr>
                        <a:t>(</a:t>
                      </a:r>
                      <a:r>
                        <a:rPr lang="en-US" sz="2400" dirty="0" err="1">
                          <a:effectLst/>
                        </a:rPr>
                        <a:t>Is_Model</a:t>
                      </a:r>
                      <a:r>
                        <a:rPr lang="en-US" sz="2400" dirty="0">
                          <a:effectLst/>
                        </a:rPr>
                        <a:t> = 0)</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err="1">
                          <a:effectLst/>
                        </a:rPr>
                        <a:t>CAMx</a:t>
                      </a:r>
                      <a:r>
                        <a:rPr lang="en-US" sz="2400" dirty="0">
                          <a:effectLst/>
                        </a:rPr>
                        <a:t> (</a:t>
                      </a:r>
                      <a:r>
                        <a:rPr lang="en-US" sz="2400" dirty="0" err="1">
                          <a:effectLst/>
                        </a:rPr>
                        <a:t>ppbv</a:t>
                      </a:r>
                      <a:r>
                        <a:rPr lang="en-US" sz="2400" dirty="0">
                          <a:effectLst/>
                        </a:rPr>
                        <a:t>)</a:t>
                      </a:r>
                    </a:p>
                    <a:p>
                      <a:pPr marL="0" marR="0" algn="ctr">
                        <a:spcBef>
                          <a:spcPts val="0"/>
                        </a:spcBef>
                        <a:spcAft>
                          <a:spcPts val="0"/>
                        </a:spcAft>
                      </a:pPr>
                      <a:r>
                        <a:rPr lang="en-US" sz="2400" dirty="0">
                          <a:effectLst/>
                        </a:rPr>
                        <a:t>(</a:t>
                      </a:r>
                      <a:r>
                        <a:rPr lang="en-US" sz="2400" dirty="0" err="1">
                          <a:effectLst/>
                        </a:rPr>
                        <a:t>Is_Model</a:t>
                      </a:r>
                      <a:r>
                        <a:rPr lang="en-US" sz="2400" dirty="0">
                          <a:effectLst/>
                        </a:rPr>
                        <a:t> = 1)</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Difference</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36693355"/>
                  </a:ext>
                </a:extLst>
              </a:tr>
              <a:tr h="0">
                <a:tc>
                  <a:txBody>
                    <a:bodyPr/>
                    <a:lstStyle/>
                    <a:p>
                      <a:pPr marL="0" marR="0" algn="just">
                        <a:spcBef>
                          <a:spcPts val="0"/>
                        </a:spcBef>
                        <a:spcAft>
                          <a:spcPts val="0"/>
                        </a:spcAft>
                      </a:pPr>
                      <a:r>
                        <a:rPr lang="en-US" sz="2400">
                          <a:effectLst/>
                        </a:rPr>
                        <a:t>Minimum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33.7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32.1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94005540"/>
                  </a:ext>
                </a:extLst>
              </a:tr>
              <a:tr h="0">
                <a:tc>
                  <a:txBody>
                    <a:bodyPr/>
                    <a:lstStyle/>
                    <a:p>
                      <a:pPr marL="0" marR="0" algn="just">
                        <a:spcBef>
                          <a:spcPts val="0"/>
                        </a:spcBef>
                        <a:spcAft>
                          <a:spcPts val="0"/>
                        </a:spcAft>
                      </a:pPr>
                      <a:r>
                        <a:rPr lang="en-US" sz="2400">
                          <a:effectLst/>
                        </a:rPr>
                        <a:t>25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42.3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42.0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-1%</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90211975"/>
                  </a:ext>
                </a:extLst>
              </a:tr>
              <a:tr h="0">
                <a:tc>
                  <a:txBody>
                    <a:bodyPr/>
                    <a:lstStyle/>
                    <a:p>
                      <a:pPr marL="0" marR="0" algn="just">
                        <a:spcBef>
                          <a:spcPts val="0"/>
                        </a:spcBef>
                        <a:spcAft>
                          <a:spcPts val="0"/>
                        </a:spcAft>
                      </a:pPr>
                      <a:r>
                        <a:rPr lang="en-US" sz="2400">
                          <a:effectLst/>
                        </a:rPr>
                        <a:t>Median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48.2</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46.2</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80329018"/>
                  </a:ext>
                </a:extLst>
              </a:tr>
              <a:tr h="0">
                <a:tc>
                  <a:txBody>
                    <a:bodyPr/>
                    <a:lstStyle/>
                    <a:p>
                      <a:pPr marL="0" marR="0" algn="just">
                        <a:spcBef>
                          <a:spcPts val="0"/>
                        </a:spcBef>
                        <a:spcAft>
                          <a:spcPts val="0"/>
                        </a:spcAft>
                      </a:pPr>
                      <a:r>
                        <a:rPr lang="en-US" sz="2400">
                          <a:effectLst/>
                        </a:rPr>
                        <a:t>Mean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47.6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45.9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62512551"/>
                  </a:ext>
                </a:extLst>
              </a:tr>
              <a:tr h="0">
                <a:tc>
                  <a:txBody>
                    <a:bodyPr/>
                    <a:lstStyle/>
                    <a:p>
                      <a:pPr marL="0" marR="0" algn="just">
                        <a:spcBef>
                          <a:spcPts val="0"/>
                        </a:spcBef>
                        <a:spcAft>
                          <a:spcPts val="0"/>
                        </a:spcAft>
                      </a:pPr>
                      <a:r>
                        <a:rPr lang="en-US" sz="2400">
                          <a:effectLst/>
                        </a:rPr>
                        <a:t>75</a:t>
                      </a:r>
                      <a:r>
                        <a:rPr lang="en-US" sz="2400" baseline="30000">
                          <a:effectLst/>
                        </a:rPr>
                        <a:t>th</a:t>
                      </a:r>
                      <a:r>
                        <a:rPr lang="en-US" sz="2400">
                          <a:effectLst/>
                        </a:rPr>
                        <a:t> percentile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52.5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50.6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-4%</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87486615"/>
                  </a:ext>
                </a:extLst>
              </a:tr>
              <a:tr h="0">
                <a:tc>
                  <a:txBody>
                    <a:bodyPr/>
                    <a:lstStyle/>
                    <a:p>
                      <a:pPr marL="0" marR="0" algn="just">
                        <a:spcBef>
                          <a:spcPts val="0"/>
                        </a:spcBef>
                        <a:spcAft>
                          <a:spcPts val="0"/>
                        </a:spcAft>
                      </a:pPr>
                      <a:r>
                        <a:rPr lang="en-US" sz="2400">
                          <a:effectLst/>
                        </a:rPr>
                        <a:t>Max</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61.4</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58.1</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07031691"/>
                  </a:ext>
                </a:extLst>
              </a:tr>
              <a:tr h="0">
                <a:tc>
                  <a:txBody>
                    <a:bodyPr/>
                    <a:lstStyle/>
                    <a:p>
                      <a:pPr marL="0" marR="0" algn="just">
                        <a:spcBef>
                          <a:spcPts val="0"/>
                        </a:spcBef>
                        <a:spcAft>
                          <a:spcPts val="0"/>
                        </a:spcAft>
                      </a:pPr>
                      <a:r>
                        <a:rPr lang="en-US" sz="2400">
                          <a:effectLst/>
                        </a:rPr>
                        <a:t>Std. Dev.</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6.3</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5.9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highlight>
                            <a:srgbClr val="FFFF00"/>
                          </a:highligh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40918968"/>
                  </a:ext>
                </a:extLst>
              </a:tr>
            </a:tbl>
          </a:graphicData>
        </a:graphic>
      </p:graphicFrame>
      <p:sp>
        <p:nvSpPr>
          <p:cNvPr id="3" name="TextBox 2">
            <a:extLst>
              <a:ext uri="{FF2B5EF4-FFF2-40B4-BE49-F238E27FC236}">
                <a16:creationId xmlns:a16="http://schemas.microsoft.com/office/drawing/2014/main" id="{3BB0D91D-A740-324A-06DC-2E545DB65DD1}"/>
              </a:ext>
            </a:extLst>
          </p:cNvPr>
          <p:cNvSpPr txBox="1"/>
          <p:nvPr/>
        </p:nvSpPr>
        <p:spPr>
          <a:xfrm>
            <a:off x="457200" y="4692809"/>
            <a:ext cx="914400" cy="914400"/>
          </a:xfrm>
          <a:prstGeom prst="rect">
            <a:avLst/>
          </a:prstGeom>
          <a:ln>
            <a:noFill/>
          </a:ln>
        </p:spPr>
        <p:txBody>
          <a:bodyPr vert="horz" wrap="none" lIns="45720" tIns="0" rIns="0" bIns="0" rtlCol="0">
            <a:noAutofit/>
          </a:bodyPr>
          <a:lstStyle/>
          <a:p>
            <a:pPr marL="342900" indent="-342900" algn="l">
              <a:buFont typeface="Arial" panose="020B0604020202020204" pitchFamily="34" charset="0"/>
              <a:buChar char="•"/>
            </a:pPr>
            <a:r>
              <a:rPr lang="en-US" sz="2400" dirty="0" err="1">
                <a:solidFill>
                  <a:schemeClr val="accent3"/>
                </a:solidFill>
                <a:latin typeface="Roboto" panose="02000000000000000000" pitchFamily="2" charset="0"/>
                <a:ea typeface="Roboto" panose="02000000000000000000" pitchFamily="2" charset="0"/>
              </a:rPr>
              <a:t>CAMx</a:t>
            </a:r>
            <a:r>
              <a:rPr lang="en-US" sz="2400" dirty="0">
                <a:solidFill>
                  <a:schemeClr val="accent3"/>
                </a:solidFill>
                <a:latin typeface="Roboto" panose="02000000000000000000" pitchFamily="2" charset="0"/>
                <a:ea typeface="Roboto" panose="02000000000000000000" pitchFamily="2" charset="0"/>
              </a:rPr>
              <a:t> underestimates background O</a:t>
            </a:r>
            <a:r>
              <a:rPr lang="en-US" sz="2400" baseline="-25000" dirty="0">
                <a:solidFill>
                  <a:schemeClr val="accent3"/>
                </a:solidFill>
                <a:latin typeface="Roboto" panose="02000000000000000000" pitchFamily="2" charset="0"/>
                <a:ea typeface="Roboto" panose="02000000000000000000" pitchFamily="2" charset="0"/>
              </a:rPr>
              <a:t>3</a:t>
            </a:r>
            <a:r>
              <a:rPr lang="en-US" sz="2400" dirty="0">
                <a:solidFill>
                  <a:schemeClr val="accent3"/>
                </a:solidFill>
                <a:latin typeface="Roboto" panose="02000000000000000000" pitchFamily="2" charset="0"/>
                <a:ea typeface="Roboto" panose="02000000000000000000" pitchFamily="2" charset="0"/>
              </a:rPr>
              <a:t> in El Paso, but percentage underestimate </a:t>
            </a:r>
            <a:br>
              <a:rPr lang="en-US" sz="2400" dirty="0">
                <a:solidFill>
                  <a:schemeClr val="accent3"/>
                </a:solidFill>
                <a:latin typeface="Roboto" panose="02000000000000000000" pitchFamily="2" charset="0"/>
                <a:ea typeface="Roboto" panose="02000000000000000000" pitchFamily="2" charset="0"/>
              </a:rPr>
            </a:br>
            <a:r>
              <a:rPr lang="en-US" sz="2400" dirty="0">
                <a:solidFill>
                  <a:schemeClr val="accent3"/>
                </a:solidFill>
                <a:latin typeface="Roboto" panose="02000000000000000000" pitchFamily="2" charset="0"/>
                <a:ea typeface="Roboto" panose="02000000000000000000" pitchFamily="2" charset="0"/>
              </a:rPr>
              <a:t>is relatively constant</a:t>
            </a:r>
          </a:p>
          <a:p>
            <a:pPr marL="342900" indent="-342900" algn="l">
              <a:buFont typeface="Arial" panose="020B0604020202020204" pitchFamily="34" charset="0"/>
              <a:buChar char="•"/>
            </a:pPr>
            <a:endParaRPr lang="en-US" sz="2400" dirty="0">
              <a:solidFill>
                <a:schemeClr val="accent3"/>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5467990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7B46-2759-247A-A5C4-7093CEF603FF}"/>
              </a:ext>
            </a:extLst>
          </p:cNvPr>
          <p:cNvSpPr>
            <a:spLocks noGrp="1"/>
          </p:cNvSpPr>
          <p:nvPr>
            <p:ph type="title"/>
          </p:nvPr>
        </p:nvSpPr>
        <p:spPr/>
        <p:txBody>
          <a:bodyPr/>
          <a:lstStyle/>
          <a:p>
            <a:r>
              <a:rPr lang="en-US" dirty="0" err="1"/>
              <a:t>CAMx</a:t>
            </a:r>
            <a:r>
              <a:rPr lang="en-US" dirty="0"/>
              <a:t> Summary</a:t>
            </a:r>
          </a:p>
        </p:txBody>
      </p:sp>
      <p:sp>
        <p:nvSpPr>
          <p:cNvPr id="3" name="Content Placeholder 2">
            <a:extLst>
              <a:ext uri="{FF2B5EF4-FFF2-40B4-BE49-F238E27FC236}">
                <a16:creationId xmlns:a16="http://schemas.microsoft.com/office/drawing/2014/main" id="{98FEC7B6-55DA-B46C-9AA5-94293311763A}"/>
              </a:ext>
            </a:extLst>
          </p:cNvPr>
          <p:cNvSpPr>
            <a:spLocks noGrp="1"/>
          </p:cNvSpPr>
          <p:nvPr>
            <p:ph idx="1"/>
          </p:nvPr>
        </p:nvSpPr>
        <p:spPr>
          <a:xfrm>
            <a:off x="457199" y="1219200"/>
            <a:ext cx="11523785" cy="4962144"/>
          </a:xfrm>
        </p:spPr>
        <p:txBody>
          <a:bodyPr/>
          <a:lstStyle/>
          <a:p>
            <a:pPr>
              <a:lnSpc>
                <a:spcPct val="100000"/>
              </a:lnSpc>
            </a:pPr>
            <a:r>
              <a:rPr lang="en-US" sz="2400" dirty="0"/>
              <a:t>Only Houston Maximum MDA8 O</a:t>
            </a:r>
            <a:r>
              <a:rPr lang="en-US" sz="2400" baseline="-25000" dirty="0"/>
              <a:t>3</a:t>
            </a:r>
            <a:r>
              <a:rPr lang="en-US" sz="2400" dirty="0"/>
              <a:t> shows no significant difference between ambient and </a:t>
            </a:r>
            <a:r>
              <a:rPr lang="en-US" sz="2400" dirty="0" err="1"/>
              <a:t>CAMx</a:t>
            </a:r>
            <a:r>
              <a:rPr lang="en-US" sz="2400" dirty="0"/>
              <a:t> data when evaluated with the GAMs</a:t>
            </a:r>
          </a:p>
          <a:p>
            <a:pPr>
              <a:lnSpc>
                <a:spcPct val="100000"/>
              </a:lnSpc>
            </a:pPr>
            <a:r>
              <a:rPr lang="en-US" sz="2400" dirty="0"/>
              <a:t>Only Houston Background MDA8 O</a:t>
            </a:r>
            <a:r>
              <a:rPr lang="en-US" sz="2400" baseline="-25000" dirty="0"/>
              <a:t>3</a:t>
            </a:r>
            <a:r>
              <a:rPr lang="en-US" sz="2400" dirty="0"/>
              <a:t> shows significant (&gt; 1 </a:t>
            </a:r>
            <a:r>
              <a:rPr lang="en-US" sz="2400" dirty="0" err="1"/>
              <a:t>ppbv</a:t>
            </a:r>
            <a:r>
              <a:rPr lang="en-US" sz="2400" dirty="0"/>
              <a:t>) differences between smoke impacts</a:t>
            </a:r>
          </a:p>
          <a:p>
            <a:pPr>
              <a:lnSpc>
                <a:spcPct val="100000"/>
              </a:lnSpc>
            </a:pPr>
            <a:r>
              <a:rPr lang="en-US" sz="2400" dirty="0"/>
              <a:t>Houston Background MDA8 O</a:t>
            </a:r>
            <a:r>
              <a:rPr lang="en-US" sz="2400" baseline="-25000" dirty="0"/>
              <a:t>3</a:t>
            </a:r>
            <a:r>
              <a:rPr lang="en-US" sz="2400" dirty="0"/>
              <a:t> is strongly (&gt; 20%) overestimated in </a:t>
            </a:r>
            <a:r>
              <a:rPr lang="en-US" sz="2400" dirty="0" err="1"/>
              <a:t>CAMx</a:t>
            </a:r>
            <a:endParaRPr lang="en-US" sz="2400" dirty="0"/>
          </a:p>
          <a:p>
            <a:pPr>
              <a:lnSpc>
                <a:spcPct val="100000"/>
              </a:lnSpc>
            </a:pPr>
            <a:r>
              <a:rPr lang="en-US" sz="2400" dirty="0"/>
              <a:t>El Paso Maximum MDA8 O</a:t>
            </a:r>
            <a:r>
              <a:rPr lang="en-US" sz="2400" baseline="-25000" dirty="0"/>
              <a:t>3</a:t>
            </a:r>
            <a:r>
              <a:rPr lang="en-US" sz="2400" dirty="0"/>
              <a:t> is underestimated by </a:t>
            </a:r>
            <a:r>
              <a:rPr lang="en-US" sz="2400" dirty="0" err="1"/>
              <a:t>CAMx</a:t>
            </a:r>
            <a:r>
              <a:rPr lang="en-US" sz="2400" dirty="0"/>
              <a:t>, with a more severe underestimate at high O</a:t>
            </a:r>
            <a:r>
              <a:rPr lang="en-US" sz="2400" baseline="-25000" dirty="0"/>
              <a:t>3</a:t>
            </a:r>
            <a:r>
              <a:rPr lang="en-US" sz="2400" dirty="0"/>
              <a:t> levels (-10%).</a:t>
            </a:r>
          </a:p>
          <a:p>
            <a:endParaRPr lang="en-US" sz="2400" dirty="0"/>
          </a:p>
        </p:txBody>
      </p:sp>
    </p:spTree>
    <p:extLst>
      <p:ext uri="{BB962C8B-B14F-4D97-AF65-F5344CB8AC3E}">
        <p14:creationId xmlns:p14="http://schemas.microsoft.com/office/powerpoint/2010/main" val="64134757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91DF-0CB1-4D09-0AA6-44019788979A}"/>
              </a:ext>
            </a:extLst>
          </p:cNvPr>
          <p:cNvSpPr>
            <a:spLocks noGrp="1"/>
          </p:cNvSpPr>
          <p:nvPr>
            <p:ph type="title"/>
          </p:nvPr>
        </p:nvSpPr>
        <p:spPr/>
        <p:txBody>
          <a:bodyPr/>
          <a:lstStyle/>
          <a:p>
            <a:r>
              <a:rPr lang="en-US" dirty="0"/>
              <a:t>Our Previous Statistical Studies of O</a:t>
            </a:r>
            <a:r>
              <a:rPr lang="en-US" baseline="-25000" dirty="0"/>
              <a:t>3</a:t>
            </a:r>
            <a:r>
              <a:rPr lang="en-US" dirty="0"/>
              <a:t> Formation in Texas</a:t>
            </a:r>
          </a:p>
        </p:txBody>
      </p:sp>
      <p:pic>
        <p:nvPicPr>
          <p:cNvPr id="5" name="Content Placeholder 4" descr="Diagram&#10;&#10;Description automatically generated">
            <a:extLst>
              <a:ext uri="{FF2B5EF4-FFF2-40B4-BE49-F238E27FC236}">
                <a16:creationId xmlns:a16="http://schemas.microsoft.com/office/drawing/2014/main" id="{55FC4EF3-3F45-8F6C-62C1-9AA30ACEFF45}"/>
              </a:ext>
            </a:extLst>
          </p:cNvPr>
          <p:cNvPicPr>
            <a:picLocks noGrp="1" noChangeAspect="1"/>
          </p:cNvPicPr>
          <p:nvPr>
            <p:ph idx="1"/>
          </p:nvPr>
        </p:nvPicPr>
        <p:blipFill>
          <a:blip r:embed="rId2"/>
          <a:stretch>
            <a:fillRect/>
          </a:stretch>
        </p:blipFill>
        <p:spPr>
          <a:xfrm>
            <a:off x="457200" y="1122470"/>
            <a:ext cx="5345723" cy="4613060"/>
          </a:xfrm>
        </p:spPr>
      </p:pic>
      <p:sp>
        <p:nvSpPr>
          <p:cNvPr id="7" name="TextBox 6">
            <a:extLst>
              <a:ext uri="{FF2B5EF4-FFF2-40B4-BE49-F238E27FC236}">
                <a16:creationId xmlns:a16="http://schemas.microsoft.com/office/drawing/2014/main" id="{6855E235-39F4-4BBA-DCF5-6E6693692FA3}"/>
              </a:ext>
            </a:extLst>
          </p:cNvPr>
          <p:cNvSpPr txBox="1"/>
          <p:nvPr/>
        </p:nvSpPr>
        <p:spPr>
          <a:xfrm>
            <a:off x="536293" y="5835925"/>
            <a:ext cx="6096000" cy="523220"/>
          </a:xfrm>
          <a:prstGeom prst="rect">
            <a:avLst/>
          </a:prstGeom>
          <a:noFill/>
          <a:ln>
            <a:noFill/>
          </a:ln>
        </p:spPr>
        <p:txBody>
          <a:bodyPr wrap="square">
            <a:spAutoFit/>
          </a:bodyPr>
          <a:lstStyle/>
          <a:p>
            <a:pPr algn="ctr"/>
            <a:r>
              <a:rPr lang="en-US" sz="1400" i="1" dirty="0" err="1"/>
              <a:t>Pernak</a:t>
            </a:r>
            <a:r>
              <a:rPr lang="en-US" sz="1400" i="1" dirty="0"/>
              <a:t> et al., AAQR, 2019. </a:t>
            </a:r>
          </a:p>
          <a:p>
            <a:pPr algn="ctr"/>
            <a:r>
              <a:rPr lang="en-US" sz="1400" i="1" dirty="0">
                <a:effectLst/>
              </a:rPr>
              <a:t>https://doi.org/10.4209/aaqr.2018.12.0464</a:t>
            </a:r>
            <a:endParaRPr lang="en-US" sz="1400" i="1" dirty="0"/>
          </a:p>
        </p:txBody>
      </p:sp>
      <p:pic>
        <p:nvPicPr>
          <p:cNvPr id="4100" name="Picture 4" descr="Fig. 2. Predicted versus observed MDA8 O3 values for ELP (top) and HGB (bottom) regions using the GAM-Only (left) and GAM+SMOTE (right) approaches. The dotted red line is the 1:1 line.">
            <a:extLst>
              <a:ext uri="{FF2B5EF4-FFF2-40B4-BE49-F238E27FC236}">
                <a16:creationId xmlns:a16="http://schemas.microsoft.com/office/drawing/2014/main" id="{A6AA9D51-15E1-2C44-FC44-6341B916D1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80" b="1"/>
          <a:stretch/>
        </p:blipFill>
        <p:spPr bwMode="auto">
          <a:xfrm>
            <a:off x="6910680" y="1122470"/>
            <a:ext cx="5181600" cy="47151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952460E-22FE-8B7D-9AC3-CA66A0DD0FB9}"/>
              </a:ext>
            </a:extLst>
          </p:cNvPr>
          <p:cNvSpPr txBox="1"/>
          <p:nvPr/>
        </p:nvSpPr>
        <p:spPr>
          <a:xfrm>
            <a:off x="2790092" y="4618892"/>
            <a:ext cx="1887416" cy="914400"/>
          </a:xfrm>
          <a:prstGeom prst="rect">
            <a:avLst/>
          </a:prstGeom>
          <a:ln>
            <a:noFill/>
          </a:ln>
        </p:spPr>
        <p:txBody>
          <a:bodyPr vert="horz" wrap="none" lIns="45720" tIns="0" rIns="0" bIns="0" rtlCol="0">
            <a:noAutofit/>
          </a:bodyPr>
          <a:lstStyle/>
          <a:p>
            <a:pPr algn="l"/>
            <a:r>
              <a:rPr lang="en-US" dirty="0">
                <a:solidFill>
                  <a:schemeClr val="accent3"/>
                </a:solidFill>
                <a:latin typeface="Roboto" panose="02000000000000000000" pitchFamily="2" charset="0"/>
                <a:ea typeface="Roboto" panose="02000000000000000000" pitchFamily="2" charset="0"/>
              </a:rPr>
              <a:t>Austin-Round Rock </a:t>
            </a:r>
          </a:p>
          <a:p>
            <a:pPr algn="l"/>
            <a:r>
              <a:rPr lang="en-US" dirty="0">
                <a:solidFill>
                  <a:schemeClr val="accent3"/>
                </a:solidFill>
                <a:latin typeface="Roboto" panose="02000000000000000000" pitchFamily="2" charset="0"/>
                <a:ea typeface="Roboto" panose="02000000000000000000" pitchFamily="2" charset="0"/>
              </a:rPr>
              <a:t>Smooth Functions</a:t>
            </a:r>
          </a:p>
          <a:p>
            <a:pPr algn="l"/>
            <a:r>
              <a:rPr lang="en-US" dirty="0">
                <a:solidFill>
                  <a:schemeClr val="accent3"/>
                </a:solidFill>
                <a:latin typeface="Roboto" panose="02000000000000000000" pitchFamily="2" charset="0"/>
                <a:ea typeface="Roboto" panose="02000000000000000000" pitchFamily="2" charset="0"/>
              </a:rPr>
              <a:t>R</a:t>
            </a:r>
            <a:r>
              <a:rPr lang="en-US" baseline="30000" dirty="0">
                <a:solidFill>
                  <a:schemeClr val="accent3"/>
                </a:solidFill>
                <a:latin typeface="Roboto" panose="02000000000000000000" pitchFamily="2" charset="0"/>
                <a:ea typeface="Roboto" panose="02000000000000000000" pitchFamily="2" charset="0"/>
              </a:rPr>
              <a:t>2</a:t>
            </a:r>
            <a:r>
              <a:rPr lang="en-US" dirty="0">
                <a:solidFill>
                  <a:schemeClr val="accent3"/>
                </a:solidFill>
                <a:latin typeface="Roboto" panose="02000000000000000000" pitchFamily="2" charset="0"/>
                <a:ea typeface="Roboto" panose="02000000000000000000" pitchFamily="2" charset="0"/>
              </a:rPr>
              <a:t> 0.76, Std. Dev. 6.6 </a:t>
            </a:r>
            <a:r>
              <a:rPr lang="en-US" dirty="0" err="1">
                <a:solidFill>
                  <a:schemeClr val="accent3"/>
                </a:solidFill>
                <a:latin typeface="Roboto" panose="02000000000000000000" pitchFamily="2" charset="0"/>
                <a:ea typeface="Roboto" panose="02000000000000000000" pitchFamily="2" charset="0"/>
              </a:rPr>
              <a:t>ppbv</a:t>
            </a:r>
            <a:endParaRPr lang="en-US" dirty="0">
              <a:solidFill>
                <a:schemeClr val="accent3"/>
              </a:solidFill>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F5D28B84-F9E3-E446-9DF3-69DC2CE93769}"/>
              </a:ext>
            </a:extLst>
          </p:cNvPr>
          <p:cNvSpPr txBox="1"/>
          <p:nvPr/>
        </p:nvSpPr>
        <p:spPr>
          <a:xfrm>
            <a:off x="6175093" y="1958474"/>
            <a:ext cx="914400" cy="914400"/>
          </a:xfrm>
          <a:prstGeom prst="rect">
            <a:avLst/>
          </a:prstGeom>
          <a:ln>
            <a:noFill/>
          </a:ln>
        </p:spPr>
        <p:txBody>
          <a:bodyPr vert="horz" wrap="none" lIns="45720" tIns="0" rIns="0" bIns="0" rtlCol="0">
            <a:noAutofit/>
          </a:bodyPr>
          <a:lstStyle/>
          <a:p>
            <a:pPr algn="l"/>
            <a:r>
              <a:rPr lang="en-US" sz="1600" dirty="0">
                <a:solidFill>
                  <a:schemeClr val="accent3"/>
                </a:solidFill>
                <a:latin typeface="Roboto" panose="02000000000000000000" pitchFamily="2" charset="0"/>
                <a:ea typeface="Roboto" panose="02000000000000000000" pitchFamily="2" charset="0"/>
              </a:rPr>
              <a:t>El Paso</a:t>
            </a:r>
          </a:p>
        </p:txBody>
      </p:sp>
      <p:sp>
        <p:nvSpPr>
          <p:cNvPr id="10" name="TextBox 9">
            <a:extLst>
              <a:ext uri="{FF2B5EF4-FFF2-40B4-BE49-F238E27FC236}">
                <a16:creationId xmlns:a16="http://schemas.microsoft.com/office/drawing/2014/main" id="{E44E4C69-CF64-0FBF-E61D-B6094F2F733D}"/>
              </a:ext>
            </a:extLst>
          </p:cNvPr>
          <p:cNvSpPr txBox="1"/>
          <p:nvPr/>
        </p:nvSpPr>
        <p:spPr>
          <a:xfrm>
            <a:off x="6128202" y="4436984"/>
            <a:ext cx="914400" cy="914400"/>
          </a:xfrm>
          <a:prstGeom prst="rect">
            <a:avLst/>
          </a:prstGeom>
          <a:ln>
            <a:noFill/>
          </a:ln>
        </p:spPr>
        <p:txBody>
          <a:bodyPr vert="horz" wrap="none" lIns="45720" tIns="0" rIns="0" bIns="0" rtlCol="0">
            <a:noAutofit/>
          </a:bodyPr>
          <a:lstStyle/>
          <a:p>
            <a:pPr algn="l"/>
            <a:r>
              <a:rPr lang="en-US" sz="1600" dirty="0">
                <a:solidFill>
                  <a:schemeClr val="accent3"/>
                </a:solidFill>
                <a:latin typeface="Roboto" panose="02000000000000000000" pitchFamily="2" charset="0"/>
                <a:ea typeface="Roboto" panose="02000000000000000000" pitchFamily="2" charset="0"/>
              </a:rPr>
              <a:t>Houston</a:t>
            </a:r>
          </a:p>
        </p:txBody>
      </p:sp>
      <p:sp>
        <p:nvSpPr>
          <p:cNvPr id="11" name="TextBox 10">
            <a:extLst>
              <a:ext uri="{FF2B5EF4-FFF2-40B4-BE49-F238E27FC236}">
                <a16:creationId xmlns:a16="http://schemas.microsoft.com/office/drawing/2014/main" id="{D7AF7384-9225-8ABB-541A-96C74272D907}"/>
              </a:ext>
            </a:extLst>
          </p:cNvPr>
          <p:cNvSpPr txBox="1"/>
          <p:nvPr/>
        </p:nvSpPr>
        <p:spPr>
          <a:xfrm>
            <a:off x="7748953" y="1067787"/>
            <a:ext cx="914400" cy="914400"/>
          </a:xfrm>
          <a:prstGeom prst="rect">
            <a:avLst/>
          </a:prstGeom>
          <a:ln>
            <a:noFill/>
          </a:ln>
        </p:spPr>
        <p:txBody>
          <a:bodyPr vert="horz" wrap="none" lIns="45720" tIns="0" rIns="0" bIns="0" rtlCol="0">
            <a:noAutofit/>
          </a:bodyPr>
          <a:lstStyle/>
          <a:p>
            <a:pPr algn="l"/>
            <a:r>
              <a:rPr lang="en-US" sz="1600" dirty="0">
                <a:solidFill>
                  <a:schemeClr val="accent3"/>
                </a:solidFill>
                <a:latin typeface="Roboto" panose="02000000000000000000" pitchFamily="2" charset="0"/>
                <a:ea typeface="Roboto" panose="02000000000000000000" pitchFamily="2" charset="0"/>
              </a:rPr>
              <a:t>Original</a:t>
            </a:r>
          </a:p>
        </p:txBody>
      </p:sp>
      <p:sp>
        <p:nvSpPr>
          <p:cNvPr id="12" name="TextBox 11">
            <a:extLst>
              <a:ext uri="{FF2B5EF4-FFF2-40B4-BE49-F238E27FC236}">
                <a16:creationId xmlns:a16="http://schemas.microsoft.com/office/drawing/2014/main" id="{B921338E-5236-825C-80FD-A3F01F8B7261}"/>
              </a:ext>
            </a:extLst>
          </p:cNvPr>
          <p:cNvSpPr txBox="1"/>
          <p:nvPr/>
        </p:nvSpPr>
        <p:spPr>
          <a:xfrm>
            <a:off x="9970476" y="1067787"/>
            <a:ext cx="914400" cy="914400"/>
          </a:xfrm>
          <a:prstGeom prst="rect">
            <a:avLst/>
          </a:prstGeom>
          <a:ln>
            <a:noFill/>
          </a:ln>
        </p:spPr>
        <p:txBody>
          <a:bodyPr vert="horz" wrap="none" lIns="45720" tIns="0" rIns="0" bIns="0" rtlCol="0">
            <a:noAutofit/>
          </a:bodyPr>
          <a:lstStyle/>
          <a:p>
            <a:pPr algn="l"/>
            <a:r>
              <a:rPr lang="en-US" sz="1600" dirty="0">
                <a:solidFill>
                  <a:schemeClr val="accent3"/>
                </a:solidFill>
                <a:latin typeface="Roboto" panose="02000000000000000000" pitchFamily="2" charset="0"/>
                <a:ea typeface="Roboto" panose="02000000000000000000" pitchFamily="2" charset="0"/>
              </a:rPr>
              <a:t>With Synthetic Data </a:t>
            </a:r>
          </a:p>
        </p:txBody>
      </p:sp>
      <p:sp>
        <p:nvSpPr>
          <p:cNvPr id="14" name="TextBox 13">
            <a:extLst>
              <a:ext uri="{FF2B5EF4-FFF2-40B4-BE49-F238E27FC236}">
                <a16:creationId xmlns:a16="http://schemas.microsoft.com/office/drawing/2014/main" id="{AB331334-EB89-3494-2AA2-19EA5E526022}"/>
              </a:ext>
            </a:extLst>
          </p:cNvPr>
          <p:cNvSpPr txBox="1"/>
          <p:nvPr/>
        </p:nvSpPr>
        <p:spPr>
          <a:xfrm>
            <a:off x="7063227" y="5852636"/>
            <a:ext cx="5075946" cy="523220"/>
          </a:xfrm>
          <a:prstGeom prst="rect">
            <a:avLst/>
          </a:prstGeom>
          <a:noFill/>
          <a:ln>
            <a:noFill/>
          </a:ln>
        </p:spPr>
        <p:txBody>
          <a:bodyPr wrap="square">
            <a:spAutoFit/>
          </a:bodyPr>
          <a:lstStyle/>
          <a:p>
            <a:pPr algn="ctr"/>
            <a:r>
              <a:rPr lang="en-US" sz="1400" i="1" dirty="0"/>
              <a:t>Brown-Steiner et al., AAQR, 2021. https://</a:t>
            </a:r>
            <a:r>
              <a:rPr lang="en-US" sz="1400" i="1" dirty="0" err="1"/>
              <a:t>doi.org</a:t>
            </a:r>
            <a:r>
              <a:rPr lang="en-US" sz="1400" i="1" dirty="0"/>
              <a:t>/10.4209/aaqr.210077</a:t>
            </a:r>
          </a:p>
        </p:txBody>
      </p:sp>
    </p:spTree>
    <p:extLst>
      <p:ext uri="{BB962C8B-B14F-4D97-AF65-F5344CB8AC3E}">
        <p14:creationId xmlns:p14="http://schemas.microsoft.com/office/powerpoint/2010/main" val="160886737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91DF-0CB1-4D09-0AA6-44019788979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48083F5-6F88-FFEB-8D90-C892E2864977}"/>
              </a:ext>
            </a:extLst>
          </p:cNvPr>
          <p:cNvSpPr>
            <a:spLocks noGrp="1"/>
          </p:cNvSpPr>
          <p:nvPr>
            <p:ph idx="1"/>
          </p:nvPr>
        </p:nvSpPr>
        <p:spPr>
          <a:xfrm>
            <a:off x="457200" y="1219200"/>
            <a:ext cx="11430000" cy="4962144"/>
          </a:xfrm>
        </p:spPr>
        <p:txBody>
          <a:bodyPr/>
          <a:lstStyle/>
          <a:p>
            <a:pPr marL="349250" indent="-342900">
              <a:buFont typeface="+mj-lt"/>
              <a:buAutoNum type="arabicPeriod"/>
            </a:pPr>
            <a:r>
              <a:rPr lang="en-US" sz="2800" dirty="0"/>
              <a:t>Use generalized additive models (GAMs) driven with satellite and surface observations to examine the impact of fires on background and total O</a:t>
            </a:r>
            <a:r>
              <a:rPr lang="en-US" sz="2800" baseline="-25000" dirty="0"/>
              <a:t>3</a:t>
            </a:r>
            <a:r>
              <a:rPr lang="en-US" sz="2800" dirty="0"/>
              <a:t> and PM</a:t>
            </a:r>
            <a:r>
              <a:rPr lang="en-US" sz="2800" baseline="-25000" dirty="0"/>
              <a:t>2.5</a:t>
            </a:r>
            <a:r>
              <a:rPr lang="en-US" sz="2800" dirty="0"/>
              <a:t> in two Texas urban areas (Houston and El Paso).</a:t>
            </a:r>
          </a:p>
          <a:p>
            <a:pPr marL="349250" indent="-342900">
              <a:buFont typeface="+mj-lt"/>
              <a:buAutoNum type="arabicPeriod"/>
            </a:pPr>
            <a:endParaRPr lang="en-US" sz="2800" dirty="0"/>
          </a:p>
          <a:p>
            <a:pPr marL="349250" indent="-342900">
              <a:buFont typeface="+mj-lt"/>
              <a:buAutoNum type="arabicPeriod"/>
            </a:pPr>
            <a:r>
              <a:rPr lang="en-US" sz="2800" dirty="0"/>
              <a:t>Examine the ability of </a:t>
            </a:r>
            <a:r>
              <a:rPr lang="en-US" sz="2800" dirty="0" err="1"/>
              <a:t>CAMx</a:t>
            </a:r>
            <a:r>
              <a:rPr lang="en-US" sz="2800" dirty="0"/>
              <a:t> photochemical model to simulate these fire impacts by applying similar statistical methods to the </a:t>
            </a:r>
            <a:r>
              <a:rPr lang="en-US" sz="2800" dirty="0" err="1"/>
              <a:t>CAMx</a:t>
            </a:r>
            <a:r>
              <a:rPr lang="en-US" sz="2800" dirty="0"/>
              <a:t> results.</a:t>
            </a:r>
          </a:p>
          <a:p>
            <a:pPr marL="6350" indent="0">
              <a:buNone/>
            </a:pPr>
            <a:endParaRPr lang="en-US" dirty="0"/>
          </a:p>
          <a:p>
            <a:endParaRPr lang="en-US" dirty="0"/>
          </a:p>
        </p:txBody>
      </p:sp>
    </p:spTree>
    <p:extLst>
      <p:ext uri="{BB962C8B-B14F-4D97-AF65-F5344CB8AC3E}">
        <p14:creationId xmlns:p14="http://schemas.microsoft.com/office/powerpoint/2010/main" val="238337239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AAD6-A545-C28F-09BC-83857104B5A4}"/>
              </a:ext>
            </a:extLst>
          </p:cNvPr>
          <p:cNvSpPr>
            <a:spLocks noGrp="1"/>
          </p:cNvSpPr>
          <p:nvPr>
            <p:ph type="title"/>
          </p:nvPr>
        </p:nvSpPr>
        <p:spPr/>
        <p:txBody>
          <a:bodyPr/>
          <a:lstStyle/>
          <a:p>
            <a:r>
              <a:rPr lang="en-US" dirty="0"/>
              <a:t>Generalized Additive Models</a:t>
            </a:r>
          </a:p>
        </p:txBody>
      </p:sp>
      <p:sp>
        <p:nvSpPr>
          <p:cNvPr id="3" name="Content Placeholder 2">
            <a:extLst>
              <a:ext uri="{FF2B5EF4-FFF2-40B4-BE49-F238E27FC236}">
                <a16:creationId xmlns:a16="http://schemas.microsoft.com/office/drawing/2014/main" id="{69211F0D-579A-498B-4916-522D810F3DA9}"/>
              </a:ext>
            </a:extLst>
          </p:cNvPr>
          <p:cNvSpPr>
            <a:spLocks noGrp="1"/>
          </p:cNvSpPr>
          <p:nvPr>
            <p:ph idx="1"/>
          </p:nvPr>
        </p:nvSpPr>
        <p:spPr>
          <a:xfrm>
            <a:off x="457199" y="1219200"/>
            <a:ext cx="11477297" cy="4962144"/>
          </a:xfrm>
        </p:spPr>
        <p:txBody>
          <a:bodyPr/>
          <a:lstStyle/>
          <a:p>
            <a:pPr>
              <a:spcBef>
                <a:spcPts val="600"/>
              </a:spcBef>
            </a:pPr>
            <a:r>
              <a:rPr lang="en-US" sz="2800" dirty="0"/>
              <a:t>GAMs are extensions of multiple linear regression models that fit unknown non-linear functions of predictors</a:t>
            </a:r>
            <a:br>
              <a:rPr lang="en-US" sz="2800" dirty="0"/>
            </a:br>
            <a:endParaRPr lang="en-US" sz="2800" dirty="0"/>
          </a:p>
          <a:p>
            <a:pPr>
              <a:spcBef>
                <a:spcPts val="600"/>
              </a:spcBef>
            </a:pPr>
            <a:endParaRPr lang="en-US" sz="2800" dirty="0"/>
          </a:p>
          <a:p>
            <a:pPr marL="234950" marR="0" indent="-220663" algn="just">
              <a:lnSpc>
                <a:spcPts val="2400"/>
              </a:lnSpc>
              <a:spcBef>
                <a:spcPts val="600"/>
              </a:spcBef>
            </a:pPr>
            <a:r>
              <a:rPr lang="en-GB" sz="2800" dirty="0">
                <a:solidFill>
                  <a:srgbClr val="000000"/>
                </a:solidFill>
                <a:effectLst/>
                <a:ea typeface="Times New Roman" panose="02020603050405020304" pitchFamily="18" charset="0"/>
                <a:cs typeface="Cambria" panose="02040503050406030204" pitchFamily="18" charset="0"/>
              </a:rPr>
              <a:t>In this study, all meteorological and fire predictors (except HMS smoke flag) were simulated as smooth functions using cubic spline basis set, with periodic splines used to account for the effects of the day of year and HYSPLIT bearing. </a:t>
            </a:r>
          </a:p>
          <a:p>
            <a:pPr marL="234950" marR="0" indent="-220663" algn="just">
              <a:lnSpc>
                <a:spcPts val="2400"/>
              </a:lnSpc>
              <a:spcBef>
                <a:spcPts val="600"/>
              </a:spcBef>
            </a:pPr>
            <a:r>
              <a:rPr lang="en-GB" sz="2800" dirty="0">
                <a:solidFill>
                  <a:srgbClr val="000000"/>
                </a:solidFill>
                <a:effectLst/>
                <a:ea typeface="Times New Roman" panose="02020603050405020304" pitchFamily="18" charset="0"/>
                <a:cs typeface="Cambria" panose="02040503050406030204" pitchFamily="18" charset="0"/>
              </a:rPr>
              <a:t>Year, day of week, and the HMS smoke flag were included as factor variables. </a:t>
            </a:r>
          </a:p>
          <a:p>
            <a:pPr marL="234950" marR="0" indent="-220663" algn="just">
              <a:lnSpc>
                <a:spcPts val="2400"/>
              </a:lnSpc>
              <a:spcBef>
                <a:spcPts val="600"/>
              </a:spcBef>
            </a:pPr>
            <a:r>
              <a:rPr lang="en-GB" sz="2800" dirty="0">
                <a:solidFill>
                  <a:srgbClr val="000000"/>
                </a:solidFill>
                <a:effectLst/>
                <a:ea typeface="Times New Roman" panose="02020603050405020304" pitchFamily="18" charset="0"/>
                <a:cs typeface="Cambria" panose="02040503050406030204" pitchFamily="18" charset="0"/>
              </a:rPr>
              <a:t>The models predict the natural logarithm of MDA8 O</a:t>
            </a:r>
            <a:r>
              <a:rPr lang="en-GB" sz="2800" baseline="-25000" dirty="0">
                <a:solidFill>
                  <a:srgbClr val="000000"/>
                </a:solidFill>
                <a:effectLst/>
                <a:ea typeface="Times New Roman" panose="02020603050405020304" pitchFamily="18" charset="0"/>
                <a:cs typeface="Cambria" panose="02040503050406030204" pitchFamily="18" charset="0"/>
              </a:rPr>
              <a:t>3</a:t>
            </a:r>
            <a:endParaRPr lang="en-US" sz="3600" dirty="0"/>
          </a:p>
          <a:p>
            <a:endParaRPr lang="en-US" sz="3600" dirty="0"/>
          </a:p>
        </p:txBody>
      </p:sp>
      <p:graphicFrame>
        <p:nvGraphicFramePr>
          <p:cNvPr id="6" name="Object 22">
            <a:extLst>
              <a:ext uri="{FF2B5EF4-FFF2-40B4-BE49-F238E27FC236}">
                <a16:creationId xmlns:a16="http://schemas.microsoft.com/office/drawing/2014/main" id="{98CDADD8-C38E-C6A8-6301-AFE1BBF0621E}"/>
              </a:ext>
            </a:extLst>
          </p:cNvPr>
          <p:cNvGraphicFramePr>
            <a:graphicFrameLocks noChangeAspect="1"/>
          </p:cNvGraphicFramePr>
          <p:nvPr>
            <p:extLst>
              <p:ext uri="{D42A27DB-BD31-4B8C-83A1-F6EECF244321}">
                <p14:modId xmlns:p14="http://schemas.microsoft.com/office/powerpoint/2010/main" val="3774046451"/>
              </p:ext>
            </p:extLst>
          </p:nvPr>
        </p:nvGraphicFramePr>
        <p:xfrm>
          <a:off x="-170688" y="2106393"/>
          <a:ext cx="12362688" cy="528320"/>
        </p:xfrm>
        <a:graphic>
          <a:graphicData uri="http://schemas.openxmlformats.org/presentationml/2006/ole">
            <mc:AlternateContent xmlns:mc="http://schemas.openxmlformats.org/markup-compatibility/2006">
              <mc:Choice xmlns:v="urn:schemas-microsoft-com:vml" Requires="v">
                <p:oleObj name="Document" r:id="rId2" imgW="23774400" imgH="1016000" progId="Word.Document.12">
                  <p:embed/>
                </p:oleObj>
              </mc:Choice>
              <mc:Fallback>
                <p:oleObj name="Document" r:id="rId2" imgW="23774400" imgH="1016000" progId="Word.Document.12">
                  <p:embed/>
                  <p:pic>
                    <p:nvPicPr>
                      <p:cNvPr id="6" name="Object 22">
                        <a:extLst>
                          <a:ext uri="{FF2B5EF4-FFF2-40B4-BE49-F238E27FC236}">
                            <a16:creationId xmlns:a16="http://schemas.microsoft.com/office/drawing/2014/main" id="{98CDADD8-C38E-C6A8-6301-AFE1BBF06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88" y="2106393"/>
                        <a:ext cx="12362688"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74">
            <a:extLst>
              <a:ext uri="{FF2B5EF4-FFF2-40B4-BE49-F238E27FC236}">
                <a16:creationId xmlns:a16="http://schemas.microsoft.com/office/drawing/2014/main" id="{64FD3D3E-CE54-620C-6941-3D4E0F0D9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0899"/>
          <a:stretch>
            <a:fillRect/>
          </a:stretch>
        </p:blipFill>
        <p:spPr bwMode="auto">
          <a:xfrm>
            <a:off x="32326263" y="5026025"/>
            <a:ext cx="3794125" cy="707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2">
            <a:extLst>
              <a:ext uri="{FF2B5EF4-FFF2-40B4-BE49-F238E27FC236}">
                <a16:creationId xmlns:a16="http://schemas.microsoft.com/office/drawing/2014/main" id="{5529F150-E8B4-B628-4402-12B66A9F87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7320" b="32220"/>
          <a:stretch>
            <a:fillRect/>
          </a:stretch>
        </p:blipFill>
        <p:spPr bwMode="auto">
          <a:xfrm>
            <a:off x="28557538" y="4862513"/>
            <a:ext cx="3767137" cy="756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04037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089D-E0DB-25B8-3CE0-782D1E451317}"/>
              </a:ext>
            </a:extLst>
          </p:cNvPr>
          <p:cNvSpPr>
            <a:spLocks noGrp="1"/>
          </p:cNvSpPr>
          <p:nvPr>
            <p:ph type="title"/>
          </p:nvPr>
        </p:nvSpPr>
        <p:spPr/>
        <p:txBody>
          <a:bodyPr/>
          <a:lstStyle/>
          <a:p>
            <a:r>
              <a:rPr lang="en-US" dirty="0"/>
              <a:t>Air Quality and </a:t>
            </a:r>
            <a:r>
              <a:rPr lang="en-US" dirty="0" err="1"/>
              <a:t>CAMx</a:t>
            </a:r>
            <a:r>
              <a:rPr lang="en-US" dirty="0"/>
              <a:t> Data</a:t>
            </a:r>
          </a:p>
        </p:txBody>
      </p:sp>
      <p:sp>
        <p:nvSpPr>
          <p:cNvPr id="3" name="Content Placeholder 2">
            <a:extLst>
              <a:ext uri="{FF2B5EF4-FFF2-40B4-BE49-F238E27FC236}">
                <a16:creationId xmlns:a16="http://schemas.microsoft.com/office/drawing/2014/main" id="{8D4B581E-0749-EE40-2F41-35B7B59EF7CC}"/>
              </a:ext>
            </a:extLst>
          </p:cNvPr>
          <p:cNvSpPr>
            <a:spLocks noGrp="1"/>
          </p:cNvSpPr>
          <p:nvPr>
            <p:ph idx="1"/>
          </p:nvPr>
        </p:nvSpPr>
        <p:spPr>
          <a:xfrm>
            <a:off x="457200" y="1219200"/>
            <a:ext cx="11419242" cy="4962144"/>
          </a:xfrm>
        </p:spPr>
        <p:txBody>
          <a:bodyPr/>
          <a:lstStyle/>
          <a:p>
            <a:pPr>
              <a:lnSpc>
                <a:spcPct val="100000"/>
              </a:lnSpc>
            </a:pPr>
            <a:r>
              <a:rPr lang="en-US" sz="2800" dirty="0">
                <a:effectLst/>
                <a:ea typeface="Times New Roman" panose="02020603050405020304" pitchFamily="18" charset="0"/>
                <a:cs typeface="Cambria" panose="02040503050406030204" pitchFamily="18" charset="0"/>
              </a:rPr>
              <a:t>Surface </a:t>
            </a:r>
            <a:r>
              <a:rPr lang="en-US" sz="2800" dirty="0">
                <a:ea typeface="Times New Roman" panose="02020603050405020304" pitchFamily="18" charset="0"/>
                <a:cs typeface="Cambria" panose="02040503050406030204" pitchFamily="18" charset="0"/>
              </a:rPr>
              <a:t>air quality data from </a:t>
            </a:r>
            <a:r>
              <a:rPr lang="en-US" sz="2800" dirty="0">
                <a:solidFill>
                  <a:srgbClr val="000000"/>
                </a:solidFill>
                <a:effectLst/>
                <a:ea typeface="Times New Roman" panose="02020603050405020304" pitchFamily="18" charset="0"/>
                <a:cs typeface="Cambria" panose="02040503050406030204" pitchFamily="18" charset="0"/>
              </a:rPr>
              <a:t>Texas Air Monitoring Information System (</a:t>
            </a:r>
            <a:r>
              <a:rPr lang="en-US" sz="2800" dirty="0">
                <a:ea typeface="Times New Roman" panose="02020603050405020304" pitchFamily="18" charset="0"/>
                <a:cs typeface="Cambria" panose="02040503050406030204" pitchFamily="18" charset="0"/>
              </a:rPr>
              <a:t>TAMIS)</a:t>
            </a:r>
          </a:p>
          <a:p>
            <a:pPr lvl="1">
              <a:lnSpc>
                <a:spcPct val="100000"/>
              </a:lnSpc>
            </a:pPr>
            <a:r>
              <a:rPr lang="en-US" sz="2400" dirty="0">
                <a:effectLst/>
                <a:ea typeface="Times New Roman" panose="02020603050405020304" pitchFamily="18" charset="0"/>
                <a:cs typeface="Cambria" panose="02040503050406030204" pitchFamily="18" charset="0"/>
              </a:rPr>
              <a:t>Sites separated into background (for sites on the outskirts of the city) and urban (for sites near the city core)</a:t>
            </a:r>
          </a:p>
          <a:p>
            <a:pPr lvl="1">
              <a:lnSpc>
                <a:spcPct val="100000"/>
              </a:lnSpc>
            </a:pPr>
            <a:r>
              <a:rPr lang="en-US" sz="2400" dirty="0">
                <a:ea typeface="Times New Roman" panose="02020603050405020304" pitchFamily="18" charset="0"/>
                <a:cs typeface="Cambria" panose="02040503050406030204" pitchFamily="18" charset="0"/>
              </a:rPr>
              <a:t>Background: M</a:t>
            </a:r>
            <a:r>
              <a:rPr lang="en-US" sz="2400" dirty="0">
                <a:effectLst/>
                <a:ea typeface="Times New Roman" panose="02020603050405020304" pitchFamily="18" charset="0"/>
                <a:cs typeface="Cambria" panose="02040503050406030204" pitchFamily="18" charset="0"/>
              </a:rPr>
              <a:t>inimum MDA8 O</a:t>
            </a:r>
            <a:r>
              <a:rPr lang="en-US" sz="2400" baseline="-25000" dirty="0">
                <a:effectLst/>
                <a:ea typeface="Times New Roman" panose="02020603050405020304" pitchFamily="18" charset="0"/>
                <a:cs typeface="Cambria" panose="02040503050406030204" pitchFamily="18" charset="0"/>
              </a:rPr>
              <a:t>3</a:t>
            </a:r>
            <a:r>
              <a:rPr lang="en-US" sz="2400" dirty="0">
                <a:effectLst/>
                <a:ea typeface="Times New Roman" panose="02020603050405020304" pitchFamily="18" charset="0"/>
                <a:cs typeface="Cambria" panose="02040503050406030204" pitchFamily="18" charset="0"/>
              </a:rPr>
              <a:t> from background sites</a:t>
            </a:r>
          </a:p>
          <a:p>
            <a:pPr lvl="1">
              <a:lnSpc>
                <a:spcPct val="100000"/>
              </a:lnSpc>
            </a:pPr>
            <a:r>
              <a:rPr lang="en-US" sz="2400" dirty="0">
                <a:ea typeface="Times New Roman" panose="02020603050405020304" pitchFamily="18" charset="0"/>
                <a:cs typeface="Cambria" panose="02040503050406030204" pitchFamily="18" charset="0"/>
              </a:rPr>
              <a:t>Maximum: </a:t>
            </a:r>
            <a:r>
              <a:rPr lang="en-US" sz="2400" dirty="0">
                <a:effectLst/>
                <a:ea typeface="Times New Roman" panose="02020603050405020304" pitchFamily="18" charset="0"/>
                <a:cs typeface="Cambria" panose="02040503050406030204" pitchFamily="18" charset="0"/>
              </a:rPr>
              <a:t>Maximum concentrations in each city (including background sites)</a:t>
            </a:r>
          </a:p>
          <a:p>
            <a:pPr>
              <a:lnSpc>
                <a:spcPct val="100000"/>
              </a:lnSpc>
              <a:spcBef>
                <a:spcPts val="600"/>
              </a:spcBef>
            </a:pPr>
            <a:r>
              <a:rPr lang="en-US" sz="2800" dirty="0">
                <a:effectLst/>
                <a:latin typeface="Roboto" panose="02000000000000000000" pitchFamily="2" charset="0"/>
              </a:rPr>
              <a:t>TCEQ generated </a:t>
            </a:r>
            <a:r>
              <a:rPr lang="en-US" sz="2800" dirty="0" err="1">
                <a:effectLst/>
                <a:latin typeface="Roboto" panose="02000000000000000000" pitchFamily="2" charset="0"/>
              </a:rPr>
              <a:t>CAMx</a:t>
            </a:r>
            <a:r>
              <a:rPr lang="en-US" sz="2800" dirty="0">
                <a:effectLst/>
                <a:latin typeface="Roboto" panose="02000000000000000000" pitchFamily="2" charset="0"/>
              </a:rPr>
              <a:t> output for the Houston (4 km horizontal resolution) and El Paso (12 km resolution) for the year 2019</a:t>
            </a:r>
          </a:p>
          <a:p>
            <a:pPr lvl="1">
              <a:lnSpc>
                <a:spcPct val="100000"/>
              </a:lnSpc>
            </a:pPr>
            <a:r>
              <a:rPr lang="en-US" sz="2400" dirty="0">
                <a:effectLst/>
                <a:latin typeface="Roboto" panose="02000000000000000000" pitchFamily="2" charset="0"/>
              </a:rPr>
              <a:t>MDA8 O</a:t>
            </a:r>
            <a:r>
              <a:rPr lang="en-US" sz="2400" baseline="-25000" dirty="0">
                <a:effectLst/>
                <a:latin typeface="Roboto" panose="02000000000000000000" pitchFamily="2" charset="0"/>
              </a:rPr>
              <a:t>3</a:t>
            </a:r>
            <a:r>
              <a:rPr lang="en-US" sz="2400" dirty="0">
                <a:effectLst/>
                <a:latin typeface="Roboto" panose="02000000000000000000" pitchFamily="2" charset="0"/>
              </a:rPr>
              <a:t> values calculated based on the </a:t>
            </a:r>
            <a:r>
              <a:rPr lang="en-US" sz="2400" dirty="0" err="1">
                <a:effectLst/>
                <a:latin typeface="Roboto" panose="02000000000000000000" pitchFamily="2" charset="0"/>
              </a:rPr>
              <a:t>CAMx</a:t>
            </a:r>
            <a:r>
              <a:rPr lang="en-US" sz="2400" dirty="0">
                <a:effectLst/>
                <a:latin typeface="Roboto" panose="02000000000000000000" pitchFamily="2" charset="0"/>
              </a:rPr>
              <a:t> grid box</a:t>
            </a:r>
          </a:p>
          <a:p>
            <a:pPr lvl="1">
              <a:lnSpc>
                <a:spcPct val="100000"/>
              </a:lnSpc>
            </a:pPr>
            <a:r>
              <a:rPr lang="en-US" sz="2400" dirty="0">
                <a:effectLst/>
                <a:latin typeface="Roboto" panose="02000000000000000000" pitchFamily="2" charset="0"/>
              </a:rPr>
              <a:t>New </a:t>
            </a:r>
            <a:r>
              <a:rPr lang="en-US" sz="2400" dirty="0" err="1">
                <a:effectLst/>
                <a:latin typeface="Roboto" panose="02000000000000000000" pitchFamily="2" charset="0"/>
              </a:rPr>
              <a:t>CAMx</a:t>
            </a:r>
            <a:r>
              <a:rPr lang="en-US" sz="2400" dirty="0">
                <a:effectLst/>
                <a:latin typeface="Roboto" panose="02000000000000000000" pitchFamily="2" charset="0"/>
              </a:rPr>
              <a:t>-based values for the maximum MDA8 O</a:t>
            </a:r>
            <a:r>
              <a:rPr lang="en-US" sz="2400" baseline="-25000" dirty="0">
                <a:effectLst/>
                <a:latin typeface="Roboto" panose="02000000000000000000" pitchFamily="2" charset="0"/>
              </a:rPr>
              <a:t>3</a:t>
            </a:r>
            <a:r>
              <a:rPr lang="en-US" sz="2400" dirty="0">
                <a:effectLst/>
                <a:latin typeface="Roboto" panose="02000000000000000000" pitchFamily="2" charset="0"/>
              </a:rPr>
              <a:t> and background MDA8 O</a:t>
            </a:r>
            <a:r>
              <a:rPr lang="en-US" sz="2400" baseline="-25000" dirty="0">
                <a:effectLst/>
                <a:latin typeface="Roboto" panose="02000000000000000000" pitchFamily="2" charset="0"/>
              </a:rPr>
              <a:t>3</a:t>
            </a:r>
            <a:r>
              <a:rPr lang="en-US" sz="2400" dirty="0">
                <a:effectLst/>
                <a:latin typeface="Roboto" panose="02000000000000000000" pitchFamily="2" charset="0"/>
              </a:rPr>
              <a:t> value were calculated using the same methods used for the ambient data. </a:t>
            </a:r>
          </a:p>
          <a:p>
            <a:pPr lvl="1">
              <a:lnSpc>
                <a:spcPct val="100000"/>
              </a:lnSpc>
            </a:pPr>
            <a:endParaRPr lang="en-US" sz="2800" dirty="0">
              <a:effectLst/>
              <a:ea typeface="Times New Roman" panose="02020603050405020304" pitchFamily="18" charset="0"/>
            </a:endParaRPr>
          </a:p>
        </p:txBody>
      </p:sp>
    </p:spTree>
    <p:extLst>
      <p:ext uri="{BB962C8B-B14F-4D97-AF65-F5344CB8AC3E}">
        <p14:creationId xmlns:p14="http://schemas.microsoft.com/office/powerpoint/2010/main" val="89984570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CDB9-C7BB-95D0-D602-1E8ED7CF74BF}"/>
              </a:ext>
            </a:extLst>
          </p:cNvPr>
          <p:cNvSpPr>
            <a:spLocks noGrp="1"/>
          </p:cNvSpPr>
          <p:nvPr>
            <p:ph type="title"/>
          </p:nvPr>
        </p:nvSpPr>
        <p:spPr/>
        <p:txBody>
          <a:bodyPr/>
          <a:lstStyle/>
          <a:p>
            <a:r>
              <a:rPr lang="en-US" dirty="0"/>
              <a:t>Meteorological Predictors (</a:t>
            </a:r>
            <a:r>
              <a:rPr lang="en-US" i="1" dirty="0" err="1"/>
              <a:t>Pernak</a:t>
            </a:r>
            <a:r>
              <a:rPr lang="en-US" i="1" dirty="0"/>
              <a:t> et al., 2019</a:t>
            </a:r>
            <a:r>
              <a:rPr lang="en-US" dirty="0"/>
              <a:t>)</a:t>
            </a:r>
          </a:p>
        </p:txBody>
      </p:sp>
      <p:sp>
        <p:nvSpPr>
          <p:cNvPr id="3" name="Content Placeholder 2">
            <a:extLst>
              <a:ext uri="{FF2B5EF4-FFF2-40B4-BE49-F238E27FC236}">
                <a16:creationId xmlns:a16="http://schemas.microsoft.com/office/drawing/2014/main" id="{512037AF-AC8F-D778-9D9A-C81E821E2DF5}"/>
              </a:ext>
            </a:extLst>
          </p:cNvPr>
          <p:cNvSpPr>
            <a:spLocks noGrp="1"/>
          </p:cNvSpPr>
          <p:nvPr>
            <p:ph idx="1"/>
          </p:nvPr>
        </p:nvSpPr>
        <p:spPr>
          <a:xfrm>
            <a:off x="457200" y="1219200"/>
            <a:ext cx="8084372" cy="4962144"/>
          </a:xfrm>
        </p:spPr>
        <p:txBody>
          <a:bodyPr/>
          <a:lstStyle/>
          <a:p>
            <a:pPr marL="349250" indent="-342900">
              <a:lnSpc>
                <a:spcPct val="100000"/>
              </a:lnSpc>
              <a:buFont typeface="+mj-lt"/>
              <a:buAutoNum type="arabicPeriod"/>
            </a:pPr>
            <a:r>
              <a:rPr lang="en-US" sz="2400" dirty="0"/>
              <a:t>Afternoon mean temperature (</a:t>
            </a:r>
            <a:r>
              <a:rPr lang="en-US" sz="2400" baseline="30000" dirty="0" err="1"/>
              <a:t>o</a:t>
            </a:r>
            <a:r>
              <a:rPr lang="en-US" sz="2400" dirty="0" err="1"/>
              <a:t>C</a:t>
            </a:r>
            <a:r>
              <a:rPr lang="en-US" sz="2400" dirty="0"/>
              <a:t>, </a:t>
            </a:r>
            <a:r>
              <a:rPr lang="en-US" sz="2400" i="1" dirty="0" err="1"/>
              <a:t>afternoon_mean_T</a:t>
            </a:r>
            <a:r>
              <a:rPr lang="en-US" sz="2400" dirty="0"/>
              <a:t>,     1-4 PM CST)</a:t>
            </a:r>
          </a:p>
          <a:p>
            <a:pPr marL="349250" indent="-342900">
              <a:lnSpc>
                <a:spcPct val="100000"/>
              </a:lnSpc>
              <a:buFont typeface="+mj-lt"/>
              <a:buAutoNum type="arabicPeriod"/>
            </a:pPr>
            <a:r>
              <a:rPr lang="en-US" sz="2400" dirty="0"/>
              <a:t>Diurnal temperature change (</a:t>
            </a:r>
            <a:r>
              <a:rPr lang="en-US" sz="2400" baseline="30000" dirty="0" err="1"/>
              <a:t>o</a:t>
            </a:r>
            <a:r>
              <a:rPr lang="en-US" sz="2400" dirty="0" err="1"/>
              <a:t>C</a:t>
            </a:r>
            <a:r>
              <a:rPr lang="en-US" sz="2400" dirty="0"/>
              <a:t>, </a:t>
            </a:r>
            <a:r>
              <a:rPr lang="en-US" sz="2400" i="1" dirty="0" err="1"/>
              <a:t>diurnal_T</a:t>
            </a:r>
            <a:r>
              <a:rPr lang="en-US" sz="2400" dirty="0"/>
              <a:t>)</a:t>
            </a:r>
          </a:p>
          <a:p>
            <a:pPr marL="349250" indent="-342900">
              <a:lnSpc>
                <a:spcPct val="100000"/>
              </a:lnSpc>
              <a:buFont typeface="+mj-lt"/>
              <a:buAutoNum type="arabicPeriod"/>
            </a:pPr>
            <a:r>
              <a:rPr lang="en-US" sz="2400" dirty="0"/>
              <a:t>Daily average wind speed (m/s, </a:t>
            </a:r>
            <a:r>
              <a:rPr lang="en-US" sz="2400" i="1" dirty="0" err="1"/>
              <a:t>daily_ws</a:t>
            </a:r>
            <a:r>
              <a:rPr lang="en-US" sz="2400" dirty="0"/>
              <a:t>)</a:t>
            </a:r>
          </a:p>
          <a:p>
            <a:pPr marL="349250" indent="-342900">
              <a:lnSpc>
                <a:spcPct val="100000"/>
              </a:lnSpc>
              <a:buFont typeface="+mj-lt"/>
              <a:buAutoNum type="arabicPeriod"/>
            </a:pPr>
            <a:r>
              <a:rPr lang="en-US" sz="2400" dirty="0"/>
              <a:t>Daily average wind direction (degrees clockwise from North, </a:t>
            </a:r>
            <a:r>
              <a:rPr lang="en-US" sz="2400" i="1" dirty="0" err="1"/>
              <a:t>daily_wd</a:t>
            </a:r>
            <a:r>
              <a:rPr lang="en-US" sz="2400" dirty="0"/>
              <a:t>)</a:t>
            </a:r>
          </a:p>
          <a:p>
            <a:pPr marL="349250" indent="-342900">
              <a:lnSpc>
                <a:spcPct val="100000"/>
              </a:lnSpc>
              <a:buFont typeface="+mj-lt"/>
              <a:buAutoNum type="arabicPeriod"/>
            </a:pPr>
            <a:r>
              <a:rPr lang="en-US" sz="2400" dirty="0"/>
              <a:t>Daily average water vapor density (g/m</a:t>
            </a:r>
            <a:r>
              <a:rPr lang="en-US" sz="2400" baseline="30000" dirty="0"/>
              <a:t>3</a:t>
            </a:r>
            <a:r>
              <a:rPr lang="en-US" sz="2400" dirty="0"/>
              <a:t>, </a:t>
            </a:r>
            <a:r>
              <a:rPr lang="en-US" sz="2400" i="1" dirty="0"/>
              <a:t>SWVP</a:t>
            </a:r>
            <a:r>
              <a:rPr lang="en-US" sz="2400" dirty="0"/>
              <a:t>)</a:t>
            </a:r>
          </a:p>
          <a:p>
            <a:pPr marL="349250" indent="-342900">
              <a:lnSpc>
                <a:spcPct val="100000"/>
              </a:lnSpc>
              <a:buFont typeface="+mj-lt"/>
              <a:buAutoNum type="arabicPeriod"/>
            </a:pPr>
            <a:r>
              <a:rPr lang="en-US" sz="2400" dirty="0"/>
              <a:t>Morning surface temperature difference (1200 UTC) (temperature at 925 or 700 mb–temperature at surface at 1200 UTC) (</a:t>
            </a:r>
            <a:r>
              <a:rPr lang="en-US" sz="2400" baseline="30000" dirty="0" err="1"/>
              <a:t>o</a:t>
            </a:r>
            <a:r>
              <a:rPr lang="en-US" sz="2400" dirty="0" err="1"/>
              <a:t>C</a:t>
            </a:r>
            <a:r>
              <a:rPr lang="en-US" sz="2400" dirty="0"/>
              <a:t>, </a:t>
            </a:r>
            <a:r>
              <a:rPr lang="en-US" sz="2400" i="1" dirty="0"/>
              <a:t>T_dif_925mb </a:t>
            </a:r>
            <a:r>
              <a:rPr lang="en-US" sz="2400" dirty="0"/>
              <a:t>or </a:t>
            </a:r>
            <a:r>
              <a:rPr lang="en-US" sz="2400" i="1" dirty="0"/>
              <a:t>T_dif_700mb</a:t>
            </a:r>
            <a:r>
              <a:rPr lang="en-US" sz="2400" dirty="0"/>
              <a:t>)</a:t>
            </a:r>
          </a:p>
          <a:p>
            <a:pPr marL="349250" indent="-342900">
              <a:lnSpc>
                <a:spcPct val="100000"/>
              </a:lnSpc>
              <a:buFont typeface="+mj-lt"/>
              <a:buAutoNum type="arabicPeriod"/>
            </a:pPr>
            <a:r>
              <a:rPr lang="en-US" sz="2400" dirty="0"/>
              <a:t>Transport direction (degrees clockwise from North, </a:t>
            </a:r>
            <a:r>
              <a:rPr lang="en-US" sz="2400" i="1" dirty="0" err="1"/>
              <a:t>HYSPLIT_Bearing</a:t>
            </a:r>
            <a:r>
              <a:rPr lang="en-US" sz="2400" dirty="0"/>
              <a:t>)</a:t>
            </a:r>
          </a:p>
          <a:p>
            <a:pPr marL="349250" indent="-342900">
              <a:lnSpc>
                <a:spcPct val="100000"/>
              </a:lnSpc>
              <a:buFont typeface="+mj-lt"/>
              <a:buAutoNum type="arabicPeriod"/>
            </a:pPr>
            <a:r>
              <a:rPr lang="en-US" sz="2400" dirty="0"/>
              <a:t>Transport distance (m, </a:t>
            </a:r>
            <a:r>
              <a:rPr lang="en-US" sz="2400" i="1" dirty="0" err="1"/>
              <a:t>HYSPLIT_dist</a:t>
            </a:r>
            <a:r>
              <a:rPr lang="en-US" sz="2400" dirty="0"/>
              <a:t>)</a:t>
            </a:r>
          </a:p>
        </p:txBody>
      </p:sp>
      <p:sp>
        <p:nvSpPr>
          <p:cNvPr id="5" name="TextBox 4">
            <a:extLst>
              <a:ext uri="{FF2B5EF4-FFF2-40B4-BE49-F238E27FC236}">
                <a16:creationId xmlns:a16="http://schemas.microsoft.com/office/drawing/2014/main" id="{0ADEA454-02DB-86E2-4AD9-50475B0AEEF8}"/>
              </a:ext>
            </a:extLst>
          </p:cNvPr>
          <p:cNvSpPr txBox="1"/>
          <p:nvPr/>
        </p:nvSpPr>
        <p:spPr>
          <a:xfrm>
            <a:off x="9380668" y="1323191"/>
            <a:ext cx="914400" cy="914400"/>
          </a:xfrm>
          <a:prstGeom prst="rect">
            <a:avLst/>
          </a:prstGeom>
          <a:ln>
            <a:noFill/>
          </a:ln>
        </p:spPr>
        <p:txBody>
          <a:bodyPr vert="horz" wrap="none" lIns="45720" tIns="0" rIns="0" bIns="0" rtlCol="0">
            <a:noAutofit/>
          </a:bodyPr>
          <a:lstStyle/>
          <a:p>
            <a:pPr algn="l"/>
            <a:endParaRPr lang="en-US" sz="1600" dirty="0" err="1">
              <a:solidFill>
                <a:schemeClr val="accent3"/>
              </a:solidFill>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4A5EB388-9CAF-898A-CC45-F45D2191FBA7}"/>
              </a:ext>
            </a:extLst>
          </p:cNvPr>
          <p:cNvSpPr txBox="1"/>
          <p:nvPr/>
        </p:nvSpPr>
        <p:spPr>
          <a:xfrm>
            <a:off x="8681421" y="1299615"/>
            <a:ext cx="3053379" cy="5078313"/>
          </a:xfrm>
          <a:prstGeom prst="rect">
            <a:avLst/>
          </a:prstGeom>
          <a:noFill/>
          <a:ln>
            <a:noFill/>
          </a:ln>
        </p:spPr>
        <p:txBody>
          <a:bodyPr wrap="square">
            <a:spAutoFit/>
          </a:bodyPr>
          <a:lstStyle/>
          <a:p>
            <a:pPr marL="0" marR="0" algn="just">
              <a:spcBef>
                <a:spcPts val="0"/>
              </a:spcBef>
              <a:spcAft>
                <a:spcPts val="0"/>
              </a:spcAft>
            </a:pPr>
            <a:r>
              <a:rPr lang="en-US" sz="1800" dirty="0">
                <a:solidFill>
                  <a:srgbClr val="000000"/>
                </a:solidFill>
                <a:effectLst/>
                <a:ea typeface="Times New Roman" panose="02020603050405020304" pitchFamily="18" charset="0"/>
                <a:cs typeface="Cambria" panose="02040503050406030204" pitchFamily="18" charset="0"/>
              </a:rPr>
              <a:t>Variables 1-5 were calculated from the surface meteorological data in the Texas Air Monitoring Information System (TAMIS). </a:t>
            </a:r>
          </a:p>
          <a:p>
            <a:pPr marL="0" marR="0" algn="just">
              <a:spcBef>
                <a:spcPts val="0"/>
              </a:spcBef>
              <a:spcAft>
                <a:spcPts val="0"/>
              </a:spcAft>
            </a:pPr>
            <a:endParaRPr lang="en-US" dirty="0">
              <a:solidFill>
                <a:srgbClr val="000000"/>
              </a:solidFill>
              <a:ea typeface="Times New Roman" panose="02020603050405020304" pitchFamily="18" charset="0"/>
              <a:cs typeface="Cambria" panose="02040503050406030204" pitchFamily="18" charset="0"/>
            </a:endParaRPr>
          </a:p>
          <a:p>
            <a:pPr marL="0" marR="0" algn="just">
              <a:spcBef>
                <a:spcPts val="0"/>
              </a:spcBef>
              <a:spcAft>
                <a:spcPts val="0"/>
              </a:spcAft>
            </a:pPr>
            <a:r>
              <a:rPr lang="en-US" sz="1800" dirty="0">
                <a:solidFill>
                  <a:srgbClr val="000000"/>
                </a:solidFill>
                <a:effectLst/>
                <a:ea typeface="Times New Roman" panose="02020603050405020304" pitchFamily="18" charset="0"/>
                <a:cs typeface="Cambria" panose="02040503050406030204" pitchFamily="18" charset="0"/>
              </a:rPr>
              <a:t>Variable 6 was calculated from the </a:t>
            </a:r>
            <a:r>
              <a:rPr lang="en-US" sz="1800" dirty="0">
                <a:effectLst/>
                <a:ea typeface="Times New Roman" panose="02020603050405020304" pitchFamily="18" charset="0"/>
                <a:cs typeface="Cambria" panose="02040503050406030204" pitchFamily="18" charset="0"/>
              </a:rPr>
              <a:t>the Integrated Global Radiosonde Archive (IGRA Version 2). </a:t>
            </a:r>
          </a:p>
          <a:p>
            <a:pPr marL="0" marR="0" algn="just">
              <a:spcBef>
                <a:spcPts val="0"/>
              </a:spcBef>
              <a:spcAft>
                <a:spcPts val="0"/>
              </a:spcAft>
            </a:pPr>
            <a:endParaRPr lang="en-US" dirty="0">
              <a:ea typeface="Times New Roman" panose="02020603050405020304" pitchFamily="18" charset="0"/>
              <a:cs typeface="Cambria" panose="02040503050406030204" pitchFamily="18" charset="0"/>
            </a:endParaRPr>
          </a:p>
          <a:p>
            <a:pPr marL="0" marR="0" algn="just">
              <a:spcBef>
                <a:spcPts val="0"/>
              </a:spcBef>
              <a:spcAft>
                <a:spcPts val="0"/>
              </a:spcAft>
            </a:pPr>
            <a:r>
              <a:rPr lang="en-US" sz="1800" dirty="0">
                <a:effectLst/>
                <a:ea typeface="Times New Roman" panose="02020603050405020304" pitchFamily="18" charset="0"/>
                <a:cs typeface="Cambria" panose="02040503050406030204" pitchFamily="18" charset="0"/>
              </a:rPr>
              <a:t>Variables 7 and 8 were calculated from 24-hour HYSPLIT back-trajectories (300 m AGL, start at local solar noon) driven with 12 km NAM data</a:t>
            </a:r>
            <a:r>
              <a:rPr lang="en-US" dirty="0">
                <a:ea typeface="Times New Roman" panose="02020603050405020304" pitchFamily="18" charset="0"/>
                <a:cs typeface="Cambria" panose="02040503050406030204" pitchFamily="18" charset="0"/>
              </a:rPr>
              <a:t>.</a:t>
            </a:r>
            <a:endParaRPr lang="en-US" sz="1800" dirty="0">
              <a:effectLst/>
              <a:ea typeface="Times New Roman" panose="02020603050405020304" pitchFamily="18" charset="0"/>
            </a:endParaRPr>
          </a:p>
        </p:txBody>
      </p:sp>
    </p:spTree>
    <p:extLst>
      <p:ext uri="{BB962C8B-B14F-4D97-AF65-F5344CB8AC3E}">
        <p14:creationId xmlns:p14="http://schemas.microsoft.com/office/powerpoint/2010/main" val="205176526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570&quot;&gt;&lt;property id=&quot;20148&quot; value=&quot;5&quot;/&gt;&lt;property id=&quot;20300&quot; value=&quot;Slide 2&quot;/&gt;&lt;property id=&quot;20307&quot; value=&quot;285&quot;/&gt;&lt;/object&gt;&lt;object type=&quot;3&quot; unique_id=&quot;10587&quot;&gt;&lt;property id=&quot;20148&quot; value=&quot;5&quot;/&gt;&lt;property id=&quot;20300&quot; value=&quot;Slide 3&quot;/&gt;&lt;property id=&quot;20307&quot; value=&quot;286&quot;/&gt;&lt;/object&gt;&lt;object type=&quot;3&quot; unique_id=&quot;10690&quot;&gt;&lt;property id=&quot;20148&quot; value=&quot;5&quot;/&gt;&lt;property id=&quot;20300&quot; value=&quot;Slide 4&quot;/&gt;&lt;property id=&quot;20307&quot; value=&quot;287&quot;/&gt;&lt;/object&gt;&lt;object type=&quot;3&quot; unique_id=&quot;10745&quot;&gt;&lt;property id=&quot;20148&quot; value=&quot;5&quot;/&gt;&lt;property id=&quot;20300&quot; value=&quot;Slide 5&quot;/&gt;&lt;property id=&quot;20307&quot; value=&quot;288&quot;/&gt;&lt;/object&gt;&lt;object type=&quot;3&quot; unique_id=&quot;10879&quot;&gt;&lt;property id=&quot;20148&quot; value=&quot;5&quot;/&gt;&lt;property id=&quot;20300&quot; value=&quot;Slide 11&quot;/&gt;&lt;property id=&quot;20307&quot; value=&quot;289&quot;/&gt;&lt;/object&gt;&lt;object type=&quot;3&quot; unique_id=&quot;11589&quot;&gt;&lt;property id=&quot;20148&quot; value=&quot;5&quot;/&gt;&lt;property id=&quot;20300&quot; value=&quot;Slide 6&quot;/&gt;&lt;property id=&quot;20307&quot; value=&quot;299&quot;/&gt;&lt;/object&gt;&lt;object type=&quot;3&quot; unique_id=&quot;11590&quot;&gt;&lt;property id=&quot;20148&quot; value=&quot;5&quot;/&gt;&lt;property id=&quot;20300&quot; value=&quot;Slide 7&quot;/&gt;&lt;property id=&quot;20307&quot; value=&quot;297&quot;/&gt;&lt;/object&gt;&lt;object type=&quot;3&quot; unique_id=&quot;11591&quot;&gt;&lt;property id=&quot;20148&quot; value=&quot;5&quot;/&gt;&lt;property id=&quot;20300&quot; value=&quot;Slide 8&quot;/&gt;&lt;property id=&quot;20307&quot; value=&quot;300&quot;/&gt;&lt;/object&gt;&lt;object type=&quot;3&quot; unique_id=&quot;11592&quot;&gt;&lt;property id=&quot;20148&quot; value=&quot;5&quot;/&gt;&lt;property id=&quot;20300&quot; value=&quot;Slide 9&quot;/&gt;&lt;property id=&quot;20307&quot; value=&quot;301&quot;/&gt;&lt;/object&gt;&lt;object type=&quot;3&quot; unique_id=&quot;11593&quot;&gt;&lt;property id=&quot;20148&quot; value=&quot;5&quot;/&gt;&lt;property id=&quot;20300&quot; value=&quot;Slide 10&quot;/&gt;&lt;property id=&quot;20307&quot; value=&quot;302&quot;/&gt;&lt;/object&gt;&lt;object type=&quot;3&quot; unique_id=&quot;11594&quot;&gt;&lt;property id=&quot;20148&quot; value=&quot;5&quot;/&gt;&lt;property id=&quot;20300&quot; value=&quot;Slide 16&quot;/&gt;&lt;property id=&quot;20307&quot; value=&quot;303&quot;/&gt;&lt;/object&gt;&lt;object type=&quot;3&quot; unique_id=&quot;11595&quot;&gt;&lt;property id=&quot;20148&quot; value=&quot;5&quot;/&gt;&lt;property id=&quot;20300&quot; value=&quot;Slide 12&quot;/&gt;&lt;property id=&quot;20307&quot; value=&quot;305&quot;/&gt;&lt;/object&gt;&lt;object type=&quot;3&quot; unique_id=&quot;11723&quot;&gt;&lt;property id=&quot;20148&quot; value=&quot;5&quot;/&gt;&lt;property id=&quot;20300&quot; value=&quot;Slide 13&quot;/&gt;&lt;property id=&quot;20307&quot; value=&quot;306&quot;/&gt;&lt;/object&gt;&lt;object type=&quot;3&quot; unique_id=&quot;11724&quot;&gt;&lt;property id=&quot;20148&quot; value=&quot;5&quot;/&gt;&lt;property id=&quot;20300&quot; value=&quot;Slide 14&quot;/&gt;&lt;property id=&quot;20307&quot; value=&quot;307&quot;/&gt;&lt;/object&gt;&lt;object type=&quot;3&quot; unique_id=&quot;12390&quot;&gt;&lt;property id=&quot;20148&quot; value=&quot;5&quot;/&gt;&lt;property id=&quot;20300&quot; value=&quot;Slide 17&quot;/&gt;&lt;property id=&quot;20307&quot; value=&quot;309&quot;/&gt;&lt;/object&gt;&lt;object type=&quot;3&quot; unique_id=&quot;12427&quot;&gt;&lt;property id=&quot;20148&quot; value=&quot;5&quot;/&gt;&lt;property id=&quot;20300&quot; value=&quot;Slide 15&quot;/&gt;&lt;property id=&quot;20307&quot; value=&quot;310&quot;/&gt;&lt;/object&gt;&lt;/object&gt;&lt;/object&gt;&lt;/database&gt;"/>
  <p:tag name="SECTOMILLISECCONVERTED" val="1"/>
</p:tagLst>
</file>

<file path=ppt/theme/theme1.xml><?xml version="1.0" encoding="utf-8"?>
<a:theme xmlns:a="http://schemas.openxmlformats.org/drawingml/2006/main" name="AER Technical Master">
  <a:themeElements>
    <a:clrScheme name="Verisk 2022 Template Colors">
      <a:dk1>
        <a:srgbClr val="3F403F"/>
      </a:dk1>
      <a:lt1>
        <a:srgbClr val="FFFFFF"/>
      </a:lt1>
      <a:dk2>
        <a:srgbClr val="000000"/>
      </a:dk2>
      <a:lt2>
        <a:srgbClr val="FFFFFF"/>
      </a:lt2>
      <a:accent1>
        <a:srgbClr val="2A7DE1"/>
      </a:accent1>
      <a:accent2>
        <a:srgbClr val="2ECDDC"/>
      </a:accent2>
      <a:accent3>
        <a:srgbClr val="00358E"/>
      </a:accent3>
      <a:accent4>
        <a:srgbClr val="009D4F"/>
      </a:accent4>
      <a:accent5>
        <a:srgbClr val="FFC600"/>
      </a:accent5>
      <a:accent6>
        <a:srgbClr val="D40019"/>
      </a:accent6>
      <a:hlink>
        <a:srgbClr val="7575CB"/>
      </a:hlink>
      <a:folHlink>
        <a:srgbClr val="954F72"/>
      </a:folHlink>
    </a:clrScheme>
    <a:fontScheme name="Roboto Custom">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45720" tIns="0" rIns="45720" bIns="0" rtlCol="0" anchor="ctr"/>
      <a:lstStyle>
        <a:defPPr algn="ctr">
          <a:defRPr dirty="0">
            <a:latin typeface="Roboto" panose="02000000000000000000" pitchFamily="2" charset="0"/>
            <a:ea typeface="Roboto"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ln>
          <a:noFill/>
        </a:ln>
      </a:spPr>
      <a:bodyPr vert="horz" wrap="square" lIns="45720" tIns="0" rIns="0" bIns="0" rtlCol="0">
        <a:noAutofit/>
      </a:bodyPr>
      <a:lstStyle>
        <a:defPPr algn="l">
          <a:defRPr sz="1600" dirty="0" err="1" smtClean="0">
            <a:solidFill>
              <a:schemeClr val="accent3"/>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Presentation10" id="{F5C3F840-3E81-394C-B303-7F94D86D6109}" vid="{282C7647-BFC6-3D4A-A671-A369939251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BFFA2A38BD99489E91307E7ED14C5F" ma:contentTypeVersion="0" ma:contentTypeDescription="Create a new document." ma:contentTypeScope="" ma:versionID="7f07a9c02419ddab3ca519f6d22aef30">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B24ED1-B456-4D07-9966-24201300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D74E54A-6B94-41CA-8C8E-2331412E237F}">
  <ds:schemaRefs>
    <ds:schemaRef ds:uri="http://www.w3.org/XML/1998/namespace"/>
    <ds:schemaRef ds:uri="http://purl.org/dc/elements/1.1/"/>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349B7B5-AC31-43B5-A4BA-582859BE7D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2022 Best Practices</Template>
  <TotalTime>39959</TotalTime>
  <Words>3395</Words>
  <Application>Microsoft Macintosh PowerPoint</Application>
  <PresentationFormat>Widescreen</PresentationFormat>
  <Paragraphs>788</Paragraphs>
  <Slides>44</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5" baseType="lpstr">
      <vt:lpstr>Arial</vt:lpstr>
      <vt:lpstr>Baghdad</vt:lpstr>
      <vt:lpstr>Calibri</vt:lpstr>
      <vt:lpstr>Courier New</vt:lpstr>
      <vt:lpstr>Roboto</vt:lpstr>
      <vt:lpstr>Roboto Medium</vt:lpstr>
      <vt:lpstr>Symbol</vt:lpstr>
      <vt:lpstr>Times New Roman</vt:lpstr>
      <vt:lpstr>Wingdings</vt:lpstr>
      <vt:lpstr>AER Technical Master</vt:lpstr>
      <vt:lpstr>Document</vt:lpstr>
      <vt:lpstr>Evaluating the Ability of Statistical and Photochemical Models to Capture the Impacts of Biomass Burning Smoke on Urban Air Quality in Texas </vt:lpstr>
      <vt:lpstr>Acknowledgements</vt:lpstr>
      <vt:lpstr>Three Chemical Stages of Smoke Ozone (O3) Formation</vt:lpstr>
      <vt:lpstr>Estimates of the increase in O3 when smoke mixes with urban emissions (Brey and Fischer, ES&amp;T) 2016</vt:lpstr>
      <vt:lpstr>Our Previous Statistical Studies of O3 Formation in Texas</vt:lpstr>
      <vt:lpstr>Objectives</vt:lpstr>
      <vt:lpstr>Generalized Additive Models</vt:lpstr>
      <vt:lpstr>Air Quality and CAMx Data</vt:lpstr>
      <vt:lpstr>Meteorological Predictors (Pernak et al., 2019)</vt:lpstr>
      <vt:lpstr>NOAA HMS Smoke Flag</vt:lpstr>
      <vt:lpstr>FINN Fire Counts and Emissions</vt:lpstr>
      <vt:lpstr>WRF-STILT Footprints</vt:lpstr>
      <vt:lpstr>Objective 1: Impact of fires on urban AQ in Texas</vt:lpstr>
      <vt:lpstr>Smoke Flag Tests: Daily Average PM2.5 Impacts</vt:lpstr>
      <vt:lpstr>FINN Large-Scale Fire Count Tests: Max O3 Fits</vt:lpstr>
      <vt:lpstr>FINN Geographic: El Paso Maximum O3</vt:lpstr>
      <vt:lpstr>Ambient Fit Summary</vt:lpstr>
      <vt:lpstr>Objective 2: Ability of CAMx to simulate fire impacts</vt:lpstr>
      <vt:lpstr>Methods</vt:lpstr>
      <vt:lpstr>Houston Maximum MDA8 O3</vt:lpstr>
      <vt:lpstr>Houston Maximum MDA8 O3: Total O3 Predictions</vt:lpstr>
      <vt:lpstr>Houston Maximum MDA8 O3: Smoke O3 Predictions</vt:lpstr>
      <vt:lpstr>Houston Background MDA8 O3</vt:lpstr>
      <vt:lpstr>Houston Background MDA8 O3: Total O3 Predictions</vt:lpstr>
      <vt:lpstr>Houston Background MDA8 O3: Smoke O3 Predictions</vt:lpstr>
      <vt:lpstr>El Paso Maximum MDA8 O3: Smoke O3 Predictions</vt:lpstr>
      <vt:lpstr>El Paso Background MDA8 O3: Smoke O3 Predictions</vt:lpstr>
      <vt:lpstr>Conclusions</vt:lpstr>
      <vt:lpstr>PowerPoint Presentation</vt:lpstr>
      <vt:lpstr>Our Previous Work on Smoke Influences on O3 in Houston</vt:lpstr>
      <vt:lpstr>FINN Large-Scale Fire Count Tests: Bkgrd O3 Fits</vt:lpstr>
      <vt:lpstr>FINN Geographic Predictor Tests: Best variables</vt:lpstr>
      <vt:lpstr>Smoke Flag Tests: MDA8 O3 Impacts </vt:lpstr>
      <vt:lpstr>FINN Large-Scale Fire Count Tests: MDA8 O3 Impacts</vt:lpstr>
      <vt:lpstr>FINN Geographic: El Paso Maximum O3</vt:lpstr>
      <vt:lpstr>FINN Geographic Variables</vt:lpstr>
      <vt:lpstr>WRF-STILT Footprint Tests</vt:lpstr>
      <vt:lpstr>Houston Maximum O3</vt:lpstr>
      <vt:lpstr>Houston Background O3</vt:lpstr>
      <vt:lpstr>El Paso Background O3</vt:lpstr>
      <vt:lpstr>WRF-STILT Footprint Tests</vt:lpstr>
      <vt:lpstr>El Paso Background MDA8 O3</vt:lpstr>
      <vt:lpstr>El Paso Background MDA8 O3: Total O3 Predictions</vt:lpstr>
      <vt:lpstr>CAMx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Verisk Best Practices  PPT Template</dc:title>
  <dc:creator>Hogan, David</dc:creator>
  <cp:lastModifiedBy>Alvarado, Matthew</cp:lastModifiedBy>
  <cp:revision>42</cp:revision>
  <cp:lastPrinted>2017-07-07T15:44:45Z</cp:lastPrinted>
  <dcterms:created xsi:type="dcterms:W3CDTF">2022-11-11T17:36:12Z</dcterms:created>
  <dcterms:modified xsi:type="dcterms:W3CDTF">2023-10-18T12:30:43Z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0x01010037BFFA2A38BD99489E91307E7ED14C5F</vt:lpwstr>
  </property>
  <property fmtid="{D5CDD505-2E9C-101B-9397-08002B2CF9AE}" pid="4" name="TaxKeyword">
    <vt:lpwstr/>
  </property>
  <property fmtid="{D5CDD505-2E9C-101B-9397-08002B2CF9AE}" pid="5" name="MediaServiceImageTags">
    <vt:lpwstr/>
  </property>
</Properties>
</file>