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8"/>
  </p:sldMasterIdLst>
  <p:notesMasterIdLst>
    <p:notesMasterId r:id="rId24"/>
  </p:notesMasterIdLst>
  <p:handoutMasterIdLst>
    <p:handoutMasterId r:id="rId25"/>
  </p:handoutMasterIdLst>
  <p:sldIdLst>
    <p:sldId id="256" r:id="rId9"/>
    <p:sldId id="282" r:id="rId10"/>
    <p:sldId id="274" r:id="rId11"/>
    <p:sldId id="283" r:id="rId12"/>
    <p:sldId id="286" r:id="rId13"/>
    <p:sldId id="265" r:id="rId14"/>
    <p:sldId id="284" r:id="rId15"/>
    <p:sldId id="268" r:id="rId16"/>
    <p:sldId id="276" r:id="rId17"/>
    <p:sldId id="288" r:id="rId18"/>
    <p:sldId id="285" r:id="rId19"/>
    <p:sldId id="260" r:id="rId20"/>
    <p:sldId id="263" r:id="rId21"/>
    <p:sldId id="269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3697" autoAdjust="0"/>
  </p:normalViewPr>
  <p:slideViewPr>
    <p:cSldViewPr snapToGrid="0" showGuides="1">
      <p:cViewPr varScale="1">
        <p:scale>
          <a:sx n="113" d="100"/>
          <a:sy n="113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400" y="6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454EE-1339-44B5-BAE7-E12ECBFD4B8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9642B-FA0D-41A0-AF1C-032F608AF07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Fires are large emission sources and Fire Emission Inventories (FEIs) are uncertain </a:t>
          </a:r>
        </a:p>
      </dgm:t>
    </dgm:pt>
    <dgm:pt modelId="{B78A6718-D1DE-4BF2-85CF-DA403EB2B66E}" type="parTrans" cxnId="{A0C2E92C-9DB2-42B9-9785-E1EF2DD4EF35}">
      <dgm:prSet/>
      <dgm:spPr/>
      <dgm:t>
        <a:bodyPr/>
        <a:lstStyle/>
        <a:p>
          <a:endParaRPr lang="en-US"/>
        </a:p>
      </dgm:t>
    </dgm:pt>
    <dgm:pt modelId="{2EFC08A1-D893-45B6-AE79-CFA0AAC18564}" type="sibTrans" cxnId="{A0C2E92C-9DB2-42B9-9785-E1EF2DD4EF35}">
      <dgm:prSet/>
      <dgm:spPr/>
      <dgm:t>
        <a:bodyPr/>
        <a:lstStyle/>
        <a:p>
          <a:endParaRPr lang="en-US"/>
        </a:p>
      </dgm:t>
    </dgm:pt>
    <dgm:pt modelId="{70C2D1BF-7CE6-4937-BEB2-6D7B85DE12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Accurate FEIs needed for Exceptional Event (EE) analyses and State Implementation Plan (SIP) modeling for ozone/PM</a:t>
          </a:r>
          <a:r>
            <a:rPr lang="en-US" sz="2000" baseline="-25000" dirty="0"/>
            <a:t>2.5</a:t>
          </a:r>
          <a:r>
            <a:rPr lang="en-US" sz="2000" dirty="0"/>
            <a:t>/regional haze</a:t>
          </a:r>
        </a:p>
      </dgm:t>
    </dgm:pt>
    <dgm:pt modelId="{58E0343F-B71E-4F65-9403-F1404F0B3131}" type="parTrans" cxnId="{E584BBC6-511C-49B9-B8D9-A2F61B3389CC}">
      <dgm:prSet/>
      <dgm:spPr/>
      <dgm:t>
        <a:bodyPr/>
        <a:lstStyle/>
        <a:p>
          <a:endParaRPr lang="en-US"/>
        </a:p>
      </dgm:t>
    </dgm:pt>
    <dgm:pt modelId="{8FC8DDA5-C7F8-49BE-9D39-45064D143747}" type="sibTrans" cxnId="{E584BBC6-511C-49B9-B8D9-A2F61B3389CC}">
      <dgm:prSet/>
      <dgm:spPr/>
      <dgm:t>
        <a:bodyPr/>
        <a:lstStyle/>
        <a:p>
          <a:endParaRPr lang="en-US"/>
        </a:p>
      </dgm:t>
    </dgm:pt>
    <dgm:pt modelId="{F13B0CAD-ECA4-4016-9318-E90DBE88FC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Processing tools can limit choice of FEI and different processing methods can introduce </a:t>
          </a:r>
          <a:r>
            <a:rPr lang="en-US" sz="2000" dirty="0">
              <a:solidFill>
                <a:schemeClr val="tx1"/>
              </a:solidFill>
            </a:rPr>
            <a:t>or exacerbate </a:t>
          </a:r>
          <a:r>
            <a:rPr lang="en-US" sz="2000" dirty="0"/>
            <a:t>uncertainties</a:t>
          </a:r>
        </a:p>
      </dgm:t>
    </dgm:pt>
    <dgm:pt modelId="{419D0665-6C5C-4993-9F4D-495434C821F5}" type="parTrans" cxnId="{7FE03CB7-15A8-466D-AC85-ADDCF15BD868}">
      <dgm:prSet/>
      <dgm:spPr/>
      <dgm:t>
        <a:bodyPr/>
        <a:lstStyle/>
        <a:p>
          <a:endParaRPr lang="en-US"/>
        </a:p>
      </dgm:t>
    </dgm:pt>
    <dgm:pt modelId="{BC2F8679-8AF1-4934-AB53-66BAC174ACEE}" type="sibTrans" cxnId="{7FE03CB7-15A8-466D-AC85-ADDCF15BD868}">
      <dgm:prSet/>
      <dgm:spPr/>
      <dgm:t>
        <a:bodyPr/>
        <a:lstStyle/>
        <a:p>
          <a:endParaRPr lang="en-US"/>
        </a:p>
      </dgm:t>
    </dgm:pt>
    <dgm:pt modelId="{9B79C6EB-ABE5-4EC2-9CBC-C62DA4F7E913}" type="pres">
      <dgm:prSet presAssocID="{4C6454EE-1339-44B5-BAE7-E12ECBFD4B84}" presName="root" presStyleCnt="0">
        <dgm:presLayoutVars>
          <dgm:dir/>
          <dgm:resizeHandles val="exact"/>
        </dgm:presLayoutVars>
      </dgm:prSet>
      <dgm:spPr/>
    </dgm:pt>
    <dgm:pt modelId="{12AA5666-F50C-4B45-AD43-83A2C83C2780}" type="pres">
      <dgm:prSet presAssocID="{34E9642B-FA0D-41A0-AF1C-032F608AF072}" presName="compNode" presStyleCnt="0"/>
      <dgm:spPr/>
    </dgm:pt>
    <dgm:pt modelId="{C9642790-2387-486E-A1CE-6C2ADCFD015E}" type="pres">
      <dgm:prSet presAssocID="{34E9642B-FA0D-41A0-AF1C-032F608AF072}" presName="bgRect" presStyleLbl="bgShp" presStyleIdx="0" presStyleCnt="3" custLinFactNeighborX="3298" custLinFactNeighborY="1393"/>
      <dgm:spPr/>
    </dgm:pt>
    <dgm:pt modelId="{96899940-BEB8-4EF2-9432-E2EB357AF09F}" type="pres">
      <dgm:prSet presAssocID="{34E9642B-FA0D-41A0-AF1C-032F608AF0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572701AD-8D66-4876-8F40-2D6C088610A1}" type="pres">
      <dgm:prSet presAssocID="{34E9642B-FA0D-41A0-AF1C-032F608AF072}" presName="spaceRect" presStyleCnt="0"/>
      <dgm:spPr/>
    </dgm:pt>
    <dgm:pt modelId="{5B115E05-E5D0-4811-8AAC-8F149A66B7D7}" type="pres">
      <dgm:prSet presAssocID="{34E9642B-FA0D-41A0-AF1C-032F608AF072}" presName="parTx" presStyleLbl="revTx" presStyleIdx="0" presStyleCnt="3" custScaleX="111454" custLinFactNeighborX="195">
        <dgm:presLayoutVars>
          <dgm:chMax val="0"/>
          <dgm:chPref val="0"/>
        </dgm:presLayoutVars>
      </dgm:prSet>
      <dgm:spPr/>
    </dgm:pt>
    <dgm:pt modelId="{0CC3F2F8-9CCE-44E6-9600-9E2280BF418F}" type="pres">
      <dgm:prSet presAssocID="{2EFC08A1-D893-45B6-AE79-CFA0AAC18564}" presName="sibTrans" presStyleCnt="0"/>
      <dgm:spPr/>
    </dgm:pt>
    <dgm:pt modelId="{1595E3E0-03CF-4998-9921-CB3F2B6B0113}" type="pres">
      <dgm:prSet presAssocID="{F13B0CAD-ECA4-4016-9318-E90DBE88FCD2}" presName="compNode" presStyleCnt="0"/>
      <dgm:spPr/>
    </dgm:pt>
    <dgm:pt modelId="{73AC629F-F41F-4A43-BEA7-3E3F1C02620C}" type="pres">
      <dgm:prSet presAssocID="{F13B0CAD-ECA4-4016-9318-E90DBE88FCD2}" presName="bgRect" presStyleLbl="bgShp" presStyleIdx="1" presStyleCnt="3" custLinFactNeighborX="4617"/>
      <dgm:spPr/>
    </dgm:pt>
    <dgm:pt modelId="{DAC62ECA-D7C7-4D37-995A-B137C8820C06}" type="pres">
      <dgm:prSet presAssocID="{F13B0CAD-ECA4-4016-9318-E90DBE88FCD2}" presName="iconRect" presStyleLbl="node1" presStyleIdx="1" presStyleCnt="3"/>
      <dgm:spPr>
        <a:blipFill rotWithShape="1">
          <a:blip xmlns:r="http://schemas.openxmlformats.org/officeDocument/2006/relationships"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lum bright="-3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C861F934-AF73-4639-A526-6D28E1C0798B}" type="pres">
      <dgm:prSet presAssocID="{F13B0CAD-ECA4-4016-9318-E90DBE88FCD2}" presName="spaceRect" presStyleCnt="0"/>
      <dgm:spPr/>
    </dgm:pt>
    <dgm:pt modelId="{EBD10716-985C-4268-845B-A077FFD16359}" type="pres">
      <dgm:prSet presAssocID="{F13B0CAD-ECA4-4016-9318-E90DBE88FCD2}" presName="parTx" presStyleLbl="revTx" presStyleIdx="1" presStyleCnt="3" custLinFactNeighborX="-5810" custLinFactNeighborY="697">
        <dgm:presLayoutVars>
          <dgm:chMax val="0"/>
          <dgm:chPref val="0"/>
        </dgm:presLayoutVars>
      </dgm:prSet>
      <dgm:spPr/>
    </dgm:pt>
    <dgm:pt modelId="{DD8AB48A-4120-4607-B952-04231B4974EB}" type="pres">
      <dgm:prSet presAssocID="{BC2F8679-8AF1-4934-AB53-66BAC174ACEE}" presName="sibTrans" presStyleCnt="0"/>
      <dgm:spPr/>
    </dgm:pt>
    <dgm:pt modelId="{4CD43EC5-11DD-4AFA-AAAA-65E747E5ABD1}" type="pres">
      <dgm:prSet presAssocID="{70C2D1BF-7CE6-4937-BEB2-6D7B85DE123A}" presName="compNode" presStyleCnt="0"/>
      <dgm:spPr/>
    </dgm:pt>
    <dgm:pt modelId="{891A4A7E-6C08-442D-B11B-FAD02834DEDC}" type="pres">
      <dgm:prSet presAssocID="{70C2D1BF-7CE6-4937-BEB2-6D7B85DE123A}" presName="bgRect" presStyleLbl="bgShp" presStyleIdx="2" presStyleCnt="3" custLinFactNeighborX="4617"/>
      <dgm:spPr/>
    </dgm:pt>
    <dgm:pt modelId="{363C1AA6-BA86-42DF-87D2-64D29D4AC63F}" type="pres">
      <dgm:prSet presAssocID="{70C2D1BF-7CE6-4937-BEB2-6D7B85DE12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EF34EDD-DB97-4F63-8C57-6307B3F7EDC9}" type="pres">
      <dgm:prSet presAssocID="{70C2D1BF-7CE6-4937-BEB2-6D7B85DE123A}" presName="spaceRect" presStyleCnt="0"/>
      <dgm:spPr/>
    </dgm:pt>
    <dgm:pt modelId="{7D514C76-E971-482C-AAFF-977FE5C4F45E}" type="pres">
      <dgm:prSet presAssocID="{70C2D1BF-7CE6-4937-BEB2-6D7B85DE123A}" presName="parTx" presStyleLbl="revTx" presStyleIdx="2" presStyleCnt="3" custScaleX="109987">
        <dgm:presLayoutVars>
          <dgm:chMax val="0"/>
          <dgm:chPref val="0"/>
        </dgm:presLayoutVars>
      </dgm:prSet>
      <dgm:spPr/>
    </dgm:pt>
  </dgm:ptLst>
  <dgm:cxnLst>
    <dgm:cxn modelId="{A0C2E92C-9DB2-42B9-9785-E1EF2DD4EF35}" srcId="{4C6454EE-1339-44B5-BAE7-E12ECBFD4B84}" destId="{34E9642B-FA0D-41A0-AF1C-032F608AF072}" srcOrd="0" destOrd="0" parTransId="{B78A6718-D1DE-4BF2-85CF-DA403EB2B66E}" sibTransId="{2EFC08A1-D893-45B6-AE79-CFA0AAC18564}"/>
    <dgm:cxn modelId="{588B1B48-ACAE-46D5-9199-990280603F0A}" type="presOf" srcId="{70C2D1BF-7CE6-4937-BEB2-6D7B85DE123A}" destId="{7D514C76-E971-482C-AAFF-977FE5C4F45E}" srcOrd="0" destOrd="0" presId="urn:microsoft.com/office/officeart/2018/2/layout/IconVerticalSolidList"/>
    <dgm:cxn modelId="{78AA6799-6127-42DB-9CD6-F1F045A12510}" type="presOf" srcId="{F13B0CAD-ECA4-4016-9318-E90DBE88FCD2}" destId="{EBD10716-985C-4268-845B-A077FFD16359}" srcOrd="0" destOrd="0" presId="urn:microsoft.com/office/officeart/2018/2/layout/IconVerticalSolidList"/>
    <dgm:cxn modelId="{F49D74A6-9000-4EDA-9FE5-E4749C9A1176}" type="presOf" srcId="{4C6454EE-1339-44B5-BAE7-E12ECBFD4B84}" destId="{9B79C6EB-ABE5-4EC2-9CBC-C62DA4F7E913}" srcOrd="0" destOrd="0" presId="urn:microsoft.com/office/officeart/2018/2/layout/IconVerticalSolidList"/>
    <dgm:cxn modelId="{84889DB4-958A-4CD4-A668-F15E71FD7270}" type="presOf" srcId="{34E9642B-FA0D-41A0-AF1C-032F608AF072}" destId="{5B115E05-E5D0-4811-8AAC-8F149A66B7D7}" srcOrd="0" destOrd="0" presId="urn:microsoft.com/office/officeart/2018/2/layout/IconVerticalSolidList"/>
    <dgm:cxn modelId="{7FE03CB7-15A8-466D-AC85-ADDCF15BD868}" srcId="{4C6454EE-1339-44B5-BAE7-E12ECBFD4B84}" destId="{F13B0CAD-ECA4-4016-9318-E90DBE88FCD2}" srcOrd="1" destOrd="0" parTransId="{419D0665-6C5C-4993-9F4D-495434C821F5}" sibTransId="{BC2F8679-8AF1-4934-AB53-66BAC174ACEE}"/>
    <dgm:cxn modelId="{E584BBC6-511C-49B9-B8D9-A2F61B3389CC}" srcId="{4C6454EE-1339-44B5-BAE7-E12ECBFD4B84}" destId="{70C2D1BF-7CE6-4937-BEB2-6D7B85DE123A}" srcOrd="2" destOrd="0" parTransId="{58E0343F-B71E-4F65-9403-F1404F0B3131}" sibTransId="{8FC8DDA5-C7F8-49BE-9D39-45064D143747}"/>
    <dgm:cxn modelId="{267D1C9B-688F-47FE-B03F-1A6937259224}" type="presParOf" srcId="{9B79C6EB-ABE5-4EC2-9CBC-C62DA4F7E913}" destId="{12AA5666-F50C-4B45-AD43-83A2C83C2780}" srcOrd="0" destOrd="0" presId="urn:microsoft.com/office/officeart/2018/2/layout/IconVerticalSolidList"/>
    <dgm:cxn modelId="{A13EAB48-ED26-4016-B8B2-A1C1CD6E62E4}" type="presParOf" srcId="{12AA5666-F50C-4B45-AD43-83A2C83C2780}" destId="{C9642790-2387-486E-A1CE-6C2ADCFD015E}" srcOrd="0" destOrd="0" presId="urn:microsoft.com/office/officeart/2018/2/layout/IconVerticalSolidList"/>
    <dgm:cxn modelId="{E8CE1D8A-7517-4C2D-94AD-24D0EE35DC7A}" type="presParOf" srcId="{12AA5666-F50C-4B45-AD43-83A2C83C2780}" destId="{96899940-BEB8-4EF2-9432-E2EB357AF09F}" srcOrd="1" destOrd="0" presId="urn:microsoft.com/office/officeart/2018/2/layout/IconVerticalSolidList"/>
    <dgm:cxn modelId="{54395D31-C2F5-4336-A9ED-6BA5A83D599D}" type="presParOf" srcId="{12AA5666-F50C-4B45-AD43-83A2C83C2780}" destId="{572701AD-8D66-4876-8F40-2D6C088610A1}" srcOrd="2" destOrd="0" presId="urn:microsoft.com/office/officeart/2018/2/layout/IconVerticalSolidList"/>
    <dgm:cxn modelId="{8A577D2D-50A8-4183-A232-4A1C87E6C18D}" type="presParOf" srcId="{12AA5666-F50C-4B45-AD43-83A2C83C2780}" destId="{5B115E05-E5D0-4811-8AAC-8F149A66B7D7}" srcOrd="3" destOrd="0" presId="urn:microsoft.com/office/officeart/2018/2/layout/IconVerticalSolidList"/>
    <dgm:cxn modelId="{3095875C-8C32-44CE-8F80-14A2C3CE31DE}" type="presParOf" srcId="{9B79C6EB-ABE5-4EC2-9CBC-C62DA4F7E913}" destId="{0CC3F2F8-9CCE-44E6-9600-9E2280BF418F}" srcOrd="1" destOrd="0" presId="urn:microsoft.com/office/officeart/2018/2/layout/IconVerticalSolidList"/>
    <dgm:cxn modelId="{7F20CBFD-19B2-4E57-B188-76961915F68D}" type="presParOf" srcId="{9B79C6EB-ABE5-4EC2-9CBC-C62DA4F7E913}" destId="{1595E3E0-03CF-4998-9921-CB3F2B6B0113}" srcOrd="2" destOrd="0" presId="urn:microsoft.com/office/officeart/2018/2/layout/IconVerticalSolidList"/>
    <dgm:cxn modelId="{448F9C27-B90A-4342-9DDE-9809AB6B3EBC}" type="presParOf" srcId="{1595E3E0-03CF-4998-9921-CB3F2B6B0113}" destId="{73AC629F-F41F-4A43-BEA7-3E3F1C02620C}" srcOrd="0" destOrd="0" presId="urn:microsoft.com/office/officeart/2018/2/layout/IconVerticalSolidList"/>
    <dgm:cxn modelId="{836737B0-6C34-47C7-8190-D626930DBD66}" type="presParOf" srcId="{1595E3E0-03CF-4998-9921-CB3F2B6B0113}" destId="{DAC62ECA-D7C7-4D37-995A-B137C8820C06}" srcOrd="1" destOrd="0" presId="urn:microsoft.com/office/officeart/2018/2/layout/IconVerticalSolidList"/>
    <dgm:cxn modelId="{2C04F58F-A5F3-458A-BD04-996D940DBF82}" type="presParOf" srcId="{1595E3E0-03CF-4998-9921-CB3F2B6B0113}" destId="{C861F934-AF73-4639-A526-6D28E1C0798B}" srcOrd="2" destOrd="0" presId="urn:microsoft.com/office/officeart/2018/2/layout/IconVerticalSolidList"/>
    <dgm:cxn modelId="{549C3648-E30B-4632-A1CA-B3765703BF91}" type="presParOf" srcId="{1595E3E0-03CF-4998-9921-CB3F2B6B0113}" destId="{EBD10716-985C-4268-845B-A077FFD16359}" srcOrd="3" destOrd="0" presId="urn:microsoft.com/office/officeart/2018/2/layout/IconVerticalSolidList"/>
    <dgm:cxn modelId="{43406F68-146B-4463-879C-684EA3B1ED9F}" type="presParOf" srcId="{9B79C6EB-ABE5-4EC2-9CBC-C62DA4F7E913}" destId="{DD8AB48A-4120-4607-B952-04231B4974EB}" srcOrd="3" destOrd="0" presId="urn:microsoft.com/office/officeart/2018/2/layout/IconVerticalSolidList"/>
    <dgm:cxn modelId="{B29501E3-B99B-415D-89EE-CC032659541D}" type="presParOf" srcId="{9B79C6EB-ABE5-4EC2-9CBC-C62DA4F7E913}" destId="{4CD43EC5-11DD-4AFA-AAAA-65E747E5ABD1}" srcOrd="4" destOrd="0" presId="urn:microsoft.com/office/officeart/2018/2/layout/IconVerticalSolidList"/>
    <dgm:cxn modelId="{59EF4E45-807F-4CF0-9DFA-84FC56161B00}" type="presParOf" srcId="{4CD43EC5-11DD-4AFA-AAAA-65E747E5ABD1}" destId="{891A4A7E-6C08-442D-B11B-FAD02834DEDC}" srcOrd="0" destOrd="0" presId="urn:microsoft.com/office/officeart/2018/2/layout/IconVerticalSolidList"/>
    <dgm:cxn modelId="{668CB9A2-3786-4B7F-86E7-CCAECACF183C}" type="presParOf" srcId="{4CD43EC5-11DD-4AFA-AAAA-65E747E5ABD1}" destId="{363C1AA6-BA86-42DF-87D2-64D29D4AC63F}" srcOrd="1" destOrd="0" presId="urn:microsoft.com/office/officeart/2018/2/layout/IconVerticalSolidList"/>
    <dgm:cxn modelId="{FE4A3197-0174-4F54-BEEE-DB0292F10FC6}" type="presParOf" srcId="{4CD43EC5-11DD-4AFA-AAAA-65E747E5ABD1}" destId="{1EF34EDD-DB97-4F63-8C57-6307B3F7EDC9}" srcOrd="2" destOrd="0" presId="urn:microsoft.com/office/officeart/2018/2/layout/IconVerticalSolidList"/>
    <dgm:cxn modelId="{45FCC8F0-D346-4BF4-927A-49E3ADE77A86}" type="presParOf" srcId="{4CD43EC5-11DD-4AFA-AAAA-65E747E5ABD1}" destId="{7D514C76-E971-482C-AAFF-977FE5C4F4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42790-2387-486E-A1CE-6C2ADCFD015E}">
      <dsp:nvSpPr>
        <dsp:cNvPr id="0" name=""/>
        <dsp:cNvSpPr/>
      </dsp:nvSpPr>
      <dsp:spPr>
        <a:xfrm>
          <a:off x="0" y="30193"/>
          <a:ext cx="6928613" cy="14714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99940-BEB8-4EF2-9432-E2EB357AF09F}">
      <dsp:nvSpPr>
        <dsp:cNvPr id="0" name=""/>
        <dsp:cNvSpPr/>
      </dsp:nvSpPr>
      <dsp:spPr>
        <a:xfrm>
          <a:off x="331595" y="340776"/>
          <a:ext cx="810892" cy="809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15E05-E5D0-4811-8AAC-8F149A66B7D7}">
      <dsp:nvSpPr>
        <dsp:cNvPr id="0" name=""/>
        <dsp:cNvSpPr/>
      </dsp:nvSpPr>
      <dsp:spPr>
        <a:xfrm>
          <a:off x="1292147" y="9695"/>
          <a:ext cx="5749990" cy="1472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883" tIns="155883" rIns="155883" bIns="1558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Fires are large emission sources and Fire Emission Inventories (FEIs) are uncertain </a:t>
          </a:r>
        </a:p>
      </dsp:txBody>
      <dsp:txXfrm>
        <a:off x="1292147" y="9695"/>
        <a:ext cx="5749990" cy="1472909"/>
      </dsp:txXfrm>
    </dsp:sp>
    <dsp:sp modelId="{73AC629F-F41F-4A43-BEA7-3E3F1C02620C}">
      <dsp:nvSpPr>
        <dsp:cNvPr id="0" name=""/>
        <dsp:cNvSpPr/>
      </dsp:nvSpPr>
      <dsp:spPr>
        <a:xfrm>
          <a:off x="0" y="1839674"/>
          <a:ext cx="6928613" cy="14714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62ECA-D7C7-4D37-995A-B137C8820C06}">
      <dsp:nvSpPr>
        <dsp:cNvPr id="0" name=""/>
        <dsp:cNvSpPr/>
      </dsp:nvSpPr>
      <dsp:spPr>
        <a:xfrm>
          <a:off x="331595" y="2170755"/>
          <a:ext cx="810892" cy="809309"/>
        </a:xfrm>
        <a:prstGeom prst="rect">
          <a:avLst/>
        </a:prstGeom>
        <a:blipFill rotWithShape="1">
          <a:blip xmlns:r="http://schemas.openxmlformats.org/officeDocument/2006/relationships"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lum bright="-3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10716-985C-4268-845B-A077FFD16359}">
      <dsp:nvSpPr>
        <dsp:cNvPr id="0" name=""/>
        <dsp:cNvSpPr/>
      </dsp:nvSpPr>
      <dsp:spPr>
        <a:xfrm>
          <a:off x="1287865" y="1849940"/>
          <a:ext cx="5159070" cy="1472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883" tIns="155883" rIns="155883" bIns="1558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Processing tools can limit choice of FEI and different processing methods can introduce </a:t>
          </a:r>
          <a:r>
            <a:rPr lang="en-US" sz="2000" kern="1200" dirty="0">
              <a:solidFill>
                <a:schemeClr val="tx1"/>
              </a:solidFill>
            </a:rPr>
            <a:t>or exacerbate </a:t>
          </a:r>
          <a:r>
            <a:rPr lang="en-US" sz="2000" kern="1200" dirty="0"/>
            <a:t>uncertainties</a:t>
          </a:r>
        </a:p>
      </dsp:txBody>
      <dsp:txXfrm>
        <a:off x="1287865" y="1849940"/>
        <a:ext cx="5159070" cy="1472909"/>
      </dsp:txXfrm>
    </dsp:sp>
    <dsp:sp modelId="{891A4A7E-6C08-442D-B11B-FAD02834DEDC}">
      <dsp:nvSpPr>
        <dsp:cNvPr id="0" name=""/>
        <dsp:cNvSpPr/>
      </dsp:nvSpPr>
      <dsp:spPr>
        <a:xfrm>
          <a:off x="0" y="3669653"/>
          <a:ext cx="6928613" cy="14714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C1AA6-BA86-42DF-87D2-64D29D4AC63F}">
      <dsp:nvSpPr>
        <dsp:cNvPr id="0" name=""/>
        <dsp:cNvSpPr/>
      </dsp:nvSpPr>
      <dsp:spPr>
        <a:xfrm>
          <a:off x="331595" y="4000734"/>
          <a:ext cx="810892" cy="8093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14C76-E971-482C-AAFF-977FE5C4F45E}">
      <dsp:nvSpPr>
        <dsp:cNvPr id="0" name=""/>
        <dsp:cNvSpPr/>
      </dsp:nvSpPr>
      <dsp:spPr>
        <a:xfrm>
          <a:off x="1329989" y="3669653"/>
          <a:ext cx="5674306" cy="1472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883" tIns="155883" rIns="155883" bIns="1558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Accurate FEIs needed for Exceptional Event (EE) analyses and State Implementation Plan (SIP) modeling for ozone/PM</a:t>
          </a:r>
          <a:r>
            <a:rPr lang="en-US" sz="2000" kern="1200" baseline="-25000" dirty="0"/>
            <a:t>2.5</a:t>
          </a:r>
          <a:r>
            <a:rPr lang="en-US" sz="2000" kern="1200" dirty="0"/>
            <a:t>/regional haze</a:t>
          </a:r>
        </a:p>
      </dsp:txBody>
      <dsp:txXfrm>
        <a:off x="1329989" y="3669653"/>
        <a:ext cx="5674306" cy="1472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2B987-EC31-4746-B4E6-062CD7AA3A1A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5BBF7-0B0C-48D4-ABAA-EF360EF241C5}" type="datetime1">
              <a:rPr lang="en-GB" smtClean="0"/>
              <a:t>13/10/2023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ebrooks01?utm_source=unsplash&amp;utm_medium=referral&amp;utm_content=creditCopyTex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wildfires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Higher injection height will typically reduce near‐field downwind concentrations</a:t>
            </a:r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Reference: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Lareau, N.P. and Clements, C.B., 2017. The mean and turbulent properties of a wildfire convective plume.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Journal of Applied Meteorology and Climatology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56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(8), pp.2289-2299.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824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Wilkins, J. L., </a:t>
            </a:r>
            <a:r>
              <a:rPr lang="en-US" dirty="0" err="1"/>
              <a:t>Pouliot</a:t>
            </a:r>
            <a:r>
              <a:rPr lang="en-US" dirty="0"/>
              <a:t>, G., Pierce, T., Soja, A., Choi, H., </a:t>
            </a:r>
            <a:r>
              <a:rPr lang="en-US" dirty="0" err="1"/>
              <a:t>Gargulinski</a:t>
            </a:r>
            <a:r>
              <a:rPr lang="en-US" dirty="0"/>
              <a:t>, E., Gilliam, R., </a:t>
            </a:r>
            <a:r>
              <a:rPr lang="en-US" dirty="0" err="1"/>
              <a:t>Vukovich</a:t>
            </a:r>
            <a:r>
              <a:rPr lang="en-US" dirty="0"/>
              <a:t>, J., Landis, M. S. 2022. An evaluation of empirical and statistically based smoke plume injection height </a:t>
            </a:r>
            <a:r>
              <a:rPr lang="en-US" dirty="0" err="1"/>
              <a:t>parametrisations</a:t>
            </a:r>
            <a:r>
              <a:rPr lang="en-US" dirty="0"/>
              <a:t> used within air quality models. International Journal of Wildland Fire 31, 193-211. https://doi.org/10.1071/WF20140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3361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D64E-FCB6-4D4F-B94C-7AD7D485FC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5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Malachi Brooks</a:t>
            </a:r>
            <a:r>
              <a:rPr lang="en-US" sz="1200" dirty="0"/>
              <a:t> on </a:t>
            </a:r>
            <a:r>
              <a:rPr lang="en-US" sz="1200" dirty="0" err="1">
                <a:hlinkClick r:id="rId4"/>
              </a:rPr>
              <a:t>Unsplash</a:t>
            </a: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D64E-FCB6-4D4F-B94C-7AD7D485FC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SMARTFIRE/BlueSky contain a menu of choices regarding fire activity datasets, weights, algorithms (SMARTFIREv2) as well as fuels, total consumption, time rate and emissions factors (BlueSky). Therefore, the SMARTFIREv2/BlueSky approach does not yield a consistent emissions product that can be easily evaluated against the other FEIs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4786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1903C8B-6A03-40C4-AD50-AACDEC5FDA0C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5DCE21D-C322-4B21-A60A-71E6E2C54D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245058 h 6861600"/>
              <a:gd name="connsiteX5" fmla="*/ 1 w 12193200"/>
              <a:gd name="connsiteY5" fmla="*/ 2245058 h 6861600"/>
              <a:gd name="connsiteX6" fmla="*/ 1 w 12193200"/>
              <a:gd name="connsiteY6" fmla="*/ 3378783 h 6861600"/>
              <a:gd name="connsiteX7" fmla="*/ 3519949 w 12193200"/>
              <a:gd name="connsiteY7" fmla="*/ 3378783 h 6861600"/>
              <a:gd name="connsiteX8" fmla="*/ 3519949 w 12193200"/>
              <a:gd name="connsiteY8" fmla="*/ 2245058 h 6861600"/>
              <a:gd name="connsiteX9" fmla="*/ 6275387 w 12193200"/>
              <a:gd name="connsiteY9" fmla="*/ 224505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245058"/>
                </a:lnTo>
                <a:lnTo>
                  <a:pt x="1" y="2245058"/>
                </a:lnTo>
                <a:lnTo>
                  <a:pt x="1" y="3378783"/>
                </a:lnTo>
                <a:lnTo>
                  <a:pt x="3519949" y="3378783"/>
                </a:lnTo>
                <a:lnTo>
                  <a:pt x="3519949" y="2245058"/>
                </a:lnTo>
                <a:lnTo>
                  <a:pt x="6275387" y="224505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358842"/>
            <a:ext cx="5094915" cy="151200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FF3BE45C-E4DE-42B7-B25F-83E216F00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2642923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CC7FD-8EF4-43FC-BAB3-47E907F1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F052-B495-40BE-9682-094846479C8E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6AF5-5886-488E-94AF-540306D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5638-6A02-4F90-BE63-DA3C1ABD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83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B33E8C-77AA-45CF-BAED-72698ECB867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4799" y="1829496"/>
            <a:ext cx="55584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9864-BFD0-4574-B370-8DFD1BF6363B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077399-E20C-4E2D-ABA6-E98BC4B14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015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D1FB72-4098-4689-9361-6F1734C49467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3583349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3" y="1829496"/>
            <a:ext cx="752948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1A0D-1A7D-4418-872D-0A573109AE3D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24427-B940-40D0-B905-8D8D2797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157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F7E35-11CE-4F15-B222-DEDB33EE33A5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47063" y="1829496"/>
            <a:ext cx="3586135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9999" y="1829496"/>
            <a:ext cx="75240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30481-804D-4542-835F-93D05E69FE5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B64688-EF18-4F0E-8937-7DCB334BA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044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2D290-910D-44B1-91A3-31A92E9BCB8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4799" y="1829496"/>
            <a:ext cx="5558400" cy="4294800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4024-A9C5-4508-AFCD-8D104EF764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BF43399-B145-4BBC-AF2A-C9EC8B4305A6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B2F8F-9F9B-42D4-A558-CAD2544BFE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2A5FB-27BA-4F64-94C0-20040B8BCF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37FCD8-5A4A-4089-A17B-F334A5974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481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3352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2" y="1829496"/>
            <a:ext cx="3582987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47063" y="1829496"/>
            <a:ext cx="358457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74F0F3-9842-478D-99B7-277D0E19CEC9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6F92-9067-4F04-94D8-F7763241F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75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91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83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C11E749-AE1E-4399-8F9B-3CD1A336BEF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237599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3B4BAF-2B92-4850-839C-D15349852EB5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BD53E-C155-468A-BF38-271FB0741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03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E9F99B-72CE-4388-A07E-16E4FCA34B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84BEEF-AC3D-4E0F-9E5A-7B1D1E9410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8383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E32555A-FE40-40E8-A71D-91AFA7E97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7991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3477BD4-C018-4A4A-A1E7-1BDA53EDD0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599" y="3883843"/>
            <a:ext cx="2595600" cy="2240732"/>
          </a:xfrm>
        </p:spPr>
        <p:txBody>
          <a:bodyPr/>
          <a:lstStyle/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78D1B62-08BD-49AB-8756-078500D8179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99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27E426B3-007C-4DCD-B395-04C274D484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191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826721D-67F8-4284-AA9F-4B3CCE1F525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783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11DEFE19-EE06-43A9-A968-EE248DB75F7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7599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B5352C5-81EC-4100-8EF4-0409291AC406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7A819-D59E-4FB0-B4D8-4B50F3690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168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4F6F59-6CB3-4166-9CD8-0F5BCD967261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4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E1FB56-AB97-4B01-A917-7353F3799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9" cy="938253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620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9C5DF7-AA05-44B8-878C-85AD93C7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CEA19-5171-4127-A28C-C6D875C2D7D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4664D2-EB52-4A0B-B455-1050F47E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95586C-4D9B-49BB-B75A-228B73D2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09BBAAE4-B138-434A-AB2B-8751F2BDF242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9696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42BF88-9EAB-4FF1-8C7D-3D1A57D94546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6F7659C-7B1E-49FB-B560-86891DD563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780908 h 6861600"/>
              <a:gd name="connsiteX5" fmla="*/ 1 w 12193200"/>
              <a:gd name="connsiteY5" fmla="*/ 2780908 h 6861600"/>
              <a:gd name="connsiteX6" fmla="*/ 1 w 12193200"/>
              <a:gd name="connsiteY6" fmla="*/ 3934964 h 6861600"/>
              <a:gd name="connsiteX7" fmla="*/ 3519949 w 12193200"/>
              <a:gd name="connsiteY7" fmla="*/ 3934964 h 6861600"/>
              <a:gd name="connsiteX8" fmla="*/ 3519949 w 12193200"/>
              <a:gd name="connsiteY8" fmla="*/ 2780908 h 6861600"/>
              <a:gd name="connsiteX9" fmla="*/ 6275387 w 12193200"/>
              <a:gd name="connsiteY9" fmla="*/ 278090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780908"/>
                </a:lnTo>
                <a:lnTo>
                  <a:pt x="1" y="2780908"/>
                </a:lnTo>
                <a:lnTo>
                  <a:pt x="1" y="3934964"/>
                </a:lnTo>
                <a:lnTo>
                  <a:pt x="3519949" y="3934964"/>
                </a:lnTo>
                <a:lnTo>
                  <a:pt x="3519949" y="2780908"/>
                </a:lnTo>
                <a:lnTo>
                  <a:pt x="6275387" y="278090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338370"/>
            <a:ext cx="5094000" cy="1723004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57742" y="2163337"/>
            <a:ext cx="5094000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E643BFE-CC71-4C45-A510-41469C9CD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205083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8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412598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94799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F283-0871-412B-8A65-5C27135FA311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2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260E7-5145-4D60-B0FD-D666309BC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7" cy="938253"/>
          </a:xfrm>
        </p:spPr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162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8067982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2000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01999" y="1829496"/>
            <a:ext cx="3589198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51198" y="1829496"/>
            <a:ext cx="3582001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AB6B10-3B1D-4A83-ABAF-2B5A7A4DE6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BCEC0-92C2-4FF9-A782-344903368E13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EB1FC-C5EB-4C51-82E0-EA7BDC127E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3EF062-88CB-43A8-9F24-FA8FE9948D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Lav dynamik">
            <a:extLst>
              <a:ext uri="{FF2B5EF4-FFF2-40B4-BE49-F238E27FC236}">
                <a16:creationId xmlns:a16="http://schemas.microsoft.com/office/drawing/2014/main" id="{1107FA97-AB49-4F73-B2DC-C8F68A25BF4B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553665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D1594-E68D-46B5-98E0-BADEBF2D8E2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32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47831-B728-45B5-9E64-16620CFD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58E6-12DB-4BF0-8165-AE5E60E9367A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EB497-E060-4BFF-B186-5D99D377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DF8674-639A-429C-8B67-B3687694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Lav dynamik">
            <a:extLst>
              <a:ext uri="{FF2B5EF4-FFF2-40B4-BE49-F238E27FC236}">
                <a16:creationId xmlns:a16="http://schemas.microsoft.com/office/drawing/2014/main" id="{25BA861B-AC5B-40E5-BBC1-791F84A5A56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93307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988D6-6DD0-4C39-8AE1-A7E25B5D1BF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054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7F6929-E9B5-46A3-B5E9-6150C85426CE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7528571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50B2CC-7292-40E5-983B-8C9FE3719D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6A8F7E-A651-41D6-98A1-26DD4B538840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62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9FA29BE-106E-4609-97DE-EDE0B0C087F7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C8BD0-DD5C-4489-9629-555B91865A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1829496"/>
            <a:ext cx="7525224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4620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FAF684-C611-4113-B7D5-C3E527F22C4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7527600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F9E6FF-7726-40A8-94EA-A29CB944A4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180825-6800-4756-8533-D472E6030F49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30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756EBC4B-94DD-497B-89B0-BFABB76B7F8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B04AE4-03BB-4174-AD21-7567A4C959F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278ED99F-3EB8-45AB-B54D-DDBD71FB06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C42D2E8-535A-4E76-941E-2AB83D872A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5000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2737" cy="144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6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7DB29-13FA-4B09-A099-DDC9A23701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46E679-721E-4A44-A034-B3833441D488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3E84-2C35-47EE-9E5D-0C16556B1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A470A-F824-4C76-B4D6-585485AA2D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05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BAE40"/>
          </p15:clr>
        </p15:guide>
        <p15:guide id="2" pos="24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D06D66A-00D9-479B-9856-27577BF36107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1AB11E3-DCD9-468D-AF31-A1154B637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1 h 6861600"/>
              <a:gd name="connsiteX5" fmla="*/ 5915025 w 12193200"/>
              <a:gd name="connsiteY5" fmla="*/ 6858001 h 6861600"/>
              <a:gd name="connsiteX6" fmla="*/ 5915025 w 12193200"/>
              <a:gd name="connsiteY6" fmla="*/ 4077093 h 6861600"/>
              <a:gd name="connsiteX7" fmla="*/ 3519949 w 12193200"/>
              <a:gd name="connsiteY7" fmla="*/ 4077093 h 6861600"/>
              <a:gd name="connsiteX8" fmla="*/ 3519949 w 12193200"/>
              <a:gd name="connsiteY8" fmla="*/ 2975066 h 6861600"/>
              <a:gd name="connsiteX9" fmla="*/ 1 w 12193200"/>
              <a:gd name="connsiteY9" fmla="*/ 2975066 h 6861600"/>
              <a:gd name="connsiteX10" fmla="*/ 1 w 12193200"/>
              <a:gd name="connsiteY10" fmla="*/ 4077093 h 6861600"/>
              <a:gd name="connsiteX11" fmla="*/ 0 w 12193200"/>
              <a:gd name="connsiteY11" fmla="*/ 4077093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5915025" y="6858001"/>
                </a:lnTo>
                <a:lnTo>
                  <a:pt x="5915025" y="4077093"/>
                </a:lnTo>
                <a:lnTo>
                  <a:pt x="3519949" y="4077093"/>
                </a:lnTo>
                <a:lnTo>
                  <a:pt x="3519949" y="2975066"/>
                </a:lnTo>
                <a:lnTo>
                  <a:pt x="1" y="2975066"/>
                </a:lnTo>
                <a:lnTo>
                  <a:pt x="1" y="4077093"/>
                </a:lnTo>
                <a:lnTo>
                  <a:pt x="0" y="4077093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4472085"/>
            <a:ext cx="4734000" cy="117624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4561A69-5067-410B-91C5-BE4B74B22D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860800"/>
            <a:ext cx="4734000" cy="544705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01D38AB-220F-4FC4-8219-927BC28D8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361634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B362E88C-9EAD-4C11-BE6B-5CB3B41E802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6C1ADEE-7B52-423A-9878-0398FEFAF71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42646B51-B8EC-41E6-905C-2EA91C894C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0800" y="0"/>
            <a:ext cx="69012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4573774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4573774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1043"/>
            <a:ext cx="3588036" cy="22175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56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284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9755" y="654051"/>
            <a:ext cx="6531741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89755" y="3352800"/>
            <a:ext cx="6531741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4FEB-C389-4653-B226-8CADC584E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D627AC-F023-4E38-BBE2-8CC6A4B15F9B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BFA0-A0B2-46DF-BB77-1FCE2156E1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289755" y="6438798"/>
            <a:ext cx="493024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52393-FFA4-4674-9424-10C04085B8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98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image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35C0182F-ADAB-42FE-8E3F-6E031EAC242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91AE312-9C38-4B88-A1BD-03872F0FCB4A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1B428ADB-22C2-4C2B-9198-91AE2BA16A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1198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7354"/>
            <a:ext cx="5198435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Lav dynamik">
            <a:extLst>
              <a:ext uri="{FF2B5EF4-FFF2-40B4-BE49-F238E27FC236}">
                <a16:creationId xmlns:a16="http://schemas.microsoft.com/office/drawing/2014/main" id="{1A0DCCFC-0F80-4FEA-BB6A-651AF6A10A44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51567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FEDDE2A4-F6B9-48F4-9D70-713FCBC801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0802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0802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8D1D58-AB37-4343-ADE9-EEBE954DF792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92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225" y="654051"/>
            <a:ext cx="4563272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58225" y="3352800"/>
            <a:ext cx="4563272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3407EFD-739B-433D-AABC-B74FC5DD6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6184172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03372A-7FA0-487B-AC8F-173641FF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3368-26E3-4532-8FD8-7B783022E688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5200209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4AFF32-2AA2-423E-A356-4B61B59F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54F492D0-8979-441C-B481-C115B7F6449C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633085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-1" y="0"/>
            <a:ext cx="4303713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FF4A83-F11D-4BA4-ACA2-28A4736C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E3A26-CACC-472F-999E-6CEDC51DAFFB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FF72C8-12DE-429B-98AC-66256B00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6" y="6438798"/>
            <a:ext cx="5558003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8271F6-50AB-44A1-9998-6F78F158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6D075D77-F3B6-4EB5-9E52-AB5745AED53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1409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8399" y="654050"/>
            <a:ext cx="6184800" cy="2349449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48399" y="3352800"/>
            <a:ext cx="6184800" cy="27726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9341C1-1ACE-4D5F-954C-E2A9E304D5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3212C7-A548-4370-9C24-272889F12011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03AEF-76B9-47EF-ADA3-08AB46B868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648399" y="6438798"/>
            <a:ext cx="4571601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36FE6-E32E-4510-9DFD-1E15852327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627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0BD52F-5F30-4092-B6BD-BC68EBA8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B94-5BA6-4B5C-8025-21D6F4E52D5E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160CC-677A-4E30-9B6F-4DD30FA6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F8DDD7-7966-45A0-AD48-A99BD1B4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A4A15578-12D5-4CA3-AE58-36E6DB03E8B8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5980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D73515-F0A6-4B30-A688-5D4CF44B9186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61225" y="6367354"/>
            <a:ext cx="2957513" cy="21544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435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AE0849-ADA5-4C35-BD3D-32AEC027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65B1-CCC8-4072-99B6-C71232109F4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AB1FEE-9EFB-4823-A0D2-ECFD3E90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A6979C-ADCB-4300-A9EA-07138DC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B1EEDA58-6175-4232-A50D-8C1F8D8DDEA6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08307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D3E1E10-4E6B-4C9C-B68B-DC96BC56ABFC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92B3FA-4A45-49A0-A3FB-2000E37DA9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2 h 6861600"/>
              <a:gd name="connsiteX5" fmla="*/ 5762624 w 12193200"/>
              <a:gd name="connsiteY5" fmla="*/ 6858002 h 6861600"/>
              <a:gd name="connsiteX6" fmla="*/ 5762624 w 12193200"/>
              <a:gd name="connsiteY6" fmla="*/ 6858001 h 6861600"/>
              <a:gd name="connsiteX7" fmla="*/ 5915025 w 12193200"/>
              <a:gd name="connsiteY7" fmla="*/ 6858001 h 6861600"/>
              <a:gd name="connsiteX8" fmla="*/ 5915025 w 12193200"/>
              <a:gd name="connsiteY8" fmla="*/ 4501189 h 6861600"/>
              <a:gd name="connsiteX9" fmla="*/ 5762624 w 12193200"/>
              <a:gd name="connsiteY9" fmla="*/ 4501189 h 6861600"/>
              <a:gd name="connsiteX10" fmla="*/ 5762624 w 12193200"/>
              <a:gd name="connsiteY10" fmla="*/ 4495802 h 6861600"/>
              <a:gd name="connsiteX11" fmla="*/ 3519949 w 12193200"/>
              <a:gd name="connsiteY11" fmla="*/ 4495802 h 6861600"/>
              <a:gd name="connsiteX12" fmla="*/ 3519949 w 12193200"/>
              <a:gd name="connsiteY12" fmla="*/ 3355681 h 6861600"/>
              <a:gd name="connsiteX13" fmla="*/ 1 w 12193200"/>
              <a:gd name="connsiteY13" fmla="*/ 3355681 h 6861600"/>
              <a:gd name="connsiteX14" fmla="*/ 1 w 12193200"/>
              <a:gd name="connsiteY14" fmla="*/ 3362327 h 6861600"/>
              <a:gd name="connsiteX15" fmla="*/ 0 w 12193200"/>
              <a:gd name="connsiteY15" fmla="*/ 3362327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2"/>
                </a:lnTo>
                <a:lnTo>
                  <a:pt x="5762624" y="6858002"/>
                </a:lnTo>
                <a:lnTo>
                  <a:pt x="5762624" y="6858001"/>
                </a:lnTo>
                <a:lnTo>
                  <a:pt x="5915025" y="6858001"/>
                </a:lnTo>
                <a:lnTo>
                  <a:pt x="5915025" y="4501189"/>
                </a:lnTo>
                <a:lnTo>
                  <a:pt x="5762624" y="4501189"/>
                </a:lnTo>
                <a:lnTo>
                  <a:pt x="5762624" y="4495802"/>
                </a:lnTo>
                <a:lnTo>
                  <a:pt x="3519949" y="4495802"/>
                </a:lnTo>
                <a:lnTo>
                  <a:pt x="3519949" y="3355681"/>
                </a:lnTo>
                <a:lnTo>
                  <a:pt x="1" y="3355681"/>
                </a:lnTo>
                <a:lnTo>
                  <a:pt x="1" y="3362327"/>
                </a:lnTo>
                <a:lnTo>
                  <a:pt x="0" y="3362327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7200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4822763"/>
            <a:ext cx="4734551" cy="929108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1" y="5860800"/>
            <a:ext cx="4734551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A2544AE-9170-440D-A7DE-3D8825007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777917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21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C0216E3-463B-4CB8-BE43-497F498BEEEE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53288" y="6367354"/>
            <a:ext cx="2965450" cy="2154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2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1"/>
            <a:ext cx="7170004" cy="547024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D33C9E-6521-4DF1-93A8-375CEAEC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3078-35F5-4450-8DDB-1711F663AF0B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3F77A-3C54-4C93-BB36-E29AEE7A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7" y="6438798"/>
            <a:ext cx="5558003" cy="144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E16FDD-BBE2-4F3D-ADDA-ED4FA9CE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F6A1A2FD-ED95-4DEE-9A2C-FB659D867A09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21732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B1DFE0D9-0BA4-4026-8A37-2B9467024CB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7CEE0B2-D606-4C87-BD16-18AC95AF549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B99F8788-0F5A-48AA-8CA3-6BDF988C91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4D05E2D1-BF97-4F56-A04F-48768FE304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B09C097-1BD9-4120-AB83-44067D1B1490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3ADEAA8-6B38-44C6-9245-01A3512C10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97476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5B1503-1805-4DC5-AF6E-FDE48DB177B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Lav dynamik">
            <a:extLst>
              <a:ext uri="{FF2B5EF4-FFF2-40B4-BE49-F238E27FC236}">
                <a16:creationId xmlns:a16="http://schemas.microsoft.com/office/drawing/2014/main" id="{01B40D1A-C761-49C0-BCA5-BA2972BD1B0E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bg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48081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4941B2-5F7F-4165-B2DE-D010B7A4A5F5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D556956A-96D6-4D98-8C29-19A32FDF3B33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4004401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73EE1C-D19B-4EA0-9A15-DED1DEE449B9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0224D57B-23DE-43CD-A5E3-B1FD72D6C8DA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70903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7C5422F3-5F2C-463F-A5A3-46F0157D824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466C188-1D45-4F08-8DB4-23F6002C2B91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8C6F70D-EDED-4332-A39E-FEB7023695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8" hidden="1">
            <a:extLst>
              <a:ext uri="{FF2B5EF4-FFF2-40B4-BE49-F238E27FC236}">
                <a16:creationId xmlns:a16="http://schemas.microsoft.com/office/drawing/2014/main" id="{967103C1-9540-4364-BCE9-15A87F0781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A870D1C3-7E2E-4C71-B669-3496D73E1AB6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7409C-206B-454B-8F34-A6BF4D2A9B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Breaker text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AC92615-713B-4965-8112-B0AF203E30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360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905E07-E31B-4F3D-8575-C55D9D88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C8F4-6B6A-48C1-B023-792B6BA54AED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2E6126-5A1A-4F07-8EC7-3F74BED7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F46BFE-D75C-482A-B035-34180EC5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783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2F7A9-B0D3-418A-9805-E4833A53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F8E-8C20-40E4-A53C-3DA358D8C9A7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5BC24-963D-470F-A870-C18B9237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38358-50F7-4700-A532-2128C50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852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8E8C12B2-0AE5-428E-985F-E18D4DA17AC7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654050"/>
            <a:ext cx="11471638" cy="938213"/>
          </a:xfrm>
        </p:spPr>
        <p:txBody>
          <a:bodyPr anchor="t" anchorCtr="0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419BB8-DA67-44EC-8B75-16DF8EF14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45963F1-9B5A-42FF-AF44-D9A92C92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64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5259D24-E6A6-4D69-90CB-83073E8387B2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  <a:p>
            <a:endParaRPr lang="en-GB" dirty="0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F1CD8122-E16A-4EEC-B42A-6AF75D6661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29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85753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A2083184-4833-48EE-B693-FB3137B41B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980217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dirty="0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93B5AFB1-79EB-42DA-8C67-9C34BAE10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</a:t>
            </a:r>
            <a:r>
              <a:rPr lang="en-GB" dirty="0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33333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Name Last name</a:t>
            </a:r>
            <a:br>
              <a:rPr lang="en-GB" dirty="0"/>
            </a:br>
            <a:r>
              <a:rPr lang="en-GB" dirty="0"/>
              <a:t>Job title, Department</a:t>
            </a:r>
            <a:br>
              <a:rPr lang="en-GB" dirty="0"/>
            </a:br>
            <a:r>
              <a:rPr lang="en-GB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23647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A6F26645-C2A2-4B76-9EB3-5D9CA57B224A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DC3440-E1C8-49D9-9C24-C57CA0F0C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F25BA43C-8502-4266-A056-72866794E701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9CD149-890D-40C4-A7EE-82FC4C58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69AAB-5376-40EF-9BC8-527076D40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5420" y="4613272"/>
            <a:ext cx="995748" cy="2065891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938540"/>
            <a:ext cx="288000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PICTURES</a:t>
            </a:r>
            <a:br>
              <a:rPr lang="en-GB" sz="9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corporate picture from Templafy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Templafy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or 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 </a:t>
            </a:r>
            <a:r>
              <a:rPr lang="en-GB" altLang="da-DK" sz="900" b="0" i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sz="16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View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Alt + F9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for quick view of guides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Verdana"/>
              </a:rPr>
              <a:t>⌘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09816" y="118743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51578" y="314853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45647" y="938540"/>
            <a:ext cx="2880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and Footer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 to All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Best practice: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textbox)</a:t>
            </a:r>
            <a:endParaRPr lang="en-GB" altLang="da-DK" sz="900" b="1" i="0" u="sng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 elements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58776" y="244128"/>
            <a:ext cx="1129029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rgbClr val="333333"/>
                </a:solidFill>
                <a:latin typeface="+mj-lt"/>
                <a:cs typeface="Verdana" panose="020B060403050404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75883" y="149385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B220B3-5DAB-45AB-9B6A-9B7C36B5A57F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01" t="45142" r="62601" b="9046"/>
          <a:stretch/>
        </p:blipFill>
        <p:spPr>
          <a:xfrm>
            <a:off x="7210077" y="243016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83" y="463245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5267" y="938540"/>
            <a:ext cx="28800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TEXT STYLES</a:t>
            </a:r>
            <a:endParaRPr lang="en-GB" altLang="da-DK" sz="16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ENTER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then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SHIFT-TAB</a:t>
            </a:r>
            <a:endParaRPr lang="en-GB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Alternatively, </a:t>
            </a: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Increase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Decrease 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list level can be used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</a:t>
            </a: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the menu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New Slide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Home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Change layout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Click on the arrow next to </a:t>
            </a:r>
            <a:r>
              <a:rPr lang="en-GB" sz="900" b="1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Layout </a:t>
            </a:r>
            <a:r>
              <a:rPr lang="en-GB" sz="9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to view a dropdown 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GB" sz="900" dirty="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Custom Colors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change color.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sz="900" dirty="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83906" y="428798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83906" y="347098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86604" y="273783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83906" y="2026540"/>
            <a:ext cx="457143" cy="2571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2B52D7-9EB4-432D-A8C5-A0DAE58EF038}"/>
              </a:ext>
            </a:extLst>
          </p:cNvPr>
          <p:cNvCxnSpPr>
            <a:cxnSpLocks/>
          </p:cNvCxnSpPr>
          <p:nvPr userDrawn="1"/>
        </p:nvCxnSpPr>
        <p:spPr>
          <a:xfrm>
            <a:off x="2757565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E9322B-F814-45C1-A30F-1BB8D0604356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9B075D-C775-447D-A3A2-2DDBE502A24E}"/>
              </a:ext>
            </a:extLst>
          </p:cNvPr>
          <p:cNvCxnSpPr>
            <a:cxnSpLocks/>
          </p:cNvCxnSpPr>
          <p:nvPr userDrawn="1"/>
        </p:nvCxnSpPr>
        <p:spPr>
          <a:xfrm>
            <a:off x="2757565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27D424-46E2-4CE8-9A03-0D53792EDAE5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36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000" b="0" noProof="0" dirty="0">
                <a:solidFill>
                  <a:schemeClr val="tx1"/>
                </a:solidFill>
              </a:rPr>
              <a:t>If you see any </a:t>
            </a:r>
            <a:r>
              <a:rPr lang="en-GB" sz="4000" b="1" i="1" noProof="0" dirty="0">
                <a:solidFill>
                  <a:schemeClr val="tx1"/>
                </a:solidFill>
              </a:rPr>
              <a:t>layouts after this </a:t>
            </a:r>
            <a:r>
              <a:rPr lang="en-GB" sz="4000" b="0" i="0" noProof="0" dirty="0">
                <a:solidFill>
                  <a:schemeClr val="tx1"/>
                </a:solidFill>
              </a:rPr>
              <a:t>one</a:t>
            </a:r>
            <a:r>
              <a:rPr lang="en-GB" sz="4000" b="1" i="1" noProof="0" dirty="0">
                <a:solidFill>
                  <a:schemeClr val="tx1"/>
                </a:solidFill>
              </a:rPr>
              <a:t>,</a:t>
            </a:r>
            <a:br>
              <a:rPr lang="en-GB" sz="4000" b="0" i="0" noProof="0" dirty="0">
                <a:solidFill>
                  <a:schemeClr val="tx1"/>
                </a:solidFill>
              </a:rPr>
            </a:br>
            <a:r>
              <a:rPr lang="en-GB" sz="4000" b="0" noProof="0" dirty="0">
                <a:solidFill>
                  <a:schemeClr val="tx1"/>
                </a:solidFill>
              </a:rPr>
              <a:t>do not use them. These layouts </a:t>
            </a:r>
            <a:r>
              <a:rPr lang="en-GB" sz="4000" b="1" i="1" u="none" noProof="0" dirty="0">
                <a:solidFill>
                  <a:schemeClr val="tx1"/>
                </a:solidFill>
              </a:rPr>
              <a:t>are not </a:t>
            </a:r>
            <a:r>
              <a:rPr lang="en-GB" sz="4000" b="0" noProof="0" dirty="0">
                <a:solidFill>
                  <a:schemeClr val="tx1"/>
                </a:solidFill>
              </a:rPr>
              <a:t>part of our corporate template.</a:t>
            </a:r>
            <a:endParaRPr lang="en-GB" sz="2400" b="0" noProof="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745012"/>
            <a:ext cx="1015234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i="1" noProof="0" dirty="0">
                <a:solidFill>
                  <a:schemeClr val="tx1"/>
                </a:solidFill>
              </a:rPr>
              <a:t>Do not use 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358775" y="5186455"/>
            <a:ext cx="11472863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 dirty="0">
                <a:solidFill>
                  <a:schemeClr val="tx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 dirty="0">
                <a:solidFill>
                  <a:schemeClr val="tx1"/>
                </a:solidFill>
              </a:rPr>
              <a:t>Also notice: Layouts after this might contain potential confidential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6357EC7-0D53-4A60-9E41-D75A47B48389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34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BED15FA-6EE8-4B82-A537-F53ACAF84CA4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 dirty="0"/>
              <a:t>Mark placeholder to insert image </a:t>
            </a:r>
            <a:r>
              <a:rPr lang="en-GB" dirty="0"/>
              <a:t>using the Insert tab – Pictures or from Templafy</a:t>
            </a:r>
          </a:p>
          <a:p>
            <a:endParaRPr lang="en-GB" dirty="0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E32549A6-0448-4926-86D9-B6AD75A15E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658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2351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B010D-12BA-4529-B692-206652452F2C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49"/>
            <a:ext cx="10485800" cy="804214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Headline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BE5E2E4-C4EA-470A-9EED-5F0C8AEF3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00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7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/>
            </a:lvl1pPr>
          </a:lstStyle>
          <a:p>
            <a:r>
              <a:rPr lang="en-GB" noProof="0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7E5059-8FC8-469D-AF5C-AED221334502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02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78ACD53B-260B-4FF0-BE81-47ED68F9F4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A79E5A-EC3D-4F9C-8449-9968B8A873CD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Lav dynamik">
            <a:extLst>
              <a:ext uri="{FF2B5EF4-FFF2-40B4-BE49-F238E27FC236}">
                <a16:creationId xmlns:a16="http://schemas.microsoft.com/office/drawing/2014/main" id="{BCDDD54F-FD08-428B-BC60-617D3FA993D5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81127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guide" hidden="1">
            <a:extLst>
              <a:ext uri="{FF2B5EF4-FFF2-40B4-BE49-F238E27FC236}">
                <a16:creationId xmlns:a16="http://schemas.microsoft.com/office/drawing/2014/main" id="{15561ECF-7D46-418C-8729-C8ECF83A13E2}"/>
              </a:ext>
            </a:extLst>
          </p:cNvPr>
          <p:cNvGrpSpPr/>
          <p:nvPr userDrawn="1"/>
        </p:nvGrpSpPr>
        <p:grpSpPr>
          <a:xfrm>
            <a:off x="358775" y="652461"/>
            <a:ext cx="11473225" cy="5911853"/>
            <a:chOff x="358775" y="652461"/>
            <a:chExt cx="11473225" cy="59118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9F99D4-F67E-4434-8A77-73CFD8194BE7}"/>
                </a:ext>
              </a:extLst>
            </p:cNvPr>
            <p:cNvSpPr/>
            <p:nvPr userDrawn="1"/>
          </p:nvSpPr>
          <p:spPr>
            <a:xfrm>
              <a:off x="98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2247C1-8999-4428-B39C-99101426123D}"/>
                </a:ext>
              </a:extLst>
            </p:cNvPr>
            <p:cNvSpPr/>
            <p:nvPr userDrawn="1"/>
          </p:nvSpPr>
          <p:spPr>
            <a:xfrm>
              <a:off x="360000" y="652462"/>
              <a:ext cx="11472000" cy="5911851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125219-FD9A-41B2-B1E3-EAB13584C8B0}"/>
                </a:ext>
              </a:extLst>
            </p:cNvPr>
            <p:cNvSpPr/>
            <p:nvPr userDrawn="1"/>
          </p:nvSpPr>
          <p:spPr>
            <a:xfrm>
              <a:off x="358775" y="1828800"/>
              <a:ext cx="11472863" cy="473551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16D790-5B35-4F06-B6DB-EC1E2EB169A5}"/>
                </a:ext>
              </a:extLst>
            </p:cNvPr>
            <p:cNvSpPr/>
            <p:nvPr userDrawn="1"/>
          </p:nvSpPr>
          <p:spPr>
            <a:xfrm>
              <a:off x="197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CB2FC5-A2F6-4A4F-84AA-43534FE975BF}"/>
                </a:ext>
              </a:extLst>
            </p:cNvPr>
            <p:cNvSpPr/>
            <p:nvPr userDrawn="1"/>
          </p:nvSpPr>
          <p:spPr>
            <a:xfrm>
              <a:off x="295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5EB2D0-7A80-405D-B665-12F8D4CC5F63}"/>
                </a:ext>
              </a:extLst>
            </p:cNvPr>
            <p:cNvSpPr/>
            <p:nvPr userDrawn="1"/>
          </p:nvSpPr>
          <p:spPr>
            <a:xfrm>
              <a:off x="394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2768B5-D959-48CB-BDED-4EAD8F5FF0AD}"/>
                </a:ext>
              </a:extLst>
            </p:cNvPr>
            <p:cNvSpPr/>
            <p:nvPr userDrawn="1"/>
          </p:nvSpPr>
          <p:spPr>
            <a:xfrm>
              <a:off x="493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E85FF8-3F3E-4005-8518-F5A205F1651A}"/>
                </a:ext>
              </a:extLst>
            </p:cNvPr>
            <p:cNvSpPr/>
            <p:nvPr userDrawn="1"/>
          </p:nvSpPr>
          <p:spPr>
            <a:xfrm>
              <a:off x="591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9F7EBC-85F9-49AF-A359-590F00976AFB}"/>
                </a:ext>
              </a:extLst>
            </p:cNvPr>
            <p:cNvSpPr/>
            <p:nvPr userDrawn="1"/>
          </p:nvSpPr>
          <p:spPr>
            <a:xfrm>
              <a:off x="690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F1FA3E-E852-433E-9D2C-2852FFC2D8B6}"/>
                </a:ext>
              </a:extLst>
            </p:cNvPr>
            <p:cNvSpPr/>
            <p:nvPr userDrawn="1"/>
          </p:nvSpPr>
          <p:spPr>
            <a:xfrm>
              <a:off x="788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443D88-E494-49A4-9054-8E60E8F2A85E}"/>
                </a:ext>
              </a:extLst>
            </p:cNvPr>
            <p:cNvSpPr/>
            <p:nvPr userDrawn="1"/>
          </p:nvSpPr>
          <p:spPr>
            <a:xfrm>
              <a:off x="887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3D840B-83FD-46BD-BEA5-2505FBE2EFF8}"/>
                </a:ext>
              </a:extLst>
            </p:cNvPr>
            <p:cNvSpPr/>
            <p:nvPr userDrawn="1"/>
          </p:nvSpPr>
          <p:spPr>
            <a:xfrm>
              <a:off x="986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BC8FB8-5C7D-4EA0-B3F8-180CCCB2B78F}"/>
                </a:ext>
              </a:extLst>
            </p:cNvPr>
            <p:cNvSpPr/>
            <p:nvPr userDrawn="1"/>
          </p:nvSpPr>
          <p:spPr>
            <a:xfrm>
              <a:off x="1084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6E85EE-3577-48A9-A89C-EA48B414776F}"/>
                </a:ext>
              </a:extLst>
            </p:cNvPr>
            <p:cNvSpPr/>
            <p:nvPr userDrawn="1"/>
          </p:nvSpPr>
          <p:spPr>
            <a:xfrm>
              <a:off x="358775" y="6124575"/>
              <a:ext cx="11473200" cy="43973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sp>
        <p:nvSpPr>
          <p:cNvPr id="4" name="Logo name">
            <a:extLst>
              <a:ext uri="{FF2B5EF4-FFF2-40B4-BE49-F238E27FC236}">
                <a16:creationId xmlns:a16="http://schemas.microsoft.com/office/drawing/2014/main" id="{01B9A0B6-FAB9-47A4-9AD8-E4A32831A03D}"/>
              </a:ext>
            </a:extLst>
          </p:cNvPr>
          <p:cNvSpPr txBox="1"/>
          <p:nvPr userDrawn="1"/>
        </p:nvSpPr>
        <p:spPr>
          <a:xfrm>
            <a:off x="360000" y="6368400"/>
            <a:ext cx="777600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Ramboll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55200"/>
            <a:ext cx="104832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28800"/>
            <a:ext cx="11473200" cy="429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06800" y="6310800"/>
            <a:ext cx="6264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D7C7A626-396F-47CE-9599-33B16A849820}" type="datetime1">
              <a:rPr lang="en-GB" smtClean="0"/>
              <a:t>13/10/2023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2800" y="6440400"/>
            <a:ext cx="88776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800" y="6476400"/>
            <a:ext cx="6264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41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1" userDrawn="1">
          <p15:clr>
            <a:srgbClr val="A4A3A4"/>
          </p15:clr>
        </p15:guide>
        <p15:guide id="2" pos="847" userDrawn="1">
          <p15:clr>
            <a:srgbClr val="A4A3A4"/>
          </p15:clr>
        </p15:guide>
        <p15:guide id="3" orient="horz" pos="410" userDrawn="1">
          <p15:clr>
            <a:srgbClr val="F26B43"/>
          </p15:clr>
        </p15:guide>
        <p15:guide id="4" orient="horz" pos="4135" userDrawn="1">
          <p15:clr>
            <a:srgbClr val="A4A3A4"/>
          </p15:clr>
        </p15:guide>
        <p15:guide id="5" pos="226" userDrawn="1">
          <p15:clr>
            <a:srgbClr val="F26B43"/>
          </p15:clr>
        </p15:guide>
        <p15:guide id="6" pos="7453" userDrawn="1">
          <p15:clr>
            <a:srgbClr val="F26B43"/>
          </p15:clr>
        </p15:guide>
        <p15:guide id="7" orient="horz" pos="1152" userDrawn="1">
          <p15:clr>
            <a:srgbClr val="F26B43"/>
          </p15:clr>
        </p15:guide>
        <p15:guide id="8" pos="1242" userDrawn="1">
          <p15:clr>
            <a:srgbClr val="A4A3A4"/>
          </p15:clr>
        </p15:guide>
        <p15:guide id="9" pos="1468" userDrawn="1">
          <p15:clr>
            <a:srgbClr val="A4A3A4"/>
          </p15:clr>
        </p15:guide>
        <p15:guide id="10" pos="1863" userDrawn="1">
          <p15:clr>
            <a:srgbClr val="A4A3A4"/>
          </p15:clr>
        </p15:guide>
        <p15:guide id="11" pos="2090" userDrawn="1">
          <p15:clr>
            <a:srgbClr val="A4A3A4"/>
          </p15:clr>
        </p15:guide>
        <p15:guide id="12" pos="2484" userDrawn="1">
          <p15:clr>
            <a:srgbClr val="A4A3A4"/>
          </p15:clr>
        </p15:guide>
        <p15:guide id="13" pos="2711" userDrawn="1">
          <p15:clr>
            <a:srgbClr val="A4A3A4"/>
          </p15:clr>
        </p15:guide>
        <p15:guide id="14" pos="3105" userDrawn="1">
          <p15:clr>
            <a:srgbClr val="A4A3A4"/>
          </p15:clr>
        </p15:guide>
        <p15:guide id="15" pos="3332" userDrawn="1">
          <p15:clr>
            <a:srgbClr val="A4A3A4"/>
          </p15:clr>
        </p15:guide>
        <p15:guide id="16" pos="3726" userDrawn="1">
          <p15:clr>
            <a:srgbClr val="A4A3A4"/>
          </p15:clr>
        </p15:guide>
        <p15:guide id="17" pos="3953" userDrawn="1">
          <p15:clr>
            <a:srgbClr val="A4A3A4"/>
          </p15:clr>
        </p15:guide>
        <p15:guide id="18" pos="4347" userDrawn="1">
          <p15:clr>
            <a:srgbClr val="A4A3A4"/>
          </p15:clr>
        </p15:guide>
        <p15:guide id="19" pos="4574" userDrawn="1">
          <p15:clr>
            <a:srgbClr val="A4A3A4"/>
          </p15:clr>
        </p15:guide>
        <p15:guide id="20" pos="4968" userDrawn="1">
          <p15:clr>
            <a:srgbClr val="A4A3A4"/>
          </p15:clr>
        </p15:guide>
        <p15:guide id="21" pos="5195" userDrawn="1">
          <p15:clr>
            <a:srgbClr val="A4A3A4"/>
          </p15:clr>
        </p15:guide>
        <p15:guide id="22" pos="5589" userDrawn="1">
          <p15:clr>
            <a:srgbClr val="A4A3A4"/>
          </p15:clr>
        </p15:guide>
        <p15:guide id="23" pos="5816" userDrawn="1">
          <p15:clr>
            <a:srgbClr val="A4A3A4"/>
          </p15:clr>
        </p15:guide>
        <p15:guide id="24" pos="6211" userDrawn="1">
          <p15:clr>
            <a:srgbClr val="A4A3A4"/>
          </p15:clr>
        </p15:guide>
        <p15:guide id="25" pos="6437" userDrawn="1">
          <p15:clr>
            <a:srgbClr val="A4A3A4"/>
          </p15:clr>
        </p15:guide>
        <p15:guide id="26" pos="6832" userDrawn="1">
          <p15:clr>
            <a:srgbClr val="A4A3A4"/>
          </p15:clr>
        </p15:guide>
        <p15:guide id="27" pos="7058" userDrawn="1">
          <p15:clr>
            <a:srgbClr val="A4A3A4"/>
          </p15:clr>
        </p15:guide>
        <p15:guide id="28" orient="horz" pos="38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ites.google.com/view/rave-emission/abou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FJiang@rambol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openxmlformats.org/officeDocument/2006/relationships/hyperlink" Target="mailto:ohnson@rambol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abcnews.go.com/US/smoke-west-coast-wildfires-travels-europe/story?id=73071098#:~:text=Heavy%20smoke%20from%20the%20dozens,miles%20%2D%2D%20satellite%20images%20show.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hyperlink" Target="https://maps.disasters.nasa.gov/arcgis/apps/MapSeries/index.html?appid=ed73bea7b38a499280ff9cb597f54cb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hyperlink" Target="https://wildfire.geog.kcl.ac.uk/products-and-data/" TargetMode="Externa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51091038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080DFD-A09A-03EA-400E-40EEE9824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5" b="7966"/>
          <a:stretch/>
        </p:blipFill>
        <p:spPr>
          <a:xfrm>
            <a:off x="0" y="1"/>
            <a:ext cx="12192000" cy="39695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FCCFE-889F-4525-B43F-166C7E08A4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FF75E0-1BB3-4CF0-848A-D978DD9F0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654048"/>
            <a:ext cx="10485800" cy="2774951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9DF0"/>
                </a:solidFill>
              </a:rPr>
              <a:t>Fire Emissions Inventory Comparison and Processor Development</a:t>
            </a:r>
            <a:endParaRPr lang="en-GB" sz="4800" b="1" dirty="0">
              <a:solidFill>
                <a:srgbClr val="009DF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040211-6993-60E3-128F-759B3AF72140}"/>
              </a:ext>
            </a:extLst>
          </p:cNvPr>
          <p:cNvSpPr txBox="1">
            <a:spLocks/>
          </p:cNvSpPr>
          <p:nvPr/>
        </p:nvSpPr>
        <p:spPr>
          <a:xfrm>
            <a:off x="360000" y="4270203"/>
            <a:ext cx="10845895" cy="706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None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b="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tabLst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b="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Verdana" panose="020B0604030504040204" pitchFamily="34" charset="0"/>
              <a:buChar char="​"/>
              <a:defRPr sz="1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panose="020B0604030504040204" pitchFamily="34" charset="0"/>
              <a:buNone/>
            </a:pPr>
            <a:r>
              <a:rPr lang="en-US" sz="2400" dirty="0">
                <a:cs typeface="Arial" panose="020B0604020202020204"/>
              </a:rPr>
              <a:t>Jeremiah Johnson</a:t>
            </a:r>
            <a:r>
              <a:rPr lang="en-US" sz="2400" baseline="30000" dirty="0">
                <a:cs typeface="Arial" panose="020B0604020202020204"/>
              </a:rPr>
              <a:t>1</a:t>
            </a:r>
            <a:r>
              <a:rPr lang="en-US" sz="2400" dirty="0">
                <a:cs typeface="Arial" panose="020B0604020202020204"/>
              </a:rPr>
              <a:t>,</a:t>
            </a:r>
            <a:r>
              <a:rPr lang="en-US" sz="2400" baseline="30000" dirty="0">
                <a:cs typeface="Arial" panose="020B0604020202020204"/>
              </a:rPr>
              <a:t> </a:t>
            </a:r>
            <a:r>
              <a:rPr lang="en-US" sz="2400" dirty="0">
                <a:ea typeface="+mn-lt"/>
                <a:cs typeface="+mn-lt"/>
              </a:rPr>
              <a:t>Pradeepa Vennam</a:t>
            </a:r>
            <a:r>
              <a:rPr lang="en-US" sz="2400" baseline="30000" dirty="0">
                <a:ea typeface="+mn-lt"/>
                <a:cs typeface="+mn-lt"/>
              </a:rPr>
              <a:t>1</a:t>
            </a:r>
            <a:r>
              <a:rPr lang="en-US" sz="2400" dirty="0">
                <a:ea typeface="+mn-lt"/>
                <a:cs typeface="+mn-lt"/>
              </a:rPr>
              <a:t>, Fiona Jiang</a:t>
            </a:r>
            <a:r>
              <a:rPr lang="en-US" sz="2400" baseline="30000" dirty="0">
                <a:ea typeface="+mn-lt"/>
                <a:cs typeface="+mn-lt"/>
              </a:rPr>
              <a:t>1</a:t>
            </a:r>
            <a:r>
              <a:rPr lang="en-US" sz="2400" dirty="0">
                <a:ea typeface="+mn-lt"/>
                <a:cs typeface="+mn-lt"/>
              </a:rPr>
              <a:t>, Ben Yusuf</a:t>
            </a:r>
            <a:r>
              <a:rPr lang="en-US" sz="2400" baseline="30000" dirty="0">
                <a:cs typeface="Arial" panose="020B0604020202020204"/>
              </a:rPr>
              <a:t>2</a:t>
            </a:r>
            <a:endParaRPr lang="en-US" dirty="0">
              <a:cs typeface="Arial" panose="020B0604020202020204"/>
            </a:endParaRPr>
          </a:p>
          <a:p>
            <a:pPr>
              <a:buFont typeface="Verdana" panose="020B0604030504040204" pitchFamily="34" charset="0"/>
              <a:buNone/>
            </a:pPr>
            <a:r>
              <a:rPr lang="en-US" sz="1800" baseline="30000" dirty="0">
                <a:cs typeface="Arial" panose="020B0604020202020204"/>
              </a:rPr>
              <a:t>1</a:t>
            </a:r>
            <a:r>
              <a:rPr lang="en-US" sz="1800" dirty="0">
                <a:cs typeface="Arial" panose="020B0604020202020204"/>
              </a:rPr>
              <a:t>Ramboll</a:t>
            </a:r>
            <a:endParaRPr lang="en-US" dirty="0">
              <a:cs typeface="Arial"/>
            </a:endParaRPr>
          </a:p>
          <a:p>
            <a:pPr>
              <a:spcBef>
                <a:spcPts val="600"/>
              </a:spcBef>
              <a:buFont typeface="Verdana" panose="020B0604030504040204" pitchFamily="34" charset="0"/>
              <a:buNone/>
            </a:pPr>
            <a:r>
              <a:rPr lang="en-US" sz="1800" baseline="30000" dirty="0">
                <a:cs typeface="Arial" panose="020B0604020202020204"/>
              </a:rPr>
              <a:t>2</a:t>
            </a:r>
            <a:r>
              <a:rPr lang="en-US" sz="1800" dirty="0">
                <a:cs typeface="Arial" panose="020B0604020202020204"/>
              </a:rPr>
              <a:t>Texas Commission on Environmental Quality</a:t>
            </a:r>
          </a:p>
        </p:txBody>
      </p:sp>
      <p:pic>
        <p:nvPicPr>
          <p:cNvPr id="9" name="Picture 8" descr="TCEQ Logo">
            <a:extLst>
              <a:ext uri="{FF2B5EF4-FFF2-40B4-BE49-F238E27FC236}">
                <a16:creationId xmlns:a16="http://schemas.microsoft.com/office/drawing/2014/main" id="{6D81047A-00B3-B485-A77C-4520E5CE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14" y="5848026"/>
            <a:ext cx="2739156" cy="484475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236816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82C571-0D14-03CE-ADED-F5F4862C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1393486" cy="748800"/>
          </a:xfrm>
        </p:spPr>
        <p:txBody>
          <a:bodyPr/>
          <a:lstStyle/>
          <a:p>
            <a:r>
              <a:rPr lang="en-US" b="1" dirty="0"/>
              <a:t>April 2019 </a:t>
            </a:r>
            <a:r>
              <a:rPr lang="en-US" b="1" dirty="0" err="1"/>
              <a:t>CAMx</a:t>
            </a:r>
            <a:r>
              <a:rPr lang="en-US" b="1" dirty="0"/>
              <a:t> Ozone Time Series at Camp </a:t>
            </a:r>
            <a:r>
              <a:rPr lang="en-US" b="1" dirty="0" err="1"/>
              <a:t>Bullis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A3DCF-4713-C96C-04BE-2C90863254F6}"/>
              </a:ext>
            </a:extLst>
          </p:cNvPr>
          <p:cNvSpPr txBox="1"/>
          <p:nvPr/>
        </p:nvSpPr>
        <p:spPr>
          <a:xfrm>
            <a:off x="372058" y="1125021"/>
            <a:ext cx="261937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Key dates</a:t>
            </a:r>
          </a:p>
          <a:p>
            <a:r>
              <a:rPr lang="en-US" sz="1600" dirty="0">
                <a:solidFill>
                  <a:schemeClr val="tx2"/>
                </a:solidFill>
              </a:rPr>
              <a:t>(FINN over-predicts in TCEQ’s modeling):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Apr 6-7,13,23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4B00937-6BEF-41B9-149A-6928B41EB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68" y="960539"/>
            <a:ext cx="8861859" cy="5668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A805A7-D2CF-5F58-FC48-94BB2732DD73}"/>
              </a:ext>
            </a:extLst>
          </p:cNvPr>
          <p:cNvSpPr>
            <a:spLocks/>
          </p:cNvSpPr>
          <p:nvPr/>
        </p:nvSpPr>
        <p:spPr>
          <a:xfrm>
            <a:off x="3331070" y="1915685"/>
            <a:ext cx="677050" cy="4141322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96C5B-2381-2602-051E-E9D7C62B0623}"/>
              </a:ext>
            </a:extLst>
          </p:cNvPr>
          <p:cNvSpPr>
            <a:spLocks/>
          </p:cNvSpPr>
          <p:nvPr/>
        </p:nvSpPr>
        <p:spPr>
          <a:xfrm>
            <a:off x="5680260" y="1914019"/>
            <a:ext cx="329184" cy="4142988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6D03CD-4812-2D9C-C245-2D1D4AC55870}"/>
              </a:ext>
            </a:extLst>
          </p:cNvPr>
          <p:cNvSpPr>
            <a:spLocks/>
          </p:cNvSpPr>
          <p:nvPr/>
        </p:nvSpPr>
        <p:spPr>
          <a:xfrm>
            <a:off x="9016831" y="1914019"/>
            <a:ext cx="329184" cy="4142988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dirty="0" err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8F0AD5-03CE-BC7D-EB28-06F45858348D}"/>
              </a:ext>
            </a:extLst>
          </p:cNvPr>
          <p:cNvGrpSpPr/>
          <p:nvPr/>
        </p:nvGrpSpPr>
        <p:grpSpPr>
          <a:xfrm>
            <a:off x="367836" y="5132320"/>
            <a:ext cx="1417336" cy="1330886"/>
            <a:chOff x="387002" y="2228008"/>
            <a:chExt cx="1417336" cy="13308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5E1F33-FE31-BBF8-B848-D638FC94D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08" t="1279" r="1512" b="2092"/>
            <a:stretch/>
          </p:blipFill>
          <p:spPr>
            <a:xfrm>
              <a:off x="387002" y="2228008"/>
              <a:ext cx="1417336" cy="133088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FA005C-77C9-2BAE-B683-151D735401EA}"/>
                </a:ext>
              </a:extLst>
            </p:cNvPr>
            <p:cNvSpPr/>
            <p:nvPr/>
          </p:nvSpPr>
          <p:spPr>
            <a:xfrm>
              <a:off x="1212517" y="3071733"/>
              <a:ext cx="97191" cy="762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US" sz="2000" dirty="0" err="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B579F9-6B4C-1826-1ABC-197B6C26E879}"/>
              </a:ext>
            </a:extLst>
          </p:cNvPr>
          <p:cNvGrpSpPr/>
          <p:nvPr/>
        </p:nvGrpSpPr>
        <p:grpSpPr>
          <a:xfrm>
            <a:off x="367181" y="2200019"/>
            <a:ext cx="2473927" cy="2765377"/>
            <a:chOff x="372058" y="3639023"/>
            <a:chExt cx="2473927" cy="27653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51849-8A4C-83B1-1050-EEEDE959E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94" r="15343" b="11160"/>
            <a:stretch/>
          </p:blipFill>
          <p:spPr>
            <a:xfrm>
              <a:off x="372058" y="3639023"/>
              <a:ext cx="2473927" cy="2765377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C679DC-9804-E1A0-EE0E-F1ED21133540}"/>
                </a:ext>
              </a:extLst>
            </p:cNvPr>
            <p:cNvSpPr txBox="1"/>
            <p:nvPr/>
          </p:nvSpPr>
          <p:spPr>
            <a:xfrm>
              <a:off x="1243948" y="3685131"/>
              <a:ext cx="109220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</a:rPr>
                <a:t>Camp </a:t>
              </a:r>
              <a:r>
                <a:rPr lang="en-US" sz="1200" b="1" dirty="0" err="1">
                  <a:solidFill>
                    <a:schemeClr val="tx2"/>
                  </a:solidFill>
                </a:rPr>
                <a:t>Bullis</a:t>
              </a:r>
              <a:r>
                <a:rPr lang="en-US" sz="1200" b="1" dirty="0">
                  <a:solidFill>
                    <a:schemeClr val="tx2"/>
                  </a:solidFill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tx2"/>
                  </a:solidFill>
                </a:rPr>
                <a:t>(BOER)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F4B04D-02C4-6046-6DA3-0BC15B85C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419" y="3937515"/>
              <a:ext cx="73152" cy="73152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US" sz="20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14895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B0A56A3-32A5-969E-82BB-CF55A60E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 b="1" dirty="0"/>
              <a:t>Next Steps	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ECB5A1-2E8D-819C-3BAF-AB36BAFE6705}"/>
              </a:ext>
            </a:extLst>
          </p:cNvPr>
          <p:cNvSpPr txBox="1">
            <a:spLocks/>
          </p:cNvSpPr>
          <p:nvPr/>
        </p:nvSpPr>
        <p:spPr>
          <a:xfrm>
            <a:off x="798512" y="1343025"/>
            <a:ext cx="10588625" cy="3971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Model additional seasons and years using all available FEIs</a:t>
            </a:r>
          </a:p>
          <a:p>
            <a:pPr marL="251460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Investigate performance of vertical plume rise and temporal allocation schemes for fires near monitors</a:t>
            </a:r>
          </a:p>
          <a:p>
            <a:pPr marL="251460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Ramboll is continuing development of FEI processor</a:t>
            </a:r>
            <a:endParaRPr lang="en-US" sz="1800" strike="sngStrik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47700" lvl="1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Annual 2021 simulation focused on Western U.S.</a:t>
            </a:r>
          </a:p>
          <a:p>
            <a:pPr marL="647700" lvl="1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Updates to incorporate new RAVE FEI</a:t>
            </a:r>
          </a:p>
          <a:p>
            <a:pPr marL="647700" lvl="1" indent="-251460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CAMx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updates to treat semi-volatility of primary PM</a:t>
            </a:r>
            <a:r>
              <a:rPr lang="en-US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2.5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emissions from fires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F9CB2-4FC0-836F-8045-C91A8B690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" t="21843" r="5435" b="5430"/>
          <a:stretch/>
        </p:blipFill>
        <p:spPr>
          <a:xfrm>
            <a:off x="1193163" y="3611880"/>
            <a:ext cx="9037321" cy="297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88183-C873-E3EC-683B-310F11F4BFEF}"/>
              </a:ext>
            </a:extLst>
          </p:cNvPr>
          <p:cNvSpPr txBox="1"/>
          <p:nvPr/>
        </p:nvSpPr>
        <p:spPr>
          <a:xfrm>
            <a:off x="1463040" y="6583680"/>
            <a:ext cx="93192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https://sites.google.com/view/rave-emission/about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05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FD2-5B3D-4B08-9686-2EBADD55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1325563"/>
          </a:xfrm>
        </p:spPr>
        <p:txBody>
          <a:bodyPr lIns="91440" tIns="45720" rIns="91440" bIns="45720" anchor="t"/>
          <a:lstStyle/>
          <a:p>
            <a:r>
              <a:rPr lang="en-US" b="1" dirty="0">
                <a:cs typeface="Arial"/>
              </a:rPr>
              <a:t>Questions?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50EFBA-68B6-417C-ACD2-AB81B5E31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544" y="2108462"/>
            <a:ext cx="9426633" cy="332948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Contact: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Jeremiah Johnson </a:t>
            </a:r>
            <a:r>
              <a:rPr lang="en-US" sz="1800" dirty="0">
                <a:hlinkClick r:id="rId3"/>
              </a:rPr>
              <a:t>JJ</a:t>
            </a:r>
            <a:r>
              <a:rPr lang="en-US" sz="1800" dirty="0">
                <a:hlinkClick r:id="rId4"/>
              </a:rPr>
              <a:t>ohnson@ramboll.com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41DFA-280E-4FBD-8299-D6D4FD870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62" y="2108462"/>
            <a:ext cx="2746525" cy="41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393796F-9570-1897-2184-99B92E50BD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3" progId="TCLayout.ActiveDocument.1">
                  <p:embed/>
                </p:oleObj>
              </mc:Choice>
              <mc:Fallback>
                <p:oleObj name="think-cell Slide" r:id="rId3" imgW="532" imgH="53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93796F-9570-1897-2184-99B92E50B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26E3B387-EDFA-BC8D-629D-669103FB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Extra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5259B-07BA-EC17-FC0A-311DFAA963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3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2DF11-5103-5BC3-2083-7A853265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3846BF-0D09-CB16-25A7-55A14DA6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22" y="248123"/>
            <a:ext cx="10586173" cy="7953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9D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FEI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FD6673-4431-38C9-0B8E-19650240F2A0}"/>
              </a:ext>
            </a:extLst>
          </p:cNvPr>
          <p:cNvGraphicFramePr>
            <a:graphicFrameLocks noGrp="1"/>
          </p:cNvGraphicFramePr>
          <p:nvPr/>
        </p:nvGraphicFramePr>
        <p:xfrm>
          <a:off x="73333" y="854766"/>
          <a:ext cx="12034604" cy="5357439"/>
        </p:xfrm>
        <a:graphic>
          <a:graphicData uri="http://schemas.openxmlformats.org/drawingml/2006/table">
            <a:tbl>
              <a:tblPr firstRow="1" firstCol="1" bandRow="1"/>
              <a:tblGrid>
                <a:gridCol w="1019443">
                  <a:extLst>
                    <a:ext uri="{9D8B030D-6E8A-4147-A177-3AD203B41FA5}">
                      <a16:colId xmlns:a16="http://schemas.microsoft.com/office/drawing/2014/main" val="1637160532"/>
                    </a:ext>
                  </a:extLst>
                </a:gridCol>
                <a:gridCol w="1271877">
                  <a:extLst>
                    <a:ext uri="{9D8B030D-6E8A-4147-A177-3AD203B41FA5}">
                      <a16:colId xmlns:a16="http://schemas.microsoft.com/office/drawing/2014/main" val="280374374"/>
                    </a:ext>
                  </a:extLst>
                </a:gridCol>
                <a:gridCol w="1398093">
                  <a:extLst>
                    <a:ext uri="{9D8B030D-6E8A-4147-A177-3AD203B41FA5}">
                      <a16:colId xmlns:a16="http://schemas.microsoft.com/office/drawing/2014/main" val="1189986349"/>
                    </a:ext>
                  </a:extLst>
                </a:gridCol>
                <a:gridCol w="1308027">
                  <a:extLst>
                    <a:ext uri="{9D8B030D-6E8A-4147-A177-3AD203B41FA5}">
                      <a16:colId xmlns:a16="http://schemas.microsoft.com/office/drawing/2014/main" val="3159827723"/>
                    </a:ext>
                  </a:extLst>
                </a:gridCol>
                <a:gridCol w="1200135">
                  <a:extLst>
                    <a:ext uri="{9D8B030D-6E8A-4147-A177-3AD203B41FA5}">
                      <a16:colId xmlns:a16="http://schemas.microsoft.com/office/drawing/2014/main" val="3941512668"/>
                    </a:ext>
                  </a:extLst>
                </a:gridCol>
                <a:gridCol w="2491962">
                  <a:extLst>
                    <a:ext uri="{9D8B030D-6E8A-4147-A177-3AD203B41FA5}">
                      <a16:colId xmlns:a16="http://schemas.microsoft.com/office/drawing/2014/main" val="3121499156"/>
                    </a:ext>
                  </a:extLst>
                </a:gridCol>
                <a:gridCol w="1598342">
                  <a:extLst>
                    <a:ext uri="{9D8B030D-6E8A-4147-A177-3AD203B41FA5}">
                      <a16:colId xmlns:a16="http://schemas.microsoft.com/office/drawing/2014/main" val="3834321948"/>
                    </a:ext>
                  </a:extLst>
                </a:gridCol>
                <a:gridCol w="1746725">
                  <a:extLst>
                    <a:ext uri="{9D8B030D-6E8A-4147-A177-3AD203B41FA5}">
                      <a16:colId xmlns:a16="http://schemas.microsoft.com/office/drawing/2014/main" val="3961934448"/>
                    </a:ext>
                  </a:extLst>
                </a:gridCol>
              </a:tblGrid>
              <a:tr h="49860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FEI</a:t>
                      </a:r>
                      <a:endParaRPr lang="en-US" sz="1400" b="1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Resolution</a:t>
                      </a:r>
                      <a:endParaRPr lang="en-US" sz="1400" b="1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Timeframe</a:t>
                      </a:r>
                      <a:endParaRPr lang="en-US" sz="1400" b="1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400" b="1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Approach</a:t>
                      </a:r>
                      <a:endParaRPr lang="en-US" sz="1400" b="1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Burned Area/FRP Methodology</a:t>
                      </a:r>
                      <a:endParaRPr lang="en-US" sz="1400" b="1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Emissions Species</a:t>
                      </a:r>
                      <a:endParaRPr lang="en-US" sz="1400" b="1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Modeling Applications</a:t>
                      </a:r>
                      <a:endParaRPr lang="en-US" sz="1400" b="1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35227"/>
                  </a:ext>
                </a:extLst>
              </a:tr>
              <a:tr h="1618942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FINN2.5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km</a:t>
                      </a:r>
                      <a:r>
                        <a:rPr lang="en-US" sz="14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(text product) and 0.1°×0.1° (gridded product)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2002–2021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Daily through 2021; previous calendar year available each July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Burned area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Estimated by active MODIS and VIIRS fire counts: 0.75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 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14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for savanna at each fire pixel, 1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 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14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for other types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VOC, CO, SO2, NH3, OC, PM</a:t>
                      </a:r>
                      <a:r>
                        <a:rPr lang="en-US" sz="1400" baseline="-25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FINN1.0: TCEQ NRTEEM (2017-2020); WACCM real time forecasts FINN2.2: TCEQ 2019 SIP modeling platform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714879"/>
                  </a:ext>
                </a:extLst>
              </a:tr>
              <a:tr h="498601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GFAS1.2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0.1°×0.1°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2003–present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Daily with 24-hour lag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FRP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MODIS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VOC, CO, SO2, NH3, OC, BC, PM</a:t>
                      </a:r>
                      <a:r>
                        <a:rPr lang="en-US" sz="1400" baseline="-25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CAMS C-IFS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151459"/>
                  </a:ext>
                </a:extLst>
              </a:tr>
              <a:tr h="498601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QFED2.5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0.1°×0.1°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2000–Present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Daily with 1-month lag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FRP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MODIS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VOC, CO, SO2, OC, BC, PM</a:t>
                      </a:r>
                      <a:r>
                        <a:rPr lang="en-US" sz="1400" baseline="-25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GEOS-Chem; CAM-chem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817826"/>
                  </a:ext>
                </a:extLst>
              </a:tr>
              <a:tr h="996528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FEER1.0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0.1°×0.1°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2003–Present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Daily with 1-month lag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FRP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From GFASv1.2 (Kaiser et al., 2012)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VOC, CO, SO2, NH3, OC, BC, PM</a:t>
                      </a:r>
                      <a:r>
                        <a:rPr lang="en-US" sz="14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Fire research; climate impacts; Northern Sub-Saharan research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434861"/>
                  </a:ext>
                </a:extLst>
              </a:tr>
              <a:tr h="623083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RAVE1.0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0.03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0.03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over North America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2021–Present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Hourly with 24-hour lag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FRP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GOES, VIIRS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total VOC, CO, SO2, NH3, OC, BC, PM</a:t>
                      </a:r>
                      <a:r>
                        <a:rPr lang="en-US" sz="1400" baseline="-250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HRRR-Smoke; CMAQ; WRF-Chem</a:t>
                      </a:r>
                    </a:p>
                  </a:txBody>
                  <a:tcPr marL="8888" marR="88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98651"/>
                  </a:ext>
                </a:extLst>
              </a:tr>
              <a:tr h="623083"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BlueSky via EPA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Data source dependent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Every year through 2020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Hourly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Burned area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MODIS, HMS, other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NOx, VOC, CO, SO2, NH3, OC, BC, PM</a:t>
                      </a:r>
                      <a:r>
                        <a:rPr lang="en-US" sz="14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EPA NEI modeling platform</a:t>
                      </a:r>
                    </a:p>
                  </a:txBody>
                  <a:tcPr marL="36821" marR="36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704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76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F317-2B7F-3B0E-978E-2D6C49B3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48" y="392706"/>
            <a:ext cx="9426633" cy="1325563"/>
          </a:xfrm>
        </p:spPr>
        <p:txBody>
          <a:bodyPr/>
          <a:lstStyle/>
          <a:p>
            <a:r>
              <a:rPr lang="en-US" b="1" dirty="0"/>
              <a:t>RAVE FEI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93EA7-E6D4-A0B6-36C1-36A8CEC88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34" y="1214085"/>
            <a:ext cx="4639188" cy="4814381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Substantial increase in spatial (0.03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vs. 0.1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 and temporal (hourly vs. daily) resolution compared to other FEIs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Inclusion of 5-min GOES FRP should help better capture diurnal variation in fire intensity/emissions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RAVE extent does not include entirety of EPA 36US3 domain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Need to “stitch” emissions from another FEI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No individual VOC species provided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Landcover-dependent VOC split factors available from FINN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B299FA-FC35-A931-61E6-BE428E49895A}"/>
              </a:ext>
            </a:extLst>
          </p:cNvPr>
          <p:cNvGrpSpPr/>
          <p:nvPr/>
        </p:nvGrpSpPr>
        <p:grpSpPr>
          <a:xfrm>
            <a:off x="5657841" y="1230881"/>
            <a:ext cx="5958021" cy="4530946"/>
            <a:chOff x="5656946" y="1497866"/>
            <a:chExt cx="5959400" cy="45319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026B07-6439-4093-6FA0-FE5BD5811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9" r="3464"/>
            <a:stretch/>
          </p:blipFill>
          <p:spPr>
            <a:xfrm>
              <a:off x="5656946" y="1497866"/>
              <a:ext cx="5959400" cy="4531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B9FD5F-80F3-7776-DAA7-EBCFCBEC2C8A}"/>
                </a:ext>
              </a:extLst>
            </p:cNvPr>
            <p:cNvSpPr txBox="1"/>
            <p:nvPr/>
          </p:nvSpPr>
          <p:spPr bwMode="auto">
            <a:xfrm>
              <a:off x="8117533" y="5153797"/>
              <a:ext cx="14001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457109" eaLnBrk="0" fontAlgn="base" hangingPunct="0">
                <a:spcBef>
                  <a:spcPct val="0"/>
                </a:spcBef>
              </a:pPr>
              <a:r>
                <a:rPr lang="en-US" b="1" dirty="0">
                  <a:solidFill>
                    <a:srgbClr val="D37D19"/>
                  </a:solidFill>
                  <a:latin typeface="Verdana"/>
                  <a:ea typeface="Verdana" pitchFamily="34" charset="0"/>
                  <a:cs typeface="Verdana" pitchFamily="34" charset="0"/>
                </a:rPr>
                <a:t>RAVE FEI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A6B1B5-C2D5-3EC1-E4E4-49801F028809}"/>
                </a:ext>
              </a:extLst>
            </p:cNvPr>
            <p:cNvSpPr txBox="1"/>
            <p:nvPr/>
          </p:nvSpPr>
          <p:spPr bwMode="auto">
            <a:xfrm>
              <a:off x="5873124" y="5430796"/>
              <a:ext cx="21303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457109" eaLnBrk="0" fontAlgn="base" hangingPunct="0">
                <a:spcBef>
                  <a:spcPct val="0"/>
                </a:spcBef>
              </a:pPr>
              <a:r>
                <a:rPr lang="en-US" b="1" dirty="0">
                  <a:solidFill>
                    <a:srgbClr val="FF0000"/>
                  </a:solidFill>
                  <a:latin typeface="Verdana"/>
                  <a:ea typeface="Verdana" pitchFamily="34" charset="0"/>
                  <a:cs typeface="Verdana" pitchFamily="34" charset="0"/>
                </a:rPr>
                <a:t>36US3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9D1FF6-928A-3D77-265B-2E718B317E5C}"/>
                </a:ext>
              </a:extLst>
            </p:cNvPr>
            <p:cNvSpPr txBox="1"/>
            <p:nvPr/>
          </p:nvSpPr>
          <p:spPr bwMode="auto">
            <a:xfrm>
              <a:off x="9129584" y="4668916"/>
              <a:ext cx="17430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457109" eaLnBrk="0" fontAlgn="base" hangingPunct="0">
                <a:spcBef>
                  <a:spcPct val="0"/>
                </a:spcBef>
              </a:pPr>
              <a:r>
                <a:rPr lang="en-US" b="1" dirty="0">
                  <a:solidFill>
                    <a:srgbClr val="03F804"/>
                  </a:solidFill>
                  <a:latin typeface="Verdana"/>
                  <a:ea typeface="Verdana" pitchFamily="34" charset="0"/>
                  <a:cs typeface="Verdana" pitchFamily="34" charset="0"/>
                </a:rPr>
                <a:t>12US2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42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FD2-5B3D-4B08-9686-2EBADD55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729671"/>
          </a:xfrm>
        </p:spPr>
        <p:txBody>
          <a:bodyPr lIns="91440" tIns="45720" rIns="91440" bIns="45720" anchor="t"/>
          <a:lstStyle/>
          <a:p>
            <a:r>
              <a:rPr lang="en-GB" b="1" dirty="0"/>
              <a:t>Motivation</a:t>
            </a:r>
            <a:endParaRPr lang="en-US" b="1" dirty="0">
              <a:cs typeface="Arial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D47FB1E-58C2-407C-872A-CDC2FBF716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351888"/>
              </p:ext>
            </p:extLst>
          </p:nvPr>
        </p:nvGraphicFramePr>
        <p:xfrm>
          <a:off x="4754880" y="1188720"/>
          <a:ext cx="6928613" cy="5152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4" descr="A Wall of Smoke on the U.S. West Coast">
            <a:extLst>
              <a:ext uri="{FF2B5EF4-FFF2-40B4-BE49-F238E27FC236}">
                <a16:creationId xmlns:a16="http://schemas.microsoft.com/office/drawing/2014/main" id="{2C71A1E0-DFA9-4A2F-BE1B-F760F684B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43" y="1984023"/>
            <a:ext cx="425196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E7BBB4-9BE4-4CE1-8127-D43645333DE4}"/>
              </a:ext>
            </a:extLst>
          </p:cNvPr>
          <p:cNvPicPr/>
          <p:nvPr/>
        </p:nvPicPr>
        <p:blipFill rotWithShape="1">
          <a:blip r:embed="rId8"/>
          <a:srcRect l="23831" t="27097" r="41480" b="64153"/>
          <a:stretch/>
        </p:blipFill>
        <p:spPr bwMode="auto">
          <a:xfrm>
            <a:off x="288187" y="1124810"/>
            <a:ext cx="4166108" cy="64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C6E22-DEF7-4C4D-81E1-2F684AC8C20C}"/>
              </a:ext>
            </a:extLst>
          </p:cNvPr>
          <p:cNvSpPr txBox="1"/>
          <p:nvPr/>
        </p:nvSpPr>
        <p:spPr>
          <a:xfrm>
            <a:off x="326366" y="6235983"/>
            <a:ext cx="3179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9"/>
              </a:rPr>
              <a:t>ABC News</a:t>
            </a:r>
            <a:r>
              <a:rPr lang="en-US" sz="1200" dirty="0"/>
              <a:t>, October 3,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19620-FDF2-4063-9C6C-F040469413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06" t="36712" r="43792" b="61543"/>
          <a:stretch/>
        </p:blipFill>
        <p:spPr bwMode="auto">
          <a:xfrm>
            <a:off x="366500" y="1770387"/>
            <a:ext cx="4348247" cy="134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247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FD2-5B3D-4B08-9686-2EBADD55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729671"/>
          </a:xfrm>
        </p:spPr>
        <p:txBody>
          <a:bodyPr lIns="91440" tIns="45720" rIns="91440" bIns="45720" anchor="t"/>
          <a:lstStyle/>
          <a:p>
            <a:r>
              <a:rPr lang="en-GB" b="1" dirty="0"/>
              <a:t>Available Fire Inventories</a:t>
            </a:r>
            <a:endParaRPr lang="en-US" b="1" dirty="0"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8F07F6-BDB7-4CD6-B9C5-C06117498916}"/>
              </a:ext>
            </a:extLst>
          </p:cNvPr>
          <p:cNvSpPr/>
          <p:nvPr/>
        </p:nvSpPr>
        <p:spPr>
          <a:xfrm>
            <a:off x="1207724" y="1820021"/>
            <a:ext cx="3862643" cy="368416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9" descr="Satellite">
            <a:extLst>
              <a:ext uri="{FF2B5EF4-FFF2-40B4-BE49-F238E27FC236}">
                <a16:creationId xmlns:a16="http://schemas.microsoft.com/office/drawing/2014/main" id="{0383BE89-C57A-489B-AC6F-842C12555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109543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00690-5DF9-4DF5-990A-934EB76F74E2}"/>
              </a:ext>
            </a:extLst>
          </p:cNvPr>
          <p:cNvSpPr txBox="1"/>
          <p:nvPr/>
        </p:nvSpPr>
        <p:spPr bwMode="auto">
          <a:xfrm>
            <a:off x="1386596" y="4513842"/>
            <a:ext cx="364277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  <a:t>Area burned         </a:t>
            </a:r>
          </a:p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lang="en-US" sz="2000" spc="0" dirty="0"/>
              <a:t>LC-specific biomass loading and EFs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itchFamily="34" charset="0"/>
                <a:cs typeface="Verdana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A4F7B7-87DB-4E48-B815-84E61C153644}"/>
              </a:ext>
            </a:extLst>
          </p:cNvPr>
          <p:cNvSpPr/>
          <p:nvPr/>
        </p:nvSpPr>
        <p:spPr>
          <a:xfrm>
            <a:off x="2048541" y="1293258"/>
            <a:ext cx="2318891" cy="61457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Burned areas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B3E34-5EEF-48BC-A5D1-4CA3A3D20A83}"/>
              </a:ext>
            </a:extLst>
          </p:cNvPr>
          <p:cNvSpPr txBox="1"/>
          <p:nvPr/>
        </p:nvSpPr>
        <p:spPr bwMode="auto">
          <a:xfrm>
            <a:off x="1863609" y="5525915"/>
            <a:ext cx="3422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FINN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 GFED, BlueSky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B3EDCB-4C5E-4FC7-8625-ECC597F7756E}"/>
              </a:ext>
            </a:extLst>
          </p:cNvPr>
          <p:cNvSpPr/>
          <p:nvPr/>
        </p:nvSpPr>
        <p:spPr>
          <a:xfrm>
            <a:off x="6219822" y="1812002"/>
            <a:ext cx="3953325" cy="368416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54280C4-4A17-4AA2-ACF0-468222069BD3}"/>
              </a:ext>
            </a:extLst>
          </p:cNvPr>
          <p:cNvSpPr/>
          <p:nvPr/>
        </p:nvSpPr>
        <p:spPr>
          <a:xfrm>
            <a:off x="6747628" y="1293258"/>
            <a:ext cx="2915225" cy="61457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Fire Radiative 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FF9D7F-C1C5-4182-8708-3BDA08503840}"/>
              </a:ext>
            </a:extLst>
          </p:cNvPr>
          <p:cNvSpPr txBox="1"/>
          <p:nvPr/>
        </p:nvSpPr>
        <p:spPr bwMode="auto">
          <a:xfrm>
            <a:off x="6542681" y="5504186"/>
            <a:ext cx="43112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GFAS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QFED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FEER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RAVE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 FLAMBE,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GBBEPx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, IS4FIRES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B55ED0-F33E-4405-B13E-F5C93BC1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09" y="1931737"/>
            <a:ext cx="2552697" cy="2382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AA5BBC-EF5B-44E4-AF18-9CBD802D0F98}"/>
              </a:ext>
            </a:extLst>
          </p:cNvPr>
          <p:cNvSpPr txBox="1"/>
          <p:nvPr/>
        </p:nvSpPr>
        <p:spPr bwMode="auto">
          <a:xfrm>
            <a:off x="6268221" y="4300959"/>
            <a:ext cx="39081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z="1000" spc="0" dirty="0"/>
              <a:t>Source: </a:t>
            </a:r>
            <a:r>
              <a:rPr lang="en-US" sz="1000" spc="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https://wildfire.geog.kcl.ac.uk/products-and-data/</a:t>
            </a:r>
            <a:r>
              <a:rPr lang="en-US" sz="1000" spc="0" dirty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AEC88-EE75-4EA8-A508-03A4ABD9A5E7}"/>
              </a:ext>
            </a:extLst>
          </p:cNvPr>
          <p:cNvSpPr txBox="1"/>
          <p:nvPr/>
        </p:nvSpPr>
        <p:spPr bwMode="auto">
          <a:xfrm>
            <a:off x="6559724" y="4513842"/>
            <a:ext cx="33251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Thermal anomalies</a:t>
            </a:r>
          </a:p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lang="en-US" sz="2000" dirty="0">
                <a:latin typeface="+mj-lt"/>
                <a:ea typeface="Verdana" pitchFamily="34" charset="0"/>
                <a:cs typeface="Verdana" pitchFamily="34" charset="0"/>
              </a:rPr>
              <a:t>LC-specific dry matter </a:t>
            </a:r>
          </a:p>
          <a:p>
            <a:pPr marR="0" algn="ctr" defTabSz="457200" rtl="0" eaLnBrk="0" fontAlgn="base" latinLnBrk="0" hangingPunct="0">
              <a:spcBef>
                <a:spcPct val="0"/>
              </a:spcBef>
              <a:buClrTx/>
              <a:buSzTx/>
              <a:tabLst/>
            </a:pPr>
            <a:r>
              <a:rPr lang="en-US" sz="2000" dirty="0">
                <a:latin typeface="+mj-lt"/>
                <a:ea typeface="Verdana" pitchFamily="34" charset="0"/>
                <a:cs typeface="Verdana" pitchFamily="34" charset="0"/>
              </a:rPr>
              <a:t>combustion rates and EFs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D6B5C-3185-43DA-A428-E73510131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08"/>
          <a:stretch/>
        </p:blipFill>
        <p:spPr>
          <a:xfrm>
            <a:off x="2133606" y="1961272"/>
            <a:ext cx="2192345" cy="23011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98B4C6-F2C7-496B-B02B-6B0E3B2E8A13}"/>
              </a:ext>
            </a:extLst>
          </p:cNvPr>
          <p:cNvSpPr txBox="1"/>
          <p:nvPr/>
        </p:nvSpPr>
        <p:spPr bwMode="auto">
          <a:xfrm>
            <a:off x="1929590" y="4300959"/>
            <a:ext cx="255679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z="1000" spc="0" dirty="0"/>
              <a:t>Source: </a:t>
            </a:r>
            <a:r>
              <a:rPr lang="en-US" sz="1000" spc="0" dirty="0">
                <a:hlinkClick r:id="rId7"/>
              </a:rPr>
              <a:t>NASA Disasters Mapping Portal</a:t>
            </a:r>
            <a:endParaRPr lang="en-US" sz="1000" spc="0" dirty="0"/>
          </a:p>
        </p:txBody>
      </p:sp>
    </p:spTree>
    <p:extLst>
      <p:ext uri="{BB962C8B-B14F-4D97-AF65-F5344CB8AC3E}">
        <p14:creationId xmlns:p14="http://schemas.microsoft.com/office/powerpoint/2010/main" val="372632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FD2-5B3D-4B08-9686-2EBADD55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729671"/>
          </a:xfrm>
        </p:spPr>
        <p:txBody>
          <a:bodyPr lIns="91440" tIns="45720" rIns="91440" bIns="45720" anchor="t"/>
          <a:lstStyle/>
          <a:p>
            <a:r>
              <a:rPr lang="en-GB" b="1" dirty="0">
                <a:cs typeface="Arial"/>
              </a:rPr>
              <a:t>Ramboll’s FEI Processor</a:t>
            </a:r>
            <a:endParaRPr lang="en-US" b="1" dirty="0">
              <a:cs typeface="Arial"/>
            </a:endParaRPr>
          </a:p>
        </p:txBody>
      </p:sp>
      <p:sp>
        <p:nvSpPr>
          <p:cNvPr id="19" name="Freeform: Shape 6">
            <a:extLst>
              <a:ext uri="{FF2B5EF4-FFF2-40B4-BE49-F238E27FC236}">
                <a16:creationId xmlns:a16="http://schemas.microsoft.com/office/drawing/2014/main" id="{392B66F9-CD32-47E6-93A3-1F3F64308071}"/>
              </a:ext>
            </a:extLst>
          </p:cNvPr>
          <p:cNvSpPr/>
          <p:nvPr/>
        </p:nvSpPr>
        <p:spPr>
          <a:xfrm>
            <a:off x="580499" y="1524000"/>
            <a:ext cx="7385539" cy="3443395"/>
          </a:xfrm>
          <a:prstGeom prst="roundRect">
            <a:avLst>
              <a:gd name="adj" fmla="val 6712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2880" tIns="86278" rIns="86278" bIns="86278" numCol="1" spcCol="1270" anchor="ctr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Python-based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tool that: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Re-grids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emissions to target modeling domain projection/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resolution</a:t>
            </a:r>
            <a:endParaRPr lang="en-US" strike="sngStrik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Speciates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CB6 or CB7 chemistry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mechanisms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Temporally and vertically allocates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emissions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Implemented for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 global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FEIs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Other global FEIs can be added in the future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Output formatted as netCDF-4 w/ compression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efficiency (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CAMx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only for now)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3C1BC-E837-4D53-9C5C-22230D479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43" y="1524000"/>
            <a:ext cx="3648456" cy="24277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F26DE8-C0A6-4FE6-8E9B-ADCC3446747F}"/>
              </a:ext>
            </a:extLst>
          </p:cNvPr>
          <p:cNvSpPr txBox="1"/>
          <p:nvPr/>
        </p:nvSpPr>
        <p:spPr>
          <a:xfrm>
            <a:off x="8213043" y="3951732"/>
            <a:ext cx="32430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By U.S. Department of Defense Current Photos - 110426-F-RM405-451,</a:t>
            </a:r>
          </a:p>
          <a:p>
            <a:r>
              <a:rPr lang="en-US" sz="1200" dirty="0"/>
              <a:t>Public Domain, </a:t>
            </a:r>
            <a:r>
              <a:rPr lang="en-US" sz="1200" dirty="0">
                <a:hlinkClick r:id="rId3"/>
              </a:rPr>
              <a:t>https://commons.wikimedia.org/w/index.php?curid=51091038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64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51B59E41-7498-4C09-0970-ADAB71840E82}"/>
              </a:ext>
            </a:extLst>
          </p:cNvPr>
          <p:cNvSpPr txBox="1">
            <a:spLocks/>
          </p:cNvSpPr>
          <p:nvPr/>
        </p:nvSpPr>
        <p:spPr>
          <a:xfrm>
            <a:off x="798514" y="453600"/>
            <a:ext cx="10588624" cy="74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875C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</a:rPr>
              <a:t>Updates to FEI Processor in 2023</a:t>
            </a:r>
          </a:p>
        </p:txBody>
      </p:sp>
      <p:sp>
        <p:nvSpPr>
          <p:cNvPr id="45" name="Content Placeholder 6">
            <a:extLst>
              <a:ext uri="{FF2B5EF4-FFF2-40B4-BE49-F238E27FC236}">
                <a16:creationId xmlns:a16="http://schemas.microsoft.com/office/drawing/2014/main" id="{54EA7F28-37CE-CB55-F34F-A0BE570B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4" y="1595507"/>
            <a:ext cx="10588625" cy="4505987"/>
          </a:xfrm>
        </p:spPr>
        <p:txBody>
          <a:bodyPr/>
          <a:lstStyle/>
          <a:p>
            <a:pPr marL="251460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In 2023, Ramboll expanded the FEI tool</a:t>
            </a:r>
            <a:endParaRPr lang="en-US" sz="18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47700" lvl="1" indent="-251460"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Added 4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fire inventory (FINN2.5, GFAS1.2, QFED2.5 and </a:t>
            </a:r>
            <a:r>
              <a:rPr 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FEER1.0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647700" lvl="1" indent="-251460"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Added alternative temporal distribution (Default and </a:t>
            </a:r>
            <a:r>
              <a:rPr 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RAVE landcover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647700" lvl="1" indent="-251460"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Added alternative plume rise (PBL500 and </a:t>
            </a:r>
            <a:r>
              <a:rPr lang="en-US" sz="18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Sofiev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647700" lvl="1" indent="-251460"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Tested 4 fire inventories in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CAMx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using Texas 2019 episode</a:t>
            </a:r>
          </a:p>
          <a:p>
            <a:pPr marL="979170" lvl="2" indent="-251460">
              <a:buFont typeface="Wingdings" panose="05000000000000000000" pitchFamily="2" charset="2"/>
              <a:buChar char="§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TCEQ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CAMx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modeling showed large, frequent ozone overpredictions across Texas using FINN</a:t>
            </a:r>
          </a:p>
          <a:p>
            <a:pPr marL="979170" lvl="2" indent="-251460">
              <a:buFont typeface="Wingdings" panose="05000000000000000000" pitchFamily="2" charset="2"/>
              <a:buChar char="§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FRP-based FEIs (GFAS, QFED, and FEER) all showed substantially better ozone and PM performance compared to FINN</a:t>
            </a:r>
          </a:p>
          <a:p>
            <a:pPr marL="251460" indent="-251460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Current work includes</a:t>
            </a:r>
            <a:endParaRPr lang="en-US" sz="18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47700" lvl="1" indent="-251460"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Adding 5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fire inventory (</a:t>
            </a:r>
            <a:r>
              <a:rPr 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RAVE1.0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979170" lvl="2" indent="-251460">
              <a:buFont typeface="Wingdings" panose="05000000000000000000" pitchFamily="2" charset="2"/>
              <a:buChar char="§"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8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BFD2-5B3D-4B08-9686-2EBADD55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729671"/>
          </a:xfrm>
        </p:spPr>
        <p:txBody>
          <a:bodyPr lIns="91440" tIns="45720" rIns="91440" bIns="45720" anchor="t"/>
          <a:lstStyle/>
          <a:p>
            <a:r>
              <a:rPr lang="en-US" b="1" dirty="0"/>
              <a:t>FEI Processing Diagram</a:t>
            </a:r>
            <a:endParaRPr lang="en-US" b="1" dirty="0">
              <a:cs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DFEE0A-A983-B60D-5CD4-8F3C2AEC7FAB}"/>
              </a:ext>
            </a:extLst>
          </p:cNvPr>
          <p:cNvGrpSpPr/>
          <p:nvPr/>
        </p:nvGrpSpPr>
        <p:grpSpPr>
          <a:xfrm>
            <a:off x="309496" y="1293167"/>
            <a:ext cx="11177837" cy="4831700"/>
            <a:chOff x="309496" y="1293167"/>
            <a:chExt cx="11177837" cy="48317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87C3F7-C09B-55E4-1597-E7B6427AA66D}"/>
                </a:ext>
              </a:extLst>
            </p:cNvPr>
            <p:cNvGrpSpPr/>
            <p:nvPr/>
          </p:nvGrpSpPr>
          <p:grpSpPr>
            <a:xfrm>
              <a:off x="309496" y="1293167"/>
              <a:ext cx="11177837" cy="4825718"/>
              <a:chOff x="69466" y="801677"/>
              <a:chExt cx="11177837" cy="4825718"/>
            </a:xfrm>
          </p:grpSpPr>
          <p:sp>
            <p:nvSpPr>
              <p:cNvPr id="6" name="Flowchart: Process 5">
                <a:extLst>
                  <a:ext uri="{FF2B5EF4-FFF2-40B4-BE49-F238E27FC236}">
                    <a16:creationId xmlns:a16="http://schemas.microsoft.com/office/drawing/2014/main" id="{D533D3A5-DCA6-133C-BA9C-2E440D6E6DAC}"/>
                  </a:ext>
                </a:extLst>
              </p:cNvPr>
              <p:cNvSpPr/>
              <p:nvPr/>
            </p:nvSpPr>
            <p:spPr>
              <a:xfrm>
                <a:off x="1494683" y="5022088"/>
                <a:ext cx="868680" cy="60530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FINN2.5</a:t>
                </a:r>
              </a:p>
            </p:txBody>
          </p:sp>
          <p:sp>
            <p:nvSpPr>
              <p:cNvPr id="8" name="Flowchart: Process 7">
                <a:extLst>
                  <a:ext uri="{FF2B5EF4-FFF2-40B4-BE49-F238E27FC236}">
                    <a16:creationId xmlns:a16="http://schemas.microsoft.com/office/drawing/2014/main" id="{BFA35479-51A3-A4FB-D356-8ED25E6DE554}"/>
                  </a:ext>
                </a:extLst>
              </p:cNvPr>
              <p:cNvSpPr/>
              <p:nvPr/>
            </p:nvSpPr>
            <p:spPr>
              <a:xfrm>
                <a:off x="3383088" y="5022088"/>
                <a:ext cx="868680" cy="60530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FEER1.0</a:t>
                </a:r>
              </a:p>
            </p:txBody>
          </p:sp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D3CA9401-86B6-F57B-C09F-0D4A9C0BDE25}"/>
                  </a:ext>
                </a:extLst>
              </p:cNvPr>
              <p:cNvSpPr/>
              <p:nvPr/>
            </p:nvSpPr>
            <p:spPr>
              <a:xfrm>
                <a:off x="2408069" y="5018545"/>
                <a:ext cx="927330" cy="60530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GFAS1.2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1640B37-1D17-293E-35D7-4A8E2F7D6AF4}"/>
                  </a:ext>
                </a:extLst>
              </p:cNvPr>
              <p:cNvSpPr/>
              <p:nvPr/>
            </p:nvSpPr>
            <p:spPr>
              <a:xfrm>
                <a:off x="7074796" y="1476652"/>
                <a:ext cx="1805187" cy="605307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70AD47">
                      <a:lumMod val="43000"/>
                      <a:lumOff val="57000"/>
                    </a:srgbClr>
                  </a:gs>
                  <a:gs pos="100000">
                    <a:srgbClr val="70AD47">
                      <a:lumMod val="15000"/>
                      <a:lumOff val="8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Regridding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1F12047-B9E9-5033-6328-DBF298236C91}"/>
                  </a:ext>
                </a:extLst>
              </p:cNvPr>
              <p:cNvSpPr/>
              <p:nvPr/>
            </p:nvSpPr>
            <p:spPr>
              <a:xfrm>
                <a:off x="7074794" y="2289088"/>
                <a:ext cx="1805187" cy="605307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70AD47">
                      <a:lumMod val="40000"/>
                      <a:lumOff val="60000"/>
                    </a:srgbClr>
                  </a:gs>
                  <a:gs pos="100000">
                    <a:srgbClr val="70AD47">
                      <a:lumMod val="15000"/>
                      <a:lumOff val="8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3AA55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Speciation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B4C26D-F789-6C67-E7D1-8DB935243141}"/>
                  </a:ext>
                </a:extLst>
              </p:cNvPr>
              <p:cNvSpPr/>
              <p:nvPr/>
            </p:nvSpPr>
            <p:spPr>
              <a:xfrm>
                <a:off x="7074795" y="3107705"/>
                <a:ext cx="1805187" cy="605307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70AD47">
                      <a:lumMod val="40000"/>
                      <a:lumOff val="60000"/>
                    </a:srgbClr>
                  </a:gs>
                  <a:gs pos="100000">
                    <a:srgbClr val="70AD47">
                      <a:lumMod val="15000"/>
                      <a:lumOff val="8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3AA55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Temporal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E29FFB7-A7AC-B309-2079-3D7D71B9DC5C}"/>
                  </a:ext>
                </a:extLst>
              </p:cNvPr>
              <p:cNvSpPr/>
              <p:nvPr/>
            </p:nvSpPr>
            <p:spPr>
              <a:xfrm>
                <a:off x="7074794" y="3920141"/>
                <a:ext cx="1805187" cy="605307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70AD47">
                      <a:lumMod val="40000"/>
                      <a:lumOff val="60000"/>
                    </a:srgbClr>
                  </a:gs>
                  <a:gs pos="100000">
                    <a:srgbClr val="70AD47">
                      <a:lumMod val="15000"/>
                      <a:lumOff val="8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3AA55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Vertical Allocation</a:t>
                </a:r>
              </a:p>
            </p:txBody>
          </p:sp>
          <p:sp>
            <p:nvSpPr>
              <p:cNvPr id="14" name="Flowchart: Process 13">
                <a:extLst>
                  <a:ext uri="{FF2B5EF4-FFF2-40B4-BE49-F238E27FC236}">
                    <a16:creationId xmlns:a16="http://schemas.microsoft.com/office/drawing/2014/main" id="{4A7B9797-B8EF-4F25-FB1E-76822220C3E1}"/>
                  </a:ext>
                </a:extLst>
              </p:cNvPr>
              <p:cNvSpPr/>
              <p:nvPr/>
            </p:nvSpPr>
            <p:spPr>
              <a:xfrm>
                <a:off x="7039788" y="5017134"/>
                <a:ext cx="1805187" cy="605307"/>
              </a:xfrm>
              <a:prstGeom prst="flowChartProcess">
                <a:avLst/>
              </a:prstGeom>
              <a:gradFill flip="none" rotWithShape="1">
                <a:gsLst>
                  <a:gs pos="50000">
                    <a:srgbClr val="FF9999"/>
                  </a:gs>
                  <a:gs pos="100000">
                    <a:srgbClr val="FF9999">
                      <a:shade val="100000"/>
                      <a:satMod val="115000"/>
                      <a:lumMod val="17000"/>
                      <a:lumOff val="83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FF7C8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CAMx-ready 3-D netCDF files</a:t>
                </a:r>
              </a:p>
            </p:txBody>
          </p:sp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2870BE25-FF0E-2DAC-0B64-326C2CB3B4AF}"/>
                  </a:ext>
                </a:extLst>
              </p:cNvPr>
              <p:cNvSpPr/>
              <p:nvPr/>
            </p:nvSpPr>
            <p:spPr>
              <a:xfrm>
                <a:off x="9442116" y="5017133"/>
                <a:ext cx="1805187" cy="605307"/>
              </a:xfrm>
              <a:prstGeom prst="flowChartProcess">
                <a:avLst/>
              </a:prstGeom>
              <a:gradFill flip="none" rotWithShape="1">
                <a:gsLst>
                  <a:gs pos="50000">
                    <a:srgbClr val="FF9999"/>
                  </a:gs>
                  <a:gs pos="100000">
                    <a:srgbClr val="FF9999">
                      <a:shade val="100000"/>
                      <a:satMod val="115000"/>
                      <a:lumMod val="17000"/>
                      <a:lumOff val="83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CAMx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053E384-2C91-7799-C19D-A66B720ABB7A}"/>
                  </a:ext>
                </a:extLst>
              </p:cNvPr>
              <p:cNvSpPr/>
              <p:nvPr/>
            </p:nvSpPr>
            <p:spPr>
              <a:xfrm>
                <a:off x="6828525" y="1374926"/>
                <a:ext cx="2297723" cy="328190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A2A388-F5C1-7E19-516C-59AB8E59C8F5}"/>
                  </a:ext>
                </a:extLst>
              </p:cNvPr>
              <p:cNvSpPr txBox="1"/>
              <p:nvPr/>
            </p:nvSpPr>
            <p:spPr>
              <a:xfrm>
                <a:off x="6218922" y="801677"/>
                <a:ext cx="3528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/>
                    <a:ea typeface="+mn-ea"/>
                  </a:rPr>
                  <a:t>Python FEI Tool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9BE43B-FB76-1EDB-B2F9-66ADBE5D20C7}"/>
                  </a:ext>
                </a:extLst>
              </p:cNvPr>
              <p:cNvSpPr txBox="1"/>
              <p:nvPr/>
            </p:nvSpPr>
            <p:spPr>
              <a:xfrm>
                <a:off x="69466" y="2498458"/>
                <a:ext cx="1289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NCO tools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273034-BF0C-9596-092D-41D15B364E0B}"/>
                  </a:ext>
                </a:extLst>
              </p:cNvPr>
              <p:cNvSpPr txBox="1"/>
              <p:nvPr/>
            </p:nvSpPr>
            <p:spPr>
              <a:xfrm>
                <a:off x="84090" y="1186801"/>
                <a:ext cx="1289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GIS</a:t>
                </a:r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70490909-8603-EAE3-E6DA-D6245F797AD2}"/>
                  </a:ext>
                </a:extLst>
              </p:cNvPr>
              <p:cNvSpPr/>
              <p:nvPr/>
            </p:nvSpPr>
            <p:spPr>
              <a:xfrm>
                <a:off x="1373628" y="1962180"/>
                <a:ext cx="206865" cy="1441888"/>
              </a:xfrm>
              <a:prstGeom prst="leftBrac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7E4DDD-95F2-BD8E-7A0A-70079835B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7551" y="4525448"/>
                <a:ext cx="0" cy="49168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0C29206-1A8D-0BDC-4A99-F04C02999D53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8844975" y="5306600"/>
                <a:ext cx="597141" cy="131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7E9369C-61E4-6B24-8515-6844F7EAF6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1734" y="3404068"/>
                <a:ext cx="0" cy="16270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BB0CA84-054A-AC30-3F1A-1414B1D0C76F}"/>
                  </a:ext>
                </a:extLst>
              </p:cNvPr>
              <p:cNvGrpSpPr/>
              <p:nvPr/>
            </p:nvGrpSpPr>
            <p:grpSpPr>
              <a:xfrm>
                <a:off x="1723284" y="2415742"/>
                <a:ext cx="4096512" cy="988326"/>
                <a:chOff x="1723284" y="2735285"/>
                <a:chExt cx="4096512" cy="988326"/>
              </a:xfrm>
            </p:grpSpPr>
            <p:sp>
              <p:nvSpPr>
                <p:cNvPr id="37" name="Flowchart: Process 36">
                  <a:extLst>
                    <a:ext uri="{FF2B5EF4-FFF2-40B4-BE49-F238E27FC236}">
                      <a16:creationId xmlns:a16="http://schemas.microsoft.com/office/drawing/2014/main" id="{828BDEDE-6CDF-F0C9-EF7A-2E6B3FDEE7F3}"/>
                    </a:ext>
                  </a:extLst>
                </p:cNvPr>
                <p:cNvSpPr/>
                <p:nvPr/>
              </p:nvSpPr>
              <p:spPr>
                <a:xfrm>
                  <a:off x="1723284" y="3266411"/>
                  <a:ext cx="4096512" cy="457200"/>
                </a:xfrm>
                <a:prstGeom prst="flowChartProcess">
                  <a:avLst/>
                </a:prstGeom>
                <a:gradFill flip="none" rotWithShape="1">
                  <a:gsLst>
                    <a:gs pos="50000">
                      <a:srgbClr val="FFC000">
                        <a:lumMod val="40000"/>
                        <a:lumOff val="60000"/>
                      </a:srgbClr>
                    </a:gs>
                    <a:gs pos="0">
                      <a:srgbClr val="FFC000">
                        <a:lumMod val="60000"/>
                        <a:lumOff val="40000"/>
                      </a:srgbClr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16200000" scaled="1"/>
                  <a:tileRect/>
                </a:gradFill>
                <a:ln w="12700" cap="flat" cmpd="sng" algn="ctr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netCDF reformatting</a:t>
                  </a: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BDA94759-93A7-F320-C6E1-CA0870597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5949" y="2735285"/>
                  <a:ext cx="0" cy="523066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9FBA716-D16E-69D5-8964-C0A615B19D36}"/>
                  </a:ext>
                </a:extLst>
              </p:cNvPr>
              <p:cNvGrpSpPr/>
              <p:nvPr/>
            </p:nvGrpSpPr>
            <p:grpSpPr>
              <a:xfrm>
                <a:off x="1704798" y="1142867"/>
                <a:ext cx="4497534" cy="1272875"/>
                <a:chOff x="1721388" y="1476652"/>
                <a:chExt cx="4497534" cy="1272875"/>
              </a:xfrm>
            </p:grpSpPr>
            <p:sp>
              <p:nvSpPr>
                <p:cNvPr id="30" name="Flowchart: Process 29">
                  <a:extLst>
                    <a:ext uri="{FF2B5EF4-FFF2-40B4-BE49-F238E27FC236}">
                      <a16:creationId xmlns:a16="http://schemas.microsoft.com/office/drawing/2014/main" id="{B61F7613-6E63-7B66-FF23-D0275F73690F}"/>
                    </a:ext>
                  </a:extLst>
                </p:cNvPr>
                <p:cNvSpPr/>
                <p:nvPr/>
              </p:nvSpPr>
              <p:spPr>
                <a:xfrm>
                  <a:off x="1721389" y="2292327"/>
                  <a:ext cx="3313666" cy="457200"/>
                </a:xfrm>
                <a:prstGeom prst="flowChartProcess">
                  <a:avLst/>
                </a:prstGeom>
                <a:gradFill flip="none" rotWithShape="1">
                  <a:gsLst>
                    <a:gs pos="0">
                      <a:srgbClr val="FFC000">
                        <a:lumMod val="60000"/>
                        <a:lumOff val="40000"/>
                      </a:srgbClr>
                    </a:gs>
                    <a:gs pos="50000">
                      <a:srgbClr val="FFC000">
                        <a:lumMod val="40000"/>
                        <a:lumOff val="60000"/>
                      </a:srgbClr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16200000" scaled="1"/>
                  <a:tileRect/>
                </a:gradFill>
                <a:ln w="12700" cap="flat" cmpd="sng" algn="ctr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Extract N. America subregion</a:t>
                  </a:r>
                </a:p>
              </p:txBody>
            </p:sp>
            <p:sp>
              <p:nvSpPr>
                <p:cNvPr id="31" name="Flowchart: Process 30">
                  <a:extLst>
                    <a:ext uri="{FF2B5EF4-FFF2-40B4-BE49-F238E27FC236}">
                      <a16:creationId xmlns:a16="http://schemas.microsoft.com/office/drawing/2014/main" id="{89A1EB17-44FE-F6B7-ECCF-5F57A16EC6F1}"/>
                    </a:ext>
                  </a:extLst>
                </p:cNvPr>
                <p:cNvSpPr/>
                <p:nvPr/>
              </p:nvSpPr>
              <p:spPr>
                <a:xfrm>
                  <a:off x="1721388" y="1476652"/>
                  <a:ext cx="4095005" cy="457200"/>
                </a:xfrm>
                <a:prstGeom prst="flowChartProcess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50000">
                      <a:srgbClr val="ED7D31">
                        <a:lumMod val="40000"/>
                        <a:lumOff val="60000"/>
                      </a:srgbClr>
                    </a:gs>
                    <a:gs pos="100000">
                      <a:srgbClr val="ED7D31">
                        <a:lumMod val="20000"/>
                        <a:lumOff val="80000"/>
                      </a:srgbClr>
                    </a:gs>
                  </a:gsLst>
                  <a:lin ang="16200000" scaled="1"/>
                  <a:tileRect/>
                </a:gra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Intersect CAMx grid with FEI grid</a:t>
                  </a: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6B2FF11-2F43-87EE-894D-EBEB29C016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02230" y="1927407"/>
                  <a:ext cx="0" cy="355236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42AAEA32-0596-7FC2-E42C-C3CA2BBCD99F}"/>
                    </a:ext>
                  </a:extLst>
                </p:cNvPr>
                <p:cNvGrpSpPr/>
                <p:nvPr/>
              </p:nvGrpSpPr>
              <p:grpSpPr>
                <a:xfrm>
                  <a:off x="5035055" y="1691640"/>
                  <a:ext cx="1183867" cy="841248"/>
                  <a:chOff x="5035055" y="1691640"/>
                  <a:chExt cx="1183867" cy="841248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FD77596F-C19C-1699-A409-5C49B60F6854}"/>
                      </a:ext>
                    </a:extLst>
                  </p:cNvPr>
                  <p:cNvCxnSpPr>
                    <a:cxnSpLocks/>
                    <a:stCxn id="31" idx="3"/>
                  </p:cNvCxnSpPr>
                  <p:nvPr/>
                </p:nvCxnSpPr>
                <p:spPr>
                  <a:xfrm>
                    <a:off x="5816393" y="1705252"/>
                    <a:ext cx="402529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6A65978C-83C5-2920-5E0C-F13A9D866C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35055" y="2514610"/>
                    <a:ext cx="1183867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070106B2-17D7-2D05-7F44-C5A0EB8E68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18922" y="1691640"/>
                    <a:ext cx="0" cy="841248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1BC341F-9423-D276-6E01-35EC3C540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2332" y="1768316"/>
                <a:ext cx="872464" cy="1099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ACB768D-F4EF-4476-3110-AEFCED4DF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42379" y="2081959"/>
                <a:ext cx="2" cy="207129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D65E943-930A-D14E-037F-29E1D261CE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7386" y="2912312"/>
                <a:ext cx="2" cy="207129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1160C4B-83F5-224B-B4F2-4BE767B890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7386" y="3721031"/>
                <a:ext cx="2" cy="207129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9" name="Flowchart: Process 38">
              <a:extLst>
                <a:ext uri="{FF2B5EF4-FFF2-40B4-BE49-F238E27FC236}">
                  <a16:creationId xmlns:a16="http://schemas.microsoft.com/office/drawing/2014/main" id="{0C96D431-FA26-CAFF-4E61-72A18F790990}"/>
                </a:ext>
              </a:extLst>
            </p:cNvPr>
            <p:cNvSpPr/>
            <p:nvPr/>
          </p:nvSpPr>
          <p:spPr>
            <a:xfrm>
              <a:off x="4537642" y="5519560"/>
              <a:ext cx="927330" cy="605307"/>
            </a:xfrm>
            <a:prstGeom prst="flowChartProcess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50" kern="0" spc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QFED2.4</a:t>
              </a:r>
              <a:endPara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F7472C1-F8CC-04A8-BE58-93B15E8E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458" y="3911759"/>
              <a:ext cx="0" cy="1613065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870D8A6-F5E5-94E7-69E4-B719E3371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2037" y="3911403"/>
              <a:ext cx="0" cy="1608157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F3662BB5-319B-A62F-6FC3-2213698EC35F}"/>
                </a:ext>
              </a:extLst>
            </p:cNvPr>
            <p:cNvSpPr/>
            <p:nvPr/>
          </p:nvSpPr>
          <p:spPr>
            <a:xfrm>
              <a:off x="5517222" y="5519560"/>
              <a:ext cx="927330" cy="605307"/>
            </a:xfrm>
            <a:prstGeom prst="flowChartProcess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50" b="1" kern="0" spc="0" dirty="0">
                  <a:latin typeface="Calibri" panose="020F0502020204030204"/>
                  <a:ea typeface="+mn-ea"/>
                  <a:cs typeface="+mn-cs"/>
                </a:rPr>
                <a:t>RAVE1.0</a:t>
              </a:r>
              <a:endParaRPr kumimoji="0" lang="en-US" sz="16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DB5BB5A-6EC5-34BA-63D5-7070C36FA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1307" y="3911759"/>
              <a:ext cx="0" cy="1613065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40086F-424D-D461-05EF-3FD36B6D2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106" y="3911759"/>
              <a:ext cx="0" cy="1613065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1514D12-FFFA-3819-BCD4-2478B6431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2037" y="2915292"/>
              <a:ext cx="0" cy="52306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BEA77F6-4BBC-2823-C22E-5CF911DF48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1764" y="2905934"/>
              <a:ext cx="0" cy="52306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739D1F4-87A4-6EE7-DA6B-72D2698BF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0852" y="2915292"/>
              <a:ext cx="0" cy="523066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5CFE95B-BA6A-E44B-0953-39854F7AEE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106" y="2091557"/>
              <a:ext cx="0" cy="1346801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6251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ADCD-6D70-4489-AA8C-34DBAA14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1325563"/>
          </a:xfrm>
        </p:spPr>
        <p:txBody>
          <a:bodyPr/>
          <a:lstStyle/>
          <a:p>
            <a:r>
              <a:rPr lang="en-US" b="1" cap="none" dirty="0"/>
              <a:t>Temporal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2715-9DAD-4550-BBF5-F881A7756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68" y="1583473"/>
            <a:ext cx="4663441" cy="4466106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Diurnal behavior specific to fire type and environment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Gridded FEIs do not discern fire type 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Two options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Default (top): Smoothly varying profile for </a:t>
            </a:r>
            <a:r>
              <a:rPr 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fires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New (bottom): </a:t>
            </a:r>
            <a:r>
              <a:rPr lang="en-US" sz="1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landcover-dependent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profiles from RAVE team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81BF35-0F2B-41B7-B053-F43100D1708B}"/>
              </a:ext>
            </a:extLst>
          </p:cNvPr>
          <p:cNvSpPr/>
          <p:nvPr/>
        </p:nvSpPr>
        <p:spPr>
          <a:xfrm>
            <a:off x="548640" y="1461154"/>
            <a:ext cx="4790569" cy="285684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e FEI tool default diurnal profile peaks at 14:00 LST and has a smooth appearance similar to a normal distribution pattern.">
            <a:extLst>
              <a:ext uri="{FF2B5EF4-FFF2-40B4-BE49-F238E27FC236}">
                <a16:creationId xmlns:a16="http://schemas.microsoft.com/office/drawing/2014/main" id="{8206EE30-AD92-AC6C-AEE9-65A87F77E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11260"/>
          <a:stretch/>
        </p:blipFill>
        <p:spPr bwMode="auto">
          <a:xfrm>
            <a:off x="6096000" y="787576"/>
            <a:ext cx="5179506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ll of the RAVE landcover diurnal profiles have a similar shape, with a peak from 2 PM LST (Forest East CONUS) to 3 PM LST (Cropland, Shrubland, Grassland, Savanna) to 4 PM LST (Forest West CONUS). The strongest peak relative the other landcover types are in order: Forest East CONUS, Cropland, Shrubland, Grassland, Savanna and Forest West CONUS. The Forest East CONUS peak has nearly twice the fraction (~0.19) as the flatter profile for Forest West CONUS (~0.10).">
            <a:extLst>
              <a:ext uri="{FF2B5EF4-FFF2-40B4-BE49-F238E27FC236}">
                <a16:creationId xmlns:a16="http://schemas.microsoft.com/office/drawing/2014/main" id="{139D6541-0B29-4473-DEC7-AB2C5D5FC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6128575" y="4092498"/>
            <a:ext cx="5179505" cy="27655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E5849-A6DD-BDFA-872D-7D4ECFA63800}"/>
              </a:ext>
            </a:extLst>
          </p:cNvPr>
          <p:cNvSpPr txBox="1"/>
          <p:nvPr/>
        </p:nvSpPr>
        <p:spPr>
          <a:xfrm>
            <a:off x="7349026" y="500453"/>
            <a:ext cx="327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Default Diurnal Profile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70DE7-7967-6968-4421-E1A1328D00AA}"/>
              </a:ext>
            </a:extLst>
          </p:cNvPr>
          <p:cNvSpPr txBox="1"/>
          <p:nvPr/>
        </p:nvSpPr>
        <p:spPr>
          <a:xfrm>
            <a:off x="6517511" y="3775895"/>
            <a:ext cx="47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RAVE Landcover Diurnal Profiles</a:t>
            </a:r>
          </a:p>
        </p:txBody>
      </p:sp>
    </p:spTree>
    <p:extLst>
      <p:ext uri="{BB962C8B-B14F-4D97-AF65-F5344CB8AC3E}">
        <p14:creationId xmlns:p14="http://schemas.microsoft.com/office/powerpoint/2010/main" val="213888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ADCD-6D70-4489-AA8C-34DBAA14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760"/>
            <a:ext cx="9426633" cy="1325563"/>
          </a:xfrm>
        </p:spPr>
        <p:txBody>
          <a:bodyPr/>
          <a:lstStyle/>
          <a:p>
            <a:r>
              <a:rPr lang="en-US" b="1" cap="none" dirty="0"/>
              <a:t>Vertical Allocation of Fire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2715-9DAD-4550-BBF5-F881A7756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41" y="1489984"/>
            <a:ext cx="5468113" cy="4559595"/>
          </a:xfrm>
        </p:spPr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Plume injection height and vertical allocation play a vital role in downwind pollutant dispersion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FEI tool has 2 options: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PBL500: WRF PBL + 500 m</a:t>
            </a:r>
          </a:p>
          <a:p>
            <a:pPr marL="144000" lvl="1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 (Wilkins et al., 2022)</a:t>
            </a:r>
          </a:p>
          <a:p>
            <a:pPr lvl="1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Sofiev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(new): from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Sofiev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et al. (2012)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Both use SMOKE/Briggs-like vertical allocation below plume injection height</a:t>
            </a:r>
          </a:p>
          <a:p>
            <a:endParaRPr lang="en-US" sz="2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81BF35-0F2B-41B7-B053-F43100D1708B}"/>
              </a:ext>
            </a:extLst>
          </p:cNvPr>
          <p:cNvSpPr/>
          <p:nvPr/>
        </p:nvSpPr>
        <p:spPr>
          <a:xfrm>
            <a:off x="372736" y="1395167"/>
            <a:ext cx="5723264" cy="306676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7D1288F-1EA5-2007-507A-C89F8899909D}"/>
              </a:ext>
            </a:extLst>
          </p:cNvPr>
          <p:cNvSpPr txBox="1">
            <a:spLocks/>
          </p:cNvSpPr>
          <p:nvPr/>
        </p:nvSpPr>
        <p:spPr>
          <a:xfrm>
            <a:off x="6235377" y="1176040"/>
            <a:ext cx="5407983" cy="1879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Sofiev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Plume Rise Algorithm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Plume rise accounts for fire intensity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FF211-99EF-7DD8-1598-C6FC37CE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247" y="1604794"/>
            <a:ext cx="5468113" cy="895475"/>
          </a:xfrm>
          <a:prstGeom prst="rect">
            <a:avLst/>
          </a:prstGeom>
        </p:spPr>
      </p:pic>
      <p:pic>
        <p:nvPicPr>
          <p:cNvPr id="12" name="Picture 11" descr="WRF PBL height is the same curve as in the last figure, peaking midday at around 1250 m. The FRP=0.1 curve never exceeds about 500 m, well within the midday boundary layer. The FRP=1.0 curve approximately matches the midday PBL height. With increasing FRP (10, 35 and 100) the curves show dual peaks at 11 AM/5 PM. Each of these 3 curves reach heights above the PBL throughout the day.">
            <a:extLst>
              <a:ext uri="{FF2B5EF4-FFF2-40B4-BE49-F238E27FC236}">
                <a16:creationId xmlns:a16="http://schemas.microsoft.com/office/drawing/2014/main" id="{514D6B31-1179-63B4-C7AF-33C90984C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6" b="8370"/>
          <a:stretch/>
        </p:blipFill>
        <p:spPr>
          <a:xfrm>
            <a:off x="6235377" y="3210339"/>
            <a:ext cx="5960572" cy="2839240"/>
          </a:xfrm>
          <a:prstGeom prst="rect">
            <a:avLst/>
          </a:prstGeom>
        </p:spPr>
      </p:pic>
      <p:pic>
        <p:nvPicPr>
          <p:cNvPr id="13" name="Picture 12" descr="WRF PBL height is the same curve as in the last figure, peaking midday at around 1250 m. The FRP=0.1 curve never exceeds about 500 m, well within the midday boundary layer. The FRP=1.0 curve approximately matches the midday PBL height. With increasing FRP (10, 35 and 100) the curves show dual peaks at 11 AM/5 PM. Each of these 3 curves reach heights above the PBL throughout the day.">
            <a:extLst>
              <a:ext uri="{FF2B5EF4-FFF2-40B4-BE49-F238E27FC236}">
                <a16:creationId xmlns:a16="http://schemas.microsoft.com/office/drawing/2014/main" id="{D369E616-E493-718B-5FBD-B4FF3F542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7" t="91724" r="12134"/>
          <a:stretch/>
        </p:blipFill>
        <p:spPr>
          <a:xfrm>
            <a:off x="6235377" y="6049579"/>
            <a:ext cx="5961888" cy="381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A7C1A3-E67D-5D87-531A-C000393E1857}"/>
              </a:ext>
            </a:extLst>
          </p:cNvPr>
          <p:cNvSpPr txBox="1"/>
          <p:nvPr/>
        </p:nvSpPr>
        <p:spPr>
          <a:xfrm>
            <a:off x="6823377" y="2931858"/>
            <a:ext cx="48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Plume Top Heights and WRF PBL</a:t>
            </a:r>
          </a:p>
        </p:txBody>
      </p:sp>
    </p:spTree>
    <p:extLst>
      <p:ext uri="{BB962C8B-B14F-4D97-AF65-F5344CB8AC3E}">
        <p14:creationId xmlns:p14="http://schemas.microsoft.com/office/powerpoint/2010/main" val="10638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82C571-0D14-03CE-ADED-F5F4862C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1393486" cy="748800"/>
          </a:xfrm>
        </p:spPr>
        <p:txBody>
          <a:bodyPr/>
          <a:lstStyle/>
          <a:p>
            <a:r>
              <a:rPr lang="en-US" b="1" dirty="0"/>
              <a:t>Testing Four FEIs</a:t>
            </a:r>
            <a:endParaRPr lang="en-US" b="1" strike="sngStrike" dirty="0">
              <a:solidFill>
                <a:srgbClr val="FF0000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7B44A9E-FE77-A339-964B-0F99BF3F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2" y="1202399"/>
            <a:ext cx="10588625" cy="4505987"/>
          </a:xfrm>
        </p:spPr>
        <p:txBody>
          <a:bodyPr/>
          <a:lstStyle/>
          <a:p>
            <a:pPr marL="251460" indent="-251460"/>
            <a:r>
              <a:rPr lang="en-US" sz="1800" dirty="0"/>
              <a:t>Three Fire Radiative Power (FRP) FEI’s produced better ozone and PM</a:t>
            </a:r>
            <a:r>
              <a:rPr lang="en-US" sz="1800" baseline="-25000" dirty="0"/>
              <a:t>2.5</a:t>
            </a:r>
            <a:r>
              <a:rPr lang="en-US" sz="1800" dirty="0"/>
              <a:t> model performance than FINN</a:t>
            </a:r>
            <a:endParaRPr lang="en-US" sz="1800" strike="sngStrike" dirty="0"/>
          </a:p>
          <a:p>
            <a:pPr marL="251460" indent="-251460"/>
            <a:r>
              <a:rPr lang="en-US" sz="1800" dirty="0"/>
              <a:t>GFAS1.2 performed best and used to evaluate temporal and vertical allocation options</a:t>
            </a:r>
          </a:p>
          <a:p>
            <a:pPr marL="647460" lvl="1" indent="-251460"/>
            <a:r>
              <a:rPr lang="en-US" sz="1800" dirty="0">
                <a:ea typeface="Verdana"/>
              </a:rPr>
              <a:t>Most fires occur in Mexico/Central America </a:t>
            </a:r>
          </a:p>
          <a:p>
            <a:pPr marL="647460" lvl="1" indent="-251460"/>
            <a:r>
              <a:rPr lang="en-US" sz="1800" dirty="0">
                <a:ea typeface="Verdana"/>
              </a:rPr>
              <a:t>These fires can impact Texas AQ, but plume rise and temporal distribution are less important to Texas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10AB8-3541-1F45-2013-6ABD3D008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" t="6445" r="1520"/>
          <a:stretch/>
        </p:blipFill>
        <p:spPr>
          <a:xfrm>
            <a:off x="1808807" y="3440308"/>
            <a:ext cx="7969827" cy="3323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5552C-9F93-D085-C69A-89F96C051143}"/>
              </a:ext>
            </a:extLst>
          </p:cNvPr>
          <p:cNvSpPr txBox="1"/>
          <p:nvPr/>
        </p:nvSpPr>
        <p:spPr>
          <a:xfrm>
            <a:off x="2390216" y="3060164"/>
            <a:ext cx="2157573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FINN2.5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1D5F7-A210-86EF-B508-8B934935764A}"/>
              </a:ext>
            </a:extLst>
          </p:cNvPr>
          <p:cNvSpPr txBox="1"/>
          <p:nvPr/>
        </p:nvSpPr>
        <p:spPr>
          <a:xfrm>
            <a:off x="6438596" y="3058730"/>
            <a:ext cx="2157573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GFAS1.2</a:t>
            </a:r>
          </a:p>
        </p:txBody>
      </p:sp>
    </p:spTree>
    <p:extLst>
      <p:ext uri="{BB962C8B-B14F-4D97-AF65-F5344CB8AC3E}">
        <p14:creationId xmlns:p14="http://schemas.microsoft.com/office/powerpoint/2010/main" val="7314883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7267222619995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ambøll">
  <a:themeElements>
    <a:clrScheme name="Ramboll 2021">
      <a:dk1>
        <a:srgbClr val="000000"/>
      </a:dk1>
      <a:lt1>
        <a:srgbClr val="FFFFFF"/>
      </a:lt1>
      <a:dk2>
        <a:srgbClr val="009DF0"/>
      </a:dk2>
      <a:lt2>
        <a:srgbClr val="273943"/>
      </a:lt2>
      <a:accent1>
        <a:srgbClr val="05326E"/>
      </a:accent1>
      <a:accent2>
        <a:srgbClr val="125A40"/>
      </a:accent2>
      <a:accent3>
        <a:srgbClr val="ADD095"/>
      </a:accent3>
      <a:accent4>
        <a:srgbClr val="62294B"/>
      </a:accent4>
      <a:accent5>
        <a:srgbClr val="FF8855"/>
      </a:accent5>
      <a:accent6>
        <a:srgbClr val="E3E1D8"/>
      </a:accent6>
      <a:hlink>
        <a:srgbClr val="009DF0"/>
      </a:hlink>
      <a:folHlink>
        <a:srgbClr val="CCEBFD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BaseTemplate 16-9 UK.potx" id="{99839C17-9291-4D6B-9A70-B923972FEA85}" vid="{497495C2-62DF-4425-B50B-9A17880EC5A0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slideVersion":1,"isValidatorEnabled":false,"isLocked":false,"elementsMetadata":[{"type":"shape","elementConfiguration":{"binding":"{{UserProfile.Office.BlankSelection}}","visibility":"","type":"text","disableUpdates":false}}],"slideId":"638185445967594907","enableDocumentContentUpdater":false,"version":"2.0"}]]></TemplafySlide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7DC001DD3DD8409F243B201F64C2CF" ma:contentTypeVersion="3" ma:contentTypeDescription="Create a new document." ma:contentTypeScope="" ma:versionID="40e7860dbd7278c433793a825cbb92aa">
  <xsd:schema xmlns:xsd="http://www.w3.org/2001/XMLSchema" xmlns:xs="http://www.w3.org/2001/XMLSchema" xmlns:p="http://schemas.microsoft.com/office/2006/metadata/properties" xmlns:ns2="ef920505-9a28-4f43-af6f-bf9bb974f852" targetNamespace="http://schemas.microsoft.com/office/2006/metadata/properties" ma:root="true" ma:fieldsID="2778b94d13862c7d9c1cf689fed0f74c" ns2:_="">
    <xsd:import namespace="ef920505-9a28-4f43-af6f-bf9bb974f8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20505-9a28-4f43-af6f-bf9bb974f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TemplafyTemplateConfiguration><![CDATA[{"elementsMetadata":[{"type":"shape","id":"ec3cfe3e-d28a-4297-9805-4df54a2ac919","elementConfiguration":{"binding":"{{UserProfile.Office.BlankSelection}}","visibility":"","type":"text","disableUpdates":false}}],"transformationConfigurations":[{"propertyName":"BlankSelection","propertyValue":"{{UserProfile.Office.BlankSelection}}","disableUpdates":false,"type":"customDocumentProperty"},{"propertyName":"IsNew","propertyValue":"true","disableUpdates":false,"type":"customDocumentProperty"}],"templateName":"Blank","templateDescription":"","enableDocumentContentUpdater":false,"version":"2.0"}]]></TemplafyTemplateConfiguration>
</file>

<file path=customXml/item7.xml><?xml version="1.0" encoding="utf-8"?>
<TemplafyFormConfiguration><![CDATA[{"formFields":[],"formDataEntries":[]}]]></TemplafyFormConfiguration>
</file>

<file path=customXml/itemProps1.xml><?xml version="1.0" encoding="utf-8"?>
<ds:datastoreItem xmlns:ds="http://schemas.openxmlformats.org/officeDocument/2006/customXml" ds:itemID="{D8033785-F373-4A47-AD39-951F7C084790}">
  <ds:schemaRefs/>
</ds:datastoreItem>
</file>

<file path=customXml/itemProps2.xml><?xml version="1.0" encoding="utf-8"?>
<ds:datastoreItem xmlns:ds="http://schemas.openxmlformats.org/officeDocument/2006/customXml" ds:itemID="{90BDFBA9-8284-48F2-838F-1379D2FBF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20505-9a28-4f43-af6f-bf9bb974f8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99DD09-346E-4084-AE1D-06BF71408F1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E7692AA-7650-4209-AB80-E2578F710FEB}">
  <ds:schemaRefs/>
</ds:datastoreItem>
</file>

<file path=customXml/itemProps5.xml><?xml version="1.0" encoding="utf-8"?>
<ds:datastoreItem xmlns:ds="http://schemas.openxmlformats.org/officeDocument/2006/customXml" ds:itemID="{5543EF78-2F65-46A2-8B9B-EEAF70AEB4C8}">
  <ds:schemaRefs>
    <ds:schemaRef ds:uri="http://schemas.microsoft.com/office/2006/metadata/properties"/>
    <ds:schemaRef ds:uri="http://schemas.microsoft.com/office/infopath/2007/PartnerControls"/>
    <ds:schemaRef ds:uri="b78f5926-5d87-48b0-b9f0-7f23033d1efa"/>
    <ds:schemaRef ds:uri="f502ecb4-313b-4c8b-ac1a-a2133c4c55c1"/>
  </ds:schemaRefs>
</ds:datastoreItem>
</file>

<file path=customXml/itemProps6.xml><?xml version="1.0" encoding="utf-8"?>
<ds:datastoreItem xmlns:ds="http://schemas.openxmlformats.org/officeDocument/2006/customXml" ds:itemID="{0D7A3A21-999B-468C-A495-01738D07585D}">
  <ds:schemaRefs/>
</ds:datastoreItem>
</file>

<file path=customXml/itemProps7.xml><?xml version="1.0" encoding="utf-8"?>
<ds:datastoreItem xmlns:ds="http://schemas.openxmlformats.org/officeDocument/2006/customXml" ds:itemID="{B13A3067-8B87-4BB8-9074-25CDC43A7AD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 UK</Template>
  <TotalTime>0</TotalTime>
  <Words>1244</Words>
  <Application>Microsoft Office PowerPoint</Application>
  <PresentationFormat>Widescreen</PresentationFormat>
  <Paragraphs>184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Verdana</vt:lpstr>
      <vt:lpstr>Wingdings</vt:lpstr>
      <vt:lpstr>Rambøll</vt:lpstr>
      <vt:lpstr>think-cell Slide</vt:lpstr>
      <vt:lpstr>Fire Emissions Inventory Comparison and Processor Development</vt:lpstr>
      <vt:lpstr>Motivation</vt:lpstr>
      <vt:lpstr>Available Fire Inventories</vt:lpstr>
      <vt:lpstr>Ramboll’s FEI Processor</vt:lpstr>
      <vt:lpstr>PowerPoint Presentation</vt:lpstr>
      <vt:lpstr>FEI Processing Diagram</vt:lpstr>
      <vt:lpstr>Temporal Allocation</vt:lpstr>
      <vt:lpstr>Vertical Allocation of Fire Emissions</vt:lpstr>
      <vt:lpstr>Testing Four FEIs</vt:lpstr>
      <vt:lpstr>April 2019 CAMx Ozone Time Series at Camp Bullis</vt:lpstr>
      <vt:lpstr>Next Steps </vt:lpstr>
      <vt:lpstr>Questions?</vt:lpstr>
      <vt:lpstr>Extra Slides</vt:lpstr>
      <vt:lpstr>FEI Comparison</vt:lpstr>
      <vt:lpstr>RAVE FEI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2023-09-18T19:00:16Z</dcterms:created>
  <dcterms:modified xsi:type="dcterms:W3CDTF">2023-10-13T23:56:32Z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2023-05-01T13:29:56</vt:lpwstr>
  </property>
  <property fmtid="{D5CDD505-2E9C-101B-9397-08002B2CF9AE}" pid="3" name="ContentTypeId">
    <vt:lpwstr>0x0101001D7DC001DD3DD8409F243B201F64C2CF</vt:lpwstr>
  </property>
  <property fmtid="{D5CDD505-2E9C-101B-9397-08002B2CF9AE}" pid="4" name="TemplafyTenantId">
    <vt:lpwstr>ramboll</vt:lpwstr>
  </property>
  <property fmtid="{D5CDD505-2E9C-101B-9397-08002B2CF9AE}" pid="5" name="TemplafyTemplateId">
    <vt:lpwstr>638185445956538757</vt:lpwstr>
  </property>
  <property fmtid="{D5CDD505-2E9C-101B-9397-08002B2CF9AE}" pid="6" name="TemplafyUserProfileId">
    <vt:lpwstr>637835515947047700</vt:lpwstr>
  </property>
  <property fmtid="{D5CDD505-2E9C-101B-9397-08002B2CF9AE}" pid="7" name="TemplafyLanguageCode">
    <vt:lpwstr>en-US</vt:lpwstr>
  </property>
  <property fmtid="{D5CDD505-2E9C-101B-9397-08002B2CF9AE}" pid="8" name="BlankSelection">
    <vt:lpwstr>Ramboll</vt:lpwstr>
  </property>
  <property fmtid="{D5CDD505-2E9C-101B-9397-08002B2CF9AE}" pid="9" name="TemplafyFromBlank">
    <vt:bool>true</vt:bool>
  </property>
  <property fmtid="{D5CDD505-2E9C-101B-9397-08002B2CF9AE}" pid="10" name="Doc_AcceptedBy">
    <vt:lpwstr> </vt:lpwstr>
  </property>
  <property fmtid="{D5CDD505-2E9C-101B-9397-08002B2CF9AE}" pid="11" name="Doc_AcceptedDate">
    <vt:lpwstr> </vt:lpwstr>
  </property>
  <property fmtid="{D5CDD505-2E9C-101B-9397-08002B2CF9AE}" pid="12" name="Doc_ApprovedPublicationBy">
    <vt:lpwstr> </vt:lpwstr>
  </property>
  <property fmtid="{D5CDD505-2E9C-101B-9397-08002B2CF9AE}" pid="13" name="Doc_ApprovedPublicationDate">
    <vt:lpwstr> </vt:lpwstr>
  </property>
  <property fmtid="{D5CDD505-2E9C-101B-9397-08002B2CF9AE}" pid="14" name="Doc_ApprovedSharingBy">
    <vt:lpwstr> </vt:lpwstr>
  </property>
  <property fmtid="{D5CDD505-2E9C-101B-9397-08002B2CF9AE}" pid="15" name="Doc_ApprovedSharingDate">
    <vt:lpwstr> </vt:lpwstr>
  </property>
  <property fmtid="{D5CDD505-2E9C-101B-9397-08002B2CF9AE}" pid="16" name="Doc_CheckedBy">
    <vt:lpwstr> </vt:lpwstr>
  </property>
  <property fmtid="{D5CDD505-2E9C-101B-9397-08002B2CF9AE}" pid="17" name="Doc_CheckedDate">
    <vt:lpwstr> </vt:lpwstr>
  </property>
  <property fmtid="{D5CDD505-2E9C-101B-9397-08002B2CF9AE}" pid="18" name="Doc_Client">
    <vt:lpwstr> </vt:lpwstr>
  </property>
  <property fmtid="{D5CDD505-2E9C-101B-9397-08002B2CF9AE}" pid="19" name="Doc_DesignStatus">
    <vt:lpwstr> </vt:lpwstr>
  </property>
  <property fmtid="{D5CDD505-2E9C-101B-9397-08002B2CF9AE}" pid="20" name="Doc_DocNumber">
    <vt:lpwstr> </vt:lpwstr>
  </property>
  <property fmtid="{D5CDD505-2E9C-101B-9397-08002B2CF9AE}" pid="21" name="Doc_DocTitle1">
    <vt:lpwstr> </vt:lpwstr>
  </property>
  <property fmtid="{D5CDD505-2E9C-101B-9397-08002B2CF9AE}" pid="22" name="Doc_DocTitle2">
    <vt:lpwstr> </vt:lpwstr>
  </property>
  <property fmtid="{D5CDD505-2E9C-101B-9397-08002B2CF9AE}" pid="23" name="Doc_DocTitle3">
    <vt:lpwstr> </vt:lpwstr>
  </property>
  <property fmtid="{D5CDD505-2E9C-101B-9397-08002B2CF9AE}" pid="24" name="Doc_DocTitle4">
    <vt:lpwstr> </vt:lpwstr>
  </property>
  <property fmtid="{D5CDD505-2E9C-101B-9397-08002B2CF9AE}" pid="25" name="Doc_MaconomyID">
    <vt:lpwstr> </vt:lpwstr>
  </property>
  <property fmtid="{D5CDD505-2E9C-101B-9397-08002B2CF9AE}" pid="26" name="Doc_Originator">
    <vt:lpwstr> </vt:lpwstr>
  </property>
  <property fmtid="{D5CDD505-2E9C-101B-9397-08002B2CF9AE}" pid="27" name="Doc_PreparedBy">
    <vt:lpwstr> </vt:lpwstr>
  </property>
  <property fmtid="{D5CDD505-2E9C-101B-9397-08002B2CF9AE}" pid="28" name="Doc_PreparedDate">
    <vt:lpwstr> </vt:lpwstr>
  </property>
  <property fmtid="{D5CDD505-2E9C-101B-9397-08002B2CF9AE}" pid="29" name="Doc_ProjectName">
    <vt:lpwstr> </vt:lpwstr>
  </property>
  <property fmtid="{D5CDD505-2E9C-101B-9397-08002B2CF9AE}" pid="30" name="Doc_Revision">
    <vt:lpwstr> </vt:lpwstr>
  </property>
  <property fmtid="{D5CDD505-2E9C-101B-9397-08002B2CF9AE}" pid="31" name="Doc_Revision1">
    <vt:lpwstr> </vt:lpwstr>
  </property>
  <property fmtid="{D5CDD505-2E9C-101B-9397-08002B2CF9AE}" pid="32" name="Doc_Revision10">
    <vt:lpwstr> </vt:lpwstr>
  </property>
  <property fmtid="{D5CDD505-2E9C-101B-9397-08002B2CF9AE}" pid="33" name="Doc_Revision10ApprovedBy">
    <vt:lpwstr> </vt:lpwstr>
  </property>
  <property fmtid="{D5CDD505-2E9C-101B-9397-08002B2CF9AE}" pid="34" name="Doc_Revision10CheckedBy">
    <vt:lpwstr> </vt:lpwstr>
  </property>
  <property fmtid="{D5CDD505-2E9C-101B-9397-08002B2CF9AE}" pid="35" name="Doc_Revision10Date">
    <vt:lpwstr> </vt:lpwstr>
  </property>
  <property fmtid="{D5CDD505-2E9C-101B-9397-08002B2CF9AE}" pid="36" name="Doc_Revision10DesignedBy">
    <vt:lpwstr> </vt:lpwstr>
  </property>
  <property fmtid="{D5CDD505-2E9C-101B-9397-08002B2CF9AE}" pid="37" name="Doc_Revision10Note">
    <vt:lpwstr> </vt:lpwstr>
  </property>
  <property fmtid="{D5CDD505-2E9C-101B-9397-08002B2CF9AE}" pid="38" name="Doc_Revision10PreparedBy">
    <vt:lpwstr> </vt:lpwstr>
  </property>
  <property fmtid="{D5CDD505-2E9C-101B-9397-08002B2CF9AE}" pid="39" name="Doc_Revision11">
    <vt:lpwstr> </vt:lpwstr>
  </property>
  <property fmtid="{D5CDD505-2E9C-101B-9397-08002B2CF9AE}" pid="40" name="Doc_Revision11ApprovedBy">
    <vt:lpwstr> </vt:lpwstr>
  </property>
  <property fmtid="{D5CDD505-2E9C-101B-9397-08002B2CF9AE}" pid="41" name="Doc_Revision11CheckedBy">
    <vt:lpwstr> </vt:lpwstr>
  </property>
  <property fmtid="{D5CDD505-2E9C-101B-9397-08002B2CF9AE}" pid="42" name="Doc_Revision11Date">
    <vt:lpwstr> </vt:lpwstr>
  </property>
  <property fmtid="{D5CDD505-2E9C-101B-9397-08002B2CF9AE}" pid="43" name="Doc_Revision11DesignedBy">
    <vt:lpwstr> </vt:lpwstr>
  </property>
  <property fmtid="{D5CDD505-2E9C-101B-9397-08002B2CF9AE}" pid="44" name="Doc_Revision11Note">
    <vt:lpwstr> </vt:lpwstr>
  </property>
  <property fmtid="{D5CDD505-2E9C-101B-9397-08002B2CF9AE}" pid="45" name="Doc_Revision11PreparedBy">
    <vt:lpwstr> </vt:lpwstr>
  </property>
  <property fmtid="{D5CDD505-2E9C-101B-9397-08002B2CF9AE}" pid="46" name="Doc_Revision12">
    <vt:lpwstr> </vt:lpwstr>
  </property>
  <property fmtid="{D5CDD505-2E9C-101B-9397-08002B2CF9AE}" pid="47" name="Doc_Revision12ApprovedBy">
    <vt:lpwstr> </vt:lpwstr>
  </property>
  <property fmtid="{D5CDD505-2E9C-101B-9397-08002B2CF9AE}" pid="48" name="Doc_Revision12CheckedBy">
    <vt:lpwstr> </vt:lpwstr>
  </property>
  <property fmtid="{D5CDD505-2E9C-101B-9397-08002B2CF9AE}" pid="49" name="Doc_Revision12Date">
    <vt:lpwstr> </vt:lpwstr>
  </property>
  <property fmtid="{D5CDD505-2E9C-101B-9397-08002B2CF9AE}" pid="50" name="Doc_Revision12DesignedBy">
    <vt:lpwstr> </vt:lpwstr>
  </property>
  <property fmtid="{D5CDD505-2E9C-101B-9397-08002B2CF9AE}" pid="51" name="Doc_Revision12Note">
    <vt:lpwstr> </vt:lpwstr>
  </property>
  <property fmtid="{D5CDD505-2E9C-101B-9397-08002B2CF9AE}" pid="52" name="Doc_Revision12PreparedBy">
    <vt:lpwstr> </vt:lpwstr>
  </property>
  <property fmtid="{D5CDD505-2E9C-101B-9397-08002B2CF9AE}" pid="53" name="Doc_Revision1ApprovedBy">
    <vt:lpwstr> </vt:lpwstr>
  </property>
  <property fmtid="{D5CDD505-2E9C-101B-9397-08002B2CF9AE}" pid="54" name="Doc_Revision1CheckedBy">
    <vt:lpwstr> </vt:lpwstr>
  </property>
  <property fmtid="{D5CDD505-2E9C-101B-9397-08002B2CF9AE}" pid="55" name="Doc_Revision1Date">
    <vt:lpwstr> </vt:lpwstr>
  </property>
  <property fmtid="{D5CDD505-2E9C-101B-9397-08002B2CF9AE}" pid="56" name="Doc_Revision1DesignedBy">
    <vt:lpwstr> </vt:lpwstr>
  </property>
  <property fmtid="{D5CDD505-2E9C-101B-9397-08002B2CF9AE}" pid="57" name="Doc_Revision1Note">
    <vt:lpwstr> </vt:lpwstr>
  </property>
  <property fmtid="{D5CDD505-2E9C-101B-9397-08002B2CF9AE}" pid="58" name="Doc_Revision1PreparedBy">
    <vt:lpwstr> </vt:lpwstr>
  </property>
  <property fmtid="{D5CDD505-2E9C-101B-9397-08002B2CF9AE}" pid="59" name="Doc_Revision2">
    <vt:lpwstr> </vt:lpwstr>
  </property>
  <property fmtid="{D5CDD505-2E9C-101B-9397-08002B2CF9AE}" pid="60" name="Doc_Revision2ApprovedBy">
    <vt:lpwstr> </vt:lpwstr>
  </property>
  <property fmtid="{D5CDD505-2E9C-101B-9397-08002B2CF9AE}" pid="61" name="Doc_Revision2CheckedBy">
    <vt:lpwstr> </vt:lpwstr>
  </property>
  <property fmtid="{D5CDD505-2E9C-101B-9397-08002B2CF9AE}" pid="62" name="Doc_Revision2Date">
    <vt:lpwstr> </vt:lpwstr>
  </property>
  <property fmtid="{D5CDD505-2E9C-101B-9397-08002B2CF9AE}" pid="63" name="Doc_Revision2DesignedBy">
    <vt:lpwstr> </vt:lpwstr>
  </property>
  <property fmtid="{D5CDD505-2E9C-101B-9397-08002B2CF9AE}" pid="64" name="Doc_Revision2Note">
    <vt:lpwstr> </vt:lpwstr>
  </property>
  <property fmtid="{D5CDD505-2E9C-101B-9397-08002B2CF9AE}" pid="65" name="Doc_Revision2PreparedBy">
    <vt:lpwstr> </vt:lpwstr>
  </property>
  <property fmtid="{D5CDD505-2E9C-101B-9397-08002B2CF9AE}" pid="66" name="Doc_Revision3">
    <vt:lpwstr> </vt:lpwstr>
  </property>
  <property fmtid="{D5CDD505-2E9C-101B-9397-08002B2CF9AE}" pid="67" name="Doc_Revision3ApprovedBy">
    <vt:lpwstr> </vt:lpwstr>
  </property>
  <property fmtid="{D5CDD505-2E9C-101B-9397-08002B2CF9AE}" pid="68" name="Doc_Revision3CheckedBy">
    <vt:lpwstr> </vt:lpwstr>
  </property>
  <property fmtid="{D5CDD505-2E9C-101B-9397-08002B2CF9AE}" pid="69" name="Doc_Revision3Date">
    <vt:lpwstr> </vt:lpwstr>
  </property>
  <property fmtid="{D5CDD505-2E9C-101B-9397-08002B2CF9AE}" pid="70" name="Doc_Revision3DesignedBy">
    <vt:lpwstr> </vt:lpwstr>
  </property>
  <property fmtid="{D5CDD505-2E9C-101B-9397-08002B2CF9AE}" pid="71" name="Doc_Revision3Note">
    <vt:lpwstr> </vt:lpwstr>
  </property>
  <property fmtid="{D5CDD505-2E9C-101B-9397-08002B2CF9AE}" pid="72" name="Doc_Revision3PreparedBy">
    <vt:lpwstr> </vt:lpwstr>
  </property>
  <property fmtid="{D5CDD505-2E9C-101B-9397-08002B2CF9AE}" pid="73" name="Doc_Revision4">
    <vt:lpwstr> </vt:lpwstr>
  </property>
  <property fmtid="{D5CDD505-2E9C-101B-9397-08002B2CF9AE}" pid="74" name="Doc_Revision4ApprovedBy">
    <vt:lpwstr> </vt:lpwstr>
  </property>
  <property fmtid="{D5CDD505-2E9C-101B-9397-08002B2CF9AE}" pid="75" name="Doc_Revision4CheckedBy">
    <vt:lpwstr> </vt:lpwstr>
  </property>
  <property fmtid="{D5CDD505-2E9C-101B-9397-08002B2CF9AE}" pid="76" name="Doc_Revision4Date">
    <vt:lpwstr> </vt:lpwstr>
  </property>
  <property fmtid="{D5CDD505-2E9C-101B-9397-08002B2CF9AE}" pid="77" name="Doc_Revision4DesignedBy">
    <vt:lpwstr> </vt:lpwstr>
  </property>
  <property fmtid="{D5CDD505-2E9C-101B-9397-08002B2CF9AE}" pid="78" name="Doc_Revision4Note">
    <vt:lpwstr> </vt:lpwstr>
  </property>
  <property fmtid="{D5CDD505-2E9C-101B-9397-08002B2CF9AE}" pid="79" name="Doc_Revision4PreparedBy">
    <vt:lpwstr> </vt:lpwstr>
  </property>
  <property fmtid="{D5CDD505-2E9C-101B-9397-08002B2CF9AE}" pid="80" name="Doc_Revision5">
    <vt:lpwstr> </vt:lpwstr>
  </property>
  <property fmtid="{D5CDD505-2E9C-101B-9397-08002B2CF9AE}" pid="81" name="Doc_Revision5ApprovedBy">
    <vt:lpwstr> </vt:lpwstr>
  </property>
  <property fmtid="{D5CDD505-2E9C-101B-9397-08002B2CF9AE}" pid="82" name="Doc_Revision5CheckedBy">
    <vt:lpwstr> </vt:lpwstr>
  </property>
  <property fmtid="{D5CDD505-2E9C-101B-9397-08002B2CF9AE}" pid="83" name="Doc_Revision5Date">
    <vt:lpwstr> </vt:lpwstr>
  </property>
  <property fmtid="{D5CDD505-2E9C-101B-9397-08002B2CF9AE}" pid="84" name="Doc_Revision5DesignedBy">
    <vt:lpwstr> </vt:lpwstr>
  </property>
  <property fmtid="{D5CDD505-2E9C-101B-9397-08002B2CF9AE}" pid="85" name="Doc_Revision5Note">
    <vt:lpwstr> </vt:lpwstr>
  </property>
  <property fmtid="{D5CDD505-2E9C-101B-9397-08002B2CF9AE}" pid="86" name="Doc_Revision5PreparedBy">
    <vt:lpwstr> </vt:lpwstr>
  </property>
  <property fmtid="{D5CDD505-2E9C-101B-9397-08002B2CF9AE}" pid="87" name="Doc_Revision6">
    <vt:lpwstr> </vt:lpwstr>
  </property>
  <property fmtid="{D5CDD505-2E9C-101B-9397-08002B2CF9AE}" pid="88" name="Doc_Revision6ApprovedBy">
    <vt:lpwstr> </vt:lpwstr>
  </property>
  <property fmtid="{D5CDD505-2E9C-101B-9397-08002B2CF9AE}" pid="89" name="Doc_Revision6CheckedBy">
    <vt:lpwstr> </vt:lpwstr>
  </property>
  <property fmtid="{D5CDD505-2E9C-101B-9397-08002B2CF9AE}" pid="90" name="Doc_Revision6Date">
    <vt:lpwstr> </vt:lpwstr>
  </property>
  <property fmtid="{D5CDD505-2E9C-101B-9397-08002B2CF9AE}" pid="91" name="Doc_Revision6DesignedBy">
    <vt:lpwstr> </vt:lpwstr>
  </property>
  <property fmtid="{D5CDD505-2E9C-101B-9397-08002B2CF9AE}" pid="92" name="Doc_Revision6Note">
    <vt:lpwstr> </vt:lpwstr>
  </property>
  <property fmtid="{D5CDD505-2E9C-101B-9397-08002B2CF9AE}" pid="93" name="Doc_Revision6PreparedBy">
    <vt:lpwstr> </vt:lpwstr>
  </property>
  <property fmtid="{D5CDD505-2E9C-101B-9397-08002B2CF9AE}" pid="94" name="Doc_Revision7">
    <vt:lpwstr> </vt:lpwstr>
  </property>
  <property fmtid="{D5CDD505-2E9C-101B-9397-08002B2CF9AE}" pid="95" name="Doc_Revision7ApprovedBy">
    <vt:lpwstr> </vt:lpwstr>
  </property>
  <property fmtid="{D5CDD505-2E9C-101B-9397-08002B2CF9AE}" pid="96" name="Doc_Revision7CheckedBy">
    <vt:lpwstr> </vt:lpwstr>
  </property>
  <property fmtid="{D5CDD505-2E9C-101B-9397-08002B2CF9AE}" pid="97" name="Doc_Revision7Date">
    <vt:lpwstr> </vt:lpwstr>
  </property>
  <property fmtid="{D5CDD505-2E9C-101B-9397-08002B2CF9AE}" pid="98" name="Doc_Revision7DesignedBy">
    <vt:lpwstr> </vt:lpwstr>
  </property>
  <property fmtid="{D5CDD505-2E9C-101B-9397-08002B2CF9AE}" pid="99" name="Doc_Revision7Note">
    <vt:lpwstr> </vt:lpwstr>
  </property>
  <property fmtid="{D5CDD505-2E9C-101B-9397-08002B2CF9AE}" pid="100" name="Doc_Revision7PreparedBy">
    <vt:lpwstr> </vt:lpwstr>
  </property>
  <property fmtid="{D5CDD505-2E9C-101B-9397-08002B2CF9AE}" pid="101" name="Doc_Revision8">
    <vt:lpwstr> </vt:lpwstr>
  </property>
  <property fmtid="{D5CDD505-2E9C-101B-9397-08002B2CF9AE}" pid="102" name="Doc_Revision8ApprovedBy">
    <vt:lpwstr> </vt:lpwstr>
  </property>
  <property fmtid="{D5CDD505-2E9C-101B-9397-08002B2CF9AE}" pid="103" name="Doc_Revision8CheckedBy">
    <vt:lpwstr> </vt:lpwstr>
  </property>
  <property fmtid="{D5CDD505-2E9C-101B-9397-08002B2CF9AE}" pid="104" name="Doc_Revision8Date">
    <vt:lpwstr> </vt:lpwstr>
  </property>
  <property fmtid="{D5CDD505-2E9C-101B-9397-08002B2CF9AE}" pid="105" name="Doc_Revision8DesignedBy">
    <vt:lpwstr> </vt:lpwstr>
  </property>
  <property fmtid="{D5CDD505-2E9C-101B-9397-08002B2CF9AE}" pid="106" name="Doc_Revision8Note">
    <vt:lpwstr> </vt:lpwstr>
  </property>
  <property fmtid="{D5CDD505-2E9C-101B-9397-08002B2CF9AE}" pid="107" name="Doc_Revision8PreparedBy">
    <vt:lpwstr> </vt:lpwstr>
  </property>
  <property fmtid="{D5CDD505-2E9C-101B-9397-08002B2CF9AE}" pid="108" name="Doc_Revision9">
    <vt:lpwstr> </vt:lpwstr>
  </property>
  <property fmtid="{D5CDD505-2E9C-101B-9397-08002B2CF9AE}" pid="109" name="Doc_Revision9ApprovedBy">
    <vt:lpwstr> </vt:lpwstr>
  </property>
  <property fmtid="{D5CDD505-2E9C-101B-9397-08002B2CF9AE}" pid="110" name="Doc_Revision9CheckedBy">
    <vt:lpwstr> </vt:lpwstr>
  </property>
  <property fmtid="{D5CDD505-2E9C-101B-9397-08002B2CF9AE}" pid="111" name="Doc_Revision9Date">
    <vt:lpwstr> </vt:lpwstr>
  </property>
  <property fmtid="{D5CDD505-2E9C-101B-9397-08002B2CF9AE}" pid="112" name="Doc_Revision9DesignedBy">
    <vt:lpwstr> </vt:lpwstr>
  </property>
  <property fmtid="{D5CDD505-2E9C-101B-9397-08002B2CF9AE}" pid="113" name="Doc_Revision9Note">
    <vt:lpwstr> </vt:lpwstr>
  </property>
  <property fmtid="{D5CDD505-2E9C-101B-9397-08002B2CF9AE}" pid="114" name="Doc_Revision9PreparedBy">
    <vt:lpwstr> </vt:lpwstr>
  </property>
  <property fmtid="{D5CDD505-2E9C-101B-9397-08002B2CF9AE}" pid="115" name="Doc_RevisionNote">
    <vt:lpwstr> </vt:lpwstr>
  </property>
  <property fmtid="{D5CDD505-2E9C-101B-9397-08002B2CF9AE}" pid="116" name="Doc_SecurityClassification">
    <vt:lpwstr> </vt:lpwstr>
  </property>
  <property fmtid="{D5CDD505-2E9C-101B-9397-08002B2CF9AE}" pid="117" name="Doc_Suitability">
    <vt:lpwstr> </vt:lpwstr>
  </property>
  <property fmtid="{D5CDD505-2E9C-101B-9397-08002B2CF9AE}" pid="118" name="Doc_Unique_ProjectID">
    <vt:lpwstr> </vt:lpwstr>
  </property>
  <property fmtid="{D5CDD505-2E9C-101B-9397-08002B2CF9AE}" pid="119" name="Document_FileName">
    <vt:lpwstr> </vt:lpwstr>
  </property>
  <property fmtid="{D5CDD505-2E9C-101B-9397-08002B2CF9AE}" pid="120" name="Document_Name">
    <vt:lpwstr> </vt:lpwstr>
  </property>
  <property fmtid="{D5CDD505-2E9C-101B-9397-08002B2CF9AE}" pid="121" name="Document_Number">
    <vt:lpwstr> </vt:lpwstr>
  </property>
  <property fmtid="{D5CDD505-2E9C-101B-9397-08002B2CF9AE}" pid="122" name="Document_Version">
    <vt:lpwstr> </vt:lpwstr>
  </property>
  <property fmtid="{D5CDD505-2E9C-101B-9397-08002B2CF9AE}" pid="123" name="Document_VersionSeq">
    <vt:lpwstr> </vt:lpwstr>
  </property>
  <property fmtid="{D5CDD505-2E9C-101B-9397-08002B2CF9AE}" pid="124" name="Folder_Code">
    <vt:lpwstr> </vt:lpwstr>
  </property>
  <property fmtid="{D5CDD505-2E9C-101B-9397-08002B2CF9AE}" pid="125" name="Folder_CreateDate">
    <vt:lpwstr> </vt:lpwstr>
  </property>
  <property fmtid="{D5CDD505-2E9C-101B-9397-08002B2CF9AE}" pid="126" name="Folder_Creator">
    <vt:lpwstr> </vt:lpwstr>
  </property>
  <property fmtid="{D5CDD505-2E9C-101B-9397-08002B2CF9AE}" pid="127" name="Folder_CreatorDesc">
    <vt:lpwstr> </vt:lpwstr>
  </property>
  <property fmtid="{D5CDD505-2E9C-101B-9397-08002B2CF9AE}" pid="128" name="Folder_Description">
    <vt:lpwstr> </vt:lpwstr>
  </property>
  <property fmtid="{D5CDD505-2E9C-101B-9397-08002B2CF9AE}" pid="129" name="Folder_Manager">
    <vt:lpwstr> </vt:lpwstr>
  </property>
  <property fmtid="{D5CDD505-2E9C-101B-9397-08002B2CF9AE}" pid="130" name="Folder_ManagerDesc">
    <vt:lpwstr> </vt:lpwstr>
  </property>
  <property fmtid="{D5CDD505-2E9C-101B-9397-08002B2CF9AE}" pid="131" name="Folder_Name">
    <vt:lpwstr> </vt:lpwstr>
  </property>
  <property fmtid="{D5CDD505-2E9C-101B-9397-08002B2CF9AE}" pid="132" name="Folder_Number">
    <vt:lpwstr> </vt:lpwstr>
  </property>
  <property fmtid="{D5CDD505-2E9C-101B-9397-08002B2CF9AE}" pid="133" name="Folder_Storage">
    <vt:lpwstr> </vt:lpwstr>
  </property>
  <property fmtid="{D5CDD505-2E9C-101B-9397-08002B2CF9AE}" pid="134" name="Folder_StorageDesc">
    <vt:lpwstr> </vt:lpwstr>
  </property>
  <property fmtid="{D5CDD505-2E9C-101B-9397-08002B2CF9AE}" pid="135" name="Folder_UpdateDate">
    <vt:lpwstr> </vt:lpwstr>
  </property>
  <property fmtid="{D5CDD505-2E9C-101B-9397-08002B2CF9AE}" pid="136" name="Folder_UpdateDesc">
    <vt:lpwstr> </vt:lpwstr>
  </property>
  <property fmtid="{D5CDD505-2E9C-101B-9397-08002B2CF9AE}" pid="137" name="Folder_Updater">
    <vt:lpwstr> </vt:lpwstr>
  </property>
  <property fmtid="{D5CDD505-2E9C-101B-9397-08002B2CF9AE}" pid="138" name="Ram_Document_AltName_AltName">
    <vt:lpwstr> </vt:lpwstr>
  </property>
  <property fmtid="{D5CDD505-2E9C-101B-9397-08002B2CF9AE}" pid="139" name="Ram_Document_AltName_DocName">
    <vt:lpwstr> </vt:lpwstr>
  </property>
  <property fmtid="{D5CDD505-2E9C-101B-9397-08002B2CF9AE}" pid="140" name="Ram_Document_AltName_Part1">
    <vt:lpwstr> </vt:lpwstr>
  </property>
  <property fmtid="{D5CDD505-2E9C-101B-9397-08002B2CF9AE}" pid="141" name="Ram_Document_AltName_Part2">
    <vt:lpwstr> </vt:lpwstr>
  </property>
  <property fmtid="{D5CDD505-2E9C-101B-9397-08002B2CF9AE}" pid="142" name="Ram_Document_AltName_Part3">
    <vt:lpwstr> </vt:lpwstr>
  </property>
  <property fmtid="{D5CDD505-2E9C-101B-9397-08002B2CF9AE}" pid="143" name="Ram_Document_AltName_Part4">
    <vt:lpwstr> </vt:lpwstr>
  </property>
  <property fmtid="{D5CDD505-2E9C-101B-9397-08002B2CF9AE}" pid="144" name="Ram_Document_AltName_Part5">
    <vt:lpwstr> </vt:lpwstr>
  </property>
  <property fmtid="{D5CDD505-2E9C-101B-9397-08002B2CF9AE}" pid="145" name="Ram_Document_AltName_Part6">
    <vt:lpwstr> </vt:lpwstr>
  </property>
  <property fmtid="{D5CDD505-2E9C-101B-9397-08002B2CF9AE}" pid="146" name="Ram_Document_AltName_Part7">
    <vt:lpwstr> </vt:lpwstr>
  </property>
  <property fmtid="{D5CDD505-2E9C-101B-9397-08002B2CF9AE}" pid="147" name="Ram_Document_AltName_Part8">
    <vt:lpwstr> </vt:lpwstr>
  </property>
  <property fmtid="{D5CDD505-2E9C-101B-9397-08002B2CF9AE}" pid="148" name="Ram_Document_AltName_Part9">
    <vt:lpwstr> </vt:lpwstr>
  </property>
  <property fmtid="{D5CDD505-2E9C-101B-9397-08002B2CF9AE}" pid="149" name="Ram_Document_CustomerDocName">
    <vt:lpwstr> </vt:lpwstr>
  </property>
  <property fmtid="{D5CDD505-2E9C-101B-9397-08002B2CF9AE}" pid="150" name="Ram_Document_CustomerDocNumber">
    <vt:lpwstr> </vt:lpwstr>
  </property>
  <property fmtid="{D5CDD505-2E9C-101B-9397-08002B2CF9AE}" pid="151" name="Ram_Project_ClientName">
    <vt:lpwstr> </vt:lpwstr>
  </property>
  <property fmtid="{D5CDD505-2E9C-101B-9397-08002B2CF9AE}" pid="152" name="Ram_WorkArea_Client">
    <vt:lpwstr> </vt:lpwstr>
  </property>
  <property fmtid="{D5CDD505-2E9C-101B-9397-08002B2CF9AE}" pid="153" name="Ram_WorkArea_ProjectName">
    <vt:lpwstr> </vt:lpwstr>
  </property>
  <property fmtid="{D5CDD505-2E9C-101B-9397-08002B2CF9AE}" pid="154" name="Ram_Document_ApprovedBy">
    <vt:lpwstr> </vt:lpwstr>
  </property>
  <property fmtid="{D5CDD505-2E9C-101B-9397-08002B2CF9AE}" pid="155" name="Ram_Document_CheckedBy">
    <vt:lpwstr> </vt:lpwstr>
  </property>
  <property fmtid="{D5CDD505-2E9C-101B-9397-08002B2CF9AE}" pid="156" name="Ram_Document_Date">
    <vt:lpwstr> </vt:lpwstr>
  </property>
  <property fmtid="{D5CDD505-2E9C-101B-9397-08002B2CF9AE}" pid="157" name="Ram_Document_DocID">
    <vt:lpwstr> </vt:lpwstr>
  </property>
  <property fmtid="{D5CDD505-2E9C-101B-9397-08002B2CF9AE}" pid="158" name="Ram_Document_DocStructureID">
    <vt:lpwstr> </vt:lpwstr>
  </property>
  <property fmtid="{D5CDD505-2E9C-101B-9397-08002B2CF9AE}" pid="159" name="Ram_Document_PreparedBy">
    <vt:lpwstr> </vt:lpwstr>
  </property>
  <property fmtid="{D5CDD505-2E9C-101B-9397-08002B2CF9AE}" pid="160" name="Ram_Document_Title1">
    <vt:lpwstr> </vt:lpwstr>
  </property>
  <property fmtid="{D5CDD505-2E9C-101B-9397-08002B2CF9AE}" pid="161" name="Ram_Document_Title2">
    <vt:lpwstr> </vt:lpwstr>
  </property>
  <property fmtid="{D5CDD505-2E9C-101B-9397-08002B2CF9AE}" pid="162" name="Ram_Document_Version">
    <vt:lpwstr> </vt:lpwstr>
  </property>
  <property fmtid="{D5CDD505-2E9C-101B-9397-08002B2CF9AE}" pid="163" name="Ram_Document_VersionDescription">
    <vt:lpwstr> </vt:lpwstr>
  </property>
  <property fmtid="{D5CDD505-2E9C-101B-9397-08002B2CF9AE}" pid="164" name="Ram_Project_Name">
    <vt:lpwstr> </vt:lpwstr>
  </property>
  <property fmtid="{D5CDD505-2E9C-101B-9397-08002B2CF9AE}" pid="165" name="Ram_Project_Number">
    <vt:lpwstr> </vt:lpwstr>
  </property>
  <property fmtid="{D5CDD505-2E9C-101B-9397-08002B2CF9AE}" pid="166" name="Ram_Document_Project_Field1">
    <vt:lpwstr> </vt:lpwstr>
  </property>
  <property fmtid="{D5CDD505-2E9C-101B-9397-08002B2CF9AE}" pid="167" name="Ram_Document_Project_Field2">
    <vt:lpwstr> </vt:lpwstr>
  </property>
  <property fmtid="{D5CDD505-2E9C-101B-9397-08002B2CF9AE}" pid="168" name="Ram_Document_Project_Field3">
    <vt:lpwstr> </vt:lpwstr>
  </property>
  <property fmtid="{D5CDD505-2E9C-101B-9397-08002B2CF9AE}" pid="169" name="Ram_Document_PreparedBy_FullName">
    <vt:lpwstr> </vt:lpwstr>
  </property>
  <property fmtid="{D5CDD505-2E9C-101B-9397-08002B2CF9AE}" pid="170" name="Ram_Document_Client_Version">
    <vt:lpwstr> </vt:lpwstr>
  </property>
  <property fmtid="{D5CDD505-2E9C-101B-9397-08002B2CF9AE}" pid="171" name="Ram_Document_Client_Version_Description">
    <vt:lpwstr> </vt:lpwstr>
  </property>
  <property fmtid="{D5CDD505-2E9C-101B-9397-08002B2CF9AE}" pid="172" name="Ram_Document_URN">
    <vt:lpwstr> </vt:lpwstr>
  </property>
  <property fmtid="{D5CDD505-2E9C-101B-9397-08002B2CF9AE}" pid="173" name="Doc_CreatedDate">
    <vt:lpwstr> </vt:lpwstr>
  </property>
  <property fmtid="{D5CDD505-2E9C-101B-9397-08002B2CF9AE}" pid="174" name="MSIP_Label_20ea7001-5c24-4702-a3ac-e436ccb02747_Enabled">
    <vt:lpwstr>true</vt:lpwstr>
  </property>
  <property fmtid="{D5CDD505-2E9C-101B-9397-08002B2CF9AE}" pid="175" name="MSIP_Label_20ea7001-5c24-4702-a3ac-e436ccb02747_SetDate">
    <vt:lpwstr>2023-09-18T19:06:21Z</vt:lpwstr>
  </property>
  <property fmtid="{D5CDD505-2E9C-101B-9397-08002B2CF9AE}" pid="176" name="MSIP_Label_20ea7001-5c24-4702-a3ac-e436ccb02747_Method">
    <vt:lpwstr>Standard</vt:lpwstr>
  </property>
  <property fmtid="{D5CDD505-2E9C-101B-9397-08002B2CF9AE}" pid="177" name="MSIP_Label_20ea7001-5c24-4702-a3ac-e436ccb02747_Name">
    <vt:lpwstr>Confidential</vt:lpwstr>
  </property>
  <property fmtid="{D5CDD505-2E9C-101B-9397-08002B2CF9AE}" pid="178" name="MSIP_Label_20ea7001-5c24-4702-a3ac-e436ccb02747_SiteId">
    <vt:lpwstr>c8823c91-be81-4f89-b024-6c3dd789c106</vt:lpwstr>
  </property>
  <property fmtid="{D5CDD505-2E9C-101B-9397-08002B2CF9AE}" pid="179" name="MSIP_Label_20ea7001-5c24-4702-a3ac-e436ccb02747_ActionId">
    <vt:lpwstr>ec2e6194-2971-41b2-ac28-4b303f89c9cc</vt:lpwstr>
  </property>
  <property fmtid="{D5CDD505-2E9C-101B-9397-08002B2CF9AE}" pid="180" name="MSIP_Label_20ea7001-5c24-4702-a3ac-e436ccb02747_ContentBits">
    <vt:lpwstr>2</vt:lpwstr>
  </property>
</Properties>
</file>