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474" r:id="rId3"/>
    <p:sldId id="473" r:id="rId4"/>
    <p:sldId id="468" r:id="rId5"/>
    <p:sldId id="469" r:id="rId6"/>
    <p:sldId id="470" r:id="rId7"/>
    <p:sldId id="467" r:id="rId8"/>
    <p:sldId id="47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3F870-4B68-43E2-AC0F-58A8A6E414C4}" v="18" dt="2023-10-18T11:42:58.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0EBEA5-FBFC-4535-9C53-740E9E0D902D}" type="datetimeFigureOut">
              <a:rPr lang="en-IE" smtClean="0"/>
              <a:t>18/10/2023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63591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EBEA5-FBFC-4535-9C53-740E9E0D902D}" type="datetimeFigureOut">
              <a:rPr lang="en-IE" smtClean="0"/>
              <a:t>18/10/2023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206952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EBEA5-FBFC-4535-9C53-740E9E0D902D}" type="datetimeFigureOut">
              <a:rPr lang="en-IE" smtClean="0"/>
              <a:t>18/10/2023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360822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EBEA5-FBFC-4535-9C53-740E9E0D902D}" type="datetimeFigureOut">
              <a:rPr lang="en-IE" smtClean="0"/>
              <a:t>18/10/2023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9427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EBEA5-FBFC-4535-9C53-740E9E0D902D}" type="datetimeFigureOut">
              <a:rPr lang="en-IE" smtClean="0"/>
              <a:t>18/10/2023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346404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0EBEA5-FBFC-4535-9C53-740E9E0D902D}" type="datetimeFigureOut">
              <a:rPr lang="en-IE" smtClean="0"/>
              <a:t>18/10/2023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291493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0EBEA5-FBFC-4535-9C53-740E9E0D902D}" type="datetimeFigureOut">
              <a:rPr lang="en-IE" smtClean="0"/>
              <a:t>18/10/2023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376355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0EBEA5-FBFC-4535-9C53-740E9E0D902D}" type="datetimeFigureOut">
              <a:rPr lang="en-IE" smtClean="0"/>
              <a:t>18/10/2023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24089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EBEA5-FBFC-4535-9C53-740E9E0D902D}" type="datetimeFigureOut">
              <a:rPr lang="en-IE" smtClean="0"/>
              <a:t>18/10/2023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335595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BEA5-FBFC-4535-9C53-740E9E0D902D}" type="datetimeFigureOut">
              <a:rPr lang="en-IE" smtClean="0"/>
              <a:t>18/10/2023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158905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EBEA5-FBFC-4535-9C53-740E9E0D902D}" type="datetimeFigureOut">
              <a:rPr lang="en-IE" smtClean="0"/>
              <a:t>18/10/2023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4F9CE39-2492-4823-8AC2-897AE9100B1B}" type="slidenum">
              <a:rPr lang="en-IE" smtClean="0"/>
              <a:t>‹#›</a:t>
            </a:fld>
            <a:endParaRPr lang="en-IE"/>
          </a:p>
        </p:txBody>
      </p:sp>
    </p:spTree>
    <p:extLst>
      <p:ext uri="{BB962C8B-B14F-4D97-AF65-F5344CB8AC3E}">
        <p14:creationId xmlns:p14="http://schemas.microsoft.com/office/powerpoint/2010/main" val="105683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EBEA5-FBFC-4535-9C53-740E9E0D902D}" type="datetimeFigureOut">
              <a:rPr lang="en-IE" smtClean="0"/>
              <a:t>18/10/2023</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9CE39-2492-4823-8AC2-897AE9100B1B}" type="slidenum">
              <a:rPr lang="en-IE" smtClean="0"/>
              <a:t>‹#›</a:t>
            </a:fld>
            <a:endParaRPr lang="en-IE"/>
          </a:p>
        </p:txBody>
      </p:sp>
    </p:spTree>
    <p:extLst>
      <p:ext uri="{BB962C8B-B14F-4D97-AF65-F5344CB8AC3E}">
        <p14:creationId xmlns:p14="http://schemas.microsoft.com/office/powerpoint/2010/main" val="796465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3105" y="1497140"/>
            <a:ext cx="7710447" cy="2718180"/>
          </a:xfrm>
          <a:prstGeom prst="rect">
            <a:avLst/>
          </a:prstGeom>
          <a:noFill/>
        </p:spPr>
        <p:txBody>
          <a:bodyPr wrap="square" rtlCol="0">
            <a:spAutoFit/>
          </a:bodyPr>
          <a:lstStyle/>
          <a:p>
            <a:pPr algn="ctr"/>
            <a:r>
              <a:rPr lang="en-IE" sz="2133" dirty="0"/>
              <a:t>Objectives</a:t>
            </a:r>
          </a:p>
          <a:p>
            <a:pPr marL="342891" indent="-342891" algn="just">
              <a:buFont typeface="+mj-lt"/>
              <a:buAutoNum type="arabicPeriod"/>
            </a:pPr>
            <a:r>
              <a:rPr lang="en-IE" sz="2133" dirty="0"/>
              <a:t>Acquire information on aspects of form and functions of cities relevant to climate studies.  </a:t>
            </a:r>
          </a:p>
          <a:p>
            <a:pPr marL="342891" indent="-342891" algn="just">
              <a:buFont typeface="+mj-lt"/>
              <a:buAutoNum type="arabicPeriod"/>
            </a:pPr>
            <a:r>
              <a:rPr lang="en-IE" sz="2133" dirty="0"/>
              <a:t>Store the data in a geographic framework that is searchable and widely accessible.</a:t>
            </a:r>
          </a:p>
          <a:p>
            <a:pPr marL="342891" indent="-342891" algn="just">
              <a:buFont typeface="+mj-lt"/>
              <a:buAutoNum type="arabicPeriod"/>
            </a:pPr>
            <a:r>
              <a:rPr lang="en-IE" sz="2133" dirty="0"/>
              <a:t>Build portal tools to extract urban canopy parameters (UCPs) and analyse urban properties for cross-urban comparison and model building.</a:t>
            </a:r>
          </a:p>
        </p:txBody>
      </p:sp>
      <p:pic>
        <p:nvPicPr>
          <p:cNvPr id="4" name="Picture 3">
            <a:extLst>
              <a:ext uri="{FF2B5EF4-FFF2-40B4-BE49-F238E27FC236}">
                <a16:creationId xmlns:a16="http://schemas.microsoft.com/office/drawing/2014/main" id="{26FA746C-F501-215A-BB0B-3130A112A11A}"/>
              </a:ext>
            </a:extLst>
          </p:cNvPr>
          <p:cNvPicPr>
            <a:picLocks noChangeAspect="1"/>
          </p:cNvPicPr>
          <p:nvPr/>
        </p:nvPicPr>
        <p:blipFill>
          <a:blip r:embed="rId2"/>
          <a:stretch>
            <a:fillRect/>
          </a:stretch>
        </p:blipFill>
        <p:spPr>
          <a:xfrm>
            <a:off x="6746849" y="5574851"/>
            <a:ext cx="1934632" cy="902287"/>
          </a:xfrm>
          <a:prstGeom prst="rect">
            <a:avLst/>
          </a:prstGeom>
        </p:spPr>
      </p:pic>
      <p:sp>
        <p:nvSpPr>
          <p:cNvPr id="6" name="TextBox 5">
            <a:extLst>
              <a:ext uri="{FF2B5EF4-FFF2-40B4-BE49-F238E27FC236}">
                <a16:creationId xmlns:a16="http://schemas.microsoft.com/office/drawing/2014/main" id="{E91DCBF7-3FE6-89F2-02CD-D90925CD3168}"/>
              </a:ext>
            </a:extLst>
          </p:cNvPr>
          <p:cNvSpPr txBox="1"/>
          <p:nvPr/>
        </p:nvSpPr>
        <p:spPr>
          <a:xfrm>
            <a:off x="2648803" y="1"/>
            <a:ext cx="2977162" cy="995209"/>
          </a:xfrm>
          <a:prstGeom prst="rect">
            <a:avLst/>
          </a:prstGeom>
          <a:noFill/>
        </p:spPr>
        <p:txBody>
          <a:bodyPr wrap="none" rtlCol="0">
            <a:spAutoFit/>
          </a:bodyPr>
          <a:lstStyle/>
          <a:p>
            <a:r>
              <a:rPr lang="en-US" sz="5867" dirty="0"/>
              <a:t>WUDAPT</a:t>
            </a:r>
            <a:endParaRPr lang="en-IE" sz="5867" dirty="0"/>
          </a:p>
        </p:txBody>
      </p:sp>
      <p:sp>
        <p:nvSpPr>
          <p:cNvPr id="7" name="TextBox 6">
            <a:extLst>
              <a:ext uri="{FF2B5EF4-FFF2-40B4-BE49-F238E27FC236}">
                <a16:creationId xmlns:a16="http://schemas.microsoft.com/office/drawing/2014/main" id="{58C4A3EC-11AD-862B-CF66-3445294FE192}"/>
              </a:ext>
            </a:extLst>
          </p:cNvPr>
          <p:cNvSpPr txBox="1"/>
          <p:nvPr/>
        </p:nvSpPr>
        <p:spPr>
          <a:xfrm>
            <a:off x="546411" y="4272156"/>
            <a:ext cx="7928516" cy="1569660"/>
          </a:xfrm>
          <a:prstGeom prst="rect">
            <a:avLst/>
          </a:prstGeom>
          <a:noFill/>
        </p:spPr>
        <p:txBody>
          <a:bodyPr wrap="square" rtlCol="0">
            <a:spAutoFit/>
          </a:bodyPr>
          <a:lstStyle/>
          <a:p>
            <a:r>
              <a:rPr lang="en-US" sz="2400" dirty="0"/>
              <a:t>WUDAPT was created as a community initiative and has no central organizing committee. Its direction is encouraged by Ching &amp; Mills but the research is driven by diverse research groups.</a:t>
            </a:r>
            <a:endParaRPr lang="en-IE" sz="2400" dirty="0"/>
          </a:p>
        </p:txBody>
      </p:sp>
    </p:spTree>
    <p:extLst>
      <p:ext uri="{BB962C8B-B14F-4D97-AF65-F5344CB8AC3E}">
        <p14:creationId xmlns:p14="http://schemas.microsoft.com/office/powerpoint/2010/main" val="220843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F22CFC-34CF-A1BB-B971-515A582A450A}"/>
              </a:ext>
            </a:extLst>
          </p:cNvPr>
          <p:cNvGraphicFramePr>
            <a:graphicFrameLocks noGrp="1"/>
          </p:cNvGraphicFramePr>
          <p:nvPr>
            <p:extLst>
              <p:ext uri="{D42A27DB-BD31-4B8C-83A1-F6EECF244321}">
                <p14:modId xmlns:p14="http://schemas.microsoft.com/office/powerpoint/2010/main" val="3646834973"/>
              </p:ext>
            </p:extLst>
          </p:nvPr>
        </p:nvGraphicFramePr>
        <p:xfrm>
          <a:off x="1007707" y="739347"/>
          <a:ext cx="6932644" cy="4653708"/>
        </p:xfrm>
        <a:graphic>
          <a:graphicData uri="http://schemas.openxmlformats.org/drawingml/2006/table">
            <a:tbl>
              <a:tblPr firstRow="1" bandRow="1">
                <a:tableStyleId>{5C22544A-7EE6-4342-B048-85BDC9FD1C3A}</a:tableStyleId>
              </a:tblPr>
              <a:tblGrid>
                <a:gridCol w="566944">
                  <a:extLst>
                    <a:ext uri="{9D8B030D-6E8A-4147-A177-3AD203B41FA5}">
                      <a16:colId xmlns:a16="http://schemas.microsoft.com/office/drawing/2014/main" val="3938437433"/>
                    </a:ext>
                  </a:extLst>
                </a:gridCol>
                <a:gridCol w="6365700">
                  <a:extLst>
                    <a:ext uri="{9D8B030D-6E8A-4147-A177-3AD203B41FA5}">
                      <a16:colId xmlns:a16="http://schemas.microsoft.com/office/drawing/2014/main" val="376621968"/>
                    </a:ext>
                  </a:extLst>
                </a:gridCol>
              </a:tblGrid>
              <a:tr h="389138">
                <a:tc>
                  <a:txBody>
                    <a:bodyPr/>
                    <a:lstStyle/>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on climate relevant urban data</a:t>
                      </a:r>
                      <a:endParaRPr lang="en-IE" dirty="0"/>
                    </a:p>
                  </a:txBody>
                  <a:tcPr/>
                </a:tc>
                <a:extLst>
                  <a:ext uri="{0D108BD9-81ED-4DB2-BD59-A6C34878D82A}">
                    <a16:rowId xmlns:a16="http://schemas.microsoft.com/office/drawing/2014/main" val="191901946"/>
                  </a:ext>
                </a:extLst>
              </a:tr>
              <a:tr h="389138">
                <a:tc>
                  <a:txBody>
                    <a:bodyPr/>
                    <a:lstStyle/>
                    <a:p>
                      <a:r>
                        <a:rPr lang="en-US" dirty="0"/>
                        <a:t>Q1.</a:t>
                      </a:r>
                      <a:endParaRPr lang="en-IE" dirty="0"/>
                    </a:p>
                  </a:txBody>
                  <a:tcPr/>
                </a:tc>
                <a:tc>
                  <a:txBody>
                    <a:bodyPr/>
                    <a:lstStyle/>
                    <a:p>
                      <a:r>
                        <a:rPr lang="en-US" dirty="0"/>
                        <a:t>Is WUDAPT a useful resource for the urban AQ community?</a:t>
                      </a:r>
                      <a:endParaRPr lang="en-IE" dirty="0"/>
                    </a:p>
                  </a:txBody>
                  <a:tcPr/>
                </a:tc>
                <a:extLst>
                  <a:ext uri="{0D108BD9-81ED-4DB2-BD59-A6C34878D82A}">
                    <a16:rowId xmlns:a16="http://schemas.microsoft.com/office/drawing/2014/main" val="506997542"/>
                  </a:ext>
                </a:extLst>
              </a:tr>
              <a:tr h="671662">
                <a:tc>
                  <a:txBody>
                    <a:bodyPr/>
                    <a:lstStyle/>
                    <a:p>
                      <a:r>
                        <a:rPr lang="en-US" dirty="0"/>
                        <a:t>Q2.</a:t>
                      </a:r>
                      <a:endParaRPr lang="en-IE" dirty="0"/>
                    </a:p>
                  </a:txBody>
                  <a:tcPr/>
                </a:tc>
                <a:tc>
                  <a:txBody>
                    <a:bodyPr/>
                    <a:lstStyle/>
                    <a:p>
                      <a:r>
                        <a:rPr lang="en-US" dirty="0"/>
                        <a:t>What urban data is </a:t>
                      </a:r>
                      <a:r>
                        <a:rPr lang="en-US" b="1" dirty="0"/>
                        <a:t>needed</a:t>
                      </a:r>
                      <a:r>
                        <a:rPr lang="en-US" dirty="0"/>
                        <a:t> to improve urban AQ models that is difficult to get? </a:t>
                      </a:r>
                      <a:endParaRPr lang="en-IE" dirty="0"/>
                    </a:p>
                  </a:txBody>
                  <a:tcPr/>
                </a:tc>
                <a:extLst>
                  <a:ext uri="{0D108BD9-81ED-4DB2-BD59-A6C34878D82A}">
                    <a16:rowId xmlns:a16="http://schemas.microsoft.com/office/drawing/2014/main" val="3069755954"/>
                  </a:ext>
                </a:extLst>
              </a:tr>
              <a:tr h="671662">
                <a:tc>
                  <a:txBody>
                    <a:bodyPr/>
                    <a:lstStyle/>
                    <a:p>
                      <a:r>
                        <a:rPr lang="en-US" dirty="0"/>
                        <a:t>Q3.</a:t>
                      </a:r>
                      <a:endParaRPr lang="en-IE" dirty="0"/>
                    </a:p>
                  </a:txBody>
                  <a:tcPr/>
                </a:tc>
                <a:tc>
                  <a:txBody>
                    <a:bodyPr/>
                    <a:lstStyle/>
                    <a:p>
                      <a:r>
                        <a:rPr lang="en-US" dirty="0"/>
                        <a:t>How </a:t>
                      </a:r>
                      <a:r>
                        <a:rPr lang="en-US" b="1" dirty="0"/>
                        <a:t>precise</a:t>
                      </a:r>
                      <a:r>
                        <a:rPr lang="en-US" dirty="0"/>
                        <a:t> does this data have to be in terms of </a:t>
                      </a:r>
                      <a:r>
                        <a:rPr lang="en-US" b="1" dirty="0"/>
                        <a:t>spatial/temporal resolution</a:t>
                      </a:r>
                      <a:r>
                        <a:rPr lang="en-US" dirty="0"/>
                        <a:t>?</a:t>
                      </a:r>
                      <a:endParaRPr lang="en-IE" dirty="0"/>
                    </a:p>
                  </a:txBody>
                  <a:tcPr/>
                </a:tc>
                <a:extLst>
                  <a:ext uri="{0D108BD9-81ED-4DB2-BD59-A6C34878D82A}">
                    <a16:rowId xmlns:a16="http://schemas.microsoft.com/office/drawing/2014/main" val="979045896"/>
                  </a:ext>
                </a:extLst>
              </a:tr>
              <a:tr h="442090">
                <a:tc>
                  <a:txBody>
                    <a:bodyPr/>
                    <a:lstStyle/>
                    <a:p>
                      <a:r>
                        <a:rPr lang="en-US" dirty="0"/>
                        <a:t>Q4.</a:t>
                      </a:r>
                      <a:endParaRPr lang="en-IE" dirty="0"/>
                    </a:p>
                  </a:txBody>
                  <a:tcPr/>
                </a:tc>
                <a:tc>
                  <a:txBody>
                    <a:bodyPr/>
                    <a:lstStyle/>
                    <a:p>
                      <a:r>
                        <a:rPr lang="en-US" dirty="0"/>
                        <a:t>How </a:t>
                      </a:r>
                      <a:r>
                        <a:rPr lang="en-US" b="1" dirty="0"/>
                        <a:t>sensitive</a:t>
                      </a:r>
                      <a:r>
                        <a:rPr lang="en-US" dirty="0"/>
                        <a:t> are current models to variation in urban inputs?</a:t>
                      </a:r>
                      <a:endParaRPr lang="en-IE" dirty="0"/>
                    </a:p>
                  </a:txBody>
                  <a:tcPr/>
                </a:tc>
                <a:extLst>
                  <a:ext uri="{0D108BD9-81ED-4DB2-BD59-A6C34878D82A}">
                    <a16:rowId xmlns:a16="http://schemas.microsoft.com/office/drawing/2014/main" val="2973455987"/>
                  </a:ext>
                </a:extLst>
              </a:tr>
              <a:tr h="671662">
                <a:tc>
                  <a:txBody>
                    <a:bodyPr/>
                    <a:lstStyle/>
                    <a:p>
                      <a:r>
                        <a:rPr lang="en-US" dirty="0"/>
                        <a:t>Q5.</a:t>
                      </a:r>
                      <a:endParaRPr lang="en-IE" dirty="0"/>
                    </a:p>
                  </a:txBody>
                  <a:tcPr/>
                </a:tc>
                <a:tc>
                  <a:txBody>
                    <a:bodyPr/>
                    <a:lstStyle/>
                    <a:p>
                      <a:r>
                        <a:rPr lang="en-US" dirty="0"/>
                        <a:t>Can global urban data of sufficient quality be gathered to run current AQ models?</a:t>
                      </a:r>
                      <a:endParaRPr lang="en-IE" dirty="0"/>
                    </a:p>
                  </a:txBody>
                  <a:tcPr/>
                </a:tc>
                <a:extLst>
                  <a:ext uri="{0D108BD9-81ED-4DB2-BD59-A6C34878D82A}">
                    <a16:rowId xmlns:a16="http://schemas.microsoft.com/office/drawing/2014/main" val="1382456419"/>
                  </a:ext>
                </a:extLst>
              </a:tr>
              <a:tr h="389138">
                <a:tc>
                  <a:txBody>
                    <a:bodyPr/>
                    <a:lstStyle/>
                    <a:p>
                      <a:r>
                        <a:rPr lang="en-US" dirty="0"/>
                        <a:t>Q6.</a:t>
                      </a:r>
                      <a:endParaRPr lang="en-IE" dirty="0"/>
                    </a:p>
                  </a:txBody>
                  <a:tcPr/>
                </a:tc>
                <a:tc>
                  <a:txBody>
                    <a:bodyPr/>
                    <a:lstStyle/>
                    <a:p>
                      <a:r>
                        <a:rPr lang="en-US" dirty="0"/>
                        <a:t>Which data gathering effort should be prioritized?</a:t>
                      </a:r>
                      <a:endParaRPr lang="en-IE" dirty="0"/>
                    </a:p>
                  </a:txBody>
                  <a:tcPr/>
                </a:tc>
                <a:extLst>
                  <a:ext uri="{0D108BD9-81ED-4DB2-BD59-A6C34878D82A}">
                    <a16:rowId xmlns:a16="http://schemas.microsoft.com/office/drawing/2014/main" val="1430405134"/>
                  </a:ext>
                </a:extLst>
              </a:tr>
              <a:tr h="389138">
                <a:tc>
                  <a:txBody>
                    <a:bodyPr/>
                    <a:lstStyle/>
                    <a:p>
                      <a:r>
                        <a:rPr lang="en-US" dirty="0"/>
                        <a:t>Q7.</a:t>
                      </a:r>
                      <a:endParaRPr lang="en-IE" dirty="0"/>
                    </a:p>
                  </a:txBody>
                  <a:tcPr/>
                </a:tc>
                <a:tc>
                  <a:txBody>
                    <a:bodyPr/>
                    <a:lstStyle/>
                    <a:p>
                      <a:r>
                        <a:rPr lang="en-US" dirty="0"/>
                        <a:t>How should the value of these produces be tested?</a:t>
                      </a:r>
                    </a:p>
                  </a:txBody>
                  <a:tcPr/>
                </a:tc>
                <a:extLst>
                  <a:ext uri="{0D108BD9-81ED-4DB2-BD59-A6C34878D82A}">
                    <a16:rowId xmlns:a16="http://schemas.microsoft.com/office/drawing/2014/main" val="246872063"/>
                  </a:ext>
                </a:extLst>
              </a:tr>
              <a:tr h="389138">
                <a:tc>
                  <a:txBody>
                    <a:bodyPr/>
                    <a:lstStyle/>
                    <a:p>
                      <a:r>
                        <a:rPr lang="en-US" dirty="0"/>
                        <a:t>Q8.</a:t>
                      </a:r>
                      <a:endParaRPr lang="en-IE" dirty="0"/>
                    </a:p>
                  </a:txBody>
                  <a:tcPr/>
                </a:tc>
                <a:tc>
                  <a:txBody>
                    <a:bodyPr/>
                    <a:lstStyle/>
                    <a:p>
                      <a:r>
                        <a:rPr lang="en-US" dirty="0"/>
                        <a:t>Should these data gathering and testing efforts be coordinated and centralized? Does WUDAPT need a formal structure?</a:t>
                      </a:r>
                    </a:p>
                  </a:txBody>
                  <a:tcPr/>
                </a:tc>
                <a:extLst>
                  <a:ext uri="{0D108BD9-81ED-4DB2-BD59-A6C34878D82A}">
                    <a16:rowId xmlns:a16="http://schemas.microsoft.com/office/drawing/2014/main" val="4048099928"/>
                  </a:ext>
                </a:extLst>
              </a:tr>
            </a:tbl>
          </a:graphicData>
        </a:graphic>
      </p:graphicFrame>
    </p:spTree>
    <p:extLst>
      <p:ext uri="{BB962C8B-B14F-4D97-AF65-F5344CB8AC3E}">
        <p14:creationId xmlns:p14="http://schemas.microsoft.com/office/powerpoint/2010/main" val="110701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337;p42">
            <a:extLst>
              <a:ext uri="{FF2B5EF4-FFF2-40B4-BE49-F238E27FC236}">
                <a16:creationId xmlns:a16="http://schemas.microsoft.com/office/drawing/2014/main" id="{CAF8A6A1-EB01-AB60-4AE8-38DCCFFE05F7}"/>
              </a:ext>
            </a:extLst>
          </p:cNvPr>
          <p:cNvPicPr preferRelativeResize="0"/>
          <p:nvPr/>
        </p:nvPicPr>
        <p:blipFill>
          <a:blip r:embed="rId2">
            <a:alphaModFix/>
          </a:blip>
          <a:stretch>
            <a:fillRect/>
          </a:stretch>
        </p:blipFill>
        <p:spPr>
          <a:xfrm>
            <a:off x="995808" y="4814597"/>
            <a:ext cx="3095412" cy="882220"/>
          </a:xfrm>
          <a:prstGeom prst="rect">
            <a:avLst/>
          </a:prstGeom>
          <a:noFill/>
          <a:ln>
            <a:noFill/>
          </a:ln>
        </p:spPr>
      </p:pic>
      <p:pic>
        <p:nvPicPr>
          <p:cNvPr id="5" name="Google Shape;274;p37">
            <a:extLst>
              <a:ext uri="{FF2B5EF4-FFF2-40B4-BE49-F238E27FC236}">
                <a16:creationId xmlns:a16="http://schemas.microsoft.com/office/drawing/2014/main" id="{74AC97B1-ABBB-0877-EDE5-04BDB94A2681}"/>
              </a:ext>
            </a:extLst>
          </p:cNvPr>
          <p:cNvPicPr preferRelativeResize="0"/>
          <p:nvPr/>
        </p:nvPicPr>
        <p:blipFill>
          <a:blip r:embed="rId3">
            <a:alphaModFix/>
          </a:blip>
          <a:stretch>
            <a:fillRect/>
          </a:stretch>
        </p:blipFill>
        <p:spPr>
          <a:xfrm>
            <a:off x="603922" y="865909"/>
            <a:ext cx="5807513" cy="3448349"/>
          </a:xfrm>
          <a:prstGeom prst="rect">
            <a:avLst/>
          </a:prstGeom>
          <a:noFill/>
          <a:ln>
            <a:noFill/>
          </a:ln>
        </p:spPr>
      </p:pic>
      <p:sp>
        <p:nvSpPr>
          <p:cNvPr id="7" name="TextBox 6">
            <a:extLst>
              <a:ext uri="{FF2B5EF4-FFF2-40B4-BE49-F238E27FC236}">
                <a16:creationId xmlns:a16="http://schemas.microsoft.com/office/drawing/2014/main" id="{A7F25498-824F-7F39-BE2F-5B7F7DFAC95B}"/>
              </a:ext>
            </a:extLst>
          </p:cNvPr>
          <p:cNvSpPr txBox="1"/>
          <p:nvPr/>
        </p:nvSpPr>
        <p:spPr>
          <a:xfrm>
            <a:off x="2388637" y="6197156"/>
            <a:ext cx="4572000" cy="369332"/>
          </a:xfrm>
          <a:prstGeom prst="rect">
            <a:avLst/>
          </a:prstGeom>
          <a:noFill/>
        </p:spPr>
        <p:txBody>
          <a:bodyPr wrap="square">
            <a:spAutoFit/>
          </a:bodyPr>
          <a:lstStyle/>
          <a:p>
            <a:r>
              <a:rPr lang="en-IE" dirty="0"/>
              <a:t>https://lcz-generator.rub.de/</a:t>
            </a:r>
          </a:p>
        </p:txBody>
      </p:sp>
      <p:pic>
        <p:nvPicPr>
          <p:cNvPr id="1026" name="Picture 2" descr="Local Climate Zone Types (Stewart, 2011) | Download Scientific Diagram">
            <a:extLst>
              <a:ext uri="{FF2B5EF4-FFF2-40B4-BE49-F238E27FC236}">
                <a16:creationId xmlns:a16="http://schemas.microsoft.com/office/drawing/2014/main" id="{6F8969B2-35AD-33E6-12FC-837B7CDAD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294" y="2672532"/>
            <a:ext cx="2664489" cy="3448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2BDE879-4545-8CD3-6D76-94780F1AB8CD}"/>
              </a:ext>
            </a:extLst>
          </p:cNvPr>
          <p:cNvSpPr txBox="1"/>
          <p:nvPr/>
        </p:nvSpPr>
        <p:spPr>
          <a:xfrm>
            <a:off x="3433665" y="363894"/>
            <a:ext cx="1652119" cy="369332"/>
          </a:xfrm>
          <a:prstGeom prst="rect">
            <a:avLst/>
          </a:prstGeom>
          <a:noFill/>
        </p:spPr>
        <p:txBody>
          <a:bodyPr wrap="none" rtlCol="0">
            <a:spAutoFit/>
          </a:bodyPr>
          <a:lstStyle/>
          <a:p>
            <a:r>
              <a:rPr lang="en-US" dirty="0"/>
              <a:t>Global LCZ Map</a:t>
            </a:r>
            <a:endParaRPr lang="en-IE" dirty="0"/>
          </a:p>
        </p:txBody>
      </p:sp>
    </p:spTree>
    <p:extLst>
      <p:ext uri="{BB962C8B-B14F-4D97-AF65-F5344CB8AC3E}">
        <p14:creationId xmlns:p14="http://schemas.microsoft.com/office/powerpoint/2010/main" val="36999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500A3C-4CE1-E6EB-26A5-BC7A4AAE44D3}"/>
              </a:ext>
            </a:extLst>
          </p:cNvPr>
          <p:cNvSpPr txBox="1"/>
          <p:nvPr/>
        </p:nvSpPr>
        <p:spPr>
          <a:xfrm>
            <a:off x="587828" y="588030"/>
            <a:ext cx="7707086" cy="646331"/>
          </a:xfrm>
          <a:prstGeom prst="rect">
            <a:avLst/>
          </a:prstGeom>
          <a:noFill/>
        </p:spPr>
        <p:txBody>
          <a:bodyPr wrap="square">
            <a:spAutoFit/>
          </a:bodyPr>
          <a:lstStyle/>
          <a:p>
            <a:pPr algn="ctr"/>
            <a:r>
              <a:rPr lang="en-IE" sz="3600" b="1" dirty="0"/>
              <a:t>WUDAPT panel</a:t>
            </a:r>
          </a:p>
        </p:txBody>
      </p:sp>
      <p:sp>
        <p:nvSpPr>
          <p:cNvPr id="7" name="TextBox 6">
            <a:extLst>
              <a:ext uri="{FF2B5EF4-FFF2-40B4-BE49-F238E27FC236}">
                <a16:creationId xmlns:a16="http://schemas.microsoft.com/office/drawing/2014/main" id="{06C5E2FB-E470-6FB9-A076-43ACB7FEB5D3}"/>
              </a:ext>
            </a:extLst>
          </p:cNvPr>
          <p:cNvSpPr txBox="1"/>
          <p:nvPr/>
        </p:nvSpPr>
        <p:spPr>
          <a:xfrm>
            <a:off x="361560" y="1407980"/>
            <a:ext cx="8159621" cy="2585323"/>
          </a:xfrm>
          <a:prstGeom prst="rect">
            <a:avLst/>
          </a:prstGeom>
          <a:solidFill>
            <a:schemeClr val="bg2"/>
          </a:solidFill>
        </p:spPr>
        <p:txBody>
          <a:bodyPr wrap="square">
            <a:spAutoFit/>
          </a:bodyPr>
          <a:lstStyle/>
          <a:p>
            <a:r>
              <a:rPr lang="en-IE" sz="1800" dirty="0">
                <a:effectLst/>
                <a:latin typeface="Calibri" panose="020F0502020204030204" pitchFamily="34" charset="0"/>
                <a:ea typeface="Calibri" panose="020F0502020204030204" pitchFamily="34" charset="0"/>
                <a:cs typeface="Times New Roman" panose="02020603050405020304" pitchFamily="18" charset="0"/>
              </a:rPr>
              <a:t>This panel was originally organised by Jason Ching and his original idea drew upon the opportunity provided by multiple urban projects in the US and beyond that were conducting city-based research on multi-scale modelling, including air quality outcomes. He described these existing projects as providing potential </a:t>
            </a:r>
            <a:r>
              <a:rPr lang="en-IE" sz="1800" i="1" dirty="0">
                <a:effectLst/>
                <a:latin typeface="Calibri" panose="020F0502020204030204" pitchFamily="34" charset="0"/>
                <a:ea typeface="Calibri" panose="020F0502020204030204" pitchFamily="34" charset="0"/>
                <a:cs typeface="Times New Roman" panose="02020603050405020304" pitchFamily="18" charset="0"/>
              </a:rPr>
              <a:t>testbeds as possible platforms for specific CMAS community collaborative engagements</a:t>
            </a: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IE" dirty="0">
              <a:latin typeface="Calibri" panose="020F0502020204030204" pitchFamily="34" charset="0"/>
              <a:ea typeface="Calibri" panose="020F0502020204030204" pitchFamily="34" charset="0"/>
              <a:cs typeface="Times New Roman" panose="02020603050405020304" pitchFamily="18" charset="0"/>
            </a:endParaRPr>
          </a:p>
          <a:p>
            <a:r>
              <a:rPr lang="en-IE" sz="1800" dirty="0">
                <a:effectLst/>
                <a:latin typeface="Calibri" panose="020F0502020204030204" pitchFamily="34" charset="0"/>
                <a:ea typeface="Calibri" panose="020F0502020204030204" pitchFamily="34" charset="0"/>
                <a:cs typeface="Times New Roman" panose="02020603050405020304" pitchFamily="18" charset="0"/>
              </a:rPr>
              <a:t>The context for this panel is the inclusion WUDAPT data in models such as Weather Research Forecasting (WRF) and the Community Earth System Model (CESM) and the potential for incorporating these data into AQ models. </a:t>
            </a:r>
            <a:endParaRPr lang="en-IE" dirty="0"/>
          </a:p>
        </p:txBody>
      </p:sp>
      <p:sp>
        <p:nvSpPr>
          <p:cNvPr id="9" name="TextBox 8">
            <a:extLst>
              <a:ext uri="{FF2B5EF4-FFF2-40B4-BE49-F238E27FC236}">
                <a16:creationId xmlns:a16="http://schemas.microsoft.com/office/drawing/2014/main" id="{D0C11DB0-B35F-C63E-1654-A321B82317A0}"/>
              </a:ext>
            </a:extLst>
          </p:cNvPr>
          <p:cNvSpPr txBox="1"/>
          <p:nvPr/>
        </p:nvSpPr>
        <p:spPr>
          <a:xfrm>
            <a:off x="615819" y="4441572"/>
            <a:ext cx="7679095" cy="1754326"/>
          </a:xfrm>
          <a:prstGeom prst="rect">
            <a:avLst/>
          </a:prstGeom>
          <a:noFill/>
        </p:spPr>
        <p:txBody>
          <a:bodyPr wrap="square">
            <a:spAutoFit/>
          </a:bodyPr>
          <a:lstStyle/>
          <a:p>
            <a:r>
              <a:rPr lang="en-IE" dirty="0"/>
              <a:t>Moderator		Gerald Mills (UCD, Ireland)</a:t>
            </a:r>
          </a:p>
          <a:p>
            <a:r>
              <a:rPr lang="en-IE" dirty="0"/>
              <a:t>Panel:</a:t>
            </a:r>
          </a:p>
          <a:p>
            <a:r>
              <a:rPr lang="en-IE" dirty="0"/>
              <a:t>				Jon </a:t>
            </a:r>
            <a:r>
              <a:rPr lang="en-IE" dirty="0" err="1"/>
              <a:t>Pleim</a:t>
            </a:r>
            <a:r>
              <a:rPr lang="en-IE" dirty="0"/>
              <a:t> (USEPA)</a:t>
            </a:r>
          </a:p>
          <a:p>
            <a:r>
              <a:rPr lang="en-IE" dirty="0"/>
              <a:t>				</a:t>
            </a:r>
            <a:r>
              <a:rPr lang="en-IE" dirty="0" err="1"/>
              <a:t>Taciana</a:t>
            </a:r>
            <a:r>
              <a:rPr lang="en-IE" dirty="0"/>
              <a:t> Albuquerque (</a:t>
            </a:r>
            <a:r>
              <a:rPr lang="en-US" sz="1400" dirty="0"/>
              <a:t>The Federal University of Minas Gerais, Brazil</a:t>
            </a:r>
            <a:r>
              <a:rPr lang="en-US" dirty="0"/>
              <a:t>)</a:t>
            </a:r>
          </a:p>
          <a:p>
            <a:r>
              <a:rPr lang="en-US" dirty="0"/>
              <a:t>				</a:t>
            </a:r>
            <a:r>
              <a:rPr lang="en-IE" dirty="0" err="1"/>
              <a:t>Sarav</a:t>
            </a:r>
            <a:r>
              <a:rPr lang="en-IE" dirty="0"/>
              <a:t> Arunachalam (</a:t>
            </a:r>
            <a:r>
              <a:rPr lang="en-US" b="0" i="0" dirty="0">
                <a:effectLst/>
                <a:latin typeface="-apple-system"/>
              </a:rPr>
              <a:t>UNC Institute for the Environment)</a:t>
            </a:r>
            <a:endParaRPr lang="en-IE" dirty="0"/>
          </a:p>
          <a:p>
            <a:r>
              <a:rPr lang="en-IE" dirty="0"/>
              <a:t>				Yang Zhang (Northeastern University)</a:t>
            </a:r>
          </a:p>
        </p:txBody>
      </p:sp>
    </p:spTree>
    <p:extLst>
      <p:ext uri="{BB962C8B-B14F-4D97-AF65-F5344CB8AC3E}">
        <p14:creationId xmlns:p14="http://schemas.microsoft.com/office/powerpoint/2010/main" val="12570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334C4-4FC1-9AB0-3C1B-4722CAC5BDC2}"/>
              </a:ext>
            </a:extLst>
          </p:cNvPr>
          <p:cNvSpPr txBox="1"/>
          <p:nvPr/>
        </p:nvSpPr>
        <p:spPr>
          <a:xfrm>
            <a:off x="793103" y="755520"/>
            <a:ext cx="7203232" cy="5425140"/>
          </a:xfrm>
          <a:prstGeom prst="rect">
            <a:avLst/>
          </a:prstGeom>
          <a:noFill/>
        </p:spPr>
        <p:txBody>
          <a:bodyPr wrap="square">
            <a:spAutoFit/>
          </a:bodyPr>
          <a:lstStyle/>
          <a:p>
            <a:pPr algn="just">
              <a:lnSpc>
                <a:spcPct val="107000"/>
              </a:lnSpc>
              <a:spcAft>
                <a:spcPts val="800"/>
              </a:spcAft>
            </a:pPr>
            <a:r>
              <a:rPr lang="en-IE" b="1" kern="100" dirty="0">
                <a:effectLst/>
                <a:latin typeface="Calibri" panose="020F0502020204030204" pitchFamily="34" charset="0"/>
                <a:ea typeface="Calibri" panose="020F0502020204030204" pitchFamily="34" charset="0"/>
                <a:cs typeface="Times New Roman" panose="02020603050405020304" pitchFamily="18" charset="0"/>
              </a:rPr>
              <a:t>The objective of the panel is to discuss what the priorities for WUDAPT should be in terms of data acquisition and processing to support climate/AQ models</a:t>
            </a:r>
            <a:r>
              <a:rPr lang="en-IE"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IE" kern="100" dirty="0">
                <a:effectLst/>
                <a:latin typeface="Calibri" panose="020F0502020204030204" pitchFamily="34" charset="0"/>
                <a:ea typeface="Calibri" panose="020F0502020204030204" pitchFamily="34" charset="0"/>
                <a:cs typeface="Times New Roman" panose="02020603050405020304" pitchFamily="18" charset="0"/>
              </a:rPr>
              <a:t>The panel conversation would be structured around the issues that are relevant for the current/next generation models.</a:t>
            </a:r>
          </a:p>
          <a:p>
            <a:pPr marL="342900" lvl="0" indent="-342900" algn="just">
              <a:lnSpc>
                <a:spcPct val="107000"/>
              </a:lnSpc>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The types of models that need information at a scale </a:t>
            </a:r>
            <a:r>
              <a:rPr lang="en-IE" kern="100" dirty="0">
                <a:effectLst/>
                <a:latin typeface="Calibri" panose="020F0502020204030204" pitchFamily="34" charset="0"/>
                <a:ea typeface="Calibri" panose="020F0502020204030204" pitchFamily="34" charset="0"/>
                <a:cs typeface="Calibri" panose="020F0502020204030204" pitchFamily="34" charset="0"/>
              </a:rPr>
              <a:t>≤</a:t>
            </a:r>
            <a:r>
              <a:rPr lang="en-IE" kern="100" dirty="0">
                <a:effectLst/>
                <a:latin typeface="Calibri" panose="020F0502020204030204" pitchFamily="34" charset="0"/>
                <a:ea typeface="Calibri" panose="020F0502020204030204" pitchFamily="34" charset="0"/>
                <a:cs typeface="Times New Roman" panose="02020603050405020304" pitchFamily="18" charset="0"/>
              </a:rPr>
              <a:t>1km</a:t>
            </a:r>
            <a:r>
              <a:rPr lang="en-IE" kern="1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IE"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07000"/>
              </a:lnSpc>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The urban data demands:</a:t>
            </a:r>
          </a:p>
          <a:p>
            <a:pPr marL="742950" lvl="1" indent="-285750" algn="just">
              <a:lnSpc>
                <a:spcPct val="107000"/>
              </a:lnSpc>
              <a:buFont typeface="Courier New" panose="02070309020205020404" pitchFamily="49" charset="0"/>
              <a:buChar char="o"/>
            </a:pPr>
            <a:r>
              <a:rPr lang="en-IE" kern="100" dirty="0">
                <a:effectLst/>
                <a:latin typeface="Calibri" panose="020F0502020204030204" pitchFamily="34" charset="0"/>
                <a:ea typeface="Calibri" panose="020F0502020204030204" pitchFamily="34" charset="0"/>
                <a:cs typeface="Times New Roman" panose="02020603050405020304" pitchFamily="18" charset="0"/>
              </a:rPr>
              <a:t>Information on the urban physical landscape (spatial morphology/thermal/radiative properties) and </a:t>
            </a:r>
          </a:p>
          <a:p>
            <a:pPr marL="742950" lvl="1" indent="-285750" algn="just">
              <a:lnSpc>
                <a:spcPct val="107000"/>
              </a:lnSpc>
              <a:buFont typeface="Courier New" panose="02070309020205020404" pitchFamily="49" charset="0"/>
              <a:buChar char="o"/>
            </a:pPr>
            <a:r>
              <a:rPr lang="en-IE" kern="100" dirty="0">
                <a:effectLst/>
                <a:latin typeface="Calibri" panose="020F0502020204030204" pitchFamily="34" charset="0"/>
                <a:ea typeface="Calibri" panose="020F0502020204030204" pitchFamily="34" charset="0"/>
                <a:cs typeface="Times New Roman" panose="02020603050405020304" pitchFamily="18" charset="0"/>
              </a:rPr>
              <a:t>on the urban anthropogenic contributions (time/space varying). This would include sub-km emissions of heat/vapour and pollutants.</a:t>
            </a:r>
          </a:p>
          <a:p>
            <a:pPr marL="342900" lvl="0" indent="-342900" algn="just">
              <a:lnSpc>
                <a:spcPct val="107000"/>
              </a:lnSpc>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Do the models agree on the urban data needed?</a:t>
            </a:r>
          </a:p>
          <a:p>
            <a:pPr marL="342900" lvl="0" indent="-342900" algn="just">
              <a:lnSpc>
                <a:spcPct val="107000"/>
              </a:lnSpc>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Are there ways of acquiring useful urban data consistently and globally?</a:t>
            </a:r>
          </a:p>
          <a:p>
            <a:pPr marL="342900" lvl="0" indent="-342900" algn="just">
              <a:lnSpc>
                <a:spcPct val="107000"/>
              </a:lnSpc>
              <a:spcAft>
                <a:spcPts val="800"/>
              </a:spcAft>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What data acquisition and processing should be prioritised?</a:t>
            </a:r>
          </a:p>
          <a:p>
            <a:pPr algn="just">
              <a:lnSpc>
                <a:spcPct val="107000"/>
              </a:lnSpc>
              <a:spcAft>
                <a:spcPts val="800"/>
              </a:spcAft>
            </a:pPr>
            <a:r>
              <a:rPr lang="en-IE" b="1" kern="100" dirty="0">
                <a:effectLst/>
                <a:latin typeface="Calibri" panose="020F0502020204030204" pitchFamily="34" charset="0"/>
                <a:ea typeface="Calibri" panose="020F0502020204030204" pitchFamily="34" charset="0"/>
                <a:cs typeface="Times New Roman" panose="02020603050405020304" pitchFamily="18" charset="0"/>
              </a:rPr>
              <a:t>A second objective is the testing of these data in an urban model case-study where there are observations to evaluate model outputs.</a:t>
            </a:r>
            <a:r>
              <a:rPr lang="en-IE"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30295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CEBA01-0BF9-61D3-6046-B9BF99ED4B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146" y="1172694"/>
            <a:ext cx="7762698" cy="3348511"/>
          </a:xfrm>
          <a:prstGeom prst="rect">
            <a:avLst/>
          </a:prstGeom>
          <a:noFill/>
        </p:spPr>
      </p:pic>
      <p:sp>
        <p:nvSpPr>
          <p:cNvPr id="3" name="TextBox 2">
            <a:extLst>
              <a:ext uri="{FF2B5EF4-FFF2-40B4-BE49-F238E27FC236}">
                <a16:creationId xmlns:a16="http://schemas.microsoft.com/office/drawing/2014/main" id="{4EDD16AE-26E8-3651-EF64-13039ED78FDC}"/>
              </a:ext>
            </a:extLst>
          </p:cNvPr>
          <p:cNvSpPr txBox="1"/>
          <p:nvPr/>
        </p:nvSpPr>
        <p:spPr>
          <a:xfrm>
            <a:off x="634481" y="4624188"/>
            <a:ext cx="7650363" cy="646331"/>
          </a:xfrm>
          <a:prstGeom prst="rect">
            <a:avLst/>
          </a:prstGeom>
          <a:noFill/>
        </p:spPr>
        <p:txBody>
          <a:bodyPr wrap="square" rtlCol="0">
            <a:spAutoFit/>
          </a:bodyPr>
          <a:lstStyle/>
          <a:p>
            <a:r>
              <a:rPr lang="en-US" dirty="0"/>
              <a:t>Built fraction, Impervious ground fraction, Vegetative fraction, Mean building height, Sky view factor, Anthropogenic Heat flux, Impermeable surface cover.</a:t>
            </a:r>
            <a:endParaRPr lang="en-IE" dirty="0"/>
          </a:p>
        </p:txBody>
      </p:sp>
      <p:sp>
        <p:nvSpPr>
          <p:cNvPr id="4" name="TextBox 3">
            <a:extLst>
              <a:ext uri="{FF2B5EF4-FFF2-40B4-BE49-F238E27FC236}">
                <a16:creationId xmlns:a16="http://schemas.microsoft.com/office/drawing/2014/main" id="{09917580-C3E9-4C17-7DD4-3DB08B90B791}"/>
              </a:ext>
            </a:extLst>
          </p:cNvPr>
          <p:cNvSpPr txBox="1"/>
          <p:nvPr/>
        </p:nvSpPr>
        <p:spPr>
          <a:xfrm>
            <a:off x="2724539" y="616404"/>
            <a:ext cx="4179606" cy="369332"/>
          </a:xfrm>
          <a:prstGeom prst="rect">
            <a:avLst/>
          </a:prstGeom>
          <a:noFill/>
        </p:spPr>
        <p:txBody>
          <a:bodyPr wrap="none" rtlCol="0">
            <a:spAutoFit/>
          </a:bodyPr>
          <a:lstStyle/>
          <a:p>
            <a:r>
              <a:rPr lang="en-US" dirty="0"/>
              <a:t>LCZ based urban canopy parameter ranges</a:t>
            </a:r>
            <a:endParaRPr lang="en-IE" dirty="0"/>
          </a:p>
        </p:txBody>
      </p:sp>
      <p:sp>
        <p:nvSpPr>
          <p:cNvPr id="5" name="TextBox 4">
            <a:extLst>
              <a:ext uri="{FF2B5EF4-FFF2-40B4-BE49-F238E27FC236}">
                <a16:creationId xmlns:a16="http://schemas.microsoft.com/office/drawing/2014/main" id="{854DA3F9-9247-53CE-6A99-65107DAD6A39}"/>
              </a:ext>
            </a:extLst>
          </p:cNvPr>
          <p:cNvSpPr txBox="1"/>
          <p:nvPr/>
        </p:nvSpPr>
        <p:spPr>
          <a:xfrm>
            <a:off x="634481" y="5576604"/>
            <a:ext cx="7949682" cy="646331"/>
          </a:xfrm>
          <a:prstGeom prst="rect">
            <a:avLst/>
          </a:prstGeom>
          <a:solidFill>
            <a:schemeClr val="bg1">
              <a:lumMod val="75000"/>
            </a:schemeClr>
          </a:solidFill>
        </p:spPr>
        <p:txBody>
          <a:bodyPr wrap="square" rtlCol="0">
            <a:spAutoFit/>
          </a:bodyPr>
          <a:lstStyle/>
          <a:p>
            <a:r>
              <a:rPr lang="en-US" dirty="0"/>
              <a:t>In climate/weather models the 10 urban classes and their UCP values are substituted for the existing urban classes. The natural classes are not used.</a:t>
            </a:r>
            <a:endParaRPr lang="en-IE" dirty="0"/>
          </a:p>
        </p:txBody>
      </p:sp>
    </p:spTree>
    <p:extLst>
      <p:ext uri="{BB962C8B-B14F-4D97-AF65-F5344CB8AC3E}">
        <p14:creationId xmlns:p14="http://schemas.microsoft.com/office/powerpoint/2010/main" val="386280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1DC27-38EC-E051-1BB6-8C549A424F08}"/>
              </a:ext>
            </a:extLst>
          </p:cNvPr>
          <p:cNvPicPr>
            <a:picLocks noChangeAspect="1"/>
          </p:cNvPicPr>
          <p:nvPr/>
        </p:nvPicPr>
        <p:blipFill>
          <a:blip r:embed="rId2"/>
          <a:stretch>
            <a:fillRect/>
          </a:stretch>
        </p:blipFill>
        <p:spPr>
          <a:xfrm>
            <a:off x="639147" y="885825"/>
            <a:ext cx="7865706" cy="4424460"/>
          </a:xfrm>
          <a:prstGeom prst="rect">
            <a:avLst/>
          </a:prstGeom>
        </p:spPr>
      </p:pic>
      <p:sp>
        <p:nvSpPr>
          <p:cNvPr id="2" name="TextBox 1">
            <a:extLst>
              <a:ext uri="{FF2B5EF4-FFF2-40B4-BE49-F238E27FC236}">
                <a16:creationId xmlns:a16="http://schemas.microsoft.com/office/drawing/2014/main" id="{C11053FD-B9DB-73FA-E174-9F51F082026C}"/>
              </a:ext>
            </a:extLst>
          </p:cNvPr>
          <p:cNvSpPr txBox="1"/>
          <p:nvPr/>
        </p:nvSpPr>
        <p:spPr>
          <a:xfrm>
            <a:off x="2117642" y="5787509"/>
            <a:ext cx="4908716" cy="369332"/>
          </a:xfrm>
          <a:prstGeom prst="rect">
            <a:avLst/>
          </a:prstGeom>
          <a:noFill/>
        </p:spPr>
        <p:txBody>
          <a:bodyPr wrap="none" rtlCol="0">
            <a:spAutoFit/>
          </a:bodyPr>
          <a:lstStyle/>
          <a:p>
            <a:r>
              <a:rPr lang="en-US" dirty="0"/>
              <a:t>Example testbed linking WUDAPT data to MUNICH</a:t>
            </a:r>
            <a:endParaRPr lang="en-IE" dirty="0"/>
          </a:p>
        </p:txBody>
      </p:sp>
    </p:spTree>
    <p:extLst>
      <p:ext uri="{BB962C8B-B14F-4D97-AF65-F5344CB8AC3E}">
        <p14:creationId xmlns:p14="http://schemas.microsoft.com/office/powerpoint/2010/main" val="19137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F22CFC-34CF-A1BB-B971-515A582A450A}"/>
              </a:ext>
            </a:extLst>
          </p:cNvPr>
          <p:cNvGraphicFramePr>
            <a:graphicFrameLocks noGrp="1"/>
          </p:cNvGraphicFramePr>
          <p:nvPr/>
        </p:nvGraphicFramePr>
        <p:xfrm>
          <a:off x="1007707" y="739347"/>
          <a:ext cx="6932644" cy="4653708"/>
        </p:xfrm>
        <a:graphic>
          <a:graphicData uri="http://schemas.openxmlformats.org/drawingml/2006/table">
            <a:tbl>
              <a:tblPr firstRow="1" bandRow="1">
                <a:tableStyleId>{5C22544A-7EE6-4342-B048-85BDC9FD1C3A}</a:tableStyleId>
              </a:tblPr>
              <a:tblGrid>
                <a:gridCol w="566944">
                  <a:extLst>
                    <a:ext uri="{9D8B030D-6E8A-4147-A177-3AD203B41FA5}">
                      <a16:colId xmlns:a16="http://schemas.microsoft.com/office/drawing/2014/main" val="3938437433"/>
                    </a:ext>
                  </a:extLst>
                </a:gridCol>
                <a:gridCol w="6365700">
                  <a:extLst>
                    <a:ext uri="{9D8B030D-6E8A-4147-A177-3AD203B41FA5}">
                      <a16:colId xmlns:a16="http://schemas.microsoft.com/office/drawing/2014/main" val="376621968"/>
                    </a:ext>
                  </a:extLst>
                </a:gridCol>
              </a:tblGrid>
              <a:tr h="389138">
                <a:tc>
                  <a:txBody>
                    <a:bodyPr/>
                    <a:lstStyle/>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on climate relevant urban data</a:t>
                      </a:r>
                      <a:endParaRPr lang="en-IE" dirty="0"/>
                    </a:p>
                  </a:txBody>
                  <a:tcPr/>
                </a:tc>
                <a:extLst>
                  <a:ext uri="{0D108BD9-81ED-4DB2-BD59-A6C34878D82A}">
                    <a16:rowId xmlns:a16="http://schemas.microsoft.com/office/drawing/2014/main" val="191901946"/>
                  </a:ext>
                </a:extLst>
              </a:tr>
              <a:tr h="389138">
                <a:tc>
                  <a:txBody>
                    <a:bodyPr/>
                    <a:lstStyle/>
                    <a:p>
                      <a:r>
                        <a:rPr lang="en-US" dirty="0"/>
                        <a:t>Q1.</a:t>
                      </a:r>
                      <a:endParaRPr lang="en-IE" dirty="0"/>
                    </a:p>
                  </a:txBody>
                  <a:tcPr/>
                </a:tc>
                <a:tc>
                  <a:txBody>
                    <a:bodyPr/>
                    <a:lstStyle/>
                    <a:p>
                      <a:r>
                        <a:rPr lang="en-US" dirty="0"/>
                        <a:t>Is WUDAPT a useful resource for the urban AQ community?</a:t>
                      </a:r>
                      <a:endParaRPr lang="en-IE" dirty="0"/>
                    </a:p>
                  </a:txBody>
                  <a:tcPr/>
                </a:tc>
                <a:extLst>
                  <a:ext uri="{0D108BD9-81ED-4DB2-BD59-A6C34878D82A}">
                    <a16:rowId xmlns:a16="http://schemas.microsoft.com/office/drawing/2014/main" val="506997542"/>
                  </a:ext>
                </a:extLst>
              </a:tr>
              <a:tr h="671662">
                <a:tc>
                  <a:txBody>
                    <a:bodyPr/>
                    <a:lstStyle/>
                    <a:p>
                      <a:r>
                        <a:rPr lang="en-US" dirty="0"/>
                        <a:t>Q2.</a:t>
                      </a:r>
                      <a:endParaRPr lang="en-IE" dirty="0"/>
                    </a:p>
                  </a:txBody>
                  <a:tcPr/>
                </a:tc>
                <a:tc>
                  <a:txBody>
                    <a:bodyPr/>
                    <a:lstStyle/>
                    <a:p>
                      <a:r>
                        <a:rPr lang="en-US" dirty="0"/>
                        <a:t>What urban data is </a:t>
                      </a:r>
                      <a:r>
                        <a:rPr lang="en-US" b="1" dirty="0"/>
                        <a:t>needed</a:t>
                      </a:r>
                      <a:r>
                        <a:rPr lang="en-US" dirty="0"/>
                        <a:t> to improve urban AQ models that is difficult to get? </a:t>
                      </a:r>
                      <a:endParaRPr lang="en-IE" dirty="0"/>
                    </a:p>
                  </a:txBody>
                  <a:tcPr/>
                </a:tc>
                <a:extLst>
                  <a:ext uri="{0D108BD9-81ED-4DB2-BD59-A6C34878D82A}">
                    <a16:rowId xmlns:a16="http://schemas.microsoft.com/office/drawing/2014/main" val="3069755954"/>
                  </a:ext>
                </a:extLst>
              </a:tr>
              <a:tr h="671662">
                <a:tc>
                  <a:txBody>
                    <a:bodyPr/>
                    <a:lstStyle/>
                    <a:p>
                      <a:r>
                        <a:rPr lang="en-US" dirty="0"/>
                        <a:t>Q3.</a:t>
                      </a:r>
                      <a:endParaRPr lang="en-IE" dirty="0"/>
                    </a:p>
                  </a:txBody>
                  <a:tcPr/>
                </a:tc>
                <a:tc>
                  <a:txBody>
                    <a:bodyPr/>
                    <a:lstStyle/>
                    <a:p>
                      <a:r>
                        <a:rPr lang="en-US" dirty="0"/>
                        <a:t>How </a:t>
                      </a:r>
                      <a:r>
                        <a:rPr lang="en-US" b="1" dirty="0"/>
                        <a:t>precise</a:t>
                      </a:r>
                      <a:r>
                        <a:rPr lang="en-US" dirty="0"/>
                        <a:t> does this data have to be in terms of </a:t>
                      </a:r>
                      <a:r>
                        <a:rPr lang="en-US" b="1" dirty="0"/>
                        <a:t>spatial/temporal resolution</a:t>
                      </a:r>
                      <a:r>
                        <a:rPr lang="en-US" dirty="0"/>
                        <a:t>?</a:t>
                      </a:r>
                      <a:endParaRPr lang="en-IE" dirty="0"/>
                    </a:p>
                  </a:txBody>
                  <a:tcPr/>
                </a:tc>
                <a:extLst>
                  <a:ext uri="{0D108BD9-81ED-4DB2-BD59-A6C34878D82A}">
                    <a16:rowId xmlns:a16="http://schemas.microsoft.com/office/drawing/2014/main" val="979045896"/>
                  </a:ext>
                </a:extLst>
              </a:tr>
              <a:tr h="442090">
                <a:tc>
                  <a:txBody>
                    <a:bodyPr/>
                    <a:lstStyle/>
                    <a:p>
                      <a:r>
                        <a:rPr lang="en-US" dirty="0"/>
                        <a:t>Q4.</a:t>
                      </a:r>
                      <a:endParaRPr lang="en-IE" dirty="0"/>
                    </a:p>
                  </a:txBody>
                  <a:tcPr/>
                </a:tc>
                <a:tc>
                  <a:txBody>
                    <a:bodyPr/>
                    <a:lstStyle/>
                    <a:p>
                      <a:r>
                        <a:rPr lang="en-US" dirty="0"/>
                        <a:t>How </a:t>
                      </a:r>
                      <a:r>
                        <a:rPr lang="en-US" b="1" dirty="0"/>
                        <a:t>sensitive</a:t>
                      </a:r>
                      <a:r>
                        <a:rPr lang="en-US" dirty="0"/>
                        <a:t> are current models to variation in urban inputs?</a:t>
                      </a:r>
                      <a:endParaRPr lang="en-IE" dirty="0"/>
                    </a:p>
                  </a:txBody>
                  <a:tcPr/>
                </a:tc>
                <a:extLst>
                  <a:ext uri="{0D108BD9-81ED-4DB2-BD59-A6C34878D82A}">
                    <a16:rowId xmlns:a16="http://schemas.microsoft.com/office/drawing/2014/main" val="2973455987"/>
                  </a:ext>
                </a:extLst>
              </a:tr>
              <a:tr h="671662">
                <a:tc>
                  <a:txBody>
                    <a:bodyPr/>
                    <a:lstStyle/>
                    <a:p>
                      <a:r>
                        <a:rPr lang="en-US" dirty="0"/>
                        <a:t>Q5.</a:t>
                      </a:r>
                      <a:endParaRPr lang="en-IE" dirty="0"/>
                    </a:p>
                  </a:txBody>
                  <a:tcPr/>
                </a:tc>
                <a:tc>
                  <a:txBody>
                    <a:bodyPr/>
                    <a:lstStyle/>
                    <a:p>
                      <a:r>
                        <a:rPr lang="en-US" dirty="0"/>
                        <a:t>Can global urban data of sufficient quality be gathered to run current AQ models?</a:t>
                      </a:r>
                      <a:endParaRPr lang="en-IE" dirty="0"/>
                    </a:p>
                  </a:txBody>
                  <a:tcPr/>
                </a:tc>
                <a:extLst>
                  <a:ext uri="{0D108BD9-81ED-4DB2-BD59-A6C34878D82A}">
                    <a16:rowId xmlns:a16="http://schemas.microsoft.com/office/drawing/2014/main" val="1382456419"/>
                  </a:ext>
                </a:extLst>
              </a:tr>
              <a:tr h="389138">
                <a:tc>
                  <a:txBody>
                    <a:bodyPr/>
                    <a:lstStyle/>
                    <a:p>
                      <a:r>
                        <a:rPr lang="en-US" dirty="0"/>
                        <a:t>Q6.</a:t>
                      </a:r>
                      <a:endParaRPr lang="en-IE" dirty="0"/>
                    </a:p>
                  </a:txBody>
                  <a:tcPr/>
                </a:tc>
                <a:tc>
                  <a:txBody>
                    <a:bodyPr/>
                    <a:lstStyle/>
                    <a:p>
                      <a:r>
                        <a:rPr lang="en-US" dirty="0"/>
                        <a:t>Which data gathering effort should be prioritized?</a:t>
                      </a:r>
                      <a:endParaRPr lang="en-IE" dirty="0"/>
                    </a:p>
                  </a:txBody>
                  <a:tcPr/>
                </a:tc>
                <a:extLst>
                  <a:ext uri="{0D108BD9-81ED-4DB2-BD59-A6C34878D82A}">
                    <a16:rowId xmlns:a16="http://schemas.microsoft.com/office/drawing/2014/main" val="1430405134"/>
                  </a:ext>
                </a:extLst>
              </a:tr>
              <a:tr h="389138">
                <a:tc>
                  <a:txBody>
                    <a:bodyPr/>
                    <a:lstStyle/>
                    <a:p>
                      <a:r>
                        <a:rPr lang="en-US" dirty="0"/>
                        <a:t>Q7.</a:t>
                      </a:r>
                      <a:endParaRPr lang="en-IE" dirty="0"/>
                    </a:p>
                  </a:txBody>
                  <a:tcPr/>
                </a:tc>
                <a:tc>
                  <a:txBody>
                    <a:bodyPr/>
                    <a:lstStyle/>
                    <a:p>
                      <a:r>
                        <a:rPr lang="en-US" dirty="0"/>
                        <a:t>How should the value of these produces be tested?</a:t>
                      </a:r>
                    </a:p>
                  </a:txBody>
                  <a:tcPr/>
                </a:tc>
                <a:extLst>
                  <a:ext uri="{0D108BD9-81ED-4DB2-BD59-A6C34878D82A}">
                    <a16:rowId xmlns:a16="http://schemas.microsoft.com/office/drawing/2014/main" val="246872063"/>
                  </a:ext>
                </a:extLst>
              </a:tr>
              <a:tr h="389138">
                <a:tc>
                  <a:txBody>
                    <a:bodyPr/>
                    <a:lstStyle/>
                    <a:p>
                      <a:r>
                        <a:rPr lang="en-US" dirty="0"/>
                        <a:t>Q8.</a:t>
                      </a:r>
                      <a:endParaRPr lang="en-IE" dirty="0"/>
                    </a:p>
                  </a:txBody>
                  <a:tcPr/>
                </a:tc>
                <a:tc>
                  <a:txBody>
                    <a:bodyPr/>
                    <a:lstStyle/>
                    <a:p>
                      <a:r>
                        <a:rPr lang="en-US" dirty="0"/>
                        <a:t>Should these data gathering and testing efforts be coordinated and centralized? Does WUDAPT need a formal structure?</a:t>
                      </a:r>
                    </a:p>
                  </a:txBody>
                  <a:tcPr/>
                </a:tc>
                <a:extLst>
                  <a:ext uri="{0D108BD9-81ED-4DB2-BD59-A6C34878D82A}">
                    <a16:rowId xmlns:a16="http://schemas.microsoft.com/office/drawing/2014/main" val="4048099928"/>
                  </a:ext>
                </a:extLst>
              </a:tr>
            </a:tbl>
          </a:graphicData>
        </a:graphic>
      </p:graphicFrame>
    </p:spTree>
    <p:extLst>
      <p:ext uri="{BB962C8B-B14F-4D97-AF65-F5344CB8AC3E}">
        <p14:creationId xmlns:p14="http://schemas.microsoft.com/office/powerpoint/2010/main" val="27730041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740</Words>
  <Application>Microsoft Office PowerPoint</Application>
  <PresentationFormat>On-screen Show (4:3)</PresentationFormat>
  <Paragraphs>66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-apple-system</vt: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 Mills</dc:creator>
  <cp:lastModifiedBy>Gerald Mills</cp:lastModifiedBy>
  <cp:revision>2</cp:revision>
  <dcterms:created xsi:type="dcterms:W3CDTF">2023-10-17T17:11:22Z</dcterms:created>
  <dcterms:modified xsi:type="dcterms:W3CDTF">2023-10-18T11:45:21Z</dcterms:modified>
</cp:coreProperties>
</file>