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61" r:id="rId2"/>
    <p:sldId id="272" r:id="rId3"/>
    <p:sldId id="300" r:id="rId4"/>
    <p:sldId id="299" r:id="rId5"/>
    <p:sldId id="301" r:id="rId6"/>
    <p:sldId id="278" r:id="rId7"/>
    <p:sldId id="277" r:id="rId8"/>
    <p:sldId id="286" r:id="rId9"/>
    <p:sldId id="293" r:id="rId10"/>
    <p:sldId id="282" r:id="rId11"/>
    <p:sldId id="296" r:id="rId12"/>
    <p:sldId id="291" r:id="rId13"/>
    <p:sldId id="288" r:id="rId14"/>
    <p:sldId id="297" r:id="rId15"/>
    <p:sldId id="256" r:id="rId16"/>
    <p:sldId id="285" r:id="rId17"/>
    <p:sldId id="26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A015"/>
    <a:srgbClr val="FFCCCC"/>
    <a:srgbClr val="FFBD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26" autoAdjust="0"/>
    <p:restoredTop sz="94660"/>
  </p:normalViewPr>
  <p:slideViewPr>
    <p:cSldViewPr snapToGrid="0">
      <p:cViewPr varScale="1">
        <p:scale>
          <a:sx n="64" d="100"/>
          <a:sy n="64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910DD-1CF6-4716-849E-3D495CAC8865}" type="datetimeFigureOut">
              <a:rPr lang="en-IN" smtClean="0"/>
              <a:t>17-10-2023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EFA61-7186-4EBE-9C01-902A330A090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3436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EFA61-7186-4EBE-9C01-902A330A0904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0654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EFA61-7186-4EBE-9C01-902A330A0904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3138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EFA61-7186-4EBE-9C01-902A330A0904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70194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6002364-EBB6-49E2-AE9E-E30E43E4D612}" type="datetimeFigureOut">
              <a:rPr lang="en-IN" smtClean="0"/>
              <a:t>17-10-2023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B20C685-D39D-4034-96EB-741153FCA2DB}" type="slidenum">
              <a:rPr lang="en-IN" smtClean="0"/>
              <a:t>‹#›</a:t>
            </a:fld>
            <a:endParaRPr lang="en-IN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524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2364-EBB6-49E2-AE9E-E30E43E4D612}" type="datetimeFigureOut">
              <a:rPr lang="en-IN" smtClean="0"/>
              <a:t>17-10-2023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C685-D39D-4034-96EB-741153FCA2D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2045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2364-EBB6-49E2-AE9E-E30E43E4D612}" type="datetimeFigureOut">
              <a:rPr lang="en-IN" smtClean="0"/>
              <a:t>17-10-2023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C685-D39D-4034-96EB-741153FCA2D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74706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2364-EBB6-49E2-AE9E-E30E43E4D612}" type="datetimeFigureOut">
              <a:rPr lang="en-IN" smtClean="0"/>
              <a:t>17-10-2023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C685-D39D-4034-96EB-741153FCA2D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5973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2364-EBB6-49E2-AE9E-E30E43E4D612}" type="datetimeFigureOut">
              <a:rPr lang="en-IN" smtClean="0"/>
              <a:t>17-10-2023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C685-D39D-4034-96EB-741153FCA2DB}" type="slidenum">
              <a:rPr lang="en-IN" smtClean="0"/>
              <a:t>‹#›</a:t>
            </a:fld>
            <a:endParaRPr lang="en-IN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35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2364-EBB6-49E2-AE9E-E30E43E4D612}" type="datetimeFigureOut">
              <a:rPr lang="en-IN" smtClean="0"/>
              <a:t>17-10-2023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C685-D39D-4034-96EB-741153FCA2D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8753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2364-EBB6-49E2-AE9E-E30E43E4D612}" type="datetimeFigureOut">
              <a:rPr lang="en-IN" smtClean="0"/>
              <a:t>17-10-2023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C685-D39D-4034-96EB-741153FCA2D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4768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2364-EBB6-49E2-AE9E-E30E43E4D612}" type="datetimeFigureOut">
              <a:rPr lang="en-IN" smtClean="0"/>
              <a:t>17-10-2023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C685-D39D-4034-96EB-741153FCA2D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47574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2364-EBB6-49E2-AE9E-E30E43E4D612}" type="datetimeFigureOut">
              <a:rPr lang="en-IN" smtClean="0"/>
              <a:t>17-10-2023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C685-D39D-4034-96EB-741153FCA2D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0433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2364-EBB6-49E2-AE9E-E30E43E4D612}" type="datetimeFigureOut">
              <a:rPr lang="en-IN" smtClean="0"/>
              <a:t>17-10-2023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C685-D39D-4034-96EB-741153FCA2D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4803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2364-EBB6-49E2-AE9E-E30E43E4D612}" type="datetimeFigureOut">
              <a:rPr lang="en-IN" smtClean="0"/>
              <a:t>17-10-2023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C685-D39D-4034-96EB-741153FCA2D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3624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E6002364-EBB6-49E2-AE9E-E30E43E4D612}" type="datetimeFigureOut">
              <a:rPr lang="en-IN" smtClean="0"/>
              <a:t>17-10-2023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B20C685-D39D-4034-96EB-741153FCA2D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1642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3.wdp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61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errain-AI – Uncovering new insights to support effective climate change  decision making">
            <a:extLst>
              <a:ext uri="{FF2B5EF4-FFF2-40B4-BE49-F238E27FC236}">
                <a16:creationId xmlns:a16="http://schemas.microsoft.com/office/drawing/2014/main" id="{95AFF66E-BC03-5CE6-1A1E-9E18D22D7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53" y="2394601"/>
            <a:ext cx="1228462" cy="122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UCD School of Geography - Home | Facebook">
            <a:extLst>
              <a:ext uri="{FF2B5EF4-FFF2-40B4-BE49-F238E27FC236}">
                <a16:creationId xmlns:a16="http://schemas.microsoft.com/office/drawing/2014/main" id="{90288665-FBD7-4D25-43F0-A30A16F226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9477" r="16578" b="1787"/>
          <a:stretch/>
        </p:blipFill>
        <p:spPr bwMode="auto">
          <a:xfrm>
            <a:off x="736827" y="4227226"/>
            <a:ext cx="1307260" cy="172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6CD472-AD65-8E64-4886-6C90FA99FE9F}"/>
              </a:ext>
            </a:extLst>
          </p:cNvPr>
          <p:cNvSpPr txBox="1"/>
          <p:nvPr/>
        </p:nvSpPr>
        <p:spPr>
          <a:xfrm>
            <a:off x="2044087" y="4537148"/>
            <a:ext cx="844265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Authors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Ankur Prabhat Sati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Gerald Mills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School of Geography, University College of Dublin Ireland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9AE8AE-561A-A821-9EEA-5A523C93E422}"/>
              </a:ext>
            </a:extLst>
          </p:cNvPr>
          <p:cNvSpPr txBox="1"/>
          <p:nvPr/>
        </p:nvSpPr>
        <p:spPr>
          <a:xfrm>
            <a:off x="2503408" y="2394601"/>
            <a:ext cx="72927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Multi-scale modeling of urban carbon emissions: Integrating WRF and MUNICH models in Dublin, Ireland</a:t>
            </a:r>
            <a:endParaRPr lang="en-I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D7464-107B-974E-F45C-75B11AE1B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27" y="905726"/>
            <a:ext cx="1119514" cy="111951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E7397B0-62B4-00BA-A179-A607BA098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789" y="2472467"/>
            <a:ext cx="1240096" cy="10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612C64-670A-B3BF-30CA-7149AC3D56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1962" y="4482898"/>
            <a:ext cx="1320433" cy="12842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C076CC-1EF8-B989-2E85-6E6D18FD85DF}"/>
              </a:ext>
            </a:extLst>
          </p:cNvPr>
          <p:cNvSpPr txBox="1"/>
          <p:nvPr/>
        </p:nvSpPr>
        <p:spPr>
          <a:xfrm>
            <a:off x="2176462" y="906577"/>
            <a:ext cx="78390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000" b="1" dirty="0">
                <a:latin typeface="Times New Roman" panose="02020603050405020304" pitchFamily="18" charset="0"/>
                <a:cs typeface="Times New Roman" pitchFamily="18" charset="0"/>
              </a:rPr>
              <a:t>22</a:t>
            </a:r>
            <a:r>
              <a:rPr lang="en-IN" sz="2000" b="1" baseline="30000" dirty="0">
                <a:latin typeface="Times New Roman" panose="02020603050405020304" pitchFamily="18" charset="0"/>
                <a:cs typeface="Times New Roman" pitchFamily="18" charset="0"/>
              </a:rPr>
              <a:t>nd</a:t>
            </a:r>
            <a:r>
              <a:rPr lang="en-IN" sz="2000" b="1" dirty="0">
                <a:latin typeface="Times New Roman" panose="02020603050405020304" pitchFamily="18" charset="0"/>
                <a:cs typeface="Times New Roman" pitchFamily="18" charset="0"/>
              </a:rPr>
              <a:t> Annual CMAS Conference 2023</a:t>
            </a:r>
          </a:p>
          <a:p>
            <a:pPr algn="ctr"/>
            <a:r>
              <a:rPr lang="en-US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World Urban Database and Access Portal Tool (WUDAPT), </a:t>
            </a:r>
          </a:p>
          <a:p>
            <a:pPr algn="ctr"/>
            <a:r>
              <a:rPr lang="en-US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special session in honor of Jason Ching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group of people on a boat&#10;&#10;Description automatically generated">
            <a:extLst>
              <a:ext uri="{FF2B5EF4-FFF2-40B4-BE49-F238E27FC236}">
                <a16:creationId xmlns:a16="http://schemas.microsoft.com/office/drawing/2014/main" id="{F8227336-5C97-2686-D3DE-FB9F16F59F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5" t="13238" r="36851" b="26068"/>
          <a:stretch/>
        </p:blipFill>
        <p:spPr>
          <a:xfrm>
            <a:off x="10017410" y="837319"/>
            <a:ext cx="1704985" cy="11195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964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C0F22D-190E-E1DB-0D9B-F72FE56FAE8D}"/>
              </a:ext>
            </a:extLst>
          </p:cNvPr>
          <p:cNvSpPr txBox="1"/>
          <p:nvPr/>
        </p:nvSpPr>
        <p:spPr>
          <a:xfrm>
            <a:off x="3815110" y="357120"/>
            <a:ext cx="62675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Biogenic CO2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</a:t>
            </a:r>
            <a:r>
              <a:rPr lang="en-US" sz="2000" b="1" i="0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xes - VPRM model</a:t>
            </a:r>
            <a:endParaRPr lang="en-IN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6286876-7955-6110-8949-B97FAF904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44" y="990427"/>
            <a:ext cx="4635838" cy="29612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EDF287-F0DA-24B8-6550-F397E57D0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6" y="4333950"/>
            <a:ext cx="5856033" cy="5232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43D5DB-93CD-D0A0-DB3B-837C1CF5D323}"/>
              </a:ext>
            </a:extLst>
          </p:cNvPr>
          <p:cNvSpPr txBox="1"/>
          <p:nvPr/>
        </p:nvSpPr>
        <p:spPr>
          <a:xfrm>
            <a:off x="667376" y="5205853"/>
            <a:ext cx="1084639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1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 parameters </a:t>
            </a:r>
            <a:r>
              <a:rPr lang="en-IN" sz="1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IN" sz="1600" kern="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scale</a:t>
            </a:r>
            <a:r>
              <a:rPr lang="en-IN" sz="1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, </a:t>
            </a:r>
            <a:r>
              <a:rPr lang="en-IN" sz="1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n-IN" sz="1600" kern="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scale</a:t>
            </a:r>
            <a:r>
              <a:rPr lang="en-IN" sz="1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and </a:t>
            </a:r>
            <a:r>
              <a:rPr lang="en-IN" sz="1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</a:t>
            </a:r>
            <a:r>
              <a:rPr lang="en-IN" sz="1600" kern="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scale</a:t>
            </a:r>
            <a:r>
              <a:rPr lang="en-IN" sz="1600" kern="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IN" sz="1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account for the temperature sensitivity of photosynthesis, effects of leaf age on canopy photosynthesis,  and the effect of water stress on GEE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VPRM preprocessor generates: </a:t>
            </a:r>
            <a:r>
              <a:rPr lang="en-US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Vegetation Fraction (VEGFRA), MODIS Land Surface Water Index (LSWI) and Enhanced Vegetation Index (EVI)</a:t>
            </a:r>
          </a:p>
        </p:txBody>
      </p:sp>
      <p:pic>
        <p:nvPicPr>
          <p:cNvPr id="9" name="Picture 8" descr="A picture containing coelenterate, coral&#10;&#10;Description automatically generated">
            <a:extLst>
              <a:ext uri="{FF2B5EF4-FFF2-40B4-BE49-F238E27FC236}">
                <a16:creationId xmlns:a16="http://schemas.microsoft.com/office/drawing/2014/main" id="{6BBB0804-3E2E-9822-2B72-CFEF8D4E08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556" y="1054501"/>
            <a:ext cx="1947010" cy="2006010"/>
          </a:xfrm>
          <a:prstGeom prst="rect">
            <a:avLst/>
          </a:prstGeom>
        </p:spPr>
      </p:pic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0EE0F2D-A353-2EDC-542B-94078662FB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512" y="1054500"/>
            <a:ext cx="1927727" cy="2006011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D478C4B0-99EB-59EE-5F65-2DAAF439D5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185" y="1024316"/>
            <a:ext cx="1954513" cy="20139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B380AD-6149-E423-EFAB-B618A34CBF17}"/>
              </a:ext>
            </a:extLst>
          </p:cNvPr>
          <p:cNvSpPr txBox="1"/>
          <p:nvPr/>
        </p:nvSpPr>
        <p:spPr>
          <a:xfrm>
            <a:off x="5320890" y="3108182"/>
            <a:ext cx="6550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VEGFRA, EVI and  LSWI for the major vegetation class ‘grasslands’ across inner domain.  </a:t>
            </a:r>
            <a:endParaRPr lang="en-IN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44E960-D27B-902F-5BBC-FF2F7025E8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5052" y="3618707"/>
            <a:ext cx="5719572" cy="158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75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6CDD719E-2A4A-4B2A-22A0-D52718F1DE74}"/>
              </a:ext>
            </a:extLst>
          </p:cNvPr>
          <p:cNvGrpSpPr/>
          <p:nvPr/>
        </p:nvGrpSpPr>
        <p:grpSpPr>
          <a:xfrm>
            <a:off x="305084" y="3125505"/>
            <a:ext cx="4484928" cy="2280990"/>
            <a:chOff x="440785" y="2892365"/>
            <a:chExt cx="4484928" cy="228099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5FC3859-C1D5-DB78-E2EB-0E16DFE1CB3F}"/>
                </a:ext>
              </a:extLst>
            </p:cNvPr>
            <p:cNvGrpSpPr/>
            <p:nvPr/>
          </p:nvGrpSpPr>
          <p:grpSpPr>
            <a:xfrm>
              <a:off x="440785" y="2892365"/>
              <a:ext cx="4484928" cy="2280990"/>
              <a:chOff x="1333500" y="720800"/>
              <a:chExt cx="6905099" cy="386948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9B9DB8A-9446-0BD8-4FBE-B0F5BB304D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8378"/>
              <a:stretch/>
            </p:blipFill>
            <p:spPr>
              <a:xfrm>
                <a:off x="1333500" y="1161288"/>
                <a:ext cx="6905098" cy="3429000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C1EA847-B538-4D91-926C-8B27EF148E71}"/>
                  </a:ext>
                </a:extLst>
              </p:cNvPr>
              <p:cNvSpPr txBox="1"/>
              <p:nvPr/>
            </p:nvSpPr>
            <p:spPr>
              <a:xfrm>
                <a:off x="1602321" y="720800"/>
                <a:ext cx="6636278" cy="574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Pasture-based grass growth Ireland 2020-2023</a:t>
                </a:r>
                <a:endParaRPr lang="en-IN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8FFCFF0-EF0D-6615-F992-521AA57EC06D}"/>
                </a:ext>
              </a:extLst>
            </p:cNvPr>
            <p:cNvSpPr/>
            <p:nvPr/>
          </p:nvSpPr>
          <p:spPr>
            <a:xfrm>
              <a:off x="2148649" y="3251528"/>
              <a:ext cx="594551" cy="780976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3554B8F-0E64-00FA-A715-6BC4CE20C616}"/>
              </a:ext>
            </a:extLst>
          </p:cNvPr>
          <p:cNvSpPr txBox="1"/>
          <p:nvPr/>
        </p:nvSpPr>
        <p:spPr>
          <a:xfrm>
            <a:off x="4880149" y="4907587"/>
            <a:ext cx="3107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WRF-chem simulated contribution of  biogenic CO</a:t>
            </a:r>
            <a:r>
              <a:rPr lang="en-IN" sz="16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(ppm) for day and night-time.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57202C-3C35-62E4-21EE-AE8666934B39}"/>
              </a:ext>
            </a:extLst>
          </p:cNvPr>
          <p:cNvSpPr txBox="1"/>
          <p:nvPr/>
        </p:nvSpPr>
        <p:spPr>
          <a:xfrm>
            <a:off x="3551994" y="335054"/>
            <a:ext cx="66420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WRF-Chem (VPRM) generated Biogenic  CO</a:t>
            </a:r>
            <a:r>
              <a:rPr lang="en-US" sz="20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emissions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341403-FDC6-C363-9F58-40BDF9D74B69}"/>
              </a:ext>
            </a:extLst>
          </p:cNvPr>
          <p:cNvSpPr txBox="1"/>
          <p:nvPr/>
        </p:nvSpPr>
        <p:spPr>
          <a:xfrm>
            <a:off x="966257" y="5866258"/>
            <a:ext cx="7827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vegetation utilizes CO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during daytime (around 3-4 ppm)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Slight increase in biogenic CO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during night owing to respiration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42BB86F-E014-EB3C-6F17-40A5C73861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 t="4467" r="15280" b="4467"/>
          <a:stretch/>
        </p:blipFill>
        <p:spPr>
          <a:xfrm>
            <a:off x="2433434" y="933195"/>
            <a:ext cx="1779280" cy="207118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87C2CDC2-489D-0F37-C6DE-6D7E27A9FCFE}"/>
              </a:ext>
            </a:extLst>
          </p:cNvPr>
          <p:cNvGrpSpPr/>
          <p:nvPr/>
        </p:nvGrpSpPr>
        <p:grpSpPr>
          <a:xfrm>
            <a:off x="8691593" y="1012726"/>
            <a:ext cx="2328832" cy="2588325"/>
            <a:chOff x="320398" y="2133559"/>
            <a:chExt cx="2655326" cy="3309085"/>
          </a:xfrm>
        </p:grpSpPr>
        <p:pic>
          <p:nvPicPr>
            <p:cNvPr id="35" name="Picture 34" descr="A picture containing text, map, atlas&#10;&#10;Description automatically generated">
              <a:extLst>
                <a:ext uri="{FF2B5EF4-FFF2-40B4-BE49-F238E27FC236}">
                  <a16:creationId xmlns:a16="http://schemas.microsoft.com/office/drawing/2014/main" id="{DE513E66-CEFD-8C45-3AF1-734860FFB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98" y="2133559"/>
              <a:ext cx="2655326" cy="3309085"/>
            </a:xfrm>
            <a:prstGeom prst="rect">
              <a:avLst/>
            </a:prstGeom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0555609-D371-882B-1647-BACAA5D4F015}"/>
                </a:ext>
              </a:extLst>
            </p:cNvPr>
            <p:cNvSpPr/>
            <p:nvPr/>
          </p:nvSpPr>
          <p:spPr>
            <a:xfrm>
              <a:off x="1517904" y="3355848"/>
              <a:ext cx="585216" cy="208307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A916B2F-8D34-3704-7414-E99C8534FE00}"/>
                </a:ext>
              </a:extLst>
            </p:cNvPr>
            <p:cNvSpPr/>
            <p:nvPr/>
          </p:nvSpPr>
          <p:spPr>
            <a:xfrm>
              <a:off x="2186941" y="4687434"/>
              <a:ext cx="585217" cy="208307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0F25F30-A524-382F-0A3F-500494711051}"/>
                </a:ext>
              </a:extLst>
            </p:cNvPr>
            <p:cNvSpPr/>
            <p:nvPr/>
          </p:nvSpPr>
          <p:spPr>
            <a:xfrm>
              <a:off x="1062845" y="4632192"/>
              <a:ext cx="585216" cy="208307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45EB1E2-131F-826F-6077-1AC091B984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279" y="3878613"/>
            <a:ext cx="3531521" cy="2245962"/>
          </a:xfrm>
          <a:prstGeom prst="rect">
            <a:avLst/>
          </a:prstGeom>
          <a:noFill/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75C51F8-CA9C-FFA3-5EED-0D07615D5AC7}"/>
              </a:ext>
            </a:extLst>
          </p:cNvPr>
          <p:cNvGrpSpPr/>
          <p:nvPr/>
        </p:nvGrpSpPr>
        <p:grpSpPr>
          <a:xfrm>
            <a:off x="4668560" y="927681"/>
            <a:ext cx="3118227" cy="3995780"/>
            <a:chOff x="4668560" y="927681"/>
            <a:chExt cx="3118227" cy="399578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56A2F7B-CAA3-34B6-BC08-BD122DD0616D}"/>
                </a:ext>
              </a:extLst>
            </p:cNvPr>
            <p:cNvGrpSpPr/>
            <p:nvPr/>
          </p:nvGrpSpPr>
          <p:grpSpPr>
            <a:xfrm>
              <a:off x="4668560" y="1272792"/>
              <a:ext cx="3118227" cy="3650669"/>
              <a:chOff x="5949847" y="1472873"/>
              <a:chExt cx="3118227" cy="3650669"/>
            </a:xfrm>
          </p:grpSpPr>
          <p:pic>
            <p:nvPicPr>
              <p:cNvPr id="26" name="Picture 25" descr="A map of ireland with numbers&#10;&#10;Description automatically generated">
                <a:extLst>
                  <a:ext uri="{FF2B5EF4-FFF2-40B4-BE49-F238E27FC236}">
                    <a16:creationId xmlns:a16="http://schemas.microsoft.com/office/drawing/2014/main" id="{041E22E9-BA67-E0D4-8B98-85D8CCCCFF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229" t="18155" r="3520" b="17223"/>
              <a:stretch/>
            </p:blipFill>
            <p:spPr>
              <a:xfrm>
                <a:off x="8486391" y="1576271"/>
                <a:ext cx="581683" cy="3519997"/>
              </a:xfrm>
              <a:prstGeom prst="rect">
                <a:avLst/>
              </a:prstGeom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3935FB21-5BC5-4263-FE72-E1DEA00DC109}"/>
                  </a:ext>
                </a:extLst>
              </p:cNvPr>
              <p:cNvGrpSpPr/>
              <p:nvPr/>
            </p:nvGrpSpPr>
            <p:grpSpPr>
              <a:xfrm>
                <a:off x="5949847" y="2454071"/>
                <a:ext cx="712621" cy="1927473"/>
                <a:chOff x="614613" y="2190593"/>
                <a:chExt cx="770184" cy="2082935"/>
              </a:xfrm>
            </p:grpSpPr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D8F7BD1-7826-246F-AF52-0E5DA518BDD8}"/>
                    </a:ext>
                  </a:extLst>
                </p:cNvPr>
                <p:cNvSpPr txBox="1"/>
                <p:nvPr/>
              </p:nvSpPr>
              <p:spPr>
                <a:xfrm>
                  <a:off x="653277" y="2190593"/>
                  <a:ext cx="731520" cy="6319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Day</a:t>
                  </a:r>
                </a:p>
                <a:p>
                  <a:r>
                    <a:rPr lang="en-US" sz="16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15 h</a:t>
                  </a:r>
                  <a:endParaRPr lang="en-IN" sz="1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9D8ABB4-955E-1837-DC8B-B89EF6B89AFB}"/>
                    </a:ext>
                  </a:extLst>
                </p:cNvPr>
                <p:cNvSpPr txBox="1"/>
                <p:nvPr/>
              </p:nvSpPr>
              <p:spPr>
                <a:xfrm>
                  <a:off x="614613" y="3688753"/>
                  <a:ext cx="73152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Night01 h</a:t>
                  </a:r>
                  <a:endParaRPr lang="en-IN" sz="1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19" name="Picture 18" descr="A map of ireland with numbers&#10;&#10;Description automatically generated">
                <a:extLst>
                  <a:ext uri="{FF2B5EF4-FFF2-40B4-BE49-F238E27FC236}">
                    <a16:creationId xmlns:a16="http://schemas.microsoft.com/office/drawing/2014/main" id="{176DEBEB-52E1-1D6D-D354-DAA72C046F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12" t="2932" r="15160" b="4253"/>
              <a:stretch/>
            </p:blipFill>
            <p:spPr>
              <a:xfrm>
                <a:off x="6644228" y="1472873"/>
                <a:ext cx="1917729" cy="1764628"/>
              </a:xfrm>
              <a:prstGeom prst="rect">
                <a:avLst/>
              </a:prstGeom>
            </p:spPr>
          </p:pic>
          <p:pic>
            <p:nvPicPr>
              <p:cNvPr id="22" name="Picture 21" descr="A map of ireland with black lines and numbers&#10;&#10;Description automatically generated">
                <a:extLst>
                  <a:ext uri="{FF2B5EF4-FFF2-40B4-BE49-F238E27FC236}">
                    <a16:creationId xmlns:a16="http://schemas.microsoft.com/office/drawing/2014/main" id="{0D09CCD1-03F7-3243-EB02-26AA3B0C31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4" t="3709" r="15400" b="3242"/>
              <a:stretch/>
            </p:blipFill>
            <p:spPr>
              <a:xfrm>
                <a:off x="6584903" y="3325047"/>
                <a:ext cx="1969566" cy="1798495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661AC34-D279-C787-B4AD-082232F9EAA3}"/>
                </a:ext>
              </a:extLst>
            </p:cNvPr>
            <p:cNvSpPr txBox="1"/>
            <p:nvPr/>
          </p:nvSpPr>
          <p:spPr>
            <a:xfrm>
              <a:off x="6061800" y="927681"/>
              <a:ext cx="710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en-US" b="1" baseline="-25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IN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D1CE0E1-98AE-1AFD-1FA7-0C08A4645DC4}"/>
              </a:ext>
            </a:extLst>
          </p:cNvPr>
          <p:cNvSpPr txBox="1"/>
          <p:nvPr/>
        </p:nvSpPr>
        <p:spPr>
          <a:xfrm>
            <a:off x="1938873" y="5487866"/>
            <a:ext cx="22738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https://www.teagasc.ie/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AB7E4B-1E0E-2CBB-31D4-41A2D6857F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668" y="940273"/>
            <a:ext cx="1539609" cy="193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0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D25B06E-0B95-4FE3-00F9-472DFF18CFAC}"/>
              </a:ext>
            </a:extLst>
          </p:cNvPr>
          <p:cNvSpPr txBox="1"/>
          <p:nvPr/>
        </p:nvSpPr>
        <p:spPr>
          <a:xfrm>
            <a:off x="4802565" y="267901"/>
            <a:ext cx="40752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Performance Evaluation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DBE940-45B7-10C2-5F5F-C4CF55C760DB}"/>
              </a:ext>
            </a:extLst>
          </p:cNvPr>
          <p:cNvSpPr txBox="1"/>
          <p:nvPr/>
        </p:nvSpPr>
        <p:spPr>
          <a:xfrm>
            <a:off x="3338781" y="756689"/>
            <a:ext cx="2547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 Evaluation at Dublin</a:t>
            </a:r>
            <a:endParaRPr lang="en-IN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text, map, atlas&#10;&#10;Description automatically generated">
            <a:extLst>
              <a:ext uri="{FF2B5EF4-FFF2-40B4-BE49-F238E27FC236}">
                <a16:creationId xmlns:a16="http://schemas.microsoft.com/office/drawing/2014/main" id="{DC5BD16D-29A0-C9CD-A6D6-4EAD225EF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93" y="1097918"/>
            <a:ext cx="2422862" cy="287698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795EA7D9-5E1D-4D77-8BB2-8682F21FC3A1}"/>
              </a:ext>
            </a:extLst>
          </p:cNvPr>
          <p:cNvSpPr/>
          <p:nvPr/>
        </p:nvSpPr>
        <p:spPr>
          <a:xfrm>
            <a:off x="2324659" y="2373246"/>
            <a:ext cx="685615" cy="1811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1C2867-896B-75F5-0CDD-6060008D986E}"/>
              </a:ext>
            </a:extLst>
          </p:cNvPr>
          <p:cNvGrpSpPr/>
          <p:nvPr/>
        </p:nvGrpSpPr>
        <p:grpSpPr>
          <a:xfrm>
            <a:off x="459193" y="2463799"/>
            <a:ext cx="2261704" cy="998420"/>
            <a:chOff x="6276561" y="2779424"/>
            <a:chExt cx="2261704" cy="99842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2220A9C-E749-EE43-FF5C-AFA915AC089A}"/>
                </a:ext>
              </a:extLst>
            </p:cNvPr>
            <p:cNvSpPr/>
            <p:nvPr/>
          </p:nvSpPr>
          <p:spPr>
            <a:xfrm>
              <a:off x="8004283" y="3596738"/>
              <a:ext cx="533982" cy="181106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D5C1A1D-2837-C7A0-5519-E015056CBCD6}"/>
                </a:ext>
              </a:extLst>
            </p:cNvPr>
            <p:cNvSpPr/>
            <p:nvPr/>
          </p:nvSpPr>
          <p:spPr>
            <a:xfrm>
              <a:off x="6276561" y="2779424"/>
              <a:ext cx="533982" cy="181106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234703B-9FCE-690B-55B5-65724F46574C}"/>
              </a:ext>
            </a:extLst>
          </p:cNvPr>
          <p:cNvGrpSpPr/>
          <p:nvPr/>
        </p:nvGrpSpPr>
        <p:grpSpPr>
          <a:xfrm>
            <a:off x="3294706" y="1163110"/>
            <a:ext cx="2583313" cy="3426260"/>
            <a:chOff x="3110266" y="-2113448"/>
            <a:chExt cx="2583313" cy="3426260"/>
          </a:xfrm>
        </p:grpSpPr>
        <p:pic>
          <p:nvPicPr>
            <p:cNvPr id="26" name="Picture 25" descr="A graph of a number of hours&#10;&#10;Description automatically generated with medium confidence">
              <a:extLst>
                <a:ext uri="{FF2B5EF4-FFF2-40B4-BE49-F238E27FC236}">
                  <a16:creationId xmlns:a16="http://schemas.microsoft.com/office/drawing/2014/main" id="{9978A2AC-2EDE-41B5-890D-B1A064158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4114" y="-2113448"/>
              <a:ext cx="2579465" cy="1724631"/>
            </a:xfrm>
            <a:prstGeom prst="rect">
              <a:avLst/>
            </a:prstGeom>
            <a:noFill/>
          </p:spPr>
        </p:pic>
        <p:pic>
          <p:nvPicPr>
            <p:cNvPr id="27" name="Picture 26" descr="A graph of a number of hours&#10;&#10;Description automatically generated with medium confidence">
              <a:extLst>
                <a:ext uri="{FF2B5EF4-FFF2-40B4-BE49-F238E27FC236}">
                  <a16:creationId xmlns:a16="http://schemas.microsoft.com/office/drawing/2014/main" id="{E9EDF268-7B90-467E-6E01-3E13CD895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0266" y="-338299"/>
              <a:ext cx="2579465" cy="1651111"/>
            </a:xfrm>
            <a:prstGeom prst="rect">
              <a:avLst/>
            </a:prstGeom>
            <a:noFill/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848F73A-10BE-EE2A-C026-51E15D8BBB11}"/>
              </a:ext>
            </a:extLst>
          </p:cNvPr>
          <p:cNvGrpSpPr/>
          <p:nvPr/>
        </p:nvGrpSpPr>
        <p:grpSpPr>
          <a:xfrm>
            <a:off x="6151073" y="759847"/>
            <a:ext cx="2726746" cy="3822640"/>
            <a:chOff x="9076283" y="674996"/>
            <a:chExt cx="2516650" cy="360252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75D9CA6-68EA-6011-F35C-AC030E9CC5D7}"/>
                </a:ext>
              </a:extLst>
            </p:cNvPr>
            <p:cNvSpPr txBox="1"/>
            <p:nvPr/>
          </p:nvSpPr>
          <p:spPr>
            <a:xfrm>
              <a:off x="9632774" y="674996"/>
              <a:ext cx="1888392" cy="319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en-US" sz="1600" baseline="-25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1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Evaluation</a:t>
              </a:r>
              <a:endParaRPr lang="en-I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E12820C-AA07-9B3F-AFA4-B8AF56FEE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6283" y="1045107"/>
              <a:ext cx="2516650" cy="162532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F135085-47A5-8AC3-0D76-6FB71A3D5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76283" y="2710137"/>
              <a:ext cx="2516649" cy="156738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3419BE8-A8EC-4DA5-B3BD-3DCAF34CE8B4}"/>
              </a:ext>
            </a:extLst>
          </p:cNvPr>
          <p:cNvGrpSpPr/>
          <p:nvPr/>
        </p:nvGrpSpPr>
        <p:grpSpPr>
          <a:xfrm>
            <a:off x="9006062" y="754683"/>
            <a:ext cx="2726745" cy="3822757"/>
            <a:chOff x="8030230" y="4783933"/>
            <a:chExt cx="2528826" cy="36000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24F8614-966F-59EA-F161-853A693EB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42407" y="5168061"/>
              <a:ext cx="2516649" cy="161383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06E75B7-284F-2B44-A977-6DA7E96EE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0230" y="6821499"/>
              <a:ext cx="2528826" cy="1562494"/>
            </a:xfrm>
            <a:prstGeom prst="rect">
              <a:avLst/>
            </a:prstGeom>
            <a:noFill/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A70899-3466-4274-77DE-8B6CF3469C1B}"/>
                </a:ext>
              </a:extLst>
            </p:cNvPr>
            <p:cNvSpPr txBox="1"/>
            <p:nvPr/>
          </p:nvSpPr>
          <p:spPr>
            <a:xfrm>
              <a:off x="8541984" y="4783933"/>
              <a:ext cx="1888392" cy="318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en-US" sz="1600" baseline="-25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1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Evaluation</a:t>
              </a:r>
              <a:endParaRPr lang="en-I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F0D2A87-74E2-ACBF-A8EF-F430E71EEC6C}"/>
              </a:ext>
            </a:extLst>
          </p:cNvPr>
          <p:cNvSpPr txBox="1"/>
          <p:nvPr/>
        </p:nvSpPr>
        <p:spPr>
          <a:xfrm>
            <a:off x="6151073" y="5068413"/>
            <a:ext cx="5297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Improvement in meteorology after inclusion of LCZs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simulates the averaged and peak GHG values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diurnal trend of meteorology and GHGs is captured</a:t>
            </a:r>
            <a:endParaRPr lang="en-IN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B9B21D0F-7BBF-0D78-4F11-F68855231D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344306"/>
              </p:ext>
            </p:extLst>
          </p:nvPr>
        </p:nvGraphicFramePr>
        <p:xfrm>
          <a:off x="476250" y="4804763"/>
          <a:ext cx="5388618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2100">
                  <a:extLst>
                    <a:ext uri="{9D8B030D-6E8A-4147-A177-3AD203B41FA5}">
                      <a16:colId xmlns:a16="http://schemas.microsoft.com/office/drawing/2014/main" val="2649868122"/>
                    </a:ext>
                  </a:extLst>
                </a:gridCol>
                <a:gridCol w="579707">
                  <a:extLst>
                    <a:ext uri="{9D8B030D-6E8A-4147-A177-3AD203B41FA5}">
                      <a16:colId xmlns:a16="http://schemas.microsoft.com/office/drawing/2014/main" val="3648831789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130509917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811157592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1077372648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3417701979"/>
                    </a:ext>
                  </a:extLst>
                </a:gridCol>
                <a:gridCol w="560761">
                  <a:extLst>
                    <a:ext uri="{9D8B030D-6E8A-4147-A177-3AD203B41FA5}">
                      <a16:colId xmlns:a16="http://schemas.microsoft.com/office/drawing/2014/main" val="115971028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en-IN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IN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IN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IN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 (unitless)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45698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Slab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LCZ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Slab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LCZ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Slab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LCZ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1978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Temperature (K)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0521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Wind speed (m/s)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7542269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E6298F7F-D6DD-8825-061A-17E14A12E9E6}"/>
              </a:ext>
            </a:extLst>
          </p:cNvPr>
          <p:cNvSpPr txBox="1"/>
          <p:nvPr/>
        </p:nvSpPr>
        <p:spPr>
          <a:xfrm>
            <a:off x="396995" y="4420093"/>
            <a:ext cx="2897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Averaged stats for urban stations</a:t>
            </a:r>
            <a:endParaRPr lang="en-IN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184361C-0E34-E7C1-5537-65D74D994B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0551" y="2937296"/>
            <a:ext cx="2726745" cy="16631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ADAA67-FF81-FD56-3DFD-2186419353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06062" y="2934240"/>
            <a:ext cx="2766205" cy="16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6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  <p:bldP spid="7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AC01FF2-6AF4-5560-B9D1-C93A1A5E0888}"/>
              </a:ext>
            </a:extLst>
          </p:cNvPr>
          <p:cNvSpPr txBox="1"/>
          <p:nvPr/>
        </p:nvSpPr>
        <p:spPr>
          <a:xfrm>
            <a:off x="5124753" y="400165"/>
            <a:ext cx="1817370" cy="507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IN" sz="20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Urban VPRM</a:t>
            </a:r>
            <a:endParaRPr lang="en-IN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FB772D-B872-891C-1961-00350C4BF45E}"/>
              </a:ext>
            </a:extLst>
          </p:cNvPr>
          <p:cNvSpPr txBox="1"/>
          <p:nvPr/>
        </p:nvSpPr>
        <p:spPr>
          <a:xfrm>
            <a:off x="636876" y="990261"/>
            <a:ext cx="10793123" cy="93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N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 order to calculate the biogenic emissions over urban areas, the “others” category is further subdivided into “urban” and </a:t>
            </a:r>
            <a:r>
              <a:rPr lang="en-IN" sz="1600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“non-urban non-vegetated (NUNV)” </a:t>
            </a:r>
            <a:r>
              <a:rPr lang="en-IN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areas (snow, barren, sand, water, etc). 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N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Following Hardiman et al., (2017), the dominant vegetation in urban areas is treated as deciduous trees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FEFA27B-5BAD-3038-5A77-EC18798E433A}"/>
              </a:ext>
            </a:extLst>
          </p:cNvPr>
          <p:cNvGrpSpPr/>
          <p:nvPr/>
        </p:nvGrpSpPr>
        <p:grpSpPr>
          <a:xfrm>
            <a:off x="998337" y="2077204"/>
            <a:ext cx="4886262" cy="2125903"/>
            <a:chOff x="4796351" y="888907"/>
            <a:chExt cx="5594136" cy="2532789"/>
          </a:xfrm>
        </p:grpSpPr>
        <p:pic>
          <p:nvPicPr>
            <p:cNvPr id="10" name="Picture 9" descr="A map of ireland with numbers&#10;&#10;Description automatically generated">
              <a:extLst>
                <a:ext uri="{FF2B5EF4-FFF2-40B4-BE49-F238E27FC236}">
                  <a16:creationId xmlns:a16="http://schemas.microsoft.com/office/drawing/2014/main" id="{3641EE46-D3F4-59E6-E617-5D1087321B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7" t="4745" r="15264" b="6647"/>
            <a:stretch/>
          </p:blipFill>
          <p:spPr>
            <a:xfrm>
              <a:off x="4796351" y="1062488"/>
              <a:ext cx="2463767" cy="2250401"/>
            </a:xfrm>
            <a:prstGeom prst="rect">
              <a:avLst/>
            </a:prstGeom>
          </p:spPr>
        </p:pic>
        <p:pic>
          <p:nvPicPr>
            <p:cNvPr id="11" name="Picture 10" descr="A map of the weather&#10;&#10;Description automatically generated with medium confidence">
              <a:extLst>
                <a:ext uri="{FF2B5EF4-FFF2-40B4-BE49-F238E27FC236}">
                  <a16:creationId xmlns:a16="http://schemas.microsoft.com/office/drawing/2014/main" id="{F460A0F6-81DB-0A45-632A-65BCD31676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08" t="20813" r="6154" b="21103"/>
            <a:stretch/>
          </p:blipFill>
          <p:spPr bwMode="auto">
            <a:xfrm>
              <a:off x="9807597" y="888907"/>
              <a:ext cx="582890" cy="242398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 descr="A map of weather with different colored lines&#10;&#10;Description automatically generated with medium confidence">
              <a:extLst>
                <a:ext uri="{FF2B5EF4-FFF2-40B4-BE49-F238E27FC236}">
                  <a16:creationId xmlns:a16="http://schemas.microsoft.com/office/drawing/2014/main" id="{CC3F213A-F312-EBA0-B72F-1709D723B1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3" t="1892" r="16223" b="2210"/>
            <a:stretch/>
          </p:blipFill>
          <p:spPr>
            <a:xfrm>
              <a:off x="7235678" y="1000067"/>
              <a:ext cx="2474323" cy="2421629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06452FF-5472-7767-0774-A40F27075BAA}"/>
              </a:ext>
            </a:extLst>
          </p:cNvPr>
          <p:cNvSpPr txBox="1"/>
          <p:nvPr/>
        </p:nvSpPr>
        <p:spPr>
          <a:xfrm>
            <a:off x="655544" y="4577224"/>
            <a:ext cx="53063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Inclusion of trees leads to 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enhanced sequestration of CO</a:t>
            </a:r>
            <a:r>
              <a:rPr lang="en-US" sz="16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during daytime and minor addition in nighttime values owing to respiration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cumulative daily impact of including trees in the urban area equals 12.30 ppm of CO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sequestered which is around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tonnes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CO</a:t>
            </a:r>
            <a:r>
              <a:rPr lang="en-US" sz="1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 day</a:t>
            </a:r>
            <a:endParaRPr lang="en-I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4C83ECD-BE7C-A8CB-07A5-ACC98316C753}"/>
              </a:ext>
            </a:extLst>
          </p:cNvPr>
          <p:cNvGrpSpPr/>
          <p:nvPr/>
        </p:nvGrpSpPr>
        <p:grpSpPr>
          <a:xfrm>
            <a:off x="7269924" y="2177081"/>
            <a:ext cx="3277312" cy="1980518"/>
            <a:chOff x="8066388" y="2131263"/>
            <a:chExt cx="3277312" cy="1980518"/>
          </a:xfrm>
        </p:grpSpPr>
        <p:pic>
          <p:nvPicPr>
            <p:cNvPr id="15" name="Picture 14" descr="A map of the north and south of the united states&#10;&#10;Description automatically generated">
              <a:extLst>
                <a:ext uri="{FF2B5EF4-FFF2-40B4-BE49-F238E27FC236}">
                  <a16:creationId xmlns:a16="http://schemas.microsoft.com/office/drawing/2014/main" id="{4917C24D-42AD-39AD-E848-4C6C55037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0" t="14582" r="9604" b="15359"/>
            <a:stretch/>
          </p:blipFill>
          <p:spPr>
            <a:xfrm>
              <a:off x="8066388" y="2131263"/>
              <a:ext cx="3277312" cy="1980518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D0B1369-AC6A-C354-E1E8-6754C312258C}"/>
                </a:ext>
              </a:extLst>
            </p:cNvPr>
            <p:cNvSpPr/>
            <p:nvPr/>
          </p:nvSpPr>
          <p:spPr>
            <a:xfrm>
              <a:off x="9359885" y="2798204"/>
              <a:ext cx="572770" cy="667512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8471CE7-4ADA-3525-3D52-FFB9066BBA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4398" y="4640553"/>
            <a:ext cx="2484181" cy="16861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B0476F0-2FB5-ACDE-89EC-41DE647D7E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3550" y="4640553"/>
            <a:ext cx="2521419" cy="168615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8BFBFA7-0EB4-C735-0452-18548958F3EF}"/>
              </a:ext>
            </a:extLst>
          </p:cNvPr>
          <p:cNvSpPr txBox="1"/>
          <p:nvPr/>
        </p:nvSpPr>
        <p:spPr>
          <a:xfrm>
            <a:off x="6828507" y="4178475"/>
            <a:ext cx="4487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Contribution of 7x11 km urban area in Dublin City</a:t>
            </a:r>
            <a:endParaRPr lang="en-IN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961085-713B-DF7F-53C8-BCF8F36EB728}"/>
              </a:ext>
            </a:extLst>
          </p:cNvPr>
          <p:cNvSpPr txBox="1"/>
          <p:nvPr/>
        </p:nvSpPr>
        <p:spPr>
          <a:xfrm>
            <a:off x="998337" y="4134885"/>
            <a:ext cx="51006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Urban-VPRM  estimated CO</a:t>
            </a:r>
            <a:r>
              <a:rPr lang="en-IN" sz="16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I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contribution (ppm) </a:t>
            </a:r>
            <a:endParaRPr lang="en-IN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80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1031" descr="A white paper with a blue rectangle and black lines&#10;&#10;Description automatically generated">
            <a:extLst>
              <a:ext uri="{FF2B5EF4-FFF2-40B4-BE49-F238E27FC236}">
                <a16:creationId xmlns:a16="http://schemas.microsoft.com/office/drawing/2014/main" id="{6F37AED7-622F-52E5-0B6D-690F8CB6CA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4"/>
          <a:stretch/>
        </p:blipFill>
        <p:spPr>
          <a:xfrm>
            <a:off x="6861729" y="680702"/>
            <a:ext cx="3795762" cy="25957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4909FE-0BD3-2762-1942-4C3269BEB9DB}"/>
              </a:ext>
            </a:extLst>
          </p:cNvPr>
          <p:cNvSpPr txBox="1"/>
          <p:nvPr/>
        </p:nvSpPr>
        <p:spPr>
          <a:xfrm>
            <a:off x="1020150" y="377785"/>
            <a:ext cx="10564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of Urban Network of Intersecting Canyons and Highways (MUNICH)</a:t>
            </a:r>
            <a:endParaRPr lang="en-IN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56DC26A-E240-34E0-EC2C-A918322BFDA8}"/>
              </a:ext>
            </a:extLst>
          </p:cNvPr>
          <p:cNvGrpSpPr/>
          <p:nvPr/>
        </p:nvGrpSpPr>
        <p:grpSpPr>
          <a:xfrm>
            <a:off x="817248" y="2959551"/>
            <a:ext cx="7631155" cy="3526101"/>
            <a:chOff x="1223962" y="1533855"/>
            <a:chExt cx="8460457" cy="386004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C2F0CC-F135-1ED3-8297-D816E79DABEE}"/>
                </a:ext>
              </a:extLst>
            </p:cNvPr>
            <p:cNvSpPr txBox="1"/>
            <p:nvPr/>
          </p:nvSpPr>
          <p:spPr>
            <a:xfrm>
              <a:off x="3594660" y="2492406"/>
              <a:ext cx="1572699" cy="64015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Emission Data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3792F4-0148-8215-A1D9-DE382A385DEC}"/>
                </a:ext>
              </a:extLst>
            </p:cNvPr>
            <p:cNvSpPr txBox="1"/>
            <p:nvPr/>
          </p:nvSpPr>
          <p:spPr>
            <a:xfrm>
              <a:off x="1223962" y="2490549"/>
              <a:ext cx="2187567" cy="64015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I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Meteorological  Data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07FC74E-DA4C-7EEA-04F4-A2AEE78D97DA}"/>
                </a:ext>
              </a:extLst>
            </p:cNvPr>
            <p:cNvSpPr txBox="1"/>
            <p:nvPr/>
          </p:nvSpPr>
          <p:spPr>
            <a:xfrm>
              <a:off x="4966290" y="1533855"/>
              <a:ext cx="2195377" cy="37061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Geographical Data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AC17D2B-B001-2D34-BD93-3E3293A367E9}"/>
                </a:ext>
              </a:extLst>
            </p:cNvPr>
            <p:cNvSpPr txBox="1"/>
            <p:nvPr/>
          </p:nvSpPr>
          <p:spPr>
            <a:xfrm>
              <a:off x="8058387" y="2512765"/>
              <a:ext cx="1626032" cy="64015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Photolysis Rate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ED1B93-0552-625B-1126-65ED0AB35C95}"/>
                </a:ext>
              </a:extLst>
            </p:cNvPr>
            <p:cNvSpPr txBox="1"/>
            <p:nvPr/>
          </p:nvSpPr>
          <p:spPr>
            <a:xfrm>
              <a:off x="5319403" y="2512765"/>
              <a:ext cx="2605912" cy="64015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Background concentration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62713E7-E7D1-3067-DB0B-287D5EFE0AB0}"/>
                </a:ext>
              </a:extLst>
            </p:cNvPr>
            <p:cNvSpPr txBox="1"/>
            <p:nvPr/>
          </p:nvSpPr>
          <p:spPr>
            <a:xfrm>
              <a:off x="5176842" y="4022520"/>
              <a:ext cx="1562096" cy="37061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MUNICH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E65E06-81C0-84D1-4F2F-84068C9DE132}"/>
                </a:ext>
              </a:extLst>
            </p:cNvPr>
            <p:cNvSpPr txBox="1"/>
            <p:nvPr/>
          </p:nvSpPr>
          <p:spPr>
            <a:xfrm>
              <a:off x="4534315" y="4753745"/>
              <a:ext cx="2966516" cy="64015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In-street hourly concentrations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318E446-5F1B-BEE4-9046-9FE3F04EADE1}"/>
                </a:ext>
              </a:extLst>
            </p:cNvPr>
            <p:cNvCxnSpPr>
              <a:cxnSpLocks/>
              <a:endCxn id="6" idx="0"/>
            </p:cNvCxnSpPr>
            <p:nvPr/>
          </p:nvCxnSpPr>
          <p:spPr>
            <a:xfrm flipH="1">
              <a:off x="4381010" y="1877119"/>
              <a:ext cx="1132266" cy="615287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152B735-449A-CDBC-BDA0-A983245EFFDC}"/>
                </a:ext>
              </a:extLst>
            </p:cNvPr>
            <p:cNvCxnSpPr>
              <a:cxnSpLocks/>
              <a:stCxn id="8" idx="2"/>
              <a:endCxn id="10" idx="0"/>
            </p:cNvCxnSpPr>
            <p:nvPr/>
          </p:nvCxnSpPr>
          <p:spPr>
            <a:xfrm>
              <a:off x="6063979" y="1904472"/>
              <a:ext cx="558380" cy="608292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C37C920-246B-FBE9-7801-96B58C9B9B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7746" y="3483087"/>
              <a:ext cx="6602075" cy="28922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F1CEF5D-67FE-21B4-C4DB-9CC3BDE4BBDF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>
              <a:off x="2317746" y="3130706"/>
              <a:ext cx="0" cy="348268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E92DBE1-E5AC-221C-3449-6392D74235BD}"/>
                </a:ext>
              </a:extLst>
            </p:cNvPr>
            <p:cNvCxnSpPr>
              <a:cxnSpLocks/>
            </p:cNvCxnSpPr>
            <p:nvPr/>
          </p:nvCxnSpPr>
          <p:spPr>
            <a:xfrm>
              <a:off x="8919820" y="3130706"/>
              <a:ext cx="0" cy="370057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1044615-8554-E5D4-47E7-49EF4B6B3731}"/>
                </a:ext>
              </a:extLst>
            </p:cNvPr>
            <p:cNvCxnSpPr>
              <a:cxnSpLocks/>
            </p:cNvCxnSpPr>
            <p:nvPr/>
          </p:nvCxnSpPr>
          <p:spPr>
            <a:xfrm>
              <a:off x="4381962" y="3130706"/>
              <a:ext cx="0" cy="348268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8B754A5-AE66-0196-DB92-98B70ACC88A2}"/>
                </a:ext>
              </a:extLst>
            </p:cNvPr>
            <p:cNvCxnSpPr>
              <a:cxnSpLocks/>
            </p:cNvCxnSpPr>
            <p:nvPr/>
          </p:nvCxnSpPr>
          <p:spPr>
            <a:xfrm>
              <a:off x="6751298" y="3152922"/>
              <a:ext cx="0" cy="288877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A24F803-3D6E-B0F7-3A54-6F7ED0207DF2}"/>
                </a:ext>
              </a:extLst>
            </p:cNvPr>
            <p:cNvCxnSpPr/>
            <p:nvPr/>
          </p:nvCxnSpPr>
          <p:spPr>
            <a:xfrm>
              <a:off x="5941409" y="3424478"/>
              <a:ext cx="0" cy="569119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97C774F-FCE4-7E54-6D78-3CA5F68FA3A0}"/>
                </a:ext>
              </a:extLst>
            </p:cNvPr>
            <p:cNvCxnSpPr>
              <a:cxnSpLocks/>
            </p:cNvCxnSpPr>
            <p:nvPr/>
          </p:nvCxnSpPr>
          <p:spPr>
            <a:xfrm>
              <a:off x="5936005" y="4410268"/>
              <a:ext cx="0" cy="335445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CC45806-5621-FFAC-FDC6-2E80AD565A35}"/>
              </a:ext>
            </a:extLst>
          </p:cNvPr>
          <p:cNvSpPr txBox="1"/>
          <p:nvPr/>
        </p:nvSpPr>
        <p:spPr>
          <a:xfrm>
            <a:off x="9531626" y="5923977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 Kim et al., 2018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906E13-19B1-22C8-F5CF-01229840586D}"/>
              </a:ext>
            </a:extLst>
          </p:cNvPr>
          <p:cNvSpPr txBox="1"/>
          <p:nvPr/>
        </p:nvSpPr>
        <p:spPr>
          <a:xfrm>
            <a:off x="272430" y="856987"/>
            <a:ext cx="59005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imulate </a:t>
            </a:r>
            <a:r>
              <a:rPr lang="en-US" sz="16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subgrid</a:t>
            </a:r>
            <a:r>
              <a:rPr lang="en-US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concentrations in the urban canopy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MUNICH consists of two main components: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Street-canyon</a:t>
            </a:r>
            <a:r>
              <a:rPr lang="en-US" sz="1600" b="0" i="0" u="none" strike="no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represents the atmospheric processes in the volume of a street</a:t>
            </a:r>
            <a:r>
              <a:rPr lang="en-IN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Street-intersection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 the exchange of pollutants between streets.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613FEC1-43CE-9091-B47D-277796AE6D52}"/>
              </a:ext>
            </a:extLst>
          </p:cNvPr>
          <p:cNvGrpSpPr/>
          <p:nvPr/>
        </p:nvGrpSpPr>
        <p:grpSpPr>
          <a:xfrm>
            <a:off x="370168" y="4418253"/>
            <a:ext cx="2702028" cy="1813501"/>
            <a:chOff x="401737" y="1488325"/>
            <a:chExt cx="2702028" cy="181350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5E0D67E-576A-FCEC-6E03-927169DDBDE7}"/>
                </a:ext>
              </a:extLst>
            </p:cNvPr>
            <p:cNvSpPr txBox="1"/>
            <p:nvPr/>
          </p:nvSpPr>
          <p:spPr>
            <a:xfrm>
              <a:off x="625620" y="2601342"/>
              <a:ext cx="24453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WRF simulated wind speed and direction, PBL, etc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A4342E3-16CD-2E99-4B92-E34C6358A5AC}"/>
                </a:ext>
              </a:extLst>
            </p:cNvPr>
            <p:cNvSpPr/>
            <p:nvPr/>
          </p:nvSpPr>
          <p:spPr>
            <a:xfrm>
              <a:off x="401737" y="2436562"/>
              <a:ext cx="2702028" cy="86526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ECF1E71-DD5D-2E9A-0FAD-7D61167CD3FD}"/>
                </a:ext>
              </a:extLst>
            </p:cNvPr>
            <p:cNvCxnSpPr>
              <a:cxnSpLocks/>
              <a:endCxn id="7" idx="2"/>
            </p:cNvCxnSpPr>
            <p:nvPr/>
          </p:nvCxnSpPr>
          <p:spPr>
            <a:xfrm flipV="1">
              <a:off x="1469375" y="1488325"/>
              <a:ext cx="366012" cy="99730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D801C58-4121-E384-84FC-FCF18EFBBF0A}"/>
              </a:ext>
            </a:extLst>
          </p:cNvPr>
          <p:cNvGrpSpPr/>
          <p:nvPr/>
        </p:nvGrpSpPr>
        <p:grpSpPr>
          <a:xfrm>
            <a:off x="6172933" y="3117954"/>
            <a:ext cx="4853238" cy="833954"/>
            <a:chOff x="5488242" y="2343704"/>
            <a:chExt cx="5453084" cy="83395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94B9DF7-1846-E2A2-E116-828BD709284C}"/>
                </a:ext>
              </a:extLst>
            </p:cNvPr>
            <p:cNvSpPr txBox="1"/>
            <p:nvPr/>
          </p:nvSpPr>
          <p:spPr>
            <a:xfrm>
              <a:off x="8373106" y="2519631"/>
              <a:ext cx="25682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Street width and length,</a:t>
              </a:r>
              <a:br>
                <a:rPr lang="en-IN" sz="1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IN" sz="1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building height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34E5B9A-B083-069D-F384-12DF6103EDFD}"/>
                </a:ext>
              </a:extLst>
            </p:cNvPr>
            <p:cNvSpPr/>
            <p:nvPr/>
          </p:nvSpPr>
          <p:spPr>
            <a:xfrm>
              <a:off x="8239298" y="2343704"/>
              <a:ext cx="2702028" cy="83395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80BB6A7-99EC-E7DC-AA2D-016BA8BCE599}"/>
                </a:ext>
              </a:extLst>
            </p:cNvPr>
            <p:cNvCxnSpPr>
              <a:cxnSpLocks/>
              <a:stCxn id="39" idx="2"/>
              <a:endCxn id="8" idx="3"/>
            </p:cNvCxnSpPr>
            <p:nvPr/>
          </p:nvCxnSpPr>
          <p:spPr>
            <a:xfrm flipH="1" flipV="1">
              <a:off x="5488242" y="2354578"/>
              <a:ext cx="2751056" cy="40610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2B43400-2087-23A0-E9CF-E291ADA41C6E}"/>
              </a:ext>
            </a:extLst>
          </p:cNvPr>
          <p:cNvGrpSpPr/>
          <p:nvPr/>
        </p:nvGrpSpPr>
        <p:grpSpPr>
          <a:xfrm>
            <a:off x="650940" y="2634064"/>
            <a:ext cx="3013899" cy="1201110"/>
            <a:chOff x="589342" y="5252933"/>
            <a:chExt cx="3013899" cy="120111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9DB2F4D-0A8C-873F-A6D7-FF231BFCC50F}"/>
                </a:ext>
              </a:extLst>
            </p:cNvPr>
            <p:cNvSpPr txBox="1"/>
            <p:nvPr/>
          </p:nvSpPr>
          <p:spPr>
            <a:xfrm>
              <a:off x="656246" y="5393177"/>
              <a:ext cx="25682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Traffic flow, speed,</a:t>
              </a:r>
              <a:br>
                <a:rPr lang="en-IN" sz="1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IN" sz="1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vehicle categories, etc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1563289-F79A-1E65-8FD0-19CE3B6A9999}"/>
                </a:ext>
              </a:extLst>
            </p:cNvPr>
            <p:cNvSpPr/>
            <p:nvPr/>
          </p:nvSpPr>
          <p:spPr>
            <a:xfrm>
              <a:off x="589342" y="5252933"/>
              <a:ext cx="2702028" cy="86526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22A9B8F-DECA-E34E-E47B-1D6D4531F791}"/>
                </a:ext>
              </a:extLst>
            </p:cNvPr>
            <p:cNvCxnSpPr>
              <a:cxnSpLocks/>
              <a:stCxn id="38" idx="4"/>
              <a:endCxn id="6" idx="0"/>
            </p:cNvCxnSpPr>
            <p:nvPr/>
          </p:nvCxnSpPr>
          <p:spPr>
            <a:xfrm>
              <a:off x="1940356" y="6118197"/>
              <a:ext cx="1662885" cy="33584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3" name="Arrow: Curved Right 1032">
            <a:extLst>
              <a:ext uri="{FF2B5EF4-FFF2-40B4-BE49-F238E27FC236}">
                <a16:creationId xmlns:a16="http://schemas.microsoft.com/office/drawing/2014/main" id="{871557D5-760E-83BC-DB39-F7D13E01FE91}"/>
              </a:ext>
            </a:extLst>
          </p:cNvPr>
          <p:cNvSpPr/>
          <p:nvPr/>
        </p:nvSpPr>
        <p:spPr>
          <a:xfrm>
            <a:off x="7680778" y="992307"/>
            <a:ext cx="218601" cy="628509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034" name="Arrow: Curved Left 1033">
            <a:extLst>
              <a:ext uri="{FF2B5EF4-FFF2-40B4-BE49-F238E27FC236}">
                <a16:creationId xmlns:a16="http://schemas.microsoft.com/office/drawing/2014/main" id="{A4536CA9-074A-39B2-E117-BD912D873AB6}"/>
              </a:ext>
            </a:extLst>
          </p:cNvPr>
          <p:cNvSpPr/>
          <p:nvPr/>
        </p:nvSpPr>
        <p:spPr>
          <a:xfrm>
            <a:off x="8091864" y="999545"/>
            <a:ext cx="187272" cy="588221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cxnSp>
        <p:nvCxnSpPr>
          <p:cNvPr id="1036" name="Straight Arrow Connector 1035">
            <a:extLst>
              <a:ext uri="{FF2B5EF4-FFF2-40B4-BE49-F238E27FC236}">
                <a16:creationId xmlns:a16="http://schemas.microsoft.com/office/drawing/2014/main" id="{6631B90C-BB86-D8AA-E9FD-E393C9699B60}"/>
              </a:ext>
            </a:extLst>
          </p:cNvPr>
          <p:cNvCxnSpPr>
            <a:cxnSpLocks/>
          </p:cNvCxnSpPr>
          <p:nvPr/>
        </p:nvCxnSpPr>
        <p:spPr>
          <a:xfrm flipV="1">
            <a:off x="8759610" y="1620816"/>
            <a:ext cx="210341" cy="47488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Arrow Connector 1038">
            <a:extLst>
              <a:ext uri="{FF2B5EF4-FFF2-40B4-BE49-F238E27FC236}">
                <a16:creationId xmlns:a16="http://schemas.microsoft.com/office/drawing/2014/main" id="{7A07BDC3-AA68-AB36-7F16-2872C4B994D3}"/>
              </a:ext>
            </a:extLst>
          </p:cNvPr>
          <p:cNvCxnSpPr>
            <a:cxnSpLocks/>
          </p:cNvCxnSpPr>
          <p:nvPr/>
        </p:nvCxnSpPr>
        <p:spPr>
          <a:xfrm flipV="1">
            <a:off x="8814097" y="1456424"/>
            <a:ext cx="464338" cy="76577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Straight Arrow Connector 1042">
            <a:extLst>
              <a:ext uri="{FF2B5EF4-FFF2-40B4-BE49-F238E27FC236}">
                <a16:creationId xmlns:a16="http://schemas.microsoft.com/office/drawing/2014/main" id="{30627C6C-C9CD-78F5-4307-233A94899A70}"/>
              </a:ext>
            </a:extLst>
          </p:cNvPr>
          <p:cNvCxnSpPr/>
          <p:nvPr/>
        </p:nvCxnSpPr>
        <p:spPr>
          <a:xfrm>
            <a:off x="7180289" y="1456424"/>
            <a:ext cx="164891" cy="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Straight Arrow Connector 1046">
            <a:extLst>
              <a:ext uri="{FF2B5EF4-FFF2-40B4-BE49-F238E27FC236}">
                <a16:creationId xmlns:a16="http://schemas.microsoft.com/office/drawing/2014/main" id="{FA1F0AF7-F62F-E175-8F40-A2B32E3CA680}"/>
              </a:ext>
            </a:extLst>
          </p:cNvPr>
          <p:cNvCxnSpPr>
            <a:cxnSpLocks/>
          </p:cNvCxnSpPr>
          <p:nvPr/>
        </p:nvCxnSpPr>
        <p:spPr>
          <a:xfrm flipV="1">
            <a:off x="7262734" y="1608824"/>
            <a:ext cx="234846" cy="13003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9" name="Straight Arrow Connector 1048">
            <a:extLst>
              <a:ext uri="{FF2B5EF4-FFF2-40B4-BE49-F238E27FC236}">
                <a16:creationId xmlns:a16="http://schemas.microsoft.com/office/drawing/2014/main" id="{69778B4E-6184-54FD-D18D-E9C3C0695FD4}"/>
              </a:ext>
            </a:extLst>
          </p:cNvPr>
          <p:cNvCxnSpPr>
            <a:cxnSpLocks/>
          </p:cNvCxnSpPr>
          <p:nvPr/>
        </p:nvCxnSpPr>
        <p:spPr>
          <a:xfrm>
            <a:off x="7332689" y="1608824"/>
            <a:ext cx="164891" cy="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3" name="Straight Arrow Connector 1052">
            <a:extLst>
              <a:ext uri="{FF2B5EF4-FFF2-40B4-BE49-F238E27FC236}">
                <a16:creationId xmlns:a16="http://schemas.microsoft.com/office/drawing/2014/main" id="{EE2F61C4-3505-A98F-2B3C-EFD6FC826034}"/>
              </a:ext>
            </a:extLst>
          </p:cNvPr>
          <p:cNvCxnSpPr/>
          <p:nvPr/>
        </p:nvCxnSpPr>
        <p:spPr>
          <a:xfrm flipV="1">
            <a:off x="7790079" y="1804166"/>
            <a:ext cx="784295" cy="174429"/>
          </a:xfrm>
          <a:prstGeom prst="straightConnector1">
            <a:avLst/>
          </a:prstGeom>
          <a:ln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42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 animBg="1"/>
      <p:bldP spid="10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circuit board&#10;&#10;Description automatically generated">
            <a:extLst>
              <a:ext uri="{FF2B5EF4-FFF2-40B4-BE49-F238E27FC236}">
                <a16:creationId xmlns:a16="http://schemas.microsoft.com/office/drawing/2014/main" id="{CA699236-356F-BB8C-363C-AFF9B05568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24"/>
          <a:stretch/>
        </p:blipFill>
        <p:spPr>
          <a:xfrm>
            <a:off x="460821" y="1605462"/>
            <a:ext cx="1772938" cy="22381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2F15D1-AE93-129B-4E99-9BBF7715E3DB}"/>
              </a:ext>
            </a:extLst>
          </p:cNvPr>
          <p:cNvSpPr txBox="1"/>
          <p:nvPr/>
        </p:nvSpPr>
        <p:spPr>
          <a:xfrm>
            <a:off x="336068" y="3996175"/>
            <a:ext cx="1885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 monitoring unit</a:t>
            </a:r>
          </a:p>
          <a:p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https://edgeliot.com/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F6DE0F-9B41-8CEB-90D3-0E5F651C01AA}"/>
              </a:ext>
            </a:extLst>
          </p:cNvPr>
          <p:cNvSpPr txBox="1"/>
          <p:nvPr/>
        </p:nvSpPr>
        <p:spPr>
          <a:xfrm>
            <a:off x="9735695" y="4543501"/>
            <a:ext cx="176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Station installation across Dublin city</a:t>
            </a:r>
            <a:endParaRPr lang="en-US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581176-5059-E8D1-237D-8657BBEB6D7B}"/>
              </a:ext>
            </a:extLst>
          </p:cNvPr>
          <p:cNvSpPr txBox="1"/>
          <p:nvPr/>
        </p:nvSpPr>
        <p:spPr>
          <a:xfrm>
            <a:off x="320370" y="5756854"/>
            <a:ext cx="11551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 for an urban network of inexpensive GHG monitors to evaluate model simulations and assess zero-carbon policies.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 to be collocated with existing mobile phone masts and use </a:t>
            </a:r>
            <a:r>
              <a:rPr lang="en-I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LoRaWAN</a:t>
            </a: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provide real-time data availability.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A26D9A-681D-9E80-967D-EB6E76D0B140}"/>
              </a:ext>
            </a:extLst>
          </p:cNvPr>
          <p:cNvSpPr txBox="1"/>
          <p:nvPr/>
        </p:nvSpPr>
        <p:spPr>
          <a:xfrm>
            <a:off x="4292083" y="325132"/>
            <a:ext cx="3852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Monitoring and Evaluation 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map of a city with red lines&#10;&#10;Description automatically generated">
            <a:extLst>
              <a:ext uri="{FF2B5EF4-FFF2-40B4-BE49-F238E27FC236}">
                <a16:creationId xmlns:a16="http://schemas.microsoft.com/office/drawing/2014/main" id="{2547DB81-EE71-B06D-07CE-3C3D71A0B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59" y="845993"/>
            <a:ext cx="7053037" cy="49867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A412E0-0613-A9BE-F784-12294E704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37" y="4845140"/>
            <a:ext cx="944962" cy="944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F1844E-C4BC-F872-9FE6-DA7B8F980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8349" y="4843840"/>
            <a:ext cx="2024062" cy="671512"/>
          </a:xfrm>
          <a:prstGeom prst="rect">
            <a:avLst/>
          </a:prstGeom>
        </p:spPr>
      </p:pic>
      <p:pic>
        <p:nvPicPr>
          <p:cNvPr id="5" name="Picture 4" descr="A close-up of a tower&#10;&#10;Description automatically generated">
            <a:extLst>
              <a:ext uri="{FF2B5EF4-FFF2-40B4-BE49-F238E27FC236}">
                <a16:creationId xmlns:a16="http://schemas.microsoft.com/office/drawing/2014/main" id="{6512AC0D-AEF5-250D-344E-BFF626D059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273" y="1548003"/>
            <a:ext cx="2162839" cy="288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37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E6B8A86-C74A-75F9-F746-24A452836A15}"/>
              </a:ext>
            </a:extLst>
          </p:cNvPr>
          <p:cNvGrpSpPr/>
          <p:nvPr/>
        </p:nvGrpSpPr>
        <p:grpSpPr>
          <a:xfrm>
            <a:off x="351440" y="523580"/>
            <a:ext cx="10882859" cy="2944150"/>
            <a:chOff x="359764" y="1225203"/>
            <a:chExt cx="10882859" cy="2944150"/>
          </a:xfrm>
        </p:grpSpPr>
        <p:pic>
          <p:nvPicPr>
            <p:cNvPr id="2" name="Picture 1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5C5E11A6-6549-D658-8244-3B41820E61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14"/>
            <a:stretch/>
          </p:blipFill>
          <p:spPr>
            <a:xfrm>
              <a:off x="966025" y="1225203"/>
              <a:ext cx="2312792" cy="244348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45A1AD-6802-4ABF-6BC2-ED81421F1665}"/>
                </a:ext>
              </a:extLst>
            </p:cNvPr>
            <p:cNvSpPr txBox="1"/>
            <p:nvPr/>
          </p:nvSpPr>
          <p:spPr>
            <a:xfrm>
              <a:off x="359764" y="3584578"/>
              <a:ext cx="352268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High resolution WRF-chem setup with updated datasets at Island scale</a:t>
              </a:r>
            </a:p>
          </p:txBody>
        </p:sp>
        <p:pic>
          <p:nvPicPr>
            <p:cNvPr id="5" name="Picture 4" descr="Scatter chart&#10;&#10;Description automatically generated">
              <a:extLst>
                <a:ext uri="{FF2B5EF4-FFF2-40B4-BE49-F238E27FC236}">
                  <a16:creationId xmlns:a16="http://schemas.microsoft.com/office/drawing/2014/main" id="{B84CAEC6-8DEC-8441-7E46-D3AF475F53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71" r="8326" b="21837"/>
            <a:stretch/>
          </p:blipFill>
          <p:spPr>
            <a:xfrm>
              <a:off x="4167265" y="1462438"/>
              <a:ext cx="3207895" cy="189432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7DCE803-E868-AFB0-1020-C405FC3AC1A9}"/>
                </a:ext>
              </a:extLst>
            </p:cNvPr>
            <p:cNvSpPr txBox="1"/>
            <p:nvPr/>
          </p:nvSpPr>
          <p:spPr>
            <a:xfrm>
              <a:off x="4084818" y="3584578"/>
              <a:ext cx="337278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Improvement in model simulated meteorology after inclusion of LCZs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265DD7-569D-4CA2-A0D0-98032BA8C639}"/>
                </a:ext>
              </a:extLst>
            </p:cNvPr>
            <p:cNvSpPr txBox="1"/>
            <p:nvPr/>
          </p:nvSpPr>
          <p:spPr>
            <a:xfrm>
              <a:off x="7869835" y="3584578"/>
              <a:ext cx="337278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WRF-chem captures contribution of biogenic GHGs across Ireland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04F3623-EB24-6AFC-3A3D-B39C44F4BE45}"/>
              </a:ext>
            </a:extLst>
          </p:cNvPr>
          <p:cNvSpPr txBox="1"/>
          <p:nvPr/>
        </p:nvSpPr>
        <p:spPr>
          <a:xfrm>
            <a:off x="4842320" y="331663"/>
            <a:ext cx="1998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n-IN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map of ireland with numbers&#10;&#10;Description automatically generated">
            <a:extLst>
              <a:ext uri="{FF2B5EF4-FFF2-40B4-BE49-F238E27FC236}">
                <a16:creationId xmlns:a16="http://schemas.microsoft.com/office/drawing/2014/main" id="{D41C68BB-79EC-F764-0788-91E057872B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2" t="2932" r="15160" b="4253"/>
          <a:stretch/>
        </p:blipFill>
        <p:spPr>
          <a:xfrm>
            <a:off x="8326285" y="731773"/>
            <a:ext cx="2313212" cy="212829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CDBB1E3-F479-F725-F379-FEAE4E0E29F1}"/>
              </a:ext>
            </a:extLst>
          </p:cNvPr>
          <p:cNvGrpSpPr/>
          <p:nvPr/>
        </p:nvGrpSpPr>
        <p:grpSpPr>
          <a:xfrm>
            <a:off x="278615" y="3542680"/>
            <a:ext cx="10968545" cy="2910930"/>
            <a:chOff x="304057" y="3540457"/>
            <a:chExt cx="10968545" cy="291093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453692E-4886-37CF-09F4-309C8B22D78C}"/>
                </a:ext>
              </a:extLst>
            </p:cNvPr>
            <p:cNvGrpSpPr/>
            <p:nvPr/>
          </p:nvGrpSpPr>
          <p:grpSpPr>
            <a:xfrm>
              <a:off x="304057" y="3540457"/>
              <a:ext cx="10968545" cy="2910930"/>
              <a:chOff x="304057" y="3677992"/>
              <a:chExt cx="10968545" cy="291093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1EE36F2-A993-A853-78F7-3F8B5C874A0A}"/>
                  </a:ext>
                </a:extLst>
              </p:cNvPr>
              <p:cNvGrpSpPr/>
              <p:nvPr/>
            </p:nvGrpSpPr>
            <p:grpSpPr>
              <a:xfrm>
                <a:off x="304057" y="3677992"/>
                <a:ext cx="10968545" cy="2910930"/>
                <a:chOff x="253012" y="3665069"/>
                <a:chExt cx="10968545" cy="2910930"/>
              </a:xfrm>
            </p:grpSpPr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700D887-D7DD-69A3-4A1D-BB467CF149A5}"/>
                    </a:ext>
                  </a:extLst>
                </p:cNvPr>
                <p:cNvSpPr txBox="1"/>
                <p:nvPr/>
              </p:nvSpPr>
              <p:spPr>
                <a:xfrm>
                  <a:off x="4820958" y="3665069"/>
                  <a:ext cx="199898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Implications</a:t>
                  </a:r>
                  <a:endParaRPr lang="en-IN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90601D26-80F0-E04E-D752-E2F04F204A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64915" t="15241" r="9761" b="22264"/>
                <a:stretch/>
              </p:blipFill>
              <p:spPr>
                <a:xfrm>
                  <a:off x="8094478" y="3927321"/>
                  <a:ext cx="3075007" cy="2213276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B13E8EFC-18F0-73F3-EAB6-56FBEB1B5E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39334" t="17135" r="43326" b="20371"/>
                <a:stretch/>
              </p:blipFill>
              <p:spPr>
                <a:xfrm>
                  <a:off x="1010328" y="4114163"/>
                  <a:ext cx="1998988" cy="1959403"/>
                </a:xfrm>
                <a:prstGeom prst="rect">
                  <a:avLst/>
                </a:prstGeom>
              </p:spPr>
            </p:pic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A00C891-E7B7-6126-67B2-1C25EB5AA423}"/>
                    </a:ext>
                  </a:extLst>
                </p:cNvPr>
                <p:cNvSpPr txBox="1"/>
                <p:nvPr/>
              </p:nvSpPr>
              <p:spPr>
                <a:xfrm>
                  <a:off x="253012" y="6118255"/>
                  <a:ext cx="352268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N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Updated emissions at finer resolution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224117B-BE4D-7B2D-67F3-DD32C64B1D2A}"/>
                    </a:ext>
                  </a:extLst>
                </p:cNvPr>
                <p:cNvSpPr txBox="1"/>
                <p:nvPr/>
              </p:nvSpPr>
              <p:spPr>
                <a:xfrm>
                  <a:off x="7988704" y="5991224"/>
                  <a:ext cx="323285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N" sz="16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Neighborhood</a:t>
                  </a:r>
                  <a:r>
                    <a:rPr lang="en-IN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scale analysis for policy implications</a:t>
                  </a:r>
                </a:p>
              </p:txBody>
            </p: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4414AA1-548B-A88B-5553-67D7FDD24B20}"/>
                  </a:ext>
                </a:extLst>
              </p:cNvPr>
              <p:cNvSpPr txBox="1"/>
              <p:nvPr/>
            </p:nvSpPr>
            <p:spPr>
              <a:xfrm>
                <a:off x="4401702" y="6112833"/>
                <a:ext cx="306309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Monitoring and Evaluation</a:t>
                </a:r>
              </a:p>
            </p:txBody>
          </p:sp>
        </p:grpSp>
        <p:pic>
          <p:nvPicPr>
            <p:cNvPr id="20" name="Picture 19" descr="A map of a city with red lines&#10;&#10;Description automatically generated">
              <a:extLst>
                <a:ext uri="{FF2B5EF4-FFF2-40B4-BE49-F238E27FC236}">
                  <a16:creationId xmlns:a16="http://schemas.microsoft.com/office/drawing/2014/main" id="{4E5FAA65-D95A-413D-658E-42EBB6FB7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6337" y="3952082"/>
              <a:ext cx="3309119" cy="20639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0273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74BBB2-F6EB-ADEF-094F-A26F93441D41}"/>
              </a:ext>
            </a:extLst>
          </p:cNvPr>
          <p:cNvSpPr txBox="1"/>
          <p:nvPr/>
        </p:nvSpPr>
        <p:spPr>
          <a:xfrm>
            <a:off x="483887" y="4004775"/>
            <a:ext cx="1108898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Stewart, I. D. and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Oke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T. R.(2012): Local Climate Zones for Urban Temperature Studies, B. Am.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Meteorol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Soc., 93, 1879–1900,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14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Demuzere</a:t>
            </a:r>
            <a:r>
              <a:rPr lang="en-IN" sz="1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et al. (2021). LCZ Generator: A Web Application to Create Local Climate Zone Maps.</a:t>
            </a:r>
            <a:r>
              <a:rPr lang="fr-FR" sz="1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Front. Environ.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9, 637455, https://doi.org/10.3389/fenvs.2021.637455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14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Demuzere</a:t>
            </a:r>
            <a:r>
              <a:rPr lang="en-IN" sz="1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et al. (2022). </a:t>
            </a:r>
            <a:r>
              <a:rPr lang="en-US" sz="1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global map of local climate zones to support earth system modelling and urban-scale environmental science. Earth Syst. Sci. Data, 14, 3835–3873, 2022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1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Mahadevan, </a:t>
            </a:r>
            <a:r>
              <a:rPr lang="en-US" sz="1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al, 2008: A satellite-based biosphere parametrization for net ecosystem CO2 </a:t>
            </a:r>
            <a:r>
              <a:rPr lang="en-IN" sz="1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exchange: Vegetation Photosynthesis and Respiration Model (VPRM) </a:t>
            </a:r>
            <a:r>
              <a:rPr lang="en-IN" sz="140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</a:t>
            </a:r>
            <a:r>
              <a:rPr lang="en-IN" sz="1400" i="1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Biogeochem</a:t>
            </a:r>
            <a:r>
              <a:rPr lang="en-IN" sz="140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Cycles., </a:t>
            </a:r>
            <a:r>
              <a:rPr lang="en-IN" sz="1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22, GB2005,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1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Beck, V., T. Koch, R. </a:t>
            </a:r>
            <a:r>
              <a:rPr lang="en-IN" sz="140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Kretschmer</a:t>
            </a:r>
            <a:r>
              <a:rPr lang="en-IN" sz="1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Marshall, R. Ahmadov, C. Gerbig, D. Pillai, and M. </a:t>
            </a:r>
            <a:r>
              <a:rPr lang="en-IN" sz="140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Heimann</a:t>
            </a:r>
            <a:r>
              <a:rPr lang="en-IN" sz="1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2011: The WRF Greenhouse Gas Model (WRF-GHG) </a:t>
            </a:r>
            <a:r>
              <a:rPr lang="en-US" sz="140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 Report No. </a:t>
            </a:r>
            <a:r>
              <a:rPr lang="en-US" sz="1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25, Max Planck Institute </a:t>
            </a:r>
            <a:r>
              <a:rPr lang="en-IN" sz="1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Biogeochemistry, Jena, Germany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Kim, Y., Wu, Y., Seigneur, C., and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Roustan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Y.: Multi-scale modeling of urban air pollution: development and application of a Street-in-Grid model (v1.0) by coupling MUNICH (v1.0) and Polair3D (v1.8.1),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Geosci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Model Dev., 11, 611-629, https://doi.org/10.5194/gmd-11-611-2018, 2018.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74F11D-8B84-1007-99DC-F06927CB6C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9" r="10778"/>
          <a:stretch/>
        </p:blipFill>
        <p:spPr>
          <a:xfrm>
            <a:off x="4809751" y="693491"/>
            <a:ext cx="4343401" cy="23625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E23100-62B4-C8CD-D9E3-AF48ED1EB0B2}"/>
              </a:ext>
            </a:extLst>
          </p:cNvPr>
          <p:cNvSpPr txBox="1"/>
          <p:nvPr/>
        </p:nvSpPr>
        <p:spPr>
          <a:xfrm>
            <a:off x="4809751" y="3142226"/>
            <a:ext cx="23096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https://terrainai.com/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615B4B-FBA5-5A37-1BA5-C0AF24BB56C7}"/>
              </a:ext>
            </a:extLst>
          </p:cNvPr>
          <p:cNvSpPr txBox="1"/>
          <p:nvPr/>
        </p:nvSpPr>
        <p:spPr>
          <a:xfrm>
            <a:off x="1209313" y="2733794"/>
            <a:ext cx="2483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endParaRPr lang="en-I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9C1EE0-C733-AE19-6FBD-751CB8CA5F85}"/>
              </a:ext>
            </a:extLst>
          </p:cNvPr>
          <p:cNvSpPr txBox="1"/>
          <p:nvPr/>
        </p:nvSpPr>
        <p:spPr>
          <a:xfrm>
            <a:off x="711910" y="3565566"/>
            <a:ext cx="2670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  <a:p>
            <a:endParaRPr lang="en-IN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EA5FA-7870-50D1-2C4E-450591F94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79" y="693491"/>
            <a:ext cx="1516309" cy="1516309"/>
          </a:xfrm>
          <a:prstGeom prst="rect">
            <a:avLst/>
          </a:prstGeom>
        </p:spPr>
      </p:pic>
      <p:pic>
        <p:nvPicPr>
          <p:cNvPr id="5" name="Picture 4" descr="A group of people on a boat&#10;&#10;Description automatically generated">
            <a:extLst>
              <a:ext uri="{FF2B5EF4-FFF2-40B4-BE49-F238E27FC236}">
                <a16:creationId xmlns:a16="http://schemas.microsoft.com/office/drawing/2014/main" id="{F56E54E1-3D4A-95E1-C3FE-651B023CFC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5" t="13238" r="36851" b="26068"/>
          <a:stretch/>
        </p:blipFill>
        <p:spPr>
          <a:xfrm>
            <a:off x="2147809" y="697394"/>
            <a:ext cx="2303348" cy="1512406"/>
          </a:xfrm>
          <a:prstGeom prst="rect">
            <a:avLst/>
          </a:prstGeom>
          <a:ln>
            <a:noFill/>
          </a:ln>
        </p:spPr>
      </p:pic>
      <p:pic>
        <p:nvPicPr>
          <p:cNvPr id="3074" name="Picture 2" descr="NexSys program structure">
            <a:extLst>
              <a:ext uri="{FF2B5EF4-FFF2-40B4-BE49-F238E27FC236}">
                <a16:creationId xmlns:a16="http://schemas.microsoft.com/office/drawing/2014/main" id="{BBF4A1FD-330D-8074-5E2F-BF7CF3937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383" y="510689"/>
            <a:ext cx="2728140" cy="272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50D62D-55DA-5406-5F1A-A6B7839CD266}"/>
              </a:ext>
            </a:extLst>
          </p:cNvPr>
          <p:cNvSpPr txBox="1"/>
          <p:nvPr/>
        </p:nvSpPr>
        <p:spPr>
          <a:xfrm>
            <a:off x="9353550" y="3173004"/>
            <a:ext cx="23858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https://www.nexsys-energy.ie/</a:t>
            </a:r>
          </a:p>
        </p:txBody>
      </p:sp>
    </p:spTree>
    <p:extLst>
      <p:ext uri="{BB962C8B-B14F-4D97-AF65-F5344CB8AC3E}">
        <p14:creationId xmlns:p14="http://schemas.microsoft.com/office/powerpoint/2010/main" val="1302221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72DF76-7635-70FD-5D3B-D88FA2A5DC07}"/>
              </a:ext>
            </a:extLst>
          </p:cNvPr>
          <p:cNvSpPr txBox="1"/>
          <p:nvPr/>
        </p:nvSpPr>
        <p:spPr>
          <a:xfrm>
            <a:off x="1026342" y="1373527"/>
            <a:ext cx="10589021" cy="442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main objective of the present work is the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estimation of urban greenhouse emissions using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WRF-chem 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Ireland with a final focus on the capital city, Dublin using MUNICH model</a:t>
            </a:r>
          </a:p>
          <a:p>
            <a:pPr>
              <a:lnSpc>
                <a:spcPct val="150000"/>
              </a:lnSpc>
            </a:pP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WRF-chem Model set-up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Climate Zones (LCZs) in WRF Model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Vegetation Photosynthesis and Respiration Model (VPRM)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performance evaluation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of Urban Network of Intersecting Canyons and Highways (</a:t>
            </a:r>
            <a:r>
              <a:rPr lang="en-IN" sz="20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MUNICH)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 </a:t>
            </a:r>
          </a:p>
          <a:p>
            <a:pPr>
              <a:lnSpc>
                <a:spcPct val="150000"/>
              </a:lnSpc>
            </a:pP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F31FB1-DB97-8B9E-F10F-AB43D38710FF}"/>
              </a:ext>
            </a:extLst>
          </p:cNvPr>
          <p:cNvSpPr txBox="1"/>
          <p:nvPr/>
        </p:nvSpPr>
        <p:spPr>
          <a:xfrm>
            <a:off x="5440738" y="596004"/>
            <a:ext cx="2130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ontents</a:t>
            </a:r>
            <a:endParaRPr lang="en-I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953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246DE4D-D561-4A04-FB44-A181153DE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052" y="780974"/>
            <a:ext cx="2473904" cy="25000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6883240-63CB-CE84-8DFB-C2EE71DE5C9E}"/>
              </a:ext>
            </a:extLst>
          </p:cNvPr>
          <p:cNvGrpSpPr/>
          <p:nvPr/>
        </p:nvGrpSpPr>
        <p:grpSpPr>
          <a:xfrm>
            <a:off x="2401276" y="986829"/>
            <a:ext cx="3868972" cy="1822282"/>
            <a:chOff x="2401276" y="986829"/>
            <a:chExt cx="3868972" cy="182228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9BD927D-602F-49AF-43DA-838F2B712A1C}"/>
                </a:ext>
              </a:extLst>
            </p:cNvPr>
            <p:cNvSpPr/>
            <p:nvPr/>
          </p:nvSpPr>
          <p:spPr>
            <a:xfrm>
              <a:off x="2401276" y="1749389"/>
              <a:ext cx="154004" cy="17325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Arrow: Notched Right 9">
              <a:extLst>
                <a:ext uri="{FF2B5EF4-FFF2-40B4-BE49-F238E27FC236}">
                  <a16:creationId xmlns:a16="http://schemas.microsoft.com/office/drawing/2014/main" id="{5A1A3DEC-D0D5-2B24-C038-CE4DF037A61C}"/>
                </a:ext>
              </a:extLst>
            </p:cNvPr>
            <p:cNvSpPr/>
            <p:nvPr/>
          </p:nvSpPr>
          <p:spPr>
            <a:xfrm>
              <a:off x="2729878" y="1749389"/>
              <a:ext cx="1835212" cy="173255"/>
            </a:xfrm>
            <a:prstGeom prst="notchedRightArrow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FF0000"/>
                </a:solidFill>
              </a:endParaRPr>
            </a:p>
          </p:txBody>
        </p:sp>
        <p:pic>
          <p:nvPicPr>
            <p:cNvPr id="2052" name="Picture 4" descr="Dublin, Ireland">
              <a:extLst>
                <a:ext uri="{FF2B5EF4-FFF2-40B4-BE49-F238E27FC236}">
                  <a16:creationId xmlns:a16="http://schemas.microsoft.com/office/drawing/2014/main" id="{695C8F34-A1C9-3792-655A-0E8B892647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6160" y="986829"/>
              <a:ext cx="1644088" cy="1822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EF235C3-6B50-1158-8E5E-B5F4A08E08CF}"/>
                </a:ext>
              </a:extLst>
            </p:cNvPr>
            <p:cNvSpPr/>
            <p:nvPr/>
          </p:nvSpPr>
          <p:spPr>
            <a:xfrm>
              <a:off x="5784782" y="1819175"/>
              <a:ext cx="311217" cy="26461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68DE8BD-5614-658F-6757-6DC6582EAC0A}"/>
              </a:ext>
            </a:extLst>
          </p:cNvPr>
          <p:cNvSpPr txBox="1"/>
          <p:nvPr/>
        </p:nvSpPr>
        <p:spPr>
          <a:xfrm>
            <a:off x="805272" y="5900051"/>
            <a:ext cx="10581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Ireland has an objective of 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climate neutrality by 2050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an interim target of a 51% reduction in GHG emissions by 2030 relative to a baseline of 2018.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6AA56F-5C20-2C65-212E-E5A219A27311}"/>
              </a:ext>
            </a:extLst>
          </p:cNvPr>
          <p:cNvSpPr txBox="1"/>
          <p:nvPr/>
        </p:nvSpPr>
        <p:spPr>
          <a:xfrm>
            <a:off x="4371573" y="302567"/>
            <a:ext cx="4491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Ireland and Greenhouse gas emissions</a:t>
            </a:r>
            <a:endParaRPr lang="en-IN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CCD1E0F-C5B1-492A-B13D-7DE75DA30B2F}"/>
              </a:ext>
            </a:extLst>
          </p:cNvPr>
          <p:cNvGrpSpPr/>
          <p:nvPr/>
        </p:nvGrpSpPr>
        <p:grpSpPr>
          <a:xfrm>
            <a:off x="964557" y="3530388"/>
            <a:ext cx="3444705" cy="2164964"/>
            <a:chOff x="1027459" y="3735529"/>
            <a:chExt cx="3444705" cy="216496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030F539-97B1-E29A-4698-0FE33798A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7459" y="3735529"/>
              <a:ext cx="1719458" cy="2164639"/>
            </a:xfrm>
            <a:prstGeom prst="rect">
              <a:avLst/>
            </a:prstGeom>
          </p:spPr>
        </p:pic>
        <p:pic>
          <p:nvPicPr>
            <p:cNvPr id="17" name="Picture 2" descr="Dublin City Architects Blog — Integrated Design-Team Framework">
              <a:extLst>
                <a:ext uri="{FF2B5EF4-FFF2-40B4-BE49-F238E27FC236}">
                  <a16:creationId xmlns:a16="http://schemas.microsoft.com/office/drawing/2014/main" id="{CE43A458-8989-7058-E683-E68F029A35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2338" y="4864088"/>
              <a:ext cx="1559826" cy="1036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F34485B-0504-20C8-C743-5CD0F83B7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12338" y="3772567"/>
              <a:ext cx="1559826" cy="1028749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EC5B1D5-5BF3-9EED-1189-6AAB744F4606}"/>
                </a:ext>
              </a:extLst>
            </p:cNvPr>
            <p:cNvSpPr/>
            <p:nvPr/>
          </p:nvSpPr>
          <p:spPr>
            <a:xfrm>
              <a:off x="2238158" y="4755062"/>
              <a:ext cx="201084" cy="27468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C873D4E7-2DA1-B9AA-C5EB-713864AF62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91537"/>
              </p:ext>
            </p:extLst>
          </p:nvPr>
        </p:nvGraphicFramePr>
        <p:xfrm>
          <a:off x="6878611" y="954912"/>
          <a:ext cx="4675212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0514">
                  <a:extLst>
                    <a:ext uri="{9D8B030D-6E8A-4147-A177-3AD203B41FA5}">
                      <a16:colId xmlns:a16="http://schemas.microsoft.com/office/drawing/2014/main" val="3151535342"/>
                    </a:ext>
                  </a:extLst>
                </a:gridCol>
                <a:gridCol w="997485">
                  <a:extLst>
                    <a:ext uri="{9D8B030D-6E8A-4147-A177-3AD203B41FA5}">
                      <a16:colId xmlns:a16="http://schemas.microsoft.com/office/drawing/2014/main" val="3840630298"/>
                    </a:ext>
                  </a:extLst>
                </a:gridCol>
                <a:gridCol w="1120326">
                  <a:extLst>
                    <a:ext uri="{9D8B030D-6E8A-4147-A177-3AD203B41FA5}">
                      <a16:colId xmlns:a16="http://schemas.microsoft.com/office/drawing/2014/main" val="166196418"/>
                    </a:ext>
                  </a:extLst>
                </a:gridCol>
                <a:gridCol w="1196887">
                  <a:extLst>
                    <a:ext uri="{9D8B030D-6E8A-4147-A177-3AD203B41FA5}">
                      <a16:colId xmlns:a16="http://schemas.microsoft.com/office/drawing/2014/main" val="2432529106"/>
                    </a:ext>
                  </a:extLst>
                </a:gridCol>
              </a:tblGrid>
              <a:tr h="327680">
                <a:tc>
                  <a:txBody>
                    <a:bodyPr/>
                    <a:lstStyle/>
                    <a:p>
                      <a:endParaRPr lang="en-IN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Ireland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Carolina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4818713"/>
                  </a:ext>
                </a:extLst>
              </a:tr>
              <a:tr h="285721">
                <a:tc>
                  <a:txBody>
                    <a:bodyPr/>
                    <a:lstStyle/>
                    <a:p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Area (</a:t>
                      </a:r>
                      <a:r>
                        <a:rPr lang="en-I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</a:t>
                      </a:r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70,273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39,390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9,833,520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810634"/>
                  </a:ext>
                </a:extLst>
              </a:tr>
              <a:tr h="493519">
                <a:tc>
                  <a:txBody>
                    <a:bodyPr/>
                    <a:lstStyle/>
                    <a:p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Population</a:t>
                      </a:r>
                    </a:p>
                    <a:p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(million)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9559016"/>
                  </a:ext>
                </a:extLst>
              </a:tr>
              <a:tr h="493519">
                <a:tc>
                  <a:txBody>
                    <a:bodyPr/>
                    <a:lstStyle/>
                    <a:p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Largest city </a:t>
                      </a:r>
                    </a:p>
                    <a:p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Pop (Million)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Dublin</a:t>
                      </a:r>
                    </a:p>
                    <a:p>
                      <a:pPr algn="ctr"/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Charlotte</a:t>
                      </a:r>
                    </a:p>
                    <a:p>
                      <a:pPr algn="ctr"/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York</a:t>
                      </a:r>
                    </a:p>
                    <a:p>
                      <a:pPr algn="ctr"/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7701558"/>
                  </a:ext>
                </a:extLst>
              </a:tr>
            </a:tbl>
          </a:graphicData>
        </a:graphic>
      </p:graphicFrame>
      <p:grpSp>
        <p:nvGrpSpPr>
          <p:cNvPr id="25" name="Group 24">
            <a:extLst>
              <a:ext uri="{FF2B5EF4-FFF2-40B4-BE49-F238E27FC236}">
                <a16:creationId xmlns:a16="http://schemas.microsoft.com/office/drawing/2014/main" id="{BFF945B1-DEBF-7A98-544F-4900605B54FC}"/>
              </a:ext>
            </a:extLst>
          </p:cNvPr>
          <p:cNvGrpSpPr/>
          <p:nvPr/>
        </p:nvGrpSpPr>
        <p:grpSpPr>
          <a:xfrm>
            <a:off x="5036644" y="2960271"/>
            <a:ext cx="7077493" cy="2883903"/>
            <a:chOff x="5158974" y="3207752"/>
            <a:chExt cx="7077493" cy="288390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629D241-93AE-91A1-29D8-B86B76B7D2AB}"/>
                </a:ext>
              </a:extLst>
            </p:cNvPr>
            <p:cNvGrpSpPr/>
            <p:nvPr/>
          </p:nvGrpSpPr>
          <p:grpSpPr>
            <a:xfrm>
              <a:off x="5158974" y="3207752"/>
              <a:ext cx="6962435" cy="2646051"/>
              <a:chOff x="-389069" y="77834"/>
              <a:chExt cx="15399817" cy="6174184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66A786B4-F59C-B369-53ED-41FD1D87C6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02042" y="844146"/>
                <a:ext cx="5286375" cy="5048250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9F8036C-723A-F84A-485F-020A1AFBC864}"/>
                  </a:ext>
                </a:extLst>
              </p:cNvPr>
              <p:cNvSpPr txBox="1"/>
              <p:nvPr/>
            </p:nvSpPr>
            <p:spPr>
              <a:xfrm>
                <a:off x="6778563" y="4892389"/>
                <a:ext cx="6504879" cy="754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Public Services 1.1</a:t>
                </a:r>
                <a:endParaRPr lang="en-IN" sz="15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F194AF-CE70-9A64-4885-EFF94D0A19C3}"/>
                  </a:ext>
                </a:extLst>
              </p:cNvPr>
              <p:cNvSpPr txBox="1"/>
              <p:nvPr/>
            </p:nvSpPr>
            <p:spPr>
              <a:xfrm>
                <a:off x="3329396" y="77834"/>
                <a:ext cx="2758191" cy="754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Waste 1.4</a:t>
                </a:r>
                <a:endParaRPr lang="en-IN" sz="15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C392CDC-7003-821A-145E-6E4BE1DBA100}"/>
                  </a:ext>
                </a:extLst>
              </p:cNvPr>
              <p:cNvSpPr txBox="1"/>
              <p:nvPr/>
            </p:nvSpPr>
            <p:spPr>
              <a:xfrm>
                <a:off x="6589178" y="662422"/>
                <a:ext cx="6192527" cy="754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 Industries 16.6</a:t>
                </a:r>
                <a:endParaRPr lang="en-IN" sz="15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F892BA-69D6-A533-0081-9B591E9A52CA}"/>
                  </a:ext>
                </a:extLst>
              </p:cNvPr>
              <p:cNvSpPr txBox="1"/>
              <p:nvPr/>
            </p:nvSpPr>
            <p:spPr>
              <a:xfrm>
                <a:off x="7498095" y="2512208"/>
                <a:ext cx="4449090" cy="754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Residential 10.0</a:t>
                </a:r>
                <a:endParaRPr lang="en-IN" sz="1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8AFD6B-55ED-3C58-A172-1F512493A00F}"/>
                  </a:ext>
                </a:extLst>
              </p:cNvPr>
              <p:cNvSpPr txBox="1"/>
              <p:nvPr/>
            </p:nvSpPr>
            <p:spPr>
              <a:xfrm>
                <a:off x="-230291" y="5260476"/>
                <a:ext cx="6297483" cy="754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Industrial Process 3.8</a:t>
                </a:r>
                <a:endParaRPr lang="en-IN" sz="15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DC5C6D-E6F0-4146-4E39-CC98536BCF48}"/>
                  </a:ext>
                </a:extLst>
              </p:cNvPr>
              <p:cNvSpPr txBox="1"/>
              <p:nvPr/>
            </p:nvSpPr>
            <p:spPr>
              <a:xfrm>
                <a:off x="1329808" y="4608302"/>
                <a:ext cx="3999172" cy="754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F-gases 1.2</a:t>
                </a:r>
                <a:endParaRPr lang="en-IN" sz="15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D2E3AFC-3BB9-1DD9-7FF7-BC8F0E78C6B1}"/>
                  </a:ext>
                </a:extLst>
              </p:cNvPr>
              <p:cNvSpPr txBox="1"/>
              <p:nvPr/>
            </p:nvSpPr>
            <p:spPr>
              <a:xfrm>
                <a:off x="4622296" y="5497958"/>
                <a:ext cx="4312537" cy="754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Transport 19.1</a:t>
                </a:r>
                <a:endParaRPr lang="en-IN" sz="1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3E1A87-9E38-8FD8-3481-36DBC0675D63}"/>
                  </a:ext>
                </a:extLst>
              </p:cNvPr>
              <p:cNvSpPr txBox="1"/>
              <p:nvPr/>
            </p:nvSpPr>
            <p:spPr>
              <a:xfrm>
                <a:off x="-389069" y="1955380"/>
                <a:ext cx="4603654" cy="754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Agriculture 38.4</a:t>
                </a:r>
                <a:endParaRPr lang="en-IN" sz="15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3A5FFA2-606C-FE0E-224D-AB3907A449CB}"/>
                  </a:ext>
                </a:extLst>
              </p:cNvPr>
              <p:cNvSpPr txBox="1"/>
              <p:nvPr/>
            </p:nvSpPr>
            <p:spPr>
              <a:xfrm>
                <a:off x="7045300" y="4235021"/>
                <a:ext cx="7135478" cy="754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Commercial services 1.3</a:t>
                </a:r>
                <a:endParaRPr lang="en-IN" sz="15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6DC41D3-6C0F-3144-6D31-6479096CABC9}"/>
                  </a:ext>
                </a:extLst>
              </p:cNvPr>
              <p:cNvSpPr txBox="1"/>
              <p:nvPr/>
            </p:nvSpPr>
            <p:spPr>
              <a:xfrm>
                <a:off x="7197997" y="3641058"/>
                <a:ext cx="7812751" cy="754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Manufacturing Combustion 7.1</a:t>
                </a:r>
                <a:endParaRPr lang="en-IN" sz="15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E3129A-D345-7C7D-BAEA-55D8371D9A6C}"/>
                </a:ext>
              </a:extLst>
            </p:cNvPr>
            <p:cNvSpPr txBox="1"/>
            <p:nvPr/>
          </p:nvSpPr>
          <p:spPr>
            <a:xfrm>
              <a:off x="8029841" y="5783878"/>
              <a:ext cx="420662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N" sz="1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 share in GHG emissions 2022, https://www.epa.ie/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610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CD61AE0-6A17-CBFF-3420-63F93608C33D}"/>
              </a:ext>
            </a:extLst>
          </p:cNvPr>
          <p:cNvSpPr txBox="1"/>
          <p:nvPr/>
        </p:nvSpPr>
        <p:spPr>
          <a:xfrm>
            <a:off x="4157106" y="357788"/>
            <a:ext cx="4344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Greenhouse gas studies in Ireland</a:t>
            </a:r>
            <a:endParaRPr lang="en-IN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D11891-0EBC-9A70-30E4-ECCE6FDF568A}"/>
              </a:ext>
            </a:extLst>
          </p:cNvPr>
          <p:cNvSpPr txBox="1"/>
          <p:nvPr/>
        </p:nvSpPr>
        <p:spPr>
          <a:xfrm>
            <a:off x="749508" y="882946"/>
            <a:ext cx="10594767" cy="786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Terrain AI: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nderstanding of GHG exchange across landscapes viz., farms, forests, peatlands, and urban spaces.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Multidisciplinary: AI and computational methodologies for the collection, modeling, and fusion of multi-thematic data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801ABD-FF48-9372-EC59-31B4074A5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5" y="1868067"/>
            <a:ext cx="8478729" cy="37563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20DFE6-E3F7-813E-C0D9-614CBB9482BF}"/>
              </a:ext>
            </a:extLst>
          </p:cNvPr>
          <p:cNvSpPr txBox="1"/>
          <p:nvPr/>
        </p:nvSpPr>
        <p:spPr>
          <a:xfrm>
            <a:off x="749508" y="5774048"/>
            <a:ext cx="10594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NEXSYS: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Innovative solutions across different scales of the urban landscape including neighborhood scales, collectives of large municipal buildings, new and retrofit housing and data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centres</a:t>
            </a:r>
            <a:endParaRPr lang="en-US" sz="1600" b="0" i="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1FAA89-8B7E-71E9-78E8-E723DE19AD02}"/>
              </a:ext>
            </a:extLst>
          </p:cNvPr>
          <p:cNvSpPr txBox="1"/>
          <p:nvPr/>
        </p:nvSpPr>
        <p:spPr>
          <a:xfrm>
            <a:off x="10012254" y="5019913"/>
            <a:ext cx="20230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https://terrainai.com/</a:t>
            </a:r>
          </a:p>
        </p:txBody>
      </p:sp>
    </p:spTree>
    <p:extLst>
      <p:ext uri="{BB962C8B-B14F-4D97-AF65-F5344CB8AC3E}">
        <p14:creationId xmlns:p14="http://schemas.microsoft.com/office/powerpoint/2010/main" val="3461484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64E9521-21BB-13F6-D749-6901231C672F}"/>
              </a:ext>
            </a:extLst>
          </p:cNvPr>
          <p:cNvGrpSpPr/>
          <p:nvPr/>
        </p:nvGrpSpPr>
        <p:grpSpPr>
          <a:xfrm>
            <a:off x="245473" y="329314"/>
            <a:ext cx="11701053" cy="6370821"/>
            <a:chOff x="239807" y="240718"/>
            <a:chExt cx="11701053" cy="6370821"/>
          </a:xfrm>
        </p:grpSpPr>
        <p:pic>
          <p:nvPicPr>
            <p:cNvPr id="8" name="Picture 7" descr="A road with trees and a blue sky&#10;&#10;Description automatically generated">
              <a:extLst>
                <a:ext uri="{FF2B5EF4-FFF2-40B4-BE49-F238E27FC236}">
                  <a16:creationId xmlns:a16="http://schemas.microsoft.com/office/drawing/2014/main" id="{06E15FCD-09AF-FC17-88B3-8CF184C94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8927" y="240718"/>
              <a:ext cx="8321933" cy="6370821"/>
            </a:xfrm>
            <a:prstGeom prst="rect">
              <a:avLst/>
            </a:prstGeom>
          </p:spPr>
        </p:pic>
        <p:pic>
          <p:nvPicPr>
            <p:cNvPr id="9" name="Picture 8" descr="A road with trees and a blue sky&#10;&#10;Description automatically generated">
              <a:extLst>
                <a:ext uri="{FF2B5EF4-FFF2-40B4-BE49-F238E27FC236}">
                  <a16:creationId xmlns:a16="http://schemas.microsoft.com/office/drawing/2014/main" id="{81FA87C6-D166-BEE2-9788-B98474BE6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559"/>
            <a:stretch/>
          </p:blipFill>
          <p:spPr>
            <a:xfrm>
              <a:off x="239807" y="240718"/>
              <a:ext cx="3637296" cy="6370821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EAB2396-28D8-E494-1EBF-CEC30DBD924B}"/>
              </a:ext>
            </a:extLst>
          </p:cNvPr>
          <p:cNvSpPr/>
          <p:nvPr/>
        </p:nvSpPr>
        <p:spPr>
          <a:xfrm>
            <a:off x="1114426" y="1323974"/>
            <a:ext cx="9677400" cy="46291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AF0B79-72B0-34B6-5BA7-DB43A43D6788}"/>
              </a:ext>
            </a:extLst>
          </p:cNvPr>
          <p:cNvSpPr txBox="1"/>
          <p:nvPr/>
        </p:nvSpPr>
        <p:spPr>
          <a:xfrm>
            <a:off x="3722752" y="458158"/>
            <a:ext cx="451203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Emissions in Urban Areas</a:t>
            </a:r>
            <a:endParaRPr lang="en-I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316B99-5445-4166-7BE3-5DAEF9506880}"/>
              </a:ext>
            </a:extLst>
          </p:cNvPr>
          <p:cNvSpPr txBox="1"/>
          <p:nvPr/>
        </p:nvSpPr>
        <p:spPr>
          <a:xfrm>
            <a:off x="1229193" y="1705808"/>
            <a:ext cx="9278912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Various studies focus on anthropogenic emissions for urban areas. Mitigation policies include reducing emissions in various sectors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transport, energy (powerplants), residential uses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Climate action plans of every city include greening of cities. We need a </a:t>
            </a:r>
            <a:r>
              <a:rPr lang="en-I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comprehensive framework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assess the </a:t>
            </a:r>
            <a:r>
              <a:rPr lang="en-I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combined impact of reducing anthropogenic emissions and greening towards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becoming “Carbon-Neutral” cities.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very few studies deal with CO</a:t>
            </a:r>
            <a:r>
              <a:rPr lang="en-I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sequestration by urban vegetation.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uptake of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1.4 ton km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−2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day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−1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estimated for an urban neighborhood in Singapore (Velasco et al., 2013)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intend to use </a:t>
            </a:r>
            <a:r>
              <a:rPr lang="en-I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I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techniques to understand the role of vegetation, initially trees, on CO</a:t>
            </a:r>
            <a:r>
              <a:rPr lang="en-IN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emissions in an urban landscape.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215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0C96471-02F2-09E2-89BE-9FD7D7D7B297}"/>
              </a:ext>
            </a:extLst>
          </p:cNvPr>
          <p:cNvSpPr txBox="1"/>
          <p:nvPr/>
        </p:nvSpPr>
        <p:spPr>
          <a:xfrm>
            <a:off x="382650" y="1589897"/>
            <a:ext cx="4265656" cy="419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work involves updating various datasets for the model over the study region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Meteorology:</a:t>
            </a:r>
            <a:r>
              <a:rPr lang="en-IN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ERA5 Reanalysis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Chemistry:</a:t>
            </a:r>
            <a:r>
              <a:rPr lang="en-IN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Greenhouse gases Mode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Landuse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CORINE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Urban Form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LCZs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Biogenic Emissions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-VPRM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Anthropogenic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EDGAR V6.0</a:t>
            </a:r>
          </a:p>
          <a:p>
            <a:pPr>
              <a:lnSpc>
                <a:spcPct val="150000"/>
              </a:lnSpc>
            </a:pP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CE642F7-3540-8E96-31B8-11A60D7E0445}"/>
              </a:ext>
            </a:extLst>
          </p:cNvPr>
          <p:cNvGrpSpPr/>
          <p:nvPr/>
        </p:nvGrpSpPr>
        <p:grpSpPr>
          <a:xfrm>
            <a:off x="4648306" y="1480316"/>
            <a:ext cx="6776168" cy="4308236"/>
            <a:chOff x="-65620" y="14733"/>
            <a:chExt cx="10577695" cy="6716434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B85AEB5-6C0A-E8B1-9074-0F5B3D2DA829}"/>
                </a:ext>
              </a:extLst>
            </p:cNvPr>
            <p:cNvCxnSpPr>
              <a:cxnSpLocks/>
              <a:stCxn id="25" idx="3"/>
              <a:endCxn id="27" idx="2"/>
            </p:cNvCxnSpPr>
            <p:nvPr/>
          </p:nvCxnSpPr>
          <p:spPr>
            <a:xfrm>
              <a:off x="3041652" y="5712656"/>
              <a:ext cx="470329" cy="49240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tailEnd type="triangle"/>
            </a:ln>
            <a:effectLst/>
          </p:spPr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B479840-610B-4FBE-BF42-47E9A2F52D26}"/>
                </a:ext>
              </a:extLst>
            </p:cNvPr>
            <p:cNvGrpSpPr/>
            <p:nvPr/>
          </p:nvGrpSpPr>
          <p:grpSpPr>
            <a:xfrm>
              <a:off x="-65620" y="14733"/>
              <a:ext cx="10577695" cy="6716434"/>
              <a:chOff x="-188450" y="55676"/>
              <a:chExt cx="10577695" cy="6716434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4DF19628-0506-C1B9-A3DB-F3CF4D5A1D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97864" y="984432"/>
                <a:ext cx="0" cy="426264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33CC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AE89C67D-8653-B03B-EC31-AB37BF7AAF1E}"/>
                  </a:ext>
                </a:extLst>
              </p:cNvPr>
              <p:cNvCxnSpPr>
                <a:cxnSpLocks/>
                <a:stCxn id="38" idx="2"/>
                <a:endCxn id="46" idx="0"/>
              </p:cNvCxnSpPr>
              <p:nvPr/>
            </p:nvCxnSpPr>
            <p:spPr>
              <a:xfrm flipH="1">
                <a:off x="8636585" y="1067565"/>
                <a:ext cx="141901" cy="298962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33CC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C973F2B-99BE-2887-28AB-0A86FF8EBC81}"/>
                  </a:ext>
                </a:extLst>
              </p:cNvPr>
              <p:cNvSpPr txBox="1"/>
              <p:nvPr/>
            </p:nvSpPr>
            <p:spPr>
              <a:xfrm>
                <a:off x="3499290" y="2312313"/>
                <a:ext cx="1167896" cy="527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WPS</a:t>
                </a:r>
                <a:endParaRPr kumimoji="0" lang="en-I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1847ACED-CCE9-BDDA-1787-7102E2C69C5A}"/>
                  </a:ext>
                </a:extLst>
              </p:cNvPr>
              <p:cNvCxnSpPr>
                <a:cxnSpLocks/>
                <a:endCxn id="29" idx="0"/>
              </p:cNvCxnSpPr>
              <p:nvPr/>
            </p:nvCxnSpPr>
            <p:spPr>
              <a:xfrm>
                <a:off x="7208299" y="2773979"/>
                <a:ext cx="15293" cy="692565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33CC"/>
                </a:solidFill>
                <a:prstDash val="solid"/>
                <a:tailEnd type="triangle"/>
              </a:ln>
              <a:effectLst/>
            </p:spPr>
          </p:cxn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0238845-87C2-A440-A12B-1819AD8E9F80}"/>
                  </a:ext>
                </a:extLst>
              </p:cNvPr>
              <p:cNvGrpSpPr/>
              <p:nvPr/>
            </p:nvGrpSpPr>
            <p:grpSpPr>
              <a:xfrm>
                <a:off x="-188450" y="55676"/>
                <a:ext cx="10577695" cy="6716434"/>
                <a:chOff x="98153" y="-531159"/>
                <a:chExt cx="10577695" cy="6716434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DE06DD33-0191-B066-9C52-8CDDA3BB66F0}"/>
                    </a:ext>
                  </a:extLst>
                </p:cNvPr>
                <p:cNvGrpSpPr/>
                <p:nvPr/>
              </p:nvGrpSpPr>
              <p:grpSpPr>
                <a:xfrm>
                  <a:off x="4157977" y="-501696"/>
                  <a:ext cx="6108117" cy="2657350"/>
                  <a:chOff x="4157977" y="-501696"/>
                  <a:chExt cx="6108117" cy="2657350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1313267B-1538-BE81-CF44-5DE2B1764DED}"/>
                      </a:ext>
                    </a:extLst>
                  </p:cNvPr>
                  <p:cNvGrpSpPr/>
                  <p:nvPr/>
                </p:nvGrpSpPr>
                <p:grpSpPr>
                  <a:xfrm>
                    <a:off x="4913451" y="770800"/>
                    <a:ext cx="4880755" cy="1384854"/>
                    <a:chOff x="3552294" y="146117"/>
                    <a:chExt cx="4857437" cy="1397257"/>
                  </a:xfrm>
                </p:grpSpPr>
                <p:sp>
                  <p:nvSpPr>
                    <p:cNvPr id="39" name="Oval 38">
                      <a:extLst>
                        <a:ext uri="{FF2B5EF4-FFF2-40B4-BE49-F238E27FC236}">
                          <a16:creationId xmlns:a16="http://schemas.microsoft.com/office/drawing/2014/main" id="{CED50132-2ADB-3EFD-BFF2-32C5197E0D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95230" y="146117"/>
                      <a:ext cx="1714501" cy="640481"/>
                    </a:xfrm>
                    <a:prstGeom prst="ellipse">
                      <a:avLst/>
                    </a:prstGeom>
                    <a:noFill/>
                    <a:ln w="28575" cap="flat" cmpd="sng" algn="ctr">
                      <a:solidFill>
                        <a:srgbClr val="0033CC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40" name="Group 39">
                      <a:extLst>
                        <a:ext uri="{FF2B5EF4-FFF2-40B4-BE49-F238E27FC236}">
                          <a16:creationId xmlns:a16="http://schemas.microsoft.com/office/drawing/2014/main" id="{32C8EAC1-79A2-D8DA-900C-B760789E499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52294" y="155087"/>
                      <a:ext cx="4685894" cy="1388287"/>
                      <a:chOff x="3552294" y="168735"/>
                      <a:chExt cx="4685894" cy="1388287"/>
                    </a:xfrm>
                  </p:grpSpPr>
                  <p:sp>
                    <p:nvSpPr>
                      <p:cNvPr id="43" name="Oval 42">
                        <a:extLst>
                          <a:ext uri="{FF2B5EF4-FFF2-40B4-BE49-F238E27FC236}">
                            <a16:creationId xmlns:a16="http://schemas.microsoft.com/office/drawing/2014/main" id="{2C5FEE98-45AE-4783-3AA5-64E490226E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52294" y="204948"/>
                        <a:ext cx="1714501" cy="640481"/>
                      </a:xfrm>
                      <a:prstGeom prst="ellipse">
                        <a:avLst/>
                      </a:prstGeom>
                      <a:noFill/>
                      <a:ln w="28575" cap="flat" cmpd="sng" algn="ctr">
                        <a:solidFill>
                          <a:srgbClr val="0033CC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IN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44" name="Oval 43">
                        <a:extLst>
                          <a:ext uri="{FF2B5EF4-FFF2-40B4-BE49-F238E27FC236}">
                            <a16:creationId xmlns:a16="http://schemas.microsoft.com/office/drawing/2014/main" id="{74B13DEC-32AC-5C70-62FE-166408617E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16653" y="916541"/>
                        <a:ext cx="1714500" cy="640481"/>
                      </a:xfrm>
                      <a:prstGeom prst="ellipse">
                        <a:avLst/>
                      </a:prstGeom>
                      <a:noFill/>
                      <a:ln w="28575" cap="flat" cmpd="sng" algn="ctr">
                        <a:solidFill>
                          <a:srgbClr val="0033CC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IN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05005DE1-0940-2483-6CD6-B2CA02170C0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708791" y="186983"/>
                        <a:ext cx="1534552" cy="53252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ctr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600" b="0" i="0" u="none" strike="noStrike" kern="0" cap="none" spc="0" normalizeH="0" baseline="0" noProof="0" dirty="0" err="1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geogrid</a:t>
                        </a:r>
                        <a:endParaRPr kumimoji="0" lang="en-IN" sz="1600" b="0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46" name="TextBox 45">
                        <a:extLst>
                          <a:ext uri="{FF2B5EF4-FFF2-40B4-BE49-F238E27FC236}">
                            <a16:creationId xmlns:a16="http://schemas.microsoft.com/office/drawing/2014/main" id="{7FEE782E-C5AC-BD76-A66E-CC798D0ECEA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847560" y="168735"/>
                        <a:ext cx="1390628" cy="53252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ctr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600" b="0" i="0" u="none" strike="noStrike" kern="0" cap="none" spc="0" normalizeH="0" baseline="0" noProof="0" dirty="0" err="1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ungrib</a:t>
                        </a:r>
                        <a:endParaRPr kumimoji="0" lang="en-IN" sz="1600" b="0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47" name="TextBox 46">
                        <a:extLst>
                          <a:ext uri="{FF2B5EF4-FFF2-40B4-BE49-F238E27FC236}">
                            <a16:creationId xmlns:a16="http://schemas.microsoft.com/office/drawing/2014/main" id="{4A7BA948-BF6C-EF96-F70A-8C0CB20FE62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514025" y="864051"/>
                        <a:ext cx="1595049" cy="53252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ctr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600" b="0" i="0" u="none" strike="noStrike" kern="0" cap="none" spc="0" normalizeH="0" baseline="0" noProof="0" dirty="0" err="1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metgrid</a:t>
                        </a:r>
                        <a:endParaRPr kumimoji="0" lang="en-IN" sz="1600" b="0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cxnSp>
                  <p:nvCxnSpPr>
                    <p:cNvPr id="41" name="Straight Arrow Connector 40">
                      <a:extLst>
                        <a:ext uri="{FF2B5EF4-FFF2-40B4-BE49-F238E27FC236}">
                          <a16:creationId xmlns:a16="http://schemas.microsoft.com/office/drawing/2014/main" id="{D138BAE5-E463-5C5A-0586-4F18FC040F32}"/>
                        </a:ext>
                      </a:extLst>
                    </p:cNvPr>
                    <p:cNvCxnSpPr>
                      <a:cxnSpLocks/>
                      <a:stCxn id="39" idx="3"/>
                    </p:cNvCxnSpPr>
                    <p:nvPr/>
                  </p:nvCxnSpPr>
                  <p:spPr>
                    <a:xfrm flipH="1">
                      <a:off x="6694054" y="692802"/>
                      <a:ext cx="252259" cy="217959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0033CC"/>
                      </a:solidFill>
                      <a:prstDash val="solid"/>
                      <a:tailEnd type="triangle"/>
                    </a:ln>
                    <a:effectLst/>
                  </p:spPr>
                </p:cxnSp>
                <p:cxnSp>
                  <p:nvCxnSpPr>
                    <p:cNvPr id="42" name="Straight Arrow Connector 41">
                      <a:extLst>
                        <a:ext uri="{FF2B5EF4-FFF2-40B4-BE49-F238E27FC236}">
                          <a16:creationId xmlns:a16="http://schemas.microsoft.com/office/drawing/2014/main" id="{6246FF6A-D9DE-9C44-56CE-8D63200C003A}"/>
                        </a:ext>
                      </a:extLst>
                    </p:cNvPr>
                    <p:cNvCxnSpPr>
                      <a:cxnSpLocks/>
                      <a:stCxn id="43" idx="5"/>
                      <a:endCxn id="44" idx="1"/>
                    </p:cNvCxnSpPr>
                    <p:nvPr/>
                  </p:nvCxnSpPr>
                  <p:spPr>
                    <a:xfrm>
                      <a:off x="5015713" y="737984"/>
                      <a:ext cx="652023" cy="258705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0033CC"/>
                      </a:solidFill>
                      <a:prstDash val="solid"/>
                      <a:tailEnd type="triangle"/>
                    </a:ln>
                    <a:effectLst/>
                  </p:spPr>
                </p:cxnSp>
              </p:grp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0A57DF8E-4E49-1F83-FAFC-4091F7AD7045}"/>
                      </a:ext>
                    </a:extLst>
                  </p:cNvPr>
                  <p:cNvSpPr txBox="1"/>
                  <p:nvPr/>
                </p:nvSpPr>
                <p:spPr>
                  <a:xfrm>
                    <a:off x="4157977" y="-501696"/>
                    <a:ext cx="2553846" cy="911650"/>
                  </a:xfrm>
                  <a:prstGeom prst="rect">
                    <a:avLst/>
                  </a:prstGeom>
                  <a:noFill/>
                  <a:ln w="28575">
                    <a:solidFill>
                      <a:srgbClr val="0033CC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Domain Setup</a:t>
                    </a:r>
                  </a:p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Land Use</a:t>
                    </a:r>
                  </a:p>
                </p:txBody>
              </p: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ECA92A3C-4455-8859-3C54-2A118B0FDAAC}"/>
                      </a:ext>
                    </a:extLst>
                  </p:cNvPr>
                  <p:cNvSpPr txBox="1"/>
                  <p:nvPr/>
                </p:nvSpPr>
                <p:spPr>
                  <a:xfrm>
                    <a:off x="7864084" y="-430920"/>
                    <a:ext cx="2402010" cy="911650"/>
                  </a:xfrm>
                  <a:prstGeom prst="rect">
                    <a:avLst/>
                  </a:prstGeom>
                  <a:noFill/>
                  <a:ln w="28575">
                    <a:solidFill>
                      <a:srgbClr val="0033CC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Meteorological data</a:t>
                    </a:r>
                    <a:endParaRPr kumimoji="0" lang="en-IN" sz="16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07966CB7-7CCE-A2F5-639C-D907C2954351}"/>
                    </a:ext>
                  </a:extLst>
                </p:cNvPr>
                <p:cNvGrpSpPr/>
                <p:nvPr/>
              </p:nvGrpSpPr>
              <p:grpSpPr>
                <a:xfrm>
                  <a:off x="6496956" y="2879709"/>
                  <a:ext cx="4086045" cy="3305566"/>
                  <a:chOff x="6496956" y="2879709"/>
                  <a:chExt cx="4086045" cy="3305566"/>
                </a:xfrm>
              </p:grpSpPr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ABA983A7-988A-1397-1F7A-649A922F281D}"/>
                      </a:ext>
                    </a:extLst>
                  </p:cNvPr>
                  <p:cNvSpPr/>
                  <p:nvPr/>
                </p:nvSpPr>
                <p:spPr>
                  <a:xfrm>
                    <a:off x="6496956" y="2879709"/>
                    <a:ext cx="2026477" cy="820091"/>
                  </a:xfrm>
                  <a:prstGeom prst="ellipse">
                    <a:avLst/>
                  </a:prstGeom>
                  <a:noFill/>
                  <a:ln w="28575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61F81121-7CC3-ACCA-A7AE-515C4669C7E0}"/>
                      </a:ext>
                    </a:extLst>
                  </p:cNvPr>
                  <p:cNvSpPr txBox="1"/>
                  <p:nvPr/>
                </p:nvSpPr>
                <p:spPr>
                  <a:xfrm>
                    <a:off x="6863827" y="3023958"/>
                    <a:ext cx="1735506" cy="5277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Real Data</a:t>
                    </a:r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36BE3F54-AB27-E764-D0C7-16A340006934}"/>
                      </a:ext>
                    </a:extLst>
                  </p:cNvPr>
                  <p:cNvSpPr/>
                  <p:nvPr/>
                </p:nvSpPr>
                <p:spPr>
                  <a:xfrm>
                    <a:off x="7494901" y="4353865"/>
                    <a:ext cx="2341688" cy="638354"/>
                  </a:xfrm>
                  <a:prstGeom prst="ellipse">
                    <a:avLst/>
                  </a:prstGeom>
                  <a:noFill/>
                  <a:ln w="28575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E3F5EF00-423F-7332-C43D-7B1673637D9B}"/>
                      </a:ext>
                    </a:extLst>
                  </p:cNvPr>
                  <p:cNvSpPr txBox="1"/>
                  <p:nvPr/>
                </p:nvSpPr>
                <p:spPr>
                  <a:xfrm>
                    <a:off x="7774566" y="4388860"/>
                    <a:ext cx="1904681" cy="5277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WRF </a:t>
                    </a:r>
                    <a:r>
                      <a:rPr lang="en-US" sz="1600" kern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</a:t>
                    </a: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hem</a:t>
                    </a:r>
                    <a:endParaRPr kumimoji="0" lang="en-IN" sz="16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33" name="Straight Arrow Connector 32">
                    <a:extLst>
                      <a:ext uri="{FF2B5EF4-FFF2-40B4-BE49-F238E27FC236}">
                        <a16:creationId xmlns:a16="http://schemas.microsoft.com/office/drawing/2014/main" id="{51645069-9FD0-0A88-D676-AA8EAF26ED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505327" y="3731995"/>
                    <a:ext cx="818435" cy="673229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000000"/>
                    </a:solidFill>
                    <a:prstDash val="solid"/>
                    <a:tailEnd type="triangle"/>
                  </a:ln>
                  <a:effectLst/>
                </p:spPr>
              </p:cxnSp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572894CC-E746-355A-4AD9-A120673E3C2C}"/>
                      </a:ext>
                    </a:extLst>
                  </p:cNvPr>
                  <p:cNvSpPr txBox="1"/>
                  <p:nvPr/>
                </p:nvSpPr>
                <p:spPr>
                  <a:xfrm>
                    <a:off x="6870813" y="5273625"/>
                    <a:ext cx="3712188" cy="911650"/>
                  </a:xfrm>
                  <a:prstGeom prst="rect">
                    <a:avLst/>
                  </a:prstGeom>
                  <a:noFill/>
                  <a:ln w="28575">
                    <a:solidFill>
                      <a:srgbClr val="000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Model Output and Visualization</a:t>
                    </a:r>
                    <a:endParaRPr kumimoji="0" lang="en-IN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35" name="Straight Arrow Connector 34">
                    <a:extLst>
                      <a:ext uri="{FF2B5EF4-FFF2-40B4-BE49-F238E27FC236}">
                        <a16:creationId xmlns:a16="http://schemas.microsoft.com/office/drawing/2014/main" id="{92FA0467-ACA6-C2DF-C3E1-B2C66D06EA66}"/>
                      </a:ext>
                    </a:extLst>
                  </p:cNvPr>
                  <p:cNvCxnSpPr>
                    <a:cxnSpLocks/>
                    <a:stCxn id="31" idx="4"/>
                    <a:endCxn id="34" idx="0"/>
                  </p:cNvCxnSpPr>
                  <p:nvPr/>
                </p:nvCxnSpPr>
                <p:spPr>
                  <a:xfrm>
                    <a:off x="8665746" y="4992219"/>
                    <a:ext cx="61161" cy="281406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000000"/>
                    </a:solidFill>
                    <a:prstDash val="solid"/>
                    <a:tailEnd type="triangle"/>
                  </a:ln>
                  <a:effectLst/>
                </p:spPr>
              </p:cxn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7377559F-8A9C-59A8-E68D-D87E49592972}"/>
                    </a:ext>
                  </a:extLst>
                </p:cNvPr>
                <p:cNvGrpSpPr/>
                <p:nvPr/>
              </p:nvGrpSpPr>
              <p:grpSpPr>
                <a:xfrm>
                  <a:off x="98154" y="2533426"/>
                  <a:ext cx="7396748" cy="3089161"/>
                  <a:chOff x="98154" y="2533426"/>
                  <a:chExt cx="7396748" cy="3089161"/>
                </a:xfrm>
              </p:grpSpPr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B1F3DC2D-772F-E2F3-B698-ED5843656F42}"/>
                      </a:ext>
                    </a:extLst>
                  </p:cNvPr>
                  <p:cNvGrpSpPr/>
                  <p:nvPr/>
                </p:nvGrpSpPr>
                <p:grpSpPr>
                  <a:xfrm>
                    <a:off x="384080" y="2553834"/>
                    <a:ext cx="5581983" cy="3068753"/>
                    <a:chOff x="384080" y="2553834"/>
                    <a:chExt cx="5581983" cy="3068753"/>
                  </a:xfrm>
                </p:grpSpPr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B20BE7C2-C5C2-2B8C-206F-289ECD022D0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52070" y="2553834"/>
                      <a:ext cx="3198755" cy="911650"/>
                    </a:xfrm>
                    <a:prstGeom prst="rect">
                      <a:avLst/>
                    </a:prstGeom>
                    <a:noFill/>
                    <a:ln w="28575">
                      <a:solidFill>
                        <a:srgbClr val="C00000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Biogenic Emissions</a:t>
                      </a:r>
                    </a:p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VPRM</a:t>
                      </a:r>
                      <a:endParaRPr kumimoji="0" lang="en-IN" sz="16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D8CA280E-74A6-91D5-1761-3BD49C67438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4080" y="4710937"/>
                      <a:ext cx="2821345" cy="911650"/>
                    </a:xfrm>
                    <a:prstGeom prst="rect">
                      <a:avLst/>
                    </a:prstGeom>
                    <a:noFill/>
                    <a:ln w="28575">
                      <a:solidFill>
                        <a:srgbClr val="C00000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Anthropogenic Emissions EDGAR</a:t>
                      </a:r>
                      <a:endParaRPr kumimoji="0" lang="en-IN" sz="16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97DE2473-7269-CD50-51B2-8291D3BB4EA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0894" y="3604110"/>
                      <a:ext cx="3469618" cy="911650"/>
                    </a:xfrm>
                    <a:prstGeom prst="rect">
                      <a:avLst/>
                    </a:prstGeom>
                    <a:noFill/>
                    <a:ln w="28575">
                      <a:solidFill>
                        <a:srgbClr val="C00000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Boundary Conditions</a:t>
                      </a:r>
                    </a:p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CMAS Reanalysis</a:t>
                      </a:r>
                      <a:endParaRPr kumimoji="0" lang="en-IN" sz="16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7" name="Oval 26">
                      <a:extLst>
                        <a:ext uri="{FF2B5EF4-FFF2-40B4-BE49-F238E27FC236}">
                          <a16:creationId xmlns:a16="http://schemas.microsoft.com/office/drawing/2014/main" id="{96106F38-AD24-5B25-BDB9-F0D97A7FCF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5754" y="4809418"/>
                      <a:ext cx="2169640" cy="813169"/>
                    </a:xfrm>
                    <a:prstGeom prst="ellipse">
                      <a:avLst/>
                    </a:prstGeom>
                    <a:noFill/>
                    <a:ln w="28575" cap="flat" cmpd="sng" algn="ctr">
                      <a:solidFill>
                        <a:srgbClr val="C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F791E17F-406D-5031-C0D8-3DB5436646C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24376" y="4902863"/>
                      <a:ext cx="2341687" cy="5277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Convert_emiss</a:t>
                      </a:r>
                      <a:endParaRPr kumimoji="0" lang="en-IN" sz="16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cxnSp>
                <p:nvCxnSpPr>
                  <p:cNvPr id="20" name="Straight Arrow Connector 19">
                    <a:extLst>
                      <a:ext uri="{FF2B5EF4-FFF2-40B4-BE49-F238E27FC236}">
                        <a16:creationId xmlns:a16="http://schemas.microsoft.com/office/drawing/2014/main" id="{3EFA1E2A-7F53-731B-A4C2-282268623966}"/>
                      </a:ext>
                    </a:extLst>
                  </p:cNvPr>
                  <p:cNvCxnSpPr>
                    <a:cxnSpLocks/>
                    <a:stCxn id="24" idx="3"/>
                    <a:endCxn id="29" idx="2"/>
                  </p:cNvCxnSpPr>
                  <p:nvPr/>
                </p:nvCxnSpPr>
                <p:spPr>
                  <a:xfrm>
                    <a:off x="4450825" y="3009660"/>
                    <a:ext cx="2046131" cy="280095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C00000"/>
                    </a:solidFill>
                    <a:prstDash val="solid"/>
                    <a:tailEnd type="triangle"/>
                  </a:ln>
                  <a:effectLst/>
                </p:spPr>
              </p:cxnSp>
              <p:cxnSp>
                <p:nvCxnSpPr>
                  <p:cNvPr id="21" name="Straight Arrow Connector 20">
                    <a:extLst>
                      <a:ext uri="{FF2B5EF4-FFF2-40B4-BE49-F238E27FC236}">
                        <a16:creationId xmlns:a16="http://schemas.microsoft.com/office/drawing/2014/main" id="{EF6A80D7-66BC-934D-EF55-A1A79D584B75}"/>
                      </a:ext>
                    </a:extLst>
                  </p:cNvPr>
                  <p:cNvCxnSpPr>
                    <a:cxnSpLocks/>
                    <a:endCxn id="29" idx="2"/>
                  </p:cNvCxnSpPr>
                  <p:nvPr/>
                </p:nvCxnSpPr>
                <p:spPr>
                  <a:xfrm flipV="1">
                    <a:off x="4417724" y="3289754"/>
                    <a:ext cx="2079233" cy="749760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C00000"/>
                    </a:solidFill>
                    <a:prstDash val="solid"/>
                    <a:tailEnd type="triangle"/>
                  </a:ln>
                  <a:effectLst/>
                </p:spPr>
              </p:cxnSp>
              <p:cxnSp>
                <p:nvCxnSpPr>
                  <p:cNvPr id="22" name="Straight Arrow Connector 21">
                    <a:extLst>
                      <a:ext uri="{FF2B5EF4-FFF2-40B4-BE49-F238E27FC236}">
                        <a16:creationId xmlns:a16="http://schemas.microsoft.com/office/drawing/2014/main" id="{3AD4D46A-9D0F-4AAD-C9E7-272BD5C5048A}"/>
                      </a:ext>
                    </a:extLst>
                  </p:cNvPr>
                  <p:cNvCxnSpPr>
                    <a:cxnSpLocks/>
                    <a:endCxn id="31" idx="2"/>
                  </p:cNvCxnSpPr>
                  <p:nvPr/>
                </p:nvCxnSpPr>
                <p:spPr>
                  <a:xfrm flipV="1">
                    <a:off x="5847966" y="4673042"/>
                    <a:ext cx="1646936" cy="415171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C00000"/>
                    </a:solidFill>
                    <a:prstDash val="solid"/>
                    <a:tailEnd type="triangle"/>
                  </a:ln>
                  <a:effectLst/>
                </p:spPr>
              </p:cxn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6449331B-2F9E-ACEB-FF77-619D0A21D205}"/>
                      </a:ext>
                    </a:extLst>
                  </p:cNvPr>
                  <p:cNvSpPr txBox="1"/>
                  <p:nvPr/>
                </p:nvSpPr>
                <p:spPr>
                  <a:xfrm>
                    <a:off x="98154" y="2533426"/>
                    <a:ext cx="1304003" cy="5277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Chem</a:t>
                    </a:r>
                    <a:endParaRPr kumimoji="0" lang="en-IN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F89162BD-124E-EF82-3263-8280D4932B94}"/>
                    </a:ext>
                  </a:extLst>
                </p:cNvPr>
                <p:cNvSpPr/>
                <p:nvPr/>
              </p:nvSpPr>
              <p:spPr>
                <a:xfrm>
                  <a:off x="3733147" y="-531159"/>
                  <a:ext cx="6942701" cy="2856139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rgbClr val="0033CC"/>
                  </a:solidFill>
                  <a:prstDash val="sysDash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A5A86C34-2C8C-DF07-FB23-86BA927A91FA}"/>
                    </a:ext>
                  </a:extLst>
                </p:cNvPr>
                <p:cNvSpPr/>
                <p:nvPr/>
              </p:nvSpPr>
              <p:spPr>
                <a:xfrm>
                  <a:off x="98153" y="2444713"/>
                  <a:ext cx="6016404" cy="348192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rgbClr val="C00000"/>
                  </a:solidFill>
                  <a:prstDash val="sysDash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2AACC696-B91F-4047-C954-6FDA9CE754BC}"/>
              </a:ext>
            </a:extLst>
          </p:cNvPr>
          <p:cNvSpPr txBox="1"/>
          <p:nvPr/>
        </p:nvSpPr>
        <p:spPr>
          <a:xfrm>
            <a:off x="4238119" y="400808"/>
            <a:ext cx="5241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setup (WRF-LCZ-GHG)</a:t>
            </a:r>
            <a:endParaRPr lang="en-I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116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A2B304B-0D8A-AF2D-8F62-04F8AF816705}"/>
              </a:ext>
            </a:extLst>
          </p:cNvPr>
          <p:cNvGrpSpPr/>
          <p:nvPr/>
        </p:nvGrpSpPr>
        <p:grpSpPr>
          <a:xfrm>
            <a:off x="356430" y="543019"/>
            <a:ext cx="8485248" cy="3331640"/>
            <a:chOff x="1795771" y="268013"/>
            <a:chExt cx="8485248" cy="333164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409D74C-27F3-5E68-5637-8C3A9968C70D}"/>
                </a:ext>
              </a:extLst>
            </p:cNvPr>
            <p:cNvGrpSpPr/>
            <p:nvPr/>
          </p:nvGrpSpPr>
          <p:grpSpPr>
            <a:xfrm>
              <a:off x="1795771" y="268013"/>
              <a:ext cx="8485248" cy="3331640"/>
              <a:chOff x="858901" y="409675"/>
              <a:chExt cx="9273898" cy="3794760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7AAA9999-3885-CA32-FD60-DA5D761B78B8}"/>
                  </a:ext>
                </a:extLst>
              </p:cNvPr>
              <p:cNvGrpSpPr/>
              <p:nvPr/>
            </p:nvGrpSpPr>
            <p:grpSpPr>
              <a:xfrm>
                <a:off x="858901" y="409675"/>
                <a:ext cx="6580970" cy="3794760"/>
                <a:chOff x="216896" y="274762"/>
                <a:chExt cx="11240785" cy="5652298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DD0C3860-3CB1-BD07-2136-F66FD0E6B5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16896" y="274762"/>
                  <a:ext cx="6706398" cy="5652298"/>
                </a:xfrm>
                <a:prstGeom prst="rect">
                  <a:avLst/>
                </a:prstGeom>
              </p:spPr>
            </p:pic>
            <p:pic>
              <p:nvPicPr>
                <p:cNvPr id="4" name="Picture 3" descr="A picture containing 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9630A76D-4E10-206E-A93F-AE1A65CFD7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314"/>
                <a:stretch/>
              </p:blipFill>
              <p:spPr>
                <a:xfrm>
                  <a:off x="7778537" y="1480158"/>
                  <a:ext cx="3679144" cy="3468933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9B34EB72-BF0F-D1C7-76C5-4693C46832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40579" y="1577747"/>
                <a:ext cx="2192220" cy="1483286"/>
              </a:xfrm>
              <a:prstGeom prst="rect">
                <a:avLst/>
              </a:prstGeom>
            </p:spPr>
          </p:pic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0F23FD1-9668-3DBF-8BA7-A90B1966967D}"/>
                </a:ext>
              </a:extLst>
            </p:cNvPr>
            <p:cNvCxnSpPr>
              <a:cxnSpLocks/>
              <a:endCxn id="4" idx="1"/>
            </p:cNvCxnSpPr>
            <p:nvPr/>
          </p:nvCxnSpPr>
          <p:spPr>
            <a:xfrm>
              <a:off x="3998126" y="1978847"/>
              <a:ext cx="1848172" cy="22013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5FD4C66-23E6-448D-8421-5A395EE3DE56}"/>
                </a:ext>
              </a:extLst>
            </p:cNvPr>
            <p:cNvCxnSpPr>
              <a:cxnSpLocks/>
            </p:cNvCxnSpPr>
            <p:nvPr/>
          </p:nvCxnSpPr>
          <p:spPr>
            <a:xfrm>
              <a:off x="7051331" y="2000859"/>
              <a:ext cx="1078392" cy="17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3FAEDBE-3E9D-1C78-7AD5-6E06F824F464}"/>
              </a:ext>
            </a:extLst>
          </p:cNvPr>
          <p:cNvSpPr txBox="1"/>
          <p:nvPr/>
        </p:nvSpPr>
        <p:spPr>
          <a:xfrm>
            <a:off x="356430" y="5370540"/>
            <a:ext cx="29665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 Period:  </a:t>
            </a:r>
          </a:p>
          <a:p>
            <a:pPr marL="18000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2020 (Summer Period)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CE87154-EF79-1578-4DAA-11136165DA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768282"/>
              </p:ext>
            </p:extLst>
          </p:nvPr>
        </p:nvGraphicFramePr>
        <p:xfrm>
          <a:off x="356430" y="3914807"/>
          <a:ext cx="4677502" cy="1334655"/>
        </p:xfrm>
        <a:graphic>
          <a:graphicData uri="http://schemas.openxmlformats.org/drawingml/2006/table">
            <a:tbl>
              <a:tblPr firstRow="1" firstCol="1" bandRow="1"/>
              <a:tblGrid>
                <a:gridCol w="956544">
                  <a:extLst>
                    <a:ext uri="{9D8B030D-6E8A-4147-A177-3AD203B41FA5}">
                      <a16:colId xmlns:a16="http://schemas.microsoft.com/office/drawing/2014/main" val="1453156626"/>
                    </a:ext>
                  </a:extLst>
                </a:gridCol>
                <a:gridCol w="1243581">
                  <a:extLst>
                    <a:ext uri="{9D8B030D-6E8A-4147-A177-3AD203B41FA5}">
                      <a16:colId xmlns:a16="http://schemas.microsoft.com/office/drawing/2014/main" val="3391563062"/>
                    </a:ext>
                  </a:extLst>
                </a:gridCol>
                <a:gridCol w="1150165">
                  <a:extLst>
                    <a:ext uri="{9D8B030D-6E8A-4147-A177-3AD203B41FA5}">
                      <a16:colId xmlns:a16="http://schemas.microsoft.com/office/drawing/2014/main" val="1259496698"/>
                    </a:ext>
                  </a:extLst>
                </a:gridCol>
                <a:gridCol w="1327212">
                  <a:extLst>
                    <a:ext uri="{9D8B030D-6E8A-4147-A177-3AD203B41FA5}">
                      <a16:colId xmlns:a16="http://schemas.microsoft.com/office/drawing/2014/main" val="4172551951"/>
                    </a:ext>
                  </a:extLst>
                </a:gridCol>
              </a:tblGrid>
              <a:tr h="4025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Domain  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Resolution (km)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Grids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Expanse</a:t>
                      </a:r>
                      <a:r>
                        <a:rPr lang="en-IN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(km</a:t>
                      </a:r>
                      <a:r>
                        <a:rPr lang="en-US" sz="1600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8822243"/>
                  </a:ext>
                </a:extLst>
              </a:tr>
              <a:tr h="2654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 Outer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252 × 345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8,694,000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7813370"/>
                  </a:ext>
                </a:extLst>
              </a:tr>
              <a:tr h="2654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2- Middle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551 × 611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336,661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3592324"/>
                  </a:ext>
                </a:extLst>
              </a:tr>
              <a:tr h="2654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3- Inner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0.25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137 × 81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694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146875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5F87FAE-E703-4891-362F-39E9D0430148}"/>
              </a:ext>
            </a:extLst>
          </p:cNvPr>
          <p:cNvSpPr txBox="1"/>
          <p:nvPr/>
        </p:nvSpPr>
        <p:spPr>
          <a:xfrm>
            <a:off x="3789483" y="420750"/>
            <a:ext cx="6943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Triple nested  domain setup covering Ireland and Dublin city</a:t>
            </a:r>
            <a:endParaRPr lang="en-IN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417CAF6-09AA-733B-F549-CC5F3834F77C}"/>
              </a:ext>
            </a:extLst>
          </p:cNvPr>
          <p:cNvGrpSpPr/>
          <p:nvPr/>
        </p:nvGrpSpPr>
        <p:grpSpPr>
          <a:xfrm>
            <a:off x="5462494" y="3704538"/>
            <a:ext cx="5927001" cy="2097362"/>
            <a:chOff x="2316168" y="3609641"/>
            <a:chExt cx="7559665" cy="2547299"/>
          </a:xfrm>
        </p:grpSpPr>
        <p:pic>
          <p:nvPicPr>
            <p:cNvPr id="13" name="Picture 12" descr="Scatter chart&#10;&#10;Description automatically generated">
              <a:extLst>
                <a:ext uri="{FF2B5EF4-FFF2-40B4-BE49-F238E27FC236}">
                  <a16:creationId xmlns:a16="http://schemas.microsoft.com/office/drawing/2014/main" id="{92B35943-9D4A-C580-76A6-DE002955F3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71" r="8326" b="21837"/>
            <a:stretch/>
          </p:blipFill>
          <p:spPr>
            <a:xfrm>
              <a:off x="5797296" y="3609641"/>
              <a:ext cx="4078536" cy="22046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Picture 14" descr="A picture containing text, map, diagram&#10;&#10;Description automatically generated">
              <a:extLst>
                <a:ext uri="{FF2B5EF4-FFF2-40B4-BE49-F238E27FC236}">
                  <a16:creationId xmlns:a16="http://schemas.microsoft.com/office/drawing/2014/main" id="{D8A843B6-C545-112D-D041-0AFD8BC7C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1" t="12142" r="9215" b="9488"/>
            <a:stretch/>
          </p:blipFill>
          <p:spPr>
            <a:xfrm>
              <a:off x="2316168" y="3609641"/>
              <a:ext cx="3215266" cy="22046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D8832C-9517-F82D-8EB8-2A3B50CBE1D1}"/>
                </a:ext>
              </a:extLst>
            </p:cNvPr>
            <p:cNvSpPr txBox="1"/>
            <p:nvPr/>
          </p:nvSpPr>
          <p:spPr>
            <a:xfrm>
              <a:off x="2697392" y="5783137"/>
              <a:ext cx="7178441" cy="3738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400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(a) Ireland at 1km					(b) Dublin city area</a:t>
              </a:r>
              <a:endParaRPr lang="en-I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E6CB0E0-3413-8122-2A1F-93ED4F5CE85B}"/>
              </a:ext>
            </a:extLst>
          </p:cNvPr>
          <p:cNvSpPr txBox="1"/>
          <p:nvPr/>
        </p:nvSpPr>
        <p:spPr>
          <a:xfrm>
            <a:off x="5368302" y="5856121"/>
            <a:ext cx="60966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N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LCZs around Dublin show presence of </a:t>
            </a:r>
            <a:r>
              <a:rPr lang="en-US" sz="1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LCZ 6 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(Open low-rise), </a:t>
            </a:r>
            <a:r>
              <a:rPr lang="en-US" sz="1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LCZ 4 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(Open high-rise) and </a:t>
            </a:r>
            <a:r>
              <a:rPr lang="en-US" sz="1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LCZ 2</a:t>
            </a:r>
            <a:r>
              <a:rPr lang="en-US" sz="1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(Compact midrise in the city center}.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CC52EF-431E-E6A9-5FFA-1DAEDAACE9F2}"/>
              </a:ext>
            </a:extLst>
          </p:cNvPr>
          <p:cNvSpPr txBox="1"/>
          <p:nvPr/>
        </p:nvSpPr>
        <p:spPr>
          <a:xfrm>
            <a:off x="8987180" y="1600743"/>
            <a:ext cx="2912755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WUDAPT-to-WRF python tool that injects WUDAPT's Local Climate Zone information into WRF.</a:t>
            </a:r>
          </a:p>
          <a:p>
            <a:pPr algn="just">
              <a:spcAft>
                <a:spcPts val="600"/>
              </a:spcAf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Demuzere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2021)</a:t>
            </a:r>
          </a:p>
        </p:txBody>
      </p:sp>
    </p:spTree>
    <p:extLst>
      <p:ext uri="{BB962C8B-B14F-4D97-AF65-F5344CB8AC3E}">
        <p14:creationId xmlns:p14="http://schemas.microsoft.com/office/powerpoint/2010/main" val="134723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870105F-5D90-F8A0-F504-17251E699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25" y="4262780"/>
            <a:ext cx="3983037" cy="14040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24759F-9124-E69F-56F5-C168B1784091}"/>
              </a:ext>
            </a:extLst>
          </p:cNvPr>
          <p:cNvSpPr txBox="1"/>
          <p:nvPr/>
        </p:nvSpPr>
        <p:spPr>
          <a:xfrm>
            <a:off x="3074254" y="328875"/>
            <a:ext cx="6673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WRF simulated meteorology at two stations around Dublin</a:t>
            </a:r>
            <a:endParaRPr lang="en-IN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BD3B85-C57B-E509-AB0B-0E5B2204132C}"/>
              </a:ext>
            </a:extLst>
          </p:cNvPr>
          <p:cNvGrpSpPr/>
          <p:nvPr/>
        </p:nvGrpSpPr>
        <p:grpSpPr>
          <a:xfrm>
            <a:off x="439425" y="2093136"/>
            <a:ext cx="3983037" cy="1886351"/>
            <a:chOff x="1746424" y="737812"/>
            <a:chExt cx="8641187" cy="538237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30E224A-E500-3621-0283-7D6F8C16F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04388" y="737812"/>
              <a:ext cx="8583223" cy="538237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3" name="Star: 5 Points 12">
              <a:extLst>
                <a:ext uri="{FF2B5EF4-FFF2-40B4-BE49-F238E27FC236}">
                  <a16:creationId xmlns:a16="http://schemas.microsoft.com/office/drawing/2014/main" id="{F057CC99-4437-0FAD-932E-D82CFCCFCBE9}"/>
                </a:ext>
              </a:extLst>
            </p:cNvPr>
            <p:cNvSpPr/>
            <p:nvPr/>
          </p:nvSpPr>
          <p:spPr>
            <a:xfrm>
              <a:off x="6746033" y="1566520"/>
              <a:ext cx="229390" cy="336927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54EC5F70-8033-5267-A1AC-3D0A084C72B7}"/>
                </a:ext>
              </a:extLst>
            </p:cNvPr>
            <p:cNvSpPr/>
            <p:nvPr/>
          </p:nvSpPr>
          <p:spPr>
            <a:xfrm>
              <a:off x="3935777" y="4500839"/>
              <a:ext cx="261257" cy="279918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61B23E-5DAE-8D07-734A-993B8824B9AA}"/>
                </a:ext>
              </a:extLst>
            </p:cNvPr>
            <p:cNvSpPr txBox="1"/>
            <p:nvPr/>
          </p:nvSpPr>
          <p:spPr>
            <a:xfrm>
              <a:off x="6394763" y="871410"/>
              <a:ext cx="3793973" cy="966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Dublin Airport</a:t>
              </a:r>
              <a:endParaRPr lang="en-IN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D92BCE4-BC21-DB40-58F2-145E613B42BB}"/>
                </a:ext>
              </a:extLst>
            </p:cNvPr>
            <p:cNvSpPr txBox="1"/>
            <p:nvPr/>
          </p:nvSpPr>
          <p:spPr>
            <a:xfrm>
              <a:off x="1746424" y="4150779"/>
              <a:ext cx="2319981" cy="966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Casement</a:t>
              </a:r>
              <a:endParaRPr lang="en-IN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60911FA-8D67-677C-4808-93478E472914}"/>
              </a:ext>
            </a:extLst>
          </p:cNvPr>
          <p:cNvSpPr txBox="1"/>
          <p:nvPr/>
        </p:nvSpPr>
        <p:spPr>
          <a:xfrm>
            <a:off x="405384" y="5698229"/>
            <a:ext cx="3703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RMSE units: Temp-K, wind speed-m/s, RH- %</a:t>
            </a:r>
            <a:endParaRPr lang="en-IN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282ECA-DD7F-5C1B-2673-D807EC82BA7D}"/>
              </a:ext>
            </a:extLst>
          </p:cNvPr>
          <p:cNvSpPr txBox="1"/>
          <p:nvPr/>
        </p:nvSpPr>
        <p:spPr>
          <a:xfrm>
            <a:off x="405384" y="957300"/>
            <a:ext cx="3349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WRF+LCZ</a:t>
            </a: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Resolution: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250 m</a:t>
            </a: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Period: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2020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C723E85-2352-4EF7-7BEC-BC8DC5066A0D}"/>
              </a:ext>
            </a:extLst>
          </p:cNvPr>
          <p:cNvGrpSpPr/>
          <p:nvPr/>
        </p:nvGrpSpPr>
        <p:grpSpPr>
          <a:xfrm>
            <a:off x="4799268" y="886899"/>
            <a:ext cx="6953307" cy="5568307"/>
            <a:chOff x="4799268" y="886899"/>
            <a:chExt cx="6953307" cy="556830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11CCCFB-7E32-0427-5BF9-0EBF529C6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99268" y="886968"/>
              <a:ext cx="3416693" cy="178582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9109173-B6B2-E891-0081-8FBC7C9E9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12012" y="2792136"/>
              <a:ext cx="3416693" cy="178582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87B84A7-03FB-D29E-6ABA-FEA8EA2D7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99268" y="4669382"/>
              <a:ext cx="3416693" cy="17858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9914D98-1ED7-BC3B-E756-26318F142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24850" y="886899"/>
              <a:ext cx="3427725" cy="17915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C42E164-4D19-0B5E-9944-29AD73072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24850" y="2792191"/>
              <a:ext cx="3427725" cy="179159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2E23D94-53E7-940C-2D08-92DF835F8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24849" y="4697481"/>
              <a:ext cx="3427725" cy="1757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459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210F2A-BA2F-82F3-DE18-B98A5967EF73}"/>
              </a:ext>
            </a:extLst>
          </p:cNvPr>
          <p:cNvSpPr txBox="1"/>
          <p:nvPr/>
        </p:nvSpPr>
        <p:spPr>
          <a:xfrm>
            <a:off x="4325298" y="575978"/>
            <a:ext cx="4062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Anthropogenic emissions</a:t>
            </a:r>
            <a:endParaRPr lang="en-I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F8E3DB-C788-8678-C653-BF53A9CAE6D8}"/>
              </a:ext>
            </a:extLst>
          </p:cNvPr>
          <p:cNvSpPr txBox="1"/>
          <p:nvPr/>
        </p:nvSpPr>
        <p:spPr>
          <a:xfrm>
            <a:off x="675528" y="1788484"/>
            <a:ext cx="568093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EDGAR v6.0 provides emissions of the three main greenhouse gases (CO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O) and fluorinated gases per sector and country.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emissions include all fossil CO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sources, such 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fossil fuel combustion,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non-metallic mineral processes (e.g. cement production),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 (ferrous and non-ferrous) production processes,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urea production,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agricultural liming and solvents use.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scale sources and sinks from Land-use, Land-use Changes and Forestry (LULUCF) are excluded.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7E0F37-FA3B-7B33-24DE-5E1E3C29B6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7" r="26613" b="-3747"/>
          <a:stretch/>
        </p:blipFill>
        <p:spPr>
          <a:xfrm>
            <a:off x="11054542" y="1320857"/>
            <a:ext cx="763218" cy="4216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A8D5D8-A3A0-7F6D-9135-6187338879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14"/>
          <a:stretch/>
        </p:blipFill>
        <p:spPr>
          <a:xfrm>
            <a:off x="6847826" y="1320857"/>
            <a:ext cx="3964727" cy="39703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9163DE-29ED-9DAD-D38A-E381BC3CC500}"/>
              </a:ext>
            </a:extLst>
          </p:cNvPr>
          <p:cNvSpPr txBox="1"/>
          <p:nvPr/>
        </p:nvSpPr>
        <p:spPr>
          <a:xfrm>
            <a:off x="6951865" y="5481803"/>
            <a:ext cx="410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 emission rates for CO</a:t>
            </a:r>
            <a:r>
              <a:rPr lang="en-US" sz="16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(kg m-2 s-1)</a:t>
            </a:r>
            <a:endParaRPr lang="en-IN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8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5528</TotalTime>
  <Words>1593</Words>
  <Application>Microsoft Office PowerPoint</Application>
  <PresentationFormat>Widescreen</PresentationFormat>
  <Paragraphs>225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Arial</vt:lpstr>
      <vt:lpstr>Calibri</vt:lpstr>
      <vt:lpstr>Corbel</vt:lpstr>
      <vt:lpstr>Times New Roman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Ankur Sati</dc:creator>
  <cp:lastModifiedBy>ANKUR SATI</cp:lastModifiedBy>
  <cp:revision>66</cp:revision>
  <dcterms:created xsi:type="dcterms:W3CDTF">2023-01-03T11:08:28Z</dcterms:created>
  <dcterms:modified xsi:type="dcterms:W3CDTF">2023-10-17T20:37:24Z</dcterms:modified>
</cp:coreProperties>
</file>