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37"/>
  </p:notesMasterIdLst>
  <p:sldIdLst>
    <p:sldId id="256" r:id="rId3"/>
    <p:sldId id="257" r:id="rId4"/>
    <p:sldId id="258" r:id="rId5"/>
    <p:sldId id="307" r:id="rId6"/>
    <p:sldId id="306" r:id="rId7"/>
    <p:sldId id="319" r:id="rId8"/>
    <p:sldId id="320" r:id="rId9"/>
    <p:sldId id="300" r:id="rId10"/>
    <p:sldId id="309" r:id="rId11"/>
    <p:sldId id="287" r:id="rId12"/>
    <p:sldId id="298" r:id="rId13"/>
    <p:sldId id="317" r:id="rId14"/>
    <p:sldId id="318" r:id="rId15"/>
    <p:sldId id="312" r:id="rId16"/>
    <p:sldId id="311" r:id="rId17"/>
    <p:sldId id="291" r:id="rId18"/>
    <p:sldId id="297" r:id="rId19"/>
    <p:sldId id="288" r:id="rId20"/>
    <p:sldId id="289" r:id="rId21"/>
    <p:sldId id="290" r:id="rId22"/>
    <p:sldId id="264" r:id="rId23"/>
    <p:sldId id="314" r:id="rId24"/>
    <p:sldId id="315" r:id="rId25"/>
    <p:sldId id="262" r:id="rId26"/>
    <p:sldId id="273" r:id="rId27"/>
    <p:sldId id="274" r:id="rId28"/>
    <p:sldId id="308" r:id="rId29"/>
    <p:sldId id="272" r:id="rId30"/>
    <p:sldId id="313" r:id="rId31"/>
    <p:sldId id="281" r:id="rId32"/>
    <p:sldId id="279" r:id="rId33"/>
    <p:sldId id="259" r:id="rId34"/>
    <p:sldId id="261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11CAF3-AB58-08C7-9BAF-3E5F00D1BD11}" name="Henderson, Barron" initials="HB" userId="S::Henderson.Barron@epa.gov::b23a2ef6-14b2-4237-8416-58d0103a26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EEC3"/>
    <a:srgbClr val="EBFAD2"/>
    <a:srgbClr val="66FF33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85871" autoAdjust="0"/>
  </p:normalViewPr>
  <p:slideViewPr>
    <p:cSldViewPr snapToGrid="0">
      <p:cViewPr varScale="1">
        <p:scale>
          <a:sx n="53" d="100"/>
          <a:sy n="53" d="100"/>
        </p:scale>
        <p:origin x="9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2411-262E-492C-8F4D-5BDCF882284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2EB-427E-4EB1-A24A-1C56B680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3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values are clearly associated with a smoke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don’t even need aerosol optical depth, we see it in the true color imagery.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also see that strong relationship between the strength of the plume and the high concentrations.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the PurpleAir don’t see the high concentrations in the downwind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might be a decoupled leading edge of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bias in that case would be driven by a strong relationship at monitors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46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thing I want to point out is the discontinuity.</a:t>
            </a:r>
          </a:p>
          <a:p>
            <a:r>
              <a:rPr lang="en-US" dirty="0"/>
              <a:t>GOES measures AOD, but it is screened out of northwest North Dakota.</a:t>
            </a:r>
          </a:p>
          <a:p>
            <a:r>
              <a:rPr lang="en-US" dirty="0"/>
              <a:t>The screening is because of viewing angle. This causes an abrupt lack of “observations” and a strong switch to AirNow and PurpleAir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54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x 1000 x 31 x 3 = ~1M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0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0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30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Additive (aVNA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8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Fire and Smoke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2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satellites are home bodies while polar satellites are globe trotters.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Operational Environmental Satellites (GOES) stare at the US all day long.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Not like polar satellites passing once at 10am and once at 2pm (if you have two satellites)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From an US perspective, GOES satellites view the western US from the pacific and the eastern US from the atlantic.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Shobha Kondragunta and Hai Zhang fused with AirNow monitors by a geographic weighted regression.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Pawan led a tiger team to connect that data back to EPA.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There are a lot of technical details, but the upshot is simple.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 extensively evaluated the data, applied machine learning corrections, and we’re putting that data into various </a:t>
            </a:r>
            <a:r>
              <a:rPr lang="en-US" i="0" dirty="0" err="1"/>
              <a:t>airnow</a:t>
            </a:r>
            <a:r>
              <a:rPr lang="en-US" i="0" dirty="0"/>
              <a:t> systems like </a:t>
            </a:r>
            <a:r>
              <a:rPr lang="en-US" i="0" dirty="0" err="1"/>
              <a:t>AirNowTech</a:t>
            </a:r>
            <a:r>
              <a:rPr lang="en-US" i="0" dirty="0"/>
              <a:t>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is a great idea: federal agencies working together to provide tangible benefits to the American people from satellite data.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project is taking that data a step further.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We’re going to bring the satellite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9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1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49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going on here, so we’re going step thru it bit by bit.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start in the lower corner with the NAQFC.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calculate bias at all observational points and interpolate to the model grid.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subtract the interpolated bias from the original model. This gives us the bias corrected surfaces.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the distance to observations in each type, we calculate the weights.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Finally, we multiply each bias corrected surface by its weight and sum to get the “full” fusion.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hard to see some of the differences without zooming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4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looked at a bunch of these maps, and I the agreement between approaches is fairly typical.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monitor data is being interpolated or extrapolated relatively long distances.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seems to miss it entirely.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satellite data suggests that the extension should be in different </a:t>
            </a:r>
            <a:r>
              <a:rPr lang="en-US" dirty="0" err="1"/>
              <a:t>directios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final fused product preserves the high concentration at the monitor, extends it to the northeast, but defers to the PurpleAir by curtailing it to a much smaller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7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need annotations here, our eyes are drawn to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Recall that the monitors strengthened the modeled plume to the northwest and weakened it to the southwest.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largely agree.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AirNow and PurpleAir show few values greater than 150 (hidden under the dots) monitored value of 153 at the St. Cloud monitor.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GOES GWR by contrast has a large area of very high air 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84D9-86B4-2FBB-9618-CD541823E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8E955-41D6-4435-7F1D-7D12008B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30AF8-DE8B-0857-8F06-A0F02989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BCF0-1E2B-E6A3-AA6C-326D04F6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414E-FC34-550E-6F68-7605A546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3FE7-1FB1-A30B-A293-55AAE0A0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1F42-F3D7-99FB-2B88-ED3C5F4C2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5CBE-61AA-E7AC-78D4-D28600A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A2DF-E0CA-210A-7C3E-A62CD054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69CA-8EA0-E383-D120-A6EC5463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B176E-F5A4-A15D-4CD6-0C08C885B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3043-EDE2-367A-2EEB-915A4CBA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A9100-AA78-3200-3A67-1E74CBC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FD603-A1AE-06FC-7406-2B42EFD4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EA51-04E1-9AC3-338D-758EEF9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363A-CCDF-CA2E-6E37-88E911074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B9C3D-B46A-0B9F-2868-7A4BCC0FD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4ADAF-AACE-69F3-C78E-CDE314BD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8E0AD-F130-1387-B402-88F6315F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5274-31A2-4E25-2D9F-01E9A1A0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1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4236-E0F7-BA86-2574-1B027AB2A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64014-2F31-0799-D5DE-66162D706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1F5DE-AB4D-D362-0E7E-D742F4559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71C19-4E66-2BC8-D579-B73675B0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6105D-0DEF-D917-EF45-EE496B31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0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1D65B-2181-BAAD-91EA-C323F9E31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E8C1C-476F-1A64-364C-728A79AD8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F5E60-4A56-6169-3925-6792F662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669EB-0B6A-13D6-78F0-FEA8EE2A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81B21-28E2-F733-145E-667892D6D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4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0BBF-42FE-B3A5-BAA2-566B647F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BA44A-0CBD-7C82-3D7D-0BBC7153D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D13FD-EC0B-812A-BBB9-37EEBC1B5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38D2-381C-C9D4-845C-7B81E6DE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3ACFB-9ED4-921B-4CCD-123F95E2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0F77-3D54-219C-C8ED-333F61FA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7FCF-3E45-38B2-F69C-063F0FEA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C1251-80E9-BB2B-F364-A2BEA136D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85374-1163-E64E-5FE6-7C63249BF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43F5A-537C-32EC-9A69-72F171B5FD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0600B-FFC0-D746-43C2-F98DC69AF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331A6-9295-51DF-CFA1-9201957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188339-5403-14CA-F1EE-D5FFD51A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E4E0D9-9B82-A6F5-E160-FFD7D54D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7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76FE-4129-C7DB-A09D-4E4993FB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5D15D-68B9-687C-AC23-2BB4E800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8411-8038-66E0-62E1-CA704C06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A7DB2-6B70-39E5-C087-DA48AD9D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2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25150-C5F5-977F-8524-1E96BD29E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DC05F-0C04-29CF-EE69-BC934784D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91484-62D6-9F78-6AA6-CBC85BD4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63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327A9-9FCD-E463-E5BD-6F51E7C5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82DF5-B114-7695-A717-6B13F71B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2F247-0AE9-4343-88C1-664152774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B1034-3D54-996B-7C7A-7C1448B8D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E8CC1-C9D1-3348-CCFC-CA2322D4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86331-EB43-D36C-3359-1B938741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6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DED8-6CCF-CABD-335D-8C764B26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A925-B1CB-506C-41C7-C78C3F97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03AA-DC4F-84D1-C184-80493811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D1C5C-E2E8-6A26-95B4-0FF66BDC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D9FD-1FD5-AE96-ECE9-9EDB57A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1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86DE-37A4-A3F4-CD35-7D6E1515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B83FC-0DD7-B31B-8DED-DB37B9156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3041B-9E84-F3D2-6D40-B39C0CAEB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7157F-63C2-5907-3166-408C93F0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EDB6B-8106-7C3D-0E10-CD15FE8C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83F25-AA51-8FC8-5F65-8BD48FD8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7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85E45-D61A-F0CD-9429-0F0FAF25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40BFE-F7B3-5F19-8570-CD8D0174B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8A0D-86A6-FB89-6CC8-4F7FB2906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6148C-D2A0-9CF7-8102-6E664757A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73638-EA2B-2AE4-831E-9C3C0413C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2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646F25-E1AD-AC94-B4A8-F443ACCF8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B6FAE-3595-CE02-9864-86AD90171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00655-D51D-5AFD-21A7-B660AC86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7A68B-189C-1D0B-57EE-C27DCB39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61CEB-EA76-0601-04F8-5395C6F3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843D-5DEA-582E-DAF7-CD49091D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8DDA6-5A81-60C4-574B-AD39EBB81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67B9-F8A7-6F87-86AC-CBE2613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98FF4-E459-09E5-D52D-F286F5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144E-955F-7FC7-7DD1-2F9BEBD1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0EF4-6BA4-A0C0-B421-FD0B2903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04C1D-81ED-790C-FFB2-9859DBC24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3C85D-7BFA-5C53-6103-44028578F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0DEB6-E88C-1777-F87D-E429156B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FED41-8160-5D3D-76C8-8B5201C8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E415-B2D1-8A1E-96F0-CD1120A5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376B-88DC-22A3-A957-91C44E1E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5FA11-1A8A-950F-CB0D-32D9A2D2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910F-59E4-826B-23E5-A7D3E395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13DE6-7A36-7E94-3623-F1E3938DE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8F1EB-BA9C-B29A-9BF8-C44AEC899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12693-166A-B5EF-C86C-13B3CF08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4B280-F1DF-0860-15A3-8CACC73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E16F4-2F32-0B06-E69C-FFF2A5A9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9BF1-CB9B-7F1E-4667-DE1806A2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135A4-7D5A-EFB7-482B-7F13F3DF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F4529-3447-EB12-2BB2-A05233D4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F7E7D-520D-72F6-10DB-42ED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BA3E-BD6F-6647-464F-E0AC0BA7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241BB-CC18-53A2-DE07-BEE61428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58E4A-74B5-A365-7915-C6A44E3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357B-FAA2-4FE0-AF87-4FEE34EC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A028-4734-4C5A-B423-CF4CBD83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59BC8-F221-C3CC-4027-04C3C6EE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53BD4-F0F6-79DC-F492-49ADDC05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27D19-E2F7-0085-AF3F-07257A67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F342A-D688-0106-AF9E-DA18C08A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0DE3-945C-6612-C193-D6BD6FD4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BFCC9-CDE5-8610-4A26-80E7D60EF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881DE-BA0C-E240-106B-5C2783011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3C76-DCB7-1F08-3CBC-4204621A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2E5C6-953A-C09B-9A34-CE1D035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2BA0-8394-8D95-AF1C-D2554884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08158-F27D-4CA0-A9BA-FEE464EF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E1ED8-1EF2-3A2C-3989-D44156F3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F3913-C7F7-6191-199C-A0BC6A075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C5310-7553-2065-2F23-6050E2968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4856-6307-3F36-E173-0B2441D04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367012-12AD-F3F4-6AEB-8390F399C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DF21B-E853-9CA3-77C2-84A5D47AD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05C92-BEDC-A347-9932-4BC9CF2F0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2023-10-18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43C0B-A320-D49E-CE44-BD27624E5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12530-8E99-C6FE-90C7-314D86708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F9FA8-C3FD-41A3-9E76-8DF96F17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0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doi.org%2F10.1021%2Facs.est.0c08625&amp;data=05%7C01%7Chenderson.barron%40epa.gov%7Ce0e5b9c0a8c5481f41aa08db77f1dfcc%7C88b378b367484867acf976aacbeca6a7%7C0%7C0%7C638235652950953173%7CUnknown%7CTWFpbGZsb3d8eyJWIjoiMC4wLjAwMDAiLCJQIjoiV2luMzIiLCJBTiI6Ik1haWwiLCJXVCI6Mn0%3D%7C3000%7C%7C%7C&amp;sdata=Ok%2Bw59d%2B5hYgilHVkW90lwhX81omgQ%2BRcyasMdlNFOQ%3D&amp;reserved=0" TargetMode="External"/><Relationship Id="rId2" Type="http://schemas.openxmlformats.org/officeDocument/2006/relationships/hyperlink" Target="https://gcc02.safelinks.protection.outlook.com/?url=https%3A%2F%2Fpubs.acs.org%2Fdoi%2F10.1021%2Facs.est.0c01791&amp;data=05%7C01%7CGordon.Janica%40epa.gov%7Cf9fd9275a83b486e3bb408db77ee9ee2%7C88b378b367484867acf976aacbeca6a7%7C0%7C0%7C638235638967264047%7CUnknown%7CTWFpbGZsb3d8eyJWIjoiMC4wLjAwMDAiLCJQIjoiV2luMzIiLCJBTiI6Ik1haWwiLCJXVCI6Mn0%3D%7C3000%7C%7C%7C&amp;sdata=jmJqlODMBXL1V3LF9ihlXC11WV8DBLJ3LVDHAcNxKDA%3D&amp;reserved=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5/WAF-D-22-0114.1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haqast.org/tiger-teams/#2021-tiger-teams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doi.org/10.1029/2020EA001599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haqast.org/wp-content/uploads/sites/91/2022/09/emplusq322_bratburd-final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BD6E-0F1B-47D7-1D6B-F4660BB6F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Fusing Surface Monitors, Satellites and Forecasts for Near-real-time Air Quality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8F7F-63FE-0783-540A-A465C3C6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Barron H. Henderson </a:t>
            </a:r>
          </a:p>
          <a:p>
            <a:r>
              <a:rPr lang="en-US" dirty="0"/>
              <a:t>22</a:t>
            </a:r>
            <a:r>
              <a:rPr lang="en-US" baseline="30000" dirty="0"/>
              <a:t>nd</a:t>
            </a:r>
            <a:r>
              <a:rPr lang="en-US" dirty="0"/>
              <a:t> Annual CMAS Conference - 2023-10-18</a:t>
            </a:r>
          </a:p>
          <a:p>
            <a:r>
              <a:rPr lang="en-US" dirty="0"/>
              <a:t>Co-authors: Pawan Gupta, Shobha Kondragunta, Phil Dickerson, Alqamah Sayeed, Hai Zhang, Janica Gordon, Halil Cakir, Brett Gantt, Benjamin Wells, and HAQAST AirNow Team</a:t>
            </a:r>
          </a:p>
        </p:txBody>
      </p:sp>
      <p:pic>
        <p:nvPicPr>
          <p:cNvPr id="4" name="Picture 2" descr="EPA logo blue">
            <a:extLst>
              <a:ext uri="{FF2B5EF4-FFF2-40B4-BE49-F238E27FC236}">
                <a16:creationId xmlns:a16="http://schemas.microsoft.com/office/drawing/2014/main" id="{82F8ED4F-31AB-4212-5AC0-1FA91AD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PA logo green">
            <a:extLst>
              <a:ext uri="{FF2B5EF4-FFF2-40B4-BE49-F238E27FC236}">
                <a16:creationId xmlns:a16="http://schemas.microsoft.com/office/drawing/2014/main" id="{27368A5A-4036-5BD9-45C3-1A80C8B0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C294C-1833-502D-0E89-DFED7C68C99C}"/>
              </a:ext>
            </a:extLst>
          </p:cNvPr>
          <p:cNvSpPr txBox="1">
            <a:spLocks/>
          </p:cNvSpPr>
          <p:nvPr/>
        </p:nvSpPr>
        <p:spPr>
          <a:xfrm>
            <a:off x="500513" y="5757110"/>
            <a:ext cx="9019407" cy="790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/>
              <a:t>Disclaimer</a:t>
            </a:r>
            <a:r>
              <a:rPr lang="en-US" sz="2000" i="1" dirty="0"/>
              <a:t>: The views expressed in this presentation are those of the authors and do not necessarily reflect the views or policies of the U.S. Environmental Protection Agency.</a:t>
            </a:r>
            <a:endParaRPr lang="en-US" sz="2000" b="1" i="1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B8060A6-B42B-5D3E-CCC2-13BA8046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BD76D9-4E1D-89A8-79A2-C9AE9783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</a:t>
            </a:fld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E18244E4-1C48-AC5F-9BB5-DF41278C2A89}"/>
              </a:ext>
            </a:extLst>
          </p:cNvPr>
          <p:cNvSpPr/>
          <p:nvPr/>
        </p:nvSpPr>
        <p:spPr>
          <a:xfrm>
            <a:off x="0" y="6680200"/>
            <a:ext cx="677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AF04D1E4-A5CA-2116-695A-5C050A1550E8}"/>
              </a:ext>
            </a:extLst>
          </p:cNvPr>
          <p:cNvSpPr/>
          <p:nvPr/>
        </p:nvSpPr>
        <p:spPr>
          <a:xfrm>
            <a:off x="0" y="0"/>
            <a:ext cx="677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Los Angeles: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27" y="1335478"/>
            <a:ext cx="11945197" cy="4778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270330" y="3123933"/>
            <a:ext cx="6639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7895626" y="3128909"/>
            <a:ext cx="4933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236960" y="5583332"/>
            <a:ext cx="6400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7895627" y="5583332"/>
            <a:ext cx="70996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AEACCD-6C46-4AD9-4F42-52BB0E5A3F6D}"/>
              </a:ext>
            </a:extLst>
          </p:cNvPr>
          <p:cNvSpPr/>
          <p:nvPr/>
        </p:nvSpPr>
        <p:spPr>
          <a:xfrm>
            <a:off x="5993843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CB8844-BB6E-8860-B315-B6A9A661D823}"/>
              </a:ext>
            </a:extLst>
          </p:cNvPr>
          <p:cNvSpPr/>
          <p:nvPr/>
        </p:nvSpPr>
        <p:spPr>
          <a:xfrm>
            <a:off x="9602347" y="1349857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1F3932-45E1-031E-F672-C26294CB22B5}"/>
              </a:ext>
            </a:extLst>
          </p:cNvPr>
          <p:cNvSpPr/>
          <p:nvPr/>
        </p:nvSpPr>
        <p:spPr>
          <a:xfrm>
            <a:off x="5993844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0D8B4F-6D56-6278-41B4-7C8028D27B44}"/>
              </a:ext>
            </a:extLst>
          </p:cNvPr>
          <p:cNvSpPr/>
          <p:nvPr/>
        </p:nvSpPr>
        <p:spPr>
          <a:xfrm>
            <a:off x="9632164" y="380379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B">
            <a:extLst>
              <a:ext uri="{FF2B5EF4-FFF2-40B4-BE49-F238E27FC236}">
                <a16:creationId xmlns:a16="http://schemas.microsoft.com/office/drawing/2014/main" id="{3569DAB6-EC37-16B1-2051-7DAED993C3AF}"/>
              </a:ext>
            </a:extLst>
          </p:cNvPr>
          <p:cNvSpPr/>
          <p:nvPr/>
        </p:nvSpPr>
        <p:spPr>
          <a:xfrm>
            <a:off x="0" y="6680200"/>
            <a:ext cx="5418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T">
            <a:extLst>
              <a:ext uri="{FF2B5EF4-FFF2-40B4-BE49-F238E27FC236}">
                <a16:creationId xmlns:a16="http://schemas.microsoft.com/office/drawing/2014/main" id="{52B6FB55-EF0A-85D5-E1AD-476987BA198D}"/>
              </a:ext>
            </a:extLst>
          </p:cNvPr>
          <p:cNvSpPr/>
          <p:nvPr/>
        </p:nvSpPr>
        <p:spPr>
          <a:xfrm>
            <a:off x="0" y="0"/>
            <a:ext cx="5418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E92E0-58D1-7316-4CC6-9C6D0E75E4D0}"/>
              </a:ext>
            </a:extLst>
          </p:cNvPr>
          <p:cNvSpPr txBox="1"/>
          <p:nvPr/>
        </p:nvSpPr>
        <p:spPr>
          <a:xfrm>
            <a:off x="589938" y="3101080"/>
            <a:ext cx="8868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C5935-CD57-23D4-EDE7-9E9DA2872BAF}"/>
              </a:ext>
            </a:extLst>
          </p:cNvPr>
          <p:cNvSpPr txBox="1"/>
          <p:nvPr/>
        </p:nvSpPr>
        <p:spPr>
          <a:xfrm>
            <a:off x="536925" y="5622474"/>
            <a:ext cx="100584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A10496-58E8-AB3E-F5AD-F8BDD666091D}"/>
              </a:ext>
            </a:extLst>
          </p:cNvPr>
          <p:cNvSpPr/>
          <p:nvPr/>
        </p:nvSpPr>
        <p:spPr>
          <a:xfrm>
            <a:off x="2332153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619AE8-A95B-CBE0-E82F-7E91BAF18FB8}"/>
              </a:ext>
            </a:extLst>
          </p:cNvPr>
          <p:cNvSpPr/>
          <p:nvPr/>
        </p:nvSpPr>
        <p:spPr>
          <a:xfrm>
            <a:off x="2365807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45717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FE58C3E2-E9AD-E25E-DA38-FDA9330D0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2440" y="907214"/>
            <a:ext cx="10515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90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815115"/>
            <a:ext cx="693565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daylight from Jun 2023 to Sept 2023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dirty="0"/>
              <a:t>Correction w/ AN, PA and GOES: 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n=1.3M = 12 h/d * 30 d/m * 3.75m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154B86-5989-6B2D-C232-BC5C158E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2"/>
            <a:ext cx="4571998" cy="6857998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64E32167-1398-2166-C3CB-3C86DBA31B4E}"/>
              </a:ext>
            </a:extLst>
          </p:cNvPr>
          <p:cNvSpPr/>
          <p:nvPr/>
        </p:nvSpPr>
        <p:spPr>
          <a:xfrm>
            <a:off x="0" y="6680200"/>
            <a:ext cx="8128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5AABDA4F-B810-24DC-3AEF-D283449E8342}"/>
              </a:ext>
            </a:extLst>
          </p:cNvPr>
          <p:cNvSpPr/>
          <p:nvPr/>
        </p:nvSpPr>
        <p:spPr>
          <a:xfrm>
            <a:off x="0" y="0"/>
            <a:ext cx="8128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6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31368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353730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June-Sept 2023 (daylight hours; n</a:t>
            </a:r>
            <a:r>
              <a:rPr lang="en-US"/>
              <a:t>=1.3M</a:t>
            </a:r>
            <a:r>
              <a:rPr lang="en-US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2000" dirty="0"/>
              <a:t> is even better.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841F93C-AD26-7350-FE30-BFEE85DC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15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B248F6D7-EDF9-CFF9-6084-E39DD091EB6F}"/>
              </a:ext>
            </a:extLst>
          </p:cNvPr>
          <p:cNvSpPr/>
          <p:nvPr/>
        </p:nvSpPr>
        <p:spPr>
          <a:xfrm>
            <a:off x="5119777" y="5191963"/>
            <a:ext cx="374927" cy="334978"/>
          </a:xfrm>
          <a:prstGeom prst="smileyFac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B87B0FCD-7C48-1281-2DC6-EEA0EBC8131E}"/>
              </a:ext>
            </a:extLst>
          </p:cNvPr>
          <p:cNvSpPr/>
          <p:nvPr/>
        </p:nvSpPr>
        <p:spPr>
          <a:xfrm>
            <a:off x="0" y="6680200"/>
            <a:ext cx="8805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5C737130-9884-9DC1-8A0D-42AD675A1286}"/>
              </a:ext>
            </a:extLst>
          </p:cNvPr>
          <p:cNvSpPr/>
          <p:nvPr/>
        </p:nvSpPr>
        <p:spPr>
          <a:xfrm>
            <a:off x="0" y="0"/>
            <a:ext cx="8805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18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73406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996378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 2021-June 2022 (All hours; n=8M)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the story more complex? When does one fail and the other succeeds?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841F93C-AD26-7350-FE30-BFEE85DC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16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D8822C99-858F-E274-5A62-9D0C3BA82A2E}"/>
              </a:ext>
            </a:extLst>
          </p:cNvPr>
          <p:cNvSpPr/>
          <p:nvPr/>
        </p:nvSpPr>
        <p:spPr>
          <a:xfrm>
            <a:off x="0" y="6680200"/>
            <a:ext cx="10160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T">
            <a:extLst>
              <a:ext uri="{FF2B5EF4-FFF2-40B4-BE49-F238E27FC236}">
                <a16:creationId xmlns:a16="http://schemas.microsoft.com/office/drawing/2014/main" id="{53B4B399-C01F-3FCC-62A1-7D2A5A6F641D}"/>
              </a:ext>
            </a:extLst>
          </p:cNvPr>
          <p:cNvSpPr/>
          <p:nvPr/>
        </p:nvSpPr>
        <p:spPr>
          <a:xfrm>
            <a:off x="0" y="0"/>
            <a:ext cx="10160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E2C174-50CC-FD7F-8918-A314617C6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" b="2054"/>
          <a:stretch/>
        </p:blipFill>
        <p:spPr>
          <a:xfrm>
            <a:off x="4243180" y="447636"/>
            <a:ext cx="7778356" cy="559410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97388" cy="1600200"/>
          </a:xfrm>
        </p:spPr>
        <p:txBody>
          <a:bodyPr/>
          <a:lstStyle/>
          <a:p>
            <a:r>
              <a:rPr lang="en-US" dirty="0"/>
              <a:t>Leave-1-out Validation: National Average of Predictions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392881" cy="381158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This figure summarizes the concentration </a:t>
            </a:r>
            <a:r>
              <a:rPr lang="en-US" sz="2000" kern="0" dirty="0">
                <a:solidFill>
                  <a:prstClr val="black"/>
                </a:solidFill>
              </a:rPr>
              <a:t>of PM2.5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over the months of the year by method.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All</a:t>
            </a:r>
            <a:r>
              <a:rPr lang="en-US" sz="2000" kern="0" dirty="0">
                <a:solidFill>
                  <a:prstClr val="black"/>
                </a:solidFill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methods peak during the fire season with the NAQFC peaking during July.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</a:rPr>
              <a:t>Whereas the observations and other methods all peak during August.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782F072-42F4-1827-F6F8-7F5B1C7A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3C3965C-1231-D86D-3B8B-145E8821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17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F7566229-6336-D517-031E-199E71194ECA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A34683E6-F6BF-2491-0DD0-36E9559E662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69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EDEAD-D5D0-6EE3-C7E0-D40F0711CDF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456" y="491140"/>
            <a:ext cx="7781544" cy="5596128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/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1250"/>
            <a:ext cx="3604196" cy="3955542"/>
          </a:xfrm>
        </p:spPr>
        <p:txBody>
          <a:bodyPr>
            <a:norm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Incorporating PA improves the correlation </a:t>
            </a:r>
            <a:r>
              <a:rPr lang="en-US" sz="1800" kern="0" dirty="0">
                <a:solidFill>
                  <a:prstClr val="black"/>
                </a:solidFill>
              </a:rPr>
              <a:t>especially during the fire season.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has lowest  correlation overall.</a:t>
            </a:r>
            <a:endParaRPr lang="en-US" sz="1600" kern="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aVNA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E56FF4-4C8C-C834-A2A6-B209A6AF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18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B7E10222-49DE-C4C8-4441-FE157F45E62F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76F52293-C943-26E1-4D91-BC4E8FCC2BA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3211B5-0A13-F68F-DF6C-716BF9C86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9432" y="945769"/>
            <a:ext cx="7592568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E56FF4-4C8C-C834-A2A6-B209A6AF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19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57B0015-911B-C31C-7343-07C9D3E47089}"/>
              </a:ext>
            </a:extLst>
          </p:cNvPr>
          <p:cNvSpPr txBox="1">
            <a:spLocks/>
          </p:cNvSpPr>
          <p:nvPr/>
        </p:nvSpPr>
        <p:spPr>
          <a:xfrm>
            <a:off x="839788" y="2381250"/>
            <a:ext cx="3604196" cy="3955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Incorporating PA improves the correlation especially during the fire season.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aVNA(AN) has lowest  correlation overall.</a:t>
            </a:r>
            <a:endParaRPr lang="en-US" kern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  <a:endParaRPr lang="en-US" sz="1800" kern="0" dirty="0">
              <a:solidFill>
                <a:prstClr val="black"/>
              </a:solidFill>
            </a:endParaRPr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9FC72A7E-F160-229A-5C34-D48AF2441673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FF707BA7-78E6-D3AA-82B9-9C24F80DA6A6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6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D8D9-5776-0E70-919B-57EDDF1A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A1AED-CD03-F981-6837-082CE913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" y="1825625"/>
            <a:ext cx="602815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AirNow communicates air quality in real time</a:t>
            </a:r>
          </a:p>
          <a:p>
            <a:pPr lvl="1"/>
            <a:r>
              <a:rPr lang="en-US" dirty="0"/>
              <a:t>Millions of visitors per day during fire seasons</a:t>
            </a:r>
          </a:p>
          <a:p>
            <a:pPr lvl="1"/>
            <a:r>
              <a:rPr lang="en-US" dirty="0"/>
              <a:t>Simple distance (d</a:t>
            </a:r>
            <a:r>
              <a:rPr lang="en-US" baseline="30000" dirty="0"/>
              <a:t>-5</a:t>
            </a:r>
            <a:r>
              <a:rPr lang="en-US" dirty="0"/>
              <a:t>) contours monitors only</a:t>
            </a:r>
          </a:p>
          <a:p>
            <a:r>
              <a:rPr lang="en-US" dirty="0"/>
              <a:t>4x more PurpleAir sensors than monitors</a:t>
            </a:r>
          </a:p>
          <a:p>
            <a:pPr lvl="1"/>
            <a:r>
              <a:rPr lang="en-US" dirty="0"/>
              <a:t>Increased the spatial coverage of monitored particulate matter.</a:t>
            </a:r>
          </a:p>
          <a:p>
            <a:pPr lvl="1"/>
            <a:r>
              <a:rPr lang="en-US" dirty="0"/>
              <a:t>Spoiler alert: sensor data improves predictions.</a:t>
            </a:r>
          </a:p>
          <a:p>
            <a:r>
              <a:rPr lang="en-US" dirty="0"/>
              <a:t>Near-real-time satellite observations</a:t>
            </a:r>
          </a:p>
          <a:p>
            <a:pPr lvl="1"/>
            <a:r>
              <a:rPr lang="en-US" dirty="0"/>
              <a:t>Recent development by NOAA/NESDIS/STAR</a:t>
            </a:r>
          </a:p>
          <a:p>
            <a:pPr lvl="1"/>
            <a:r>
              <a:rPr lang="en-US" dirty="0"/>
              <a:t>NASA HAQAST project connecting AirNow to NOAA geostationary satellite data</a:t>
            </a:r>
          </a:p>
          <a:p>
            <a:r>
              <a:rPr lang="en-US" dirty="0"/>
              <a:t>What about fusing AirNow, PurpleAir and satellites?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656AE-1EAB-0892-0D9B-2E7D5410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81" y="3850005"/>
            <a:ext cx="5274751" cy="2642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B828F-32EF-32DE-FAEE-90B5258070B4}"/>
              </a:ext>
            </a:extLst>
          </p:cNvPr>
          <p:cNvSpPr txBox="1"/>
          <p:nvPr/>
        </p:nvSpPr>
        <p:spPr>
          <a:xfrm>
            <a:off x="8496300" y="6123543"/>
            <a:ext cx="186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2023-06-14 11:53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E674FEC-BDAC-57EA-0BDF-A0E262FF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D302F5-DF63-2CBE-15B9-0A3A2BB9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38BE1-0BE2-9FD5-BC05-35AC04FA767F}"/>
              </a:ext>
            </a:extLst>
          </p:cNvPr>
          <p:cNvSpPr txBox="1"/>
          <p:nvPr/>
        </p:nvSpPr>
        <p:spPr>
          <a:xfrm>
            <a:off x="7115175" y="512473"/>
            <a:ext cx="4507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 Day in AirNow and Aerosol Watch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F44775-205B-A757-A4BF-19D4612DEF1E}"/>
              </a:ext>
            </a:extLst>
          </p:cNvPr>
          <p:cNvSpPr/>
          <p:nvPr/>
        </p:nvSpPr>
        <p:spPr>
          <a:xfrm>
            <a:off x="6438900" y="230188"/>
            <a:ext cx="5676900" cy="649128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EAF13F-DB77-B76B-3504-617AEA710E0B}"/>
              </a:ext>
            </a:extLst>
          </p:cNvPr>
          <p:cNvCxnSpPr/>
          <p:nvPr/>
        </p:nvCxnSpPr>
        <p:spPr>
          <a:xfrm flipV="1">
            <a:off x="6600825" y="3543300"/>
            <a:ext cx="0" cy="2143125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F6B44DF8-8750-2258-EFFC-5D60DA254F8A}"/>
              </a:ext>
            </a:extLst>
          </p:cNvPr>
          <p:cNvSpPr/>
          <p:nvPr/>
        </p:nvSpPr>
        <p:spPr>
          <a:xfrm>
            <a:off x="7143750" y="6005830"/>
            <a:ext cx="2133600" cy="793750"/>
          </a:xfrm>
          <a:prstGeom prst="borderCallout2">
            <a:avLst>
              <a:gd name="adj1" fmla="val 42394"/>
              <a:gd name="adj2" fmla="val -2874"/>
              <a:gd name="adj3" fmla="val -34296"/>
              <a:gd name="adj4" fmla="val -25079"/>
              <a:gd name="adj5" fmla="val -71706"/>
              <a:gd name="adj6" fmla="val 62695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Yellow in between green monitors must be from fusion.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BE23F2B6-ADC3-A58D-FEE8-214232C3FC33}"/>
              </a:ext>
            </a:extLst>
          </p:cNvPr>
          <p:cNvSpPr/>
          <p:nvPr/>
        </p:nvSpPr>
        <p:spPr>
          <a:xfrm>
            <a:off x="0" y="6680200"/>
            <a:ext cx="1354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EE628CA6-9A0B-51F5-1222-9D2FFED2AEB2}"/>
              </a:ext>
            </a:extLst>
          </p:cNvPr>
          <p:cNvSpPr/>
          <p:nvPr/>
        </p:nvSpPr>
        <p:spPr>
          <a:xfrm>
            <a:off x="0" y="0"/>
            <a:ext cx="1354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896A45-445E-E9C8-1DD9-65447BED5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8884" y="3916720"/>
            <a:ext cx="5318680" cy="2880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3DED5B-3CB8-EB1C-7195-826BD8AA2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969" y="906526"/>
            <a:ext cx="5382021" cy="2941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90077E-C10E-05A5-D7F4-E71F07FBC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681" y="2877333"/>
            <a:ext cx="1412337" cy="80246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1E78B7-609D-18F2-E209-AC435DDA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543" y="3965809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5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7084CB-1334-4284-60D8-CC28DB0EE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984" y="935259"/>
            <a:ext cx="7872985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A172D0A-E55C-126E-0409-558F2F68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20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oIDW</a:t>
            </a:r>
            <a:r>
              <a:rPr lang="en-US" sz="1800" kern="0" dirty="0">
                <a:solidFill>
                  <a:prstClr val="black"/>
                </a:solidFill>
              </a:rPr>
              <a:t> and </a:t>
            </a: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have the most consistent bias.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(AN,PA) has highest bias at night but is still quite good.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Currently, we use a single bias correction for </a:t>
            </a:r>
            <a:r>
              <a:rPr lang="en-US" sz="1600" kern="0" dirty="0" err="1">
                <a:solidFill>
                  <a:prstClr val="black"/>
                </a:solidFill>
              </a:rPr>
              <a:t>PurpleAir</a:t>
            </a:r>
            <a:r>
              <a:rPr lang="en-US" sz="1600" kern="0" dirty="0">
                <a:solidFill>
                  <a:prstClr val="black"/>
                </a:solidFill>
              </a:rPr>
              <a:t>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Humidity varies with time of day and may need more complex correction.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Also, FEM technologies are evaluated most strictly for daily average concentration.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8C58FB4D-6C19-DE92-9899-08B41FCE32EE}"/>
              </a:ext>
            </a:extLst>
          </p:cNvPr>
          <p:cNvSpPr/>
          <p:nvPr/>
        </p:nvSpPr>
        <p:spPr>
          <a:xfrm>
            <a:off x="0" y="6680200"/>
            <a:ext cx="10837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684F8FCC-F2BB-6654-B7AF-81AE82CB9768}"/>
              </a:ext>
            </a:extLst>
          </p:cNvPr>
          <p:cNvSpPr/>
          <p:nvPr/>
        </p:nvSpPr>
        <p:spPr>
          <a:xfrm>
            <a:off x="0" y="0"/>
            <a:ext cx="10837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73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7368D-C194-2193-F9A7-164A16D2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B6AEB-E34E-89EA-E24B-AF912899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47779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AirNow needs an updated interpolation method.</a:t>
            </a:r>
          </a:p>
          <a:p>
            <a:pPr lvl="1"/>
            <a:r>
              <a:rPr lang="en-US" dirty="0"/>
              <a:t>EPA has long used models and statistical fusion to fill gaps with regulatory but has not incorporated these methods into AirNow.</a:t>
            </a:r>
          </a:p>
          <a:p>
            <a:pPr lvl="1"/>
            <a:r>
              <a:rPr lang="en-US" dirty="0"/>
              <a:t>Schulte et al. demonstrated including models and PurpleAir improved on simple interpolations and applied it in an AirNow-like system.</a:t>
            </a:r>
          </a:p>
          <a:p>
            <a:pPr lvl="1"/>
            <a:r>
              <a:rPr lang="en-US" dirty="0"/>
              <a:t>HAQAST Tiger Team evaluated GOES PM25 for real-time-applications.</a:t>
            </a:r>
          </a:p>
          <a:p>
            <a:r>
              <a:rPr lang="en-US" dirty="0"/>
              <a:t>Fusion with PurpleAir is ready.</a:t>
            </a:r>
          </a:p>
          <a:p>
            <a:pPr lvl="1"/>
            <a:r>
              <a:rPr lang="en-US" dirty="0"/>
              <a:t>Discontinuities are less stark because datasets are more spatially consistent.</a:t>
            </a:r>
          </a:p>
          <a:p>
            <a:pPr lvl="1"/>
            <a:r>
              <a:rPr lang="en-US" dirty="0"/>
              <a:t>Value of PurpleAir is obvious because they are dense near monitors.</a:t>
            </a:r>
          </a:p>
          <a:p>
            <a:r>
              <a:rPr lang="en-US" dirty="0"/>
              <a:t>Fusion with GOES PM25 ongoing work</a:t>
            </a:r>
          </a:p>
          <a:p>
            <a:pPr lvl="1"/>
            <a:r>
              <a:rPr lang="en-US" dirty="0"/>
              <a:t>HAQAST Tiger Team 2021 (Gupta) – now 2023 (Yang Liu)</a:t>
            </a:r>
          </a:p>
          <a:p>
            <a:pPr lvl="1"/>
            <a:r>
              <a:rPr lang="en-US" dirty="0"/>
              <a:t>Conceptually, the satellite value is highest away from monitors and sensors… making it hard to evaluate</a:t>
            </a:r>
          </a:p>
          <a:p>
            <a:pPr lvl="1"/>
            <a:r>
              <a:rPr lang="en-US" dirty="0"/>
              <a:t>~5% of monitors are further than 30km from their nearest withheld monitor…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CBBAA8A-CDB0-DA5E-4156-9F75A7AD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F6B3B8-B65C-63E5-ADE0-65386ABC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21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DB3EF5EA-DA28-9F6C-30AE-01B56FE633DF}"/>
              </a:ext>
            </a:extLst>
          </p:cNvPr>
          <p:cNvSpPr/>
          <p:nvPr/>
        </p:nvSpPr>
        <p:spPr>
          <a:xfrm>
            <a:off x="0" y="6680200"/>
            <a:ext cx="11514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63E4241E-3547-D91B-8DFD-20DCBA859699}"/>
              </a:ext>
            </a:extLst>
          </p:cNvPr>
          <p:cNvSpPr/>
          <p:nvPr/>
        </p:nvSpPr>
        <p:spPr>
          <a:xfrm>
            <a:off x="0" y="0"/>
            <a:ext cx="11514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3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749A49F7-F7ED-21C3-EB45-7BF8066A5A5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CEF1BBDB-1210-5A5F-0B43-66629D9A6E9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3C18AF-94A2-D234-4A25-5B49B7D7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</p:spTree>
    <p:extLst>
      <p:ext uri="{BB962C8B-B14F-4D97-AF65-F5344CB8AC3E}">
        <p14:creationId xmlns:p14="http://schemas.microsoft.com/office/powerpoint/2010/main" val="3719165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749A49F7-F7ED-21C3-EB45-7BF8066A5A5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CEF1BBDB-1210-5A5F-0B43-66629D9A6E9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3C18AF-94A2-D234-4A25-5B49B7D7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</p:spTree>
    <p:extLst>
      <p:ext uri="{BB962C8B-B14F-4D97-AF65-F5344CB8AC3E}">
        <p14:creationId xmlns:p14="http://schemas.microsoft.com/office/powerpoint/2010/main" val="358332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815115"/>
            <a:ext cx="698866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hourly data from Jun 2021 to Jun 2022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strike="sngStrike" dirty="0"/>
              <a:t>Correction w/ AN, PA and GOES: </a:t>
            </a:r>
            <a:r>
              <a:rPr lang="en-US" strike="sngStrike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strike="sngStrike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n=8M = 8760 h/y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154B86-5989-6B2D-C232-BC5C158E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6605"/>
            <a:ext cx="4571999" cy="6857998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DB2048D9-0C11-2B32-9182-9F7CFBD0E6AF}"/>
              </a:ext>
            </a:extLst>
          </p:cNvPr>
          <p:cNvSpPr/>
          <p:nvPr/>
        </p:nvSpPr>
        <p:spPr>
          <a:xfrm>
            <a:off x="0" y="6680200"/>
            <a:ext cx="9482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E9A87780-5907-389B-41A7-0FDD3DFE2871}"/>
              </a:ext>
            </a:extLst>
          </p:cNvPr>
          <p:cNvSpPr/>
          <p:nvPr/>
        </p:nvSpPr>
        <p:spPr>
          <a:xfrm>
            <a:off x="0" y="0"/>
            <a:ext cx="9482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98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948C-CC2C-F72B-F43B-2905312F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Fires are challenge</a:t>
            </a:r>
            <a:br>
              <a:rPr lang="en-US" dirty="0"/>
            </a:br>
            <a:r>
              <a:rPr lang="en-US" dirty="0"/>
              <a:t>any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A4AC0-2088-807E-E23C-488C5493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633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IDW miss fires between stations.</a:t>
            </a:r>
          </a:p>
          <a:p>
            <a:r>
              <a:rPr lang="en-US" dirty="0"/>
              <a:t>NAQFC had “persistent” fire emissions.</a:t>
            </a:r>
          </a:p>
          <a:p>
            <a:pPr lvl="1"/>
            <a:r>
              <a:rPr lang="en-US" dirty="0"/>
              <a:t>A fire continues to emit until it is observed to have stopped.</a:t>
            </a:r>
          </a:p>
          <a:p>
            <a:pPr lvl="1"/>
            <a:r>
              <a:rPr lang="en-US" dirty="0"/>
              <a:t>Not great at fires in the first place.</a:t>
            </a:r>
          </a:p>
          <a:p>
            <a:r>
              <a:rPr lang="en-US" dirty="0"/>
              <a:t>Satellite imagery shows some smoke over high biased reasons.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FAF93-7249-EDCA-3C33-E98E8B118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537" y="2026351"/>
            <a:ext cx="7319650" cy="4598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A2029-30D8-FCC8-76AC-6D408F93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01" y="167309"/>
            <a:ext cx="6696583" cy="18630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1D538A3-06F3-E396-1448-4EC107B9E2BF}"/>
              </a:ext>
            </a:extLst>
          </p:cNvPr>
          <p:cNvSpPr/>
          <p:nvPr/>
        </p:nvSpPr>
        <p:spPr>
          <a:xfrm>
            <a:off x="8567928" y="2258568"/>
            <a:ext cx="832104" cy="630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380B2B-93D6-A475-83D9-656A478C8778}"/>
              </a:ext>
            </a:extLst>
          </p:cNvPr>
          <p:cNvSpPr/>
          <p:nvPr/>
        </p:nvSpPr>
        <p:spPr>
          <a:xfrm>
            <a:off x="5600121" y="2798064"/>
            <a:ext cx="832104" cy="630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29B43E2-FCAB-E576-7B92-662D9ACC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C7E559D-6B2D-EC70-5FA3-AE6C68A00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25</a:t>
            </a:fld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D941A738-6F82-032E-8F32-C7DBA4674EA3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F2EF1FA3-BE3A-E495-D518-8A1CE3F1B0BB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52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 National-scale Approaches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0F466F4-5793-B7EA-E71E-4B62364EB8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723153"/>
          <a:ext cx="8881872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312">
                  <a:extLst>
                    <a:ext uri="{9D8B030D-6E8A-4147-A177-3AD203B41FA5}">
                      <a16:colId xmlns:a16="http://schemas.microsoft.com/office/drawing/2014/main" val="3811907279"/>
                    </a:ext>
                  </a:extLst>
                </a:gridCol>
                <a:gridCol w="2424473">
                  <a:extLst>
                    <a:ext uri="{9D8B030D-6E8A-4147-A177-3AD203B41FA5}">
                      <a16:colId xmlns:a16="http://schemas.microsoft.com/office/drawing/2014/main" val="2840257805"/>
                    </a:ext>
                  </a:extLst>
                </a:gridCol>
                <a:gridCol w="3199087">
                  <a:extLst>
                    <a:ext uri="{9D8B030D-6E8A-4147-A177-3AD203B41FA5}">
                      <a16:colId xmlns:a16="http://schemas.microsoft.com/office/drawing/2014/main" val="568664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Equation and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90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IDW = sum(O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 x </a:t>
                      </a:r>
                      <a:r>
                        <a:rPr lang="en-US" dirty="0" err="1"/>
                        <a:t>w</a:t>
                      </a:r>
                      <a:r>
                        <a:rPr lang="en-US" baseline="-25000" dirty="0" err="1"/>
                        <a:t>n</a:t>
                      </a:r>
                      <a:r>
                        <a:rPr lang="en-US" dirty="0"/>
                        <a:t>)</a:t>
                      </a:r>
                    </a:p>
                    <a:p>
                      <a:r>
                        <a:rPr lang="en-US" dirty="0"/>
                        <a:t>  - AirNow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Super Fast and Easy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Equals monitor!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 causal mechanism.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723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Downscaler = f(M, O, 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- REA and CDC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Rigor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Confidence intervals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Too slow for this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16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eVNA = M x sum(O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 / M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 x </a:t>
                      </a:r>
                      <a:r>
                        <a:rPr lang="en-US" dirty="0" err="1"/>
                        <a:t>w</a:t>
                      </a:r>
                      <a:r>
                        <a:rPr lang="en-US" baseline="-25000" dirty="0" err="1"/>
                        <a:t>n</a:t>
                      </a:r>
                      <a:r>
                        <a:rPr lang="en-US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- SIPs and 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Equals monitor!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Requires model*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Ratio can become unstable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90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aVNA = M - sum((M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 - O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) x </a:t>
                      </a:r>
                      <a:r>
                        <a:rPr lang="en-US" dirty="0" err="1"/>
                        <a:t>w</a:t>
                      </a:r>
                      <a:r>
                        <a:rPr lang="en-US" baseline="-25000" dirty="0" err="1"/>
                        <a:t>n</a:t>
                      </a:r>
                      <a:r>
                        <a:rPr lang="en-US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- </a:t>
                      </a:r>
                      <a:r>
                        <a:rPr lang="en-US" b="1" i="1" dirty="0"/>
                        <a:t>new</a:t>
                      </a:r>
                      <a:r>
                        <a:rPr lang="en-US" dirty="0"/>
                        <a:t>, like Residual Kriging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Fast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Equals monitor!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Require model*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Can result in negative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3270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8528F8-B165-7E89-D086-F0AC3E4C5B31}"/>
              </a:ext>
            </a:extLst>
          </p:cNvPr>
          <p:cNvSpPr txBox="1"/>
          <p:nvPr/>
        </p:nvSpPr>
        <p:spPr>
          <a:xfrm>
            <a:off x="838200" y="6093449"/>
            <a:ext cx="10143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• n = neighbors (AirNow=10-nearest; Otherwise=Voronoi)    •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  = </a:t>
            </a:r>
            <a:r>
              <a:rPr lang="en-US" dirty="0" err="1"/>
              <a:t>d</a:t>
            </a:r>
            <a:r>
              <a:rPr lang="en-US" baseline="-25000" dirty="0" err="1"/>
              <a:t>n</a:t>
            </a:r>
            <a:r>
              <a:rPr lang="en-US" baseline="30000" dirty="0" err="1"/>
              <a:t>p</a:t>
            </a:r>
            <a:r>
              <a:rPr lang="en-US" dirty="0"/>
              <a:t> / sum(</a:t>
            </a:r>
            <a:r>
              <a:rPr lang="en-US" dirty="0" err="1"/>
              <a:t>d</a:t>
            </a:r>
            <a:r>
              <a:rPr lang="en-US" baseline="-25000" dirty="0" err="1"/>
              <a:t>n</a:t>
            </a:r>
            <a:r>
              <a:rPr lang="en-US" baseline="30000" dirty="0" err="1"/>
              <a:t>p</a:t>
            </a:r>
            <a:r>
              <a:rPr lang="en-US" dirty="0"/>
              <a:t>) : p = -2 or -5 in AirNow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624FC6-8804-82E0-7E00-6342B6734DD3}"/>
              </a:ext>
            </a:extLst>
          </p:cNvPr>
          <p:cNvSpPr txBox="1">
            <a:spLocks/>
          </p:cNvSpPr>
          <p:nvPr/>
        </p:nvSpPr>
        <p:spPr>
          <a:xfrm>
            <a:off x="838200" y="1439190"/>
            <a:ext cx="10515600" cy="1283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AirNow application at the national scale requires a speed, accuracy, and simplicity</a:t>
            </a:r>
          </a:p>
          <a:p>
            <a:r>
              <a:rPr lang="en-US" dirty="0"/>
              <a:t>EPA has several techniques like residual kriging used by South Coast’s.</a:t>
            </a:r>
          </a:p>
          <a:p>
            <a:pPr lvl="1"/>
            <a:r>
              <a:rPr lang="en-US" dirty="0"/>
              <a:t>Voronoi Neighbor Averaging (VNA), Extended VNA (eVNA)</a:t>
            </a:r>
          </a:p>
          <a:p>
            <a:pPr lvl="1"/>
            <a:r>
              <a:rPr lang="en-US" dirty="0"/>
              <a:t>Today, there will be a focus on a variation of eVNA that is additive VNA (aVNA)</a:t>
            </a:r>
          </a:p>
        </p:txBody>
      </p:sp>
      <p:grpSp>
        <p:nvGrpSpPr>
          <p:cNvPr id="8" name="Group 7" descr="eNVA method">
            <a:extLst>
              <a:ext uri="{FF2B5EF4-FFF2-40B4-BE49-F238E27FC236}">
                <a16:creationId xmlns:a16="http://schemas.microsoft.com/office/drawing/2014/main" id="{F7308E93-8993-5EC5-4392-BCD3154198CB}"/>
              </a:ext>
            </a:extLst>
          </p:cNvPr>
          <p:cNvGrpSpPr/>
          <p:nvPr/>
        </p:nvGrpSpPr>
        <p:grpSpPr>
          <a:xfrm>
            <a:off x="9951720" y="3770093"/>
            <a:ext cx="1752600" cy="2161366"/>
            <a:chOff x="8884920" y="3420338"/>
            <a:chExt cx="1752600" cy="2161366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E0FB23C5-9F77-9E14-7CC1-772A259F7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68798" y="3420338"/>
              <a:ext cx="1569660" cy="1861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D0002EBB-82C9-5C79-535E-305C716E3CDD}"/>
                </a:ext>
              </a:extLst>
            </p:cNvPr>
            <p:cNvSpPr/>
            <p:nvPr/>
          </p:nvSpPr>
          <p:spPr>
            <a:xfrm>
              <a:off x="9570720" y="4114800"/>
              <a:ext cx="182880" cy="182880"/>
            </a:xfrm>
            <a:prstGeom prst="hexagon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8B8F81A-C31E-FC4D-9219-5130EC1F9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67800" y="4757928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C8530B9-D5C4-C4BB-4377-097812AC85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48800" y="4605528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7373CEF-D9E5-D62E-11E2-721F81331D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5080" y="4681728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833F8FF-0CF4-B143-6DF2-EF3228B359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6400" y="4148328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A5CDD82-78E6-2ED0-005C-1ECFD8AC0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84080" y="3733800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BC3F5C5F-6755-60B6-921B-0355473D62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2680" y="4148328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B006D3E-DF4B-580B-4F5D-42BCB0378A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2680" y="3505200"/>
              <a:ext cx="198120" cy="118872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60C5A472-A18A-395C-E89C-0B61CB310B14}"/>
                </a:ext>
              </a:extLst>
            </p:cNvPr>
            <p:cNvSpPr/>
            <p:nvPr/>
          </p:nvSpPr>
          <p:spPr>
            <a:xfrm>
              <a:off x="9113520" y="4953000"/>
              <a:ext cx="182880" cy="155448"/>
            </a:xfrm>
            <a:prstGeom prst="hexagon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7FB238A-EB51-F98D-3624-BD77783B85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7998" y="5105402"/>
              <a:ext cx="168402" cy="101041"/>
            </a:xfrm>
            <a:prstGeom prst="triangle">
              <a:avLst/>
            </a:prstGeom>
            <a:solidFill>
              <a:srgbClr val="00CC9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FF920EA-D0BF-E029-C9C3-5C805ABD1C49}"/>
                </a:ext>
              </a:extLst>
            </p:cNvPr>
            <p:cNvSpPr/>
            <p:nvPr/>
          </p:nvSpPr>
          <p:spPr>
            <a:xfrm>
              <a:off x="9067800" y="4953000"/>
              <a:ext cx="914400" cy="32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A9F4E8-0560-3822-EF47-10E373B5FE5A}"/>
                </a:ext>
              </a:extLst>
            </p:cNvPr>
            <p:cNvSpPr txBox="1"/>
            <p:nvPr/>
          </p:nvSpPr>
          <p:spPr>
            <a:xfrm>
              <a:off x="8884920" y="5366260"/>
              <a:ext cx="1752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</a:rPr>
                <a:t>Figure courtesy of: Brian </a:t>
              </a:r>
              <a:r>
                <a:rPr lang="en-US" sz="800" dirty="0" err="1">
                  <a:solidFill>
                    <a:prstClr val="black"/>
                  </a:solidFill>
                </a:rPr>
                <a:t>Timin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3EBC6B7-98F1-8682-5460-92243C1FE1D1}"/>
              </a:ext>
            </a:extLst>
          </p:cNvPr>
          <p:cNvSpPr txBox="1"/>
          <p:nvPr/>
        </p:nvSpPr>
        <p:spPr>
          <a:xfrm>
            <a:off x="838200" y="5718321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*Our NOAA colleagues make hourly forecasts twice a day!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143D5D-5789-0276-6C88-97B2E6F86518}"/>
              </a:ext>
            </a:extLst>
          </p:cNvPr>
          <p:cNvSpPr/>
          <p:nvPr/>
        </p:nvSpPr>
        <p:spPr>
          <a:xfrm>
            <a:off x="838200" y="4381500"/>
            <a:ext cx="8881872" cy="12412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2023-07-20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26</a:t>
            </a:fld>
            <a:endParaRPr lang="en-US"/>
          </a:p>
        </p:txBody>
      </p:sp>
      <p:sp>
        <p:nvSpPr>
          <p:cNvPr id="12" name="PB">
            <a:extLst>
              <a:ext uri="{FF2B5EF4-FFF2-40B4-BE49-F238E27FC236}">
                <a16:creationId xmlns:a16="http://schemas.microsoft.com/office/drawing/2014/main" id="{E9BE0B02-77CA-BAA4-AF4E-4EC2B13CEF51}"/>
              </a:ext>
            </a:extLst>
          </p:cNvPr>
          <p:cNvSpPr/>
          <p:nvPr/>
        </p:nvSpPr>
        <p:spPr>
          <a:xfrm>
            <a:off x="0" y="6680200"/>
            <a:ext cx="221672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T">
            <a:extLst>
              <a:ext uri="{FF2B5EF4-FFF2-40B4-BE49-F238E27FC236}">
                <a16:creationId xmlns:a16="http://schemas.microsoft.com/office/drawing/2014/main" id="{1376A0FD-EA7E-7573-9D17-22D3AEDA28A6}"/>
              </a:ext>
            </a:extLst>
          </p:cNvPr>
          <p:cNvSpPr/>
          <p:nvPr/>
        </p:nvSpPr>
        <p:spPr>
          <a:xfrm>
            <a:off x="0" y="0"/>
            <a:ext cx="221672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3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252EF-2E70-D0CF-BE77-A7F62B89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weighting figure.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E959-209F-68ED-883D-5AECDA013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068E8-3537-A205-7F79-8B17C0BB7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E344-321A-EE5B-1E4F-86CEB4D1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0BBE8-2DEC-8860-C2E4-A570B3D9E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r="7481"/>
          <a:stretch/>
        </p:blipFill>
        <p:spPr>
          <a:xfrm>
            <a:off x="295613" y="2574758"/>
            <a:ext cx="11853509" cy="3116179"/>
          </a:xfrm>
          <a:prstGeom prst="rect">
            <a:avLst/>
          </a:prstGeom>
        </p:spPr>
      </p:pic>
      <p:sp>
        <p:nvSpPr>
          <p:cNvPr id="6" name="PB">
            <a:extLst>
              <a:ext uri="{FF2B5EF4-FFF2-40B4-BE49-F238E27FC236}">
                <a16:creationId xmlns:a16="http://schemas.microsoft.com/office/drawing/2014/main" id="{1FA68555-0B72-BDFD-3305-B6675B6675B8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551F8CF-4A08-A6F4-5AA7-3377C96938E8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60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2368-C643-D1F1-410E-267E9BA7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Ensemble Weighting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2A84-898D-65A0-8015-91614022F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We need a method to synthesize the products:</a:t>
            </a:r>
          </a:p>
          <a:p>
            <a:pPr lvl="1"/>
            <a:r>
              <a:rPr lang="en-US" dirty="0"/>
              <a:t>At this point, we have a potential of 4 fusion products</a:t>
            </a:r>
          </a:p>
          <a:p>
            <a:pPr lvl="1"/>
            <a:r>
              <a:rPr lang="en-US" dirty="0"/>
              <a:t>2 bias correction methods (aVNA, eVNA), 2 data sources (AirNow, PurpleAir)</a:t>
            </a:r>
          </a:p>
          <a:p>
            <a:r>
              <a:rPr lang="en-US" dirty="0"/>
              <a:t>Geographically Varying Weights (GVW)</a:t>
            </a:r>
          </a:p>
          <a:p>
            <a:pPr lvl="1"/>
            <a:r>
              <a:rPr lang="en-US" dirty="0"/>
              <a:t>Similar to </a:t>
            </a:r>
            <a:r>
              <a:rPr lang="en-US" dirty="0" err="1"/>
              <a:t>Requia</a:t>
            </a:r>
            <a:r>
              <a:rPr lang="en-US" dirty="0"/>
              <a:t>[1], but implemented like Skipper[2]</a:t>
            </a:r>
          </a:p>
          <a:p>
            <a:pPr lvl="1"/>
            <a:r>
              <a:rPr lang="en-US" dirty="0" err="1"/>
              <a:t>Y</a:t>
            </a:r>
            <a:r>
              <a:rPr lang="en-US" baseline="-25000" dirty="0" err="1"/>
              <a:t>fused</a:t>
            </a:r>
            <a:r>
              <a:rPr lang="en-US" dirty="0"/>
              <a:t> = </a:t>
            </a:r>
            <a:r>
              <a:rPr lang="el-GR" dirty="0"/>
              <a:t>Σ</a:t>
            </a:r>
            <a:r>
              <a:rPr lang="en-US" baseline="-25000" dirty="0" err="1"/>
              <a:t>i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                </a:t>
            </a:r>
            <a:r>
              <a:rPr lang="en-US" sz="1400" dirty="0"/>
              <a:t>●</a:t>
            </a:r>
            <a:r>
              <a:rPr lang="en-US" dirty="0"/>
              <a:t> 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c</a:t>
            </a:r>
            <a:r>
              <a:rPr lang="en-US" baseline="-25000" dirty="0"/>
              <a:t>i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i,0</a:t>
            </a:r>
            <a:r>
              <a:rPr lang="en-US" dirty="0"/>
              <a:t>x + </a:t>
            </a:r>
            <a:r>
              <a:rPr lang="el-GR" dirty="0"/>
              <a:t>β</a:t>
            </a:r>
            <a:r>
              <a:rPr lang="en-US" baseline="-25000" dirty="0"/>
              <a:t>i,1</a:t>
            </a:r>
            <a:r>
              <a:rPr lang="en-US" dirty="0"/>
              <a:t>y + </a:t>
            </a:r>
            <a:r>
              <a:rPr lang="el-GR" dirty="0"/>
              <a:t>β</a:t>
            </a:r>
            <a:r>
              <a:rPr lang="en-US" baseline="-25000" dirty="0"/>
              <a:t>i,2</a:t>
            </a:r>
            <a:r>
              <a:rPr lang="en-US" dirty="0"/>
              <a:t>d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i,2</a:t>
            </a:r>
            <a:r>
              <a:rPr lang="en-US" dirty="0"/>
              <a:t>d</a:t>
            </a:r>
            <a:r>
              <a:rPr lang="en-US" baseline="-25000" dirty="0"/>
              <a:t>AN</a:t>
            </a:r>
          </a:p>
          <a:p>
            <a:pPr lvl="1"/>
            <a:r>
              <a:rPr lang="en-US" dirty="0"/>
              <a:t>c</a:t>
            </a:r>
            <a:r>
              <a:rPr lang="en-US" baseline="-25000" dirty="0"/>
              <a:t>i</a:t>
            </a:r>
            <a:r>
              <a:rPr lang="en-US" dirty="0"/>
              <a:t> and all </a:t>
            </a:r>
            <a:r>
              <a:rPr lang="el-GR" dirty="0"/>
              <a:t>β</a:t>
            </a:r>
            <a:r>
              <a:rPr lang="en-US" dirty="0"/>
              <a:t> are fit using least squares regression</a:t>
            </a:r>
          </a:p>
          <a:p>
            <a:r>
              <a:rPr lang="en-US" dirty="0"/>
              <a:t>Random Forest Regression (RF)</a:t>
            </a:r>
          </a:p>
          <a:p>
            <a:pPr lvl="1"/>
            <a:r>
              <a:rPr lang="en-US" dirty="0"/>
              <a:t>Features: x, y,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, Y</a:t>
            </a:r>
            <a:r>
              <a:rPr lang="en-US" baseline="-25000" dirty="0"/>
              <a:t>i</a:t>
            </a:r>
            <a:r>
              <a:rPr lang="en-US" dirty="0"/>
              <a:t> estimates from leave-one-out cross-validation</a:t>
            </a:r>
          </a:p>
          <a:p>
            <a:pPr lvl="1"/>
            <a:r>
              <a:rPr lang="en-US" dirty="0"/>
              <a:t>Configuration: Minimum 20 features for a split; 100 trees.</a:t>
            </a:r>
          </a:p>
          <a:p>
            <a:r>
              <a:rPr lang="en-US" b="1" dirty="0"/>
              <a:t>Not Shown</a:t>
            </a:r>
            <a:r>
              <a:rPr lang="en-US" dirty="0"/>
              <a:t>: Few day tests show</a:t>
            </a:r>
          </a:p>
          <a:p>
            <a:pPr lvl="1"/>
            <a:r>
              <a:rPr lang="en-US" dirty="0"/>
              <a:t>Both GVW and RF have better correlation than current approach; RF best.</a:t>
            </a:r>
          </a:p>
          <a:p>
            <a:pPr lvl="1"/>
            <a:r>
              <a:rPr lang="en-US" dirty="0"/>
              <a:t>But…. Current approach has better standard deviation than either</a:t>
            </a:r>
          </a:p>
          <a:p>
            <a:r>
              <a:rPr lang="en-US" dirty="0"/>
              <a:t>This will likely need to be revisited when bringing in the GOES-PM25.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DA6BF-9D5D-6B99-CC8E-3FB36AE04F44}"/>
              </a:ext>
            </a:extLst>
          </p:cNvPr>
          <p:cNvSpPr txBox="1"/>
          <p:nvPr/>
        </p:nvSpPr>
        <p:spPr>
          <a:xfrm>
            <a:off x="64363" y="6067862"/>
            <a:ext cx="11751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[1]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Requia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https://pubs.acs.org/doi/10.1021/acs.est.0c01791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[2] Skipper et al.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https://doi.org/10.1021/acs.est.0c08625</a:t>
            </a:r>
            <a:endParaRPr lang="en-US" sz="12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84BEC33-9D3A-3799-FA49-CE2959647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2023-07-20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2647A8-081C-8919-E423-61A80175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28</a:t>
            </a:fld>
            <a:endParaRPr lang="en-US"/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3F3730AA-8345-094C-1C2A-59C09066551D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824187A4-DC44-0B35-2062-65DE8319A58D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03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A172D0A-E55C-126E-0409-558F2F68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29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GOES shows structure in the bias that is associated with long-distance extrapolation…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The fusion actually doesn’t use those cells (too far away)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A7B75-EFD4-DAAC-99E8-28F3BE4D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3B6DC-3BB8-4FC1-618D-420A843F0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2"/>
          <a:stretch/>
        </p:blipFill>
        <p:spPr>
          <a:xfrm>
            <a:off x="4817428" y="271189"/>
            <a:ext cx="582109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52F73-7166-E556-DE8B-B8190E13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" r="50395"/>
          <a:stretch/>
        </p:blipFill>
        <p:spPr>
          <a:xfrm>
            <a:off x="7163363" y="2830313"/>
            <a:ext cx="4931229" cy="3810000"/>
          </a:xfrm>
          <a:prstGeom prst="rect">
            <a:avLst/>
          </a:prstGeom>
        </p:spPr>
      </p:pic>
      <p:sp>
        <p:nvSpPr>
          <p:cNvPr id="3" name="PB">
            <a:extLst>
              <a:ext uri="{FF2B5EF4-FFF2-40B4-BE49-F238E27FC236}">
                <a16:creationId xmlns:a16="http://schemas.microsoft.com/office/drawing/2014/main" id="{FA99BF82-B9B7-D7CA-8477-57171CC9F97D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4B33409-57E3-BD38-AE23-38A2EA51B60D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9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C0DA3E-92D8-4B4F-5241-59E75476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70" y="34413"/>
            <a:ext cx="4375375" cy="2622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Monitors and PurpleAir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6640067" cy="46956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agencies report monitor data to AirNow</a:t>
            </a:r>
          </a:p>
          <a:p>
            <a:pPr lvl="1"/>
            <a:r>
              <a:rPr lang="en-US" dirty="0"/>
              <a:t>~1000 reporting monitors per hour</a:t>
            </a:r>
          </a:p>
          <a:p>
            <a:pPr lvl="1"/>
            <a:r>
              <a:rPr lang="en-US" dirty="0"/>
              <a:t>Publicly available thru </a:t>
            </a:r>
            <a:r>
              <a:rPr lang="en-US" dirty="0" err="1"/>
              <a:t>AirNowAPI</a:t>
            </a:r>
            <a:endParaRPr lang="en-US" dirty="0"/>
          </a:p>
          <a:p>
            <a:r>
              <a:rPr lang="en-US" dirty="0"/>
              <a:t>Schulte et al (2020) using PurpleAir</a:t>
            </a:r>
          </a:p>
          <a:p>
            <a:pPr lvl="1"/>
            <a:r>
              <a:rPr lang="en-US" dirty="0"/>
              <a:t>Residual Kriging with both AirNow and PurpleAir </a:t>
            </a:r>
          </a:p>
          <a:p>
            <a:pPr lvl="2"/>
            <a:r>
              <a:rPr lang="en-US" dirty="0"/>
              <a:t>NOAA Forecast model</a:t>
            </a:r>
          </a:p>
          <a:p>
            <a:pPr lvl="2"/>
            <a:r>
              <a:rPr lang="en-US" dirty="0"/>
              <a:t>Model Correction : Y = M</a:t>
            </a:r>
            <a:r>
              <a:rPr lang="en-US" baseline="-25000" dirty="0"/>
              <a:t>n</a:t>
            </a:r>
            <a:r>
              <a:rPr lang="en-US" dirty="0"/>
              <a:t> - </a:t>
            </a:r>
            <a:r>
              <a:rPr lang="en-US" dirty="0" err="1"/>
              <a:t>Krig</a:t>
            </a:r>
            <a:r>
              <a:rPr lang="en-US" dirty="0"/>
              <a:t>(M</a:t>
            </a:r>
            <a:r>
              <a:rPr lang="en-US" baseline="-25000" dirty="0"/>
              <a:t>n</a:t>
            </a:r>
            <a:r>
              <a:rPr lang="en-US" dirty="0"/>
              <a:t> – O</a:t>
            </a:r>
            <a:r>
              <a:rPr lang="en-US" baseline="-25000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Improved performance of PM2.5 in leave-one-out validation and compared to Federal Reference Monitors</a:t>
            </a:r>
          </a:p>
          <a:p>
            <a:r>
              <a:rPr lang="en-US" dirty="0"/>
              <a:t>We use corrected PurpleAir low-cost sensors</a:t>
            </a:r>
          </a:p>
          <a:p>
            <a:pPr lvl="1"/>
            <a:r>
              <a:rPr lang="en-US" dirty="0"/>
              <a:t>Barkjohn et al. 2021 developed a national correction</a:t>
            </a:r>
          </a:p>
          <a:p>
            <a:pPr lvl="1"/>
            <a:r>
              <a:rPr lang="en-US" dirty="0"/>
              <a:t>Extended correction via RSIG</a:t>
            </a:r>
          </a:p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3AC4290-EA1B-0A35-3C29-1F86E2A4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B4A912-9236-E994-A77D-17ABF099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3600C-277F-3ADC-0AE0-5D70DC029B1C}"/>
              </a:ext>
            </a:extLst>
          </p:cNvPr>
          <p:cNvSpPr txBox="1"/>
          <p:nvPr/>
        </p:nvSpPr>
        <p:spPr>
          <a:xfrm>
            <a:off x="7478268" y="6312535"/>
            <a:ext cx="4713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Schulte et al 2020 (10.1088/1748-9326/abb62b)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A62B1E-CD17-EDFB-500B-7B6A3321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94" y="2855119"/>
            <a:ext cx="4352765" cy="33466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EA1A28-9F13-08A0-F28A-A4C1B1000A35}"/>
              </a:ext>
            </a:extLst>
          </p:cNvPr>
          <p:cNvSpPr txBox="1"/>
          <p:nvPr/>
        </p:nvSpPr>
        <p:spPr>
          <a:xfrm>
            <a:off x="9982200" y="439666"/>
            <a:ext cx="19857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Way more in RTP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5FA69-67E9-E66D-4A56-FBCCFA50A901}"/>
              </a:ext>
            </a:extLst>
          </p:cNvPr>
          <p:cNvSpPr txBox="1"/>
          <p:nvPr/>
        </p:nvSpPr>
        <p:spPr>
          <a:xfrm>
            <a:off x="8283920" y="48427"/>
            <a:ext cx="2115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Fire and Smoke 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3C6C-928B-48C0-30D5-D3C67EAEE916}"/>
              </a:ext>
            </a:extLst>
          </p:cNvPr>
          <p:cNvSpPr txBox="1"/>
          <p:nvPr/>
        </p:nvSpPr>
        <p:spPr>
          <a:xfrm rot="16200000">
            <a:off x="6170163" y="4343763"/>
            <a:ext cx="280593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Better RMSE in Los Angeles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3177B-C658-382E-50E8-7BAF0752D2AB}"/>
              </a:ext>
            </a:extLst>
          </p:cNvPr>
          <p:cNvSpPr txBox="1"/>
          <p:nvPr/>
        </p:nvSpPr>
        <p:spPr>
          <a:xfrm>
            <a:off x="7630668" y="1394778"/>
            <a:ext cx="1349505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2x in Greensboro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63773F3A-D82A-9498-656B-42DC685C8BB5}"/>
              </a:ext>
            </a:extLst>
          </p:cNvPr>
          <p:cNvSpPr/>
          <p:nvPr/>
        </p:nvSpPr>
        <p:spPr>
          <a:xfrm>
            <a:off x="0" y="6680200"/>
            <a:ext cx="203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0226AEE6-B40C-1152-2622-F0C46D9FC598}"/>
              </a:ext>
            </a:extLst>
          </p:cNvPr>
          <p:cNvSpPr/>
          <p:nvPr/>
        </p:nvSpPr>
        <p:spPr>
          <a:xfrm>
            <a:off x="0" y="0"/>
            <a:ext cx="203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02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484C2-BF30-5055-73CD-061F94421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 on eVNA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B84D6-0342-A9B3-069F-736E48020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698D-92CE-2036-B34A-D3D99F64B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2023-07-20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B738D-6BE7-5BEB-F663-FBD641FC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30</a:t>
            </a:fld>
            <a:endParaRPr lang="en-US"/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5C2B4031-56AC-EB49-FE38-B6BA196A063F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B8C0D703-13F7-5999-44B3-DE0189DB4E06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6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74D02-CAD0-4897-8722-80E22AD3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Voronoi diagram and how does it relate to a Delaunay Tessellation?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19D36D-FEB5-4216-BA84-AF041BC53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32312" cy="381158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Voronoi Diagram is show in </a:t>
            </a:r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/>
              <a:t> while the Delaunay Tessellation is in </a:t>
            </a:r>
            <a:r>
              <a:rPr lang="en-US" sz="2400" b="1" dirty="0"/>
              <a:t>black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Red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polygons</a:t>
            </a:r>
            <a:r>
              <a:rPr lang="en-US" sz="2200" dirty="0"/>
              <a:t> show area where black lines delimit closest neighbor relationships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Black</a:t>
            </a:r>
            <a:r>
              <a:rPr lang="en-US" sz="2200" dirty="0"/>
              <a:t> </a:t>
            </a:r>
            <a:r>
              <a:rPr lang="en-US" sz="2200" b="1" dirty="0"/>
              <a:t>triangles</a:t>
            </a:r>
            <a:r>
              <a:rPr lang="en-US" sz="2200" dirty="0"/>
              <a:t> are made by vertices where no triangle includes another’s vertices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Voronoi Diagram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Extend a radius in all directions from each black vertex.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When two vertices meet, stop.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This is the extent of the “area of influence”</a:t>
            </a:r>
          </a:p>
        </p:txBody>
      </p:sp>
      <p:pic>
        <p:nvPicPr>
          <p:cNvPr id="1026" name="Picture 2" descr="Connecting the triangulation's circumcenters gives the Voronoi diagram.">
            <a:extLst>
              <a:ext uri="{FF2B5EF4-FFF2-40B4-BE49-F238E27FC236}">
                <a16:creationId xmlns:a16="http://schemas.microsoft.com/office/drawing/2014/main" id="{035FF57B-E8C6-4EA3-9B46-10A7106A68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987425"/>
            <a:ext cx="4873625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B">
            <a:extLst>
              <a:ext uri="{FF2B5EF4-FFF2-40B4-BE49-F238E27FC236}">
                <a16:creationId xmlns:a16="http://schemas.microsoft.com/office/drawing/2014/main" id="{B156953E-8911-800D-3C28-777A1A9954ED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T">
            <a:extLst>
              <a:ext uri="{FF2B5EF4-FFF2-40B4-BE49-F238E27FC236}">
                <a16:creationId xmlns:a16="http://schemas.microsoft.com/office/drawing/2014/main" id="{82CDBCCD-6E57-3315-1E2E-07ABB28FDA3B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8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9888-FE1E-4999-8CB3-FF14EB6C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87672"/>
          </a:xfrm>
        </p:spPr>
        <p:txBody>
          <a:bodyPr/>
          <a:lstStyle/>
          <a:p>
            <a:r>
              <a:rPr lang="en-US" dirty="0"/>
              <a:t>Natural Neighbor Interpolation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11D9-28E5-4FBD-B390-5467E504C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44872"/>
            <a:ext cx="4703762" cy="432411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Sibson published a method in 1981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 a complete Voronoi Diagram shown in black lines with green 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 a point and redevelop a local polygon (yellow)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Contribution Weights: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Sibson weights</a:t>
            </a:r>
            <a:r>
              <a:rPr lang="en-US" sz="2000"/>
              <a:t>: The area </a:t>
            </a:r>
            <a:r>
              <a:rPr lang="en-US" sz="2000" dirty="0"/>
              <a:t>intersection between old polygons and the new polygon are the weights.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Laplace weights</a:t>
            </a:r>
            <a:r>
              <a:rPr lang="en-US" sz="2000" dirty="0"/>
              <a:t>: The neighbor’s shared face length (green line) divided by the distance to the neighbor (blue line).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All normalized to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/>
              <a:t>Sibson and Laplace</a:t>
            </a:r>
            <a:r>
              <a:rPr lang="en-US" sz="2200" dirty="0"/>
              <a:t> </a:t>
            </a:r>
            <a:r>
              <a:rPr lang="en-US" sz="2200" b="1" i="1" dirty="0"/>
              <a:t>weights</a:t>
            </a:r>
            <a:r>
              <a:rPr lang="en-US" sz="2200" dirty="0"/>
              <a:t> use elements of the Voronoi polygon.</a:t>
            </a:r>
          </a:p>
        </p:txBody>
      </p:sp>
      <p:pic>
        <p:nvPicPr>
          <p:cNvPr id="2052" name="Picture 4" descr="Natural Neighborhood weighting">
            <a:extLst>
              <a:ext uri="{FF2B5EF4-FFF2-40B4-BE49-F238E27FC236}">
                <a16:creationId xmlns:a16="http://schemas.microsoft.com/office/drawing/2014/main" id="{3503BDD4-1444-48CA-89D9-3522CA836C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31" y="1544872"/>
            <a:ext cx="3085714" cy="37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018B4-54AA-44E1-B638-9F6A7E657CCA}"/>
              </a:ext>
            </a:extLst>
          </p:cNvPr>
          <p:cNvSpPr txBox="1"/>
          <p:nvPr/>
        </p:nvSpPr>
        <p:spPr>
          <a:xfrm>
            <a:off x="501942" y="5986434"/>
            <a:ext cx="11309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D4D4D"/>
                </a:solidFill>
                <a:effectLst/>
                <a:latin typeface="Lucida Grande"/>
              </a:rPr>
              <a:t>Sibson, R. "A Brief Description of Natural Neighbor Interpolation," chapter 2 in </a:t>
            </a:r>
            <a:r>
              <a:rPr lang="en-US" b="0" i="1" dirty="0">
                <a:solidFill>
                  <a:srgbClr val="4D4D4D"/>
                </a:solidFill>
                <a:effectLst/>
                <a:latin typeface="Lucida Grande"/>
              </a:rPr>
              <a:t>Interpolating Multivariate Data</a:t>
            </a:r>
            <a:r>
              <a:rPr lang="en-US" b="0" i="0" dirty="0">
                <a:solidFill>
                  <a:srgbClr val="4D4D4D"/>
                </a:solidFill>
                <a:effectLst/>
                <a:latin typeface="Lucida Grande"/>
              </a:rPr>
              <a:t>. New York: John Wiley &amp; Sons, 1981. 21–36.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1B68EE-467D-489B-BF05-4C2064F1A7A1}"/>
              </a:ext>
            </a:extLst>
          </p:cNvPr>
          <p:cNvCxnSpPr/>
          <p:nvPr/>
        </p:nvCxnSpPr>
        <p:spPr>
          <a:xfrm>
            <a:off x="8086987" y="1879134"/>
            <a:ext cx="243281" cy="14429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3B2EE9-99D1-43E8-AA9E-6E0CCC296A16}"/>
              </a:ext>
            </a:extLst>
          </p:cNvPr>
          <p:cNvCxnSpPr>
            <a:cxnSpLocks/>
          </p:cNvCxnSpPr>
          <p:nvPr/>
        </p:nvCxnSpPr>
        <p:spPr>
          <a:xfrm flipV="1">
            <a:off x="7835317" y="2491530"/>
            <a:ext cx="956345" cy="17616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B">
            <a:extLst>
              <a:ext uri="{FF2B5EF4-FFF2-40B4-BE49-F238E27FC236}">
                <a16:creationId xmlns:a16="http://schemas.microsoft.com/office/drawing/2014/main" id="{FFB4C74D-B817-BF32-4979-F16641A458B0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T">
            <a:extLst>
              <a:ext uri="{FF2B5EF4-FFF2-40B4-BE49-F238E27FC236}">
                <a16:creationId xmlns:a16="http://schemas.microsoft.com/office/drawing/2014/main" id="{131781BC-E453-2A19-92C5-16B265EC82C7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1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9888-FE1E-4999-8CB3-FF14EB6C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87672"/>
          </a:xfrm>
        </p:spPr>
        <p:txBody>
          <a:bodyPr/>
          <a:lstStyle/>
          <a:p>
            <a:r>
              <a:rPr lang="en-US" dirty="0"/>
              <a:t>VNA is NNA without the Voronoi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11D9-28E5-4FBD-B390-5467E504C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44872"/>
            <a:ext cx="5360987" cy="4324116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First published in MATS User Guide (2007)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Timin, Wesson, Thurman (2010)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VNA in EPA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Create a complete Voronoi Diagram shown in green and yellow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weights</a:t>
            </a:r>
            <a:r>
              <a:rPr lang="en-US" sz="2000" dirty="0"/>
              <a:t>: distance to the neighbor (blue line)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So, VNA does not use any element of the Voronoi polygon… at all.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This is actually the Delaunay neighbor average weighed by </a:t>
            </a:r>
            <a:r>
              <a:rPr lang="en-US" sz="2000" i="1" dirty="0"/>
              <a:t>f</a:t>
            </a:r>
            <a:r>
              <a:rPr lang="en-US" sz="2000" dirty="0"/>
              <a:t>(distance)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Constructing a Delaunay diagram is twice as fast as Voronoi diagram.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052" name="Picture 4" descr="Natural Neighborhood weighting">
            <a:extLst>
              <a:ext uri="{FF2B5EF4-FFF2-40B4-BE49-F238E27FC236}">
                <a16:creationId xmlns:a16="http://schemas.microsoft.com/office/drawing/2014/main" id="{3503BDD4-1444-48CA-89D9-3522CA836C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31" y="1544872"/>
            <a:ext cx="3085714" cy="37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018B4-54AA-44E1-B638-9F6A7E657CCA}"/>
              </a:ext>
            </a:extLst>
          </p:cNvPr>
          <p:cNvSpPr txBox="1"/>
          <p:nvPr/>
        </p:nvSpPr>
        <p:spPr>
          <a:xfrm>
            <a:off x="501942" y="5800635"/>
            <a:ext cx="11309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 err="1">
                <a:effectLst/>
              </a:rPr>
              <a:t>Abt</a:t>
            </a:r>
            <a:r>
              <a:rPr lang="en-US" sz="1400" b="0" i="0" dirty="0">
                <a:effectLst/>
              </a:rPr>
              <a:t>, MATS User Guide, 2007.</a:t>
            </a:r>
            <a:r>
              <a:rPr lang="en-US" sz="1400" dirty="0">
                <a:effectLst/>
              </a:rPr>
              <a:t>. (2010).</a:t>
            </a:r>
          </a:p>
          <a:p>
            <a:r>
              <a:rPr lang="en-US" sz="1400" dirty="0">
                <a:effectLst/>
              </a:rPr>
              <a:t>Timin, Wesson, Thurman, Chapter 2.12 of </a:t>
            </a:r>
            <a:r>
              <a:rPr lang="en-US" sz="1400" i="1" dirty="0">
                <a:effectLst/>
              </a:rPr>
              <a:t>Air pollution modeling and its application XX</a:t>
            </a:r>
            <a:r>
              <a:rPr lang="en-US" sz="1400" dirty="0">
                <a:effectLst/>
              </a:rPr>
              <a:t>. (Eds. Steyn, D. G., &amp; Rao, S. T.) Dordrecht: Springer Verlag.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1B68EE-467D-489B-BF05-4C2064F1A7A1}"/>
              </a:ext>
            </a:extLst>
          </p:cNvPr>
          <p:cNvCxnSpPr/>
          <p:nvPr/>
        </p:nvCxnSpPr>
        <p:spPr>
          <a:xfrm>
            <a:off x="8086987" y="1879134"/>
            <a:ext cx="243281" cy="14429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B">
            <a:extLst>
              <a:ext uri="{FF2B5EF4-FFF2-40B4-BE49-F238E27FC236}">
                <a16:creationId xmlns:a16="http://schemas.microsoft.com/office/drawing/2014/main" id="{0CAD6BED-6F0D-236F-DB31-C37F8893E679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T">
            <a:extLst>
              <a:ext uri="{FF2B5EF4-FFF2-40B4-BE49-F238E27FC236}">
                <a16:creationId xmlns:a16="http://schemas.microsoft.com/office/drawing/2014/main" id="{F578EA95-CA49-C20E-164C-A0764924D0DB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86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06577D-7A14-4847-B87A-C03CE19E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extended VNA?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ED34B1-F471-4CC0-AD83-91438778276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4216685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VNA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b="0" dirty="0"/>
              </a:p>
              <a:p>
                <a:r>
                  <a:rPr lang="en-US" dirty="0" err="1"/>
                  <a:t>eVNA</a:t>
                </a:r>
                <a:r>
                  <a:rPr lang="en-US" dirty="0"/>
                  <a:t> is VNA with a special </a:t>
                </a:r>
                <a:r>
                  <a:rPr lang="en-US" i="1" dirty="0"/>
                  <a:t>x</a:t>
                </a:r>
                <a:r>
                  <a:rPr lang="en-US" i="1" baseline="-25000" dirty="0"/>
                  <a:t>i</a:t>
                </a:r>
                <a:r>
                  <a:rPr lang="en-US" i="1" dirty="0"/>
                  <a:t> </a:t>
                </a:r>
              </a:p>
              <a:p>
                <a:r>
                  <a:rPr lang="en-US" dirty="0" err="1"/>
                  <a:t>eVNA</a:t>
                </a:r>
                <a:r>
                  <a:rPr lang="en-US" dirty="0"/>
                  <a:t>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b="0" dirty="0"/>
              </a:p>
              <a:p>
                <a:pPr lvl="1"/>
                <a:r>
                  <a:rPr lang="en-US" i="1" dirty="0"/>
                  <a:t>o</a:t>
                </a:r>
                <a:r>
                  <a:rPr lang="en-US" i="1" baseline="-25000" dirty="0"/>
                  <a:t>i</a:t>
                </a:r>
                <a:r>
                  <a:rPr lang="en-US" i="1" dirty="0"/>
                  <a:t> = observation at neighbor (</a:t>
                </a:r>
                <a:r>
                  <a:rPr lang="en-US" i="1" dirty="0" err="1"/>
                  <a:t>i</a:t>
                </a:r>
                <a:r>
                  <a:rPr lang="en-US" i="1" dirty="0"/>
                  <a:t>)</a:t>
                </a:r>
              </a:p>
              <a:p>
                <a:pPr lvl="1"/>
                <a:r>
                  <a:rPr lang="en-US" i="1" dirty="0" err="1"/>
                  <a:t>w</a:t>
                </a:r>
                <a:r>
                  <a:rPr lang="en-US" i="1" baseline="-25000" dirty="0" err="1"/>
                  <a:t>i</a:t>
                </a:r>
                <a:r>
                  <a:rPr lang="en-US" i="1" dirty="0"/>
                  <a:t> = inverse distance squared</a:t>
                </a:r>
              </a:p>
              <a:p>
                <a:pPr lvl="1"/>
                <a:r>
                  <a:rPr lang="en-US" i="1" dirty="0"/>
                  <a:t>m/m</a:t>
                </a:r>
                <a:r>
                  <a:rPr lang="en-US" i="1" baseline="-25000" dirty="0"/>
                  <a:t>i</a:t>
                </a:r>
                <a:r>
                  <a:rPr lang="en-US" dirty="0"/>
                  <a:t> = model spatial gradient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ED34B1-F471-4CC0-AD83-9143877827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4216685" cy="4351338"/>
              </a:xfrm>
              <a:blipFill>
                <a:blip r:embed="rId2"/>
                <a:stretch>
                  <a:fillRect l="-2605" t="-2241"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283FF1D-456D-4EC7-96D7-6198E5900FC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393933" y="1825625"/>
                <a:ext cx="5959867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But wait, m is a constant…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en-US" b="0" dirty="0"/>
                  <a:t>; 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b="0" dirty="0"/>
              </a:p>
              <a:p>
                <a:pPr lvl="1"/>
                <a:r>
                  <a:rPr lang="en-US" i="1" dirty="0"/>
                  <a:t>o</a:t>
                </a:r>
                <a:r>
                  <a:rPr lang="en-US" i="1" baseline="-25000" dirty="0"/>
                  <a:t>i</a:t>
                </a:r>
                <a:r>
                  <a:rPr lang="en-US" dirty="0"/>
                  <a:t>/</a:t>
                </a:r>
                <a:r>
                  <a:rPr lang="en-US" i="1" dirty="0"/>
                  <a:t>m</a:t>
                </a:r>
                <a:r>
                  <a:rPr lang="en-US" i="1" baseline="-25000" dirty="0"/>
                  <a:t>i</a:t>
                </a:r>
                <a:r>
                  <a:rPr lang="en-US" dirty="0"/>
                  <a:t> = relative model bias correction</a:t>
                </a:r>
                <a:endParaRPr lang="en-US" b="0" dirty="0"/>
              </a:p>
              <a:p>
                <a:pPr lvl="1"/>
                <a:r>
                  <a:rPr lang="en-US" dirty="0"/>
                  <a:t>So, this is just the interpolation of the inverse Normalized Bias.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283FF1D-456D-4EC7-96D7-6198E5900F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393933" y="1825625"/>
                <a:ext cx="5959867" cy="4351338"/>
              </a:xfrm>
              <a:blipFill>
                <a:blip r:embed="rId3"/>
                <a:stretch>
                  <a:fillRect l="-1840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B">
            <a:extLst>
              <a:ext uri="{FF2B5EF4-FFF2-40B4-BE49-F238E27FC236}">
                <a16:creationId xmlns:a16="http://schemas.microsoft.com/office/drawing/2014/main" id="{ADBE0D0B-3D97-3D74-2736-215E845000A1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C15263E7-AC81-667E-16D3-4F4835C74C2B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6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E969-B8B2-DB48-3D82-BAE80B0D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GOES-PM25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E90AC5-F517-0943-5853-BEE131775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9877" y="1786693"/>
            <a:ext cx="10515600" cy="3505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F8F21-2DF7-994A-B2BA-646CF83CD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B952-16E2-EAA4-53A2-811508FC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4</a:t>
            </a:fld>
            <a:endParaRPr lang="en-US"/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2C33EA30-F3DE-C38F-39F8-6E462195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7" y="4178807"/>
            <a:ext cx="5149500" cy="267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7DC091-F1A5-A575-0E80-C8632E22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" y="3116741"/>
            <a:ext cx="3750144" cy="15465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63B209-06E1-ABAC-AC2B-65033C09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63" y="365125"/>
            <a:ext cx="8274194" cy="2240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289BA0-1716-51F7-2258-65DEC2EA8F5F}"/>
              </a:ext>
            </a:extLst>
          </p:cNvPr>
          <p:cNvSpPr/>
          <p:nvPr/>
        </p:nvSpPr>
        <p:spPr>
          <a:xfrm>
            <a:off x="670738" y="1227618"/>
            <a:ext cx="6163199" cy="483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05DC9F-2FC0-D7CC-0349-0A54FCDCE5B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39" y="136525"/>
            <a:ext cx="2477315" cy="20363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CC0763-E693-757E-AD24-288195C028B9}"/>
              </a:ext>
            </a:extLst>
          </p:cNvPr>
          <p:cNvSpPr txBox="1"/>
          <p:nvPr/>
        </p:nvSpPr>
        <p:spPr>
          <a:xfrm>
            <a:off x="0" y="5085870"/>
            <a:ext cx="574348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Sayeed et al: Deep Neural Network bias corrections.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O'Dell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et al.: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Public Health Benefits from Improved Identification of Severe Air Pollution Events with Geostationary Satellite Data, 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submitted to </a:t>
            </a:r>
            <a:r>
              <a:rPr lang="en-US" sz="105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GeoHealth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2023.</a:t>
            </a: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et al.: Nowcasting Applications of Geostationary Satellite Hourly Surface PM2.5 Data. Weather and Forecasting, 37(12), 2313-2329, 2022.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8"/>
              </a:rPr>
              <a:t>doi: 10.1175/WAF-D-22-0114.1</a:t>
            </a:r>
            <a:endParaRPr lang="en-US" sz="105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Bratburd et al.: Air Quality Data When You Need It: Incorporating Satellite Data Updates into AirNow,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9"/>
              </a:rPr>
              <a:t>EM Plus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2022.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and Kondragunta.: Daily and Hourly Surface PM2.5 Estimation From Satellite AOD, Earth Space Sci, 8, doi: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0"/>
              </a:rPr>
              <a:t>10.1029/2020EA001599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B1E39E-1BBA-C504-2D20-E63B6583B289}"/>
              </a:ext>
            </a:extLst>
          </p:cNvPr>
          <p:cNvSpPr txBox="1"/>
          <p:nvPr/>
        </p:nvSpPr>
        <p:spPr>
          <a:xfrm>
            <a:off x="3307939" y="2175758"/>
            <a:ext cx="4673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1"/>
              </a:rPr>
              <a:t>https://haqast.org/tiger-teams/#2021-tiger-teams</a:t>
            </a:r>
            <a:endParaRPr lang="en-US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5FAEB765-5FAB-AE62-31AA-CE91D2901068}"/>
              </a:ext>
            </a:extLst>
          </p:cNvPr>
          <p:cNvSpPr/>
          <p:nvPr/>
        </p:nvSpPr>
        <p:spPr>
          <a:xfrm>
            <a:off x="0" y="6680200"/>
            <a:ext cx="2709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F6F7D9B7-60EA-A93C-2A81-E0E5AE6A1296}"/>
              </a:ext>
            </a:extLst>
          </p:cNvPr>
          <p:cNvSpPr/>
          <p:nvPr/>
        </p:nvSpPr>
        <p:spPr>
          <a:xfrm>
            <a:off x="0" y="0"/>
            <a:ext cx="2709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6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24E763C-ABB3-EA4E-3D7A-8235501662F6}"/>
              </a:ext>
            </a:extLst>
          </p:cNvPr>
          <p:cNvSpPr/>
          <p:nvPr/>
        </p:nvSpPr>
        <p:spPr>
          <a:xfrm>
            <a:off x="0" y="6680200"/>
            <a:ext cx="3386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E84E48A-329F-6516-B51C-64730ABFF7E3}"/>
              </a:ext>
            </a:extLst>
          </p:cNvPr>
          <p:cNvSpPr/>
          <p:nvPr/>
        </p:nvSpPr>
        <p:spPr>
          <a:xfrm>
            <a:off x="0" y="0"/>
            <a:ext cx="3386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5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24E763C-ABB3-EA4E-3D7A-8235501662F6}"/>
              </a:ext>
            </a:extLst>
          </p:cNvPr>
          <p:cNvSpPr/>
          <p:nvPr/>
        </p:nvSpPr>
        <p:spPr>
          <a:xfrm>
            <a:off x="0" y="6680200"/>
            <a:ext cx="3386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E84E48A-329F-6516-B51C-64730ABFF7E3}"/>
              </a:ext>
            </a:extLst>
          </p:cNvPr>
          <p:cNvSpPr/>
          <p:nvPr/>
        </p:nvSpPr>
        <p:spPr>
          <a:xfrm>
            <a:off x="0" y="0"/>
            <a:ext cx="3386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0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Aerosol Optical Depth from the GOES Advanced Baseline Imager </a:t>
            </a:r>
          </a:p>
          <a:p>
            <a:pPr lvl="1"/>
            <a:r>
              <a:rPr lang="en-US" sz="1600" dirty="0"/>
              <a:t>Geographic Weighted Regression (GWR) against AirNow</a:t>
            </a:r>
          </a:p>
          <a:p>
            <a:pPr lvl="1"/>
            <a:r>
              <a:rPr lang="en-US" sz="1600" dirty="0"/>
              <a:t>Deep Neural Network Corrected (Sayeed et al </a:t>
            </a:r>
            <a:r>
              <a:rPr lang="en-US" sz="1600" i="1" dirty="0"/>
              <a:t>in prep</a:t>
            </a:r>
            <a:r>
              <a:rPr lang="en-US" sz="1600" dirty="0"/>
              <a:t>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24E763C-ABB3-EA4E-3D7A-8235501662F6}"/>
              </a:ext>
            </a:extLst>
          </p:cNvPr>
          <p:cNvSpPr/>
          <p:nvPr/>
        </p:nvSpPr>
        <p:spPr>
          <a:xfrm>
            <a:off x="0" y="6680200"/>
            <a:ext cx="3386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E84E48A-329F-6516-B51C-64730ABFF7E3}"/>
              </a:ext>
            </a:extLst>
          </p:cNvPr>
          <p:cNvSpPr/>
          <p:nvPr/>
        </p:nvSpPr>
        <p:spPr>
          <a:xfrm>
            <a:off x="0" y="0"/>
            <a:ext cx="3386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71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Averaging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626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Simple fusion of bias corrected surfaces</a:t>
            </a:r>
          </a:p>
          <a:p>
            <a:pPr lvl="1"/>
            <a:r>
              <a:rPr lang="en-US" dirty="0"/>
              <a:t>NAQFC, AirNow, PurpleAir, GOES-PM25</a:t>
            </a:r>
          </a:p>
          <a:p>
            <a:pPr lvl="1"/>
            <a:r>
              <a:rPr lang="en-US" dirty="0"/>
              <a:t>Fuse the surfaces based on distance</a:t>
            </a:r>
          </a:p>
          <a:p>
            <a:pPr lvl="1"/>
            <a:r>
              <a:rPr lang="en-US" dirty="0"/>
              <a:t>Apply different weights to ensembles</a:t>
            </a:r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</a:t>
            </a:r>
            <a:r>
              <a:rPr lang="el-GR" dirty="0"/>
              <a:t> α</a:t>
            </a:r>
            <a:r>
              <a:rPr lang="en-US" baseline="-25000" dirty="0"/>
              <a:t>AN</a:t>
            </a:r>
            <a:r>
              <a:rPr lang="en-US" dirty="0"/>
              <a:t>Y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PA</a:t>
            </a:r>
            <a:r>
              <a:rPr lang="en-US" dirty="0"/>
              <a:t>Y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GOES</a:t>
            </a:r>
            <a:r>
              <a:rPr lang="en-US" dirty="0"/>
              <a:t>Y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 = (2 x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r>
              <a:rPr lang="en-US" dirty="0"/>
              <a:t> = (10 x </a:t>
            </a:r>
            <a:r>
              <a:rPr lang="en-US" dirty="0" err="1"/>
              <a:t>d</a:t>
            </a:r>
            <a:r>
              <a:rPr lang="en-US" baseline="-25000" dirty="0" err="1"/>
              <a:t>GOES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r>
              <a:rPr lang="en-US" dirty="0"/>
              <a:t>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n-US" dirty="0"/>
              <a:t>Normalize them all: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 err="1"/>
              <a:t>i</a:t>
            </a:r>
            <a:r>
              <a:rPr lang="en-US" dirty="0"/>
              <a:t> /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endParaRPr lang="en-US" dirty="0"/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 </a:t>
            </a:r>
            <a:r>
              <a:rPr lang="el-GR" dirty="0"/>
              <a:t>β</a:t>
            </a:r>
            <a:r>
              <a:rPr lang="en-US" dirty="0"/>
              <a:t> x Y</a:t>
            </a:r>
            <a:r>
              <a:rPr lang="en-US" baseline="-25000" dirty="0"/>
              <a:t>AN,PA,GOES</a:t>
            </a:r>
            <a:r>
              <a:rPr lang="en-US" dirty="0"/>
              <a:t> + (1 - </a:t>
            </a:r>
            <a:r>
              <a:rPr lang="el-GR" dirty="0"/>
              <a:t>β</a:t>
            </a:r>
            <a:r>
              <a:rPr lang="en-US" dirty="0"/>
              <a:t>) x Y</a:t>
            </a:r>
            <a:r>
              <a:rPr lang="en-US" baseline="-25000" dirty="0"/>
              <a:t>NAQFC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D6F1C76-55F6-19C3-0240-67137CCF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1A7C5-5EE0-399D-0EB9-F7FC28684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667" y="549275"/>
            <a:ext cx="4114800" cy="6172200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CD02A5AE-C63D-AD56-364F-13A6F10D5988}"/>
              </a:ext>
            </a:extLst>
          </p:cNvPr>
          <p:cNvSpPr/>
          <p:nvPr/>
        </p:nvSpPr>
        <p:spPr>
          <a:xfrm>
            <a:off x="0" y="6680200"/>
            <a:ext cx="4064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189AEB7A-BDE2-3092-46AF-19DEB1369D9B}"/>
              </a:ext>
            </a:extLst>
          </p:cNvPr>
          <p:cNvSpPr/>
          <p:nvPr/>
        </p:nvSpPr>
        <p:spPr>
          <a:xfrm>
            <a:off x="0" y="0"/>
            <a:ext cx="4064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DE5A08-00D5-4D24-0E3A-93760A20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br>
              <a:rPr lang="en-US" dirty="0"/>
            </a:br>
            <a:r>
              <a:rPr lang="en-US" dirty="0"/>
              <a:t>2023-06-14T17Z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09D9A2-4912-B058-AF9D-FBEECD0954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5584"/>
          <a:stretch/>
        </p:blipFill>
        <p:spPr>
          <a:xfrm>
            <a:off x="3935896" y="2443"/>
            <a:ext cx="8719930" cy="68853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B0BCA7-F39B-C412-0CD1-56F489F3D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Fairly typical day June day in the south western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fire contributions in Canada and sweeping down through Minnesota, Wisconsin and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data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AirNow Monitors (top)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PurpleAir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GOES PM25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NAQFC (bottom)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fusion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97A20-3EAB-7262-FF77-648439B9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858D-A19E-7542-DD26-11E3A3B5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D5884-5DD0-3FB7-9C82-8670EA775B42}"/>
              </a:ext>
            </a:extLst>
          </p:cNvPr>
          <p:cNvSpPr txBox="1"/>
          <p:nvPr/>
        </p:nvSpPr>
        <p:spPr>
          <a:xfrm>
            <a:off x="8231089" y="6153783"/>
            <a:ext cx="11565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Full 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2D8CD-DD01-2CC6-FDF5-FE16F954040B}"/>
              </a:ext>
            </a:extLst>
          </p:cNvPr>
          <p:cNvSpPr txBox="1"/>
          <p:nvPr/>
        </p:nvSpPr>
        <p:spPr>
          <a:xfrm>
            <a:off x="7361946" y="45990"/>
            <a:ext cx="17382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Bias Corrected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599A3-CC57-3095-5263-15E98AB232E1}"/>
              </a:ext>
            </a:extLst>
          </p:cNvPr>
          <p:cNvSpPr/>
          <p:nvPr/>
        </p:nvSpPr>
        <p:spPr>
          <a:xfrm>
            <a:off x="7069263" y="0"/>
            <a:ext cx="2518357" cy="49743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F763EF-BFAC-2E01-AD73-913B5096332A}"/>
              </a:ext>
            </a:extLst>
          </p:cNvPr>
          <p:cNvSpPr/>
          <p:nvPr/>
        </p:nvSpPr>
        <p:spPr>
          <a:xfrm>
            <a:off x="4597667" y="1"/>
            <a:ext cx="2471596" cy="49743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7D59E-F0F0-6E58-E3E3-5972558BEFB3}"/>
              </a:ext>
            </a:extLst>
          </p:cNvPr>
          <p:cNvSpPr txBox="1"/>
          <p:nvPr/>
        </p:nvSpPr>
        <p:spPr>
          <a:xfrm>
            <a:off x="4838069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Interpolated Bias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D8D0-E81C-5336-B528-AD3A1BE46BC9}"/>
              </a:ext>
            </a:extLst>
          </p:cNvPr>
          <p:cNvSpPr/>
          <p:nvPr/>
        </p:nvSpPr>
        <p:spPr>
          <a:xfrm>
            <a:off x="9587919" y="0"/>
            <a:ext cx="2471596" cy="65909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EA5C8B-A292-EE34-F2CF-482C6D65D12B}"/>
              </a:ext>
            </a:extLst>
          </p:cNvPr>
          <p:cNvSpPr txBox="1"/>
          <p:nvPr/>
        </p:nvSpPr>
        <p:spPr>
          <a:xfrm>
            <a:off x="9787870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Weights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665D5-96FF-FE34-D58E-DF04F92B83C8}"/>
              </a:ext>
            </a:extLst>
          </p:cNvPr>
          <p:cNvSpPr/>
          <p:nvPr/>
        </p:nvSpPr>
        <p:spPr>
          <a:xfrm>
            <a:off x="4597667" y="390597"/>
            <a:ext cx="7461848" cy="14684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AFF79-8B09-B6AE-B5BB-E16EAD8C0D52}"/>
              </a:ext>
            </a:extLst>
          </p:cNvPr>
          <p:cNvSpPr txBox="1"/>
          <p:nvPr/>
        </p:nvSpPr>
        <p:spPr>
          <a:xfrm rot="16200000">
            <a:off x="3956203" y="8138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Monitors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A638D-6E4E-BA38-80C0-56FFEEA8C8D6}"/>
              </a:ext>
            </a:extLst>
          </p:cNvPr>
          <p:cNvSpPr/>
          <p:nvPr/>
        </p:nvSpPr>
        <p:spPr>
          <a:xfrm>
            <a:off x="4597667" y="1871063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5E234-0ABB-6C9A-629A-2D851E1C293D}"/>
              </a:ext>
            </a:extLst>
          </p:cNvPr>
          <p:cNvSpPr txBox="1"/>
          <p:nvPr/>
        </p:nvSpPr>
        <p:spPr>
          <a:xfrm rot="16200000">
            <a:off x="3956203" y="24140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PurpleAir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18D16F-E5E6-4C76-B442-9D26EEF91C7E}"/>
              </a:ext>
            </a:extLst>
          </p:cNvPr>
          <p:cNvSpPr/>
          <p:nvPr/>
        </p:nvSpPr>
        <p:spPr>
          <a:xfrm>
            <a:off x="4597667" y="3416459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A8F5A-5680-1304-73D9-E23680E74E1F}"/>
              </a:ext>
            </a:extLst>
          </p:cNvPr>
          <p:cNvSpPr txBox="1"/>
          <p:nvPr/>
        </p:nvSpPr>
        <p:spPr>
          <a:xfrm rot="16200000">
            <a:off x="3852563" y="4038774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GOES PM25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94E6E-7996-B44C-E385-C80D57277F4C}"/>
              </a:ext>
            </a:extLst>
          </p:cNvPr>
          <p:cNvSpPr txBox="1"/>
          <p:nvPr/>
        </p:nvSpPr>
        <p:spPr>
          <a:xfrm rot="16200000">
            <a:off x="3870872" y="5635413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NAQFC</a:t>
            </a:r>
          </a:p>
        </p:txBody>
      </p:sp>
      <p:sp>
        <p:nvSpPr>
          <p:cNvPr id="27" name="PB">
            <a:extLst>
              <a:ext uri="{FF2B5EF4-FFF2-40B4-BE49-F238E27FC236}">
                <a16:creationId xmlns:a16="http://schemas.microsoft.com/office/drawing/2014/main" id="{651590BF-B7B5-0B27-C85B-C1A263A4B88D}"/>
              </a:ext>
            </a:extLst>
          </p:cNvPr>
          <p:cNvSpPr/>
          <p:nvPr/>
        </p:nvSpPr>
        <p:spPr>
          <a:xfrm>
            <a:off x="0" y="6680200"/>
            <a:ext cx="4741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T">
            <a:extLst>
              <a:ext uri="{FF2B5EF4-FFF2-40B4-BE49-F238E27FC236}">
                <a16:creationId xmlns:a16="http://schemas.microsoft.com/office/drawing/2014/main" id="{D402CF6A-B0E4-14A2-9FF5-703AFCCE2D60}"/>
              </a:ext>
            </a:extLst>
          </p:cNvPr>
          <p:cNvSpPr/>
          <p:nvPr/>
        </p:nvSpPr>
        <p:spPr>
          <a:xfrm>
            <a:off x="0" y="0"/>
            <a:ext cx="4741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27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19946</TotalTime>
  <Words>3509</Words>
  <Application>Microsoft Office PowerPoint</Application>
  <PresentationFormat>Widescreen</PresentationFormat>
  <Paragraphs>451</Paragraphs>
  <Slides>34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Office Theme</vt:lpstr>
      <vt:lpstr>Fusing Surface Monitors, Satellites and Forecasts for Near-real-time Air Quality</vt:lpstr>
      <vt:lpstr>Motivation</vt:lpstr>
      <vt:lpstr>Monitors and PurpleAir sensors</vt:lpstr>
      <vt:lpstr>GOES-PM25</vt:lpstr>
      <vt:lpstr>Hourly National-scale Fusion Ensemble</vt:lpstr>
      <vt:lpstr>Hourly National-scale Fusion Ensemble</vt:lpstr>
      <vt:lpstr>Hourly National-scale Fusion Ensemble</vt:lpstr>
      <vt:lpstr>Ensemble Averaging Method</vt:lpstr>
      <vt:lpstr>Case Study 2023-06-14T17Z</vt:lpstr>
      <vt:lpstr>Los Angeles: 2023-06-14T17Z</vt:lpstr>
      <vt:lpstr>Canadian Wildfires: 2023-06-14T17Z</vt:lpstr>
      <vt:lpstr>Canadian Wildfires: 2023-06-14T17Z</vt:lpstr>
      <vt:lpstr>Canadian Wildfires: 2023-06-14T17Z</vt:lpstr>
      <vt:lpstr>Evaluating the approach</vt:lpstr>
      <vt:lpstr>Performance Summary: June-Sept 2023 (daylight hours; n=1.3M)</vt:lpstr>
      <vt:lpstr>Performance Summary: June 2021-June 2022 (All hours; n=8M)</vt:lpstr>
      <vt:lpstr>Leave-1-out Validation: National Average of Predictions</vt:lpstr>
      <vt:lpstr>Leave-1-out Validation: National Correlation</vt:lpstr>
      <vt:lpstr>Leave-1-out Validation: National Correlation</vt:lpstr>
      <vt:lpstr>Leave-1-out Validation: National Mean Bias</vt:lpstr>
      <vt:lpstr>Summary</vt:lpstr>
      <vt:lpstr>Questions?</vt:lpstr>
      <vt:lpstr>Extra Slides</vt:lpstr>
      <vt:lpstr>Evaluating the approach</vt:lpstr>
      <vt:lpstr>Fires are challenge any method</vt:lpstr>
      <vt:lpstr>EPA National-scale Approaches</vt:lpstr>
      <vt:lpstr>Preliminary weighting figure.</vt:lpstr>
      <vt:lpstr>Alternative Ensemble Weighting Approaches</vt:lpstr>
      <vt:lpstr>Leave-1-out Validation: National Mean Bias</vt:lpstr>
      <vt:lpstr>Supplement on eVNA</vt:lpstr>
      <vt:lpstr>What is a Voronoi diagram and how does it relate to a Delaunay Tessellation?</vt:lpstr>
      <vt:lpstr>Natural Neighbor Interpolation</vt:lpstr>
      <vt:lpstr>VNA is NNA without the Voronoi diagram</vt:lpstr>
      <vt:lpstr>What is extended VNA?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Fusion for AirNow</dc:title>
  <dc:creator>Henderson, Barron</dc:creator>
  <cp:lastModifiedBy>Henderson, Barron</cp:lastModifiedBy>
  <cp:revision>31</cp:revision>
  <dcterms:created xsi:type="dcterms:W3CDTF">2023-06-14T15:32:13Z</dcterms:created>
  <dcterms:modified xsi:type="dcterms:W3CDTF">2023-10-18T11:21:48Z</dcterms:modified>
</cp:coreProperties>
</file>