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7"/>
  </p:notesMasterIdLst>
  <p:sldIdLst>
    <p:sldId id="449" r:id="rId6"/>
    <p:sldId id="450" r:id="rId7"/>
    <p:sldId id="563" r:id="rId8"/>
    <p:sldId id="570" r:id="rId9"/>
    <p:sldId id="629" r:id="rId10"/>
    <p:sldId id="620" r:id="rId11"/>
    <p:sldId id="639" r:id="rId12"/>
    <p:sldId id="637" r:id="rId13"/>
    <p:sldId id="483" r:id="rId14"/>
    <p:sldId id="479" r:id="rId15"/>
    <p:sldId id="437" r:id="rId16"/>
  </p:sldIdLst>
  <p:sldSz cx="12192000" cy="6858000"/>
  <p:notesSz cx="6858000" cy="1438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9280306-B23F-32D1-1D30-23FE15C252DB}" name="Seltzer, Karl" initials="SK" userId="S::Seltzer.Karl@epa.gov::edd99a79-8cbe-43ea-a0d5-19cae1f00f23" providerId="AD"/>
  <p188:author id="{FDC48827-8E7F-06EC-8383-624B7416A867}" name="Murphy, Benjamin" initials="MB" userId="S::Murphy.Benjamin@epa.gov::ad83131e-2016-447b-b323-27057234e70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n Momei" initials="QM" lastIdx="8" clrIdx="0">
    <p:extLst>
      <p:ext uri="{19B8F6BF-5375-455C-9EA6-DF929625EA0E}">
        <p15:presenceInfo xmlns:p15="http://schemas.microsoft.com/office/powerpoint/2012/main" userId="705ff391146cd11a" providerId="Windows Live"/>
      </p:ext>
    </p:extLst>
  </p:cmAuthor>
  <p:cmAuthor id="2" name="Schwede, Donna" initials="SD" lastIdx="9" clrIdx="1">
    <p:extLst>
      <p:ext uri="{19B8F6BF-5375-455C-9EA6-DF929625EA0E}">
        <p15:presenceInfo xmlns:p15="http://schemas.microsoft.com/office/powerpoint/2012/main" userId="S::Schwede.Donna@epa.gov::378724c7-e1f4-4d7b-87f4-34967cc34acf" providerId="AD"/>
      </p:ext>
    </p:extLst>
  </p:cmAuthor>
  <p:cmAuthor id="3" name="Pye, Havala" initials="PH" lastIdx="11" clrIdx="2">
    <p:extLst>
      <p:ext uri="{19B8F6BF-5375-455C-9EA6-DF929625EA0E}">
        <p15:presenceInfo xmlns:p15="http://schemas.microsoft.com/office/powerpoint/2012/main" userId="S::Pye.Havala@epa.gov::9f81b1e5-bd31-4f40-9666-9c20bcecc960" providerId="AD"/>
      </p:ext>
    </p:extLst>
  </p:cmAuthor>
  <p:cmAuthor id="4" name="Seltzer, Karl" initials="SK" lastIdx="1" clrIdx="3">
    <p:extLst>
      <p:ext uri="{19B8F6BF-5375-455C-9EA6-DF929625EA0E}">
        <p15:presenceInfo xmlns:p15="http://schemas.microsoft.com/office/powerpoint/2012/main" userId="S::Seltzer.Karl@epa.gov::edd99a79-8cbe-43ea-a0d5-19cae1f00f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C46E"/>
    <a:srgbClr val="026CB6"/>
    <a:srgbClr val="FECC2A"/>
    <a:srgbClr val="918F91"/>
    <a:srgbClr val="EE8036"/>
    <a:srgbClr val="589AD6"/>
    <a:srgbClr val="FED966"/>
    <a:srgbClr val="2F5597"/>
    <a:srgbClr val="A8D18D"/>
    <a:srgbClr val="B9B8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39" autoAdjust="0"/>
    <p:restoredTop sz="87415" autoAdjust="0"/>
  </p:normalViewPr>
  <p:slideViewPr>
    <p:cSldViewPr snapToGrid="0">
      <p:cViewPr varScale="1">
        <p:scale>
          <a:sx n="88" d="100"/>
          <a:sy n="88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4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tzer, Karl" userId="edd99a79-8cbe-43ea-a0d5-19cae1f00f23" providerId="ADAL" clId="{5D5FA568-E8B8-4B9F-9EF9-C385771ADC51}"/>
    <pc:docChg chg="custSel modSld">
      <pc:chgData name="Seltzer, Karl" userId="edd99a79-8cbe-43ea-a0d5-19cae1f00f23" providerId="ADAL" clId="{5D5FA568-E8B8-4B9F-9EF9-C385771ADC51}" dt="2023-10-13T21:03:29.004" v="259" actId="20577"/>
      <pc:docMkLst>
        <pc:docMk/>
      </pc:docMkLst>
      <pc:sldChg chg="modSp mod">
        <pc:chgData name="Seltzer, Karl" userId="edd99a79-8cbe-43ea-a0d5-19cae1f00f23" providerId="ADAL" clId="{5D5FA568-E8B8-4B9F-9EF9-C385771ADC51}" dt="2023-10-13T14:28:22.851" v="38" actId="1076"/>
        <pc:sldMkLst>
          <pc:docMk/>
          <pc:sldMk cId="2733491217" sldId="450"/>
        </pc:sldMkLst>
        <pc:spChg chg="mod">
          <ac:chgData name="Seltzer, Karl" userId="edd99a79-8cbe-43ea-a0d5-19cae1f00f23" providerId="ADAL" clId="{5D5FA568-E8B8-4B9F-9EF9-C385771ADC51}" dt="2023-10-13T14:28:22.851" v="38" actId="1076"/>
          <ac:spMkLst>
            <pc:docMk/>
            <pc:sldMk cId="2733491217" sldId="450"/>
            <ac:spMk id="15" creationId="{F69BD54B-F433-44CC-2231-527A97C5B072}"/>
          </ac:spMkLst>
        </pc:spChg>
      </pc:sldChg>
      <pc:sldChg chg="addSp modSp mod">
        <pc:chgData name="Seltzer, Karl" userId="edd99a79-8cbe-43ea-a0d5-19cae1f00f23" providerId="ADAL" clId="{5D5FA568-E8B8-4B9F-9EF9-C385771ADC51}" dt="2023-10-13T16:02:42.824" v="148" actId="113"/>
        <pc:sldMkLst>
          <pc:docMk/>
          <pc:sldMk cId="2725259233" sldId="483"/>
        </pc:sldMkLst>
        <pc:spChg chg="add mod">
          <ac:chgData name="Seltzer, Karl" userId="edd99a79-8cbe-43ea-a0d5-19cae1f00f23" providerId="ADAL" clId="{5D5FA568-E8B8-4B9F-9EF9-C385771ADC51}" dt="2023-10-13T14:30:35.406" v="74" actId="1035"/>
          <ac:spMkLst>
            <pc:docMk/>
            <pc:sldMk cId="2725259233" sldId="483"/>
            <ac:spMk id="2" creationId="{07F3EA78-7025-578D-2F5E-3AA31F0DDBEC}"/>
          </ac:spMkLst>
        </pc:spChg>
        <pc:spChg chg="mod">
          <ac:chgData name="Seltzer, Karl" userId="edd99a79-8cbe-43ea-a0d5-19cae1f00f23" providerId="ADAL" clId="{5D5FA568-E8B8-4B9F-9EF9-C385771ADC51}" dt="2023-10-13T14:52:27.024" v="119" actId="20577"/>
          <ac:spMkLst>
            <pc:docMk/>
            <pc:sldMk cId="2725259233" sldId="483"/>
            <ac:spMk id="28" creationId="{C68AD8A3-5994-4988-BC6F-969B280EDB3F}"/>
          </ac:spMkLst>
        </pc:spChg>
        <pc:graphicFrameChg chg="mod">
          <ac:chgData name="Seltzer, Karl" userId="edd99a79-8cbe-43ea-a0d5-19cae1f00f23" providerId="ADAL" clId="{5D5FA568-E8B8-4B9F-9EF9-C385771ADC51}" dt="2023-10-13T16:02:42.824" v="148" actId="113"/>
          <ac:graphicFrameMkLst>
            <pc:docMk/>
            <pc:sldMk cId="2725259233" sldId="483"/>
            <ac:graphicFrameMk id="6" creationId="{ADFB2DA7-7631-461B-A663-6781B9863343}"/>
          </ac:graphicFrameMkLst>
        </pc:graphicFrameChg>
        <pc:cxnChg chg="add mod">
          <ac:chgData name="Seltzer, Karl" userId="edd99a79-8cbe-43ea-a0d5-19cae1f00f23" providerId="ADAL" clId="{5D5FA568-E8B8-4B9F-9EF9-C385771ADC51}" dt="2023-10-13T14:30:27.783" v="71" actId="14100"/>
          <ac:cxnSpMkLst>
            <pc:docMk/>
            <pc:sldMk cId="2725259233" sldId="483"/>
            <ac:cxnSpMk id="8" creationId="{C23B0D7A-8089-9E38-394A-F6F3C4F788AC}"/>
          </ac:cxnSpMkLst>
        </pc:cxnChg>
      </pc:sldChg>
      <pc:sldChg chg="modSp">
        <pc:chgData name="Seltzer, Karl" userId="edd99a79-8cbe-43ea-a0d5-19cae1f00f23" providerId="ADAL" clId="{5D5FA568-E8B8-4B9F-9EF9-C385771ADC51}" dt="2023-10-13T16:02:00.839" v="126" actId="113"/>
        <pc:sldMkLst>
          <pc:docMk/>
          <pc:sldMk cId="3085833174" sldId="563"/>
        </pc:sldMkLst>
        <pc:graphicFrameChg chg="mod">
          <ac:chgData name="Seltzer, Karl" userId="edd99a79-8cbe-43ea-a0d5-19cae1f00f23" providerId="ADAL" clId="{5D5FA568-E8B8-4B9F-9EF9-C385771ADC51}" dt="2023-10-13T16:02:00.839" v="126" actId="113"/>
          <ac:graphicFrameMkLst>
            <pc:docMk/>
            <pc:sldMk cId="3085833174" sldId="563"/>
            <ac:graphicFrameMk id="3" creationId="{29240D54-110F-CCE8-0FA2-DEA25D5A6119}"/>
          </ac:graphicFrameMkLst>
        </pc:graphicFrameChg>
      </pc:sldChg>
      <pc:sldChg chg="modSp mod">
        <pc:chgData name="Seltzer, Karl" userId="edd99a79-8cbe-43ea-a0d5-19cae1f00f23" providerId="ADAL" clId="{5D5FA568-E8B8-4B9F-9EF9-C385771ADC51}" dt="2023-10-13T21:03:29.004" v="259" actId="20577"/>
        <pc:sldMkLst>
          <pc:docMk/>
          <pc:sldMk cId="231577838" sldId="620"/>
        </pc:sldMkLst>
        <pc:spChg chg="mod">
          <ac:chgData name="Seltzer, Karl" userId="edd99a79-8cbe-43ea-a0d5-19cae1f00f23" providerId="ADAL" clId="{5D5FA568-E8B8-4B9F-9EF9-C385771ADC51}" dt="2023-10-13T21:03:29.004" v="259" actId="20577"/>
          <ac:spMkLst>
            <pc:docMk/>
            <pc:sldMk cId="231577838" sldId="620"/>
            <ac:spMk id="8" creationId="{6F3D1441-D3F8-4528-BEF8-F5C6D4F5F9D3}"/>
          </ac:spMkLst>
        </pc:spChg>
        <pc:graphicFrameChg chg="mod">
          <ac:chgData name="Seltzer, Karl" userId="edd99a79-8cbe-43ea-a0d5-19cae1f00f23" providerId="ADAL" clId="{5D5FA568-E8B8-4B9F-9EF9-C385771ADC51}" dt="2023-10-13T16:06:29.198" v="258" actId="113"/>
          <ac:graphicFrameMkLst>
            <pc:docMk/>
            <pc:sldMk cId="231577838" sldId="620"/>
            <ac:graphicFrameMk id="2" creationId="{F33778E3-2348-4EE0-BAAE-7C549D966816}"/>
          </ac:graphicFrameMkLst>
        </pc:graphicFrameChg>
      </pc:sldChg>
      <pc:sldChg chg="modSp">
        <pc:chgData name="Seltzer, Karl" userId="edd99a79-8cbe-43ea-a0d5-19cae1f00f23" providerId="ADAL" clId="{5D5FA568-E8B8-4B9F-9EF9-C385771ADC51}" dt="2023-10-13T16:02:46.252" v="149" actId="113"/>
        <pc:sldMkLst>
          <pc:docMk/>
          <pc:sldMk cId="730920827" sldId="637"/>
        </pc:sldMkLst>
        <pc:graphicFrameChg chg="mod">
          <ac:chgData name="Seltzer, Karl" userId="edd99a79-8cbe-43ea-a0d5-19cae1f00f23" providerId="ADAL" clId="{5D5FA568-E8B8-4B9F-9EF9-C385771ADC51}" dt="2023-10-13T16:02:46.252" v="149" actId="113"/>
          <ac:graphicFrameMkLst>
            <pc:docMk/>
            <pc:sldMk cId="730920827" sldId="637"/>
            <ac:graphicFrameMk id="5" creationId="{C10E9B99-D4CE-43E2-8809-2167DBA69A1C}"/>
          </ac:graphicFrameMkLst>
        </pc:graphicFrameChg>
      </pc:sldChg>
      <pc:sldChg chg="modSp">
        <pc:chgData name="Seltzer, Karl" userId="edd99a79-8cbe-43ea-a0d5-19cae1f00f23" providerId="ADAL" clId="{5D5FA568-E8B8-4B9F-9EF9-C385771ADC51}" dt="2023-10-13T16:02:22.358" v="136" actId="113"/>
        <pc:sldMkLst>
          <pc:docMk/>
          <pc:sldMk cId="1014975461" sldId="639"/>
        </pc:sldMkLst>
        <pc:graphicFrameChg chg="mod">
          <ac:chgData name="Seltzer, Karl" userId="edd99a79-8cbe-43ea-a0d5-19cae1f00f23" providerId="ADAL" clId="{5D5FA568-E8B8-4B9F-9EF9-C385771ADC51}" dt="2023-10-13T16:02:22.358" v="136" actId="113"/>
          <ac:graphicFrameMkLst>
            <pc:docMk/>
            <pc:sldMk cId="1014975461" sldId="639"/>
            <ac:graphicFrameMk id="4" creationId="{FDF622E5-09AE-5D2D-4802-0D7C96D1A3AA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7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sepa-my.sharepoint.com/personal/seltzer_karl_epa_gov1/Documents/Profile/Documents/projects/Cooking/EF_summar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7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7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7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Commercial Cooking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Sheet1!$B$6:$E$6</c:f>
              <c:strCache>
                <c:ptCount val="4"/>
                <c:pt idx="0">
                  <c:v>PM2.5</c:v>
                </c:pt>
                <c:pt idx="1">
                  <c:v>CO</c:v>
                </c:pt>
                <c:pt idx="2">
                  <c:v>NOx</c:v>
                </c:pt>
                <c:pt idx="3">
                  <c:v>VOC</c:v>
                </c:pt>
              </c:strCache>
            </c:strRef>
          </c:cat>
          <c:val>
            <c:numRef>
              <c:f>Sheet1!$B$2:$E$2</c:f>
              <c:numCache>
                <c:formatCode>0</c:formatCode>
                <c:ptCount val="4"/>
                <c:pt idx="0" formatCode="General">
                  <c:v>187841.53470293921</c:v>
                </c:pt>
                <c:pt idx="1">
                  <c:v>74525.062395160989</c:v>
                </c:pt>
                <c:pt idx="2">
                  <c:v>0</c:v>
                </c:pt>
                <c:pt idx="3">
                  <c:v>29307.320642153038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04-436A-9B38-B03F1F67284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Residential Grilling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Sheet1!$B$6:$E$6</c:f>
              <c:strCache>
                <c:ptCount val="4"/>
                <c:pt idx="0">
                  <c:v>PM2.5</c:v>
                </c:pt>
                <c:pt idx="1">
                  <c:v>CO</c:v>
                </c:pt>
                <c:pt idx="2">
                  <c:v>NOx</c:v>
                </c:pt>
                <c:pt idx="3">
                  <c:v>VOC</c:v>
                </c:pt>
              </c:strCache>
            </c:strRef>
          </c:cat>
          <c:val>
            <c:numRef>
              <c:f>Sheet1!$B$3:$E$3</c:f>
              <c:numCache>
                <c:formatCode>0</c:formatCode>
                <c:ptCount val="4"/>
                <c:pt idx="0" formatCode="General">
                  <c:v>12882.725408153001</c:v>
                </c:pt>
                <c:pt idx="1">
                  <c:v>97029.496141120006</c:v>
                </c:pt>
                <c:pt idx="2">
                  <c:v>2021.6954461994001</c:v>
                </c:pt>
                <c:pt idx="3">
                  <c:v>4726.1588713949996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04-436A-9B38-B03F1F6728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11236512"/>
        <c:axId val="1940254960"/>
      </c:barChart>
      <c:catAx>
        <c:axId val="201123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0254960"/>
        <c:crosses val="autoZero"/>
        <c:auto val="1"/>
        <c:lblAlgn val="ctr"/>
        <c:lblOffset val="100"/>
        <c:noMultiLvlLbl val="0"/>
      </c:catAx>
      <c:valAx>
        <c:axId val="1940254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cap="none" baseline="0">
                    <a:solidFill>
                      <a:schemeClr val="tx1"/>
                    </a:solidFill>
                  </a:rPr>
                  <a:t>Emissions [tons]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1236512"/>
        <c:crosses val="autoZero"/>
        <c:crossBetween val="between"/>
        <c:majorUnit val="4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'EF compilation (meat only)'!$H$91:$H$131</c:f>
              <c:strCache>
                <c:ptCount val="41"/>
                <c:pt idx="0">
                  <c:v>Hildemann, 1991</c:v>
                </c:pt>
                <c:pt idx="1">
                  <c:v>Norbeck, 1997</c:v>
                </c:pt>
                <c:pt idx="2">
                  <c:v>Gysel, 2018</c:v>
                </c:pt>
                <c:pt idx="3">
                  <c:v>Norbeck, 1997</c:v>
                </c:pt>
                <c:pt idx="4">
                  <c:v>McDonald, 2003</c:v>
                </c:pt>
                <c:pt idx="5">
                  <c:v>Schauer, 1999</c:v>
                </c:pt>
                <c:pt idx="6">
                  <c:v>Norbeck, 1997</c:v>
                </c:pt>
                <c:pt idx="7">
                  <c:v>Norbeck, 1997</c:v>
                </c:pt>
                <c:pt idx="8">
                  <c:v>McDonald, 2003</c:v>
                </c:pt>
                <c:pt idx="9">
                  <c:v>Hildemann, 1991</c:v>
                </c:pt>
                <c:pt idx="10">
                  <c:v>McDonald, 2003</c:v>
                </c:pt>
                <c:pt idx="11">
                  <c:v>Norbeck, 1997</c:v>
                </c:pt>
                <c:pt idx="12">
                  <c:v>McDonald, 2003</c:v>
                </c:pt>
                <c:pt idx="13">
                  <c:v>Norbeck, 1997</c:v>
                </c:pt>
                <c:pt idx="14">
                  <c:v>Norbeck, 1997</c:v>
                </c:pt>
                <c:pt idx="15">
                  <c:v>Hildemann, 1991</c:v>
                </c:pt>
                <c:pt idx="16">
                  <c:v>Alves, 2022</c:v>
                </c:pt>
                <c:pt idx="17">
                  <c:v>Hildemann, 1991</c:v>
                </c:pt>
                <c:pt idx="18">
                  <c:v>Norbeck, 1997</c:v>
                </c:pt>
                <c:pt idx="19">
                  <c:v>Alves, 2022</c:v>
                </c:pt>
                <c:pt idx="20">
                  <c:v>Norbeck, 1997</c:v>
                </c:pt>
                <c:pt idx="21">
                  <c:v>Alves, 2022</c:v>
                </c:pt>
                <c:pt idx="22">
                  <c:v>Fortmann, 2001</c:v>
                </c:pt>
                <c:pt idx="23">
                  <c:v>Alves, 2022</c:v>
                </c:pt>
                <c:pt idx="24">
                  <c:v>Fortmann, 2001</c:v>
                </c:pt>
                <c:pt idx="25">
                  <c:v>Fortmann, 2001</c:v>
                </c:pt>
                <c:pt idx="26">
                  <c:v>Fortmann, 2001</c:v>
                </c:pt>
                <c:pt idx="27">
                  <c:v>Fortmann, 2001</c:v>
                </c:pt>
                <c:pt idx="28">
                  <c:v>Fortmann, 2001</c:v>
                </c:pt>
                <c:pt idx="29">
                  <c:v>Fortmann, 2001</c:v>
                </c:pt>
                <c:pt idx="30">
                  <c:v>Fortmann, 2001</c:v>
                </c:pt>
                <c:pt idx="31">
                  <c:v>Fortmann, 2001</c:v>
                </c:pt>
                <c:pt idx="32">
                  <c:v>Fortmann, 2001</c:v>
                </c:pt>
                <c:pt idx="33">
                  <c:v>Fortmann, 2001</c:v>
                </c:pt>
                <c:pt idx="34">
                  <c:v>Fortmann, 2001</c:v>
                </c:pt>
                <c:pt idx="35">
                  <c:v>Fortmann, 2001</c:v>
                </c:pt>
                <c:pt idx="36">
                  <c:v>Fortmann, 2001</c:v>
                </c:pt>
                <c:pt idx="37">
                  <c:v>Fortmann, 2001</c:v>
                </c:pt>
                <c:pt idx="38">
                  <c:v>Fortmann, 2001</c:v>
                </c:pt>
                <c:pt idx="39">
                  <c:v>Fortmann, 2001</c:v>
                </c:pt>
                <c:pt idx="40">
                  <c:v>Fortmann, 2001</c:v>
                </c:pt>
              </c:strCache>
            </c:strRef>
          </c:cat>
          <c:val>
            <c:numRef>
              <c:f>'EF compilation (meat only)'!$F$91:$F$131</c:f>
              <c:numCache>
                <c:formatCode>General</c:formatCode>
                <c:ptCount val="41"/>
                <c:pt idx="0">
                  <c:v>40</c:v>
                </c:pt>
                <c:pt idx="1">
                  <c:v>32.666666666666664</c:v>
                </c:pt>
                <c:pt idx="2">
                  <c:v>22.500551000000002</c:v>
                </c:pt>
                <c:pt idx="3">
                  <c:v>17.2</c:v>
                </c:pt>
                <c:pt idx="4">
                  <c:v>16.068269999999998</c:v>
                </c:pt>
                <c:pt idx="5" formatCode="0.00">
                  <c:v>14.534231999999999</c:v>
                </c:pt>
                <c:pt idx="6">
                  <c:v>10.466666666666667</c:v>
                </c:pt>
                <c:pt idx="7">
                  <c:v>7.4000000000000012</c:v>
                </c:pt>
                <c:pt idx="8">
                  <c:v>7.2821100000000003</c:v>
                </c:pt>
                <c:pt idx="9">
                  <c:v>7.1</c:v>
                </c:pt>
                <c:pt idx="10">
                  <c:v>6.9067600000000002</c:v>
                </c:pt>
                <c:pt idx="11">
                  <c:v>5</c:v>
                </c:pt>
                <c:pt idx="12">
                  <c:v>4.6370100000000001</c:v>
                </c:pt>
                <c:pt idx="13">
                  <c:v>3.2666666666666671</c:v>
                </c:pt>
                <c:pt idx="14">
                  <c:v>1.5666666666666667</c:v>
                </c:pt>
                <c:pt idx="15">
                  <c:v>1.4</c:v>
                </c:pt>
                <c:pt idx="16">
                  <c:v>1.1040000000000001</c:v>
                </c:pt>
                <c:pt idx="17">
                  <c:v>1.1000000000000001</c:v>
                </c:pt>
                <c:pt idx="18">
                  <c:v>1.0166666666666666</c:v>
                </c:pt>
                <c:pt idx="19">
                  <c:v>0.91800000000000004</c:v>
                </c:pt>
                <c:pt idx="20">
                  <c:v>0.85</c:v>
                </c:pt>
                <c:pt idx="21">
                  <c:v>0.53100000000000003</c:v>
                </c:pt>
                <c:pt idx="22">
                  <c:v>0.45280000000000004</c:v>
                </c:pt>
                <c:pt idx="23">
                  <c:v>0.47199999999999998</c:v>
                </c:pt>
                <c:pt idx="24">
                  <c:v>0.2243</c:v>
                </c:pt>
                <c:pt idx="25">
                  <c:v>0.19219999999999998</c:v>
                </c:pt>
                <c:pt idx="26">
                  <c:v>0.1673</c:v>
                </c:pt>
                <c:pt idx="27">
                  <c:v>0.16419999999999998</c:v>
                </c:pt>
                <c:pt idx="28">
                  <c:v>0.1535</c:v>
                </c:pt>
                <c:pt idx="29">
                  <c:v>0.1409</c:v>
                </c:pt>
                <c:pt idx="30">
                  <c:v>9.9400000000000002E-2</c:v>
                </c:pt>
                <c:pt idx="31">
                  <c:v>8.2900000000000001E-2</c:v>
                </c:pt>
                <c:pt idx="32">
                  <c:v>8.2799999999999999E-2</c:v>
                </c:pt>
                <c:pt idx="33">
                  <c:v>7.2099999999999997E-2</c:v>
                </c:pt>
                <c:pt idx="34">
                  <c:v>4.3999999999999997E-2</c:v>
                </c:pt>
                <c:pt idx="35">
                  <c:v>2.8799999999999999E-2</c:v>
                </c:pt>
                <c:pt idx="36">
                  <c:v>2.6100000000000002E-2</c:v>
                </c:pt>
                <c:pt idx="37">
                  <c:v>1.66E-2</c:v>
                </c:pt>
                <c:pt idx="38">
                  <c:v>1.3900000000000001E-2</c:v>
                </c:pt>
                <c:pt idx="39">
                  <c:v>1.03E-2</c:v>
                </c:pt>
                <c:pt idx="40">
                  <c:v>2.3E-3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1D-43B3-AD16-9A5FC453D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39708783"/>
        <c:axId val="307440111"/>
      </c:barChart>
      <c:catAx>
        <c:axId val="73970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408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440111"/>
        <c:crossesAt val="1.0000000000000002E-3"/>
        <c:auto val="1"/>
        <c:lblAlgn val="ctr"/>
        <c:lblOffset val="100"/>
        <c:noMultiLvlLbl val="0"/>
      </c:catAx>
      <c:valAx>
        <c:axId val="307440111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chemeClr val="tx1"/>
                    </a:solidFill>
                    <a:latin typeface="+mn-lt"/>
                  </a:rPr>
                  <a:t>PM</a:t>
                </a:r>
                <a:r>
                  <a:rPr lang="en-US" sz="1400" b="1" baseline="-25000">
                    <a:solidFill>
                      <a:schemeClr val="tx1"/>
                    </a:solidFill>
                    <a:latin typeface="+mn-lt"/>
                  </a:rPr>
                  <a:t>2.5</a:t>
                </a:r>
                <a:r>
                  <a:rPr lang="en-US" sz="1400" b="1">
                    <a:solidFill>
                      <a:schemeClr val="tx1"/>
                    </a:solidFill>
                    <a:latin typeface="+mn-lt"/>
                  </a:rPr>
                  <a:t> EF [</a:t>
                </a:r>
                <a:r>
                  <a:rPr lang="en-US" sz="1400" b="1" cap="none" baseline="0">
                    <a:solidFill>
                      <a:schemeClr val="tx1"/>
                    </a:solidFill>
                    <a:latin typeface="+mn-lt"/>
                  </a:rPr>
                  <a:t>g/kg</a:t>
                </a:r>
                <a:r>
                  <a:rPr lang="en-US" sz="1400" b="1">
                    <a:solidFill>
                      <a:schemeClr val="tx1"/>
                    </a:solidFill>
                    <a:latin typeface="+mn-lt"/>
                  </a:rPr>
                  <a:t>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9708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2020 NEI</c:v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Sheet1!$I$12:$I$14</c:f>
              <c:strCache>
                <c:ptCount val="3"/>
                <c:pt idx="0">
                  <c:v>PM2.5</c:v>
                </c:pt>
                <c:pt idx="1">
                  <c:v>VOC</c:v>
                </c:pt>
                <c:pt idx="2">
                  <c:v>CO</c:v>
                </c:pt>
              </c:strCache>
            </c:strRef>
          </c:cat>
          <c:val>
            <c:numRef>
              <c:f>Sheet1!$J$12:$J$14</c:f>
              <c:numCache>
                <c:formatCode>#,##0</c:formatCode>
                <c:ptCount val="3"/>
                <c:pt idx="0">
                  <c:v>200724</c:v>
                </c:pt>
                <c:pt idx="1">
                  <c:v>34033</c:v>
                </c:pt>
                <c:pt idx="2">
                  <c:v>171555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D-4F46-95AD-F3E963F66E42}"/>
            </c:ext>
          </c:extLst>
        </c:ser>
        <c:ser>
          <c:idx val="1"/>
          <c:order val="1"/>
          <c:tx>
            <c:v>Median EFs</c:v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Sheet1!$I$12:$I$14</c:f>
              <c:strCache>
                <c:ptCount val="3"/>
                <c:pt idx="0">
                  <c:v>PM2.5</c:v>
                </c:pt>
                <c:pt idx="1">
                  <c:v>VOC</c:v>
                </c:pt>
                <c:pt idx="2">
                  <c:v>CO</c:v>
                </c:pt>
              </c:strCache>
            </c:strRef>
          </c:cat>
          <c:val>
            <c:numRef>
              <c:f>Sheet1!$K$12:$K$14</c:f>
              <c:numCache>
                <c:formatCode>#,##0</c:formatCode>
                <c:ptCount val="3"/>
                <c:pt idx="0">
                  <c:v>100086</c:v>
                </c:pt>
                <c:pt idx="1">
                  <c:v>2294</c:v>
                </c:pt>
                <c:pt idx="2">
                  <c:v>76074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2D-4F46-95AD-F3E963F66E42}"/>
            </c:ext>
          </c:extLst>
        </c:ser>
        <c:ser>
          <c:idx val="2"/>
          <c:order val="2"/>
          <c:tx>
            <c:v>Average EFs</c:v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Sheet1!$I$12:$I$14</c:f>
              <c:strCache>
                <c:ptCount val="3"/>
                <c:pt idx="0">
                  <c:v>PM2.5</c:v>
                </c:pt>
                <c:pt idx="1">
                  <c:v>VOC</c:v>
                </c:pt>
                <c:pt idx="2">
                  <c:v>CO</c:v>
                </c:pt>
              </c:strCache>
            </c:strRef>
          </c:cat>
          <c:val>
            <c:numRef>
              <c:f>Sheet1!$L$12:$L$14</c:f>
              <c:numCache>
                <c:formatCode>#,##0</c:formatCode>
                <c:ptCount val="3"/>
                <c:pt idx="0">
                  <c:v>150328</c:v>
                </c:pt>
                <c:pt idx="1">
                  <c:v>20061</c:v>
                </c:pt>
                <c:pt idx="2">
                  <c:v>123654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2D-4F46-95AD-F3E963F66E42}"/>
            </c:ext>
          </c:extLst>
        </c:ser>
        <c:ser>
          <c:idx val="3"/>
          <c:order val="3"/>
          <c:tx>
            <c:v>90th Percentile EFs</c:v>
          </c:tx>
          <c:spPr>
            <a:gradFill rotWithShape="1">
              <a:gsLst>
                <a:gs pos="0">
                  <a:schemeClr val="accent1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Sheet1!$I$12:$I$14</c:f>
              <c:strCache>
                <c:ptCount val="3"/>
                <c:pt idx="0">
                  <c:v>PM2.5</c:v>
                </c:pt>
                <c:pt idx="1">
                  <c:v>VOC</c:v>
                </c:pt>
                <c:pt idx="2">
                  <c:v>CO</c:v>
                </c:pt>
              </c:strCache>
            </c:strRef>
          </c:cat>
          <c:val>
            <c:numRef>
              <c:f>Sheet1!$M$12:$M$14</c:f>
              <c:numCache>
                <c:formatCode>#,##0</c:formatCode>
                <c:ptCount val="3"/>
                <c:pt idx="0">
                  <c:v>348641</c:v>
                </c:pt>
                <c:pt idx="1">
                  <c:v>39268</c:v>
                </c:pt>
                <c:pt idx="2">
                  <c:v>322536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2D-4F46-95AD-F3E963F66E42}"/>
            </c:ext>
          </c:extLst>
        </c:ser>
        <c:ser>
          <c:idx val="4"/>
          <c:order val="4"/>
          <c:tx>
            <c:v>Max EFs</c:v>
          </c:tx>
          <c:spPr>
            <a:gradFill rotWithShape="1">
              <a:gsLst>
                <a:gs pos="0">
                  <a:schemeClr val="accent3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Sheet1!$I$12:$I$14</c:f>
              <c:strCache>
                <c:ptCount val="3"/>
                <c:pt idx="0">
                  <c:v>PM2.5</c:v>
                </c:pt>
                <c:pt idx="1">
                  <c:v>VOC</c:v>
                </c:pt>
                <c:pt idx="2">
                  <c:v>CO</c:v>
                </c:pt>
              </c:strCache>
            </c:strRef>
          </c:cat>
          <c:val>
            <c:numRef>
              <c:f>Sheet1!$N$12:$N$14</c:f>
              <c:numCache>
                <c:formatCode>#,##0</c:formatCode>
                <c:ptCount val="3"/>
                <c:pt idx="0">
                  <c:v>574737</c:v>
                </c:pt>
                <c:pt idx="1">
                  <c:v>202064</c:v>
                </c:pt>
                <c:pt idx="2">
                  <c:v>419908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2D-4F46-95AD-F3E963F66E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63716608"/>
        <c:axId val="1900646784"/>
      </c:barChart>
      <c:catAx>
        <c:axId val="96371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0646784"/>
        <c:crosses val="autoZero"/>
        <c:auto val="1"/>
        <c:lblAlgn val="ctr"/>
        <c:lblOffset val="100"/>
        <c:noMultiLvlLbl val="0"/>
      </c:catAx>
      <c:valAx>
        <c:axId val="190064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cap="none" baseline="0">
                    <a:solidFill>
                      <a:schemeClr val="tx1"/>
                    </a:solidFill>
                  </a:rPr>
                  <a:t>Emissions [tons]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371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2020 NEI</c:v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Sheet2!$D$3:$D$8</c:f>
              <c:strCache>
                <c:ptCount val="6"/>
                <c:pt idx="0">
                  <c:v>Formaldehyde</c:v>
                </c:pt>
                <c:pt idx="1">
                  <c:v>Acetaldehyde</c:v>
                </c:pt>
                <c:pt idx="2">
                  <c:v>Propionaldehyde</c:v>
                </c:pt>
                <c:pt idx="3">
                  <c:v>1,3-Butadiene</c:v>
                </c:pt>
                <c:pt idx="4">
                  <c:v>Benzene</c:v>
                </c:pt>
                <c:pt idx="5">
                  <c:v>Hexane</c:v>
                </c:pt>
              </c:strCache>
            </c:strRef>
          </c:cat>
          <c:val>
            <c:numRef>
              <c:f>Sheet2!$E$3:$E$8</c:f>
              <c:numCache>
                <c:formatCode>0</c:formatCode>
                <c:ptCount val="6"/>
                <c:pt idx="0">
                  <c:v>4072.4772833342922</c:v>
                </c:pt>
                <c:pt idx="1">
                  <c:v>3759.2836938560231</c:v>
                </c:pt>
                <c:pt idx="2">
                  <c:v>1636.6598101475845</c:v>
                </c:pt>
                <c:pt idx="3">
                  <c:v>271.14983857929849</c:v>
                </c:pt>
                <c:pt idx="4">
                  <c:v>231.03480038657648</c:v>
                </c:pt>
                <c:pt idx="5">
                  <c:v>113.62470833113535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6E-4184-8D05-245E876CB1C8}"/>
            </c:ext>
          </c:extLst>
        </c:ser>
        <c:ser>
          <c:idx val="1"/>
          <c:order val="1"/>
          <c:tx>
            <c:v>Median EFs</c:v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Sheet2!$D$3:$D$8</c:f>
              <c:strCache>
                <c:ptCount val="6"/>
                <c:pt idx="0">
                  <c:v>Formaldehyde</c:v>
                </c:pt>
                <c:pt idx="1">
                  <c:v>Acetaldehyde</c:v>
                </c:pt>
                <c:pt idx="2">
                  <c:v>Propionaldehyde</c:v>
                </c:pt>
                <c:pt idx="3">
                  <c:v>1,3-Butadiene</c:v>
                </c:pt>
                <c:pt idx="4">
                  <c:v>Benzene</c:v>
                </c:pt>
                <c:pt idx="5">
                  <c:v>Hexane</c:v>
                </c:pt>
              </c:strCache>
            </c:strRef>
          </c:cat>
          <c:val>
            <c:numRef>
              <c:f>Sheet2!$F$3:$F$8</c:f>
              <c:numCache>
                <c:formatCode>0</c:formatCode>
                <c:ptCount val="6"/>
                <c:pt idx="0">
                  <c:v>315.42500000000001</c:v>
                </c:pt>
                <c:pt idx="1">
                  <c:v>249.2431</c:v>
                </c:pt>
                <c:pt idx="2">
                  <c:v>115.034924</c:v>
                </c:pt>
                <c:pt idx="3">
                  <c:v>23.965418</c:v>
                </c:pt>
                <c:pt idx="4">
                  <c:v>18.944081400000002</c:v>
                </c:pt>
                <c:pt idx="5">
                  <c:v>10.042673200000001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6E-4184-8D05-245E876CB1C8}"/>
            </c:ext>
          </c:extLst>
        </c:ser>
        <c:ser>
          <c:idx val="2"/>
          <c:order val="2"/>
          <c:tx>
            <c:v>Average EFs</c:v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Sheet2!$D$3:$D$8</c:f>
              <c:strCache>
                <c:ptCount val="6"/>
                <c:pt idx="0">
                  <c:v>Formaldehyde</c:v>
                </c:pt>
                <c:pt idx="1">
                  <c:v>Acetaldehyde</c:v>
                </c:pt>
                <c:pt idx="2">
                  <c:v>Propionaldehyde</c:v>
                </c:pt>
                <c:pt idx="3">
                  <c:v>1,3-Butadiene</c:v>
                </c:pt>
                <c:pt idx="4">
                  <c:v>Benzene</c:v>
                </c:pt>
                <c:pt idx="5">
                  <c:v>Hexane</c:v>
                </c:pt>
              </c:strCache>
            </c:strRef>
          </c:cat>
          <c:val>
            <c:numRef>
              <c:f>Sheet2!$G$3:$G$8</c:f>
              <c:numCache>
                <c:formatCode>0</c:formatCode>
                <c:ptCount val="6"/>
                <c:pt idx="0">
                  <c:v>2758.3875000000003</c:v>
                </c:pt>
                <c:pt idx="1">
                  <c:v>2179.6276499999999</c:v>
                </c:pt>
                <c:pt idx="2">
                  <c:v>1005.9789060000001</c:v>
                </c:pt>
                <c:pt idx="3">
                  <c:v>209.57726700000001</c:v>
                </c:pt>
                <c:pt idx="4">
                  <c:v>165.66574410000001</c:v>
                </c:pt>
                <c:pt idx="5">
                  <c:v>87.823045800000003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6E-4184-8D05-245E876CB1C8}"/>
            </c:ext>
          </c:extLst>
        </c:ser>
        <c:ser>
          <c:idx val="3"/>
          <c:order val="3"/>
          <c:tx>
            <c:v>90th Percentile EFs</c:v>
          </c:tx>
          <c:spPr>
            <a:gradFill rotWithShape="1">
              <a:gsLst>
                <a:gs pos="0">
                  <a:schemeClr val="accent1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Sheet2!$D$3:$D$8</c:f>
              <c:strCache>
                <c:ptCount val="6"/>
                <c:pt idx="0">
                  <c:v>Formaldehyde</c:v>
                </c:pt>
                <c:pt idx="1">
                  <c:v>Acetaldehyde</c:v>
                </c:pt>
                <c:pt idx="2">
                  <c:v>Propionaldehyde</c:v>
                </c:pt>
                <c:pt idx="3">
                  <c:v>1,3-Butadiene</c:v>
                </c:pt>
                <c:pt idx="4">
                  <c:v>Benzene</c:v>
                </c:pt>
                <c:pt idx="5">
                  <c:v>Hexane</c:v>
                </c:pt>
              </c:strCache>
            </c:strRef>
          </c:cat>
          <c:val>
            <c:numRef>
              <c:f>Sheet2!$H$3:$H$8</c:f>
              <c:numCache>
                <c:formatCode>0</c:formatCode>
                <c:ptCount val="6"/>
                <c:pt idx="0">
                  <c:v>5399.35</c:v>
                </c:pt>
                <c:pt idx="1">
                  <c:v>4266.4682000000003</c:v>
                </c:pt>
                <c:pt idx="2">
                  <c:v>1969.1331280000002</c:v>
                </c:pt>
                <c:pt idx="3">
                  <c:v>410.23279600000001</c:v>
                </c:pt>
                <c:pt idx="4">
                  <c:v>324.27907080000006</c:v>
                </c:pt>
                <c:pt idx="5">
                  <c:v>171.90745040000002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6E-4184-8D05-245E876CB1C8}"/>
            </c:ext>
          </c:extLst>
        </c:ser>
        <c:ser>
          <c:idx val="4"/>
          <c:order val="4"/>
          <c:tx>
            <c:v>Max EFs</c:v>
          </c:tx>
          <c:spPr>
            <a:gradFill rotWithShape="1">
              <a:gsLst>
                <a:gs pos="0">
                  <a:schemeClr val="accent3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Sheet2!$D$3:$D$8</c:f>
              <c:strCache>
                <c:ptCount val="6"/>
                <c:pt idx="0">
                  <c:v>Formaldehyde</c:v>
                </c:pt>
                <c:pt idx="1">
                  <c:v>Acetaldehyde</c:v>
                </c:pt>
                <c:pt idx="2">
                  <c:v>Propionaldehyde</c:v>
                </c:pt>
                <c:pt idx="3">
                  <c:v>1,3-Butadiene</c:v>
                </c:pt>
                <c:pt idx="4">
                  <c:v>Benzene</c:v>
                </c:pt>
                <c:pt idx="5">
                  <c:v>Hexane</c:v>
                </c:pt>
              </c:strCache>
            </c:strRef>
          </c:cat>
          <c:val>
            <c:numRef>
              <c:f>Sheet2!$I$3:$I$8</c:f>
              <c:numCache>
                <c:formatCode>0</c:formatCode>
                <c:ptCount val="6"/>
                <c:pt idx="0">
                  <c:v>27783.800000000003</c:v>
                </c:pt>
                <c:pt idx="1">
                  <c:v>21954.2536</c:v>
                </c:pt>
                <c:pt idx="2">
                  <c:v>10132.701344000001</c:v>
                </c:pt>
                <c:pt idx="3">
                  <c:v>2110.9626079999998</c:v>
                </c:pt>
                <c:pt idx="4">
                  <c:v>1668.6647184000001</c:v>
                </c:pt>
                <c:pt idx="5">
                  <c:v>884.59577920000004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6E-4184-8D05-245E876CB1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63716608"/>
        <c:axId val="1900646784"/>
      </c:barChart>
      <c:catAx>
        <c:axId val="96371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0646784"/>
        <c:crosses val="autoZero"/>
        <c:auto val="1"/>
        <c:lblAlgn val="ctr"/>
        <c:lblOffset val="100"/>
        <c:noMultiLvlLbl val="0"/>
      </c:catAx>
      <c:valAx>
        <c:axId val="190064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cap="none" baseline="0">
                    <a:solidFill>
                      <a:schemeClr val="tx1"/>
                    </a:solidFill>
                  </a:rPr>
                  <a:t>Emissions [tons]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371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Sheet3!$B$2</c:f>
              <c:strCache>
                <c:ptCount val="1"/>
                <c:pt idx="0">
                  <c:v>Canola Oil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numRef>
              <c:f>Sheet3!$A$3:$A$8</c:f>
              <c:numCache>
                <c:formatCode>General</c:formatCode>
                <c:ptCount val="6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cat>
          <c:val>
            <c:numRef>
              <c:f>Sheet3!$B$3:$B$8</c:f>
              <c:numCache>
                <c:formatCode>General</c:formatCode>
                <c:ptCount val="6"/>
                <c:pt idx="0">
                  <c:v>0.25189189699999998</c:v>
                </c:pt>
                <c:pt idx="1">
                  <c:v>0.28714367299999999</c:v>
                </c:pt>
                <c:pt idx="2">
                  <c:v>0</c:v>
                </c:pt>
                <c:pt idx="3">
                  <c:v>2.0136199999999998E-3</c:v>
                </c:pt>
                <c:pt idx="4">
                  <c:v>0.452421187</c:v>
                </c:pt>
                <c:pt idx="5">
                  <c:v>5.8415239999999998E-3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C9-4B8D-9BA9-82DE9D8BF392}"/>
            </c:ext>
          </c:extLst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Olive Oil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numRef>
              <c:f>Sheet3!$A$3:$A$8</c:f>
              <c:numCache>
                <c:formatCode>General</c:formatCode>
                <c:ptCount val="6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cat>
          <c:val>
            <c:numRef>
              <c:f>Sheet3!$C$3:$C$8</c:f>
              <c:numCache>
                <c:formatCode>General</c:formatCode>
                <c:ptCount val="6"/>
                <c:pt idx="0">
                  <c:v>5.4328972000000003E-2</c:v>
                </c:pt>
                <c:pt idx="1">
                  <c:v>2.8009297999999998E-2</c:v>
                </c:pt>
                <c:pt idx="2">
                  <c:v>1.6262885000000001E-2</c:v>
                </c:pt>
                <c:pt idx="3">
                  <c:v>3.2886387000000003E-2</c:v>
                </c:pt>
                <c:pt idx="4">
                  <c:v>0.723907517</c:v>
                </c:pt>
                <c:pt idx="5">
                  <c:v>0.14460494099999999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C9-4B8D-9BA9-82DE9D8BF392}"/>
            </c:ext>
          </c:extLst>
        </c:ser>
        <c:ser>
          <c:idx val="2"/>
          <c:order val="2"/>
          <c:tx>
            <c:strRef>
              <c:f>Sheet3!$D$2</c:f>
              <c:strCache>
                <c:ptCount val="1"/>
                <c:pt idx="0">
                  <c:v>Beef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cat>
            <c:numRef>
              <c:f>Sheet3!$A$3:$A$8</c:f>
              <c:numCache>
                <c:formatCode>General</c:formatCode>
                <c:ptCount val="6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cat>
          <c:val>
            <c:numRef>
              <c:f>Sheet3!$D$3:$D$8</c:f>
              <c:numCache>
                <c:formatCode>General</c:formatCode>
                <c:ptCount val="6"/>
                <c:pt idx="0">
                  <c:v>0</c:v>
                </c:pt>
                <c:pt idx="1">
                  <c:v>1.8517104E-2</c:v>
                </c:pt>
                <c:pt idx="2">
                  <c:v>0</c:v>
                </c:pt>
                <c:pt idx="3">
                  <c:v>0</c:v>
                </c:pt>
                <c:pt idx="4">
                  <c:v>0.91826127700000004</c:v>
                </c:pt>
                <c:pt idx="5">
                  <c:v>6.3221619000000007E-2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C9-4B8D-9BA9-82DE9D8BF392}"/>
            </c:ext>
          </c:extLst>
        </c:ser>
        <c:ser>
          <c:idx val="3"/>
          <c:order val="3"/>
          <c:tx>
            <c:strRef>
              <c:f>Sheet3!$E$2</c:f>
              <c:strCache>
                <c:ptCount val="1"/>
                <c:pt idx="0">
                  <c:v>Avg.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val>
            <c:numRef>
              <c:f>Sheet3!$E$3:$E$8</c:f>
              <c:numCache>
                <c:formatCode>General</c:formatCode>
                <c:ptCount val="6"/>
                <c:pt idx="0">
                  <c:v>0.102073623</c:v>
                </c:pt>
                <c:pt idx="1">
                  <c:v>0.11122335833333334</c:v>
                </c:pt>
                <c:pt idx="2">
                  <c:v>5.4209616666666674E-3</c:v>
                </c:pt>
                <c:pt idx="3">
                  <c:v>1.1633335666666668E-2</c:v>
                </c:pt>
                <c:pt idx="4">
                  <c:v>0.69819666033333327</c:v>
                </c:pt>
                <c:pt idx="5">
                  <c:v>7.1222694666666655E-2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C9-4B8D-9BA9-82DE9D8BF3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63716608"/>
        <c:axId val="1900646784"/>
      </c:barChart>
      <c:catAx>
        <c:axId val="9637166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cap="none" baseline="0">
                    <a:solidFill>
                      <a:schemeClr val="tx1"/>
                    </a:solidFill>
                  </a:rPr>
                  <a:t>log(C*)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0646784"/>
        <c:crosses val="autoZero"/>
        <c:auto val="1"/>
        <c:lblAlgn val="ctr"/>
        <c:lblOffset val="100"/>
        <c:noMultiLvlLbl val="0"/>
      </c:catAx>
      <c:valAx>
        <c:axId val="190064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cap="none" baseline="0">
                    <a:solidFill>
                      <a:schemeClr val="tx1"/>
                    </a:solidFill>
                  </a:rPr>
                  <a:t>Fraction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37166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EF2D1-3104-4DD9-9BAA-48E28E77331D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EBF03E-CA1A-40A8-9173-917A2405D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3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EBF03E-CA1A-40A8-9173-917A2405DC0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483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EBF03E-CA1A-40A8-9173-917A2405DC0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675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EBF03E-CA1A-40A8-9173-917A2405DC0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604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EBF03E-CA1A-40A8-9173-917A2405DC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20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EBF03E-CA1A-40A8-9173-917A2405DC0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1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EBF03E-CA1A-40A8-9173-917A2405DC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70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EBF03E-CA1A-40A8-9173-917A2405DC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82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EBF03E-CA1A-40A8-9173-917A2405DC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5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6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056C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78234B50-B30A-4E54-AF83-66B3262C9302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2C54A5C6-1A67-402B-9D43-A5D8CAE25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418232"/>
            <a:ext cx="762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25" descr="EPA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6764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65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EAE79-FD24-47C9-9715-7C0F7AEA6E76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5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FFA56-7893-4791-8847-8775E05C89D2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B7DE15-04E2-410D-B3A4-18D1E0A79CE4}"/>
              </a:ext>
            </a:extLst>
          </p:cNvPr>
          <p:cNvSpPr txBox="1">
            <a:spLocks/>
          </p:cNvSpPr>
          <p:nvPr userDrawn="1"/>
        </p:nvSpPr>
        <p:spPr>
          <a:xfrm>
            <a:off x="213064" y="6325613"/>
            <a:ext cx="467614" cy="36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8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32DC-948C-471E-9D04-D6D3C5E31940}" type="datetime1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2E45964-0DDD-4BEC-8FDF-E3893FEAB5D3}"/>
              </a:ext>
            </a:extLst>
          </p:cNvPr>
          <p:cNvSpPr txBox="1">
            <a:spLocks/>
          </p:cNvSpPr>
          <p:nvPr userDrawn="1"/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56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99247"/>
            <a:ext cx="10515600" cy="9914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5D88C-27D4-41F5-BDA3-BF669E4C2E08}" type="datetime1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E063B73-F2A7-49DB-B5E5-2DF004E157D7}"/>
              </a:ext>
            </a:extLst>
          </p:cNvPr>
          <p:cNvSpPr txBox="1">
            <a:spLocks/>
          </p:cNvSpPr>
          <p:nvPr userDrawn="1"/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0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B341-4D12-4C27-837C-D356304B8036}" type="datetime1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54A5C6-1A67-402B-9D43-A5D8CAE25F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78A82-58BC-40CF-9F4E-3E4716BEF023}"/>
              </a:ext>
            </a:extLst>
          </p:cNvPr>
          <p:cNvSpPr txBox="1">
            <a:spLocks/>
          </p:cNvSpPr>
          <p:nvPr userDrawn="1"/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80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681F-20C6-47CC-9816-CE968F11F42B}" type="datetime1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0F3EA2-7E9F-4E72-8F6D-E9CE1CB4B5F3}"/>
              </a:ext>
            </a:extLst>
          </p:cNvPr>
          <p:cNvSpPr txBox="1">
            <a:spLocks/>
          </p:cNvSpPr>
          <p:nvPr userDrawn="1"/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64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1325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2A6A-A9BA-4DA2-8B5D-23589F6B7F3F}" type="datetime1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BA8C5C-9228-4E3E-822C-D14E9BB80E35}"/>
              </a:ext>
            </a:extLst>
          </p:cNvPr>
          <p:cNvSpPr txBox="1">
            <a:spLocks/>
          </p:cNvSpPr>
          <p:nvPr userDrawn="1"/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59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10004"/>
            <a:ext cx="3932237" cy="134739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34A1-433D-44D9-A5A3-3D96613D90E1}" type="datetime1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2310734-6C4E-4078-A96B-4231CA87F6B1}"/>
              </a:ext>
            </a:extLst>
          </p:cNvPr>
          <p:cNvSpPr txBox="1">
            <a:spLocks/>
          </p:cNvSpPr>
          <p:nvPr userDrawn="1"/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5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74688"/>
            <a:ext cx="10515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838B2-0B2B-4DAC-B8A3-B0ABF482E3F6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407474"/>
            <a:ext cx="685800" cy="228600"/>
          </a:xfrm>
          <a:prstGeom prst="rect">
            <a:avLst/>
          </a:prstGeom>
          <a:solidFill>
            <a:srgbClr val="026CB6"/>
          </a:solidFill>
          <a:ln>
            <a:noFill/>
          </a:ln>
        </p:spPr>
        <p:txBody>
          <a:bodyPr wrap="none" anchor="ctr"/>
          <a:lstStyle/>
          <a:p>
            <a:endParaRPr lang="en-US">
              <a:solidFill>
                <a:srgbClr val="026CB6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32504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1142BB4-7AA6-4425-BE93-B2371E3A1257}"/>
              </a:ext>
            </a:extLst>
          </p:cNvPr>
          <p:cNvSpPr txBox="1">
            <a:spLocks/>
          </p:cNvSpPr>
          <p:nvPr userDrawn="1"/>
        </p:nvSpPr>
        <p:spPr>
          <a:xfrm>
            <a:off x="215154" y="6334491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4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7941227" y="6436218"/>
            <a:ext cx="3953047" cy="228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b="1" kern="1200" smtClean="0">
                <a:solidFill>
                  <a:schemeClr val="bg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ＭＳ Ｐゴシック" pitchFamily="1" charset="-128"/>
                <a:cs typeface="+mn-cs"/>
              </a:rPr>
              <a:t>October 17, 2023</a:t>
            </a:r>
          </a:p>
          <a:p>
            <a:pPr lvl="0"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ＭＳ Ｐゴシック" pitchFamily="1" charset="-128"/>
                <a:cs typeface="+mn-cs"/>
              </a:rPr>
              <a:t>Presentation </a:t>
            </a:r>
            <a:r>
              <a:rPr lang="en-US" sz="1200" dirty="0">
                <a:solidFill>
                  <a:prstClr val="white"/>
                </a:solidFill>
              </a:rPr>
              <a:t>to: CMAS Conference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ＭＳ Ｐゴシック" pitchFamily="1" charset="-128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762629"/>
            <a:ext cx="10058400" cy="2321169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3" name="Rectangle 16">
            <a:extLst>
              <a:ext uri="{FF2B5EF4-FFF2-40B4-BE49-F238E27FC236}">
                <a16:creationId xmlns:a16="http://schemas.microsoft.com/office/drawing/2014/main" id="{CAEBDCD1-6BEE-4400-85E3-B9A56BA6D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38" y="6375196"/>
            <a:ext cx="5643562" cy="359089"/>
          </a:xfrm>
          <a:prstGeom prst="rect">
            <a:avLst/>
          </a:prstGeom>
          <a:solidFill>
            <a:srgbClr val="003F69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United States Environmental Protection Agency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Office of Air and Radiation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843CB27C-9A54-4C1F-A965-4D61EDA49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8904" y="745280"/>
            <a:ext cx="10058400" cy="122782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200" dirty="0"/>
              <a:t>Cooking Emissions and Their Chemical Characterization in the United States</a:t>
            </a:r>
            <a:endParaRPr lang="en-US" sz="4200" b="1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F09E0321-3B2E-4ACB-9B33-5B33C2804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789" y="2038218"/>
            <a:ext cx="11261515" cy="6059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  <a:spcAft>
                <a:spcPts val="800"/>
              </a:spcAft>
            </a:pPr>
            <a:r>
              <a:rPr lang="en-US" sz="2600" dirty="0"/>
              <a:t>Karl Seltzer,</a:t>
            </a:r>
            <a:r>
              <a:rPr lang="en-US" sz="2600" baseline="30000" dirty="0"/>
              <a:t>1</a:t>
            </a:r>
            <a:r>
              <a:rPr lang="en-US" sz="2600" dirty="0"/>
              <a:t> Venkatesh Rao,</a:t>
            </a:r>
            <a:r>
              <a:rPr lang="en-US" sz="2600" baseline="30000" dirty="0"/>
              <a:t>1</a:t>
            </a:r>
            <a:r>
              <a:rPr lang="en-US" sz="2600" dirty="0"/>
              <a:t> Rich Mason,</a:t>
            </a:r>
            <a:r>
              <a:rPr lang="en-US" sz="2600" baseline="30000" dirty="0"/>
              <a:t>1</a:t>
            </a:r>
            <a:r>
              <a:rPr lang="en-US" sz="2600" dirty="0"/>
              <a:t> Jennifer Snyder,</a:t>
            </a:r>
            <a:r>
              <a:rPr lang="en-US" sz="2600" baseline="30000" dirty="0"/>
              <a:t>1</a:t>
            </a:r>
            <a:r>
              <a:rPr lang="en-US" sz="2600" dirty="0"/>
              <a:t> </a:t>
            </a:r>
          </a:p>
          <a:p>
            <a:pPr algn="r">
              <a:spcBef>
                <a:spcPts val="0"/>
              </a:spcBef>
              <a:spcAft>
                <a:spcPts val="800"/>
              </a:spcAft>
            </a:pPr>
            <a:r>
              <a:rPr lang="en-US" sz="2600" dirty="0"/>
              <a:t>Brandy Albertson,</a:t>
            </a:r>
            <a:r>
              <a:rPr lang="en-US" sz="2600" baseline="30000" dirty="0"/>
              <a:t>2</a:t>
            </a:r>
            <a:r>
              <a:rPr lang="en-US" sz="2600" dirty="0"/>
              <a:t> Andrew Bollman,</a:t>
            </a:r>
            <a:r>
              <a:rPr lang="en-US" sz="2600" baseline="30000" dirty="0"/>
              <a:t>3</a:t>
            </a:r>
            <a:r>
              <a:rPr lang="en-US" sz="2600" dirty="0"/>
              <a:t> Susan McCusker</a:t>
            </a:r>
            <a:r>
              <a:rPr lang="en-US" sz="2600" baseline="30000" dirty="0"/>
              <a:t>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C48AE2-7DA6-49E0-890F-114A1347AB4C}"/>
              </a:ext>
            </a:extLst>
          </p:cNvPr>
          <p:cNvSpPr/>
          <p:nvPr/>
        </p:nvSpPr>
        <p:spPr>
          <a:xfrm>
            <a:off x="1458794" y="3087501"/>
            <a:ext cx="105385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500" baseline="30000" dirty="0">
                <a:solidFill>
                  <a:schemeClr val="bg1"/>
                </a:solidFill>
              </a:rPr>
              <a:t>1</a:t>
            </a:r>
            <a:r>
              <a:rPr lang="en-US" sz="1500" dirty="0">
                <a:solidFill>
                  <a:schemeClr val="bg1"/>
                </a:solidFill>
              </a:rPr>
              <a:t>Office of Air and Radiation, US Environmental Protection Agency, </a:t>
            </a:r>
            <a:r>
              <a:rPr lang="en-US" sz="1500" baseline="30000" dirty="0">
                <a:solidFill>
                  <a:schemeClr val="bg1"/>
                </a:solidFill>
              </a:rPr>
              <a:t>2</a:t>
            </a:r>
            <a:r>
              <a:rPr lang="en-US" sz="1500" dirty="0">
                <a:solidFill>
                  <a:schemeClr val="bg1"/>
                </a:solidFill>
              </a:rPr>
              <a:t>Oregon Department of Environmental Quality,</a:t>
            </a:r>
          </a:p>
          <a:p>
            <a:pPr algn="r"/>
            <a:r>
              <a:rPr lang="en-US" sz="1500" baseline="30000" dirty="0">
                <a:solidFill>
                  <a:schemeClr val="bg1"/>
                </a:solidFill>
              </a:rPr>
              <a:t>3</a:t>
            </a:r>
            <a:r>
              <a:rPr lang="en-US" sz="1500" dirty="0">
                <a:solidFill>
                  <a:schemeClr val="bg1"/>
                </a:solidFill>
              </a:rPr>
              <a:t>North Carolina Department of Environmental Quality, </a:t>
            </a:r>
            <a:r>
              <a:rPr lang="en-US" sz="1500" baseline="30000" dirty="0">
                <a:solidFill>
                  <a:schemeClr val="bg1"/>
                </a:solidFill>
              </a:rPr>
              <a:t>4</a:t>
            </a:r>
            <a:r>
              <a:rPr lang="en-US" sz="1500" dirty="0">
                <a:solidFill>
                  <a:schemeClr val="bg1"/>
                </a:solidFill>
              </a:rPr>
              <a:t>Mid-Atlantic Regional Air Management Association, Inc.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88DC57-1FB2-483B-B9AE-EBF8896893A3}"/>
              </a:ext>
            </a:extLst>
          </p:cNvPr>
          <p:cNvSpPr/>
          <p:nvPr/>
        </p:nvSpPr>
        <p:spPr>
          <a:xfrm>
            <a:off x="6282304" y="123641"/>
            <a:ext cx="571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1" i="1" dirty="0">
                <a:solidFill>
                  <a:schemeClr val="bg1"/>
                </a:solidFill>
              </a:rPr>
              <a:t>The views expressed in this presentation are those of the authors </a:t>
            </a:r>
          </a:p>
          <a:p>
            <a:pPr algn="r"/>
            <a:r>
              <a:rPr lang="en-US" sz="1200" b="1" i="1" dirty="0">
                <a:solidFill>
                  <a:schemeClr val="bg1"/>
                </a:solidFill>
              </a:rPr>
              <a:t>and do not necessarily reflect the views or policies of the U.S. EPA.</a:t>
            </a:r>
          </a:p>
        </p:txBody>
      </p:sp>
    </p:spTree>
    <p:extLst>
      <p:ext uri="{BB962C8B-B14F-4D97-AF65-F5344CB8AC3E}">
        <p14:creationId xmlns:p14="http://schemas.microsoft.com/office/powerpoint/2010/main" val="964804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8C4A-5E39-48C9-8854-2740DC82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190E64-4997-4ABE-B1D8-F5BED7C6FA1D}"/>
              </a:ext>
            </a:extLst>
          </p:cNvPr>
          <p:cNvSpPr txBox="1"/>
          <p:nvPr/>
        </p:nvSpPr>
        <p:spPr>
          <a:xfrm>
            <a:off x="511934" y="1690688"/>
            <a:ext cx="1136437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Cooking emissions are predominantly PM</a:t>
            </a:r>
            <a:r>
              <a:rPr lang="en-US" sz="2600" baseline="-25000" dirty="0"/>
              <a:t>2.5</a:t>
            </a:r>
            <a:r>
              <a:rPr lang="en-US" sz="2600" dirty="0"/>
              <a:t> and CO in the 2020 NEI. Emissions are calculated using appliance-specific meat consumption estimates.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Current methods overestimate total meat consumption, which has a direct impact on emissions estimates. 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600" dirty="0"/>
              <a:t>Reported emissions factors feature substantial variability, resulting in PM</a:t>
            </a:r>
            <a:r>
              <a:rPr lang="en-US" sz="2600" baseline="-25000" dirty="0"/>
              <a:t>2.5</a:t>
            </a:r>
            <a:r>
              <a:rPr lang="en-US" sz="2600" dirty="0"/>
              <a:t> emission estimates that span 100k – 300k tons. Continued work needed to constrain this value or create a composite, more representative emissions factor.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cs typeface="Times"/>
              </a:rPr>
              <a:t>VOC emissions from cooking are rich in formaldehyde, acetaldehyde, and propionaldehyde, all of which are hazardous air pollutants. VOC emissions also include SOA precursors; are there appropriate SOA formation pathways in existing chemical mechanisms to capture this chemistry?</a:t>
            </a:r>
          </a:p>
        </p:txBody>
      </p:sp>
    </p:spTree>
    <p:extLst>
      <p:ext uri="{BB962C8B-B14F-4D97-AF65-F5344CB8AC3E}">
        <p14:creationId xmlns:p14="http://schemas.microsoft.com/office/powerpoint/2010/main" val="3173357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AB557-D2F9-4377-9D6A-301E7CF60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64532C7-F4C5-46E4-9ACC-6D2DA4E867E4}"/>
              </a:ext>
            </a:extLst>
          </p:cNvPr>
          <p:cNvSpPr txBox="1">
            <a:spLocks/>
          </p:cNvSpPr>
          <p:nvPr/>
        </p:nvSpPr>
        <p:spPr>
          <a:xfrm>
            <a:off x="838200" y="2998482"/>
            <a:ext cx="10515600" cy="1764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/>
              <a:t>Contact: </a:t>
            </a:r>
          </a:p>
          <a:p>
            <a:pPr algn="ctr"/>
            <a:r>
              <a:rPr lang="en-US" sz="2600" b="1" dirty="0"/>
              <a:t>seltzer.karl@epa.gov</a:t>
            </a:r>
          </a:p>
        </p:txBody>
      </p:sp>
    </p:spTree>
    <p:extLst>
      <p:ext uri="{BB962C8B-B14F-4D97-AF65-F5344CB8AC3E}">
        <p14:creationId xmlns:p14="http://schemas.microsoft.com/office/powerpoint/2010/main" val="168390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3E96777F-60A0-4ADB-9330-9338180CA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35342E9-44CF-4593-8D87-8870C59B3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9467"/>
            <a:ext cx="10515600" cy="8390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Cooking Results in Emissions &amp; PM</a:t>
            </a:r>
            <a:r>
              <a:rPr lang="en-US" baseline="-25000" dirty="0"/>
              <a:t>2.5</a:t>
            </a:r>
            <a:r>
              <a:rPr lang="en-US" dirty="0"/>
              <a:t> Exposure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055FE6-1C67-4DA1-953A-B1B1CF8B1E97}"/>
              </a:ext>
            </a:extLst>
          </p:cNvPr>
          <p:cNvSpPr txBox="1"/>
          <p:nvPr/>
        </p:nvSpPr>
        <p:spPr>
          <a:xfrm>
            <a:off x="652861" y="1998122"/>
            <a:ext cx="6277872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Cooking results in gaseous and particulate emissions.</a:t>
            </a:r>
          </a:p>
          <a:p>
            <a:pPr marL="685800" lvl="2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Gases include a substantial contribution from aldehydes and semi-volatiles (Schauer et al., 1999; Klein et al., 2016); particulates are predominantly organic (McDonald et al., 2003).</a:t>
            </a:r>
          </a:p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Positive matrix factorization of AMS observations suggests cooking emissions contribute ~5-10% of total ambient PM</a:t>
            </a:r>
            <a:r>
              <a:rPr lang="en-US" sz="2000" baseline="-25000" dirty="0">
                <a:cs typeface="Times"/>
              </a:rPr>
              <a:t>2.5</a:t>
            </a:r>
            <a:r>
              <a:rPr lang="en-US" sz="2000" dirty="0">
                <a:cs typeface="Times"/>
              </a:rPr>
              <a:t> and ~15-20% of organic aerosol in cities (Hayes et al., 2013; Sun et al., 2011).</a:t>
            </a:r>
          </a:p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Land-use regression modeling suggests cooking contributes a nationwide, population-weighted organic aerosol exposure of ~0.4 µg m</a:t>
            </a:r>
            <a:r>
              <a:rPr lang="en-US" sz="2000" baseline="30000" dirty="0">
                <a:cs typeface="Times"/>
              </a:rPr>
              <a:t>-3</a:t>
            </a:r>
            <a:r>
              <a:rPr lang="en-US" sz="2000" dirty="0">
                <a:cs typeface="Times"/>
              </a:rPr>
              <a:t> (Saha et al., 2022).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A981ABA-69FC-4400-B5B3-4194C4D6257B}"/>
              </a:ext>
            </a:extLst>
          </p:cNvPr>
          <p:cNvGrpSpPr>
            <a:grpSpLocks noChangeAspect="1"/>
          </p:cNvGrpSpPr>
          <p:nvPr/>
        </p:nvGrpSpPr>
        <p:grpSpPr>
          <a:xfrm>
            <a:off x="7469604" y="2435050"/>
            <a:ext cx="3662371" cy="228036"/>
            <a:chOff x="2612950" y="10472"/>
            <a:chExt cx="7138880" cy="4445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E7804EC-9A50-4152-BC87-CB2F754C0ABD}"/>
                </a:ext>
              </a:extLst>
            </p:cNvPr>
            <p:cNvSpPr/>
            <p:nvPr/>
          </p:nvSpPr>
          <p:spPr>
            <a:xfrm>
              <a:off x="2612950" y="10472"/>
              <a:ext cx="571500" cy="444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807CEB7-7C33-46A9-80C7-7A08DD5AC73B}"/>
                </a:ext>
              </a:extLst>
            </p:cNvPr>
            <p:cNvSpPr/>
            <p:nvPr/>
          </p:nvSpPr>
          <p:spPr>
            <a:xfrm>
              <a:off x="9180330" y="10472"/>
              <a:ext cx="571500" cy="444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43DECA9-2A47-5728-766E-B8445551A01A}"/>
              </a:ext>
            </a:extLst>
          </p:cNvPr>
          <p:cNvGrpSpPr/>
          <p:nvPr/>
        </p:nvGrpSpPr>
        <p:grpSpPr>
          <a:xfrm>
            <a:off x="7235249" y="2682602"/>
            <a:ext cx="4289233" cy="2906690"/>
            <a:chOff x="215035" y="3837133"/>
            <a:chExt cx="4289233" cy="290669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56FCF42-D45C-8D50-CDF4-1872932E6B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05077" y="3837133"/>
              <a:ext cx="2560320" cy="2746346"/>
            </a:xfrm>
            <a:prstGeom prst="rect">
              <a:avLst/>
            </a:prstGeom>
          </p:spPr>
        </p:pic>
        <p:sp>
          <p:nvSpPr>
            <p:cNvPr id="7" name="Content Placeholder 2">
              <a:extLst>
                <a:ext uri="{FF2B5EF4-FFF2-40B4-BE49-F238E27FC236}">
                  <a16:creationId xmlns:a16="http://schemas.microsoft.com/office/drawing/2014/main" id="{4F06F26B-A4F8-A6E7-FCBD-F98ABE385872}"/>
                </a:ext>
              </a:extLst>
            </p:cNvPr>
            <p:cNvSpPr txBox="1">
              <a:spLocks/>
            </p:cNvSpPr>
            <p:nvPr/>
          </p:nvSpPr>
          <p:spPr>
            <a:xfrm>
              <a:off x="2991810" y="6423134"/>
              <a:ext cx="1512458" cy="32068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Aft>
                  <a:spcPts val="600"/>
                </a:spcAft>
                <a:buNone/>
              </a:pPr>
              <a:r>
                <a:rPr lang="en-US" sz="1400" dirty="0">
                  <a:cs typeface="Calibri"/>
                </a:rPr>
                <a:t>Hayes et al., 2013</a:t>
              </a:r>
            </a:p>
          </p:txBody>
        </p:sp>
        <p:sp>
          <p:nvSpPr>
            <p:cNvPr id="10" name="Content Placeholder 2">
              <a:extLst>
                <a:ext uri="{FF2B5EF4-FFF2-40B4-BE49-F238E27FC236}">
                  <a16:creationId xmlns:a16="http://schemas.microsoft.com/office/drawing/2014/main" id="{2E56DD5B-E166-0F3D-8BD8-A981D6DE85AD}"/>
                </a:ext>
              </a:extLst>
            </p:cNvPr>
            <p:cNvSpPr txBox="1">
              <a:spLocks/>
            </p:cNvSpPr>
            <p:nvPr/>
          </p:nvSpPr>
          <p:spPr>
            <a:xfrm>
              <a:off x="215035" y="4707983"/>
              <a:ext cx="1108855" cy="822100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Aft>
                  <a:spcPts val="600"/>
                </a:spcAft>
                <a:buNone/>
              </a:pPr>
              <a:r>
                <a:rPr lang="en-US" sz="1400" dirty="0">
                  <a:cs typeface="Calibri"/>
                </a:rPr>
                <a:t>“Cooking Influenced” Organic Aerosol</a:t>
              </a:r>
            </a:p>
          </p:txBody>
        </p:sp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7A27A642-125D-281E-DBC0-067C98A4CDED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rot="5400000" flipH="1" flipV="1">
              <a:off x="1106596" y="5113234"/>
              <a:ext cx="79716" cy="753982"/>
            </a:xfrm>
            <a:prstGeom prst="bentConnector4">
              <a:avLst>
                <a:gd name="adj1" fmla="val -286768"/>
                <a:gd name="adj2" fmla="val 62831"/>
              </a:avLst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69BD54B-F433-44CC-2231-527A97C5B072}"/>
              </a:ext>
            </a:extLst>
          </p:cNvPr>
          <p:cNvSpPr txBox="1"/>
          <p:nvPr/>
        </p:nvSpPr>
        <p:spPr>
          <a:xfrm>
            <a:off x="7789676" y="1906509"/>
            <a:ext cx="38705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Source Contributions to Organic Aerosol in Los Angeles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3491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3E96777F-60A0-4ADB-9330-9338180CA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35342E9-44CF-4593-8D87-8870C59B3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9467"/>
            <a:ext cx="10515600" cy="839047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Cooking Emissions in the 2020 NEI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055FE6-1C67-4DA1-953A-B1B1CF8B1E97}"/>
              </a:ext>
            </a:extLst>
          </p:cNvPr>
          <p:cNvSpPr txBox="1"/>
          <p:nvPr/>
        </p:nvSpPr>
        <p:spPr>
          <a:xfrm>
            <a:off x="495616" y="1799920"/>
            <a:ext cx="6110053" cy="4298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Cooking contributed ~200,000 tons of primary PM</a:t>
            </a:r>
            <a:r>
              <a:rPr lang="en-US" sz="2000" baseline="-25000" dirty="0">
                <a:cs typeface="Times"/>
              </a:rPr>
              <a:t>2.5</a:t>
            </a:r>
            <a:r>
              <a:rPr lang="en-US" sz="2000" dirty="0">
                <a:cs typeface="Times"/>
              </a:rPr>
              <a:t> emissions, which is greater than all onroad and nonroad primary PM</a:t>
            </a:r>
            <a:r>
              <a:rPr lang="en-US" sz="2000" baseline="-25000" dirty="0">
                <a:cs typeface="Times"/>
              </a:rPr>
              <a:t>2.5</a:t>
            </a:r>
            <a:r>
              <a:rPr lang="en-US" sz="2000" dirty="0">
                <a:cs typeface="Times"/>
              </a:rPr>
              <a:t> emissions.</a:t>
            </a:r>
          </a:p>
          <a:p>
            <a:pPr marL="685800" lvl="2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7% of the nonpoint emissions, excluding fires, and scales with population.</a:t>
            </a:r>
          </a:p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Emissions are estimated for commercial cooking and residential grilling </a:t>
            </a:r>
            <a:r>
              <a:rPr lang="en-US" sz="2000" dirty="0">
                <a:cs typeface="Times"/>
                <a:sym typeface="Wingdings" panose="05000000000000000000" pitchFamily="2" charset="2"/>
              </a:rPr>
              <a:t> mostly PM</a:t>
            </a:r>
            <a:r>
              <a:rPr lang="en-US" sz="2000" baseline="-25000" dirty="0">
                <a:cs typeface="Times"/>
                <a:sym typeface="Wingdings" panose="05000000000000000000" pitchFamily="2" charset="2"/>
              </a:rPr>
              <a:t>2.5</a:t>
            </a:r>
            <a:r>
              <a:rPr lang="en-US" sz="2000" dirty="0">
                <a:cs typeface="Times"/>
                <a:sym typeface="Wingdings" panose="05000000000000000000" pitchFamily="2" charset="2"/>
              </a:rPr>
              <a:t>, CO, and VOC.</a:t>
            </a:r>
            <a:endParaRPr lang="en-US" sz="2000" dirty="0">
              <a:cs typeface="Times"/>
            </a:endParaRPr>
          </a:p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All commercial cooking emissions are assigned to appliance-specific Source Classification Codes (e.g., under fired charbroiler, flat griddle, etc.).</a:t>
            </a:r>
          </a:p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Emissions are not estimated for non-backyard grilling residential cooking or food trucks.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9240D54-110F-CCE8-0FA2-DEA25D5A6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074452"/>
              </p:ext>
            </p:extLst>
          </p:nvPr>
        </p:nvGraphicFramePr>
        <p:xfrm>
          <a:off x="6607631" y="2286000"/>
          <a:ext cx="5334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8583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AB557-D2F9-4377-9D6A-301E7CF60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B18F462-5EC6-46E6-9BE0-D5D38AC68C8E}"/>
              </a:ext>
            </a:extLst>
          </p:cNvPr>
          <p:cNvSpPr txBox="1">
            <a:spLocks/>
          </p:cNvSpPr>
          <p:nvPr/>
        </p:nvSpPr>
        <p:spPr>
          <a:xfrm>
            <a:off x="580976" y="4578047"/>
            <a:ext cx="11007183" cy="21434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/>
              <a:t>Where: </a:t>
            </a:r>
            <a:r>
              <a:rPr lang="en-US" sz="2000" i="1" dirty="0"/>
              <a:t>r</a:t>
            </a:r>
            <a:r>
              <a:rPr lang="en-US" sz="2000" dirty="0"/>
              <a:t> is the index for restaurant-type, </a:t>
            </a:r>
            <a:r>
              <a:rPr lang="en-US" sz="2000" i="1" dirty="0"/>
              <a:t>a</a:t>
            </a:r>
            <a:r>
              <a:rPr lang="en-US" sz="2000" dirty="0"/>
              <a:t> is the index for appliance-type, </a:t>
            </a:r>
            <a:r>
              <a:rPr lang="en-US" sz="2000" i="1" dirty="0"/>
              <a:t>m</a:t>
            </a:r>
            <a:r>
              <a:rPr lang="en-US" sz="2000" dirty="0"/>
              <a:t> is the index for meat-type.</a:t>
            </a:r>
          </a:p>
          <a:p>
            <a:pPr marL="0" indent="0" algn="ctr">
              <a:buNone/>
            </a:pPr>
            <a:r>
              <a:rPr lang="en-US" sz="2000" dirty="0"/>
              <a:t>%</a:t>
            </a:r>
            <a:r>
              <a:rPr lang="en-US" sz="2000" dirty="0" err="1"/>
              <a:t>r,a</a:t>
            </a:r>
            <a:r>
              <a:rPr lang="en-US" sz="2000" dirty="0"/>
              <a:t> is the percent of restaurant-type </a:t>
            </a:r>
            <a:r>
              <a:rPr lang="en-US" sz="2000" i="1" dirty="0"/>
              <a:t>r</a:t>
            </a:r>
            <a:r>
              <a:rPr lang="en-US" sz="2000" dirty="0"/>
              <a:t> with appliance-type </a:t>
            </a:r>
            <a:r>
              <a:rPr lang="en-US" sz="2000" i="1" dirty="0"/>
              <a:t>a</a:t>
            </a:r>
            <a:r>
              <a:rPr lang="en-US" sz="2000" dirty="0"/>
              <a:t>.</a:t>
            </a:r>
          </a:p>
          <a:p>
            <a:pPr marL="0" indent="0" algn="ctr">
              <a:buNone/>
            </a:pPr>
            <a:r>
              <a:rPr lang="en-US" sz="2000" dirty="0"/>
              <a:t>Appliance </a:t>
            </a:r>
            <a:r>
              <a:rPr lang="en-US" sz="2000" dirty="0" err="1"/>
              <a:t>Count</a:t>
            </a:r>
            <a:r>
              <a:rPr lang="en-US" sz="2000" baseline="-25000" dirty="0" err="1"/>
              <a:t>r,a</a:t>
            </a:r>
            <a:r>
              <a:rPr lang="en-US" sz="2000" dirty="0"/>
              <a:t> is the number of appliance-type </a:t>
            </a:r>
            <a:r>
              <a:rPr lang="en-US" sz="2000" i="1" dirty="0"/>
              <a:t>a</a:t>
            </a:r>
            <a:r>
              <a:rPr lang="en-US" sz="2000" dirty="0"/>
              <a:t> at restaurant-type </a:t>
            </a:r>
            <a:r>
              <a:rPr lang="en-US" sz="2000" i="1" dirty="0"/>
              <a:t>r</a:t>
            </a:r>
            <a:r>
              <a:rPr lang="en-US" sz="2000" dirty="0"/>
              <a:t>.</a:t>
            </a:r>
          </a:p>
          <a:p>
            <a:pPr marL="0" indent="0" algn="ctr">
              <a:buNone/>
            </a:pPr>
            <a:r>
              <a:rPr lang="en-US" sz="2000" dirty="0"/>
              <a:t>Mass/</a:t>
            </a:r>
            <a:r>
              <a:rPr lang="en-US" sz="2000" dirty="0" err="1"/>
              <a:t>year</a:t>
            </a:r>
            <a:r>
              <a:rPr lang="en-US" sz="2000" baseline="-25000" dirty="0" err="1"/>
              <a:t>r,a,m</a:t>
            </a:r>
            <a:r>
              <a:rPr lang="en-US" sz="2000" dirty="0"/>
              <a:t> is the amount of meat-type </a:t>
            </a:r>
            <a:r>
              <a:rPr lang="en-US" sz="2000" i="1" dirty="0"/>
              <a:t>m</a:t>
            </a:r>
            <a:r>
              <a:rPr lang="en-US" sz="2000" dirty="0"/>
              <a:t> cooked on appliance-type </a:t>
            </a:r>
            <a:r>
              <a:rPr lang="en-US" sz="2000" i="1" dirty="0"/>
              <a:t>a</a:t>
            </a:r>
            <a:r>
              <a:rPr lang="en-US" sz="2000" dirty="0"/>
              <a:t> per year.</a:t>
            </a:r>
          </a:p>
          <a:p>
            <a:pPr marL="0" indent="0" algn="ctr">
              <a:buNone/>
            </a:pPr>
            <a:r>
              <a:rPr lang="en-US" sz="2000" dirty="0"/>
              <a:t>All 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 variables do not annually vary. Only </a:t>
            </a:r>
            <a:r>
              <a:rPr lang="en-US" sz="2000" i="1" dirty="0">
                <a:solidFill>
                  <a:srgbClr val="00B050"/>
                </a:solidFill>
              </a:rPr>
              <a:t>Restaurant </a:t>
            </a:r>
            <a:r>
              <a:rPr lang="en-US" sz="2000" i="1" dirty="0" err="1">
                <a:solidFill>
                  <a:srgbClr val="00B050"/>
                </a:solidFill>
              </a:rPr>
              <a:t>Count</a:t>
            </a:r>
            <a:r>
              <a:rPr lang="en-US" sz="2000" i="1" baseline="-25000" dirty="0" err="1">
                <a:solidFill>
                  <a:srgbClr val="00B050"/>
                </a:solidFill>
              </a:rPr>
              <a:t>r</a:t>
            </a:r>
            <a:r>
              <a:rPr lang="en-US" sz="2000" dirty="0"/>
              <a:t> annually varies.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FF0000"/>
                </a:solidFill>
              </a:rPr>
              <a:t>%</a:t>
            </a:r>
            <a:r>
              <a:rPr lang="en-US" sz="2000" baseline="-25000" dirty="0" err="1">
                <a:solidFill>
                  <a:srgbClr val="FF0000"/>
                </a:solidFill>
              </a:rPr>
              <a:t>r,a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Appliance </a:t>
            </a:r>
            <a:r>
              <a:rPr lang="en-US" sz="2000" dirty="0" err="1">
                <a:solidFill>
                  <a:srgbClr val="FF0000"/>
                </a:solidFill>
              </a:rPr>
              <a:t>Count</a:t>
            </a:r>
            <a:r>
              <a:rPr lang="en-US" sz="2000" baseline="-25000" dirty="0" err="1">
                <a:solidFill>
                  <a:srgbClr val="FF0000"/>
                </a:solidFill>
              </a:rPr>
              <a:t>r</a:t>
            </a:r>
            <a:r>
              <a:rPr lang="en-US" sz="2000" dirty="0"/>
              <a:t>, and </a:t>
            </a:r>
            <a:r>
              <a:rPr lang="en-US" sz="2000" dirty="0">
                <a:solidFill>
                  <a:srgbClr val="FF0000"/>
                </a:solidFill>
              </a:rPr>
              <a:t>Mass/</a:t>
            </a:r>
            <a:r>
              <a:rPr lang="en-US" sz="2000" dirty="0" err="1">
                <a:solidFill>
                  <a:srgbClr val="FF0000"/>
                </a:solidFill>
              </a:rPr>
              <a:t>year</a:t>
            </a:r>
            <a:r>
              <a:rPr lang="en-US" sz="2000" baseline="-25000" dirty="0" err="1">
                <a:solidFill>
                  <a:srgbClr val="FF0000"/>
                </a:solidFill>
              </a:rPr>
              <a:t>r,a,m</a:t>
            </a:r>
            <a:r>
              <a:rPr lang="en-US" sz="2000" dirty="0"/>
              <a:t> are from the 2001 CARB report.</a:t>
            </a:r>
          </a:p>
          <a:p>
            <a:pPr marL="0" indent="0" algn="ctr">
              <a:buNone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10AC837-9769-DB77-4F56-33F3B93C88F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6363" y="3575304"/>
                <a:ext cx="11007183" cy="7087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𝐶𝑜𝑢𝑛𝑡𝑦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𝑀𝑒𝑎𝑡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𝑀𝑎𝑠𝑠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𝑅𝑒𝑠𝑡𝑎𝑢𝑟𝑎𝑛𝑡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𝐶𝑜𝑢𝑛𝑡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%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20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𝐴𝑝𝑝𝑙𝑖𝑎𝑛𝑐𝑒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𝐶𝑜𝑢𝑛𝑡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𝑎𝑠𝑠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𝑦𝑒𝑎𝑟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010AC837-9769-DB77-4F56-33F3B93C8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363" y="3575304"/>
                <a:ext cx="11007183" cy="708705"/>
              </a:xfrm>
              <a:prstGeom prst="rect">
                <a:avLst/>
              </a:prstGeom>
              <a:blipFill>
                <a:blip r:embed="rId3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>
            <a:extLst>
              <a:ext uri="{FF2B5EF4-FFF2-40B4-BE49-F238E27FC236}">
                <a16:creationId xmlns:a16="http://schemas.microsoft.com/office/drawing/2014/main" id="{BF7030F3-3723-3B97-EDA6-640AC65FE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688"/>
            <a:ext cx="10515600" cy="10160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Current Emission Estimation Methods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AD4419-A169-CC5C-F579-65AE54E3F604}"/>
              </a:ext>
            </a:extLst>
          </p:cNvPr>
          <p:cNvSpPr txBox="1"/>
          <p:nvPr/>
        </p:nvSpPr>
        <p:spPr>
          <a:xfrm>
            <a:off x="580976" y="1984726"/>
            <a:ext cx="10515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cs typeface="Times"/>
              </a:rPr>
              <a:t>Emissions are a function of the county-specific estimated mass of meat cooked, by meat type and appliance type. This is the activity data, and it varies for each NEI-cycle based on restaurant count statistics.</a:t>
            </a:r>
          </a:p>
        </p:txBody>
      </p:sp>
    </p:spTree>
    <p:extLst>
      <p:ext uri="{BB962C8B-B14F-4D97-AF65-F5344CB8AC3E}">
        <p14:creationId xmlns:p14="http://schemas.microsoft.com/office/powerpoint/2010/main" val="204642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F3D1441-D3F8-4528-BEF8-F5C6D4F5F9D3}"/>
              </a:ext>
            </a:extLst>
          </p:cNvPr>
          <p:cNvSpPr txBox="1">
            <a:spLocks/>
          </p:cNvSpPr>
          <p:nvPr/>
        </p:nvSpPr>
        <p:spPr>
          <a:xfrm>
            <a:off x="617188" y="1883253"/>
            <a:ext cx="10957623" cy="15772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200" dirty="0"/>
              <a:t>The USDA maintains annual statistics on production, imports, exports, beginning stocks, carcass mass, retail mass, and boneless mass of beef, veal, lamb, pork, chicken, turkey, and fresh/canned/cured fish/shellfish.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AD744CC-CAF8-4DD2-94D0-3D2ED5044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6776"/>
              </p:ext>
            </p:extLst>
          </p:nvPr>
        </p:nvGraphicFramePr>
        <p:xfrm>
          <a:off x="337957" y="2990588"/>
          <a:ext cx="11516085" cy="1757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5155">
                  <a:extLst>
                    <a:ext uri="{9D8B030D-6E8A-4147-A177-3AD203B41FA5}">
                      <a16:colId xmlns:a16="http://schemas.microsoft.com/office/drawing/2014/main" val="3208994684"/>
                    </a:ext>
                  </a:extLst>
                </a:gridCol>
                <a:gridCol w="1645155">
                  <a:extLst>
                    <a:ext uri="{9D8B030D-6E8A-4147-A177-3AD203B41FA5}">
                      <a16:colId xmlns:a16="http://schemas.microsoft.com/office/drawing/2014/main" val="2891736995"/>
                    </a:ext>
                  </a:extLst>
                </a:gridCol>
                <a:gridCol w="1645155">
                  <a:extLst>
                    <a:ext uri="{9D8B030D-6E8A-4147-A177-3AD203B41FA5}">
                      <a16:colId xmlns:a16="http://schemas.microsoft.com/office/drawing/2014/main" val="424416419"/>
                    </a:ext>
                  </a:extLst>
                </a:gridCol>
                <a:gridCol w="1645155">
                  <a:extLst>
                    <a:ext uri="{9D8B030D-6E8A-4147-A177-3AD203B41FA5}">
                      <a16:colId xmlns:a16="http://schemas.microsoft.com/office/drawing/2014/main" val="1568417908"/>
                    </a:ext>
                  </a:extLst>
                </a:gridCol>
                <a:gridCol w="1645155">
                  <a:extLst>
                    <a:ext uri="{9D8B030D-6E8A-4147-A177-3AD203B41FA5}">
                      <a16:colId xmlns:a16="http://schemas.microsoft.com/office/drawing/2014/main" val="4127695539"/>
                    </a:ext>
                  </a:extLst>
                </a:gridCol>
                <a:gridCol w="1645155">
                  <a:extLst>
                    <a:ext uri="{9D8B030D-6E8A-4147-A177-3AD203B41FA5}">
                      <a16:colId xmlns:a16="http://schemas.microsoft.com/office/drawing/2014/main" val="1962326477"/>
                    </a:ext>
                  </a:extLst>
                </a:gridCol>
                <a:gridCol w="1645155">
                  <a:extLst>
                    <a:ext uri="{9D8B030D-6E8A-4147-A177-3AD203B41FA5}">
                      <a16:colId xmlns:a16="http://schemas.microsoft.com/office/drawing/2014/main" val="3673419440"/>
                    </a:ext>
                  </a:extLst>
                </a:gridCol>
              </a:tblGrid>
              <a:tr h="4063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Consumption Dataset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Steak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Hamburger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Poultry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Seafood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Other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9332635"/>
                  </a:ext>
                </a:extLst>
              </a:tr>
              <a:tr h="7111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NEI Methods [tons]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10,629,477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21,257,150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25,705,019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5,285,493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9,484,562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10,037,655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888323"/>
                  </a:ext>
                </a:extLst>
              </a:tr>
              <a:tr h="40634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USDA [tons]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9,513,398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15,735,308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8,531,215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2,006,500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8,751,896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8692504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885DD9E-FB08-45E1-8E0C-D7A2813B419D}"/>
              </a:ext>
            </a:extLst>
          </p:cNvPr>
          <p:cNvSpPr txBox="1">
            <a:spLocks/>
          </p:cNvSpPr>
          <p:nvPr/>
        </p:nvSpPr>
        <p:spPr>
          <a:xfrm>
            <a:off x="617187" y="5005550"/>
            <a:ext cx="10957623" cy="12348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600" dirty="0"/>
              <a:t>Sizeable differences in estimated meat consumption using existing methods and data from the USDA. Note that “NEI Methods” are only meant to capture consumption at commercial establishments. </a:t>
            </a:r>
          </a:p>
          <a:p>
            <a:pPr>
              <a:spcAft>
                <a:spcPts val="600"/>
              </a:spcAft>
            </a:pPr>
            <a:r>
              <a:rPr lang="en-US" sz="2600" dirty="0"/>
              <a:t>According to USDA statistics, ~65% of protein is consumed at home, ~35% is consumed away from home (e.g., restaurant, school, fast food, other).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65708BA-9BFD-4358-BEFE-07799A173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688"/>
            <a:ext cx="10515600" cy="10160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Meat Consumption Statistics</a:t>
            </a:r>
          </a:p>
        </p:txBody>
      </p:sp>
    </p:spTree>
    <p:extLst>
      <p:ext uri="{BB962C8B-B14F-4D97-AF65-F5344CB8AC3E}">
        <p14:creationId xmlns:p14="http://schemas.microsoft.com/office/powerpoint/2010/main" val="44771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F3D1441-D3F8-4528-BEF8-F5C6D4F5F9D3}"/>
              </a:ext>
            </a:extLst>
          </p:cNvPr>
          <p:cNvSpPr txBox="1">
            <a:spLocks/>
          </p:cNvSpPr>
          <p:nvPr/>
        </p:nvSpPr>
        <p:spPr>
          <a:xfrm>
            <a:off x="617188" y="1861457"/>
            <a:ext cx="10957623" cy="18499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600" dirty="0"/>
              <a:t>A compilation of 7 studies that include 41 individual PM</a:t>
            </a:r>
            <a:r>
              <a:rPr lang="en-US" sz="2600" baseline="-25000" dirty="0"/>
              <a:t>2.5</a:t>
            </a:r>
            <a:r>
              <a:rPr lang="en-US" sz="2600" dirty="0"/>
              <a:t> emissions factors suggest emissions can substantially vary; ~3 orders-of-magnitude.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Studies vary based on cooking device, type of meat cooked, and setting (e.g., commercial vs. residential). EFs tend to have larger inter-study, not intra-study, variability.</a:t>
            </a:r>
          </a:p>
          <a:p>
            <a:pPr lvl="1">
              <a:spcAft>
                <a:spcPts val="600"/>
              </a:spcAft>
            </a:pPr>
            <a:endParaRPr lang="en-US" sz="22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65708BA-9BFD-4358-BEFE-07799A173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502565"/>
            <a:ext cx="10515600" cy="10160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PM</a:t>
            </a:r>
            <a:r>
              <a:rPr lang="en-US" sz="4000" baseline="-25000" dirty="0"/>
              <a:t>2.5</a:t>
            </a:r>
            <a:r>
              <a:rPr lang="en-US" sz="4000" dirty="0"/>
              <a:t> Emissions Factors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33778E3-2348-4EE0-BAAE-7C549D9668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276675"/>
              </p:ext>
            </p:extLst>
          </p:nvPr>
        </p:nvGraphicFramePr>
        <p:xfrm>
          <a:off x="1752598" y="3429000"/>
          <a:ext cx="8686800" cy="338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577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3E96777F-60A0-4ADB-9330-9338180CA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5154" y="6325613"/>
            <a:ext cx="4655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35342E9-44CF-4593-8D87-8870C59B3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740" y="810267"/>
            <a:ext cx="11272520" cy="839047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Total Cooking Emissions Estimates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A981ABA-69FC-4400-B5B3-4194C4D6257B}"/>
              </a:ext>
            </a:extLst>
          </p:cNvPr>
          <p:cNvGrpSpPr>
            <a:grpSpLocks noChangeAspect="1"/>
          </p:cNvGrpSpPr>
          <p:nvPr/>
        </p:nvGrpSpPr>
        <p:grpSpPr>
          <a:xfrm>
            <a:off x="7469604" y="2435050"/>
            <a:ext cx="3662371" cy="228036"/>
            <a:chOff x="2612950" y="10472"/>
            <a:chExt cx="7138880" cy="4445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E7804EC-9A50-4152-BC87-CB2F754C0ABD}"/>
                </a:ext>
              </a:extLst>
            </p:cNvPr>
            <p:cNvSpPr/>
            <p:nvPr/>
          </p:nvSpPr>
          <p:spPr>
            <a:xfrm>
              <a:off x="2612950" y="10472"/>
              <a:ext cx="571500" cy="444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807CEB7-7C33-46A9-80C7-7A08DD5AC73B}"/>
                </a:ext>
              </a:extLst>
            </p:cNvPr>
            <p:cNvSpPr/>
            <p:nvPr/>
          </p:nvSpPr>
          <p:spPr>
            <a:xfrm>
              <a:off x="9180330" y="10472"/>
              <a:ext cx="571500" cy="444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DF622E5-09AE-5D2D-4802-0D7C96D1A3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141562"/>
              </p:ext>
            </p:extLst>
          </p:nvPr>
        </p:nvGraphicFramePr>
        <p:xfrm>
          <a:off x="85691" y="2793000"/>
          <a:ext cx="7040880" cy="3635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1C6953D-00C6-0931-16D6-28A40DCE62A5}"/>
              </a:ext>
            </a:extLst>
          </p:cNvPr>
          <p:cNvSpPr txBox="1"/>
          <p:nvPr/>
        </p:nvSpPr>
        <p:spPr>
          <a:xfrm>
            <a:off x="135710" y="1893949"/>
            <a:ext cx="11119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Emissions vary substantially when combining consumption statistics from the USDA with emissions factors from literature yield.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2C998A-07D7-D475-CF67-6100B1AC27CC}"/>
              </a:ext>
            </a:extLst>
          </p:cNvPr>
          <p:cNvSpPr txBox="1"/>
          <p:nvPr/>
        </p:nvSpPr>
        <p:spPr>
          <a:xfrm>
            <a:off x="7022495" y="2733580"/>
            <a:ext cx="5147733" cy="350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PM</a:t>
            </a:r>
            <a:r>
              <a:rPr lang="en-US" sz="2000" baseline="-25000" dirty="0">
                <a:cs typeface="Times"/>
              </a:rPr>
              <a:t>2.5</a:t>
            </a:r>
          </a:p>
          <a:p>
            <a:pPr marL="800100" lvl="2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cs typeface="Times"/>
              </a:rPr>
              <a:t>200k tons in 2020 NEI</a:t>
            </a:r>
          </a:p>
          <a:p>
            <a:pPr marL="800100" lvl="2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cs typeface="Times"/>
              </a:rPr>
              <a:t>100k – 575k, depending on EF selection.</a:t>
            </a:r>
          </a:p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VOC</a:t>
            </a:r>
            <a:endParaRPr lang="en-US" sz="2000" baseline="-25000" dirty="0">
              <a:cs typeface="Times"/>
            </a:endParaRPr>
          </a:p>
          <a:p>
            <a:pPr marL="800100" lvl="2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cs typeface="Times"/>
              </a:rPr>
              <a:t>34k tons in 2020 NEI</a:t>
            </a:r>
          </a:p>
          <a:p>
            <a:pPr marL="800100" lvl="2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cs typeface="Times"/>
              </a:rPr>
              <a:t>2k – 202k, depending on EF selection.</a:t>
            </a:r>
          </a:p>
          <a:p>
            <a:pPr marL="228600" lvl="1" indent="-2286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"/>
              </a:rPr>
              <a:t>CO</a:t>
            </a:r>
            <a:endParaRPr lang="en-US" sz="2000" baseline="-25000" dirty="0">
              <a:cs typeface="Times"/>
            </a:endParaRPr>
          </a:p>
          <a:p>
            <a:pPr marL="800100" lvl="2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cs typeface="Times"/>
              </a:rPr>
              <a:t>175k tons in 2020 NEI</a:t>
            </a:r>
          </a:p>
          <a:p>
            <a:pPr marL="800100" lvl="2" indent="-342900"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cs typeface="Times"/>
              </a:rPr>
              <a:t>76k – 420k, depending on EF selection.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4975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AD358-9854-814B-6233-F8DAB44EB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Hazardous Air Pollutant Emissions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10E9B99-D4CE-43E2-8809-2167DBA69A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36362"/>
              </p:ext>
            </p:extLst>
          </p:nvPr>
        </p:nvGraphicFramePr>
        <p:xfrm>
          <a:off x="3853543" y="203563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84460ED-BD90-0571-9AC3-D83428FF146F}"/>
              </a:ext>
            </a:extLst>
          </p:cNvPr>
          <p:cNvSpPr txBox="1"/>
          <p:nvPr/>
        </p:nvSpPr>
        <p:spPr>
          <a:xfrm>
            <a:off x="718458" y="2766237"/>
            <a:ext cx="2775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spcAft>
                <a:spcPts val="1000"/>
              </a:spcAft>
            </a:pPr>
            <a:r>
              <a:rPr lang="en-US" sz="2400" b="1" dirty="0">
                <a:cs typeface="Times"/>
              </a:rPr>
              <a:t>Dominated by small aldehydes; can reach up to &gt;25k tons of directly emitted HCHO.</a:t>
            </a:r>
          </a:p>
        </p:txBody>
      </p:sp>
    </p:spTree>
    <p:extLst>
      <p:ext uri="{BB962C8B-B14F-4D97-AF65-F5344CB8AC3E}">
        <p14:creationId xmlns:p14="http://schemas.microsoft.com/office/powerpoint/2010/main" val="730920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05D4F739-C193-4D2A-806D-970CC0AEE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Organic Cooking Emissions are Semi-Volatile &amp; SOA Precursors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AB557-D2F9-4377-9D6A-301E7CF60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C54A5C6-1A67-402B-9D43-A5D8CAE25FA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8AD8A3-5994-4988-BC6F-969B280EDB3F}"/>
              </a:ext>
            </a:extLst>
          </p:cNvPr>
          <p:cNvSpPr txBox="1"/>
          <p:nvPr/>
        </p:nvSpPr>
        <p:spPr>
          <a:xfrm>
            <a:off x="877533" y="5314715"/>
            <a:ext cx="4991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cs typeface="Times"/>
              </a:rPr>
              <a:t>Primary organic aerosol emissions from cooking are semi-volatile and a non-negligible portion would evaporate under standard ambient conditions (≤ 10 µg m</a:t>
            </a:r>
            <a:r>
              <a:rPr lang="en-US" sz="2000" baseline="30000" dirty="0">
                <a:cs typeface="Times"/>
              </a:rPr>
              <a:t>-3</a:t>
            </a:r>
            <a:r>
              <a:rPr lang="en-US" sz="2000" dirty="0">
                <a:cs typeface="Times"/>
              </a:rPr>
              <a:t> OA).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937538-699C-48E1-84CB-36EE709B7F5F}"/>
              </a:ext>
            </a:extLst>
          </p:cNvPr>
          <p:cNvSpPr txBox="1"/>
          <p:nvPr/>
        </p:nvSpPr>
        <p:spPr>
          <a:xfrm>
            <a:off x="6712471" y="5340686"/>
            <a:ext cx="4757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cs typeface="Times"/>
              </a:rPr>
              <a:t>Aldehydes contribute to a large fraction of cooking SOA and cooking SOA is highly oxygenated.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0FE148-DF21-42FD-636C-E196E0B54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042" y="1883170"/>
            <a:ext cx="5394960" cy="318313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0399E9-C160-9699-A1C7-AA5BD7F608C6}"/>
              </a:ext>
            </a:extLst>
          </p:cNvPr>
          <p:cNvSpPr txBox="1">
            <a:spLocks/>
          </p:cNvSpPr>
          <p:nvPr/>
        </p:nvSpPr>
        <p:spPr>
          <a:xfrm>
            <a:off x="10130005" y="4882807"/>
            <a:ext cx="1512458" cy="320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Aft>
                <a:spcPts val="600"/>
              </a:spcAft>
              <a:buNone/>
            </a:pPr>
            <a:r>
              <a:rPr lang="en-US" sz="1400" dirty="0">
                <a:cs typeface="Calibri"/>
              </a:rPr>
              <a:t>Takhar et al., 2021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DFB2DA7-7631-461B-A663-6781B98633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3865459"/>
              </p:ext>
            </p:extLst>
          </p:nvPr>
        </p:nvGraphicFramePr>
        <p:xfrm>
          <a:off x="482422" y="2157552"/>
          <a:ext cx="5105401" cy="3183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7D3E3E3-3674-D1A7-0259-9F7B3852B4C6}"/>
              </a:ext>
            </a:extLst>
          </p:cNvPr>
          <p:cNvSpPr txBox="1">
            <a:spLocks/>
          </p:cNvSpPr>
          <p:nvPr/>
        </p:nvSpPr>
        <p:spPr>
          <a:xfrm>
            <a:off x="4356975" y="4562118"/>
            <a:ext cx="1512458" cy="320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Aft>
                <a:spcPts val="600"/>
              </a:spcAft>
              <a:buNone/>
            </a:pPr>
            <a:r>
              <a:rPr lang="en-US" sz="1400" dirty="0">
                <a:cs typeface="Calibri"/>
              </a:rPr>
              <a:t>Takhar et al., 2019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7F3EA78-7025-578D-2F5E-3AA31F0DDBEC}"/>
              </a:ext>
            </a:extLst>
          </p:cNvPr>
          <p:cNvSpPr txBox="1">
            <a:spLocks/>
          </p:cNvSpPr>
          <p:nvPr/>
        </p:nvSpPr>
        <p:spPr>
          <a:xfrm>
            <a:off x="200812" y="4580438"/>
            <a:ext cx="1108855" cy="4912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en-US" sz="1400" dirty="0">
                <a:cs typeface="Calibri"/>
              </a:rPr>
              <a:t>Measure of volatility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C23B0D7A-8089-9E38-394A-F6F3C4F788AC}"/>
              </a:ext>
            </a:extLst>
          </p:cNvPr>
          <p:cNvCxnSpPr>
            <a:cxnSpLocks/>
          </p:cNvCxnSpPr>
          <p:nvPr/>
        </p:nvCxnSpPr>
        <p:spPr>
          <a:xfrm flipV="1">
            <a:off x="1199617" y="4735163"/>
            <a:ext cx="1835505" cy="112688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2592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1|1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1|14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1|14.5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2020-05-19T13:09:08+00:00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BD7BDACE046A46A9929C1627842E7E" ma:contentTypeVersion="11" ma:contentTypeDescription="Create a new document." ma:contentTypeScope="" ma:versionID="fca195ba113f2821f3245112efec1546">
  <xsd:schema xmlns:xsd="http://www.w3.org/2001/XMLSchema" xmlns:xs="http://www.w3.org/2001/XMLSchema" xmlns:p="http://schemas.microsoft.com/office/2006/metadata/properties" xmlns:ns1="http://schemas.microsoft.com/sharepoint/v3" xmlns:ns3="4ffa91fb-a0ff-4ac5-b2db-65c790d184a4" xmlns:ns4="http://schemas.microsoft.com/sharepoint.v3" xmlns:ns5="http://schemas.microsoft.com/sharepoint/v3/fields" xmlns:ns6="c72d1e8b-b162-4361-9d45-3ad55f5f5bd2" xmlns:ns7="fe778148-e0b0-4b1c-9007-2850b939c202" targetNamespace="http://schemas.microsoft.com/office/2006/metadata/properties" ma:root="true" ma:fieldsID="25c7638cd5b1e6431a73a22869f815d7" ns1:_="" ns3:_="" ns4:_="" ns5:_="" ns6:_="" ns7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c72d1e8b-b162-4361-9d45-3ad55f5f5bd2"/>
    <xsd:import namespace="fe778148-e0b0-4b1c-9007-2850b939c202"/>
    <xsd:element name="properties">
      <xsd:complexType>
        <xsd:sequence>
          <xsd:element name="documentManagement">
            <xsd:complexType>
              <xsd:all>
                <xsd:element ref="ns3:Document_x0020_Creation_x0020_Date" minOccurs="0"/>
                <xsd:element ref="ns3:Creator" minOccurs="0"/>
                <xsd:element ref="ns3:EPA_x0020_Office" minOccurs="0"/>
                <xsd:element ref="ns3:Record" minOccurs="0"/>
                <xsd:element ref="ns4:CategoryDescription" minOccurs="0"/>
                <xsd:element ref="ns3:Identifier" minOccurs="0"/>
                <xsd:element ref="ns3:EPA_x0020_Contributor" minOccurs="0"/>
                <xsd:element ref="ns3:External_x0020_Contributor" minOccurs="0"/>
                <xsd:element ref="ns5:_Coverage" minOccurs="0"/>
                <xsd:element ref="ns3:EPA_x0020_Related_x0020_Documents" minOccurs="0"/>
                <xsd:element ref="ns5:_Source" minOccurs="0"/>
                <xsd:element ref="ns3:Rights" minOccurs="0"/>
                <xsd:element ref="ns1:Language" minOccurs="0"/>
                <xsd:element ref="ns3:j747ac98061d40f0aa7bd47e1db5675d" minOccurs="0"/>
                <xsd:element ref="ns3:TaxKeywordTaxHTField" minOccurs="0"/>
                <xsd:element ref="ns3:TaxCatchAllLabel" minOccurs="0"/>
                <xsd:element ref="ns3:TaxCatchAll" minOccurs="0"/>
                <xsd:element ref="ns6:SharedWithUsers" minOccurs="0"/>
                <xsd:element ref="ns6:SharedWithDetails" minOccurs="0"/>
                <xsd:element ref="ns6:SharingHintHash" minOccurs="0"/>
                <xsd:element ref="ns7:MediaServiceMetadata" minOccurs="0"/>
                <xsd:element ref="ns7:MediaServiceFastMetadata" minOccurs="0"/>
                <xsd:element ref="ns7:MediaServiceAutoTags" minOccurs="0"/>
                <xsd:element ref="ns7:MediaServiceGenerationTime" minOccurs="0"/>
                <xsd:element ref="ns7:MediaServiceEventHashCode" minOccurs="0"/>
                <xsd:element ref="ns7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7efd6d5-3ed1-4079-a7af-2d812b573494}" ma:internalName="TaxCatchAllLabel" ma:readOnly="true" ma:showField="CatchAllDataLabel" ma:web="c72d1e8b-b162-4361-9d45-3ad55f5f5b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7efd6d5-3ed1-4079-a7af-2d812b573494}" ma:internalName="TaxCatchAll" ma:showField="CatchAllData" ma:web="c72d1e8b-b162-4361-9d45-3ad55f5f5b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2d1e8b-b162-4361-9d45-3ad55f5f5bd2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78148-e0b0-4b1c-9007-2850b939c2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46DFC5-E9BF-41AD-8D2E-02B48CCB9603}">
  <ds:schemaRefs>
    <ds:schemaRef ds:uri="http://purl.org/dc/elements/1.1/"/>
    <ds:schemaRef ds:uri="4ffa91fb-a0ff-4ac5-b2db-65c790d184a4"/>
    <ds:schemaRef ds:uri="http://schemas.microsoft.com/sharepoint.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fe778148-e0b0-4b1c-9007-2850b939c202"/>
    <ds:schemaRef ds:uri="c72d1e8b-b162-4361-9d45-3ad55f5f5bd2"/>
    <ds:schemaRef ds:uri="http://schemas.microsoft.com/sharepoint/v3/field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4F9595C-AEDE-47A1-81BD-8C9D1021B5F1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69B6ADB-1AE5-41AB-8AB2-BEBE8D958BF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F74B427-E9B5-4AEF-8EF9-18568C0837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c72d1e8b-b162-4361-9d45-3ad55f5f5bd2"/>
    <ds:schemaRef ds:uri="fe778148-e0b0-4b1c-9007-2850b939c2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37142</TotalTime>
  <Words>1019</Words>
  <Application>Microsoft Office PowerPoint</Application>
  <PresentationFormat>Widescreen</PresentationFormat>
  <Paragraphs>107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Courier New</vt:lpstr>
      <vt:lpstr>1_Office Theme</vt:lpstr>
      <vt:lpstr>PowerPoint Presentation</vt:lpstr>
      <vt:lpstr>Cooking Results in Emissions &amp; PM2.5 Exposure</vt:lpstr>
      <vt:lpstr>Cooking Emissions in the 2020 NEI</vt:lpstr>
      <vt:lpstr>Current Emission Estimation Methods</vt:lpstr>
      <vt:lpstr>Meat Consumption Statistics</vt:lpstr>
      <vt:lpstr>PM2.5 Emissions Factors</vt:lpstr>
      <vt:lpstr>Total Cooking Emissions Estimates</vt:lpstr>
      <vt:lpstr>Hazardous Air Pollutant Emissions</vt:lpstr>
      <vt:lpstr>Organic Cooking Emissions are Semi-Volatile &amp; SOA Precursors</vt:lpstr>
      <vt:lpstr>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objectives</dc:title>
  <dc:creator>Pye, Havala</dc:creator>
  <cp:lastModifiedBy>Seltzer, Karl</cp:lastModifiedBy>
  <cp:revision>612</cp:revision>
  <cp:lastPrinted>2019-10-18T13:58:54Z</cp:lastPrinted>
  <dcterms:created xsi:type="dcterms:W3CDTF">2019-10-07T15:03:20Z</dcterms:created>
  <dcterms:modified xsi:type="dcterms:W3CDTF">2023-10-14T17:21:24Z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0x0101005BBD7BDACE046A46A9929C1627842E7E</vt:lpwstr>
  </property>
</Properties>
</file>