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06_B2B68481.xml" ContentType="application/vnd.ms-powerpoint.comments+xml"/>
  <Override PartName="/ppt/comments/modernComment_108_C8728E77.xml" ContentType="application/vnd.ms-powerpoint.comments+xml"/>
  <Override PartName="/ppt/comments/modernComment_10C_EEB22AFA.xml" ContentType="application/vnd.ms-powerpoint.comments+xml"/>
  <Override PartName="/ppt/comments/modernComment_109_FE60882C.xml" ContentType="application/vnd.ms-powerpoint.comments+xml"/>
  <Override PartName="/ppt/comments/modernComment_10E_EB18293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2" r:id="rId2"/>
    <p:sldId id="259" r:id="rId3"/>
    <p:sldId id="261" r:id="rId4"/>
    <p:sldId id="262" r:id="rId5"/>
    <p:sldId id="264" r:id="rId6"/>
    <p:sldId id="268" r:id="rId7"/>
    <p:sldId id="267" r:id="rId8"/>
    <p:sldId id="273" r:id="rId9"/>
    <p:sldId id="265" r:id="rId10"/>
    <p:sldId id="269" r:id="rId11"/>
    <p:sldId id="270" r:id="rId12"/>
    <p:sldId id="271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6327" autoAdjust="0"/>
  </p:normalViewPr>
  <p:slideViewPr>
    <p:cSldViewPr>
      <p:cViewPr varScale="1">
        <p:scale>
          <a:sx n="111" d="100"/>
          <a:sy n="111" d="100"/>
        </p:scale>
        <p:origin x="40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omments/modernComment_106_B2B6848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9607A6D-21C1-49D9-8C09-B03644EFD0C4}" authorId="{00000000-0000-0000-0000-000000000000}" created="2023-10-13T15:22:14.5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98305921" sldId="262"/>
      <ac:spMk id="3" creationId="{00000000-0000-0000-0000-000000000000}"/>
    </ac:deMkLst>
    <p188:txBody>
      <a:bodyPr/>
      <a:lstStyle/>
      <a:p>
        <a:r>
          <a:rPr lang="en-US"/>
          <a:t>Please add (ML) to define the acronyms used later in the presetation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19:36.354" authorId="{00000000-0000-0000-0000-000000000000}"/>
          </p223:rxn>
        </p223:reactions>
      </p:ext>
    </p188:extLst>
  </p188:cm>
  <p188:cm id="{F452F92B-7D15-40C7-9F4B-E2A3C0F3C939}" authorId="{00000000-0000-0000-0000-000000000000}" created="2023-10-13T15:22:27.7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998305921" sldId="262"/>
      <ac:spMk id="3" creationId="{00000000-0000-0000-0000-000000000000}"/>
      <ac:txMk cp="374" len="2">
        <ac:context len="477" hash="2002889221"/>
      </ac:txMk>
    </ac:txMkLst>
    <p188:pos x="6008483" y="2835995"/>
    <p188:txBody>
      <a:bodyPr/>
      <a:lstStyle/>
      <a:p>
        <a:r>
          <a:rPr lang="en-US"/>
          <a:t>Please define AI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20:09.668" authorId="{00000000-0000-0000-0000-000000000000}"/>
          </p223:rxn>
        </p223:reactions>
      </p:ext>
    </p188:extLst>
  </p188:cm>
</p188:cmLst>
</file>

<file path=ppt/comments/modernComment_108_C8728E7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A9052A2-C947-4A92-B31A-151E399E23D6}" authorId="{00000000-0000-0000-0000-000000000000}" created="2023-10-13T15:22:51.3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62950775" sldId="264"/>
      <ac:spMk id="3" creationId="{10D7D979-5EB3-57E9-50BA-2E9906315CF7}"/>
      <ac:txMk cp="217" len="2">
        <ac:context len="293" hash="1694688595"/>
      </ac:txMk>
    </ac:txMkLst>
    <p188:pos x="2287509" y="2310894"/>
    <p188:txBody>
      <a:bodyPr/>
      <a:lstStyle/>
      <a:p>
        <a:r>
          <a:rPr lang="en-US"/>
          <a:t>Please define NN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3-10-13T18:20:24.235" authorId="{00000000-0000-0000-0000-000000000000}"/>
          </p223:rxn>
        </p223:reactions>
      </p:ext>
    </p188:extLst>
  </p188:cm>
</p188:cmLst>
</file>

<file path=ppt/comments/modernComment_109_FE60882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D596DCF-2808-4ACB-AACD-92C732D8F281}" authorId="{00000000-0000-0000-0000-000000000000}" created="2023-10-13T15:26:49.34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67739180" sldId="265"/>
      <ac:picMk id="7" creationId="{43D5A78C-0D0A-4A3A-1339-EE9579B46572}"/>
    </ac:deMkLst>
    <p188:txBody>
      <a:bodyPr/>
      <a:lstStyle/>
      <a:p>
        <a:r>
          <a:rPr lang="en-US"/>
          <a:t>A one to one line or grid lines would be helpful. I think that the relationship would be better shown with a contour or density plot.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10C_EEB22AF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DA542F5-FC74-4958-B6B2-74E752B9C9DA}" authorId="{00000000-0000-0000-0000-000000000000}" created="2023-10-13T15:25:37.71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04653818" sldId="268"/>
      <ac:picMk id="5" creationId="{A7BA3A3B-D390-2784-C3DD-C53579DBC7A8}"/>
    </ac:deMkLst>
    <p188:txBody>
      <a:bodyPr/>
      <a:lstStyle/>
      <a:p>
        <a:r>
          <a:rPr lang="en-US"/>
          <a:t>Again a mass of dots that could obscure the relationship. A density or contour plot would be more informative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8BF0D5A7-D56D-44A6-BB7E-3F954B66C0D0}" authorId="{00000000-0000-0000-0000-000000000000}" created="2023-10-13T15:28:57.03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04653818" sldId="268"/>
      <ac:picMk id="5" creationId="{A7BA3A3B-D390-2784-C3DD-C53579DBC7A8}"/>
    </ac:deMkLst>
    <p188:txBody>
      <a:bodyPr/>
      <a:lstStyle/>
      <a:p>
        <a:r>
          <a:rPr lang="en-US"/>
          <a:t>X and y scale labels are missing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comments/modernComment_10E_EB1829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635CCC5-9038-43F2-BF39-37CF663222DA}" authorId="{00000000-0000-0000-0000-000000000000}" created="2023-10-13T15:29:45.22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944229170" sldId="270"/>
      <ac:picMk id="7" creationId="{43D5A78C-0D0A-4A3A-1339-EE9579B46572}"/>
    </ac:deMkLst>
    <p188:txBody>
      <a:bodyPr/>
      <a:lstStyle/>
      <a:p>
        <a:r>
          <a:rPr lang="en-US"/>
          <a:t>Why is the observed scale here different than in slide 9? Again, a scatter plot may hide the relationship.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  <p188:cm id="{93BC9C3C-62BC-4AE8-B574-4629CF08B919}" authorId="{00000000-0000-0000-0000-000000000000}" created="2023-10-13T15:33:03.33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944229170" sldId="270"/>
      <ac:spMk id="3" creationId="{A2E117EB-3641-BD48-2AF8-F9BEA0E5B300}"/>
      <ac:txMk cp="0">
        <ac:context len="157" hash="1688757768"/>
      </ac:txMk>
    </ac:txMkLst>
    <p188:pos x="1997798" y="2799781"/>
    <p188:txBody>
      <a:bodyPr/>
      <a:lstStyle/>
      <a:p>
        <a:r>
          <a:rPr lang="en-US"/>
          <a:t>What is the model "thinking" which variables resulted in the greatest model improvements? This will be useful to know in the prioritization of measurement and model studies. 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/>
        </p228:taskDetails>
      </p:ext>
    </p188:extLst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8AB7F-F5C2-4481-880A-11C5D63D7422}" type="datetimeFigureOut">
              <a:rPr lang="en-US" smtClean="0"/>
              <a:t>10/15/2023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25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5AE9C-D6E3-47E5-83FF-182D71AC890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B3BD9-4F37-42C1-B138-82CF88BC5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4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448" y="1412778"/>
            <a:ext cx="10657184" cy="1470025"/>
          </a:xfrm>
        </p:spPr>
        <p:txBody>
          <a:bodyPr/>
          <a:lstStyle>
            <a:lvl1pPr algn="l">
              <a:defRPr b="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PLACE YOUR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34221" y="2883051"/>
            <a:ext cx="6593960" cy="1914102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PLACE YOUR </a:t>
            </a:r>
            <a:br>
              <a:rPr lang="en-US" dirty="0"/>
            </a:br>
            <a:r>
              <a:rPr lang="en-US" dirty="0"/>
              <a:t>SUB-TITLE HERE</a:t>
            </a:r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PLACE YOUR TITLE HERE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62B72-4660-4E36-9698-D263A2093A46}" type="datetime1">
              <a:rPr lang="en-CA" smtClean="0"/>
              <a:t>2023-10-15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074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061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0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C51E6-A7E4-45E7-A2AA-B770A254EC16}" type="datetime1">
              <a:rPr lang="en-CA" smtClean="0"/>
              <a:t>2023-10-15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604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8/10/relationships/comments" Target="../comments/modernComment_10E_EB1829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B2B6848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C8728E7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8/10/relationships/comments" Target="../comments/modernComment_10C_EEB22AFA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8/10/relationships/comments" Target="../comments/modernComment_109_FE60882C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4220" y="980728"/>
            <a:ext cx="10657184" cy="1470025"/>
          </a:xfrm>
        </p:spPr>
        <p:txBody>
          <a:bodyPr/>
          <a:lstStyle/>
          <a:p>
            <a:r>
              <a:rPr lang="en-CA" dirty="0"/>
              <a:t>The Well-tempered deposition algorithm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6834" y="2450753"/>
            <a:ext cx="7482059" cy="2562171"/>
          </a:xfrm>
        </p:spPr>
        <p:txBody>
          <a:bodyPr>
            <a:normAutofit/>
          </a:bodyPr>
          <a:lstStyle/>
          <a:p>
            <a:r>
              <a:rPr lang="en-CA" sz="1600" dirty="0"/>
              <a:t>Colin Lee*</a:t>
            </a:r>
            <a:r>
              <a:rPr lang="en-CA" sz="1600" baseline="30000" dirty="0"/>
              <a:t>1</a:t>
            </a:r>
            <a:r>
              <a:rPr lang="en-CA" sz="1600" dirty="0"/>
              <a:t>, Paul Makar</a:t>
            </a:r>
            <a:r>
              <a:rPr lang="en-CA" sz="1600" baseline="30000" dirty="0"/>
              <a:t> 1</a:t>
            </a:r>
            <a:r>
              <a:rPr lang="en-CA" sz="1600" dirty="0"/>
              <a:t>, </a:t>
            </a:r>
            <a:r>
              <a:rPr lang="en-CA" sz="1600" dirty="0" err="1"/>
              <a:t>Kenjiro</a:t>
            </a:r>
            <a:r>
              <a:rPr lang="en-CA" sz="1600" dirty="0"/>
              <a:t> Toyota</a:t>
            </a:r>
            <a:r>
              <a:rPr lang="en-CA" sz="1600" baseline="30000" dirty="0"/>
              <a:t> 1</a:t>
            </a:r>
            <a:r>
              <a:rPr lang="en-CA" sz="1600" dirty="0"/>
              <a:t>, Christian Hogrefe</a:t>
            </a:r>
            <a:r>
              <a:rPr lang="en-CA" sz="1600" baseline="30000" dirty="0"/>
              <a:t>2</a:t>
            </a:r>
            <a:r>
              <a:rPr lang="en-CA" sz="1600" dirty="0"/>
              <a:t>, Olivia Clifton</a:t>
            </a:r>
            <a:r>
              <a:rPr lang="en-CA" sz="1600" baseline="30000" dirty="0"/>
              <a:t>3,4</a:t>
            </a:r>
            <a:r>
              <a:rPr lang="en-CA" sz="1600" dirty="0"/>
              <a:t>, Mhairi Coyle</a:t>
            </a:r>
            <a:r>
              <a:rPr lang="en-CA" sz="1600" baseline="30000" dirty="0"/>
              <a:t>5</a:t>
            </a:r>
            <a:r>
              <a:rPr lang="en-CA" sz="1600" dirty="0"/>
              <a:t>, Erick Fredj</a:t>
            </a:r>
            <a:r>
              <a:rPr lang="en-CA" sz="1600" baseline="30000" dirty="0"/>
              <a:t>6</a:t>
            </a:r>
            <a:r>
              <a:rPr lang="en-CA" sz="1600" dirty="0"/>
              <a:t>, </a:t>
            </a:r>
            <a:r>
              <a:rPr lang="en-CA" sz="1600" dirty="0" err="1"/>
              <a:t>Orestis</a:t>
            </a:r>
            <a:r>
              <a:rPr lang="en-CA" sz="1600" dirty="0"/>
              <a:t> Gazetas</a:t>
            </a:r>
            <a:r>
              <a:rPr lang="en-CA" sz="1600" baseline="30000" dirty="0"/>
              <a:t>7,8</a:t>
            </a:r>
            <a:r>
              <a:rPr lang="en-CA" sz="1600" dirty="0"/>
              <a:t>, Ignacio Goded</a:t>
            </a:r>
            <a:r>
              <a:rPr lang="en-CA" sz="1600" baseline="30000" dirty="0"/>
              <a:t>7</a:t>
            </a:r>
            <a:r>
              <a:rPr lang="en-CA" sz="1600" dirty="0"/>
              <a:t>, László Horváth</a:t>
            </a:r>
            <a:r>
              <a:rPr lang="en-CA" sz="1600" baseline="30000" dirty="0"/>
              <a:t>9</a:t>
            </a:r>
            <a:r>
              <a:rPr lang="en-CA" sz="1600" dirty="0"/>
              <a:t>, Qian Li</a:t>
            </a:r>
            <a:r>
              <a:rPr lang="en-CA" sz="1600" baseline="30000" dirty="0"/>
              <a:t>10</a:t>
            </a:r>
            <a:r>
              <a:rPr lang="en-CA" sz="1600" dirty="0"/>
              <a:t>, Ivan Mammarella</a:t>
            </a:r>
            <a:r>
              <a:rPr lang="en-CA" sz="1600" baseline="30000" dirty="0"/>
              <a:t>11</a:t>
            </a:r>
            <a:r>
              <a:rPr lang="en-CA" sz="1600" dirty="0"/>
              <a:t>, Giovanni Manca</a:t>
            </a:r>
            <a:r>
              <a:rPr lang="en-CA" sz="1600" baseline="30000" dirty="0"/>
              <a:t>7</a:t>
            </a:r>
            <a:r>
              <a:rPr lang="en-CA" sz="1600" dirty="0"/>
              <a:t>, J. William Munger</a:t>
            </a:r>
            <a:r>
              <a:rPr lang="en-CA" sz="1600" baseline="30000" dirty="0"/>
              <a:t>12</a:t>
            </a:r>
            <a:r>
              <a:rPr lang="en-CA" sz="1600" dirty="0"/>
              <a:t>, Ralf Staebler</a:t>
            </a:r>
            <a:r>
              <a:rPr lang="en-CA" sz="1600" baseline="30000" dirty="0"/>
              <a:t>1</a:t>
            </a:r>
            <a:r>
              <a:rPr lang="en-CA" sz="1600" dirty="0"/>
              <a:t>, Eran Tas</a:t>
            </a:r>
            <a:r>
              <a:rPr lang="en-CA" sz="1600" baseline="30000" dirty="0"/>
              <a:t>10</a:t>
            </a:r>
            <a:r>
              <a:rPr lang="en-CA" sz="1600" dirty="0"/>
              <a:t>, Timo Vesala</a:t>
            </a:r>
            <a:r>
              <a:rPr lang="en-CA" sz="1600" baseline="30000" dirty="0"/>
              <a:t>11,13</a:t>
            </a:r>
            <a:r>
              <a:rPr lang="en-CA" sz="1600" dirty="0"/>
              <a:t>, </a:t>
            </a:r>
            <a:r>
              <a:rPr lang="en-CA" sz="1600" dirty="0" err="1"/>
              <a:t>Tamás</a:t>
            </a:r>
            <a:r>
              <a:rPr lang="en-CA" sz="1600" dirty="0"/>
              <a:t> Weidinger</a:t>
            </a:r>
            <a:r>
              <a:rPr lang="en-CA" sz="1600" baseline="30000" dirty="0"/>
              <a:t>14</a:t>
            </a:r>
            <a:r>
              <a:rPr lang="en-CA" sz="1600" dirty="0"/>
              <a:t>, Zhiyong Wu</a:t>
            </a:r>
            <a:r>
              <a:rPr lang="en-CA" sz="1600" baseline="30000" dirty="0"/>
              <a:t>15</a:t>
            </a:r>
            <a:r>
              <a:rPr lang="en-CA" sz="1600" dirty="0"/>
              <a:t>, </a:t>
            </a:r>
            <a:r>
              <a:rPr lang="en-CA" sz="1600" dirty="0" err="1"/>
              <a:t>Leiming</a:t>
            </a:r>
            <a:r>
              <a:rPr lang="en-CA" sz="1600" dirty="0"/>
              <a:t> Zhang</a:t>
            </a:r>
            <a:r>
              <a:rPr lang="en-CA" sz="1600" baseline="30000" dirty="0"/>
              <a:t>1</a:t>
            </a:r>
          </a:p>
          <a:p>
            <a:endParaRPr lang="en-CA" sz="1600" dirty="0"/>
          </a:p>
          <a:p>
            <a:r>
              <a:rPr lang="en-CA" sz="1600" dirty="0"/>
              <a:t>Oct 17</a:t>
            </a:r>
          </a:p>
          <a:p>
            <a:r>
              <a:rPr lang="en-CA" sz="1600" dirty="0"/>
              <a:t>CMAS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6D1A7-0C8D-C513-B7D8-17FE2463C976}"/>
              </a:ext>
            </a:extLst>
          </p:cNvPr>
          <p:cNvSpPr txBox="1"/>
          <p:nvPr/>
        </p:nvSpPr>
        <p:spPr>
          <a:xfrm>
            <a:off x="2855640" y="4293096"/>
            <a:ext cx="9073008" cy="165618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55000" lnSpcReduction="20000"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1600" b="1">
                <a:solidFill>
                  <a:schemeClr val="bg1"/>
                </a:solidFill>
              </a:defRPr>
            </a:lvl1pPr>
            <a:lvl2pPr indent="0" algn="ctr">
              <a:spcBef>
                <a:spcPct val="20000"/>
              </a:spcBef>
              <a:buFont typeface="Arial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108000" indent="-457200"/>
            <a:r>
              <a:rPr lang="en-CA" baseline="30000" dirty="0"/>
              <a:t>1</a:t>
            </a:r>
            <a:r>
              <a:rPr lang="en-CA" dirty="0"/>
              <a:t> Air Quality Research Division, Environment and Climate Change Canada</a:t>
            </a:r>
          </a:p>
          <a:p>
            <a:pPr marL="108000" indent="-457200"/>
            <a:r>
              <a:rPr lang="en-CA" baseline="30000" dirty="0"/>
              <a:t>2</a:t>
            </a:r>
            <a:r>
              <a:rPr lang="en-CA" dirty="0"/>
              <a:t> </a:t>
            </a:r>
            <a:r>
              <a:rPr lang="en-US" dirty="0"/>
              <a:t>United States Environmental Protection Agency, Office of Research and Development</a:t>
            </a:r>
          </a:p>
          <a:p>
            <a:pPr marL="108000" indent="-457200"/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CA" dirty="0"/>
              <a:t>NASA Goddard Institute for Space Studies</a:t>
            </a:r>
            <a:endParaRPr lang="en-US" dirty="0"/>
          </a:p>
          <a:p>
            <a:pPr marL="108000" indent="-457200"/>
            <a:r>
              <a:rPr lang="en-US" baseline="30000" dirty="0"/>
              <a:t>4</a:t>
            </a:r>
            <a:r>
              <a:rPr lang="en-US" dirty="0"/>
              <a:t> Center for Climate Systems Research, Columbia Climate School, Columbia University</a:t>
            </a:r>
          </a:p>
          <a:p>
            <a:pPr marL="108000" indent="-457200"/>
            <a:r>
              <a:rPr lang="en-US" baseline="30000" dirty="0"/>
              <a:t>5</a:t>
            </a:r>
            <a:r>
              <a:rPr lang="en-US" dirty="0"/>
              <a:t> United Kingdom Centre for Ecology and Hydrology</a:t>
            </a:r>
          </a:p>
          <a:p>
            <a:pPr marL="108000" indent="-457200"/>
            <a:r>
              <a:rPr lang="en-CA" baseline="30000" dirty="0"/>
              <a:t>6</a:t>
            </a:r>
            <a:r>
              <a:rPr lang="en-CA" dirty="0"/>
              <a:t> </a:t>
            </a:r>
            <a:r>
              <a:rPr lang="en-US" dirty="0"/>
              <a:t>Department of Computer Science, The Jerusalem College of Technology</a:t>
            </a:r>
          </a:p>
          <a:p>
            <a:pPr marL="108000" indent="-457200"/>
            <a:r>
              <a:rPr lang="en-US" baseline="30000" dirty="0"/>
              <a:t>7</a:t>
            </a:r>
            <a:r>
              <a:rPr lang="en-US" dirty="0"/>
              <a:t> European Commission, Joint Research Centre (JRC)</a:t>
            </a:r>
          </a:p>
          <a:p>
            <a:pPr marL="108000" indent="-457200"/>
            <a:r>
              <a:rPr lang="en-US" baseline="30000" dirty="0"/>
              <a:t>8</a:t>
            </a:r>
            <a:r>
              <a:rPr lang="en-US" dirty="0"/>
              <a:t> Scottish Universities Environmental Research Centre (SUERC)</a:t>
            </a:r>
          </a:p>
          <a:p>
            <a:pPr marL="108000" indent="-457200"/>
            <a:r>
              <a:rPr lang="en-US" baseline="30000" dirty="0"/>
              <a:t>9</a:t>
            </a:r>
            <a:r>
              <a:rPr lang="en-US" dirty="0"/>
              <a:t> Department of Optics and Quantum Electronics, ELKH-SZTE Photoacoustic Research Group</a:t>
            </a:r>
          </a:p>
          <a:p>
            <a:pPr marL="108000" indent="-457200"/>
            <a:r>
              <a:rPr lang="en-US" baseline="30000" dirty="0"/>
              <a:t>10</a:t>
            </a:r>
            <a:r>
              <a:rPr lang="en-US" dirty="0"/>
              <a:t> The Institute of Environmental Sciences, The Robert H. Smith Faculty of Agriculture, Food and Environment, The Hebrew University of Jerusalem</a:t>
            </a:r>
          </a:p>
          <a:p>
            <a:pPr marL="108000" indent="-457200"/>
            <a:r>
              <a:rPr lang="en-US" baseline="30000" dirty="0"/>
              <a:t>11</a:t>
            </a:r>
            <a:r>
              <a:rPr lang="en-US" dirty="0"/>
              <a:t> Institute for Atmospheric and Earth System Research/Physics, University of Helsinki</a:t>
            </a:r>
          </a:p>
          <a:p>
            <a:pPr marL="108000" indent="-457200"/>
            <a:r>
              <a:rPr lang="en-US" baseline="30000" dirty="0"/>
              <a:t>12</a:t>
            </a:r>
            <a:r>
              <a:rPr lang="en-US" dirty="0"/>
              <a:t> School of Engineering and Applied Sciences and Department of Earth and Planetary Sciences, Harvard University</a:t>
            </a:r>
          </a:p>
          <a:p>
            <a:pPr marL="108000" indent="-457200"/>
            <a:r>
              <a:rPr lang="en-US" baseline="30000" dirty="0"/>
              <a:t>13</a:t>
            </a:r>
            <a:r>
              <a:rPr lang="en-US" dirty="0"/>
              <a:t> Institute for Atmospheric and Earth System Research/Forest Sciences, University of </a:t>
            </a:r>
            <a:r>
              <a:rPr lang="en-US" dirty="0" err="1"/>
              <a:t>Helsink</a:t>
            </a:r>
            <a:r>
              <a:rPr lang="en-CA" dirty="0" err="1"/>
              <a:t>i</a:t>
            </a:r>
            <a:endParaRPr lang="en-CA" dirty="0"/>
          </a:p>
          <a:p>
            <a:pPr marL="108000" indent="-457200"/>
            <a:r>
              <a:rPr lang="en-CA" baseline="30000" dirty="0"/>
              <a:t>14</a:t>
            </a:r>
            <a:r>
              <a:rPr lang="en-CA" dirty="0"/>
              <a:t> </a:t>
            </a:r>
            <a:r>
              <a:rPr lang="en-US" dirty="0"/>
              <a:t>Department of Meteorology, Institute of Geography and Earth Sciences, Eötvös </a:t>
            </a:r>
            <a:r>
              <a:rPr lang="en-US" dirty="0" err="1"/>
              <a:t>Loránd</a:t>
            </a:r>
            <a:r>
              <a:rPr lang="en-US" dirty="0"/>
              <a:t> University</a:t>
            </a:r>
          </a:p>
          <a:p>
            <a:pPr marL="108000" indent="-457200"/>
            <a:r>
              <a:rPr lang="en-US" baseline="30000" dirty="0"/>
              <a:t>15</a:t>
            </a:r>
            <a:r>
              <a:rPr lang="en-US" dirty="0"/>
              <a:t> ORISE Fellow at Center for Environmental Measurement and Modeling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77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9350-BD28-E8D3-CCB5-90B6AB3D6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Physics informed network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5B48E-63CB-935C-244C-6331765C3F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44072" y="1775046"/>
                <a:ext cx="4838328" cy="417423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dirty="0"/>
                  <a:t>Structure:</a:t>
                </a:r>
              </a:p>
              <a:p>
                <a:pPr lvl="1"/>
                <a:r>
                  <a:rPr lang="en-CA" dirty="0"/>
                  <a:t>3 neural networks for diffusion, aerodynamic and surface resistance terms</a:t>
                </a:r>
              </a:p>
              <a:p>
                <a:pPr lvl="1"/>
                <a:r>
                  <a:rPr lang="en-CA" dirty="0"/>
                  <a:t>Each takes only the inputs our physical algorithm uses, e.g. </a:t>
                </a:r>
                <a:r>
                  <a:rPr lang="en-CA" dirty="0" err="1"/>
                  <a:t>r</a:t>
                </a:r>
                <a:r>
                  <a:rPr lang="en-CA" baseline="-25000" dirty="0" err="1"/>
                  <a:t>diff</a:t>
                </a:r>
                <a:r>
                  <a:rPr lang="en-CA" dirty="0"/>
                  <a:t> only uses friction velocity, no other inputs</a:t>
                </a:r>
              </a:p>
              <a:p>
                <a:pPr lvl="1"/>
                <a:r>
                  <a:rPr lang="en-CA" dirty="0"/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CA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𝑑𝑖𝑓𝑓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𝑎𝑒𝑟𝑜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𝑠𝑢𝑟𝑓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85B48E-63CB-935C-244C-6331765C3F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44072" y="1775046"/>
                <a:ext cx="4838328" cy="4174234"/>
              </a:xfrm>
              <a:blipFill>
                <a:blip r:embed="rId2"/>
                <a:stretch>
                  <a:fillRect l="-2141" t="-2336" r="-10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0A69CA8-34CD-A948-6D8E-590444B47C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360" y="2276872"/>
            <a:ext cx="6940284" cy="3057394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01525-1BEE-9D3D-0453-4EE67351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386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1A5-1000-2FB4-9065-B3ECA906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Physics-informed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117EB-3641-BD48-2AF8-F9BEA0E5B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5270376" cy="406104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Result: 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0.78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RMSE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3.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68</m:t>
                    </m:r>
                    <m:r>
                      <a:rPr lang="fr-CA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Bias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1.85×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Almost as good as the black box, except now we have information about what the model is “thinking”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117EB-3641-BD48-2AF8-F9BEA0E5B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5270376" cy="4061046"/>
              </a:xfrm>
              <a:blipFill>
                <a:blip r:embed="rId3"/>
                <a:stretch>
                  <a:fillRect l="-2659" t="-3153" r="-2659" b="-90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FB2AC2-62BE-B7BE-687A-5416FFF26AC7}"/>
              </a:ext>
            </a:extLst>
          </p:cNvPr>
          <p:cNvSpPr txBox="1"/>
          <p:nvPr/>
        </p:nvSpPr>
        <p:spPr>
          <a:xfrm>
            <a:off x="7752184" y="57959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Observed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9FB36-A887-1F32-5890-E37C6131CB5C}"/>
              </a:ext>
            </a:extLst>
          </p:cNvPr>
          <p:cNvSpPr txBox="1"/>
          <p:nvPr/>
        </p:nvSpPr>
        <p:spPr>
          <a:xfrm rot="16200000">
            <a:off x="4768498" y="30559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Neural Network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A8BBD-EDB2-317C-E639-B44788A70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1661545"/>
            <a:ext cx="4105848" cy="413442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83FF4-3643-525C-A6E5-A1751A6B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422917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DDA5-B565-6577-61F7-F289E6408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and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3A442-D6BA-D6A4-834A-10159A9D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We can use the physics-informed model to learn improve the physical model</a:t>
            </a:r>
          </a:p>
          <a:p>
            <a:pPr lvl="1"/>
            <a:r>
              <a:rPr lang="en-CA" dirty="0"/>
              <a:t>E.g., can easily change which variables go into each resistance</a:t>
            </a:r>
          </a:p>
          <a:p>
            <a:r>
              <a:rPr lang="en-CA" dirty="0"/>
              <a:t>Physics-informed model can be taken further: break surface resistance down into soil, canopy, stomatal components instead of one large network</a:t>
            </a:r>
          </a:p>
          <a:p>
            <a:r>
              <a:rPr lang="en-CA" dirty="0"/>
              <a:t>Test it out in regional model</a:t>
            </a:r>
          </a:p>
          <a:p>
            <a:pPr lvl="1"/>
            <a:r>
              <a:rPr lang="en-CA" dirty="0"/>
              <a:t>I expect it to fail spectacularly, but we will learn a lot</a:t>
            </a:r>
          </a:p>
          <a:p>
            <a:pPr lvl="1"/>
            <a:r>
              <a:rPr lang="en-CA" dirty="0"/>
              <a:t>How do we handle un-represented land types?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A9DA14-A9E2-F579-085E-F95C57569FB6}"/>
              </a:ext>
            </a:extLst>
          </p:cNvPr>
          <p:cNvSpPr txBox="1"/>
          <p:nvPr/>
        </p:nvSpPr>
        <p:spPr>
          <a:xfrm>
            <a:off x="1199456" y="6429473"/>
            <a:ext cx="99152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The views expressed in this presentation are those of the authors and do not necessarily reflect the views or policies of the U.S. EPA.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FE9A7-87B9-E687-CFFC-FE0E0F9AB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511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Ozone dry deposition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Ozone dry deposition is an important driver of ozone concentrations</a:t>
            </a:r>
          </a:p>
          <a:p>
            <a:r>
              <a:rPr lang="en-CA" dirty="0"/>
              <a:t>Most implementations based on </a:t>
            </a:r>
            <a:r>
              <a:rPr lang="en-CA" dirty="0" err="1"/>
              <a:t>Wesely</a:t>
            </a:r>
            <a:r>
              <a:rPr lang="en-CA" dirty="0"/>
              <a:t> 1989</a:t>
            </a:r>
          </a:p>
          <a:p>
            <a:pPr lvl="1"/>
            <a:r>
              <a:rPr lang="en-CA" dirty="0"/>
              <a:t>Including in ECCC’s coupled weather and air quality model, the Global Environmental Multiscale—Modelling Air Quality and Chemistry (GEM-MACH)</a:t>
            </a:r>
          </a:p>
          <a:p>
            <a:r>
              <a:rPr lang="en-CA"/>
              <a:t>Long-term deposition </a:t>
            </a:r>
            <a:r>
              <a:rPr lang="en-CA" dirty="0"/>
              <a:t>observations* are rare</a:t>
            </a:r>
          </a:p>
          <a:p>
            <a:pPr lvl="1"/>
            <a:r>
              <a:rPr lang="en-CA" dirty="0"/>
              <a:t>Require tower measurements for gradient (several heights) or eddy flux (high-time resolution concentration + vertical wind)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018AA-1799-45BC-F9FF-0D009D96D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611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AQMEII4 o3 tower site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238928" cy="4061046"/>
          </a:xfrm>
        </p:spPr>
        <p:txBody>
          <a:bodyPr/>
          <a:lstStyle/>
          <a:p>
            <a:r>
              <a:rPr lang="en-CA" dirty="0"/>
              <a:t>8 sites with tower measurements covering 5 land types over 3-12 years with ~35 met variables</a:t>
            </a:r>
          </a:p>
        </p:txBody>
      </p:sp>
      <p:pic>
        <p:nvPicPr>
          <p:cNvPr id="5" name="Picture 4" descr="A map of europe with land names&#10;&#10;Description automatically generated">
            <a:extLst>
              <a:ext uri="{FF2B5EF4-FFF2-40B4-BE49-F238E27FC236}">
                <a16:creationId xmlns:a16="http://schemas.microsoft.com/office/drawing/2014/main" id="{B2CD8DD0-04AC-B893-B6BB-897FA780F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2710388"/>
            <a:ext cx="5707008" cy="3841720"/>
          </a:xfrm>
          <a:prstGeom prst="rect">
            <a:avLst/>
          </a:prstGeom>
        </p:spPr>
      </p:pic>
      <p:pic>
        <p:nvPicPr>
          <p:cNvPr id="7" name="Picture 6" descr="A map of the united states&#10;&#10;Description automatically generated">
            <a:extLst>
              <a:ext uri="{FF2B5EF4-FFF2-40B4-BE49-F238E27FC236}">
                <a16:creationId xmlns:a16="http://schemas.microsoft.com/office/drawing/2014/main" id="{CC86FA2F-4C17-08CE-D99D-4E96F7399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6" y="2727156"/>
            <a:ext cx="5707008" cy="38417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6E822-A153-FFD7-6F1B-1FC1BE98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416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Machine learning is popular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Recent developments in machine learning (ML) and artificial intelligence (AI) have created an explosion of applications</a:t>
            </a:r>
          </a:p>
          <a:p>
            <a:r>
              <a:rPr lang="en-CA" dirty="0"/>
              <a:t>This dataset is a great candidate for ML</a:t>
            </a:r>
          </a:p>
          <a:p>
            <a:pPr lvl="1"/>
            <a:r>
              <a:rPr lang="en-CA" dirty="0"/>
              <a:t>Many input variables (~30 common to all sites)</a:t>
            </a:r>
          </a:p>
          <a:p>
            <a:pPr lvl="1"/>
            <a:r>
              <a:rPr lang="en-CA" dirty="0"/>
              <a:t>Almost 100,000 valid observations in total</a:t>
            </a:r>
          </a:p>
          <a:p>
            <a:r>
              <a:rPr lang="en-CA" dirty="0"/>
              <a:t>Number one fear: machine learning is “not interpretable”</a:t>
            </a:r>
          </a:p>
          <a:p>
            <a:pPr lvl="1"/>
            <a:r>
              <a:rPr lang="en-CA" dirty="0"/>
              <a:t>Especially deep neural networks</a:t>
            </a:r>
          </a:p>
          <a:p>
            <a:r>
              <a:rPr lang="en-CA" dirty="0"/>
              <a:t>Great recent work on “explainable AI”</a:t>
            </a:r>
          </a:p>
          <a:p>
            <a:r>
              <a:rPr lang="en-CA" dirty="0"/>
              <a:t>Another approach: Physics-Informed AI</a:t>
            </a:r>
          </a:p>
          <a:p>
            <a:pPr lvl="1"/>
            <a:r>
              <a:rPr lang="en-CA" dirty="0"/>
              <a:t>Build physical constraints into your model or loss function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AA7EA-0B3B-089B-F0CF-039FFEFAF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83059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B4365-F75C-3301-2EA7-585396DED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Goal: physics informed </a:t>
            </a:r>
            <a:br>
              <a:rPr lang="en-CA" dirty="0"/>
            </a:br>
            <a:r>
              <a:rPr lang="en-CA" dirty="0"/>
              <a:t>deep resistance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7D979-5EB3-57E9-50BA-2E990631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deposition algorithms use “resistance model” with different deposition pathways represented as resistors in parallel or in series</a:t>
            </a:r>
          </a:p>
          <a:p>
            <a:r>
              <a:rPr lang="en-CA" dirty="0"/>
              <a:t>Can we use the input variables related to each pathway to train a neural network (NN) to predict the resistance components and then add these up in parallel?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AE802-FF65-3066-D56B-F8662817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629507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15D2-BE61-7CC7-EC6E-D8E1BFA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How well does our physical model do?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3C4D8-2B6C-92C6-72E8-DA0E857E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4694312" cy="4061046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Comparing GEM-MACH implementation against observations:</a:t>
                </a:r>
              </a:p>
              <a:p>
                <a:r>
                  <a:rPr lang="en-CA" dirty="0"/>
                  <a:t>R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0.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37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RMSE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1.62×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3C4D8-2B6C-92C6-72E8-DA0E857E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4694312" cy="4061046"/>
              </a:xfrm>
              <a:blipFill>
                <a:blip r:embed="rId3"/>
                <a:stretch>
                  <a:fillRect l="-2987" t="-1952" r="-337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69DB27-21C3-7CF6-9546-D51849AA32D8}"/>
              </a:ext>
            </a:extLst>
          </p:cNvPr>
          <p:cNvSpPr txBox="1"/>
          <p:nvPr/>
        </p:nvSpPr>
        <p:spPr>
          <a:xfrm>
            <a:off x="7680176" y="56476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Observed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F86C9-65C9-C80B-D7DD-B2A23D59723F}"/>
              </a:ext>
            </a:extLst>
          </p:cNvPr>
          <p:cNvSpPr txBox="1"/>
          <p:nvPr/>
        </p:nvSpPr>
        <p:spPr>
          <a:xfrm rot="16200000">
            <a:off x="4954837" y="334795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GEM-MACH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91FC6C-082B-6103-A223-60CC64CF9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9"/>
          <a:stretch/>
        </p:blipFill>
        <p:spPr>
          <a:xfrm>
            <a:off x="6707807" y="1650285"/>
            <a:ext cx="4020111" cy="399731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408BC-42FD-EE7F-5C52-3B511AB2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465381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F52C-50D7-6021-07A4-43F05E4BE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7547"/>
            <a:ext cx="10972800" cy="1143000"/>
          </a:xfrm>
        </p:spPr>
        <p:txBody>
          <a:bodyPr/>
          <a:lstStyle/>
          <a:p>
            <a:r>
              <a:rPr lang="en-CA" dirty="0"/>
              <a:t>Detour: abusing </a:t>
            </a:r>
            <a:r>
              <a:rPr lang="en-CA" dirty="0" err="1"/>
              <a:t>tensorflow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34DAE-52A7-851E-8E89-036E65853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/>
              <a:t>TensorFlow is a mature and powerful machine learning platform in Python</a:t>
            </a:r>
          </a:p>
          <a:p>
            <a:pPr lvl="1"/>
            <a:r>
              <a:rPr lang="en-CA" dirty="0"/>
              <a:t>TensorFlow operations are differentiable</a:t>
            </a:r>
          </a:p>
          <a:p>
            <a:pPr lvl="1"/>
            <a:r>
              <a:rPr lang="en-CA" dirty="0"/>
              <a:t>TensorFlow has built-in optimisation routines</a:t>
            </a:r>
          </a:p>
          <a:p>
            <a:r>
              <a:rPr lang="en-CA" dirty="0"/>
              <a:t>Part of the physics-informed NN development process involved translating the Fortran dry deposition code into TensorFlow operations</a:t>
            </a:r>
          </a:p>
          <a:p>
            <a:r>
              <a:rPr lang="en-CA" dirty="0"/>
              <a:t>I was therefore able to use TensorFlow to optimise the tunable parameters in our implementation of the </a:t>
            </a:r>
            <a:r>
              <a:rPr lang="en-CA" dirty="0" err="1"/>
              <a:t>Wesely</a:t>
            </a:r>
            <a:r>
              <a:rPr lang="en-CA" dirty="0"/>
              <a:t> scheme</a:t>
            </a:r>
          </a:p>
          <a:p>
            <a:r>
              <a:rPr lang="en-CA" dirty="0"/>
              <a:t>This is not recommended, I mostly did it to see what would happen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EAFB-2EFF-97E3-8A04-DBBC141E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833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B15D2-BE61-7CC7-EC6E-D8E1BFAE3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/>
              <a:t>Tensorflow</a:t>
            </a:r>
            <a:r>
              <a:rPr lang="en-CA" dirty="0"/>
              <a:t>-tuned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3C4D8-2B6C-92C6-72E8-DA0E857EC8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4694312" cy="406104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dirty="0"/>
                  <a:t>Comparing GEM-MACH algorithm with parameters tuned to observations</a:t>
                </a:r>
              </a:p>
              <a:p>
                <a:r>
                  <a:rPr lang="en-CA" dirty="0"/>
                  <a:t>R </a:t>
                </a:r>
                <a14:m>
                  <m:oMath xmlns:m="http://schemas.openxmlformats.org/officeDocument/2006/math">
                    <m:r>
                      <a:rPr lang="en-CA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0.43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RMSE 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1.05×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Some improvement over baseline, but not huge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73C4D8-2B6C-92C6-72E8-DA0E857EC8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4694312" cy="4061046"/>
              </a:xfrm>
              <a:blipFill>
                <a:blip r:embed="rId2"/>
                <a:stretch>
                  <a:fillRect l="-2597" t="-1952" r="-4675" b="-37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69DB27-21C3-7CF6-9546-D51849AA32D8}"/>
              </a:ext>
            </a:extLst>
          </p:cNvPr>
          <p:cNvSpPr txBox="1"/>
          <p:nvPr/>
        </p:nvSpPr>
        <p:spPr>
          <a:xfrm>
            <a:off x="7680176" y="564760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Observed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F86C9-65C9-C80B-D7DD-B2A23D59723F}"/>
              </a:ext>
            </a:extLst>
          </p:cNvPr>
          <p:cNvSpPr txBox="1"/>
          <p:nvPr/>
        </p:nvSpPr>
        <p:spPr>
          <a:xfrm rot="16200000">
            <a:off x="4954837" y="334795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GEM-MACH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9BD903-1062-4098-409D-3C8D49B8A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45"/>
          <a:stretch/>
        </p:blipFill>
        <p:spPr>
          <a:xfrm>
            <a:off x="6651671" y="1600203"/>
            <a:ext cx="4039164" cy="39472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50CCC-834B-DE19-1E25-E1B8126A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0772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61A5-1000-2FB4-9065-B3ECA9065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Question 1: is there enough information?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117EB-3641-BD48-2AF8-F9BEA0E5B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3"/>
                <a:ext cx="5270376" cy="406104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Method: train traditional fully-connected neural network (black box) on all the observational data</a:t>
                </a:r>
              </a:p>
              <a:p>
                <a:r>
                  <a:rPr lang="en-CA" dirty="0"/>
                  <a:t>Result: 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0.83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RMSE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3.59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Bias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= −2.12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There is information here!</a:t>
                </a:r>
              </a:p>
              <a:p>
                <a:r>
                  <a:rPr lang="en-CA" dirty="0"/>
                  <a:t>But this is still a black box</a:t>
                </a:r>
              </a:p>
              <a:p>
                <a:r>
                  <a:rPr lang="en-CA" dirty="0"/>
                  <a:t>On to physics-informed NN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E117EB-3641-BD48-2AF8-F9BEA0E5B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3"/>
                <a:ext cx="5270376" cy="4061046"/>
              </a:xfrm>
              <a:blipFill>
                <a:blip r:embed="rId3"/>
                <a:stretch>
                  <a:fillRect l="-1965" t="-34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8FB2AC2-62BE-B7BE-687A-5416FFF26AC7}"/>
              </a:ext>
            </a:extLst>
          </p:cNvPr>
          <p:cNvSpPr txBox="1"/>
          <p:nvPr/>
        </p:nvSpPr>
        <p:spPr>
          <a:xfrm>
            <a:off x="7896200" y="58679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Observed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9FB36-A887-1F32-5890-E37C6131CB5C}"/>
              </a:ext>
            </a:extLst>
          </p:cNvPr>
          <p:cNvSpPr txBox="1"/>
          <p:nvPr/>
        </p:nvSpPr>
        <p:spPr>
          <a:xfrm rot="16200000">
            <a:off x="4768498" y="305599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Neural Network </a:t>
            </a:r>
            <a:r>
              <a:rPr lang="en-CA" dirty="0" err="1"/>
              <a:t>V</a:t>
            </a:r>
            <a:r>
              <a:rPr lang="en-CA" baseline="-25000" dirty="0" err="1"/>
              <a:t>d</a:t>
            </a:r>
            <a:r>
              <a:rPr lang="en-CA" dirty="0"/>
              <a:t> (m/s)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07A56D-6822-E22A-7F6D-BB25B8D37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315" y="1673716"/>
            <a:ext cx="4163006" cy="4210638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216CD72-F41D-FE73-56DC-6A16FD24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161A0-0E6A-4BED-9027-1915FC7FE8F8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7391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CC_Presentation_Blue_Lines_Widescreen" id="{99A7BC27-8BB1-864E-B545-60117689C006}" vid="{82543C90-7FB5-EB44-BEF4-C80B758B5A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ECCC_Presentation_Khaki_Lines_Widescreen</Template>
  <TotalTime>0</TotalTime>
  <Words>935</Words>
  <Application>Microsoft Office PowerPoint</Application>
  <PresentationFormat>Widescreen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Office Theme</vt:lpstr>
      <vt:lpstr>The Well-tempered deposition algorithm</vt:lpstr>
      <vt:lpstr>Ozone dry deposition</vt:lpstr>
      <vt:lpstr>AQMEII4 o3 tower site data</vt:lpstr>
      <vt:lpstr>Machine learning is popular</vt:lpstr>
      <vt:lpstr>Goal: physics informed  deep resistance model</vt:lpstr>
      <vt:lpstr>How well does our physical model do?</vt:lpstr>
      <vt:lpstr>Detour: abusing tensorflow</vt:lpstr>
      <vt:lpstr>Tensorflow-tuned parameters</vt:lpstr>
      <vt:lpstr>Question 1: is there enough information?</vt:lpstr>
      <vt:lpstr>Physics informed network setup</vt:lpstr>
      <vt:lpstr>Physics-informed results</vt:lpstr>
      <vt:lpstr>Conclusions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2023-10-13T18:13:32Z</dcterms:created>
  <dcterms:modified xsi:type="dcterms:W3CDTF">2023-10-17T01:59:17Z</dcterms:modified>
</cp:coreProperties>
</file>