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33"/>
  </p:sldMasterIdLst>
  <p:notesMasterIdLst>
    <p:notesMasterId r:id="rId60"/>
  </p:notesMasterIdLst>
  <p:sldIdLst>
    <p:sldId id="351" r:id="rId34"/>
    <p:sldId id="667" r:id="rId35"/>
    <p:sldId id="946" r:id="rId36"/>
    <p:sldId id="953" r:id="rId37"/>
    <p:sldId id="489" r:id="rId38"/>
    <p:sldId id="634" r:id="rId39"/>
    <p:sldId id="947" r:id="rId40"/>
    <p:sldId id="571" r:id="rId41"/>
    <p:sldId id="550" r:id="rId42"/>
    <p:sldId id="535" r:id="rId43"/>
    <p:sldId id="492" r:id="rId44"/>
    <p:sldId id="537" r:id="rId45"/>
    <p:sldId id="542" r:id="rId46"/>
    <p:sldId id="619" r:id="rId47"/>
    <p:sldId id="956" r:id="rId48"/>
    <p:sldId id="944" r:id="rId49"/>
    <p:sldId id="589" r:id="rId50"/>
    <p:sldId id="952" r:id="rId51"/>
    <p:sldId id="945" r:id="rId52"/>
    <p:sldId id="948" r:id="rId53"/>
    <p:sldId id="950" r:id="rId54"/>
    <p:sldId id="949" r:id="rId55"/>
    <p:sldId id="951" r:id="rId56"/>
    <p:sldId id="957" r:id="rId57"/>
    <p:sldId id="552" r:id="rId58"/>
    <p:sldId id="458" r:id="rId5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sik, Mine" initials="IM" lastIdx="1" clrIdx="0">
    <p:extLst>
      <p:ext uri="{19B8F6BF-5375-455C-9EA6-DF929625EA0E}">
        <p15:presenceInfo xmlns:p15="http://schemas.microsoft.com/office/powerpoint/2012/main" userId="S-1-5-21-1339303556-449845944-1601390327-431686" providerId="AD"/>
      </p:ext>
    </p:extLst>
  </p:cmAuthor>
  <p:cmAuthor id="2" name="Kaplan, Ozge" initials="KO" lastIdx="21" clrIdx="1">
    <p:extLst>
      <p:ext uri="{19B8F6BF-5375-455C-9EA6-DF929625EA0E}">
        <p15:presenceInfo xmlns:p15="http://schemas.microsoft.com/office/powerpoint/2012/main" userId="S-1-5-21-1339303556-449845944-1601390327-55869" providerId="AD"/>
      </p:ext>
    </p:extLst>
  </p:cmAuthor>
  <p:cmAuthor id="3" name="Author" initials="D" lastIdx="64" clrIdx="2">
    <p:extLst>
      <p:ext uri="{19B8F6BF-5375-455C-9EA6-DF929625EA0E}">
        <p15:presenceInfo xmlns:p15="http://schemas.microsoft.com/office/powerpoint/2012/main" userId="Author" providerId="None"/>
      </p:ext>
    </p:extLst>
  </p:cmAuthor>
  <p:cmAuthor id="4" name="Brown, Kristen" initials="BK" lastIdx="10" clrIdx="3">
    <p:extLst>
      <p:ext uri="{19B8F6BF-5375-455C-9EA6-DF929625EA0E}">
        <p15:presenceInfo xmlns:p15="http://schemas.microsoft.com/office/powerpoint/2012/main" userId="S::brown.kristen@epa.gov::12a4f47c-890d-4909-a57d-632bc1407872" providerId="AD"/>
      </p:ext>
    </p:extLst>
  </p:cmAuthor>
  <p:cmAuthor id="5" name="Isik, Mine" initials="IM [2]" lastIdx="9" clrIdx="4">
    <p:extLst>
      <p:ext uri="{19B8F6BF-5375-455C-9EA6-DF929625EA0E}">
        <p15:presenceInfo xmlns:p15="http://schemas.microsoft.com/office/powerpoint/2012/main" userId="S::isik.mine@epa.gov::0623c227-9f2e-47eb-be8f-328221e219ad" providerId="AD"/>
      </p:ext>
    </p:extLst>
  </p:cmAuthor>
  <p:cmAuthor id="6" name="Rosati, Jacky" initials="RJ" lastIdx="9" clrIdx="5">
    <p:extLst>
      <p:ext uri="{19B8F6BF-5375-455C-9EA6-DF929625EA0E}">
        <p15:presenceInfo xmlns:p15="http://schemas.microsoft.com/office/powerpoint/2012/main" userId="S::Rosati.Jacky@epa.gov::6f0373fe-bbf2-4c4a-9903-217675830a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124A29"/>
    <a:srgbClr val="5A9C36"/>
    <a:srgbClr val="FF6600"/>
    <a:srgbClr val="31929F"/>
    <a:srgbClr val="2B6F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9E0AE8-33EF-4FB2-BA6A-A747B6614C51}" v="8" dt="2023-10-17T15:28:19.884"/>
  </p1510:revLst>
</p1510:revInfo>
</file>

<file path=ppt/tableStyles.xml><?xml version="1.0" encoding="utf-8"?>
<a:tblStyleLst xmlns:a="http://schemas.openxmlformats.org/drawingml/2006/main" def="{5C22544A-7EE6-4342-B048-85BDC9FD1C3A}">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75" autoAdjust="0"/>
    <p:restoredTop sz="84564" autoAdjust="0"/>
  </p:normalViewPr>
  <p:slideViewPr>
    <p:cSldViewPr snapToGrid="0">
      <p:cViewPr>
        <p:scale>
          <a:sx n="52" d="100"/>
          <a:sy n="52" d="100"/>
        </p:scale>
        <p:origin x="372"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8" d="100"/>
        <a:sy n="68" d="100"/>
      </p:scale>
      <p:origin x="0" y="-20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21" Type="http://schemas.openxmlformats.org/officeDocument/2006/relationships/customXml" Target="../customXml/item21.xml"/><Relationship Id="rId34" Type="http://schemas.openxmlformats.org/officeDocument/2006/relationships/slide" Target="slides/slide1.xml"/><Relationship Id="rId42" Type="http://schemas.openxmlformats.org/officeDocument/2006/relationships/slide" Target="slides/slide9.xml"/><Relationship Id="rId47" Type="http://schemas.openxmlformats.org/officeDocument/2006/relationships/slide" Target="slides/slide14.xml"/><Relationship Id="rId50" Type="http://schemas.openxmlformats.org/officeDocument/2006/relationships/slide" Target="slides/slide17.xml"/><Relationship Id="rId55" Type="http://schemas.openxmlformats.org/officeDocument/2006/relationships/slide" Target="slides/slide22.xml"/><Relationship Id="rId63" Type="http://schemas.openxmlformats.org/officeDocument/2006/relationships/viewProps" Target="view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customXml" Target="../customXml/item29.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customXml" Target="../customXml/item32.xml"/><Relationship Id="rId37" Type="http://schemas.openxmlformats.org/officeDocument/2006/relationships/slide" Target="slides/slide4.xml"/><Relationship Id="rId40" Type="http://schemas.openxmlformats.org/officeDocument/2006/relationships/slide" Target="slides/slide7.xml"/><Relationship Id="rId45" Type="http://schemas.openxmlformats.org/officeDocument/2006/relationships/slide" Target="slides/slide12.xml"/><Relationship Id="rId53" Type="http://schemas.openxmlformats.org/officeDocument/2006/relationships/slide" Target="slides/slide20.xml"/><Relationship Id="rId58" Type="http://schemas.openxmlformats.org/officeDocument/2006/relationships/slide" Target="slides/slide25.xml"/><Relationship Id="rId66" Type="http://schemas.microsoft.com/office/2016/11/relationships/changesInfo" Target="changesInfos/changesInfo1.xml"/><Relationship Id="rId5" Type="http://schemas.openxmlformats.org/officeDocument/2006/relationships/customXml" Target="../customXml/item5.xml"/><Relationship Id="rId61" Type="http://schemas.openxmlformats.org/officeDocument/2006/relationships/commentAuthors" Target="commentAuthors.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slide" Target="slides/slide2.xml"/><Relationship Id="rId43" Type="http://schemas.openxmlformats.org/officeDocument/2006/relationships/slide" Target="slides/slide10.xml"/><Relationship Id="rId48" Type="http://schemas.openxmlformats.org/officeDocument/2006/relationships/slide" Target="slides/slide15.xml"/><Relationship Id="rId56" Type="http://schemas.openxmlformats.org/officeDocument/2006/relationships/slide" Target="slides/slide23.xml"/><Relationship Id="rId64" Type="http://schemas.openxmlformats.org/officeDocument/2006/relationships/theme" Target="theme/theme1.xml"/><Relationship Id="rId8" Type="http://schemas.openxmlformats.org/officeDocument/2006/relationships/customXml" Target="../customXml/item8.xml"/><Relationship Id="rId51" Type="http://schemas.openxmlformats.org/officeDocument/2006/relationships/slide" Target="slides/slide18.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Master" Target="slideMasters/slideMaster1.xml"/><Relationship Id="rId38" Type="http://schemas.openxmlformats.org/officeDocument/2006/relationships/slide" Target="slides/slide5.xml"/><Relationship Id="rId46" Type="http://schemas.openxmlformats.org/officeDocument/2006/relationships/slide" Target="slides/slide13.xml"/><Relationship Id="rId59" Type="http://schemas.openxmlformats.org/officeDocument/2006/relationships/slide" Target="slides/slide26.xml"/><Relationship Id="rId67" Type="http://schemas.microsoft.com/office/2015/10/relationships/revisionInfo" Target="revisionInfo.xml"/><Relationship Id="rId20" Type="http://schemas.openxmlformats.org/officeDocument/2006/relationships/customXml" Target="../customXml/item20.xml"/><Relationship Id="rId41" Type="http://schemas.openxmlformats.org/officeDocument/2006/relationships/slide" Target="slides/slide8.xml"/><Relationship Id="rId54" Type="http://schemas.openxmlformats.org/officeDocument/2006/relationships/slide" Target="slides/slide21.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3.xml"/><Relationship Id="rId49" Type="http://schemas.openxmlformats.org/officeDocument/2006/relationships/slide" Target="slides/slide16.xml"/><Relationship Id="rId57" Type="http://schemas.openxmlformats.org/officeDocument/2006/relationships/slide" Target="slides/slide24.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slide" Target="slides/slide11.xml"/><Relationship Id="rId52" Type="http://schemas.openxmlformats.org/officeDocument/2006/relationships/slide" Target="slides/slide19.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plan, Ozge (she/her/hers)" userId="5e0f1350-4c20-4ae5-8081-8b2c2d92d6f1" providerId="ADAL" clId="{629E0AE8-33EF-4FB2-BA6A-A747B6614C51}"/>
    <pc:docChg chg="undo custSel modSld">
      <pc:chgData name="Kaplan, Ozge (she/her/hers)" userId="5e0f1350-4c20-4ae5-8081-8b2c2d92d6f1" providerId="ADAL" clId="{629E0AE8-33EF-4FB2-BA6A-A747B6614C51}" dt="2023-10-17T15:28:47.583" v="158" actId="1076"/>
      <pc:docMkLst>
        <pc:docMk/>
      </pc:docMkLst>
      <pc:sldChg chg="addSp delSp modSp mod">
        <pc:chgData name="Kaplan, Ozge (she/her/hers)" userId="5e0f1350-4c20-4ae5-8081-8b2c2d92d6f1" providerId="ADAL" clId="{629E0AE8-33EF-4FB2-BA6A-A747B6614C51}" dt="2023-10-17T15:20:36.302" v="47" actId="1035"/>
        <pc:sldMkLst>
          <pc:docMk/>
          <pc:sldMk cId="3137486182" sldId="956"/>
        </pc:sldMkLst>
        <pc:grpChg chg="mod">
          <ac:chgData name="Kaplan, Ozge (she/her/hers)" userId="5e0f1350-4c20-4ae5-8081-8b2c2d92d6f1" providerId="ADAL" clId="{629E0AE8-33EF-4FB2-BA6A-A747B6614C51}" dt="2023-10-17T15:20:18.147" v="33"/>
          <ac:grpSpMkLst>
            <pc:docMk/>
            <pc:sldMk cId="3137486182" sldId="956"/>
            <ac:grpSpMk id="20" creationId="{08F6405C-3E98-9116-6021-068753101ED9}"/>
          </ac:grpSpMkLst>
        </pc:grpChg>
        <pc:picChg chg="mod">
          <ac:chgData name="Kaplan, Ozge (she/her/hers)" userId="5e0f1350-4c20-4ae5-8081-8b2c2d92d6f1" providerId="ADAL" clId="{629E0AE8-33EF-4FB2-BA6A-A747B6614C51}" dt="2023-10-17T15:16:26.550" v="10" actId="1076"/>
          <ac:picMkLst>
            <pc:docMk/>
            <pc:sldMk cId="3137486182" sldId="956"/>
            <ac:picMk id="7" creationId="{DB152792-7502-7A89-08AD-B38473409AF8}"/>
          </ac:picMkLst>
        </pc:picChg>
        <pc:picChg chg="mod">
          <ac:chgData name="Kaplan, Ozge (she/her/hers)" userId="5e0f1350-4c20-4ae5-8081-8b2c2d92d6f1" providerId="ADAL" clId="{629E0AE8-33EF-4FB2-BA6A-A747B6614C51}" dt="2023-10-17T15:16:39.206" v="13" actId="14100"/>
          <ac:picMkLst>
            <pc:docMk/>
            <pc:sldMk cId="3137486182" sldId="956"/>
            <ac:picMk id="8" creationId="{0A52A3C8-27BF-D0C4-9D9A-6E6F35C9C74D}"/>
          </ac:picMkLst>
        </pc:picChg>
        <pc:picChg chg="mod ord">
          <ac:chgData name="Kaplan, Ozge (she/her/hers)" userId="5e0f1350-4c20-4ae5-8081-8b2c2d92d6f1" providerId="ADAL" clId="{629E0AE8-33EF-4FB2-BA6A-A747B6614C51}" dt="2023-10-17T15:18:58.967" v="21" actId="167"/>
          <ac:picMkLst>
            <pc:docMk/>
            <pc:sldMk cId="3137486182" sldId="956"/>
            <ac:picMk id="9" creationId="{AB7C0B7D-F716-BCD8-6635-E3AAFE5DFACC}"/>
          </ac:picMkLst>
        </pc:picChg>
        <pc:inkChg chg="add mod">
          <ac:chgData name="Kaplan, Ozge (she/her/hers)" userId="5e0f1350-4c20-4ae5-8081-8b2c2d92d6f1" providerId="ADAL" clId="{629E0AE8-33EF-4FB2-BA6A-A747B6614C51}" dt="2023-10-17T15:20:36.302" v="47" actId="1035"/>
          <ac:inkMkLst>
            <pc:docMk/>
            <pc:sldMk cId="3137486182" sldId="956"/>
            <ac:inkMk id="2" creationId="{60715622-5037-1D8A-37C2-3D8E8A314B7D}"/>
          </ac:inkMkLst>
        </pc:inkChg>
        <pc:inkChg chg="add mod">
          <ac:chgData name="Kaplan, Ozge (she/her/hers)" userId="5e0f1350-4c20-4ae5-8081-8b2c2d92d6f1" providerId="ADAL" clId="{629E0AE8-33EF-4FB2-BA6A-A747B6614C51}" dt="2023-10-17T15:20:29.428" v="44" actId="1035"/>
          <ac:inkMkLst>
            <pc:docMk/>
            <pc:sldMk cId="3137486182" sldId="956"/>
            <ac:inkMk id="3" creationId="{A28C1A20-8228-DDF5-E133-9A7AE50E7E97}"/>
          </ac:inkMkLst>
        </pc:inkChg>
        <pc:inkChg chg="add">
          <ac:chgData name="Kaplan, Ozge (she/her/hers)" userId="5e0f1350-4c20-4ae5-8081-8b2c2d92d6f1" providerId="ADAL" clId="{629E0AE8-33EF-4FB2-BA6A-A747B6614C51}" dt="2023-10-17T15:17:52.024" v="16" actId="9405"/>
          <ac:inkMkLst>
            <pc:docMk/>
            <pc:sldMk cId="3137486182" sldId="956"/>
            <ac:inkMk id="4" creationId="{AD45927B-F568-0335-3698-DE15E455179A}"/>
          </ac:inkMkLst>
        </pc:inkChg>
        <pc:inkChg chg="add">
          <ac:chgData name="Kaplan, Ozge (she/her/hers)" userId="5e0f1350-4c20-4ae5-8081-8b2c2d92d6f1" providerId="ADAL" clId="{629E0AE8-33EF-4FB2-BA6A-A747B6614C51}" dt="2023-10-17T15:17:57.322" v="17" actId="9405"/>
          <ac:inkMkLst>
            <pc:docMk/>
            <pc:sldMk cId="3137486182" sldId="956"/>
            <ac:inkMk id="5" creationId="{198AB82B-CCBD-D059-A579-1BF4957621D5}"/>
          </ac:inkMkLst>
        </pc:inkChg>
        <pc:inkChg chg="add">
          <ac:chgData name="Kaplan, Ozge (she/her/hers)" userId="5e0f1350-4c20-4ae5-8081-8b2c2d92d6f1" providerId="ADAL" clId="{629E0AE8-33EF-4FB2-BA6A-A747B6614C51}" dt="2023-10-17T15:18:08.817" v="18" actId="9405"/>
          <ac:inkMkLst>
            <pc:docMk/>
            <pc:sldMk cId="3137486182" sldId="956"/>
            <ac:inkMk id="6" creationId="{3BD61F9D-2E82-EEC2-DDD7-CE1EDF39FBE7}"/>
          </ac:inkMkLst>
        </pc:inkChg>
        <pc:inkChg chg="add">
          <ac:chgData name="Kaplan, Ozge (she/her/hers)" userId="5e0f1350-4c20-4ae5-8081-8b2c2d92d6f1" providerId="ADAL" clId="{629E0AE8-33EF-4FB2-BA6A-A747B6614C51}" dt="2023-10-17T15:18:20.128" v="19" actId="9405"/>
          <ac:inkMkLst>
            <pc:docMk/>
            <pc:sldMk cId="3137486182" sldId="956"/>
            <ac:inkMk id="11" creationId="{7E332EAF-67FC-E762-1DA9-57E45CAC47A5}"/>
          </ac:inkMkLst>
        </pc:inkChg>
        <pc:inkChg chg="add">
          <ac:chgData name="Kaplan, Ozge (she/her/hers)" userId="5e0f1350-4c20-4ae5-8081-8b2c2d92d6f1" providerId="ADAL" clId="{629E0AE8-33EF-4FB2-BA6A-A747B6614C51}" dt="2023-10-17T15:19:36.797" v="23" actId="9405"/>
          <ac:inkMkLst>
            <pc:docMk/>
            <pc:sldMk cId="3137486182" sldId="956"/>
            <ac:inkMk id="12" creationId="{E538E498-C4BF-DD97-C7E7-3EB627BA9C87}"/>
          </ac:inkMkLst>
        </pc:inkChg>
        <pc:inkChg chg="add">
          <ac:chgData name="Kaplan, Ozge (she/her/hers)" userId="5e0f1350-4c20-4ae5-8081-8b2c2d92d6f1" providerId="ADAL" clId="{629E0AE8-33EF-4FB2-BA6A-A747B6614C51}" dt="2023-10-17T15:19:42.705" v="24" actId="9405"/>
          <ac:inkMkLst>
            <pc:docMk/>
            <pc:sldMk cId="3137486182" sldId="956"/>
            <ac:inkMk id="13" creationId="{9B9BAF1A-B163-641E-6C80-C72C26284405}"/>
          </ac:inkMkLst>
        </pc:inkChg>
        <pc:inkChg chg="add">
          <ac:chgData name="Kaplan, Ozge (she/her/hers)" userId="5e0f1350-4c20-4ae5-8081-8b2c2d92d6f1" providerId="ADAL" clId="{629E0AE8-33EF-4FB2-BA6A-A747B6614C51}" dt="2023-10-17T15:19:57.399" v="25" actId="9405"/>
          <ac:inkMkLst>
            <pc:docMk/>
            <pc:sldMk cId="3137486182" sldId="956"/>
            <ac:inkMk id="14" creationId="{D3033225-CDC3-34E2-9BD0-0C44C74D05E2}"/>
          </ac:inkMkLst>
        </pc:inkChg>
        <pc:inkChg chg="add">
          <ac:chgData name="Kaplan, Ozge (she/her/hers)" userId="5e0f1350-4c20-4ae5-8081-8b2c2d92d6f1" providerId="ADAL" clId="{629E0AE8-33EF-4FB2-BA6A-A747B6614C51}" dt="2023-10-17T15:19:58.327" v="26" actId="9405"/>
          <ac:inkMkLst>
            <pc:docMk/>
            <pc:sldMk cId="3137486182" sldId="956"/>
            <ac:inkMk id="15" creationId="{3BCDCA66-E300-51BD-DAFF-35E897CE7DA1}"/>
          </ac:inkMkLst>
        </pc:inkChg>
        <pc:inkChg chg="add del mod">
          <ac:chgData name="Kaplan, Ozge (she/her/hers)" userId="5e0f1350-4c20-4ae5-8081-8b2c2d92d6f1" providerId="ADAL" clId="{629E0AE8-33EF-4FB2-BA6A-A747B6614C51}" dt="2023-10-17T15:20:20.080" v="36" actId="9405"/>
          <ac:inkMkLst>
            <pc:docMk/>
            <pc:sldMk cId="3137486182" sldId="956"/>
            <ac:inkMk id="16" creationId="{0B28EED5-451B-7174-8385-ABF1C1F80873}"/>
          </ac:inkMkLst>
        </pc:inkChg>
        <pc:inkChg chg="add del mod">
          <ac:chgData name="Kaplan, Ozge (she/her/hers)" userId="5e0f1350-4c20-4ae5-8081-8b2c2d92d6f1" providerId="ADAL" clId="{629E0AE8-33EF-4FB2-BA6A-A747B6614C51}" dt="2023-10-17T15:20:19.406" v="35" actId="9405"/>
          <ac:inkMkLst>
            <pc:docMk/>
            <pc:sldMk cId="3137486182" sldId="956"/>
            <ac:inkMk id="17" creationId="{E3FFD0CB-4AE7-56A1-F140-AF9E28636545}"/>
          </ac:inkMkLst>
        </pc:inkChg>
        <pc:inkChg chg="add del mod">
          <ac:chgData name="Kaplan, Ozge (she/her/hers)" userId="5e0f1350-4c20-4ae5-8081-8b2c2d92d6f1" providerId="ADAL" clId="{629E0AE8-33EF-4FB2-BA6A-A747B6614C51}" dt="2023-10-17T15:20:18.879" v="34" actId="9405"/>
          <ac:inkMkLst>
            <pc:docMk/>
            <pc:sldMk cId="3137486182" sldId="956"/>
            <ac:inkMk id="18" creationId="{EE45E3B5-F27B-01F5-C9AB-A480B3AAAD4D}"/>
          </ac:inkMkLst>
        </pc:inkChg>
        <pc:inkChg chg="add del mod">
          <ac:chgData name="Kaplan, Ozge (she/her/hers)" userId="5e0f1350-4c20-4ae5-8081-8b2c2d92d6f1" providerId="ADAL" clId="{629E0AE8-33EF-4FB2-BA6A-A747B6614C51}" dt="2023-10-17T15:20:18.147" v="33"/>
          <ac:inkMkLst>
            <pc:docMk/>
            <pc:sldMk cId="3137486182" sldId="956"/>
            <ac:inkMk id="19" creationId="{86E2FE9E-F45D-479E-097C-6D81A51A8010}"/>
          </ac:inkMkLst>
        </pc:inkChg>
      </pc:sldChg>
      <pc:sldChg chg="modSp mod">
        <pc:chgData name="Kaplan, Ozge (she/her/hers)" userId="5e0f1350-4c20-4ae5-8081-8b2c2d92d6f1" providerId="ADAL" clId="{629E0AE8-33EF-4FB2-BA6A-A747B6614C51}" dt="2023-10-17T15:28:47.583" v="158" actId="1076"/>
        <pc:sldMkLst>
          <pc:docMk/>
          <pc:sldMk cId="1995108758" sldId="957"/>
        </pc:sldMkLst>
        <pc:spChg chg="mod">
          <ac:chgData name="Kaplan, Ozge (she/her/hers)" userId="5e0f1350-4c20-4ae5-8081-8b2c2d92d6f1" providerId="ADAL" clId="{629E0AE8-33EF-4FB2-BA6A-A747B6614C51}" dt="2023-10-17T15:28:40.293" v="157" actId="14100"/>
          <ac:spMkLst>
            <pc:docMk/>
            <pc:sldMk cId="1995108758" sldId="957"/>
            <ac:spMk id="2" creationId="{C83D2777-AFD1-E83E-36D8-048B34A658ED}"/>
          </ac:spMkLst>
        </pc:spChg>
        <pc:graphicFrameChg chg="mod modGraphic">
          <ac:chgData name="Kaplan, Ozge (she/her/hers)" userId="5e0f1350-4c20-4ae5-8081-8b2c2d92d6f1" providerId="ADAL" clId="{629E0AE8-33EF-4FB2-BA6A-A747B6614C51}" dt="2023-10-17T15:28:47.583" v="158" actId="1076"/>
          <ac:graphicFrameMkLst>
            <pc:docMk/>
            <pc:sldMk cId="1995108758" sldId="957"/>
            <ac:graphicFrameMk id="6" creationId="{7710E546-9F69-CE90-3986-9B92C17E5946}"/>
          </ac:graphicFrameMkLst>
        </pc:graphicFrameChg>
        <pc:picChg chg="mod ord">
          <ac:chgData name="Kaplan, Ozge (she/her/hers)" userId="5e0f1350-4c20-4ae5-8081-8b2c2d92d6f1" providerId="ADAL" clId="{629E0AE8-33EF-4FB2-BA6A-A747B6614C51}" dt="2023-10-17T15:25:39.224" v="115" actId="1076"/>
          <ac:picMkLst>
            <pc:docMk/>
            <pc:sldMk cId="1995108758" sldId="957"/>
            <ac:picMk id="7" creationId="{6CBD73D0-9511-754B-4BCA-D0D355AD88A8}"/>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7T15:17:18.378"/>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0,'1752'0,"-2396"0,612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7T15:19:58.326"/>
    </inkml:context>
    <inkml:brush xml:id="br0">
      <inkml:brushProperty name="width" value="0.05" units="cm"/>
      <inkml:brushProperty name="height" value="0.05" units="cm"/>
      <inkml:brushProperty name="color" value="#E71224"/>
    </inkml:brush>
  </inkml:definitions>
  <inkml:trace contextRef="#ctx0" brushRef="#br0">0 0 24575,'0'6'0,"0"8"0,0 1-8191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7T15:17:21.215"/>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0,'2165'0,"-2136"0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7T15:17:52.023"/>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1,'1616'0,"-1588"0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7T15:17:57.321"/>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1,'1992'0,"-1962"0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7T15:18:08.81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1,'1549'0,"-1521"0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7T15:18:20.127"/>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0,'1546'0,"-1517"0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7T15:19:36.796"/>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0,'1510'0,"-1479"0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7T15:19:42.70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0,'1649'0,"-1619"0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7T15:19:57.398"/>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1,'1202'0,"-1173"0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B28F31E-7D19-43B3-9E27-151FCED44921}" type="datetimeFigureOut">
              <a:rPr lang="en-US" smtClean="0"/>
              <a:t>10/17/2023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BBFAE4A-1C87-4C1D-8FCC-DE9CC195FEA9}" type="slidenum">
              <a:rPr lang="en-US" smtClean="0"/>
              <a:t>‹#›</a:t>
            </a:fld>
            <a:endParaRPr lang="en-US"/>
          </a:p>
        </p:txBody>
      </p:sp>
    </p:spTree>
    <p:extLst>
      <p:ext uri="{BB962C8B-B14F-4D97-AF65-F5344CB8AC3E}">
        <p14:creationId xmlns:p14="http://schemas.microsoft.com/office/powerpoint/2010/main" val="1518983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BFAE4A-1C87-4C1D-8FCC-DE9CC195FEA9}" type="slidenum">
              <a:rPr lang="en-US" smtClean="0"/>
              <a:t>1</a:t>
            </a:fld>
            <a:endParaRPr lang="en-US"/>
          </a:p>
        </p:txBody>
      </p:sp>
    </p:spTree>
    <p:extLst>
      <p:ext uri="{BB962C8B-B14F-4D97-AF65-F5344CB8AC3E}">
        <p14:creationId xmlns:p14="http://schemas.microsoft.com/office/powerpoint/2010/main" val="246320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u="sng" dirty="0"/>
          </a:p>
        </p:txBody>
      </p:sp>
      <p:sp>
        <p:nvSpPr>
          <p:cNvPr id="4" name="Slide Number Placeholder 3"/>
          <p:cNvSpPr>
            <a:spLocks noGrp="1"/>
          </p:cNvSpPr>
          <p:nvPr>
            <p:ph type="sldNum" sz="quarter" idx="5"/>
          </p:nvPr>
        </p:nvSpPr>
        <p:spPr/>
        <p:txBody>
          <a:bodyPr/>
          <a:lstStyle/>
          <a:p>
            <a:fld id="{1BBFAE4A-1C87-4C1D-8FCC-DE9CC195FEA9}" type="slidenum">
              <a:rPr lang="en-US" smtClean="0"/>
              <a:t>6</a:t>
            </a:fld>
            <a:endParaRPr lang="en-US"/>
          </a:p>
        </p:txBody>
      </p:sp>
    </p:spTree>
    <p:extLst>
      <p:ext uri="{BB962C8B-B14F-4D97-AF65-F5344CB8AC3E}">
        <p14:creationId xmlns:p14="http://schemas.microsoft.com/office/powerpoint/2010/main" val="918340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BFAE4A-1C87-4C1D-8FCC-DE9CC195FEA9}" type="slidenum">
              <a:rPr lang="en-US" smtClean="0"/>
              <a:t>9</a:t>
            </a:fld>
            <a:endParaRPr lang="en-US"/>
          </a:p>
        </p:txBody>
      </p:sp>
    </p:spTree>
    <p:extLst>
      <p:ext uri="{BB962C8B-B14F-4D97-AF65-F5344CB8AC3E}">
        <p14:creationId xmlns:p14="http://schemas.microsoft.com/office/powerpoint/2010/main" val="1055468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BFAE4A-1C87-4C1D-8FCC-DE9CC195FEA9}" type="slidenum">
              <a:rPr lang="en-US" smtClean="0"/>
              <a:t>10</a:t>
            </a:fld>
            <a:endParaRPr lang="en-US"/>
          </a:p>
        </p:txBody>
      </p:sp>
    </p:spTree>
    <p:extLst>
      <p:ext uri="{BB962C8B-B14F-4D97-AF65-F5344CB8AC3E}">
        <p14:creationId xmlns:p14="http://schemas.microsoft.com/office/powerpoint/2010/main" val="3428989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BFAE4A-1C87-4C1D-8FCC-DE9CC195FEA9}" type="slidenum">
              <a:rPr lang="en-US" smtClean="0"/>
              <a:t>11</a:t>
            </a:fld>
            <a:endParaRPr lang="en-US"/>
          </a:p>
        </p:txBody>
      </p:sp>
    </p:spTree>
    <p:extLst>
      <p:ext uri="{BB962C8B-B14F-4D97-AF65-F5344CB8AC3E}">
        <p14:creationId xmlns:p14="http://schemas.microsoft.com/office/powerpoint/2010/main" val="4124053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BFAE4A-1C87-4C1D-8FCC-DE9CC195FEA9}" type="slidenum">
              <a:rPr lang="en-US" smtClean="0"/>
              <a:t>12</a:t>
            </a:fld>
            <a:endParaRPr lang="en-US"/>
          </a:p>
        </p:txBody>
      </p:sp>
    </p:spTree>
    <p:extLst>
      <p:ext uri="{BB962C8B-B14F-4D97-AF65-F5344CB8AC3E}">
        <p14:creationId xmlns:p14="http://schemas.microsoft.com/office/powerpoint/2010/main" val="1047180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BFAE4A-1C87-4C1D-8FCC-DE9CC195FEA9}" type="slidenum">
              <a:rPr lang="en-US" smtClean="0"/>
              <a:t>13</a:t>
            </a:fld>
            <a:endParaRPr lang="en-US"/>
          </a:p>
        </p:txBody>
      </p:sp>
    </p:spTree>
    <p:extLst>
      <p:ext uri="{BB962C8B-B14F-4D97-AF65-F5344CB8AC3E}">
        <p14:creationId xmlns:p14="http://schemas.microsoft.com/office/powerpoint/2010/main" val="873038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4488" y="696913"/>
            <a:ext cx="6196012"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480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BFAE4A-1C87-4C1D-8FCC-DE9CC195FEA9}" type="slidenum">
              <a:rPr lang="en-US" smtClean="0"/>
              <a:t>26</a:t>
            </a:fld>
            <a:endParaRPr lang="en-US"/>
          </a:p>
        </p:txBody>
      </p:sp>
    </p:spTree>
    <p:extLst>
      <p:ext uri="{BB962C8B-B14F-4D97-AF65-F5344CB8AC3E}">
        <p14:creationId xmlns:p14="http://schemas.microsoft.com/office/powerpoint/2010/main" val="2731834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83871"/>
            <a:ext cx="9144000" cy="1926092"/>
          </a:xfrm>
        </p:spPr>
        <p:txBody>
          <a:bodyPr anchor="b">
            <a:normAutofit/>
          </a:bodyPr>
          <a:lstStyle>
            <a:lvl1pPr algn="ctr">
              <a:defRPr sz="48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0FC86CD-99C1-4246-86DA-6E160A11E846}" type="slidenum">
              <a:rPr lang="en-US" smtClean="0"/>
              <a:t>‹#›</a:t>
            </a:fld>
            <a:endParaRPr lang="en-US" dirty="0"/>
          </a:p>
        </p:txBody>
      </p:sp>
      <p:sp>
        <p:nvSpPr>
          <p:cNvPr id="7" name="Rectangle 6">
            <a:extLst>
              <a:ext uri="{FF2B5EF4-FFF2-40B4-BE49-F238E27FC236}">
                <a16:creationId xmlns:a16="http://schemas.microsoft.com/office/drawing/2014/main" id="{92382A28-7B8C-4814-8B66-A67F2C0F92D2}"/>
              </a:ext>
            </a:extLst>
          </p:cNvPr>
          <p:cNvSpPr/>
          <p:nvPr userDrawn="1"/>
        </p:nvSpPr>
        <p:spPr>
          <a:xfrm>
            <a:off x="0" y="5740400"/>
            <a:ext cx="12192000" cy="1117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015688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918264" y="255900"/>
            <a:ext cx="9097108" cy="738433"/>
          </a:xfrm>
        </p:spPr>
        <p:txBody>
          <a:bodyPr/>
          <a:lstStyle/>
          <a:p>
            <a:r>
              <a:rPr lang="en-US" dirty="0"/>
              <a:t>Click to edit Master title style</a:t>
            </a:r>
          </a:p>
        </p:txBody>
      </p:sp>
      <p:sp>
        <p:nvSpPr>
          <p:cNvPr id="3" name="Content Placeholder 2"/>
          <p:cNvSpPr>
            <a:spLocks noGrp="1"/>
          </p:cNvSpPr>
          <p:nvPr>
            <p:ph sz="half" idx="1"/>
          </p:nvPr>
        </p:nvSpPr>
        <p:spPr>
          <a:xfrm>
            <a:off x="337625" y="1453243"/>
            <a:ext cx="5682175" cy="472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53243"/>
            <a:ext cx="5639972" cy="47237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0FC86CD-99C1-4246-86DA-6E160A11E846}" type="slidenum">
              <a:rPr lang="en-US" smtClean="0"/>
              <a:t>‹#›</a:t>
            </a:fld>
            <a:endParaRPr lang="en-US"/>
          </a:p>
        </p:txBody>
      </p:sp>
    </p:spTree>
    <p:extLst>
      <p:ext uri="{BB962C8B-B14F-4D97-AF65-F5344CB8AC3E}">
        <p14:creationId xmlns:p14="http://schemas.microsoft.com/office/powerpoint/2010/main" val="462608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62420" y="262250"/>
            <a:ext cx="8595361" cy="738433"/>
          </a:xfrm>
        </p:spPr>
        <p:txBody>
          <a:bodyPr/>
          <a:lstStyle/>
          <a:p>
            <a:r>
              <a:rPr lang="en-US" dirty="0"/>
              <a:t>Click to edit Master title style</a:t>
            </a:r>
          </a:p>
        </p:txBody>
      </p:sp>
      <p:sp>
        <p:nvSpPr>
          <p:cNvPr id="3" name="Text Placeholder 2"/>
          <p:cNvSpPr>
            <a:spLocks noGrp="1"/>
          </p:cNvSpPr>
          <p:nvPr>
            <p:ph type="body" idx="1"/>
          </p:nvPr>
        </p:nvSpPr>
        <p:spPr>
          <a:xfrm>
            <a:off x="562708" y="1453243"/>
            <a:ext cx="5433279" cy="8293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62708" y="2449286"/>
            <a:ext cx="5434867" cy="37403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453243"/>
            <a:ext cx="5827542" cy="8293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49286"/>
            <a:ext cx="5827542" cy="37403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0FC86CD-99C1-4246-86DA-6E160A11E846}" type="slidenum">
              <a:rPr lang="en-US" smtClean="0"/>
              <a:t>‹#›</a:t>
            </a:fld>
            <a:endParaRPr lang="en-US"/>
          </a:p>
        </p:txBody>
      </p:sp>
    </p:spTree>
    <p:extLst>
      <p:ext uri="{BB962C8B-B14F-4D97-AF65-F5344CB8AC3E}">
        <p14:creationId xmlns:p14="http://schemas.microsoft.com/office/powerpoint/2010/main" val="675731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94782" y="206667"/>
            <a:ext cx="9022080" cy="738433"/>
          </a:xfrm>
        </p:spPr>
        <p:txBody>
          <a:bodyPr/>
          <a:lstStyle/>
          <a:p>
            <a:r>
              <a:rPr lang="en-US" dirty="0"/>
              <a:t>Click to edit Master title style</a:t>
            </a:r>
          </a:p>
        </p:txBody>
      </p:sp>
    </p:spTree>
    <p:extLst>
      <p:ext uri="{BB962C8B-B14F-4D97-AF65-F5344CB8AC3E}">
        <p14:creationId xmlns:p14="http://schemas.microsoft.com/office/powerpoint/2010/main" val="2504148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376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570038"/>
            <a:ext cx="3932237" cy="487362"/>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1387928"/>
            <a:ext cx="6172200" cy="447312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0FC86CD-99C1-4246-86DA-6E160A11E846}" type="slidenum">
              <a:rPr lang="en-US" smtClean="0"/>
              <a:t>‹#›</a:t>
            </a:fld>
            <a:endParaRPr lang="en-US"/>
          </a:p>
        </p:txBody>
      </p:sp>
    </p:spTree>
    <p:extLst>
      <p:ext uri="{BB962C8B-B14F-4D97-AF65-F5344CB8AC3E}">
        <p14:creationId xmlns:p14="http://schemas.microsoft.com/office/powerpoint/2010/main" val="2528495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84290"/>
            <a:ext cx="3932237" cy="97311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0FC86CD-99C1-4246-86DA-6E160A11E846}" type="slidenum">
              <a:rPr lang="en-US" smtClean="0"/>
              <a:t>‹#›</a:t>
            </a:fld>
            <a:endParaRPr lang="en-US"/>
          </a:p>
        </p:txBody>
      </p:sp>
    </p:spTree>
    <p:extLst>
      <p:ext uri="{BB962C8B-B14F-4D97-AF65-F5344CB8AC3E}">
        <p14:creationId xmlns:p14="http://schemas.microsoft.com/office/powerpoint/2010/main" val="30435262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0FC86CD-99C1-4246-86DA-6E160A11E846}" type="slidenum">
              <a:rPr lang="en-US" smtClean="0"/>
              <a:t>‹#›</a:t>
            </a:fld>
            <a:endParaRPr lang="en-US"/>
          </a:p>
        </p:txBody>
      </p:sp>
    </p:spTree>
    <p:extLst>
      <p:ext uri="{BB962C8B-B14F-4D97-AF65-F5344CB8AC3E}">
        <p14:creationId xmlns:p14="http://schemas.microsoft.com/office/powerpoint/2010/main" val="2472077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0FC86CD-99C1-4246-86DA-6E160A11E846}" type="slidenum">
              <a:rPr lang="en-US" smtClean="0"/>
              <a:t>‹#›</a:t>
            </a:fld>
            <a:endParaRPr lang="en-US"/>
          </a:p>
        </p:txBody>
      </p:sp>
    </p:spTree>
    <p:extLst>
      <p:ext uri="{BB962C8B-B14F-4D97-AF65-F5344CB8AC3E}">
        <p14:creationId xmlns:p14="http://schemas.microsoft.com/office/powerpoint/2010/main" val="1744764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A9791-A20F-4D73-88CD-98CD627F83E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3800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234" y="1714500"/>
            <a:ext cx="11545080" cy="4462463"/>
          </a:xfrm>
        </p:spPr>
        <p:txBody>
          <a:bodyPr/>
          <a:lstStyle>
            <a:lvl1pPr>
              <a:defRPr>
                <a:solidFill>
                  <a:schemeClr val="tx1"/>
                </a:solidFill>
                <a:latin typeface="+mn-lt"/>
                <a:cs typeface="Arial" panose="020B0604020202020204" pitchFamily="34" charset="0"/>
              </a:defRPr>
            </a:lvl1pPr>
            <a:lvl2pPr>
              <a:defRPr>
                <a:solidFill>
                  <a:schemeClr val="tx1"/>
                </a:solidFill>
                <a:latin typeface="+mn-lt"/>
                <a:cs typeface="Arial" panose="020B0604020202020204" pitchFamily="34" charset="0"/>
              </a:defRPr>
            </a:lvl2pPr>
            <a:lvl3pPr>
              <a:defRPr>
                <a:solidFill>
                  <a:schemeClr val="tx1"/>
                </a:solidFill>
                <a:latin typeface="+mn-lt"/>
                <a:cs typeface="Arial" panose="020B0604020202020204" pitchFamily="34" charset="0"/>
              </a:defRPr>
            </a:lvl3pPr>
            <a:lvl4pPr>
              <a:defRPr>
                <a:solidFill>
                  <a:schemeClr val="tx1"/>
                </a:solidFill>
                <a:latin typeface="+mn-lt"/>
                <a:cs typeface="Arial" panose="020B0604020202020204" pitchFamily="34" charset="0"/>
              </a:defRPr>
            </a:lvl4pPr>
            <a:lvl5pPr>
              <a:defRPr>
                <a:solidFill>
                  <a:schemeClr val="tx1"/>
                </a:solidFill>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2871199" y="128985"/>
            <a:ext cx="9138115" cy="1022350"/>
          </a:xfrm>
          <a:prstGeom prst="rect">
            <a:avLst/>
          </a:prstGeom>
        </p:spPr>
        <p:txBody>
          <a:bodyPr vert="horz" lIns="91440" tIns="45720" rIns="91440" bIns="45720" rtlCol="0" anchor="ctr">
            <a:normAutofit/>
          </a:bodyPr>
          <a:lstStyle>
            <a:lvl1pPr>
              <a:defRPr lang="en-US" sz="2800" b="1" kern="1200" dirty="0">
                <a:solidFill>
                  <a:srgbClr val="124A29"/>
                </a:solidFill>
                <a:latin typeface="+mn-lt"/>
                <a:ea typeface="+mj-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502568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234" y="1714500"/>
            <a:ext cx="11545080" cy="4462463"/>
          </a:xfrm>
        </p:spPr>
        <p:txBody>
          <a:bodyPr/>
          <a:lstStyle>
            <a:lvl1pPr>
              <a:defRPr>
                <a:solidFill>
                  <a:schemeClr val="tx1"/>
                </a:solidFill>
                <a:latin typeface="+mn-lt"/>
                <a:cs typeface="Arial" panose="020B0604020202020204" pitchFamily="34" charset="0"/>
              </a:defRPr>
            </a:lvl1pPr>
            <a:lvl2pPr>
              <a:defRPr>
                <a:solidFill>
                  <a:schemeClr val="tx1"/>
                </a:solidFill>
                <a:latin typeface="+mn-lt"/>
                <a:cs typeface="Arial" panose="020B0604020202020204" pitchFamily="34" charset="0"/>
              </a:defRPr>
            </a:lvl2pPr>
            <a:lvl3pPr>
              <a:defRPr>
                <a:solidFill>
                  <a:schemeClr val="tx1"/>
                </a:solidFill>
                <a:latin typeface="+mn-lt"/>
                <a:cs typeface="Arial" panose="020B0604020202020204" pitchFamily="34" charset="0"/>
              </a:defRPr>
            </a:lvl3pPr>
            <a:lvl4pPr>
              <a:defRPr>
                <a:solidFill>
                  <a:schemeClr val="tx1"/>
                </a:solidFill>
                <a:latin typeface="+mn-lt"/>
                <a:cs typeface="Arial" panose="020B0604020202020204" pitchFamily="34" charset="0"/>
              </a:defRPr>
            </a:lvl4pPr>
            <a:lvl5pPr>
              <a:defRPr>
                <a:solidFill>
                  <a:schemeClr val="tx1"/>
                </a:solidFill>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2871199" y="128985"/>
            <a:ext cx="9138115" cy="1022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800" b="1" kern="1200" dirty="0">
                <a:solidFill>
                  <a:srgbClr val="124A29"/>
                </a:solidFill>
                <a:latin typeface="+mn-lt"/>
                <a:ea typeface="+mj-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589749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871199" y="128985"/>
            <a:ext cx="9138115" cy="1022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800" b="1" kern="1200" dirty="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786391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80EDF-E08D-49D0-9071-499FE6958CED}"/>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03957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234" y="1714500"/>
            <a:ext cx="11545080" cy="4462463"/>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2871199" y="128985"/>
            <a:ext cx="9138115" cy="1022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800" b="1" kern="1200" dirty="0">
                <a:solidFill>
                  <a:srgbClr val="124A29"/>
                </a:solidFill>
                <a:latin typeface="Calibri (Body)"/>
                <a:ea typeface="+mj-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96960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234" y="1714500"/>
            <a:ext cx="11545080" cy="4462463"/>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2871199" y="128985"/>
            <a:ext cx="9138115" cy="1022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800" b="1" kern="1200" dirty="0">
                <a:solidFill>
                  <a:srgbClr val="124A29"/>
                </a:solidFill>
                <a:latin typeface="Calibri (Body)"/>
                <a:ea typeface="+mj-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088246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234" y="1714500"/>
            <a:ext cx="11545080" cy="4462463"/>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2871199" y="128985"/>
            <a:ext cx="9138115" cy="1022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800" b="1" kern="1200" dirty="0">
                <a:solidFill>
                  <a:srgbClr val="124A29"/>
                </a:solidFill>
                <a:latin typeface="Calibri (Body)"/>
                <a:ea typeface="+mj-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68258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58441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2906264" y="57943"/>
            <a:ext cx="8781955" cy="914401"/>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053885" y="102382"/>
            <a:ext cx="9138115" cy="10223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5" name="Picture 24">
            <a:extLst>
              <a:ext uri="{FF2B5EF4-FFF2-40B4-BE49-F238E27FC236}">
                <a16:creationId xmlns:a16="http://schemas.microsoft.com/office/drawing/2014/main" id="{8172E662-BA60-496E-BA28-81DC16524CEC}"/>
              </a:ext>
            </a:extLst>
          </p:cNvPr>
          <p:cNvPicPr>
            <a:picLocks noChangeAspect="1"/>
          </p:cNvPicPr>
          <p:nvPr userDrawn="1"/>
        </p:nvPicPr>
        <p:blipFill>
          <a:blip r:embed="rId20"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49757" y="118126"/>
            <a:ext cx="1949523" cy="767994"/>
          </a:xfrm>
          <a:prstGeom prst="rect">
            <a:avLst/>
          </a:prstGeom>
        </p:spPr>
      </p:pic>
    </p:spTree>
    <p:extLst>
      <p:ext uri="{BB962C8B-B14F-4D97-AF65-F5344CB8AC3E}">
        <p14:creationId xmlns:p14="http://schemas.microsoft.com/office/powerpoint/2010/main" val="3029556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4" r:id="rId4"/>
    <p:sldLayoutId id="2147483667" r:id="rId5"/>
    <p:sldLayoutId id="2147483661" r:id="rId6"/>
    <p:sldLayoutId id="2147483662" r:id="rId7"/>
    <p:sldLayoutId id="2147483663"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8" r:id="rId18"/>
  </p:sldLayoutIdLst>
  <p:hf hdr="0" ftr="0"/>
  <p:txStyles>
    <p:titleStyle>
      <a:lvl1pPr algn="l" defTabSz="914400" rtl="0" eaLnBrk="1" latinLnBrk="0" hangingPunct="1">
        <a:lnSpc>
          <a:spcPct val="90000"/>
        </a:lnSpc>
        <a:spcBef>
          <a:spcPct val="0"/>
        </a:spcBef>
        <a:buNone/>
        <a:defRPr sz="2800" b="1" kern="1200">
          <a:solidFill>
            <a:srgbClr val="124A29"/>
          </a:solidFill>
          <a:latin typeface="+mn-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customXml" Target="../ink/ink5.xml"/><Relationship Id="rId18" Type="http://schemas.openxmlformats.org/officeDocument/2006/relationships/image" Target="../media/image36.png"/><Relationship Id="rId3" Type="http://schemas.openxmlformats.org/officeDocument/2006/relationships/image" Target="../media/image28.png"/><Relationship Id="rId21" Type="http://schemas.openxmlformats.org/officeDocument/2006/relationships/customXml" Target="../ink/ink9.xml"/><Relationship Id="rId7" Type="http://schemas.openxmlformats.org/officeDocument/2006/relationships/customXml" Target="../ink/ink2.xml"/><Relationship Id="rId12" Type="http://schemas.openxmlformats.org/officeDocument/2006/relationships/image" Target="../media/image33.png"/><Relationship Id="rId17" Type="http://schemas.openxmlformats.org/officeDocument/2006/relationships/customXml" Target="../ink/ink7.xml"/><Relationship Id="rId2" Type="http://schemas.openxmlformats.org/officeDocument/2006/relationships/image" Target="../media/image27.png"/><Relationship Id="rId16" Type="http://schemas.openxmlformats.org/officeDocument/2006/relationships/image" Target="../media/image35.png"/><Relationship Id="rId20"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customXml" Target="../ink/ink4.xml"/><Relationship Id="rId24" Type="http://schemas.openxmlformats.org/officeDocument/2006/relationships/image" Target="../media/image39.png"/><Relationship Id="rId5" Type="http://schemas.openxmlformats.org/officeDocument/2006/relationships/customXml" Target="../ink/ink1.xml"/><Relationship Id="rId15" Type="http://schemas.openxmlformats.org/officeDocument/2006/relationships/customXml" Target="../ink/ink6.xml"/><Relationship Id="rId23" Type="http://schemas.openxmlformats.org/officeDocument/2006/relationships/customXml" Target="../ink/ink10.xml"/><Relationship Id="rId10" Type="http://schemas.openxmlformats.org/officeDocument/2006/relationships/image" Target="../media/image32.png"/><Relationship Id="rId19" Type="http://schemas.openxmlformats.org/officeDocument/2006/relationships/customXml" Target="../ink/ink8.xml"/><Relationship Id="rId4" Type="http://schemas.openxmlformats.org/officeDocument/2006/relationships/image" Target="../media/image29.png"/><Relationship Id="rId9" Type="http://schemas.openxmlformats.org/officeDocument/2006/relationships/customXml" Target="../ink/ink3.xml"/><Relationship Id="rId14" Type="http://schemas.openxmlformats.org/officeDocument/2006/relationships/image" Target="../media/image34.png"/><Relationship Id="rId22"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hyperlink" Target="mailto:Kaplan.Ozge@epa.gov"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epa.gov/air-research/city-based-optimization-model-energy-technologies-comet" TargetMode="External"/><Relationship Id="rId5" Type="http://schemas.openxmlformats.org/officeDocument/2006/relationships/hyperlink" Target="https://cfpub.epa.gov/si/si_public_record_report.cfm?Lab=CEMM&amp;dirEntryId=348535" TargetMode="External"/><Relationship Id="rId4" Type="http://schemas.openxmlformats.org/officeDocument/2006/relationships/hyperlink" Target="https://doi.org/10.1038/s41560-020-00740-2"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hyperlink" Target="https://doi.org/10.1038/s41560-020-00740-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9">
            <a:extLst>
              <a:ext uri="{FF2B5EF4-FFF2-40B4-BE49-F238E27FC236}">
                <a16:creationId xmlns:a16="http://schemas.microsoft.com/office/drawing/2014/main" id="{BF212F71-8FB5-458D-AD30-26F07685904A}"/>
              </a:ext>
            </a:extLst>
          </p:cNvPr>
          <p:cNvSpPr txBox="1">
            <a:spLocks noChangeArrowheads="1"/>
          </p:cNvSpPr>
          <p:nvPr/>
        </p:nvSpPr>
        <p:spPr>
          <a:xfrm>
            <a:off x="494444" y="3280849"/>
            <a:ext cx="11203111" cy="20135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pPr>
              <a:lnSpc>
                <a:spcPct val="100000"/>
              </a:lnSpc>
            </a:pPr>
            <a:r>
              <a:rPr lang="en-US" sz="2800" b="0" dirty="0">
                <a:solidFill>
                  <a:schemeClr val="tx1"/>
                </a:solidFill>
                <a:latin typeface="Calibri" panose="020F0502020204030204" pitchFamily="34" charset="0"/>
                <a:cs typeface="Calibri" panose="020F0502020204030204" pitchFamily="34" charset="0"/>
              </a:rPr>
              <a:t>Ozge Kaplan</a:t>
            </a:r>
            <a:r>
              <a:rPr lang="en-US" sz="2800" b="0" baseline="30000" dirty="0">
                <a:solidFill>
                  <a:schemeClr val="tx1"/>
                </a:solidFill>
                <a:latin typeface="Calibri" panose="020F0502020204030204" pitchFamily="34" charset="0"/>
                <a:cs typeface="Calibri" panose="020F0502020204030204" pitchFamily="34" charset="0"/>
              </a:rPr>
              <a:t>1</a:t>
            </a:r>
            <a:r>
              <a:rPr lang="en-US" sz="2800" b="0" dirty="0">
                <a:solidFill>
                  <a:schemeClr val="tx1"/>
                </a:solidFill>
                <a:latin typeface="Calibri" panose="020F0502020204030204" pitchFamily="34" charset="0"/>
                <a:cs typeface="Calibri" panose="020F0502020204030204" pitchFamily="34" charset="0"/>
              </a:rPr>
              <a:t>, Catherine Seppanen</a:t>
            </a:r>
            <a:r>
              <a:rPr lang="en-US" sz="2800" b="0" baseline="30000" dirty="0">
                <a:solidFill>
                  <a:schemeClr val="tx1"/>
                </a:solidFill>
                <a:latin typeface="Calibri" panose="020F0502020204030204" pitchFamily="34" charset="0"/>
                <a:cs typeface="Calibri" panose="020F0502020204030204" pitchFamily="34" charset="0"/>
              </a:rPr>
              <a:t>2</a:t>
            </a:r>
            <a:r>
              <a:rPr lang="en-US" sz="2800" b="0" dirty="0">
                <a:solidFill>
                  <a:schemeClr val="tx1"/>
                </a:solidFill>
                <a:latin typeface="Calibri" panose="020F0502020204030204" pitchFamily="34" charset="0"/>
                <a:cs typeface="Calibri" panose="020F0502020204030204" pitchFamily="34" charset="0"/>
              </a:rPr>
              <a:t> and Sarav Arunachalam</a:t>
            </a:r>
            <a:r>
              <a:rPr lang="en-US" sz="2800" b="0" baseline="30000" dirty="0">
                <a:solidFill>
                  <a:schemeClr val="tx1"/>
                </a:solidFill>
                <a:latin typeface="Calibri" panose="020F0502020204030204" pitchFamily="34" charset="0"/>
                <a:cs typeface="Calibri" panose="020F0502020204030204" pitchFamily="34" charset="0"/>
              </a:rPr>
              <a:t>2</a:t>
            </a:r>
            <a:endParaRPr lang="en-US" sz="2800" b="0" dirty="0">
              <a:solidFill>
                <a:schemeClr val="tx1"/>
              </a:solidFill>
              <a:latin typeface="Calibri" panose="020F0502020204030204" pitchFamily="34" charset="0"/>
              <a:cs typeface="Calibri" panose="020F0502020204030204" pitchFamily="34" charset="0"/>
            </a:endParaRPr>
          </a:p>
          <a:p>
            <a:pPr>
              <a:lnSpc>
                <a:spcPct val="100000"/>
              </a:lnSpc>
            </a:pPr>
            <a:endParaRPr lang="en-US" sz="2000" dirty="0">
              <a:solidFill>
                <a:schemeClr val="tx1"/>
              </a:solidFill>
              <a:latin typeface="+mn-lt"/>
              <a:cs typeface="Calibri" panose="020F0502020204030204" pitchFamily="34" charset="0"/>
            </a:endParaRPr>
          </a:p>
          <a:p>
            <a:pPr marL="274320" indent="-274320">
              <a:lnSpc>
                <a:spcPct val="100000"/>
              </a:lnSpc>
              <a:buFont typeface="+mj-lt"/>
              <a:buAutoNum type="arabicPeriod"/>
            </a:pPr>
            <a:r>
              <a:rPr lang="en-US" sz="2000" b="0" i="1" dirty="0">
                <a:solidFill>
                  <a:schemeClr val="tx1"/>
                </a:solidFill>
                <a:latin typeface="+mn-lt"/>
                <a:cs typeface="Calibri" panose="020F0502020204030204" pitchFamily="34" charset="0"/>
              </a:rPr>
              <a:t>U.S. Environmental Protection Agency, </a:t>
            </a:r>
            <a:r>
              <a:rPr lang="en-US" altLang="en-US" sz="2000" b="0" i="1" dirty="0">
                <a:solidFill>
                  <a:schemeClr val="tx1"/>
                </a:solidFill>
                <a:latin typeface="+mn-lt"/>
                <a:cs typeface="Calibri" panose="020F0502020204030204" pitchFamily="34" charset="0"/>
              </a:rPr>
              <a:t>Office of Research and Development</a:t>
            </a:r>
          </a:p>
          <a:p>
            <a:pPr marL="274320" indent="-274320">
              <a:lnSpc>
                <a:spcPct val="100000"/>
              </a:lnSpc>
              <a:buFont typeface="+mj-lt"/>
              <a:buAutoNum type="arabicPeriod"/>
            </a:pPr>
            <a:r>
              <a:rPr lang="en-US" altLang="en-US" sz="2000" b="0" i="1" dirty="0">
                <a:solidFill>
                  <a:schemeClr val="tx1"/>
                </a:solidFill>
                <a:latin typeface="+mn-lt"/>
                <a:cs typeface="Calibri" panose="020F0502020204030204" pitchFamily="34" charset="0"/>
              </a:rPr>
              <a:t>University of North Carolina, </a:t>
            </a:r>
            <a:r>
              <a:rPr lang="en-US" altLang="en-US" sz="2000" b="0" i="1" dirty="0" err="1">
                <a:solidFill>
                  <a:schemeClr val="tx1"/>
                </a:solidFill>
                <a:latin typeface="+mn-lt"/>
                <a:cs typeface="Calibri" panose="020F0502020204030204" pitchFamily="34" charset="0"/>
              </a:rPr>
              <a:t>Gillings</a:t>
            </a:r>
            <a:r>
              <a:rPr lang="en-US" altLang="en-US" sz="2000" b="0" i="1" dirty="0">
                <a:solidFill>
                  <a:schemeClr val="tx1"/>
                </a:solidFill>
                <a:latin typeface="+mn-lt"/>
                <a:cs typeface="Calibri" panose="020F0502020204030204" pitchFamily="34" charset="0"/>
              </a:rPr>
              <a:t> School of Global Public Health</a:t>
            </a:r>
          </a:p>
        </p:txBody>
      </p:sp>
      <p:sp>
        <p:nvSpPr>
          <p:cNvPr id="2" name="Rectangle 1">
            <a:extLst>
              <a:ext uri="{FF2B5EF4-FFF2-40B4-BE49-F238E27FC236}">
                <a16:creationId xmlns:a16="http://schemas.microsoft.com/office/drawing/2014/main" id="{896489C3-4AA7-4961-A8D8-655FDD6B141D}"/>
              </a:ext>
            </a:extLst>
          </p:cNvPr>
          <p:cNvSpPr/>
          <p:nvPr/>
        </p:nvSpPr>
        <p:spPr>
          <a:xfrm>
            <a:off x="204109" y="6078180"/>
            <a:ext cx="11572967" cy="646331"/>
          </a:xfrm>
          <a:prstGeom prst="rect">
            <a:avLst/>
          </a:prstGeom>
        </p:spPr>
        <p:txBody>
          <a:bodyPr wrap="square">
            <a:spAutoFit/>
          </a:bodyPr>
          <a:lstStyle/>
          <a:p>
            <a:pPr algn="just">
              <a:defRPr/>
            </a:pPr>
            <a:r>
              <a:rPr lang="en-US" i="1" dirty="0">
                <a:cs typeface="Arial" panose="020B0604020202020204" pitchFamily="34" charset="0"/>
              </a:rPr>
              <a:t>Disclaimer: The views expressed in this presentation are those of the authors and do not necessarily represent the views or policies of the U.S. Environmental Protection Agency. </a:t>
            </a:r>
          </a:p>
        </p:txBody>
      </p:sp>
      <p:sp>
        <p:nvSpPr>
          <p:cNvPr id="6" name="Rectangle 5">
            <a:extLst>
              <a:ext uri="{FF2B5EF4-FFF2-40B4-BE49-F238E27FC236}">
                <a16:creationId xmlns:a16="http://schemas.microsoft.com/office/drawing/2014/main" id="{98F3325D-AAA9-429E-B55D-C8379C35C3D7}"/>
              </a:ext>
            </a:extLst>
          </p:cNvPr>
          <p:cNvSpPr/>
          <p:nvPr/>
        </p:nvSpPr>
        <p:spPr>
          <a:xfrm>
            <a:off x="494443" y="5412005"/>
            <a:ext cx="7877016" cy="430887"/>
          </a:xfrm>
          <a:prstGeom prst="rect">
            <a:avLst/>
          </a:prstGeom>
        </p:spPr>
        <p:txBody>
          <a:bodyPr wrap="square">
            <a:spAutoFit/>
          </a:bodyPr>
          <a:lstStyle/>
          <a:p>
            <a:r>
              <a:rPr lang="en-US" sz="2200" dirty="0">
                <a:solidFill>
                  <a:srgbClr val="124A29"/>
                </a:solidFill>
              </a:rPr>
              <a:t>22</a:t>
            </a:r>
            <a:r>
              <a:rPr lang="en-US" sz="2200" baseline="30000" dirty="0">
                <a:solidFill>
                  <a:srgbClr val="124A29"/>
                </a:solidFill>
              </a:rPr>
              <a:t>nd</a:t>
            </a:r>
            <a:r>
              <a:rPr lang="en-US" sz="2200" dirty="0">
                <a:solidFill>
                  <a:srgbClr val="124A29"/>
                </a:solidFill>
              </a:rPr>
              <a:t> Annual CMAS Conference 2023, 16-18 October 2023</a:t>
            </a:r>
          </a:p>
        </p:txBody>
      </p:sp>
      <p:sp>
        <p:nvSpPr>
          <p:cNvPr id="5" name="TextBox 4">
            <a:extLst>
              <a:ext uri="{FF2B5EF4-FFF2-40B4-BE49-F238E27FC236}">
                <a16:creationId xmlns:a16="http://schemas.microsoft.com/office/drawing/2014/main" id="{EDBD3A2E-E463-35B8-745B-B51EFA9C247F}"/>
              </a:ext>
            </a:extLst>
          </p:cNvPr>
          <p:cNvSpPr txBox="1"/>
          <p:nvPr/>
        </p:nvSpPr>
        <p:spPr>
          <a:xfrm>
            <a:off x="494444" y="1321132"/>
            <a:ext cx="11203111" cy="1754326"/>
          </a:xfrm>
          <a:prstGeom prst="rect">
            <a:avLst/>
          </a:prstGeom>
          <a:noFill/>
        </p:spPr>
        <p:txBody>
          <a:bodyPr wrap="square">
            <a:spAutoFit/>
          </a:bodyPr>
          <a:lstStyle/>
          <a:p>
            <a:r>
              <a:rPr lang="en-US" sz="3600" b="1" dirty="0">
                <a:solidFill>
                  <a:srgbClr val="124A29"/>
                </a:solidFill>
              </a:rPr>
              <a:t>Estimating ZIP Code-Level Air Quality and Health Risks of New York City’s Transportation Decarbonization Pathways using COMET and ZAPPA</a:t>
            </a:r>
          </a:p>
        </p:txBody>
      </p:sp>
    </p:spTree>
    <p:extLst>
      <p:ext uri="{BB962C8B-B14F-4D97-AF65-F5344CB8AC3E}">
        <p14:creationId xmlns:p14="http://schemas.microsoft.com/office/powerpoint/2010/main" val="3361227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A697CD9A-B215-41AD-AD61-9F7A52FBF12B}"/>
              </a:ext>
            </a:extLst>
          </p:cNvPr>
          <p:cNvSpPr>
            <a:spLocks noGrp="1"/>
          </p:cNvSpPr>
          <p:nvPr>
            <p:ph idx="4294967295"/>
          </p:nvPr>
        </p:nvSpPr>
        <p:spPr>
          <a:xfrm>
            <a:off x="366899" y="4875026"/>
            <a:ext cx="11545887" cy="1433245"/>
          </a:xfrm>
        </p:spPr>
        <p:txBody>
          <a:bodyPr>
            <a:noAutofit/>
          </a:bodyPr>
          <a:lstStyle/>
          <a:p>
            <a:r>
              <a:rPr lang="en-US" sz="1800" dirty="0"/>
              <a:t>STEADY STATE light-duty vehicle fleet continues to rely on gasoline despite standard fuel efficiency improvements </a:t>
            </a:r>
          </a:p>
          <a:p>
            <a:pPr lvl="1"/>
            <a:r>
              <a:rPr lang="en-US" sz="1800" dirty="0"/>
              <a:t>36% reduction in 2050 compared to 2010</a:t>
            </a:r>
          </a:p>
          <a:p>
            <a:r>
              <a:rPr lang="en-US" sz="1800" dirty="0"/>
              <a:t>Gasoline consumption decreases by 79% and 83% in REVOLUTION and DEPENDENCE compared to STEADY STATE</a:t>
            </a:r>
          </a:p>
          <a:p>
            <a:r>
              <a:rPr lang="en-US" sz="1800" dirty="0"/>
              <a:t>No investment in hydrogen-fueled vehicles were observed.</a:t>
            </a:r>
          </a:p>
          <a:p>
            <a:r>
              <a:rPr lang="en-US" sz="1800" dirty="0"/>
              <a:t>High electrification of light-duty vehicles in both REVOLUTION and DEPENDENCE</a:t>
            </a:r>
          </a:p>
        </p:txBody>
      </p:sp>
      <p:sp>
        <p:nvSpPr>
          <p:cNvPr id="10" name="TextBox 9">
            <a:extLst>
              <a:ext uri="{FF2B5EF4-FFF2-40B4-BE49-F238E27FC236}">
                <a16:creationId xmlns:a16="http://schemas.microsoft.com/office/drawing/2014/main" id="{237ACDD8-7106-4B43-9873-3AAC2A45BEA3}"/>
              </a:ext>
            </a:extLst>
          </p:cNvPr>
          <p:cNvSpPr txBox="1"/>
          <p:nvPr/>
        </p:nvSpPr>
        <p:spPr>
          <a:xfrm>
            <a:off x="1359408" y="1293103"/>
            <a:ext cx="1898374" cy="400110"/>
          </a:xfrm>
          <a:prstGeom prst="rect">
            <a:avLst/>
          </a:prstGeom>
          <a:noFill/>
        </p:spPr>
        <p:txBody>
          <a:bodyPr wrap="square" rtlCol="0">
            <a:spAutoFit/>
          </a:bodyPr>
          <a:lstStyle/>
          <a:p>
            <a:r>
              <a:rPr lang="en-US" sz="2000" b="1" dirty="0"/>
              <a:t>STEADY STATE</a:t>
            </a:r>
          </a:p>
        </p:txBody>
      </p:sp>
      <p:sp>
        <p:nvSpPr>
          <p:cNvPr id="11" name="TextBox 10">
            <a:extLst>
              <a:ext uri="{FF2B5EF4-FFF2-40B4-BE49-F238E27FC236}">
                <a16:creationId xmlns:a16="http://schemas.microsoft.com/office/drawing/2014/main" id="{3599E80C-9A0D-4B84-A26B-1F9FA2E53973}"/>
              </a:ext>
            </a:extLst>
          </p:cNvPr>
          <p:cNvSpPr txBox="1"/>
          <p:nvPr/>
        </p:nvSpPr>
        <p:spPr>
          <a:xfrm>
            <a:off x="5288547" y="1283870"/>
            <a:ext cx="1898374" cy="400110"/>
          </a:xfrm>
          <a:prstGeom prst="rect">
            <a:avLst/>
          </a:prstGeom>
          <a:noFill/>
        </p:spPr>
        <p:txBody>
          <a:bodyPr wrap="square" rtlCol="0">
            <a:spAutoFit/>
          </a:bodyPr>
          <a:lstStyle/>
          <a:p>
            <a:r>
              <a:rPr lang="en-US" sz="2000" b="1" dirty="0"/>
              <a:t>DEPENDENCE</a:t>
            </a:r>
          </a:p>
        </p:txBody>
      </p:sp>
      <p:sp>
        <p:nvSpPr>
          <p:cNvPr id="12" name="TextBox 11">
            <a:extLst>
              <a:ext uri="{FF2B5EF4-FFF2-40B4-BE49-F238E27FC236}">
                <a16:creationId xmlns:a16="http://schemas.microsoft.com/office/drawing/2014/main" id="{546D5C4A-225F-4EB6-90A4-1E1FC0F74C17}"/>
              </a:ext>
            </a:extLst>
          </p:cNvPr>
          <p:cNvSpPr txBox="1"/>
          <p:nvPr/>
        </p:nvSpPr>
        <p:spPr>
          <a:xfrm>
            <a:off x="9448529" y="1266023"/>
            <a:ext cx="1898374" cy="400110"/>
          </a:xfrm>
          <a:prstGeom prst="rect">
            <a:avLst/>
          </a:prstGeom>
          <a:noFill/>
        </p:spPr>
        <p:txBody>
          <a:bodyPr wrap="square" rtlCol="0">
            <a:spAutoFit/>
          </a:bodyPr>
          <a:lstStyle/>
          <a:p>
            <a:r>
              <a:rPr lang="en-US" sz="2000" b="1" dirty="0"/>
              <a:t>REVOLUTION</a:t>
            </a:r>
          </a:p>
        </p:txBody>
      </p:sp>
      <p:pic>
        <p:nvPicPr>
          <p:cNvPr id="15" name="Picture 14" descr="A picture containing shape&#10;&#10;Description automatically generated">
            <a:extLst>
              <a:ext uri="{FF2B5EF4-FFF2-40B4-BE49-F238E27FC236}">
                <a16:creationId xmlns:a16="http://schemas.microsoft.com/office/drawing/2014/main" id="{1482366C-32E5-4CD3-95F3-694F5F15649C}"/>
              </a:ext>
            </a:extLst>
          </p:cNvPr>
          <p:cNvPicPr>
            <a:picLocks noChangeAspect="1"/>
          </p:cNvPicPr>
          <p:nvPr/>
        </p:nvPicPr>
        <p:blipFill rotWithShape="1">
          <a:blip r:embed="rId3">
            <a:extLst>
              <a:ext uri="{28A0092B-C50C-407E-A947-70E740481C1C}">
                <a14:useLocalDpi xmlns:a14="http://schemas.microsoft.com/office/drawing/2010/main" val="0"/>
              </a:ext>
            </a:extLst>
          </a:blip>
          <a:srcRect l="53776" t="2469" b="67037"/>
          <a:stretch/>
        </p:blipFill>
        <p:spPr>
          <a:xfrm>
            <a:off x="366899" y="1922066"/>
            <a:ext cx="3493729" cy="2724107"/>
          </a:xfrm>
          <a:prstGeom prst="rect">
            <a:avLst/>
          </a:prstGeom>
        </p:spPr>
      </p:pic>
      <p:pic>
        <p:nvPicPr>
          <p:cNvPr id="16" name="Picture 15" descr="A picture containing shape&#10;&#10;Description automatically generated">
            <a:extLst>
              <a:ext uri="{FF2B5EF4-FFF2-40B4-BE49-F238E27FC236}">
                <a16:creationId xmlns:a16="http://schemas.microsoft.com/office/drawing/2014/main" id="{DA990557-1DC0-45C4-A6BC-138FF363156A}"/>
              </a:ext>
            </a:extLst>
          </p:cNvPr>
          <p:cNvPicPr>
            <a:picLocks noChangeAspect="1"/>
          </p:cNvPicPr>
          <p:nvPr/>
        </p:nvPicPr>
        <p:blipFill rotWithShape="1">
          <a:blip r:embed="rId4">
            <a:extLst>
              <a:ext uri="{28A0092B-C50C-407E-A947-70E740481C1C}">
                <a14:useLocalDpi xmlns:a14="http://schemas.microsoft.com/office/drawing/2010/main" val="0"/>
              </a:ext>
            </a:extLst>
          </a:blip>
          <a:srcRect l="53776" t="36020" b="35709"/>
          <a:stretch/>
        </p:blipFill>
        <p:spPr>
          <a:xfrm>
            <a:off x="4166075" y="1951514"/>
            <a:ext cx="3493729" cy="2525588"/>
          </a:xfrm>
          <a:prstGeom prst="rect">
            <a:avLst/>
          </a:prstGeom>
        </p:spPr>
      </p:pic>
      <p:pic>
        <p:nvPicPr>
          <p:cNvPr id="17" name="Picture 16" descr="A picture containing shape&#10;&#10;Description automatically generated">
            <a:extLst>
              <a:ext uri="{FF2B5EF4-FFF2-40B4-BE49-F238E27FC236}">
                <a16:creationId xmlns:a16="http://schemas.microsoft.com/office/drawing/2014/main" id="{43AFF98B-14FB-4E5C-B67F-D983E9C06DD9}"/>
              </a:ext>
            </a:extLst>
          </p:cNvPr>
          <p:cNvPicPr>
            <a:picLocks noChangeAspect="1"/>
          </p:cNvPicPr>
          <p:nvPr/>
        </p:nvPicPr>
        <p:blipFill rotWithShape="1">
          <a:blip r:embed="rId3">
            <a:extLst>
              <a:ext uri="{28A0092B-C50C-407E-A947-70E740481C1C}">
                <a14:useLocalDpi xmlns:a14="http://schemas.microsoft.com/office/drawing/2010/main" val="0"/>
              </a:ext>
            </a:extLst>
          </a:blip>
          <a:srcRect l="53776" t="69383"/>
          <a:stretch/>
        </p:blipFill>
        <p:spPr>
          <a:xfrm>
            <a:off x="7970139" y="1951514"/>
            <a:ext cx="3493729" cy="2735134"/>
          </a:xfrm>
          <a:prstGeom prst="rect">
            <a:avLst/>
          </a:prstGeom>
        </p:spPr>
      </p:pic>
      <p:sp>
        <p:nvSpPr>
          <p:cNvPr id="18" name="Title 1">
            <a:extLst>
              <a:ext uri="{FF2B5EF4-FFF2-40B4-BE49-F238E27FC236}">
                <a16:creationId xmlns:a16="http://schemas.microsoft.com/office/drawing/2014/main" id="{6B16A426-5406-48F0-9035-2BD758AC0AB9}"/>
              </a:ext>
            </a:extLst>
          </p:cNvPr>
          <p:cNvSpPr txBox="1">
            <a:spLocks/>
          </p:cNvSpPr>
          <p:nvPr/>
        </p:nvSpPr>
        <p:spPr>
          <a:xfrm>
            <a:off x="2870533" y="423713"/>
            <a:ext cx="11545887" cy="10223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124A29"/>
                </a:solidFill>
                <a:latin typeface="+mn-lt"/>
                <a:cs typeface="Arial" panose="020B0604020202020204" pitchFamily="34" charset="0"/>
              </a:rPr>
              <a:t>Light duty fuel consumption</a:t>
            </a:r>
          </a:p>
        </p:txBody>
      </p:sp>
      <p:sp>
        <p:nvSpPr>
          <p:cNvPr id="2" name="Callout: Bent Line 1">
            <a:extLst>
              <a:ext uri="{FF2B5EF4-FFF2-40B4-BE49-F238E27FC236}">
                <a16:creationId xmlns:a16="http://schemas.microsoft.com/office/drawing/2014/main" id="{AEA2AD1A-F3C6-4204-B043-A903A07D9AC2}"/>
              </a:ext>
            </a:extLst>
          </p:cNvPr>
          <p:cNvSpPr/>
          <p:nvPr/>
        </p:nvSpPr>
        <p:spPr>
          <a:xfrm>
            <a:off x="6180670" y="1674916"/>
            <a:ext cx="2753550" cy="1251858"/>
          </a:xfrm>
          <a:prstGeom prst="borderCallout2">
            <a:avLst>
              <a:gd name="adj1" fmla="val 100924"/>
              <a:gd name="adj2" fmla="val 66075"/>
              <a:gd name="adj3" fmla="val 145272"/>
              <a:gd name="adj4" fmla="val 66508"/>
              <a:gd name="adj5" fmla="val 188152"/>
              <a:gd name="adj6" fmla="val 40774"/>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1600" dirty="0"/>
              <a:t>By 2050, we see higher investment in energy efficiency in light-duty fleet rather than boosting the electrification</a:t>
            </a:r>
          </a:p>
        </p:txBody>
      </p:sp>
    </p:spTree>
    <p:extLst>
      <p:ext uri="{BB962C8B-B14F-4D97-AF65-F5344CB8AC3E}">
        <p14:creationId xmlns:p14="http://schemas.microsoft.com/office/powerpoint/2010/main" val="90350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E86C21EF-0686-4F43-A90B-D804EA3669FC}"/>
              </a:ext>
            </a:extLst>
          </p:cNvPr>
          <p:cNvPicPr>
            <a:picLocks noChangeAspect="1"/>
          </p:cNvPicPr>
          <p:nvPr/>
        </p:nvPicPr>
        <p:blipFill rotWithShape="1">
          <a:blip r:embed="rId3">
            <a:extLst>
              <a:ext uri="{28A0092B-C50C-407E-A947-70E740481C1C}">
                <a14:useLocalDpi xmlns:a14="http://schemas.microsoft.com/office/drawing/2010/main" val="0"/>
              </a:ext>
            </a:extLst>
          </a:blip>
          <a:srcRect t="68986" r="45868"/>
          <a:stretch/>
        </p:blipFill>
        <p:spPr>
          <a:xfrm>
            <a:off x="7926938" y="1611866"/>
            <a:ext cx="4050983" cy="2743200"/>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4B0D1F86-463F-4EF5-816D-B91AA61E076D}"/>
              </a:ext>
            </a:extLst>
          </p:cNvPr>
          <p:cNvPicPr>
            <a:picLocks noChangeAspect="1"/>
          </p:cNvPicPr>
          <p:nvPr/>
        </p:nvPicPr>
        <p:blipFill rotWithShape="1">
          <a:blip r:embed="rId4">
            <a:extLst>
              <a:ext uri="{28A0092B-C50C-407E-A947-70E740481C1C}">
                <a14:useLocalDpi xmlns:a14="http://schemas.microsoft.com/office/drawing/2010/main" val="0"/>
              </a:ext>
            </a:extLst>
          </a:blip>
          <a:srcRect t="35942" r="45868" b="33623"/>
          <a:stretch/>
        </p:blipFill>
        <p:spPr>
          <a:xfrm>
            <a:off x="3972199" y="1629713"/>
            <a:ext cx="4128146" cy="2743200"/>
          </a:xfrm>
          <a:prstGeom prst="rect">
            <a:avLst/>
          </a:prstGeom>
        </p:spPr>
      </p:pic>
      <p:sp>
        <p:nvSpPr>
          <p:cNvPr id="13" name="Content Placeholder 12">
            <a:extLst>
              <a:ext uri="{FF2B5EF4-FFF2-40B4-BE49-F238E27FC236}">
                <a16:creationId xmlns:a16="http://schemas.microsoft.com/office/drawing/2014/main" id="{A697CD9A-B215-41AD-AD61-9F7A52FBF12B}"/>
              </a:ext>
            </a:extLst>
          </p:cNvPr>
          <p:cNvSpPr>
            <a:spLocks noGrp="1"/>
          </p:cNvSpPr>
          <p:nvPr>
            <p:ph idx="4294967295"/>
          </p:nvPr>
        </p:nvSpPr>
        <p:spPr>
          <a:xfrm>
            <a:off x="249011" y="4459956"/>
            <a:ext cx="11828689" cy="768332"/>
          </a:xfrm>
        </p:spPr>
        <p:txBody>
          <a:bodyPr>
            <a:noAutofit/>
          </a:bodyPr>
          <a:lstStyle/>
          <a:p>
            <a:r>
              <a:rPr lang="en-US" sz="2000" dirty="0">
                <a:solidFill>
                  <a:prstClr val="black"/>
                </a:solidFill>
              </a:rPr>
              <a:t>New York City already has substantial electricity consumption due to subway system</a:t>
            </a:r>
          </a:p>
          <a:p>
            <a:r>
              <a:rPr lang="en-US" sz="2000" dirty="0"/>
              <a:t>STEADY-STATE heavy-duty sector continues to rely on diesel. </a:t>
            </a:r>
          </a:p>
        </p:txBody>
      </p:sp>
      <p:sp>
        <p:nvSpPr>
          <p:cNvPr id="2" name="Title 1">
            <a:extLst>
              <a:ext uri="{FF2B5EF4-FFF2-40B4-BE49-F238E27FC236}">
                <a16:creationId xmlns:a16="http://schemas.microsoft.com/office/drawing/2014/main" id="{E939539B-1FCA-4C75-92BD-9AFC1ABBAAA4}"/>
              </a:ext>
            </a:extLst>
          </p:cNvPr>
          <p:cNvSpPr>
            <a:spLocks noGrp="1"/>
          </p:cNvSpPr>
          <p:nvPr>
            <p:ph type="title" idx="4294967295"/>
          </p:nvPr>
        </p:nvSpPr>
        <p:spPr>
          <a:xfrm>
            <a:off x="2537223" y="0"/>
            <a:ext cx="10442402" cy="1022350"/>
          </a:xfrm>
        </p:spPr>
        <p:txBody>
          <a:bodyPr>
            <a:normAutofit/>
          </a:bodyPr>
          <a:lstStyle/>
          <a:p>
            <a:r>
              <a:rPr lang="en-US" sz="3200" dirty="0"/>
              <a:t>Heavy duty and other transportation fuel consumption</a:t>
            </a:r>
          </a:p>
        </p:txBody>
      </p:sp>
      <p:pic>
        <p:nvPicPr>
          <p:cNvPr id="7" name="Picture 6" descr="A picture containing shape&#10;&#10;Description automatically generated">
            <a:extLst>
              <a:ext uri="{FF2B5EF4-FFF2-40B4-BE49-F238E27FC236}">
                <a16:creationId xmlns:a16="http://schemas.microsoft.com/office/drawing/2014/main" id="{1893F6EF-E25E-4C1C-BA1F-DBE77CB19E74}"/>
              </a:ext>
            </a:extLst>
          </p:cNvPr>
          <p:cNvPicPr>
            <a:picLocks noChangeAspect="1"/>
          </p:cNvPicPr>
          <p:nvPr/>
        </p:nvPicPr>
        <p:blipFill rotWithShape="1">
          <a:blip r:embed="rId4">
            <a:extLst>
              <a:ext uri="{28A0092B-C50C-407E-A947-70E740481C1C}">
                <a14:useLocalDpi xmlns:a14="http://schemas.microsoft.com/office/drawing/2010/main" val="0"/>
              </a:ext>
            </a:extLst>
          </a:blip>
          <a:srcRect t="2463" r="45868" b="67246"/>
          <a:stretch/>
        </p:blipFill>
        <p:spPr>
          <a:xfrm>
            <a:off x="0" y="1611866"/>
            <a:ext cx="4147897" cy="2743200"/>
          </a:xfrm>
          <a:prstGeom prst="rect">
            <a:avLst/>
          </a:prstGeom>
        </p:spPr>
      </p:pic>
      <p:sp>
        <p:nvSpPr>
          <p:cNvPr id="10" name="TextBox 9">
            <a:extLst>
              <a:ext uri="{FF2B5EF4-FFF2-40B4-BE49-F238E27FC236}">
                <a16:creationId xmlns:a16="http://schemas.microsoft.com/office/drawing/2014/main" id="{237ACDD8-7106-4B43-9873-3AAC2A45BEA3}"/>
              </a:ext>
            </a:extLst>
          </p:cNvPr>
          <p:cNvSpPr txBox="1"/>
          <p:nvPr/>
        </p:nvSpPr>
        <p:spPr>
          <a:xfrm>
            <a:off x="1359408" y="1326063"/>
            <a:ext cx="1898374" cy="400110"/>
          </a:xfrm>
          <a:prstGeom prst="rect">
            <a:avLst/>
          </a:prstGeom>
          <a:noFill/>
        </p:spPr>
        <p:txBody>
          <a:bodyPr wrap="square" rtlCol="0">
            <a:spAutoFit/>
          </a:bodyPr>
          <a:lstStyle/>
          <a:p>
            <a:r>
              <a:rPr lang="en-US" sz="2000" b="1" dirty="0"/>
              <a:t>STEADY STATE</a:t>
            </a:r>
          </a:p>
        </p:txBody>
      </p:sp>
      <p:sp>
        <p:nvSpPr>
          <p:cNvPr id="11" name="TextBox 10">
            <a:extLst>
              <a:ext uri="{FF2B5EF4-FFF2-40B4-BE49-F238E27FC236}">
                <a16:creationId xmlns:a16="http://schemas.microsoft.com/office/drawing/2014/main" id="{3599E80C-9A0D-4B84-A26B-1F9FA2E53973}"/>
              </a:ext>
            </a:extLst>
          </p:cNvPr>
          <p:cNvSpPr txBox="1"/>
          <p:nvPr/>
        </p:nvSpPr>
        <p:spPr>
          <a:xfrm>
            <a:off x="5288547" y="1316830"/>
            <a:ext cx="1898374" cy="400110"/>
          </a:xfrm>
          <a:prstGeom prst="rect">
            <a:avLst/>
          </a:prstGeom>
          <a:noFill/>
        </p:spPr>
        <p:txBody>
          <a:bodyPr wrap="square" rtlCol="0">
            <a:spAutoFit/>
          </a:bodyPr>
          <a:lstStyle/>
          <a:p>
            <a:r>
              <a:rPr lang="en-US" sz="2000" b="1" dirty="0"/>
              <a:t>DEPENDENCE</a:t>
            </a:r>
          </a:p>
        </p:txBody>
      </p:sp>
      <p:sp>
        <p:nvSpPr>
          <p:cNvPr id="12" name="TextBox 11">
            <a:extLst>
              <a:ext uri="{FF2B5EF4-FFF2-40B4-BE49-F238E27FC236}">
                <a16:creationId xmlns:a16="http://schemas.microsoft.com/office/drawing/2014/main" id="{546D5C4A-225F-4EB6-90A4-1E1FC0F74C17}"/>
              </a:ext>
            </a:extLst>
          </p:cNvPr>
          <p:cNvSpPr txBox="1"/>
          <p:nvPr/>
        </p:nvSpPr>
        <p:spPr>
          <a:xfrm>
            <a:off x="9448529" y="1298983"/>
            <a:ext cx="1898374" cy="400110"/>
          </a:xfrm>
          <a:prstGeom prst="rect">
            <a:avLst/>
          </a:prstGeom>
          <a:noFill/>
        </p:spPr>
        <p:txBody>
          <a:bodyPr wrap="square" rtlCol="0">
            <a:spAutoFit/>
          </a:bodyPr>
          <a:lstStyle/>
          <a:p>
            <a:r>
              <a:rPr lang="en-US" sz="2000" b="1" dirty="0"/>
              <a:t>REVOLUTION</a:t>
            </a:r>
          </a:p>
        </p:txBody>
      </p:sp>
      <p:sp>
        <p:nvSpPr>
          <p:cNvPr id="3" name="Callout: Bent Line 2">
            <a:extLst>
              <a:ext uri="{FF2B5EF4-FFF2-40B4-BE49-F238E27FC236}">
                <a16:creationId xmlns:a16="http://schemas.microsoft.com/office/drawing/2014/main" id="{649AEB4A-16F6-46EA-94F8-9D742E33DE9F}"/>
              </a:ext>
            </a:extLst>
          </p:cNvPr>
          <p:cNvSpPr/>
          <p:nvPr/>
        </p:nvSpPr>
        <p:spPr>
          <a:xfrm>
            <a:off x="3150243" y="838189"/>
            <a:ext cx="2229640" cy="1464129"/>
          </a:xfrm>
          <a:prstGeom prst="borderCallout2">
            <a:avLst>
              <a:gd name="adj1" fmla="val 62988"/>
              <a:gd name="adj2" fmla="val 103715"/>
              <a:gd name="adj3" fmla="val 63731"/>
              <a:gd name="adj4" fmla="val 113445"/>
              <a:gd name="adj5" fmla="val 126999"/>
              <a:gd name="adj6" fmla="val 147646"/>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1400" dirty="0"/>
              <a:t>DEPENDENCE scenario converts more heavy-duty short-haul trucks from diesel to CNG while electrifying some portion of the bus fleet earlier</a:t>
            </a:r>
          </a:p>
        </p:txBody>
      </p:sp>
      <p:sp>
        <p:nvSpPr>
          <p:cNvPr id="5" name="Rectangle 4">
            <a:extLst>
              <a:ext uri="{FF2B5EF4-FFF2-40B4-BE49-F238E27FC236}">
                <a16:creationId xmlns:a16="http://schemas.microsoft.com/office/drawing/2014/main" id="{C3340923-CCB5-4B30-8C20-CA67F0D3E7B3}"/>
              </a:ext>
            </a:extLst>
          </p:cNvPr>
          <p:cNvSpPr/>
          <p:nvPr/>
        </p:nvSpPr>
        <p:spPr>
          <a:xfrm>
            <a:off x="249011" y="5352638"/>
            <a:ext cx="11446108" cy="774571"/>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000" dirty="0">
                <a:solidFill>
                  <a:prstClr val="black"/>
                </a:solidFill>
              </a:rPr>
              <a:t>Electricity consumption increases by 33% and 26% for REVOLUTION and DEPENDENCE. </a:t>
            </a:r>
          </a:p>
          <a:p>
            <a:pPr marL="228600" lvl="0" indent="-228600">
              <a:lnSpc>
                <a:spcPct val="90000"/>
              </a:lnSpc>
              <a:spcBef>
                <a:spcPts val="1000"/>
              </a:spcBef>
              <a:buFont typeface="Arial" panose="020B0604020202020204" pitchFamily="34" charset="0"/>
              <a:buChar char="•"/>
            </a:pPr>
            <a:r>
              <a:rPr lang="en-US" sz="2000" dirty="0">
                <a:solidFill>
                  <a:prstClr val="black"/>
                </a:solidFill>
              </a:rPr>
              <a:t>DEPENDENCE consumes more electricity in the transportation sector than other scenarios in the near term</a:t>
            </a:r>
          </a:p>
        </p:txBody>
      </p:sp>
    </p:spTree>
    <p:extLst>
      <p:ext uri="{BB962C8B-B14F-4D97-AF65-F5344CB8AC3E}">
        <p14:creationId xmlns:p14="http://schemas.microsoft.com/office/powerpoint/2010/main" val="366575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3"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739295-047F-4DBC-BE64-69A45B4F6BB5}"/>
              </a:ext>
            </a:extLst>
          </p:cNvPr>
          <p:cNvSpPr/>
          <p:nvPr/>
        </p:nvSpPr>
        <p:spPr>
          <a:xfrm>
            <a:off x="2291443" y="205634"/>
            <a:ext cx="9769927" cy="523220"/>
          </a:xfrm>
          <a:prstGeom prst="rect">
            <a:avLst/>
          </a:prstGeom>
        </p:spPr>
        <p:txBody>
          <a:bodyPr wrap="square">
            <a:spAutoFit/>
          </a:bodyPr>
          <a:lstStyle/>
          <a:p>
            <a:r>
              <a:rPr lang="en-US" sz="2800" b="1" dirty="0"/>
              <a:t>Transportation CO</a:t>
            </a:r>
            <a:r>
              <a:rPr lang="en-US" sz="2800" b="1" baseline="-25000" dirty="0"/>
              <a:t>2</a:t>
            </a:r>
            <a:r>
              <a:rPr lang="en-US" sz="2800" b="1" dirty="0"/>
              <a:t> emissions in </a:t>
            </a:r>
            <a:r>
              <a:rPr lang="en-US" sz="2800" b="1" dirty="0" err="1"/>
              <a:t>Mton</a:t>
            </a:r>
            <a:endParaRPr lang="en-US" sz="2800" dirty="0"/>
          </a:p>
        </p:txBody>
      </p:sp>
      <p:pic>
        <p:nvPicPr>
          <p:cNvPr id="5" name="Picture 4" descr="Chart&#10;&#10;Description automatically generated">
            <a:extLst>
              <a:ext uri="{FF2B5EF4-FFF2-40B4-BE49-F238E27FC236}">
                <a16:creationId xmlns:a16="http://schemas.microsoft.com/office/drawing/2014/main" id="{D444B395-98EA-4B06-AAE3-3D9A18AF2F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8854"/>
            <a:ext cx="7951195" cy="5564564"/>
          </a:xfrm>
          <a:prstGeom prst="rect">
            <a:avLst/>
          </a:prstGeom>
        </p:spPr>
      </p:pic>
      <p:sp>
        <p:nvSpPr>
          <p:cNvPr id="4" name="Rectangle 3">
            <a:extLst>
              <a:ext uri="{FF2B5EF4-FFF2-40B4-BE49-F238E27FC236}">
                <a16:creationId xmlns:a16="http://schemas.microsoft.com/office/drawing/2014/main" id="{6C6881C2-CCE8-4704-94F2-ADEE38188265}"/>
              </a:ext>
            </a:extLst>
          </p:cNvPr>
          <p:cNvSpPr/>
          <p:nvPr/>
        </p:nvSpPr>
        <p:spPr>
          <a:xfrm>
            <a:off x="1524246" y="660238"/>
            <a:ext cx="1534394" cy="369332"/>
          </a:xfrm>
          <a:prstGeom prst="rect">
            <a:avLst/>
          </a:prstGeom>
        </p:spPr>
        <p:txBody>
          <a:bodyPr wrap="none">
            <a:spAutoFit/>
          </a:bodyPr>
          <a:lstStyle/>
          <a:p>
            <a:r>
              <a:rPr lang="en-US" b="1" dirty="0"/>
              <a:t>STEADY-STATE</a:t>
            </a:r>
            <a:endParaRPr lang="en-US" dirty="0"/>
          </a:p>
        </p:txBody>
      </p:sp>
      <p:sp>
        <p:nvSpPr>
          <p:cNvPr id="6" name="Rectangle 5">
            <a:extLst>
              <a:ext uri="{FF2B5EF4-FFF2-40B4-BE49-F238E27FC236}">
                <a16:creationId xmlns:a16="http://schemas.microsoft.com/office/drawing/2014/main" id="{209BCF0D-BB6D-4BFB-BF9F-9A78DB2EADE5}"/>
              </a:ext>
            </a:extLst>
          </p:cNvPr>
          <p:cNvSpPr/>
          <p:nvPr/>
        </p:nvSpPr>
        <p:spPr>
          <a:xfrm>
            <a:off x="4996066" y="660238"/>
            <a:ext cx="1475084" cy="369332"/>
          </a:xfrm>
          <a:prstGeom prst="rect">
            <a:avLst/>
          </a:prstGeom>
        </p:spPr>
        <p:txBody>
          <a:bodyPr wrap="none">
            <a:spAutoFit/>
          </a:bodyPr>
          <a:lstStyle/>
          <a:p>
            <a:r>
              <a:rPr lang="en-US" b="1" dirty="0"/>
              <a:t>DEPENDENCE</a:t>
            </a:r>
            <a:endParaRPr lang="en-US" dirty="0"/>
          </a:p>
        </p:txBody>
      </p:sp>
      <p:sp>
        <p:nvSpPr>
          <p:cNvPr id="7" name="Rectangle 6">
            <a:extLst>
              <a:ext uri="{FF2B5EF4-FFF2-40B4-BE49-F238E27FC236}">
                <a16:creationId xmlns:a16="http://schemas.microsoft.com/office/drawing/2014/main" id="{ADBD6FE7-C821-4CCE-8093-5724DC0ACD93}"/>
              </a:ext>
            </a:extLst>
          </p:cNvPr>
          <p:cNvSpPr/>
          <p:nvPr/>
        </p:nvSpPr>
        <p:spPr>
          <a:xfrm>
            <a:off x="4996066" y="3443820"/>
            <a:ext cx="1372171" cy="369332"/>
          </a:xfrm>
          <a:prstGeom prst="rect">
            <a:avLst/>
          </a:prstGeom>
        </p:spPr>
        <p:txBody>
          <a:bodyPr wrap="none">
            <a:spAutoFit/>
          </a:bodyPr>
          <a:lstStyle/>
          <a:p>
            <a:r>
              <a:rPr lang="en-US" b="1" dirty="0"/>
              <a:t>REVOLUTON</a:t>
            </a:r>
            <a:endParaRPr lang="en-US" dirty="0"/>
          </a:p>
        </p:txBody>
      </p:sp>
      <p:sp>
        <p:nvSpPr>
          <p:cNvPr id="10" name="Rectangle 9">
            <a:extLst>
              <a:ext uri="{FF2B5EF4-FFF2-40B4-BE49-F238E27FC236}">
                <a16:creationId xmlns:a16="http://schemas.microsoft.com/office/drawing/2014/main" id="{543E948C-24A8-45D4-9101-A7DEB4BA95C0}"/>
              </a:ext>
            </a:extLst>
          </p:cNvPr>
          <p:cNvSpPr/>
          <p:nvPr/>
        </p:nvSpPr>
        <p:spPr>
          <a:xfrm>
            <a:off x="7968343" y="970090"/>
            <a:ext cx="4093027" cy="4801314"/>
          </a:xfrm>
          <a:prstGeom prst="rect">
            <a:avLst/>
          </a:prstGeom>
        </p:spPr>
        <p:txBody>
          <a:bodyPr wrap="square">
            <a:spAutoFit/>
          </a:bodyPr>
          <a:lstStyle/>
          <a:p>
            <a:pPr marL="285750" indent="-285750">
              <a:buFont typeface="Arial" panose="020B0604020202020204" pitchFamily="34" charset="0"/>
              <a:buChar char="•"/>
            </a:pPr>
            <a:r>
              <a:rPr lang="en-US" dirty="0"/>
              <a:t>Most of these reductions were observed in the light-duty sector followed by short haul heavy-duty trucks. </a:t>
            </a:r>
          </a:p>
          <a:p>
            <a:endParaRPr lang="en-US" dirty="0"/>
          </a:p>
          <a:p>
            <a:pPr marL="285750" indent="-285750">
              <a:buFont typeface="Arial" panose="020B0604020202020204" pitchFamily="34" charset="0"/>
              <a:buChar char="•"/>
            </a:pPr>
            <a:r>
              <a:rPr lang="en-US" dirty="0"/>
              <a:t>Both DEPENDENCE and REVOLUTION resulted in deeper cumulative reductions in CO2 emissions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Majority of the near-term savings are coming from switching to newer vehicles with improved fuel efficiency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 observe deepest reduction in a sensitivity scenario where light-duty sector is electrification is intensified (DEP_BATTERY)</a:t>
            </a:r>
          </a:p>
        </p:txBody>
      </p:sp>
    </p:spTree>
    <p:extLst>
      <p:ext uri="{BB962C8B-B14F-4D97-AF65-F5344CB8AC3E}">
        <p14:creationId xmlns:p14="http://schemas.microsoft.com/office/powerpoint/2010/main" val="3903921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739295-047F-4DBC-BE64-69A45B4F6BB5}"/>
              </a:ext>
            </a:extLst>
          </p:cNvPr>
          <p:cNvSpPr/>
          <p:nvPr/>
        </p:nvSpPr>
        <p:spPr>
          <a:xfrm>
            <a:off x="2291443" y="205634"/>
            <a:ext cx="9769927" cy="523220"/>
          </a:xfrm>
          <a:prstGeom prst="rect">
            <a:avLst/>
          </a:prstGeom>
        </p:spPr>
        <p:txBody>
          <a:bodyPr wrap="square">
            <a:spAutoFit/>
          </a:bodyPr>
          <a:lstStyle/>
          <a:p>
            <a:r>
              <a:rPr lang="en-US" sz="2800" b="1" dirty="0"/>
              <a:t>Transportation NO</a:t>
            </a:r>
            <a:r>
              <a:rPr lang="en-US" sz="2800" b="1" baseline="-25000" dirty="0"/>
              <a:t>x</a:t>
            </a:r>
            <a:r>
              <a:rPr lang="en-US" sz="2800" b="1" dirty="0"/>
              <a:t> and PM10 emissions in </a:t>
            </a:r>
            <a:r>
              <a:rPr lang="en-US" sz="2800" b="1" dirty="0" err="1"/>
              <a:t>kton</a:t>
            </a:r>
            <a:endParaRPr lang="en-US" sz="2800" dirty="0"/>
          </a:p>
        </p:txBody>
      </p:sp>
      <p:pic>
        <p:nvPicPr>
          <p:cNvPr id="10" name="Picture 9">
            <a:extLst>
              <a:ext uri="{FF2B5EF4-FFF2-40B4-BE49-F238E27FC236}">
                <a16:creationId xmlns:a16="http://schemas.microsoft.com/office/drawing/2014/main" id="{01F69F5D-371E-4230-8A8F-E97C7B24885F}"/>
              </a:ext>
            </a:extLst>
          </p:cNvPr>
          <p:cNvPicPr>
            <a:picLocks noChangeAspect="1"/>
          </p:cNvPicPr>
          <p:nvPr/>
        </p:nvPicPr>
        <p:blipFill rotWithShape="1">
          <a:blip r:embed="rId3"/>
          <a:srcRect l="1" r="72703"/>
          <a:stretch/>
        </p:blipFill>
        <p:spPr>
          <a:xfrm>
            <a:off x="294117" y="3763025"/>
            <a:ext cx="2192376" cy="2954875"/>
          </a:xfrm>
          <a:prstGeom prst="rect">
            <a:avLst/>
          </a:prstGeom>
        </p:spPr>
      </p:pic>
      <p:pic>
        <p:nvPicPr>
          <p:cNvPr id="11" name="Picture 10">
            <a:extLst>
              <a:ext uri="{FF2B5EF4-FFF2-40B4-BE49-F238E27FC236}">
                <a16:creationId xmlns:a16="http://schemas.microsoft.com/office/drawing/2014/main" id="{C977B200-E648-44FB-ABB0-877F7EC07CAE}"/>
              </a:ext>
            </a:extLst>
          </p:cNvPr>
          <p:cNvPicPr>
            <a:picLocks noChangeAspect="1"/>
          </p:cNvPicPr>
          <p:nvPr/>
        </p:nvPicPr>
        <p:blipFill rotWithShape="1">
          <a:blip r:embed="rId4"/>
          <a:srcRect r="49447" b="66206"/>
          <a:stretch/>
        </p:blipFill>
        <p:spPr>
          <a:xfrm>
            <a:off x="2486493" y="1129764"/>
            <a:ext cx="1734407" cy="1330079"/>
          </a:xfrm>
          <a:prstGeom prst="rect">
            <a:avLst/>
          </a:prstGeom>
        </p:spPr>
      </p:pic>
      <p:pic>
        <p:nvPicPr>
          <p:cNvPr id="12" name="Picture 11">
            <a:extLst>
              <a:ext uri="{FF2B5EF4-FFF2-40B4-BE49-F238E27FC236}">
                <a16:creationId xmlns:a16="http://schemas.microsoft.com/office/drawing/2014/main" id="{639BC3BC-3EB8-4706-A43A-87003082F57C}"/>
              </a:ext>
            </a:extLst>
          </p:cNvPr>
          <p:cNvPicPr>
            <a:picLocks noChangeAspect="1"/>
          </p:cNvPicPr>
          <p:nvPr/>
        </p:nvPicPr>
        <p:blipFill rotWithShape="1">
          <a:blip r:embed="rId5"/>
          <a:srcRect r="44802"/>
          <a:stretch/>
        </p:blipFill>
        <p:spPr>
          <a:xfrm>
            <a:off x="307501" y="1410395"/>
            <a:ext cx="2229284" cy="2441069"/>
          </a:xfrm>
          <a:prstGeom prst="rect">
            <a:avLst/>
          </a:prstGeom>
        </p:spPr>
      </p:pic>
      <p:pic>
        <p:nvPicPr>
          <p:cNvPr id="13" name="Picture 12">
            <a:extLst>
              <a:ext uri="{FF2B5EF4-FFF2-40B4-BE49-F238E27FC236}">
                <a16:creationId xmlns:a16="http://schemas.microsoft.com/office/drawing/2014/main" id="{3D0E4921-D23F-4560-9E1B-29C63109504F}"/>
              </a:ext>
            </a:extLst>
          </p:cNvPr>
          <p:cNvPicPr>
            <a:picLocks noChangeAspect="1"/>
          </p:cNvPicPr>
          <p:nvPr/>
        </p:nvPicPr>
        <p:blipFill rotWithShape="1">
          <a:blip r:embed="rId4"/>
          <a:srcRect t="65968" r="49447"/>
          <a:stretch/>
        </p:blipFill>
        <p:spPr>
          <a:xfrm>
            <a:off x="2506784" y="2459843"/>
            <a:ext cx="1734407" cy="1339473"/>
          </a:xfrm>
          <a:prstGeom prst="rect">
            <a:avLst/>
          </a:prstGeom>
        </p:spPr>
      </p:pic>
      <p:pic>
        <p:nvPicPr>
          <p:cNvPr id="14" name="Picture 13">
            <a:extLst>
              <a:ext uri="{FF2B5EF4-FFF2-40B4-BE49-F238E27FC236}">
                <a16:creationId xmlns:a16="http://schemas.microsoft.com/office/drawing/2014/main" id="{1E3CCE5B-9921-436B-B237-47D51A95B45A}"/>
              </a:ext>
            </a:extLst>
          </p:cNvPr>
          <p:cNvPicPr>
            <a:picLocks noChangeAspect="1"/>
          </p:cNvPicPr>
          <p:nvPr/>
        </p:nvPicPr>
        <p:blipFill rotWithShape="1">
          <a:blip r:embed="rId3"/>
          <a:srcRect l="81974" b="49788"/>
          <a:stretch/>
        </p:blipFill>
        <p:spPr>
          <a:xfrm>
            <a:off x="2545530" y="5345675"/>
            <a:ext cx="1522704" cy="1487837"/>
          </a:xfrm>
          <a:prstGeom prst="rect">
            <a:avLst/>
          </a:prstGeom>
        </p:spPr>
      </p:pic>
      <p:pic>
        <p:nvPicPr>
          <p:cNvPr id="15" name="Picture 14">
            <a:extLst>
              <a:ext uri="{FF2B5EF4-FFF2-40B4-BE49-F238E27FC236}">
                <a16:creationId xmlns:a16="http://schemas.microsoft.com/office/drawing/2014/main" id="{9DAF73CE-7EDE-4ED1-91B0-6FA8EF74484C}"/>
              </a:ext>
            </a:extLst>
          </p:cNvPr>
          <p:cNvPicPr>
            <a:picLocks noChangeAspect="1"/>
          </p:cNvPicPr>
          <p:nvPr/>
        </p:nvPicPr>
        <p:blipFill rotWithShape="1">
          <a:blip r:embed="rId3"/>
          <a:srcRect l="45606" r="36413" b="50037"/>
          <a:stretch/>
        </p:blipFill>
        <p:spPr>
          <a:xfrm>
            <a:off x="2545530" y="3857837"/>
            <a:ext cx="1530978" cy="1487837"/>
          </a:xfrm>
          <a:prstGeom prst="rect">
            <a:avLst/>
          </a:prstGeom>
        </p:spPr>
      </p:pic>
      <p:sp>
        <p:nvSpPr>
          <p:cNvPr id="16" name="Rectangle 15">
            <a:extLst>
              <a:ext uri="{FF2B5EF4-FFF2-40B4-BE49-F238E27FC236}">
                <a16:creationId xmlns:a16="http://schemas.microsoft.com/office/drawing/2014/main" id="{3781DFFB-ABEB-4FAD-AC63-E0C217752B02}"/>
              </a:ext>
            </a:extLst>
          </p:cNvPr>
          <p:cNvSpPr/>
          <p:nvPr/>
        </p:nvSpPr>
        <p:spPr>
          <a:xfrm>
            <a:off x="3322916" y="1422155"/>
            <a:ext cx="189854" cy="5176434"/>
          </a:xfrm>
          <a:prstGeom prst="rect">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4A476142-0446-4381-B16E-D749692E9522}"/>
              </a:ext>
            </a:extLst>
          </p:cNvPr>
          <p:cNvSpPr/>
          <p:nvPr/>
        </p:nvSpPr>
        <p:spPr>
          <a:xfrm>
            <a:off x="4912931" y="977647"/>
            <a:ext cx="6565064" cy="5570756"/>
          </a:xfrm>
          <a:prstGeom prst="rect">
            <a:avLst/>
          </a:prstGeom>
        </p:spPr>
        <p:txBody>
          <a:bodyPr wrap="square">
            <a:spAutoFit/>
          </a:bodyPr>
          <a:lstStyle/>
          <a:p>
            <a:r>
              <a:rPr lang="en-US" b="1" u="sng" dirty="0"/>
              <a:t>Key Insight: </a:t>
            </a:r>
            <a:r>
              <a:rPr lang="en-US" dirty="0"/>
              <a:t>The fuel switching, especially buses and short haul freight modes, from diesel to CNG resulted in further reductions in NOx and PM10 emissions</a:t>
            </a:r>
          </a:p>
          <a:p>
            <a:endParaRPr lang="en-US" b="1" u="sng" dirty="0"/>
          </a:p>
          <a:p>
            <a:r>
              <a:rPr lang="en-US" b="1" u="sng" dirty="0"/>
              <a:t>Key Insight</a:t>
            </a:r>
            <a:r>
              <a:rPr lang="en-US" dirty="0"/>
              <a:t>: The scenario with intense electrification of LDV fleet (i.e., all new LDV purchases to be 100% starting 2030) resulted in more NOx savings than the scenario where the passenger demand is reduced and replaced by public transit, walk and bike modes</a:t>
            </a:r>
          </a:p>
          <a:p>
            <a:endParaRPr lang="en-US" dirty="0"/>
          </a:p>
          <a:p>
            <a:r>
              <a:rPr lang="en-US" b="1" u="sng" dirty="0"/>
              <a:t>Key Insight: </a:t>
            </a:r>
            <a:r>
              <a:rPr lang="en-US" dirty="0"/>
              <a:t>However, in the decarbonization scenarios, we observed more PM benefits when the LDV demand is reduced and switched to public transit, walk and bike modes. </a:t>
            </a:r>
          </a:p>
          <a:p>
            <a:pPr lvl="1"/>
            <a:r>
              <a:rPr lang="en-US" dirty="0"/>
              <a:t>Given the transit modes were moving towards clean fuels and electrification. </a:t>
            </a:r>
          </a:p>
          <a:p>
            <a:pPr lvl="1"/>
            <a:endParaRPr lang="en-US" dirty="0"/>
          </a:p>
          <a:p>
            <a:r>
              <a:rPr lang="en-US" b="1" u="sng" dirty="0"/>
              <a:t>Key Insight</a:t>
            </a:r>
            <a:r>
              <a:rPr lang="en-US" dirty="0"/>
              <a:t>: Grid carbon intensity highly influenced the resultant NOx emissions</a:t>
            </a:r>
          </a:p>
          <a:p>
            <a:pPr marL="742950" lvl="1" indent="-285750">
              <a:buFont typeface="Arial" panose="020B0604020202020204" pitchFamily="34" charset="0"/>
              <a:buChar char="•"/>
            </a:pPr>
            <a:r>
              <a:rPr lang="en-US" dirty="0"/>
              <a:t>the deepest transport air emissions reductions were in the scenario, where the grid had higher carbon intensity</a:t>
            </a:r>
          </a:p>
          <a:p>
            <a:pPr lvl="1"/>
            <a:endParaRPr lang="en-US" sz="1400" dirty="0"/>
          </a:p>
        </p:txBody>
      </p:sp>
    </p:spTree>
    <p:extLst>
      <p:ext uri="{BB962C8B-B14F-4D97-AF65-F5344CB8AC3E}">
        <p14:creationId xmlns:p14="http://schemas.microsoft.com/office/powerpoint/2010/main" val="1733748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A16F8E9-4654-447B-87E0-31DEE4C13F91}"/>
              </a:ext>
            </a:extLst>
          </p:cNvPr>
          <p:cNvSpPr>
            <a:spLocks noGrp="1"/>
          </p:cNvSpPr>
          <p:nvPr>
            <p:ph type="title"/>
          </p:nvPr>
        </p:nvSpPr>
        <p:spPr>
          <a:xfrm>
            <a:off x="2502924" y="14128"/>
            <a:ext cx="9138115" cy="1022350"/>
          </a:xfrm>
        </p:spPr>
        <p:txBody>
          <a:bodyPr>
            <a:normAutofit/>
          </a:bodyPr>
          <a:lstStyle/>
          <a:p>
            <a:r>
              <a:rPr lang="en-US" sz="4000" dirty="0"/>
              <a:t>Variations in localized emissions</a:t>
            </a:r>
          </a:p>
        </p:txBody>
      </p:sp>
      <p:sp>
        <p:nvSpPr>
          <p:cNvPr id="17" name="Rectangle 16">
            <a:extLst>
              <a:ext uri="{FF2B5EF4-FFF2-40B4-BE49-F238E27FC236}">
                <a16:creationId xmlns:a16="http://schemas.microsoft.com/office/drawing/2014/main" id="{71D8D223-5133-4288-B6B7-2E300A5D4039}"/>
              </a:ext>
            </a:extLst>
          </p:cNvPr>
          <p:cNvSpPr/>
          <p:nvPr/>
        </p:nvSpPr>
        <p:spPr>
          <a:xfrm>
            <a:off x="420130" y="1143515"/>
            <a:ext cx="11636365" cy="2308324"/>
          </a:xfrm>
          <a:prstGeom prst="rect">
            <a:avLst/>
          </a:prstGeom>
        </p:spPr>
        <p:txBody>
          <a:bodyPr wrap="square">
            <a:spAutoFit/>
          </a:bodyPr>
          <a:lstStyle/>
          <a:p>
            <a:pPr marL="342900" indent="-342900">
              <a:buFont typeface="Arial" panose="020B0604020202020204" pitchFamily="34" charset="0"/>
              <a:buChar char="•"/>
            </a:pPr>
            <a:r>
              <a:rPr lang="en-US" sz="2400" dirty="0"/>
              <a:t>Gathered new data to reflect city-driving conditions, and run MOVES at county-level </a:t>
            </a:r>
          </a:p>
          <a:p>
            <a:pPr marL="342900" indent="-342900">
              <a:buFont typeface="Arial" panose="020B0604020202020204" pitchFamily="34" charset="0"/>
              <a:buChar char="•"/>
            </a:pPr>
            <a:r>
              <a:rPr lang="en-US" sz="2400" dirty="0"/>
              <a:t>Updated the transport emission factors – originally based on census region averages</a:t>
            </a:r>
          </a:p>
          <a:p>
            <a:pPr marL="342900" indent="-342900">
              <a:buFont typeface="Arial" panose="020B0604020202020204" pitchFamily="34" charset="0"/>
              <a:buChar char="•"/>
            </a:pPr>
            <a:r>
              <a:rPr lang="en-US" sz="2400" dirty="0"/>
              <a:t>Resultant total emissions using updated emission factors yielded close figures compared to scenarios utilizing regional emissions factors </a:t>
            </a:r>
          </a:p>
          <a:p>
            <a:pPr marL="800100" lvl="1" indent="-342900">
              <a:buFont typeface="Arial" panose="020B0604020202020204" pitchFamily="34" charset="0"/>
              <a:buChar char="•"/>
            </a:pPr>
            <a:r>
              <a:rPr lang="en-US" sz="2400" dirty="0"/>
              <a:t>However, there are instances of over- and underestimation of local emissions per mode type</a:t>
            </a:r>
          </a:p>
        </p:txBody>
      </p:sp>
      <p:pic>
        <p:nvPicPr>
          <p:cNvPr id="2" name="Picture 1">
            <a:extLst>
              <a:ext uri="{FF2B5EF4-FFF2-40B4-BE49-F238E27FC236}">
                <a16:creationId xmlns:a16="http://schemas.microsoft.com/office/drawing/2014/main" id="{E1BCD10B-1551-BB7D-6561-441137F59954}"/>
              </a:ext>
            </a:extLst>
          </p:cNvPr>
          <p:cNvPicPr>
            <a:picLocks noChangeAspect="1"/>
          </p:cNvPicPr>
          <p:nvPr/>
        </p:nvPicPr>
        <p:blipFill>
          <a:blip r:embed="rId2"/>
          <a:stretch>
            <a:fillRect/>
          </a:stretch>
        </p:blipFill>
        <p:spPr>
          <a:xfrm>
            <a:off x="1164414" y="3429000"/>
            <a:ext cx="5186999" cy="3221182"/>
          </a:xfrm>
          <a:prstGeom prst="rect">
            <a:avLst/>
          </a:prstGeom>
        </p:spPr>
      </p:pic>
      <p:pic>
        <p:nvPicPr>
          <p:cNvPr id="5" name="Picture 4">
            <a:extLst>
              <a:ext uri="{FF2B5EF4-FFF2-40B4-BE49-F238E27FC236}">
                <a16:creationId xmlns:a16="http://schemas.microsoft.com/office/drawing/2014/main" id="{F9359D63-2A9D-4D25-D225-5C433ADE6AF1}"/>
              </a:ext>
            </a:extLst>
          </p:cNvPr>
          <p:cNvPicPr>
            <a:picLocks noChangeAspect="1"/>
          </p:cNvPicPr>
          <p:nvPr/>
        </p:nvPicPr>
        <p:blipFill>
          <a:blip r:embed="rId3"/>
          <a:stretch>
            <a:fillRect/>
          </a:stretch>
        </p:blipFill>
        <p:spPr>
          <a:xfrm>
            <a:off x="6544141" y="3429000"/>
            <a:ext cx="1997186" cy="3229932"/>
          </a:xfrm>
          <a:prstGeom prst="rect">
            <a:avLst/>
          </a:prstGeom>
        </p:spPr>
      </p:pic>
    </p:spTree>
    <p:extLst>
      <p:ext uri="{BB962C8B-B14F-4D97-AF65-F5344CB8AC3E}">
        <p14:creationId xmlns:p14="http://schemas.microsoft.com/office/powerpoint/2010/main" val="2546656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7C0B7D-F716-BCD8-6635-E3AAFE5DFACC}"/>
              </a:ext>
            </a:extLst>
          </p:cNvPr>
          <p:cNvPicPr>
            <a:picLocks noChangeAspect="1"/>
          </p:cNvPicPr>
          <p:nvPr/>
        </p:nvPicPr>
        <p:blipFill>
          <a:blip r:embed="rId2"/>
          <a:stretch>
            <a:fillRect/>
          </a:stretch>
        </p:blipFill>
        <p:spPr>
          <a:xfrm>
            <a:off x="6127577" y="3380384"/>
            <a:ext cx="5636722" cy="3367579"/>
          </a:xfrm>
          <a:prstGeom prst="rect">
            <a:avLst/>
          </a:prstGeom>
        </p:spPr>
      </p:pic>
      <p:pic>
        <p:nvPicPr>
          <p:cNvPr id="7" name="Content Placeholder 6">
            <a:extLst>
              <a:ext uri="{FF2B5EF4-FFF2-40B4-BE49-F238E27FC236}">
                <a16:creationId xmlns:a16="http://schemas.microsoft.com/office/drawing/2014/main" id="{DB152792-7502-7A89-08AD-B38473409AF8}"/>
              </a:ext>
            </a:extLst>
          </p:cNvPr>
          <p:cNvPicPr>
            <a:picLocks noGrp="1" noChangeAspect="1"/>
          </p:cNvPicPr>
          <p:nvPr>
            <p:ph idx="1"/>
          </p:nvPr>
        </p:nvPicPr>
        <p:blipFill>
          <a:blip r:embed="rId3"/>
          <a:stretch>
            <a:fillRect/>
          </a:stretch>
        </p:blipFill>
        <p:spPr>
          <a:xfrm>
            <a:off x="459278" y="3380385"/>
            <a:ext cx="5605147" cy="3367578"/>
          </a:xfrm>
          <a:prstGeom prst="rect">
            <a:avLst/>
          </a:prstGeom>
        </p:spPr>
      </p:pic>
      <p:pic>
        <p:nvPicPr>
          <p:cNvPr id="8" name="Picture 7">
            <a:extLst>
              <a:ext uri="{FF2B5EF4-FFF2-40B4-BE49-F238E27FC236}">
                <a16:creationId xmlns:a16="http://schemas.microsoft.com/office/drawing/2014/main" id="{0A52A3C8-27BF-D0C4-9D9A-6E6F35C9C74D}"/>
              </a:ext>
            </a:extLst>
          </p:cNvPr>
          <p:cNvPicPr>
            <a:picLocks noChangeAspect="1"/>
          </p:cNvPicPr>
          <p:nvPr/>
        </p:nvPicPr>
        <p:blipFill>
          <a:blip r:embed="rId4"/>
          <a:stretch>
            <a:fillRect/>
          </a:stretch>
        </p:blipFill>
        <p:spPr>
          <a:xfrm>
            <a:off x="459277" y="0"/>
            <a:ext cx="5605147" cy="3367578"/>
          </a:xfrm>
          <a:prstGeom prst="rect">
            <a:avLst/>
          </a:prstGeom>
        </p:spPr>
      </p:pic>
      <p:sp>
        <p:nvSpPr>
          <p:cNvPr id="10" name="TextBox 9">
            <a:extLst>
              <a:ext uri="{FF2B5EF4-FFF2-40B4-BE49-F238E27FC236}">
                <a16:creationId xmlns:a16="http://schemas.microsoft.com/office/drawing/2014/main" id="{33CB3600-77CE-8347-B5D4-9098BF173516}"/>
              </a:ext>
            </a:extLst>
          </p:cNvPr>
          <p:cNvSpPr txBox="1"/>
          <p:nvPr/>
        </p:nvSpPr>
        <p:spPr>
          <a:xfrm>
            <a:off x="6096000" y="505893"/>
            <a:ext cx="5714986" cy="2246769"/>
          </a:xfrm>
          <a:prstGeom prst="rect">
            <a:avLst/>
          </a:prstGeom>
          <a:noFill/>
        </p:spPr>
        <p:txBody>
          <a:bodyPr wrap="square" rtlCol="0">
            <a:spAutoFit/>
          </a:bodyPr>
          <a:lstStyle/>
          <a:p>
            <a:r>
              <a:rPr lang="en-US" sz="2000" dirty="0"/>
              <a:t>Although total emissions in 2050 were close to each other in decarbonization scenarios, pathways to the decarbonization mattered more at a local level.</a:t>
            </a:r>
          </a:p>
          <a:p>
            <a:endParaRPr lang="en-US" sz="2000" dirty="0"/>
          </a:p>
          <a:p>
            <a:r>
              <a:rPr lang="en-US" sz="2000" dirty="0"/>
              <a:t>To analyze the impact of this transition we linked these scenarios and corresponding emission reductions with reduced form air quality models</a:t>
            </a:r>
          </a:p>
        </p:txBody>
      </p:sp>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60715622-5037-1D8A-37C2-3D8E8A314B7D}"/>
                  </a:ext>
                </a:extLst>
              </p14:cNvPr>
              <p14:cNvContentPartPr/>
              <p14:nvPr/>
            </p14:nvContentPartPr>
            <p14:xfrm>
              <a:off x="988015" y="3945891"/>
              <a:ext cx="630720" cy="360"/>
            </p14:xfrm>
          </p:contentPart>
        </mc:Choice>
        <mc:Fallback>
          <p:pic>
            <p:nvPicPr>
              <p:cNvPr id="2" name="Ink 1">
                <a:extLst>
                  <a:ext uri="{FF2B5EF4-FFF2-40B4-BE49-F238E27FC236}">
                    <a16:creationId xmlns:a16="http://schemas.microsoft.com/office/drawing/2014/main" id="{60715622-5037-1D8A-37C2-3D8E8A314B7D}"/>
                  </a:ext>
                </a:extLst>
              </p:cNvPr>
              <p:cNvPicPr/>
              <p:nvPr/>
            </p:nvPicPr>
            <p:blipFill>
              <a:blip r:embed="rId6"/>
              <a:stretch>
                <a:fillRect/>
              </a:stretch>
            </p:blipFill>
            <p:spPr>
              <a:xfrm>
                <a:off x="979020" y="3936891"/>
                <a:ext cx="64835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3" name="Ink 2">
                <a:extLst>
                  <a:ext uri="{FF2B5EF4-FFF2-40B4-BE49-F238E27FC236}">
                    <a16:creationId xmlns:a16="http://schemas.microsoft.com/office/drawing/2014/main" id="{A28C1A20-8228-DDF5-E133-9A7AE50E7E97}"/>
                  </a:ext>
                </a:extLst>
              </p14:cNvPr>
              <p14:cNvContentPartPr/>
              <p14:nvPr/>
            </p14:nvContentPartPr>
            <p14:xfrm>
              <a:off x="6733742" y="3884466"/>
              <a:ext cx="790200" cy="360"/>
            </p14:xfrm>
          </p:contentPart>
        </mc:Choice>
        <mc:Fallback>
          <p:pic>
            <p:nvPicPr>
              <p:cNvPr id="3" name="Ink 2">
                <a:extLst>
                  <a:ext uri="{FF2B5EF4-FFF2-40B4-BE49-F238E27FC236}">
                    <a16:creationId xmlns:a16="http://schemas.microsoft.com/office/drawing/2014/main" id="{A28C1A20-8228-DDF5-E133-9A7AE50E7E97}"/>
                  </a:ext>
                </a:extLst>
              </p:cNvPr>
              <p:cNvPicPr/>
              <p:nvPr/>
            </p:nvPicPr>
            <p:blipFill>
              <a:blip r:embed="rId8"/>
              <a:stretch>
                <a:fillRect/>
              </a:stretch>
            </p:blipFill>
            <p:spPr>
              <a:xfrm>
                <a:off x="6725102" y="3875466"/>
                <a:ext cx="80784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4" name="Ink 3">
                <a:extLst>
                  <a:ext uri="{FF2B5EF4-FFF2-40B4-BE49-F238E27FC236}">
                    <a16:creationId xmlns:a16="http://schemas.microsoft.com/office/drawing/2014/main" id="{AD45927B-F568-0335-3698-DE15E455179A}"/>
                  </a:ext>
                </a:extLst>
              </p14:cNvPr>
              <p14:cNvContentPartPr/>
              <p14:nvPr/>
            </p14:nvContentPartPr>
            <p14:xfrm>
              <a:off x="2076062" y="4857402"/>
              <a:ext cx="592200" cy="360"/>
            </p14:xfrm>
          </p:contentPart>
        </mc:Choice>
        <mc:Fallback>
          <p:pic>
            <p:nvPicPr>
              <p:cNvPr id="4" name="Ink 3">
                <a:extLst>
                  <a:ext uri="{FF2B5EF4-FFF2-40B4-BE49-F238E27FC236}">
                    <a16:creationId xmlns:a16="http://schemas.microsoft.com/office/drawing/2014/main" id="{AD45927B-F568-0335-3698-DE15E455179A}"/>
                  </a:ext>
                </a:extLst>
              </p:cNvPr>
              <p:cNvPicPr/>
              <p:nvPr/>
            </p:nvPicPr>
            <p:blipFill>
              <a:blip r:embed="rId10"/>
              <a:stretch>
                <a:fillRect/>
              </a:stretch>
            </p:blipFill>
            <p:spPr>
              <a:xfrm>
                <a:off x="2067062" y="4848762"/>
                <a:ext cx="60984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5" name="Ink 4">
                <a:extLst>
                  <a:ext uri="{FF2B5EF4-FFF2-40B4-BE49-F238E27FC236}">
                    <a16:creationId xmlns:a16="http://schemas.microsoft.com/office/drawing/2014/main" id="{198AB82B-CCBD-D059-A579-1BF4957621D5}"/>
                  </a:ext>
                </a:extLst>
              </p14:cNvPr>
              <p14:cNvContentPartPr/>
              <p14:nvPr/>
            </p14:nvContentPartPr>
            <p14:xfrm>
              <a:off x="7697822" y="4836522"/>
              <a:ext cx="728280" cy="360"/>
            </p14:xfrm>
          </p:contentPart>
        </mc:Choice>
        <mc:Fallback>
          <p:pic>
            <p:nvPicPr>
              <p:cNvPr id="5" name="Ink 4">
                <a:extLst>
                  <a:ext uri="{FF2B5EF4-FFF2-40B4-BE49-F238E27FC236}">
                    <a16:creationId xmlns:a16="http://schemas.microsoft.com/office/drawing/2014/main" id="{198AB82B-CCBD-D059-A579-1BF4957621D5}"/>
                  </a:ext>
                </a:extLst>
              </p:cNvPr>
              <p:cNvPicPr/>
              <p:nvPr/>
            </p:nvPicPr>
            <p:blipFill>
              <a:blip r:embed="rId12"/>
              <a:stretch>
                <a:fillRect/>
              </a:stretch>
            </p:blipFill>
            <p:spPr>
              <a:xfrm>
                <a:off x="7689182" y="4827882"/>
                <a:ext cx="74592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6" name="Ink 5">
                <a:extLst>
                  <a:ext uri="{FF2B5EF4-FFF2-40B4-BE49-F238E27FC236}">
                    <a16:creationId xmlns:a16="http://schemas.microsoft.com/office/drawing/2014/main" id="{3BD61F9D-2E82-EEC2-DDD7-CE1EDF39FBE7}"/>
                  </a:ext>
                </a:extLst>
              </p14:cNvPr>
              <p14:cNvContentPartPr/>
              <p14:nvPr/>
            </p14:nvContentPartPr>
            <p14:xfrm>
              <a:off x="3113582" y="4737882"/>
              <a:ext cx="568080" cy="360"/>
            </p14:xfrm>
          </p:contentPart>
        </mc:Choice>
        <mc:Fallback>
          <p:pic>
            <p:nvPicPr>
              <p:cNvPr id="6" name="Ink 5">
                <a:extLst>
                  <a:ext uri="{FF2B5EF4-FFF2-40B4-BE49-F238E27FC236}">
                    <a16:creationId xmlns:a16="http://schemas.microsoft.com/office/drawing/2014/main" id="{3BD61F9D-2E82-EEC2-DDD7-CE1EDF39FBE7}"/>
                  </a:ext>
                </a:extLst>
              </p:cNvPr>
              <p:cNvPicPr/>
              <p:nvPr/>
            </p:nvPicPr>
            <p:blipFill>
              <a:blip r:embed="rId14"/>
              <a:stretch>
                <a:fillRect/>
              </a:stretch>
            </p:blipFill>
            <p:spPr>
              <a:xfrm>
                <a:off x="3104582" y="4729242"/>
                <a:ext cx="58572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1" name="Ink 10">
                <a:extLst>
                  <a:ext uri="{FF2B5EF4-FFF2-40B4-BE49-F238E27FC236}">
                    <a16:creationId xmlns:a16="http://schemas.microsoft.com/office/drawing/2014/main" id="{7E332EAF-67FC-E762-1DA9-57E45CAC47A5}"/>
                  </a:ext>
                </a:extLst>
              </p14:cNvPr>
              <p14:cNvContentPartPr/>
              <p14:nvPr/>
            </p14:nvContentPartPr>
            <p14:xfrm>
              <a:off x="5065862" y="4228122"/>
              <a:ext cx="567360" cy="360"/>
            </p14:xfrm>
          </p:contentPart>
        </mc:Choice>
        <mc:Fallback>
          <p:pic>
            <p:nvPicPr>
              <p:cNvPr id="11" name="Ink 10">
                <a:extLst>
                  <a:ext uri="{FF2B5EF4-FFF2-40B4-BE49-F238E27FC236}">
                    <a16:creationId xmlns:a16="http://schemas.microsoft.com/office/drawing/2014/main" id="{7E332EAF-67FC-E762-1DA9-57E45CAC47A5}"/>
                  </a:ext>
                </a:extLst>
              </p:cNvPr>
              <p:cNvPicPr/>
              <p:nvPr/>
            </p:nvPicPr>
            <p:blipFill>
              <a:blip r:embed="rId16"/>
              <a:stretch>
                <a:fillRect/>
              </a:stretch>
            </p:blipFill>
            <p:spPr>
              <a:xfrm>
                <a:off x="5057222" y="4219122"/>
                <a:ext cx="585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2" name="Ink 11">
                <a:extLst>
                  <a:ext uri="{FF2B5EF4-FFF2-40B4-BE49-F238E27FC236}">
                    <a16:creationId xmlns:a16="http://schemas.microsoft.com/office/drawing/2014/main" id="{E538E498-C4BF-DD97-C7E7-3EB627BA9C87}"/>
                  </a:ext>
                </a:extLst>
              </p14:cNvPr>
              <p14:cNvContentPartPr/>
              <p14:nvPr/>
            </p14:nvContentPartPr>
            <p14:xfrm>
              <a:off x="8674502" y="4648242"/>
              <a:ext cx="555120" cy="360"/>
            </p14:xfrm>
          </p:contentPart>
        </mc:Choice>
        <mc:Fallback>
          <p:pic>
            <p:nvPicPr>
              <p:cNvPr id="12" name="Ink 11">
                <a:extLst>
                  <a:ext uri="{FF2B5EF4-FFF2-40B4-BE49-F238E27FC236}">
                    <a16:creationId xmlns:a16="http://schemas.microsoft.com/office/drawing/2014/main" id="{E538E498-C4BF-DD97-C7E7-3EB627BA9C87}"/>
                  </a:ext>
                </a:extLst>
              </p:cNvPr>
              <p:cNvPicPr/>
              <p:nvPr/>
            </p:nvPicPr>
            <p:blipFill>
              <a:blip r:embed="rId18"/>
              <a:stretch>
                <a:fillRect/>
              </a:stretch>
            </p:blipFill>
            <p:spPr>
              <a:xfrm>
                <a:off x="8665502" y="4639242"/>
                <a:ext cx="57276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3" name="Ink 12">
                <a:extLst>
                  <a:ext uri="{FF2B5EF4-FFF2-40B4-BE49-F238E27FC236}">
                    <a16:creationId xmlns:a16="http://schemas.microsoft.com/office/drawing/2014/main" id="{9B9BAF1A-B163-641E-6C80-C72C26284405}"/>
                  </a:ext>
                </a:extLst>
              </p14:cNvPr>
              <p14:cNvContentPartPr/>
              <p14:nvPr/>
            </p14:nvContentPartPr>
            <p14:xfrm>
              <a:off x="10700582" y="4191042"/>
              <a:ext cx="604800" cy="360"/>
            </p14:xfrm>
          </p:contentPart>
        </mc:Choice>
        <mc:Fallback>
          <p:pic>
            <p:nvPicPr>
              <p:cNvPr id="13" name="Ink 12">
                <a:extLst>
                  <a:ext uri="{FF2B5EF4-FFF2-40B4-BE49-F238E27FC236}">
                    <a16:creationId xmlns:a16="http://schemas.microsoft.com/office/drawing/2014/main" id="{9B9BAF1A-B163-641E-6C80-C72C26284405}"/>
                  </a:ext>
                </a:extLst>
              </p:cNvPr>
              <p:cNvPicPr/>
              <p:nvPr/>
            </p:nvPicPr>
            <p:blipFill>
              <a:blip r:embed="rId20"/>
              <a:stretch>
                <a:fillRect/>
              </a:stretch>
            </p:blipFill>
            <p:spPr>
              <a:xfrm>
                <a:off x="10691582" y="4182042"/>
                <a:ext cx="62244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4" name="Ink 13">
                <a:extLst>
                  <a:ext uri="{FF2B5EF4-FFF2-40B4-BE49-F238E27FC236}">
                    <a16:creationId xmlns:a16="http://schemas.microsoft.com/office/drawing/2014/main" id="{D3033225-CDC3-34E2-9BD0-0C44C74D05E2}"/>
                  </a:ext>
                </a:extLst>
              </p14:cNvPr>
              <p14:cNvContentPartPr/>
              <p14:nvPr/>
            </p14:nvContentPartPr>
            <p14:xfrm>
              <a:off x="9835862" y="5389482"/>
              <a:ext cx="443520" cy="360"/>
            </p14:xfrm>
          </p:contentPart>
        </mc:Choice>
        <mc:Fallback>
          <p:pic>
            <p:nvPicPr>
              <p:cNvPr id="14" name="Ink 13">
                <a:extLst>
                  <a:ext uri="{FF2B5EF4-FFF2-40B4-BE49-F238E27FC236}">
                    <a16:creationId xmlns:a16="http://schemas.microsoft.com/office/drawing/2014/main" id="{D3033225-CDC3-34E2-9BD0-0C44C74D05E2}"/>
                  </a:ext>
                </a:extLst>
              </p:cNvPr>
              <p:cNvPicPr/>
              <p:nvPr/>
            </p:nvPicPr>
            <p:blipFill>
              <a:blip r:embed="rId22"/>
              <a:stretch>
                <a:fillRect/>
              </a:stretch>
            </p:blipFill>
            <p:spPr>
              <a:xfrm>
                <a:off x="9827222" y="5380482"/>
                <a:ext cx="46116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15" name="Ink 14">
                <a:extLst>
                  <a:ext uri="{FF2B5EF4-FFF2-40B4-BE49-F238E27FC236}">
                    <a16:creationId xmlns:a16="http://schemas.microsoft.com/office/drawing/2014/main" id="{3BCDCA66-E300-51BD-DAFF-35E897CE7DA1}"/>
                  </a:ext>
                </a:extLst>
              </p14:cNvPr>
              <p14:cNvContentPartPr/>
              <p14:nvPr/>
            </p14:nvContentPartPr>
            <p14:xfrm>
              <a:off x="11491502" y="2879202"/>
              <a:ext cx="360" cy="12960"/>
            </p14:xfrm>
          </p:contentPart>
        </mc:Choice>
        <mc:Fallback>
          <p:pic>
            <p:nvPicPr>
              <p:cNvPr id="15" name="Ink 14">
                <a:extLst>
                  <a:ext uri="{FF2B5EF4-FFF2-40B4-BE49-F238E27FC236}">
                    <a16:creationId xmlns:a16="http://schemas.microsoft.com/office/drawing/2014/main" id="{3BCDCA66-E300-51BD-DAFF-35E897CE7DA1}"/>
                  </a:ext>
                </a:extLst>
              </p:cNvPr>
              <p:cNvPicPr/>
              <p:nvPr/>
            </p:nvPicPr>
            <p:blipFill>
              <a:blip r:embed="rId24"/>
              <a:stretch>
                <a:fillRect/>
              </a:stretch>
            </p:blipFill>
            <p:spPr>
              <a:xfrm>
                <a:off x="11482502" y="2870202"/>
                <a:ext cx="18000" cy="30600"/>
              </a:xfrm>
              <a:prstGeom prst="rect">
                <a:avLst/>
              </a:prstGeom>
            </p:spPr>
          </p:pic>
        </mc:Fallback>
      </mc:AlternateContent>
    </p:spTree>
    <p:extLst>
      <p:ext uri="{BB962C8B-B14F-4D97-AF65-F5344CB8AC3E}">
        <p14:creationId xmlns:p14="http://schemas.microsoft.com/office/powerpoint/2010/main" val="3137486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CEA78-1D27-4D9E-A132-4FCE289A71F1}"/>
              </a:ext>
            </a:extLst>
          </p:cNvPr>
          <p:cNvSpPr>
            <a:spLocks noGrp="1"/>
          </p:cNvSpPr>
          <p:nvPr>
            <p:ph type="title"/>
          </p:nvPr>
        </p:nvSpPr>
        <p:spPr>
          <a:xfrm>
            <a:off x="466285" y="27848"/>
            <a:ext cx="11816168" cy="923049"/>
          </a:xfrm>
        </p:spPr>
        <p:txBody>
          <a:bodyPr>
            <a:noAutofit/>
          </a:bodyPr>
          <a:lstStyle/>
          <a:p>
            <a:r>
              <a:rPr lang="en-US" sz="3600" dirty="0"/>
              <a:t>ZAPPA-NYC: </a:t>
            </a:r>
            <a:r>
              <a:rPr lang="en-US" sz="3600" dirty="0" err="1"/>
              <a:t>Zipcode</a:t>
            </a:r>
            <a:r>
              <a:rPr lang="en-US" sz="3600" dirty="0"/>
              <a:t> Air Pollution Policy Assessment Tool</a:t>
            </a:r>
          </a:p>
        </p:txBody>
      </p:sp>
      <p:sp>
        <p:nvSpPr>
          <p:cNvPr id="3" name="Content Placeholder 2">
            <a:extLst>
              <a:ext uri="{FF2B5EF4-FFF2-40B4-BE49-F238E27FC236}">
                <a16:creationId xmlns:a16="http://schemas.microsoft.com/office/drawing/2014/main" id="{D51D7AB4-2EAD-46EF-96D9-81F1CD88C4B2}"/>
              </a:ext>
            </a:extLst>
          </p:cNvPr>
          <p:cNvSpPr>
            <a:spLocks noGrp="1"/>
          </p:cNvSpPr>
          <p:nvPr>
            <p:ph idx="1"/>
          </p:nvPr>
        </p:nvSpPr>
        <p:spPr>
          <a:xfrm>
            <a:off x="466285" y="856316"/>
            <a:ext cx="11178690" cy="3392216"/>
          </a:xfrm>
        </p:spPr>
        <p:txBody>
          <a:bodyPr>
            <a:noAutofit/>
          </a:bodyPr>
          <a:lstStyle/>
          <a:p>
            <a:pPr algn="just"/>
            <a:r>
              <a:rPr lang="en-US" sz="2000" dirty="0"/>
              <a:t>Integrate COBRA and C-TOOLS (two reduced-form models) </a:t>
            </a:r>
          </a:p>
          <a:p>
            <a:pPr marL="457200" lvl="2">
              <a:lnSpc>
                <a:spcPct val="100000"/>
              </a:lnSpc>
              <a:spcBef>
                <a:spcPts val="600"/>
              </a:spcBef>
            </a:pPr>
            <a:r>
              <a:rPr lang="en-US" dirty="0"/>
              <a:t>COBRA can explore how changes in air pollution from clean energy policies and programs, including energy efficiency and renewable energy, can affect human health at the county, state, regional, or national levels.</a:t>
            </a:r>
          </a:p>
          <a:p>
            <a:pPr marL="457200" lvl="2">
              <a:lnSpc>
                <a:spcPct val="100000"/>
              </a:lnSpc>
              <a:spcBef>
                <a:spcPts val="600"/>
              </a:spcBef>
            </a:pPr>
            <a:r>
              <a:rPr lang="en-US" dirty="0"/>
              <a:t>C-Tools are suite of local scale air quality screening tools.</a:t>
            </a:r>
          </a:p>
          <a:p>
            <a:r>
              <a:rPr lang="en-US" sz="2000" dirty="0"/>
              <a:t>Incorporate custom higher resolution input datasets for emissions, health incidences and population for New York City to:</a:t>
            </a:r>
          </a:p>
          <a:p>
            <a:pPr lvl="1" indent="-342900" algn="just">
              <a:buFont typeface="+mj-lt"/>
              <a:buAutoNum type="alphaLcParenR"/>
            </a:pPr>
            <a:r>
              <a:rPr lang="en-US" sz="2000" i="1" u="sng" dirty="0"/>
              <a:t>allow for a finer-grained, more localized analysis </a:t>
            </a:r>
            <a:r>
              <a:rPr lang="en-US" sz="2000" dirty="0"/>
              <a:t>(zip-code level rather than county level) of the health benefits from air quality management decisions, and </a:t>
            </a:r>
          </a:p>
          <a:p>
            <a:pPr lvl="1" indent="-342900" algn="just">
              <a:buFont typeface="+mj-lt"/>
              <a:buAutoNum type="alphaLcParenR"/>
            </a:pPr>
            <a:r>
              <a:rPr lang="en-US" sz="2000" i="1" u="sng" dirty="0"/>
              <a:t>perform rapid evaluation of various policy options</a:t>
            </a:r>
          </a:p>
        </p:txBody>
      </p:sp>
      <p:sp>
        <p:nvSpPr>
          <p:cNvPr id="4" name="Title 1">
            <a:extLst>
              <a:ext uri="{FF2B5EF4-FFF2-40B4-BE49-F238E27FC236}">
                <a16:creationId xmlns:a16="http://schemas.microsoft.com/office/drawing/2014/main" id="{868650DF-A541-E020-0A85-A72B1ACCBA66}"/>
              </a:ext>
            </a:extLst>
          </p:cNvPr>
          <p:cNvSpPr txBox="1">
            <a:spLocks/>
          </p:cNvSpPr>
          <p:nvPr/>
        </p:nvSpPr>
        <p:spPr bwMode="auto">
          <a:xfrm>
            <a:off x="256383" y="4248532"/>
            <a:ext cx="9766321" cy="49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ct val="80000"/>
              </a:lnSpc>
              <a:spcBef>
                <a:spcPct val="0"/>
              </a:spcBef>
              <a:spcAft>
                <a:spcPct val="0"/>
              </a:spcAft>
              <a:defRPr sz="2800" b="1">
                <a:solidFill>
                  <a:srgbClr val="EAFD39"/>
                </a:solidFill>
                <a:latin typeface="+mj-lt"/>
                <a:ea typeface="ＭＳ Ｐゴシック" pitchFamily="-107" charset="-128"/>
                <a:cs typeface="ＭＳ Ｐゴシック" pitchFamily="-107" charset="-128"/>
              </a:defRPr>
            </a:lvl1pPr>
            <a:lvl2pPr algn="l" rtl="0" eaLnBrk="0" fontAlgn="base" hangingPunct="0">
              <a:lnSpc>
                <a:spcPct val="80000"/>
              </a:lnSpc>
              <a:spcBef>
                <a:spcPct val="0"/>
              </a:spcBef>
              <a:spcAft>
                <a:spcPct val="0"/>
              </a:spcAft>
              <a:defRPr sz="2800" b="1">
                <a:solidFill>
                  <a:srgbClr val="EAFD39"/>
                </a:solidFill>
                <a:latin typeface="Helvetica" pitchFamily="-107" charset="0"/>
                <a:ea typeface="ＭＳ Ｐゴシック" pitchFamily="-107" charset="-128"/>
                <a:cs typeface="ＭＳ Ｐゴシック" pitchFamily="-107" charset="-128"/>
              </a:defRPr>
            </a:lvl2pPr>
            <a:lvl3pPr algn="l" rtl="0" eaLnBrk="0" fontAlgn="base" hangingPunct="0">
              <a:lnSpc>
                <a:spcPct val="80000"/>
              </a:lnSpc>
              <a:spcBef>
                <a:spcPct val="0"/>
              </a:spcBef>
              <a:spcAft>
                <a:spcPct val="0"/>
              </a:spcAft>
              <a:defRPr sz="2800" b="1">
                <a:solidFill>
                  <a:srgbClr val="EAFD39"/>
                </a:solidFill>
                <a:latin typeface="Helvetica" pitchFamily="-107" charset="0"/>
                <a:ea typeface="ＭＳ Ｐゴシック" pitchFamily="-107" charset="-128"/>
                <a:cs typeface="ＭＳ Ｐゴシック" pitchFamily="-107" charset="-128"/>
              </a:defRPr>
            </a:lvl3pPr>
            <a:lvl4pPr algn="l" rtl="0" eaLnBrk="0" fontAlgn="base" hangingPunct="0">
              <a:lnSpc>
                <a:spcPct val="80000"/>
              </a:lnSpc>
              <a:spcBef>
                <a:spcPct val="0"/>
              </a:spcBef>
              <a:spcAft>
                <a:spcPct val="0"/>
              </a:spcAft>
              <a:defRPr sz="2800" b="1">
                <a:solidFill>
                  <a:srgbClr val="EAFD39"/>
                </a:solidFill>
                <a:latin typeface="Helvetica" pitchFamily="-107" charset="0"/>
                <a:ea typeface="ＭＳ Ｐゴシック" pitchFamily="-107" charset="-128"/>
                <a:cs typeface="ＭＳ Ｐゴシック" pitchFamily="-107" charset="-128"/>
              </a:defRPr>
            </a:lvl4pPr>
            <a:lvl5pPr algn="l" rtl="0" eaLnBrk="0" fontAlgn="base" hangingPunct="0">
              <a:lnSpc>
                <a:spcPct val="80000"/>
              </a:lnSpc>
              <a:spcBef>
                <a:spcPct val="0"/>
              </a:spcBef>
              <a:spcAft>
                <a:spcPct val="0"/>
              </a:spcAft>
              <a:defRPr sz="2800" b="1">
                <a:solidFill>
                  <a:srgbClr val="EAFD39"/>
                </a:solidFill>
                <a:latin typeface="Helvetica" pitchFamily="-107" charset="0"/>
                <a:ea typeface="ＭＳ Ｐゴシック" pitchFamily="-107" charset="-128"/>
                <a:cs typeface="ＭＳ Ｐゴシック" pitchFamily="-107" charset="-128"/>
              </a:defRPr>
            </a:lvl5pPr>
            <a:lvl6pPr marL="457200" algn="l" rtl="0" eaLnBrk="0" fontAlgn="base" hangingPunct="0">
              <a:lnSpc>
                <a:spcPct val="80000"/>
              </a:lnSpc>
              <a:spcBef>
                <a:spcPct val="0"/>
              </a:spcBef>
              <a:spcAft>
                <a:spcPct val="0"/>
              </a:spcAft>
              <a:defRPr sz="2800" b="1">
                <a:solidFill>
                  <a:srgbClr val="EAFD39"/>
                </a:solidFill>
                <a:latin typeface="Helvetica" pitchFamily="-107" charset="0"/>
              </a:defRPr>
            </a:lvl6pPr>
            <a:lvl7pPr marL="914400" algn="l" rtl="0" eaLnBrk="0" fontAlgn="base" hangingPunct="0">
              <a:lnSpc>
                <a:spcPct val="80000"/>
              </a:lnSpc>
              <a:spcBef>
                <a:spcPct val="0"/>
              </a:spcBef>
              <a:spcAft>
                <a:spcPct val="0"/>
              </a:spcAft>
              <a:defRPr sz="2800" b="1">
                <a:solidFill>
                  <a:srgbClr val="EAFD39"/>
                </a:solidFill>
                <a:latin typeface="Helvetica" pitchFamily="-107" charset="0"/>
              </a:defRPr>
            </a:lvl7pPr>
            <a:lvl8pPr marL="1371600" algn="l" rtl="0" eaLnBrk="0" fontAlgn="base" hangingPunct="0">
              <a:lnSpc>
                <a:spcPct val="80000"/>
              </a:lnSpc>
              <a:spcBef>
                <a:spcPct val="0"/>
              </a:spcBef>
              <a:spcAft>
                <a:spcPct val="0"/>
              </a:spcAft>
              <a:defRPr sz="2800" b="1">
                <a:solidFill>
                  <a:srgbClr val="EAFD39"/>
                </a:solidFill>
                <a:latin typeface="Helvetica" pitchFamily="-107" charset="0"/>
              </a:defRPr>
            </a:lvl8pPr>
            <a:lvl9pPr marL="1828800" algn="l" rtl="0" eaLnBrk="0" fontAlgn="base" hangingPunct="0">
              <a:lnSpc>
                <a:spcPct val="80000"/>
              </a:lnSpc>
              <a:spcBef>
                <a:spcPct val="0"/>
              </a:spcBef>
              <a:spcAft>
                <a:spcPct val="0"/>
              </a:spcAft>
              <a:defRPr sz="2800" b="1">
                <a:solidFill>
                  <a:srgbClr val="EAFD39"/>
                </a:solidFill>
                <a:latin typeface="Helvetica" pitchFamily="-107" charset="0"/>
              </a:defRPr>
            </a:lvl9pPr>
          </a:lstStyle>
          <a:p>
            <a:r>
              <a:rPr lang="en-US" sz="3200" dirty="0">
                <a:solidFill>
                  <a:srgbClr val="124A29"/>
                </a:solidFill>
                <a:latin typeface="+mn-lt"/>
                <a:ea typeface="+mj-ea"/>
                <a:cs typeface="Arial" panose="020B0604020202020204" pitchFamily="34" charset="0"/>
              </a:rPr>
              <a:t>Inputs</a:t>
            </a:r>
          </a:p>
        </p:txBody>
      </p:sp>
      <p:sp>
        <p:nvSpPr>
          <p:cNvPr id="6" name="Content Placeholder 2">
            <a:extLst>
              <a:ext uri="{FF2B5EF4-FFF2-40B4-BE49-F238E27FC236}">
                <a16:creationId xmlns:a16="http://schemas.microsoft.com/office/drawing/2014/main" id="{64FE2E79-AF42-8BB1-9EB8-7B54290F79D5}"/>
              </a:ext>
            </a:extLst>
          </p:cNvPr>
          <p:cNvSpPr txBox="1">
            <a:spLocks/>
          </p:cNvSpPr>
          <p:nvPr/>
        </p:nvSpPr>
        <p:spPr bwMode="auto">
          <a:xfrm>
            <a:off x="466285" y="4688922"/>
            <a:ext cx="10857742" cy="223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noAutofit/>
          </a:bodyPr>
          <a:lstStyle>
            <a:lvl1pPr marL="342900" indent="-342900" algn="l" rtl="0" eaLnBrk="0" fontAlgn="base" hangingPunct="0">
              <a:spcBef>
                <a:spcPct val="50000"/>
              </a:spcBef>
              <a:spcAft>
                <a:spcPct val="0"/>
              </a:spcAft>
              <a:buClr>
                <a:schemeClr val="bg1"/>
              </a:buClr>
              <a:buFont typeface="Helvetica CY" pitchFamily="2" charset="0"/>
              <a:buChar char="•"/>
              <a:defRPr sz="2400">
                <a:solidFill>
                  <a:schemeClr val="bg1"/>
                </a:solidFill>
                <a:latin typeface="+mn-lt"/>
                <a:ea typeface="ＭＳ Ｐゴシック" pitchFamily="-107" charset="-128"/>
                <a:cs typeface="ＭＳ Ｐゴシック" pitchFamily="-107" charset="-128"/>
              </a:defRPr>
            </a:lvl1pPr>
            <a:lvl2pPr marL="742950" indent="-285750" algn="l" rtl="0" eaLnBrk="0" fontAlgn="base" hangingPunct="0">
              <a:spcBef>
                <a:spcPct val="0"/>
              </a:spcBef>
              <a:spcAft>
                <a:spcPct val="0"/>
              </a:spcAft>
              <a:buClr>
                <a:schemeClr val="bg1"/>
              </a:buClr>
              <a:buFont typeface="Helvetica CY" pitchFamily="2" charset="0"/>
              <a:buChar char="–"/>
              <a:defRPr sz="2000">
                <a:solidFill>
                  <a:schemeClr val="bg1"/>
                </a:solidFill>
                <a:latin typeface="+mn-lt"/>
                <a:ea typeface="ＭＳ Ｐゴシック" pitchFamily="-107" charset="-128"/>
              </a:defRPr>
            </a:lvl2pPr>
            <a:lvl3pPr marL="1143000" indent="-228600" algn="l" rtl="0" eaLnBrk="0" fontAlgn="base" hangingPunct="0">
              <a:spcBef>
                <a:spcPct val="0"/>
              </a:spcBef>
              <a:spcAft>
                <a:spcPct val="0"/>
              </a:spcAft>
              <a:buClr>
                <a:schemeClr val="bg1"/>
              </a:buClr>
              <a:buFont typeface="Helvetica CY" pitchFamily="2" charset="0"/>
              <a:buChar char="•"/>
              <a:defRPr>
                <a:solidFill>
                  <a:schemeClr val="bg1"/>
                </a:solidFill>
                <a:latin typeface="+mn-lt"/>
                <a:ea typeface="ＭＳ Ｐゴシック" pitchFamily="-107" charset="-128"/>
              </a:defRPr>
            </a:lvl3pPr>
            <a:lvl4pPr marL="1600200" indent="-228600" algn="l" rtl="0" eaLnBrk="0" fontAlgn="base" hangingPunct="0">
              <a:spcBef>
                <a:spcPct val="0"/>
              </a:spcBef>
              <a:spcAft>
                <a:spcPct val="0"/>
              </a:spcAft>
              <a:buClr>
                <a:schemeClr val="bg1"/>
              </a:buClr>
              <a:buFont typeface="Helvetica CY" pitchFamily="2" charset="0"/>
              <a:buChar char="–"/>
              <a:defRPr sz="1600">
                <a:solidFill>
                  <a:schemeClr val="bg1"/>
                </a:solidFill>
                <a:latin typeface="+mn-lt"/>
                <a:ea typeface="ＭＳ Ｐゴシック" pitchFamily="-107" charset="-128"/>
              </a:defRPr>
            </a:lvl4pPr>
            <a:lvl5pPr marL="2057400" indent="-228600" algn="l" rtl="0" eaLnBrk="0" fontAlgn="base" hangingPunct="0">
              <a:spcBef>
                <a:spcPct val="0"/>
              </a:spcBef>
              <a:spcAft>
                <a:spcPct val="0"/>
              </a:spcAft>
              <a:buClr>
                <a:schemeClr val="bg1"/>
              </a:buClr>
              <a:buFont typeface="Helvetica CY" pitchFamily="2" charset="0"/>
              <a:buChar char="»"/>
              <a:defRPr sz="1600">
                <a:solidFill>
                  <a:schemeClr val="bg1"/>
                </a:solidFill>
                <a:latin typeface="+mn-lt"/>
                <a:ea typeface="ＭＳ Ｐゴシック" pitchFamily="-107" charset="-128"/>
              </a:defRPr>
            </a:lvl5pPr>
            <a:lvl6pPr marL="2514600" indent="-228600" algn="l" rtl="0" eaLnBrk="0" fontAlgn="base" hangingPunct="0">
              <a:spcBef>
                <a:spcPct val="0"/>
              </a:spcBef>
              <a:spcAft>
                <a:spcPct val="0"/>
              </a:spcAft>
              <a:buClr>
                <a:schemeClr val="bg1"/>
              </a:buClr>
              <a:buFont typeface="Helvetica CY" pitchFamily="-107" charset="-52"/>
              <a:buChar char="»"/>
              <a:defRPr sz="1600">
                <a:solidFill>
                  <a:schemeClr val="bg1"/>
                </a:solidFill>
                <a:latin typeface="+mn-lt"/>
                <a:ea typeface="ＭＳ Ｐゴシック" pitchFamily="-107" charset="-128"/>
              </a:defRPr>
            </a:lvl6pPr>
            <a:lvl7pPr marL="2971800" indent="-228600" algn="l" rtl="0" eaLnBrk="0" fontAlgn="base" hangingPunct="0">
              <a:spcBef>
                <a:spcPct val="0"/>
              </a:spcBef>
              <a:spcAft>
                <a:spcPct val="0"/>
              </a:spcAft>
              <a:buClr>
                <a:schemeClr val="bg1"/>
              </a:buClr>
              <a:buFont typeface="Helvetica CY" pitchFamily="-107" charset="-52"/>
              <a:buChar char="»"/>
              <a:defRPr sz="1600">
                <a:solidFill>
                  <a:schemeClr val="bg1"/>
                </a:solidFill>
                <a:latin typeface="+mn-lt"/>
                <a:ea typeface="ＭＳ Ｐゴシック" pitchFamily="-107" charset="-128"/>
              </a:defRPr>
            </a:lvl7pPr>
            <a:lvl8pPr marL="3429000" indent="-228600" algn="l" rtl="0" eaLnBrk="0" fontAlgn="base" hangingPunct="0">
              <a:spcBef>
                <a:spcPct val="0"/>
              </a:spcBef>
              <a:spcAft>
                <a:spcPct val="0"/>
              </a:spcAft>
              <a:buClr>
                <a:schemeClr val="bg1"/>
              </a:buClr>
              <a:buFont typeface="Helvetica CY" pitchFamily="-107" charset="-52"/>
              <a:buChar char="»"/>
              <a:defRPr sz="1600">
                <a:solidFill>
                  <a:schemeClr val="bg1"/>
                </a:solidFill>
                <a:latin typeface="+mn-lt"/>
                <a:ea typeface="ＭＳ Ｐゴシック" pitchFamily="-107" charset="-128"/>
              </a:defRPr>
            </a:lvl8pPr>
            <a:lvl9pPr marL="3886200" indent="-228600" algn="l" rtl="0" eaLnBrk="0" fontAlgn="base" hangingPunct="0">
              <a:spcBef>
                <a:spcPct val="0"/>
              </a:spcBef>
              <a:spcAft>
                <a:spcPct val="0"/>
              </a:spcAft>
              <a:buClr>
                <a:schemeClr val="bg1"/>
              </a:buClr>
              <a:buFont typeface="Helvetica CY" pitchFamily="-107" charset="-52"/>
              <a:buChar char="»"/>
              <a:defRPr sz="1600">
                <a:solidFill>
                  <a:schemeClr val="bg1"/>
                </a:solidFill>
                <a:latin typeface="+mn-lt"/>
                <a:ea typeface="ＭＳ Ｐゴシック" pitchFamily="-107" charset="-128"/>
              </a:defRPr>
            </a:lvl9pPr>
          </a:lstStyle>
          <a:p>
            <a:pPr marL="0" indent="-182880">
              <a:spcBef>
                <a:spcPts val="600"/>
              </a:spcBef>
              <a:buClr>
                <a:schemeClr val="tx1"/>
              </a:buClr>
            </a:pPr>
            <a:r>
              <a:rPr lang="en-US" sz="2000" kern="0" dirty="0">
                <a:solidFill>
                  <a:schemeClr val="tx1"/>
                </a:solidFill>
              </a:rPr>
              <a:t>Process National Emissions Inventories from NEI 2016 v3 to create ZIP code level emissions for area sources, </a:t>
            </a:r>
            <a:r>
              <a:rPr lang="en-US" sz="2000" kern="0" dirty="0" err="1">
                <a:solidFill>
                  <a:schemeClr val="tx1"/>
                </a:solidFill>
              </a:rPr>
              <a:t>onroad</a:t>
            </a:r>
            <a:r>
              <a:rPr lang="en-US" sz="2000" kern="0" dirty="0">
                <a:solidFill>
                  <a:schemeClr val="tx1"/>
                </a:solidFill>
              </a:rPr>
              <a:t> and ship-in-transit sources modeled as line sources</a:t>
            </a:r>
          </a:p>
          <a:p>
            <a:pPr marL="0" indent="-182880">
              <a:spcBef>
                <a:spcPts val="600"/>
              </a:spcBef>
              <a:buClr>
                <a:schemeClr val="tx1"/>
              </a:buClr>
            </a:pPr>
            <a:r>
              <a:rPr lang="en-US" sz="2000" kern="0" dirty="0">
                <a:solidFill>
                  <a:schemeClr val="tx1"/>
                </a:solidFill>
              </a:rPr>
              <a:t>Meteorology from La Guardia processed through AERMET</a:t>
            </a:r>
          </a:p>
          <a:p>
            <a:pPr marL="0" indent="-182880" defTabSz="1828800">
              <a:spcBef>
                <a:spcPts val="600"/>
              </a:spcBef>
              <a:buClr>
                <a:schemeClr val="tx1"/>
              </a:buClr>
            </a:pPr>
            <a:r>
              <a:rPr lang="en-US" sz="2000" kern="0" dirty="0">
                <a:solidFill>
                  <a:schemeClr val="tx1"/>
                </a:solidFill>
              </a:rPr>
              <a:t>Average of 10 receptors in each </a:t>
            </a:r>
            <a:r>
              <a:rPr lang="en-US" sz="2000" kern="0" dirty="0" err="1">
                <a:solidFill>
                  <a:schemeClr val="tx1"/>
                </a:solidFill>
              </a:rPr>
              <a:t>ZIPcode</a:t>
            </a:r>
            <a:r>
              <a:rPr lang="en-US" sz="2000" kern="0" dirty="0">
                <a:solidFill>
                  <a:schemeClr val="tx1"/>
                </a:solidFill>
              </a:rPr>
              <a:t> used in health impacts</a:t>
            </a:r>
          </a:p>
          <a:p>
            <a:pPr marL="0" indent="-182880" defTabSz="1828800">
              <a:spcBef>
                <a:spcPts val="600"/>
              </a:spcBef>
              <a:buClr>
                <a:schemeClr val="tx1"/>
              </a:buClr>
            </a:pPr>
            <a:r>
              <a:rPr lang="en-US" sz="2000" kern="0" dirty="0">
                <a:solidFill>
                  <a:schemeClr val="tx1"/>
                </a:solidFill>
              </a:rPr>
              <a:t>Changes in air pollution translated to primary and secondary PM2.5 concentrations</a:t>
            </a:r>
          </a:p>
          <a:p>
            <a:pPr marL="0" indent="-182880" defTabSz="1828800">
              <a:spcBef>
                <a:spcPts val="600"/>
              </a:spcBef>
              <a:buClr>
                <a:schemeClr val="tx1"/>
              </a:buClr>
            </a:pPr>
            <a:r>
              <a:rPr lang="en-US" sz="2000" kern="0" dirty="0">
                <a:solidFill>
                  <a:schemeClr val="tx1"/>
                </a:solidFill>
              </a:rPr>
              <a:t>COBRA provides health risk for mortality + 11 other end-points</a:t>
            </a:r>
          </a:p>
        </p:txBody>
      </p:sp>
    </p:spTree>
    <p:extLst>
      <p:ext uri="{BB962C8B-B14F-4D97-AF65-F5344CB8AC3E}">
        <p14:creationId xmlns:p14="http://schemas.microsoft.com/office/powerpoint/2010/main" val="4168852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CEA78-1D27-4D9E-A132-4FCE289A71F1}"/>
              </a:ext>
            </a:extLst>
          </p:cNvPr>
          <p:cNvSpPr>
            <a:spLocks noGrp="1"/>
          </p:cNvSpPr>
          <p:nvPr>
            <p:ph type="title"/>
          </p:nvPr>
        </p:nvSpPr>
        <p:spPr>
          <a:xfrm>
            <a:off x="2432882" y="255490"/>
            <a:ext cx="7886700" cy="657520"/>
          </a:xfrm>
        </p:spPr>
        <p:txBody>
          <a:bodyPr>
            <a:normAutofit/>
          </a:bodyPr>
          <a:lstStyle/>
          <a:p>
            <a:r>
              <a:rPr lang="en-US" sz="4000" dirty="0"/>
              <a:t>ZAPPA Framework</a:t>
            </a:r>
          </a:p>
        </p:txBody>
      </p:sp>
      <p:pic>
        <p:nvPicPr>
          <p:cNvPr id="5" name="Picture 4">
            <a:extLst>
              <a:ext uri="{FF2B5EF4-FFF2-40B4-BE49-F238E27FC236}">
                <a16:creationId xmlns:a16="http://schemas.microsoft.com/office/drawing/2014/main" id="{E8B27D6B-9282-034B-9E86-6AF4F6F0A2B1}"/>
              </a:ext>
            </a:extLst>
          </p:cNvPr>
          <p:cNvPicPr/>
          <p:nvPr/>
        </p:nvPicPr>
        <p:blipFill rotWithShape="1">
          <a:blip r:embed="rId2" cstate="print">
            <a:extLst>
              <a:ext uri="{28A0092B-C50C-407E-A947-70E740481C1C}">
                <a14:useLocalDpi xmlns:a14="http://schemas.microsoft.com/office/drawing/2010/main" val="0"/>
              </a:ext>
            </a:extLst>
          </a:blip>
          <a:srcRect l="1" r="-4" b="5190"/>
          <a:stretch/>
        </p:blipFill>
        <p:spPr bwMode="auto">
          <a:xfrm>
            <a:off x="171770" y="913010"/>
            <a:ext cx="8362121" cy="5583884"/>
          </a:xfrm>
          <a:prstGeom prst="rect">
            <a:avLst/>
          </a:prstGeom>
          <a:noFill/>
          <a:ln>
            <a:noFill/>
          </a:ln>
          <a:extLst>
            <a:ext uri="{53640926-AAD7-44D8-BBD7-CCE9431645EC}">
              <a14:shadowObscured xmlns:a14="http://schemas.microsoft.com/office/drawing/2010/main"/>
            </a:ext>
          </a:extLst>
        </p:spPr>
      </p:pic>
      <p:sp>
        <p:nvSpPr>
          <p:cNvPr id="4" name="Text Box 8">
            <a:extLst>
              <a:ext uri="{FF2B5EF4-FFF2-40B4-BE49-F238E27FC236}">
                <a16:creationId xmlns:a16="http://schemas.microsoft.com/office/drawing/2014/main" id="{EB363F0E-7DE3-8645-87A9-ED1276C6F46F}"/>
              </a:ext>
            </a:extLst>
          </p:cNvPr>
          <p:cNvSpPr txBox="1">
            <a:spLocks noChangeArrowheads="1"/>
          </p:cNvSpPr>
          <p:nvPr/>
        </p:nvSpPr>
        <p:spPr bwMode="auto">
          <a:xfrm>
            <a:off x="8618935" y="1278757"/>
            <a:ext cx="3401295" cy="397031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sz="2400">
                <a:solidFill>
                  <a:schemeClr val="tx1"/>
                </a:solidFill>
                <a:latin typeface="Helvetica" pitchFamily="2" charset="0"/>
                <a:ea typeface="ＭＳ Ｐゴシック" panose="020B0600070205080204" pitchFamily="34" charset="-128"/>
              </a:defRPr>
            </a:lvl1pPr>
            <a:lvl2pPr marL="37931725" indent="-37474525" eaLnBrk="0" hangingPunct="0">
              <a:defRPr sz="2400">
                <a:solidFill>
                  <a:schemeClr val="tx1"/>
                </a:solidFill>
                <a:latin typeface="Helvetica" pitchFamily="2" charset="0"/>
                <a:ea typeface="ＭＳ Ｐゴシック" panose="020B0600070205080204" pitchFamily="34" charset="-128"/>
              </a:defRPr>
            </a:lvl2pPr>
            <a:lvl3pPr eaLnBrk="0" hangingPunct="0">
              <a:defRPr sz="2400">
                <a:solidFill>
                  <a:schemeClr val="tx1"/>
                </a:solidFill>
                <a:latin typeface="Helvetica" pitchFamily="2" charset="0"/>
                <a:ea typeface="ＭＳ Ｐゴシック" panose="020B0600070205080204" pitchFamily="34" charset="-128"/>
              </a:defRPr>
            </a:lvl3pPr>
            <a:lvl4pPr eaLnBrk="0" hangingPunct="0">
              <a:defRPr sz="2400">
                <a:solidFill>
                  <a:schemeClr val="tx1"/>
                </a:solidFill>
                <a:latin typeface="Helvetica" pitchFamily="2" charset="0"/>
                <a:ea typeface="ＭＳ Ｐゴシック" panose="020B0600070205080204" pitchFamily="34" charset="-128"/>
              </a:defRPr>
            </a:lvl4pPr>
            <a:lvl5pPr eaLnBrk="0" hangingPunct="0">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eaLnBrk="1" hangingPunct="1">
              <a:spcBef>
                <a:spcPct val="50000"/>
              </a:spcBef>
            </a:pPr>
            <a:r>
              <a:rPr lang="en-US" altLang="en-US" dirty="0">
                <a:latin typeface="+mn-lt"/>
                <a:cs typeface="Times New Roman" panose="02020603050405020304" pitchFamily="18" charset="0"/>
              </a:rPr>
              <a:t>Current version of ZAPPA is limited to simulating health-effect changes related to primary and secondary PM</a:t>
            </a:r>
            <a:r>
              <a:rPr lang="en-US" altLang="en-US" baseline="-25000" dirty="0">
                <a:latin typeface="+mn-lt"/>
                <a:cs typeface="Times New Roman" panose="02020603050405020304" pitchFamily="18" charset="0"/>
              </a:rPr>
              <a:t>2.5 </a:t>
            </a:r>
            <a:r>
              <a:rPr lang="en-US" altLang="en-US" dirty="0">
                <a:latin typeface="+mn-lt"/>
                <a:cs typeface="Times New Roman" panose="02020603050405020304" pitchFamily="18" charset="0"/>
              </a:rPr>
              <a:t>formation. </a:t>
            </a:r>
          </a:p>
          <a:p>
            <a:pPr eaLnBrk="1" hangingPunct="1">
              <a:spcBef>
                <a:spcPct val="50000"/>
              </a:spcBef>
            </a:pPr>
            <a:r>
              <a:rPr lang="en-US" kern="0" dirty="0">
                <a:solidFill>
                  <a:schemeClr val="tx1"/>
                </a:solidFill>
                <a:latin typeface="+mn-lt"/>
              </a:rPr>
              <a:t>Results are translated into monetary impacts through quantifying changes in health-effects. </a:t>
            </a:r>
            <a:r>
              <a:rPr lang="en-US" altLang="en-US" dirty="0">
                <a:latin typeface="+mn-lt"/>
                <a:cs typeface="Times New Roman" panose="02020603050405020304" pitchFamily="18" charset="0"/>
              </a:rPr>
              <a:t> </a:t>
            </a:r>
          </a:p>
        </p:txBody>
      </p:sp>
      <p:sp>
        <p:nvSpPr>
          <p:cNvPr id="6" name="TextBox 5">
            <a:extLst>
              <a:ext uri="{FF2B5EF4-FFF2-40B4-BE49-F238E27FC236}">
                <a16:creationId xmlns:a16="http://schemas.microsoft.com/office/drawing/2014/main" id="{7EEF63DF-5B64-4E40-8CF0-6DEFA0C8CD47}"/>
              </a:ext>
            </a:extLst>
          </p:cNvPr>
          <p:cNvSpPr txBox="1"/>
          <p:nvPr/>
        </p:nvSpPr>
        <p:spPr>
          <a:xfrm>
            <a:off x="10125013" y="6496894"/>
            <a:ext cx="2290916" cy="323165"/>
          </a:xfrm>
          <a:prstGeom prst="rect">
            <a:avLst/>
          </a:prstGeom>
          <a:noFill/>
        </p:spPr>
        <p:txBody>
          <a:bodyPr wrap="square" rtlCol="0">
            <a:spAutoFit/>
          </a:bodyPr>
          <a:lstStyle/>
          <a:p>
            <a:r>
              <a:rPr lang="en-US" sz="1500" i="1" dirty="0"/>
              <a:t>Shukla et al, ES&amp;T 2022</a:t>
            </a:r>
            <a:endParaRPr lang="en-US" sz="1500" dirty="0"/>
          </a:p>
        </p:txBody>
      </p:sp>
    </p:spTree>
    <p:extLst>
      <p:ext uri="{BB962C8B-B14F-4D97-AF65-F5344CB8AC3E}">
        <p14:creationId xmlns:p14="http://schemas.microsoft.com/office/powerpoint/2010/main" val="2459567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5EEEC5C-7228-8EDF-A2E0-F08F10AE4475}"/>
              </a:ext>
            </a:extLst>
          </p:cNvPr>
          <p:cNvGraphicFramePr>
            <a:graphicFrameLocks noGrp="1"/>
          </p:cNvGraphicFramePr>
          <p:nvPr>
            <p:extLst>
              <p:ext uri="{D42A27DB-BD31-4B8C-83A1-F6EECF244321}">
                <p14:modId xmlns:p14="http://schemas.microsoft.com/office/powerpoint/2010/main" val="63249529"/>
              </p:ext>
            </p:extLst>
          </p:nvPr>
        </p:nvGraphicFramePr>
        <p:xfrm>
          <a:off x="4026881" y="1714938"/>
          <a:ext cx="3710700" cy="2834640"/>
        </p:xfrm>
        <a:graphic>
          <a:graphicData uri="http://schemas.openxmlformats.org/drawingml/2006/table">
            <a:tbl>
              <a:tblPr firstRow="1" bandRow="1">
                <a:tableStyleId>{93296810-A885-4BE3-A3E7-6D5BEEA58F35}</a:tableStyleId>
              </a:tblPr>
              <a:tblGrid>
                <a:gridCol w="3710700">
                  <a:extLst>
                    <a:ext uri="{9D8B030D-6E8A-4147-A177-3AD203B41FA5}">
                      <a16:colId xmlns:a16="http://schemas.microsoft.com/office/drawing/2014/main" val="3321066507"/>
                    </a:ext>
                  </a:extLst>
                </a:gridCol>
              </a:tblGrid>
              <a:tr h="51675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400" b="1" dirty="0"/>
                        <a:t>Emission changes from base year (2015) to future year (2030) per borough per category</a:t>
                      </a:r>
                      <a:endParaRPr lang="en-US" sz="2400" b="1" dirty="0">
                        <a:latin typeface="+mn-lt"/>
                      </a:endParaRPr>
                    </a:p>
                  </a:txBody>
                  <a:tcPr marL="68580" marR="68580" marT="34290" marB="34290"/>
                </a:tc>
                <a:extLst>
                  <a:ext uri="{0D108BD9-81ED-4DB2-BD59-A6C34878D82A}">
                    <a16:rowId xmlns:a16="http://schemas.microsoft.com/office/drawing/2014/main" val="297820855"/>
                  </a:ext>
                </a:extLst>
              </a:tr>
              <a:tr h="290229">
                <a:tc>
                  <a:txBody>
                    <a:bodyPr/>
                    <a:lstStyle/>
                    <a:p>
                      <a:pPr marL="285750" indent="-285750">
                        <a:buFont typeface="Arial" panose="020B0604020202020204" pitchFamily="34" charset="0"/>
                        <a:buChar char="•"/>
                      </a:pPr>
                      <a:r>
                        <a:rPr lang="en-US" sz="2400" b="1" dirty="0"/>
                        <a:t>Scenario – SST</a:t>
                      </a:r>
                      <a:endParaRPr lang="en-US" sz="2400" b="1" dirty="0">
                        <a:latin typeface="+mn-lt"/>
                      </a:endParaRPr>
                    </a:p>
                  </a:txBody>
                  <a:tcPr marL="68580" marR="68580" marT="34290" marB="34290"/>
                </a:tc>
                <a:extLst>
                  <a:ext uri="{0D108BD9-81ED-4DB2-BD59-A6C34878D82A}">
                    <a16:rowId xmlns:a16="http://schemas.microsoft.com/office/drawing/2014/main" val="3579975212"/>
                  </a:ext>
                </a:extLst>
              </a:tr>
              <a:tr h="290229">
                <a:tc>
                  <a:txBody>
                    <a:bodyPr/>
                    <a:lstStyle/>
                    <a:p>
                      <a:pPr marL="285750" indent="-285750">
                        <a:buFont typeface="Arial" panose="020B0604020202020204" pitchFamily="34" charset="0"/>
                        <a:buChar char="•"/>
                      </a:pPr>
                      <a:r>
                        <a:rPr lang="en-US" sz="2400" b="1" dirty="0"/>
                        <a:t>Scenario – REV</a:t>
                      </a:r>
                      <a:endParaRPr lang="en-US" sz="2400" b="1" dirty="0">
                        <a:latin typeface="+mn-lt"/>
                      </a:endParaRPr>
                    </a:p>
                  </a:txBody>
                  <a:tcPr marL="68580" marR="68580" marT="34290" marB="34290"/>
                </a:tc>
                <a:extLst>
                  <a:ext uri="{0D108BD9-81ED-4DB2-BD59-A6C34878D82A}">
                    <a16:rowId xmlns:a16="http://schemas.microsoft.com/office/drawing/2014/main" val="1843535069"/>
                  </a:ext>
                </a:extLst>
              </a:tr>
              <a:tr h="290229">
                <a:tc>
                  <a:txBody>
                    <a:bodyPr/>
                    <a:lstStyle/>
                    <a:p>
                      <a:pPr marL="285750" indent="-285750">
                        <a:buFont typeface="Arial" panose="020B0604020202020204" pitchFamily="34" charset="0"/>
                        <a:buChar char="•"/>
                      </a:pPr>
                      <a:r>
                        <a:rPr lang="en-US" sz="2400" b="1" dirty="0"/>
                        <a:t>Scenario – DEP</a:t>
                      </a:r>
                      <a:endParaRPr lang="en-US" sz="2400" b="1" dirty="0">
                        <a:latin typeface="+mn-lt"/>
                      </a:endParaRPr>
                    </a:p>
                  </a:txBody>
                  <a:tcPr marL="68580" marR="68580" marT="34290" marB="34290"/>
                </a:tc>
                <a:extLst>
                  <a:ext uri="{0D108BD9-81ED-4DB2-BD59-A6C34878D82A}">
                    <a16:rowId xmlns:a16="http://schemas.microsoft.com/office/drawing/2014/main" val="453633713"/>
                  </a:ext>
                </a:extLst>
              </a:tr>
            </a:tbl>
          </a:graphicData>
        </a:graphic>
      </p:graphicFrame>
      <p:graphicFrame>
        <p:nvGraphicFramePr>
          <p:cNvPr id="7" name="Table 7">
            <a:extLst>
              <a:ext uri="{FF2B5EF4-FFF2-40B4-BE49-F238E27FC236}">
                <a16:creationId xmlns:a16="http://schemas.microsoft.com/office/drawing/2014/main" id="{6551394C-D52C-5885-402F-A47690957A9B}"/>
              </a:ext>
            </a:extLst>
          </p:cNvPr>
          <p:cNvGraphicFramePr>
            <a:graphicFrameLocks noGrp="1"/>
          </p:cNvGraphicFramePr>
          <p:nvPr>
            <p:extLst>
              <p:ext uri="{D42A27DB-BD31-4B8C-83A1-F6EECF244321}">
                <p14:modId xmlns:p14="http://schemas.microsoft.com/office/powerpoint/2010/main" val="1241874731"/>
              </p:ext>
            </p:extLst>
          </p:nvPr>
        </p:nvGraphicFramePr>
        <p:xfrm>
          <a:off x="90720" y="640160"/>
          <a:ext cx="3601732" cy="3886200"/>
        </p:xfrm>
        <a:graphic>
          <a:graphicData uri="http://schemas.openxmlformats.org/drawingml/2006/table">
            <a:tbl>
              <a:tblPr firstRow="1" bandRow="1">
                <a:tableStyleId>{5C22544A-7EE6-4342-B048-85BDC9FD1C3A}</a:tableStyleId>
              </a:tblPr>
              <a:tblGrid>
                <a:gridCol w="3601732">
                  <a:extLst>
                    <a:ext uri="{9D8B030D-6E8A-4147-A177-3AD203B41FA5}">
                      <a16:colId xmlns:a16="http://schemas.microsoft.com/office/drawing/2014/main" val="850416845"/>
                    </a:ext>
                  </a:extLst>
                </a:gridCol>
              </a:tblGrid>
              <a:tr h="421270">
                <a:tc>
                  <a:txBody>
                    <a:bodyPr/>
                    <a:lstStyle/>
                    <a:p>
                      <a:pPr algn="ctr"/>
                      <a:r>
                        <a:rPr lang="en-US" sz="2400" dirty="0"/>
                        <a:t>COMET - NYC</a:t>
                      </a:r>
                    </a:p>
                  </a:txBody>
                  <a:tcPr/>
                </a:tc>
                <a:extLst>
                  <a:ext uri="{0D108BD9-81ED-4DB2-BD59-A6C34878D82A}">
                    <a16:rowId xmlns:a16="http://schemas.microsoft.com/office/drawing/2014/main" val="3150466837"/>
                  </a:ext>
                </a:extLst>
              </a:tr>
              <a:tr h="721623">
                <a:tc>
                  <a:txBody>
                    <a:bodyPr/>
                    <a:lstStyle/>
                    <a:p>
                      <a:pPr algn="ctr"/>
                      <a:r>
                        <a:rPr lang="en-US" sz="2400" dirty="0"/>
                        <a:t>OUTPUTS </a:t>
                      </a:r>
                    </a:p>
                    <a:p>
                      <a:pPr algn="ctr"/>
                      <a:r>
                        <a:rPr lang="en-US" sz="2400" dirty="0"/>
                        <a:t>(Sector and Borough)</a:t>
                      </a:r>
                      <a:endParaRPr lang="en-US" sz="2400" dirty="0">
                        <a:latin typeface="+mn-lt"/>
                      </a:endParaRPr>
                    </a:p>
                  </a:txBody>
                  <a:tcPr marL="68580" marR="68580" marT="34290" marB="34290"/>
                </a:tc>
                <a:extLst>
                  <a:ext uri="{0D108BD9-81ED-4DB2-BD59-A6C34878D82A}">
                    <a16:rowId xmlns:a16="http://schemas.microsoft.com/office/drawing/2014/main" val="3277881779"/>
                  </a:ext>
                </a:extLst>
              </a:tr>
              <a:tr h="721623">
                <a:tc>
                  <a:txBody>
                    <a:bodyPr/>
                    <a:lstStyle/>
                    <a:p>
                      <a:pPr marL="285750" indent="-285750">
                        <a:buFont typeface="Arial" panose="020B0604020202020204" pitchFamily="34" charset="0"/>
                        <a:buChar char="•"/>
                      </a:pPr>
                      <a:r>
                        <a:rPr lang="en-US" sz="2400" b="1" dirty="0"/>
                        <a:t>Technology portfolio</a:t>
                      </a:r>
                    </a:p>
                    <a:p>
                      <a:pPr marL="285750" indent="-285750">
                        <a:buFont typeface="Arial" panose="020B0604020202020204" pitchFamily="34" charset="0"/>
                        <a:buChar char="•"/>
                      </a:pPr>
                      <a:r>
                        <a:rPr lang="en-US" sz="2400" b="1" dirty="0"/>
                        <a:t>Fuel use</a:t>
                      </a:r>
                      <a:endParaRPr lang="en-US" sz="2400" dirty="0"/>
                    </a:p>
                    <a:p>
                      <a:pPr marL="285750" indent="-285750">
                        <a:buFont typeface="Arial" panose="020B0604020202020204" pitchFamily="34" charset="0"/>
                        <a:buChar char="•"/>
                      </a:pPr>
                      <a:r>
                        <a:rPr lang="en-US" sz="2400" b="1" dirty="0"/>
                        <a:t>Emissions</a:t>
                      </a:r>
                      <a:r>
                        <a:rPr lang="en-US" sz="2400" dirty="0"/>
                        <a:t> (NO</a:t>
                      </a:r>
                      <a:r>
                        <a:rPr lang="en-US" sz="2400" baseline="-25000" dirty="0"/>
                        <a:t>x</a:t>
                      </a:r>
                      <a:r>
                        <a:rPr lang="en-US" sz="2400" dirty="0"/>
                        <a:t>, SO</a:t>
                      </a:r>
                      <a:r>
                        <a:rPr lang="en-US" sz="2400" baseline="-25000" dirty="0"/>
                        <a:t>2</a:t>
                      </a:r>
                      <a:r>
                        <a:rPr lang="en-US" sz="2400" dirty="0"/>
                        <a:t>, PM</a:t>
                      </a:r>
                      <a:r>
                        <a:rPr lang="en-US" sz="2400" baseline="-25000" dirty="0"/>
                        <a:t>10</a:t>
                      </a:r>
                      <a:r>
                        <a:rPr lang="en-US" sz="2400" dirty="0"/>
                        <a:t>, PM</a:t>
                      </a:r>
                      <a:r>
                        <a:rPr lang="en-US" sz="2400" baseline="-25000" dirty="0"/>
                        <a:t>2.5</a:t>
                      </a:r>
                      <a:r>
                        <a:rPr lang="en-US" sz="2400" dirty="0"/>
                        <a:t>, CO, VOC, CO</a:t>
                      </a:r>
                      <a:r>
                        <a:rPr lang="en-US" sz="2400" baseline="-25000" dirty="0"/>
                        <a:t>2</a:t>
                      </a:r>
                      <a:r>
                        <a:rPr lang="en-US" sz="2400" dirty="0"/>
                        <a:t>, CH</a:t>
                      </a:r>
                      <a:r>
                        <a:rPr lang="en-US" sz="2400" baseline="-25000" dirty="0"/>
                        <a:t>4</a:t>
                      </a:r>
                      <a:r>
                        <a:rPr lang="en-US" sz="2400" baseline="0" dirty="0"/>
                        <a:t>) </a:t>
                      </a:r>
                      <a:endParaRPr lang="en-US" sz="2400" dirty="0"/>
                    </a:p>
                    <a:p>
                      <a:pPr marL="285750" indent="-285750">
                        <a:buFont typeface="Arial" panose="020B0604020202020204" pitchFamily="34" charset="0"/>
                        <a:buChar char="•"/>
                      </a:pPr>
                      <a:r>
                        <a:rPr lang="en-US" sz="2400" b="1" dirty="0"/>
                        <a:t>Prices</a:t>
                      </a:r>
                    </a:p>
                    <a:p>
                      <a:pPr marL="285750" indent="-285750">
                        <a:buFont typeface="Arial" panose="020B0604020202020204" pitchFamily="34" charset="0"/>
                        <a:buChar char="•"/>
                      </a:pPr>
                      <a:r>
                        <a:rPr lang="en-US" sz="2400" b="1" dirty="0"/>
                        <a:t>Total system cost</a:t>
                      </a:r>
                      <a:endParaRPr lang="en-US" sz="2400" b="1" dirty="0">
                        <a:latin typeface="+mn-lt"/>
                      </a:endParaRPr>
                    </a:p>
                  </a:txBody>
                  <a:tcPr marL="68580" marR="68580" marT="34290" marB="34290"/>
                </a:tc>
                <a:extLst>
                  <a:ext uri="{0D108BD9-81ED-4DB2-BD59-A6C34878D82A}">
                    <a16:rowId xmlns:a16="http://schemas.microsoft.com/office/drawing/2014/main" val="3727029315"/>
                  </a:ext>
                </a:extLst>
              </a:tr>
            </a:tbl>
          </a:graphicData>
        </a:graphic>
      </p:graphicFrame>
      <p:graphicFrame>
        <p:nvGraphicFramePr>
          <p:cNvPr id="10" name="Table 7">
            <a:extLst>
              <a:ext uri="{FF2B5EF4-FFF2-40B4-BE49-F238E27FC236}">
                <a16:creationId xmlns:a16="http://schemas.microsoft.com/office/drawing/2014/main" id="{D856C1CD-2E77-DEB9-CCF6-D864CE34DA09}"/>
              </a:ext>
            </a:extLst>
          </p:cNvPr>
          <p:cNvGraphicFramePr>
            <a:graphicFrameLocks noGrp="1"/>
          </p:cNvGraphicFramePr>
          <p:nvPr/>
        </p:nvGraphicFramePr>
        <p:xfrm>
          <a:off x="8019714" y="2887852"/>
          <a:ext cx="3710700" cy="1257300"/>
        </p:xfrm>
        <a:graphic>
          <a:graphicData uri="http://schemas.openxmlformats.org/drawingml/2006/table">
            <a:tbl>
              <a:tblPr firstRow="1" bandRow="1">
                <a:tableStyleId>{5C22544A-7EE6-4342-B048-85BDC9FD1C3A}</a:tableStyleId>
              </a:tblPr>
              <a:tblGrid>
                <a:gridCol w="3710700">
                  <a:extLst>
                    <a:ext uri="{9D8B030D-6E8A-4147-A177-3AD203B41FA5}">
                      <a16:colId xmlns:a16="http://schemas.microsoft.com/office/drawing/2014/main" val="850416845"/>
                    </a:ext>
                  </a:extLst>
                </a:gridCol>
              </a:tblGrid>
              <a:tr h="433436">
                <a:tc>
                  <a:txBody>
                    <a:bodyPr/>
                    <a:lstStyle/>
                    <a:p>
                      <a:pPr algn="ctr"/>
                      <a:r>
                        <a:rPr lang="en-US" sz="2400" dirty="0"/>
                        <a:t>ZAPPA - NYC</a:t>
                      </a:r>
                    </a:p>
                  </a:txBody>
                  <a:tcPr/>
                </a:tc>
                <a:extLst>
                  <a:ext uri="{0D108BD9-81ED-4DB2-BD59-A6C34878D82A}">
                    <a16:rowId xmlns:a16="http://schemas.microsoft.com/office/drawing/2014/main" val="3150466837"/>
                  </a:ext>
                </a:extLst>
              </a:tr>
              <a:tr h="543496">
                <a:tc>
                  <a:txBody>
                    <a:bodyPr/>
                    <a:lstStyle/>
                    <a:p>
                      <a:pPr algn="ctr"/>
                      <a:r>
                        <a:rPr lang="en-US" sz="2400" dirty="0">
                          <a:latin typeface="+mn-lt"/>
                        </a:rPr>
                        <a:t>ZCTA level user-defined emission change</a:t>
                      </a:r>
                    </a:p>
                  </a:txBody>
                  <a:tcPr marL="68580" marR="68580" marT="34290" marB="34290"/>
                </a:tc>
                <a:extLst>
                  <a:ext uri="{0D108BD9-81ED-4DB2-BD59-A6C34878D82A}">
                    <a16:rowId xmlns:a16="http://schemas.microsoft.com/office/drawing/2014/main" val="3277881779"/>
                  </a:ext>
                </a:extLst>
              </a:tr>
            </a:tbl>
          </a:graphicData>
        </a:graphic>
      </p:graphicFrame>
      <p:pic>
        <p:nvPicPr>
          <p:cNvPr id="11" name="Picture 10">
            <a:extLst>
              <a:ext uri="{FF2B5EF4-FFF2-40B4-BE49-F238E27FC236}">
                <a16:creationId xmlns:a16="http://schemas.microsoft.com/office/drawing/2014/main" id="{E5FBC54B-30F7-F98E-5742-BE2DA79E11A6}"/>
              </a:ext>
            </a:extLst>
          </p:cNvPr>
          <p:cNvPicPr>
            <a:picLocks noChangeAspect="1"/>
          </p:cNvPicPr>
          <p:nvPr/>
        </p:nvPicPr>
        <p:blipFill rotWithShape="1">
          <a:blip r:embed="rId2"/>
          <a:srcRect l="26692" t="81693"/>
          <a:stretch/>
        </p:blipFill>
        <p:spPr>
          <a:xfrm>
            <a:off x="3465847" y="5280863"/>
            <a:ext cx="8543467" cy="1424433"/>
          </a:xfrm>
          <a:prstGeom prst="rect">
            <a:avLst/>
          </a:prstGeom>
          <a:ln w="57150">
            <a:solidFill>
              <a:schemeClr val="accent1">
                <a:lumMod val="50000"/>
              </a:schemeClr>
            </a:solidFill>
          </a:ln>
        </p:spPr>
      </p:pic>
      <p:sp>
        <p:nvSpPr>
          <p:cNvPr id="15" name="Arrow: Right 14">
            <a:extLst>
              <a:ext uri="{FF2B5EF4-FFF2-40B4-BE49-F238E27FC236}">
                <a16:creationId xmlns:a16="http://schemas.microsoft.com/office/drawing/2014/main" id="{FF1A2223-17A4-BB3C-15DB-3793B3589778}"/>
              </a:ext>
            </a:extLst>
          </p:cNvPr>
          <p:cNvSpPr/>
          <p:nvPr/>
        </p:nvSpPr>
        <p:spPr>
          <a:xfrm rot="5400000">
            <a:off x="9468187" y="4283976"/>
            <a:ext cx="918347" cy="767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16" name="Arrow: Bent 15">
            <a:extLst>
              <a:ext uri="{FF2B5EF4-FFF2-40B4-BE49-F238E27FC236}">
                <a16:creationId xmlns:a16="http://schemas.microsoft.com/office/drawing/2014/main" id="{6BDAE114-75E5-A666-0949-756999730E51}"/>
              </a:ext>
            </a:extLst>
          </p:cNvPr>
          <p:cNvSpPr/>
          <p:nvPr/>
        </p:nvSpPr>
        <p:spPr>
          <a:xfrm rot="5400000">
            <a:off x="7945171" y="1717198"/>
            <a:ext cx="1022348" cy="1244264"/>
          </a:xfrm>
          <a:prstGeom prst="bentArrow">
            <a:avLst>
              <a:gd name="adj1" fmla="val 25000"/>
              <a:gd name="adj2" fmla="val 25000"/>
              <a:gd name="adj3" fmla="val 25000"/>
              <a:gd name="adj4" fmla="val 87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1"/>
              </a:solidFill>
            </a:endParaRPr>
          </a:p>
        </p:txBody>
      </p:sp>
      <p:sp>
        <p:nvSpPr>
          <p:cNvPr id="17" name="Arrow: Bent 16">
            <a:extLst>
              <a:ext uri="{FF2B5EF4-FFF2-40B4-BE49-F238E27FC236}">
                <a16:creationId xmlns:a16="http://schemas.microsoft.com/office/drawing/2014/main" id="{70A39F2A-86D9-8B7A-C23F-4BFA9F4522BF}"/>
              </a:ext>
            </a:extLst>
          </p:cNvPr>
          <p:cNvSpPr/>
          <p:nvPr/>
        </p:nvSpPr>
        <p:spPr>
          <a:xfrm rot="5400000">
            <a:off x="3885752" y="678480"/>
            <a:ext cx="936552" cy="1136364"/>
          </a:xfrm>
          <a:prstGeom prst="bentArrow">
            <a:avLst>
              <a:gd name="adj1" fmla="val 25000"/>
              <a:gd name="adj2" fmla="val 25000"/>
              <a:gd name="adj3" fmla="val 25000"/>
              <a:gd name="adj4" fmla="val 87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1"/>
              </a:solidFill>
            </a:endParaRPr>
          </a:p>
        </p:txBody>
      </p:sp>
      <p:sp>
        <p:nvSpPr>
          <p:cNvPr id="18" name="Title 2">
            <a:extLst>
              <a:ext uri="{FF2B5EF4-FFF2-40B4-BE49-F238E27FC236}">
                <a16:creationId xmlns:a16="http://schemas.microsoft.com/office/drawing/2014/main" id="{48C545F6-CE46-A635-E9C2-3C7AF81701FF}"/>
              </a:ext>
            </a:extLst>
          </p:cNvPr>
          <p:cNvSpPr>
            <a:spLocks noGrp="1"/>
          </p:cNvSpPr>
          <p:nvPr>
            <p:ph type="title"/>
          </p:nvPr>
        </p:nvSpPr>
        <p:spPr>
          <a:xfrm>
            <a:off x="4922210" y="100260"/>
            <a:ext cx="7042427" cy="1022350"/>
          </a:xfrm>
        </p:spPr>
        <p:txBody>
          <a:bodyPr>
            <a:normAutofit/>
          </a:bodyPr>
          <a:lstStyle/>
          <a:p>
            <a:r>
              <a:rPr lang="en-US" sz="3600" dirty="0"/>
              <a:t>COMET and ZAPPA Soft-Link	</a:t>
            </a:r>
          </a:p>
        </p:txBody>
      </p:sp>
    </p:spTree>
    <p:extLst>
      <p:ext uri="{BB962C8B-B14F-4D97-AF65-F5344CB8AC3E}">
        <p14:creationId xmlns:p14="http://schemas.microsoft.com/office/powerpoint/2010/main" val="2129733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37E844-F213-FDB7-53D4-7884E6E99176}"/>
              </a:ext>
            </a:extLst>
          </p:cNvPr>
          <p:cNvSpPr>
            <a:spLocks noGrp="1"/>
          </p:cNvSpPr>
          <p:nvPr>
            <p:ph idx="1"/>
          </p:nvPr>
        </p:nvSpPr>
        <p:spPr>
          <a:xfrm>
            <a:off x="411767" y="1151335"/>
            <a:ext cx="11368465" cy="4462463"/>
          </a:xfrm>
        </p:spPr>
        <p:txBody>
          <a:bodyPr>
            <a:noAutofit/>
          </a:bodyPr>
          <a:lstStyle/>
          <a:p>
            <a:pPr>
              <a:lnSpc>
                <a:spcPct val="100000"/>
              </a:lnSpc>
              <a:spcBef>
                <a:spcPts val="600"/>
              </a:spcBef>
            </a:pPr>
            <a:r>
              <a:rPr lang="en-US" sz="2400" dirty="0"/>
              <a:t>ZAPPA doesn't allow a change to its baseline concentrations when calculating health impacts from the modeled scenario. </a:t>
            </a:r>
          </a:p>
          <a:p>
            <a:pPr>
              <a:lnSpc>
                <a:spcPct val="100000"/>
              </a:lnSpc>
              <a:spcBef>
                <a:spcPts val="600"/>
              </a:spcBef>
            </a:pPr>
            <a:r>
              <a:rPr lang="en-US" sz="2400" dirty="0"/>
              <a:t>Estimated the health impacts for a scenario against a future-year baseline through a </a:t>
            </a:r>
            <a:r>
              <a:rPr lang="en-US" sz="2400" b="1" dirty="0"/>
              <a:t>two-step </a:t>
            </a:r>
            <a:r>
              <a:rPr lang="en-US" sz="2400" dirty="0"/>
              <a:t>process.</a:t>
            </a:r>
          </a:p>
          <a:p>
            <a:pPr marL="514350" indent="-514350">
              <a:lnSpc>
                <a:spcPct val="100000"/>
              </a:lnSpc>
              <a:spcBef>
                <a:spcPts val="600"/>
              </a:spcBef>
              <a:buFont typeface="+mj-lt"/>
              <a:buAutoNum type="arabicPeriod"/>
            </a:pPr>
            <a:r>
              <a:rPr lang="en-US" sz="2400" dirty="0"/>
              <a:t>Run ZAPPA with emissions changes from the ZAPPA baseline (2016) to the future year. This will calculate health impacts due to the year change – </a:t>
            </a:r>
            <a:r>
              <a:rPr lang="en-US" sz="2400" b="1" dirty="0"/>
              <a:t>“SST2015 - SST2030”</a:t>
            </a:r>
          </a:p>
          <a:p>
            <a:pPr marL="514350" indent="-514350">
              <a:lnSpc>
                <a:spcPct val="100000"/>
              </a:lnSpc>
              <a:spcBef>
                <a:spcPts val="600"/>
              </a:spcBef>
              <a:buFont typeface="+mj-lt"/>
              <a:buAutoNum type="arabicPeriod"/>
            </a:pPr>
            <a:r>
              <a:rPr lang="en-US" sz="2400" dirty="0"/>
              <a:t>Run ZAPPA with emissions changes between the ZAPPA baseline and the future-year scenario – </a:t>
            </a:r>
            <a:r>
              <a:rPr lang="en-US" sz="2400" b="1" dirty="0"/>
              <a:t>“SST2015 - REV2030”</a:t>
            </a:r>
          </a:p>
          <a:p>
            <a:pPr marL="514350" indent="-514350">
              <a:lnSpc>
                <a:spcPct val="100000"/>
              </a:lnSpc>
              <a:spcBef>
                <a:spcPts val="600"/>
              </a:spcBef>
              <a:buFont typeface="+mj-lt"/>
              <a:buAutoNum type="arabicPeriod"/>
            </a:pPr>
            <a:r>
              <a:rPr lang="en-US" sz="2400" dirty="0"/>
              <a:t>Subtract the health impacts calculated in step 1 from the step 2 results to estimate impacts solely due to the scenario in a future year – </a:t>
            </a:r>
            <a:r>
              <a:rPr lang="en-US" sz="2400" b="1" dirty="0"/>
              <a:t>“SST2030 - REV2030”</a:t>
            </a:r>
          </a:p>
          <a:p>
            <a:pPr marL="0" indent="0" algn="ctr">
              <a:lnSpc>
                <a:spcPct val="100000"/>
              </a:lnSpc>
              <a:spcBef>
                <a:spcPts val="600"/>
              </a:spcBef>
              <a:buNone/>
            </a:pPr>
            <a:r>
              <a:rPr lang="en-US" sz="2400" i="1" dirty="0"/>
              <a:t>“Assumed ZAPPA's 2016 base data approximates to the SST 2015 base emissions.”</a:t>
            </a:r>
          </a:p>
          <a:p>
            <a:pPr marL="0" indent="0" algn="ctr">
              <a:lnSpc>
                <a:spcPct val="100000"/>
              </a:lnSpc>
              <a:spcBef>
                <a:spcPts val="600"/>
              </a:spcBef>
              <a:buNone/>
            </a:pPr>
            <a:r>
              <a:rPr lang="en-US" sz="2400" b="1" i="1" dirty="0"/>
              <a:t>Preliminary runs use NOx emission changes</a:t>
            </a:r>
          </a:p>
          <a:p>
            <a:pPr>
              <a:lnSpc>
                <a:spcPct val="100000"/>
              </a:lnSpc>
              <a:spcBef>
                <a:spcPts val="600"/>
              </a:spcBef>
            </a:pPr>
            <a:endParaRPr lang="en-US" sz="2400" dirty="0"/>
          </a:p>
        </p:txBody>
      </p:sp>
      <p:sp>
        <p:nvSpPr>
          <p:cNvPr id="3" name="Title 2">
            <a:extLst>
              <a:ext uri="{FF2B5EF4-FFF2-40B4-BE49-F238E27FC236}">
                <a16:creationId xmlns:a16="http://schemas.microsoft.com/office/drawing/2014/main" id="{93A5CF2D-EF3A-A0B5-46C0-6FF21B400EDB}"/>
              </a:ext>
            </a:extLst>
          </p:cNvPr>
          <p:cNvSpPr>
            <a:spLocks noGrp="1"/>
          </p:cNvSpPr>
          <p:nvPr>
            <p:ph type="title"/>
          </p:nvPr>
        </p:nvSpPr>
        <p:spPr/>
        <p:txBody>
          <a:bodyPr>
            <a:normAutofit/>
          </a:bodyPr>
          <a:lstStyle/>
          <a:p>
            <a:r>
              <a:rPr lang="en-US" sz="3600" dirty="0"/>
              <a:t>Soft-linking COMET and ZAPPA 	</a:t>
            </a:r>
          </a:p>
        </p:txBody>
      </p:sp>
    </p:spTree>
    <p:extLst>
      <p:ext uri="{BB962C8B-B14F-4D97-AF65-F5344CB8AC3E}">
        <p14:creationId xmlns:p14="http://schemas.microsoft.com/office/powerpoint/2010/main" val="3354595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D53276D-463F-479F-A869-60F98C07E17A}"/>
              </a:ext>
            </a:extLst>
          </p:cNvPr>
          <p:cNvSpPr>
            <a:spLocks noGrp="1"/>
          </p:cNvSpPr>
          <p:nvPr>
            <p:ph type="title"/>
          </p:nvPr>
        </p:nvSpPr>
        <p:spPr>
          <a:xfrm>
            <a:off x="2590801" y="128985"/>
            <a:ext cx="9418514" cy="1022350"/>
          </a:xfrm>
        </p:spPr>
        <p:txBody>
          <a:bodyPr>
            <a:noAutofit/>
          </a:bodyPr>
          <a:lstStyle/>
          <a:p>
            <a:r>
              <a:rPr lang="en-US" sz="3600" dirty="0">
                <a:solidFill>
                  <a:schemeClr val="accent6">
                    <a:lumMod val="50000"/>
                  </a:schemeClr>
                </a:solidFill>
              </a:rPr>
              <a:t>Air, Climate, and Energy Linkages</a:t>
            </a:r>
          </a:p>
        </p:txBody>
      </p:sp>
      <p:pic>
        <p:nvPicPr>
          <p:cNvPr id="2" name="Picture 1">
            <a:extLst>
              <a:ext uri="{FF2B5EF4-FFF2-40B4-BE49-F238E27FC236}">
                <a16:creationId xmlns:a16="http://schemas.microsoft.com/office/drawing/2014/main" id="{0785D44B-6856-4269-9832-A482CADBD2D2}"/>
              </a:ext>
            </a:extLst>
          </p:cNvPr>
          <p:cNvPicPr>
            <a:picLocks noChangeAspect="1"/>
          </p:cNvPicPr>
          <p:nvPr/>
        </p:nvPicPr>
        <p:blipFill>
          <a:blip r:embed="rId2"/>
          <a:stretch>
            <a:fillRect/>
          </a:stretch>
        </p:blipFill>
        <p:spPr>
          <a:xfrm>
            <a:off x="423816" y="1654075"/>
            <a:ext cx="5176991" cy="3451327"/>
          </a:xfrm>
          <a:prstGeom prst="rect">
            <a:avLst/>
          </a:prstGeom>
        </p:spPr>
      </p:pic>
      <p:sp>
        <p:nvSpPr>
          <p:cNvPr id="5" name="Rectangle 4">
            <a:extLst>
              <a:ext uri="{FF2B5EF4-FFF2-40B4-BE49-F238E27FC236}">
                <a16:creationId xmlns:a16="http://schemas.microsoft.com/office/drawing/2014/main" id="{A01DEF36-D366-4E5C-923E-AEDA3905D4F9}"/>
              </a:ext>
            </a:extLst>
          </p:cNvPr>
          <p:cNvSpPr/>
          <p:nvPr/>
        </p:nvSpPr>
        <p:spPr>
          <a:xfrm>
            <a:off x="5734694" y="1654075"/>
            <a:ext cx="6160624" cy="5262979"/>
          </a:xfrm>
          <a:prstGeom prst="rect">
            <a:avLst/>
          </a:prstGeom>
        </p:spPr>
        <p:txBody>
          <a:bodyPr wrap="square">
            <a:spAutoFit/>
          </a:bodyPr>
          <a:lstStyle/>
          <a:p>
            <a:pPr marL="342900" indent="-342900">
              <a:buFont typeface="Arial" panose="020B0604020202020204" pitchFamily="34" charset="0"/>
              <a:buChar char="•"/>
            </a:pPr>
            <a:r>
              <a:rPr lang="en-US" sz="2400" dirty="0"/>
              <a:t>Major pollutants include nitrogen dioxides – triggering ozone formation – and PM2.5 (or fine particles) </a:t>
            </a:r>
          </a:p>
          <a:p>
            <a:pPr marL="342900" indent="-342900">
              <a:buFont typeface="Arial" panose="020B0604020202020204" pitchFamily="34" charset="0"/>
              <a:buChar char="•"/>
            </a:pPr>
            <a:r>
              <a:rPr lang="en-US" sz="2400" dirty="0"/>
              <a:t>Air pollution leads to asthma attacks and cause a range of other health issues such as heart attacks, strokes, lung cancer and even early death</a:t>
            </a:r>
          </a:p>
          <a:p>
            <a:pPr marL="342900" indent="-342900">
              <a:buFont typeface="Arial" panose="020B0604020202020204" pitchFamily="34" charset="0"/>
              <a:buChar char="•"/>
            </a:pPr>
            <a:r>
              <a:rPr lang="en-US" sz="2400" dirty="0">
                <a:cs typeface="+mn-cs"/>
              </a:rPr>
              <a:t>Air quality standards helped achieve clean air in many communities, though still nearly half of Americans breathe unhealthy air. </a:t>
            </a:r>
          </a:p>
          <a:p>
            <a:pPr marL="800100" lvl="1" indent="-342900">
              <a:buFont typeface="Arial" panose="020B0604020202020204" pitchFamily="34" charset="0"/>
              <a:buChar char="•"/>
            </a:pPr>
            <a:r>
              <a:rPr lang="en-US" sz="2400" dirty="0">
                <a:cs typeface="+mn-cs"/>
              </a:rPr>
              <a:t>The burden </a:t>
            </a:r>
            <a:r>
              <a:rPr lang="en-US" sz="2400" dirty="0"/>
              <a:t>is</a:t>
            </a:r>
            <a:r>
              <a:rPr lang="en-US" sz="2400" dirty="0">
                <a:cs typeface="+mn-cs"/>
              </a:rPr>
              <a:t> </a:t>
            </a:r>
            <a:r>
              <a:rPr lang="en-US" sz="2400" u="sng" dirty="0">
                <a:cs typeface="+mn-cs"/>
              </a:rPr>
              <a:t>unevenly</a:t>
            </a:r>
            <a:r>
              <a:rPr lang="en-US" sz="2400" dirty="0">
                <a:cs typeface="+mn-cs"/>
              </a:rPr>
              <a:t> shared specifically low-income communities and communities of color impacted disproportionately</a:t>
            </a:r>
            <a:endParaRPr lang="en-US" sz="2400" dirty="0"/>
          </a:p>
        </p:txBody>
      </p:sp>
      <p:sp>
        <p:nvSpPr>
          <p:cNvPr id="16" name="Rectangle 15">
            <a:extLst>
              <a:ext uri="{FF2B5EF4-FFF2-40B4-BE49-F238E27FC236}">
                <a16:creationId xmlns:a16="http://schemas.microsoft.com/office/drawing/2014/main" id="{B3EC4295-DFF6-42B8-9606-D6DB9B7F8631}"/>
              </a:ext>
            </a:extLst>
          </p:cNvPr>
          <p:cNvSpPr/>
          <p:nvPr/>
        </p:nvSpPr>
        <p:spPr>
          <a:xfrm>
            <a:off x="423815" y="5344020"/>
            <a:ext cx="5176991" cy="1384995"/>
          </a:xfrm>
          <a:prstGeom prst="rect">
            <a:avLst/>
          </a:prstGeom>
          <a:solidFill>
            <a:schemeClr val="accent6">
              <a:lumMod val="75000"/>
            </a:schemeClr>
          </a:solidFill>
        </p:spPr>
        <p:txBody>
          <a:bodyPr wrap="square">
            <a:spAutoFit/>
          </a:bodyPr>
          <a:lstStyle/>
          <a:p>
            <a:pPr algn="ctr"/>
            <a:r>
              <a:rPr lang="en-US" sz="2800" dirty="0">
                <a:solidFill>
                  <a:schemeClr val="bg1"/>
                </a:solidFill>
              </a:rPr>
              <a:t>Transportation sector is one of the biggest contributors to air pollution.</a:t>
            </a:r>
          </a:p>
        </p:txBody>
      </p:sp>
      <p:sp>
        <p:nvSpPr>
          <p:cNvPr id="10" name="Rectangle 9">
            <a:extLst>
              <a:ext uri="{FF2B5EF4-FFF2-40B4-BE49-F238E27FC236}">
                <a16:creationId xmlns:a16="http://schemas.microsoft.com/office/drawing/2014/main" id="{7B1F8D0C-1F8B-449E-8560-3B1BF6C407EF}"/>
              </a:ext>
            </a:extLst>
          </p:cNvPr>
          <p:cNvSpPr/>
          <p:nvPr/>
        </p:nvSpPr>
        <p:spPr>
          <a:xfrm>
            <a:off x="295583" y="951720"/>
            <a:ext cx="9821459" cy="523220"/>
          </a:xfrm>
          <a:prstGeom prst="rect">
            <a:avLst/>
          </a:prstGeom>
        </p:spPr>
        <p:txBody>
          <a:bodyPr wrap="square">
            <a:spAutoFit/>
          </a:bodyPr>
          <a:lstStyle/>
          <a:p>
            <a:pPr algn="ctr"/>
            <a:r>
              <a:rPr lang="en-US" sz="2800" dirty="0"/>
              <a:t>In the U.S., 5.1 million children and 20 million adults have asthma. </a:t>
            </a:r>
          </a:p>
        </p:txBody>
      </p:sp>
    </p:spTree>
    <p:extLst>
      <p:ext uri="{BB962C8B-B14F-4D97-AF65-F5344CB8AC3E}">
        <p14:creationId xmlns:p14="http://schemas.microsoft.com/office/powerpoint/2010/main" val="1901956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0380E132-1037-613A-AC89-EBF00580B4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3968" y="686963"/>
            <a:ext cx="8746067" cy="6042188"/>
          </a:xfrm>
          <a:prstGeom prst="rect">
            <a:avLst/>
          </a:prstGeom>
        </p:spPr>
      </p:pic>
      <p:sp>
        <p:nvSpPr>
          <p:cNvPr id="3" name="Title 2">
            <a:extLst>
              <a:ext uri="{FF2B5EF4-FFF2-40B4-BE49-F238E27FC236}">
                <a16:creationId xmlns:a16="http://schemas.microsoft.com/office/drawing/2014/main" id="{41643A56-97B3-27A1-7EC9-E7F6B37A1178}"/>
              </a:ext>
            </a:extLst>
          </p:cNvPr>
          <p:cNvSpPr>
            <a:spLocks noGrp="1"/>
          </p:cNvSpPr>
          <p:nvPr>
            <p:ph type="title"/>
          </p:nvPr>
        </p:nvSpPr>
        <p:spPr>
          <a:xfrm>
            <a:off x="2163763" y="0"/>
            <a:ext cx="9819774" cy="769776"/>
          </a:xfrm>
        </p:spPr>
        <p:txBody>
          <a:bodyPr>
            <a:normAutofit/>
          </a:bodyPr>
          <a:lstStyle/>
          <a:p>
            <a:r>
              <a:rPr lang="en-US" sz="4000" dirty="0"/>
              <a:t>Changes in PM2.5 Concentrations</a:t>
            </a:r>
          </a:p>
        </p:txBody>
      </p:sp>
      <p:sp>
        <p:nvSpPr>
          <p:cNvPr id="12" name="Text Placeholder 11">
            <a:extLst>
              <a:ext uri="{FF2B5EF4-FFF2-40B4-BE49-F238E27FC236}">
                <a16:creationId xmlns:a16="http://schemas.microsoft.com/office/drawing/2014/main" id="{AE0B968B-7BE8-9BC2-FF63-5D13069E12A4}"/>
              </a:ext>
            </a:extLst>
          </p:cNvPr>
          <p:cNvSpPr>
            <a:spLocks noGrp="1"/>
          </p:cNvSpPr>
          <p:nvPr>
            <p:ph type="body" sz="half" idx="2"/>
          </p:nvPr>
        </p:nvSpPr>
        <p:spPr>
          <a:xfrm>
            <a:off x="410623" y="1183998"/>
            <a:ext cx="5782359" cy="2660638"/>
          </a:xfrm>
          <a:solidFill>
            <a:schemeClr val="accent6">
              <a:lumMod val="60000"/>
              <a:lumOff val="40000"/>
            </a:schemeClr>
          </a:solidFill>
        </p:spPr>
        <p:txBody>
          <a:bodyPr>
            <a:noAutofit/>
          </a:bodyPr>
          <a:lstStyle/>
          <a:p>
            <a:pPr>
              <a:lnSpc>
                <a:spcPct val="100000"/>
              </a:lnSpc>
              <a:spcBef>
                <a:spcPts val="600"/>
              </a:spcBef>
            </a:pPr>
            <a:r>
              <a:rPr lang="en-US" sz="2400" dirty="0"/>
              <a:t>Showing resulting concentration changes from SST 2015 to SST 2030 resulting from NOx emission changes by borough by source category</a:t>
            </a:r>
          </a:p>
          <a:p>
            <a:r>
              <a:rPr lang="en-US" sz="2400" dirty="0"/>
              <a:t>Observed increase in PM2.5 concentrations in some parts of the city due to changes in emissions from 2015 to 2030 in SST scenario</a:t>
            </a:r>
          </a:p>
        </p:txBody>
      </p:sp>
    </p:spTree>
    <p:extLst>
      <p:ext uri="{BB962C8B-B14F-4D97-AF65-F5344CB8AC3E}">
        <p14:creationId xmlns:p14="http://schemas.microsoft.com/office/powerpoint/2010/main" val="1027038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643A56-97B3-27A1-7EC9-E7F6B37A1178}"/>
              </a:ext>
            </a:extLst>
          </p:cNvPr>
          <p:cNvSpPr>
            <a:spLocks noGrp="1"/>
          </p:cNvSpPr>
          <p:nvPr>
            <p:ph type="title"/>
          </p:nvPr>
        </p:nvSpPr>
        <p:spPr>
          <a:xfrm>
            <a:off x="2262617" y="148823"/>
            <a:ext cx="9819774" cy="769776"/>
          </a:xfrm>
        </p:spPr>
        <p:txBody>
          <a:bodyPr>
            <a:normAutofit/>
          </a:bodyPr>
          <a:lstStyle/>
          <a:p>
            <a:r>
              <a:rPr lang="en-US" sz="4000" dirty="0"/>
              <a:t>Changes in PM2.5 Concentration</a:t>
            </a:r>
          </a:p>
        </p:txBody>
      </p:sp>
      <p:pic>
        <p:nvPicPr>
          <p:cNvPr id="5" name="Content Placeholder 4" descr="Map&#10;&#10;Description automatically generated">
            <a:extLst>
              <a:ext uri="{FF2B5EF4-FFF2-40B4-BE49-F238E27FC236}">
                <a16:creationId xmlns:a16="http://schemas.microsoft.com/office/drawing/2014/main" id="{82216AD3-649B-29D4-4EE4-1449310E91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27564" y="918599"/>
            <a:ext cx="8378627" cy="5790578"/>
          </a:xfrm>
        </p:spPr>
      </p:pic>
      <p:sp>
        <p:nvSpPr>
          <p:cNvPr id="13" name="Text Placeholder 11">
            <a:extLst>
              <a:ext uri="{FF2B5EF4-FFF2-40B4-BE49-F238E27FC236}">
                <a16:creationId xmlns:a16="http://schemas.microsoft.com/office/drawing/2014/main" id="{6F01E4AF-E2FC-2B09-4AEF-7DDDCFB7E655}"/>
              </a:ext>
            </a:extLst>
          </p:cNvPr>
          <p:cNvSpPr txBox="1">
            <a:spLocks/>
          </p:cNvSpPr>
          <p:nvPr/>
        </p:nvSpPr>
        <p:spPr>
          <a:xfrm>
            <a:off x="437179" y="1381724"/>
            <a:ext cx="5984403" cy="3398094"/>
          </a:xfrm>
          <a:prstGeom prst="rect">
            <a:avLst/>
          </a:prstGeom>
          <a:solidFill>
            <a:schemeClr val="accent6">
              <a:lumMod val="60000"/>
              <a:lumOff val="40000"/>
            </a:schemeClr>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600"/>
              </a:spcBef>
            </a:pPr>
            <a:r>
              <a:rPr lang="en-US" sz="2400" dirty="0"/>
              <a:t>Showing PM2.5 concentration change from SST2015 to REV2030 scenario resulting from NOx emission changes by borough by source category</a:t>
            </a:r>
          </a:p>
          <a:p>
            <a:r>
              <a:rPr lang="en-US" sz="2400" dirty="0"/>
              <a:t>REV scenario shows increased electrification and fuel efficiency in later model years</a:t>
            </a:r>
          </a:p>
          <a:p>
            <a:r>
              <a:rPr lang="en-US" sz="2400" dirty="0"/>
              <a:t>This yields decrease in air pollutants resulting in decreased PM2.5 concentrations in nearly all parts of the city.</a:t>
            </a:r>
          </a:p>
        </p:txBody>
      </p:sp>
    </p:spTree>
    <p:extLst>
      <p:ext uri="{BB962C8B-B14F-4D97-AF65-F5344CB8AC3E}">
        <p14:creationId xmlns:p14="http://schemas.microsoft.com/office/powerpoint/2010/main" val="2143199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p&#10;&#10;Description automatically generated">
            <a:extLst>
              <a:ext uri="{FF2B5EF4-FFF2-40B4-BE49-F238E27FC236}">
                <a16:creationId xmlns:a16="http://schemas.microsoft.com/office/drawing/2014/main" id="{37161E6C-C302-734F-9BA3-1852FD809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2540" y="674409"/>
            <a:ext cx="8564815" cy="5899386"/>
          </a:xfrm>
          <a:prstGeom prst="rect">
            <a:avLst/>
          </a:prstGeom>
        </p:spPr>
      </p:pic>
      <p:sp>
        <p:nvSpPr>
          <p:cNvPr id="3" name="Title 2">
            <a:extLst>
              <a:ext uri="{FF2B5EF4-FFF2-40B4-BE49-F238E27FC236}">
                <a16:creationId xmlns:a16="http://schemas.microsoft.com/office/drawing/2014/main" id="{41643A56-97B3-27A1-7EC9-E7F6B37A1178}"/>
              </a:ext>
            </a:extLst>
          </p:cNvPr>
          <p:cNvSpPr>
            <a:spLocks noGrp="1"/>
          </p:cNvSpPr>
          <p:nvPr>
            <p:ph type="title"/>
          </p:nvPr>
        </p:nvSpPr>
        <p:spPr>
          <a:xfrm>
            <a:off x="476205" y="1143000"/>
            <a:ext cx="5852670" cy="2820711"/>
          </a:xfrm>
          <a:solidFill>
            <a:schemeClr val="accent6">
              <a:lumMod val="60000"/>
              <a:lumOff val="40000"/>
            </a:schemeClr>
          </a:solidFill>
        </p:spPr>
        <p:txBody>
          <a:bodyPr>
            <a:normAutofit fontScale="90000"/>
          </a:bodyPr>
          <a:lstStyle/>
          <a:p>
            <a:pPr>
              <a:lnSpc>
                <a:spcPct val="100000"/>
              </a:lnSpc>
              <a:spcBef>
                <a:spcPts val="600"/>
              </a:spcBef>
            </a:pPr>
            <a:r>
              <a:rPr lang="en-US" b="0" dirty="0">
                <a:solidFill>
                  <a:schemeClr val="tx1"/>
                </a:solidFill>
              </a:rPr>
              <a:t>Business as usual – SST scenario continues to result in health impacts (negative) in some parts of the city </a:t>
            </a:r>
            <a:br>
              <a:rPr lang="en-US" b="0" dirty="0">
                <a:solidFill>
                  <a:schemeClr val="tx1"/>
                </a:solidFill>
              </a:rPr>
            </a:br>
            <a:r>
              <a:rPr lang="en-US" b="0" dirty="0">
                <a:solidFill>
                  <a:schemeClr val="tx1"/>
                </a:solidFill>
              </a:rPr>
              <a:t>SST does not include any CO2 policy, although the model captures standard turnover of technologies, older equipment results in increase in concentrations.</a:t>
            </a:r>
          </a:p>
        </p:txBody>
      </p:sp>
    </p:spTree>
    <p:extLst>
      <p:ext uri="{BB962C8B-B14F-4D97-AF65-F5344CB8AC3E}">
        <p14:creationId xmlns:p14="http://schemas.microsoft.com/office/powerpoint/2010/main" val="1038715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21D91191-EC59-5E91-1BF8-0E296EE04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2754" y="444843"/>
            <a:ext cx="9100674" cy="6284172"/>
          </a:xfrm>
          <a:prstGeom prst="rect">
            <a:avLst/>
          </a:prstGeom>
        </p:spPr>
      </p:pic>
      <p:sp>
        <p:nvSpPr>
          <p:cNvPr id="2" name="Title 2">
            <a:extLst>
              <a:ext uri="{FF2B5EF4-FFF2-40B4-BE49-F238E27FC236}">
                <a16:creationId xmlns:a16="http://schemas.microsoft.com/office/drawing/2014/main" id="{7DB4C40B-BFEA-1FA8-E077-99050516F4F2}"/>
              </a:ext>
            </a:extLst>
          </p:cNvPr>
          <p:cNvSpPr txBox="1">
            <a:spLocks/>
          </p:cNvSpPr>
          <p:nvPr/>
        </p:nvSpPr>
        <p:spPr>
          <a:xfrm>
            <a:off x="243330" y="973475"/>
            <a:ext cx="5852670" cy="2185362"/>
          </a:xfrm>
          <a:prstGeom prst="rect">
            <a:avLst/>
          </a:prstGeom>
          <a:solidFill>
            <a:schemeClr val="accent6">
              <a:lumMod val="60000"/>
              <a:lumOff val="4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lang="en-US" sz="2800" b="1" kern="1200" dirty="0">
                <a:solidFill>
                  <a:srgbClr val="124A29"/>
                </a:solidFill>
                <a:latin typeface="+mn-lt"/>
                <a:ea typeface="+mj-ea"/>
                <a:cs typeface="Arial" panose="020B0604020202020204" pitchFamily="34" charset="0"/>
              </a:defRPr>
            </a:lvl1pPr>
          </a:lstStyle>
          <a:p>
            <a:pPr>
              <a:lnSpc>
                <a:spcPct val="100000"/>
              </a:lnSpc>
              <a:spcBef>
                <a:spcPts val="600"/>
              </a:spcBef>
            </a:pPr>
            <a:r>
              <a:rPr lang="en-US" b="0" dirty="0">
                <a:solidFill>
                  <a:schemeClr val="tx1"/>
                </a:solidFill>
              </a:rPr>
              <a:t>REV Scenario results in all net health benefits across the city due to electrification of fleets and turnover to more efficient vehicles</a:t>
            </a:r>
          </a:p>
        </p:txBody>
      </p:sp>
    </p:spTree>
    <p:extLst>
      <p:ext uri="{BB962C8B-B14F-4D97-AF65-F5344CB8AC3E}">
        <p14:creationId xmlns:p14="http://schemas.microsoft.com/office/powerpoint/2010/main" val="854501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5C72AEFA-23F6-A57E-A1BC-9BF0CAAD784B}"/>
              </a:ext>
            </a:extLst>
          </p:cNvPr>
          <p:cNvSpPr>
            <a:spLocks noGrp="1"/>
          </p:cNvSpPr>
          <p:nvPr>
            <p:ph type="title"/>
          </p:nvPr>
        </p:nvSpPr>
        <p:spPr>
          <a:xfrm>
            <a:off x="630936" y="457200"/>
            <a:ext cx="4343400" cy="1929384"/>
          </a:xfrm>
        </p:spPr>
        <p:txBody>
          <a:bodyPr vert="horz" lIns="91440" tIns="45720" rIns="91440" bIns="45720" rtlCol="0" anchor="ctr">
            <a:normAutofit fontScale="90000"/>
          </a:bodyPr>
          <a:lstStyle/>
          <a:p>
            <a:r>
              <a:rPr lang="en-US" sz="4400" dirty="0">
                <a:solidFill>
                  <a:schemeClr val="accent6">
                    <a:lumMod val="50000"/>
                  </a:schemeClr>
                </a:solidFill>
                <a:cs typeface="+mj-cs"/>
              </a:rPr>
              <a:t>Preliminary Health Benefits and Future Directions</a:t>
            </a:r>
          </a:p>
        </p:txBody>
      </p:sp>
      <p:sp>
        <p:nvSpPr>
          <p:cNvPr id="14"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714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C83D2777-AFD1-E83E-36D8-048B34A658ED}"/>
              </a:ext>
            </a:extLst>
          </p:cNvPr>
          <p:cNvSpPr>
            <a:spLocks noGrp="1"/>
          </p:cNvSpPr>
          <p:nvPr>
            <p:ph idx="1"/>
          </p:nvPr>
        </p:nvSpPr>
        <p:spPr>
          <a:xfrm>
            <a:off x="8009370" y="3419166"/>
            <a:ext cx="4114673" cy="3044675"/>
          </a:xfrm>
        </p:spPr>
        <p:txBody>
          <a:bodyPr vert="horz" lIns="91440" tIns="45720" rIns="91440" bIns="45720" rtlCol="0" anchor="ctr">
            <a:noAutofit/>
          </a:bodyPr>
          <a:lstStyle/>
          <a:p>
            <a:pPr>
              <a:lnSpc>
                <a:spcPct val="100000"/>
              </a:lnSpc>
              <a:spcBef>
                <a:spcPts val="0"/>
              </a:spcBef>
            </a:pPr>
            <a:r>
              <a:rPr lang="en-US" sz="2000" dirty="0">
                <a:effectLst/>
                <a:cs typeface="+mn-cs"/>
              </a:rPr>
              <a:t>Apply the same procedure used for NOX emissions to calculate percent changes for SO2 and PM10. </a:t>
            </a:r>
          </a:p>
          <a:p>
            <a:pPr>
              <a:lnSpc>
                <a:spcPct val="100000"/>
              </a:lnSpc>
              <a:spcBef>
                <a:spcPts val="0"/>
              </a:spcBef>
            </a:pPr>
            <a:r>
              <a:rPr lang="en-US" sz="2000" dirty="0">
                <a:effectLst/>
                <a:cs typeface="+mn-cs"/>
              </a:rPr>
              <a:t>Use the PM10 percent change values to adjust PM2.5 emissions in ZAPPA. </a:t>
            </a:r>
          </a:p>
          <a:p>
            <a:pPr>
              <a:lnSpc>
                <a:spcPct val="100000"/>
              </a:lnSpc>
              <a:spcBef>
                <a:spcPts val="0"/>
              </a:spcBef>
            </a:pPr>
            <a:r>
              <a:rPr lang="en-US" sz="2000" dirty="0">
                <a:effectLst/>
                <a:cs typeface="+mn-cs"/>
              </a:rPr>
              <a:t>Apply changes to all three pollutants in a single ZAPPA run.</a:t>
            </a:r>
          </a:p>
          <a:p>
            <a:pPr>
              <a:lnSpc>
                <a:spcPct val="100000"/>
              </a:lnSpc>
              <a:spcBef>
                <a:spcPts val="0"/>
              </a:spcBef>
            </a:pPr>
            <a:r>
              <a:rPr lang="en-US" sz="2000" dirty="0">
                <a:cs typeface="+mn-cs"/>
              </a:rPr>
              <a:t>Conduct ZAPPA run for DEP scenario</a:t>
            </a:r>
          </a:p>
        </p:txBody>
      </p:sp>
      <p:graphicFrame>
        <p:nvGraphicFramePr>
          <p:cNvPr id="6" name="Table 5">
            <a:extLst>
              <a:ext uri="{FF2B5EF4-FFF2-40B4-BE49-F238E27FC236}">
                <a16:creationId xmlns:a16="http://schemas.microsoft.com/office/drawing/2014/main" id="{7710E546-9F69-CE90-3986-9B92C17E5946}"/>
              </a:ext>
            </a:extLst>
          </p:cNvPr>
          <p:cNvGraphicFramePr>
            <a:graphicFrameLocks noGrp="1"/>
          </p:cNvGraphicFramePr>
          <p:nvPr>
            <p:extLst>
              <p:ext uri="{D42A27DB-BD31-4B8C-83A1-F6EECF244321}">
                <p14:modId xmlns:p14="http://schemas.microsoft.com/office/powerpoint/2010/main" val="3485501509"/>
              </p:ext>
            </p:extLst>
          </p:nvPr>
        </p:nvGraphicFramePr>
        <p:xfrm>
          <a:off x="67955" y="3347108"/>
          <a:ext cx="7941415" cy="3022800"/>
        </p:xfrm>
        <a:graphic>
          <a:graphicData uri="http://schemas.openxmlformats.org/drawingml/2006/table">
            <a:tbl>
              <a:tblPr>
                <a:tableStyleId>{5C22544A-7EE6-4342-B048-85BDC9FD1C3A}</a:tableStyleId>
              </a:tblPr>
              <a:tblGrid>
                <a:gridCol w="894572">
                  <a:extLst>
                    <a:ext uri="{9D8B030D-6E8A-4147-A177-3AD203B41FA5}">
                      <a16:colId xmlns:a16="http://schemas.microsoft.com/office/drawing/2014/main" val="2850619435"/>
                    </a:ext>
                  </a:extLst>
                </a:gridCol>
                <a:gridCol w="603304">
                  <a:extLst>
                    <a:ext uri="{9D8B030D-6E8A-4147-A177-3AD203B41FA5}">
                      <a16:colId xmlns:a16="http://schemas.microsoft.com/office/drawing/2014/main" val="440529268"/>
                    </a:ext>
                  </a:extLst>
                </a:gridCol>
                <a:gridCol w="1002702">
                  <a:extLst>
                    <a:ext uri="{9D8B030D-6E8A-4147-A177-3AD203B41FA5}">
                      <a16:colId xmlns:a16="http://schemas.microsoft.com/office/drawing/2014/main" val="1214589"/>
                    </a:ext>
                  </a:extLst>
                </a:gridCol>
                <a:gridCol w="1196143">
                  <a:extLst>
                    <a:ext uri="{9D8B030D-6E8A-4147-A177-3AD203B41FA5}">
                      <a16:colId xmlns:a16="http://schemas.microsoft.com/office/drawing/2014/main" val="2200244622"/>
                    </a:ext>
                  </a:extLst>
                </a:gridCol>
                <a:gridCol w="995385">
                  <a:extLst>
                    <a:ext uri="{9D8B030D-6E8A-4147-A177-3AD203B41FA5}">
                      <a16:colId xmlns:a16="http://schemas.microsoft.com/office/drawing/2014/main" val="1821889338"/>
                    </a:ext>
                  </a:extLst>
                </a:gridCol>
                <a:gridCol w="1135432">
                  <a:extLst>
                    <a:ext uri="{9D8B030D-6E8A-4147-A177-3AD203B41FA5}">
                      <a16:colId xmlns:a16="http://schemas.microsoft.com/office/drawing/2014/main" val="2131409795"/>
                    </a:ext>
                  </a:extLst>
                </a:gridCol>
                <a:gridCol w="1091922">
                  <a:extLst>
                    <a:ext uri="{9D8B030D-6E8A-4147-A177-3AD203B41FA5}">
                      <a16:colId xmlns:a16="http://schemas.microsoft.com/office/drawing/2014/main" val="3370598667"/>
                    </a:ext>
                  </a:extLst>
                </a:gridCol>
                <a:gridCol w="1021955">
                  <a:extLst>
                    <a:ext uri="{9D8B030D-6E8A-4147-A177-3AD203B41FA5}">
                      <a16:colId xmlns:a16="http://schemas.microsoft.com/office/drawing/2014/main" val="1963943380"/>
                    </a:ext>
                  </a:extLst>
                </a:gridCol>
              </a:tblGrid>
              <a:tr h="318745">
                <a:tc gridSpan="2">
                  <a:txBody>
                    <a:bodyPr/>
                    <a:lstStyle/>
                    <a:p>
                      <a:pPr marL="0" marR="0">
                        <a:spcBef>
                          <a:spcPts val="0"/>
                        </a:spcBef>
                        <a:spcAft>
                          <a:spcPts val="0"/>
                        </a:spcAft>
                      </a:pPr>
                      <a:r>
                        <a:rPr lang="en-US" sz="1600" b="1" dirty="0">
                          <a:effectLst/>
                          <a:latin typeface="+mn-lt"/>
                        </a:rPr>
                        <a:t> </a:t>
                      </a:r>
                      <a:endParaRPr lang="en-US" sz="1600" b="1"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tc>
                <a:tc hMerge="1">
                  <a:txBody>
                    <a:bodyPr/>
                    <a:lstStyle/>
                    <a:p>
                      <a:endParaRPr lang="en-US"/>
                    </a:p>
                  </a:txBody>
                  <a:tcPr/>
                </a:tc>
                <a:tc gridSpan="3">
                  <a:txBody>
                    <a:bodyPr/>
                    <a:lstStyle/>
                    <a:p>
                      <a:pPr marL="0" marR="0" algn="ctr">
                        <a:spcBef>
                          <a:spcPts val="0"/>
                        </a:spcBef>
                        <a:spcAft>
                          <a:spcPts val="0"/>
                        </a:spcAft>
                      </a:pPr>
                      <a:r>
                        <a:rPr lang="en-US" sz="1800" b="1" dirty="0">
                          <a:effectLst/>
                          <a:latin typeface="+mn-lt"/>
                        </a:rPr>
                        <a:t>Citywide</a:t>
                      </a:r>
                      <a:endParaRPr lang="en-US" sz="1800" b="1"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0"/>
                        </a:spcAft>
                      </a:pPr>
                      <a:r>
                        <a:rPr lang="en-US" sz="1800" b="1" dirty="0">
                          <a:effectLst/>
                          <a:latin typeface="+mn-lt"/>
                        </a:rPr>
                        <a:t>Borough Specific</a:t>
                      </a:r>
                      <a:endParaRPr lang="en-US" sz="1800" b="1"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solidFill>
                      <a:schemeClr val="accent6">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51109572"/>
                  </a:ext>
                </a:extLst>
              </a:tr>
              <a:tr h="506647">
                <a:tc gridSpan="2">
                  <a:txBody>
                    <a:bodyPr/>
                    <a:lstStyle/>
                    <a:p>
                      <a:pPr marL="0" marR="0">
                        <a:spcBef>
                          <a:spcPts val="0"/>
                        </a:spcBef>
                        <a:spcAft>
                          <a:spcPts val="0"/>
                        </a:spcAft>
                      </a:pPr>
                      <a:r>
                        <a:rPr lang="en-US" sz="1600" b="1" dirty="0">
                          <a:effectLst/>
                          <a:latin typeface="+mn-lt"/>
                        </a:rPr>
                        <a:t> </a:t>
                      </a:r>
                      <a:endParaRPr lang="en-US" sz="1600" b="1"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tc>
                <a:tc hMerge="1">
                  <a:txBody>
                    <a:bodyPr/>
                    <a:lstStyle/>
                    <a:p>
                      <a:endParaRPr lang="en-US"/>
                    </a:p>
                  </a:txBody>
                  <a:tcPr/>
                </a:tc>
                <a:tc>
                  <a:txBody>
                    <a:bodyPr/>
                    <a:lstStyle/>
                    <a:p>
                      <a:pPr marL="0" marR="0" algn="ctr">
                        <a:spcBef>
                          <a:spcPts val="0"/>
                        </a:spcBef>
                        <a:spcAft>
                          <a:spcPts val="0"/>
                        </a:spcAft>
                      </a:pPr>
                      <a:r>
                        <a:rPr lang="en-US" sz="1800" b="1" dirty="0">
                          <a:effectLst/>
                          <a:latin typeface="+mn-lt"/>
                        </a:rPr>
                        <a:t>SST '15 to SST '30</a:t>
                      </a:r>
                      <a:endParaRPr lang="en-US" sz="1800" b="1"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tc>
                <a:tc>
                  <a:txBody>
                    <a:bodyPr/>
                    <a:lstStyle/>
                    <a:p>
                      <a:pPr marL="0" marR="0" algn="ctr">
                        <a:spcBef>
                          <a:spcPts val="0"/>
                        </a:spcBef>
                        <a:spcAft>
                          <a:spcPts val="0"/>
                        </a:spcAft>
                      </a:pPr>
                      <a:r>
                        <a:rPr lang="en-US" sz="1800" b="1" dirty="0">
                          <a:effectLst/>
                          <a:latin typeface="+mn-lt"/>
                        </a:rPr>
                        <a:t>SST '15 to REV '30</a:t>
                      </a:r>
                      <a:endParaRPr lang="en-US" sz="1800" b="1"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tc>
                <a:tc>
                  <a:txBody>
                    <a:bodyPr/>
                    <a:lstStyle/>
                    <a:p>
                      <a:pPr marL="0" marR="0" algn="ctr">
                        <a:spcBef>
                          <a:spcPts val="0"/>
                        </a:spcBef>
                        <a:spcAft>
                          <a:spcPts val="0"/>
                        </a:spcAft>
                      </a:pPr>
                      <a:r>
                        <a:rPr lang="en-US" sz="1800" b="1">
                          <a:effectLst/>
                          <a:latin typeface="+mn-lt"/>
                        </a:rPr>
                        <a:t>SST '30 to REV '30</a:t>
                      </a:r>
                      <a:endParaRPr lang="en-US" sz="1800" b="1">
                        <a:solidFill>
                          <a:srgbClr val="00000A"/>
                        </a:solidFill>
                        <a:effectLst/>
                        <a:latin typeface="+mn-lt"/>
                        <a:ea typeface="Arial" panose="020B0604020202020204" pitchFamily="34" charset="0"/>
                        <a:cs typeface="Arial" panose="020B0604020202020204" pitchFamily="34" charset="0"/>
                      </a:endParaRPr>
                    </a:p>
                  </a:txBody>
                  <a:tcPr marL="35346" marR="36000" marT="36000" marB="36000"/>
                </a:tc>
                <a:tc>
                  <a:txBody>
                    <a:bodyPr/>
                    <a:lstStyle/>
                    <a:p>
                      <a:pPr marL="0" marR="0" algn="ctr">
                        <a:spcBef>
                          <a:spcPts val="0"/>
                        </a:spcBef>
                        <a:spcAft>
                          <a:spcPts val="0"/>
                        </a:spcAft>
                      </a:pPr>
                      <a:r>
                        <a:rPr lang="en-US" sz="1800" b="1" dirty="0">
                          <a:effectLst/>
                          <a:latin typeface="+mn-lt"/>
                        </a:rPr>
                        <a:t>SST '15 to SST '30</a:t>
                      </a:r>
                      <a:endParaRPr lang="en-US" sz="1800" b="1"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solidFill>
                      <a:schemeClr val="accent6">
                        <a:lumMod val="40000"/>
                        <a:lumOff val="60000"/>
                      </a:schemeClr>
                    </a:solidFill>
                  </a:tcPr>
                </a:tc>
                <a:tc>
                  <a:txBody>
                    <a:bodyPr/>
                    <a:lstStyle/>
                    <a:p>
                      <a:pPr marL="0" marR="0" algn="ctr">
                        <a:spcBef>
                          <a:spcPts val="0"/>
                        </a:spcBef>
                        <a:spcAft>
                          <a:spcPts val="0"/>
                        </a:spcAft>
                      </a:pPr>
                      <a:r>
                        <a:rPr lang="en-US" sz="1800" b="1" dirty="0">
                          <a:effectLst/>
                          <a:latin typeface="+mn-lt"/>
                        </a:rPr>
                        <a:t>SST '15 to REV '30</a:t>
                      </a:r>
                      <a:endParaRPr lang="en-US" sz="1800" b="1"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solidFill>
                      <a:schemeClr val="accent6">
                        <a:lumMod val="40000"/>
                        <a:lumOff val="60000"/>
                      </a:schemeClr>
                    </a:solidFill>
                  </a:tcPr>
                </a:tc>
                <a:tc>
                  <a:txBody>
                    <a:bodyPr/>
                    <a:lstStyle/>
                    <a:p>
                      <a:pPr marL="0" marR="0" algn="ctr">
                        <a:spcBef>
                          <a:spcPts val="0"/>
                        </a:spcBef>
                        <a:spcAft>
                          <a:spcPts val="0"/>
                        </a:spcAft>
                      </a:pPr>
                      <a:r>
                        <a:rPr lang="en-US" sz="1800" b="1" dirty="0">
                          <a:effectLst/>
                          <a:latin typeface="+mn-lt"/>
                        </a:rPr>
                        <a:t>SST '30 to REV '30</a:t>
                      </a:r>
                      <a:endParaRPr lang="en-US" sz="1800" b="1"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solidFill>
                      <a:schemeClr val="accent6">
                        <a:lumMod val="40000"/>
                        <a:lumOff val="60000"/>
                      </a:schemeClr>
                    </a:solidFill>
                  </a:tcPr>
                </a:tc>
                <a:extLst>
                  <a:ext uri="{0D108BD9-81ED-4DB2-BD59-A6C34878D82A}">
                    <a16:rowId xmlns:a16="http://schemas.microsoft.com/office/drawing/2014/main" val="1336540649"/>
                  </a:ext>
                </a:extLst>
              </a:tr>
              <a:tr h="550941">
                <a:tc gridSpan="2">
                  <a:txBody>
                    <a:bodyPr/>
                    <a:lstStyle/>
                    <a:p>
                      <a:pPr marL="0" marR="0">
                        <a:spcBef>
                          <a:spcPts val="0"/>
                        </a:spcBef>
                        <a:spcAft>
                          <a:spcPts val="0"/>
                        </a:spcAft>
                      </a:pPr>
                      <a:r>
                        <a:rPr lang="en-US" sz="1600" b="1" dirty="0">
                          <a:effectLst/>
                          <a:latin typeface="+mn-lt"/>
                        </a:rPr>
                        <a:t>Avg. </a:t>
                      </a:r>
                      <a:r>
                        <a:rPr lang="el-GR" sz="1600" b="1" dirty="0">
                          <a:effectLst/>
                          <a:latin typeface="+mn-lt"/>
                        </a:rPr>
                        <a:t>Δ</a:t>
                      </a:r>
                      <a:r>
                        <a:rPr lang="en-US" sz="1600" b="1" dirty="0">
                          <a:effectLst/>
                          <a:latin typeface="+mn-lt"/>
                        </a:rPr>
                        <a:t> PM2.5 ug/m</a:t>
                      </a:r>
                      <a:r>
                        <a:rPr lang="en-US" sz="1600" b="1" baseline="30000" dirty="0">
                          <a:effectLst/>
                          <a:latin typeface="+mn-lt"/>
                        </a:rPr>
                        <a:t>3</a:t>
                      </a:r>
                      <a:endParaRPr lang="en-US" sz="1600" b="1"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tc>
                <a:tc hMerge="1">
                  <a:txBody>
                    <a:bodyPr/>
                    <a:lstStyle/>
                    <a:p>
                      <a:endParaRPr lang="en-US"/>
                    </a:p>
                  </a:txBody>
                  <a:tcPr/>
                </a:tc>
                <a:tc>
                  <a:txBody>
                    <a:bodyPr/>
                    <a:lstStyle/>
                    <a:p>
                      <a:pPr marL="0" marR="0" algn="r">
                        <a:spcBef>
                          <a:spcPts val="0"/>
                        </a:spcBef>
                        <a:spcAft>
                          <a:spcPts val="0"/>
                        </a:spcAft>
                      </a:pPr>
                      <a:r>
                        <a:rPr lang="en-US" sz="1800" dirty="0">
                          <a:effectLst/>
                          <a:latin typeface="+mn-lt"/>
                        </a:rPr>
                        <a:t>-0.28</a:t>
                      </a:r>
                      <a:endParaRPr lang="en-US" sz="1800"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tc>
                <a:tc>
                  <a:txBody>
                    <a:bodyPr/>
                    <a:lstStyle/>
                    <a:p>
                      <a:pPr marL="0" marR="0" algn="r">
                        <a:spcBef>
                          <a:spcPts val="0"/>
                        </a:spcBef>
                        <a:spcAft>
                          <a:spcPts val="0"/>
                        </a:spcAft>
                      </a:pPr>
                      <a:r>
                        <a:rPr lang="en-US" sz="1800" dirty="0">
                          <a:effectLst/>
                          <a:latin typeface="+mn-lt"/>
                        </a:rPr>
                        <a:t>-0.37</a:t>
                      </a:r>
                      <a:endParaRPr lang="en-US" sz="1800"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tc>
                <a:tc>
                  <a:txBody>
                    <a:bodyPr/>
                    <a:lstStyle/>
                    <a:p>
                      <a:pPr marL="0" marR="0" algn="r">
                        <a:spcBef>
                          <a:spcPts val="0"/>
                        </a:spcBef>
                        <a:spcAft>
                          <a:spcPts val="0"/>
                        </a:spcAft>
                      </a:pPr>
                      <a:r>
                        <a:rPr lang="en-US" sz="1800" dirty="0">
                          <a:effectLst/>
                          <a:latin typeface="+mn-lt"/>
                        </a:rPr>
                        <a:t>-0.09</a:t>
                      </a:r>
                      <a:endParaRPr lang="en-US" sz="1800"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tc>
                <a:tc>
                  <a:txBody>
                    <a:bodyPr/>
                    <a:lstStyle/>
                    <a:p>
                      <a:pPr marL="0" marR="0" algn="r">
                        <a:spcBef>
                          <a:spcPts val="0"/>
                        </a:spcBef>
                        <a:spcAft>
                          <a:spcPts val="0"/>
                        </a:spcAft>
                      </a:pPr>
                      <a:r>
                        <a:rPr lang="en-US" sz="1800" dirty="0">
                          <a:effectLst/>
                          <a:latin typeface="+mn-lt"/>
                        </a:rPr>
                        <a:t>-0.30</a:t>
                      </a:r>
                      <a:endParaRPr lang="en-US" sz="1800"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solidFill>
                      <a:schemeClr val="accent6">
                        <a:lumMod val="40000"/>
                        <a:lumOff val="60000"/>
                      </a:schemeClr>
                    </a:solidFill>
                  </a:tcPr>
                </a:tc>
                <a:tc>
                  <a:txBody>
                    <a:bodyPr/>
                    <a:lstStyle/>
                    <a:p>
                      <a:pPr marL="0" marR="0" algn="r">
                        <a:spcBef>
                          <a:spcPts val="0"/>
                        </a:spcBef>
                        <a:spcAft>
                          <a:spcPts val="0"/>
                        </a:spcAft>
                      </a:pPr>
                      <a:r>
                        <a:rPr lang="en-US" sz="1800" dirty="0">
                          <a:effectLst/>
                          <a:latin typeface="+mn-lt"/>
                        </a:rPr>
                        <a:t>-0.35</a:t>
                      </a:r>
                      <a:endParaRPr lang="en-US" sz="1800"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solidFill>
                      <a:schemeClr val="accent6">
                        <a:lumMod val="40000"/>
                        <a:lumOff val="60000"/>
                      </a:schemeClr>
                    </a:solidFill>
                  </a:tcPr>
                </a:tc>
                <a:tc>
                  <a:txBody>
                    <a:bodyPr/>
                    <a:lstStyle/>
                    <a:p>
                      <a:pPr marL="0" marR="0" algn="r">
                        <a:spcBef>
                          <a:spcPts val="0"/>
                        </a:spcBef>
                        <a:spcAft>
                          <a:spcPts val="0"/>
                        </a:spcAft>
                      </a:pPr>
                      <a:r>
                        <a:rPr lang="en-US" sz="1800" dirty="0">
                          <a:effectLst/>
                          <a:latin typeface="+mn-lt"/>
                        </a:rPr>
                        <a:t>-0.05</a:t>
                      </a:r>
                      <a:endParaRPr lang="en-US" sz="1800"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solidFill>
                      <a:schemeClr val="accent6">
                        <a:lumMod val="40000"/>
                        <a:lumOff val="60000"/>
                      </a:schemeClr>
                    </a:solidFill>
                  </a:tcPr>
                </a:tc>
                <a:extLst>
                  <a:ext uri="{0D108BD9-81ED-4DB2-BD59-A6C34878D82A}">
                    <a16:rowId xmlns:a16="http://schemas.microsoft.com/office/drawing/2014/main" val="4242046318"/>
                  </a:ext>
                </a:extLst>
              </a:tr>
              <a:tr h="294989">
                <a:tc rowSpan="2">
                  <a:txBody>
                    <a:bodyPr/>
                    <a:lstStyle/>
                    <a:p>
                      <a:pPr marL="0" marR="0">
                        <a:spcBef>
                          <a:spcPts val="0"/>
                        </a:spcBef>
                        <a:spcAft>
                          <a:spcPts val="0"/>
                        </a:spcAft>
                      </a:pPr>
                      <a:r>
                        <a:rPr lang="en-US" sz="1600" b="1" dirty="0">
                          <a:effectLst/>
                          <a:latin typeface="+mn-lt"/>
                        </a:rPr>
                        <a:t>Deaths Avoided</a:t>
                      </a:r>
                      <a:endParaRPr lang="en-US" sz="1600" b="1" dirty="0">
                        <a:solidFill>
                          <a:srgbClr val="00000A"/>
                        </a:solidFill>
                        <a:effectLst/>
                        <a:latin typeface="+mn-lt"/>
                        <a:cs typeface="Arial" panose="020B0604020202020204" pitchFamily="34" charset="0"/>
                      </a:endParaRPr>
                    </a:p>
                  </a:txBody>
                  <a:tcPr marL="35346" marR="36000" marT="36000" marB="36000"/>
                </a:tc>
                <a:tc>
                  <a:txBody>
                    <a:bodyPr/>
                    <a:lstStyle/>
                    <a:p>
                      <a:pPr marL="0" marR="0">
                        <a:spcBef>
                          <a:spcPts val="0"/>
                        </a:spcBef>
                        <a:spcAft>
                          <a:spcPts val="0"/>
                        </a:spcAft>
                      </a:pPr>
                      <a:r>
                        <a:rPr lang="en-US" sz="1600" b="1" dirty="0">
                          <a:solidFill>
                            <a:srgbClr val="00000A"/>
                          </a:solidFill>
                          <a:effectLst/>
                          <a:latin typeface="+mn-lt"/>
                          <a:ea typeface="Arial" panose="020B0604020202020204" pitchFamily="34" charset="0"/>
                          <a:cs typeface="Arial" panose="020B0604020202020204" pitchFamily="34" charset="0"/>
                        </a:rPr>
                        <a:t>Low</a:t>
                      </a:r>
                    </a:p>
                  </a:txBody>
                  <a:tcPr marL="35346" marR="36000" marT="36000" marB="36000"/>
                </a:tc>
                <a:tc>
                  <a:txBody>
                    <a:bodyPr/>
                    <a:lstStyle/>
                    <a:p>
                      <a:pPr marL="0" marR="0" algn="r">
                        <a:spcBef>
                          <a:spcPts val="0"/>
                        </a:spcBef>
                        <a:spcAft>
                          <a:spcPts val="0"/>
                        </a:spcAft>
                      </a:pPr>
                      <a:r>
                        <a:rPr lang="en-US" sz="1800" dirty="0">
                          <a:effectLst/>
                          <a:latin typeface="+mn-lt"/>
                        </a:rPr>
                        <a:t>72</a:t>
                      </a:r>
                      <a:endParaRPr lang="en-US" sz="1800"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tc>
                <a:tc>
                  <a:txBody>
                    <a:bodyPr/>
                    <a:lstStyle/>
                    <a:p>
                      <a:pPr marL="0" marR="0" algn="r">
                        <a:spcBef>
                          <a:spcPts val="0"/>
                        </a:spcBef>
                        <a:spcAft>
                          <a:spcPts val="0"/>
                        </a:spcAft>
                      </a:pPr>
                      <a:r>
                        <a:rPr lang="en-US" sz="1800">
                          <a:effectLst/>
                          <a:latin typeface="+mn-lt"/>
                        </a:rPr>
                        <a:t>95</a:t>
                      </a:r>
                      <a:endParaRPr lang="en-US" sz="180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tc>
                <a:tc>
                  <a:txBody>
                    <a:bodyPr/>
                    <a:lstStyle/>
                    <a:p>
                      <a:pPr marL="0" marR="0" algn="r">
                        <a:spcBef>
                          <a:spcPts val="0"/>
                        </a:spcBef>
                        <a:spcAft>
                          <a:spcPts val="0"/>
                        </a:spcAft>
                      </a:pPr>
                      <a:r>
                        <a:rPr lang="en-US" sz="1800" dirty="0">
                          <a:effectLst/>
                          <a:latin typeface="+mn-lt"/>
                        </a:rPr>
                        <a:t>23</a:t>
                      </a:r>
                      <a:endParaRPr lang="en-US" sz="1800"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tc>
                <a:tc>
                  <a:txBody>
                    <a:bodyPr/>
                    <a:lstStyle/>
                    <a:p>
                      <a:pPr marL="0" marR="0" algn="r">
                        <a:spcBef>
                          <a:spcPts val="0"/>
                        </a:spcBef>
                        <a:spcAft>
                          <a:spcPts val="0"/>
                        </a:spcAft>
                      </a:pPr>
                      <a:r>
                        <a:rPr lang="en-US" sz="1800" dirty="0">
                          <a:effectLst/>
                          <a:latin typeface="+mn-lt"/>
                        </a:rPr>
                        <a:t>76</a:t>
                      </a:r>
                      <a:endParaRPr lang="en-US" sz="1800"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solidFill>
                      <a:schemeClr val="accent6">
                        <a:lumMod val="40000"/>
                        <a:lumOff val="60000"/>
                      </a:schemeClr>
                    </a:solidFill>
                  </a:tcPr>
                </a:tc>
                <a:tc>
                  <a:txBody>
                    <a:bodyPr/>
                    <a:lstStyle/>
                    <a:p>
                      <a:pPr marL="0" marR="0" algn="r">
                        <a:spcBef>
                          <a:spcPts val="0"/>
                        </a:spcBef>
                        <a:spcAft>
                          <a:spcPts val="0"/>
                        </a:spcAft>
                      </a:pPr>
                      <a:r>
                        <a:rPr lang="en-US" sz="1800">
                          <a:effectLst/>
                          <a:latin typeface="+mn-lt"/>
                        </a:rPr>
                        <a:t>93</a:t>
                      </a:r>
                      <a:endParaRPr lang="en-US" sz="180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solidFill>
                      <a:schemeClr val="accent6">
                        <a:lumMod val="40000"/>
                        <a:lumOff val="60000"/>
                      </a:schemeClr>
                    </a:solidFill>
                  </a:tcPr>
                </a:tc>
                <a:tc>
                  <a:txBody>
                    <a:bodyPr/>
                    <a:lstStyle/>
                    <a:p>
                      <a:pPr marL="0" marR="0" algn="r">
                        <a:spcBef>
                          <a:spcPts val="0"/>
                        </a:spcBef>
                        <a:spcAft>
                          <a:spcPts val="0"/>
                        </a:spcAft>
                      </a:pPr>
                      <a:r>
                        <a:rPr lang="en-US" sz="1800">
                          <a:effectLst/>
                          <a:latin typeface="+mn-lt"/>
                        </a:rPr>
                        <a:t>17</a:t>
                      </a:r>
                      <a:endParaRPr lang="en-US" sz="180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solidFill>
                      <a:schemeClr val="accent6">
                        <a:lumMod val="40000"/>
                        <a:lumOff val="60000"/>
                      </a:schemeClr>
                    </a:solidFill>
                  </a:tcPr>
                </a:tc>
                <a:extLst>
                  <a:ext uri="{0D108BD9-81ED-4DB2-BD59-A6C34878D82A}">
                    <a16:rowId xmlns:a16="http://schemas.microsoft.com/office/drawing/2014/main" val="317091281"/>
                  </a:ext>
                </a:extLst>
              </a:tr>
              <a:tr h="294989">
                <a:tc vMerge="1">
                  <a:txBody>
                    <a:bodyPr/>
                    <a:lstStyle/>
                    <a:p>
                      <a:pPr marL="0" marR="0">
                        <a:spcBef>
                          <a:spcPts val="0"/>
                        </a:spcBef>
                        <a:spcAft>
                          <a:spcPts val="0"/>
                        </a:spcAft>
                      </a:pPr>
                      <a:r>
                        <a:rPr lang="en-US" sz="1200" dirty="0">
                          <a:effectLst/>
                        </a:rPr>
                        <a:t>Total Health Benefits (high)</a:t>
                      </a:r>
                      <a:endParaRPr lang="en-US" sz="1200" dirty="0">
                        <a:solidFill>
                          <a:srgbClr val="00000A"/>
                        </a:solidFill>
                        <a:effectLst/>
                        <a:latin typeface="Times New Roman" panose="02020603050405020304" pitchFamily="18" charset="0"/>
                        <a:ea typeface="Arial" panose="020B0604020202020204" pitchFamily="34" charset="0"/>
                        <a:cs typeface="Arial" panose="020B0604020202020204" pitchFamily="34" charset="0"/>
                      </a:endParaRPr>
                    </a:p>
                  </a:txBody>
                  <a:tcPr marL="35346" marR="36000" marT="36000" marB="36000"/>
                </a:tc>
                <a:tc>
                  <a:txBody>
                    <a:bodyPr/>
                    <a:lstStyle/>
                    <a:p>
                      <a:pPr marL="0" marR="0">
                        <a:spcBef>
                          <a:spcPts val="0"/>
                        </a:spcBef>
                        <a:spcAft>
                          <a:spcPts val="0"/>
                        </a:spcAft>
                      </a:pPr>
                      <a:r>
                        <a:rPr lang="en-US" sz="1600" b="1" dirty="0">
                          <a:solidFill>
                            <a:srgbClr val="00000A"/>
                          </a:solidFill>
                          <a:effectLst/>
                          <a:latin typeface="+mn-lt"/>
                          <a:ea typeface="Arial" panose="020B0604020202020204" pitchFamily="34" charset="0"/>
                          <a:cs typeface="Arial" panose="020B0604020202020204" pitchFamily="34" charset="0"/>
                        </a:rPr>
                        <a:t>High </a:t>
                      </a:r>
                    </a:p>
                  </a:txBody>
                  <a:tcPr marL="35346" marR="36000" marT="36000" marB="36000"/>
                </a:tc>
                <a:tc>
                  <a:txBody>
                    <a:bodyPr/>
                    <a:lstStyle/>
                    <a:p>
                      <a:pPr marL="0" marR="0" algn="r">
                        <a:spcBef>
                          <a:spcPts val="0"/>
                        </a:spcBef>
                        <a:spcAft>
                          <a:spcPts val="0"/>
                        </a:spcAft>
                      </a:pPr>
                      <a:r>
                        <a:rPr lang="en-US" sz="1800" dirty="0">
                          <a:effectLst/>
                          <a:latin typeface="+mn-lt"/>
                        </a:rPr>
                        <a:t>163</a:t>
                      </a:r>
                      <a:endParaRPr lang="en-US" sz="1800"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tc>
                <a:tc>
                  <a:txBody>
                    <a:bodyPr/>
                    <a:lstStyle/>
                    <a:p>
                      <a:pPr marL="0" marR="0" algn="r">
                        <a:spcBef>
                          <a:spcPts val="0"/>
                        </a:spcBef>
                        <a:spcAft>
                          <a:spcPts val="0"/>
                        </a:spcAft>
                      </a:pPr>
                      <a:r>
                        <a:rPr lang="en-US" sz="1800" dirty="0">
                          <a:effectLst/>
                          <a:latin typeface="+mn-lt"/>
                        </a:rPr>
                        <a:t>215</a:t>
                      </a:r>
                      <a:endParaRPr lang="en-US" sz="1800"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tc>
                <a:tc>
                  <a:txBody>
                    <a:bodyPr/>
                    <a:lstStyle/>
                    <a:p>
                      <a:pPr marL="0" marR="0" algn="r">
                        <a:spcBef>
                          <a:spcPts val="0"/>
                        </a:spcBef>
                        <a:spcAft>
                          <a:spcPts val="0"/>
                        </a:spcAft>
                      </a:pPr>
                      <a:r>
                        <a:rPr lang="en-US" sz="1800" dirty="0">
                          <a:effectLst/>
                          <a:latin typeface="+mn-lt"/>
                        </a:rPr>
                        <a:t>52</a:t>
                      </a:r>
                      <a:endParaRPr lang="en-US" sz="1800"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tc>
                <a:tc>
                  <a:txBody>
                    <a:bodyPr/>
                    <a:lstStyle/>
                    <a:p>
                      <a:pPr marL="0" marR="0" algn="r">
                        <a:spcBef>
                          <a:spcPts val="0"/>
                        </a:spcBef>
                        <a:spcAft>
                          <a:spcPts val="0"/>
                        </a:spcAft>
                      </a:pPr>
                      <a:r>
                        <a:rPr lang="en-US" sz="1800" dirty="0">
                          <a:effectLst/>
                          <a:latin typeface="+mn-lt"/>
                        </a:rPr>
                        <a:t>171</a:t>
                      </a:r>
                      <a:endParaRPr lang="en-US" sz="1800"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solidFill>
                      <a:schemeClr val="accent6">
                        <a:lumMod val="40000"/>
                        <a:lumOff val="60000"/>
                      </a:schemeClr>
                    </a:solidFill>
                  </a:tcPr>
                </a:tc>
                <a:tc>
                  <a:txBody>
                    <a:bodyPr/>
                    <a:lstStyle/>
                    <a:p>
                      <a:pPr marL="0" marR="0" algn="r">
                        <a:spcBef>
                          <a:spcPts val="0"/>
                        </a:spcBef>
                        <a:spcAft>
                          <a:spcPts val="0"/>
                        </a:spcAft>
                      </a:pPr>
                      <a:r>
                        <a:rPr lang="en-US" sz="1800" dirty="0">
                          <a:effectLst/>
                          <a:latin typeface="+mn-lt"/>
                        </a:rPr>
                        <a:t>210</a:t>
                      </a:r>
                      <a:endParaRPr lang="en-US" sz="1800"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solidFill>
                      <a:schemeClr val="accent6">
                        <a:lumMod val="40000"/>
                        <a:lumOff val="60000"/>
                      </a:schemeClr>
                    </a:solidFill>
                  </a:tcPr>
                </a:tc>
                <a:tc>
                  <a:txBody>
                    <a:bodyPr/>
                    <a:lstStyle/>
                    <a:p>
                      <a:pPr marL="0" marR="0" algn="r">
                        <a:spcBef>
                          <a:spcPts val="0"/>
                        </a:spcBef>
                        <a:spcAft>
                          <a:spcPts val="0"/>
                        </a:spcAft>
                      </a:pPr>
                      <a:r>
                        <a:rPr lang="en-US" sz="1800">
                          <a:effectLst/>
                          <a:latin typeface="+mn-lt"/>
                        </a:rPr>
                        <a:t>39</a:t>
                      </a:r>
                      <a:endParaRPr lang="en-US" sz="180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solidFill>
                      <a:schemeClr val="accent6">
                        <a:lumMod val="40000"/>
                        <a:lumOff val="60000"/>
                      </a:schemeClr>
                    </a:solidFill>
                  </a:tcPr>
                </a:tc>
                <a:extLst>
                  <a:ext uri="{0D108BD9-81ED-4DB2-BD59-A6C34878D82A}">
                    <a16:rowId xmlns:a16="http://schemas.microsoft.com/office/drawing/2014/main" val="984145800"/>
                  </a:ext>
                </a:extLst>
              </a:tr>
              <a:tr h="318819">
                <a:tc rowSpan="2">
                  <a:txBody>
                    <a:bodyPr/>
                    <a:lstStyle/>
                    <a:p>
                      <a:pPr marL="0" marR="0">
                        <a:spcBef>
                          <a:spcPts val="0"/>
                        </a:spcBef>
                        <a:spcAft>
                          <a:spcPts val="0"/>
                        </a:spcAft>
                      </a:pPr>
                      <a:r>
                        <a:rPr lang="en-US" sz="1600" b="1" dirty="0">
                          <a:effectLst/>
                          <a:latin typeface="+mn-lt"/>
                        </a:rPr>
                        <a:t>Total Health Benefits</a:t>
                      </a:r>
                      <a:endParaRPr lang="en-US" sz="1600" b="1" dirty="0">
                        <a:solidFill>
                          <a:srgbClr val="00000A"/>
                        </a:solidFill>
                        <a:effectLst/>
                        <a:latin typeface="+mn-lt"/>
                        <a:cs typeface="Arial" panose="020B0604020202020204" pitchFamily="34" charset="0"/>
                      </a:endParaRPr>
                    </a:p>
                  </a:txBody>
                  <a:tcPr marL="35346" marR="36000" marT="36000" marB="36000"/>
                </a:tc>
                <a:tc>
                  <a:txBody>
                    <a:bodyPr/>
                    <a:lstStyle/>
                    <a:p>
                      <a:pPr marL="0" marR="0">
                        <a:spcBef>
                          <a:spcPts val="0"/>
                        </a:spcBef>
                        <a:spcAft>
                          <a:spcPts val="0"/>
                        </a:spcAft>
                      </a:pPr>
                      <a:r>
                        <a:rPr lang="en-US" sz="1600" b="1" dirty="0">
                          <a:solidFill>
                            <a:srgbClr val="00000A"/>
                          </a:solidFill>
                          <a:effectLst/>
                          <a:latin typeface="+mn-lt"/>
                          <a:ea typeface="Arial" panose="020B0604020202020204" pitchFamily="34" charset="0"/>
                          <a:cs typeface="Arial" panose="020B0604020202020204" pitchFamily="34" charset="0"/>
                        </a:rPr>
                        <a:t>Low</a:t>
                      </a:r>
                    </a:p>
                  </a:txBody>
                  <a:tcPr marL="35346" marR="36000" marT="36000" marB="36000"/>
                </a:tc>
                <a:tc>
                  <a:txBody>
                    <a:bodyPr/>
                    <a:lstStyle/>
                    <a:p>
                      <a:pPr marL="0" marR="0" algn="r">
                        <a:spcBef>
                          <a:spcPts val="0"/>
                        </a:spcBef>
                        <a:spcAft>
                          <a:spcPts val="0"/>
                        </a:spcAft>
                      </a:pPr>
                      <a:r>
                        <a:rPr lang="en-US" sz="1800" dirty="0">
                          <a:effectLst/>
                          <a:latin typeface="+mn-lt"/>
                        </a:rPr>
                        <a:t>$785 M</a:t>
                      </a:r>
                      <a:endParaRPr lang="en-US" sz="1800"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tc>
                <a:tc>
                  <a:txBody>
                    <a:bodyPr/>
                    <a:lstStyle/>
                    <a:p>
                      <a:pPr marL="0" marR="0" algn="r">
                        <a:spcBef>
                          <a:spcPts val="0"/>
                        </a:spcBef>
                        <a:spcAft>
                          <a:spcPts val="0"/>
                        </a:spcAft>
                      </a:pPr>
                      <a:r>
                        <a:rPr lang="en-US" sz="1800" dirty="0">
                          <a:effectLst/>
                          <a:latin typeface="+mn-lt"/>
                        </a:rPr>
                        <a:t>$1,035 M</a:t>
                      </a:r>
                      <a:endParaRPr lang="en-US" sz="1800"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tc>
                <a:tc>
                  <a:txBody>
                    <a:bodyPr/>
                    <a:lstStyle/>
                    <a:p>
                      <a:pPr marL="0" marR="0" algn="r">
                        <a:spcBef>
                          <a:spcPts val="0"/>
                        </a:spcBef>
                        <a:spcAft>
                          <a:spcPts val="0"/>
                        </a:spcAft>
                      </a:pPr>
                      <a:r>
                        <a:rPr lang="en-US" sz="1800" dirty="0">
                          <a:effectLst/>
                          <a:latin typeface="+mn-lt"/>
                        </a:rPr>
                        <a:t>$250 M</a:t>
                      </a:r>
                      <a:endParaRPr lang="en-US" sz="1800"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tc>
                <a:tc>
                  <a:txBody>
                    <a:bodyPr/>
                    <a:lstStyle/>
                    <a:p>
                      <a:pPr marL="0" marR="0" algn="r">
                        <a:spcBef>
                          <a:spcPts val="0"/>
                        </a:spcBef>
                        <a:spcAft>
                          <a:spcPts val="0"/>
                        </a:spcAft>
                      </a:pPr>
                      <a:r>
                        <a:rPr lang="en-US" sz="1800" dirty="0">
                          <a:effectLst/>
                          <a:latin typeface="+mn-lt"/>
                        </a:rPr>
                        <a:t>$825 M</a:t>
                      </a:r>
                      <a:endParaRPr lang="en-US" sz="1800"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solidFill>
                      <a:schemeClr val="accent6">
                        <a:lumMod val="40000"/>
                        <a:lumOff val="60000"/>
                      </a:schemeClr>
                    </a:solidFill>
                  </a:tcPr>
                </a:tc>
                <a:tc>
                  <a:txBody>
                    <a:bodyPr/>
                    <a:lstStyle/>
                    <a:p>
                      <a:pPr marL="0" marR="0" algn="r">
                        <a:spcBef>
                          <a:spcPts val="0"/>
                        </a:spcBef>
                        <a:spcAft>
                          <a:spcPts val="0"/>
                        </a:spcAft>
                      </a:pPr>
                      <a:r>
                        <a:rPr lang="en-US" sz="1800" dirty="0">
                          <a:effectLst/>
                          <a:latin typeface="+mn-lt"/>
                        </a:rPr>
                        <a:t>$1,011 M</a:t>
                      </a:r>
                      <a:endParaRPr lang="en-US" sz="1800"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solidFill>
                      <a:schemeClr val="accent6">
                        <a:lumMod val="40000"/>
                        <a:lumOff val="60000"/>
                      </a:schemeClr>
                    </a:solidFill>
                  </a:tcPr>
                </a:tc>
                <a:tc>
                  <a:txBody>
                    <a:bodyPr/>
                    <a:lstStyle/>
                    <a:p>
                      <a:pPr marL="0" marR="0" algn="r">
                        <a:spcBef>
                          <a:spcPts val="0"/>
                        </a:spcBef>
                        <a:spcAft>
                          <a:spcPts val="0"/>
                        </a:spcAft>
                      </a:pPr>
                      <a:r>
                        <a:rPr lang="en-US" sz="1800" dirty="0">
                          <a:effectLst/>
                          <a:latin typeface="+mn-lt"/>
                        </a:rPr>
                        <a:t>$186 M</a:t>
                      </a:r>
                      <a:endParaRPr lang="en-US" sz="1800"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solidFill>
                      <a:schemeClr val="accent6">
                        <a:lumMod val="40000"/>
                        <a:lumOff val="60000"/>
                      </a:schemeClr>
                    </a:solidFill>
                  </a:tcPr>
                </a:tc>
                <a:extLst>
                  <a:ext uri="{0D108BD9-81ED-4DB2-BD59-A6C34878D82A}">
                    <a16:rowId xmlns:a16="http://schemas.microsoft.com/office/drawing/2014/main" val="268494024"/>
                  </a:ext>
                </a:extLst>
              </a:tr>
              <a:tr h="294989">
                <a:tc vMerge="1">
                  <a:txBody>
                    <a:bodyPr/>
                    <a:lstStyle/>
                    <a:p>
                      <a:pPr marL="0" marR="0">
                        <a:spcBef>
                          <a:spcPts val="0"/>
                        </a:spcBef>
                        <a:spcAft>
                          <a:spcPts val="0"/>
                        </a:spcAft>
                      </a:pPr>
                      <a:r>
                        <a:rPr lang="en-US" sz="1200" dirty="0">
                          <a:effectLst/>
                        </a:rPr>
                        <a:t>Total Health Benefits (high)</a:t>
                      </a:r>
                      <a:endParaRPr lang="en-US" sz="1200" dirty="0">
                        <a:solidFill>
                          <a:srgbClr val="00000A"/>
                        </a:solidFill>
                        <a:effectLst/>
                        <a:latin typeface="Times New Roman" panose="02020603050405020304" pitchFamily="18" charset="0"/>
                        <a:ea typeface="Arial" panose="020B0604020202020204" pitchFamily="34" charset="0"/>
                        <a:cs typeface="Arial" panose="020B0604020202020204" pitchFamily="34" charset="0"/>
                      </a:endParaRPr>
                    </a:p>
                  </a:txBody>
                  <a:tcPr marL="35346" marR="36000" marT="36000" marB="36000"/>
                </a:tc>
                <a:tc>
                  <a:txBody>
                    <a:bodyPr/>
                    <a:lstStyle/>
                    <a:p>
                      <a:pPr marL="0" marR="0">
                        <a:spcBef>
                          <a:spcPts val="0"/>
                        </a:spcBef>
                        <a:spcAft>
                          <a:spcPts val="0"/>
                        </a:spcAft>
                      </a:pPr>
                      <a:r>
                        <a:rPr lang="en-US" sz="1600" b="1" dirty="0">
                          <a:solidFill>
                            <a:srgbClr val="00000A"/>
                          </a:solidFill>
                          <a:effectLst/>
                          <a:latin typeface="+mn-lt"/>
                          <a:ea typeface="Arial" panose="020B0604020202020204" pitchFamily="34" charset="0"/>
                          <a:cs typeface="Arial" panose="020B0604020202020204" pitchFamily="34" charset="0"/>
                        </a:rPr>
                        <a:t>High </a:t>
                      </a:r>
                    </a:p>
                  </a:txBody>
                  <a:tcPr marL="35346" marR="36000" marT="36000" marB="36000"/>
                </a:tc>
                <a:tc>
                  <a:txBody>
                    <a:bodyPr/>
                    <a:lstStyle/>
                    <a:p>
                      <a:pPr marL="0" marR="0" algn="r">
                        <a:spcBef>
                          <a:spcPts val="0"/>
                        </a:spcBef>
                        <a:spcAft>
                          <a:spcPts val="0"/>
                        </a:spcAft>
                      </a:pPr>
                      <a:r>
                        <a:rPr lang="en-US" sz="1800" dirty="0">
                          <a:effectLst/>
                          <a:latin typeface="+mn-lt"/>
                        </a:rPr>
                        <a:t>$1,764 M</a:t>
                      </a:r>
                      <a:endParaRPr lang="en-US" sz="1800"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tc>
                <a:tc>
                  <a:txBody>
                    <a:bodyPr/>
                    <a:lstStyle/>
                    <a:p>
                      <a:pPr marL="0" marR="0" algn="r">
                        <a:spcBef>
                          <a:spcPts val="0"/>
                        </a:spcBef>
                        <a:spcAft>
                          <a:spcPts val="0"/>
                        </a:spcAft>
                      </a:pPr>
                      <a:r>
                        <a:rPr lang="en-US" sz="1800">
                          <a:effectLst/>
                          <a:latin typeface="+mn-lt"/>
                        </a:rPr>
                        <a:t>$2,325 M</a:t>
                      </a:r>
                      <a:endParaRPr lang="en-US" sz="180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tc>
                <a:tc>
                  <a:txBody>
                    <a:bodyPr/>
                    <a:lstStyle/>
                    <a:p>
                      <a:pPr marL="0" marR="0" algn="r">
                        <a:spcBef>
                          <a:spcPts val="0"/>
                        </a:spcBef>
                        <a:spcAft>
                          <a:spcPts val="0"/>
                        </a:spcAft>
                      </a:pPr>
                      <a:r>
                        <a:rPr lang="en-US" sz="1800" dirty="0">
                          <a:effectLst/>
                          <a:latin typeface="+mn-lt"/>
                        </a:rPr>
                        <a:t>$560 M</a:t>
                      </a:r>
                      <a:endParaRPr lang="en-US" sz="1800"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tc>
                <a:tc>
                  <a:txBody>
                    <a:bodyPr/>
                    <a:lstStyle/>
                    <a:p>
                      <a:pPr marL="0" marR="0" algn="r">
                        <a:spcBef>
                          <a:spcPts val="0"/>
                        </a:spcBef>
                        <a:spcAft>
                          <a:spcPts val="0"/>
                        </a:spcAft>
                      </a:pPr>
                      <a:r>
                        <a:rPr lang="en-US" sz="1800" dirty="0">
                          <a:effectLst/>
                          <a:latin typeface="+mn-lt"/>
                        </a:rPr>
                        <a:t>$1,855 M</a:t>
                      </a:r>
                      <a:endParaRPr lang="en-US" sz="1800"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solidFill>
                      <a:schemeClr val="accent6">
                        <a:lumMod val="40000"/>
                        <a:lumOff val="60000"/>
                      </a:schemeClr>
                    </a:solidFill>
                  </a:tcPr>
                </a:tc>
                <a:tc>
                  <a:txBody>
                    <a:bodyPr/>
                    <a:lstStyle/>
                    <a:p>
                      <a:pPr marL="0" marR="0" algn="r">
                        <a:spcBef>
                          <a:spcPts val="0"/>
                        </a:spcBef>
                        <a:spcAft>
                          <a:spcPts val="0"/>
                        </a:spcAft>
                      </a:pPr>
                      <a:r>
                        <a:rPr lang="en-US" sz="1800" dirty="0">
                          <a:effectLst/>
                          <a:latin typeface="+mn-lt"/>
                        </a:rPr>
                        <a:t>$2,272 M</a:t>
                      </a:r>
                      <a:endParaRPr lang="en-US" sz="1800"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solidFill>
                      <a:schemeClr val="accent6">
                        <a:lumMod val="40000"/>
                        <a:lumOff val="60000"/>
                      </a:schemeClr>
                    </a:solidFill>
                  </a:tcPr>
                </a:tc>
                <a:tc>
                  <a:txBody>
                    <a:bodyPr/>
                    <a:lstStyle/>
                    <a:p>
                      <a:pPr marL="0" marR="0" algn="r">
                        <a:spcBef>
                          <a:spcPts val="0"/>
                        </a:spcBef>
                        <a:spcAft>
                          <a:spcPts val="0"/>
                        </a:spcAft>
                      </a:pPr>
                      <a:r>
                        <a:rPr lang="en-US" sz="1800" dirty="0">
                          <a:effectLst/>
                          <a:latin typeface="+mn-lt"/>
                        </a:rPr>
                        <a:t>$418 M</a:t>
                      </a:r>
                      <a:endParaRPr lang="en-US" sz="1800" dirty="0">
                        <a:solidFill>
                          <a:srgbClr val="00000A"/>
                        </a:solidFill>
                        <a:effectLst/>
                        <a:latin typeface="+mn-lt"/>
                        <a:ea typeface="Arial" panose="020B0604020202020204" pitchFamily="34" charset="0"/>
                        <a:cs typeface="Arial" panose="020B0604020202020204" pitchFamily="34" charset="0"/>
                      </a:endParaRPr>
                    </a:p>
                  </a:txBody>
                  <a:tcPr marL="35346" marR="36000" marT="36000" marB="36000">
                    <a:solidFill>
                      <a:schemeClr val="accent6">
                        <a:lumMod val="40000"/>
                        <a:lumOff val="60000"/>
                      </a:schemeClr>
                    </a:solidFill>
                  </a:tcPr>
                </a:tc>
                <a:extLst>
                  <a:ext uri="{0D108BD9-81ED-4DB2-BD59-A6C34878D82A}">
                    <a16:rowId xmlns:a16="http://schemas.microsoft.com/office/drawing/2014/main" val="3819036573"/>
                  </a:ext>
                </a:extLst>
              </a:tr>
            </a:tbl>
          </a:graphicData>
        </a:graphic>
      </p:graphicFrame>
      <p:pic>
        <p:nvPicPr>
          <p:cNvPr id="7" name="Picture 6">
            <a:extLst>
              <a:ext uri="{FF2B5EF4-FFF2-40B4-BE49-F238E27FC236}">
                <a16:creationId xmlns:a16="http://schemas.microsoft.com/office/drawing/2014/main" id="{6CBD73D0-9511-754B-4BCA-D0D355AD88A8}"/>
              </a:ext>
            </a:extLst>
          </p:cNvPr>
          <p:cNvPicPr>
            <a:picLocks noChangeAspect="1"/>
          </p:cNvPicPr>
          <p:nvPr/>
        </p:nvPicPr>
        <p:blipFill>
          <a:blip r:embed="rId2"/>
          <a:stretch>
            <a:fillRect/>
          </a:stretch>
        </p:blipFill>
        <p:spPr>
          <a:xfrm>
            <a:off x="6094476" y="2206"/>
            <a:ext cx="5412756" cy="3044676"/>
          </a:xfrm>
          <a:prstGeom prst="rect">
            <a:avLst/>
          </a:prstGeom>
        </p:spPr>
      </p:pic>
    </p:spTree>
    <p:extLst>
      <p:ext uri="{BB962C8B-B14F-4D97-AF65-F5344CB8AC3E}">
        <p14:creationId xmlns:p14="http://schemas.microsoft.com/office/powerpoint/2010/main" val="1995108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AF810F-EDC0-49E1-8101-9936BBA290CB}"/>
              </a:ext>
            </a:extLst>
          </p:cNvPr>
          <p:cNvSpPr>
            <a:spLocks noGrp="1"/>
          </p:cNvSpPr>
          <p:nvPr>
            <p:ph idx="1"/>
          </p:nvPr>
        </p:nvSpPr>
        <p:spPr>
          <a:xfrm>
            <a:off x="731307" y="5986788"/>
            <a:ext cx="4416328" cy="902608"/>
          </a:xfrm>
        </p:spPr>
        <p:txBody>
          <a:bodyPr>
            <a:normAutofit fontScale="85000" lnSpcReduction="10000"/>
          </a:bodyPr>
          <a:lstStyle/>
          <a:p>
            <a:pPr marL="0" indent="0" algn="ctr">
              <a:buNone/>
            </a:pPr>
            <a:r>
              <a:rPr lang="en-US" sz="2000" b="1" dirty="0"/>
              <a:t>How</a:t>
            </a:r>
            <a:r>
              <a:rPr lang="en-US" sz="2000" dirty="0"/>
              <a:t> </a:t>
            </a:r>
            <a:r>
              <a:rPr lang="en-US" sz="2000" b="1" dirty="0"/>
              <a:t>we move people and goods</a:t>
            </a:r>
          </a:p>
          <a:p>
            <a:pPr marL="457200" lvl="1" indent="0">
              <a:buNone/>
            </a:pPr>
            <a:r>
              <a:rPr lang="en-US" sz="1800" dirty="0"/>
              <a:t>Hard to decarbonize sectors - air, rail, freight</a:t>
            </a:r>
          </a:p>
          <a:p>
            <a:pPr marL="457200" lvl="1" indent="0">
              <a:buNone/>
            </a:pPr>
            <a:r>
              <a:rPr lang="en-US" sz="1800" dirty="0"/>
              <a:t>Implementing technological breakthroughs</a:t>
            </a:r>
          </a:p>
        </p:txBody>
      </p:sp>
      <p:sp>
        <p:nvSpPr>
          <p:cNvPr id="3" name="Title 2">
            <a:extLst>
              <a:ext uri="{FF2B5EF4-FFF2-40B4-BE49-F238E27FC236}">
                <a16:creationId xmlns:a16="http://schemas.microsoft.com/office/drawing/2014/main" id="{CE82C88E-8FA5-4F4E-973F-763840CA6C13}"/>
              </a:ext>
            </a:extLst>
          </p:cNvPr>
          <p:cNvSpPr>
            <a:spLocks noGrp="1"/>
          </p:cNvSpPr>
          <p:nvPr>
            <p:ph type="title"/>
          </p:nvPr>
        </p:nvSpPr>
        <p:spPr>
          <a:xfrm>
            <a:off x="2702447" y="0"/>
            <a:ext cx="6979205" cy="627914"/>
          </a:xfrm>
        </p:spPr>
        <p:txBody>
          <a:bodyPr>
            <a:normAutofit fontScale="90000"/>
          </a:bodyPr>
          <a:lstStyle/>
          <a:p>
            <a:r>
              <a:rPr lang="en-US" dirty="0"/>
              <a:t>How can we reduce transportation emissions?</a:t>
            </a:r>
          </a:p>
        </p:txBody>
      </p:sp>
      <p:pic>
        <p:nvPicPr>
          <p:cNvPr id="4" name="Picture 3">
            <a:extLst>
              <a:ext uri="{FF2B5EF4-FFF2-40B4-BE49-F238E27FC236}">
                <a16:creationId xmlns:a16="http://schemas.microsoft.com/office/drawing/2014/main" id="{E6A47C98-18DD-4704-8D84-1057576B9A1E}"/>
              </a:ext>
            </a:extLst>
          </p:cNvPr>
          <p:cNvPicPr>
            <a:picLocks noChangeAspect="1"/>
          </p:cNvPicPr>
          <p:nvPr/>
        </p:nvPicPr>
        <p:blipFill rotWithShape="1">
          <a:blip r:embed="rId2"/>
          <a:srcRect r="8442"/>
          <a:stretch/>
        </p:blipFill>
        <p:spPr>
          <a:xfrm>
            <a:off x="886930" y="561198"/>
            <a:ext cx="4042196" cy="2387689"/>
          </a:xfrm>
          <a:prstGeom prst="rect">
            <a:avLst/>
          </a:prstGeom>
        </p:spPr>
      </p:pic>
      <p:pic>
        <p:nvPicPr>
          <p:cNvPr id="5" name="Picture 4">
            <a:extLst>
              <a:ext uri="{FF2B5EF4-FFF2-40B4-BE49-F238E27FC236}">
                <a16:creationId xmlns:a16="http://schemas.microsoft.com/office/drawing/2014/main" id="{8ACEC0DC-31CA-4291-A0C9-8462B43C07B7}"/>
              </a:ext>
            </a:extLst>
          </p:cNvPr>
          <p:cNvPicPr>
            <a:picLocks noChangeAspect="1"/>
          </p:cNvPicPr>
          <p:nvPr/>
        </p:nvPicPr>
        <p:blipFill>
          <a:blip r:embed="rId3"/>
          <a:stretch>
            <a:fillRect/>
          </a:stretch>
        </p:blipFill>
        <p:spPr>
          <a:xfrm>
            <a:off x="6282763" y="3696966"/>
            <a:ext cx="4377616" cy="2188808"/>
          </a:xfrm>
          <a:prstGeom prst="rect">
            <a:avLst/>
          </a:prstGeom>
        </p:spPr>
      </p:pic>
      <p:pic>
        <p:nvPicPr>
          <p:cNvPr id="6" name="Picture 5">
            <a:extLst>
              <a:ext uri="{FF2B5EF4-FFF2-40B4-BE49-F238E27FC236}">
                <a16:creationId xmlns:a16="http://schemas.microsoft.com/office/drawing/2014/main" id="{2914E5CC-C1C0-44DD-982B-77C9527DCB38}"/>
              </a:ext>
            </a:extLst>
          </p:cNvPr>
          <p:cNvPicPr>
            <a:picLocks noChangeAspect="1"/>
          </p:cNvPicPr>
          <p:nvPr/>
        </p:nvPicPr>
        <p:blipFill rotWithShape="1">
          <a:blip r:embed="rId4"/>
          <a:srcRect b="23644"/>
          <a:stretch/>
        </p:blipFill>
        <p:spPr>
          <a:xfrm>
            <a:off x="6744643" y="529802"/>
            <a:ext cx="3371529" cy="2768503"/>
          </a:xfrm>
          <a:prstGeom prst="rect">
            <a:avLst/>
          </a:prstGeom>
        </p:spPr>
      </p:pic>
      <p:pic>
        <p:nvPicPr>
          <p:cNvPr id="7" name="Picture 6">
            <a:extLst>
              <a:ext uri="{FF2B5EF4-FFF2-40B4-BE49-F238E27FC236}">
                <a16:creationId xmlns:a16="http://schemas.microsoft.com/office/drawing/2014/main" id="{80A000D5-28F6-4A76-9887-556B47E5B5B3}"/>
              </a:ext>
            </a:extLst>
          </p:cNvPr>
          <p:cNvPicPr>
            <a:picLocks noChangeAspect="1"/>
          </p:cNvPicPr>
          <p:nvPr/>
        </p:nvPicPr>
        <p:blipFill>
          <a:blip r:embed="rId5"/>
          <a:stretch>
            <a:fillRect/>
          </a:stretch>
        </p:blipFill>
        <p:spPr>
          <a:xfrm>
            <a:off x="905962" y="3283751"/>
            <a:ext cx="4004132" cy="2662748"/>
          </a:xfrm>
          <a:prstGeom prst="rect">
            <a:avLst/>
          </a:prstGeom>
        </p:spPr>
      </p:pic>
      <p:sp>
        <p:nvSpPr>
          <p:cNvPr id="9" name="Rectangle 8">
            <a:extLst>
              <a:ext uri="{FF2B5EF4-FFF2-40B4-BE49-F238E27FC236}">
                <a16:creationId xmlns:a16="http://schemas.microsoft.com/office/drawing/2014/main" id="{CE8DA0D6-34D7-48C9-A654-CEFFFF073699}"/>
              </a:ext>
            </a:extLst>
          </p:cNvPr>
          <p:cNvSpPr/>
          <p:nvPr/>
        </p:nvSpPr>
        <p:spPr>
          <a:xfrm>
            <a:off x="7537587" y="3298305"/>
            <a:ext cx="1928219" cy="369332"/>
          </a:xfrm>
          <a:prstGeom prst="rect">
            <a:avLst/>
          </a:prstGeom>
        </p:spPr>
        <p:txBody>
          <a:bodyPr wrap="square">
            <a:spAutoFit/>
          </a:bodyPr>
          <a:lstStyle/>
          <a:p>
            <a:r>
              <a:rPr lang="en-US" b="1" dirty="0"/>
              <a:t>Vehicle efficiency</a:t>
            </a:r>
          </a:p>
        </p:txBody>
      </p:sp>
      <p:sp>
        <p:nvSpPr>
          <p:cNvPr id="10" name="Rectangle 9">
            <a:extLst>
              <a:ext uri="{FF2B5EF4-FFF2-40B4-BE49-F238E27FC236}">
                <a16:creationId xmlns:a16="http://schemas.microsoft.com/office/drawing/2014/main" id="{331D5F60-DF91-4B5F-813C-2E5740B5C6E9}"/>
              </a:ext>
            </a:extLst>
          </p:cNvPr>
          <p:cNvSpPr/>
          <p:nvPr/>
        </p:nvSpPr>
        <p:spPr>
          <a:xfrm>
            <a:off x="2333376" y="2895902"/>
            <a:ext cx="1228221" cy="369332"/>
          </a:xfrm>
          <a:prstGeom prst="rect">
            <a:avLst/>
          </a:prstGeom>
        </p:spPr>
        <p:txBody>
          <a:bodyPr wrap="none">
            <a:spAutoFit/>
          </a:bodyPr>
          <a:lstStyle/>
          <a:p>
            <a:r>
              <a:rPr lang="en-US" b="1" dirty="0"/>
              <a:t>Clean fuels</a:t>
            </a:r>
          </a:p>
        </p:txBody>
      </p:sp>
      <p:sp>
        <p:nvSpPr>
          <p:cNvPr id="11" name="Rectangle 10">
            <a:extLst>
              <a:ext uri="{FF2B5EF4-FFF2-40B4-BE49-F238E27FC236}">
                <a16:creationId xmlns:a16="http://schemas.microsoft.com/office/drawing/2014/main" id="{42070D0A-5AAD-4622-B9BC-33664C432BA8}"/>
              </a:ext>
            </a:extLst>
          </p:cNvPr>
          <p:cNvSpPr/>
          <p:nvPr/>
        </p:nvSpPr>
        <p:spPr>
          <a:xfrm>
            <a:off x="5321577" y="5906628"/>
            <a:ext cx="6604872" cy="830997"/>
          </a:xfrm>
          <a:prstGeom prst="rect">
            <a:avLst/>
          </a:prstGeom>
        </p:spPr>
        <p:txBody>
          <a:bodyPr wrap="square">
            <a:spAutoFit/>
          </a:bodyPr>
          <a:lstStyle/>
          <a:p>
            <a:pPr algn="ctr"/>
            <a:r>
              <a:rPr lang="en-US" b="1" dirty="0"/>
              <a:t>How we build our cities</a:t>
            </a:r>
          </a:p>
          <a:p>
            <a:pPr lvl="1"/>
            <a:r>
              <a:rPr lang="en-US" sz="1500" dirty="0"/>
              <a:t>Better planning to reduce demand therefore yielding reduction in emissions</a:t>
            </a:r>
          </a:p>
          <a:p>
            <a:pPr lvl="1"/>
            <a:r>
              <a:rPr lang="en-US" sz="1500" dirty="0"/>
              <a:t>Encouraging use of public transit, walking and biking</a:t>
            </a:r>
          </a:p>
        </p:txBody>
      </p:sp>
    </p:spTree>
    <p:extLst>
      <p:ext uri="{BB962C8B-B14F-4D97-AF65-F5344CB8AC3E}">
        <p14:creationId xmlns:p14="http://schemas.microsoft.com/office/powerpoint/2010/main" val="5460762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9125" y="1709648"/>
            <a:ext cx="9138115" cy="1022350"/>
          </a:xfrm>
        </p:spPr>
        <p:txBody>
          <a:bodyPr>
            <a:normAutofit/>
          </a:bodyPr>
          <a:lstStyle/>
          <a:p>
            <a:r>
              <a:rPr lang="en-US" dirty="0">
                <a:latin typeface="Arial" panose="020B0604020202020204" pitchFamily="34" charset="0"/>
                <a:ea typeface="+mn-ea"/>
                <a:cs typeface="Arial" panose="020B0604020202020204" pitchFamily="34" charset="0"/>
              </a:rPr>
              <a:t>Thank you for your interest</a:t>
            </a:r>
          </a:p>
        </p:txBody>
      </p:sp>
      <p:sp>
        <p:nvSpPr>
          <p:cNvPr id="4" name="Title 2">
            <a:extLst>
              <a:ext uri="{FF2B5EF4-FFF2-40B4-BE49-F238E27FC236}">
                <a16:creationId xmlns:a16="http://schemas.microsoft.com/office/drawing/2014/main" id="{60948070-FFC1-42F8-8696-BD744CFA5AFD}"/>
              </a:ext>
            </a:extLst>
          </p:cNvPr>
          <p:cNvSpPr txBox="1">
            <a:spLocks/>
          </p:cNvSpPr>
          <p:nvPr/>
        </p:nvSpPr>
        <p:spPr>
          <a:xfrm>
            <a:off x="340937" y="2847556"/>
            <a:ext cx="9138115" cy="2156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800" b="1" kern="1200" dirty="0">
                <a:solidFill>
                  <a:srgbClr val="124A29"/>
                </a:solidFill>
                <a:latin typeface="+mn-lt"/>
                <a:ea typeface="+mj-ea"/>
                <a:cs typeface="Arial" panose="020B0604020202020204" pitchFamily="34" charset="0"/>
              </a:defRPr>
            </a:lvl1pPr>
          </a:lstStyle>
          <a:p>
            <a:pPr>
              <a:lnSpc>
                <a:spcPct val="200000"/>
              </a:lnSpc>
            </a:pPr>
            <a:r>
              <a:rPr lang="en-US" sz="2400" dirty="0">
                <a:latin typeface="Arial" panose="020B0604020202020204" pitchFamily="34" charset="0"/>
                <a:ea typeface="+mn-ea"/>
              </a:rPr>
              <a:t>Ozge Kaplan, PhD (PI)</a:t>
            </a:r>
          </a:p>
          <a:p>
            <a:pPr>
              <a:lnSpc>
                <a:spcPct val="200000"/>
              </a:lnSpc>
            </a:pPr>
            <a:r>
              <a:rPr lang="en-US" sz="1600" b="0" dirty="0">
                <a:latin typeface="Arial" panose="020B0604020202020204" pitchFamily="34" charset="0"/>
                <a:ea typeface="+mn-ea"/>
                <a:hlinkClick r:id="rId3">
                  <a:extLst>
                    <a:ext uri="{A12FA001-AC4F-418D-AE19-62706E023703}">
                      <ahyp:hlinkClr xmlns:ahyp="http://schemas.microsoft.com/office/drawing/2018/hyperlinkcolor" val="tx"/>
                    </a:ext>
                  </a:extLst>
                </a:hlinkClick>
              </a:rPr>
              <a:t>Kaplan.Ozge@epa.gov</a:t>
            </a:r>
            <a:endParaRPr lang="en-US" sz="1600" b="0" dirty="0">
              <a:latin typeface="Arial" panose="020B0604020202020204" pitchFamily="34" charset="0"/>
              <a:ea typeface="+mn-ea"/>
            </a:endParaRPr>
          </a:p>
          <a:p>
            <a:pPr>
              <a:lnSpc>
                <a:spcPct val="200000"/>
              </a:lnSpc>
            </a:pPr>
            <a:r>
              <a:rPr lang="en-US" sz="1600" b="0" dirty="0">
                <a:latin typeface="Arial" panose="020B0604020202020204" pitchFamily="34" charset="0"/>
                <a:ea typeface="+mn-ea"/>
              </a:rPr>
              <a:t>919-541-5069</a:t>
            </a:r>
          </a:p>
          <a:p>
            <a:endParaRPr lang="en-US" sz="1600" b="0" dirty="0">
              <a:latin typeface="Arial" panose="020B0604020202020204" pitchFamily="34" charset="0"/>
              <a:ea typeface="+mn-ea"/>
            </a:endParaRPr>
          </a:p>
          <a:p>
            <a:endParaRPr lang="en-US" sz="1600" b="0" dirty="0">
              <a:latin typeface="Arial" panose="020B0604020202020204" pitchFamily="34" charset="0"/>
              <a:ea typeface="+mn-ea"/>
            </a:endParaRPr>
          </a:p>
          <a:p>
            <a:endParaRPr lang="en-US" sz="1600" b="0" dirty="0">
              <a:latin typeface="Arial" panose="020B0604020202020204" pitchFamily="34" charset="0"/>
              <a:ea typeface="+mn-ea"/>
            </a:endParaRPr>
          </a:p>
        </p:txBody>
      </p:sp>
      <p:sp>
        <p:nvSpPr>
          <p:cNvPr id="6" name="Rectangle 5">
            <a:extLst>
              <a:ext uri="{FF2B5EF4-FFF2-40B4-BE49-F238E27FC236}">
                <a16:creationId xmlns:a16="http://schemas.microsoft.com/office/drawing/2014/main" id="{A1703129-4FFD-4631-A7CA-A990B749E31D}"/>
              </a:ext>
            </a:extLst>
          </p:cNvPr>
          <p:cNvSpPr/>
          <p:nvPr/>
        </p:nvSpPr>
        <p:spPr>
          <a:xfrm>
            <a:off x="340937" y="5057718"/>
            <a:ext cx="11461455" cy="1477328"/>
          </a:xfrm>
          <a:prstGeom prst="rect">
            <a:avLst/>
          </a:prstGeom>
        </p:spPr>
        <p:txBody>
          <a:bodyPr wrap="square">
            <a:spAutoFit/>
          </a:bodyPr>
          <a:lstStyle/>
          <a:p>
            <a:pPr>
              <a:spcAft>
                <a:spcPts val="400"/>
              </a:spcAft>
            </a:pPr>
            <a:r>
              <a:rPr lang="en-US" sz="2000" b="1" dirty="0">
                <a:solidFill>
                  <a:srgbClr val="124A29"/>
                </a:solidFill>
                <a:latin typeface="Arial" panose="020B0604020202020204" pitchFamily="34" charset="0"/>
                <a:cs typeface="Arial" panose="020B0604020202020204" pitchFamily="34" charset="0"/>
              </a:rPr>
              <a:t>Bibliography</a:t>
            </a:r>
            <a:endParaRPr lang="en-US" sz="2800" b="1" dirty="0">
              <a:solidFill>
                <a:srgbClr val="124A29"/>
              </a:solidFill>
              <a:latin typeface="Arial" panose="020B0604020202020204" pitchFamily="34" charset="0"/>
              <a:cs typeface="Arial" panose="020B0604020202020204" pitchFamily="34" charset="0"/>
            </a:endParaRPr>
          </a:p>
          <a:p>
            <a:pPr marL="285750" indent="-285750">
              <a:spcAft>
                <a:spcPts val="400"/>
              </a:spcAft>
              <a:buFont typeface="Arial"/>
              <a:buChar char="•"/>
            </a:pPr>
            <a:r>
              <a:rPr lang="en-US" sz="1200" dirty="0">
                <a:ea typeface="+mn-lt"/>
                <a:cs typeface="+mn-lt"/>
              </a:rPr>
              <a:t>Isik, M., Dodder, R. &amp; Kaplan, P.O. (2021) “Transportation emissions scenarios for New York City under different carbon intensities of electricity and electric vehicle adoption rates, “ Nature Energy 6, 92–104. </a:t>
            </a:r>
            <a:r>
              <a:rPr lang="en-US" sz="1200" dirty="0">
                <a:ea typeface="+mn-lt"/>
                <a:cs typeface="+mn-lt"/>
                <a:hlinkClick r:id="rId4"/>
              </a:rPr>
              <a:t>https://doi.org/10.1038/s41560-020-00740-2</a:t>
            </a:r>
            <a:endParaRPr lang="en-US" sz="1200" dirty="0">
              <a:ea typeface="+mn-lt"/>
              <a:cs typeface="+mn-lt"/>
            </a:endParaRPr>
          </a:p>
          <a:p>
            <a:pPr marL="285750" indent="-285750">
              <a:spcAft>
                <a:spcPts val="400"/>
              </a:spcAft>
              <a:buFont typeface="Arial"/>
              <a:buChar char="•"/>
            </a:pPr>
            <a:r>
              <a:rPr lang="en-US" sz="1200" dirty="0">
                <a:ea typeface="+mn-lt"/>
                <a:cs typeface="+mn-lt"/>
              </a:rPr>
              <a:t>Kaplan, P.O. and Isik, M. (2020) “City-based Optimization Model for Energy Technologies: COMET- New York City Documentation” EPA/600/R-19/124 </a:t>
            </a:r>
            <a:r>
              <a:rPr lang="en-US" sz="1200" dirty="0">
                <a:hlinkClick r:id="rId5"/>
              </a:rPr>
              <a:t>https://cfpub.epa.gov/si/si_public_record_report.cfm?Lab=CEMM&amp;dirEntryId=348535</a:t>
            </a:r>
            <a:endParaRPr lang="en-US" sz="1200" dirty="0"/>
          </a:p>
          <a:p>
            <a:pPr marL="285750" indent="-285750">
              <a:spcAft>
                <a:spcPts val="400"/>
              </a:spcAft>
              <a:buFont typeface="Arial"/>
              <a:buChar char="•"/>
            </a:pPr>
            <a:r>
              <a:rPr lang="en-US" sz="1200" dirty="0"/>
              <a:t>COMET Website: </a:t>
            </a:r>
            <a:r>
              <a:rPr lang="en-US" sz="1200" dirty="0">
                <a:hlinkClick r:id="rId6"/>
              </a:rPr>
              <a:t>https://www.epa.gov/air-research/city-based-optimization-model-energy-technologies-comet</a:t>
            </a:r>
            <a:r>
              <a:rPr lang="en-US" sz="1200" dirty="0"/>
              <a:t> </a:t>
            </a:r>
          </a:p>
        </p:txBody>
      </p:sp>
    </p:spTree>
    <p:extLst>
      <p:ext uri="{BB962C8B-B14F-4D97-AF65-F5344CB8AC3E}">
        <p14:creationId xmlns:p14="http://schemas.microsoft.com/office/powerpoint/2010/main" val="558471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449858-7CEC-B9A8-4820-F263F869B320}"/>
              </a:ext>
            </a:extLst>
          </p:cNvPr>
          <p:cNvSpPr>
            <a:spLocks noGrp="1"/>
          </p:cNvSpPr>
          <p:nvPr>
            <p:ph type="title"/>
          </p:nvPr>
        </p:nvSpPr>
        <p:spPr>
          <a:xfrm>
            <a:off x="2315145" y="0"/>
            <a:ext cx="9138115" cy="1022350"/>
          </a:xfrm>
        </p:spPr>
        <p:txBody>
          <a:bodyPr>
            <a:normAutofit/>
          </a:bodyPr>
          <a:lstStyle/>
          <a:p>
            <a:r>
              <a:rPr lang="en-US" sz="4000" dirty="0"/>
              <a:t>Research Question</a:t>
            </a:r>
          </a:p>
        </p:txBody>
      </p:sp>
      <p:sp>
        <p:nvSpPr>
          <p:cNvPr id="4" name="Content Placeholder 3">
            <a:extLst>
              <a:ext uri="{FF2B5EF4-FFF2-40B4-BE49-F238E27FC236}">
                <a16:creationId xmlns:a16="http://schemas.microsoft.com/office/drawing/2014/main" id="{B11E0443-543C-DD3B-1C59-68A158EA5A84}"/>
              </a:ext>
            </a:extLst>
          </p:cNvPr>
          <p:cNvSpPr>
            <a:spLocks noGrp="1"/>
          </p:cNvSpPr>
          <p:nvPr>
            <p:ph idx="1"/>
          </p:nvPr>
        </p:nvSpPr>
        <p:spPr>
          <a:xfrm>
            <a:off x="474121" y="1022350"/>
            <a:ext cx="11545888" cy="3486083"/>
          </a:xfrm>
          <a:prstGeom prst="rect">
            <a:avLst/>
          </a:prstGeom>
        </p:spPr>
        <p:txBody>
          <a:bodyPr wrap="square">
            <a:spAutoFit/>
          </a:bodyPr>
          <a:lstStyle/>
          <a:p>
            <a:r>
              <a:rPr lang="en-US" dirty="0"/>
              <a:t>NYC is already a leader in combating climate change. </a:t>
            </a:r>
          </a:p>
          <a:p>
            <a:r>
              <a:rPr lang="en-US" dirty="0"/>
              <a:t>In 2014, a goal of reducing NYC’s greenhouse gas (GHG) emissions 80% by 2050 was established. </a:t>
            </a:r>
          </a:p>
          <a:p>
            <a:r>
              <a:rPr lang="en-US" dirty="0"/>
              <a:t>NYC has enacted multiple strategies to meet its energy and climate goals:</a:t>
            </a:r>
          </a:p>
          <a:p>
            <a:pPr lvl="1"/>
            <a:r>
              <a:rPr lang="en-US" dirty="0"/>
              <a:t>State &amp; City Electricity Technology Targets</a:t>
            </a:r>
          </a:p>
          <a:p>
            <a:pPr lvl="1"/>
            <a:r>
              <a:rPr lang="en-US" dirty="0"/>
              <a:t>Clean Energy Standard: 70% Renewable Electricity by 2030</a:t>
            </a:r>
          </a:p>
          <a:p>
            <a:pPr lvl="1"/>
            <a:r>
              <a:rPr lang="en-US" dirty="0"/>
              <a:t>Clean Vehicle Deployment Targets</a:t>
            </a:r>
          </a:p>
          <a:p>
            <a:pPr lvl="1"/>
            <a:r>
              <a:rPr lang="en-US" dirty="0"/>
              <a:t>Federal Fuel Economy Standards</a:t>
            </a:r>
          </a:p>
        </p:txBody>
      </p:sp>
      <p:sp>
        <p:nvSpPr>
          <p:cNvPr id="5" name="TextBox 4">
            <a:extLst>
              <a:ext uri="{FF2B5EF4-FFF2-40B4-BE49-F238E27FC236}">
                <a16:creationId xmlns:a16="http://schemas.microsoft.com/office/drawing/2014/main" id="{7200405B-5613-7A96-BD28-F358C999BB78}"/>
              </a:ext>
            </a:extLst>
          </p:cNvPr>
          <p:cNvSpPr txBox="1"/>
          <p:nvPr/>
        </p:nvSpPr>
        <p:spPr>
          <a:xfrm>
            <a:off x="474121" y="4797871"/>
            <a:ext cx="11243758" cy="1470659"/>
          </a:xfrm>
          <a:prstGeom prst="rect">
            <a:avLst/>
          </a:prstGeom>
          <a:ln w="57150"/>
        </p:spPr>
        <p:style>
          <a:lnRef idx="2">
            <a:schemeClr val="accent6"/>
          </a:lnRef>
          <a:fillRef idx="1">
            <a:schemeClr val="lt1"/>
          </a:fillRef>
          <a:effectRef idx="0">
            <a:schemeClr val="accent6"/>
          </a:effectRef>
          <a:fontRef idx="minor">
            <a:schemeClr val="dk1"/>
          </a:fontRef>
        </p:style>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27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What technology pathways could achieve transportation CO2 reductions?</a:t>
            </a:r>
          </a:p>
          <a:p>
            <a:pPr marR="0" lvl="0" algn="l" defTabSz="914400" rtl="0" eaLnBrk="1" fontAlgn="auto" latinLnBrk="0" hangingPunct="1">
              <a:lnSpc>
                <a:spcPct val="90000"/>
              </a:lnSpc>
              <a:spcBef>
                <a:spcPts val="1000"/>
              </a:spcBef>
              <a:spcAft>
                <a:spcPts val="0"/>
              </a:spcAft>
              <a:buClrTx/>
              <a:buSzTx/>
              <a:tabLst/>
              <a:defRPr/>
            </a:pPr>
            <a:r>
              <a:rPr kumimoji="0" lang="en-US" sz="27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What would be the resulting air emission </a:t>
            </a:r>
            <a:r>
              <a:rPr kumimoji="0" lang="en-US" sz="27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sym typeface="Wingdings" panose="05000000000000000000" pitchFamily="2" charset="2"/>
              </a:rPr>
              <a:t> </a:t>
            </a:r>
            <a:r>
              <a:rPr kumimoji="0" lang="en-US" sz="27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air quality </a:t>
            </a:r>
            <a:r>
              <a:rPr kumimoji="0" lang="en-US" sz="27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sym typeface="Wingdings" panose="05000000000000000000" pitchFamily="2" charset="2"/>
              </a:rPr>
              <a:t> </a:t>
            </a:r>
            <a:r>
              <a:rPr kumimoji="0" lang="en-US" sz="27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health co-benefits? </a:t>
            </a:r>
          </a:p>
          <a:p>
            <a:pPr marR="0" lvl="0" algn="l" defTabSz="914400" rtl="0" eaLnBrk="1" fontAlgn="auto" latinLnBrk="0" hangingPunct="1">
              <a:lnSpc>
                <a:spcPct val="90000"/>
              </a:lnSpc>
              <a:spcBef>
                <a:spcPts val="1000"/>
              </a:spcBef>
              <a:spcAft>
                <a:spcPts val="0"/>
              </a:spcAft>
              <a:buClrTx/>
              <a:buSzTx/>
              <a:tabLst/>
              <a:defRPr/>
            </a:pPr>
            <a:r>
              <a:rPr kumimoji="0" lang="en-US" sz="27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What would be the distribution of benefits at local level?</a:t>
            </a:r>
            <a:endParaRPr lang="en-US" sz="2700" i="1" dirty="0"/>
          </a:p>
        </p:txBody>
      </p:sp>
    </p:spTree>
    <p:extLst>
      <p:ext uri="{BB962C8B-B14F-4D97-AF65-F5344CB8AC3E}">
        <p14:creationId xmlns:p14="http://schemas.microsoft.com/office/powerpoint/2010/main" val="401235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5EEEC5C-7228-8EDF-A2E0-F08F10AE4475}"/>
              </a:ext>
            </a:extLst>
          </p:cNvPr>
          <p:cNvGraphicFramePr>
            <a:graphicFrameLocks noGrp="1"/>
          </p:cNvGraphicFramePr>
          <p:nvPr>
            <p:extLst>
              <p:ext uri="{D42A27DB-BD31-4B8C-83A1-F6EECF244321}">
                <p14:modId xmlns:p14="http://schemas.microsoft.com/office/powerpoint/2010/main" val="3017545664"/>
              </p:ext>
            </p:extLst>
          </p:nvPr>
        </p:nvGraphicFramePr>
        <p:xfrm>
          <a:off x="3956180" y="1517017"/>
          <a:ext cx="4226286" cy="2194560"/>
        </p:xfrm>
        <a:graphic>
          <a:graphicData uri="http://schemas.openxmlformats.org/drawingml/2006/table">
            <a:tbl>
              <a:tblPr firstRow="1" bandRow="1">
                <a:tableStyleId>{93296810-A885-4BE3-A3E7-6D5BEEA58F35}</a:tableStyleId>
              </a:tblPr>
              <a:tblGrid>
                <a:gridCol w="4226286">
                  <a:extLst>
                    <a:ext uri="{9D8B030D-6E8A-4147-A177-3AD203B41FA5}">
                      <a16:colId xmlns:a16="http://schemas.microsoft.com/office/drawing/2014/main" val="3321066507"/>
                    </a:ext>
                  </a:extLst>
                </a:gridCol>
              </a:tblGrid>
              <a:tr h="51675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200" b="1" dirty="0"/>
                        <a:t>Emission changes from base year to future year per borough per emission category</a:t>
                      </a:r>
                      <a:endParaRPr lang="en-US" sz="2200" b="1" dirty="0">
                        <a:latin typeface="+mn-lt"/>
                      </a:endParaRPr>
                    </a:p>
                  </a:txBody>
                  <a:tcPr marL="68580" marR="68580" marT="34290" marB="34290"/>
                </a:tc>
                <a:extLst>
                  <a:ext uri="{0D108BD9-81ED-4DB2-BD59-A6C34878D82A}">
                    <a16:rowId xmlns:a16="http://schemas.microsoft.com/office/drawing/2014/main" val="297820855"/>
                  </a:ext>
                </a:extLst>
              </a:tr>
              <a:tr h="290229">
                <a:tc>
                  <a:txBody>
                    <a:bodyPr/>
                    <a:lstStyle/>
                    <a:p>
                      <a:pPr marL="285750" indent="-285750">
                        <a:buFont typeface="Arial" panose="020B0604020202020204" pitchFamily="34" charset="0"/>
                        <a:buChar char="•"/>
                      </a:pPr>
                      <a:r>
                        <a:rPr lang="en-US" sz="2000" b="1" dirty="0"/>
                        <a:t>Scenario – a</a:t>
                      </a:r>
                      <a:endParaRPr lang="en-US" sz="2000" b="1" dirty="0">
                        <a:latin typeface="+mn-lt"/>
                      </a:endParaRPr>
                    </a:p>
                  </a:txBody>
                  <a:tcPr marL="68580" marR="68580" marT="34290" marB="34290"/>
                </a:tc>
                <a:extLst>
                  <a:ext uri="{0D108BD9-81ED-4DB2-BD59-A6C34878D82A}">
                    <a16:rowId xmlns:a16="http://schemas.microsoft.com/office/drawing/2014/main" val="3579975212"/>
                  </a:ext>
                </a:extLst>
              </a:tr>
              <a:tr h="290229">
                <a:tc>
                  <a:txBody>
                    <a:bodyPr/>
                    <a:lstStyle/>
                    <a:p>
                      <a:pPr marL="285750" indent="-285750">
                        <a:buFont typeface="Arial" panose="020B0604020202020204" pitchFamily="34" charset="0"/>
                        <a:buChar char="•"/>
                      </a:pPr>
                      <a:r>
                        <a:rPr lang="en-US" sz="2000" b="1" dirty="0"/>
                        <a:t>Scenario – b</a:t>
                      </a:r>
                      <a:endParaRPr lang="en-US" sz="2000" b="1" dirty="0">
                        <a:latin typeface="+mn-lt"/>
                      </a:endParaRPr>
                    </a:p>
                  </a:txBody>
                  <a:tcPr marL="68580" marR="68580" marT="34290" marB="34290"/>
                </a:tc>
                <a:extLst>
                  <a:ext uri="{0D108BD9-81ED-4DB2-BD59-A6C34878D82A}">
                    <a16:rowId xmlns:a16="http://schemas.microsoft.com/office/drawing/2014/main" val="1843535069"/>
                  </a:ext>
                </a:extLst>
              </a:tr>
              <a:tr h="290229">
                <a:tc>
                  <a:txBody>
                    <a:bodyPr/>
                    <a:lstStyle/>
                    <a:p>
                      <a:pPr marL="285750" indent="-285750">
                        <a:buFont typeface="Arial" panose="020B0604020202020204" pitchFamily="34" charset="0"/>
                        <a:buChar char="•"/>
                      </a:pPr>
                      <a:r>
                        <a:rPr lang="en-US" sz="2000" b="1" dirty="0"/>
                        <a:t>Scenario – c…</a:t>
                      </a:r>
                      <a:endParaRPr lang="en-US" sz="2000" b="1" dirty="0">
                        <a:latin typeface="+mn-lt"/>
                      </a:endParaRPr>
                    </a:p>
                  </a:txBody>
                  <a:tcPr marL="68580" marR="68580" marT="34290" marB="34290"/>
                </a:tc>
                <a:extLst>
                  <a:ext uri="{0D108BD9-81ED-4DB2-BD59-A6C34878D82A}">
                    <a16:rowId xmlns:a16="http://schemas.microsoft.com/office/drawing/2014/main" val="453633713"/>
                  </a:ext>
                </a:extLst>
              </a:tr>
            </a:tbl>
          </a:graphicData>
        </a:graphic>
      </p:graphicFrame>
      <p:graphicFrame>
        <p:nvGraphicFramePr>
          <p:cNvPr id="7" name="Table 7">
            <a:extLst>
              <a:ext uri="{FF2B5EF4-FFF2-40B4-BE49-F238E27FC236}">
                <a16:creationId xmlns:a16="http://schemas.microsoft.com/office/drawing/2014/main" id="{6551394C-D52C-5885-402F-A47690957A9B}"/>
              </a:ext>
            </a:extLst>
          </p:cNvPr>
          <p:cNvGraphicFramePr>
            <a:graphicFrameLocks noGrp="1"/>
          </p:cNvGraphicFramePr>
          <p:nvPr>
            <p:extLst>
              <p:ext uri="{D42A27DB-BD31-4B8C-83A1-F6EECF244321}">
                <p14:modId xmlns:p14="http://schemas.microsoft.com/office/powerpoint/2010/main" val="4287298231"/>
              </p:ext>
            </p:extLst>
          </p:nvPr>
        </p:nvGraphicFramePr>
        <p:xfrm>
          <a:off x="90720" y="640160"/>
          <a:ext cx="3601732" cy="3337560"/>
        </p:xfrm>
        <a:graphic>
          <a:graphicData uri="http://schemas.openxmlformats.org/drawingml/2006/table">
            <a:tbl>
              <a:tblPr firstRow="1" bandRow="1">
                <a:tableStyleId>{5C22544A-7EE6-4342-B048-85BDC9FD1C3A}</a:tableStyleId>
              </a:tblPr>
              <a:tblGrid>
                <a:gridCol w="3601732">
                  <a:extLst>
                    <a:ext uri="{9D8B030D-6E8A-4147-A177-3AD203B41FA5}">
                      <a16:colId xmlns:a16="http://schemas.microsoft.com/office/drawing/2014/main" val="850416845"/>
                    </a:ext>
                  </a:extLst>
                </a:gridCol>
              </a:tblGrid>
              <a:tr h="421270">
                <a:tc>
                  <a:txBody>
                    <a:bodyPr/>
                    <a:lstStyle/>
                    <a:p>
                      <a:pPr algn="ctr"/>
                      <a:r>
                        <a:rPr lang="en-US" sz="2400" dirty="0"/>
                        <a:t>COMET - NYC</a:t>
                      </a:r>
                    </a:p>
                  </a:txBody>
                  <a:tcPr/>
                </a:tc>
                <a:extLst>
                  <a:ext uri="{0D108BD9-81ED-4DB2-BD59-A6C34878D82A}">
                    <a16:rowId xmlns:a16="http://schemas.microsoft.com/office/drawing/2014/main" val="3150466837"/>
                  </a:ext>
                </a:extLst>
              </a:tr>
              <a:tr h="721623">
                <a:tc>
                  <a:txBody>
                    <a:bodyPr/>
                    <a:lstStyle/>
                    <a:p>
                      <a:pPr algn="ctr"/>
                      <a:r>
                        <a:rPr lang="en-US" sz="2400" dirty="0"/>
                        <a:t>OUTPUTS </a:t>
                      </a:r>
                    </a:p>
                    <a:p>
                      <a:pPr algn="ctr"/>
                      <a:r>
                        <a:rPr lang="en-US" sz="2400" dirty="0"/>
                        <a:t>(Sector and Borough)</a:t>
                      </a:r>
                      <a:endParaRPr lang="en-US" sz="2400" dirty="0">
                        <a:latin typeface="+mn-lt"/>
                      </a:endParaRPr>
                    </a:p>
                  </a:txBody>
                  <a:tcPr marL="68580" marR="68580" marT="34290" marB="34290"/>
                </a:tc>
                <a:extLst>
                  <a:ext uri="{0D108BD9-81ED-4DB2-BD59-A6C34878D82A}">
                    <a16:rowId xmlns:a16="http://schemas.microsoft.com/office/drawing/2014/main" val="3277881779"/>
                  </a:ext>
                </a:extLst>
              </a:tr>
              <a:tr h="721623">
                <a:tc>
                  <a:txBody>
                    <a:bodyPr/>
                    <a:lstStyle/>
                    <a:p>
                      <a:pPr marL="285750" indent="-285750">
                        <a:buFont typeface="Arial" panose="020B0604020202020204" pitchFamily="34" charset="0"/>
                        <a:buChar char="•"/>
                      </a:pPr>
                      <a:r>
                        <a:rPr lang="en-US" sz="2200" b="1" dirty="0"/>
                        <a:t>Technology portfolio</a:t>
                      </a:r>
                    </a:p>
                    <a:p>
                      <a:pPr marL="285750" indent="-285750">
                        <a:buFont typeface="Arial" panose="020B0604020202020204" pitchFamily="34" charset="0"/>
                        <a:buChar char="•"/>
                      </a:pPr>
                      <a:r>
                        <a:rPr lang="en-US" sz="2200" b="1" dirty="0"/>
                        <a:t>Fuel use</a:t>
                      </a:r>
                      <a:endParaRPr lang="en-US" sz="2200" dirty="0"/>
                    </a:p>
                    <a:p>
                      <a:pPr marL="285750" indent="-285750">
                        <a:buFont typeface="Arial" panose="020B0604020202020204" pitchFamily="34" charset="0"/>
                        <a:buChar char="•"/>
                      </a:pPr>
                      <a:r>
                        <a:rPr lang="en-US" sz="2200" b="1" dirty="0"/>
                        <a:t>Emissions</a:t>
                      </a:r>
                      <a:r>
                        <a:rPr lang="en-US" sz="2200" dirty="0"/>
                        <a:t> (NO</a:t>
                      </a:r>
                      <a:r>
                        <a:rPr lang="en-US" sz="2200" baseline="-25000" dirty="0"/>
                        <a:t>x</a:t>
                      </a:r>
                      <a:r>
                        <a:rPr lang="en-US" sz="2200" dirty="0"/>
                        <a:t>, SO</a:t>
                      </a:r>
                      <a:r>
                        <a:rPr lang="en-US" sz="2200" baseline="-25000" dirty="0"/>
                        <a:t>2</a:t>
                      </a:r>
                      <a:r>
                        <a:rPr lang="en-US" sz="2200" dirty="0"/>
                        <a:t>, PM</a:t>
                      </a:r>
                      <a:r>
                        <a:rPr lang="en-US" sz="2200" baseline="-25000" dirty="0"/>
                        <a:t>10</a:t>
                      </a:r>
                      <a:r>
                        <a:rPr lang="en-US" sz="2200" dirty="0"/>
                        <a:t>, PM</a:t>
                      </a:r>
                      <a:r>
                        <a:rPr lang="en-US" sz="2200" baseline="-25000" dirty="0"/>
                        <a:t>2.5</a:t>
                      </a:r>
                      <a:r>
                        <a:rPr lang="en-US" sz="2200" dirty="0"/>
                        <a:t>, CO, VOC, CO</a:t>
                      </a:r>
                      <a:r>
                        <a:rPr lang="en-US" sz="2200" baseline="-25000" dirty="0"/>
                        <a:t>2</a:t>
                      </a:r>
                      <a:r>
                        <a:rPr lang="en-US" sz="2200" dirty="0"/>
                        <a:t>, CH</a:t>
                      </a:r>
                      <a:r>
                        <a:rPr lang="en-US" sz="2200" baseline="-25000" dirty="0"/>
                        <a:t>4</a:t>
                      </a:r>
                      <a:r>
                        <a:rPr lang="en-US" sz="2200" baseline="0" dirty="0"/>
                        <a:t>) </a:t>
                      </a:r>
                      <a:endParaRPr lang="en-US" sz="2200" dirty="0"/>
                    </a:p>
                    <a:p>
                      <a:pPr marL="285750" indent="-285750">
                        <a:buFont typeface="Arial" panose="020B0604020202020204" pitchFamily="34" charset="0"/>
                        <a:buChar char="•"/>
                      </a:pPr>
                      <a:r>
                        <a:rPr lang="en-US" sz="2200" b="1" dirty="0"/>
                        <a:t>Prices</a:t>
                      </a:r>
                    </a:p>
                    <a:p>
                      <a:pPr marL="285750" indent="-285750">
                        <a:buFont typeface="Arial" panose="020B0604020202020204" pitchFamily="34" charset="0"/>
                        <a:buChar char="•"/>
                      </a:pPr>
                      <a:r>
                        <a:rPr lang="en-US" sz="2200" b="1" dirty="0"/>
                        <a:t>Total system cost</a:t>
                      </a:r>
                      <a:endParaRPr lang="en-US" sz="2200" b="1" dirty="0">
                        <a:latin typeface="+mn-lt"/>
                      </a:endParaRPr>
                    </a:p>
                  </a:txBody>
                  <a:tcPr marL="68580" marR="68580" marT="34290" marB="34290"/>
                </a:tc>
                <a:extLst>
                  <a:ext uri="{0D108BD9-81ED-4DB2-BD59-A6C34878D82A}">
                    <a16:rowId xmlns:a16="http://schemas.microsoft.com/office/drawing/2014/main" val="3727029315"/>
                  </a:ext>
                </a:extLst>
              </a:tr>
            </a:tbl>
          </a:graphicData>
        </a:graphic>
      </p:graphicFrame>
      <p:graphicFrame>
        <p:nvGraphicFramePr>
          <p:cNvPr id="10" name="Table 7">
            <a:extLst>
              <a:ext uri="{FF2B5EF4-FFF2-40B4-BE49-F238E27FC236}">
                <a16:creationId xmlns:a16="http://schemas.microsoft.com/office/drawing/2014/main" id="{D856C1CD-2E77-DEB9-CCF6-D864CE34DA09}"/>
              </a:ext>
            </a:extLst>
          </p:cNvPr>
          <p:cNvGraphicFramePr>
            <a:graphicFrameLocks noGrp="1"/>
          </p:cNvGraphicFramePr>
          <p:nvPr>
            <p:extLst>
              <p:ext uri="{D42A27DB-BD31-4B8C-83A1-F6EECF244321}">
                <p14:modId xmlns:p14="http://schemas.microsoft.com/office/powerpoint/2010/main" val="2313844501"/>
              </p:ext>
            </p:extLst>
          </p:nvPr>
        </p:nvGraphicFramePr>
        <p:xfrm>
          <a:off x="8298614" y="2454277"/>
          <a:ext cx="3710700" cy="1257300"/>
        </p:xfrm>
        <a:graphic>
          <a:graphicData uri="http://schemas.openxmlformats.org/drawingml/2006/table">
            <a:tbl>
              <a:tblPr firstRow="1" bandRow="1">
                <a:tableStyleId>{5C22544A-7EE6-4342-B048-85BDC9FD1C3A}</a:tableStyleId>
              </a:tblPr>
              <a:tblGrid>
                <a:gridCol w="3710700">
                  <a:extLst>
                    <a:ext uri="{9D8B030D-6E8A-4147-A177-3AD203B41FA5}">
                      <a16:colId xmlns:a16="http://schemas.microsoft.com/office/drawing/2014/main" val="850416845"/>
                    </a:ext>
                  </a:extLst>
                </a:gridCol>
              </a:tblGrid>
              <a:tr h="433436">
                <a:tc>
                  <a:txBody>
                    <a:bodyPr/>
                    <a:lstStyle/>
                    <a:p>
                      <a:pPr algn="ctr"/>
                      <a:r>
                        <a:rPr lang="en-US" sz="2400" dirty="0"/>
                        <a:t>ZAPPA - NYC</a:t>
                      </a:r>
                    </a:p>
                  </a:txBody>
                  <a:tcPr/>
                </a:tc>
                <a:extLst>
                  <a:ext uri="{0D108BD9-81ED-4DB2-BD59-A6C34878D82A}">
                    <a16:rowId xmlns:a16="http://schemas.microsoft.com/office/drawing/2014/main" val="3150466837"/>
                  </a:ext>
                </a:extLst>
              </a:tr>
              <a:tr h="543496">
                <a:tc>
                  <a:txBody>
                    <a:bodyPr/>
                    <a:lstStyle/>
                    <a:p>
                      <a:pPr algn="ctr"/>
                      <a:r>
                        <a:rPr lang="en-US" sz="2400" dirty="0">
                          <a:latin typeface="+mn-lt"/>
                        </a:rPr>
                        <a:t>ZCTA level user-defined emission change</a:t>
                      </a:r>
                    </a:p>
                  </a:txBody>
                  <a:tcPr marL="68580" marR="68580" marT="34290" marB="34290"/>
                </a:tc>
                <a:extLst>
                  <a:ext uri="{0D108BD9-81ED-4DB2-BD59-A6C34878D82A}">
                    <a16:rowId xmlns:a16="http://schemas.microsoft.com/office/drawing/2014/main" val="3277881779"/>
                  </a:ext>
                </a:extLst>
              </a:tr>
            </a:tbl>
          </a:graphicData>
        </a:graphic>
      </p:graphicFrame>
      <p:pic>
        <p:nvPicPr>
          <p:cNvPr id="11" name="Picture 10">
            <a:extLst>
              <a:ext uri="{FF2B5EF4-FFF2-40B4-BE49-F238E27FC236}">
                <a16:creationId xmlns:a16="http://schemas.microsoft.com/office/drawing/2014/main" id="{E5FBC54B-30F7-F98E-5742-BE2DA79E11A6}"/>
              </a:ext>
            </a:extLst>
          </p:cNvPr>
          <p:cNvPicPr>
            <a:picLocks noChangeAspect="1"/>
          </p:cNvPicPr>
          <p:nvPr/>
        </p:nvPicPr>
        <p:blipFill rotWithShape="1">
          <a:blip r:embed="rId2"/>
          <a:srcRect l="26692" t="81693"/>
          <a:stretch/>
        </p:blipFill>
        <p:spPr>
          <a:xfrm>
            <a:off x="3508267" y="4535787"/>
            <a:ext cx="8543467" cy="1424433"/>
          </a:xfrm>
          <a:prstGeom prst="rect">
            <a:avLst/>
          </a:prstGeom>
          <a:ln w="57150">
            <a:solidFill>
              <a:schemeClr val="accent1">
                <a:lumMod val="50000"/>
              </a:schemeClr>
            </a:solidFill>
          </a:ln>
        </p:spPr>
      </p:pic>
      <p:sp>
        <p:nvSpPr>
          <p:cNvPr id="15" name="Arrow: Right 14">
            <a:extLst>
              <a:ext uri="{FF2B5EF4-FFF2-40B4-BE49-F238E27FC236}">
                <a16:creationId xmlns:a16="http://schemas.microsoft.com/office/drawing/2014/main" id="{FF1A2223-17A4-BB3C-15DB-3793B3589778}"/>
              </a:ext>
            </a:extLst>
          </p:cNvPr>
          <p:cNvSpPr/>
          <p:nvPr/>
        </p:nvSpPr>
        <p:spPr>
          <a:xfrm rot="5400000">
            <a:off x="9826206" y="3762495"/>
            <a:ext cx="655515" cy="661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16" name="Arrow: Bent 15">
            <a:extLst>
              <a:ext uri="{FF2B5EF4-FFF2-40B4-BE49-F238E27FC236}">
                <a16:creationId xmlns:a16="http://schemas.microsoft.com/office/drawing/2014/main" id="{6BDAE114-75E5-A666-0949-756999730E51}"/>
              </a:ext>
            </a:extLst>
          </p:cNvPr>
          <p:cNvSpPr/>
          <p:nvPr/>
        </p:nvSpPr>
        <p:spPr>
          <a:xfrm rot="5400000">
            <a:off x="8365496" y="1450135"/>
            <a:ext cx="877391" cy="1011156"/>
          </a:xfrm>
          <a:prstGeom prst="bentArrow">
            <a:avLst>
              <a:gd name="adj1" fmla="val 25000"/>
              <a:gd name="adj2" fmla="val 25000"/>
              <a:gd name="adj3" fmla="val 25000"/>
              <a:gd name="adj4" fmla="val 87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1"/>
              </a:solidFill>
            </a:endParaRPr>
          </a:p>
        </p:txBody>
      </p:sp>
      <p:sp>
        <p:nvSpPr>
          <p:cNvPr id="17" name="Arrow: Bent 16">
            <a:extLst>
              <a:ext uri="{FF2B5EF4-FFF2-40B4-BE49-F238E27FC236}">
                <a16:creationId xmlns:a16="http://schemas.microsoft.com/office/drawing/2014/main" id="{70A39F2A-86D9-8B7A-C23F-4BFA9F4522BF}"/>
              </a:ext>
            </a:extLst>
          </p:cNvPr>
          <p:cNvSpPr/>
          <p:nvPr/>
        </p:nvSpPr>
        <p:spPr>
          <a:xfrm rot="5400000">
            <a:off x="3825756" y="562544"/>
            <a:ext cx="814744" cy="969977"/>
          </a:xfrm>
          <a:prstGeom prst="bentArrow">
            <a:avLst>
              <a:gd name="adj1" fmla="val 25000"/>
              <a:gd name="adj2" fmla="val 25000"/>
              <a:gd name="adj3" fmla="val 25000"/>
              <a:gd name="adj4" fmla="val 87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1"/>
              </a:solidFill>
            </a:endParaRPr>
          </a:p>
        </p:txBody>
      </p:sp>
      <p:sp>
        <p:nvSpPr>
          <p:cNvPr id="18" name="Title 2">
            <a:extLst>
              <a:ext uri="{FF2B5EF4-FFF2-40B4-BE49-F238E27FC236}">
                <a16:creationId xmlns:a16="http://schemas.microsoft.com/office/drawing/2014/main" id="{48C545F6-CE46-A635-E9C2-3C7AF81701FF}"/>
              </a:ext>
            </a:extLst>
          </p:cNvPr>
          <p:cNvSpPr>
            <a:spLocks noGrp="1"/>
          </p:cNvSpPr>
          <p:nvPr>
            <p:ph type="title"/>
          </p:nvPr>
        </p:nvSpPr>
        <p:spPr>
          <a:xfrm>
            <a:off x="4966887" y="162739"/>
            <a:ext cx="7042427" cy="1022350"/>
          </a:xfrm>
        </p:spPr>
        <p:txBody>
          <a:bodyPr>
            <a:normAutofit/>
          </a:bodyPr>
          <a:lstStyle/>
          <a:p>
            <a:r>
              <a:rPr lang="en-US" sz="3600" dirty="0"/>
              <a:t>COMET and ZAPPA Soft-Link	</a:t>
            </a:r>
          </a:p>
        </p:txBody>
      </p:sp>
      <p:sp>
        <p:nvSpPr>
          <p:cNvPr id="3" name="TextBox 2">
            <a:extLst>
              <a:ext uri="{FF2B5EF4-FFF2-40B4-BE49-F238E27FC236}">
                <a16:creationId xmlns:a16="http://schemas.microsoft.com/office/drawing/2014/main" id="{61F2767B-C250-DFB0-553C-E6BC12578F69}"/>
              </a:ext>
            </a:extLst>
          </p:cNvPr>
          <p:cNvSpPr txBox="1"/>
          <p:nvPr/>
        </p:nvSpPr>
        <p:spPr>
          <a:xfrm>
            <a:off x="150115" y="6199655"/>
            <a:ext cx="9013204" cy="646331"/>
          </a:xfrm>
          <a:prstGeom prst="rect">
            <a:avLst/>
          </a:prstGeom>
          <a:noFill/>
        </p:spPr>
        <p:txBody>
          <a:bodyPr wrap="square">
            <a:spAutoFit/>
          </a:bodyPr>
          <a:lstStyle/>
          <a:p>
            <a:r>
              <a:rPr lang="en-US" dirty="0">
                <a:solidFill>
                  <a:schemeClr val="accent6">
                    <a:lumMod val="50000"/>
                  </a:schemeClr>
                </a:solidFill>
              </a:rPr>
              <a:t>COMET: City-based Optimization Model for Energy Technologies</a:t>
            </a:r>
          </a:p>
          <a:p>
            <a:r>
              <a:rPr lang="en-US" dirty="0">
                <a:solidFill>
                  <a:schemeClr val="accent6">
                    <a:lumMod val="50000"/>
                  </a:schemeClr>
                </a:solidFill>
              </a:rPr>
              <a:t>ZAPPA: </a:t>
            </a:r>
            <a:r>
              <a:rPr lang="en-US" dirty="0" err="1">
                <a:solidFill>
                  <a:schemeClr val="accent6">
                    <a:lumMod val="50000"/>
                  </a:schemeClr>
                </a:solidFill>
              </a:rPr>
              <a:t>Zipcode</a:t>
            </a:r>
            <a:r>
              <a:rPr lang="en-US" dirty="0">
                <a:solidFill>
                  <a:schemeClr val="accent6">
                    <a:lumMod val="50000"/>
                  </a:schemeClr>
                </a:solidFill>
              </a:rPr>
              <a:t> Air Pollution Policy Assessment Tool </a:t>
            </a:r>
          </a:p>
        </p:txBody>
      </p:sp>
    </p:spTree>
    <p:extLst>
      <p:ext uri="{BB962C8B-B14F-4D97-AF65-F5344CB8AC3E}">
        <p14:creationId xmlns:p14="http://schemas.microsoft.com/office/powerpoint/2010/main" val="3424871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A55D2B-11F8-4335-8A92-47048631C041}"/>
              </a:ext>
            </a:extLst>
          </p:cNvPr>
          <p:cNvPicPr>
            <a:picLocks noChangeAspect="1"/>
          </p:cNvPicPr>
          <p:nvPr/>
        </p:nvPicPr>
        <p:blipFill>
          <a:blip r:embed="rId2">
            <a:duotone>
              <a:schemeClr val="accent6">
                <a:shade val="45000"/>
                <a:satMod val="135000"/>
              </a:schemeClr>
              <a:prstClr val="white"/>
            </a:duotone>
          </a:blip>
          <a:stretch>
            <a:fillRect/>
          </a:stretch>
        </p:blipFill>
        <p:spPr>
          <a:xfrm>
            <a:off x="550586" y="2301936"/>
            <a:ext cx="2745751" cy="1817041"/>
          </a:xfrm>
          <a:prstGeom prst="rect">
            <a:avLst/>
          </a:prstGeom>
        </p:spPr>
      </p:pic>
      <p:grpSp>
        <p:nvGrpSpPr>
          <p:cNvPr id="4" name="Group 3">
            <a:extLst>
              <a:ext uri="{FF2B5EF4-FFF2-40B4-BE49-F238E27FC236}">
                <a16:creationId xmlns:a16="http://schemas.microsoft.com/office/drawing/2014/main" id="{1F3C7923-2ED5-43A6-B361-30AC09635D7C}"/>
              </a:ext>
            </a:extLst>
          </p:cNvPr>
          <p:cNvGrpSpPr/>
          <p:nvPr/>
        </p:nvGrpSpPr>
        <p:grpSpPr>
          <a:xfrm>
            <a:off x="2474292" y="2305385"/>
            <a:ext cx="2432957" cy="1962940"/>
            <a:chOff x="0" y="0"/>
            <a:chExt cx="3943467" cy="3223491"/>
          </a:xfrm>
        </p:grpSpPr>
        <p:sp>
          <p:nvSpPr>
            <p:cNvPr id="5" name="Oval 4">
              <a:extLst>
                <a:ext uri="{FF2B5EF4-FFF2-40B4-BE49-F238E27FC236}">
                  <a16:creationId xmlns:a16="http://schemas.microsoft.com/office/drawing/2014/main" id="{889193F8-8931-40D0-AA2E-A1D488A924D3}"/>
                </a:ext>
              </a:extLst>
            </p:cNvPr>
            <p:cNvSpPr/>
            <p:nvPr/>
          </p:nvSpPr>
          <p:spPr>
            <a:xfrm>
              <a:off x="665019" y="0"/>
              <a:ext cx="3278448" cy="3223491"/>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cxnSp>
          <p:nvCxnSpPr>
            <p:cNvPr id="6" name="Straight Connector 5">
              <a:extLst>
                <a:ext uri="{FF2B5EF4-FFF2-40B4-BE49-F238E27FC236}">
                  <a16:creationId xmlns:a16="http://schemas.microsoft.com/office/drawing/2014/main" id="{9B25C193-E4AE-4A24-B68E-ED52EEF5584B}"/>
                </a:ext>
              </a:extLst>
            </p:cNvPr>
            <p:cNvCxnSpPr/>
            <p:nvPr/>
          </p:nvCxnSpPr>
          <p:spPr>
            <a:xfrm flipV="1">
              <a:off x="0" y="2244436"/>
              <a:ext cx="803563" cy="498302"/>
            </a:xfrm>
            <a:prstGeom prst="line">
              <a:avLst/>
            </a:prstGeom>
          </p:spPr>
          <p:style>
            <a:lnRef idx="3">
              <a:schemeClr val="accent2"/>
            </a:lnRef>
            <a:fillRef idx="0">
              <a:schemeClr val="accent2"/>
            </a:fillRef>
            <a:effectRef idx="2">
              <a:schemeClr val="accent2"/>
            </a:effectRef>
            <a:fontRef idx="minor">
              <a:schemeClr val="tx1"/>
            </a:fontRef>
          </p:style>
        </p:cxnSp>
        <p:pic>
          <p:nvPicPr>
            <p:cNvPr id="7" name="Picture 6">
              <a:extLst>
                <a:ext uri="{FF2B5EF4-FFF2-40B4-BE49-F238E27FC236}">
                  <a16:creationId xmlns:a16="http://schemas.microsoft.com/office/drawing/2014/main" id="{C8E94C5C-C253-4285-801B-0A836287D5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668" t="2447" r="4686"/>
            <a:stretch/>
          </p:blipFill>
          <p:spPr bwMode="auto">
            <a:xfrm>
              <a:off x="1188028" y="467591"/>
              <a:ext cx="2211705" cy="2174240"/>
            </a:xfrm>
            <a:prstGeom prst="rect">
              <a:avLst/>
            </a:prstGeom>
            <a:ln>
              <a:noFill/>
            </a:ln>
            <a:extLst>
              <a:ext uri="{53640926-AAD7-44D8-BBD7-CCE9431645EC}">
                <a14:shadowObscured xmlns:a14="http://schemas.microsoft.com/office/drawing/2010/main"/>
              </a:ext>
            </a:extLst>
          </p:spPr>
        </p:pic>
      </p:grpSp>
      <p:sp>
        <p:nvSpPr>
          <p:cNvPr id="10" name="Rectangle 9">
            <a:extLst>
              <a:ext uri="{FF2B5EF4-FFF2-40B4-BE49-F238E27FC236}">
                <a16:creationId xmlns:a16="http://schemas.microsoft.com/office/drawing/2014/main" id="{890A0C7B-A68A-48B9-A4AD-FB57B193C821}"/>
              </a:ext>
            </a:extLst>
          </p:cNvPr>
          <p:cNvSpPr/>
          <p:nvPr/>
        </p:nvSpPr>
        <p:spPr>
          <a:xfrm>
            <a:off x="474134" y="224853"/>
            <a:ext cx="11082867" cy="1077218"/>
          </a:xfrm>
          <a:prstGeom prst="rect">
            <a:avLst/>
          </a:prstGeom>
        </p:spPr>
        <p:txBody>
          <a:bodyPr wrap="square">
            <a:spAutoFit/>
          </a:bodyPr>
          <a:lstStyle/>
          <a:p>
            <a:r>
              <a:rPr lang="en-US" sz="3200" b="1" dirty="0">
                <a:solidFill>
                  <a:srgbClr val="124A29"/>
                </a:solidFill>
                <a:ea typeface="+mj-ea"/>
                <a:cs typeface="Arial" panose="020B0604020202020204" pitchFamily="34" charset="0"/>
              </a:rPr>
              <a:t>A scenario framework evaluated New York City’s transportation decarbonization policies with a focus on air emissions</a:t>
            </a:r>
          </a:p>
        </p:txBody>
      </p:sp>
      <p:sp>
        <p:nvSpPr>
          <p:cNvPr id="12" name="Rectangle 11">
            <a:extLst>
              <a:ext uri="{FF2B5EF4-FFF2-40B4-BE49-F238E27FC236}">
                <a16:creationId xmlns:a16="http://schemas.microsoft.com/office/drawing/2014/main" id="{8ABCF36B-AEC5-44A6-90CB-FD6A57858416}"/>
              </a:ext>
            </a:extLst>
          </p:cNvPr>
          <p:cNvSpPr/>
          <p:nvPr/>
        </p:nvSpPr>
        <p:spPr>
          <a:xfrm>
            <a:off x="474134" y="1305520"/>
            <a:ext cx="11717854" cy="884538"/>
          </a:xfrm>
          <a:prstGeom prst="rect">
            <a:avLst/>
          </a:prstGeom>
        </p:spPr>
        <p:txBody>
          <a:bodyPr wrap="square">
            <a:spAutoFit/>
          </a:bodyPr>
          <a:lstStyle/>
          <a:p>
            <a:pPr>
              <a:lnSpc>
                <a:spcPct val="110000"/>
              </a:lnSpc>
            </a:pPr>
            <a:r>
              <a:rPr lang="en-US" altLang="en-US" sz="2400" i="1" dirty="0">
                <a:latin typeface="Calibri (Body)"/>
                <a:cs typeface="Calibri" panose="020F0502020204030204" pitchFamily="34" charset="0"/>
              </a:rPr>
              <a:t>Characterized the two most important uncertainties that can impact how cities could attain decarbonization goals</a:t>
            </a:r>
          </a:p>
        </p:txBody>
      </p:sp>
      <p:cxnSp>
        <p:nvCxnSpPr>
          <p:cNvPr id="11" name="Connector: Elbow 10">
            <a:extLst>
              <a:ext uri="{FF2B5EF4-FFF2-40B4-BE49-F238E27FC236}">
                <a16:creationId xmlns:a16="http://schemas.microsoft.com/office/drawing/2014/main" id="{501DEAE3-484A-4331-A798-243354958318}"/>
              </a:ext>
            </a:extLst>
          </p:cNvPr>
          <p:cNvCxnSpPr>
            <a:cxnSpLocks/>
            <a:endCxn id="13" idx="0"/>
          </p:cNvCxnSpPr>
          <p:nvPr/>
        </p:nvCxnSpPr>
        <p:spPr>
          <a:xfrm rot="5400000">
            <a:off x="1202397" y="3733314"/>
            <a:ext cx="705851" cy="369975"/>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785647DE-85E9-4393-A5AD-532B7871CC6D}"/>
              </a:ext>
            </a:extLst>
          </p:cNvPr>
          <p:cNvSpPr/>
          <p:nvPr/>
        </p:nvSpPr>
        <p:spPr>
          <a:xfrm>
            <a:off x="289118" y="4271227"/>
            <a:ext cx="2162432" cy="752514"/>
          </a:xfrm>
          <a:prstGeom prst="rect">
            <a:avLst/>
          </a:prstGeom>
        </p:spPr>
        <p:txBody>
          <a:bodyPr wrap="square">
            <a:spAutoFit/>
          </a:bodyPr>
          <a:lstStyle/>
          <a:p>
            <a:pPr>
              <a:lnSpc>
                <a:spcPct val="110000"/>
              </a:lnSpc>
            </a:pPr>
            <a:r>
              <a:rPr lang="en-US" altLang="en-US" sz="2000" i="1" dirty="0">
                <a:latin typeface="Calibri (Body)"/>
                <a:cs typeface="Calibri" panose="020F0502020204030204" pitchFamily="34" charset="0"/>
              </a:rPr>
              <a:t>Speed of the grid decarbonization</a:t>
            </a:r>
          </a:p>
        </p:txBody>
      </p:sp>
      <p:cxnSp>
        <p:nvCxnSpPr>
          <p:cNvPr id="14" name="Connector: Elbow 13">
            <a:extLst>
              <a:ext uri="{FF2B5EF4-FFF2-40B4-BE49-F238E27FC236}">
                <a16:creationId xmlns:a16="http://schemas.microsoft.com/office/drawing/2014/main" id="{AD20DE27-D60A-4704-826C-04642F485189}"/>
              </a:ext>
            </a:extLst>
          </p:cNvPr>
          <p:cNvCxnSpPr>
            <a:cxnSpLocks/>
            <a:stCxn id="5" idx="4"/>
            <a:endCxn id="15" idx="0"/>
          </p:cNvCxnSpPr>
          <p:nvPr/>
        </p:nvCxnSpPr>
        <p:spPr>
          <a:xfrm rot="5400000">
            <a:off x="2947681" y="4205225"/>
            <a:ext cx="885134" cy="1011334"/>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5D33673B-1C55-4C63-A22E-D6D72C2DD394}"/>
              </a:ext>
            </a:extLst>
          </p:cNvPr>
          <p:cNvSpPr/>
          <p:nvPr/>
        </p:nvSpPr>
        <p:spPr>
          <a:xfrm>
            <a:off x="1112768" y="5153459"/>
            <a:ext cx="3543626" cy="752514"/>
          </a:xfrm>
          <a:prstGeom prst="rect">
            <a:avLst/>
          </a:prstGeom>
        </p:spPr>
        <p:txBody>
          <a:bodyPr wrap="square">
            <a:spAutoFit/>
          </a:bodyPr>
          <a:lstStyle/>
          <a:p>
            <a:pPr>
              <a:lnSpc>
                <a:spcPct val="110000"/>
              </a:lnSpc>
            </a:pPr>
            <a:r>
              <a:rPr lang="en-US" altLang="en-US" sz="2000" i="1" dirty="0">
                <a:latin typeface="Calibri (Body)"/>
                <a:cs typeface="Calibri" panose="020F0502020204030204" pitchFamily="34" charset="0"/>
              </a:rPr>
              <a:t>Speed of the end-use demand technology decarbonization </a:t>
            </a:r>
          </a:p>
        </p:txBody>
      </p:sp>
      <p:graphicFrame>
        <p:nvGraphicFramePr>
          <p:cNvPr id="16" name="Table 15">
            <a:extLst>
              <a:ext uri="{FF2B5EF4-FFF2-40B4-BE49-F238E27FC236}">
                <a16:creationId xmlns:a16="http://schemas.microsoft.com/office/drawing/2014/main" id="{1C2DD6C7-4834-405A-966F-414C3EB983F0}"/>
              </a:ext>
            </a:extLst>
          </p:cNvPr>
          <p:cNvGraphicFramePr>
            <a:graphicFrameLocks noGrp="1"/>
          </p:cNvGraphicFramePr>
          <p:nvPr>
            <p:extLst>
              <p:ext uri="{D42A27DB-BD31-4B8C-83A1-F6EECF244321}">
                <p14:modId xmlns:p14="http://schemas.microsoft.com/office/powerpoint/2010/main" val="2853309065"/>
              </p:ext>
            </p:extLst>
          </p:nvPr>
        </p:nvGraphicFramePr>
        <p:xfrm>
          <a:off x="5089425" y="2254754"/>
          <a:ext cx="6924415" cy="2962656"/>
        </p:xfrm>
        <a:graphic>
          <a:graphicData uri="http://schemas.openxmlformats.org/drawingml/2006/table">
            <a:tbl>
              <a:tblPr firstRow="1" firstCol="1" bandRow="1">
                <a:tableStyleId>{912C8C85-51F0-491E-9774-3900AFEF0FD7}</a:tableStyleId>
              </a:tblPr>
              <a:tblGrid>
                <a:gridCol w="1719148">
                  <a:extLst>
                    <a:ext uri="{9D8B030D-6E8A-4147-A177-3AD203B41FA5}">
                      <a16:colId xmlns:a16="http://schemas.microsoft.com/office/drawing/2014/main" val="4285458609"/>
                    </a:ext>
                  </a:extLst>
                </a:gridCol>
                <a:gridCol w="5205267">
                  <a:extLst>
                    <a:ext uri="{9D8B030D-6E8A-4147-A177-3AD203B41FA5}">
                      <a16:colId xmlns:a16="http://schemas.microsoft.com/office/drawing/2014/main" val="169719193"/>
                    </a:ext>
                  </a:extLst>
                </a:gridCol>
              </a:tblGrid>
              <a:tr h="476312">
                <a:tc>
                  <a:txBody>
                    <a:bodyPr/>
                    <a:lstStyle/>
                    <a:p>
                      <a:pPr marL="0" marR="0">
                        <a:lnSpc>
                          <a:spcPct val="200000"/>
                        </a:lnSpc>
                        <a:spcBef>
                          <a:spcPts val="0"/>
                        </a:spcBef>
                        <a:spcAft>
                          <a:spcPts val="0"/>
                        </a:spcAft>
                      </a:pPr>
                      <a:r>
                        <a:rPr lang="en-US" sz="2000" b="1" kern="1200" dirty="0">
                          <a:solidFill>
                            <a:schemeClr val="lt1"/>
                          </a:solidFill>
                          <a:effectLst/>
                        </a:rPr>
                        <a:t>Scenarios</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gn="just">
                        <a:lnSpc>
                          <a:spcPct val="100000"/>
                        </a:lnSpc>
                        <a:spcBef>
                          <a:spcPts val="0"/>
                        </a:spcBef>
                        <a:spcAft>
                          <a:spcPts val="0"/>
                        </a:spcAft>
                      </a:pPr>
                      <a:r>
                        <a:rPr lang="en-US" sz="2000" b="1" kern="1200" dirty="0">
                          <a:solidFill>
                            <a:schemeClr val="lt1"/>
                          </a:solidFill>
                          <a:effectLst/>
                        </a:rPr>
                        <a:t>Description</a:t>
                      </a:r>
                      <a:endParaRPr lang="en-US" sz="2000" b="1" kern="1200" dirty="0">
                        <a:solidFill>
                          <a:schemeClr val="lt1"/>
                        </a:solidFill>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16749327"/>
                  </a:ext>
                </a:extLst>
              </a:tr>
              <a:tr h="727017">
                <a:tc>
                  <a:txBody>
                    <a:bodyPr/>
                    <a:lstStyle/>
                    <a:p>
                      <a:pPr marL="0" marR="0" algn="l">
                        <a:spcBef>
                          <a:spcPts val="0"/>
                        </a:spcBef>
                        <a:spcAft>
                          <a:spcPts val="0"/>
                        </a:spcAft>
                      </a:pPr>
                      <a:r>
                        <a:rPr lang="en-US" sz="2000" dirty="0">
                          <a:effectLst/>
                        </a:rPr>
                        <a:t>STEADY STATE</a:t>
                      </a:r>
                      <a:endParaRPr lang="en-US" sz="20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0000"/>
                        </a:lnSpc>
                        <a:spcBef>
                          <a:spcPts val="0"/>
                        </a:spcBef>
                        <a:spcAft>
                          <a:spcPts val="0"/>
                        </a:spcAft>
                      </a:pPr>
                      <a:r>
                        <a:rPr lang="en-US" sz="2000" b="0" dirty="0">
                          <a:effectLst/>
                        </a:rPr>
                        <a:t>Least cost optimization with embedded technology turnover due to age and existing regulations, no carbon reduction</a:t>
                      </a:r>
                      <a:endParaRPr lang="en-US" sz="20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386518"/>
                  </a:ext>
                </a:extLst>
              </a:tr>
              <a:tr h="484678">
                <a:tc>
                  <a:txBody>
                    <a:bodyPr/>
                    <a:lstStyle/>
                    <a:p>
                      <a:pPr marL="0" marR="0" algn="l">
                        <a:spcBef>
                          <a:spcPts val="0"/>
                        </a:spcBef>
                        <a:spcAft>
                          <a:spcPts val="0"/>
                        </a:spcAft>
                      </a:pPr>
                      <a:r>
                        <a:rPr lang="en-US" sz="2000" b="1" kern="1200" dirty="0">
                          <a:solidFill>
                            <a:schemeClr val="tx1"/>
                          </a:solidFill>
                          <a:effectLst/>
                        </a:rPr>
                        <a:t>DEPENDENCE</a:t>
                      </a:r>
                      <a:endParaRPr lang="en-US" sz="2000" b="1" kern="1200" dirty="0">
                        <a:solidFill>
                          <a:schemeClr val="tx1"/>
                        </a:solidFill>
                        <a:effectLst/>
                        <a:latin typeface="+mn-lt"/>
                        <a:ea typeface="+mn-ea"/>
                        <a:cs typeface="+mn-cs"/>
                      </a:endParaRPr>
                    </a:p>
                  </a:txBody>
                  <a:tcPr marL="68580" marR="68580" marT="0" marB="0"/>
                </a:tc>
                <a:tc>
                  <a:txBody>
                    <a:bodyPr/>
                    <a:lstStyle/>
                    <a:p>
                      <a:pPr marL="0" marR="0" algn="l">
                        <a:lnSpc>
                          <a:spcPct val="100000"/>
                        </a:lnSpc>
                        <a:spcBef>
                          <a:spcPts val="0"/>
                        </a:spcBef>
                        <a:spcAft>
                          <a:spcPts val="0"/>
                        </a:spcAft>
                      </a:pPr>
                      <a:r>
                        <a:rPr lang="en-US" sz="2000" b="0" dirty="0">
                          <a:effectLst/>
                        </a:rPr>
                        <a:t>The CO2 intensity of electricity levels follow BAU trends</a:t>
                      </a:r>
                      <a:endParaRPr lang="en-US" sz="2000" b="0" i="1"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02249054"/>
                  </a:ext>
                </a:extLst>
              </a:tr>
              <a:tr h="727017">
                <a:tc>
                  <a:txBody>
                    <a:bodyPr/>
                    <a:lstStyle/>
                    <a:p>
                      <a:pPr marL="0" marR="0" algn="l">
                        <a:spcBef>
                          <a:spcPts val="0"/>
                        </a:spcBef>
                        <a:spcAft>
                          <a:spcPts val="0"/>
                        </a:spcAft>
                      </a:pPr>
                      <a:r>
                        <a:rPr lang="en-US" sz="2000" dirty="0">
                          <a:effectLst/>
                        </a:rPr>
                        <a:t>REVOLUTION</a:t>
                      </a:r>
                      <a:endParaRPr lang="en-US" sz="2000" b="1" kern="1200" dirty="0">
                        <a:solidFill>
                          <a:schemeClr val="lt1"/>
                        </a:solidFill>
                        <a:effectLst/>
                        <a:latin typeface="+mn-lt"/>
                        <a:ea typeface="+mn-ea"/>
                        <a:cs typeface="+mn-cs"/>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effectLst/>
                        </a:rPr>
                        <a:t>The CO2 intensity of electricity levels follow State’s goals on achieving electricity generation from renewables. “Clean Energy Standard”</a:t>
                      </a:r>
                      <a:endParaRPr lang="en-US" sz="2000" b="0" i="1"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2940548"/>
                  </a:ext>
                </a:extLst>
              </a:tr>
            </a:tbl>
          </a:graphicData>
        </a:graphic>
      </p:graphicFrame>
      <p:sp>
        <p:nvSpPr>
          <p:cNvPr id="17" name="TextBox 16">
            <a:extLst>
              <a:ext uri="{FF2B5EF4-FFF2-40B4-BE49-F238E27FC236}">
                <a16:creationId xmlns:a16="http://schemas.microsoft.com/office/drawing/2014/main" id="{4A5079D8-C91E-48E6-89F6-23DC9ECD5E17}"/>
              </a:ext>
            </a:extLst>
          </p:cNvPr>
          <p:cNvSpPr txBox="1"/>
          <p:nvPr/>
        </p:nvSpPr>
        <p:spPr>
          <a:xfrm>
            <a:off x="194599" y="6417703"/>
            <a:ext cx="11641933" cy="430887"/>
          </a:xfrm>
          <a:prstGeom prst="rect">
            <a:avLst/>
          </a:prstGeom>
          <a:noFill/>
        </p:spPr>
        <p:txBody>
          <a:bodyPr wrap="square" rtlCol="0">
            <a:spAutoFit/>
          </a:bodyPr>
          <a:lstStyle/>
          <a:p>
            <a:r>
              <a:rPr lang="en-US" sz="1100" dirty="0"/>
              <a:t>Isik, M., Dodder, R. &amp; Kaplan, P.O. Transportation emissions scenarios for New York City under different carbon intensities of electricity and electric vehicle adoption rates. </a:t>
            </a:r>
            <a:r>
              <a:rPr lang="en-US" sz="1100" i="1" dirty="0"/>
              <a:t>Nat Energy</a:t>
            </a:r>
            <a:r>
              <a:rPr lang="en-US" sz="1100" dirty="0"/>
              <a:t> (2021). </a:t>
            </a:r>
            <a:r>
              <a:rPr lang="en-US" sz="1100" dirty="0">
                <a:hlinkClick r:id="rId4"/>
              </a:rPr>
              <a:t>https://doi.org/10.1038/s41560-020-00740-2</a:t>
            </a:r>
            <a:r>
              <a:rPr lang="en-US" sz="1100" dirty="0"/>
              <a:t> </a:t>
            </a:r>
          </a:p>
        </p:txBody>
      </p:sp>
    </p:spTree>
    <p:extLst>
      <p:ext uri="{BB962C8B-B14F-4D97-AF65-F5344CB8AC3E}">
        <p14:creationId xmlns:p14="http://schemas.microsoft.com/office/powerpoint/2010/main" val="1371734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F3A663-DE93-40E9-B9A9-5B2C9D00062D}"/>
              </a:ext>
            </a:extLst>
          </p:cNvPr>
          <p:cNvPicPr>
            <a:picLocks noChangeAspect="1"/>
          </p:cNvPicPr>
          <p:nvPr/>
        </p:nvPicPr>
        <p:blipFill>
          <a:blip r:embed="rId3"/>
          <a:stretch>
            <a:fillRect/>
          </a:stretch>
        </p:blipFill>
        <p:spPr>
          <a:xfrm>
            <a:off x="7427107" y="1471407"/>
            <a:ext cx="4913174" cy="3915186"/>
          </a:xfrm>
          <a:prstGeom prst="rect">
            <a:avLst/>
          </a:prstGeom>
        </p:spPr>
      </p:pic>
      <p:sp>
        <p:nvSpPr>
          <p:cNvPr id="2" name="Content Placeholder 1">
            <a:extLst>
              <a:ext uri="{FF2B5EF4-FFF2-40B4-BE49-F238E27FC236}">
                <a16:creationId xmlns:a16="http://schemas.microsoft.com/office/drawing/2014/main" id="{7AEE1A89-4257-4A88-AF7A-214D0EBF7346}"/>
              </a:ext>
            </a:extLst>
          </p:cNvPr>
          <p:cNvSpPr>
            <a:spLocks noGrp="1"/>
          </p:cNvSpPr>
          <p:nvPr>
            <p:ph idx="1"/>
          </p:nvPr>
        </p:nvSpPr>
        <p:spPr>
          <a:xfrm>
            <a:off x="441469" y="1277230"/>
            <a:ext cx="7639849" cy="4967514"/>
          </a:xfrm>
        </p:spPr>
        <p:txBody>
          <a:bodyPr wrap="square">
            <a:spAutoFit/>
          </a:bodyPr>
          <a:lstStyle/>
          <a:p>
            <a:pPr marL="0" indent="0">
              <a:lnSpc>
                <a:spcPct val="100000"/>
              </a:lnSpc>
              <a:spcBef>
                <a:spcPts val="0"/>
              </a:spcBef>
              <a:buNone/>
            </a:pPr>
            <a:r>
              <a:rPr lang="en-US" altLang="en-US" sz="2400" u="sng" dirty="0">
                <a:ea typeface="Gadugi" panose="020B0502040204020203" pitchFamily="34" charset="0"/>
              </a:rPr>
              <a:t>COMET</a:t>
            </a:r>
            <a:r>
              <a:rPr lang="en-US" altLang="en-US" sz="2400" dirty="0">
                <a:ea typeface="Gadugi" panose="020B0502040204020203" pitchFamily="34" charset="0"/>
              </a:rPr>
              <a:t> is an analytical peer-reviewed </a:t>
            </a:r>
            <a:r>
              <a:rPr lang="en-US" altLang="en-US" sz="2400" b="1" dirty="0">
                <a:ea typeface="Gadugi" panose="020B0502040204020203" pitchFamily="34" charset="0"/>
              </a:rPr>
              <a:t>technology</a:t>
            </a:r>
            <a:r>
              <a:rPr lang="en-US" altLang="en-US" sz="2400" dirty="0">
                <a:ea typeface="Gadugi" panose="020B0502040204020203" pitchFamily="34" charset="0"/>
              </a:rPr>
              <a:t> evaluation tool for </a:t>
            </a:r>
            <a:r>
              <a:rPr lang="en-US" altLang="en-US" sz="2400" b="1" dirty="0">
                <a:ea typeface="Gadugi" panose="020B0502040204020203" pitchFamily="34" charset="0"/>
              </a:rPr>
              <a:t>cities</a:t>
            </a:r>
            <a:r>
              <a:rPr lang="en-US" altLang="en-US" sz="2400" dirty="0">
                <a:ea typeface="Gadugi" panose="020B0502040204020203" pitchFamily="34" charset="0"/>
              </a:rPr>
              <a:t> and </a:t>
            </a:r>
            <a:r>
              <a:rPr lang="en-US" altLang="en-US" sz="2400" b="1" dirty="0">
                <a:ea typeface="Gadugi" panose="020B0502040204020203" pitchFamily="34" charset="0"/>
              </a:rPr>
              <a:t>states</a:t>
            </a:r>
            <a:r>
              <a:rPr lang="en-US" altLang="en-US" sz="2400" dirty="0">
                <a:ea typeface="Gadugi" panose="020B0502040204020203" pitchFamily="34" charset="0"/>
              </a:rPr>
              <a:t> that can provide</a:t>
            </a:r>
          </a:p>
          <a:p>
            <a:pPr lvl="1" indent="-285750">
              <a:lnSpc>
                <a:spcPct val="100000"/>
              </a:lnSpc>
              <a:spcBef>
                <a:spcPts val="0"/>
              </a:spcBef>
            </a:pPr>
            <a:r>
              <a:rPr lang="en-US" altLang="en-US" dirty="0">
                <a:ea typeface="Gadugi" panose="020B0502040204020203" pitchFamily="34" charset="0"/>
              </a:rPr>
              <a:t>alternatives for long-term evolution of energy systems </a:t>
            </a:r>
          </a:p>
          <a:p>
            <a:pPr lvl="1" indent="-285750">
              <a:lnSpc>
                <a:spcPct val="100000"/>
              </a:lnSpc>
              <a:spcBef>
                <a:spcPts val="0"/>
              </a:spcBef>
            </a:pPr>
            <a:r>
              <a:rPr lang="en-US" altLang="en-US" dirty="0">
                <a:ea typeface="Gadugi" panose="020B0502040204020203" pitchFamily="34" charset="0"/>
              </a:rPr>
              <a:t>multipollutant and multi-media impacts, unintended consequences of the evolution of energy systems. </a:t>
            </a:r>
          </a:p>
          <a:p>
            <a:pPr lvl="1" indent="-285750">
              <a:lnSpc>
                <a:spcPct val="100000"/>
              </a:lnSpc>
              <a:spcBef>
                <a:spcPts val="0"/>
              </a:spcBef>
            </a:pPr>
            <a:endParaRPr lang="en-US" altLang="en-US" dirty="0">
              <a:ea typeface="Gadugi" panose="020B0502040204020203" pitchFamily="34" charset="0"/>
            </a:endParaRPr>
          </a:p>
          <a:p>
            <a:pPr marL="0" marR="0" indent="0">
              <a:spcBef>
                <a:spcPts val="0"/>
              </a:spcBef>
              <a:spcAft>
                <a:spcPts val="0"/>
              </a:spcAft>
              <a:buNone/>
            </a:pPr>
            <a:r>
              <a:rPr lang="en-US" sz="2400" dirty="0">
                <a:ea typeface="Calibri" panose="020F0502020204030204" pitchFamily="34" charset="0"/>
              </a:rPr>
              <a:t>COMET is built to be used within an energy-environment-economic optimization framework developed by Energy Technology Systems Analysis </a:t>
            </a:r>
            <a:r>
              <a:rPr lang="en-US" sz="2400" dirty="0" err="1">
                <a:ea typeface="Calibri" panose="020F0502020204030204" pitchFamily="34" charset="0"/>
              </a:rPr>
              <a:t>Programme</a:t>
            </a:r>
            <a:r>
              <a:rPr lang="en-US" sz="2400" dirty="0">
                <a:ea typeface="Calibri" panose="020F0502020204030204" pitchFamily="34" charset="0"/>
              </a:rPr>
              <a:t> (ETSAP) of the International Energy Agency</a:t>
            </a:r>
          </a:p>
          <a:p>
            <a:pPr marL="457200" lvl="1">
              <a:spcBef>
                <a:spcPts val="0"/>
              </a:spcBef>
            </a:pPr>
            <a:r>
              <a:rPr lang="en-US" dirty="0">
                <a:ea typeface="Calibri" panose="020F0502020204030204" pitchFamily="34" charset="0"/>
              </a:rPr>
              <a:t>TIMES (The Integrated MARKAL-EFOM System)</a:t>
            </a:r>
          </a:p>
          <a:p>
            <a:pPr marL="228600" lvl="1" indent="0">
              <a:spcBef>
                <a:spcPts val="0"/>
              </a:spcBef>
              <a:buNone/>
            </a:pPr>
            <a:endParaRPr lang="en-US" dirty="0">
              <a:ea typeface="Calibri" panose="020F0502020204030204" pitchFamily="34" charset="0"/>
            </a:endParaRPr>
          </a:p>
          <a:p>
            <a:pPr marL="0" marR="0" indent="0">
              <a:spcBef>
                <a:spcPts val="0"/>
              </a:spcBef>
              <a:spcAft>
                <a:spcPts val="0"/>
              </a:spcAft>
              <a:buNone/>
            </a:pPr>
            <a:r>
              <a:rPr lang="en-US" sz="2400" dirty="0">
                <a:ea typeface="Calibri" panose="020F0502020204030204" pitchFamily="34" charset="0"/>
              </a:rPr>
              <a:t>MARKAL/TIMES has been used internationally since 1978 and supported by the International Energy Agency. </a:t>
            </a:r>
            <a:endParaRPr lang="en-US" sz="2400" dirty="0">
              <a:effectLst/>
              <a:ea typeface="Calibri" panose="020F0502020204030204" pitchFamily="34" charset="0"/>
            </a:endParaRPr>
          </a:p>
        </p:txBody>
      </p:sp>
      <p:sp>
        <p:nvSpPr>
          <p:cNvPr id="3" name="Title 2">
            <a:extLst>
              <a:ext uri="{FF2B5EF4-FFF2-40B4-BE49-F238E27FC236}">
                <a16:creationId xmlns:a16="http://schemas.microsoft.com/office/drawing/2014/main" id="{2442C36A-FF8E-4904-903C-18446EF49DD1}"/>
              </a:ext>
            </a:extLst>
          </p:cNvPr>
          <p:cNvSpPr>
            <a:spLocks noGrp="1"/>
          </p:cNvSpPr>
          <p:nvPr>
            <p:ph type="title"/>
          </p:nvPr>
        </p:nvSpPr>
        <p:spPr>
          <a:xfrm>
            <a:off x="2177716" y="202875"/>
            <a:ext cx="9973867" cy="1022350"/>
          </a:xfrm>
        </p:spPr>
        <p:txBody>
          <a:bodyPr>
            <a:normAutofit fontScale="90000"/>
          </a:bodyPr>
          <a:lstStyle/>
          <a:p>
            <a:pPr algn="ctr"/>
            <a:r>
              <a:rPr lang="en-US" altLang="en-US" sz="3600" dirty="0">
                <a:solidFill>
                  <a:schemeClr val="accent6">
                    <a:lumMod val="50000"/>
                  </a:schemeClr>
                </a:solidFill>
              </a:rPr>
              <a:t>City-based Optimization Model for Energy Technologies</a:t>
            </a:r>
            <a:endParaRPr lang="en-US" sz="3600" dirty="0">
              <a:solidFill>
                <a:schemeClr val="accent6">
                  <a:lumMod val="50000"/>
                </a:schemeClr>
              </a:solidFill>
            </a:endParaRPr>
          </a:p>
        </p:txBody>
      </p:sp>
    </p:spTree>
    <p:extLst>
      <p:ext uri="{BB962C8B-B14F-4D97-AF65-F5344CB8AC3E}">
        <p14:creationId xmlns:p14="http://schemas.microsoft.com/office/powerpoint/2010/main" val="3659188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18B3FC-618D-78B9-EABE-2A59BA8278E5}"/>
              </a:ext>
            </a:extLst>
          </p:cNvPr>
          <p:cNvPicPr>
            <a:picLocks noChangeAspect="1"/>
          </p:cNvPicPr>
          <p:nvPr/>
        </p:nvPicPr>
        <p:blipFill>
          <a:blip r:embed="rId2"/>
          <a:stretch>
            <a:fillRect/>
          </a:stretch>
        </p:blipFill>
        <p:spPr>
          <a:xfrm>
            <a:off x="476483" y="732162"/>
            <a:ext cx="10948087" cy="6125838"/>
          </a:xfrm>
          <a:prstGeom prst="rect">
            <a:avLst/>
          </a:prstGeom>
        </p:spPr>
      </p:pic>
      <p:sp>
        <p:nvSpPr>
          <p:cNvPr id="11" name="Title 10">
            <a:extLst>
              <a:ext uri="{FF2B5EF4-FFF2-40B4-BE49-F238E27FC236}">
                <a16:creationId xmlns:a16="http://schemas.microsoft.com/office/drawing/2014/main" id="{73A3BED2-09D0-3D37-5512-582343D8C994}"/>
              </a:ext>
            </a:extLst>
          </p:cNvPr>
          <p:cNvSpPr>
            <a:spLocks noGrp="1"/>
          </p:cNvSpPr>
          <p:nvPr>
            <p:ph type="title"/>
          </p:nvPr>
        </p:nvSpPr>
        <p:spPr>
          <a:xfrm>
            <a:off x="331573" y="86516"/>
            <a:ext cx="11528854" cy="606961"/>
          </a:xfrm>
          <a:prstGeom prst="rect">
            <a:avLst/>
          </a:prstGeom>
        </p:spPr>
        <p:txBody>
          <a:bodyPr wrap="square">
            <a:spAutoFit/>
          </a:bodyPr>
          <a:lstStyle/>
          <a:p>
            <a:pPr>
              <a:lnSpc>
                <a:spcPct val="110000"/>
              </a:lnSpc>
            </a:pPr>
            <a:r>
              <a:rPr lang="en-US" altLang="en-US" sz="3200" b="1" dirty="0">
                <a:solidFill>
                  <a:srgbClr val="124A29"/>
                </a:solidFill>
                <a:ea typeface="+mj-ea"/>
                <a:cs typeface="Arial" panose="020B0604020202020204" pitchFamily="34" charset="0"/>
              </a:rPr>
              <a:t>COMET - a partial-equilibrium, technology rich, optimization model</a:t>
            </a:r>
          </a:p>
        </p:txBody>
      </p:sp>
    </p:spTree>
    <p:extLst>
      <p:ext uri="{BB962C8B-B14F-4D97-AF65-F5344CB8AC3E}">
        <p14:creationId xmlns:p14="http://schemas.microsoft.com/office/powerpoint/2010/main" val="223463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F89DE3-12CB-4379-89CF-84699B3D92E8}"/>
              </a:ext>
            </a:extLst>
          </p:cNvPr>
          <p:cNvPicPr>
            <a:picLocks noChangeAspect="1"/>
          </p:cNvPicPr>
          <p:nvPr/>
        </p:nvPicPr>
        <p:blipFill>
          <a:blip r:embed="rId2"/>
          <a:stretch>
            <a:fillRect/>
          </a:stretch>
        </p:blipFill>
        <p:spPr>
          <a:xfrm>
            <a:off x="6606233" y="1658799"/>
            <a:ext cx="2833654" cy="3778205"/>
          </a:xfrm>
          <a:prstGeom prst="rect">
            <a:avLst/>
          </a:prstGeom>
        </p:spPr>
      </p:pic>
      <p:pic>
        <p:nvPicPr>
          <p:cNvPr id="5" name="Picture 4">
            <a:extLst>
              <a:ext uri="{FF2B5EF4-FFF2-40B4-BE49-F238E27FC236}">
                <a16:creationId xmlns:a16="http://schemas.microsoft.com/office/drawing/2014/main" id="{CB10B55E-E76B-476A-B385-F4D8E8A5BB40}"/>
              </a:ext>
            </a:extLst>
          </p:cNvPr>
          <p:cNvPicPr>
            <a:picLocks noChangeAspect="1"/>
          </p:cNvPicPr>
          <p:nvPr/>
        </p:nvPicPr>
        <p:blipFill>
          <a:blip r:embed="rId3"/>
          <a:stretch>
            <a:fillRect/>
          </a:stretch>
        </p:blipFill>
        <p:spPr>
          <a:xfrm>
            <a:off x="219643" y="1426730"/>
            <a:ext cx="3016396" cy="3876585"/>
          </a:xfrm>
          <a:prstGeom prst="rect">
            <a:avLst/>
          </a:prstGeom>
        </p:spPr>
      </p:pic>
      <p:pic>
        <p:nvPicPr>
          <p:cNvPr id="6" name="Picture 5">
            <a:extLst>
              <a:ext uri="{FF2B5EF4-FFF2-40B4-BE49-F238E27FC236}">
                <a16:creationId xmlns:a16="http://schemas.microsoft.com/office/drawing/2014/main" id="{A2B20F0A-F43E-4076-8183-51A0903BFD97}"/>
              </a:ext>
            </a:extLst>
          </p:cNvPr>
          <p:cNvPicPr>
            <a:picLocks noChangeAspect="1"/>
          </p:cNvPicPr>
          <p:nvPr/>
        </p:nvPicPr>
        <p:blipFill>
          <a:blip r:embed="rId4"/>
          <a:stretch>
            <a:fillRect/>
          </a:stretch>
        </p:blipFill>
        <p:spPr>
          <a:xfrm>
            <a:off x="3337667" y="1475919"/>
            <a:ext cx="2988322" cy="2214913"/>
          </a:xfrm>
          <a:prstGeom prst="rect">
            <a:avLst/>
          </a:prstGeom>
        </p:spPr>
      </p:pic>
      <p:sp>
        <p:nvSpPr>
          <p:cNvPr id="7" name="Title 1">
            <a:extLst>
              <a:ext uri="{FF2B5EF4-FFF2-40B4-BE49-F238E27FC236}">
                <a16:creationId xmlns:a16="http://schemas.microsoft.com/office/drawing/2014/main" id="{726DA5A5-E637-4AA3-9902-A27011BBA82D}"/>
              </a:ext>
            </a:extLst>
          </p:cNvPr>
          <p:cNvSpPr txBox="1">
            <a:spLocks/>
          </p:cNvSpPr>
          <p:nvPr/>
        </p:nvSpPr>
        <p:spPr>
          <a:xfrm>
            <a:off x="2200503" y="50204"/>
            <a:ext cx="9137650" cy="1022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24A29"/>
                </a:solidFill>
                <a:latin typeface="+mn-lt"/>
                <a:ea typeface="+mj-ea"/>
                <a:cs typeface="Arial" panose="020B0604020202020204" pitchFamily="34" charset="0"/>
              </a:defRPr>
            </a:lvl1pPr>
          </a:lstStyle>
          <a:p>
            <a:r>
              <a:rPr lang="en-US" sz="3200" dirty="0"/>
              <a:t>Variety of outputs from COMET (</a:t>
            </a:r>
            <a:r>
              <a:rPr lang="en-US" sz="3200" i="1" dirty="0"/>
              <a:t>Illustrative</a:t>
            </a:r>
            <a:r>
              <a:rPr lang="en-US" sz="3200" dirty="0"/>
              <a:t>)</a:t>
            </a:r>
            <a:endParaRPr lang="en-US" sz="3600" dirty="0"/>
          </a:p>
        </p:txBody>
      </p:sp>
      <p:sp>
        <p:nvSpPr>
          <p:cNvPr id="8" name="Rectangle 7">
            <a:extLst>
              <a:ext uri="{FF2B5EF4-FFF2-40B4-BE49-F238E27FC236}">
                <a16:creationId xmlns:a16="http://schemas.microsoft.com/office/drawing/2014/main" id="{4F3194DA-28B8-4CF3-B171-DBDD9F58F65F}"/>
              </a:ext>
            </a:extLst>
          </p:cNvPr>
          <p:cNvSpPr/>
          <p:nvPr/>
        </p:nvSpPr>
        <p:spPr>
          <a:xfrm>
            <a:off x="151598" y="1049281"/>
            <a:ext cx="2949846" cy="400110"/>
          </a:xfrm>
          <a:prstGeom prst="rect">
            <a:avLst/>
          </a:prstGeom>
        </p:spPr>
        <p:txBody>
          <a:bodyPr wrap="none">
            <a:spAutoFit/>
          </a:bodyPr>
          <a:lstStyle/>
          <a:p>
            <a:r>
              <a:rPr lang="en-US" sz="2000" b="1" dirty="0">
                <a:solidFill>
                  <a:srgbClr val="124A29"/>
                </a:solidFill>
                <a:ea typeface="+mj-ea"/>
                <a:cs typeface="Arial" panose="020B0604020202020204" pitchFamily="34" charset="0"/>
              </a:rPr>
              <a:t>Electricity Generation Mix</a:t>
            </a:r>
          </a:p>
        </p:txBody>
      </p:sp>
      <p:sp>
        <p:nvSpPr>
          <p:cNvPr id="9" name="Rectangle 8">
            <a:extLst>
              <a:ext uri="{FF2B5EF4-FFF2-40B4-BE49-F238E27FC236}">
                <a16:creationId xmlns:a16="http://schemas.microsoft.com/office/drawing/2014/main" id="{0F6AECDF-B84B-4B20-8905-50E0E53100BF}"/>
              </a:ext>
            </a:extLst>
          </p:cNvPr>
          <p:cNvSpPr/>
          <p:nvPr/>
        </p:nvSpPr>
        <p:spPr>
          <a:xfrm>
            <a:off x="3863626" y="1049281"/>
            <a:ext cx="2009140" cy="400110"/>
          </a:xfrm>
          <a:prstGeom prst="rect">
            <a:avLst/>
          </a:prstGeom>
        </p:spPr>
        <p:txBody>
          <a:bodyPr wrap="none">
            <a:spAutoFit/>
          </a:bodyPr>
          <a:lstStyle/>
          <a:p>
            <a:r>
              <a:rPr lang="en-US" sz="2000" b="1" dirty="0">
                <a:solidFill>
                  <a:srgbClr val="124A29"/>
                </a:solidFill>
                <a:ea typeface="+mj-ea"/>
                <a:cs typeface="Arial" panose="020B0604020202020204" pitchFamily="34" charset="0"/>
              </a:rPr>
              <a:t>Investment Costs</a:t>
            </a:r>
          </a:p>
        </p:txBody>
      </p:sp>
      <p:sp>
        <p:nvSpPr>
          <p:cNvPr id="10" name="Rectangle 9">
            <a:extLst>
              <a:ext uri="{FF2B5EF4-FFF2-40B4-BE49-F238E27FC236}">
                <a16:creationId xmlns:a16="http://schemas.microsoft.com/office/drawing/2014/main" id="{BCA76A3C-F880-42E3-B787-C583831FE51B}"/>
              </a:ext>
            </a:extLst>
          </p:cNvPr>
          <p:cNvSpPr/>
          <p:nvPr/>
        </p:nvSpPr>
        <p:spPr>
          <a:xfrm>
            <a:off x="5947218" y="2772495"/>
            <a:ext cx="607600" cy="276999"/>
          </a:xfrm>
          <a:prstGeom prst="rect">
            <a:avLst/>
          </a:prstGeom>
        </p:spPr>
        <p:txBody>
          <a:bodyPr wrap="square">
            <a:spAutoFit/>
          </a:bodyPr>
          <a:lstStyle/>
          <a:p>
            <a:r>
              <a:rPr lang="en-US" sz="600" dirty="0"/>
              <a:t>2005 $US Million</a:t>
            </a:r>
          </a:p>
        </p:txBody>
      </p:sp>
      <p:sp>
        <p:nvSpPr>
          <p:cNvPr id="11" name="Rectangle 10">
            <a:extLst>
              <a:ext uri="{FF2B5EF4-FFF2-40B4-BE49-F238E27FC236}">
                <a16:creationId xmlns:a16="http://schemas.microsoft.com/office/drawing/2014/main" id="{20D112CA-81E4-420A-8027-11A3CBD777BE}"/>
              </a:ext>
            </a:extLst>
          </p:cNvPr>
          <p:cNvSpPr/>
          <p:nvPr/>
        </p:nvSpPr>
        <p:spPr>
          <a:xfrm>
            <a:off x="7127941" y="996227"/>
            <a:ext cx="1608710" cy="707886"/>
          </a:xfrm>
          <a:prstGeom prst="rect">
            <a:avLst/>
          </a:prstGeom>
        </p:spPr>
        <p:txBody>
          <a:bodyPr wrap="none">
            <a:spAutoFit/>
          </a:bodyPr>
          <a:lstStyle/>
          <a:p>
            <a:r>
              <a:rPr lang="en-US" sz="2000" b="1" dirty="0">
                <a:solidFill>
                  <a:srgbClr val="124A29"/>
                </a:solidFill>
                <a:ea typeface="+mj-ea"/>
                <a:cs typeface="Arial" panose="020B0604020202020204" pitchFamily="34" charset="0"/>
              </a:rPr>
              <a:t>Sectoral Fuel </a:t>
            </a:r>
          </a:p>
          <a:p>
            <a:r>
              <a:rPr lang="en-US" sz="2000" b="1" dirty="0">
                <a:solidFill>
                  <a:srgbClr val="124A29"/>
                </a:solidFill>
                <a:ea typeface="+mj-ea"/>
                <a:cs typeface="Arial" panose="020B0604020202020204" pitchFamily="34" charset="0"/>
              </a:rPr>
              <a:t>Consumption</a:t>
            </a:r>
          </a:p>
        </p:txBody>
      </p:sp>
      <p:pic>
        <p:nvPicPr>
          <p:cNvPr id="12" name="Picture 11">
            <a:extLst>
              <a:ext uri="{FF2B5EF4-FFF2-40B4-BE49-F238E27FC236}">
                <a16:creationId xmlns:a16="http://schemas.microsoft.com/office/drawing/2014/main" id="{FB6A3E0A-DD98-4924-B331-49200EB4CE85}"/>
              </a:ext>
            </a:extLst>
          </p:cNvPr>
          <p:cNvPicPr>
            <a:picLocks noChangeAspect="1"/>
          </p:cNvPicPr>
          <p:nvPr/>
        </p:nvPicPr>
        <p:blipFill>
          <a:blip r:embed="rId5"/>
          <a:stretch>
            <a:fillRect/>
          </a:stretch>
        </p:blipFill>
        <p:spPr>
          <a:xfrm>
            <a:off x="9542718" y="1795920"/>
            <a:ext cx="2426591" cy="1324704"/>
          </a:xfrm>
          <a:prstGeom prst="rect">
            <a:avLst/>
          </a:prstGeom>
        </p:spPr>
      </p:pic>
      <p:pic>
        <p:nvPicPr>
          <p:cNvPr id="13" name="Picture 12">
            <a:extLst>
              <a:ext uri="{FF2B5EF4-FFF2-40B4-BE49-F238E27FC236}">
                <a16:creationId xmlns:a16="http://schemas.microsoft.com/office/drawing/2014/main" id="{59C2AABB-102E-4F30-82E5-8E6FE8563DF3}"/>
              </a:ext>
            </a:extLst>
          </p:cNvPr>
          <p:cNvPicPr>
            <a:picLocks noChangeAspect="1"/>
          </p:cNvPicPr>
          <p:nvPr/>
        </p:nvPicPr>
        <p:blipFill>
          <a:blip r:embed="rId6"/>
          <a:stretch>
            <a:fillRect/>
          </a:stretch>
        </p:blipFill>
        <p:spPr>
          <a:xfrm>
            <a:off x="9541516" y="3376588"/>
            <a:ext cx="2429639" cy="1324703"/>
          </a:xfrm>
          <a:prstGeom prst="rect">
            <a:avLst/>
          </a:prstGeom>
        </p:spPr>
      </p:pic>
      <p:sp>
        <p:nvSpPr>
          <p:cNvPr id="14" name="Rectangle 13">
            <a:extLst>
              <a:ext uri="{FF2B5EF4-FFF2-40B4-BE49-F238E27FC236}">
                <a16:creationId xmlns:a16="http://schemas.microsoft.com/office/drawing/2014/main" id="{014E7978-A65D-400A-A4DD-3C2F5E8FA17B}"/>
              </a:ext>
            </a:extLst>
          </p:cNvPr>
          <p:cNvSpPr/>
          <p:nvPr/>
        </p:nvSpPr>
        <p:spPr>
          <a:xfrm>
            <a:off x="9545679" y="832070"/>
            <a:ext cx="2369816" cy="707886"/>
          </a:xfrm>
          <a:prstGeom prst="rect">
            <a:avLst/>
          </a:prstGeom>
        </p:spPr>
        <p:txBody>
          <a:bodyPr wrap="none">
            <a:spAutoFit/>
          </a:bodyPr>
          <a:lstStyle/>
          <a:p>
            <a:r>
              <a:rPr lang="en-US" sz="2000" b="1" dirty="0">
                <a:solidFill>
                  <a:srgbClr val="124A29"/>
                </a:solidFill>
                <a:ea typeface="+mj-ea"/>
                <a:cs typeface="Arial" panose="020B0604020202020204" pitchFamily="34" charset="0"/>
              </a:rPr>
              <a:t>End-use Demand </a:t>
            </a:r>
          </a:p>
          <a:p>
            <a:r>
              <a:rPr lang="en-US" sz="2000" b="1" dirty="0">
                <a:solidFill>
                  <a:srgbClr val="124A29"/>
                </a:solidFill>
                <a:ea typeface="+mj-ea"/>
                <a:cs typeface="Arial" panose="020B0604020202020204" pitchFamily="34" charset="0"/>
              </a:rPr>
              <a:t>Technology Portfolio</a:t>
            </a:r>
          </a:p>
        </p:txBody>
      </p:sp>
      <p:sp>
        <p:nvSpPr>
          <p:cNvPr id="15" name="Rectangle 14">
            <a:extLst>
              <a:ext uri="{FF2B5EF4-FFF2-40B4-BE49-F238E27FC236}">
                <a16:creationId xmlns:a16="http://schemas.microsoft.com/office/drawing/2014/main" id="{D406DF0C-5A36-469F-AA01-1E82F87E4B80}"/>
              </a:ext>
            </a:extLst>
          </p:cNvPr>
          <p:cNvSpPr/>
          <p:nvPr/>
        </p:nvSpPr>
        <p:spPr>
          <a:xfrm>
            <a:off x="10087233" y="1539956"/>
            <a:ext cx="1250920" cy="307777"/>
          </a:xfrm>
          <a:prstGeom prst="rect">
            <a:avLst/>
          </a:prstGeom>
        </p:spPr>
        <p:txBody>
          <a:bodyPr wrap="none">
            <a:spAutoFit/>
          </a:bodyPr>
          <a:lstStyle/>
          <a:p>
            <a:r>
              <a:rPr lang="en-US" sz="1400" b="1" i="1" dirty="0">
                <a:solidFill>
                  <a:srgbClr val="124A29"/>
                </a:solidFill>
                <a:ea typeface="+mj-ea"/>
                <a:cs typeface="Arial" panose="020B0604020202020204" pitchFamily="34" charset="0"/>
              </a:rPr>
              <a:t>Space Heating</a:t>
            </a:r>
          </a:p>
        </p:txBody>
      </p:sp>
      <p:sp>
        <p:nvSpPr>
          <p:cNvPr id="16" name="Rectangle 15">
            <a:extLst>
              <a:ext uri="{FF2B5EF4-FFF2-40B4-BE49-F238E27FC236}">
                <a16:creationId xmlns:a16="http://schemas.microsoft.com/office/drawing/2014/main" id="{F7FE4075-980A-462F-A209-54C4ED1CF2B4}"/>
              </a:ext>
            </a:extLst>
          </p:cNvPr>
          <p:cNvSpPr/>
          <p:nvPr/>
        </p:nvSpPr>
        <p:spPr>
          <a:xfrm>
            <a:off x="10317024" y="3103687"/>
            <a:ext cx="788934" cy="307777"/>
          </a:xfrm>
          <a:prstGeom prst="rect">
            <a:avLst/>
          </a:prstGeom>
        </p:spPr>
        <p:txBody>
          <a:bodyPr wrap="none">
            <a:spAutoFit/>
          </a:bodyPr>
          <a:lstStyle/>
          <a:p>
            <a:r>
              <a:rPr lang="en-US" sz="1400" b="1" i="1" dirty="0">
                <a:solidFill>
                  <a:srgbClr val="124A29"/>
                </a:solidFill>
                <a:ea typeface="+mj-ea"/>
                <a:cs typeface="Arial" panose="020B0604020202020204" pitchFamily="34" charset="0"/>
              </a:rPr>
              <a:t>Lighting</a:t>
            </a:r>
          </a:p>
        </p:txBody>
      </p:sp>
      <p:pic>
        <p:nvPicPr>
          <p:cNvPr id="2" name="Picture 1">
            <a:extLst>
              <a:ext uri="{FF2B5EF4-FFF2-40B4-BE49-F238E27FC236}">
                <a16:creationId xmlns:a16="http://schemas.microsoft.com/office/drawing/2014/main" id="{DB4DFD9A-87B9-4B5C-BFAC-E116DB55A89C}"/>
              </a:ext>
            </a:extLst>
          </p:cNvPr>
          <p:cNvPicPr>
            <a:picLocks noChangeAspect="1"/>
          </p:cNvPicPr>
          <p:nvPr/>
        </p:nvPicPr>
        <p:blipFill>
          <a:blip r:embed="rId7"/>
          <a:stretch>
            <a:fillRect/>
          </a:stretch>
        </p:blipFill>
        <p:spPr>
          <a:xfrm>
            <a:off x="3337667" y="4481044"/>
            <a:ext cx="3166937" cy="2214913"/>
          </a:xfrm>
          <a:prstGeom prst="rect">
            <a:avLst/>
          </a:prstGeom>
        </p:spPr>
      </p:pic>
      <p:sp>
        <p:nvSpPr>
          <p:cNvPr id="17" name="Rectangle 16">
            <a:extLst>
              <a:ext uri="{FF2B5EF4-FFF2-40B4-BE49-F238E27FC236}">
                <a16:creationId xmlns:a16="http://schemas.microsoft.com/office/drawing/2014/main" id="{1DAE8777-2675-48C1-B97F-709317C36AAD}"/>
              </a:ext>
            </a:extLst>
          </p:cNvPr>
          <p:cNvSpPr/>
          <p:nvPr/>
        </p:nvSpPr>
        <p:spPr>
          <a:xfrm>
            <a:off x="3839890" y="4080934"/>
            <a:ext cx="2481128" cy="400110"/>
          </a:xfrm>
          <a:prstGeom prst="rect">
            <a:avLst/>
          </a:prstGeom>
        </p:spPr>
        <p:txBody>
          <a:bodyPr wrap="none">
            <a:spAutoFit/>
          </a:bodyPr>
          <a:lstStyle/>
          <a:p>
            <a:r>
              <a:rPr lang="en-US" sz="2000" b="1" dirty="0">
                <a:solidFill>
                  <a:srgbClr val="124A29"/>
                </a:solidFill>
                <a:ea typeface="+mj-ea"/>
                <a:cs typeface="Arial" panose="020B0604020202020204" pitchFamily="34" charset="0"/>
              </a:rPr>
              <a:t>Emission Implications</a:t>
            </a:r>
          </a:p>
        </p:txBody>
      </p:sp>
      <p:pic>
        <p:nvPicPr>
          <p:cNvPr id="3" name="Picture 2">
            <a:extLst>
              <a:ext uri="{FF2B5EF4-FFF2-40B4-BE49-F238E27FC236}">
                <a16:creationId xmlns:a16="http://schemas.microsoft.com/office/drawing/2014/main" id="{13C7306F-0D96-462A-A419-8316B584F9B4}"/>
              </a:ext>
            </a:extLst>
          </p:cNvPr>
          <p:cNvPicPr>
            <a:picLocks noChangeAspect="1"/>
          </p:cNvPicPr>
          <p:nvPr/>
        </p:nvPicPr>
        <p:blipFill>
          <a:blip r:embed="rId8"/>
          <a:stretch>
            <a:fillRect/>
          </a:stretch>
        </p:blipFill>
        <p:spPr>
          <a:xfrm>
            <a:off x="9455153" y="5185306"/>
            <a:ext cx="2471869" cy="1672694"/>
          </a:xfrm>
          <a:prstGeom prst="rect">
            <a:avLst/>
          </a:prstGeom>
        </p:spPr>
      </p:pic>
      <p:sp>
        <p:nvSpPr>
          <p:cNvPr id="19" name="Rectangle 18">
            <a:extLst>
              <a:ext uri="{FF2B5EF4-FFF2-40B4-BE49-F238E27FC236}">
                <a16:creationId xmlns:a16="http://schemas.microsoft.com/office/drawing/2014/main" id="{C157434D-2465-4FFF-A0A0-C76671FE919A}"/>
              </a:ext>
            </a:extLst>
          </p:cNvPr>
          <p:cNvSpPr/>
          <p:nvPr/>
        </p:nvSpPr>
        <p:spPr>
          <a:xfrm>
            <a:off x="9561836" y="4877529"/>
            <a:ext cx="2452851" cy="307777"/>
          </a:xfrm>
          <a:prstGeom prst="rect">
            <a:avLst/>
          </a:prstGeom>
        </p:spPr>
        <p:txBody>
          <a:bodyPr wrap="none">
            <a:spAutoFit/>
          </a:bodyPr>
          <a:lstStyle/>
          <a:p>
            <a:r>
              <a:rPr lang="en-US" sz="1400" b="1" i="1" dirty="0">
                <a:solidFill>
                  <a:srgbClr val="124A29"/>
                </a:solidFill>
                <a:ea typeface="+mj-ea"/>
                <a:cs typeface="Arial" panose="020B0604020202020204" pitchFamily="34" charset="0"/>
              </a:rPr>
              <a:t>Beyond light-duty vehicles mix</a:t>
            </a:r>
          </a:p>
        </p:txBody>
      </p:sp>
    </p:spTree>
    <p:extLst>
      <p:ext uri="{BB962C8B-B14F-4D97-AF65-F5344CB8AC3E}">
        <p14:creationId xmlns:p14="http://schemas.microsoft.com/office/powerpoint/2010/main" val="3633873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628B18F-9BA3-4DFD-A3DB-69856032E06C}"/>
              </a:ext>
            </a:extLst>
          </p:cNvPr>
          <p:cNvPicPr>
            <a:picLocks noChangeAspect="1"/>
          </p:cNvPicPr>
          <p:nvPr/>
        </p:nvPicPr>
        <p:blipFill rotWithShape="1">
          <a:blip r:embed="rId3"/>
          <a:srcRect l="50034" b="65771"/>
          <a:stretch/>
        </p:blipFill>
        <p:spPr>
          <a:xfrm>
            <a:off x="69700" y="1022350"/>
            <a:ext cx="5098874" cy="2891910"/>
          </a:xfrm>
          <a:prstGeom prst="rect">
            <a:avLst/>
          </a:prstGeom>
        </p:spPr>
      </p:pic>
      <p:sp>
        <p:nvSpPr>
          <p:cNvPr id="5" name="Title 1">
            <a:extLst>
              <a:ext uri="{FF2B5EF4-FFF2-40B4-BE49-F238E27FC236}">
                <a16:creationId xmlns:a16="http://schemas.microsoft.com/office/drawing/2014/main" id="{6E952C24-47AA-40DC-9D65-DD0D9C5E1AD4}"/>
              </a:ext>
            </a:extLst>
          </p:cNvPr>
          <p:cNvSpPr>
            <a:spLocks noGrp="1"/>
          </p:cNvSpPr>
          <p:nvPr>
            <p:ph type="title" idx="4294967295"/>
          </p:nvPr>
        </p:nvSpPr>
        <p:spPr>
          <a:xfrm>
            <a:off x="2173873" y="90282"/>
            <a:ext cx="8731051" cy="1022350"/>
          </a:xfrm>
        </p:spPr>
        <p:txBody>
          <a:bodyPr>
            <a:noAutofit/>
          </a:bodyPr>
          <a:lstStyle/>
          <a:p>
            <a:r>
              <a:rPr lang="en-US" sz="3600" dirty="0">
                <a:latin typeface="+mn-lt"/>
              </a:rPr>
              <a:t>Fuel consumption and transport related CO2 and NOx emissions</a:t>
            </a:r>
          </a:p>
        </p:txBody>
      </p:sp>
      <p:sp>
        <p:nvSpPr>
          <p:cNvPr id="2" name="Rectangle 1">
            <a:extLst>
              <a:ext uri="{FF2B5EF4-FFF2-40B4-BE49-F238E27FC236}">
                <a16:creationId xmlns:a16="http://schemas.microsoft.com/office/drawing/2014/main" id="{84933993-D3F5-4BD6-985B-40E0C6951261}"/>
              </a:ext>
            </a:extLst>
          </p:cNvPr>
          <p:cNvSpPr/>
          <p:nvPr/>
        </p:nvSpPr>
        <p:spPr>
          <a:xfrm>
            <a:off x="530678" y="4073872"/>
            <a:ext cx="4813607" cy="2031325"/>
          </a:xfrm>
          <a:prstGeom prst="rect">
            <a:avLst/>
          </a:prstGeom>
        </p:spPr>
        <p:txBody>
          <a:bodyPr wrap="square">
            <a:spAutoFit/>
          </a:bodyPr>
          <a:lstStyle/>
          <a:p>
            <a:r>
              <a:rPr lang="en-US" dirty="0"/>
              <a:t>In 2015, majority of gasoline consumption is in light-duty sector, whereas diesel consumption is happening in the medium- and heavy-duty sectors. </a:t>
            </a:r>
          </a:p>
          <a:p>
            <a:r>
              <a:rPr lang="en-US" dirty="0"/>
              <a:t>NYC already has significant use of electricity in their transport system due to use of subways trains.</a:t>
            </a:r>
          </a:p>
        </p:txBody>
      </p:sp>
      <p:pic>
        <p:nvPicPr>
          <p:cNvPr id="7" name="Picture 6">
            <a:extLst>
              <a:ext uri="{FF2B5EF4-FFF2-40B4-BE49-F238E27FC236}">
                <a16:creationId xmlns:a16="http://schemas.microsoft.com/office/drawing/2014/main" id="{B6339CD3-7939-49D5-BFE0-92DA5EB8F1E0}"/>
              </a:ext>
            </a:extLst>
          </p:cNvPr>
          <p:cNvPicPr>
            <a:picLocks noChangeAspect="1"/>
          </p:cNvPicPr>
          <p:nvPr/>
        </p:nvPicPr>
        <p:blipFill rotWithShape="1">
          <a:blip r:embed="rId4"/>
          <a:srcRect r="44600"/>
          <a:stretch/>
        </p:blipFill>
        <p:spPr>
          <a:xfrm>
            <a:off x="8819051" y="1022350"/>
            <a:ext cx="3372949" cy="4428798"/>
          </a:xfrm>
          <a:prstGeom prst="rect">
            <a:avLst/>
          </a:prstGeom>
        </p:spPr>
      </p:pic>
      <p:pic>
        <p:nvPicPr>
          <p:cNvPr id="8" name="Picture 7">
            <a:extLst>
              <a:ext uri="{FF2B5EF4-FFF2-40B4-BE49-F238E27FC236}">
                <a16:creationId xmlns:a16="http://schemas.microsoft.com/office/drawing/2014/main" id="{1A2CED28-1A42-45FE-99A0-FC2E0705DD01}"/>
              </a:ext>
            </a:extLst>
          </p:cNvPr>
          <p:cNvPicPr>
            <a:picLocks noChangeAspect="1"/>
          </p:cNvPicPr>
          <p:nvPr/>
        </p:nvPicPr>
        <p:blipFill rotWithShape="1">
          <a:blip r:embed="rId5"/>
          <a:srcRect r="44180"/>
          <a:stretch/>
        </p:blipFill>
        <p:spPr>
          <a:xfrm>
            <a:off x="5168574" y="976479"/>
            <a:ext cx="3612234" cy="4525923"/>
          </a:xfrm>
          <a:prstGeom prst="rect">
            <a:avLst/>
          </a:prstGeom>
        </p:spPr>
      </p:pic>
      <p:sp>
        <p:nvSpPr>
          <p:cNvPr id="10" name="Callout: Line with Accent Bar 9">
            <a:extLst>
              <a:ext uri="{FF2B5EF4-FFF2-40B4-BE49-F238E27FC236}">
                <a16:creationId xmlns:a16="http://schemas.microsoft.com/office/drawing/2014/main" id="{D37C3ED0-B599-4C4E-905C-1A1EC98175FE}"/>
              </a:ext>
            </a:extLst>
          </p:cNvPr>
          <p:cNvSpPr/>
          <p:nvPr/>
        </p:nvSpPr>
        <p:spPr>
          <a:xfrm>
            <a:off x="10132370" y="2329002"/>
            <a:ext cx="1777963" cy="1190134"/>
          </a:xfrm>
          <a:prstGeom prst="accentCallout1">
            <a:avLst>
              <a:gd name="adj1" fmla="val 54044"/>
              <a:gd name="adj2" fmla="val -6694"/>
              <a:gd name="adj3" fmla="val 116616"/>
              <a:gd name="adj4" fmla="val -3680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Tier 3, CAFE standards contribute to reductions in Steady-State</a:t>
            </a:r>
            <a:endParaRPr lang="en-US" dirty="0"/>
          </a:p>
        </p:txBody>
      </p:sp>
      <p:sp>
        <p:nvSpPr>
          <p:cNvPr id="9" name="TextBox 8">
            <a:extLst>
              <a:ext uri="{FF2B5EF4-FFF2-40B4-BE49-F238E27FC236}">
                <a16:creationId xmlns:a16="http://schemas.microsoft.com/office/drawing/2014/main" id="{79F19CE5-6DBE-443C-8AB3-3CE4F86D962D}"/>
              </a:ext>
            </a:extLst>
          </p:cNvPr>
          <p:cNvSpPr txBox="1"/>
          <p:nvPr/>
        </p:nvSpPr>
        <p:spPr>
          <a:xfrm>
            <a:off x="5431421" y="5465269"/>
            <a:ext cx="6689822" cy="923330"/>
          </a:xfrm>
          <a:prstGeom prst="rect">
            <a:avLst/>
          </a:prstGeom>
          <a:noFill/>
        </p:spPr>
        <p:txBody>
          <a:bodyPr wrap="square" rtlCol="0">
            <a:spAutoFit/>
          </a:bodyPr>
          <a:lstStyle/>
          <a:p>
            <a:r>
              <a:rPr lang="en-US" dirty="0"/>
              <a:t>STEADY STATE carbon dioxide (left) and NOx emissions (right) reduce due to implementation of emission and fuel efficiency standards along with standard turnover of the fleet</a:t>
            </a:r>
          </a:p>
        </p:txBody>
      </p:sp>
    </p:spTree>
    <p:extLst>
      <p:ext uri="{BB962C8B-B14F-4D97-AF65-F5344CB8AC3E}">
        <p14:creationId xmlns:p14="http://schemas.microsoft.com/office/powerpoint/2010/main" val="12420129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ct:contentTypeSchema xmlns:ct="http://schemas.microsoft.com/office/2006/metadata/contentType" xmlns:ma="http://schemas.microsoft.com/office/2006/metadata/properties/metaAttributes" ct:_="" ma:_="" ma:contentTypeName="Document" ma:contentTypeID="0x0101004C4C4E2825A34141A158B6F5F6584B8C" ma:contentTypeVersion="32" ma:contentTypeDescription="Create a new document." ma:contentTypeScope="" ma:versionID="9b4d0bd9970838fdf4b2542fc9de94b1">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65564601-31f9-4981-a63c-8ff38210312f" xmlns:ns7="252d0c09-dca3-4ede-8548-cf5704e07914" targetNamespace="http://schemas.microsoft.com/office/2006/metadata/properties" ma:root="true" ma:fieldsID="566dd52adbd6fe8bca2601dde0a7fd0b" ns1:_="" ns3:_="" ns4:_="" ns5:_="" ns6:_="" ns7:_="">
    <xsd:import namespace="http://schemas.microsoft.com/sharepoint/v3"/>
    <xsd:import namespace="4ffa91fb-a0ff-4ac5-b2db-65c790d184a4"/>
    <xsd:import namespace="http://schemas.microsoft.com/sharepoint.v3"/>
    <xsd:import namespace="http://schemas.microsoft.com/sharepoint/v3/fields"/>
    <xsd:import namespace="65564601-31f9-4981-a63c-8ff38210312f"/>
    <xsd:import namespace="252d0c09-dca3-4ede-8548-cf5704e07914"/>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SharedWithUsers" minOccurs="0"/>
                <xsd:element ref="ns1:IMAddress" minOccurs="0"/>
                <xsd:element ref="ns6:SharingHintHash" minOccurs="0"/>
                <xsd:element ref="ns6:SharedWithDetails" minOccurs="0"/>
                <xsd:element ref="ns7:MediaServiceMetadata" minOccurs="0"/>
                <xsd:element ref="ns7:MediaServiceFastMetadata" minOccurs="0"/>
                <xsd:element ref="ns6:Records_x0020_Status" minOccurs="0"/>
                <xsd:element ref="ns6:Records_x0020_Date" minOccurs="0"/>
                <xsd:element ref="ns7:MediaServiceDateTaken" minOccurs="0"/>
                <xsd:element ref="ns7:MediaServiceAutoTags" minOccurs="0"/>
                <xsd:element ref="ns7:MediaServiceOCR" minOccurs="0"/>
                <xsd:element ref="ns7:MediaServiceLocation" minOccurs="0"/>
                <xsd:element ref="ns7:MediaServiceGenerationTime" minOccurs="0"/>
                <xsd:element ref="ns7: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IMAddress" ma:index="29" nillable="true" ma:displayName="IM Address" ma:internalName="IMAddres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a2f21079-27fc-4502-b94c-9802aee71078}" ma:internalName="TaxCatchAllLabel" ma:readOnly="true" ma:showField="CatchAllDataLabel" ma:web="65564601-31f9-4981-a63c-8ff38210312f">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a2f21079-27fc-4502-b94c-9802aee71078}" ma:internalName="TaxCatchAll" ma:showField="CatchAllData" ma:web="65564601-31f9-4981-a63c-8ff3821031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5564601-31f9-4981-a63c-8ff38210312f"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30" nillable="true" ma:displayName="Sharing Hint Hash" ma:internalName="SharingHintHash" ma:readOnly="true">
      <xsd:simpleType>
        <xsd:restriction base="dms:Text"/>
      </xsd:simpleType>
    </xsd:element>
    <xsd:element name="SharedWithDetails" ma:index="31" nillable="true" ma:displayName="Shared With Details" ma:internalName="SharedWithDetails" ma:readOnly="true">
      <xsd:simpleType>
        <xsd:restriction base="dms:Note">
          <xsd:maxLength value="255"/>
        </xsd:restriction>
      </xsd:simpleType>
    </xsd:element>
    <xsd:element name="Records_x0020_Status" ma:index="34" nillable="true" ma:displayName="Records Status" ma:default="Pending" ma:internalName="Records_x0020_Status">
      <xsd:simpleType>
        <xsd:restriction base="dms:Text"/>
      </xsd:simpleType>
    </xsd:element>
    <xsd:element name="Records_x0020_Date" ma:index="35" nillable="true" ma:displayName="Records Date" ma:hidden="true" ma:internalName="Records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52d0c09-dca3-4ede-8548-cf5704e07914" elementFormDefault="qualified">
    <xsd:import namespace="http://schemas.microsoft.com/office/2006/documentManagement/types"/>
    <xsd:import namespace="http://schemas.microsoft.com/office/infopath/2007/PartnerControls"/>
    <xsd:element name="MediaServiceMetadata" ma:index="32" nillable="true" ma:displayName="MediaServiceMetadata" ma:hidden="true" ma:internalName="MediaServiceMetadata" ma:readOnly="true">
      <xsd:simpleType>
        <xsd:restriction base="dms:Note"/>
      </xsd:simpleType>
    </xsd:element>
    <xsd:element name="MediaServiceFastMetadata" ma:index="33" nillable="true" ma:displayName="MediaServiceFastMetadata" ma:hidden="true" ma:internalName="MediaServiceFastMetadata" ma:readOnly="true">
      <xsd:simpleType>
        <xsd:restriction base="dms:Note"/>
      </xsd:simpleType>
    </xsd:element>
    <xsd:element name="MediaServiceDateTaken" ma:index="36" nillable="true" ma:displayName="MediaServiceDateTaken" ma:hidden="true" ma:internalName="MediaServiceDateTaken" ma:readOnly="true">
      <xsd:simpleType>
        <xsd:restriction base="dms:Text"/>
      </xsd:simpleType>
    </xsd:element>
    <xsd:element name="MediaServiceAutoTags" ma:index="37" nillable="true" ma:displayName="Tags" ma:internalName="MediaServiceAutoTags" ma:readOnly="true">
      <xsd:simpleType>
        <xsd:restriction base="dms:Text"/>
      </xsd:simpleType>
    </xsd:element>
    <xsd:element name="MediaServiceOCR" ma:index="38" nillable="true" ma:displayName="Extracted Text" ma:internalName="MediaServiceOCR" ma:readOnly="true">
      <xsd:simpleType>
        <xsd:restriction base="dms:Note">
          <xsd:maxLength value="255"/>
        </xsd:restriction>
      </xsd:simpleType>
    </xsd:element>
    <xsd:element name="MediaServiceLocation" ma:index="39" nillable="true" ma:displayName="Location" ma:internalName="MediaServiceLocation" ma:readOnly="true">
      <xsd:simpleType>
        <xsd:restriction base="dms:Text"/>
      </xsd:simpleType>
    </xsd:element>
    <xsd:element name="MediaServiceGenerationTime" ma:index="40" nillable="true" ma:displayName="MediaServiceGenerationTime" ma:hidden="true" ma:internalName="MediaServiceGenerationTime" ma:readOnly="true">
      <xsd:simpleType>
        <xsd:restriction base="dms:Text"/>
      </xsd:simpleType>
    </xsd:element>
    <xsd:element name="MediaServiceEventHashCode" ma:index="41"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4.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s_x0020_Date xmlns="65564601-31f9-4981-a63c-8ff38210312f" xsi:nil="true"/>
    <Record xmlns="4ffa91fb-a0ff-4ac5-b2db-65c790d184a4">Shared</Record>
    <IMAddress xmlns="http://schemas.microsoft.com/sharepoint/v3" xsi:nil="true"/>
    <Rights xmlns="4ffa91fb-a0ff-4ac5-b2db-65c790d184a4" xsi:nil="true"/>
    <Document_x0020_Creation_x0020_Date xmlns="4ffa91fb-a0ff-4ac5-b2db-65c790d184a4">2019-10-16T19:27:23+00:00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Records_x0020_Status xmlns="65564601-31f9-4981-a63c-8ff38210312f">Pending</Records_x0020_Status>
    <EPA_x0020_Contributor xmlns="4ffa91fb-a0ff-4ac5-b2db-65c790d184a4">
      <UserInfo>
        <DisplayName/>
        <AccountId xsi:nil="true"/>
        <AccountType/>
      </UserInfo>
    </EPA_x0020_Contributor>
    <TaxCatchAll xmlns="4ffa91fb-a0ff-4ac5-b2db-65c790d184a4"/>
  </documentManagement>
</p:properties>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mso-contentType ?>
<SharedContentType xmlns="Microsoft.SharePoint.Taxonomy.ContentTypeSync" SourceId="29f62856-1543-49d4-a736-4569d363f533" ContentTypeId="0x0101" PreviousValue="false"/>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mso-contentType ?>
<FormTemplates xmlns="http://schemas.microsoft.com/sharepoint/v3/contenttype/forms">
  <Display>DocumentLibraryForm</Display>
  <Edit>DocumentLibraryForm</Edit>
  <New>DocumentLibraryForm</New>
</FormTemplates>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CB2965C2-ECC7-4D7E-8DBB-0F7EB673FE17}">
  <ds:schemaRefs>
    <ds:schemaRef ds:uri="ESRI.ArcGIS.Mapping.OfficeIntegration.PowerPointInfo"/>
  </ds:schemaRefs>
</ds:datastoreItem>
</file>

<file path=customXml/itemProps10.xml><?xml version="1.0" encoding="utf-8"?>
<ds:datastoreItem xmlns:ds="http://schemas.openxmlformats.org/officeDocument/2006/customXml" ds:itemID="{7E71B9D1-D93F-4B83-A14C-532CE4024EA9}">
  <ds:schemaRefs>
    <ds:schemaRef ds:uri="ESRI.ArcGIS.Mapping.OfficeIntegration.PowerPointInfo"/>
  </ds:schemaRefs>
</ds:datastoreItem>
</file>

<file path=customXml/itemProps11.xml><?xml version="1.0" encoding="utf-8"?>
<ds:datastoreItem xmlns:ds="http://schemas.openxmlformats.org/officeDocument/2006/customXml" ds:itemID="{67555F2D-8BC7-4927-81C5-DDB0D739D6C7}">
  <ds:schemaRefs>
    <ds:schemaRef ds:uri="ESRI.ArcGIS.Mapping.OfficeIntegration.PowerPointInfo"/>
  </ds:schemaRefs>
</ds:datastoreItem>
</file>

<file path=customXml/itemProps12.xml><?xml version="1.0" encoding="utf-8"?>
<ds:datastoreItem xmlns:ds="http://schemas.openxmlformats.org/officeDocument/2006/customXml" ds:itemID="{AEB9A4E7-77F0-4961-A310-064E450814E2}">
  <ds:schemaRefs>
    <ds:schemaRef ds:uri="ESRI.ArcGIS.Mapping.OfficeIntegration.PowerPointInfo"/>
  </ds:schemaRefs>
</ds:datastoreItem>
</file>

<file path=customXml/itemProps13.xml><?xml version="1.0" encoding="utf-8"?>
<ds:datastoreItem xmlns:ds="http://schemas.openxmlformats.org/officeDocument/2006/customXml" ds:itemID="{6B8613CB-B657-43CC-B002-3F39A0C97A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65564601-31f9-4981-a63c-8ff38210312f"/>
    <ds:schemaRef ds:uri="252d0c09-dca3-4ede-8548-cf5704e079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4.xml><?xml version="1.0" encoding="utf-8"?>
<ds:datastoreItem xmlns:ds="http://schemas.openxmlformats.org/officeDocument/2006/customXml" ds:itemID="{396214E1-BC35-4651-93AA-39E41C2BAFB9}">
  <ds:schemaRefs>
    <ds:schemaRef ds:uri="4ffa91fb-a0ff-4ac5-b2db-65c790d184a4"/>
    <ds:schemaRef ds:uri="http://schemas.microsoft.com/office/2006/metadata/properties"/>
    <ds:schemaRef ds:uri="http://purl.org/dc/terms/"/>
    <ds:schemaRef ds:uri="252d0c09-dca3-4ede-8548-cf5704e07914"/>
    <ds:schemaRef ds:uri="http://schemas.microsoft.com/sharepoint/v3"/>
    <ds:schemaRef ds:uri="http://schemas.microsoft.com/office/2006/documentManagement/types"/>
    <ds:schemaRef ds:uri="http://schemas.microsoft.com/sharepoint/v3/fields"/>
    <ds:schemaRef ds:uri="http://schemas.openxmlformats.org/package/2006/metadata/core-properties"/>
    <ds:schemaRef ds:uri="http://purl.org/dc/elements/1.1/"/>
    <ds:schemaRef ds:uri="http://schemas.microsoft.com/office/infopath/2007/PartnerControls"/>
    <ds:schemaRef ds:uri="65564601-31f9-4981-a63c-8ff38210312f"/>
    <ds:schemaRef ds:uri="http://schemas.microsoft.com/sharepoint.v3"/>
    <ds:schemaRef ds:uri="http://www.w3.org/XML/1998/namespace"/>
    <ds:schemaRef ds:uri="http://purl.org/dc/dcmitype/"/>
  </ds:schemaRefs>
</ds:datastoreItem>
</file>

<file path=customXml/itemProps15.xml><?xml version="1.0" encoding="utf-8"?>
<ds:datastoreItem xmlns:ds="http://schemas.openxmlformats.org/officeDocument/2006/customXml" ds:itemID="{3C8D26F8-1C15-4DC2-9BCD-5CBD76F51FE8}">
  <ds:schemaRefs>
    <ds:schemaRef ds:uri="ESRI.ArcGIS.Mapping.OfficeIntegration.PowerPointInfo"/>
  </ds:schemaRefs>
</ds:datastoreItem>
</file>

<file path=customXml/itemProps16.xml><?xml version="1.0" encoding="utf-8"?>
<ds:datastoreItem xmlns:ds="http://schemas.openxmlformats.org/officeDocument/2006/customXml" ds:itemID="{41C47D6A-861B-4F87-B501-C3793F42DC40}">
  <ds:schemaRefs>
    <ds:schemaRef ds:uri="ESRI.ArcGIS.Mapping.OfficeIntegration.PowerPointInfo"/>
  </ds:schemaRefs>
</ds:datastoreItem>
</file>

<file path=customXml/itemProps17.xml><?xml version="1.0" encoding="utf-8"?>
<ds:datastoreItem xmlns:ds="http://schemas.openxmlformats.org/officeDocument/2006/customXml" ds:itemID="{36A4E508-5A9D-48BB-B0B4-8C97BC954ED3}">
  <ds:schemaRefs>
    <ds:schemaRef ds:uri="ESRI.ArcGIS.Mapping.OfficeIntegration.PowerPointInfo"/>
  </ds:schemaRefs>
</ds:datastoreItem>
</file>

<file path=customXml/itemProps18.xml><?xml version="1.0" encoding="utf-8"?>
<ds:datastoreItem xmlns:ds="http://schemas.openxmlformats.org/officeDocument/2006/customXml" ds:itemID="{9AB5946B-72DD-4470-BB79-7B5A12C43E94}">
  <ds:schemaRefs>
    <ds:schemaRef ds:uri="ESRI.ArcGIS.Mapping.OfficeIntegration.PowerPointInfo"/>
  </ds:schemaRefs>
</ds:datastoreItem>
</file>

<file path=customXml/itemProps19.xml><?xml version="1.0" encoding="utf-8"?>
<ds:datastoreItem xmlns:ds="http://schemas.openxmlformats.org/officeDocument/2006/customXml" ds:itemID="{AD70BEE7-85C6-4E55-926A-0AAB2954A696}">
  <ds:schemaRefs>
    <ds:schemaRef ds:uri="ESRI.ArcGIS.Mapping.OfficeIntegration.PowerPointInfo"/>
  </ds:schemaRefs>
</ds:datastoreItem>
</file>

<file path=customXml/itemProps2.xml><?xml version="1.0" encoding="utf-8"?>
<ds:datastoreItem xmlns:ds="http://schemas.openxmlformats.org/officeDocument/2006/customXml" ds:itemID="{F3E329B6-9931-4B02-99E0-94E68ED7ADBB}">
  <ds:schemaRefs>
    <ds:schemaRef ds:uri="ESRI.ArcGIS.Mapping.OfficeIntegration.PowerPointInfo"/>
  </ds:schemaRefs>
</ds:datastoreItem>
</file>

<file path=customXml/itemProps20.xml><?xml version="1.0" encoding="utf-8"?>
<ds:datastoreItem xmlns:ds="http://schemas.openxmlformats.org/officeDocument/2006/customXml" ds:itemID="{8ABA4692-658F-472D-A004-F8514DF522B9}">
  <ds:schemaRefs>
    <ds:schemaRef ds:uri="ESRI.ArcGIS.Mapping.OfficeIntegration.PowerPointInfo"/>
  </ds:schemaRefs>
</ds:datastoreItem>
</file>

<file path=customXml/itemProps21.xml><?xml version="1.0" encoding="utf-8"?>
<ds:datastoreItem xmlns:ds="http://schemas.openxmlformats.org/officeDocument/2006/customXml" ds:itemID="{64352D9B-3555-47B9-AEC4-F15013161EC8}">
  <ds:schemaRefs>
    <ds:schemaRef ds:uri="ESRI.ArcGIS.Mapping.OfficeIntegration.PowerPointInfo"/>
  </ds:schemaRefs>
</ds:datastoreItem>
</file>

<file path=customXml/itemProps22.xml><?xml version="1.0" encoding="utf-8"?>
<ds:datastoreItem xmlns:ds="http://schemas.openxmlformats.org/officeDocument/2006/customXml" ds:itemID="{D86D7293-278C-4347-BE8C-12A02857DCFF}">
  <ds:schemaRefs>
    <ds:schemaRef ds:uri="ESRI.ArcGIS.Mapping.OfficeIntegration.PowerPointInfo"/>
  </ds:schemaRefs>
</ds:datastoreItem>
</file>

<file path=customXml/itemProps23.xml><?xml version="1.0" encoding="utf-8"?>
<ds:datastoreItem xmlns:ds="http://schemas.openxmlformats.org/officeDocument/2006/customXml" ds:itemID="{11B9961A-35F7-44F3-BAFF-0B83D78C2844}">
  <ds:schemaRefs>
    <ds:schemaRef ds:uri="ESRI.ArcGIS.Mapping.OfficeIntegration.PowerPointInfo"/>
  </ds:schemaRefs>
</ds:datastoreItem>
</file>

<file path=customXml/itemProps24.xml><?xml version="1.0" encoding="utf-8"?>
<ds:datastoreItem xmlns:ds="http://schemas.openxmlformats.org/officeDocument/2006/customXml" ds:itemID="{CFB5DBBA-F25A-4959-8F6A-6F64A788DFB6}">
  <ds:schemaRefs>
    <ds:schemaRef ds:uri="ESRI.ArcGIS.Mapping.OfficeIntegration.PowerPointInfo"/>
  </ds:schemaRefs>
</ds:datastoreItem>
</file>

<file path=customXml/itemProps25.xml><?xml version="1.0" encoding="utf-8"?>
<ds:datastoreItem xmlns:ds="http://schemas.openxmlformats.org/officeDocument/2006/customXml" ds:itemID="{CC7097C3-8290-4C4D-B9A1-DF8B03B0A217}">
  <ds:schemaRefs>
    <ds:schemaRef ds:uri="ESRI.ArcGIS.Mapping.OfficeIntegration.PowerPointInfo"/>
  </ds:schemaRefs>
</ds:datastoreItem>
</file>

<file path=customXml/itemProps26.xml><?xml version="1.0" encoding="utf-8"?>
<ds:datastoreItem xmlns:ds="http://schemas.openxmlformats.org/officeDocument/2006/customXml" ds:itemID="{18216507-0D03-413E-9F03-17FABA06E760}">
  <ds:schemaRefs>
    <ds:schemaRef ds:uri="ESRI.ArcGIS.Mapping.OfficeIntegration.PowerPointInfo"/>
  </ds:schemaRefs>
</ds:datastoreItem>
</file>

<file path=customXml/itemProps27.xml><?xml version="1.0" encoding="utf-8"?>
<ds:datastoreItem xmlns:ds="http://schemas.openxmlformats.org/officeDocument/2006/customXml" ds:itemID="{C1FF3292-0398-4FEF-BC90-37077ABBB3A3}">
  <ds:schemaRefs>
    <ds:schemaRef ds:uri="ESRI.ArcGIS.Mapping.OfficeIntegration.PowerPointInfo"/>
  </ds:schemaRefs>
</ds:datastoreItem>
</file>

<file path=customXml/itemProps28.xml><?xml version="1.0" encoding="utf-8"?>
<ds:datastoreItem xmlns:ds="http://schemas.openxmlformats.org/officeDocument/2006/customXml" ds:itemID="{DC5FA91F-A632-431D-941D-FD484CCFC172}">
  <ds:schemaRefs>
    <ds:schemaRef ds:uri="ESRI.ArcGIS.Mapping.OfficeIntegration.PowerPointInfo"/>
  </ds:schemaRefs>
</ds:datastoreItem>
</file>

<file path=customXml/itemProps29.xml><?xml version="1.0" encoding="utf-8"?>
<ds:datastoreItem xmlns:ds="http://schemas.openxmlformats.org/officeDocument/2006/customXml" ds:itemID="{E4967137-A4C1-4EA9-95F3-83F3FBBBC134}">
  <ds:schemaRefs>
    <ds:schemaRef ds:uri="ESRI.ArcGIS.Mapping.OfficeIntegration.PowerPointInfo"/>
  </ds:schemaRefs>
</ds:datastoreItem>
</file>

<file path=customXml/itemProps3.xml><?xml version="1.0" encoding="utf-8"?>
<ds:datastoreItem xmlns:ds="http://schemas.openxmlformats.org/officeDocument/2006/customXml" ds:itemID="{789296D1-B50F-408C-8FA6-60B0A7645946}">
  <ds:schemaRefs>
    <ds:schemaRef ds:uri="ESRI.ArcGIS.Mapping.OfficeIntegration.PowerPointInfo"/>
  </ds:schemaRefs>
</ds:datastoreItem>
</file>

<file path=customXml/itemProps30.xml><?xml version="1.0" encoding="utf-8"?>
<ds:datastoreItem xmlns:ds="http://schemas.openxmlformats.org/officeDocument/2006/customXml" ds:itemID="{3687FC98-C812-4A67-A05C-997E7CCF8359}">
  <ds:schemaRefs>
    <ds:schemaRef ds:uri="ESRI.ArcGIS.Mapping.OfficeIntegration.PowerPointInfo"/>
  </ds:schemaRefs>
</ds:datastoreItem>
</file>

<file path=customXml/itemProps31.xml><?xml version="1.0" encoding="utf-8"?>
<ds:datastoreItem xmlns:ds="http://schemas.openxmlformats.org/officeDocument/2006/customXml" ds:itemID="{5EB4549B-CCD9-4CFE-94A5-E86E7027EDD4}">
  <ds:schemaRefs>
    <ds:schemaRef ds:uri="ESRI.ArcGIS.Mapping.OfficeIntegration.PowerPointInfo"/>
  </ds:schemaRefs>
</ds:datastoreItem>
</file>

<file path=customXml/itemProps32.xml><?xml version="1.0" encoding="utf-8"?>
<ds:datastoreItem xmlns:ds="http://schemas.openxmlformats.org/officeDocument/2006/customXml" ds:itemID="{F9A44B15-BB49-4A4A-A8C8-FF16D8A5AD0D}">
  <ds:schemaRefs>
    <ds:schemaRef ds:uri="ESRI.ArcGIS.Mapping.OfficeIntegration.PowerPointInfo"/>
  </ds:schemaRefs>
</ds:datastoreItem>
</file>

<file path=customXml/itemProps4.xml><?xml version="1.0" encoding="utf-8"?>
<ds:datastoreItem xmlns:ds="http://schemas.openxmlformats.org/officeDocument/2006/customXml" ds:itemID="{13A82759-0CFA-400E-9934-5E0D8F4C74F7}">
  <ds:schemaRefs>
    <ds:schemaRef ds:uri="ESRI.ArcGIS.Mapping.OfficeIntegration.PowerPointInfo"/>
  </ds:schemaRefs>
</ds:datastoreItem>
</file>

<file path=customXml/itemProps5.xml><?xml version="1.0" encoding="utf-8"?>
<ds:datastoreItem xmlns:ds="http://schemas.openxmlformats.org/officeDocument/2006/customXml" ds:itemID="{BEB3E940-7CCA-43ED-84A6-701B84DE6E02}">
  <ds:schemaRefs>
    <ds:schemaRef ds:uri="Microsoft.SharePoint.Taxonomy.ContentTypeSync"/>
  </ds:schemaRefs>
</ds:datastoreItem>
</file>

<file path=customXml/itemProps6.xml><?xml version="1.0" encoding="utf-8"?>
<ds:datastoreItem xmlns:ds="http://schemas.openxmlformats.org/officeDocument/2006/customXml" ds:itemID="{2440616D-EC9C-451A-958B-E37767F73DB8}">
  <ds:schemaRefs>
    <ds:schemaRef ds:uri="ESRI.ArcGIS.Mapping.OfficeIntegration.PowerPointInfo"/>
  </ds:schemaRefs>
</ds:datastoreItem>
</file>

<file path=customXml/itemProps7.xml><?xml version="1.0" encoding="utf-8"?>
<ds:datastoreItem xmlns:ds="http://schemas.openxmlformats.org/officeDocument/2006/customXml" ds:itemID="{D45E56B1-1764-46BC-A53A-60EEC64C2797}">
  <ds:schemaRefs>
    <ds:schemaRef ds:uri="ESRI.ArcGIS.Mapping.OfficeIntegration.PowerPointInfo"/>
  </ds:schemaRefs>
</ds:datastoreItem>
</file>

<file path=customXml/itemProps8.xml><?xml version="1.0" encoding="utf-8"?>
<ds:datastoreItem xmlns:ds="http://schemas.openxmlformats.org/officeDocument/2006/customXml" ds:itemID="{3C491E9C-779B-4927-85AE-B72F8D3A7F14}">
  <ds:schemaRefs>
    <ds:schemaRef ds:uri="http://schemas.microsoft.com/sharepoint/v3/contenttype/forms"/>
  </ds:schemaRefs>
</ds:datastoreItem>
</file>

<file path=customXml/itemProps9.xml><?xml version="1.0" encoding="utf-8"?>
<ds:datastoreItem xmlns:ds="http://schemas.openxmlformats.org/officeDocument/2006/customXml" ds:itemID="{0A126096-371D-4F65-B9C5-AC470E7F0936}">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12150</TotalTime>
  <Words>2260</Words>
  <Application>Microsoft Office PowerPoint</Application>
  <PresentationFormat>Widescreen</PresentationFormat>
  <Paragraphs>257</Paragraphs>
  <Slides>26</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(Body)</vt:lpstr>
      <vt:lpstr>Helvetica CY</vt:lpstr>
      <vt:lpstr>Office Theme</vt:lpstr>
      <vt:lpstr>PowerPoint Presentation</vt:lpstr>
      <vt:lpstr>Air, Climate, and Energy Linkages</vt:lpstr>
      <vt:lpstr>Research Question</vt:lpstr>
      <vt:lpstr>COMET and ZAPPA Soft-Link </vt:lpstr>
      <vt:lpstr>PowerPoint Presentation</vt:lpstr>
      <vt:lpstr>City-based Optimization Model for Energy Technologies</vt:lpstr>
      <vt:lpstr>COMET - a partial-equilibrium, technology rich, optimization model</vt:lpstr>
      <vt:lpstr>PowerPoint Presentation</vt:lpstr>
      <vt:lpstr>Fuel consumption and transport related CO2 and NOx emissions</vt:lpstr>
      <vt:lpstr>PowerPoint Presentation</vt:lpstr>
      <vt:lpstr>Heavy duty and other transportation fuel consumption</vt:lpstr>
      <vt:lpstr>PowerPoint Presentation</vt:lpstr>
      <vt:lpstr>PowerPoint Presentation</vt:lpstr>
      <vt:lpstr>Variations in localized emissions</vt:lpstr>
      <vt:lpstr>PowerPoint Presentation</vt:lpstr>
      <vt:lpstr>ZAPPA-NYC: Zipcode Air Pollution Policy Assessment Tool</vt:lpstr>
      <vt:lpstr>ZAPPA Framework</vt:lpstr>
      <vt:lpstr>COMET and ZAPPA Soft-Link </vt:lpstr>
      <vt:lpstr>Soft-linking COMET and ZAPPA  </vt:lpstr>
      <vt:lpstr>Changes in PM2.5 Concentrations</vt:lpstr>
      <vt:lpstr>Changes in PM2.5 Concentration</vt:lpstr>
      <vt:lpstr>Business as usual – SST scenario continues to result in health impacts (negative) in some parts of the city  SST does not include any CO2 policy, although the model captures standard turnover of technologies, older equipment results in increase in concentrations.</vt:lpstr>
      <vt:lpstr>PowerPoint Presentation</vt:lpstr>
      <vt:lpstr>Preliminary Health Benefits and Future Directions</vt:lpstr>
      <vt:lpstr>How can we reduce transportation emissions?</vt:lpstr>
      <vt:lpstr>Thank you for your interest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Kaplan, Ozge</dc:creator>
  <cp:lastModifiedBy>Kaplan, Ozge (she/her/hers)</cp:lastModifiedBy>
  <cp:revision>123</cp:revision>
  <cp:lastPrinted>2021-04-23T23:45:08Z</cp:lastPrinted>
  <dcterms:created xsi:type="dcterms:W3CDTF">2020-11-09T23:30:56Z</dcterms:created>
  <dcterms:modified xsi:type="dcterms:W3CDTF">2023-10-17T15:28:52Z</dcterms:modified>
</cp:coreProperties>
</file>