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40" r:id="rId5"/>
    <p:sldId id="2656" r:id="rId6"/>
    <p:sldId id="3541" r:id="rId7"/>
    <p:sldId id="3554" r:id="rId8"/>
    <p:sldId id="3543" r:id="rId9"/>
    <p:sldId id="2675" r:id="rId10"/>
    <p:sldId id="3550" r:id="rId11"/>
    <p:sldId id="3546" r:id="rId12"/>
    <p:sldId id="3551" r:id="rId13"/>
    <p:sldId id="3548" r:id="rId14"/>
    <p:sldId id="3555" r:id="rId15"/>
    <p:sldId id="2617" r:id="rId16"/>
  </p:sldIdLst>
  <p:sldSz cx="12192000" cy="6858000"/>
  <p:notesSz cx="7104063" cy="10234613"/>
  <p:defaultTextStyle>
    <a:defPPr>
      <a:defRPr lang="ko-KR"/>
    </a:defPPr>
    <a:lvl1pPr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1pPr>
    <a:lvl2pPr marL="608013" indent="-1508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2pPr>
    <a:lvl3pPr marL="1217613" indent="-3032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3pPr>
    <a:lvl4pPr marL="1827213" indent="-4556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4pPr>
    <a:lvl5pPr marL="2436813" indent="-6080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5pPr>
    <a:lvl6pPr marL="2286000" algn="l" defTabSz="914400" rtl="0" eaLnBrk="1" latinLnBrk="1" hangingPunct="1">
      <a:defRPr sz="24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6pPr>
    <a:lvl7pPr marL="2743200" algn="l" defTabSz="914400" rtl="0" eaLnBrk="1" latinLnBrk="1" hangingPunct="1">
      <a:defRPr sz="24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7pPr>
    <a:lvl8pPr marL="3200400" algn="l" defTabSz="914400" rtl="0" eaLnBrk="1" latinLnBrk="1" hangingPunct="1">
      <a:defRPr sz="24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8pPr>
    <a:lvl9pPr marL="3657600" algn="l" defTabSz="914400" rtl="0" eaLnBrk="1" latinLnBrk="1" hangingPunct="1">
      <a:defRPr sz="24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4110" userDrawn="1">
          <p15:clr>
            <a:srgbClr val="A4A3A4"/>
          </p15:clr>
        </p15:guide>
        <p15:guide id="4" pos="574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71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CEDB6"/>
    <a:srgbClr val="036B3F"/>
    <a:srgbClr val="A2FCD5"/>
    <a:srgbClr val="005CBF"/>
    <a:srgbClr val="0087E6"/>
    <a:srgbClr val="0066CC"/>
    <a:srgbClr val="21D6E0"/>
    <a:srgbClr val="40A5C4"/>
    <a:srgbClr val="009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202B0CA-FC54-4496-8BCA-5EF66A818D29}" styleName="어두운 스타일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92" autoAdjust="0"/>
    <p:restoredTop sz="67239" autoAdjust="0"/>
  </p:normalViewPr>
  <p:slideViewPr>
    <p:cSldViewPr snapToGrid="0" showGuides="1">
      <p:cViewPr varScale="1">
        <p:scale>
          <a:sx n="72" d="100"/>
          <a:sy n="72" d="100"/>
        </p:scale>
        <p:origin x="2280" y="192"/>
      </p:cViewPr>
      <p:guideLst>
        <p:guide orient="horz" pos="799"/>
        <p:guide orient="horz" pos="2160"/>
        <p:guide orient="horz" pos="4110"/>
        <p:guide pos="574"/>
        <p:guide pos="3840"/>
        <p:guide pos="710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75" d="100"/>
          <a:sy n="75" d="100"/>
        </p:scale>
        <p:origin x="408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8163" cy="511174"/>
          </a:xfrm>
          <a:prstGeom prst="rect">
            <a:avLst/>
          </a:prstGeom>
        </p:spPr>
        <p:txBody>
          <a:bodyPr vert="horz" lIns="94624" tIns="47316" rIns="94624" bIns="47316" rtlCol="0"/>
          <a:lstStyle>
            <a:lvl1pPr algn="l" defTabSz="1219053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HY그래픽M" panose="02030600000101010101" pitchFamily="18" charset="-127"/>
                <a:ea typeface="HY그래픽M" panose="02030600000101010101" pitchFamily="18" charset="-127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2726" y="2"/>
            <a:ext cx="3079750" cy="511174"/>
          </a:xfrm>
          <a:prstGeom prst="rect">
            <a:avLst/>
          </a:prstGeom>
        </p:spPr>
        <p:txBody>
          <a:bodyPr vert="horz" lIns="94624" tIns="47316" rIns="94624" bIns="47316" rtlCol="0"/>
          <a:lstStyle>
            <a:lvl1pPr algn="r" defTabSz="1219053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HY그래픽M" panose="02030600000101010101" pitchFamily="18" charset="-127"/>
                <a:ea typeface="HY그래픽M" panose="02030600000101010101" pitchFamily="18" charset="-127"/>
                <a:cs typeface="+mn-cs"/>
              </a:defRPr>
            </a:lvl1pPr>
          </a:lstStyle>
          <a:p>
            <a:pPr>
              <a:defRPr/>
            </a:pPr>
            <a:fld id="{6940E3BC-4BD4-4188-AFCD-6B8D85FBB0C4}" type="datetimeFigureOut">
              <a:rPr lang="ko-KR" altLang="en-US"/>
              <a:pPr>
                <a:defRPr/>
              </a:pPr>
              <a:t>2023. 10. 17.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721853"/>
            <a:ext cx="3078163" cy="511174"/>
          </a:xfrm>
          <a:prstGeom prst="rect">
            <a:avLst/>
          </a:prstGeom>
        </p:spPr>
        <p:txBody>
          <a:bodyPr vert="horz" lIns="94624" tIns="47316" rIns="94624" bIns="47316" rtlCol="0" anchor="b"/>
          <a:lstStyle>
            <a:lvl1pPr algn="l" defTabSz="1219053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HY그래픽M" panose="02030600000101010101" pitchFamily="18" charset="-127"/>
                <a:ea typeface="HY그래픽M" panose="02030600000101010101" pitchFamily="18" charset="-127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2726" y="9721853"/>
            <a:ext cx="3079750" cy="511174"/>
          </a:xfrm>
          <a:prstGeom prst="rect">
            <a:avLst/>
          </a:prstGeom>
        </p:spPr>
        <p:txBody>
          <a:bodyPr vert="horz" lIns="94624" tIns="47316" rIns="94624" bIns="47316" rtlCol="0" anchor="b"/>
          <a:lstStyle>
            <a:lvl1pPr algn="r" defTabSz="1219053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HY그래픽M" panose="02030600000101010101" pitchFamily="18" charset="-127"/>
                <a:ea typeface="HY그래픽M" panose="02030600000101010101" pitchFamily="18" charset="-127"/>
                <a:cs typeface="+mn-cs"/>
              </a:defRPr>
            </a:lvl1pPr>
          </a:lstStyle>
          <a:p>
            <a:pPr>
              <a:defRPr/>
            </a:pPr>
            <a:fld id="{68803CC5-04CF-4F1F-BBBA-E6407513A4B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7321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8163" cy="511174"/>
          </a:xfrm>
          <a:prstGeom prst="rect">
            <a:avLst/>
          </a:prstGeom>
        </p:spPr>
        <p:txBody>
          <a:bodyPr vert="horz" lIns="94624" tIns="47316" rIns="94624" bIns="47316" rtlCol="0"/>
          <a:lstStyle>
            <a:lvl1pPr algn="l" defTabSz="1219053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HY그래픽M" panose="02030600000101010101" pitchFamily="18" charset="-127"/>
                <a:ea typeface="HY그래픽M" panose="02030600000101010101" pitchFamily="18" charset="-127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4313" y="2"/>
            <a:ext cx="3078162" cy="511174"/>
          </a:xfrm>
          <a:prstGeom prst="rect">
            <a:avLst/>
          </a:prstGeom>
        </p:spPr>
        <p:txBody>
          <a:bodyPr vert="horz" lIns="94624" tIns="47316" rIns="94624" bIns="47316" rtlCol="0"/>
          <a:lstStyle>
            <a:lvl1pPr algn="r" defTabSz="1219053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HY그래픽M" panose="02030600000101010101" pitchFamily="18" charset="-127"/>
                <a:ea typeface="HY그래픽M" panose="02030600000101010101" pitchFamily="18" charset="-127"/>
                <a:cs typeface="+mn-cs"/>
              </a:defRPr>
            </a:lvl1pPr>
          </a:lstStyle>
          <a:p>
            <a:pPr>
              <a:defRPr/>
            </a:pPr>
            <a:fld id="{50AF1659-C27E-4C77-AEE6-4B26B69CA148}" type="datetimeFigureOut">
              <a:rPr lang="ko-KR" altLang="en-US"/>
              <a:pPr>
                <a:defRPr/>
              </a:pPr>
              <a:t>2023. 10. 17.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71525"/>
            <a:ext cx="68167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24" tIns="47316" rIns="94624" bIns="47316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1200" y="4860926"/>
            <a:ext cx="5683250" cy="4605338"/>
          </a:xfrm>
          <a:prstGeom prst="rect">
            <a:avLst/>
          </a:prstGeom>
        </p:spPr>
        <p:txBody>
          <a:bodyPr vert="horz" lIns="94624" tIns="47316" rIns="94624" bIns="47316" rtlCol="0"/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721853"/>
            <a:ext cx="3078163" cy="511174"/>
          </a:xfrm>
          <a:prstGeom prst="rect">
            <a:avLst/>
          </a:prstGeom>
        </p:spPr>
        <p:txBody>
          <a:bodyPr vert="horz" lIns="94624" tIns="47316" rIns="94624" bIns="47316" rtlCol="0" anchor="b"/>
          <a:lstStyle>
            <a:lvl1pPr algn="l" defTabSz="1219053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HY그래픽M" panose="02030600000101010101" pitchFamily="18" charset="-127"/>
                <a:ea typeface="HY그래픽M" panose="02030600000101010101" pitchFamily="18" charset="-127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4313" y="9721853"/>
            <a:ext cx="3078162" cy="511174"/>
          </a:xfrm>
          <a:prstGeom prst="rect">
            <a:avLst/>
          </a:prstGeom>
        </p:spPr>
        <p:txBody>
          <a:bodyPr vert="horz" lIns="94624" tIns="47316" rIns="94624" bIns="47316" rtlCol="0" anchor="b"/>
          <a:lstStyle>
            <a:lvl1pPr algn="r" defTabSz="1219053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HY그래픽M" panose="02030600000101010101" pitchFamily="18" charset="-127"/>
                <a:ea typeface="HY그래픽M" panose="02030600000101010101" pitchFamily="18" charset="-127"/>
                <a:cs typeface="+mn-cs"/>
              </a:defRPr>
            </a:lvl1pPr>
          </a:lstStyle>
          <a:p>
            <a:pPr>
              <a:defRPr/>
            </a:pPr>
            <a:fld id="{2E4AE032-DA4D-41D8-896C-F4E5282A30B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7782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7613" rtl="0" eaLnBrk="0" fontAlgn="base" latinLnBrk="1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HY그래픽M" panose="02030600000101010101" pitchFamily="18" charset="-127"/>
        <a:ea typeface="HY그래픽M" panose="02030600000101010101" pitchFamily="18" charset="-127"/>
        <a:cs typeface="HY그래픽M" charset="0"/>
      </a:defRPr>
    </a:lvl1pPr>
    <a:lvl2pPr marL="608013" algn="l" defTabSz="1217613" rtl="0" eaLnBrk="0" fontAlgn="base" latinLnBrk="1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HY그래픽M" panose="02030600000101010101" pitchFamily="18" charset="-127"/>
        <a:ea typeface="HY그래픽M" panose="02030600000101010101" pitchFamily="18" charset="-127"/>
        <a:cs typeface="HY그래픽M" charset="0"/>
      </a:defRPr>
    </a:lvl2pPr>
    <a:lvl3pPr marL="1217613" algn="l" defTabSz="1217613" rtl="0" eaLnBrk="0" fontAlgn="base" latinLnBrk="1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HY그래픽M" panose="02030600000101010101" pitchFamily="18" charset="-127"/>
        <a:ea typeface="HY그래픽M" panose="02030600000101010101" pitchFamily="18" charset="-127"/>
        <a:cs typeface="HY그래픽M" charset="0"/>
      </a:defRPr>
    </a:lvl3pPr>
    <a:lvl4pPr marL="1827213" algn="l" defTabSz="1217613" rtl="0" eaLnBrk="0" fontAlgn="base" latinLnBrk="1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HY그래픽M" panose="02030600000101010101" pitchFamily="18" charset="-127"/>
        <a:ea typeface="HY그래픽M" panose="02030600000101010101" pitchFamily="18" charset="-127"/>
        <a:cs typeface="HY그래픽M" charset="0"/>
      </a:defRPr>
    </a:lvl4pPr>
    <a:lvl5pPr marL="2436813" algn="l" defTabSz="1217613" rtl="0" eaLnBrk="0" fontAlgn="base" latinLnBrk="1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HY그래픽M" panose="02030600000101010101" pitchFamily="18" charset="-127"/>
        <a:ea typeface="HY그래픽M" panose="02030600000101010101" pitchFamily="18" charset="-127"/>
        <a:cs typeface="HY그래픽M" charset="0"/>
      </a:defRPr>
    </a:lvl5pPr>
    <a:lvl6pPr marL="3047924" algn="l" defTabSz="1219170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223" userDrawn="1">
          <p15:clr>
            <a:srgbClr val="F26B43"/>
          </p15:clr>
        </p15:guide>
        <p15:guide id="2" pos="2237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4463" y="771525"/>
            <a:ext cx="6816725" cy="3835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latinLnBrk="0" hangingPunct="1">
              <a:spcBef>
                <a:spcPct val="0"/>
              </a:spcBef>
            </a:pPr>
            <a:r>
              <a:rPr lang="en-US" altLang="ko-KR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Hello, my name is </a:t>
            </a:r>
            <a:r>
              <a:rPr lang="en-US" altLang="ko-KR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Youjung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US" altLang="ko-KR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Konkuk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University. </a:t>
            </a:r>
          </a:p>
          <a:p>
            <a:pPr eaLnBrk="1" latinLnBrk="0" hangingPunct="1">
              <a:spcBef>
                <a:spcPct val="0"/>
              </a:spcBef>
            </a:pPr>
            <a:r>
              <a:rPr lang="en-US" altLang="ko-KR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 presentation title is 'Impacts of Greenhouse Gas and Air Pollutant Mitigation Policies in Northeast Asia on the Future Air Quality of Korea.'</a:t>
            </a:r>
            <a:endParaRPr lang="en-US" altLang="ko-K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latinLnBrk="1">
              <a:spcBef>
                <a:spcPct val="30000"/>
              </a:spcBef>
              <a:defRPr sz="160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defRPr>
            </a:lvl1pPr>
            <a:lvl2pPr marL="742879" indent="-285722" latinLnBrk="1">
              <a:spcBef>
                <a:spcPct val="30000"/>
              </a:spcBef>
              <a:defRPr sz="160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defRPr>
            </a:lvl2pPr>
            <a:lvl3pPr marL="1142891" indent="-228579" latinLnBrk="1">
              <a:spcBef>
                <a:spcPct val="30000"/>
              </a:spcBef>
              <a:defRPr sz="160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defRPr>
            </a:lvl3pPr>
            <a:lvl4pPr marL="1600047" indent="-228579" latinLnBrk="1">
              <a:spcBef>
                <a:spcPct val="30000"/>
              </a:spcBef>
              <a:defRPr sz="160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defRPr>
            </a:lvl4pPr>
            <a:lvl5pPr marL="2057203" indent="-228579" latinLnBrk="1">
              <a:spcBef>
                <a:spcPct val="30000"/>
              </a:spcBef>
              <a:defRPr sz="160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defRPr>
            </a:lvl5pPr>
            <a:lvl6pPr marL="2514359" indent="-228579" defTabSz="121749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defRPr>
            </a:lvl6pPr>
            <a:lvl7pPr marL="2971515" indent="-228579" defTabSz="121749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defRPr>
            </a:lvl7pPr>
            <a:lvl8pPr marL="3428672" indent="-228579" defTabSz="121749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defRPr>
            </a:lvl8pPr>
            <a:lvl9pPr marL="3885829" indent="-228579" defTabSz="121749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defRPr>
            </a:lvl9pPr>
          </a:lstStyle>
          <a:p>
            <a:pPr defTabSz="1217496" fontAlgn="base">
              <a:spcBef>
                <a:spcPct val="0"/>
              </a:spcBef>
              <a:spcAft>
                <a:spcPct val="0"/>
              </a:spcAft>
              <a:defRPr/>
            </a:pPr>
            <a:fld id="{3721BDAE-4ACD-4914-BABD-0C58A05EACE7}" type="slidenum">
              <a:rPr lang="ko-KR" altLang="en-US" sz="1200">
                <a:solidFill>
                  <a:prstClr val="black"/>
                </a:solidFill>
              </a:rPr>
              <a:pPr defTabSz="1217496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ko-KR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072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76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We have estimated the population distribution by age in Korea. </a:t>
            </a:r>
          </a:p>
          <a:p>
            <a:pPr marL="0" marR="0" lvl="0" indent="0" algn="l" defTabSz="12176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In the year 2020, the peak age was 44, in 2030, it shifted to 59, and by 2050, the peak age had risen to 79. </a:t>
            </a:r>
          </a:p>
          <a:p>
            <a:pPr marL="0" marR="0" lvl="0" indent="0" algn="l" defTabSz="12176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This indicates an increasing trend in the peak age, showing that the population is aging.</a:t>
            </a:r>
          </a:p>
          <a:p>
            <a:pPr marL="0" marR="0" lvl="0" indent="0" algn="l" defTabSz="12176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In the base year, there were about 15 thousands premature deaths. </a:t>
            </a:r>
          </a:p>
          <a:p>
            <a:pPr marL="0" marR="0" lvl="0" indent="0" algn="l" defTabSz="12176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Under the control scenario, this number decreased by 47.4% to about 8 thousands without considering aging. </a:t>
            </a:r>
          </a:p>
          <a:p>
            <a:pPr marL="0" marR="0" lvl="0" indent="0" algn="l" defTabSz="12176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However, when accounting for population aging, the number of premature deaths increased by 67.4% compared to the base year, reaching around 25 thousands per year. </a:t>
            </a:r>
          </a:p>
          <a:p>
            <a:pPr marL="0" marR="0" lvl="0" indent="0" algn="l" defTabSz="12176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altLang="ko-Kore-KR" b="0" i="0" u="none" strike="noStrike" dirty="0">
                <a:solidFill>
                  <a:srgbClr val="D1D5DB"/>
                </a:solidFill>
                <a:effectLst/>
                <a:latin typeface="Söhne"/>
              </a:rPr>
              <a:t>Considering the aging population trend, this difference more than doubles in comparison to when aging is not taken into account.</a:t>
            </a:r>
          </a:p>
          <a:p>
            <a:pPr marL="0" marR="0" lvl="0" indent="0" algn="l" defTabSz="12176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This highlights the need for even greater improvements in the future.</a:t>
            </a:r>
            <a:endParaRPr lang="ko-KR" altLang="en-US" sz="16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HY그래픽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AE032-DA4D-41D8-896C-F4E5282A30BC}" type="slidenum">
              <a:rPr lang="ko-KR" altLang="en-US" smtClean="0"/>
              <a:pPr>
                <a:defRPr/>
              </a:pPr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0875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76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Now, This is my summary.</a:t>
            </a:r>
          </a:p>
          <a:p>
            <a:pPr marL="0" marR="0" lvl="0" indent="0" algn="l" defTabSz="12176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In this study, we developed future emission scenarios for both Korea and China, taking into account their 2015 emission </a:t>
            </a:r>
          </a:p>
          <a:p>
            <a:pPr marL="0" marR="0" lvl="0" indent="0" algn="l" defTabSz="12176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and considering energy pathway and air quality policies.</a:t>
            </a:r>
          </a:p>
          <a:p>
            <a:pPr marL="0" marR="0" lvl="0" indent="0" algn="l" defTabSz="12176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Within the Control scenario, we observed emissions reductions in both Korea and China, </a:t>
            </a:r>
          </a:p>
          <a:p>
            <a:pPr marL="0" marR="0" lvl="0" indent="0" algn="l" defTabSz="12176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resulting in a substantial decline ranging from 8.3% (NH3) to 93.6% (NOx) in Korea by the year 2050.</a:t>
            </a:r>
          </a:p>
          <a:p>
            <a:pPr marL="0" marR="0" lvl="0" indent="0" algn="l" defTabSz="12176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For the year 2050, our projections indicated a 54.4% decrease in PM2.5 concentrations in Korea. </a:t>
            </a:r>
          </a:p>
          <a:p>
            <a:pPr marL="0" marR="0" lvl="0" indent="0" algn="l" defTabSz="12176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Notably, when we factored in the transboundary effects of China's air quality policies, there was an additional 16.2% decrease.</a:t>
            </a:r>
          </a:p>
          <a:p>
            <a:pPr marL="0" marR="0" lvl="0" indent="0" algn="l" defTabSz="12176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Our analysis of health impacts associated with PM2.5 concentrations suggested potential reductions. </a:t>
            </a:r>
          </a:p>
          <a:p>
            <a:pPr marL="0" marR="0" lvl="0" indent="0" algn="l" defTabSz="12176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However, when we considered the aging population, we noted a rising trend in premature deaths.</a:t>
            </a:r>
          </a:p>
          <a:p>
            <a:pPr marL="0" marR="0" lvl="0" indent="0" algn="l" defTabSz="12176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In our future research, we plan to integrate recent air quality policies from both Korea and China, including China's NetZero policy.</a:t>
            </a:r>
          </a:p>
          <a:p>
            <a:br>
              <a:rPr lang="en" altLang="ko-Kore-KR" dirty="0"/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AE032-DA4D-41D8-896C-F4E5282A30BC}" type="slidenum">
              <a:rPr lang="ko-KR" altLang="en-US" smtClean="0"/>
              <a:pPr>
                <a:defRPr/>
              </a:pPr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474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4463" y="771525"/>
            <a:ext cx="6816725" cy="3835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5222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latinLnBrk="1">
              <a:spcBef>
                <a:spcPct val="30000"/>
              </a:spcBef>
              <a:defRPr sz="160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defRPr>
            </a:lvl1pPr>
            <a:lvl2pPr marL="742879" indent="-285722" latinLnBrk="1">
              <a:spcBef>
                <a:spcPct val="30000"/>
              </a:spcBef>
              <a:defRPr sz="160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defRPr>
            </a:lvl2pPr>
            <a:lvl3pPr marL="1142891" indent="-228579" latinLnBrk="1">
              <a:spcBef>
                <a:spcPct val="30000"/>
              </a:spcBef>
              <a:defRPr sz="160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defRPr>
            </a:lvl3pPr>
            <a:lvl4pPr marL="1600047" indent="-228579" latinLnBrk="1">
              <a:spcBef>
                <a:spcPct val="30000"/>
              </a:spcBef>
              <a:defRPr sz="160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defRPr>
            </a:lvl4pPr>
            <a:lvl5pPr marL="2057203" indent="-228579" latinLnBrk="1">
              <a:spcBef>
                <a:spcPct val="30000"/>
              </a:spcBef>
              <a:defRPr sz="160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defRPr>
            </a:lvl5pPr>
            <a:lvl6pPr marL="2514359" indent="-228579" defTabSz="121749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defRPr>
            </a:lvl6pPr>
            <a:lvl7pPr marL="2971515" indent="-228579" defTabSz="121749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defRPr>
            </a:lvl7pPr>
            <a:lvl8pPr marL="3428672" indent="-228579" defTabSz="121749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defRPr>
            </a:lvl8pPr>
            <a:lvl9pPr marL="3885829" indent="-228579" defTabSz="121749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defRPr>
            </a:lvl9pPr>
          </a:lstStyle>
          <a:p>
            <a:pPr defTabSz="1217496" fontAlgn="base">
              <a:spcBef>
                <a:spcPct val="0"/>
              </a:spcBef>
              <a:spcAft>
                <a:spcPct val="0"/>
              </a:spcAft>
            </a:pPr>
            <a:fld id="{7AF9E05B-9F6B-4BB0-9EF0-9C9171210AF7}" type="slidenum">
              <a:rPr lang="ko-KR" altLang="en-US" sz="1200"/>
              <a:pPr defTabSz="1217496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1876307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44463" y="771525"/>
            <a:ext cx="6816725" cy="38354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1217613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Here is an overview of my presentation.</a:t>
            </a:r>
          </a:p>
          <a:p>
            <a:pPr algn="l" defTabSz="1217613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altLang="ko-KR" sz="16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HY그래픽M" panose="02030600000101010101" pitchFamily="18" charset="-127"/>
              <a:cs typeface="Arial" panose="020B0604020202020204" pitchFamily="34" charset="0"/>
            </a:endParaRPr>
          </a:p>
          <a:p>
            <a:pPr algn="l" defTabSz="1217613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Introduction and Objective</a:t>
            </a:r>
          </a:p>
          <a:p>
            <a:pPr algn="l" defTabSz="1217613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Methodology</a:t>
            </a:r>
          </a:p>
          <a:p>
            <a:pPr algn="l" defTabSz="1217613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Results</a:t>
            </a:r>
          </a:p>
          <a:p>
            <a:pPr algn="l" defTabSz="1217613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Summary and Future Works</a:t>
            </a:r>
            <a:endParaRPr lang="ko-KR" altLang="en-US" sz="16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HY그래픽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AE032-DA4D-41D8-896C-F4E5282A30BC}" type="slidenum">
              <a:rPr lang="ko-KR" altLang="en-US" smtClean="0"/>
              <a:pPr>
                <a:defRPr/>
              </a:pPr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0918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defTabSz="121761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ko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Korea is located in the far east of the Eurasian continent where many industrial countries are located. </a:t>
            </a:r>
          </a:p>
          <a:p>
            <a:pPr marL="0" indent="0" algn="l" defTabSz="121761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ko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NASA KORUS-AQ research shows that transboundary of China account</a:t>
            </a:r>
            <a:r>
              <a:rPr lang="ko-KR" altLang="en-US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altLang="ko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for 34 % of fine particle concentration over the Seoul Metropolitan Area(SMA) in Korea. </a:t>
            </a:r>
          </a:p>
          <a:p>
            <a:pPr marL="0" indent="0" algn="l" defTabSz="121761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ko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China has a significant influence on Korea’s air quality, so China’s emission reduction is expected to have a positive impact on Korea’s air quality improvement.</a:t>
            </a:r>
          </a:p>
          <a:p>
            <a:pPr marL="0" indent="0" algn="l" defTabSz="121761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ko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Furthermore, as Korea's population ages, it is expected that the sensitivity to health impacts caused by PM2.5 pollution will increase in the country.</a:t>
            </a:r>
          </a:p>
          <a:p>
            <a:pPr marL="0" indent="0" algn="l" defTabSz="121761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ko-KR" sz="16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HY그래픽M" panose="02030600000101010101" pitchFamily="18" charset="-127"/>
              <a:cs typeface="Arial" panose="020B0604020202020204" pitchFamily="34" charset="0"/>
            </a:endParaRPr>
          </a:p>
          <a:p>
            <a:pPr marL="0" indent="0" algn="l" defTabSz="121761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We are exploring two questions:</a:t>
            </a:r>
          </a:p>
          <a:p>
            <a:pPr marL="342900" indent="-342900" algn="l" defTabSz="121761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How does Korea's future air quality change in response to Northeast Asian countries' air policies?</a:t>
            </a:r>
          </a:p>
          <a:p>
            <a:pPr marL="342900" indent="-342900" algn="l" defTabSz="121761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How does aging </a:t>
            </a:r>
            <a:r>
              <a:rPr lang="en-US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influence health impacts related </a:t>
            </a: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to air quality?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AE032-DA4D-41D8-896C-F4E5282A30BC}" type="slidenum">
              <a:rPr lang="ko-KR" altLang="en-US" smtClean="0"/>
              <a:pPr>
                <a:defRPr/>
              </a:pPr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8547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12176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ko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In this study, we constructed future emission scenarios for Korea and China based on their 2015 emissions data. </a:t>
            </a:r>
          </a:p>
          <a:p>
            <a:pPr algn="l" defTabSz="12176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ko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We assessed the impact of these future emission scenarios on Korea's future PM2.5 concentrations and explored the resulting health impact. The framework we used is as follows:</a:t>
            </a:r>
          </a:p>
          <a:p>
            <a:pPr algn="l" defTabSz="12176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ko-KR" sz="16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HY그래픽M" panose="02030600000101010101" pitchFamily="18" charset="-127"/>
              <a:cs typeface="Arial" panose="020B0604020202020204" pitchFamily="34" charset="0"/>
            </a:endParaRPr>
          </a:p>
          <a:p>
            <a:pPr algn="l" defTabSz="12176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Our research covers the period from 2015 to 2050. </a:t>
            </a:r>
          </a:p>
          <a:p>
            <a:pPr algn="l" defTabSz="12176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We utilized integrated assessment models: GUIDE-Korea in Korea and GAINS-Global in China. </a:t>
            </a:r>
          </a:p>
          <a:p>
            <a:pPr algn="l" defTabSz="12176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For emissions inventory, we applied CREATE in Korea and ECLIPSE in China. </a:t>
            </a:r>
          </a:p>
          <a:p>
            <a:pPr algn="l" defTabSz="12176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Additionally, our air quality modeling utilized WRF-SMOKE-CMAQ and RSM, </a:t>
            </a:r>
          </a:p>
          <a:p>
            <a:pPr algn="l" defTabSz="12176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while health impact analysis was conducted using the </a:t>
            </a:r>
            <a:r>
              <a:rPr lang="en" altLang="ko-Kore-KR" sz="16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BenMAP</a:t>
            </a: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 health impact function.</a:t>
            </a:r>
            <a:endParaRPr lang="en-US" altLang="ko-KR" sz="16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HY그래픽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AE032-DA4D-41D8-896C-F4E5282A30BC}" type="slidenum">
              <a:rPr lang="ko-KR" altLang="en-US" smtClean="0"/>
              <a:pPr>
                <a:defRPr/>
              </a:pPr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7350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76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We developed both Baseline and Control scenarios.</a:t>
            </a:r>
          </a:p>
          <a:p>
            <a:pPr marL="0" marR="0" lvl="0" indent="0" algn="l" defTabSz="12176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Each scenario was developed by combining a specific energy strategy with country-specific approaches to air pollution control.</a:t>
            </a:r>
            <a:endParaRPr lang="en-US" altLang="ko-KR" sz="16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HY그래픽M" panose="02030600000101010101" pitchFamily="18" charset="-127"/>
              <a:cs typeface="Arial" panose="020B0604020202020204" pitchFamily="34" charset="0"/>
            </a:endParaRPr>
          </a:p>
          <a:p>
            <a:pPr marL="0" marR="0" lvl="0" indent="0" algn="l" defTabSz="12176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The Baseline scenario represents a scenario without additional control measures, </a:t>
            </a:r>
          </a:p>
          <a:p>
            <a:pPr marL="0" marR="0" lvl="0" indent="0" algn="l" defTabSz="12176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while the Control scenario incorporates each country's specific policies. </a:t>
            </a:r>
          </a:p>
          <a:p>
            <a:pPr marL="0" marR="0" lvl="0" indent="0" algn="l" defTabSz="12176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You can find detailed explanations of the future energy pathway and air quality policies for each scenario in the presentation slides.</a:t>
            </a:r>
            <a:endParaRPr lang="ko-KR" altLang="en-US" sz="16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HY그래픽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AE032-DA4D-41D8-896C-F4E5282A30BC}" type="slidenum">
              <a:rPr lang="ko-KR" altLang="en-US" smtClean="0"/>
              <a:pPr>
                <a:defRPr/>
              </a:pPr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275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76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Based on our findings, we implemented Net-Zero (Carbon neutrality) energy policies and enhanced air quality regulations within the Control scenario</a:t>
            </a:r>
            <a:r>
              <a:rPr lang="ko-KR" altLang="en-US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altLang="ko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in Korea</a:t>
            </a: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. As a result, by 2050, the emissions in the Baseline scenario </a:t>
            </a:r>
            <a:r>
              <a:rPr lang="en-US" altLang="ko-Kore-KR" sz="16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showe</a:t>
            </a: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d a decrease ranging from 4.0% (NH3) to a substantial 44.8% (NOx) in comparison to the 2015</a:t>
            </a:r>
            <a:r>
              <a:rPr lang="ko-KR" altLang="en-US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altLang="ko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emission.</a:t>
            </a:r>
            <a:endParaRPr lang="en" altLang="ko-Kore-KR" sz="16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HY그래픽M" panose="02030600000101010101" pitchFamily="18" charset="-127"/>
              <a:cs typeface="Arial" panose="020B0604020202020204" pitchFamily="34" charset="0"/>
            </a:endParaRPr>
          </a:p>
          <a:p>
            <a:pPr marL="0" marR="0" lvl="0" indent="0" algn="l" defTabSz="12176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In contrast, the Control scenario showed even more reductions, ranging from 8.3% (NH3) to a remarkable 93.6% (NOx).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AE032-DA4D-41D8-896C-F4E5282A30BC}" type="slidenum">
              <a:rPr lang="ko-KR" altLang="en-US" smtClean="0"/>
              <a:pPr>
                <a:defRPr/>
              </a:pPr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7145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76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Examining China's future emissions inventory, we applied the Low-SDS and MFR strategies for energy pathways and air quality policies in the Control scenario.</a:t>
            </a:r>
          </a:p>
          <a:p>
            <a:pPr marL="0" marR="0" lvl="0" indent="0" algn="l" defTabSz="12176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Comparing to the year 2015, we noticed significant emissions reductions by 2050. </a:t>
            </a:r>
          </a:p>
          <a:p>
            <a:pPr marL="0" marR="0" lvl="0" indent="0" algn="l" defTabSz="12176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In the Baseline scenario, these reductions ranged from 14.8% (VOC) to 54.7% (CO), </a:t>
            </a:r>
          </a:p>
          <a:p>
            <a:pPr marL="0" marR="0" lvl="0" indent="0" algn="l" defTabSz="12176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altLang="ko-Kore-KR" b="0" i="0" u="none" strike="noStrike" dirty="0">
                <a:solidFill>
                  <a:srgbClr val="D1D5DB"/>
                </a:solidFill>
                <a:effectLst/>
                <a:latin typeface="Söhne"/>
              </a:rPr>
              <a:t>However, in the Control scenario, the reductions were even more remarkable</a:t>
            </a: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, with numbers spanning from 61.6% (CO2) to an outstanding 91.4% (PM2.5).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AE032-DA4D-41D8-896C-F4E5282A30BC}" type="slidenum">
              <a:rPr lang="ko-KR" altLang="en-US" smtClean="0"/>
              <a:pPr>
                <a:defRPr/>
              </a:pPr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4216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76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Shifting our focus to the future PM2.5 air quality forecasts for Korea, </a:t>
            </a:r>
          </a:p>
          <a:p>
            <a:pPr marL="0" marR="0" lvl="0" indent="0" algn="l" defTabSz="12176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altLang="ko-Kore-KR" b="0" i="0" u="none" strike="noStrike" dirty="0">
                <a:solidFill>
                  <a:srgbClr val="D1D5DB"/>
                </a:solidFill>
                <a:effectLst/>
                <a:latin typeface="Söhne"/>
              </a:rPr>
              <a:t>We noticed a decrease in PM2.5 concentrations as a result of the implementation of control policies.</a:t>
            </a:r>
          </a:p>
          <a:p>
            <a:pPr marL="0" marR="0" lvl="0" indent="0" algn="l" defTabSz="12176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In the Control scenario for 2050, the majority of areas in Korea maintained PM2.5 concentration below the Korean air quality standard of 15 ㎍/㎥.</a:t>
            </a:r>
            <a:endParaRPr lang="ko-KR" altLang="en-US" sz="16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HY그래픽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AE032-DA4D-41D8-896C-F4E5282A30BC}" type="slidenum">
              <a:rPr lang="ko-KR" altLang="en-US" smtClean="0"/>
              <a:pPr>
                <a:defRPr/>
              </a:pPr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6871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76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In the </a:t>
            </a:r>
            <a:r>
              <a:rPr lang="en" altLang="ko-Kore-KR" sz="16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baseyear</a:t>
            </a: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, Korea had a PM2.5 concentration of 18.7 ㎍/㎥.</a:t>
            </a:r>
          </a:p>
          <a:p>
            <a:pPr marL="0" marR="0" lvl="0" indent="0" algn="l" defTabSz="12176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Implementing the control scenario exclusively in Korea resulted in a significant 54</a:t>
            </a:r>
            <a:r>
              <a:rPr lang="en-US" altLang="ko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.4</a:t>
            </a: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% improvement, reducing it to 8.5 ㎍/㎥.</a:t>
            </a:r>
          </a:p>
          <a:p>
            <a:pPr marL="0" marR="0" lvl="0" indent="0" algn="l" defTabSz="12176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However, with the appl</a:t>
            </a:r>
            <a:r>
              <a:rPr lang="en-US" altLang="ko-Kore-KR" sz="16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ied</a:t>
            </a: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 of control scenarios in both countries, the concentration further dropped to 5.5 ㎍/㎥, </a:t>
            </a:r>
          </a:p>
          <a:p>
            <a:pPr marL="0" marR="0" lvl="0" indent="0" algn="l" defTabSz="12176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marking a remarkable 70.6% overall improvement.</a:t>
            </a:r>
          </a:p>
          <a:p>
            <a:pPr marL="0" marR="0" lvl="0" indent="0" algn="l" defTabSz="12176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altLang="ko-Kore-KR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It's worth noting that 16.2% of this improvement can be attributed to transboundary effects.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AE032-DA4D-41D8-896C-F4E5282A30BC}" type="slidenum">
              <a:rPr lang="ko-KR" altLang="en-US" smtClean="0"/>
              <a:pPr>
                <a:defRPr/>
              </a:pPr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1058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749BA8-75BF-4DE9-8751-DD320801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564862"/>
            <a:ext cx="10515600" cy="365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400" b="1" kern="1200" spc="-120" baseline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36B3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5E8B1E44-3C00-466C-9D72-B5E3923D8B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37952" y="6491288"/>
            <a:ext cx="639233" cy="365125"/>
          </a:xfrm>
        </p:spPr>
        <p:txBody>
          <a:bodyPr/>
          <a:lstStyle/>
          <a:p>
            <a:pPr>
              <a:defRPr/>
            </a:pPr>
            <a:fld id="{C7A50322-F168-464A-9AFD-5AA41C494FC6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704B8FA-04D1-4109-82CF-96D2B08E44AB}"/>
              </a:ext>
            </a:extLst>
          </p:cNvPr>
          <p:cNvSpPr/>
          <p:nvPr userDrawn="1"/>
        </p:nvSpPr>
        <p:spPr>
          <a:xfrm>
            <a:off x="19051" y="1589"/>
            <a:ext cx="12158133" cy="293687"/>
          </a:xfrm>
          <a:prstGeom prst="rect">
            <a:avLst/>
          </a:prstGeom>
          <a:solidFill>
            <a:srgbClr val="036B3F"/>
          </a:solidFill>
          <a:ln>
            <a:solidFill>
              <a:srgbClr val="036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텍스트 개체 틀 5">
            <a:extLst>
              <a:ext uri="{FF2B5EF4-FFF2-40B4-BE49-F238E27FC236}">
                <a16:creationId xmlns:a16="http://schemas.microsoft.com/office/drawing/2014/main" id="{F426B6C8-366C-49A9-A6B4-B684F89BD3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1421" y="1060140"/>
            <a:ext cx="10217571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 spc="-120" baseline="0"/>
            </a:lvl1pPr>
          </a:lstStyle>
          <a:p>
            <a:pPr lvl="0"/>
            <a:endParaRPr lang="ko-KR" altLang="en-US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1DEADF06-3A12-A251-5A66-B0BBF05334D1}"/>
              </a:ext>
            </a:extLst>
          </p:cNvPr>
          <p:cNvSpPr/>
          <p:nvPr userDrawn="1"/>
        </p:nvSpPr>
        <p:spPr>
          <a:xfrm>
            <a:off x="810064" y="1087494"/>
            <a:ext cx="92492" cy="287337"/>
          </a:xfrm>
          <a:prstGeom prst="roundRect">
            <a:avLst/>
          </a:prstGeom>
          <a:solidFill>
            <a:srgbClr val="036B3F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415626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749BA8-75BF-4DE9-8751-DD320801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432000"/>
            <a:ext cx="10515600" cy="365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ko-KR" altLang="en-US" sz="2800" b="1" kern="1200" spc="-120" baseline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36B3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5E8B1E44-3C00-466C-9D72-B5E3923D8B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37952" y="6492876"/>
            <a:ext cx="639233" cy="365125"/>
          </a:xfrm>
        </p:spPr>
        <p:txBody>
          <a:bodyPr/>
          <a:lstStyle/>
          <a:p>
            <a:pPr>
              <a:defRPr/>
            </a:pPr>
            <a:fld id="{C7A50322-F168-464A-9AFD-5AA41C494FC6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704B8FA-04D1-4109-82CF-96D2B08E44AB}"/>
              </a:ext>
            </a:extLst>
          </p:cNvPr>
          <p:cNvSpPr/>
          <p:nvPr userDrawn="1"/>
        </p:nvSpPr>
        <p:spPr>
          <a:xfrm>
            <a:off x="19051" y="1589"/>
            <a:ext cx="12158133" cy="293687"/>
          </a:xfrm>
          <a:prstGeom prst="rect">
            <a:avLst/>
          </a:prstGeom>
          <a:solidFill>
            <a:srgbClr val="036B3F"/>
          </a:solidFill>
          <a:ln>
            <a:solidFill>
              <a:srgbClr val="036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텍스트 개체 틀 5">
            <a:extLst>
              <a:ext uri="{FF2B5EF4-FFF2-40B4-BE49-F238E27FC236}">
                <a16:creationId xmlns:a16="http://schemas.microsoft.com/office/drawing/2014/main" id="{867E650B-188A-FB12-EFF7-E50E8C4C23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1421" y="1060140"/>
            <a:ext cx="10217571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 spc="-12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BC8ACEBC-E831-7B3B-8193-CE89C22AAC66}"/>
              </a:ext>
            </a:extLst>
          </p:cNvPr>
          <p:cNvSpPr/>
          <p:nvPr userDrawn="1"/>
        </p:nvSpPr>
        <p:spPr>
          <a:xfrm>
            <a:off x="810064" y="1087494"/>
            <a:ext cx="92492" cy="287337"/>
          </a:xfrm>
          <a:prstGeom prst="roundRect">
            <a:avLst/>
          </a:prstGeom>
          <a:solidFill>
            <a:srgbClr val="036B3F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877924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295400" y="3590926"/>
            <a:ext cx="4032251" cy="31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 sz="2400">
                <a:solidFill>
                  <a:schemeClr val="tx1"/>
                </a:solidFill>
                <a:latin typeface="맑은 고딕" charset="-127"/>
                <a:ea typeface="맑은 고딕" charset="-127"/>
                <a:cs typeface="맑은 고딕" charset="-127"/>
              </a:defRPr>
            </a:lvl1pPr>
            <a:lvl2pPr marL="742950" indent="-285750" latinLnBrk="1">
              <a:defRPr sz="2400">
                <a:solidFill>
                  <a:schemeClr val="tx1"/>
                </a:solidFill>
                <a:latin typeface="맑은 고딕" charset="-127"/>
                <a:ea typeface="맑은 고딕" charset="-127"/>
                <a:cs typeface="맑은 고딕" charset="-127"/>
              </a:defRPr>
            </a:lvl2pPr>
            <a:lvl3pPr marL="1143000" indent="-228600" latinLnBrk="1">
              <a:defRPr sz="2400">
                <a:solidFill>
                  <a:schemeClr val="tx1"/>
                </a:solidFill>
                <a:latin typeface="맑은 고딕" charset="-127"/>
                <a:ea typeface="맑은 고딕" charset="-127"/>
                <a:cs typeface="맑은 고딕" charset="-127"/>
              </a:defRPr>
            </a:lvl3pPr>
            <a:lvl4pPr marL="1600200" indent="-228600" latinLnBrk="1">
              <a:defRPr sz="2400">
                <a:solidFill>
                  <a:schemeClr val="tx1"/>
                </a:solidFill>
                <a:latin typeface="맑은 고딕" charset="-127"/>
                <a:ea typeface="맑은 고딕" charset="-127"/>
                <a:cs typeface="맑은 고딕" charset="-127"/>
              </a:defRPr>
            </a:lvl4pPr>
            <a:lvl5pPr marL="2057400" indent="-228600" latinLnBrk="1">
              <a:defRPr sz="2400">
                <a:solidFill>
                  <a:schemeClr val="tx1"/>
                </a:solidFill>
                <a:latin typeface="맑은 고딕" charset="-127"/>
                <a:ea typeface="맑은 고딕" charset="-127"/>
                <a:cs typeface="맑은 고딕" charset="-127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charset="-127"/>
                <a:ea typeface="맑은 고딕" charset="-127"/>
                <a:cs typeface="맑은 고딕" charset="-127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charset="-127"/>
                <a:ea typeface="맑은 고딕" charset="-127"/>
                <a:cs typeface="맑은 고딕" charset="-127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charset="-127"/>
                <a:ea typeface="맑은 고딕" charset="-127"/>
                <a:cs typeface="맑은 고딕" charset="-127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charset="-127"/>
                <a:ea typeface="맑은 고딕" charset="-127"/>
                <a:cs typeface="맑은 고딕" charset="-127"/>
              </a:defRPr>
            </a:lvl9pPr>
          </a:lstStyle>
          <a:p>
            <a:pPr algn="ctr" eaLnBrk="1" hangingPunct="1">
              <a:lnSpc>
                <a:spcPts val="1700"/>
              </a:lnSpc>
              <a:defRPr/>
            </a:pPr>
            <a:r>
              <a:rPr lang="en-US" altLang="ko-KR" sz="2000" b="1">
                <a:solidFill>
                  <a:srgbClr val="036B3F"/>
                </a:solidFill>
                <a:latin typeface="나눔고딕" charset="-127"/>
                <a:ea typeface="나눔고딕" charset="-127"/>
                <a:cs typeface="나눔고딕" charset="-127"/>
              </a:rPr>
              <a:t>I N D E X</a:t>
            </a:r>
            <a:endParaRPr lang="ko-KR" altLang="en-US" sz="2000" b="1">
              <a:solidFill>
                <a:srgbClr val="036B3F"/>
              </a:solidFill>
              <a:latin typeface="나눔고딕" charset="-127"/>
              <a:ea typeface="나눔고딕" charset="-127"/>
              <a:cs typeface="나눔고딕" charset="-127"/>
            </a:endParaRPr>
          </a:p>
        </p:txBody>
      </p:sp>
      <p:sp>
        <p:nvSpPr>
          <p:cNvPr id="4" name="직사각형 3"/>
          <p:cNvSpPr/>
          <p:nvPr userDrawn="1"/>
        </p:nvSpPr>
        <p:spPr>
          <a:xfrm>
            <a:off x="6096000" y="1125539"/>
            <a:ext cx="5088467" cy="5184775"/>
          </a:xfrm>
          <a:prstGeom prst="rect">
            <a:avLst/>
          </a:prstGeom>
          <a:solidFill>
            <a:srgbClr val="036B3F"/>
          </a:solidFill>
          <a:ln>
            <a:solidFill>
              <a:srgbClr val="036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직사각형 4"/>
          <p:cNvSpPr/>
          <p:nvPr userDrawn="1"/>
        </p:nvSpPr>
        <p:spPr>
          <a:xfrm>
            <a:off x="4075642" y="3590925"/>
            <a:ext cx="61383" cy="414338"/>
          </a:xfrm>
          <a:prstGeom prst="rect">
            <a:avLst/>
          </a:prstGeom>
          <a:solidFill>
            <a:srgbClr val="036B3F"/>
          </a:solidFill>
          <a:ln>
            <a:solidFill>
              <a:srgbClr val="036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>
          <a:xfrm>
            <a:off x="2486025" y="3590925"/>
            <a:ext cx="61384" cy="414338"/>
          </a:xfrm>
          <a:prstGeom prst="rect">
            <a:avLst/>
          </a:prstGeom>
          <a:solidFill>
            <a:srgbClr val="036B3F"/>
          </a:solidFill>
          <a:ln>
            <a:solidFill>
              <a:srgbClr val="036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6576054" y="1988841"/>
            <a:ext cx="4224469" cy="3797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pic>
        <p:nvPicPr>
          <p:cNvPr id="2" name="그림 8">
            <a:extLst>
              <a:ext uri="{FF2B5EF4-FFF2-40B4-BE49-F238E27FC236}">
                <a16:creationId xmlns:a16="http://schemas.microsoft.com/office/drawing/2014/main" id="{1EF9780D-BAA7-7133-109D-1E75316598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6599" r="14999" b="68201"/>
          <a:stretch>
            <a:fillRect/>
          </a:stretch>
        </p:blipFill>
        <p:spPr bwMode="auto">
          <a:xfrm>
            <a:off x="2486025" y="2700338"/>
            <a:ext cx="1651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176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0" y="5253038"/>
            <a:ext cx="12192000" cy="1604962"/>
          </a:xfrm>
          <a:prstGeom prst="rect">
            <a:avLst/>
          </a:prstGeom>
          <a:solidFill>
            <a:srgbClr val="036B3F"/>
          </a:solidFill>
          <a:ln>
            <a:solidFill>
              <a:srgbClr val="036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직사각형 3"/>
          <p:cNvSpPr/>
          <p:nvPr userDrawn="1"/>
        </p:nvSpPr>
        <p:spPr>
          <a:xfrm rot="16200000">
            <a:off x="5409142" y="3399367"/>
            <a:ext cx="958850" cy="59267"/>
          </a:xfrm>
          <a:prstGeom prst="rect">
            <a:avLst/>
          </a:prstGeom>
          <a:solidFill>
            <a:srgbClr val="036B3F"/>
          </a:solidFill>
          <a:ln>
            <a:solidFill>
              <a:srgbClr val="036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5414" y="3245301"/>
            <a:ext cx="4814325" cy="379787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rgbClr val="036B3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>
          <a:xfrm>
            <a:off x="431800" y="6381751"/>
            <a:ext cx="2844800" cy="365125"/>
          </a:xfrm>
          <a:prstGeom prst="rect">
            <a:avLst/>
          </a:prstGeom>
        </p:spPr>
        <p:txBody>
          <a:bodyPr/>
          <a:lstStyle>
            <a:lvl1pPr defTabSz="1219170"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500CF1E-3CB7-4CB0-A486-DAAB844D4051}" type="datetime1">
              <a:rPr lang="ko-KR" altLang="en-US"/>
              <a:pPr>
                <a:defRPr/>
              </a:pPr>
              <a:t>2023. 10. 17.</a:t>
            </a:fld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1"/>
          </p:nvPr>
        </p:nvSpPr>
        <p:spPr>
          <a:xfrm>
            <a:off x="8976784" y="6308726"/>
            <a:ext cx="2844800" cy="365125"/>
          </a:xfrm>
        </p:spPr>
        <p:txBody>
          <a:bodyPr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HY그래픽M" panose="02030600000101010101" pitchFamily="18" charset="-127"/>
              </a:defRPr>
            </a:lvl1pPr>
          </a:lstStyle>
          <a:p>
            <a:pPr>
              <a:defRPr/>
            </a:pPr>
            <a:fld id="{F13382C1-8F45-409B-8042-54425E6F688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pic>
        <p:nvPicPr>
          <p:cNvPr id="9" name="그림 6">
            <a:extLst>
              <a:ext uri="{FF2B5EF4-FFF2-40B4-BE49-F238E27FC236}">
                <a16:creationId xmlns:a16="http://schemas.microsoft.com/office/drawing/2014/main" id="{812744F9-D33C-541D-878A-0B5B076A5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6599" r="14999" b="68201"/>
          <a:stretch>
            <a:fillRect/>
          </a:stretch>
        </p:blipFill>
        <p:spPr bwMode="auto">
          <a:xfrm>
            <a:off x="8857771" y="3020218"/>
            <a:ext cx="2268538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326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이(가) 표시된 사진&#10;&#10;자동 생성된 설명">
            <a:extLst>
              <a:ext uri="{FF2B5EF4-FFF2-40B4-BE49-F238E27FC236}">
                <a16:creationId xmlns:a16="http://schemas.microsoft.com/office/drawing/2014/main" id="{081D740D-A533-9154-F120-BB0D97A3EE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1166"/>
            <a:ext cx="2133600" cy="84444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99EA1E8-0C7F-9D4D-34A3-A94F47DC3F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6600" r="15000" b="68200"/>
          <a:stretch/>
        </p:blipFill>
        <p:spPr>
          <a:xfrm>
            <a:off x="10128212" y="6115036"/>
            <a:ext cx="2063787" cy="74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39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5456768" y="6381751"/>
            <a:ext cx="6392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219170" eaLnBrk="1" fontAlgn="auto" latinLnBrk="1" hangingPunct="1">
              <a:spcBef>
                <a:spcPts val="0"/>
              </a:spcBef>
              <a:spcAft>
                <a:spcPts val="0"/>
              </a:spcAft>
              <a:defRPr sz="1333">
                <a:solidFill>
                  <a:schemeClr val="tx1">
                    <a:tint val="7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  <a:cs typeface="+mn-cs"/>
              </a:defRPr>
            </a:lvl1pPr>
          </a:lstStyle>
          <a:p>
            <a:pPr>
              <a:defRPr/>
            </a:pPr>
            <a:fld id="{C7A50322-F168-464A-9AFD-5AA41C494FC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5" r:id="rId3"/>
    <p:sldLayoutId id="2147483736" r:id="rId4"/>
    <p:sldLayoutId id="2147483734" r:id="rId5"/>
  </p:sldLayoutIdLst>
  <p:hf hdr="0" ftr="0" dt="0"/>
  <p:txStyles>
    <p:titleStyle>
      <a:lvl1pPr algn="l" defTabSz="912813" rtl="0" eaLnBrk="0" fontAlgn="base" latinLnBrk="1" hangingPunct="0">
        <a:spcBef>
          <a:spcPct val="0"/>
        </a:spcBef>
        <a:spcAft>
          <a:spcPct val="0"/>
        </a:spcAft>
        <a:defRPr b="1" kern="1200">
          <a:solidFill>
            <a:srgbClr val="262626"/>
          </a:solidFill>
          <a:latin typeface="+mn-ea"/>
          <a:ea typeface="+mn-ea"/>
          <a:cs typeface="맑은 고딕" charset="-127"/>
        </a:defRPr>
      </a:lvl1pPr>
      <a:lvl2pPr algn="l" defTabSz="912813" rtl="0" eaLnBrk="0" fontAlgn="base" latinLnBrk="1" hangingPunct="0">
        <a:spcBef>
          <a:spcPct val="0"/>
        </a:spcBef>
        <a:spcAft>
          <a:spcPct val="0"/>
        </a:spcAft>
        <a:defRPr b="1">
          <a:solidFill>
            <a:srgbClr val="262626"/>
          </a:solidFill>
          <a:latin typeface="맑은 고딕" charset="-127"/>
          <a:ea typeface="맑은 고딕" charset="-127"/>
          <a:cs typeface="맑은 고딕" charset="-127"/>
        </a:defRPr>
      </a:lvl2pPr>
      <a:lvl3pPr algn="l" defTabSz="912813" rtl="0" eaLnBrk="0" fontAlgn="base" latinLnBrk="1" hangingPunct="0">
        <a:spcBef>
          <a:spcPct val="0"/>
        </a:spcBef>
        <a:spcAft>
          <a:spcPct val="0"/>
        </a:spcAft>
        <a:defRPr b="1">
          <a:solidFill>
            <a:srgbClr val="262626"/>
          </a:solidFill>
          <a:latin typeface="맑은 고딕" charset="-127"/>
          <a:ea typeface="맑은 고딕" charset="-127"/>
          <a:cs typeface="맑은 고딕" charset="-127"/>
        </a:defRPr>
      </a:lvl3pPr>
      <a:lvl4pPr algn="l" defTabSz="912813" rtl="0" eaLnBrk="0" fontAlgn="base" latinLnBrk="1" hangingPunct="0">
        <a:spcBef>
          <a:spcPct val="0"/>
        </a:spcBef>
        <a:spcAft>
          <a:spcPct val="0"/>
        </a:spcAft>
        <a:defRPr b="1">
          <a:solidFill>
            <a:srgbClr val="262626"/>
          </a:solidFill>
          <a:latin typeface="맑은 고딕" charset="-127"/>
          <a:ea typeface="맑은 고딕" charset="-127"/>
          <a:cs typeface="맑은 고딕" charset="-127"/>
        </a:defRPr>
      </a:lvl4pPr>
      <a:lvl5pPr algn="l" defTabSz="912813" rtl="0" eaLnBrk="0" fontAlgn="base" latinLnBrk="1" hangingPunct="0">
        <a:spcBef>
          <a:spcPct val="0"/>
        </a:spcBef>
        <a:spcAft>
          <a:spcPct val="0"/>
        </a:spcAft>
        <a:defRPr b="1">
          <a:solidFill>
            <a:srgbClr val="262626"/>
          </a:solidFill>
          <a:latin typeface="맑은 고딕" charset="-127"/>
          <a:ea typeface="맑은 고딕" charset="-127"/>
          <a:cs typeface="맑은 고딕" charset="-127"/>
        </a:defRPr>
      </a:lvl5pPr>
      <a:lvl6pPr marL="457200" algn="l" defTabSz="912813" rtl="0" fontAlgn="base" latinLnBrk="1">
        <a:spcBef>
          <a:spcPct val="0"/>
        </a:spcBef>
        <a:spcAft>
          <a:spcPct val="0"/>
        </a:spcAft>
        <a:defRPr b="1">
          <a:solidFill>
            <a:srgbClr val="262626"/>
          </a:solidFill>
          <a:latin typeface="맑은 고딕" charset="-127"/>
          <a:ea typeface="맑은 고딕" charset="-127"/>
          <a:cs typeface="맑은 고딕" charset="-127"/>
        </a:defRPr>
      </a:lvl6pPr>
      <a:lvl7pPr marL="914400" algn="l" defTabSz="912813" rtl="0" fontAlgn="base" latinLnBrk="1">
        <a:spcBef>
          <a:spcPct val="0"/>
        </a:spcBef>
        <a:spcAft>
          <a:spcPct val="0"/>
        </a:spcAft>
        <a:defRPr b="1">
          <a:solidFill>
            <a:srgbClr val="262626"/>
          </a:solidFill>
          <a:latin typeface="맑은 고딕" charset="-127"/>
          <a:ea typeface="맑은 고딕" charset="-127"/>
          <a:cs typeface="맑은 고딕" charset="-127"/>
        </a:defRPr>
      </a:lvl7pPr>
      <a:lvl8pPr marL="1371600" algn="l" defTabSz="912813" rtl="0" fontAlgn="base" latinLnBrk="1">
        <a:spcBef>
          <a:spcPct val="0"/>
        </a:spcBef>
        <a:spcAft>
          <a:spcPct val="0"/>
        </a:spcAft>
        <a:defRPr b="1">
          <a:solidFill>
            <a:srgbClr val="262626"/>
          </a:solidFill>
          <a:latin typeface="맑은 고딕" charset="-127"/>
          <a:ea typeface="맑은 고딕" charset="-127"/>
          <a:cs typeface="맑은 고딕" charset="-127"/>
        </a:defRPr>
      </a:lvl8pPr>
      <a:lvl9pPr marL="1828800" algn="l" defTabSz="912813" rtl="0" fontAlgn="base" latinLnBrk="1">
        <a:spcBef>
          <a:spcPct val="0"/>
        </a:spcBef>
        <a:spcAft>
          <a:spcPct val="0"/>
        </a:spcAft>
        <a:defRPr b="1">
          <a:solidFill>
            <a:srgbClr val="262626"/>
          </a:solidFill>
          <a:latin typeface="맑은 고딕" charset="-127"/>
          <a:ea typeface="맑은 고딕" charset="-127"/>
          <a:cs typeface="맑은 고딕" charset="-127"/>
        </a:defRPr>
      </a:lvl9pPr>
    </p:titleStyle>
    <p:bodyStyle>
      <a:lvl1pPr marL="341313" indent="-341313" algn="l" defTabSz="912813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 charset="-127"/>
        </a:defRPr>
      </a:lvl1pPr>
      <a:lvl2pPr marL="741363" indent="-284163" algn="l" defTabSz="912813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 charset="-127"/>
        </a:defRPr>
      </a:lvl2pPr>
      <a:lvl3pPr marL="1141413" indent="-227013" algn="l" defTabSz="912813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 charset="-127"/>
        </a:defRPr>
      </a:lvl3pPr>
      <a:lvl4pPr marL="1598613" indent="-227013" algn="l" defTabSz="912813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 charset="-127"/>
        </a:defRPr>
      </a:lvl4pPr>
      <a:lvl5pPr marL="2055813" indent="-227013" algn="l" defTabSz="912813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 charset="-127"/>
        </a:defRPr>
      </a:lvl5pPr>
      <a:lvl6pPr marL="2514349" indent="-228578" algn="l" defTabSz="914309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0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2"/>
          <p:cNvSpPr txBox="1">
            <a:spLocks/>
          </p:cNvSpPr>
          <p:nvPr/>
        </p:nvSpPr>
        <p:spPr>
          <a:xfrm>
            <a:off x="935414" y="1286096"/>
            <a:ext cx="10342179" cy="11480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2813" rtl="0" eaLnBrk="0" fontAlgn="base" latinLnBrk="1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262626"/>
                </a:solidFill>
                <a:latin typeface="+mn-ea"/>
                <a:ea typeface="+mn-ea"/>
                <a:cs typeface="맑은 고딕" charset="-127"/>
              </a:defRPr>
            </a:lvl1pPr>
            <a:lvl2pPr algn="l" defTabSz="912813" rtl="0" eaLnBrk="0" fontAlgn="base" latinLnBrk="1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62626"/>
                </a:solidFill>
                <a:latin typeface="맑은 고딕" charset="-127"/>
                <a:ea typeface="맑은 고딕" charset="-127"/>
                <a:cs typeface="맑은 고딕" charset="-127"/>
              </a:defRPr>
            </a:lvl2pPr>
            <a:lvl3pPr algn="l" defTabSz="912813" rtl="0" eaLnBrk="0" fontAlgn="base" latinLnBrk="1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62626"/>
                </a:solidFill>
                <a:latin typeface="맑은 고딕" charset="-127"/>
                <a:ea typeface="맑은 고딕" charset="-127"/>
                <a:cs typeface="맑은 고딕" charset="-127"/>
              </a:defRPr>
            </a:lvl3pPr>
            <a:lvl4pPr algn="l" defTabSz="912813" rtl="0" eaLnBrk="0" fontAlgn="base" latinLnBrk="1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62626"/>
                </a:solidFill>
                <a:latin typeface="맑은 고딕" charset="-127"/>
                <a:ea typeface="맑은 고딕" charset="-127"/>
                <a:cs typeface="맑은 고딕" charset="-127"/>
              </a:defRPr>
            </a:lvl4pPr>
            <a:lvl5pPr algn="l" defTabSz="912813" rtl="0" eaLnBrk="0" fontAlgn="base" latinLnBrk="1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62626"/>
                </a:solidFill>
                <a:latin typeface="맑은 고딕" charset="-127"/>
                <a:ea typeface="맑은 고딕" charset="-127"/>
                <a:cs typeface="맑은 고딕" charset="-127"/>
              </a:defRPr>
            </a:lvl5pPr>
            <a:lvl6pPr marL="457200" algn="l" defTabSz="912813" rtl="0" fontAlgn="base" latinLnBrk="1">
              <a:spcBef>
                <a:spcPct val="0"/>
              </a:spcBef>
              <a:spcAft>
                <a:spcPct val="0"/>
              </a:spcAft>
              <a:defRPr b="1">
                <a:solidFill>
                  <a:srgbClr val="262626"/>
                </a:solidFill>
                <a:latin typeface="맑은 고딕" charset="-127"/>
                <a:ea typeface="맑은 고딕" charset="-127"/>
                <a:cs typeface="맑은 고딕" charset="-127"/>
              </a:defRPr>
            </a:lvl6pPr>
            <a:lvl7pPr marL="914400" algn="l" defTabSz="912813" rtl="0" fontAlgn="base" latinLnBrk="1">
              <a:spcBef>
                <a:spcPct val="0"/>
              </a:spcBef>
              <a:spcAft>
                <a:spcPct val="0"/>
              </a:spcAft>
              <a:defRPr b="1">
                <a:solidFill>
                  <a:srgbClr val="262626"/>
                </a:solidFill>
                <a:latin typeface="맑은 고딕" charset="-127"/>
                <a:ea typeface="맑은 고딕" charset="-127"/>
                <a:cs typeface="맑은 고딕" charset="-127"/>
              </a:defRPr>
            </a:lvl7pPr>
            <a:lvl8pPr marL="1371600" algn="l" defTabSz="912813" rtl="0" fontAlgn="base" latinLnBrk="1">
              <a:spcBef>
                <a:spcPct val="0"/>
              </a:spcBef>
              <a:spcAft>
                <a:spcPct val="0"/>
              </a:spcAft>
              <a:defRPr b="1">
                <a:solidFill>
                  <a:srgbClr val="262626"/>
                </a:solidFill>
                <a:latin typeface="맑은 고딕" charset="-127"/>
                <a:ea typeface="맑은 고딕" charset="-127"/>
                <a:cs typeface="맑은 고딕" charset="-127"/>
              </a:defRPr>
            </a:lvl8pPr>
            <a:lvl9pPr marL="1828800" algn="l" defTabSz="912813" rtl="0" fontAlgn="base" latinLnBrk="1">
              <a:spcBef>
                <a:spcPct val="0"/>
              </a:spcBef>
              <a:spcAft>
                <a:spcPct val="0"/>
              </a:spcAft>
              <a:defRPr b="1">
                <a:solidFill>
                  <a:srgbClr val="262626"/>
                </a:solidFill>
                <a:latin typeface="맑은 고딕" charset="-127"/>
                <a:ea typeface="맑은 고딕" charset="-127"/>
                <a:cs typeface="맑은 고딕" charset="-127"/>
              </a:defRPr>
            </a:lvl9pPr>
          </a:lstStyle>
          <a:p>
            <a:pPr algn="ctr"/>
            <a:r>
              <a:rPr lang="en-US" altLang="ko-KR" sz="3200" b="1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36B3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Impacts of Greenhouse Gas and Air Pollutant Mitigation Policies </a:t>
            </a:r>
          </a:p>
          <a:p>
            <a:pPr algn="ctr"/>
            <a:r>
              <a:rPr lang="en-US" altLang="ko-KR" sz="3200" b="1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36B3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in Northeast Asia on the Future Air Quality of Korea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88A9F4E3-AC16-E574-ED79-7B38D7853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307" y="1589"/>
            <a:ext cx="9163050" cy="29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defTabSz="912813" latinLnBrk="1">
              <a:lnSpc>
                <a:spcPts val="1700"/>
              </a:lnSpc>
            </a:pPr>
            <a:r>
              <a:rPr lang="en-US" altLang="ko-KR" sz="14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36B3F"/>
                </a:solidFill>
              </a:rPr>
              <a:t>CMAS Conference 2023</a:t>
            </a:r>
            <a:endParaRPr lang="ko-KR" altLang="en-US" sz="1400" b="1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36B3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6347F8-7104-DA81-16B1-437B873B5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0127" y="3423671"/>
            <a:ext cx="6592751" cy="114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ko-KR" b="1" u="sng" spc="-100" dirty="0">
                <a:latin typeface="Calibri" panose="020F0502020204030204" pitchFamily="34" charset="0"/>
                <a:cs typeface="Calibri" panose="020F0502020204030204" pitchFamily="34" charset="0"/>
              </a:rPr>
              <a:t>Youjung Jang</a:t>
            </a:r>
            <a:r>
              <a:rPr lang="en-US" altLang="ko-KR" b="1" spc="-1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ko-KR" b="1" spc="-100" dirty="0">
                <a:latin typeface="Calibri" panose="020F0502020204030204" pitchFamily="34" charset="0"/>
                <a:cs typeface="Calibri" panose="020F0502020204030204" pitchFamily="34" charset="0"/>
              </a:rPr>
              <a:t>, Jung-Hun Woo</a:t>
            </a:r>
            <a:r>
              <a:rPr lang="en-US" altLang="ko-KR" b="1" spc="-1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1*</a:t>
            </a:r>
            <a:r>
              <a:rPr lang="en-US" altLang="ko-KR" b="1" spc="-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b="1" spc="-100" dirty="0" err="1">
                <a:latin typeface="Calibri" panose="020F0502020204030204" pitchFamily="34" charset="0"/>
                <a:cs typeface="Calibri" panose="020F0502020204030204" pitchFamily="34" charset="0"/>
              </a:rPr>
              <a:t>Bomi</a:t>
            </a:r>
            <a:r>
              <a:rPr lang="en-US" altLang="ko-KR" b="1" spc="-100" dirty="0">
                <a:latin typeface="Calibri" panose="020F0502020204030204" pitchFamily="34" charset="0"/>
                <a:cs typeface="Calibri" panose="020F0502020204030204" pitchFamily="34" charset="0"/>
              </a:rPr>
              <a:t> Kim</a:t>
            </a:r>
            <a:r>
              <a:rPr lang="en-US" altLang="ko-KR" b="1" spc="-1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ko-KR" b="1" spc="-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b="1" spc="-100" dirty="0" err="1">
                <a:latin typeface="Calibri" panose="020F0502020204030204" pitchFamily="34" charset="0"/>
                <a:cs typeface="Calibri" panose="020F0502020204030204" pitchFamily="34" charset="0"/>
              </a:rPr>
              <a:t>Younha</a:t>
            </a:r>
            <a:r>
              <a:rPr lang="en-US" altLang="ko-KR" b="1" spc="-100" dirty="0">
                <a:latin typeface="Calibri" panose="020F0502020204030204" pitchFamily="34" charset="0"/>
                <a:cs typeface="Calibri" panose="020F0502020204030204" pitchFamily="34" charset="0"/>
              </a:rPr>
              <a:t> Kim</a:t>
            </a:r>
            <a:r>
              <a:rPr lang="en-US" altLang="ko-KR" b="1" spc="-1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ko-KR" b="1" spc="-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b="1" spc="-100" dirty="0" err="1">
                <a:latin typeface="Calibri" panose="020F0502020204030204" pitchFamily="34" charset="0"/>
                <a:cs typeface="Calibri" panose="020F0502020204030204" pitchFamily="34" charset="0"/>
              </a:rPr>
              <a:t>Jinseok</a:t>
            </a:r>
            <a:r>
              <a:rPr lang="en-US" altLang="ko-KR" b="1" spc="-100" dirty="0">
                <a:latin typeface="Calibri" panose="020F0502020204030204" pitchFamily="34" charset="0"/>
                <a:cs typeface="Calibri" panose="020F0502020204030204" pitchFamily="34" charset="0"/>
              </a:rPr>
              <a:t> Kim</a:t>
            </a:r>
            <a:r>
              <a:rPr lang="en-US" altLang="ko-KR" b="1" spc="-1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ko-KR" b="1" spc="-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b="1" spc="-100" dirty="0" err="1">
                <a:latin typeface="Calibri" panose="020F0502020204030204" pitchFamily="34" charset="0"/>
                <a:cs typeface="Calibri" panose="020F0502020204030204" pitchFamily="34" charset="0"/>
              </a:rPr>
              <a:t>Hyejung</a:t>
            </a:r>
            <a:r>
              <a:rPr lang="en-US" altLang="ko-KR" b="1" spc="-100" dirty="0">
                <a:latin typeface="Calibri" panose="020F0502020204030204" pitchFamily="34" charset="0"/>
                <a:cs typeface="Calibri" panose="020F0502020204030204" pitchFamily="34" charset="0"/>
              </a:rPr>
              <a:t> Hu</a:t>
            </a:r>
            <a:r>
              <a:rPr lang="en-US" altLang="ko-KR" b="1" spc="-1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ko-KR" b="1" spc="-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b="1" spc="-100" dirty="0" err="1">
                <a:latin typeface="Calibri" panose="020F0502020204030204" pitchFamily="34" charset="0"/>
                <a:cs typeface="Calibri" panose="020F0502020204030204" pitchFamily="34" charset="0"/>
              </a:rPr>
              <a:t>Meongdo</a:t>
            </a:r>
            <a:r>
              <a:rPr lang="en-US" altLang="ko-KR" b="1" spc="-100" dirty="0">
                <a:latin typeface="Calibri" panose="020F0502020204030204" pitchFamily="34" charset="0"/>
                <a:cs typeface="Calibri" panose="020F0502020204030204" pitchFamily="34" charset="0"/>
              </a:rPr>
              <a:t> Jang</a:t>
            </a:r>
            <a:r>
              <a:rPr lang="en-US" altLang="ko-KR" b="1" spc="-1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ko-KR" b="1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ko-KR" b="1" spc="-1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1">
            <a:extLst>
              <a:ext uri="{FF2B5EF4-FFF2-40B4-BE49-F238E27FC236}">
                <a16:creationId xmlns:a16="http://schemas.microsoft.com/office/drawing/2014/main" id="{10E57A38-00AF-A9FD-FDC9-24721D530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2474" y="4879861"/>
            <a:ext cx="6592751" cy="96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ko-KR" sz="2000" b="1" spc="-1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ko-KR" sz="2000" spc="-100" dirty="0">
                <a:latin typeface="Calibri" panose="020F0502020204030204" pitchFamily="34" charset="0"/>
                <a:cs typeface="Calibri" panose="020F0502020204030204" pitchFamily="34" charset="0"/>
              </a:rPr>
              <a:t>Konkuk University, Seoul, Korea</a:t>
            </a:r>
          </a:p>
          <a:p>
            <a:pPr algn="ctr" eaLnBrk="1" latinLnBrk="1" hangingPunct="1">
              <a:lnSpc>
                <a:spcPct val="150000"/>
              </a:lnSpc>
            </a:pPr>
            <a:r>
              <a:rPr lang="en-US" altLang="ko-KR" sz="2000" b="1" spc="-1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ko-KR" sz="2000" spc="-100" dirty="0">
                <a:latin typeface="Calibri" panose="020F0502020204030204" pitchFamily="34" charset="0"/>
                <a:cs typeface="Calibri" panose="020F0502020204030204" pitchFamily="34" charset="0"/>
              </a:rPr>
              <a:t>IIASA, </a:t>
            </a:r>
            <a:r>
              <a:rPr lang="en-US" altLang="ko-KR" sz="2000" spc="-100" dirty="0" err="1">
                <a:latin typeface="Calibri" panose="020F0502020204030204" pitchFamily="34" charset="0"/>
                <a:cs typeface="Calibri" panose="020F0502020204030204" pitchFamily="34" charset="0"/>
              </a:rPr>
              <a:t>Laxenburg</a:t>
            </a:r>
            <a:r>
              <a:rPr lang="en-US" altLang="ko-KR" sz="2000" spc="-100" dirty="0">
                <a:latin typeface="Calibri" panose="020F0502020204030204" pitchFamily="34" charset="0"/>
                <a:cs typeface="Calibri" panose="020F0502020204030204" pitchFamily="34" charset="0"/>
              </a:rPr>
              <a:t>, Austria </a:t>
            </a:r>
            <a:endParaRPr lang="ko-KR" altLang="en-US" sz="2000" spc="-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624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BCE67BE0-B3BF-27C9-BBD7-4BF1F7B80006}"/>
              </a:ext>
            </a:extLst>
          </p:cNvPr>
          <p:cNvGrpSpPr/>
          <p:nvPr/>
        </p:nvGrpSpPr>
        <p:grpSpPr>
          <a:xfrm>
            <a:off x="5545749" y="3137258"/>
            <a:ext cx="6281552" cy="3700865"/>
            <a:chOff x="419163" y="3103111"/>
            <a:chExt cx="6167410" cy="3855593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07FE1A48-2741-DC68-4925-39BAB226D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163" y="3103111"/>
              <a:ext cx="6035750" cy="3855593"/>
            </a:xfrm>
            <a:prstGeom prst="rect">
              <a:avLst/>
            </a:prstGeom>
          </p:spPr>
        </p:pic>
        <p:cxnSp>
          <p:nvCxnSpPr>
            <p:cNvPr id="53" name="직선 화살표 연결선 52">
              <a:extLst>
                <a:ext uri="{FF2B5EF4-FFF2-40B4-BE49-F238E27FC236}">
                  <a16:creationId xmlns:a16="http://schemas.microsoft.com/office/drawing/2014/main" id="{A8F4358C-CDFD-A73A-2222-621A6BAD2F48}"/>
                </a:ext>
              </a:extLst>
            </p:cNvPr>
            <p:cNvCxnSpPr>
              <a:cxnSpLocks/>
            </p:cNvCxnSpPr>
            <p:nvPr/>
          </p:nvCxnSpPr>
          <p:spPr>
            <a:xfrm>
              <a:off x="4421030" y="5194478"/>
              <a:ext cx="1662735" cy="188869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화살표 연결선 53">
              <a:extLst>
                <a:ext uri="{FF2B5EF4-FFF2-40B4-BE49-F238E27FC236}">
                  <a16:creationId xmlns:a16="http://schemas.microsoft.com/office/drawing/2014/main" id="{AAD82C22-9DC5-039E-CA2F-E7C5EB415029}"/>
                </a:ext>
              </a:extLst>
            </p:cNvPr>
            <p:cNvCxnSpPr>
              <a:cxnSpLocks/>
            </p:cNvCxnSpPr>
            <p:nvPr/>
          </p:nvCxnSpPr>
          <p:spPr>
            <a:xfrm>
              <a:off x="2063943" y="5085085"/>
              <a:ext cx="1727915" cy="19035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E85C37-D748-C9CE-B999-AA49985136A6}"/>
                </a:ext>
              </a:extLst>
            </p:cNvPr>
            <p:cNvSpPr txBox="1"/>
            <p:nvPr/>
          </p:nvSpPr>
          <p:spPr>
            <a:xfrm rot="153974">
              <a:off x="1898587" y="4674369"/>
              <a:ext cx="1895326" cy="323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altLang="ko-KR" sz="2000" b="1" dirty="0">
                  <a:latin typeface="Calibri" panose="020F0502020204030204" pitchFamily="34" charset="0"/>
                  <a:ea typeface="나눔고딕" pitchFamily="50" charset="-127"/>
                  <a:cs typeface="Calibri" panose="020F0502020204030204" pitchFamily="34" charset="0"/>
                </a:rPr>
                <a:t>w/o Aging</a:t>
              </a:r>
              <a:endParaRPr lang="ko-KR" altLang="en-US" sz="2000" b="1" dirty="0">
                <a:latin typeface="Calibri" panose="020F0502020204030204" pitchFamily="34" charset="0"/>
                <a:ea typeface="나눔고딕" pitchFamily="50" charset="-127"/>
                <a:cs typeface="Calibri" panose="020F050202020403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01DF22A-E089-2AA0-AED7-1021C023C296}"/>
                </a:ext>
              </a:extLst>
            </p:cNvPr>
            <p:cNvSpPr txBox="1"/>
            <p:nvPr/>
          </p:nvSpPr>
          <p:spPr>
            <a:xfrm rot="395081">
              <a:off x="4232383" y="4954191"/>
              <a:ext cx="1927255" cy="323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altLang="ko-KR" sz="2000" b="1" dirty="0">
                  <a:latin typeface="Calibri" panose="020F0502020204030204" pitchFamily="34" charset="0"/>
                  <a:ea typeface="나눔고딕" pitchFamily="50" charset="-127"/>
                  <a:cs typeface="Calibri" panose="020F0502020204030204" pitchFamily="34" charset="0"/>
                </a:rPr>
                <a:t>w/o Aging</a:t>
              </a:r>
              <a:endParaRPr lang="ko-KR" altLang="en-US" sz="2000" b="1" dirty="0">
                <a:latin typeface="Calibri" panose="020F0502020204030204" pitchFamily="34" charset="0"/>
                <a:ea typeface="나눔고딕" pitchFamily="50" charset="-127"/>
                <a:cs typeface="Calibri" panose="020F0502020204030204" pitchFamily="34" charset="0"/>
              </a:endParaRPr>
            </a:p>
          </p:txBody>
        </p:sp>
        <p:cxnSp>
          <p:nvCxnSpPr>
            <p:cNvPr id="57" name="직선 화살표 연결선 56">
              <a:extLst>
                <a:ext uri="{FF2B5EF4-FFF2-40B4-BE49-F238E27FC236}">
                  <a16:creationId xmlns:a16="http://schemas.microsoft.com/office/drawing/2014/main" id="{C73B397F-7C83-BC1C-BC0C-99A262B3FB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4784" y="3335639"/>
              <a:ext cx="1904671" cy="170973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화살표 연결선 57">
              <a:extLst>
                <a:ext uri="{FF2B5EF4-FFF2-40B4-BE49-F238E27FC236}">
                  <a16:creationId xmlns:a16="http://schemas.microsoft.com/office/drawing/2014/main" id="{CE6A4779-5B98-9A5B-8EB9-FCB3DD21CC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20333" y="4427849"/>
              <a:ext cx="1847544" cy="49116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F0CC349-4CF3-D8B7-A3FF-C1C932D18B3E}"/>
                </a:ext>
              </a:extLst>
            </p:cNvPr>
            <p:cNvSpPr txBox="1"/>
            <p:nvPr/>
          </p:nvSpPr>
          <p:spPr>
            <a:xfrm rot="19525880">
              <a:off x="1189901" y="4107884"/>
              <a:ext cx="2295149" cy="323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altLang="ko-KR" sz="2000" b="1" dirty="0">
                  <a:solidFill>
                    <a:srgbClr val="FF0000"/>
                  </a:solidFill>
                  <a:latin typeface="Calibri" panose="020F0502020204030204" pitchFamily="34" charset="0"/>
                  <a:ea typeface="나눔고딕" pitchFamily="50" charset="-127"/>
                  <a:cs typeface="Calibri" panose="020F0502020204030204" pitchFamily="34" charset="0"/>
                </a:rPr>
                <a:t>w/ Aging</a:t>
              </a:r>
              <a:endParaRPr lang="ko-KR" alt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나눔고딕" pitchFamily="50" charset="-127"/>
                <a:cs typeface="Calibri" panose="020F050202020403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FAC35D0-CA88-53EC-D23A-82471E2CB8BA}"/>
                </a:ext>
              </a:extLst>
            </p:cNvPr>
            <p:cNvSpPr txBox="1"/>
            <p:nvPr/>
          </p:nvSpPr>
          <p:spPr>
            <a:xfrm rot="20734462">
              <a:off x="3715154" y="4392550"/>
              <a:ext cx="2295148" cy="323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altLang="ko-KR" sz="2000" b="1" dirty="0">
                  <a:solidFill>
                    <a:srgbClr val="FF0000"/>
                  </a:solidFill>
                  <a:latin typeface="Calibri" panose="020F0502020204030204" pitchFamily="34" charset="0"/>
                  <a:ea typeface="나눔고딕" pitchFamily="50" charset="-127"/>
                  <a:cs typeface="Calibri" panose="020F0502020204030204" pitchFamily="34" charset="0"/>
                </a:rPr>
                <a:t>w/ Aging</a:t>
              </a:r>
              <a:endParaRPr lang="ko-KR" alt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나눔고딕" pitchFamily="50" charset="-127"/>
                <a:cs typeface="Calibri" panose="020F050202020403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8888358-D540-0E39-49E2-BD7B4874C702}"/>
                </a:ext>
              </a:extLst>
            </p:cNvPr>
            <p:cNvSpPr txBox="1"/>
            <p:nvPr/>
          </p:nvSpPr>
          <p:spPr>
            <a:xfrm>
              <a:off x="5350160" y="5458108"/>
              <a:ext cx="939116" cy="31034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altLang="ko-KR" sz="1600" b="1" dirty="0">
                  <a:latin typeface="Calibri" panose="020F0502020204030204" pitchFamily="34" charset="0"/>
                  <a:ea typeface="나눔고딕" pitchFamily="50" charset="-127"/>
                  <a:cs typeface="Calibri" panose="020F0502020204030204" pitchFamily="34" charset="0"/>
                </a:rPr>
                <a:t>7,925</a:t>
              </a:r>
              <a:endParaRPr lang="ko-KR" altLang="en-US" sz="1600" b="1" dirty="0">
                <a:latin typeface="Calibri" panose="020F0502020204030204" pitchFamily="34" charset="0"/>
                <a:ea typeface="나눔고딕" pitchFamily="50" charset="-127"/>
                <a:cs typeface="Calibri" panose="020F050202020403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F4BD74A-B237-33FA-2894-7357655000D9}"/>
                </a:ext>
              </a:extLst>
            </p:cNvPr>
            <p:cNvSpPr txBox="1"/>
            <p:nvPr/>
          </p:nvSpPr>
          <p:spPr>
            <a:xfrm>
              <a:off x="5647457" y="4683865"/>
              <a:ext cx="939116" cy="31034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altLang="ko-KR" sz="1600" b="1" dirty="0">
                  <a:latin typeface="Calibri" panose="020F0502020204030204" pitchFamily="34" charset="0"/>
                  <a:ea typeface="나눔고딕" pitchFamily="50" charset="-127"/>
                  <a:cs typeface="Calibri" panose="020F0502020204030204" pitchFamily="34" charset="0"/>
                </a:rPr>
                <a:t>25,232</a:t>
              </a:r>
              <a:endParaRPr lang="ko-KR" altLang="en-US" sz="1600" b="1" dirty="0">
                <a:latin typeface="Calibri" panose="020F0502020204030204" pitchFamily="34" charset="0"/>
                <a:ea typeface="나눔고딕" pitchFamily="50" charset="-127"/>
                <a:cs typeface="Calibri" panose="020F050202020403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DD33B4C-9683-1778-E3E3-FC88FDBEE364}"/>
                </a:ext>
              </a:extLst>
            </p:cNvPr>
            <p:cNvSpPr txBox="1"/>
            <p:nvPr/>
          </p:nvSpPr>
          <p:spPr>
            <a:xfrm>
              <a:off x="1010028" y="5195050"/>
              <a:ext cx="939116" cy="31034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altLang="ko-KR" sz="1600" b="1" dirty="0">
                  <a:latin typeface="Calibri" panose="020F0502020204030204" pitchFamily="34" charset="0"/>
                  <a:ea typeface="나눔고딕" pitchFamily="50" charset="-127"/>
                  <a:cs typeface="Calibri" panose="020F0502020204030204" pitchFamily="34" charset="0"/>
                </a:rPr>
                <a:t>15,075</a:t>
              </a:r>
              <a:endParaRPr lang="ko-KR" altLang="en-US" sz="1600" b="1" dirty="0">
                <a:latin typeface="Calibri" panose="020F0502020204030204" pitchFamily="34" charset="0"/>
                <a:ea typeface="나눔고딕" pitchFamily="50" charset="-127"/>
                <a:cs typeface="Calibri" panose="020F0502020204030204" pitchFamily="34" charset="0"/>
              </a:endParaRPr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785F74D8-7CCC-B0AB-CC5A-62D2C5F7F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3. Results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492D133-4AC8-98FB-716F-014AA816EA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A50322-F168-464A-9AFD-5AA41C494FC6}" type="slidenum">
              <a:rPr lang="ko-KR" altLang="en-US" smtClean="0"/>
              <a:pPr>
                <a:defRPr/>
              </a:pPr>
              <a:t>10</a:t>
            </a:fld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1342DA9-7F71-CC21-2219-731C8CCB91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1421" y="1060140"/>
            <a:ext cx="10359354" cy="365125"/>
          </a:xfrm>
        </p:spPr>
        <p:txBody>
          <a:bodyPr/>
          <a:lstStyle/>
          <a:p>
            <a:r>
              <a:rPr lang="en-US" altLang="ko-KR" dirty="0"/>
              <a:t>Future PM</a:t>
            </a:r>
            <a:r>
              <a:rPr lang="en-US" altLang="ko-KR" baseline="-25000" dirty="0"/>
              <a:t>2.5</a:t>
            </a:r>
            <a:r>
              <a:rPr lang="en-US" altLang="ko-KR" dirty="0"/>
              <a:t> pollution changes by scenario in Korea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D8F01033-B584-35A3-773C-E3C56099E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135" y="0"/>
            <a:ext cx="9163050" cy="29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r" defTabSz="912813" latinLnBrk="1">
              <a:lnSpc>
                <a:spcPts val="1700"/>
              </a:lnSpc>
            </a:pPr>
            <a:r>
              <a:rPr lang="en-US" altLang="ko-KR" sz="14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CMAS Conference  17-10-2023</a:t>
            </a:r>
            <a:endParaRPr lang="ko-KR" altLang="en-US" sz="1400" b="1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662699-3950-1BFF-67FF-4324867CD9CA}"/>
              </a:ext>
            </a:extLst>
          </p:cNvPr>
          <p:cNvSpPr txBox="1"/>
          <p:nvPr/>
        </p:nvSpPr>
        <p:spPr>
          <a:xfrm>
            <a:off x="925425" y="1870246"/>
            <a:ext cx="10845129" cy="1337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2737" marR="0" lvl="1" indent="-285750" algn="l" defTabSz="4572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à"/>
              <a:tabLst/>
              <a:defRPr/>
            </a:pPr>
            <a:r>
              <a:rPr lang="en-US" altLang="ko-KR" sz="2000" spc="-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Premature death changes related to PM</a:t>
            </a:r>
            <a:r>
              <a:rPr lang="en-US" altLang="ko-KR" sz="2000" spc="-1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2.5</a:t>
            </a:r>
            <a:r>
              <a:rPr lang="en-US" altLang="ko-KR" sz="2000" spc="-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concentration in Korea were analyzed, considering and not considering the aging population trend.</a:t>
            </a:r>
          </a:p>
          <a:p>
            <a:pPr marL="312737" marR="0" lvl="1" indent="-285750" algn="l" defTabSz="4572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à"/>
              <a:tabLst/>
              <a:defRPr/>
            </a:pPr>
            <a:r>
              <a:rPr kumimoji="0" lang="en-US" altLang="ko-KR" sz="200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When aging population trend is considered, the difference is more than twice as high as when it is not considered.</a:t>
            </a:r>
            <a:endParaRPr kumimoji="0" lang="ko-KR" altLang="en-US" sz="200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50" charset="-127"/>
              <a:cs typeface="Calibri" panose="020F0502020204030204" pitchFamily="34" charset="0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E846F2D7-F482-7E4D-02D3-8FDADDBA883D}"/>
              </a:ext>
            </a:extLst>
          </p:cNvPr>
          <p:cNvGrpSpPr/>
          <p:nvPr/>
        </p:nvGrpSpPr>
        <p:grpSpPr>
          <a:xfrm>
            <a:off x="605518" y="3270478"/>
            <a:ext cx="4469859" cy="3612778"/>
            <a:chOff x="605518" y="3270478"/>
            <a:chExt cx="4469859" cy="3612778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BF332664-1050-49C2-87BA-141D8B9E05C6}"/>
                </a:ext>
              </a:extLst>
            </p:cNvPr>
            <p:cNvGrpSpPr/>
            <p:nvPr/>
          </p:nvGrpSpPr>
          <p:grpSpPr>
            <a:xfrm>
              <a:off x="605518" y="3270478"/>
              <a:ext cx="4469859" cy="3434423"/>
              <a:chOff x="7452389" y="3273719"/>
              <a:chExt cx="4469859" cy="3434423"/>
            </a:xfrm>
          </p:grpSpPr>
          <p:grpSp>
            <p:nvGrpSpPr>
              <p:cNvPr id="13" name="그룹 12">
                <a:extLst>
                  <a:ext uri="{FF2B5EF4-FFF2-40B4-BE49-F238E27FC236}">
                    <a16:creationId xmlns:a16="http://schemas.microsoft.com/office/drawing/2014/main" id="{DE3A7A34-7440-4B44-613A-76A655ABA973}"/>
                  </a:ext>
                </a:extLst>
              </p:cNvPr>
              <p:cNvGrpSpPr/>
              <p:nvPr/>
            </p:nvGrpSpPr>
            <p:grpSpPr>
              <a:xfrm>
                <a:off x="7452389" y="3592177"/>
                <a:ext cx="4469859" cy="3115965"/>
                <a:chOff x="7567737" y="3609146"/>
                <a:chExt cx="4469859" cy="3115965"/>
              </a:xfrm>
            </p:grpSpPr>
            <p:pic>
              <p:nvPicPr>
                <p:cNvPr id="11" name="그림 10">
                  <a:extLst>
                    <a:ext uri="{FF2B5EF4-FFF2-40B4-BE49-F238E27FC236}">
                      <a16:creationId xmlns:a16="http://schemas.microsoft.com/office/drawing/2014/main" id="{48BFCFA9-99CE-2C93-D353-6E8400B09D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67737" y="3714757"/>
                  <a:ext cx="4469859" cy="3010354"/>
                </a:xfrm>
                <a:prstGeom prst="rect">
                  <a:avLst/>
                </a:prstGeom>
              </p:spPr>
            </p:pic>
            <p:cxnSp>
              <p:nvCxnSpPr>
                <p:cNvPr id="79" name="직선 연결선 78">
                  <a:extLst>
                    <a:ext uri="{FF2B5EF4-FFF2-40B4-BE49-F238E27FC236}">
                      <a16:creationId xmlns:a16="http://schemas.microsoft.com/office/drawing/2014/main" id="{8B1322FB-83DA-DBDC-6A96-6A2607C788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45809" y="3820995"/>
                  <a:ext cx="0" cy="2623441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직선 연결선 79">
                  <a:extLst>
                    <a:ext uri="{FF2B5EF4-FFF2-40B4-BE49-F238E27FC236}">
                      <a16:creationId xmlns:a16="http://schemas.microsoft.com/office/drawing/2014/main" id="{097660C4-289C-242B-D769-6FADB93974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27756" y="3831505"/>
                  <a:ext cx="0" cy="2623441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직선 연결선 80">
                  <a:extLst>
                    <a:ext uri="{FF2B5EF4-FFF2-40B4-BE49-F238E27FC236}">
                      <a16:creationId xmlns:a16="http://schemas.microsoft.com/office/drawing/2014/main" id="{29B601A0-9507-F84B-2F92-A955EBC079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573740" y="3811544"/>
                  <a:ext cx="0" cy="2623441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F775238C-2294-EE37-DFD8-902F060D437F}"/>
                    </a:ext>
                  </a:extLst>
                </p:cNvPr>
                <p:cNvSpPr txBox="1"/>
                <p:nvPr/>
              </p:nvSpPr>
              <p:spPr>
                <a:xfrm>
                  <a:off x="9439923" y="3611615"/>
                  <a:ext cx="55333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6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44</a:t>
                  </a:r>
                  <a:endParaRPr lang="ko-KR" altLang="en-US" sz="16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5DA67110-1B4C-4ABA-53AE-A57B290E9CD2}"/>
                    </a:ext>
                  </a:extLst>
                </p:cNvPr>
                <p:cNvSpPr txBox="1"/>
                <p:nvPr/>
              </p:nvSpPr>
              <p:spPr>
                <a:xfrm>
                  <a:off x="9775026" y="3611615"/>
                  <a:ext cx="55333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6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59</a:t>
                  </a:r>
                  <a:endParaRPr lang="ko-KR" altLang="en-US" sz="16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37789E74-18D8-7D54-5E8A-1811F34D3E9A}"/>
                    </a:ext>
                  </a:extLst>
                </p:cNvPr>
                <p:cNvSpPr txBox="1"/>
                <p:nvPr/>
              </p:nvSpPr>
              <p:spPr>
                <a:xfrm>
                  <a:off x="10290043" y="3609146"/>
                  <a:ext cx="5282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6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79</a:t>
                  </a:r>
                  <a:endParaRPr lang="ko-KR" altLang="en-US" sz="16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91" name="직선 화살표 연결선 90">
                  <a:extLst>
                    <a:ext uri="{FF2B5EF4-FFF2-40B4-BE49-F238E27FC236}">
                      <a16:creationId xmlns:a16="http://schemas.microsoft.com/office/drawing/2014/main" id="{4729D07F-0BFB-7FC2-A60A-4B70778CF3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82564" y="5254467"/>
                  <a:ext cx="1029571" cy="0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39807869-3761-5974-2988-17170FEC8594}"/>
                    </a:ext>
                  </a:extLst>
                </p:cNvPr>
                <p:cNvSpPr txBox="1"/>
                <p:nvPr/>
              </p:nvSpPr>
              <p:spPr>
                <a:xfrm>
                  <a:off x="9764879" y="5376423"/>
                  <a:ext cx="1029571" cy="3167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:r>
                    <a:rPr lang="en-US" altLang="ko-KR" sz="1800" b="1" dirty="0">
                      <a:latin typeface="Calibri" panose="020F0502020204030204" pitchFamily="34" charset="0"/>
                      <a:ea typeface="나눔고딕" pitchFamily="50" charset="-127"/>
                      <a:cs typeface="Calibri" panose="020F0502020204030204" pitchFamily="34" charset="0"/>
                    </a:rPr>
                    <a:t>Aging</a:t>
                  </a:r>
                  <a:endParaRPr lang="ko-KR" altLang="en-US" sz="1800" b="1" dirty="0">
                    <a:latin typeface="Calibri" panose="020F0502020204030204" pitchFamily="34" charset="0"/>
                    <a:ea typeface="나눔고딕" pitchFamily="50" charset="-127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3CAC6A-2428-0864-D692-6CF87E18820D}"/>
                  </a:ext>
                </a:extLst>
              </p:cNvPr>
              <p:cNvSpPr txBox="1"/>
              <p:nvPr/>
            </p:nvSpPr>
            <p:spPr>
              <a:xfrm>
                <a:off x="8051382" y="3273719"/>
                <a:ext cx="3486570" cy="3817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latinLnBrk="0">
                  <a:lnSpc>
                    <a:spcPct val="110000"/>
                  </a:lnSpc>
                  <a:spcAft>
                    <a:spcPts val="200"/>
                  </a:spcAft>
                  <a:buClr>
                    <a:schemeClr val="bg1">
                      <a:lumMod val="50000"/>
                    </a:schemeClr>
                  </a:buClr>
                  <a:buSzPct val="80000"/>
                  <a:tabLst>
                    <a:tab pos="266700" algn="l"/>
                  </a:tabLst>
                  <a:defRPr/>
                </a:pPr>
                <a:r>
                  <a:rPr lang="en-US" altLang="ko-KR" sz="1800" kern="0" dirty="0">
                    <a:ln w="3175">
                      <a:noFill/>
                    </a:ln>
                    <a:gradFill>
                      <a:gsLst>
                        <a:gs pos="0">
                          <a:prstClr val="black">
                            <a:lumMod val="95000"/>
                            <a:lumOff val="5000"/>
                          </a:prstClr>
                        </a:gs>
                        <a:gs pos="100000">
                          <a:prstClr val="black">
                            <a:lumMod val="95000"/>
                            <a:lumOff val="5000"/>
                          </a:prstClr>
                        </a:gs>
                      </a:gsLst>
                      <a:lin ang="0" scaled="1"/>
                    </a:gradFill>
                    <a:latin typeface="Calibri" panose="020F0502020204030204" pitchFamily="34" charset="0"/>
                    <a:ea typeface="나눔바른고딕" panose="020B0603020101020101"/>
                    <a:cs typeface="Calibri" panose="020F0502020204030204" pitchFamily="34" charset="0"/>
                  </a:rPr>
                  <a:t>&lt; Distribution by Population Age &gt; </a:t>
                </a:r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1C91460-DB70-EA81-1AD5-8F2A8219ECB5}"/>
                </a:ext>
              </a:extLst>
            </p:cNvPr>
            <p:cNvSpPr txBox="1"/>
            <p:nvPr/>
          </p:nvSpPr>
          <p:spPr>
            <a:xfrm>
              <a:off x="3569491" y="6629340"/>
              <a:ext cx="150300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50" b="0" i="1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Apple SD Gothic Neo"/>
                  <a:cs typeface="Calibri" panose="020F0502020204030204" pitchFamily="34" charset="0"/>
                </a:rPr>
                <a:t>Source : </a:t>
              </a:r>
              <a:r>
                <a:rPr lang="en-US" altLang="ko-KR" sz="1050" i="1" dirty="0">
                  <a:latin typeface="Calibri" panose="020F0502020204030204" pitchFamily="34" charset="0"/>
                  <a:ea typeface="Apple SD Gothic Neo"/>
                  <a:cs typeface="Calibri" panose="020F0502020204030204" pitchFamily="34" charset="0"/>
                </a:rPr>
                <a:t>KOSIS, 2022</a:t>
              </a:r>
              <a:endParaRPr kumimoji="0" lang="ko-KR" altLang="ko-KR" sz="2800" b="0" i="1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3EE28C70-FBE9-0488-ADE8-86098FEC007C}"/>
              </a:ext>
            </a:extLst>
          </p:cNvPr>
          <p:cNvGrpSpPr/>
          <p:nvPr/>
        </p:nvGrpSpPr>
        <p:grpSpPr>
          <a:xfrm>
            <a:off x="911225" y="1526633"/>
            <a:ext cx="7347404" cy="461665"/>
            <a:chOff x="527946" y="1556792"/>
            <a:chExt cx="8319252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A48485A-8107-C60C-AC97-412971490425}"/>
                </a:ext>
              </a:extLst>
            </p:cNvPr>
            <p:cNvSpPr txBox="1"/>
            <p:nvPr/>
          </p:nvSpPr>
          <p:spPr>
            <a:xfrm>
              <a:off x="695324" y="1556792"/>
              <a:ext cx="815187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l" defTabSz="457200" rtl="0" eaLnBrk="0" fontAlgn="base" latinLnBrk="0" hangingPunct="0">
                <a:spcBef>
                  <a:spcPts val="0"/>
                </a:spcBef>
                <a:spcAft>
                  <a:spcPts val="200"/>
                </a:spcAft>
                <a:buClr>
                  <a:prstClr val="white">
                    <a:lumMod val="50000"/>
                  </a:prstClr>
                </a:buClr>
                <a:buSzPct val="80000"/>
                <a:tabLst/>
                <a:defRPr/>
              </a:pPr>
              <a:r>
                <a:rPr lang="en-US" altLang="ko-KR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Concentration-Based Health Impact</a:t>
              </a:r>
            </a:p>
          </p:txBody>
        </p:sp>
        <p:pic>
          <p:nvPicPr>
            <p:cNvPr id="14" name="그래픽 13">
              <a:extLst>
                <a:ext uri="{FF2B5EF4-FFF2-40B4-BE49-F238E27FC236}">
                  <a16:creationId xmlns:a16="http://schemas.microsoft.com/office/drawing/2014/main" id="{C6860CC0-0D02-ACE9-8A52-56BB8F367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7946" y="1681914"/>
              <a:ext cx="167379" cy="1753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9939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5F74D8-7CCC-B0AB-CC5A-62D2C5F7F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365125"/>
          </a:xfrm>
        </p:spPr>
        <p:txBody>
          <a:bodyPr/>
          <a:lstStyle/>
          <a:p>
            <a:r>
              <a:rPr lang="en-US" altLang="ko-KR" sz="2800" dirty="0">
                <a:solidFill>
                  <a:schemeClr val="tx1"/>
                </a:solidFill>
              </a:rPr>
              <a:t>4. Summary &amp; Future Works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492D133-4AC8-98FB-716F-014AA816EA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A50322-F168-464A-9AFD-5AA41C494FC6}" type="slidenum">
              <a:rPr lang="ko-KR" altLang="en-US" smtClean="0"/>
              <a:pPr>
                <a:defRPr/>
              </a:pPr>
              <a:t>11</a:t>
            </a:fld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1342DA9-7F71-CC21-2219-731C8CCB91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ko-KR" dirty="0"/>
              <a:t>Summary</a:t>
            </a:r>
            <a:endParaRPr lang="ko-KR" altLang="en-US" dirty="0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73A5F9C0-97EB-117E-6EA0-FB89D7EF7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135" y="0"/>
            <a:ext cx="9163050" cy="29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r" defTabSz="912813" latinLnBrk="1">
              <a:lnSpc>
                <a:spcPts val="1700"/>
              </a:lnSpc>
            </a:pPr>
            <a:r>
              <a:rPr lang="en-US" altLang="ko-KR" sz="14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CMAS Conference  17-10-2023</a:t>
            </a:r>
            <a:endParaRPr lang="ko-KR" altLang="en-US" sz="1400" b="1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BB4DC4A2-4529-378C-D15E-C0ACDC584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147" y="1554053"/>
            <a:ext cx="11155708" cy="501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72000" rIns="72000" bIns="72000" anchor="t" anchorCtr="0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latin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spc="-100" dirty="0">
                <a:latin typeface="Arial" panose="020B0604020202020204" pitchFamily="34" charset="0"/>
                <a:cs typeface="Arial" panose="020B0604020202020204" pitchFamily="34" charset="0"/>
              </a:rPr>
              <a:t>In this study, we developed future emission scenarios for Korea and China based on their </a:t>
            </a:r>
            <a:r>
              <a:rPr lang="en-US" altLang="ko-KR" sz="2000" b="1" spc="-100" dirty="0">
                <a:latin typeface="Arial" panose="020B0604020202020204" pitchFamily="34" charset="0"/>
                <a:cs typeface="Arial" panose="020B0604020202020204" pitchFamily="34" charset="0"/>
              </a:rPr>
              <a:t>2015 emissions</a:t>
            </a:r>
            <a:r>
              <a:rPr lang="en-US" altLang="ko-KR" sz="2000" spc="-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2000" b="1" spc="-100" dirty="0">
                <a:latin typeface="Arial" panose="020B0604020202020204" pitchFamily="34" charset="0"/>
                <a:cs typeface="Arial" panose="020B0604020202020204" pitchFamily="34" charset="0"/>
              </a:rPr>
              <a:t>considering energy outlook and air quality policies</a:t>
            </a:r>
            <a:r>
              <a:rPr lang="en-US" altLang="ko-KR" sz="2000" spc="-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latin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spc="-100" dirty="0">
                <a:latin typeface="Arial" panose="020B0604020202020204" pitchFamily="34" charset="0"/>
                <a:cs typeface="Arial" panose="020B0604020202020204" pitchFamily="34" charset="0"/>
              </a:rPr>
              <a:t>In the Control scenario, both Korea and China saw </a:t>
            </a:r>
            <a:r>
              <a:rPr lang="en-US" altLang="ko-KR" sz="2000" b="1" spc="-100" dirty="0">
                <a:latin typeface="Arial" panose="020B0604020202020204" pitchFamily="34" charset="0"/>
                <a:cs typeface="Arial" panose="020B0604020202020204" pitchFamily="34" charset="0"/>
              </a:rPr>
              <a:t>emissions decrease</a:t>
            </a:r>
            <a:r>
              <a:rPr lang="en-US" altLang="ko-KR" sz="2000" spc="-100" dirty="0">
                <a:latin typeface="Arial" panose="020B0604020202020204" pitchFamily="34" charset="0"/>
                <a:cs typeface="Arial" panose="020B0604020202020204" pitchFamily="34" charset="0"/>
              </a:rPr>
              <a:t>, resulting in a reduction of 8.3% (NH</a:t>
            </a:r>
            <a:r>
              <a:rPr lang="en-US" altLang="ko-KR" sz="2000" spc="-1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ko-KR" sz="2000" spc="-100" dirty="0">
                <a:latin typeface="Arial" panose="020B0604020202020204" pitchFamily="34" charset="0"/>
                <a:cs typeface="Arial" panose="020B0604020202020204" pitchFamily="34" charset="0"/>
              </a:rPr>
              <a:t>) to 93.6% (NO</a:t>
            </a:r>
            <a:r>
              <a:rPr lang="en-US" altLang="ko-KR" sz="2000" spc="-100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ko-KR" sz="2000" spc="-100" dirty="0">
                <a:latin typeface="Arial" panose="020B0604020202020204" pitchFamily="34" charset="0"/>
                <a:cs typeface="Arial" panose="020B0604020202020204" pitchFamily="34" charset="0"/>
              </a:rPr>
              <a:t>) in Korea by 2050. </a:t>
            </a:r>
          </a:p>
          <a:p>
            <a:pPr eaLnBrk="1" latin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spc="-100" dirty="0">
                <a:latin typeface="Arial" panose="020B0604020202020204" pitchFamily="34" charset="0"/>
                <a:cs typeface="Arial" panose="020B0604020202020204" pitchFamily="34" charset="0"/>
              </a:rPr>
              <a:t>In 2050, </a:t>
            </a:r>
            <a:r>
              <a:rPr lang="en-US" altLang="ko-KR" sz="2000" b="1" spc="-100" dirty="0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en-US" altLang="ko-KR" sz="2000" b="1" spc="-10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altLang="ko-KR" sz="2000" b="1" spc="-100" dirty="0">
                <a:latin typeface="Arial" panose="020B0604020202020204" pitchFamily="34" charset="0"/>
                <a:cs typeface="Arial" panose="020B0604020202020204" pitchFamily="34" charset="0"/>
              </a:rPr>
              <a:t> concentrations </a:t>
            </a:r>
            <a:r>
              <a:rPr lang="en-US" altLang="ko-KR" sz="2000" spc="-100" dirty="0">
                <a:latin typeface="Arial" panose="020B0604020202020204" pitchFamily="34" charset="0"/>
                <a:cs typeface="Arial" panose="020B0604020202020204" pitchFamily="34" charset="0"/>
              </a:rPr>
              <a:t>in Korea were projected to </a:t>
            </a:r>
            <a:r>
              <a:rPr lang="en-US" altLang="ko-KR" sz="2000" b="1" spc="-100" dirty="0">
                <a:latin typeface="Arial" panose="020B0604020202020204" pitchFamily="34" charset="0"/>
                <a:cs typeface="Arial" panose="020B0604020202020204" pitchFamily="34" charset="0"/>
              </a:rPr>
              <a:t>decrease by 54.4%, </a:t>
            </a:r>
            <a:r>
              <a:rPr lang="en-US" altLang="ko-KR" sz="2000" spc="-100" dirty="0">
                <a:latin typeface="Arial" panose="020B0604020202020204" pitchFamily="34" charset="0"/>
                <a:cs typeface="Arial" panose="020B0604020202020204" pitchFamily="34" charset="0"/>
              </a:rPr>
              <a:t>with a 16.2% additional decrease when considering transboundary effects of China's air quality policies.</a:t>
            </a:r>
          </a:p>
          <a:p>
            <a:pPr eaLnBrk="1" latin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b="1" spc="-100" dirty="0">
                <a:latin typeface="Arial" panose="020B0604020202020204" pitchFamily="34" charset="0"/>
                <a:cs typeface="Arial" panose="020B0604020202020204" pitchFamily="34" charset="0"/>
              </a:rPr>
              <a:t>Health impacts related to PM</a:t>
            </a:r>
            <a:r>
              <a:rPr lang="en-US" altLang="ko-KR" sz="2000" b="1" spc="-10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altLang="ko-KR" sz="2000" b="1" spc="-100" dirty="0">
                <a:latin typeface="Arial" panose="020B0604020202020204" pitchFamily="34" charset="0"/>
                <a:cs typeface="Arial" panose="020B0604020202020204" pitchFamily="34" charset="0"/>
              </a:rPr>
              <a:t> concentrations </a:t>
            </a:r>
            <a:r>
              <a:rPr lang="en-US" altLang="ko-KR" sz="2000" spc="-100" dirty="0">
                <a:latin typeface="Arial" panose="020B0604020202020204" pitchFamily="34" charset="0"/>
                <a:cs typeface="Arial" panose="020B0604020202020204" pitchFamily="34" charset="0"/>
              </a:rPr>
              <a:t>indicated potential reductions. However, when factoring </a:t>
            </a:r>
            <a:r>
              <a:rPr lang="en-US" altLang="ko-KR" sz="2000" b="1" spc="-100" dirty="0">
                <a:latin typeface="Arial" panose="020B0604020202020204" pitchFamily="34" charset="0"/>
                <a:cs typeface="Arial" panose="020B0604020202020204" pitchFamily="34" charset="0"/>
              </a:rPr>
              <a:t>in aging population, premature deaths show an increasing trend</a:t>
            </a:r>
            <a:r>
              <a:rPr lang="en-US" altLang="ko-KR" sz="2000" spc="-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latin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spc="-100" dirty="0">
                <a:latin typeface="Arial" panose="020B0604020202020204" pitchFamily="34" charset="0"/>
                <a:cs typeface="Arial" panose="020B0604020202020204" pitchFamily="34" charset="0"/>
              </a:rPr>
              <a:t>For future research, we will incorporate recent air quality policies from both Korea and China, including China's NetZero policy</a:t>
            </a:r>
          </a:p>
        </p:txBody>
      </p:sp>
    </p:spTree>
    <p:extLst>
      <p:ext uri="{BB962C8B-B14F-4D97-AF65-F5344CB8AC3E}">
        <p14:creationId xmlns:p14="http://schemas.microsoft.com/office/powerpoint/2010/main" val="2295442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294967295"/>
          </p:nvPr>
        </p:nvSpPr>
        <p:spPr>
          <a:xfrm>
            <a:off x="8256588" y="6308726"/>
            <a:ext cx="2133600" cy="365125"/>
          </a:xfrm>
        </p:spPr>
        <p:txBody>
          <a:bodyPr/>
          <a:lstStyle/>
          <a:p>
            <a:pPr>
              <a:defRPr/>
            </a:pPr>
            <a:fld id="{4A4B8CB1-8F62-48F1-805D-C53FA044E94F}" type="slidenum">
              <a:rPr lang="ko-KR" altLang="en-US"/>
              <a:pPr>
                <a:defRPr/>
              </a:pPr>
              <a:t>12</a:t>
            </a:fld>
            <a:endParaRPr lang="ko-KR" altLang="en-US"/>
          </a:p>
        </p:txBody>
      </p:sp>
      <p:sp>
        <p:nvSpPr>
          <p:cNvPr id="51202" name="TextBox 5"/>
          <p:cNvSpPr txBox="1">
            <a:spLocks noChangeArrowheads="1"/>
          </p:cNvSpPr>
          <p:nvPr/>
        </p:nvSpPr>
        <p:spPr bwMode="auto">
          <a:xfrm>
            <a:off x="4512586" y="3355975"/>
            <a:ext cx="3166828" cy="43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latinLnBrk="1" hangingPunct="1">
              <a:lnSpc>
                <a:spcPts val="1700"/>
              </a:lnSpc>
            </a:pPr>
            <a:r>
              <a:rPr lang="en-US" altLang="ko-KR" sz="5400" b="1" dirty="0">
                <a:solidFill>
                  <a:srgbClr val="036B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  <a:endParaRPr lang="ko-KR" altLang="en-US" sz="5400" b="1" dirty="0">
              <a:solidFill>
                <a:srgbClr val="036B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78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98D3FD23-8536-ABE2-0057-70B139D2BB5A}"/>
              </a:ext>
            </a:extLst>
          </p:cNvPr>
          <p:cNvSpPr txBox="1">
            <a:spLocks/>
          </p:cNvSpPr>
          <p:nvPr/>
        </p:nvSpPr>
        <p:spPr>
          <a:xfrm>
            <a:off x="2495600" y="1642516"/>
            <a:ext cx="7200800" cy="3572968"/>
          </a:xfrm>
          <a:prstGeom prst="rect">
            <a:avLst/>
          </a:prstGeom>
        </p:spPr>
        <p:txBody>
          <a:bodyPr/>
          <a:lstStyle>
            <a:lvl1pPr marL="341313" indent="-341313" algn="l" defTabSz="912813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맑은 고딕" charset="-127"/>
              </a:defRPr>
            </a:lvl1pPr>
            <a:lvl2pPr marL="741363" indent="-284163" algn="l" defTabSz="912813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맑은 고딕" charset="-127"/>
              </a:defRPr>
            </a:lvl2pPr>
            <a:lvl3pPr marL="1141413" indent="-227013" algn="l" defTabSz="912813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맑은 고딕" charset="-127"/>
              </a:defRPr>
            </a:lvl3pPr>
            <a:lvl4pPr marL="1598613" indent="-227013" algn="l" defTabSz="912813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맑은 고딕" charset="-127"/>
              </a:defRPr>
            </a:lvl4pPr>
            <a:lvl5pPr marL="2055813" indent="-227013" algn="l" defTabSz="912813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맑은 고딕" charset="-127"/>
              </a:defRPr>
            </a:lvl5pPr>
            <a:lvl6pPr marL="2514349" indent="-228578" algn="l" defTabSz="914309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09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09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4" indent="-228578" algn="l" defTabSz="914309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Introduction &amp; Objective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Methodology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Summary &amp; Future Works</a:t>
            </a:r>
            <a:endParaRPr lang="en-US" altLang="ko-K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71CF3D-D128-B1C3-9FE1-C831B4E2D458}"/>
              </a:ext>
            </a:extLst>
          </p:cNvPr>
          <p:cNvSpPr txBox="1"/>
          <p:nvPr/>
        </p:nvSpPr>
        <p:spPr>
          <a:xfrm>
            <a:off x="2208214" y="553664"/>
            <a:ext cx="7775575" cy="571081"/>
          </a:xfrm>
          <a:prstGeom prst="rect">
            <a:avLst/>
          </a:prstGeom>
          <a:solidFill>
            <a:srgbClr val="036B3F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ts val="1700"/>
              </a:lnSpc>
            </a:pPr>
            <a:endParaRPr lang="ko-KR" altLang="en-US" sz="110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B215E5D7-A5EF-288F-9549-866585EAC10C}"/>
              </a:ext>
            </a:extLst>
          </p:cNvPr>
          <p:cNvSpPr txBox="1">
            <a:spLocks/>
          </p:cNvSpPr>
          <p:nvPr/>
        </p:nvSpPr>
        <p:spPr>
          <a:xfrm>
            <a:off x="2208214" y="553664"/>
            <a:ext cx="7775575" cy="571081"/>
          </a:xfrm>
          <a:prstGeom prst="rect">
            <a:avLst/>
          </a:prstGeom>
        </p:spPr>
        <p:txBody>
          <a:bodyPr anchor="ctr"/>
          <a:lstStyle>
            <a:lvl1pPr algn="l" defTabSz="912813" rtl="0" eaLnBrk="0" fontAlgn="base" latinLnBrk="1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262626"/>
                </a:solidFill>
                <a:latin typeface="+mn-ea"/>
                <a:ea typeface="+mn-ea"/>
                <a:cs typeface="맑은 고딕" charset="-127"/>
              </a:defRPr>
            </a:lvl1pPr>
            <a:lvl2pPr algn="l" defTabSz="912813" rtl="0" eaLnBrk="0" fontAlgn="base" latinLnBrk="1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62626"/>
                </a:solidFill>
                <a:latin typeface="맑은 고딕" charset="-127"/>
                <a:ea typeface="맑은 고딕" charset="-127"/>
                <a:cs typeface="맑은 고딕" charset="-127"/>
              </a:defRPr>
            </a:lvl2pPr>
            <a:lvl3pPr algn="l" defTabSz="912813" rtl="0" eaLnBrk="0" fontAlgn="base" latinLnBrk="1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62626"/>
                </a:solidFill>
                <a:latin typeface="맑은 고딕" charset="-127"/>
                <a:ea typeface="맑은 고딕" charset="-127"/>
                <a:cs typeface="맑은 고딕" charset="-127"/>
              </a:defRPr>
            </a:lvl3pPr>
            <a:lvl4pPr algn="l" defTabSz="912813" rtl="0" eaLnBrk="0" fontAlgn="base" latinLnBrk="1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62626"/>
                </a:solidFill>
                <a:latin typeface="맑은 고딕" charset="-127"/>
                <a:ea typeface="맑은 고딕" charset="-127"/>
                <a:cs typeface="맑은 고딕" charset="-127"/>
              </a:defRPr>
            </a:lvl4pPr>
            <a:lvl5pPr algn="l" defTabSz="912813" rtl="0" eaLnBrk="0" fontAlgn="base" latinLnBrk="1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62626"/>
                </a:solidFill>
                <a:latin typeface="맑은 고딕" charset="-127"/>
                <a:ea typeface="맑은 고딕" charset="-127"/>
                <a:cs typeface="맑은 고딕" charset="-127"/>
              </a:defRPr>
            </a:lvl5pPr>
            <a:lvl6pPr marL="457200" algn="l" defTabSz="912813" rtl="0" fontAlgn="base" latinLnBrk="1">
              <a:spcBef>
                <a:spcPct val="0"/>
              </a:spcBef>
              <a:spcAft>
                <a:spcPct val="0"/>
              </a:spcAft>
              <a:defRPr b="1">
                <a:solidFill>
                  <a:srgbClr val="262626"/>
                </a:solidFill>
                <a:latin typeface="맑은 고딕" charset="-127"/>
                <a:ea typeface="맑은 고딕" charset="-127"/>
                <a:cs typeface="맑은 고딕" charset="-127"/>
              </a:defRPr>
            </a:lvl6pPr>
            <a:lvl7pPr marL="914400" algn="l" defTabSz="912813" rtl="0" fontAlgn="base" latinLnBrk="1">
              <a:spcBef>
                <a:spcPct val="0"/>
              </a:spcBef>
              <a:spcAft>
                <a:spcPct val="0"/>
              </a:spcAft>
              <a:defRPr b="1">
                <a:solidFill>
                  <a:srgbClr val="262626"/>
                </a:solidFill>
                <a:latin typeface="맑은 고딕" charset="-127"/>
                <a:ea typeface="맑은 고딕" charset="-127"/>
                <a:cs typeface="맑은 고딕" charset="-127"/>
              </a:defRPr>
            </a:lvl7pPr>
            <a:lvl8pPr marL="1371600" algn="l" defTabSz="912813" rtl="0" fontAlgn="base" latinLnBrk="1">
              <a:spcBef>
                <a:spcPct val="0"/>
              </a:spcBef>
              <a:spcAft>
                <a:spcPct val="0"/>
              </a:spcAft>
              <a:defRPr b="1">
                <a:solidFill>
                  <a:srgbClr val="262626"/>
                </a:solidFill>
                <a:latin typeface="맑은 고딕" charset="-127"/>
                <a:ea typeface="맑은 고딕" charset="-127"/>
                <a:cs typeface="맑은 고딕" charset="-127"/>
              </a:defRPr>
            </a:lvl8pPr>
            <a:lvl9pPr marL="1828800" algn="l" defTabSz="912813" rtl="0" fontAlgn="base" latinLnBrk="1">
              <a:spcBef>
                <a:spcPct val="0"/>
              </a:spcBef>
              <a:spcAft>
                <a:spcPct val="0"/>
              </a:spcAft>
              <a:defRPr b="1">
                <a:solidFill>
                  <a:srgbClr val="262626"/>
                </a:solidFill>
                <a:latin typeface="맑은 고딕" charset="-127"/>
                <a:ea typeface="맑은 고딕" charset="-127"/>
                <a:cs typeface="맑은 고딕" charset="-127"/>
              </a:defRPr>
            </a:lvl9pPr>
          </a:lstStyle>
          <a:p>
            <a:pPr algn="ctr"/>
            <a:r>
              <a:rPr lang="en-US" altLang="ko-KR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Index</a:t>
            </a:r>
            <a:endParaRPr lang="ko-KR" alt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918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8C3899-151B-F86B-8094-7C4BD8E75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20" y="432000"/>
            <a:ext cx="10515600" cy="365125"/>
          </a:xfrm>
        </p:spPr>
        <p:txBody>
          <a:bodyPr/>
          <a:lstStyle/>
          <a:p>
            <a:r>
              <a:rPr lang="en-US" altLang="ko-KR" sz="2800" dirty="0">
                <a:solidFill>
                  <a:schemeClr val="tx1"/>
                </a:solidFill>
              </a:rPr>
              <a:t>1. Introduction &amp; Objective</a:t>
            </a:r>
            <a:endParaRPr lang="ko-KR" altLang="en-US" sz="2800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3F1A8B3-126C-0500-0F73-856D950FF5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A50322-F168-464A-9AFD-5AA41C494FC6}" type="slidenum">
              <a:rPr lang="ko-KR" altLang="en-US" smtClean="0"/>
              <a:pPr>
                <a:defRPr/>
              </a:pPr>
              <a:t>3</a:t>
            </a:fld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98081F2-6885-0EFB-F6FB-F19471DB69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1421" y="1060140"/>
            <a:ext cx="10217571" cy="365125"/>
          </a:xfrm>
        </p:spPr>
        <p:txBody>
          <a:bodyPr/>
          <a:lstStyle/>
          <a:p>
            <a:r>
              <a:rPr lang="en-US" altLang="ko-KR" b="1" spc="-1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Factors Affecting Fine Particle Pollution in Korea</a:t>
            </a:r>
            <a:endParaRPr lang="ko-KR" altLang="en-US" dirty="0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8E247E81-78CC-511C-6C1A-701A95103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135" y="0"/>
            <a:ext cx="9163050" cy="29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r" defTabSz="912813" latinLnBrk="1">
              <a:lnSpc>
                <a:spcPts val="1700"/>
              </a:lnSpc>
            </a:pPr>
            <a:r>
              <a:rPr lang="en-US" altLang="ko-KR" sz="14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CMAS Conference  17-10-2023</a:t>
            </a:r>
            <a:endParaRPr lang="ko-KR" altLang="en-US" sz="1400" b="1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8666C190-07EA-8F36-618D-05759BC0C735}"/>
              </a:ext>
            </a:extLst>
          </p:cNvPr>
          <p:cNvGrpSpPr/>
          <p:nvPr/>
        </p:nvGrpSpPr>
        <p:grpSpPr>
          <a:xfrm>
            <a:off x="911225" y="1526633"/>
            <a:ext cx="11199151" cy="400110"/>
            <a:chOff x="527946" y="1556792"/>
            <a:chExt cx="12680474" cy="40011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8C10C62-4A21-2146-A8FF-F8E61EAEA441}"/>
                </a:ext>
              </a:extLst>
            </p:cNvPr>
            <p:cNvSpPr txBox="1"/>
            <p:nvPr/>
          </p:nvSpPr>
          <p:spPr>
            <a:xfrm>
              <a:off x="695323" y="1556792"/>
              <a:ext cx="1251309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l" defTabSz="457200" rtl="0" eaLnBrk="0" fontAlgn="base" latinLnBrk="0" hangingPunct="0">
                <a:spcBef>
                  <a:spcPts val="0"/>
                </a:spcBef>
                <a:spcAft>
                  <a:spcPts val="200"/>
                </a:spcAft>
                <a:buClr>
                  <a:prstClr val="white">
                    <a:lumMod val="50000"/>
                  </a:prstClr>
                </a:buClr>
                <a:buSzPct val="80000"/>
                <a:tabLst/>
                <a:defRPr/>
              </a:pPr>
              <a:r>
                <a:rPr lang="en-US" altLang="ko-KR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Korea's air quality is affected by China, contributing 34% of fine particles in Korea (RSSR, 2017).</a:t>
              </a:r>
            </a:p>
          </p:txBody>
        </p:sp>
        <p:pic>
          <p:nvPicPr>
            <p:cNvPr id="24" name="그래픽 23">
              <a:extLst>
                <a:ext uri="{FF2B5EF4-FFF2-40B4-BE49-F238E27FC236}">
                  <a16:creationId xmlns:a16="http://schemas.microsoft.com/office/drawing/2014/main" id="{20EA9ECD-8CD9-3C4A-3FAA-0ABA651F3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7946" y="1681914"/>
              <a:ext cx="167379" cy="175338"/>
            </a:xfrm>
            <a:prstGeom prst="rect">
              <a:avLst/>
            </a:prstGeom>
          </p:spPr>
        </p:pic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321EA334-5F9E-6B0F-5367-C33CD3B591E8}"/>
              </a:ext>
            </a:extLst>
          </p:cNvPr>
          <p:cNvGrpSpPr/>
          <p:nvPr/>
        </p:nvGrpSpPr>
        <p:grpSpPr>
          <a:xfrm>
            <a:off x="925873" y="1940946"/>
            <a:ext cx="9427480" cy="400110"/>
            <a:chOff x="527946" y="1556792"/>
            <a:chExt cx="10617467" cy="40011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8540DCB-A73D-775B-1DFC-791AC92FAEB4}"/>
                </a:ext>
              </a:extLst>
            </p:cNvPr>
            <p:cNvSpPr txBox="1"/>
            <p:nvPr/>
          </p:nvSpPr>
          <p:spPr>
            <a:xfrm>
              <a:off x="695324" y="1556792"/>
              <a:ext cx="1045008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l" defTabSz="457200" rtl="0" eaLnBrk="0" fontAlgn="base" latinLnBrk="0" hangingPunct="0">
                <a:spcBef>
                  <a:spcPts val="0"/>
                </a:spcBef>
                <a:spcAft>
                  <a:spcPts val="200"/>
                </a:spcAft>
                <a:buClr>
                  <a:prstClr val="white">
                    <a:lumMod val="50000"/>
                  </a:prstClr>
                </a:buClr>
                <a:buSzPct val="80000"/>
                <a:tabLst/>
                <a:defRPr/>
              </a:pPr>
              <a:r>
                <a:rPr lang="en-US" altLang="ko-KR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growing elderly population increases the health impact of air pollutants.</a:t>
              </a:r>
            </a:p>
          </p:txBody>
        </p:sp>
        <p:pic>
          <p:nvPicPr>
            <p:cNvPr id="28" name="그래픽 27">
              <a:extLst>
                <a:ext uri="{FF2B5EF4-FFF2-40B4-BE49-F238E27FC236}">
                  <a16:creationId xmlns:a16="http://schemas.microsoft.com/office/drawing/2014/main" id="{A3A6B9A6-D5F8-E08D-D0D1-328C6BD03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7946" y="1681914"/>
              <a:ext cx="167378" cy="175338"/>
            </a:xfrm>
            <a:prstGeom prst="rect">
              <a:avLst/>
            </a:prstGeom>
          </p:spPr>
        </p:pic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4FFF336D-8474-792F-EE92-A2A53BFF054A}"/>
              </a:ext>
            </a:extLst>
          </p:cNvPr>
          <p:cNvGrpSpPr/>
          <p:nvPr/>
        </p:nvGrpSpPr>
        <p:grpSpPr>
          <a:xfrm>
            <a:off x="81071" y="5408653"/>
            <a:ext cx="11881434" cy="1367199"/>
            <a:chOff x="722797" y="3884980"/>
            <a:chExt cx="4583152" cy="1932088"/>
          </a:xfrm>
        </p:grpSpPr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0C3FC181-F34D-28CC-8AEA-4E28313726E7}"/>
                </a:ext>
              </a:extLst>
            </p:cNvPr>
            <p:cNvSpPr/>
            <p:nvPr/>
          </p:nvSpPr>
          <p:spPr>
            <a:xfrm>
              <a:off x="722797" y="3884980"/>
              <a:ext cx="4583152" cy="1932088"/>
            </a:xfrm>
            <a:prstGeom prst="rect">
              <a:avLst/>
            </a:prstGeom>
            <a:noFill/>
            <a:ln>
              <a:solidFill>
                <a:srgbClr val="036B3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F12A44B-2EBD-AAD8-9B69-DCDA9C7B1025}"/>
                </a:ext>
              </a:extLst>
            </p:cNvPr>
            <p:cNvSpPr txBox="1"/>
            <p:nvPr/>
          </p:nvSpPr>
          <p:spPr>
            <a:xfrm>
              <a:off x="751872" y="4002614"/>
              <a:ext cx="4532449" cy="17832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altLang="ko-KR" sz="2000" b="1" dirty="0">
                  <a:solidFill>
                    <a:prstClr val="black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Research Objective</a:t>
              </a:r>
            </a:p>
            <a:p>
              <a:pPr marL="182563" indent="-182563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en-US" altLang="ko-KR" sz="1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Examining Korea’s future air quality changes in response to Northeast Asian countries’ air policies.</a:t>
              </a:r>
            </a:p>
            <a:p>
              <a:pPr marL="182563" indent="-182563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en-US" altLang="ko-KR" sz="1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Exploring how aging influences health impacts related to air quality.</a:t>
              </a:r>
              <a:endParaRPr lang="ko-KR" alt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637AE254-EA1D-38AC-31CA-EF58951955BD}"/>
              </a:ext>
            </a:extLst>
          </p:cNvPr>
          <p:cNvGrpSpPr/>
          <p:nvPr/>
        </p:nvGrpSpPr>
        <p:grpSpPr>
          <a:xfrm>
            <a:off x="44616" y="2440861"/>
            <a:ext cx="12165085" cy="2908542"/>
            <a:chOff x="-496246" y="3246668"/>
            <a:chExt cx="12165085" cy="2908542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CDD2BC5D-CD1C-D1DB-27A7-8672A6453BB2}"/>
                </a:ext>
              </a:extLst>
            </p:cNvPr>
            <p:cNvGrpSpPr/>
            <p:nvPr/>
          </p:nvGrpSpPr>
          <p:grpSpPr>
            <a:xfrm>
              <a:off x="-496246" y="3246668"/>
              <a:ext cx="2837373" cy="2862363"/>
              <a:chOff x="15919206" y="5693803"/>
              <a:chExt cx="4268780" cy="4191935"/>
            </a:xfrm>
          </p:grpSpPr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DC1A6012-DCD5-ED78-6D1A-7918CCA45917}"/>
                  </a:ext>
                </a:extLst>
              </p:cNvPr>
              <p:cNvSpPr/>
              <p:nvPr/>
            </p:nvSpPr>
            <p:spPr>
              <a:xfrm>
                <a:off x="15919206" y="8894112"/>
                <a:ext cx="4268780" cy="99162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altLang="ko-KR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Composition of Fine Particles</a:t>
                </a:r>
              </a:p>
              <a:p>
                <a:pPr algn="ctr"/>
                <a:r>
                  <a:rPr lang="en-US" altLang="ko-KR" sz="1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NASA KORUS-AQ (RSSR, 2017)</a:t>
                </a:r>
                <a:endParaRPr lang="ko-KR" altLang="en-US" sz="1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id="{08CDA179-133E-9449-DCDE-03A86A811B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144171" y="5693803"/>
                <a:ext cx="3689188" cy="3304210"/>
              </a:xfrm>
              <a:prstGeom prst="rect">
                <a:avLst/>
              </a:prstGeom>
            </p:spPr>
          </p:pic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5702369E-44D0-A489-AF31-F2E1F4EAD5FE}"/>
                </a:ext>
              </a:extLst>
            </p:cNvPr>
            <p:cNvGrpSpPr/>
            <p:nvPr/>
          </p:nvGrpSpPr>
          <p:grpSpPr>
            <a:xfrm>
              <a:off x="5418786" y="3264917"/>
              <a:ext cx="2995017" cy="2831490"/>
              <a:chOff x="827584" y="1587693"/>
              <a:chExt cx="3274029" cy="2973434"/>
            </a:xfrm>
          </p:grpSpPr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id="{40279CB9-E2A9-06FE-A1F8-A84A4895A4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7584" y="1587693"/>
                <a:ext cx="3274029" cy="2973434"/>
              </a:xfrm>
              <a:prstGeom prst="rect">
                <a:avLst/>
              </a:prstGeom>
            </p:spPr>
          </p:pic>
          <p:sp>
            <p:nvSpPr>
              <p:cNvPr id="11" name="TextBox 17">
                <a:extLst>
                  <a:ext uri="{FF2B5EF4-FFF2-40B4-BE49-F238E27FC236}">
                    <a16:creationId xmlns:a16="http://schemas.microsoft.com/office/drawing/2014/main" id="{CEF02B68-E003-044D-064D-1359A4B5B326}"/>
                  </a:ext>
                </a:extLst>
              </p:cNvPr>
              <p:cNvSpPr txBox="1"/>
              <p:nvPr/>
            </p:nvSpPr>
            <p:spPr>
              <a:xfrm>
                <a:off x="1337870" y="3568108"/>
                <a:ext cx="2346967" cy="614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Emissions Change</a:t>
                </a:r>
              </a:p>
              <a:p>
                <a:pPr algn="ctr"/>
                <a:r>
                  <a:rPr lang="en-US" altLang="ko-KR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(Seoul Metro, Korea)</a:t>
                </a:r>
                <a:endParaRPr lang="ko-KR" altLang="en-US" sz="16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6F8B1057-5667-45D4-E14D-8E49BED1D99E}"/>
                </a:ext>
              </a:extLst>
            </p:cNvPr>
            <p:cNvGrpSpPr/>
            <p:nvPr/>
          </p:nvGrpSpPr>
          <p:grpSpPr>
            <a:xfrm>
              <a:off x="2303800" y="3294898"/>
              <a:ext cx="2965153" cy="2832270"/>
              <a:chOff x="5734490" y="747423"/>
              <a:chExt cx="3162835" cy="2880000"/>
            </a:xfrm>
          </p:grpSpPr>
          <p:pic>
            <p:nvPicPr>
              <p:cNvPr id="13" name="그림 12">
                <a:extLst>
                  <a:ext uri="{FF2B5EF4-FFF2-40B4-BE49-F238E27FC236}">
                    <a16:creationId xmlns:a16="http://schemas.microsoft.com/office/drawing/2014/main" id="{04226417-869A-A134-CFF5-88B6FDE562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34490" y="747423"/>
                <a:ext cx="3162835" cy="2880000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FCC748-62F0-4E72-2AE1-0A14FC3608D0}"/>
                  </a:ext>
                </a:extLst>
              </p:cNvPr>
              <p:cNvSpPr txBox="1"/>
              <p:nvPr/>
            </p:nvSpPr>
            <p:spPr>
              <a:xfrm>
                <a:off x="7857954" y="2992603"/>
                <a:ext cx="77777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ko-KR" sz="8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Bo</a:t>
                </a:r>
                <a:r>
                  <a:rPr lang="ko-KR" altLang="en-US" sz="8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ko-KR" sz="8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et</a:t>
                </a:r>
                <a:r>
                  <a:rPr lang="ko-KR" altLang="en-US" sz="8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ko-KR" sz="8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al.,</a:t>
                </a:r>
                <a:r>
                  <a:rPr lang="ko-KR" altLang="en-US" sz="8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ko-KR" sz="8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2016</a:t>
                </a:r>
                <a:endParaRPr lang="ko-KR" altLang="en-US" sz="8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TextBox 37">
                <a:extLst>
                  <a:ext uri="{FF2B5EF4-FFF2-40B4-BE49-F238E27FC236}">
                    <a16:creationId xmlns:a16="http://schemas.microsoft.com/office/drawing/2014/main" id="{6A530269-13A3-B380-AA68-75B6F56DB25B}"/>
                  </a:ext>
                </a:extLst>
              </p:cNvPr>
              <p:cNvSpPr txBox="1"/>
              <p:nvPr/>
            </p:nvSpPr>
            <p:spPr>
              <a:xfrm>
                <a:off x="6012020" y="2634592"/>
                <a:ext cx="2435745" cy="594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Emissions Change</a:t>
                </a:r>
              </a:p>
              <a:p>
                <a:pPr algn="ctr"/>
                <a:r>
                  <a:rPr lang="en-US" altLang="ko-KR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(China)</a:t>
                </a:r>
                <a:endParaRPr lang="ko-KR" altLang="en-US" sz="16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B3819671-4D19-5503-A7C0-5A28AAFE950F}"/>
                </a:ext>
              </a:extLst>
            </p:cNvPr>
            <p:cNvGrpSpPr/>
            <p:nvPr/>
          </p:nvGrpSpPr>
          <p:grpSpPr>
            <a:xfrm>
              <a:off x="8545705" y="3266856"/>
              <a:ext cx="3123134" cy="2888354"/>
              <a:chOff x="8748513" y="3939999"/>
              <a:chExt cx="3321928" cy="2975783"/>
            </a:xfrm>
          </p:grpSpPr>
          <p:grpSp>
            <p:nvGrpSpPr>
              <p:cNvPr id="31" name="그룹 30">
                <a:extLst>
                  <a:ext uri="{FF2B5EF4-FFF2-40B4-BE49-F238E27FC236}">
                    <a16:creationId xmlns:a16="http://schemas.microsoft.com/office/drawing/2014/main" id="{166428AF-E1A5-DBBA-D325-8C9EA95C84A3}"/>
                  </a:ext>
                </a:extLst>
              </p:cNvPr>
              <p:cNvGrpSpPr/>
              <p:nvPr/>
            </p:nvGrpSpPr>
            <p:grpSpPr>
              <a:xfrm>
                <a:off x="8748513" y="3939999"/>
                <a:ext cx="3321928" cy="2975783"/>
                <a:chOff x="8913613" y="3939999"/>
                <a:chExt cx="3321928" cy="2975783"/>
              </a:xfrm>
            </p:grpSpPr>
            <p:grpSp>
              <p:nvGrpSpPr>
                <p:cNvPr id="16" name="그룹 15">
                  <a:extLst>
                    <a:ext uri="{FF2B5EF4-FFF2-40B4-BE49-F238E27FC236}">
                      <a16:creationId xmlns:a16="http://schemas.microsoft.com/office/drawing/2014/main" id="{44058DA4-5BFC-2545-5AB4-2D8FFE540050}"/>
                    </a:ext>
                  </a:extLst>
                </p:cNvPr>
                <p:cNvGrpSpPr/>
                <p:nvPr/>
              </p:nvGrpSpPr>
              <p:grpSpPr>
                <a:xfrm>
                  <a:off x="8913613" y="3939999"/>
                  <a:ext cx="3294682" cy="2918001"/>
                  <a:chOff x="20846629" y="9106571"/>
                  <a:chExt cx="3198130" cy="2997303"/>
                </a:xfrm>
              </p:grpSpPr>
              <p:pic>
                <p:nvPicPr>
                  <p:cNvPr id="17" name="그림 16">
                    <a:extLst>
                      <a:ext uri="{FF2B5EF4-FFF2-40B4-BE49-F238E27FC236}">
                        <a16:creationId xmlns:a16="http://schemas.microsoft.com/office/drawing/2014/main" id="{BF6D5952-3C84-79D7-511A-58CC3C58F1B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0846629" y="9106571"/>
                    <a:ext cx="3198130" cy="2997303"/>
                  </a:xfrm>
                  <a:prstGeom prst="rect">
                    <a:avLst/>
                  </a:prstGeom>
                </p:spPr>
              </p:pic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95BB14D6-0C49-4C43-9D9B-BA0A1EDBA085}"/>
                      </a:ext>
                    </a:extLst>
                  </p:cNvPr>
                  <p:cNvSpPr txBox="1"/>
                  <p:nvPr/>
                </p:nvSpPr>
                <p:spPr>
                  <a:xfrm>
                    <a:off x="22255565" y="10530702"/>
                    <a:ext cx="1713091" cy="6188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altLang="ko-KR" sz="1600" b="1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Aging and Health Impact</a:t>
                    </a:r>
                    <a:endParaRPr lang="ko-KR" altLang="en-US" sz="1600" b="1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cxnSp>
                <p:nvCxnSpPr>
                  <p:cNvPr id="19" name="직선 화살표 연결선 18">
                    <a:extLst>
                      <a:ext uri="{FF2B5EF4-FFF2-40B4-BE49-F238E27FC236}">
                        <a16:creationId xmlns:a16="http://schemas.microsoft.com/office/drawing/2014/main" id="{EE02E168-2CD1-AD58-9246-189563491C4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116777" y="9711988"/>
                    <a:ext cx="452757" cy="309107"/>
                  </a:xfrm>
                  <a:prstGeom prst="straightConnector1">
                    <a:avLst/>
                  </a:prstGeom>
                  <a:ln w="38100">
                    <a:solidFill>
                      <a:schemeClr val="bg1">
                        <a:lumMod val="50000"/>
                      </a:schemeClr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BA42D6D-C59D-034C-5982-81765106AAB4}"/>
                      </a:ext>
                    </a:extLst>
                  </p:cNvPr>
                  <p:cNvSpPr txBox="1"/>
                  <p:nvPr/>
                </p:nvSpPr>
                <p:spPr>
                  <a:xfrm rot="1862756">
                    <a:off x="22193662" y="9629660"/>
                    <a:ext cx="636218" cy="31017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ts val="1700"/>
                      </a:lnSpc>
                    </a:pPr>
                    <a:r>
                      <a:rPr lang="en-US" altLang="ko-KR" sz="11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나눔고딕" pitchFamily="50" charset="-127"/>
                        <a:cs typeface="Calibri" panose="020F0502020204030204" pitchFamily="34" charset="0"/>
                      </a:rPr>
                      <a:t>Aging</a:t>
                    </a:r>
                    <a:endParaRPr lang="ko-KR" altLang="en-US" sz="1100" b="1" dirty="0">
                      <a:solidFill>
                        <a:schemeClr val="bg1">
                          <a:lumMod val="50000"/>
                        </a:schemeClr>
                      </a:solidFill>
                      <a:latin typeface="Calibri" panose="020F0502020204030204" pitchFamily="34" charset="0"/>
                      <a:ea typeface="나눔고딕" pitchFamily="50" charset="-127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30" name="직사각형 29">
                  <a:extLst>
                    <a:ext uri="{FF2B5EF4-FFF2-40B4-BE49-F238E27FC236}">
                      <a16:creationId xmlns:a16="http://schemas.microsoft.com/office/drawing/2014/main" id="{30A26CFC-EEAC-6CFD-F58B-055BA706A44D}"/>
                    </a:ext>
                  </a:extLst>
                </p:cNvPr>
                <p:cNvSpPr/>
                <p:nvPr/>
              </p:nvSpPr>
              <p:spPr>
                <a:xfrm>
                  <a:off x="10893507" y="6700338"/>
                  <a:ext cx="1342034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altLang="ko-KR" sz="800" i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HEI, 2015; World Bank 2017</a:t>
                  </a:r>
                  <a:endParaRPr lang="ko-KR" altLang="en-US" sz="800" i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4" name="타원 33">
                <a:extLst>
                  <a:ext uri="{FF2B5EF4-FFF2-40B4-BE49-F238E27FC236}">
                    <a16:creationId xmlns:a16="http://schemas.microsoft.com/office/drawing/2014/main" id="{B2AB9EBA-F5B9-659E-7FB1-E960DB328B34}"/>
                  </a:ext>
                </a:extLst>
              </p:cNvPr>
              <p:cNvSpPr/>
              <p:nvPr/>
            </p:nvSpPr>
            <p:spPr>
              <a:xfrm>
                <a:off x="9918700" y="5372100"/>
                <a:ext cx="303230" cy="30092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35" name="직선 화살표 연결선 34">
                <a:extLst>
                  <a:ext uri="{FF2B5EF4-FFF2-40B4-BE49-F238E27FC236}">
                    <a16:creationId xmlns:a16="http://schemas.microsoft.com/office/drawing/2014/main" id="{DB7CF91B-2FEC-1877-C599-47E631013A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29507" y="5163853"/>
                <a:ext cx="466426" cy="30092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BB051516-6BEC-E611-C442-355561217AC7}"/>
              </a:ext>
            </a:extLst>
          </p:cNvPr>
          <p:cNvSpPr/>
          <p:nvPr/>
        </p:nvSpPr>
        <p:spPr>
          <a:xfrm>
            <a:off x="386501" y="3228708"/>
            <a:ext cx="236891" cy="7763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3866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8F847F-8E14-E4CB-415C-2D4DDAC0E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432000"/>
            <a:ext cx="10515600" cy="365125"/>
          </a:xfrm>
        </p:spPr>
        <p:txBody>
          <a:bodyPr/>
          <a:lstStyle/>
          <a:p>
            <a:r>
              <a:rPr lang="en-US" altLang="ko-KR" sz="2800" dirty="0">
                <a:solidFill>
                  <a:schemeClr val="tx1"/>
                </a:solidFill>
              </a:rPr>
              <a:t>2. Methodology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59056DA1-5907-841C-A692-5D272611AD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A50322-F168-464A-9AFD-5AA41C494FC6}" type="slidenum">
              <a:rPr lang="ko-KR" altLang="en-US" smtClean="0"/>
              <a:pPr>
                <a:defRPr/>
              </a:pPr>
              <a:t>4</a:t>
            </a:fld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CC39E09-3C02-7E42-0A4C-0E0D31E8FF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Research Framework</a:t>
            </a:r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82D59975-9A81-B051-2BC4-831C6F5DD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135" y="0"/>
            <a:ext cx="9163050" cy="29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r" defTabSz="912813" latinLnBrk="1">
              <a:lnSpc>
                <a:spcPts val="1700"/>
              </a:lnSpc>
            </a:pPr>
            <a:r>
              <a:rPr lang="en-US" altLang="ko-KR" sz="14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CMAS Conference  17-10-2023</a:t>
            </a:r>
            <a:endParaRPr lang="ko-KR" altLang="en-US" sz="1400" b="1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E86A393C-2332-2978-7013-69A3A5C0D12F}"/>
              </a:ext>
            </a:extLst>
          </p:cNvPr>
          <p:cNvGrpSpPr/>
          <p:nvPr/>
        </p:nvGrpSpPr>
        <p:grpSpPr>
          <a:xfrm>
            <a:off x="6344987" y="770031"/>
            <a:ext cx="5654398" cy="3917511"/>
            <a:chOff x="439815" y="2445300"/>
            <a:chExt cx="5654398" cy="3917511"/>
          </a:xfrm>
        </p:grpSpPr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id="{8D3FFBAF-8DEB-1F64-78C3-2C1570F78E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6" t="5623" r="15967" b="9960"/>
            <a:stretch/>
          </p:blipFill>
          <p:spPr>
            <a:xfrm>
              <a:off x="439815" y="2461833"/>
              <a:ext cx="5654398" cy="390097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32C86FC-61EF-A959-5C13-962FE812BACC}"/>
                </a:ext>
              </a:extLst>
            </p:cNvPr>
            <p:cNvSpPr txBox="1"/>
            <p:nvPr/>
          </p:nvSpPr>
          <p:spPr>
            <a:xfrm>
              <a:off x="4391053" y="4648806"/>
              <a:ext cx="1703160" cy="99603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3366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en-US" altLang="ko-KR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GUIDE-Korea</a:t>
              </a:r>
            </a:p>
            <a:p>
              <a:pPr algn="ctr"/>
              <a:r>
                <a:rPr lang="en-US" altLang="ko-KR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+ CREATE</a:t>
              </a:r>
            </a:p>
            <a:p>
              <a:pPr algn="ctr"/>
              <a:r>
                <a:rPr lang="en-US" altLang="ko-KR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(South Korea)</a:t>
              </a:r>
              <a:endParaRPr lang="ko-KR" altLang="en-US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D11B5FE-29C8-634A-C0AC-DCAAF30E5364}"/>
                </a:ext>
              </a:extLst>
            </p:cNvPr>
            <p:cNvSpPr txBox="1"/>
            <p:nvPr/>
          </p:nvSpPr>
          <p:spPr>
            <a:xfrm>
              <a:off x="2220713" y="4085637"/>
              <a:ext cx="1703160" cy="99603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3366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en-US" altLang="ko-KR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GAINS-Global</a:t>
              </a:r>
            </a:p>
            <a:p>
              <a:pPr algn="ctr"/>
              <a:r>
                <a:rPr lang="en-US" altLang="ko-KR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+ ECLIPSE_v6b</a:t>
              </a:r>
            </a:p>
            <a:p>
              <a:pPr algn="ctr"/>
              <a:r>
                <a:rPr lang="en-US" altLang="ko-KR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(China)</a:t>
              </a:r>
              <a:endParaRPr lang="ko-KR" altLang="en-US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0E4FB0B-7CAA-BD41-7538-AB668222281D}"/>
                </a:ext>
              </a:extLst>
            </p:cNvPr>
            <p:cNvSpPr txBox="1"/>
            <p:nvPr/>
          </p:nvSpPr>
          <p:spPr>
            <a:xfrm>
              <a:off x="442182" y="2445300"/>
              <a:ext cx="48641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1600" b="1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Integrate Assessment Models(IAMs)</a:t>
              </a:r>
              <a:endParaRPr lang="ko-KR" altLang="en-US" sz="1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28" name="표 86">
            <a:extLst>
              <a:ext uri="{FF2B5EF4-FFF2-40B4-BE49-F238E27FC236}">
                <a16:creationId xmlns:a16="http://schemas.microsoft.com/office/drawing/2014/main" id="{0BC8721E-F057-C3E2-E0E7-C1DDEFFB79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027541"/>
              </p:ext>
            </p:extLst>
          </p:nvPr>
        </p:nvGraphicFramePr>
        <p:xfrm>
          <a:off x="252000" y="1554543"/>
          <a:ext cx="5956299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433">
                  <a:extLst>
                    <a:ext uri="{9D8B030D-6E8A-4147-A177-3AD203B41FA5}">
                      <a16:colId xmlns:a16="http://schemas.microsoft.com/office/drawing/2014/main" val="4168738911"/>
                    </a:ext>
                  </a:extLst>
                </a:gridCol>
                <a:gridCol w="1985433">
                  <a:extLst>
                    <a:ext uri="{9D8B030D-6E8A-4147-A177-3AD203B41FA5}">
                      <a16:colId xmlns:a16="http://schemas.microsoft.com/office/drawing/2014/main" val="3201931669"/>
                    </a:ext>
                  </a:extLst>
                </a:gridCol>
                <a:gridCol w="1985433">
                  <a:extLst>
                    <a:ext uri="{9D8B030D-6E8A-4147-A177-3AD203B41FA5}">
                      <a16:colId xmlns:a16="http://schemas.microsoft.com/office/drawing/2014/main" val="407251454"/>
                    </a:ext>
                  </a:extLst>
                </a:gridCol>
              </a:tblGrid>
              <a:tr h="345809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Korea</a:t>
                      </a:r>
                      <a:endParaRPr lang="ko-KR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China</a:t>
                      </a:r>
                      <a:endParaRPr lang="ko-KR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1784497"/>
                  </a:ext>
                </a:extLst>
              </a:tr>
              <a:tr h="345809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b="1" spc="-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Periods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l" defTabSz="685800" rtl="0" eaLnBrk="1" fontAlgn="auto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kern="1200" spc="-100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ea typeface="KoPub돋움체 Bold" panose="02020603020101020101" pitchFamily="18" charset="-127"/>
                          <a:cs typeface="Calibri" panose="020F0502020204030204" pitchFamily="34" charset="0"/>
                        </a:rPr>
                        <a:t>2015 ~ 2050</a:t>
                      </a:r>
                      <a:endParaRPr lang="ko-KR" altLang="en-US" sz="2000" kern="1200" spc="-100" dirty="0">
                        <a:solidFill>
                          <a:prstClr val="black"/>
                        </a:solidFill>
                        <a:latin typeface="Calibri" panose="020F0502020204030204" pitchFamily="34" charset="0"/>
                        <a:ea typeface="KoPub돋움체 Bold" panose="02020603020101020101" pitchFamily="18" charset="-127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 defTabSz="685800" rtl="0" eaLnBrk="1" fontAlgn="auto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kern="1200" spc="-100" baseline="30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KoPub돋움체 Bold" panose="02020603020101020101" pitchFamily="18" charset="-127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204937"/>
                  </a:ext>
                </a:extLst>
              </a:tr>
              <a:tr h="345809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b="1" spc="-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IAMs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fontAlgn="auto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kern="1200" spc="-100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ea typeface="KoPub돋움체 Bold" panose="02020603020101020101" pitchFamily="18" charset="-127"/>
                          <a:cs typeface="Calibri" panose="020F0502020204030204" pitchFamily="34" charset="0"/>
                        </a:rPr>
                        <a:t>GUIDE-Korea</a:t>
                      </a:r>
                      <a:r>
                        <a:rPr lang="en-US" altLang="ko-KR" sz="2000" kern="1200" spc="-100" baseline="30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KoPub돋움체 Bold" panose="02020603020101020101" pitchFamily="18" charset="-127"/>
                          <a:cs typeface="Calibri" panose="020F0502020204030204" pitchFamily="34" charset="0"/>
                        </a:rPr>
                        <a:t>1</a:t>
                      </a:r>
                      <a:endParaRPr lang="ko-KR" altLang="en-US" sz="2000" kern="1200" spc="-100" baseline="30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KoPub돋움체 Bold" panose="02020603020101020101" pitchFamily="18" charset="-127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fontAlgn="auto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kern="1200" spc="-100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ea typeface="KoPub돋움체 Bold" panose="02020603020101020101" pitchFamily="18" charset="-127"/>
                          <a:cs typeface="Calibri" panose="020F0502020204030204" pitchFamily="34" charset="0"/>
                        </a:rPr>
                        <a:t>GAINS-Global</a:t>
                      </a:r>
                      <a:r>
                        <a:rPr lang="en-US" altLang="ko-KR" sz="2000" kern="1200" spc="-100" baseline="30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KoPub돋움체 Bold" panose="02020603020101020101" pitchFamily="18" charset="-127"/>
                          <a:cs typeface="Calibri" panose="020F0502020204030204" pitchFamily="34" charset="0"/>
                        </a:rPr>
                        <a:t>2</a:t>
                      </a:r>
                      <a:endParaRPr lang="ko-KR" altLang="en-US" sz="2000" kern="1200" spc="-100" baseline="30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KoPub돋움체 Bold" panose="02020603020101020101" pitchFamily="18" charset="-127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444265"/>
                  </a:ext>
                </a:extLst>
              </a:tr>
              <a:tr h="346967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b="1" spc="-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Emission inventory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fontAlgn="auto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kern="1200" spc="-100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ea typeface="KoPub돋움체 Bold" panose="02020603020101020101" pitchFamily="18" charset="-127"/>
                          <a:cs typeface="Calibri" panose="020F0502020204030204" pitchFamily="34" charset="0"/>
                        </a:rPr>
                        <a:t>CREATE</a:t>
                      </a:r>
                      <a:r>
                        <a:rPr lang="en-US" altLang="ko-KR" sz="2000" kern="1200" spc="-100" baseline="30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KoPub돋움체 Bold" panose="02020603020101020101" pitchFamily="18" charset="-127"/>
                          <a:cs typeface="Calibri" panose="020F0502020204030204" pitchFamily="34" charset="0"/>
                        </a:rPr>
                        <a:t>3</a:t>
                      </a:r>
                      <a:endParaRPr lang="ko-KR" altLang="en-US" sz="2000" kern="1200" spc="-1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KoPub돋움체 Bold" panose="02020603020101020101" pitchFamily="18" charset="-127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fontAlgn="auto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kern="1200" spc="-100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ea typeface="KoPub돋움체 Bold" panose="02020603020101020101" pitchFamily="18" charset="-127"/>
                          <a:cs typeface="Calibri" panose="020F0502020204030204" pitchFamily="34" charset="0"/>
                        </a:rPr>
                        <a:t>ECLIPSE_v6b</a:t>
                      </a:r>
                      <a:r>
                        <a:rPr lang="en-US" altLang="ko-KR" sz="2000" kern="1200" spc="-100" baseline="30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KoPub돋움체 Bold" panose="02020603020101020101" pitchFamily="18" charset="-127"/>
                          <a:cs typeface="Calibri" panose="020F0502020204030204" pitchFamily="34" charset="0"/>
                        </a:rPr>
                        <a:t>4</a:t>
                      </a:r>
                      <a:endParaRPr lang="ko-KR" altLang="en-US" sz="2000" kern="1200" spc="-100" baseline="30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KoPub돋움체 Bold" panose="02020603020101020101" pitchFamily="18" charset="-127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315089"/>
                  </a:ext>
                </a:extLst>
              </a:tr>
              <a:tr h="611815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b="1" spc="-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 Quality modeling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 defTabSz="6858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altLang="ko-KR" sz="2000" spc="-100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ea typeface="KoPub돋움체 Bold" panose="02020603020101020101" pitchFamily="18" charset="-127"/>
                          <a:cs typeface="Calibri" panose="020F0502020204030204" pitchFamily="34" charset="0"/>
                        </a:rPr>
                        <a:t>WRF-SMOKE-CMAQ</a:t>
                      </a:r>
                      <a:r>
                        <a:rPr lang="en-US" altLang="ko-KR" sz="2000" spc="-100" baseline="30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KoPub돋움체 Bold" panose="02020603020101020101" pitchFamily="18" charset="-127"/>
                          <a:cs typeface="Calibri" panose="020F0502020204030204" pitchFamily="34" charset="0"/>
                        </a:rPr>
                        <a:t>5</a:t>
                      </a:r>
                    </a:p>
                    <a:p>
                      <a:pPr marL="285750" indent="-285750" defTabSz="6858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altLang="ko-KR" sz="2000" spc="-100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ea typeface="KoPub돋움체 Bold" panose="02020603020101020101" pitchFamily="18" charset="-127"/>
                          <a:cs typeface="Calibri" panose="020F0502020204030204" pitchFamily="34" charset="0"/>
                        </a:rPr>
                        <a:t>RSM</a:t>
                      </a:r>
                      <a:r>
                        <a:rPr lang="en-US" altLang="ko-KR" sz="2000" spc="-100" baseline="30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KoPub돋움체 Bold" panose="02020603020101020101" pitchFamily="18" charset="-127"/>
                          <a:cs typeface="Calibri" panose="020F0502020204030204" pitchFamily="34" charset="0"/>
                        </a:rPr>
                        <a:t>6</a:t>
                      </a:r>
                      <a:endParaRPr lang="ko-KR" altLang="en-US" sz="2000" spc="-100" baseline="30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592484"/>
                  </a:ext>
                </a:extLst>
              </a:tr>
              <a:tr h="611815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b="1" spc="-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Health Impact Analysis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spc="-100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ea typeface="KoPub돋움체 Bold" panose="02020603020101020101" pitchFamily="18" charset="-127"/>
                          <a:cs typeface="Calibri" panose="020F0502020204030204" pitchFamily="34" charset="0"/>
                        </a:rPr>
                        <a:t>BenMAP</a:t>
                      </a:r>
                      <a:r>
                        <a:rPr lang="en-US" altLang="ko-KR" sz="2000" spc="-100" baseline="30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en-US" altLang="ko-KR" sz="2000" spc="-100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ea typeface="KoPub돋움체 Bold" panose="02020603020101020101" pitchFamily="18" charset="-127"/>
                          <a:cs typeface="Calibri" panose="020F0502020204030204" pitchFamily="34" charset="0"/>
                        </a:rPr>
                        <a:t> health impact function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068570"/>
                  </a:ext>
                </a:extLst>
              </a:tr>
            </a:tbl>
          </a:graphicData>
        </a:graphic>
      </p:graphicFrame>
      <p:grpSp>
        <p:nvGrpSpPr>
          <p:cNvPr id="29" name="그룹 28">
            <a:extLst>
              <a:ext uri="{FF2B5EF4-FFF2-40B4-BE49-F238E27FC236}">
                <a16:creationId xmlns:a16="http://schemas.microsoft.com/office/drawing/2014/main" id="{75CBD919-C925-28C1-7543-326B39DA9905}"/>
              </a:ext>
            </a:extLst>
          </p:cNvPr>
          <p:cNvGrpSpPr/>
          <p:nvPr/>
        </p:nvGrpSpPr>
        <p:grpSpPr>
          <a:xfrm>
            <a:off x="9016810" y="5095896"/>
            <a:ext cx="2676539" cy="1656393"/>
            <a:chOff x="868721" y="3806794"/>
            <a:chExt cx="3468036" cy="2791559"/>
          </a:xfrm>
        </p:grpSpPr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2C056CA0-F4EB-6CBD-80BE-86D26CBC5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8721" y="3806794"/>
              <a:ext cx="3457597" cy="2617253"/>
            </a:xfrm>
            <a:prstGeom prst="rect">
              <a:avLst/>
            </a:prstGeom>
          </p:spPr>
        </p:pic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B79A07AB-2497-86CB-3DF9-0B45CDF9C7F9}"/>
                </a:ext>
              </a:extLst>
            </p:cNvPr>
            <p:cNvSpPr/>
            <p:nvPr/>
          </p:nvSpPr>
          <p:spPr>
            <a:xfrm>
              <a:off x="1705247" y="6273474"/>
              <a:ext cx="2631510" cy="3248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900" i="1" dirty="0">
                  <a:latin typeface="Tahoma" pitchFamily="34" charset="0"/>
                  <a:cs typeface="Tahoma" pitchFamily="34" charset="0"/>
                </a:rPr>
                <a:t>Source:</a:t>
              </a:r>
              <a:r>
                <a:rPr lang="ko-KR" altLang="en-US" sz="900" i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ko-KR" sz="900" i="1" dirty="0">
                  <a:latin typeface="Tahoma" pitchFamily="34" charset="0"/>
                  <a:cs typeface="Tahoma" pitchFamily="34" charset="0"/>
                </a:rPr>
                <a:t>Woo</a:t>
              </a:r>
              <a:r>
                <a:rPr lang="ko-KR" altLang="en-US" sz="900" i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ko-KR" sz="900" i="1" dirty="0">
                  <a:latin typeface="Tahoma" pitchFamily="34" charset="0"/>
                  <a:cs typeface="Tahoma" pitchFamily="34" charset="0"/>
                </a:rPr>
                <a:t>et</a:t>
              </a:r>
              <a:r>
                <a:rPr lang="ko-KR" altLang="en-US" sz="900" i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ko-KR" sz="900" i="1" dirty="0">
                  <a:latin typeface="Tahoma" pitchFamily="34" charset="0"/>
                  <a:cs typeface="Tahoma" pitchFamily="34" charset="0"/>
                </a:rPr>
                <a:t>al.,</a:t>
              </a:r>
              <a:r>
                <a:rPr lang="ko-KR" altLang="en-US" sz="900" i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ko-KR" sz="900" i="1" dirty="0">
                  <a:latin typeface="Tahoma" pitchFamily="34" charset="0"/>
                  <a:cs typeface="Tahoma" pitchFamily="34" charset="0"/>
                </a:rPr>
                <a:t>KEITI, 2020</a:t>
              </a:r>
              <a:endParaRPr lang="ko-KR" altLang="en-US" sz="900" i="1" dirty="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55439D8E-43EE-112F-877B-87B4B4249FB3}"/>
              </a:ext>
            </a:extLst>
          </p:cNvPr>
          <p:cNvGrpSpPr/>
          <p:nvPr/>
        </p:nvGrpSpPr>
        <p:grpSpPr>
          <a:xfrm>
            <a:off x="6344987" y="5052864"/>
            <a:ext cx="2609501" cy="1552967"/>
            <a:chOff x="4113297" y="3107008"/>
            <a:chExt cx="4978354" cy="3524046"/>
          </a:xfrm>
        </p:grpSpPr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9F44319C-551D-A9E8-8671-3110DC6D22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b="11162"/>
            <a:stretch/>
          </p:blipFill>
          <p:spPr bwMode="auto">
            <a:xfrm>
              <a:off x="4178726" y="3107008"/>
              <a:ext cx="4912925" cy="2890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6B8959BB-213A-CFDC-59DC-41A9A5F763B8}"/>
                </a:ext>
              </a:extLst>
            </p:cNvPr>
            <p:cNvSpPr/>
            <p:nvPr/>
          </p:nvSpPr>
          <p:spPr>
            <a:xfrm>
              <a:off x="4113297" y="6018134"/>
              <a:ext cx="4921716" cy="6129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900" i="1" dirty="0">
                  <a:latin typeface="Tahoma" pitchFamily="34" charset="0"/>
                  <a:cs typeface="Tahoma" pitchFamily="34" charset="0"/>
                </a:rPr>
                <a:t>Source:</a:t>
              </a:r>
              <a:r>
                <a:rPr lang="ko-KR" altLang="en-US" sz="900" i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ko-KR" sz="900" i="1" dirty="0">
                  <a:latin typeface="Tahoma" pitchFamily="34" charset="0"/>
                  <a:cs typeface="Tahoma" pitchFamily="34" charset="0"/>
                </a:rPr>
                <a:t>Amann et al. , GAINS-Asia  Methodology, 2008 ; </a:t>
              </a:r>
              <a:r>
                <a:rPr lang="en-US" altLang="ko-KR" sz="900" dirty="0">
                  <a:latin typeface="맑은 고딕" pitchFamily="50" charset="-127"/>
                  <a:ea typeface="맑은 고딕" pitchFamily="50" charset="-127"/>
                </a:rPr>
                <a:t>http://gains.iiasa.ac.at/gains</a:t>
              </a:r>
              <a:endParaRPr lang="ko-KR" altLang="en-US" sz="900" i="1" dirty="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EFC86DB-DEEA-210D-3307-15CE5E81FA19}"/>
              </a:ext>
            </a:extLst>
          </p:cNvPr>
          <p:cNvSpPr txBox="1"/>
          <p:nvPr/>
        </p:nvSpPr>
        <p:spPr>
          <a:xfrm>
            <a:off x="141104" y="4552908"/>
            <a:ext cx="63457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>
              <a:buClr>
                <a:schemeClr val="accent2"/>
              </a:buClr>
              <a:buAutoNum type="arabicPeriod"/>
            </a:pP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GHGs and air pollutants Unified Information Design system-Korea</a:t>
            </a:r>
          </a:p>
          <a:p>
            <a:pPr marL="182563" indent="-182563">
              <a:buClr>
                <a:schemeClr val="accent2"/>
              </a:buClr>
              <a:buAutoNum type="arabicPeriod"/>
            </a:pP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Greenhouse Gas and Air Pollution Interactions and Synergy-Global</a:t>
            </a:r>
          </a:p>
          <a:p>
            <a:pPr marL="182563" indent="-182563">
              <a:buClr>
                <a:schemeClr val="accent2"/>
              </a:buClr>
              <a:buAutoNum type="arabicPeriod"/>
            </a:pP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Comprehensive Regional Emissions inventory for Atmospheric Transport Experiment</a:t>
            </a:r>
          </a:p>
          <a:p>
            <a:pPr marL="182563" indent="-182563">
              <a:buClr>
                <a:schemeClr val="accent2"/>
              </a:buClr>
              <a:buAutoNum type="arabicPeriod"/>
            </a:pP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Evaluating the Climate and Air Quality Impacts of Short-Lived Pollutants</a:t>
            </a:r>
          </a:p>
          <a:p>
            <a:pPr marL="182563" indent="-182563">
              <a:buClr>
                <a:schemeClr val="accent2"/>
              </a:buClr>
              <a:buAutoNum type="arabicPeriod"/>
            </a:pP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Weather Research and Forecasting model / Sparse Matrix Operator Kernel Emissions / Community Multiscale Air Quality Model </a:t>
            </a:r>
          </a:p>
          <a:p>
            <a:pPr marL="182563" indent="-182563">
              <a:buClr>
                <a:schemeClr val="accent2"/>
              </a:buClr>
              <a:buAutoNum type="arabicPeriod"/>
            </a:pPr>
            <a:r>
              <a:rPr lang="en-US" altLang="ko-KR" sz="1600" dirty="0">
                <a:solidFill>
                  <a:prstClr val="black"/>
                </a:solidFill>
                <a:latin typeface="Calibri" panose="020F0502020204030204" pitchFamily="34" charset="0"/>
                <a:ea typeface="KoPub돋움체 Bold" panose="02020603020101020101" pitchFamily="18" charset="-127"/>
                <a:cs typeface="Calibri" panose="020F0502020204030204" pitchFamily="34" charset="0"/>
              </a:rPr>
              <a:t>Responds Surface model</a:t>
            </a:r>
          </a:p>
          <a:p>
            <a:pPr marL="182563" indent="-182563">
              <a:buClr>
                <a:schemeClr val="accent2"/>
              </a:buClr>
              <a:buAutoNum type="arabicPeriod"/>
            </a:pP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Benefits Mapping and Analysis Program</a:t>
            </a:r>
            <a:endParaRPr lang="ko-KR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A4835-B9C5-28A1-40AA-562F5BF3A973}"/>
              </a:ext>
            </a:extLst>
          </p:cNvPr>
          <p:cNvSpPr txBox="1"/>
          <p:nvPr/>
        </p:nvSpPr>
        <p:spPr>
          <a:xfrm>
            <a:off x="9030967" y="4717005"/>
            <a:ext cx="2575205" cy="381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latinLnBrk="0">
              <a:lnSpc>
                <a:spcPct val="110000"/>
              </a:lnSpc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80000"/>
              <a:tabLst>
                <a:tab pos="266700" algn="l"/>
              </a:tabLst>
              <a:defRPr/>
            </a:pPr>
            <a:r>
              <a:rPr lang="en-US" altLang="ko-KR" sz="1800" b="1" kern="0" dirty="0">
                <a:ln w="3175">
                  <a:noFill/>
                </a:ln>
                <a:gradFill>
                  <a:gsLst>
                    <a:gs pos="0">
                      <a:prstClr val="black">
                        <a:lumMod val="95000"/>
                        <a:lumOff val="5000"/>
                      </a:prstClr>
                    </a:gs>
                    <a:gs pos="100000">
                      <a:prstClr val="black">
                        <a:lumMod val="95000"/>
                        <a:lumOff val="5000"/>
                      </a:prstClr>
                    </a:gs>
                  </a:gsLst>
                  <a:lin ang="0" scaled="1"/>
                </a:gradFill>
                <a:latin typeface="Calibri" panose="020F0502020204030204" pitchFamily="34" charset="0"/>
                <a:ea typeface="나눔바른고딕" panose="020B0603020101020101"/>
                <a:cs typeface="Calibri" panose="020F0502020204030204" pitchFamily="34" charset="0"/>
              </a:rPr>
              <a:t>&lt; GUIDE-Korea&gt;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98ED65-E3E5-E470-5030-90E36B7E85A6}"/>
              </a:ext>
            </a:extLst>
          </p:cNvPr>
          <p:cNvSpPr txBox="1"/>
          <p:nvPr/>
        </p:nvSpPr>
        <p:spPr>
          <a:xfrm>
            <a:off x="6393075" y="4715705"/>
            <a:ext cx="2575205" cy="381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latinLnBrk="0">
              <a:lnSpc>
                <a:spcPct val="110000"/>
              </a:lnSpc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80000"/>
              <a:tabLst>
                <a:tab pos="266700" algn="l"/>
              </a:tabLst>
              <a:defRPr/>
            </a:pPr>
            <a:r>
              <a:rPr lang="en-US" altLang="ko-KR" sz="1800" b="1" kern="0" dirty="0">
                <a:ln w="3175">
                  <a:noFill/>
                </a:ln>
                <a:gradFill>
                  <a:gsLst>
                    <a:gs pos="0">
                      <a:prstClr val="black">
                        <a:lumMod val="95000"/>
                        <a:lumOff val="5000"/>
                      </a:prstClr>
                    </a:gs>
                    <a:gs pos="100000">
                      <a:prstClr val="black">
                        <a:lumMod val="95000"/>
                        <a:lumOff val="5000"/>
                      </a:prstClr>
                    </a:gs>
                  </a:gsLst>
                  <a:lin ang="0" scaled="1"/>
                </a:gradFill>
                <a:latin typeface="Calibri" panose="020F0502020204030204" pitchFamily="34" charset="0"/>
                <a:ea typeface="나눔바른고딕" panose="020B0603020101020101"/>
                <a:cs typeface="Calibri" panose="020F0502020204030204" pitchFamily="34" charset="0"/>
              </a:rPr>
              <a:t>&lt; GAINS-Global&gt; </a:t>
            </a:r>
          </a:p>
        </p:txBody>
      </p:sp>
    </p:spTree>
    <p:extLst>
      <p:ext uri="{BB962C8B-B14F-4D97-AF65-F5344CB8AC3E}">
        <p14:creationId xmlns:p14="http://schemas.microsoft.com/office/powerpoint/2010/main" val="540739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59056DA1-5907-841C-A692-5D272611AD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A50322-F168-464A-9AFD-5AA41C494FC6}" type="slidenum">
              <a:rPr lang="ko-KR" altLang="en-US" smtClean="0"/>
              <a:pPr>
                <a:defRPr/>
              </a:pPr>
              <a:t>5</a:t>
            </a:fld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CC39E09-3C02-7E42-0A4C-0E0D31E8FF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Scenarios</a:t>
            </a:r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82D59975-9A81-B051-2BC4-831C6F5DD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135" y="0"/>
            <a:ext cx="9163050" cy="29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r" defTabSz="912813" latinLnBrk="1">
              <a:lnSpc>
                <a:spcPts val="1700"/>
              </a:lnSpc>
            </a:pPr>
            <a:r>
              <a:rPr lang="en-US" altLang="ko-KR" sz="14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CMAS Conference  17-10-2023</a:t>
            </a:r>
            <a:endParaRPr lang="ko-KR" altLang="en-US" sz="1400" b="1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89D3EA51-BAA0-EAC6-00C3-A66C865E9871}"/>
              </a:ext>
            </a:extLst>
          </p:cNvPr>
          <p:cNvGrpSpPr/>
          <p:nvPr/>
        </p:nvGrpSpPr>
        <p:grpSpPr>
          <a:xfrm>
            <a:off x="911224" y="1526633"/>
            <a:ext cx="11153775" cy="1020792"/>
            <a:chOff x="527946" y="1556792"/>
            <a:chExt cx="11852581" cy="102079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7D22E9-6164-36A1-37F5-88D1AA4C422F}"/>
                </a:ext>
              </a:extLst>
            </p:cNvPr>
            <p:cNvSpPr txBox="1"/>
            <p:nvPr/>
          </p:nvSpPr>
          <p:spPr>
            <a:xfrm>
              <a:off x="695324" y="1556792"/>
              <a:ext cx="11685203" cy="10207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57200">
                <a:spcBef>
                  <a:spcPts val="0"/>
                </a:spcBef>
                <a:spcAft>
                  <a:spcPts val="200"/>
                </a:spcAft>
                <a:buClr>
                  <a:prstClr val="white">
                    <a:lumMod val="50000"/>
                  </a:prstClr>
                </a:buClr>
                <a:buSzPct val="80000"/>
                <a:defRPr/>
              </a:pPr>
              <a:r>
                <a:rPr lang="en-US" altLang="ko-KR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Two scenarios (Baseline and Control) were developed. </a:t>
              </a:r>
            </a:p>
            <a:p>
              <a:pPr defTabSz="457200">
                <a:spcBef>
                  <a:spcPts val="0"/>
                </a:spcBef>
                <a:spcAft>
                  <a:spcPts val="200"/>
                </a:spcAft>
                <a:buClr>
                  <a:prstClr val="white">
                    <a:lumMod val="50000"/>
                  </a:prstClr>
                </a:buClr>
                <a:buSzPct val="80000"/>
                <a:defRPr/>
              </a:pPr>
              <a:r>
                <a:rPr lang="en-US" altLang="ko-KR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Each scenario was created through a combination of energy pathway and air pollution control.</a:t>
              </a:r>
            </a:p>
            <a:p>
              <a:pPr indent="182563" defTabSz="457200">
                <a:spcBef>
                  <a:spcPts val="0"/>
                </a:spcBef>
                <a:spcAft>
                  <a:spcPts val="200"/>
                </a:spcAft>
                <a:buClr>
                  <a:prstClr val="white">
                    <a:lumMod val="50000"/>
                  </a:prstClr>
                </a:buClr>
                <a:buSzPct val="80000"/>
                <a:defRPr/>
              </a:pPr>
              <a:r>
                <a:rPr lang="en-US" altLang="ko-KR" sz="17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Policies from both Korea and China were incorporated to reflect each country's own policies.</a:t>
              </a:r>
              <a:endParaRPr lang="ko-KR" alt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그래픽 14">
              <a:extLst>
                <a:ext uri="{FF2B5EF4-FFF2-40B4-BE49-F238E27FC236}">
                  <a16:creationId xmlns:a16="http://schemas.microsoft.com/office/drawing/2014/main" id="{5E202181-4072-86FD-C704-C8347E499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7946" y="1681914"/>
              <a:ext cx="167379" cy="175338"/>
            </a:xfrm>
            <a:prstGeom prst="rect">
              <a:avLst/>
            </a:prstGeom>
          </p:spPr>
        </p:pic>
      </p:grpSp>
      <p:graphicFrame>
        <p:nvGraphicFramePr>
          <p:cNvPr id="16" name="표 86">
            <a:extLst>
              <a:ext uri="{FF2B5EF4-FFF2-40B4-BE49-F238E27FC236}">
                <a16:creationId xmlns:a16="http://schemas.microsoft.com/office/drawing/2014/main" id="{EACBC031-A1E4-D633-7C27-966A3B3123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7230"/>
              </p:ext>
            </p:extLst>
          </p:nvPr>
        </p:nvGraphicFramePr>
        <p:xfrm>
          <a:off x="4755625" y="2797691"/>
          <a:ext cx="7277102" cy="3787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646">
                  <a:extLst>
                    <a:ext uri="{9D8B030D-6E8A-4147-A177-3AD203B41FA5}">
                      <a16:colId xmlns:a16="http://schemas.microsoft.com/office/drawing/2014/main" val="4168738911"/>
                    </a:ext>
                  </a:extLst>
                </a:gridCol>
                <a:gridCol w="1056854">
                  <a:extLst>
                    <a:ext uri="{9D8B030D-6E8A-4147-A177-3AD203B41FA5}">
                      <a16:colId xmlns:a16="http://schemas.microsoft.com/office/drawing/2014/main" val="2460464945"/>
                    </a:ext>
                  </a:extLst>
                </a:gridCol>
                <a:gridCol w="1152234">
                  <a:extLst>
                    <a:ext uri="{9D8B030D-6E8A-4147-A177-3AD203B41FA5}">
                      <a16:colId xmlns:a16="http://schemas.microsoft.com/office/drawing/2014/main" val="3201931669"/>
                    </a:ext>
                  </a:extLst>
                </a:gridCol>
                <a:gridCol w="1321067">
                  <a:extLst>
                    <a:ext uri="{9D8B030D-6E8A-4147-A177-3AD203B41FA5}">
                      <a16:colId xmlns:a16="http://schemas.microsoft.com/office/drawing/2014/main" val="695453707"/>
                    </a:ext>
                  </a:extLst>
                </a:gridCol>
                <a:gridCol w="1152234">
                  <a:extLst>
                    <a:ext uri="{9D8B030D-6E8A-4147-A177-3AD203B41FA5}">
                      <a16:colId xmlns:a16="http://schemas.microsoft.com/office/drawing/2014/main" val="407251454"/>
                    </a:ext>
                  </a:extLst>
                </a:gridCol>
                <a:gridCol w="1321067">
                  <a:extLst>
                    <a:ext uri="{9D8B030D-6E8A-4147-A177-3AD203B41FA5}">
                      <a16:colId xmlns:a16="http://schemas.microsoft.com/office/drawing/2014/main" val="2488780139"/>
                    </a:ext>
                  </a:extLst>
                </a:gridCol>
              </a:tblGrid>
              <a:tr h="58710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Scenario</a:t>
                      </a:r>
                      <a:endParaRPr lang="ko-KR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Energy</a:t>
                      </a:r>
                      <a:r>
                        <a:rPr lang="ko-KR" alt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ko-K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pathway</a:t>
                      </a:r>
                      <a:endParaRPr lang="ko-KR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 Pollution control</a:t>
                      </a:r>
                      <a:endParaRPr lang="ko-KR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1784497"/>
                  </a:ext>
                </a:extLst>
              </a:tr>
              <a:tr h="821815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Baseline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en-US" altLang="ko-KR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BAU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Further policy scenario</a:t>
                      </a:r>
                      <a:endParaRPr lang="ko-KR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Control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Further Control (NFC) scenario</a:t>
                      </a:r>
                      <a:endParaRPr lang="ko-KR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444265"/>
                  </a:ext>
                </a:extLst>
              </a:tr>
              <a:tr h="1065315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Control</a:t>
                      </a:r>
                      <a:endParaRPr lang="ko-KR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Korea</a:t>
                      </a:r>
                      <a:endParaRPr lang="ko-KR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NetZero</a:t>
                      </a:r>
                      <a:endParaRPr lang="ko-KR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Carbon-Neutrality scenario</a:t>
                      </a:r>
                      <a:endParaRPr lang="ko-KR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CLE</a:t>
                      </a:r>
                      <a:endParaRPr lang="ko-KR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Current Legislation (CLE) scenario</a:t>
                      </a:r>
                      <a:endParaRPr lang="ko-KR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4943"/>
                  </a:ext>
                </a:extLst>
              </a:tr>
              <a:tr h="130881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China</a:t>
                      </a:r>
                      <a:endParaRPr lang="ko-KR" altLang="en-US" sz="28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Low-SDS</a:t>
                      </a:r>
                      <a:endParaRPr lang="ko-KR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 Sustainable Development (SDS) Scenario</a:t>
                      </a:r>
                      <a:endParaRPr lang="ko-KR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MFR</a:t>
                      </a:r>
                      <a:endParaRPr lang="ko-KR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09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Maximum Feasible Reduction (MFR) scenario</a:t>
                      </a:r>
                      <a:endParaRPr lang="ko-KR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844197"/>
                  </a:ext>
                </a:extLst>
              </a:tr>
            </a:tbl>
          </a:graphicData>
        </a:graphic>
      </p:graphicFrame>
      <p:grpSp>
        <p:nvGrpSpPr>
          <p:cNvPr id="6" name="그룹 5">
            <a:extLst>
              <a:ext uri="{FF2B5EF4-FFF2-40B4-BE49-F238E27FC236}">
                <a16:creationId xmlns:a16="http://schemas.microsoft.com/office/drawing/2014/main" id="{D3748D75-30BE-932E-97E1-5EA29212483B}"/>
              </a:ext>
            </a:extLst>
          </p:cNvPr>
          <p:cNvGrpSpPr/>
          <p:nvPr/>
        </p:nvGrpSpPr>
        <p:grpSpPr>
          <a:xfrm>
            <a:off x="300893" y="3003964"/>
            <a:ext cx="4487006" cy="3322204"/>
            <a:chOff x="7243814" y="2849030"/>
            <a:chExt cx="4995668" cy="3433419"/>
          </a:xfrm>
        </p:grpSpPr>
        <p:cxnSp>
          <p:nvCxnSpPr>
            <p:cNvPr id="8" name="직선 화살표 연결선 7">
              <a:extLst>
                <a:ext uri="{FF2B5EF4-FFF2-40B4-BE49-F238E27FC236}">
                  <a16:creationId xmlns:a16="http://schemas.microsoft.com/office/drawing/2014/main" id="{5759710F-7942-7BDA-460D-1E01F0576D18}"/>
                </a:ext>
              </a:extLst>
            </p:cNvPr>
            <p:cNvCxnSpPr/>
            <p:nvPr/>
          </p:nvCxnSpPr>
          <p:spPr>
            <a:xfrm>
              <a:off x="7789413" y="5868945"/>
              <a:ext cx="306706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화살표 연결선 8">
              <a:extLst>
                <a:ext uri="{FF2B5EF4-FFF2-40B4-BE49-F238E27FC236}">
                  <a16:creationId xmlns:a16="http://schemas.microsoft.com/office/drawing/2014/main" id="{07369722-A3EE-D399-5454-3DC1F8ADD35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279455" y="4358988"/>
              <a:ext cx="301991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화살표 연결선 9">
              <a:extLst>
                <a:ext uri="{FF2B5EF4-FFF2-40B4-BE49-F238E27FC236}">
                  <a16:creationId xmlns:a16="http://schemas.microsoft.com/office/drawing/2014/main" id="{10BC8BBA-7091-D3C6-530A-63BC915629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23624" y="3574692"/>
              <a:ext cx="2747293" cy="50363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화살표 연결선 10">
              <a:extLst>
                <a:ext uri="{FF2B5EF4-FFF2-40B4-BE49-F238E27FC236}">
                  <a16:creationId xmlns:a16="http://schemas.microsoft.com/office/drawing/2014/main" id="{95B2E928-8018-2CEF-84AF-E1CEB3750796}"/>
                </a:ext>
              </a:extLst>
            </p:cNvPr>
            <p:cNvCxnSpPr>
              <a:cxnSpLocks/>
            </p:cNvCxnSpPr>
            <p:nvPr/>
          </p:nvCxnSpPr>
          <p:spPr>
            <a:xfrm>
              <a:off x="7789413" y="4056996"/>
              <a:ext cx="2717858" cy="13090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EB648C-57D6-32B5-68DD-C6743653F3EF}"/>
                </a:ext>
              </a:extLst>
            </p:cNvPr>
            <p:cNvSpPr txBox="1"/>
            <p:nvPr/>
          </p:nvSpPr>
          <p:spPr>
            <a:xfrm>
              <a:off x="10605127" y="3452713"/>
              <a:ext cx="1571497" cy="413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① </a:t>
              </a:r>
              <a:r>
                <a:rPr lang="en-US" altLang="ko-KR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Baseline</a:t>
              </a:r>
              <a:endParaRPr lang="ko-KR" altLang="en-US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81C9B8F-B0A3-CEB7-58AB-35D7D3D0A0D5}"/>
                </a:ext>
              </a:extLst>
            </p:cNvPr>
            <p:cNvSpPr txBox="1"/>
            <p:nvPr/>
          </p:nvSpPr>
          <p:spPr>
            <a:xfrm rot="16200000">
              <a:off x="6510241" y="4003508"/>
              <a:ext cx="1912613" cy="445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Emissions</a:t>
              </a:r>
              <a:endParaRPr lang="ko-KR" altLang="en-US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0E88715-98B8-4CA0-C1A4-59E5155F6AF8}"/>
                </a:ext>
              </a:extLst>
            </p:cNvPr>
            <p:cNvSpPr txBox="1"/>
            <p:nvPr/>
          </p:nvSpPr>
          <p:spPr>
            <a:xfrm>
              <a:off x="7380473" y="5868945"/>
              <a:ext cx="817883" cy="413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2015</a:t>
              </a:r>
              <a:endParaRPr lang="ko-KR" altLang="en-US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749328D-B389-ACA9-77A3-B20A95886E7B}"/>
                </a:ext>
              </a:extLst>
            </p:cNvPr>
            <p:cNvSpPr txBox="1"/>
            <p:nvPr/>
          </p:nvSpPr>
          <p:spPr>
            <a:xfrm>
              <a:off x="10145937" y="5866955"/>
              <a:ext cx="817883" cy="413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2050</a:t>
              </a:r>
              <a:endParaRPr lang="ko-KR" altLang="en-US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D57DDE2-F288-E80A-D163-939A730287CD}"/>
                </a:ext>
              </a:extLst>
            </p:cNvPr>
            <p:cNvSpPr txBox="1"/>
            <p:nvPr/>
          </p:nvSpPr>
          <p:spPr>
            <a:xfrm>
              <a:off x="10605127" y="5193313"/>
              <a:ext cx="1634355" cy="413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② </a:t>
              </a:r>
              <a:r>
                <a:rPr lang="en-US" altLang="ko-KR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Control</a:t>
              </a:r>
              <a:endParaRPr lang="ko-KR" altLang="en-US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2390ED7-80DA-750D-FD05-729AEDD0E543}"/>
              </a:ext>
            </a:extLst>
          </p:cNvPr>
          <p:cNvSpPr txBox="1"/>
          <p:nvPr/>
        </p:nvSpPr>
        <p:spPr>
          <a:xfrm>
            <a:off x="838162" y="7023331"/>
            <a:ext cx="10004206" cy="380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marR="0" lvl="1" algn="l" defTabSz="4572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prstClr val="white">
                  <a:lumMod val="50000"/>
                </a:prstClr>
              </a:buClr>
              <a:buSzPct val="80000"/>
              <a:tabLst/>
              <a:defRPr/>
            </a:pPr>
            <a:r>
              <a:rPr kumimoji="0" lang="en-US" altLang="ko-K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  <a:sym typeface="Wingdings" panose="05000000000000000000" pitchFamily="2" charset="2"/>
              </a:rPr>
              <a:t> Control </a:t>
            </a:r>
            <a:r>
              <a:rPr kumimoji="0" lang="ko-KR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  <a:sym typeface="Wingdings" panose="05000000000000000000" pitchFamily="2" charset="2"/>
              </a:rPr>
              <a:t>시나리오에</a:t>
            </a:r>
            <a:r>
              <a:rPr lang="en-US" altLang="ko-KR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ko-KR" alt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한국은 탄소중립 정책을 반영하였으나</a:t>
            </a:r>
            <a:r>
              <a:rPr lang="en-US" altLang="ko-KR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ko-KR" alt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중국은 </a:t>
            </a:r>
            <a:r>
              <a:rPr lang="en-US" altLang="ko-KR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IEA</a:t>
            </a:r>
            <a:r>
              <a:rPr lang="ko-KR" alt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의 </a:t>
            </a:r>
            <a:r>
              <a:rPr lang="en-US" altLang="ko-KR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Low-SDS </a:t>
            </a:r>
            <a:r>
              <a:rPr lang="ko-KR" alt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시나리오를 반영함</a:t>
            </a:r>
            <a:r>
              <a:rPr lang="en-US" altLang="ko-KR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endParaRPr kumimoji="0" lang="en-US" altLang="ko-KR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50" charset="-127"/>
              <a:cs typeface="Calibri" panose="020F0502020204030204" pitchFamily="34" charset="0"/>
            </a:endParaRPr>
          </a:p>
        </p:txBody>
      </p:sp>
      <p:sp>
        <p:nvSpPr>
          <p:cNvPr id="20" name="제목 1">
            <a:extLst>
              <a:ext uri="{FF2B5EF4-FFF2-40B4-BE49-F238E27FC236}">
                <a16:creationId xmlns:a16="http://schemas.microsoft.com/office/drawing/2014/main" id="{DD826D13-6426-D66C-2B89-56280CA28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432000"/>
            <a:ext cx="10515600" cy="365125"/>
          </a:xfrm>
        </p:spPr>
        <p:txBody>
          <a:bodyPr/>
          <a:lstStyle/>
          <a:p>
            <a:r>
              <a:rPr lang="en-US" altLang="ko-KR" sz="2800" dirty="0">
                <a:solidFill>
                  <a:schemeClr val="tx1"/>
                </a:solidFill>
              </a:rPr>
              <a:t>2. Methodology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pic>
        <p:nvPicPr>
          <p:cNvPr id="21" name="그래픽 20">
            <a:extLst>
              <a:ext uri="{FF2B5EF4-FFF2-40B4-BE49-F238E27FC236}">
                <a16:creationId xmlns:a16="http://schemas.microsoft.com/office/drawing/2014/main" id="{E9A21C2C-08C8-A723-3B91-F978FD8AD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3014" y="1987036"/>
            <a:ext cx="147826" cy="17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28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492D133-4AC8-98FB-716F-014AA816EA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A50322-F168-464A-9AFD-5AA41C494FC6}" type="slidenum">
              <a:rPr lang="ko-KR" altLang="en-US" smtClean="0"/>
              <a:pPr>
                <a:defRPr/>
              </a:pPr>
              <a:t>6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85F74D8-7CCC-B0AB-CC5A-62D2C5F7F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432000"/>
            <a:ext cx="10515600" cy="365125"/>
          </a:xfrm>
        </p:spPr>
        <p:txBody>
          <a:bodyPr/>
          <a:lstStyle/>
          <a:p>
            <a:r>
              <a:rPr lang="en-US" altLang="ko-KR" sz="2800" dirty="0">
                <a:solidFill>
                  <a:schemeClr val="tx1"/>
                </a:solidFill>
              </a:rPr>
              <a:t>3. Results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1342DA9-7F71-CC21-2219-731C8CCB91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r>
              <a:rPr lang="en-GB" altLang="ko-KR" dirty="0"/>
              <a:t>Future Emissions Inventory (</a:t>
            </a:r>
            <a:r>
              <a:rPr lang="en-US" altLang="ko-KR" dirty="0"/>
              <a:t>2015~</a:t>
            </a:r>
            <a:r>
              <a:rPr lang="en-GB" altLang="ko-KR" dirty="0"/>
              <a:t>2050) </a:t>
            </a:r>
            <a:endParaRPr lang="ko-KR" altLang="en-US" dirty="0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3FA07C31-2AB9-050E-F1F0-20875EC40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135" y="0"/>
            <a:ext cx="9163050" cy="29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r" defTabSz="912813" latinLnBrk="1">
              <a:lnSpc>
                <a:spcPts val="1700"/>
              </a:lnSpc>
            </a:pPr>
            <a:r>
              <a:rPr lang="en-US" altLang="ko-KR" sz="14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CMAS Conference  17-10-2023</a:t>
            </a:r>
            <a:endParaRPr lang="ko-KR" altLang="en-US" sz="1400" b="1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992DF4D6-9356-D370-CFB4-219BD97D6F20}"/>
              </a:ext>
            </a:extLst>
          </p:cNvPr>
          <p:cNvGrpSpPr/>
          <p:nvPr/>
        </p:nvGrpSpPr>
        <p:grpSpPr>
          <a:xfrm>
            <a:off x="911225" y="1526633"/>
            <a:ext cx="5142100" cy="461665"/>
            <a:chOff x="527946" y="1556792"/>
            <a:chExt cx="5822250" cy="46166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0220E1E-ED55-684E-D859-CCB3D04F03E2}"/>
                </a:ext>
              </a:extLst>
            </p:cNvPr>
            <p:cNvSpPr txBox="1"/>
            <p:nvPr/>
          </p:nvSpPr>
          <p:spPr>
            <a:xfrm>
              <a:off x="695324" y="1556792"/>
              <a:ext cx="565487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l" defTabSz="457200" rtl="0" eaLnBrk="0" fontAlgn="base" latinLnBrk="0" hangingPunct="0">
                <a:spcBef>
                  <a:spcPts val="0"/>
                </a:spcBef>
                <a:spcAft>
                  <a:spcPts val="200"/>
                </a:spcAft>
                <a:buClr>
                  <a:prstClr val="white">
                    <a:lumMod val="50000"/>
                  </a:prstClr>
                </a:buClr>
                <a:buSzPct val="80000"/>
                <a:tabLst/>
                <a:defRPr/>
              </a:pPr>
              <a:r>
                <a:rPr lang="en-US" altLang="ko-KR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Korea</a:t>
              </a:r>
              <a:endParaRPr lang="ko-KR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그래픽 29">
              <a:extLst>
                <a:ext uri="{FF2B5EF4-FFF2-40B4-BE49-F238E27FC236}">
                  <a16:creationId xmlns:a16="http://schemas.microsoft.com/office/drawing/2014/main" id="{EBDC847D-DB0B-50AE-A155-4D519CD6C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7946" y="1681914"/>
              <a:ext cx="167379" cy="175338"/>
            </a:xfrm>
            <a:prstGeom prst="rect">
              <a:avLst/>
            </a:prstGeom>
          </p:spPr>
        </p:pic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A9BD2167-2188-B05A-6FB8-69A7425DD51A}"/>
              </a:ext>
            </a:extLst>
          </p:cNvPr>
          <p:cNvGrpSpPr/>
          <p:nvPr/>
        </p:nvGrpSpPr>
        <p:grpSpPr>
          <a:xfrm>
            <a:off x="14815" y="3418752"/>
            <a:ext cx="5364000" cy="3384000"/>
            <a:chOff x="14815" y="3472542"/>
            <a:chExt cx="5364000" cy="3384000"/>
          </a:xfrm>
        </p:grpSpPr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59155BEF-2D32-D6FF-1662-0C3581D69697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815" y="3472542"/>
              <a:ext cx="5364000" cy="33840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44D04A9-353B-F166-B8AB-F5DBB6E2ED1C}"/>
                </a:ext>
              </a:extLst>
            </p:cNvPr>
            <p:cNvSpPr txBox="1"/>
            <p:nvPr/>
          </p:nvSpPr>
          <p:spPr>
            <a:xfrm>
              <a:off x="4382143" y="3602951"/>
              <a:ext cx="938893" cy="303920"/>
            </a:xfrm>
            <a:prstGeom prst="rect">
              <a:avLst/>
            </a:prstGeom>
            <a:noFill/>
          </p:spPr>
          <p:txBody>
            <a:bodyPr wrap="none" lIns="72000" tIns="36000" rIns="72000" bIns="36000" rtlCol="0" anchor="ctr">
              <a:spAutoFit/>
            </a:bodyPr>
            <a:lstStyle/>
            <a:p>
              <a:pPr algn="r">
                <a:lnSpc>
                  <a:spcPts val="1700"/>
                </a:lnSpc>
              </a:pPr>
              <a:r>
                <a:rPr lang="en-US" altLang="ko-KR" sz="2000" b="1" spc="-1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Baseline</a:t>
              </a:r>
              <a:endParaRPr lang="ko-KR" altLang="en-US" sz="2000" b="1" spc="-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9" name="그림 18">
            <a:extLst>
              <a:ext uri="{FF2B5EF4-FFF2-40B4-BE49-F238E27FC236}">
                <a16:creationId xmlns:a16="http://schemas.microsoft.com/office/drawing/2014/main" id="{62BB6B9B-0091-789C-3F58-42DA7AEA31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9048"/>
          <a:stretch/>
        </p:blipFill>
        <p:spPr>
          <a:xfrm>
            <a:off x="10788926" y="3676246"/>
            <a:ext cx="1313428" cy="2720322"/>
          </a:xfrm>
          <a:prstGeom prst="rect">
            <a:avLst/>
          </a:prstGeom>
        </p:spPr>
      </p:pic>
      <p:grpSp>
        <p:nvGrpSpPr>
          <p:cNvPr id="23" name="그룹 22">
            <a:extLst>
              <a:ext uri="{FF2B5EF4-FFF2-40B4-BE49-F238E27FC236}">
                <a16:creationId xmlns:a16="http://schemas.microsoft.com/office/drawing/2014/main" id="{A0A2FB38-A607-D878-91E7-C1DBDDEC5984}"/>
              </a:ext>
            </a:extLst>
          </p:cNvPr>
          <p:cNvGrpSpPr/>
          <p:nvPr/>
        </p:nvGrpSpPr>
        <p:grpSpPr>
          <a:xfrm>
            <a:off x="5414681" y="3410033"/>
            <a:ext cx="5364000" cy="3384000"/>
            <a:chOff x="6813185" y="3499852"/>
            <a:chExt cx="5364000" cy="3384000"/>
          </a:xfrm>
        </p:grpSpPr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59926E78-E5B6-8F48-AE9E-E111742FD062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13185" y="3499852"/>
              <a:ext cx="5364000" cy="3384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51EDB74-0653-712F-3140-89163C31CBCE}"/>
                </a:ext>
              </a:extLst>
            </p:cNvPr>
            <p:cNvSpPr txBox="1"/>
            <p:nvPr/>
          </p:nvSpPr>
          <p:spPr>
            <a:xfrm>
              <a:off x="11262325" y="3632502"/>
              <a:ext cx="842007" cy="303920"/>
            </a:xfrm>
            <a:prstGeom prst="rect">
              <a:avLst/>
            </a:prstGeom>
            <a:noFill/>
          </p:spPr>
          <p:txBody>
            <a:bodyPr wrap="none" lIns="72000" tIns="36000" rIns="72000" bIns="36000" rtlCol="0" anchor="ctr">
              <a:spAutoFit/>
            </a:bodyPr>
            <a:lstStyle/>
            <a:p>
              <a:pPr algn="r">
                <a:lnSpc>
                  <a:spcPts val="1700"/>
                </a:lnSpc>
              </a:pPr>
              <a:r>
                <a:rPr lang="en-US" altLang="ko-KR" sz="2000" b="1" spc="-1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Control</a:t>
              </a:r>
              <a:endParaRPr lang="ko-KR" altLang="en-US" sz="2000" b="1" spc="-1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6D687C8-846F-91E4-7D44-DB6FA950F3C6}"/>
              </a:ext>
            </a:extLst>
          </p:cNvPr>
          <p:cNvSpPr txBox="1"/>
          <p:nvPr/>
        </p:nvSpPr>
        <p:spPr>
          <a:xfrm>
            <a:off x="935935" y="1913278"/>
            <a:ext cx="10849665" cy="1285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2737" marR="0" lvl="1" indent="-285750" algn="l" defTabSz="4572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à"/>
              <a:tabLst/>
              <a:defRPr/>
            </a:pPr>
            <a:r>
              <a:rPr lang="en-US" altLang="ko-KR" sz="2000" spc="-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Applied Net-Zero (Carbon neutrality) energy policies and enhanced air quality policies for the Control scenario</a:t>
            </a:r>
            <a:r>
              <a:rPr kumimoji="0" lang="en-US" altLang="ko-KR" sz="200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</a:p>
          <a:p>
            <a:pPr marL="312737" marR="0" lvl="1" indent="-285750" algn="l" defTabSz="4572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à"/>
              <a:tabLst/>
              <a:defRPr/>
            </a:pPr>
            <a:r>
              <a:rPr lang="en-US" altLang="ko-KR" sz="2000" spc="-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Compared to 2015, emissions reductions by 2050 </a:t>
            </a:r>
            <a:r>
              <a:rPr kumimoji="0" lang="en-US" altLang="ko-KR" sz="200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  <a:sym typeface="Wingdings" panose="05000000000000000000" pitchFamily="2" charset="2"/>
              </a:rPr>
              <a:t>range from </a:t>
            </a:r>
            <a:r>
              <a:rPr kumimoji="0" lang="en-US" altLang="ko-KR" sz="2000" i="0" u="none" strike="noStrike" kern="1200" cap="none" spc="-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  <a:sym typeface="Wingdings" panose="05000000000000000000" pitchFamily="2" charset="2"/>
              </a:rPr>
              <a:t>4.0% (NH</a:t>
            </a:r>
            <a:r>
              <a:rPr kumimoji="0" lang="en-US" altLang="ko-KR" sz="2000" i="0" u="none" strike="noStrike" kern="1200" cap="none" spc="-100" normalizeH="0" baseline="-25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  <a:sym typeface="Wingdings" panose="05000000000000000000" pitchFamily="2" charset="2"/>
              </a:rPr>
              <a:t>3</a:t>
            </a:r>
            <a:r>
              <a:rPr kumimoji="0" lang="en-US" altLang="ko-KR" sz="2000" i="0" u="none" strike="noStrike" kern="1200" cap="none" spc="-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  <a:sym typeface="Wingdings" panose="05000000000000000000" pitchFamily="2" charset="2"/>
              </a:rPr>
              <a:t>) to 44.8% (NO</a:t>
            </a:r>
            <a:r>
              <a:rPr kumimoji="0" lang="en-US" altLang="ko-KR" sz="2000" i="0" u="none" strike="noStrike" kern="1200" cap="none" spc="-100" normalizeH="0" baseline="-25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  <a:sym typeface="Wingdings" panose="05000000000000000000" pitchFamily="2" charset="2"/>
              </a:rPr>
              <a:t>x</a:t>
            </a:r>
            <a:r>
              <a:rPr kumimoji="0" lang="en-US" altLang="ko-KR" sz="2000" i="0" u="none" strike="noStrike" kern="1200" cap="none" spc="-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  <a:sym typeface="Wingdings" panose="05000000000000000000" pitchFamily="2" charset="2"/>
              </a:rPr>
              <a:t>) in the Baseline scenario </a:t>
            </a:r>
            <a:r>
              <a:rPr kumimoji="0" lang="en-US" altLang="ko-KR" sz="200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  <a:sym typeface="Wingdings" panose="05000000000000000000" pitchFamily="2" charset="2"/>
              </a:rPr>
              <a:t>and </a:t>
            </a:r>
            <a:r>
              <a:rPr lang="en-US" altLang="ko-KR" sz="2000" spc="-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from </a:t>
            </a:r>
            <a:r>
              <a:rPr kumimoji="0" lang="en-US" altLang="ko-KR" sz="2000" i="0" u="none" strike="noStrike" kern="1200" cap="none" spc="-1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  <a:sym typeface="Wingdings" panose="05000000000000000000" pitchFamily="2" charset="2"/>
              </a:rPr>
              <a:t>8.3% (NH</a:t>
            </a:r>
            <a:r>
              <a:rPr kumimoji="0" lang="en-US" altLang="ko-KR" sz="2000" i="0" u="none" strike="noStrike" kern="1200" cap="none" spc="-10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  <a:sym typeface="Wingdings" panose="05000000000000000000" pitchFamily="2" charset="2"/>
              </a:rPr>
              <a:t>3</a:t>
            </a:r>
            <a:r>
              <a:rPr kumimoji="0" lang="en-US" altLang="ko-KR" sz="2000" i="0" u="none" strike="noStrike" kern="1200" cap="none" spc="-1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  <a:sym typeface="Wingdings" panose="05000000000000000000" pitchFamily="2" charset="2"/>
              </a:rPr>
              <a:t>) to 93.6% (NO</a:t>
            </a:r>
            <a:r>
              <a:rPr kumimoji="0" lang="en-US" altLang="ko-KR" sz="2000" i="0" u="none" strike="noStrike" kern="1200" cap="none" spc="-10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  <a:sym typeface="Wingdings" panose="05000000000000000000" pitchFamily="2" charset="2"/>
              </a:rPr>
              <a:t>x</a:t>
            </a:r>
            <a:r>
              <a:rPr kumimoji="0" lang="en-US" altLang="ko-KR" sz="2000" i="0" u="none" strike="noStrike" kern="1200" cap="none" spc="-1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  <a:sym typeface="Wingdings" panose="05000000000000000000" pitchFamily="2" charset="2"/>
              </a:rPr>
              <a:t>) in the Control scenario.</a:t>
            </a:r>
            <a:endParaRPr kumimoji="0" lang="ko-KR" altLang="en-US" sz="2000" i="0" u="none" strike="noStrike" kern="1200" cap="none" spc="-10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50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131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5F74D8-7CCC-B0AB-CC5A-62D2C5F7F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solidFill>
                  <a:schemeClr val="tx1"/>
                </a:solidFill>
              </a:rPr>
              <a:t>3. Results</a:t>
            </a:r>
            <a:endParaRPr lang="ko-KR" altLang="en-US" sz="2800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492D133-4AC8-98FB-716F-014AA816EA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A50322-F168-464A-9AFD-5AA41C494FC6}" type="slidenum">
              <a:rPr lang="ko-KR" altLang="en-US" smtClean="0"/>
              <a:pPr>
                <a:defRPr/>
              </a:pPr>
              <a:t>7</a:t>
            </a:fld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1342DA9-7F71-CC21-2219-731C8CCB91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ko-KR" dirty="0"/>
              <a:t>Future Emissions Inventory (</a:t>
            </a:r>
            <a:r>
              <a:rPr lang="en-US" altLang="ko-KR" dirty="0"/>
              <a:t>2015~</a:t>
            </a:r>
            <a:r>
              <a:rPr lang="en-GB" altLang="ko-KR" dirty="0"/>
              <a:t>2050) </a:t>
            </a:r>
            <a:endParaRPr lang="ko-KR" altLang="en-US" dirty="0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3FA07C31-2AB9-050E-F1F0-20875EC40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135" y="0"/>
            <a:ext cx="9163050" cy="29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r" defTabSz="912813" latinLnBrk="1">
              <a:lnSpc>
                <a:spcPts val="1700"/>
              </a:lnSpc>
            </a:pPr>
            <a:r>
              <a:rPr lang="en-US" altLang="ko-KR" sz="14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CMAS Conference  17-10-2023</a:t>
            </a:r>
            <a:endParaRPr lang="ko-KR" altLang="en-US" sz="1400" b="1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3779B3B1-FB8D-B0D8-6873-F92E1E86F3C2}"/>
              </a:ext>
            </a:extLst>
          </p:cNvPr>
          <p:cNvGrpSpPr/>
          <p:nvPr/>
        </p:nvGrpSpPr>
        <p:grpSpPr>
          <a:xfrm>
            <a:off x="911225" y="1526633"/>
            <a:ext cx="5142100" cy="461665"/>
            <a:chOff x="527946" y="1556792"/>
            <a:chExt cx="5822250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A677FB-DBCA-C092-18D4-8054563D8404}"/>
                </a:ext>
              </a:extLst>
            </p:cNvPr>
            <p:cNvSpPr txBox="1"/>
            <p:nvPr/>
          </p:nvSpPr>
          <p:spPr>
            <a:xfrm>
              <a:off x="695324" y="1556792"/>
              <a:ext cx="565487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57200">
                <a:spcBef>
                  <a:spcPts val="0"/>
                </a:spcBef>
                <a:spcAft>
                  <a:spcPts val="200"/>
                </a:spcAft>
                <a:buClr>
                  <a:prstClr val="white">
                    <a:lumMod val="50000"/>
                  </a:prstClr>
                </a:buClr>
                <a:buSzPct val="80000"/>
                <a:defRPr/>
              </a:pPr>
              <a:r>
                <a:rPr lang="en-US" altLang="ko-KR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China</a:t>
              </a:r>
              <a:endParaRPr lang="ko-KR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그래픽 14">
              <a:extLst>
                <a:ext uri="{FF2B5EF4-FFF2-40B4-BE49-F238E27FC236}">
                  <a16:creationId xmlns:a16="http://schemas.microsoft.com/office/drawing/2014/main" id="{4782F5D0-9997-B806-2CDC-594817DDC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7946" y="1681914"/>
              <a:ext cx="167379" cy="175338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4B8CCFF-CCF5-1100-99C9-62C684A8F971}"/>
              </a:ext>
            </a:extLst>
          </p:cNvPr>
          <p:cNvSpPr txBox="1"/>
          <p:nvPr/>
        </p:nvSpPr>
        <p:spPr>
          <a:xfrm>
            <a:off x="935935" y="1924036"/>
            <a:ext cx="10849665" cy="1285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2737" marR="0" lvl="1" indent="-285750" algn="l" defTabSz="4572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à"/>
              <a:tabLst/>
              <a:defRPr/>
            </a:pPr>
            <a:r>
              <a:rPr kumimoji="0" lang="en-US" altLang="ko-KR" sz="200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Applied Low-SDS and MFR to the energy pathway and air quality policies </a:t>
            </a:r>
            <a:r>
              <a:rPr lang="en-US" altLang="ko-KR" sz="2000" spc="-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for the Control scenario</a:t>
            </a:r>
            <a:r>
              <a:rPr kumimoji="0" lang="en-US" altLang="ko-KR" sz="200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.</a:t>
            </a:r>
          </a:p>
          <a:p>
            <a:pPr marL="312737" marR="0" lvl="1" indent="-285750" algn="l" defTabSz="4572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à"/>
              <a:tabLst/>
              <a:defRPr/>
            </a:pPr>
            <a:r>
              <a:rPr lang="en-US" altLang="ko-KR" sz="2000" spc="-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Compared to 2015, emissions reductions by 2050</a:t>
            </a:r>
            <a:r>
              <a:rPr kumimoji="0" lang="en-US" altLang="ko-KR" sz="200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  <a:sym typeface="Wingdings" panose="05000000000000000000" pitchFamily="2" charset="2"/>
              </a:rPr>
              <a:t> range from </a:t>
            </a:r>
            <a:r>
              <a:rPr lang="en-US" altLang="ko-KR" sz="2000" spc="-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14.8% (VOC) to 54.7% (CO) in the Baseline scenario</a:t>
            </a:r>
            <a:r>
              <a:rPr kumimoji="0" lang="en-US" altLang="ko-KR" sz="200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  <a:sym typeface="Wingdings" panose="05000000000000000000" pitchFamily="2" charset="2"/>
              </a:rPr>
              <a:t>, and from </a:t>
            </a:r>
            <a:r>
              <a:rPr lang="en-US" altLang="ko-KR" sz="2000" spc="-1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61.6% (CO</a:t>
            </a:r>
            <a:r>
              <a:rPr lang="en-US" altLang="ko-KR" sz="2000" spc="-100" baseline="-25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2</a:t>
            </a:r>
            <a:r>
              <a:rPr lang="en-US" altLang="ko-KR" sz="2000" spc="-1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 to 91.4% (PM</a:t>
            </a:r>
            <a:r>
              <a:rPr lang="en-US" altLang="ko-KR" sz="2000" spc="-100" baseline="-25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2.5</a:t>
            </a:r>
            <a:r>
              <a:rPr lang="en-US" altLang="ko-KR" sz="2000" spc="-1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 in the Control scenario.</a:t>
            </a:r>
            <a:endParaRPr lang="ko-KR" altLang="en-US" sz="2000" spc="-1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448FCD53-4BD2-7C2A-1B76-6C0652E96DF0}"/>
              </a:ext>
            </a:extLst>
          </p:cNvPr>
          <p:cNvGrpSpPr/>
          <p:nvPr/>
        </p:nvGrpSpPr>
        <p:grpSpPr>
          <a:xfrm>
            <a:off x="22302" y="3423996"/>
            <a:ext cx="5364000" cy="3384000"/>
            <a:chOff x="-19738" y="3487056"/>
            <a:chExt cx="5364000" cy="3384000"/>
          </a:xfrm>
        </p:grpSpPr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35D58099-D734-B947-8DF3-860EE92FA871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9738" y="3487056"/>
              <a:ext cx="5364000" cy="33840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14CBCD6-F6B1-54AB-0C0C-45D07D210469}"/>
                </a:ext>
              </a:extLst>
            </p:cNvPr>
            <p:cNvSpPr txBox="1"/>
            <p:nvPr/>
          </p:nvSpPr>
          <p:spPr>
            <a:xfrm>
              <a:off x="4338601" y="3631979"/>
              <a:ext cx="938893" cy="303920"/>
            </a:xfrm>
            <a:prstGeom prst="rect">
              <a:avLst/>
            </a:prstGeom>
            <a:noFill/>
          </p:spPr>
          <p:txBody>
            <a:bodyPr wrap="none" lIns="72000" tIns="36000" rIns="72000" bIns="36000" rtlCol="0" anchor="ctr">
              <a:spAutoFit/>
            </a:bodyPr>
            <a:lstStyle/>
            <a:p>
              <a:pPr algn="r">
                <a:lnSpc>
                  <a:spcPts val="1700"/>
                </a:lnSpc>
              </a:pPr>
              <a:r>
                <a:rPr lang="en-US" altLang="ko-KR" sz="2000" b="1" spc="-1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Baseline</a:t>
              </a:r>
              <a:endParaRPr lang="ko-KR" altLang="en-US" sz="2000" b="1" spc="-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9B2F81A9-BD13-CA28-0150-ECD2C2AEA81F}"/>
              </a:ext>
            </a:extLst>
          </p:cNvPr>
          <p:cNvGrpSpPr/>
          <p:nvPr/>
        </p:nvGrpSpPr>
        <p:grpSpPr>
          <a:xfrm>
            <a:off x="5425130" y="3418852"/>
            <a:ext cx="5364000" cy="3384000"/>
            <a:chOff x="6810344" y="3449638"/>
            <a:chExt cx="5364000" cy="3384000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45F40A60-A510-1CA7-730A-7818F6A9468D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10344" y="3449638"/>
              <a:ext cx="5364000" cy="33840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F0DBB5B-6A94-8571-6921-8A98EE4CDF28}"/>
                </a:ext>
              </a:extLst>
            </p:cNvPr>
            <p:cNvSpPr txBox="1"/>
            <p:nvPr/>
          </p:nvSpPr>
          <p:spPr>
            <a:xfrm>
              <a:off x="11262325" y="3603474"/>
              <a:ext cx="842007" cy="303920"/>
            </a:xfrm>
            <a:prstGeom prst="rect">
              <a:avLst/>
            </a:prstGeom>
            <a:noFill/>
          </p:spPr>
          <p:txBody>
            <a:bodyPr wrap="none" lIns="72000" tIns="36000" rIns="72000" bIns="36000" rtlCol="0" anchor="ctr">
              <a:spAutoFit/>
            </a:bodyPr>
            <a:lstStyle/>
            <a:p>
              <a:pPr algn="r">
                <a:lnSpc>
                  <a:spcPts val="1700"/>
                </a:lnSpc>
              </a:pPr>
              <a:r>
                <a:rPr lang="en-US" altLang="ko-KR" sz="2000" b="1" spc="-1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Control</a:t>
              </a:r>
              <a:endParaRPr lang="ko-KR" altLang="en-US" sz="2000" b="1" spc="-1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4585BAFF-A2E1-CFCA-233F-D6D9A9C89ED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9048"/>
          <a:stretch/>
        </p:blipFill>
        <p:spPr>
          <a:xfrm>
            <a:off x="10788926" y="3676246"/>
            <a:ext cx="1313428" cy="27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96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5F74D8-7CCC-B0AB-CC5A-62D2C5F7F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3. Results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492D133-4AC8-98FB-716F-014AA816EA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A50322-F168-464A-9AFD-5AA41C494FC6}" type="slidenum">
              <a:rPr lang="ko-KR" altLang="en-US" smtClean="0"/>
              <a:pPr>
                <a:defRPr/>
              </a:pPr>
              <a:t>8</a:t>
            </a:fld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1342DA9-7F71-CC21-2219-731C8CCB91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Future PM</a:t>
            </a:r>
            <a:r>
              <a:rPr lang="en-US" altLang="ko-KR" baseline="-25000" dirty="0"/>
              <a:t>2.5</a:t>
            </a:r>
            <a:r>
              <a:rPr lang="en-US" altLang="ko-KR" dirty="0"/>
              <a:t> Air Quality in Korea</a:t>
            </a:r>
            <a:endParaRPr lang="ko-KR" altLang="en-US" dirty="0"/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CA6B5A0F-9BEA-5AF6-03C2-A8B195829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135" y="0"/>
            <a:ext cx="9163050" cy="29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r" defTabSz="912813" latinLnBrk="1">
              <a:lnSpc>
                <a:spcPts val="1700"/>
              </a:lnSpc>
            </a:pPr>
            <a:r>
              <a:rPr lang="en-US" altLang="ko-KR" sz="14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CMAS Conference  17-10-2023</a:t>
            </a:r>
            <a:endParaRPr lang="ko-KR" altLang="en-US" sz="1400" b="1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8DD1054B-B26A-9632-D804-829092AF62F1}"/>
              </a:ext>
            </a:extLst>
          </p:cNvPr>
          <p:cNvGrpSpPr/>
          <p:nvPr/>
        </p:nvGrpSpPr>
        <p:grpSpPr>
          <a:xfrm>
            <a:off x="911225" y="1526633"/>
            <a:ext cx="7347404" cy="461665"/>
            <a:chOff x="527946" y="1556792"/>
            <a:chExt cx="8319252" cy="46166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C69AB08-769F-F17A-6BCD-22896B03BE8A}"/>
                </a:ext>
              </a:extLst>
            </p:cNvPr>
            <p:cNvSpPr txBox="1"/>
            <p:nvPr/>
          </p:nvSpPr>
          <p:spPr>
            <a:xfrm>
              <a:off x="695324" y="1556792"/>
              <a:ext cx="815187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l" defTabSz="457200" rtl="0" eaLnBrk="0" fontAlgn="base" latinLnBrk="0" hangingPunct="0">
                <a:spcBef>
                  <a:spcPts val="0"/>
                </a:spcBef>
                <a:spcAft>
                  <a:spcPts val="200"/>
                </a:spcAft>
                <a:buClr>
                  <a:prstClr val="white">
                    <a:lumMod val="50000"/>
                  </a:prstClr>
                </a:buClr>
                <a:buSzPct val="80000"/>
                <a:tabLst/>
                <a:defRPr/>
              </a:pPr>
              <a:r>
                <a:rPr lang="en-US" altLang="ko-KR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PM</a:t>
              </a:r>
              <a:r>
                <a:rPr lang="en-US" altLang="ko-KR" baseline="-25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2.5</a:t>
              </a:r>
              <a:r>
                <a:rPr lang="en-US" altLang="ko-KR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concentration by scenario in Korea </a:t>
              </a:r>
            </a:p>
          </p:txBody>
        </p:sp>
        <p:pic>
          <p:nvPicPr>
            <p:cNvPr id="30" name="그래픽 29">
              <a:extLst>
                <a:ext uri="{FF2B5EF4-FFF2-40B4-BE49-F238E27FC236}">
                  <a16:creationId xmlns:a16="http://schemas.microsoft.com/office/drawing/2014/main" id="{36F10265-2E5B-A129-4019-D12546833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7946" y="1681914"/>
              <a:ext cx="167379" cy="175338"/>
            </a:xfrm>
            <a:prstGeom prst="rect">
              <a:avLst/>
            </a:prstGeom>
          </p:spPr>
        </p:pic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904F87FE-113A-23F3-3F9C-FC12EC571C75}"/>
              </a:ext>
            </a:extLst>
          </p:cNvPr>
          <p:cNvGrpSpPr/>
          <p:nvPr/>
        </p:nvGrpSpPr>
        <p:grpSpPr>
          <a:xfrm>
            <a:off x="391059" y="3718806"/>
            <a:ext cx="1389407" cy="2624204"/>
            <a:chOff x="5763858" y="3998169"/>
            <a:chExt cx="1389407" cy="262420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E947E32-487B-4637-969F-7F34028FB080}"/>
                </a:ext>
              </a:extLst>
            </p:cNvPr>
            <p:cNvSpPr txBox="1"/>
            <p:nvPr/>
          </p:nvSpPr>
          <p:spPr>
            <a:xfrm>
              <a:off x="5871519" y="3998169"/>
              <a:ext cx="1114820" cy="4199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2000" tIns="36000" rIns="72000" bIns="36000" rtlCol="0" anchor="b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PM</a:t>
              </a:r>
              <a:r>
                <a:rPr lang="en-US" altLang="ko-KR" sz="1400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2.5 </a:t>
              </a:r>
              <a:r>
                <a:rPr lang="en-US" altLang="ko-KR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Conc.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ko-KR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ko-KR" altLang="en-US" sz="1400" b="1" dirty="0">
                  <a:latin typeface="Calibri" panose="020F0502020204030204" pitchFamily="34" charset="0"/>
                  <a:ea typeface="맑은 고딕" panose="020B0503020000020004" pitchFamily="50" charset="-127"/>
                  <a:cs typeface="Calibri" panose="020F0502020204030204" pitchFamily="34" charset="0"/>
                </a:rPr>
                <a:t>㎍</a:t>
              </a:r>
              <a:r>
                <a:rPr lang="en-US" altLang="ko-KR" sz="1400" b="1" dirty="0">
                  <a:latin typeface="Calibri" panose="020F0502020204030204" pitchFamily="34" charset="0"/>
                  <a:ea typeface="맑은 고딕" panose="020B0503020000020004" pitchFamily="50" charset="-127"/>
                  <a:cs typeface="Calibri" panose="020F0502020204030204" pitchFamily="34" charset="0"/>
                </a:rPr>
                <a:t>/</a:t>
              </a:r>
              <a:r>
                <a:rPr lang="ko-KR" altLang="en-US" sz="1400" b="1" dirty="0">
                  <a:latin typeface="Calibri" panose="020F0502020204030204" pitchFamily="34" charset="0"/>
                  <a:ea typeface="맑은 고딕" panose="020B0503020000020004" pitchFamily="50" charset="-127"/>
                  <a:cs typeface="Calibri" panose="020F0502020204030204" pitchFamily="34" charset="0"/>
                </a:rPr>
                <a:t>㎥</a:t>
              </a:r>
              <a:r>
                <a:rPr lang="en-US" altLang="ko-KR" sz="1400" b="1" dirty="0">
                  <a:latin typeface="Calibri" panose="020F0502020204030204" pitchFamily="34" charset="0"/>
                  <a:ea typeface="맑은 고딕" panose="020B0503020000020004" pitchFamily="50" charset="-127"/>
                  <a:cs typeface="Calibri" panose="020F0502020204030204" pitchFamily="34" charset="0"/>
                </a:rPr>
                <a:t>]</a:t>
              </a:r>
              <a:endParaRPr lang="ko-KR" alt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FF16DFA0-690B-39EA-4B19-C9DD3046DC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7285" t="13461" r="36836" b="59843"/>
            <a:stretch/>
          </p:blipFill>
          <p:spPr>
            <a:xfrm>
              <a:off x="5763858" y="4423919"/>
              <a:ext cx="1389407" cy="2198454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03C6C4A-8D09-5F2D-CE7C-6A1664AC45E8}"/>
              </a:ext>
            </a:extLst>
          </p:cNvPr>
          <p:cNvSpPr txBox="1"/>
          <p:nvPr/>
        </p:nvSpPr>
        <p:spPr>
          <a:xfrm>
            <a:off x="7983873" y="6556177"/>
            <a:ext cx="39108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400"/>
              </a:spcBef>
              <a:spcAft>
                <a:spcPts val="200"/>
              </a:spcAft>
              <a:buSzPct val="120000"/>
              <a:tabLst>
                <a:tab pos="266700" algn="l"/>
              </a:tabLst>
              <a:defRPr/>
            </a:pPr>
            <a:r>
              <a:rPr lang="en-GB" altLang="ko-KR" sz="1100" kern="0" dirty="0">
                <a:ln w="3175">
                  <a:noFill/>
                </a:ln>
                <a:gradFill>
                  <a:gsLst>
                    <a:gs pos="0">
                      <a:prstClr val="black">
                        <a:lumMod val="95000"/>
                        <a:lumOff val="5000"/>
                      </a:prstClr>
                    </a:gs>
                    <a:gs pos="100000">
                      <a:prstClr val="black">
                        <a:lumMod val="95000"/>
                        <a:lumOff val="5000"/>
                      </a:prstClr>
                    </a:gs>
                  </a:gsLst>
                  <a:lin ang="0" scaled="1"/>
                </a:gradFill>
                <a:latin typeface="Calibri" panose="020F0502020204030204" pitchFamily="34" charset="0"/>
                <a:ea typeface="나눔바른고딕" panose="020B0603020101020101" pitchFamily="50" charset="-127"/>
                <a:cs typeface="Calibri" panose="020F0502020204030204" pitchFamily="34" charset="0"/>
              </a:rPr>
              <a:t>Source</a:t>
            </a:r>
            <a:r>
              <a:rPr lang="ko-KR" altLang="en-US" sz="1100" kern="0" dirty="0">
                <a:ln w="3175">
                  <a:noFill/>
                </a:ln>
                <a:gradFill>
                  <a:gsLst>
                    <a:gs pos="0">
                      <a:prstClr val="black">
                        <a:lumMod val="95000"/>
                        <a:lumOff val="5000"/>
                      </a:prstClr>
                    </a:gs>
                    <a:gs pos="100000">
                      <a:prstClr val="black">
                        <a:lumMod val="95000"/>
                        <a:lumOff val="5000"/>
                      </a:prstClr>
                    </a:gs>
                  </a:gsLst>
                  <a:lin ang="0" scaled="1"/>
                </a:gradFill>
                <a:latin typeface="Calibri" panose="020F0502020204030204" pitchFamily="34" charset="0"/>
                <a:ea typeface="나눔바른고딕" panose="020B060302010102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1100" kern="0" dirty="0">
                <a:ln w="3175">
                  <a:noFill/>
                </a:ln>
                <a:gradFill>
                  <a:gsLst>
                    <a:gs pos="0">
                      <a:prstClr val="black">
                        <a:lumMod val="95000"/>
                        <a:lumOff val="5000"/>
                      </a:prstClr>
                    </a:gs>
                    <a:gs pos="100000">
                      <a:prstClr val="black">
                        <a:lumMod val="95000"/>
                        <a:lumOff val="5000"/>
                      </a:prstClr>
                    </a:gs>
                  </a:gsLst>
                  <a:lin ang="0" scaled="1"/>
                </a:gradFill>
                <a:latin typeface="Calibri" panose="020F0502020204030204" pitchFamily="34" charset="0"/>
                <a:ea typeface="나눔바른고딕" panose="020B0603020101020101" pitchFamily="50" charset="-127"/>
                <a:cs typeface="Calibri" panose="020F0502020204030204" pitchFamily="34" charset="0"/>
              </a:rPr>
              <a:t>: Woo et al., AQNEA</a:t>
            </a:r>
            <a:r>
              <a:rPr lang="ko-KR" altLang="en-US" sz="1100" kern="0" dirty="0">
                <a:ln w="3175">
                  <a:noFill/>
                </a:ln>
                <a:gradFill>
                  <a:gsLst>
                    <a:gs pos="0">
                      <a:prstClr val="black">
                        <a:lumMod val="95000"/>
                        <a:lumOff val="5000"/>
                      </a:prstClr>
                    </a:gs>
                    <a:gs pos="100000">
                      <a:prstClr val="black">
                        <a:lumMod val="95000"/>
                        <a:lumOff val="5000"/>
                      </a:prstClr>
                    </a:gs>
                  </a:gsLst>
                  <a:lin ang="0" scaled="1"/>
                </a:gradFill>
                <a:latin typeface="Calibri" panose="020F0502020204030204" pitchFamily="34" charset="0"/>
                <a:ea typeface="나눔바른고딕" panose="020B060302010102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1100" kern="0" dirty="0">
                <a:ln w="3175">
                  <a:noFill/>
                </a:ln>
                <a:gradFill>
                  <a:gsLst>
                    <a:gs pos="0">
                      <a:prstClr val="black">
                        <a:lumMod val="95000"/>
                        <a:lumOff val="5000"/>
                      </a:prstClr>
                    </a:gs>
                    <a:gs pos="100000">
                      <a:prstClr val="black">
                        <a:lumMod val="95000"/>
                        <a:lumOff val="5000"/>
                      </a:prstClr>
                    </a:gs>
                  </a:gsLst>
                  <a:lin ang="0" scaled="1"/>
                </a:gradFill>
                <a:latin typeface="Calibri" panose="020F0502020204030204" pitchFamily="34" charset="0"/>
                <a:ea typeface="나눔바른고딕" panose="020B0603020101020101" pitchFamily="50" charset="-127"/>
                <a:cs typeface="Calibri" panose="020F0502020204030204" pitchFamily="34" charset="0"/>
              </a:rPr>
              <a:t>project(2022)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35DB8450-C38F-B2AC-72A1-3D949794659F}"/>
              </a:ext>
            </a:extLst>
          </p:cNvPr>
          <p:cNvGrpSpPr/>
          <p:nvPr/>
        </p:nvGrpSpPr>
        <p:grpSpPr>
          <a:xfrm>
            <a:off x="2175181" y="2954226"/>
            <a:ext cx="2907625" cy="3538650"/>
            <a:chOff x="356115" y="2954226"/>
            <a:chExt cx="2907625" cy="3538650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80F2644D-7959-D00E-0BFF-A53BD31AB064}"/>
                </a:ext>
              </a:extLst>
            </p:cNvPr>
            <p:cNvGrpSpPr/>
            <p:nvPr/>
          </p:nvGrpSpPr>
          <p:grpSpPr>
            <a:xfrm>
              <a:off x="356115" y="2954226"/>
              <a:ext cx="2907625" cy="3538650"/>
              <a:chOff x="-708077" y="2268407"/>
              <a:chExt cx="2907625" cy="3538650"/>
            </a:xfrm>
          </p:grpSpPr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id="{EBF94FDC-BDF1-7749-F006-2211D808D1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21339" t="11207" r="19577" b="10985"/>
              <a:stretch/>
            </p:blipFill>
            <p:spPr>
              <a:xfrm>
                <a:off x="-708077" y="2268407"/>
                <a:ext cx="2907625" cy="3538650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720D74F-302A-3E77-4543-8BC0DA61535D}"/>
                  </a:ext>
                </a:extLst>
              </p:cNvPr>
              <p:cNvSpPr txBox="1"/>
              <p:nvPr/>
            </p:nvSpPr>
            <p:spPr>
              <a:xfrm>
                <a:off x="-667072" y="5468503"/>
                <a:ext cx="240438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>
                    <a:latin typeface="Calibri" panose="020F0502020204030204" pitchFamily="34" charset="0"/>
                    <a:ea typeface="맑은 고딕" panose="020B0503020000020004" pitchFamily="50" charset="-127"/>
                    <a:cs typeface="Calibri" panose="020F0502020204030204" pitchFamily="34" charset="0"/>
                  </a:rPr>
                  <a:t>Average</a:t>
                </a:r>
                <a:r>
                  <a:rPr lang="ko-KR" altLang="en-US" sz="1600" b="1" dirty="0">
                    <a:latin typeface="Calibri" panose="020F0502020204030204" pitchFamily="34" charset="0"/>
                    <a:ea typeface="맑은 고딕" panose="020B0503020000020004" pitchFamily="50" charset="-127"/>
                    <a:cs typeface="Calibri" panose="020F0502020204030204" pitchFamily="34" charset="0"/>
                  </a:rPr>
                  <a:t> </a:t>
                </a:r>
                <a:r>
                  <a:rPr lang="en-US" altLang="ko-KR" sz="1600" b="1" dirty="0">
                    <a:latin typeface="Calibri" panose="020F0502020204030204" pitchFamily="34" charset="0"/>
                    <a:ea typeface="맑은 고딕" panose="020B0503020000020004" pitchFamily="50" charset="-127"/>
                    <a:cs typeface="Calibri" panose="020F0502020204030204" pitchFamily="34" charset="0"/>
                  </a:rPr>
                  <a:t>: </a:t>
                </a:r>
                <a:r>
                  <a:rPr lang="en-US" altLang="ko-KR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18.7</a:t>
                </a:r>
                <a:r>
                  <a:rPr lang="en-US" altLang="ko-KR" sz="1600" b="1" dirty="0">
                    <a:latin typeface="Calibri" panose="020F0502020204030204" pitchFamily="34" charset="0"/>
                    <a:ea typeface="맑은 고딕" panose="020B0503020000020004" pitchFamily="50" charset="-127"/>
                    <a:cs typeface="Calibri" panose="020F0502020204030204" pitchFamily="34" charset="0"/>
                  </a:rPr>
                  <a:t> </a:t>
                </a:r>
                <a:r>
                  <a:rPr lang="ko-KR" altLang="en-US" sz="1600" b="1" dirty="0">
                    <a:latin typeface="Calibri" panose="020F0502020204030204" pitchFamily="34" charset="0"/>
                    <a:ea typeface="맑은 고딕" panose="020B0503020000020004" pitchFamily="50" charset="-127"/>
                    <a:cs typeface="Calibri" panose="020F0502020204030204" pitchFamily="34" charset="0"/>
                  </a:rPr>
                  <a:t>㎍</a:t>
                </a:r>
                <a:r>
                  <a:rPr lang="en-US" altLang="ko-KR" sz="1600" b="1" dirty="0">
                    <a:latin typeface="Calibri" panose="020F0502020204030204" pitchFamily="34" charset="0"/>
                    <a:ea typeface="맑은 고딕" panose="020B0503020000020004" pitchFamily="50" charset="-127"/>
                    <a:cs typeface="Calibri" panose="020F0502020204030204" pitchFamily="34" charset="0"/>
                  </a:rPr>
                  <a:t>/</a:t>
                </a:r>
                <a:r>
                  <a:rPr lang="ko-KR" altLang="en-US" sz="1600" b="1" dirty="0">
                    <a:latin typeface="Calibri" panose="020F0502020204030204" pitchFamily="34" charset="0"/>
                    <a:ea typeface="맑은 고딕" panose="020B0503020000020004" pitchFamily="50" charset="-127"/>
                    <a:cs typeface="Calibri" panose="020F0502020204030204" pitchFamily="34" charset="0"/>
                  </a:rPr>
                  <a:t>㎥</a:t>
                </a:r>
                <a:r>
                  <a:rPr lang="en-US" altLang="ko-KR" sz="1600" b="1" dirty="0">
                    <a:latin typeface="Calibri" panose="020F0502020204030204" pitchFamily="34" charset="0"/>
                    <a:ea typeface="맑은 고딕" panose="020B0503020000020004" pitchFamily="50" charset="-127"/>
                    <a:cs typeface="Calibri" panose="020F0502020204030204" pitchFamily="34" charset="0"/>
                  </a:rPr>
                  <a:t> </a:t>
                </a:r>
                <a:endParaRPr lang="ko-KR" altLang="en-US" sz="1600" b="1" dirty="0">
                  <a:latin typeface="Calibri" panose="020F0502020204030204" pitchFamily="34" charset="0"/>
                  <a:ea typeface="맑은 고딕" panose="020B0503020000020004" pitchFamily="50" charset="-127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21C706C-F098-E90B-C142-3D9D9DAF31F1}"/>
                </a:ext>
              </a:extLst>
            </p:cNvPr>
            <p:cNvSpPr txBox="1"/>
            <p:nvPr/>
          </p:nvSpPr>
          <p:spPr>
            <a:xfrm>
              <a:off x="397120" y="2977314"/>
              <a:ext cx="2179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00" b="1" dirty="0" err="1"/>
                <a:t>Baseyear</a:t>
              </a:r>
              <a:r>
                <a:rPr lang="ko-KR" altLang="en-US" sz="1800" b="1" dirty="0"/>
                <a:t> </a:t>
              </a:r>
              <a:r>
                <a:rPr lang="en-US" altLang="ko-KR" sz="1800" b="1" dirty="0"/>
                <a:t>(yr2015)</a:t>
              </a:r>
              <a:endParaRPr lang="ko-KR" altLang="en-US" sz="1800" b="1" dirty="0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DB22328D-794B-CB0E-7DFC-FCE7CC10F671}"/>
              </a:ext>
            </a:extLst>
          </p:cNvPr>
          <p:cNvGrpSpPr/>
          <p:nvPr/>
        </p:nvGrpSpPr>
        <p:grpSpPr>
          <a:xfrm>
            <a:off x="8806549" y="2977314"/>
            <a:ext cx="2951132" cy="3538650"/>
            <a:chOff x="8933549" y="2977314"/>
            <a:chExt cx="2951132" cy="3538650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DFA70206-D0A0-2F71-41E9-9E746F970BA2}"/>
                </a:ext>
              </a:extLst>
            </p:cNvPr>
            <p:cNvGrpSpPr/>
            <p:nvPr/>
          </p:nvGrpSpPr>
          <p:grpSpPr>
            <a:xfrm>
              <a:off x="8933549" y="2977314"/>
              <a:ext cx="2951132" cy="3538650"/>
              <a:chOff x="11052120" y="2747489"/>
              <a:chExt cx="2951132" cy="3538650"/>
            </a:xfrm>
          </p:grpSpPr>
          <p:pic>
            <p:nvPicPr>
              <p:cNvPr id="22" name="그림 21" descr="지도, 텍스트이(가) 표시된 사진&#10;&#10;자동 생성된 설명">
                <a:extLst>
                  <a:ext uri="{FF2B5EF4-FFF2-40B4-BE49-F238E27FC236}">
                    <a16:creationId xmlns:a16="http://schemas.microsoft.com/office/drawing/2014/main" id="{645570F5-EE43-29BD-181F-F68887657C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23684" t="12353" r="17229" b="9850"/>
              <a:stretch/>
            </p:blipFill>
            <p:spPr>
              <a:xfrm>
                <a:off x="11052120" y="2747489"/>
                <a:ext cx="2908213" cy="3538650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8F8F1EC-5869-D04C-74AD-8A534205DFBB}"/>
                  </a:ext>
                </a:extLst>
              </p:cNvPr>
              <p:cNvSpPr txBox="1"/>
              <p:nvPr/>
            </p:nvSpPr>
            <p:spPr>
              <a:xfrm>
                <a:off x="12773062" y="5924497"/>
                <a:ext cx="123019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8.5</a:t>
                </a:r>
                <a:r>
                  <a:rPr lang="en-US" altLang="ko-KR" sz="1600" b="1" dirty="0">
                    <a:latin typeface="Calibri" panose="020F0502020204030204" pitchFamily="34" charset="0"/>
                    <a:ea typeface="맑은 고딕" panose="020B0503020000020004" pitchFamily="50" charset="-127"/>
                    <a:cs typeface="Calibri" panose="020F0502020204030204" pitchFamily="34" charset="0"/>
                  </a:rPr>
                  <a:t> </a:t>
                </a:r>
                <a:r>
                  <a:rPr lang="ko-KR" altLang="en-US" sz="1600" b="1" dirty="0">
                    <a:latin typeface="Calibri" panose="020F0502020204030204" pitchFamily="34" charset="0"/>
                    <a:ea typeface="맑은 고딕" panose="020B0503020000020004" pitchFamily="50" charset="-127"/>
                    <a:cs typeface="Calibri" panose="020F0502020204030204" pitchFamily="34" charset="0"/>
                  </a:rPr>
                  <a:t>㎍</a:t>
                </a:r>
                <a:r>
                  <a:rPr lang="en-US" altLang="ko-KR" sz="1600" b="1" dirty="0">
                    <a:latin typeface="Calibri" panose="020F0502020204030204" pitchFamily="34" charset="0"/>
                    <a:ea typeface="맑은 고딕" panose="020B0503020000020004" pitchFamily="50" charset="-127"/>
                    <a:cs typeface="Calibri" panose="020F0502020204030204" pitchFamily="34" charset="0"/>
                  </a:rPr>
                  <a:t>/</a:t>
                </a:r>
                <a:r>
                  <a:rPr lang="ko-KR" altLang="en-US" sz="1600" b="1" dirty="0">
                    <a:latin typeface="Calibri" panose="020F0502020204030204" pitchFamily="34" charset="0"/>
                    <a:ea typeface="맑은 고딕" panose="020B0503020000020004" pitchFamily="50" charset="-127"/>
                    <a:cs typeface="Calibri" panose="020F0502020204030204" pitchFamily="34" charset="0"/>
                  </a:rPr>
                  <a:t>㎥</a:t>
                </a:r>
                <a:r>
                  <a:rPr lang="en-US" altLang="ko-KR" sz="1600" b="1" dirty="0">
                    <a:latin typeface="Calibri" panose="020F0502020204030204" pitchFamily="34" charset="0"/>
                    <a:ea typeface="맑은 고딕" panose="020B0503020000020004" pitchFamily="50" charset="-127"/>
                    <a:cs typeface="Calibri" panose="020F0502020204030204" pitchFamily="34" charset="0"/>
                  </a:rPr>
                  <a:t> </a:t>
                </a:r>
                <a:endParaRPr lang="ko-KR" altLang="en-US" sz="1600" b="1" dirty="0">
                  <a:latin typeface="Calibri" panose="020F0502020204030204" pitchFamily="34" charset="0"/>
                  <a:ea typeface="맑은 고딕" panose="020B0503020000020004" pitchFamily="50" charset="-127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07A2490-6506-C6C2-5695-02256A9ACC38}"/>
                </a:ext>
              </a:extLst>
            </p:cNvPr>
            <p:cNvSpPr txBox="1"/>
            <p:nvPr/>
          </p:nvSpPr>
          <p:spPr>
            <a:xfrm>
              <a:off x="8987831" y="2980632"/>
              <a:ext cx="2415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00" b="1" dirty="0"/>
                <a:t>Control (yr2050)</a:t>
              </a: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3C93D7C2-56A3-8293-CCDD-50DDF3987848}"/>
              </a:ext>
            </a:extLst>
          </p:cNvPr>
          <p:cNvGrpSpPr/>
          <p:nvPr/>
        </p:nvGrpSpPr>
        <p:grpSpPr>
          <a:xfrm>
            <a:off x="5488086" y="2966926"/>
            <a:ext cx="2913183" cy="3538650"/>
            <a:chOff x="5393327" y="2954226"/>
            <a:chExt cx="2913183" cy="3538650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F6B53C38-3A13-E846-10BA-898EEB053A42}"/>
                </a:ext>
              </a:extLst>
            </p:cNvPr>
            <p:cNvGrpSpPr/>
            <p:nvPr/>
          </p:nvGrpSpPr>
          <p:grpSpPr>
            <a:xfrm>
              <a:off x="5393327" y="2954226"/>
              <a:ext cx="2913183" cy="3538650"/>
              <a:chOff x="4268821" y="2519197"/>
              <a:chExt cx="2913183" cy="3538650"/>
            </a:xfrm>
          </p:grpSpPr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id="{D30A9456-937B-5ABB-7734-0E2BEA58F1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21451" t="10918" r="19625" b="11666"/>
              <a:stretch/>
            </p:blipFill>
            <p:spPr>
              <a:xfrm>
                <a:off x="4268821" y="2519197"/>
                <a:ext cx="2913183" cy="3538650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DEB0E4-D8C3-518D-A76F-C4ECD5855971}"/>
                  </a:ext>
                </a:extLst>
              </p:cNvPr>
              <p:cNvSpPr txBox="1"/>
              <p:nvPr/>
            </p:nvSpPr>
            <p:spPr>
              <a:xfrm>
                <a:off x="6012767" y="5719293"/>
                <a:ext cx="11148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14.0</a:t>
                </a:r>
                <a:r>
                  <a:rPr lang="en-US" altLang="ko-KR" sz="1600" b="1" dirty="0">
                    <a:latin typeface="Calibri" panose="020F0502020204030204" pitchFamily="34" charset="0"/>
                    <a:ea typeface="맑은 고딕" panose="020B0503020000020004" pitchFamily="50" charset="-127"/>
                    <a:cs typeface="Calibri" panose="020F0502020204030204" pitchFamily="34" charset="0"/>
                  </a:rPr>
                  <a:t> </a:t>
                </a:r>
                <a:r>
                  <a:rPr lang="ko-KR" altLang="en-US" sz="1600" b="1" dirty="0">
                    <a:latin typeface="Calibri" panose="020F0502020204030204" pitchFamily="34" charset="0"/>
                    <a:ea typeface="맑은 고딕" panose="020B0503020000020004" pitchFamily="50" charset="-127"/>
                    <a:cs typeface="Calibri" panose="020F0502020204030204" pitchFamily="34" charset="0"/>
                  </a:rPr>
                  <a:t>㎍</a:t>
                </a:r>
                <a:r>
                  <a:rPr lang="en-US" altLang="ko-KR" sz="1600" b="1" dirty="0">
                    <a:latin typeface="Calibri" panose="020F0502020204030204" pitchFamily="34" charset="0"/>
                    <a:ea typeface="맑은 고딕" panose="020B0503020000020004" pitchFamily="50" charset="-127"/>
                    <a:cs typeface="Calibri" panose="020F0502020204030204" pitchFamily="34" charset="0"/>
                  </a:rPr>
                  <a:t>/</a:t>
                </a:r>
                <a:r>
                  <a:rPr lang="ko-KR" altLang="en-US" sz="1600" b="1" dirty="0">
                    <a:latin typeface="Calibri" panose="020F0502020204030204" pitchFamily="34" charset="0"/>
                    <a:ea typeface="맑은 고딕" panose="020B0503020000020004" pitchFamily="50" charset="-127"/>
                    <a:cs typeface="Calibri" panose="020F0502020204030204" pitchFamily="34" charset="0"/>
                  </a:rPr>
                  <a:t>㎥</a:t>
                </a:r>
                <a:r>
                  <a:rPr lang="en-US" altLang="ko-KR" sz="1600" b="1" dirty="0">
                    <a:latin typeface="Calibri" panose="020F0502020204030204" pitchFamily="34" charset="0"/>
                    <a:ea typeface="맑은 고딕" panose="020B0503020000020004" pitchFamily="50" charset="-127"/>
                    <a:cs typeface="Calibri" panose="020F0502020204030204" pitchFamily="34" charset="0"/>
                  </a:rPr>
                  <a:t> </a:t>
                </a:r>
                <a:endParaRPr lang="ko-KR" altLang="en-US" sz="1600" b="1" dirty="0">
                  <a:latin typeface="Calibri" panose="020F0502020204030204" pitchFamily="34" charset="0"/>
                  <a:ea typeface="맑은 고딕" panose="020B0503020000020004" pitchFamily="50" charset="-127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B85EB44-2FE2-1E1F-1512-43BC98D42276}"/>
                </a:ext>
              </a:extLst>
            </p:cNvPr>
            <p:cNvSpPr txBox="1"/>
            <p:nvPr/>
          </p:nvSpPr>
          <p:spPr>
            <a:xfrm>
              <a:off x="5425329" y="2968680"/>
              <a:ext cx="2681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00" b="1" dirty="0"/>
                <a:t>Baseline (yr2050)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11CBE76-ADDE-D529-9268-D006D16464EE}"/>
              </a:ext>
            </a:extLst>
          </p:cNvPr>
          <p:cNvSpPr txBox="1"/>
          <p:nvPr/>
        </p:nvSpPr>
        <p:spPr>
          <a:xfrm>
            <a:off x="935935" y="1956310"/>
            <a:ext cx="11256065" cy="883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2737" marR="0" lvl="1" indent="-285750" algn="l" defTabSz="4572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à"/>
              <a:tabLst/>
              <a:defRPr/>
            </a:pPr>
            <a:r>
              <a:rPr lang="en-US" altLang="ko-KR" sz="2000" spc="-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application of control policies led to a decrease in PM</a:t>
            </a:r>
            <a:r>
              <a:rPr lang="en-US" altLang="ko-KR" sz="2000" spc="-1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2.5 </a:t>
            </a:r>
            <a:r>
              <a:rPr lang="en-US" altLang="ko-KR" sz="2000" spc="-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concentration.</a:t>
            </a:r>
            <a:endParaRPr lang="en-US" altLang="ko-KR" sz="2000" spc="-1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12737" marR="0" lvl="1" indent="-285750" algn="l" defTabSz="4572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à"/>
              <a:tabLst/>
              <a:defRPr/>
            </a:pPr>
            <a:r>
              <a:rPr lang="en-US" altLang="ko-KR" sz="2000" spc="-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 Control scenario (2050), </a:t>
            </a:r>
            <a:r>
              <a:rPr lang="en-US" altLang="ko-KR" sz="2000" spc="-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of Korea stays below 15 ㎍/㎥ (Korean air quality standard) for PM</a:t>
            </a:r>
            <a:r>
              <a:rPr lang="en-US" altLang="ko-KR" sz="2000" spc="-1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2.5</a:t>
            </a:r>
            <a:r>
              <a:rPr lang="en-US" altLang="ko-KR" sz="2000" spc="-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ko-KR" sz="2000" spc="-1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02441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5F74D8-7CCC-B0AB-CC5A-62D2C5F7F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3. Results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492D133-4AC8-98FB-716F-014AA816EA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A50322-F168-464A-9AFD-5AA41C494FC6}" type="slidenum">
              <a:rPr lang="ko-KR" altLang="en-US" smtClean="0"/>
              <a:pPr>
                <a:defRPr/>
              </a:pPr>
              <a:t>9</a:t>
            </a:fld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1342DA9-7F71-CC21-2219-731C8CCB91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Future PM</a:t>
            </a:r>
            <a:r>
              <a:rPr lang="en-US" altLang="ko-KR" baseline="-25000" dirty="0"/>
              <a:t>2.5</a:t>
            </a:r>
            <a:r>
              <a:rPr lang="en-US" altLang="ko-KR" dirty="0"/>
              <a:t> Air Quality in Korea</a:t>
            </a:r>
            <a:endParaRPr lang="ko-KR" altLang="en-US" dirty="0"/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CA6B5A0F-9BEA-5AF6-03C2-A8B195829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135" y="0"/>
            <a:ext cx="9163050" cy="29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r" defTabSz="912813" latinLnBrk="1">
              <a:lnSpc>
                <a:spcPts val="1700"/>
              </a:lnSpc>
            </a:pPr>
            <a:r>
              <a:rPr lang="en-US" altLang="ko-KR" sz="14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CMAS Conference  17-10-2023</a:t>
            </a:r>
            <a:endParaRPr lang="ko-KR" altLang="en-US" sz="1400" b="1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2CADC40C-EC00-67E3-AC1E-D896C60E4ECB}"/>
              </a:ext>
            </a:extLst>
          </p:cNvPr>
          <p:cNvGrpSpPr/>
          <p:nvPr/>
        </p:nvGrpSpPr>
        <p:grpSpPr>
          <a:xfrm>
            <a:off x="2188690" y="2863308"/>
            <a:ext cx="9396387" cy="3960162"/>
            <a:chOff x="2188690" y="2863308"/>
            <a:chExt cx="9396387" cy="3960162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FE789135-9C1C-FACB-D491-27170D429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8690" y="2863308"/>
              <a:ext cx="6643481" cy="3960162"/>
            </a:xfrm>
            <a:prstGeom prst="rect">
              <a:avLst/>
            </a:prstGeom>
          </p:spPr>
        </p:pic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DA725294-A7FF-2020-F635-C49802D98BBA}"/>
                </a:ext>
              </a:extLst>
            </p:cNvPr>
            <p:cNvGrpSpPr/>
            <p:nvPr/>
          </p:nvGrpSpPr>
          <p:grpSpPr>
            <a:xfrm>
              <a:off x="3019766" y="3192115"/>
              <a:ext cx="6502067" cy="2029675"/>
              <a:chOff x="4349787" y="2212549"/>
              <a:chExt cx="8052304" cy="2534264"/>
            </a:xfrm>
          </p:grpSpPr>
          <p:grpSp>
            <p:nvGrpSpPr>
              <p:cNvPr id="51" name="그룹 50">
                <a:extLst>
                  <a:ext uri="{FF2B5EF4-FFF2-40B4-BE49-F238E27FC236}">
                    <a16:creationId xmlns:a16="http://schemas.microsoft.com/office/drawing/2014/main" id="{279BE955-B0F0-DF91-3A90-D9C7F6913CE0}"/>
                  </a:ext>
                </a:extLst>
              </p:cNvPr>
              <p:cNvGrpSpPr/>
              <p:nvPr/>
            </p:nvGrpSpPr>
            <p:grpSpPr>
              <a:xfrm>
                <a:off x="4515246" y="2212549"/>
                <a:ext cx="7536919" cy="2534264"/>
                <a:chOff x="1671618" y="2088619"/>
                <a:chExt cx="7536919" cy="2534264"/>
              </a:xfrm>
            </p:grpSpPr>
            <p:cxnSp>
              <p:nvCxnSpPr>
                <p:cNvPr id="10" name="직선 연결선 9">
                  <a:extLst>
                    <a:ext uri="{FF2B5EF4-FFF2-40B4-BE49-F238E27FC236}">
                      <a16:creationId xmlns:a16="http://schemas.microsoft.com/office/drawing/2014/main" id="{FD4D1B13-4801-10C6-EF46-6BAB992A1D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71618" y="2096461"/>
                  <a:ext cx="7320275" cy="22173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직선 연결선 10">
                  <a:extLst>
                    <a:ext uri="{FF2B5EF4-FFF2-40B4-BE49-F238E27FC236}">
                      <a16:creationId xmlns:a16="http://schemas.microsoft.com/office/drawing/2014/main" id="{F49DD72E-BE9E-6BBF-F715-CFCDB1529B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74267" y="4264890"/>
                  <a:ext cx="699216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직선 화살표 연결선 14">
                  <a:extLst>
                    <a:ext uri="{FF2B5EF4-FFF2-40B4-BE49-F238E27FC236}">
                      <a16:creationId xmlns:a16="http://schemas.microsoft.com/office/drawing/2014/main" id="{1E15266E-2564-490E-EA0C-DE10F3B88E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309694" y="2150701"/>
                  <a:ext cx="0" cy="866079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직선 연결선 15">
                  <a:extLst>
                    <a:ext uri="{FF2B5EF4-FFF2-40B4-BE49-F238E27FC236}">
                      <a16:creationId xmlns:a16="http://schemas.microsoft.com/office/drawing/2014/main" id="{F234D8B2-EFE4-E3D6-3E29-9BFDA99B63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70364" y="3040948"/>
                  <a:ext cx="699216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직선 화살표 연결선 16">
                  <a:extLst>
                    <a:ext uri="{FF2B5EF4-FFF2-40B4-BE49-F238E27FC236}">
                      <a16:creationId xmlns:a16="http://schemas.microsoft.com/office/drawing/2014/main" id="{0698B1B9-6884-5AD7-3D01-04E79BC27B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278682" y="2098510"/>
                  <a:ext cx="0" cy="2162122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98B71CE-7C0F-5625-2604-6F81FE5EB11C}"/>
                    </a:ext>
                  </a:extLst>
                </p:cNvPr>
                <p:cNvSpPr txBox="1"/>
                <p:nvPr/>
              </p:nvSpPr>
              <p:spPr>
                <a:xfrm>
                  <a:off x="8286735" y="3741766"/>
                  <a:ext cx="921802" cy="318924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r>
                    <a:rPr lang="en-US" altLang="ko-KR" sz="1600" b="1" dirty="0">
                      <a:solidFill>
                        <a:srgbClr val="C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- 70.6%</a:t>
                  </a:r>
                  <a:endParaRPr lang="ko-KR" altLang="en-US" sz="16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BBEEA3A-5FCC-7D0D-7A62-1195BF17ADA0}"/>
                    </a:ext>
                  </a:extLst>
                </p:cNvPr>
                <p:cNvSpPr txBox="1"/>
                <p:nvPr/>
              </p:nvSpPr>
              <p:spPr>
                <a:xfrm>
                  <a:off x="1840056" y="2088619"/>
                  <a:ext cx="654285" cy="318924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/>
                  <a:r>
                    <a:rPr lang="en-US" altLang="ko-KR" sz="16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18.7</a:t>
                  </a:r>
                  <a:endParaRPr lang="ko-KR" altLang="en-US" sz="16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C5A5A0E-9CCE-A1C5-1429-4298153FC6DD}"/>
                    </a:ext>
                  </a:extLst>
                </p:cNvPr>
                <p:cNvSpPr txBox="1"/>
                <p:nvPr/>
              </p:nvSpPr>
              <p:spPr>
                <a:xfrm>
                  <a:off x="8010466" y="4303959"/>
                  <a:ext cx="654285" cy="318924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/>
                  <a:r>
                    <a:rPr lang="en-US" altLang="ko-KR" sz="16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5.5</a:t>
                  </a:r>
                  <a:endParaRPr lang="ko-KR" altLang="en-US" sz="16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21" name="직선 연결선 20">
                  <a:extLst>
                    <a:ext uri="{FF2B5EF4-FFF2-40B4-BE49-F238E27FC236}">
                      <a16:creationId xmlns:a16="http://schemas.microsoft.com/office/drawing/2014/main" id="{45EA9D51-D0C1-EB35-DCF0-C418323F6A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27991" y="3772363"/>
                  <a:ext cx="699216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직선 화살표 연결선 21">
                  <a:extLst>
                    <a:ext uri="{FF2B5EF4-FFF2-40B4-BE49-F238E27FC236}">
                      <a16:creationId xmlns:a16="http://schemas.microsoft.com/office/drawing/2014/main" id="{1A16EBA0-A0C4-5856-9D34-06C8608E20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94312" y="2113853"/>
                  <a:ext cx="0" cy="1647574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4D697F6-7A35-2DE8-9C55-306FBD4F6C59}"/>
                    </a:ext>
                  </a:extLst>
                </p:cNvPr>
                <p:cNvSpPr txBox="1"/>
                <p:nvPr/>
              </p:nvSpPr>
              <p:spPr>
                <a:xfrm>
                  <a:off x="7136815" y="3250651"/>
                  <a:ext cx="936552" cy="318924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r"/>
                  <a:r>
                    <a:rPr lang="en-US" altLang="ko-KR" sz="1600" b="1" dirty="0">
                      <a:solidFill>
                        <a:srgbClr val="C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- 54.4%</a:t>
                  </a:r>
                  <a:endParaRPr lang="ko-KR" altLang="en-US" sz="16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099ED9B-13D7-A0C3-B3A9-BA4BE0467EFE}"/>
                    </a:ext>
                  </a:extLst>
                </p:cNvPr>
                <p:cNvSpPr txBox="1"/>
                <p:nvPr/>
              </p:nvSpPr>
              <p:spPr>
                <a:xfrm>
                  <a:off x="7482795" y="3788778"/>
                  <a:ext cx="654285" cy="318924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/>
                  <a:r>
                    <a:rPr lang="en-US" altLang="ko-KR" sz="16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8.5</a:t>
                  </a:r>
                  <a:endParaRPr lang="ko-KR" altLang="en-US" sz="16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B742949-6729-3117-1C14-B179774D23F0}"/>
                    </a:ext>
                  </a:extLst>
                </p:cNvPr>
                <p:cNvSpPr txBox="1"/>
                <p:nvPr/>
              </p:nvSpPr>
              <p:spPr>
                <a:xfrm>
                  <a:off x="5354117" y="2643726"/>
                  <a:ext cx="921802" cy="318924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rgbClr val="C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- 30.0%</a:t>
                  </a:r>
                  <a:endParaRPr lang="ko-KR" altLang="en-US" sz="16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A322CBF-0547-C147-D3D1-08BAD60AF9B9}"/>
                    </a:ext>
                  </a:extLst>
                </p:cNvPr>
                <p:cNvSpPr txBox="1"/>
                <p:nvPr/>
              </p:nvSpPr>
              <p:spPr>
                <a:xfrm>
                  <a:off x="5249605" y="3060343"/>
                  <a:ext cx="565413" cy="318924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r>
                    <a:rPr lang="en-US" altLang="ko-KR" sz="16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13.1</a:t>
                  </a:r>
                  <a:endParaRPr lang="ko-KR" altLang="en-US" sz="16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F4012B7-EA28-580C-0707-77D486195A05}"/>
                    </a:ext>
                  </a:extLst>
                </p:cNvPr>
                <p:cNvSpPr txBox="1"/>
                <p:nvPr/>
              </p:nvSpPr>
              <p:spPr>
                <a:xfrm>
                  <a:off x="4545506" y="2870468"/>
                  <a:ext cx="654285" cy="398211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r"/>
                  <a:r>
                    <a:rPr lang="en-US" altLang="ko-KR" sz="16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14.0</a:t>
                  </a:r>
                  <a:endParaRPr lang="ko-KR" altLang="en-US" sz="16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52" name="직선 연결선 51">
                <a:extLst>
                  <a:ext uri="{FF2B5EF4-FFF2-40B4-BE49-F238E27FC236}">
                    <a16:creationId xmlns:a16="http://schemas.microsoft.com/office/drawing/2014/main" id="{D69B3EBF-B0A0-5C85-4973-9192A49B30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49787" y="4456533"/>
                <a:ext cx="8052304" cy="22173"/>
              </a:xfrm>
              <a:prstGeom prst="line">
                <a:avLst/>
              </a:prstGeom>
              <a:ln w="28575">
                <a:solidFill>
                  <a:schemeClr val="accent3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직선 연결선 52">
                <a:extLst>
                  <a:ext uri="{FF2B5EF4-FFF2-40B4-BE49-F238E27FC236}">
                    <a16:creationId xmlns:a16="http://schemas.microsoft.com/office/drawing/2014/main" id="{707CC926-9A7B-C216-30C0-E18E765727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49787" y="2826800"/>
                <a:ext cx="8052304" cy="22173"/>
              </a:xfrm>
              <a:prstGeom prst="line">
                <a:avLst/>
              </a:prstGeom>
              <a:ln w="28575">
                <a:solidFill>
                  <a:schemeClr val="accent3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B25B9FA-F9F1-687D-0ADB-1EB4FB182919}"/>
                </a:ext>
              </a:extLst>
            </p:cNvPr>
            <p:cNvSpPr txBox="1"/>
            <p:nvPr/>
          </p:nvSpPr>
          <p:spPr>
            <a:xfrm>
              <a:off x="9519828" y="3535420"/>
              <a:ext cx="2065249" cy="52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n-US" altLang="ko-KR" sz="1600" b="1" i="1" dirty="0">
                  <a:solidFill>
                    <a:srgbClr val="92D05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Korea Air Quality Standard</a:t>
              </a:r>
              <a:endParaRPr lang="ko-KR" altLang="en-US" sz="1600" b="1" i="1" dirty="0">
                <a:solidFill>
                  <a:srgbClr val="92D05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A2B0256-9E56-6B25-ED99-4216846F3580}"/>
                </a:ext>
              </a:extLst>
            </p:cNvPr>
            <p:cNvSpPr txBox="1"/>
            <p:nvPr/>
          </p:nvSpPr>
          <p:spPr>
            <a:xfrm>
              <a:off x="9521834" y="4850544"/>
              <a:ext cx="1311266" cy="52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n-US" altLang="ko-KR" sz="1600" b="1" i="1" dirty="0">
                  <a:solidFill>
                    <a:srgbClr val="92D05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WHO Guidance</a:t>
              </a:r>
              <a:endParaRPr lang="ko-KR" altLang="en-US" sz="1600" b="1" i="1" dirty="0">
                <a:solidFill>
                  <a:srgbClr val="92D05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49E52D9E-706D-E85B-D52F-5B19B0D055F5}"/>
              </a:ext>
            </a:extLst>
          </p:cNvPr>
          <p:cNvGrpSpPr/>
          <p:nvPr/>
        </p:nvGrpSpPr>
        <p:grpSpPr>
          <a:xfrm>
            <a:off x="911225" y="1526633"/>
            <a:ext cx="7393726" cy="461665"/>
            <a:chOff x="527946" y="1556792"/>
            <a:chExt cx="8371701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783812-9281-0D05-AE1F-1F4B879E4C40}"/>
                </a:ext>
              </a:extLst>
            </p:cNvPr>
            <p:cNvSpPr txBox="1"/>
            <p:nvPr/>
          </p:nvSpPr>
          <p:spPr>
            <a:xfrm>
              <a:off x="695322" y="1556792"/>
              <a:ext cx="820432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l" defTabSz="457200" rtl="0" eaLnBrk="0" fontAlgn="base" latinLnBrk="0" hangingPunct="0">
                <a:spcBef>
                  <a:spcPts val="0"/>
                </a:spcBef>
                <a:spcAft>
                  <a:spcPts val="200"/>
                </a:spcAft>
                <a:buClr>
                  <a:prstClr val="white">
                    <a:lumMod val="50000"/>
                  </a:prstClr>
                </a:buClr>
                <a:buSzPct val="80000"/>
                <a:tabLst/>
                <a:defRPr/>
              </a:pPr>
              <a:r>
                <a:rPr lang="en-US" altLang="ko-KR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PM</a:t>
              </a:r>
              <a:r>
                <a:rPr lang="en-US" altLang="ko-KR" baseline="-25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2.5</a:t>
              </a:r>
              <a:r>
                <a:rPr lang="en-US" altLang="ko-KR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concentration by scenario with transboundary</a:t>
              </a:r>
            </a:p>
          </p:txBody>
        </p:sp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DF73E3A7-01D1-0019-0794-314127160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7946" y="1681914"/>
              <a:ext cx="167379" cy="17533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B1F1BF3-4F71-644B-1910-4875267AA0C7}"/>
              </a:ext>
            </a:extLst>
          </p:cNvPr>
          <p:cNvSpPr txBox="1"/>
          <p:nvPr/>
        </p:nvSpPr>
        <p:spPr>
          <a:xfrm>
            <a:off x="935935" y="1934794"/>
            <a:ext cx="10845129" cy="860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2737" marR="0" lvl="1" indent="-285750" algn="l" defTabSz="4572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à"/>
              <a:tabLst/>
              <a:defRPr/>
            </a:pPr>
            <a:r>
              <a:rPr lang="en-US" altLang="ko-KR" sz="2000" b="0" i="0" dirty="0">
                <a:solidFill>
                  <a:srgbClr val="343541"/>
                </a:solidFill>
                <a:effectLst/>
                <a:latin typeface="Söhne"/>
              </a:rPr>
              <a:t>Considering the transboundary effect of China's air quality policies, we can anticipate more than a 16.2% additional improvement in air quality in the Control scenario in 2050.</a:t>
            </a:r>
            <a:endParaRPr lang="en-US" altLang="ko-KR" sz="2800" spc="-1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83140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lnSpc>
            <a:spcPts val="1700"/>
          </a:lnSpc>
          <a:defRPr sz="1100" dirty="0" smtClean="0">
            <a:latin typeface="나눔고딕" pitchFamily="50" charset="-127"/>
            <a:ea typeface="나눔고딕" pitchFamily="50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F64404028349834889DDF56357286BAB" ma:contentTypeVersion="7" ma:contentTypeDescription="새 문서를 만듭니다." ma:contentTypeScope="" ma:versionID="2bb88b1e2809e82b22268a2f0ff7aef5">
  <xsd:schema xmlns:xsd="http://www.w3.org/2001/XMLSchema" xmlns:xs="http://www.w3.org/2001/XMLSchema" xmlns:p="http://schemas.microsoft.com/office/2006/metadata/properties" xmlns:ns3="190a2a03-98f3-402a-abae-9f45b68b451f" targetNamespace="http://schemas.microsoft.com/office/2006/metadata/properties" ma:root="true" ma:fieldsID="c65343671eb69dc2a9ff63a6a50994d2" ns3:_="">
    <xsd:import namespace="190a2a03-98f3-402a-abae-9f45b68b451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0a2a03-98f3-402a-abae-9f45b68b45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13176C-D643-4137-99F1-2A0AD148853B}">
  <ds:schemaRefs>
    <ds:schemaRef ds:uri="190a2a03-98f3-402a-abae-9f45b68b451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2CFBEBC-10D1-4EFC-812A-D7A7357108AF}">
  <ds:schemaRefs>
    <ds:schemaRef ds:uri="190a2a03-98f3-402a-abae-9f45b68b451f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90A1603-383A-4851-ADFF-593E1558E9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4579</TotalTime>
  <Words>2056</Words>
  <Application>Microsoft Macintosh PowerPoint</Application>
  <PresentationFormat>와이드스크린</PresentationFormat>
  <Paragraphs>254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2" baseType="lpstr">
      <vt:lpstr>HY그래픽M</vt:lpstr>
      <vt:lpstr>HY헤드라인M</vt:lpstr>
      <vt:lpstr>맑은 고딕</vt:lpstr>
      <vt:lpstr>나눔고딕</vt:lpstr>
      <vt:lpstr>Söhne</vt:lpstr>
      <vt:lpstr>Arial</vt:lpstr>
      <vt:lpstr>Calibri</vt:lpstr>
      <vt:lpstr>Tahoma</vt:lpstr>
      <vt:lpstr>Wingdings</vt:lpstr>
      <vt:lpstr>Office 테마</vt:lpstr>
      <vt:lpstr>PowerPoint 프레젠테이션</vt:lpstr>
      <vt:lpstr>PowerPoint 프레젠테이션</vt:lpstr>
      <vt:lpstr>1. Introduction &amp; Objective</vt:lpstr>
      <vt:lpstr>2. Methodology</vt:lpstr>
      <vt:lpstr>2. Methodology</vt:lpstr>
      <vt:lpstr>3. Results</vt:lpstr>
      <vt:lpstr>3. Results</vt:lpstr>
      <vt:lpstr>3. Results</vt:lpstr>
      <vt:lpstr>3. Results</vt:lpstr>
      <vt:lpstr>3. Results</vt:lpstr>
      <vt:lpstr>4. Summary &amp; Future Works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PIL</dc:creator>
  <cp:lastModifiedBy>장유정</cp:lastModifiedBy>
  <cp:revision>28</cp:revision>
  <cp:lastPrinted>2022-10-27T22:56:00Z</cp:lastPrinted>
  <dcterms:created xsi:type="dcterms:W3CDTF">2012-05-23T10:26:26Z</dcterms:created>
  <dcterms:modified xsi:type="dcterms:W3CDTF">2023-10-17T11:37:17Z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0x010100F64404028349834889DDF56357286BAB</vt:lpwstr>
  </property>
</Properties>
</file>