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4"/>
  </p:sldMasterIdLst>
  <p:notesMasterIdLst>
    <p:notesMasterId r:id="rId24"/>
  </p:notesMasterIdLst>
  <p:handoutMasterIdLst>
    <p:handoutMasterId r:id="rId25"/>
  </p:handoutMasterIdLst>
  <p:sldIdLst>
    <p:sldId id="493" r:id="rId5"/>
    <p:sldId id="1119" r:id="rId6"/>
    <p:sldId id="578" r:id="rId7"/>
    <p:sldId id="1120" r:id="rId8"/>
    <p:sldId id="1122" r:id="rId9"/>
    <p:sldId id="1121" r:id="rId10"/>
    <p:sldId id="1124" r:id="rId11"/>
    <p:sldId id="1123" r:id="rId12"/>
    <p:sldId id="1125" r:id="rId13"/>
    <p:sldId id="1126" r:id="rId14"/>
    <p:sldId id="1128" r:id="rId15"/>
    <p:sldId id="1129" r:id="rId16"/>
    <p:sldId id="1130" r:id="rId17"/>
    <p:sldId id="260" r:id="rId18"/>
    <p:sldId id="1127" r:id="rId19"/>
    <p:sldId id="1108" r:id="rId20"/>
    <p:sldId id="1131" r:id="rId21"/>
    <p:sldId id="1132" r:id="rId22"/>
    <p:sldId id="1133" r:id="rId23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766F64-570F-709B-14DA-2A8D721DCDD6}" name="Tran, Huy Nguyen Quang" initials="THNQ" userId="S::tranhuy@ad.unc.edu::f1fd39f0-112e-4628-85af-de43e62aa09e" providerId="AD"/>
  <p188:author id="{FDA36974-963D-512E-1DDF-133D82958C6A}" name="Huy Tran" initials="HT" userId="S::a02057192@aggies.usu.edu::fac3688e-5035-4bac-929f-de0e739a9dec" providerId="AD"/>
  <p188:author id="{CAA349B9-0544-3003-2CFE-912192A03A22}" name="Arunachalam, Sarav" initials="AS" userId="S::sarav@ad.unc.edu::f1ca68b7-3371-4d35-bd6d-2638dc9f5ce9" providerId="AD"/>
  <p188:author id="{6BE2F2DF-B535-7F4A-9F1B-D32F064774BF}" name="Grace Smith" initials="GS" userId="S::gsmith@edf.org::12fa792d-c17d-42e4-97d8-da12ac14187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42092"/>
    <a:srgbClr val="FF40FF"/>
    <a:srgbClr val="00C5E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BC659-150B-B34D-A1B1-8985E7AF1F1F}" v="85" dt="2023-10-17T15:24:12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72"/>
    <p:restoredTop sz="81429"/>
  </p:normalViewPr>
  <p:slideViewPr>
    <p:cSldViewPr snapToGrid="0">
      <p:cViewPr varScale="1">
        <p:scale>
          <a:sx n="98" d="100"/>
          <a:sy n="98" d="100"/>
        </p:scale>
        <p:origin x="15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2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2" y="0"/>
      </p:cViewPr>
      <p:guideLst/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, Huy Nguyen Quang" userId="f1fd39f0-112e-4628-85af-de43e62aa09e" providerId="ADAL" clId="{B12BC659-150B-B34D-A1B1-8985E7AF1F1F}"/>
    <pc:docChg chg="">
      <pc:chgData name="Tran, Huy Nguyen Quang" userId="f1fd39f0-112e-4628-85af-de43e62aa09e" providerId="ADAL" clId="{B12BC659-150B-B34D-A1B1-8985E7AF1F1F}" dt="2023-10-17T16:08:14.340" v="4"/>
      <pc:docMkLst>
        <pc:docMk/>
      </pc:docMkLst>
      <pc:sldChg chg="delCm">
        <pc:chgData name="Tran, Huy Nguyen Quang" userId="f1fd39f0-112e-4628-85af-de43e62aa09e" providerId="ADAL" clId="{B12BC659-150B-B34D-A1B1-8985E7AF1F1F}" dt="2023-10-17T16:08:14.340" v="4"/>
        <pc:sldMkLst>
          <pc:docMk/>
          <pc:sldMk cId="40876719" sldId="11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14.340" v="4"/>
              <pc2:cmMkLst xmlns:pc2="http://schemas.microsoft.com/office/powerpoint/2019/9/main/command">
                <pc:docMk/>
                <pc:sldMk cId="40876719" sldId="1120"/>
                <pc2:cmMk id="{7FFD4E21-D256-784E-8AA1-2C4CB2ADC557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14.340" v="4"/>
              <pc2:cmMkLst xmlns:pc2="http://schemas.microsoft.com/office/powerpoint/2019/9/main/command">
                <pc:docMk/>
                <pc:sldMk cId="40876719" sldId="1120"/>
                <pc2:cmMk id="{CA8B834F-BE27-44F3-9FB2-D9E27E6B4209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14.340" v="4"/>
              <pc2:cmMkLst xmlns:pc2="http://schemas.microsoft.com/office/powerpoint/2019/9/main/command">
                <pc:docMk/>
                <pc:sldMk cId="40876719" sldId="1120"/>
                <pc2:cmMk id="{B67C4C97-055F-4688-987A-16C974B6AADE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14.340" v="4"/>
              <pc2:cmMkLst xmlns:pc2="http://schemas.microsoft.com/office/powerpoint/2019/9/main/command">
                <pc:docMk/>
                <pc:sldMk cId="40876719" sldId="1120"/>
                <pc2:cmMk id="{A9897CB3-F5F6-A04E-B85A-60E565E2B146}"/>
              </pc2:cmMkLst>
            </pc226:cmChg>
          </p:ext>
        </pc:extLst>
      </pc:sldChg>
      <pc:sldChg chg="delCm">
        <pc:chgData name="Tran, Huy Nguyen Quang" userId="f1fd39f0-112e-4628-85af-de43e62aa09e" providerId="ADAL" clId="{B12BC659-150B-B34D-A1B1-8985E7AF1F1F}" dt="2023-10-17T16:08:14.340" v="4"/>
        <pc:sldMkLst>
          <pc:docMk/>
          <pc:sldMk cId="2364183372" sldId="11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07.666" v="2"/>
              <pc2:cmMkLst xmlns:pc2="http://schemas.microsoft.com/office/powerpoint/2019/9/main/command">
                <pc:docMk/>
                <pc:sldMk cId="2364183372" sldId="1122"/>
                <pc2:cmMk id="{D868DD18-035C-42D0-B527-BC30F90767AD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09.470" v="3"/>
              <pc2:cmMkLst xmlns:pc2="http://schemas.microsoft.com/office/powerpoint/2019/9/main/command">
                <pc:docMk/>
                <pc:sldMk cId="2364183372" sldId="1122"/>
                <pc2:cmMk id="{7B8BEF22-FD67-41FE-B8EC-F53EA749D05A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05.739" v="1"/>
              <pc2:cmMkLst xmlns:pc2="http://schemas.microsoft.com/office/powerpoint/2019/9/main/command">
                <pc:docMk/>
                <pc:sldMk cId="2364183372" sldId="1122"/>
                <pc2:cmMk id="{F5E2DC31-D863-4B47-B209-05B7998C46A6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14.340" v="4"/>
              <pc2:cmMkLst xmlns:pc2="http://schemas.microsoft.com/office/powerpoint/2019/9/main/command">
                <pc:docMk/>
                <pc:sldMk cId="2364183372" sldId="1122"/>
                <pc2:cmMk id="{B508535A-3643-46CD-9509-6617FA32E84A}"/>
              </pc2:cmMkLst>
            </pc226:cmChg>
            <pc226:cmChg xmlns:pc226="http://schemas.microsoft.com/office/powerpoint/2022/06/main/command" chg="del">
              <pc226:chgData name="Tran, Huy Nguyen Quang" userId="f1fd39f0-112e-4628-85af-de43e62aa09e" providerId="ADAL" clId="{B12BC659-150B-B34D-A1B1-8985E7AF1F1F}" dt="2023-10-17T16:08:03.399" v="0"/>
              <pc2:cmMkLst xmlns:pc2="http://schemas.microsoft.com/office/powerpoint/2019/9/main/command">
                <pc:docMk/>
                <pc:sldMk cId="2364183372" sldId="1122"/>
                <pc2:cmMk id="{9C9CB087-553F-E244-844A-B7E07B7487AA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8503B8-9DF2-1943-A3AC-D8AA86BD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20" y="8896844"/>
            <a:ext cx="404191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951A594-76B7-A744-BBE2-901B8653AE0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6C4C9C-BE6B-1543-8954-F9C730193A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329" y="4414838"/>
            <a:ext cx="5049156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1" tIns="46903" rIns="92191" bIns="46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F04202A-F0BE-E44D-BD1D-8C75664BA0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66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6B3FCA3-A00F-3B42-81CD-84853990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19" y="8896843"/>
            <a:ext cx="404192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8C134F7-74B6-FA42-B1C7-2F9DEB662D5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1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2020 and in comparison to 2017, at the state level, emissions of NOx increase by 19%, and VOC increased by 45% from O&amp;G in New Mexico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NOx slightly decrease by -1% whereas VOC increased 33% respectively in Texas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VOC emissions are much stronger than changes in NOx emissions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6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89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O&amp;G emissions in the Permian Basin contributed to 10 of the total 24 MDA8O3 exceedances simulated in the Basin during four months in 2016. 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southeast region of Permian Basin showed the highest modeled ozone impact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upto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 ppb of MDA8O3).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also implies that ozone at Carlsbad is not only locally formed but transported from southeast (most likely) of PMB.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finding also signifies the needs for additional ozone monitoring sites in the Basin to identify hotspots which may affect public health through ozone exposures.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38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O&amp;G emissions in these counties and in PMB in recent years have significant implications on ozone at Carlsbad.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EPA’s 5-factor approach: the relationship between meteorological conditions (e.g., temperature, wind speed and wind direction, barometric pressure) and ozone level at Carlsbad; geography and topography analysis to understand mountain ranges or other physical features that may influence transport of emissions of ozone precursors to Carlsbad.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24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28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5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923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17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7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4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New Mexico side of the Permian basin, besides Carlsbad and CAVE, ozone exceedances were also commonly observed at Hobbs in Lea county. 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Guadalupe, Culberson county is the only ozone monitoring site on the Texas side of the Permian basin and observed ozone exceedances during 2019-2021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lack of additional ozone monitoring in Texas counties of the Permian basin where ozone exceedances are likely to be seen. 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Existing O3 nonattainment area (San Antonio, Dallas Forth Worth) often observed MDA8O3 exceedances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68250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Hybrid Single-Particle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Lagrangian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Integrated Trajectory (HYSPLIT)</a:t>
            </a:r>
          </a:p>
          <a:p>
            <a:r>
              <a:rPr lang="en-US" sz="2800" b="0" i="0" dirty="0">
                <a:solidFill>
                  <a:srgbClr val="202124"/>
                </a:solidFill>
                <a:effectLst/>
                <a:latin typeface="Google Sans"/>
              </a:rPr>
              <a:t>HYSPLIT models </a:t>
            </a:r>
            <a:r>
              <a:rPr lang="en-US" sz="2800" b="0" i="0" dirty="0">
                <a:solidFill>
                  <a:srgbClr val="040C28"/>
                </a:solidFill>
                <a:effectLst/>
                <a:latin typeface="Google Sans"/>
              </a:rPr>
              <a:t>simulate the dispersion and trajectory of substances transported and dispersed through our atmosphere, over local to global scales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Google Sans"/>
              </a:rPr>
              <a:t>. </a:t>
            </a:r>
            <a:r>
              <a:rPr lang="en-US" sz="2800" b="0" i="0">
                <a:solidFill>
                  <a:srgbClr val="202124"/>
                </a:solidFill>
                <a:effectLst/>
                <a:latin typeface="Google Sans"/>
              </a:rPr>
              <a:t>HYSPLIT is a complete system for computing simple air parcel trajectories, as well as complex transport, dispersion, chemical transformation, and deposition simulations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9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Trajectory patterns consistent throughout 2017 – 2022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Trajectories ending at 100 m and 200 m above Carlsbad often passing through the counties located in east and southeast of Carlsbad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Trajectories passing through counties located in northeast and southwest of Carlsbad are found more frequently among those ended at 500 m and 1000 m above Carlsbad.</a:t>
            </a: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Heatmap value of each 3km x 3km grid-cell (within 1,200 km x 1,200 km domain) represents number of trajectory passages over that grid-cell and divided by total number of trajectories (in other word, % of trajectories) during a defined period and under specific condition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7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Heatmap value of each 3km x 3km grid-cell (within 1,200 km x 1,200 km domain) represents number of trajectory passages over that grid-cell and divided by total number of trajectories (in other word, % of trajectories) during a defined period and under specific condition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several aspects to be noted in our heatmap analyses: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all trajectories arrive at the grid-cell where Carlsbad site is in, the heatmap value for this cell is 100%.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Consequentially, top heatmap values are also found for grid-cells in Eddy county (EDDY) as they are on the dominant path of trajectories.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Furthermore, the farther away a grid-cell is from Carlsbad, the more likely that its heatmap value decreases. </a:t>
            </a: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12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shown in this figure, greater than 4% of trajectories passing through the SW and SE regions (counties Loving-TX (LOVI), Ward-TX (WARD), Reeves-TX (REEV), Pecos-TX (PECO)) of PMB. Meanwhile, fewer number of trajectories (below 2%) passed through NW and NE regions of PMB implying rather insignificant impact of emissions sources located within these regions on Carlsbad (Figure 4).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78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69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91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08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5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95F6170-EF6D-3748-AFAF-C2A5C0B8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36950"/>
            <a:ext cx="6664325" cy="2039938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07" charset="-5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65188" y="2057400"/>
            <a:ext cx="7772400" cy="11430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448F-56AA-F34D-B520-58EE5047C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5611" y="5814598"/>
            <a:ext cx="4784912" cy="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73025"/>
            <a:ext cx="2124075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73025"/>
            <a:ext cx="6224587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23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35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15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0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211D16-2747-C843-B96B-E935957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7F146-4E86-5443-A34E-D4DB1E9F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0254BA-EB71-9F49-BFDC-B2ED25CF9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73025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27191" name="Text Box 183">
            <a:extLst>
              <a:ext uri="{FF2B5EF4-FFF2-40B4-BE49-F238E27FC236}">
                <a16:creationId xmlns:a16="http://schemas.microsoft.com/office/drawing/2014/main" id="{67C1F28C-DCBA-C64C-80E5-4435D3D3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569075"/>
            <a:ext cx="400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0F871323-C789-814F-9993-C39C4400BBAD}" type="slidenum">
              <a:rPr lang="en-US" altLang="en-US" sz="1400">
                <a:solidFill>
                  <a:schemeClr val="bg1"/>
                </a:solidFill>
              </a:rPr>
              <a:pPr algn="l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DA45-2B30-2046-88D6-35B1EA8E0F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35236" y="73025"/>
            <a:ext cx="2139191" cy="30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16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B7A0-B5E7-415E-BC5C-5BA88E0BA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639" y="118753"/>
            <a:ext cx="7965497" cy="179581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Assessing Impacts of Oil and Gas activities in the Permian Basin to Ozone Nonattainment at Carlsbad, New Mexico</a:t>
            </a:r>
            <a:endParaRPr lang="en-US" sz="3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6D3D0-39D9-4FB9-921A-314BDDBA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706" y="1914570"/>
            <a:ext cx="8606588" cy="2615595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i="1" dirty="0"/>
          </a:p>
          <a:p>
            <a:r>
              <a:rPr lang="en-US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Tran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Grace Smith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Saravanan Arunachalam</a:t>
            </a:r>
            <a:r>
              <a:rPr lang="en-US" sz="2200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2850" dirty="0"/>
          </a:p>
          <a:p>
            <a:r>
              <a:rPr lang="en-CA" sz="2175" i="1" dirty="0"/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i="1" baseline="30000" dirty="0"/>
              <a:t>1</a:t>
            </a:r>
            <a:r>
              <a:rPr lang="en-US" sz="1800" i="1" dirty="0"/>
              <a:t>Institute for the Environment, The University of North Carolina at Chapel Hill, NC, USA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800" i="1" baseline="30000" dirty="0"/>
              <a:t>2</a:t>
            </a:r>
            <a:r>
              <a:rPr lang="en-US" sz="1800" i="1" dirty="0"/>
              <a:t>Environmental Defense Fund, Washington DC,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75" dirty="0"/>
          </a:p>
          <a:p>
            <a:r>
              <a:rPr lang="en-US" sz="2175" dirty="0"/>
              <a:t>Presented at</a:t>
            </a:r>
          </a:p>
          <a:p>
            <a:r>
              <a:rPr lang="en-US" sz="2175" dirty="0"/>
              <a:t>The CMAS 2023 Conference, Chapel Hill, NC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4688F-EB54-D23F-EB3A-BED6FF757FCB}"/>
              </a:ext>
            </a:extLst>
          </p:cNvPr>
          <p:cNvSpPr txBox="1">
            <a:spLocks/>
          </p:cNvSpPr>
          <p:nvPr/>
        </p:nvSpPr>
        <p:spPr bwMode="auto">
          <a:xfrm>
            <a:off x="336000" y="4311736"/>
            <a:ext cx="8759014" cy="8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None/>
              <a:defRPr sz="2400" b="1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lnSpc>
                <a:spcPct val="80000"/>
              </a:lnSpc>
            </a:pPr>
            <a:endParaRPr lang="en-US" sz="1600" kern="0" dirty="0"/>
          </a:p>
          <a:p>
            <a:pPr algn="l">
              <a:lnSpc>
                <a:spcPct val="80000"/>
              </a:lnSpc>
            </a:pPr>
            <a:r>
              <a:rPr lang="en-US" sz="1600" b="1" dirty="0"/>
              <a:t>Acknowledgments:</a:t>
            </a:r>
          </a:p>
          <a:p>
            <a:pPr algn="l">
              <a:lnSpc>
                <a:spcPct val="80000"/>
              </a:lnSpc>
            </a:pPr>
            <a:endParaRPr lang="en-US" sz="1600" b="1" kern="0" dirty="0"/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0" kern="0" dirty="0"/>
              <a:t>Environmental Defense Fund (EDF)</a:t>
            </a:r>
          </a:p>
          <a:p>
            <a:pPr marL="285750" indent="-28575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b="0" kern="0" dirty="0"/>
              <a:t>Data provided from U.S. EPA, New Mexico and Texas environmental agencies </a:t>
            </a:r>
          </a:p>
          <a:p>
            <a:pPr>
              <a:lnSpc>
                <a:spcPct val="80000"/>
              </a:lnSpc>
            </a:pPr>
            <a:endParaRPr lang="en-US" sz="1600" kern="0" dirty="0"/>
          </a:p>
          <a:p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89826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6767237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Oil &amp; Gas NOx and VOC emissions increased in 2020 especially in counties in northwest PMB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EC186B4-BA37-66BA-1C2C-8D2C4602F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0" y="844267"/>
            <a:ext cx="4078936" cy="2885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1D0176-F757-D79D-269C-64239A5A8418}"/>
              </a:ext>
            </a:extLst>
          </p:cNvPr>
          <p:cNvSpPr txBox="1"/>
          <p:nvPr/>
        </p:nvSpPr>
        <p:spPr>
          <a:xfrm>
            <a:off x="480375" y="2997417"/>
            <a:ext cx="2183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 &amp; Gas NO</a:t>
            </a:r>
            <a:r>
              <a:rPr lang="en-US" sz="2000" b="1" baseline="-25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endParaRPr lang="en-US" sz="2000" b="1" baseline="-25000" dirty="0">
              <a:solidFill>
                <a:srgbClr val="C00000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8DA633E-0316-A481-ECAA-72FA1F91D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1" y="3895834"/>
            <a:ext cx="4078675" cy="2885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1CBE33-7364-B85A-2DFE-C17228805C22}"/>
              </a:ext>
            </a:extLst>
          </p:cNvPr>
          <p:cNvSpPr txBox="1"/>
          <p:nvPr/>
        </p:nvSpPr>
        <p:spPr>
          <a:xfrm>
            <a:off x="480375" y="5883182"/>
            <a:ext cx="2183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 &amp; Gas VOC</a:t>
            </a:r>
            <a:endParaRPr lang="en-US" sz="2000" b="1" baseline="-25000" dirty="0">
              <a:solidFill>
                <a:srgbClr val="C00000"/>
              </a:solidFill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D4F7515-DDFA-A250-31C0-A8DB56C58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5"/>
          <a:stretch/>
        </p:blipFill>
        <p:spPr bwMode="auto">
          <a:xfrm>
            <a:off x="4512037" y="849387"/>
            <a:ext cx="2980896" cy="2961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6820D81C-57D7-C723-73F0-15CB3DDA89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05"/>
          <a:stretch/>
        </p:blipFill>
        <p:spPr bwMode="auto">
          <a:xfrm>
            <a:off x="4512038" y="3903833"/>
            <a:ext cx="2980896" cy="2966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86680CA0-3D98-D89C-8131-B83FB1639AEC}"/>
              </a:ext>
            </a:extLst>
          </p:cNvPr>
          <p:cNvSpPr/>
          <p:nvPr/>
        </p:nvSpPr>
        <p:spPr bwMode="auto">
          <a:xfrm>
            <a:off x="3897353" y="2952565"/>
            <a:ext cx="657922" cy="181743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80453CC-0F2F-B719-CE10-7223C59A1DFE}"/>
              </a:ext>
            </a:extLst>
          </p:cNvPr>
          <p:cNvSpPr/>
          <p:nvPr/>
        </p:nvSpPr>
        <p:spPr bwMode="auto">
          <a:xfrm>
            <a:off x="3854115" y="5992365"/>
            <a:ext cx="657922" cy="181743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08B5853-0D50-34DD-9EB4-295721227946}"/>
              </a:ext>
            </a:extLst>
          </p:cNvPr>
          <p:cNvSpPr txBox="1">
            <a:spLocks/>
          </p:cNvSpPr>
          <p:nvPr/>
        </p:nvSpPr>
        <p:spPr bwMode="auto">
          <a:xfrm>
            <a:off x="7526385" y="927277"/>
            <a:ext cx="1617615" cy="28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O&amp;G NOx emissions decreased in 2020 in most but in some PMB counties such as Eddy, Lea, Chaves (NM), Reeves (TX)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A83793D-C012-7930-7961-D66F2BE927F6}"/>
              </a:ext>
            </a:extLst>
          </p:cNvPr>
          <p:cNvSpPr txBox="1">
            <a:spLocks/>
          </p:cNvSpPr>
          <p:nvPr/>
        </p:nvSpPr>
        <p:spPr bwMode="auto">
          <a:xfrm>
            <a:off x="7492933" y="3918472"/>
            <a:ext cx="1617615" cy="28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O&amp;G VOC emissions increased in 2020 in most PMB counties especially those associated with high ozone days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7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6767237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Oil &amp; Gas emissions in PMB are the major contributor to Ozone at Carlsbad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350C529-BFCB-F760-A667-741A1ECA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9" y="715335"/>
            <a:ext cx="4453991" cy="3156058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7725B8E-EA71-EEAA-E03B-7BFA9D0A4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271" y="3153191"/>
            <a:ext cx="4871720" cy="34518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AC1F0F-ED0D-D118-FD0E-39760C05CE00}"/>
              </a:ext>
            </a:extLst>
          </p:cNvPr>
          <p:cNvSpPr txBox="1">
            <a:spLocks/>
          </p:cNvSpPr>
          <p:nvPr/>
        </p:nvSpPr>
        <p:spPr bwMode="auto">
          <a:xfrm>
            <a:off x="4655002" y="633930"/>
            <a:ext cx="4370989" cy="288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point sources ( emissions &gt; 100 tons/yr) are either well within or far away from PMB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of point sources outside PMB on Carlsbad are likely to be insignificant</a:t>
            </a:r>
            <a:r>
              <a:rPr lang="en-US" sz="1400" dirty="0">
                <a:effectLst/>
              </a:rPr>
              <a:t> 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89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map of the united states&#10;&#10;Description automatically generated">
            <a:extLst>
              <a:ext uri="{FF2B5EF4-FFF2-40B4-BE49-F238E27FC236}">
                <a16:creationId xmlns:a16="http://schemas.microsoft.com/office/drawing/2014/main" id="{C64BA3F2-8D11-BFE0-62DB-091B5CB66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01" t="6807" r="14107" b="16493"/>
          <a:stretch/>
        </p:blipFill>
        <p:spPr>
          <a:xfrm>
            <a:off x="2878630" y="3624873"/>
            <a:ext cx="2729213" cy="2264239"/>
          </a:xfrm>
          <a:prstGeom prst="rect">
            <a:avLst/>
          </a:prstGeom>
        </p:spPr>
      </p:pic>
      <p:pic>
        <p:nvPicPr>
          <p:cNvPr id="21" name="Picture 20" descr="A map of the united states&#10;&#10;Description automatically generated">
            <a:extLst>
              <a:ext uri="{FF2B5EF4-FFF2-40B4-BE49-F238E27FC236}">
                <a16:creationId xmlns:a16="http://schemas.microsoft.com/office/drawing/2014/main" id="{BFE9759E-761B-A1FD-DF2A-A88FC7C88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2" t="6123" r="15471" b="16178"/>
          <a:stretch/>
        </p:blipFill>
        <p:spPr>
          <a:xfrm>
            <a:off x="30952" y="3636649"/>
            <a:ext cx="2694121" cy="2252463"/>
          </a:xfrm>
          <a:prstGeom prst="rect">
            <a:avLst/>
          </a:prstGeom>
        </p:spPr>
      </p:pic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5C7F0850-9D11-E63F-A5B8-78630E1AF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95" t="5802" r="13492" b="15563"/>
          <a:stretch/>
        </p:blipFill>
        <p:spPr>
          <a:xfrm>
            <a:off x="2878630" y="1142088"/>
            <a:ext cx="2729213" cy="2352556"/>
          </a:xfrm>
          <a:prstGeom prst="rect">
            <a:avLst/>
          </a:prstGeom>
        </p:spPr>
      </p:pic>
      <p:pic>
        <p:nvPicPr>
          <p:cNvPr id="17" name="Picture 16" descr="A map of the united states&#10;&#10;Description automatically generated">
            <a:extLst>
              <a:ext uri="{FF2B5EF4-FFF2-40B4-BE49-F238E27FC236}">
                <a16:creationId xmlns:a16="http://schemas.microsoft.com/office/drawing/2014/main" id="{DDEB6E14-8CEE-20E0-22C2-EF23C228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62" t="5105" r="13038" b="14392"/>
          <a:stretch/>
        </p:blipFill>
        <p:spPr>
          <a:xfrm>
            <a:off x="56418" y="1141004"/>
            <a:ext cx="2694121" cy="2358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" y="10448"/>
            <a:ext cx="6990080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CMAQ simulations suggested that Carlsbad is not where highest ozone impact from Oil &amp; Gas emission is modeled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F2FB6-75CD-A655-8181-C98BB03BE522}"/>
              </a:ext>
            </a:extLst>
          </p:cNvPr>
          <p:cNvSpPr txBox="1"/>
          <p:nvPr/>
        </p:nvSpPr>
        <p:spPr>
          <a:xfrm>
            <a:off x="-276869" y="1101901"/>
            <a:ext cx="1515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</a:t>
            </a:r>
            <a:endParaRPr lang="en-US" sz="2000" b="1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80EAB-8F42-97B2-400B-00C52AF8FA12}"/>
              </a:ext>
            </a:extLst>
          </p:cNvPr>
          <p:cNvSpPr txBox="1"/>
          <p:nvPr/>
        </p:nvSpPr>
        <p:spPr>
          <a:xfrm>
            <a:off x="2419871" y="1111605"/>
            <a:ext cx="1515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</a:t>
            </a:r>
            <a:endParaRPr lang="en-US" sz="2000" b="1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DB341-3008-D794-F91A-78CFFD154FA0}"/>
              </a:ext>
            </a:extLst>
          </p:cNvPr>
          <p:cNvSpPr txBox="1"/>
          <p:nvPr/>
        </p:nvSpPr>
        <p:spPr>
          <a:xfrm>
            <a:off x="-482509" y="3571616"/>
            <a:ext cx="1515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</a:t>
            </a:r>
            <a:endParaRPr lang="en-US" sz="2000" b="1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1E46C0-ED8A-F9F5-A1B8-1C6A7C9DFCF0}"/>
              </a:ext>
            </a:extLst>
          </p:cNvPr>
          <p:cNvSpPr txBox="1"/>
          <p:nvPr/>
        </p:nvSpPr>
        <p:spPr>
          <a:xfrm>
            <a:off x="2580452" y="3571616"/>
            <a:ext cx="1515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</a:t>
            </a:r>
            <a:endParaRPr lang="en-US" sz="2000" b="1" baseline="-25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474A0F-D52D-53DF-4AE3-8A959B049C91}"/>
              </a:ext>
            </a:extLst>
          </p:cNvPr>
          <p:cNvSpPr txBox="1">
            <a:spLocks/>
          </p:cNvSpPr>
          <p:nvPr/>
        </p:nvSpPr>
        <p:spPr bwMode="auto">
          <a:xfrm>
            <a:off x="5607843" y="5428504"/>
            <a:ext cx="3449111" cy="75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8D6DCBF-A7B5-3119-689A-B9E19D477BE7}"/>
              </a:ext>
            </a:extLst>
          </p:cNvPr>
          <p:cNvSpPr txBox="1">
            <a:spLocks/>
          </p:cNvSpPr>
          <p:nvPr/>
        </p:nvSpPr>
        <p:spPr bwMode="auto">
          <a:xfrm>
            <a:off x="5607843" y="2442765"/>
            <a:ext cx="3536157" cy="319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MDA8O3 impact typically observed in southeast and southwest PMB counties (southeast of Carlsbad)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Ozone at Carlsbad is not only locally formed by transported from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Additional ozone monitoring sites in PMB counties in Texas are needed</a:t>
            </a: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" name="Picture 24" descr="A map of the united states&#10;&#10;Description automatically generated">
            <a:extLst>
              <a:ext uri="{FF2B5EF4-FFF2-40B4-BE49-F238E27FC236}">
                <a16:creationId xmlns:a16="http://schemas.microsoft.com/office/drawing/2014/main" id="{30493A96-1B8B-CA9E-B23A-F199D12FCB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71" t="5071" r="2165" b="72168"/>
          <a:stretch/>
        </p:blipFill>
        <p:spPr>
          <a:xfrm rot="5400000">
            <a:off x="4293591" y="5537892"/>
            <a:ext cx="942191" cy="1640486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7012754-2D0F-0A08-CEF9-13D376B4C9F0}"/>
              </a:ext>
            </a:extLst>
          </p:cNvPr>
          <p:cNvSpPr txBox="1">
            <a:spLocks/>
          </p:cNvSpPr>
          <p:nvPr/>
        </p:nvSpPr>
        <p:spPr bwMode="auto">
          <a:xfrm>
            <a:off x="0" y="775976"/>
            <a:ext cx="9056954" cy="3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CMAQ configurations: </a:t>
            </a: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12 km x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12 km, NEI 2016, base year 2016 with and without PMB O&amp;G emissions </a:t>
            </a:r>
            <a:endParaRPr lang="en-US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0D3DD7F-35C8-A0B2-AFA9-F4A748FA417D}"/>
              </a:ext>
            </a:extLst>
          </p:cNvPr>
          <p:cNvSpPr txBox="1">
            <a:spLocks/>
          </p:cNvSpPr>
          <p:nvPr/>
        </p:nvSpPr>
        <p:spPr bwMode="auto">
          <a:xfrm>
            <a:off x="87046" y="5942369"/>
            <a:ext cx="3449111" cy="75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Monthly-average MDA8O3 contributed by PMB O&amp;G (ppb)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C3656539-8D48-A244-A38F-9E2C8CF11493}"/>
              </a:ext>
            </a:extLst>
          </p:cNvPr>
          <p:cNvSpPr/>
          <p:nvPr/>
        </p:nvSpPr>
        <p:spPr bwMode="auto">
          <a:xfrm>
            <a:off x="1085850" y="2185985"/>
            <a:ext cx="50006" cy="53797"/>
          </a:xfrm>
          <a:prstGeom prst="star5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C88857C8-969E-A128-4DC3-A4E9F4A0956C}"/>
              </a:ext>
            </a:extLst>
          </p:cNvPr>
          <p:cNvSpPr/>
          <p:nvPr/>
        </p:nvSpPr>
        <p:spPr bwMode="auto">
          <a:xfrm>
            <a:off x="3934884" y="2212883"/>
            <a:ext cx="50006" cy="53797"/>
          </a:xfrm>
          <a:prstGeom prst="star5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3AF9E57B-FD2E-2177-B36F-30194C38F09D}"/>
              </a:ext>
            </a:extLst>
          </p:cNvPr>
          <p:cNvSpPr/>
          <p:nvPr/>
        </p:nvSpPr>
        <p:spPr bwMode="auto">
          <a:xfrm>
            <a:off x="1165225" y="4645024"/>
            <a:ext cx="50006" cy="53797"/>
          </a:xfrm>
          <a:prstGeom prst="star5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E298E94E-2A99-CF77-F1B6-FFD830AE0493}"/>
              </a:ext>
            </a:extLst>
          </p:cNvPr>
          <p:cNvSpPr/>
          <p:nvPr/>
        </p:nvSpPr>
        <p:spPr bwMode="auto">
          <a:xfrm>
            <a:off x="3944444" y="4630825"/>
            <a:ext cx="50006" cy="53797"/>
          </a:xfrm>
          <a:prstGeom prst="star5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2611A028-70B1-CD6A-8677-F6FB9F64FB0B}"/>
              </a:ext>
            </a:extLst>
          </p:cNvPr>
          <p:cNvSpPr txBox="1">
            <a:spLocks/>
          </p:cNvSpPr>
          <p:nvPr/>
        </p:nvSpPr>
        <p:spPr bwMode="auto">
          <a:xfrm>
            <a:off x="0" y="3057872"/>
            <a:ext cx="1653671" cy="4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Carlsbad: 0.9 ppb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PMB max = 1.5 ppb</a:t>
            </a:r>
            <a:endParaRPr lang="en-US" sz="1400" kern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EECDCFF-798C-4D3F-C98D-18BDF9BE250C}"/>
              </a:ext>
            </a:extLst>
          </p:cNvPr>
          <p:cNvSpPr txBox="1">
            <a:spLocks/>
          </p:cNvSpPr>
          <p:nvPr/>
        </p:nvSpPr>
        <p:spPr bwMode="auto">
          <a:xfrm>
            <a:off x="2821423" y="3044097"/>
            <a:ext cx="1750577" cy="4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Carlsbad: 1.1 ppb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PMB max = 1.87 ppb</a:t>
            </a:r>
            <a:endParaRPr lang="en-US" sz="1400" kern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0058219-F8C0-27DD-C57F-DE21E1550D39}"/>
              </a:ext>
            </a:extLst>
          </p:cNvPr>
          <p:cNvSpPr txBox="1">
            <a:spLocks/>
          </p:cNvSpPr>
          <p:nvPr/>
        </p:nvSpPr>
        <p:spPr bwMode="auto">
          <a:xfrm>
            <a:off x="-43193" y="5428504"/>
            <a:ext cx="1653671" cy="4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Carlsbad: 1.4 ppb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PMB max = 2.5 ppb</a:t>
            </a:r>
            <a:endParaRPr lang="en-US" sz="1400" kern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BEC9E55-925B-757C-0CA7-8A8102AF742B}"/>
              </a:ext>
            </a:extLst>
          </p:cNvPr>
          <p:cNvSpPr txBox="1">
            <a:spLocks/>
          </p:cNvSpPr>
          <p:nvPr/>
        </p:nvSpPr>
        <p:spPr bwMode="auto">
          <a:xfrm>
            <a:off x="2821423" y="5417175"/>
            <a:ext cx="1653671" cy="47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Carlsbad: 2.9 ppb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PMB max = 4.7 ppb</a:t>
            </a:r>
            <a:endParaRPr lang="en-US" sz="1400" kern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448CF8-4603-33B1-587A-79135F03E592}"/>
              </a:ext>
            </a:extLst>
          </p:cNvPr>
          <p:cNvSpPr txBox="1"/>
          <p:nvPr/>
        </p:nvSpPr>
        <p:spPr>
          <a:xfrm>
            <a:off x="127113" y="6531157"/>
            <a:ext cx="38077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MDA8O3 impact in any day: 22 ppb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1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669"/>
            <a:ext cx="6767237" cy="493688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Summary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474A0F-D52D-53DF-4AE3-8A959B049C91}"/>
              </a:ext>
            </a:extLst>
          </p:cNvPr>
          <p:cNvSpPr txBox="1">
            <a:spLocks/>
          </p:cNvSpPr>
          <p:nvPr/>
        </p:nvSpPr>
        <p:spPr bwMode="auto">
          <a:xfrm>
            <a:off x="0" y="471617"/>
            <a:ext cx="9144000" cy="6061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Majority of airmass trajectories associated with high ozone days (MDA8O3 &gt; 70 ppb) passed through counties in the Permian basin (PMB) that are east and southeast of Carlsbad. These counties are associated with high magnitudes of oil and gas emissions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Trajectories </a:t>
            </a:r>
            <a:r>
              <a:rPr lang="en-US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passing through counties in the PMB that are west, southwest, and northeast of the Carlsbad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often associated with low ozone days (MDA8O3 &lt; 43 ppb)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HYSPLIT modeling demonstrates strong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indication of impact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Oil &amp; Gas emissions from PMB to ozone at Carlsbad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 increases in VOC emissions from Oil &amp; Gas in 2020 in comparison to 2017 (45% for New Mexico, 33% for Texas, state-wide) in most counties in the PBM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 in O&amp;G NOx emissions are to a relatively lesser extent (19% in New Mexico and -1% in Texas, state-wide) but there are significant increases in some counties in PMB (e.g., Eddy, Lea, Reeves) that are in the immediate vicinity of Carlsbad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Needs for additional ozone monitoring sites in the PMB to identify modeled hotspots which may affect public health through ozone exposures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analyses (topography effect, source apportionment) to help identify the boundary of potential Carlsbad ozone nonattainment area and to quantify impacts of PMB emissions to Carlsbad ozone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0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D4419A-2F6A-4F67-8E52-663406760E09}"/>
              </a:ext>
            </a:extLst>
          </p:cNvPr>
          <p:cNvSpPr/>
          <p:nvPr/>
        </p:nvSpPr>
        <p:spPr>
          <a:xfrm>
            <a:off x="3553185" y="5841097"/>
            <a:ext cx="2668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Thank you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4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D4419A-2F6A-4F67-8E52-663406760E09}"/>
              </a:ext>
            </a:extLst>
          </p:cNvPr>
          <p:cNvSpPr/>
          <p:nvPr/>
        </p:nvSpPr>
        <p:spPr>
          <a:xfrm>
            <a:off x="0" y="0"/>
            <a:ext cx="2668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Backup Slides</a:t>
            </a:r>
            <a:endParaRPr lang="en-US" sz="3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6779940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Changes in </a:t>
            </a:r>
            <a:r>
              <a:rPr lang="en-US" sz="1800" dirty="0">
                <a:solidFill>
                  <a:srgbClr val="FFFF00"/>
                </a:solidFill>
                <a:latin typeface="+mn-lt"/>
              </a:rPr>
              <a:t>Oil &amp; Gas emissions throughout 2017-2020 (State total)</a:t>
            </a:r>
            <a:endParaRPr lang="en-US" sz="1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E2092-9A83-4D91-AEDA-04EC85515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12" y="528196"/>
            <a:ext cx="6045553" cy="2900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1F176-7633-BCE8-B3E9-232094C94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012" y="3536966"/>
            <a:ext cx="6045553" cy="321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01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6779940" cy="657520"/>
          </a:xfrm>
        </p:spPr>
        <p:txBody>
          <a:bodyPr/>
          <a:lstStyle/>
          <a:p>
            <a:r>
              <a:rPr lang="en-US" sz="1800" b="1" dirty="0">
                <a:solidFill>
                  <a:srgbClr val="FFFF00"/>
                </a:solidFill>
                <a:latin typeface="+mn-lt"/>
              </a:rPr>
              <a:t>Impact of PMB </a:t>
            </a:r>
            <a:r>
              <a:rPr lang="en-US" sz="1800" dirty="0">
                <a:solidFill>
                  <a:srgbClr val="FFFF00"/>
                </a:solidFill>
                <a:latin typeface="+mn-lt"/>
              </a:rPr>
              <a:t>Oil &amp; Gas emissions on Ozone exceedances</a:t>
            </a:r>
            <a:endParaRPr lang="en-US" sz="1800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1882E0D-90CA-68FE-69CF-48DFD0510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94068"/>
              </p:ext>
            </p:extLst>
          </p:nvPr>
        </p:nvGraphicFramePr>
        <p:xfrm>
          <a:off x="289932" y="1919820"/>
          <a:ext cx="8746543" cy="3033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3834">
                  <a:extLst>
                    <a:ext uri="{9D8B030D-6E8A-4147-A177-3AD203B41FA5}">
                      <a16:colId xmlns:a16="http://schemas.microsoft.com/office/drawing/2014/main" val="2835267903"/>
                    </a:ext>
                  </a:extLst>
                </a:gridCol>
                <a:gridCol w="1921426">
                  <a:extLst>
                    <a:ext uri="{9D8B030D-6E8A-4147-A177-3AD203B41FA5}">
                      <a16:colId xmlns:a16="http://schemas.microsoft.com/office/drawing/2014/main" val="2360513326"/>
                    </a:ext>
                  </a:extLst>
                </a:gridCol>
                <a:gridCol w="1568906">
                  <a:extLst>
                    <a:ext uri="{9D8B030D-6E8A-4147-A177-3AD203B41FA5}">
                      <a16:colId xmlns:a16="http://schemas.microsoft.com/office/drawing/2014/main" val="1823343046"/>
                    </a:ext>
                  </a:extLst>
                </a:gridCol>
                <a:gridCol w="1858616">
                  <a:extLst>
                    <a:ext uri="{9D8B030D-6E8A-4147-A177-3AD203B41FA5}">
                      <a16:colId xmlns:a16="http://schemas.microsoft.com/office/drawing/2014/main" val="3346762515"/>
                    </a:ext>
                  </a:extLst>
                </a:gridCol>
                <a:gridCol w="1713761">
                  <a:extLst>
                    <a:ext uri="{9D8B030D-6E8A-4147-A177-3AD203B41FA5}">
                      <a16:colId xmlns:a16="http://schemas.microsoft.com/office/drawing/2014/main" val="251198053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Regions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w/o PMOG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With PMOG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8657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MDA8O3* &gt; 70 ppb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O3 &gt; 70 ppb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MDA8O3 &gt; 70 ppb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O3 &gt; 70 ppb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837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Dallas-Forth Worth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48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844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+ 5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63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San Antonio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310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739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El Paso-Las Cruse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43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023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Permian Basin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595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+ 10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+ 205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301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Northeast PMB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027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Southeast PMB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497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+ 8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+ 141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61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Southwest PMB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79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+ 2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+ 47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359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Northwest PMB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+ 0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+ 2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355335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C248217-001B-D50C-F881-2041D94F8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8215" y="4426295"/>
            <a:ext cx="9292283" cy="230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*There are 3,155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gridcells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x  123 days =  388,065 chances that MDA8O3 exceedances could occur in the Permian Basin. 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5465B2A-A126-108B-61A8-C7F47594A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24" y="415066"/>
            <a:ext cx="9144000" cy="233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12" tIns="914112" rIns="914112" bIns="91411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Contribution of O&amp;G emissions in Permian Basin (PMOG) to Ozone and MDA8O3 exceedances in 2016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4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6779940" cy="657520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  <a:latin typeface="+mn-lt"/>
              </a:rPr>
              <a:t>NEI2016 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Anthropogenic emissions in Texas and New Mexico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456543DA-D0C0-B38E-56E5-2A0840FB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83423"/>
            <a:ext cx="4507706" cy="3329366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D46CBE13-001B-9EE0-4463-06C0D7CB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3" y="1683423"/>
            <a:ext cx="4513265" cy="33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2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785"/>
            <a:ext cx="6779940" cy="657520"/>
          </a:xfrm>
        </p:spPr>
        <p:txBody>
          <a:bodyPr/>
          <a:lstStyle/>
          <a:p>
            <a:r>
              <a:rPr lang="en-US" sz="1800" dirty="0">
                <a:solidFill>
                  <a:srgbClr val="FFFF00"/>
                </a:solidFill>
                <a:latin typeface="+mn-lt"/>
              </a:rPr>
              <a:t>Concentration Rose at Carlsbad Caverns</a:t>
            </a:r>
            <a:endParaRPr lang="en-US" sz="1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A1B65B74-3B9D-AAD5-0030-B798E93C2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01" y="666305"/>
            <a:ext cx="6489740" cy="2595896"/>
          </a:xfrm>
          <a:prstGeom prst="rect">
            <a:avLst/>
          </a:prstGeom>
        </p:spPr>
      </p:pic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1AFAE990-645D-DB3F-08C8-5C6392CC1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01" y="3588773"/>
            <a:ext cx="6489740" cy="259589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0A85A35-29EF-55C1-BA61-8F0C486A5185}"/>
              </a:ext>
            </a:extLst>
          </p:cNvPr>
          <p:cNvSpPr txBox="1">
            <a:spLocks/>
          </p:cNvSpPr>
          <p:nvPr/>
        </p:nvSpPr>
        <p:spPr bwMode="auto">
          <a:xfrm>
            <a:off x="145101" y="696500"/>
            <a:ext cx="6779940" cy="6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+mn-lt"/>
              </a:rPr>
              <a:t>2019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52F95F-E3B4-2093-DCF9-97B14E633AA3}"/>
              </a:ext>
            </a:extLst>
          </p:cNvPr>
          <p:cNvSpPr txBox="1">
            <a:spLocks/>
          </p:cNvSpPr>
          <p:nvPr/>
        </p:nvSpPr>
        <p:spPr bwMode="auto">
          <a:xfrm>
            <a:off x="145101" y="3558771"/>
            <a:ext cx="6779940" cy="6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+mj-lt"/>
                <a:ea typeface="ＭＳ Ｐゴシック" pitchFamily="-107" charset="-128"/>
                <a:cs typeface="ＭＳ Ｐゴシック" pitchFamily="-107" charset="-128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AFD39"/>
                </a:solidFill>
                <a:latin typeface="Helvetica" pitchFamily="-107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+mn-lt"/>
              </a:rPr>
              <a:t>2020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0162D7-3458-A0D7-A4D7-4181ED2C43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26579"/>
          <a:stretch/>
        </p:blipFill>
        <p:spPr bwMode="auto">
          <a:xfrm>
            <a:off x="6160702" y="4346369"/>
            <a:ext cx="2983298" cy="2511631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8094DE-7F89-019D-E401-DBD65D552968}"/>
              </a:ext>
            </a:extLst>
          </p:cNvPr>
          <p:cNvCxnSpPr>
            <a:cxnSpLocks/>
          </p:cNvCxnSpPr>
          <p:nvPr/>
        </p:nvCxnSpPr>
        <p:spPr bwMode="auto">
          <a:xfrm>
            <a:off x="6531429" y="4750131"/>
            <a:ext cx="471869" cy="6693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3317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" y="16829"/>
            <a:ext cx="7886700" cy="52984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7AB4-2EAD-46EF-96D9-81F1CD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5762"/>
            <a:ext cx="9144000" cy="11338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Background: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Carlsbad and other ozone monitor sites in the region frequently observed MDA8O3 exceedances in recent years. </a:t>
            </a:r>
            <a:r>
              <a:rPr lang="en-US" sz="1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MDA8O3 exceedances were mainly observed in the region during summer months (May – September)</a:t>
            </a:r>
            <a:endParaRPr lang="en-US" sz="1600" kern="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Emissions from oil and gas activities in the Permian basin (PMB) have been implicated for contributing to high ozone levels in the Texas and New Mexico region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59D417-C876-21D3-1CB4-30E0DA59A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b="370"/>
          <a:stretch>
            <a:fillRect/>
          </a:stretch>
        </p:blipFill>
        <p:spPr bwMode="auto">
          <a:xfrm>
            <a:off x="1" y="4986369"/>
            <a:ext cx="2602696" cy="1852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6F3AD8-4AA7-7795-74D2-EB6C40FFF9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11187" r="9020" b="1680"/>
          <a:stretch/>
        </p:blipFill>
        <p:spPr bwMode="auto">
          <a:xfrm>
            <a:off x="2602696" y="4986369"/>
            <a:ext cx="2414913" cy="18528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E60D11-18D3-59D4-5ABD-784BBCB4D99C}"/>
              </a:ext>
            </a:extLst>
          </p:cNvPr>
          <p:cNvSpPr txBox="1">
            <a:spLocks/>
          </p:cNvSpPr>
          <p:nvPr/>
        </p:nvSpPr>
        <p:spPr bwMode="auto">
          <a:xfrm>
            <a:off x="0" y="1644108"/>
            <a:ext cx="9144000" cy="6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Wingdings" pitchFamily="2" charset="2"/>
              <a:buChar char="Ø"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F6F681-6F08-388B-30C7-FA0E3163B770}"/>
              </a:ext>
            </a:extLst>
          </p:cNvPr>
          <p:cNvSpPr txBox="1">
            <a:spLocks/>
          </p:cNvSpPr>
          <p:nvPr/>
        </p:nvSpPr>
        <p:spPr bwMode="auto">
          <a:xfrm>
            <a:off x="0" y="2757638"/>
            <a:ext cx="4892325" cy="113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just">
              <a:buFont typeface="Helvetica CY" pitchFamily="2" charset="0"/>
              <a:buNone/>
            </a:pPr>
            <a:r>
              <a:rPr lang="en-US" sz="1600" b="1" kern="0" dirty="0">
                <a:solidFill>
                  <a:srgbClr val="FFFF00"/>
                </a:solidFill>
                <a:cs typeface="Calibri" panose="020F0502020204030204" pitchFamily="34" charset="0"/>
              </a:rPr>
              <a:t>Objective: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 HYSPLIT back-trajectory modeling and emissions inventory analyses to assess if emissions from the PMB contributed to ozone nonattainment at specific monitors in New Mexico</a:t>
            </a:r>
            <a:r>
              <a:rPr lang="en-US" sz="1400" dirty="0">
                <a:effectLst/>
              </a:rPr>
              <a:t> 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4CE0C-DEAB-DF62-0016-A89FD4AF7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" r="26579"/>
          <a:stretch/>
        </p:blipFill>
        <p:spPr bwMode="auto">
          <a:xfrm>
            <a:off x="5012824" y="3379974"/>
            <a:ext cx="4131175" cy="347802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57CAD9-8E07-3BD1-4079-425557655F8E}"/>
              </a:ext>
            </a:extLst>
          </p:cNvPr>
          <p:cNvCxnSpPr/>
          <p:nvPr/>
        </p:nvCxnSpPr>
        <p:spPr bwMode="auto">
          <a:xfrm flipH="1">
            <a:off x="6222670" y="3574473"/>
            <a:ext cx="237507" cy="115190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94467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906227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HYSPLIT Model </a:t>
            </a:r>
            <a:r>
              <a:rPr lang="en-US" sz="2600" dirty="0">
                <a:solidFill>
                  <a:srgbClr val="FFFF00"/>
                </a:solidFill>
                <a:cs typeface="Calibri" panose="020F0502020204030204" pitchFamily="34" charset="0"/>
              </a:rPr>
              <a:t>Configurations (v5.2.3)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397AF5-1CB0-8436-2734-EEF7A2D85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858" y="589699"/>
            <a:ext cx="9144000" cy="2502662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MDA8_O3 above 70 ppb threshold is used as the criterion to determine high and low ozone days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each of the above exceeding MDA8O3 values, the eight hours based on which the 8HO3 was determined from (base hours) are identified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HYSPLIT is then applied to simulate 48-hour back trajectories starting from each of the eight identified base hours for four elevation levels above Carlsbad: 100, 200, 500 and 1,000 meters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Meteorology inputs: High-Resolution Rapid Refresh (HRRR) meteorological model, hourly inputs at 3 km x 3 km in horizontal resolution; Vertical motion extracted directly from HRRR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F5A3F1-CEC8-022A-7DE4-D86BA4908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6846"/>
              </p:ext>
            </p:extLst>
          </p:nvPr>
        </p:nvGraphicFramePr>
        <p:xfrm>
          <a:off x="634820" y="4906473"/>
          <a:ext cx="8041063" cy="1114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1215">
                  <a:extLst>
                    <a:ext uri="{9D8B030D-6E8A-4147-A177-3AD203B41FA5}">
                      <a16:colId xmlns:a16="http://schemas.microsoft.com/office/drawing/2014/main" val="2846826794"/>
                    </a:ext>
                  </a:extLst>
                </a:gridCol>
                <a:gridCol w="2507530">
                  <a:extLst>
                    <a:ext uri="{9D8B030D-6E8A-4147-A177-3AD203B41FA5}">
                      <a16:colId xmlns:a16="http://schemas.microsoft.com/office/drawing/2014/main" val="1955875189"/>
                    </a:ext>
                  </a:extLst>
                </a:gridCol>
                <a:gridCol w="612742">
                  <a:extLst>
                    <a:ext uri="{9D8B030D-6E8A-4147-A177-3AD203B41FA5}">
                      <a16:colId xmlns:a16="http://schemas.microsoft.com/office/drawing/2014/main" val="1008037585"/>
                    </a:ext>
                  </a:extLst>
                </a:gridCol>
                <a:gridCol w="537328">
                  <a:extLst>
                    <a:ext uri="{9D8B030D-6E8A-4147-A177-3AD203B41FA5}">
                      <a16:colId xmlns:a16="http://schemas.microsoft.com/office/drawing/2014/main" val="2179490058"/>
                    </a:ext>
                  </a:extLst>
                </a:gridCol>
                <a:gridCol w="565608">
                  <a:extLst>
                    <a:ext uri="{9D8B030D-6E8A-4147-A177-3AD203B41FA5}">
                      <a16:colId xmlns:a16="http://schemas.microsoft.com/office/drawing/2014/main" val="3838735146"/>
                    </a:ext>
                  </a:extLst>
                </a:gridCol>
                <a:gridCol w="612742">
                  <a:extLst>
                    <a:ext uri="{9D8B030D-6E8A-4147-A177-3AD203B41FA5}">
                      <a16:colId xmlns:a16="http://schemas.microsoft.com/office/drawing/2014/main" val="3387016712"/>
                    </a:ext>
                  </a:extLst>
                </a:gridCol>
                <a:gridCol w="565609">
                  <a:extLst>
                    <a:ext uri="{9D8B030D-6E8A-4147-A177-3AD203B41FA5}">
                      <a16:colId xmlns:a16="http://schemas.microsoft.com/office/drawing/2014/main" val="143934323"/>
                    </a:ext>
                  </a:extLst>
                </a:gridCol>
                <a:gridCol w="854840">
                  <a:extLst>
                    <a:ext uri="{9D8B030D-6E8A-4147-A177-3AD203B41FA5}">
                      <a16:colId xmlns:a16="http://schemas.microsoft.com/office/drawing/2014/main" val="149921243"/>
                    </a:ext>
                  </a:extLst>
                </a:gridCol>
                <a:gridCol w="633449">
                  <a:extLst>
                    <a:ext uri="{9D8B030D-6E8A-4147-A177-3AD203B41FA5}">
                      <a16:colId xmlns:a16="http://schemas.microsoft.com/office/drawing/2014/main" val="14840657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2017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2020</a:t>
                      </a:r>
                      <a:r>
                        <a:rPr lang="en-US" sz="1400" baseline="300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2022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77476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 Ozone days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MDA8O3 &lt; 46 ppb (10</a:t>
                      </a:r>
                      <a:r>
                        <a:rPr lang="en-US" sz="1400" baseline="30000" dirty="0"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pctl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87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2857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# of base-hours (trajectories)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208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104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101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115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136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688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94799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Ozone days</a:t>
                      </a: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MDA8O3 &gt; 70 ppb (90</a:t>
                      </a:r>
                      <a:r>
                        <a:rPr lang="en-US" sz="1400" baseline="30000" dirty="0"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effectLst/>
                        </a:rPr>
                        <a:t>pctl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23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83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79738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# of base-hours (trajectories)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64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144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132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184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80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</a:rPr>
                        <a:t>636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746068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64C92EBE-C949-FE78-D406-A05DA1BB2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783" y="6068246"/>
            <a:ext cx="53607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Ozone data for 2020 is incomplete due to technical issues in monitoring equipment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0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the time of conducting HYSPLIT back trajectory analyses, ozone data in 2022 was not completed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452F1-407B-AB57-55E1-51A8876A4F21}"/>
              </a:ext>
            </a:extLst>
          </p:cNvPr>
          <p:cNvSpPr txBox="1"/>
          <p:nvPr/>
        </p:nvSpPr>
        <p:spPr>
          <a:xfrm>
            <a:off x="749087" y="4520783"/>
            <a:ext cx="792679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base-hours for HYSPLIT back trajectory simulations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906227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HYSPLIT trajectories are fairly consistent throughout 2017 - 2022</a:t>
            </a:r>
            <a:endParaRPr lang="en-US" sz="2600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3B141-31E1-215C-F6B8-005D68A31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66" y="863089"/>
            <a:ext cx="3459339" cy="24470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02A677-A8C5-1E91-8F54-3B97EBBB87E6}"/>
              </a:ext>
            </a:extLst>
          </p:cNvPr>
          <p:cNvSpPr txBox="1"/>
          <p:nvPr/>
        </p:nvSpPr>
        <p:spPr>
          <a:xfrm>
            <a:off x="2127775" y="551697"/>
            <a:ext cx="696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HYSPLIT 48-hour back trajectories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28A303-58CD-A48C-3014-1C45255C1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10" y="863090"/>
            <a:ext cx="3460114" cy="2447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99A31C-BA2C-253F-F356-66C4C853BD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66" y="3390052"/>
            <a:ext cx="3459340" cy="2447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BA84CDA-5138-686F-F455-43C8B3AF93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161" y="3390052"/>
            <a:ext cx="3459194" cy="24474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DE6524F-ED92-F450-FF59-3A430C15A79A}"/>
              </a:ext>
            </a:extLst>
          </p:cNvPr>
          <p:cNvSpPr txBox="1"/>
          <p:nvPr/>
        </p:nvSpPr>
        <p:spPr>
          <a:xfrm>
            <a:off x="12032" y="1534190"/>
            <a:ext cx="2127775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Trajectories ending at 100 m and 200 m above Carlsbad often pass through the counties located east and southeast of Carlsbad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C5DAC22-5464-E3E7-B881-7CBE14C71344}"/>
              </a:ext>
            </a:extLst>
          </p:cNvPr>
          <p:cNvCxnSpPr>
            <a:cxnSpLocks/>
            <a:stCxn id="38" idx="3"/>
          </p:cNvCxnSpPr>
          <p:nvPr/>
        </p:nvCxnSpPr>
        <p:spPr bwMode="auto">
          <a:xfrm flipV="1">
            <a:off x="2139807" y="1969229"/>
            <a:ext cx="2147959" cy="2574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52CA8BB-234D-2BD1-6748-2FEBC1701A4B}"/>
              </a:ext>
            </a:extLst>
          </p:cNvPr>
          <p:cNvCxnSpPr>
            <a:cxnSpLocks/>
            <a:stCxn id="38" idx="3"/>
          </p:cNvCxnSpPr>
          <p:nvPr/>
        </p:nvCxnSpPr>
        <p:spPr bwMode="auto">
          <a:xfrm>
            <a:off x="2139807" y="2226688"/>
            <a:ext cx="5566566" cy="1823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90E4AA4-70C8-BF11-62EF-20053FD54CB2}"/>
              </a:ext>
            </a:extLst>
          </p:cNvPr>
          <p:cNvSpPr txBox="1"/>
          <p:nvPr/>
        </p:nvSpPr>
        <p:spPr>
          <a:xfrm>
            <a:off x="17756" y="3730375"/>
            <a:ext cx="2110019" cy="16004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Trajectories passing through counties located northeast and southwest of Carlsbad are found more frequently among those that ended at 500 m and 1000 m above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47F1C73-AAB6-A261-38E4-97494F943223}"/>
              </a:ext>
            </a:extLst>
          </p:cNvPr>
          <p:cNvCxnSpPr>
            <a:cxnSpLocks/>
            <a:stCxn id="41" idx="3"/>
          </p:cNvCxnSpPr>
          <p:nvPr/>
        </p:nvCxnSpPr>
        <p:spPr bwMode="auto">
          <a:xfrm>
            <a:off x="2127775" y="4530594"/>
            <a:ext cx="4888450" cy="1823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B43511D-7175-19A4-F89C-EFA50E013BB0}"/>
              </a:ext>
            </a:extLst>
          </p:cNvPr>
          <p:cNvCxnSpPr>
            <a:cxnSpLocks/>
            <a:stCxn id="41" idx="3"/>
          </p:cNvCxnSpPr>
          <p:nvPr/>
        </p:nvCxnSpPr>
        <p:spPr bwMode="auto">
          <a:xfrm flipV="1">
            <a:off x="2127775" y="4348243"/>
            <a:ext cx="1540976" cy="18235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" name="5-Point Star 2">
            <a:extLst>
              <a:ext uri="{FF2B5EF4-FFF2-40B4-BE49-F238E27FC236}">
                <a16:creationId xmlns:a16="http://schemas.microsoft.com/office/drawing/2014/main" id="{51057D53-4B75-8B2F-B615-6A5F8EA7A73F}"/>
              </a:ext>
            </a:extLst>
          </p:cNvPr>
          <p:cNvSpPr/>
          <p:nvPr/>
        </p:nvSpPr>
        <p:spPr bwMode="auto">
          <a:xfrm>
            <a:off x="3936205" y="2050255"/>
            <a:ext cx="135731" cy="147857"/>
          </a:xfrm>
          <a:prstGeom prst="star5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7E350C38-3A06-1170-D39E-BDAF839366D7}"/>
              </a:ext>
            </a:extLst>
          </p:cNvPr>
          <p:cNvSpPr/>
          <p:nvPr/>
        </p:nvSpPr>
        <p:spPr bwMode="auto">
          <a:xfrm>
            <a:off x="7395544" y="2048737"/>
            <a:ext cx="135731" cy="147857"/>
          </a:xfrm>
          <a:prstGeom prst="star5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8BCFD7B4-9CBE-F1CB-48A0-6143AA2774EE}"/>
              </a:ext>
            </a:extLst>
          </p:cNvPr>
          <p:cNvSpPr/>
          <p:nvPr/>
        </p:nvSpPr>
        <p:spPr bwMode="auto">
          <a:xfrm>
            <a:off x="3912635" y="4539840"/>
            <a:ext cx="135731" cy="147857"/>
          </a:xfrm>
          <a:prstGeom prst="star5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BEF05581-8905-0708-F711-B1626ABEE235}"/>
              </a:ext>
            </a:extLst>
          </p:cNvPr>
          <p:cNvSpPr/>
          <p:nvPr/>
        </p:nvSpPr>
        <p:spPr bwMode="auto">
          <a:xfrm>
            <a:off x="7371975" y="4547840"/>
            <a:ext cx="135731" cy="147857"/>
          </a:xfrm>
          <a:prstGeom prst="star5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C2162A-0F5E-2396-16D7-2503186D2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48" y="4166494"/>
            <a:ext cx="3524681" cy="24937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2086C-9CB4-C404-DC0B-FAD122AA3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35" y="1684379"/>
            <a:ext cx="3509143" cy="2482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906227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On high ozone days, trajectories typically passed through southeast of PMB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397AF5-1CB0-8436-2734-EEF7A2D85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2" y="1684379"/>
            <a:ext cx="2383299" cy="915716"/>
          </a:xfrm>
        </p:spPr>
        <p:txBody>
          <a:bodyPr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high ozone days:</a:t>
            </a:r>
          </a:p>
          <a:p>
            <a:pPr marL="176213" marR="0" lvl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heatmap value (&gt; 4%) found in southwest and southeast PMB counties</a:t>
            </a:r>
          </a:p>
          <a:p>
            <a:pPr marL="176213" marR="0" lvl="0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heatmap value (&lt; 2%) in northwest and northeast PMB counties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marR="0" lvl="0" indent="-9525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Strong implications of impacts on Carlsbad of emissions from southwest and southeast PMB counties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D0755-E833-44C2-75F2-E0842303B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06" y="1684379"/>
            <a:ext cx="3453985" cy="2443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641E00-82CF-45D9-2D74-BB43AB854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78" y="4127650"/>
            <a:ext cx="3579734" cy="25326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60F354-3478-FD61-5D48-46C018045E57}"/>
              </a:ext>
            </a:extLst>
          </p:cNvPr>
          <p:cNvSpPr txBox="1"/>
          <p:nvPr/>
        </p:nvSpPr>
        <p:spPr>
          <a:xfrm>
            <a:off x="4988086" y="1696121"/>
            <a:ext cx="142386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Ozone Days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(MDA8O3 &gt; 70 ppb)</a:t>
            </a:r>
            <a:endParaRPr lang="en-US" sz="1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461D6A-9020-E61C-AADC-248850384222}"/>
                  </a:ext>
                </a:extLst>
              </p:cNvPr>
              <p:cNvSpPr txBox="1"/>
              <p:nvPr/>
            </p:nvSpPr>
            <p:spPr>
              <a:xfrm>
                <a:off x="183570" y="791485"/>
                <a:ext cx="8765144" cy="630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Heatmap Value (%)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trajectory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passages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over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grid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cell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total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number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trajectories</m:t>
                        </m:r>
                      </m:den>
                    </m:f>
                  </m:oMath>
                </a14:m>
                <a:endParaRPr lang="en-US" sz="2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461D6A-9020-E61C-AADC-248850384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70" y="791485"/>
                <a:ext cx="8765144" cy="630237"/>
              </a:xfrm>
              <a:prstGeom prst="rect">
                <a:avLst/>
              </a:prstGeom>
              <a:blipFill>
                <a:blip r:embed="rId8"/>
                <a:stretch>
                  <a:fillRect t="-80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0132882-C51A-1292-FEBD-0CD872E31C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99"/>
          <a:stretch/>
        </p:blipFill>
        <p:spPr>
          <a:xfrm>
            <a:off x="2530977" y="1684378"/>
            <a:ext cx="693485" cy="49546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67F7D1-598D-F779-3D67-FF8FF212682E}"/>
              </a:ext>
            </a:extLst>
          </p:cNvPr>
          <p:cNvSpPr/>
          <p:nvPr/>
        </p:nvSpPr>
        <p:spPr bwMode="auto">
          <a:xfrm rot="20003485">
            <a:off x="3679940" y="2478506"/>
            <a:ext cx="397042" cy="67978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35BBF6-C337-2949-23B5-90E878C23787}"/>
              </a:ext>
            </a:extLst>
          </p:cNvPr>
          <p:cNvSpPr/>
          <p:nvPr/>
        </p:nvSpPr>
        <p:spPr bwMode="auto">
          <a:xfrm rot="19477940">
            <a:off x="6746530" y="2442410"/>
            <a:ext cx="397042" cy="67978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04D3DB-D471-36EB-B1C2-D7FC0C26D85E}"/>
              </a:ext>
            </a:extLst>
          </p:cNvPr>
          <p:cNvSpPr/>
          <p:nvPr/>
        </p:nvSpPr>
        <p:spPr bwMode="auto">
          <a:xfrm rot="20003485">
            <a:off x="3694673" y="4921778"/>
            <a:ext cx="397042" cy="67978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39054D-D436-C5C1-835A-CA25DAD7EFF0}"/>
              </a:ext>
            </a:extLst>
          </p:cNvPr>
          <p:cNvSpPr/>
          <p:nvPr/>
        </p:nvSpPr>
        <p:spPr bwMode="auto">
          <a:xfrm rot="20003485">
            <a:off x="6751049" y="4960620"/>
            <a:ext cx="397042" cy="67978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83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F48FB3-454E-90E9-280F-D9F746B79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219" y="4148368"/>
            <a:ext cx="3524924" cy="2493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95651-F636-437D-BC00-66EC23856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019" y="1696594"/>
            <a:ext cx="3466248" cy="245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906227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Trajectories passing through counties in northeast and west of PMB typically associated with low ozone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397AF5-1CB0-8436-2734-EEF7A2D85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7" y="844315"/>
            <a:ext cx="9144000" cy="547335"/>
          </a:xfrm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Distinctive difference in trajectory heatmap in High vs. Low Ozone days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ED378-E4A7-C408-4D75-01EA6319D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70" y="1698764"/>
            <a:ext cx="3462938" cy="24496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60F354-3478-FD61-5D48-46C018045E57}"/>
              </a:ext>
            </a:extLst>
          </p:cNvPr>
          <p:cNvSpPr txBox="1"/>
          <p:nvPr/>
        </p:nvSpPr>
        <p:spPr>
          <a:xfrm>
            <a:off x="4988086" y="1696121"/>
            <a:ext cx="142386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Ozone Days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(MDA8O3 &lt; 46 ppb)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54BDF-EFAA-75E8-8886-270CF3891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32" y="4148916"/>
            <a:ext cx="3524924" cy="249339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35D6415-3BB8-A4F9-D1CB-5C027A4230FF}"/>
              </a:ext>
            </a:extLst>
          </p:cNvPr>
          <p:cNvSpPr txBox="1">
            <a:spLocks/>
          </p:cNvSpPr>
          <p:nvPr/>
        </p:nvSpPr>
        <p:spPr bwMode="auto">
          <a:xfrm>
            <a:off x="73984" y="1566688"/>
            <a:ext cx="2383299" cy="204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Helvetica CY" pitchFamily="2" charset="0"/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Low ozone days:</a:t>
            </a:r>
          </a:p>
          <a:p>
            <a:pPr marL="176213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heatmap value (&gt; 5%) found northeast and west PMB counties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Helvetica CY" pitchFamily="2" charset="0"/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B56DA-F42C-DBF6-B1FC-E4F0D5219D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37"/>
          <a:stretch/>
        </p:blipFill>
        <p:spPr>
          <a:xfrm>
            <a:off x="2517931" y="2125899"/>
            <a:ext cx="578415" cy="4516409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F77C015-4BAF-72E7-C02F-F51C68C7916E}"/>
              </a:ext>
            </a:extLst>
          </p:cNvPr>
          <p:cNvSpPr txBox="1">
            <a:spLocks/>
          </p:cNvSpPr>
          <p:nvPr/>
        </p:nvSpPr>
        <p:spPr bwMode="auto">
          <a:xfrm>
            <a:off x="73983" y="3837481"/>
            <a:ext cx="2383299" cy="280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176213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Trajectories passing though southeast  PMB counties could either cause high or low ozone. But on high ozone days, it’s more likely that the trajectories passed through southeast PMB counties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Helvetica CY" pitchFamily="2" charset="0"/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05507B-A418-9DA7-F534-8FEC00AECB09}"/>
              </a:ext>
            </a:extLst>
          </p:cNvPr>
          <p:cNvCxnSpPr>
            <a:cxnSpLocks/>
            <a:stCxn id="33" idx="3"/>
          </p:cNvCxnSpPr>
          <p:nvPr/>
        </p:nvCxnSpPr>
        <p:spPr bwMode="auto">
          <a:xfrm flipV="1">
            <a:off x="2457282" y="2953812"/>
            <a:ext cx="1513347" cy="22860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ED0824-E3FC-9EAA-A946-7034F357E609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2457283" y="2385036"/>
            <a:ext cx="1513347" cy="20171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6FAFA4-94FD-B7B5-81B1-04292743F186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>
            <a:off x="2457283" y="2586753"/>
            <a:ext cx="109995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9054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906227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Distinctive difference in trajectory heatmap during High vs. Low Ozone days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F77C015-4BAF-72E7-C02F-F51C68C7916E}"/>
              </a:ext>
            </a:extLst>
          </p:cNvPr>
          <p:cNvSpPr txBox="1">
            <a:spLocks/>
          </p:cNvSpPr>
          <p:nvPr/>
        </p:nvSpPr>
        <p:spPr bwMode="auto">
          <a:xfrm>
            <a:off x="144792" y="844315"/>
            <a:ext cx="2383299" cy="41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9525" indent="-9525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Two groups of sources regions: the source regions between east and south of Carlsbad are often associated with high ozone days; the source regions toward northeast and southwest of Carlsbad are often associated with low ozone days</a:t>
            </a:r>
            <a:r>
              <a:rPr lang="en-US" sz="1400" dirty="0">
                <a:effectLst/>
              </a:rPr>
              <a:t> </a:t>
            </a: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Helvetica CY" pitchFamily="2" charset="0"/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1A857-CDA5-9431-34B0-5D4D9D3086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r="10283"/>
          <a:stretch/>
        </p:blipFill>
        <p:spPr bwMode="auto">
          <a:xfrm>
            <a:off x="2715934" y="620470"/>
            <a:ext cx="3082700" cy="2901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FE68F-30B3-C29E-89B0-C4A814DEE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r="16082"/>
          <a:stretch/>
        </p:blipFill>
        <p:spPr bwMode="auto">
          <a:xfrm>
            <a:off x="5894031" y="620469"/>
            <a:ext cx="3082700" cy="2901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27153-8787-AAE4-72D9-BEDE81249C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13544"/>
          <a:stretch/>
        </p:blipFill>
        <p:spPr bwMode="auto">
          <a:xfrm>
            <a:off x="2715933" y="3560506"/>
            <a:ext cx="3082701" cy="3022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6ECC50-71D6-12A3-1035-9028D82C15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9388"/>
          <a:stretch/>
        </p:blipFill>
        <p:spPr bwMode="auto">
          <a:xfrm>
            <a:off x="5894030" y="3563046"/>
            <a:ext cx="3082701" cy="3017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847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6075861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Normalized Trajectories at county-level</a:t>
            </a:r>
            <a:endParaRPr lang="en-US" sz="2600" dirty="0">
              <a:solidFill>
                <a:srgbClr val="FFFF00"/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F77C015-4BAF-72E7-C02F-F51C68C7916E}"/>
              </a:ext>
            </a:extLst>
          </p:cNvPr>
          <p:cNvSpPr txBox="1">
            <a:spLocks/>
          </p:cNvSpPr>
          <p:nvPr/>
        </p:nvSpPr>
        <p:spPr bwMode="auto">
          <a:xfrm>
            <a:off x="0" y="4392920"/>
            <a:ext cx="4404290" cy="280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176213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Highest heatmap during high ozone days found in Loving, Ward, Winkler and Crane counties in Texas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6213" indent="-1762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Helvetica CY" pitchFamily="2" charset="0"/>
              <a:buNone/>
            </a:pPr>
            <a:r>
              <a:rPr lang="en-US" sz="1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AE8DC-83E7-81CE-0201-D3E9BBB2C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" y="847586"/>
            <a:ext cx="4714240" cy="3340735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D51F017-DB14-44A3-CF74-877C7D192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50" y="3189540"/>
            <a:ext cx="4883150" cy="3460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537A2B-C7AF-E1D7-A6B9-7DD13BA4A1FC}"/>
              </a:ext>
            </a:extLst>
          </p:cNvPr>
          <p:cNvSpPr txBox="1"/>
          <p:nvPr/>
        </p:nvSpPr>
        <p:spPr>
          <a:xfrm>
            <a:off x="7237142" y="6064880"/>
            <a:ext cx="21410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Ozone Days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(MDA8O3 &lt; 46 ppb)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B6EB0-752A-29CF-A3AE-990C1D80C48A}"/>
              </a:ext>
            </a:extLst>
          </p:cNvPr>
          <p:cNvSpPr txBox="1"/>
          <p:nvPr/>
        </p:nvSpPr>
        <p:spPr>
          <a:xfrm>
            <a:off x="2267120" y="3603546"/>
            <a:ext cx="21838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Ozone Days</a:t>
            </a:r>
          </a:p>
          <a:p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(MDA8O3 &gt; 70 ppb)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46DEFA-095A-745A-CEC7-173C2D34A7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>
            <a:fillRect/>
          </a:stretch>
        </p:blipFill>
        <p:spPr bwMode="auto">
          <a:xfrm>
            <a:off x="5773933" y="359002"/>
            <a:ext cx="2765394" cy="2688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432397-1BE0-5AE8-2781-EB594F517845}"/>
              </a:ext>
            </a:extLst>
          </p:cNvPr>
          <p:cNvSpPr txBox="1"/>
          <p:nvPr/>
        </p:nvSpPr>
        <p:spPr>
          <a:xfrm>
            <a:off x="6727429" y="2603603"/>
            <a:ext cx="2183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</a:t>
            </a: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minus </a:t>
            </a:r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83FF7E7-F9EA-BF6A-7729-922486A4E615}"/>
              </a:ext>
            </a:extLst>
          </p:cNvPr>
          <p:cNvSpPr/>
          <p:nvPr/>
        </p:nvSpPr>
        <p:spPr bwMode="auto">
          <a:xfrm>
            <a:off x="4958101" y="2574286"/>
            <a:ext cx="657922" cy="181743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AC18C5D-B542-FE1B-E46E-2927FE7A96BF}"/>
              </a:ext>
            </a:extLst>
          </p:cNvPr>
          <p:cNvSpPr/>
          <p:nvPr/>
        </p:nvSpPr>
        <p:spPr bwMode="auto">
          <a:xfrm rot="16200000">
            <a:off x="8069570" y="3185484"/>
            <a:ext cx="657922" cy="181743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C693DC-AAA4-011C-E25C-0079CE7284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88767"/>
          <a:stretch/>
        </p:blipFill>
        <p:spPr bwMode="auto">
          <a:xfrm>
            <a:off x="8647313" y="359003"/>
            <a:ext cx="422703" cy="2681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573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0001BB-B5C9-3072-F0C3-9495FCEC5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4022"/>
          <a:stretch/>
        </p:blipFill>
        <p:spPr bwMode="auto">
          <a:xfrm>
            <a:off x="3272574" y="3135188"/>
            <a:ext cx="5297805" cy="3623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403F477-5DF2-84F0-C14D-6CE8C74716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" b="4097"/>
          <a:stretch/>
        </p:blipFill>
        <p:spPr bwMode="auto">
          <a:xfrm>
            <a:off x="-9473" y="774462"/>
            <a:ext cx="5296535" cy="3624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48BD37-CE48-4B84-AA09-718190D1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7" y="18774"/>
            <a:ext cx="5976326" cy="825541"/>
          </a:xfrm>
          <a:solidFill>
            <a:srgbClr val="006699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HYSPLIT Trajectories show strong indications of Impact of O&amp;G emissions on Carlsbad O</a:t>
            </a:r>
            <a:r>
              <a:rPr lang="en-US" sz="2000" baseline="-25000" dirty="0">
                <a:solidFill>
                  <a:srgbClr val="FFFF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537A2B-C7AF-E1D7-A6B9-7DD13BA4A1FC}"/>
                  </a:ext>
                </a:extLst>
              </p:cNvPr>
              <p:cNvSpPr txBox="1"/>
              <p:nvPr/>
            </p:nvSpPr>
            <p:spPr>
              <a:xfrm>
                <a:off x="3791772" y="5995387"/>
                <a:ext cx="2141034" cy="603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𝐎𝐢𝐥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&amp; 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𝐆𝐚𝐬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𝐕𝐎𝐂</m:t>
                          </m:r>
                        </m:num>
                        <m:den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𝐀𝐧𝐭𝐡𝐫𝐨𝐩𝐨𝐠𝐞𝐧𝐢𝐜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𝐕𝐎𝐂</m:t>
                          </m:r>
                        </m:den>
                      </m:f>
                      <m:r>
                        <a:rPr lang="en-US" sz="1600" b="1" i="0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(%)</m:t>
                      </m:r>
                    </m:oMath>
                  </m:oMathPara>
                </a14:m>
                <a:endParaRPr lang="en-US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537A2B-C7AF-E1D7-A6B9-7DD13BA4A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772" y="5995387"/>
                <a:ext cx="2141034" cy="603242"/>
              </a:xfrm>
              <a:prstGeom prst="rect">
                <a:avLst/>
              </a:prstGeom>
              <a:blipFill>
                <a:blip r:embed="rId5"/>
                <a:stretch>
                  <a:fillRect l="-7059" r="-5882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046DEFA-095A-745A-CEC7-173C2D34A7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1" r="13551"/>
          <a:stretch>
            <a:fillRect/>
          </a:stretch>
        </p:blipFill>
        <p:spPr bwMode="auto">
          <a:xfrm>
            <a:off x="5588622" y="427593"/>
            <a:ext cx="2765394" cy="26880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432397-1BE0-5AE8-2781-EB594F517845}"/>
              </a:ext>
            </a:extLst>
          </p:cNvPr>
          <p:cNvSpPr txBox="1"/>
          <p:nvPr/>
        </p:nvSpPr>
        <p:spPr>
          <a:xfrm>
            <a:off x="6386485" y="2777062"/>
            <a:ext cx="2183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minus Low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C693DC-AAA4-011C-E25C-0079CE7284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88767"/>
          <a:stretch/>
        </p:blipFill>
        <p:spPr bwMode="auto">
          <a:xfrm>
            <a:off x="8444224" y="454015"/>
            <a:ext cx="422703" cy="2681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6C770C-81EA-48B3-8819-340F0B38DA37}"/>
                  </a:ext>
                </a:extLst>
              </p:cNvPr>
              <p:cNvSpPr txBox="1"/>
              <p:nvPr/>
            </p:nvSpPr>
            <p:spPr>
              <a:xfrm>
                <a:off x="282203" y="3601778"/>
                <a:ext cx="2141034" cy="603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𝐎𝐢𝐥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&amp; 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𝐆𝐚𝐬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𝐍𝐎𝐱</m:t>
                          </m:r>
                        </m:num>
                        <m:den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𝐀𝐧𝐭𝐡𝐫𝐨𝐩𝐨𝐠𝐞𝐧𝐢𝐜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600" b="1" i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𝐍𝐎𝐱</m:t>
                          </m:r>
                        </m:den>
                      </m:f>
                      <m:r>
                        <a:rPr lang="en-US" sz="1600" b="1" i="0" smtClean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(%)</m:t>
                      </m:r>
                    </m:oMath>
                  </m:oMathPara>
                </a14:m>
                <a:endParaRPr lang="en-US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6C770C-81EA-48B3-8819-340F0B38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03" y="3601778"/>
                <a:ext cx="2141034" cy="603242"/>
              </a:xfrm>
              <a:prstGeom prst="rect">
                <a:avLst/>
              </a:prstGeom>
              <a:blipFill>
                <a:blip r:embed="rId8"/>
                <a:stretch>
                  <a:fillRect l="-7647" r="-5294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547296"/>
      </p:ext>
    </p:extLst>
  </p:cSld>
  <p:clrMapOvr>
    <a:masterClrMapping/>
  </p:clrMapOvr>
</p:sld>
</file>

<file path=ppt/theme/theme1.xml><?xml version="1.0" encoding="utf-8"?>
<a:theme xmlns:a="http://schemas.openxmlformats.org/drawingml/2006/main" name="PARTNER_Proj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AFEF2B8D6AD49A359283E2F983AFC" ma:contentTypeVersion="14" ma:contentTypeDescription="Create a new document." ma:contentTypeScope="" ma:versionID="e38726afb30d8bd3b505e5e9aa038d5c">
  <xsd:schema xmlns:xsd="http://www.w3.org/2001/XMLSchema" xmlns:xs="http://www.w3.org/2001/XMLSchema" xmlns:p="http://schemas.microsoft.com/office/2006/metadata/properties" xmlns:ns2="a33dd241-3ea1-4936-9e1c-d54970f9f516" xmlns:ns3="4dc8e40e-2f4d-408b-8ff1-aab8d1844c08" targetNamespace="http://schemas.microsoft.com/office/2006/metadata/properties" ma:root="true" ma:fieldsID="e00420d9e6ef0412dc503f744879d9dc" ns2:_="" ns3:_="">
    <xsd:import namespace="a33dd241-3ea1-4936-9e1c-d54970f9f516"/>
    <xsd:import namespace="4dc8e40e-2f4d-408b-8ff1-aab8d1844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dd241-3ea1-4936-9e1c-d54970f9f5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c8e40e-2f4d-408b-8ff1-aab8d1844c0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92cd59a-ca28-49c6-9358-2861c87cd4ea}" ma:internalName="TaxCatchAll" ma:showField="CatchAllData" ma:web="4dc8e40e-2f4d-408b-8ff1-aab8d1844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c8e40e-2f4d-408b-8ff1-aab8d1844c08" xsi:nil="true"/>
    <lcf76f155ced4ddcb4097134ff3c332f xmlns="a33dd241-3ea1-4936-9e1c-d54970f9f5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4D5E6-3104-414C-8D0B-22FBD747F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3dd241-3ea1-4936-9e1c-d54970f9f516"/>
    <ds:schemaRef ds:uri="4dc8e40e-2f4d-408b-8ff1-aab8d1844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0AEF0C-20A5-46AA-929D-9C1D9DDDEE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153EB7-2CED-48D6-9A65-6ADB8192797B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a33dd241-3ea1-4936-9e1c-d54970f9f516"/>
    <ds:schemaRef ds:uri="http://purl.org/dc/elements/1.1/"/>
    <ds:schemaRef ds:uri="http://schemas.microsoft.com/office/2006/documentManagement/types"/>
    <ds:schemaRef ds:uri="4dc8e40e-2f4d-408b-8ff1-aab8d1844c08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neilyoung:Applications:Microsoft Office X:Templates:My Templates:PARTNER_Proj.pot</Template>
  <TotalTime>59947</TotalTime>
  <Pages>11</Pages>
  <Words>2097</Words>
  <Application>Microsoft Macintosh PowerPoint</Application>
  <PresentationFormat>On-screen Show (4:3)</PresentationFormat>
  <Paragraphs>243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Cambria Math</vt:lpstr>
      <vt:lpstr>Google Sans</vt:lpstr>
      <vt:lpstr>Helvetica</vt:lpstr>
      <vt:lpstr>Helvetica CY</vt:lpstr>
      <vt:lpstr>Symbol</vt:lpstr>
      <vt:lpstr>Times New Roman</vt:lpstr>
      <vt:lpstr>Wingdings</vt:lpstr>
      <vt:lpstr>PARTNER_Proj</vt:lpstr>
      <vt:lpstr>Assessing Impacts of Oil and Gas activities in the Permian Basin to Ozone Nonattainment at Carlsbad, New Mexico</vt:lpstr>
      <vt:lpstr>Introduction</vt:lpstr>
      <vt:lpstr>HYSPLIT Model Configurations (v5.2.3)</vt:lpstr>
      <vt:lpstr>HYSPLIT trajectories are fairly consistent throughout 2017 - 2022</vt:lpstr>
      <vt:lpstr>On high ozone days, trajectories typically passed through southeast of PMB</vt:lpstr>
      <vt:lpstr>Trajectories passing through counties in northeast and west of PMB typically associated with low ozone</vt:lpstr>
      <vt:lpstr>Distinctive difference in trajectory heatmap during High vs. Low Ozone days</vt:lpstr>
      <vt:lpstr>Normalized Trajectories at county-level</vt:lpstr>
      <vt:lpstr>HYSPLIT Trajectories show strong indications of Impact of O&amp;G emissions on Carlsbad O3</vt:lpstr>
      <vt:lpstr>Oil &amp; Gas NOx and VOC emissions increased in 2020 especially in counties in northwest PMB</vt:lpstr>
      <vt:lpstr>Oil &amp; Gas emissions in PMB are the major contributor to Ozone at Carlsbad</vt:lpstr>
      <vt:lpstr>CMAQ simulations suggested that Carlsbad is not where highest ozone impact from Oil &amp; Gas emission is modeled</vt:lpstr>
      <vt:lpstr>Summary</vt:lpstr>
      <vt:lpstr>PowerPoint Presentation</vt:lpstr>
      <vt:lpstr>PowerPoint Presentation</vt:lpstr>
      <vt:lpstr>Changes in Oil &amp; Gas emissions throughout 2017-2020 (State total)</vt:lpstr>
      <vt:lpstr>Impact of PMB Oil &amp; Gas emissions on Ozone exceedances</vt:lpstr>
      <vt:lpstr>NEI2016 Anthropogenic emissions in Texas and New Mexico</vt:lpstr>
      <vt:lpstr>Concentration Rose at Carlsbad Caverns</vt:lpstr>
    </vt:vector>
  </TitlesOfParts>
  <Manager/>
  <Company>뿿촰뿿첐ˡაÔ뿿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</dc:subject>
  <dc:creator>Jennie Leith</dc:creator>
  <cp:keywords/>
  <dc:description/>
  <cp:lastModifiedBy>Huy Tran</cp:lastModifiedBy>
  <cp:revision>689</cp:revision>
  <cp:lastPrinted>2023-10-17T11:04:33Z</cp:lastPrinted>
  <dcterms:created xsi:type="dcterms:W3CDTF">2010-04-28T08:22:37Z</dcterms:created>
  <dcterms:modified xsi:type="dcterms:W3CDTF">2023-10-17T16:08:16Z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0x010100E7FAFEF2B8D6AD49A359283E2F983AFC</vt:lpwstr>
  </property>
  <property fmtid="{D5CDD505-2E9C-101B-9397-08002B2CF9AE}" pid="3" name="MediaServiceImageTags">
    <vt:lpwstr/>
  </property>
</Properties>
</file>