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2"/>
  </p:notesMasterIdLst>
  <p:sldIdLst>
    <p:sldId id="263" r:id="rId2"/>
    <p:sldId id="991" r:id="rId3"/>
    <p:sldId id="271" r:id="rId4"/>
    <p:sldId id="918" r:id="rId5"/>
    <p:sldId id="949" r:id="rId6"/>
    <p:sldId id="736" r:id="rId7"/>
    <p:sldId id="880" r:id="rId8"/>
    <p:sldId id="919" r:id="rId9"/>
    <p:sldId id="989" r:id="rId10"/>
    <p:sldId id="926" r:id="rId11"/>
    <p:sldId id="947" r:id="rId12"/>
    <p:sldId id="903" r:id="rId13"/>
    <p:sldId id="987" r:id="rId14"/>
    <p:sldId id="986" r:id="rId15"/>
    <p:sldId id="988" r:id="rId16"/>
    <p:sldId id="982" r:id="rId17"/>
    <p:sldId id="990" r:id="rId18"/>
    <p:sldId id="370" r:id="rId19"/>
    <p:sldId id="984" r:id="rId20"/>
    <p:sldId id="9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62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3740D8-31D3-2D96-4807-475B167CEAA2}" name="Vukovich, Jeffrey" initials="VJ" userId="S::Vukovich.Jeffrey@epa.gov::bc2e2d75-1e07-49ce-a953-655aabcdbc59" providerId="AD"/>
  <p188:author id="{671D46E3-F800-7196-93F5-A93BF3820358}" name="Rosati, Jacky" initials="RJ" userId="S::Rosati.Jacky@epa.gov::6f0373fe-bbf2-4c4a-9903-217675830a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23" autoAdjust="0"/>
    <p:restoredTop sz="88907" autoAdjust="0"/>
  </p:normalViewPr>
  <p:slideViewPr>
    <p:cSldViewPr snapToGrid="0">
      <p:cViewPr varScale="1">
        <p:scale>
          <a:sx n="66" d="100"/>
          <a:sy n="66" d="100"/>
        </p:scale>
        <p:origin x="466" y="62"/>
      </p:cViewPr>
      <p:guideLst>
        <p:guide orient="horz" pos="2088"/>
        <p:guide pos="3840"/>
        <p:guide pos="76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QUATES%20csv%20data\EPA%20TRENDS%20DATA%20TIER%201%20without%20AK-HI%202002-2017%20via%20Pivot%20Ta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QUATES%20csv%20data\EPA%20TRENDS%20DATA%20TIER%201%20without%20AK-HI%202002-2017%20via%20Pivot%20Tab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'NOX-C'!$A$37</c:f>
              <c:strCache>
                <c:ptCount val="1"/>
                <c:pt idx="0">
                  <c:v>EQUATES TOTAL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'NOX-C'!$B$1:$Q$1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'NOX-C'!$B$37:$R$37</c:f>
              <c:numCache>
                <c:formatCode>#,##0</c:formatCode>
                <c:ptCount val="17"/>
                <c:pt idx="0">
                  <c:v>24922.177604342105</c:v>
                </c:pt>
                <c:pt idx="1">
                  <c:v>24601.525325113715</c:v>
                </c:pt>
                <c:pt idx="2">
                  <c:v>22341.041784408972</c:v>
                </c:pt>
                <c:pt idx="3">
                  <c:v>21530.009277133591</c:v>
                </c:pt>
                <c:pt idx="4">
                  <c:v>20020.862813148004</c:v>
                </c:pt>
                <c:pt idx="5">
                  <c:v>18745.285970779616</c:v>
                </c:pt>
                <c:pt idx="6">
                  <c:v>17956.417713477123</c:v>
                </c:pt>
                <c:pt idx="7">
                  <c:v>15324.373462037436</c:v>
                </c:pt>
                <c:pt idx="8">
                  <c:v>15061.064008079773</c:v>
                </c:pt>
                <c:pt idx="9">
                  <c:v>14364.406863452283</c:v>
                </c:pt>
                <c:pt idx="10">
                  <c:v>13479.15022644604</c:v>
                </c:pt>
                <c:pt idx="11">
                  <c:v>12650.112899721882</c:v>
                </c:pt>
                <c:pt idx="12">
                  <c:v>11935.92181005664</c:v>
                </c:pt>
                <c:pt idx="13">
                  <c:v>10868.522742854548</c:v>
                </c:pt>
                <c:pt idx="14">
                  <c:v>9724.1156195935346</c:v>
                </c:pt>
                <c:pt idx="15">
                  <c:v>9315.5662607116064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A9-47BA-9C1C-A2EBD4ADA97E}"/>
            </c:ext>
          </c:extLst>
        </c:ser>
        <c:ser>
          <c:idx val="2"/>
          <c:order val="1"/>
          <c:tx>
            <c:strRef>
              <c:f>'NOX-C'!$A$58</c:f>
              <c:strCache>
                <c:ptCount val="1"/>
                <c:pt idx="0">
                  <c:v>ECODEP TOTALS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'NOX-C'!$B$1:$Q$1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'NOX-C'!$B$58:$R$58</c:f>
              <c:numCache>
                <c:formatCode>#,##0</c:formatCode>
                <c:ptCount val="17"/>
                <c:pt idx="0">
                  <c:v>23681.706591611983</c:v>
                </c:pt>
                <c:pt idx="1">
                  <c:v>23806.938325253057</c:v>
                </c:pt>
                <c:pt idx="2">
                  <c:v>19993.756312311521</c:v>
                </c:pt>
                <c:pt idx="3">
                  <c:v>20189.212963749218</c:v>
                </c:pt>
                <c:pt idx="4">
                  <c:v>19142.705690926727</c:v>
                </c:pt>
                <c:pt idx="5">
                  <c:v>17807.460506171301</c:v>
                </c:pt>
                <c:pt idx="6">
                  <c:v>16952.243344865841</c:v>
                </c:pt>
                <c:pt idx="7">
                  <c:v>14743.635583537571</c:v>
                </c:pt>
                <c:pt idx="8">
                  <c:v>16345.445286867272</c:v>
                </c:pt>
                <c:pt idx="9">
                  <c:v>14149.822031937134</c:v>
                </c:pt>
                <c:pt idx="10">
                  <c:v>14139.940527232307</c:v>
                </c:pt>
                <c:pt idx="11">
                  <c:v>12425.386476762747</c:v>
                </c:pt>
                <c:pt idx="12">
                  <c:v>12325.315397702867</c:v>
                </c:pt>
                <c:pt idx="13">
                  <c:v>11497.95204773275</c:v>
                </c:pt>
                <c:pt idx="14">
                  <c:v>9912.5882286574906</c:v>
                </c:pt>
                <c:pt idx="15">
                  <c:v>9564.1403063640664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A9-47BA-9C1C-A2EBD4ADA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7255935"/>
        <c:axId val="600423455"/>
      </c:lineChart>
      <c:catAx>
        <c:axId val="113725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423455"/>
        <c:crosses val="autoZero"/>
        <c:auto val="1"/>
        <c:lblAlgn val="ctr"/>
        <c:lblOffset val="100"/>
        <c:noMultiLvlLbl val="0"/>
      </c:catAx>
      <c:valAx>
        <c:axId val="60042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Thousands of Short Tons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2559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'NOX-C'!$A$31</c:f>
              <c:strCache>
                <c:ptCount val="1"/>
                <c:pt idx="0">
                  <c:v>EQUATES PETROLEUM &amp; RELATED INDUSTRIES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'NOX-C'!$B$1:$Q$1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'NOX-C'!$B$31:$Q$31</c:f>
              <c:numCache>
                <c:formatCode>#,##0</c:formatCode>
                <c:ptCount val="16"/>
                <c:pt idx="0">
                  <c:v>567.27100610072773</c:v>
                </c:pt>
                <c:pt idx="1">
                  <c:v>602.54114316089897</c:v>
                </c:pt>
                <c:pt idx="2">
                  <c:v>630.60484491387876</c:v>
                </c:pt>
                <c:pt idx="3">
                  <c:v>664.29942986249603</c:v>
                </c:pt>
                <c:pt idx="4">
                  <c:v>694.1065369147102</c:v>
                </c:pt>
                <c:pt idx="5">
                  <c:v>713.07779851046223</c:v>
                </c:pt>
                <c:pt idx="6">
                  <c:v>770.31327453331915</c:v>
                </c:pt>
                <c:pt idx="7">
                  <c:v>676.95150426175837</c:v>
                </c:pt>
                <c:pt idx="8">
                  <c:v>681.27086043714269</c:v>
                </c:pt>
                <c:pt idx="9">
                  <c:v>760.66249774697781</c:v>
                </c:pt>
                <c:pt idx="10">
                  <c:v>847.90998486764897</c:v>
                </c:pt>
                <c:pt idx="11">
                  <c:v>697.66609752907175</c:v>
                </c:pt>
                <c:pt idx="12">
                  <c:v>745.89457121023497</c:v>
                </c:pt>
                <c:pt idx="13">
                  <c:v>667.76623800983828</c:v>
                </c:pt>
                <c:pt idx="14">
                  <c:v>587.22829713740862</c:v>
                </c:pt>
                <c:pt idx="15">
                  <c:v>576.61518841963243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E9-4E8B-AA9E-D71C1505B561}"/>
            </c:ext>
          </c:extLst>
        </c:ser>
        <c:ser>
          <c:idx val="2"/>
          <c:order val="1"/>
          <c:tx>
            <c:strRef>
              <c:f>'NOX-C'!$A$52</c:f>
              <c:strCache>
                <c:ptCount val="1"/>
                <c:pt idx="0">
                  <c:v>ECODEP PETROLEUM &amp; RELATED INDUSTRIES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'NOX-C'!$B$1:$Q$1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'NOX-C'!$B$52:$Q$52</c:f>
              <c:numCache>
                <c:formatCode>#,##0</c:formatCode>
                <c:ptCount val="16"/>
                <c:pt idx="0">
                  <c:v>353.84616987937358</c:v>
                </c:pt>
                <c:pt idx="1">
                  <c:v>353.84616987937358</c:v>
                </c:pt>
                <c:pt idx="2">
                  <c:v>516.3218546202188</c:v>
                </c:pt>
                <c:pt idx="3">
                  <c:v>516.3218546202188</c:v>
                </c:pt>
                <c:pt idx="4">
                  <c:v>500.24044868403791</c:v>
                </c:pt>
                <c:pt idx="5">
                  <c:v>467.25732975312002</c:v>
                </c:pt>
                <c:pt idx="6">
                  <c:v>428.05692393661013</c:v>
                </c:pt>
                <c:pt idx="7">
                  <c:v>497.34798713697103</c:v>
                </c:pt>
                <c:pt idx="8">
                  <c:v>499.39736840123788</c:v>
                </c:pt>
                <c:pt idx="9">
                  <c:v>686.89919753330003</c:v>
                </c:pt>
                <c:pt idx="10">
                  <c:v>686.89919753330003</c:v>
                </c:pt>
                <c:pt idx="11">
                  <c:v>697.69554485914887</c:v>
                </c:pt>
                <c:pt idx="12">
                  <c:v>713.99584432518452</c:v>
                </c:pt>
                <c:pt idx="13">
                  <c:v>744.54757988567735</c:v>
                </c:pt>
                <c:pt idx="14">
                  <c:v>595.50107786792046</c:v>
                </c:pt>
                <c:pt idx="15">
                  <c:v>619.82145321381961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E9-4E8B-AA9E-D71C1505B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3514623"/>
        <c:axId val="512971759"/>
      </c:lineChart>
      <c:catAx>
        <c:axId val="60351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971759"/>
        <c:crosses val="autoZero"/>
        <c:auto val="1"/>
        <c:lblAlgn val="ctr"/>
        <c:lblOffset val="100"/>
        <c:noMultiLvlLbl val="0"/>
      </c:catAx>
      <c:valAx>
        <c:axId val="512971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Thousands of Short Tons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514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86F33-4C7D-4431-9443-5C764277E49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DA053-65EF-4C95-B453-2898B59A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8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73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800D7-6604-462F-BD05-7E38F841FA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3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800D7-6604-462F-BD05-7E38F841FA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8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4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7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2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6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0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DA053-65EF-4C95-B453-2898B59A8F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1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139836F3-5C52-4B6F-A1AF-195C0A9325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56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9" name="Picture 25" descr="EPA Logo">
            <a:extLst>
              <a:ext uri="{FF2B5EF4-FFF2-40B4-BE49-F238E27FC236}">
                <a16:creationId xmlns:a16="http://schemas.microsoft.com/office/drawing/2014/main" id="{817B4A62-32FC-40C3-A0BD-7E9C257F2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1" y="228600"/>
            <a:ext cx="2233460" cy="66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89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7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4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8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4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1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7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3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C9BDB-6841-4FEE-86A7-98ABA2BD3FBE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A8B4101-0520-4421-9D4E-E54CE96185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605149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66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pa.gov/sites/default/files/2015-09/documents/20130220-13-p-0161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cmaq/equat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pa.gov/air-emissions-inventories/air-pollutant-emissions-trends-data" TargetMode="External"/><Relationship Id="rId4" Type="http://schemas.openxmlformats.org/officeDocument/2006/relationships/hyperlink" Target="https://doi.org/10.15139/S3/F2KJS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essd-15-2667-202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oley.Kristen@epa.gov" TargetMode="External"/><Relationship Id="rId2" Type="http://schemas.openxmlformats.org/officeDocument/2006/relationships/hyperlink" Target="mailto:pouliot.george@epa.gov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air-emissions-inventories/air-pollutant-emissions-trends-dat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ssd.copernicus.org/articles/15/2667/2023/essd-15-2667-2023-discussio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B1EB63BF-52E8-4491-A539-BCA525711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558" y="5845002"/>
            <a:ext cx="5257800" cy="82956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None/>
              <a:defRPr sz="2400" i="1">
                <a:solidFill>
                  <a:schemeClr val="bg1"/>
                </a:solidFill>
                <a:latin typeface="Times New Roman" pitchFamily="1" charset="0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i="0" kern="0" dirty="0">
                <a:solidFill>
                  <a:schemeClr val="tx1"/>
                </a:solidFill>
                <a:latin typeface="+mj-lt"/>
              </a:rPr>
              <a:t>CMAS Conference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i="0" kern="0" dirty="0">
                <a:solidFill>
                  <a:schemeClr val="tx1"/>
                </a:solidFill>
                <a:latin typeface="+mj-lt"/>
              </a:rPr>
              <a:t>October 16-18, 2023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01B0CCC-C911-4CD6-9012-6C5CF0A94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267" y="1603352"/>
            <a:ext cx="9257465" cy="5879451"/>
          </a:xfrm>
          <a:prstGeom prst="rect">
            <a:avLst/>
          </a:prstGeom>
          <a:solidFill>
            <a:srgbClr val="003F69">
              <a:alpha val="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None/>
              <a:defRPr sz="2400" i="1">
                <a:solidFill>
                  <a:schemeClr val="bg1"/>
                </a:solidFill>
                <a:latin typeface="Times New Roman" pitchFamily="1" charset="0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George Pouliot</a:t>
            </a:r>
            <a:r>
              <a:rPr lang="en-US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Kristen Foley</a:t>
            </a:r>
            <a:r>
              <a:rPr lang="en-US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,Alison Eyth</a:t>
            </a:r>
            <a:r>
              <a:rPr lang="en-US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Jeff Vukovich</a:t>
            </a:r>
            <a:r>
              <a:rPr lang="en-US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,Tesh Rao</a:t>
            </a:r>
            <a:r>
              <a:rPr lang="en-US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Caroline Farkas</a:t>
            </a:r>
            <a:r>
              <a:rPr lang="en-US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Janice Godfrey </a:t>
            </a:r>
            <a:r>
              <a:rPr lang="en-US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EQUATES Team:</a:t>
            </a:r>
            <a:endParaRPr lang="en-US" sz="20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 Possiel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Michael Aldridge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Christine Allen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Wyat Appel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Jesse Bash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Megan Beardsley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Sarah Benish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James Beidler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Choi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Brian Eder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Caroline Farkas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Rob Gilliam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Barron Henderson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Christian Hogrefe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Shannon Koplitz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Rich Mason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     Rohit Mathur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Chris Misenis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Havala Pye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Lara Reynolds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Matthew Roark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Sarah Roberts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Donna Schwede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Karl Seltzer</a:t>
            </a:r>
            <a:r>
              <a:rPr lang="en-US" sz="2000" i="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Darrell Sonntag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Kevin Talgo</a:t>
            </a:r>
            <a:r>
              <a:rPr lang="en-US" sz="20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Claudia Toro</a:t>
            </a:r>
            <a:r>
              <a:rPr lang="en-US" sz="2000" i="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kern="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4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 EPA, Office of Research and Development </a:t>
            </a:r>
          </a:p>
          <a:p>
            <a:r>
              <a:rPr lang="en-US" sz="18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 EPA, Office of Air and Radiation </a:t>
            </a:r>
          </a:p>
          <a:p>
            <a:r>
              <a:rPr lang="en-US" sz="18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Dynamics Information Technology</a:t>
            </a:r>
          </a:p>
          <a:p>
            <a:r>
              <a:rPr lang="en-US" sz="1800" kern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Retired</a:t>
            </a:r>
          </a:p>
          <a:p>
            <a:endParaRPr 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7FE0ED45-D9DC-489F-8966-8639A3255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484" y="773791"/>
            <a:ext cx="11623861" cy="829561"/>
          </a:xfrm>
          <a:prstGeom prst="rect">
            <a:avLst/>
          </a:prstGeom>
          <a:solidFill>
            <a:srgbClr val="003F69">
              <a:alpha val="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kern="0" dirty="0">
                <a:ln w="12700" cmpd="sng">
                  <a:noFill/>
                  <a:prstDash val="solid"/>
                </a:ln>
                <a:solidFill>
                  <a:srgbClr val="1E668A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Bembo" panose="020B0604020202020204" pitchFamily="18" charset="0"/>
                <a:cs typeface="Aharoni" panose="020B0604020202020204" pitchFamily="2" charset="-79"/>
              </a:rPr>
              <a:t>   </a:t>
            </a:r>
            <a:r>
              <a:rPr lang="en-US" sz="4000" kern="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Bembo" panose="020B0604020202020204" pitchFamily="18" charset="0"/>
                <a:cs typeface="Aharoni" panose="020B0604020202020204" pitchFamily="2" charset="-79"/>
              </a:rPr>
              <a:t>The Future of  </a:t>
            </a:r>
            <a:r>
              <a:rPr lang="en-US" sz="4000" kern="0" dirty="0">
                <a:solidFill>
                  <a:srgbClr val="00B0F0"/>
                </a:solidFill>
                <a:latin typeface="Bembo" panose="02020502050201020203" pitchFamily="18" charset="0"/>
              </a:rPr>
              <a:t>E</a:t>
            </a:r>
            <a:r>
              <a:rPr lang="en-US" sz="4000" kern="0" dirty="0">
                <a:solidFill>
                  <a:schemeClr val="tx1"/>
                </a:solidFill>
                <a:latin typeface="Bembo" panose="02020502050201020203" pitchFamily="18" charset="0"/>
              </a:rPr>
              <a:t>PA’s</a:t>
            </a:r>
            <a:r>
              <a:rPr lang="en-US" sz="4000" kern="0" dirty="0">
                <a:solidFill>
                  <a:srgbClr val="FF0000"/>
                </a:solidFill>
                <a:latin typeface="Bembo" panose="02020502050201020203" pitchFamily="18" charset="0"/>
              </a:rPr>
              <a:t> </a:t>
            </a:r>
            <a:r>
              <a:rPr lang="en-US" sz="4000" kern="0" dirty="0">
                <a:solidFill>
                  <a:schemeClr val="tx1"/>
                </a:solidFill>
                <a:latin typeface="Bembo" panose="02020502050201020203" pitchFamily="18" charset="0"/>
              </a:rPr>
              <a:t>Air</a:t>
            </a:r>
            <a:r>
              <a:rPr lang="en-US" sz="4000" kern="0" dirty="0">
                <a:solidFill>
                  <a:srgbClr val="FF0000"/>
                </a:solidFill>
                <a:latin typeface="Bembo" panose="02020502050201020203" pitchFamily="18" charset="0"/>
              </a:rPr>
              <a:t> </a:t>
            </a:r>
            <a:r>
              <a:rPr lang="en-US" sz="4000" kern="0" dirty="0">
                <a:solidFill>
                  <a:srgbClr val="00B0F0"/>
                </a:solidFill>
                <a:latin typeface="Bembo" panose="02020502050201020203" pitchFamily="18" charset="0"/>
              </a:rPr>
              <a:t>QUA</a:t>
            </a:r>
            <a:r>
              <a:rPr lang="en-US" sz="4000" kern="0" dirty="0">
                <a:solidFill>
                  <a:schemeClr val="tx1"/>
                </a:solidFill>
                <a:latin typeface="Bembo" panose="02020502050201020203" pitchFamily="18" charset="0"/>
              </a:rPr>
              <a:t>lity</a:t>
            </a:r>
            <a:r>
              <a:rPr lang="en-US" sz="4000" kern="0" dirty="0">
                <a:solidFill>
                  <a:srgbClr val="FF0000"/>
                </a:solidFill>
                <a:latin typeface="Bembo" panose="02020502050201020203" pitchFamily="18" charset="0"/>
              </a:rPr>
              <a:t> </a:t>
            </a:r>
            <a:r>
              <a:rPr lang="en-US" sz="4000" kern="0" dirty="0" err="1">
                <a:solidFill>
                  <a:srgbClr val="00B0F0"/>
                </a:solidFill>
                <a:latin typeface="Bembo" panose="02020502050201020203" pitchFamily="18" charset="0"/>
              </a:rPr>
              <a:t>T</a:t>
            </a:r>
            <a:r>
              <a:rPr lang="en-US" sz="4000" kern="0" dirty="0" err="1">
                <a:solidFill>
                  <a:schemeClr val="tx1"/>
                </a:solidFill>
                <a:latin typeface="Bembo" panose="02020502050201020203" pitchFamily="18" charset="0"/>
              </a:rPr>
              <a:t>im</a:t>
            </a:r>
            <a:r>
              <a:rPr lang="en-US" sz="4000" kern="0" dirty="0" err="1">
                <a:solidFill>
                  <a:srgbClr val="00B0F0"/>
                </a:solidFill>
                <a:latin typeface="Bembo" panose="02020502050201020203" pitchFamily="18" charset="0"/>
              </a:rPr>
              <a:t>E</a:t>
            </a:r>
            <a:r>
              <a:rPr lang="en-US" sz="4000" kern="0" dirty="0">
                <a:solidFill>
                  <a:srgbClr val="FF0000"/>
                </a:solidFill>
                <a:latin typeface="Bembo" panose="02020502050201020203" pitchFamily="18" charset="0"/>
              </a:rPr>
              <a:t> </a:t>
            </a:r>
            <a:r>
              <a:rPr lang="en-US" sz="4000" kern="0" dirty="0">
                <a:solidFill>
                  <a:srgbClr val="00B0F0"/>
                </a:solidFill>
                <a:latin typeface="Bembo" panose="02020502050201020203" pitchFamily="18" charset="0"/>
              </a:rPr>
              <a:t>S</a:t>
            </a:r>
            <a:r>
              <a:rPr lang="en-US" sz="4000" kern="0" dirty="0">
                <a:solidFill>
                  <a:schemeClr val="tx1"/>
                </a:solidFill>
                <a:latin typeface="Bembo" panose="02020502050201020203" pitchFamily="18" charset="0"/>
              </a:rPr>
              <a:t>eries</a:t>
            </a:r>
            <a:r>
              <a:rPr lang="en-US" sz="4000" kern="0" dirty="0">
                <a:solidFill>
                  <a:srgbClr val="FF0000"/>
                </a:solidFill>
                <a:latin typeface="Bembo" panose="020205020502010202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9680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4790-0AD0-4663-8EA5-4BBC93EB5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23" y="1925893"/>
            <a:ext cx="10042582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Example:  Trends in EQUATES Emissions 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A142555-E3E8-48DB-B1BB-7D687C49F34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9C3B4F-4B7B-9A4F-9F3C-3A4901A33979}" type="slidenum">
              <a:rPr lang="en-US" sz="1800" smtClean="0">
                <a:solidFill>
                  <a:schemeClr val="bg1"/>
                </a:solidFill>
              </a:rPr>
              <a:pPr/>
              <a:t>10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8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892F1A9-028D-4542-8184-8A89D80A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465285"/>
            <a:ext cx="5325014" cy="61883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</a:rPr>
              <a:t>Annual Total NO</a:t>
            </a:r>
            <a:r>
              <a:rPr lang="en-US" sz="1800" b="1" baseline="-25000" dirty="0">
                <a:solidFill>
                  <a:schemeClr val="tx1"/>
                </a:solidFill>
                <a:latin typeface="+mn-lt"/>
              </a:rPr>
              <a:t>X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 Emissions from Human Activities</a:t>
            </a: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5A84C9B4-59E2-44F8-A94F-B9557852F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603191"/>
              </p:ext>
            </p:extLst>
          </p:nvPr>
        </p:nvGraphicFramePr>
        <p:xfrm>
          <a:off x="5614736" y="990600"/>
          <a:ext cx="6172655" cy="464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C59AC-61B3-4026-A90F-7F79833C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231148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1998ED-FCC3-41A7-B9BC-DA5B0A18B548}"/>
              </a:ext>
            </a:extLst>
          </p:cNvPr>
          <p:cNvSpPr txBox="1">
            <a:spLocks/>
          </p:cNvSpPr>
          <p:nvPr/>
        </p:nvSpPr>
        <p:spPr>
          <a:xfrm>
            <a:off x="226742" y="1303026"/>
            <a:ext cx="3442715" cy="4640574"/>
          </a:xfrm>
          <a:prstGeom prst="rect">
            <a:avLst/>
          </a:prstGeom>
        </p:spPr>
        <p:txBody>
          <a:bodyPr/>
          <a:lstStyle>
            <a:lvl1pPr marL="2841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15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3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1450" indent="-171450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endParaRPr lang="en-US" sz="1800" ker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C5405-AA93-453E-992A-378F07410727}"/>
              </a:ext>
            </a:extLst>
          </p:cNvPr>
          <p:cNvSpPr txBox="1"/>
          <p:nvPr/>
        </p:nvSpPr>
        <p:spPr>
          <a:xfrm>
            <a:off x="313637" y="1264173"/>
            <a:ext cx="509597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Some of the changes in previous emissions datasets are due to how the emissions were estimated.</a:t>
            </a:r>
          </a:p>
          <a:p>
            <a:endParaRPr lang="en-US" sz="2800" b="1" dirty="0">
              <a:solidFill>
                <a:srgbClr val="FFCD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EQUATES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trends are smoother than the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emissions data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reflecting more consistent methods.</a:t>
            </a:r>
          </a:p>
          <a:p>
            <a:endParaRPr lang="en-US" sz="2400" dirty="0"/>
          </a:p>
          <a:p>
            <a:endParaRPr lang="en-US" sz="2000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DF03523-D193-4836-91A0-4ED5D58C8FB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9C3B4F-4B7B-9A4F-9F3C-3A4901A33979}" type="slidenum">
              <a:rPr lang="en-US" sz="1800" smtClean="0">
                <a:solidFill>
                  <a:schemeClr val="bg1"/>
                </a:solidFill>
              </a:rPr>
              <a:pPr/>
              <a:t>11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E207D4-399A-4FFE-9329-777E3C8665A7}"/>
              </a:ext>
            </a:extLst>
          </p:cNvPr>
          <p:cNvSpPr txBox="1"/>
          <p:nvPr/>
        </p:nvSpPr>
        <p:spPr>
          <a:xfrm>
            <a:off x="7065654" y="4258311"/>
            <a:ext cx="3728536" cy="646331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marL="284163" lvl="1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– EQUATES</a:t>
            </a:r>
          </a:p>
          <a:p>
            <a:pPr marL="284163" lvl="1" indent="0">
              <a:buNone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revious Emissions Data </a:t>
            </a:r>
          </a:p>
        </p:txBody>
      </p:sp>
    </p:spTree>
    <p:extLst>
      <p:ext uri="{BB962C8B-B14F-4D97-AF65-F5344CB8AC3E}">
        <p14:creationId xmlns:p14="http://schemas.microsoft.com/office/powerpoint/2010/main" val="227493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660B473-EFDE-4C7B-A485-6FA1BB19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1" y="155870"/>
            <a:ext cx="4864099" cy="61883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latin typeface="+mn-lt"/>
              </a:rPr>
              <a:t>Annual Total NO</a:t>
            </a:r>
            <a:r>
              <a:rPr lang="en-US" sz="1800" b="1" baseline="-25000" dirty="0">
                <a:latin typeface="+mn-lt"/>
              </a:rPr>
              <a:t>X</a:t>
            </a:r>
            <a:r>
              <a:rPr lang="en-US" sz="1800" b="1" dirty="0">
                <a:latin typeface="+mn-lt"/>
              </a:rPr>
              <a:t> Emissions from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Petroleum and Related Industries</a:t>
            </a:r>
            <a:endParaRPr lang="en-US" sz="1800" b="1" dirty="0">
              <a:latin typeface="+mn-lt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86C6D72-E5DD-491F-BFE2-75D099A73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696663"/>
              </p:ext>
            </p:extLst>
          </p:nvPr>
        </p:nvGraphicFramePr>
        <p:xfrm>
          <a:off x="178984" y="1204693"/>
          <a:ext cx="6567348" cy="464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C59AC-61B3-4026-A90F-7F79833C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231148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1998ED-FCC3-41A7-B9BC-DA5B0A18B548}"/>
              </a:ext>
            </a:extLst>
          </p:cNvPr>
          <p:cNvSpPr txBox="1">
            <a:spLocks/>
          </p:cNvSpPr>
          <p:nvPr/>
        </p:nvSpPr>
        <p:spPr>
          <a:xfrm>
            <a:off x="6894247" y="495710"/>
            <a:ext cx="5297753" cy="4895384"/>
          </a:xfrm>
          <a:prstGeom prst="rect">
            <a:avLst/>
          </a:prstGeom>
        </p:spPr>
        <p:txBody>
          <a:bodyPr/>
          <a:lstStyle>
            <a:lvl1pPr marL="2841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15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3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2013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EPA report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found oil and gas sources were missing or underestimated in the 2008 (and prior) NEIs for many states.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EQUATES uses estimates from the latest version of the EPA’s Oil and Gas Tool for all years, improving consistency in emissions trends.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Year-to-year changes in EQUATES estimates are real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reflecting variability due to weather and energy pricing.  </a:t>
            </a:r>
          </a:p>
          <a:p>
            <a:pPr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endParaRPr lang="en-US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924502-1119-438A-83CF-F0EFD3BD8B73}"/>
              </a:ext>
            </a:extLst>
          </p:cNvPr>
          <p:cNvCxnSpPr/>
          <p:nvPr/>
        </p:nvCxnSpPr>
        <p:spPr bwMode="auto">
          <a:xfrm>
            <a:off x="8610600" y="1968983"/>
            <a:ext cx="0" cy="9744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44DA6EAD-FCB7-4F38-91DD-30730E8CF91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9C3B4F-4B7B-9A4F-9F3C-3A4901A33979}" type="slidenum">
              <a:rPr lang="en-US" sz="1800" smtClean="0">
                <a:solidFill>
                  <a:schemeClr val="bg1"/>
                </a:solidFill>
              </a:rPr>
              <a:pPr/>
              <a:t>12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3FCFF1-60F6-4E30-B88A-FD1EFD9A8B41}"/>
              </a:ext>
            </a:extLst>
          </p:cNvPr>
          <p:cNvSpPr txBox="1"/>
          <p:nvPr/>
        </p:nvSpPr>
        <p:spPr>
          <a:xfrm>
            <a:off x="1676492" y="4121997"/>
            <a:ext cx="3728536" cy="646331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marL="284163" lvl="1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– EQUATES</a:t>
            </a:r>
          </a:p>
          <a:p>
            <a:pPr marL="284163" lvl="1" indent="0">
              <a:buNone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– Previous Emissions Data  </a:t>
            </a:r>
          </a:p>
        </p:txBody>
      </p:sp>
    </p:spTree>
    <p:extLst>
      <p:ext uri="{BB962C8B-B14F-4D97-AF65-F5344CB8AC3E}">
        <p14:creationId xmlns:p14="http://schemas.microsoft.com/office/powerpoint/2010/main" val="413279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B729-309F-D9BC-9E70-484DDED3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453" y="609600"/>
            <a:ext cx="5020259" cy="2227730"/>
          </a:xfrm>
        </p:spPr>
        <p:txBody>
          <a:bodyPr anchor="ctr">
            <a:normAutofit/>
          </a:bodyPr>
          <a:lstStyle/>
          <a:p>
            <a:r>
              <a:rPr lang="en-US" dirty="0"/>
              <a:t>Ideas for Version 2.0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400A6-92ED-0F9F-895F-1A63AC7EE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66" r="6526" b="-2"/>
          <a:stretch/>
        </p:blipFill>
        <p:spPr>
          <a:xfrm>
            <a:off x="1504789" y="1759623"/>
            <a:ext cx="3856774" cy="33387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58FE-17FC-4FFE-76C8-5EFDD213A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sz="2400" dirty="0"/>
              <a:t>Significant Updates to Emission Methods: Wildfires (new satellites and methods(</a:t>
            </a:r>
            <a:r>
              <a:rPr lang="en-US" sz="2400" dirty="0" err="1"/>
              <a:t>Smartfire</a:t>
            </a:r>
            <a:r>
              <a:rPr lang="en-US" sz="2400" dirty="0"/>
              <a:t>, </a:t>
            </a:r>
            <a:r>
              <a:rPr lang="en-US" sz="2400" dirty="0" err="1"/>
              <a:t>Bluesky</a:t>
            </a:r>
            <a:r>
              <a:rPr lang="en-US" sz="2400" dirty="0"/>
              <a:t> Pipeline, SERA)</a:t>
            </a:r>
          </a:p>
        </p:txBody>
      </p:sp>
    </p:spTree>
    <p:extLst>
      <p:ext uri="{BB962C8B-B14F-4D97-AF65-F5344CB8AC3E}">
        <p14:creationId xmlns:p14="http://schemas.microsoft.com/office/powerpoint/2010/main" val="131072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B729-309F-D9BC-9E70-484DDED3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081" y="609599"/>
            <a:ext cx="5053634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Ideas for Version 2.0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3D8E3C-4C5E-C11A-234B-6E70EB2B0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70" t="9091" r="22059"/>
          <a:stretch/>
        </p:blipFill>
        <p:spPr>
          <a:xfrm>
            <a:off x="1644953" y="1723464"/>
            <a:ext cx="3856774" cy="33387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58FE-17FC-4FFE-76C8-5EFDD213A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buNone/>
            </a:pPr>
            <a:r>
              <a:rPr lang="en-US" dirty="0"/>
              <a:t>Incorporate new information about temporal, spatial allocation based on TEMPO measurements</a:t>
            </a:r>
          </a:p>
        </p:txBody>
      </p:sp>
    </p:spTree>
    <p:extLst>
      <p:ext uri="{BB962C8B-B14F-4D97-AF65-F5344CB8AC3E}">
        <p14:creationId xmlns:p14="http://schemas.microsoft.com/office/powerpoint/2010/main" val="1291868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B729-309F-D9BC-9E70-484DDED3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453" y="609600"/>
            <a:ext cx="5020259" cy="2227730"/>
          </a:xfrm>
        </p:spPr>
        <p:txBody>
          <a:bodyPr anchor="ctr">
            <a:normAutofit/>
          </a:bodyPr>
          <a:lstStyle/>
          <a:p>
            <a:r>
              <a:rPr lang="en-US" dirty="0"/>
              <a:t>Ideas for Version 2.0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89EB04-F7C8-9536-CD0B-EFE1CD3DD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24" y="720841"/>
            <a:ext cx="4526084" cy="58590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58FE-17FC-4FFE-76C8-5EFDD213A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453" y="2603723"/>
            <a:ext cx="4512988" cy="3317938"/>
          </a:xfrm>
        </p:spPr>
        <p:txBody>
          <a:bodyPr anchor="t">
            <a:normAutofit fontScale="92500" lnSpcReduction="20000"/>
          </a:bodyPr>
          <a:lstStyle/>
          <a:p>
            <a:pPr lvl="1"/>
            <a:r>
              <a:rPr lang="en-US" dirty="0"/>
              <a:t>Mobile Sources (MOVES4)</a:t>
            </a:r>
          </a:p>
          <a:p>
            <a:pPr lvl="1"/>
            <a:endParaRPr lang="en-US" sz="900" dirty="0"/>
          </a:p>
          <a:p>
            <a:pPr marL="1428750" lvl="2" indent="-571500"/>
            <a:r>
              <a:rPr lang="en-US" dirty="0"/>
              <a:t>Accounts for new and changed emission rules.</a:t>
            </a:r>
          </a:p>
          <a:p>
            <a:pPr marL="1428750" lvl="2" indent="-571500"/>
            <a:endParaRPr lang="en-US" sz="1100" dirty="0"/>
          </a:p>
          <a:p>
            <a:pPr marL="1428750" lvl="2" indent="-571500"/>
            <a:r>
              <a:rPr lang="en-US" dirty="0"/>
              <a:t>Includes improved emission rates and emission adjustments.</a:t>
            </a:r>
          </a:p>
          <a:p>
            <a:pPr marL="1428750" lvl="2" indent="-571500"/>
            <a:endParaRPr lang="en-US" sz="1100" dirty="0"/>
          </a:p>
          <a:p>
            <a:pPr marL="1428750" lvl="2" indent="-571500"/>
            <a:r>
              <a:rPr lang="en-US" dirty="0"/>
              <a:t>Updates modeling of electric vehicles, data and projections for vehicle populations &amp; activity, and default data and projections for fuel properties. </a:t>
            </a:r>
          </a:p>
        </p:txBody>
      </p:sp>
    </p:spTree>
    <p:extLst>
      <p:ext uri="{BB962C8B-B14F-4D97-AF65-F5344CB8AC3E}">
        <p14:creationId xmlns:p14="http://schemas.microsoft.com/office/powerpoint/2010/main" val="289506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B729-309F-D9BC-9E70-484DDED3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493" y="609600"/>
            <a:ext cx="6128219" cy="2227730"/>
          </a:xfrm>
        </p:spPr>
        <p:txBody>
          <a:bodyPr anchor="ctr">
            <a:normAutofit/>
          </a:bodyPr>
          <a:lstStyle/>
          <a:p>
            <a:r>
              <a:rPr lang="en-US" dirty="0"/>
              <a:t>More Ideas for Version 2.0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3B61A-ECAC-3704-074B-6066BD286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74" y="1450244"/>
            <a:ext cx="3856774" cy="40597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58FE-17FC-4FFE-76C8-5EFDD213A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61299"/>
            <a:ext cx="5099268" cy="395726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Decadal time series for the 2020s and rerun 2002-2019?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Improve methods for estimating trends in hazardous air pollutants (HAPS)  by using consistent emission factors for HAP inventories and speciation profiles across all sectors.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New versions of meteorological models (e.g., Model for Prediction Across Scales (MPAS).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New version of CMAQ with the new Community Regional Atmospheric Chemistry Multiphase Mechanism (CRACCM).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06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B729-309F-D9BC-9E70-484DDED3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099" y="398228"/>
            <a:ext cx="6181614" cy="2227730"/>
          </a:xfrm>
        </p:spPr>
        <p:txBody>
          <a:bodyPr anchor="ctr">
            <a:normAutofit/>
          </a:bodyPr>
          <a:lstStyle/>
          <a:p>
            <a:r>
              <a:rPr lang="en-US" dirty="0"/>
              <a:t>More Ideas for Version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58FE-17FC-4FFE-76C8-5EFDD213A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083" y="2307920"/>
            <a:ext cx="5198952" cy="3317938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Revised wood burning Emission Factors and speciation profiles.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Reanalysis of the multidecadal inventory of residential wood combustion with possible restructure of Source Classification Codes.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New Activity data methods.</a:t>
            </a:r>
          </a:p>
        </p:txBody>
      </p:sp>
      <p:pic>
        <p:nvPicPr>
          <p:cNvPr id="1028" name="Picture 4" descr="EPA, Woodstoves, Cookstoves, and You - Cookstove Community">
            <a:extLst>
              <a:ext uri="{FF2B5EF4-FFF2-40B4-BE49-F238E27FC236}">
                <a16:creationId xmlns:a16="http://schemas.microsoft.com/office/drawing/2014/main" id="{4AD5794D-E888-CAC5-7398-0E991E0ED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9" y="1956849"/>
            <a:ext cx="5093290" cy="305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40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C647-88A0-4565-BAFD-DC498252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56" y="847541"/>
            <a:ext cx="10024536" cy="67777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b="1"/>
              <a:t>   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A30FE-AAF6-436B-A475-01AAD0DBE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56" y="1799155"/>
            <a:ext cx="10230326" cy="4739759"/>
          </a:xfr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EQUATES website: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www.epa.gov/cmaq/equates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Emissions, meteorology, and CMAQ datasets are available to download through the CMAS Data Warehouse Google Drive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4"/>
              </a:rPr>
              <a:t>https://doi.org/10.15139/S3/F2KJSK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EPA Trends: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5"/>
              </a:rPr>
              <a:t>https://www.epa.gov/air-emissions-inventories/air-pollutant-emissions-trends-data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A14FD-77EF-4EF1-ADEC-52CEBFE8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Arrow: Chevron 6">
            <a:extLst>
              <a:ext uri="{FF2B5EF4-FFF2-40B4-BE49-F238E27FC236}">
                <a16:creationId xmlns:a16="http://schemas.microsoft.com/office/drawing/2014/main" id="{E41CB00F-DCAB-4499-881A-3345D212984B}"/>
              </a:ext>
            </a:extLst>
          </p:cNvPr>
          <p:cNvSpPr txBox="1"/>
          <p:nvPr/>
        </p:nvSpPr>
        <p:spPr>
          <a:xfrm>
            <a:off x="5126978" y="847541"/>
            <a:ext cx="154095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005" tIns="26670" rIns="13335" bIns="2667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b="1" kern="12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45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C647-88A0-4565-BAFD-DC498252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32" y="846228"/>
            <a:ext cx="10024536" cy="67777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  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A30FE-AAF6-436B-A475-01AAD0DBE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90" y="1985379"/>
            <a:ext cx="10264015" cy="3175228"/>
          </a:xfr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Foley, K. M., Pouliot, G. A., Eyth, A., Aldridge, M. F., Allen, C., Appel, K. W., ... &amp; Adams, E. (2023). 2002–2017 anthropogenic emissions data for air quality modeling over the United States. </a:t>
            </a:r>
            <a:r>
              <a:rPr lang="en-US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Data in Brief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47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109022.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Benish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 E., Bash, J. O., Foley, K. M., Appel, K. W., Hogrefe, C., Gilliam, R., &amp; Pouliot, G. (2022). Long-term regional trends of nitrogen and sulfur deposition in the United States from 2002 to 2017. </a:t>
            </a:r>
            <a:r>
              <a:rPr lang="en-US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Atmospheric Chemistry and Physics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(19), 12749-12767.</a:t>
            </a:r>
          </a:p>
          <a:p>
            <a:pPr algn="l"/>
            <a:r>
              <a:rPr lang="en-US" sz="1800" b="0" i="0" dirty="0" err="1">
                <a:solidFill>
                  <a:srgbClr val="4B4A4D"/>
                </a:solidFill>
                <a:effectLst/>
                <a:latin typeface="Tahoma" panose="020B0604030504040204" pitchFamily="34" charset="0"/>
              </a:rPr>
              <a:t>Crippa</a:t>
            </a:r>
            <a:r>
              <a:rPr lang="en-US" sz="1800" b="0" i="0" dirty="0">
                <a:solidFill>
                  <a:srgbClr val="4B4A4D"/>
                </a:solidFill>
                <a:effectLst/>
                <a:latin typeface="Tahoma" panose="020B0604030504040204" pitchFamily="34" charset="0"/>
              </a:rPr>
              <a:t>, M., Guizzardi, D., Butler, T., Keating, T., Wu, R., Kaminski, J., Kuenen, J., </a:t>
            </a:r>
            <a:r>
              <a:rPr lang="en-US" sz="1800" b="0" i="0" dirty="0" err="1">
                <a:solidFill>
                  <a:srgbClr val="4B4A4D"/>
                </a:solidFill>
                <a:effectLst/>
                <a:latin typeface="Tahoma" panose="020B0604030504040204" pitchFamily="34" charset="0"/>
              </a:rPr>
              <a:t>Kurokawa</a:t>
            </a:r>
            <a:r>
              <a:rPr lang="en-US" sz="1800" b="0" i="0" dirty="0">
                <a:solidFill>
                  <a:srgbClr val="4B4A4D"/>
                </a:solidFill>
                <a:effectLst/>
                <a:latin typeface="Tahoma" panose="020B0604030504040204" pitchFamily="34" charset="0"/>
              </a:rPr>
              <a:t>, J., et al. (2023). </a:t>
            </a:r>
            <a:r>
              <a:rPr lang="en-US" sz="1800" b="0" i="1" dirty="0">
                <a:solidFill>
                  <a:srgbClr val="4B4A4D"/>
                </a:solidFill>
                <a:effectLst/>
                <a:latin typeface="Tahoma" panose="020B0604030504040204" pitchFamily="34" charset="0"/>
              </a:rPr>
              <a:t>The HTAP_v3 emission mosaic: merging regional and global monthly emissions (2000–2018) to support air quality modelling and policies.</a:t>
            </a:r>
            <a:r>
              <a:rPr lang="en-US" sz="1800" b="0" i="0" dirty="0">
                <a:solidFill>
                  <a:srgbClr val="4B4A4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1800" b="0" i="1" dirty="0">
                <a:solidFill>
                  <a:srgbClr val="4B4A4D"/>
                </a:solidFill>
                <a:effectLst/>
                <a:latin typeface="inherit"/>
              </a:rPr>
              <a:t>Earth System Science Data</a:t>
            </a:r>
            <a:r>
              <a:rPr lang="en-US" sz="1800" b="0" i="0" dirty="0">
                <a:solidFill>
                  <a:srgbClr val="4B4A4D"/>
                </a:solidFill>
                <a:effectLst/>
                <a:latin typeface="Tahoma" panose="020B0604030504040204" pitchFamily="34" charset="0"/>
              </a:rPr>
              <a:t> 15 (6) 2667-2694. </a:t>
            </a:r>
            <a:r>
              <a:rPr lang="en-US" sz="1800" b="0" i="0" u="none" strike="noStrike" dirty="0">
                <a:solidFill>
                  <a:srgbClr val="00599D"/>
                </a:solidFill>
                <a:effectLst/>
                <a:latin typeface="Tahoma" panose="020B0604030504040204" pitchFamily="34" charset="0"/>
                <a:hlinkClick r:id="rId3"/>
              </a:rPr>
              <a:t>10.5194/essd-15-2667-2023</a:t>
            </a:r>
            <a:r>
              <a:rPr lang="en-US" sz="1800" b="0" i="0" dirty="0">
                <a:solidFill>
                  <a:srgbClr val="4B4A4D"/>
                </a:solidFill>
                <a:effectLst/>
                <a:latin typeface="Tahoma" panose="020B060403050404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A14FD-77EF-4EF1-ADEC-52CEBFE8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Arrow: Chevron 6">
            <a:extLst>
              <a:ext uri="{FF2B5EF4-FFF2-40B4-BE49-F238E27FC236}">
                <a16:creationId xmlns:a16="http://schemas.microsoft.com/office/drawing/2014/main" id="{E41CB00F-DCAB-4499-881A-3345D212984B}"/>
              </a:ext>
            </a:extLst>
          </p:cNvPr>
          <p:cNvSpPr txBox="1"/>
          <p:nvPr/>
        </p:nvSpPr>
        <p:spPr>
          <a:xfrm>
            <a:off x="5126978" y="847541"/>
            <a:ext cx="154095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005" tIns="26670" rIns="13335" bIns="2667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b="1" kern="12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4BF5CC-084F-ED45-BE3C-E4BAC1FC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695" y="1485316"/>
            <a:ext cx="10515600" cy="461665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13489C-AB01-46DF-BD92-C7D9F05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U.S. Environmental Protection Agency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0519B-39A6-47DB-8655-2838F7C5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z="1800" smtClean="0">
                <a:solidFill>
                  <a:schemeClr val="bg1"/>
                </a:solidFill>
              </a:rPr>
              <a:t>2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4592C7-3B7B-4B67-98B4-112788AF5A3B}"/>
              </a:ext>
            </a:extLst>
          </p:cNvPr>
          <p:cNvSpPr txBox="1">
            <a:spLocks/>
          </p:cNvSpPr>
          <p:nvPr/>
        </p:nvSpPr>
        <p:spPr>
          <a:xfrm>
            <a:off x="2067695" y="2490735"/>
            <a:ext cx="9068190" cy="4935749"/>
          </a:xfrm>
          <a:prstGeom prst="rect">
            <a:avLst/>
          </a:prstGeom>
        </p:spPr>
        <p:txBody>
          <a:bodyPr/>
          <a:lstStyle>
            <a:lvl1pPr marL="2841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15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3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200"/>
              </a:spcBef>
              <a:buClrTx/>
            </a:pPr>
            <a: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EQUATES project background and overview</a:t>
            </a:r>
          </a:p>
          <a:p>
            <a:pPr>
              <a:spcBef>
                <a:spcPts val="1200"/>
              </a:spcBef>
              <a:buClrTx/>
            </a:pPr>
            <a: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Applications of EQUATES data and Publications</a:t>
            </a:r>
          </a:p>
          <a:p>
            <a:pPr>
              <a:spcBef>
                <a:spcPts val="1200"/>
              </a:spcBef>
              <a:buClrTx/>
            </a:pPr>
            <a: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Ideas for EQUATES version 2.0</a:t>
            </a:r>
          </a:p>
          <a:p>
            <a:pPr marL="0" indent="0">
              <a:buNone/>
            </a:pPr>
            <a:endParaRPr lang="en-US" sz="2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A6544E-7E69-4643-82E8-934DC1E0F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85" y="6200604"/>
            <a:ext cx="5643562" cy="359089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1" dirty="0"/>
              <a:t>Office of Research and Development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Center for Environmental Measurement &amp; Modeling</a:t>
            </a:r>
          </a:p>
        </p:txBody>
      </p:sp>
    </p:spTree>
    <p:extLst>
      <p:ext uri="{BB962C8B-B14F-4D97-AF65-F5344CB8AC3E}">
        <p14:creationId xmlns:p14="http://schemas.microsoft.com/office/powerpoint/2010/main" val="2606631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193D4-49FE-2642-A175-E741EF061247}"/>
              </a:ext>
            </a:extLst>
          </p:cNvPr>
          <p:cNvSpPr txBox="1"/>
          <p:nvPr/>
        </p:nvSpPr>
        <p:spPr>
          <a:xfrm>
            <a:off x="3583680" y="1662740"/>
            <a:ext cx="4732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 more information on the slides in this presentation, please contact:</a:t>
            </a:r>
          </a:p>
          <a:p>
            <a:br>
              <a:rPr lang="en-US" b="1" dirty="0"/>
            </a:br>
            <a:r>
              <a:rPr lang="en-US" b="1" dirty="0"/>
              <a:t>George Pouliot </a:t>
            </a:r>
            <a:r>
              <a:rPr lang="en-US" b="1" dirty="0">
                <a:hlinkClick r:id="rId2"/>
              </a:rPr>
              <a:t>George.Pouliot@epa.gov</a:t>
            </a:r>
            <a:endParaRPr lang="en-US" b="1" dirty="0"/>
          </a:p>
          <a:p>
            <a:r>
              <a:rPr lang="en-US" b="1" dirty="0"/>
              <a:t>Kristen Foley     </a:t>
            </a:r>
            <a:r>
              <a:rPr lang="en-US" b="1" dirty="0">
                <a:hlinkClick r:id="rId3"/>
              </a:rPr>
              <a:t>Foley.Kristen@epa.gov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9471A-494C-4A14-B992-689F5394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2608DE-5398-46E5-952D-32981B4CE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85" y="6301660"/>
            <a:ext cx="5643562" cy="359089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1"/>
              <a:t>Office of Research and Development</a:t>
            </a:r>
          </a:p>
          <a:p>
            <a:pPr>
              <a:lnSpc>
                <a:spcPct val="90000"/>
              </a:lnSpc>
            </a:pPr>
            <a:r>
              <a:rPr lang="en-US" sz="1100"/>
              <a:t>Center for Environmental Measurement &amp; Modeling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27980-F9FD-4708-AECA-684AE5CC4056}"/>
              </a:ext>
            </a:extLst>
          </p:cNvPr>
          <p:cNvSpPr txBox="1"/>
          <p:nvPr/>
        </p:nvSpPr>
        <p:spPr>
          <a:xfrm>
            <a:off x="3081213" y="4400519"/>
            <a:ext cx="59360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Disclaimer: The views expressed in this presentation are those of the authors and do not necessarily reflect the views or policies of the U.S. EPA.</a:t>
            </a:r>
            <a:b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5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817EFBB3-0794-4239-93BB-D9254290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-10356"/>
            <a:ext cx="10945895" cy="77787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Why did we model past air quality?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056C9-463D-2140-94D6-6F36B4848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7198" y="1132644"/>
            <a:ext cx="6288148" cy="4642425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Modeling data supplement measurements, providing a </a:t>
            </a:r>
            <a:r>
              <a:rPr lang="en-US" sz="2800" b="1" dirty="0">
                <a:solidFill>
                  <a:srgbClr val="2989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complete picture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 the air pollutant concentrations. </a:t>
            </a:r>
          </a:p>
          <a:p>
            <a:pPr>
              <a:spcBef>
                <a:spcPts val="1200"/>
              </a:spcBef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Decadal CMAQ simulations have been used to </a:t>
            </a:r>
            <a:r>
              <a:rPr lang="en-US" sz="2800" b="1" dirty="0">
                <a:solidFill>
                  <a:srgbClr val="2989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quantify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2989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concentration and deposition of air pollutants.  </a:t>
            </a:r>
          </a:p>
          <a:p>
            <a:pPr>
              <a:spcBef>
                <a:spcPts val="1200"/>
              </a:spcBef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These modeled timeseries are also a valuable resource for </a:t>
            </a:r>
            <a:r>
              <a:rPr lang="en-US" sz="2800" b="1" dirty="0">
                <a:solidFill>
                  <a:srgbClr val="2989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evaluating CMAQ’s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ability to quantify the impact of changing emissions and meteorology on air quality. 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/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84CDF588-8781-4710-B1F3-5995AAC592E8}"/>
              </a:ext>
            </a:extLst>
          </p:cNvPr>
          <p:cNvSpPr txBox="1">
            <a:spLocks/>
          </p:cNvSpPr>
          <p:nvPr/>
        </p:nvSpPr>
        <p:spPr>
          <a:xfrm>
            <a:off x="-2120148" y="62743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9C3B4F-4B7B-9A4F-9F3C-3A4901A33979}" type="slidenum">
              <a:rPr lang="en-US" sz="1800" smtClean="0">
                <a:solidFill>
                  <a:schemeClr val="bg1"/>
                </a:solidFill>
              </a:rPr>
              <a:pPr/>
              <a:t>3</a:t>
            </a:fld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21E1C-1DA6-4F25-8FC5-451C171626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0" t="16515" r="11579" b="15791"/>
          <a:stretch/>
        </p:blipFill>
        <p:spPr>
          <a:xfrm>
            <a:off x="8138959" y="901895"/>
            <a:ext cx="3717352" cy="2031661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45B8F54-DDA7-4D1F-A128-66AA05528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647" r="68426" b="3152"/>
          <a:stretch/>
        </p:blipFill>
        <p:spPr>
          <a:xfrm>
            <a:off x="7940729" y="3747596"/>
            <a:ext cx="3717352" cy="2234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CB3152-8BE4-4875-AE9E-653B3C048123}"/>
              </a:ext>
            </a:extLst>
          </p:cNvPr>
          <p:cNvSpPr txBox="1"/>
          <p:nvPr/>
        </p:nvSpPr>
        <p:spPr>
          <a:xfrm>
            <a:off x="8138959" y="2916599"/>
            <a:ext cx="4098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Air quality measurement sites are expensive and not uniformly distributed across the country.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4A7DF0-EB77-4957-B778-AF72DDC9A3A1}"/>
              </a:ext>
            </a:extLst>
          </p:cNvPr>
          <p:cNvSpPr txBox="1"/>
          <p:nvPr/>
        </p:nvSpPr>
        <p:spPr>
          <a:xfrm>
            <a:off x="8218871" y="5981956"/>
            <a:ext cx="33924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Modeled data provides information at all locations. </a:t>
            </a:r>
          </a:p>
        </p:txBody>
      </p:sp>
    </p:spTree>
    <p:extLst>
      <p:ext uri="{BB962C8B-B14F-4D97-AF65-F5344CB8AC3E}">
        <p14:creationId xmlns:p14="http://schemas.microsoft.com/office/powerpoint/2010/main" val="164235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AAAEE0-A0E9-4879-98F8-807B624D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855125"/>
            <a:ext cx="10945895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We’ve used CMAQ to estimate air quality trends before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Why did we model everything again?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9CF3B-2BEF-4CAA-BEF1-BE22A1CA8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1" y="2162210"/>
            <a:ext cx="11307011" cy="500062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Past projects of decadal CMAQ simulations: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Only cover 1990-2010 or 2002-2014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 outdated or inconsistent methods for modeling air quality from outside the US (‘boundary conditions’)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 outdated methods for modeling meteorology (WRF 3.x)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 inconsistent approaches for modeling air emissions from different sources (e.g.,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mobile, oil/gas, each NEI year used different methods)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 outdated methods for modeling atmospheric chemistry, transport, and deposition, e.g., past projects used CMAQv5.0.2 (released 2014) for most years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>
              <a:solidFill>
                <a:srgbClr val="026CB6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BD7CDCAE-8931-43B6-A4BE-119F4D8FD89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9C3B4F-4B7B-9A4F-9F3C-3A4901A33979}" type="slidenum">
              <a:rPr lang="en-US" sz="1800" smtClean="0">
                <a:solidFill>
                  <a:schemeClr val="bg1"/>
                </a:solidFill>
              </a:rPr>
              <a:pPr/>
              <a:t>4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4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B0A322-8AD1-428C-BB4C-8699E954BB68}"/>
              </a:ext>
            </a:extLst>
          </p:cNvPr>
          <p:cNvSpPr/>
          <p:nvPr/>
        </p:nvSpPr>
        <p:spPr>
          <a:xfrm>
            <a:off x="7889766" y="1"/>
            <a:ext cx="4325112" cy="5722373"/>
          </a:xfrm>
          <a:prstGeom prst="rect">
            <a:avLst/>
          </a:prstGeom>
          <a:solidFill>
            <a:srgbClr val="78C5E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006A0F-2499-4A4E-AC13-53CDA0F5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14" y="0"/>
            <a:ext cx="7561054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EQUATES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9CF3B-2BEF-4CAA-BEF1-BE22A1CA8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28" y="844521"/>
            <a:ext cx="7404683" cy="543693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Extends past projects by modeling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2002-2019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Uses 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consistent methods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for modeling air quality from within and outside the US 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26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meteorology inputs 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air quality model based on state-of-the science simulations of the Weather Research and Forecasting Model version 4.1.1 </a:t>
            </a:r>
          </a:p>
          <a:p>
            <a:pPr lvl="2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2400" b="1" dirty="0">
                <a:solidFill>
                  <a:srgbClr val="5482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emissions inputs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the air quality model developed using consistent methods across years to avoid artificial step changes</a:t>
            </a:r>
          </a:p>
          <a:p>
            <a:pPr lvl="2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C55A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 quality modeling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using the latest version of CMAQ </a:t>
            </a:r>
            <a:endParaRPr lang="en-US" sz="2400" dirty="0">
              <a:solidFill>
                <a:srgbClr val="026C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BD7CDCAE-8931-43B6-A4BE-119F4D8FD89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9C3B4F-4B7B-9A4F-9F3C-3A4901A33979}" type="slidenum">
              <a:rPr lang="en-US" sz="1800" smtClean="0">
                <a:solidFill>
                  <a:schemeClr val="bg1"/>
                </a:solidFill>
              </a:rPr>
              <a:pPr/>
              <a:t>5</a:t>
            </a:fld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3D7B427-349A-4BAE-AB04-BCC369CEB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8688" r="59991"/>
          <a:stretch/>
        </p:blipFill>
        <p:spPr>
          <a:xfrm>
            <a:off x="8407248" y="2966314"/>
            <a:ext cx="3243473" cy="2158636"/>
          </a:xfrm>
          <a:prstGeom prst="rect">
            <a:avLst/>
          </a:prstGeom>
        </p:spPr>
      </p:pic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D9075475-BD5D-4F3D-820C-DBB27E9E4125}"/>
              </a:ext>
            </a:extLst>
          </p:cNvPr>
          <p:cNvSpPr txBox="1">
            <a:spLocks/>
          </p:cNvSpPr>
          <p:nvPr/>
        </p:nvSpPr>
        <p:spPr>
          <a:xfrm>
            <a:off x="8407247" y="2766394"/>
            <a:ext cx="3243473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anchor="ctr" anchorCtr="0">
            <a:spAutoFit/>
          </a:bodyPr>
          <a:lstStyle>
            <a:lvl1pPr marL="2841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15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3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600" b="1" kern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 Quality Modeling</a:t>
            </a:r>
            <a:endParaRPr lang="en-US" sz="2000" b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FB3AAB62-FF02-4FB9-9CF7-DEBDB76CE57B}"/>
              </a:ext>
            </a:extLst>
          </p:cNvPr>
          <p:cNvSpPr txBox="1">
            <a:spLocks/>
          </p:cNvSpPr>
          <p:nvPr/>
        </p:nvSpPr>
        <p:spPr>
          <a:xfrm>
            <a:off x="8019938" y="654059"/>
            <a:ext cx="1907150" cy="1078992"/>
          </a:xfrm>
          <a:prstGeom prst="rect">
            <a:avLst/>
          </a:prstGeom>
          <a:solidFill>
            <a:srgbClr val="026CB6"/>
          </a:solidFill>
        </p:spPr>
        <p:txBody>
          <a:bodyPr wrap="square" anchor="ctr" anchorCtr="0">
            <a:noAutofit/>
          </a:bodyPr>
          <a:lstStyle>
            <a:lvl1pPr marL="2841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15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3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600" b="1" kern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Weather conditions from a numerical weather model</a:t>
            </a:r>
            <a:endParaRPr lang="en-US" sz="2000" b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6759CF5-2E2F-48F9-AB56-90846ABFDDBA}"/>
              </a:ext>
            </a:extLst>
          </p:cNvPr>
          <p:cNvSpPr txBox="1">
            <a:spLocks/>
          </p:cNvSpPr>
          <p:nvPr/>
        </p:nvSpPr>
        <p:spPr>
          <a:xfrm>
            <a:off x="10164299" y="654059"/>
            <a:ext cx="190715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anchor="ctr" anchorCtr="0">
            <a:spAutoFit/>
          </a:bodyPr>
          <a:lstStyle>
            <a:lvl1pPr marL="2841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15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3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600" b="1" ker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 emissions from various sources, e.g., vehicles, fertilizer, fires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A10B51-F834-417E-A13A-7B1AF40E2CB1}"/>
              </a:ext>
            </a:extLst>
          </p:cNvPr>
          <p:cNvCxnSpPr>
            <a:stCxn id="27" idx="2"/>
          </p:cNvCxnSpPr>
          <p:nvPr/>
        </p:nvCxnSpPr>
        <p:spPr>
          <a:xfrm>
            <a:off x="8973513" y="1733051"/>
            <a:ext cx="686681" cy="1033343"/>
          </a:xfrm>
          <a:prstGeom prst="straightConnector1">
            <a:avLst/>
          </a:prstGeom>
          <a:ln w="38100">
            <a:solidFill>
              <a:srgbClr val="026C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868DF9-F1B4-4241-A4EC-B3CB93821F76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10384117" y="1731277"/>
            <a:ext cx="733757" cy="1033343"/>
          </a:xfrm>
          <a:prstGeom prst="straightConnector1">
            <a:avLst/>
          </a:prstGeom>
          <a:ln w="38100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2AF72F2-5E33-403D-B6D0-618B81B684BC}"/>
              </a:ext>
            </a:extLst>
          </p:cNvPr>
          <p:cNvSpPr/>
          <p:nvPr/>
        </p:nvSpPr>
        <p:spPr>
          <a:xfrm rot="5400000">
            <a:off x="9572708" y="3521767"/>
            <a:ext cx="871919" cy="4237803"/>
          </a:xfrm>
          <a:prstGeom prst="triangle">
            <a:avLst/>
          </a:prstGeom>
          <a:solidFill>
            <a:srgbClr val="29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D9048-1252-4C27-A4C6-F9CEE2BC1BB1}"/>
              </a:ext>
            </a:extLst>
          </p:cNvPr>
          <p:cNvSpPr/>
          <p:nvPr/>
        </p:nvSpPr>
        <p:spPr>
          <a:xfrm>
            <a:off x="11300478" y="5648634"/>
            <a:ext cx="914400" cy="353462"/>
          </a:xfrm>
          <a:prstGeom prst="rect">
            <a:avLst/>
          </a:prstGeom>
          <a:solidFill>
            <a:srgbClr val="299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8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E75C-1B9F-4DD5-827C-98903527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57" y="424877"/>
            <a:ext cx="11640973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EQUATES Emissions Modeling for 2002-2019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11F512-4458-43A6-9DD0-3D94A84CC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76"/>
          <a:stretch/>
        </p:blipFill>
        <p:spPr>
          <a:xfrm>
            <a:off x="183679" y="3624768"/>
            <a:ext cx="1142700" cy="665230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01874923-504C-4A33-BA10-119879E4100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9C3B4F-4B7B-9A4F-9F3C-3A4901A33979}" type="slidenum">
              <a:rPr lang="en-US" sz="1800" smtClean="0">
                <a:solidFill>
                  <a:schemeClr val="bg1"/>
                </a:solidFill>
              </a:rPr>
              <a:pPr/>
              <a:t>6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C22561-52D7-4C90-A937-E108D184E53E}"/>
              </a:ext>
            </a:extLst>
          </p:cNvPr>
          <p:cNvSpPr txBox="1"/>
          <p:nvPr/>
        </p:nvSpPr>
        <p:spPr>
          <a:xfrm>
            <a:off x="1587023" y="1364278"/>
            <a:ext cx="1010599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2017 NEI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was treated as a base year. To extrapolate to previous years, we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Developed new methods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for consistent emissions for all years, e.g., vehicle, fires, oil &amp; gas, volatile chemical products, crop fertilizer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Applied scale factors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based on activity relative to 2017, e.g., shipping, rail, construction dust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Used existing emissions data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for earlier years (e.g., CEMs data from EGUs)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Left emissions flat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at 2017 NEI levels (e.g., waste disposal, bulk gasoline terminals)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0B35E9-1DD7-4157-BCBD-A560B1630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9" y="5241880"/>
            <a:ext cx="1115566" cy="80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FE967FC-66BC-4E44-B0F4-2AFF6B8AD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9" y="4396245"/>
            <a:ext cx="1115568" cy="74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ldfire and smoke next to a body of water">
            <a:extLst>
              <a:ext uri="{FF2B5EF4-FFF2-40B4-BE49-F238E27FC236}">
                <a16:creationId xmlns:a16="http://schemas.microsoft.com/office/drawing/2014/main" id="{B7EDF69B-14B9-453E-BB50-78C87740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1" y="1972053"/>
            <a:ext cx="1115568" cy="7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A956B0-A920-480A-B1DB-5857E96F9B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671" y="2802549"/>
            <a:ext cx="1115568" cy="741445"/>
          </a:xfrm>
          <a:prstGeom prst="rect">
            <a:avLst/>
          </a:prstGeom>
        </p:spPr>
      </p:pic>
      <p:pic>
        <p:nvPicPr>
          <p:cNvPr id="1032" name="Picture 8" descr="Image shows a line of cars driving down a highway. The side of the highway is lined by vegetation and a fence. A city is shown off in the distance.">
            <a:extLst>
              <a:ext uri="{FF2B5EF4-FFF2-40B4-BE49-F238E27FC236}">
                <a16:creationId xmlns:a16="http://schemas.microsoft.com/office/drawing/2014/main" id="{C706F43E-2B6B-49E0-9D9F-B316B3FBC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9" y="1126097"/>
            <a:ext cx="1115568" cy="74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06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4790-0AD0-4663-8EA5-4BBC93EB5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09" y="2230693"/>
            <a:ext cx="1004258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Current and Future Applications from EQUATES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A142555-E3E8-48DB-B1BB-7D687C49F34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9C3B4F-4B7B-9A4F-9F3C-3A4901A33979}" type="slidenum">
              <a:rPr lang="en-US" sz="1800" smtClean="0">
                <a:solidFill>
                  <a:schemeClr val="bg1"/>
                </a:solidFill>
              </a:rPr>
              <a:pPr/>
              <a:t>7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4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F6EE16-96C0-45F9-A292-D4FE89F0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5675"/>
            <a:ext cx="10027021" cy="5400675"/>
          </a:xfrm>
          <a:noFill/>
        </p:spPr>
        <p:txBody>
          <a:bodyPr>
            <a:normAutofit fontScale="92500" lnSpcReduction="20000"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 in Criteria Pollutants such as (NO</a:t>
            </a:r>
            <a:r>
              <a:rPr lang="en-US" sz="3200" baseline="-25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emissions (</a:t>
            </a: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EPA Trends</a:t>
            </a: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b="0" i="0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Long-term regional trends of nitrogen and sulfur deposition in the United States 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term estimates of particulate matter and ozone, including observed + model data “fusion”, for epidemiological studies 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Deposition estimates from  NADP’s Total Deposition Measurement Model Fusion product for assessing ecosystem health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with satellite observations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5E3EA9B-7A2D-48B8-9CDF-9F353FD2440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9C3B4F-4B7B-9A4F-9F3C-3A4901A33979}" type="slidenum">
              <a:rPr lang="en-US" sz="1800" smtClean="0">
                <a:solidFill>
                  <a:schemeClr val="bg1"/>
                </a:solidFill>
              </a:rPr>
              <a:pPr/>
              <a:t>8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3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F6EE16-96C0-45F9-A292-D4FE89F0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039" y="874104"/>
            <a:ext cx="10716761" cy="5400675"/>
          </a:xfrm>
          <a:noFill/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sz="3000" dirty="0">
                <a:solidFill>
                  <a:schemeClr val="accent2"/>
                </a:solidFill>
                <a:cs typeface="Calibri" panose="020F0502020204030204" pitchFamily="34" charset="0"/>
              </a:rPr>
              <a:t>Measurement campaigns comparison (e.g. WINTER)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sz="3000" dirty="0">
                <a:solidFill>
                  <a:schemeClr val="accent2"/>
                </a:solidFill>
                <a:cs typeface="Calibri" panose="020F0502020204030204" pitchFamily="34" charset="0"/>
              </a:rPr>
              <a:t>Incorporation of inventories into a global emission inventory in support to Hemispheric Transport of Air Pollution (</a:t>
            </a:r>
            <a:r>
              <a:rPr lang="en-US" sz="3000" dirty="0">
                <a:solidFill>
                  <a:schemeClr val="accent2"/>
                </a:solidFill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HTAP v3</a:t>
            </a:r>
            <a:r>
              <a:rPr lang="en-US" sz="3000" dirty="0">
                <a:solidFill>
                  <a:schemeClr val="accent2"/>
                </a:solidFill>
                <a:cs typeface="Calibri" panose="020F0502020204030204" pitchFamily="34" charset="0"/>
              </a:rPr>
              <a:t>) 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sz="3000" dirty="0">
                <a:solidFill>
                  <a:schemeClr val="accent2"/>
                </a:solidFill>
                <a:cs typeface="Calibri" panose="020F0502020204030204" pitchFamily="34" charset="0"/>
              </a:rPr>
              <a:t>Trends in HAPs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sz="3000" dirty="0">
                <a:solidFill>
                  <a:schemeClr val="accent2"/>
                </a:solidFill>
                <a:cs typeface="Calibri" panose="020F0502020204030204" pitchFamily="34" charset="0"/>
              </a:rPr>
              <a:t>Trends for the Bureau of Economic Analysis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sz="3000" dirty="0">
                <a:solidFill>
                  <a:schemeClr val="accent2"/>
                </a:solidFill>
                <a:cs typeface="Calibri" panose="020F0502020204030204" pitchFamily="34" charset="0"/>
              </a:rPr>
              <a:t> CMAQ-ISAM source apportionment studies and evaluation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sz="3000" dirty="0">
                <a:solidFill>
                  <a:schemeClr val="accent2"/>
                </a:solidFill>
                <a:cs typeface="Calibri" panose="020F0502020204030204" pitchFamily="34" charset="0"/>
              </a:rPr>
              <a:t> Analysis of Prescribed fires and wildfires patterns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sz="3000" dirty="0">
                <a:solidFill>
                  <a:schemeClr val="accent2"/>
                </a:solidFill>
              </a:rPr>
              <a:t> D</a:t>
            </a:r>
            <a:r>
              <a:rPr lang="en-US" sz="3000" dirty="0">
                <a:solidFill>
                  <a:schemeClr val="accent2"/>
                </a:solidFill>
                <a:effectLst/>
              </a:rPr>
              <a:t>evelopment of the new Reactive Organic Carbon mobile             source emission dataset </a:t>
            </a:r>
            <a:endParaRPr lang="en-US" sz="3000" dirty="0">
              <a:solidFill>
                <a:schemeClr val="accent2"/>
              </a:solidFill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5E3EA9B-7A2D-48B8-9CDF-9F353FD2440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9C3B4F-4B7B-9A4F-9F3C-3A4901A33979}" type="slidenum">
              <a:rPr lang="en-US" sz="1800" smtClean="0">
                <a:solidFill>
                  <a:schemeClr val="bg1"/>
                </a:solidFill>
              </a:rPr>
              <a:pPr/>
              <a:t>9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9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 Canada WF Updates EMT.pptx" id="{CAFAE693-92FF-4B57-B616-2997606375AC}" vid="{5B7C9C4A-4A8B-4AA2-A7EF-51F6B1B43C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6199</TotalTime>
  <Words>1431</Words>
  <Application>Microsoft Office PowerPoint</Application>
  <PresentationFormat>Widescreen</PresentationFormat>
  <Paragraphs>146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Bembo</vt:lpstr>
      <vt:lpstr>Calibri</vt:lpstr>
      <vt:lpstr>Calibri Light</vt:lpstr>
      <vt:lpstr>inherit</vt:lpstr>
      <vt:lpstr>Tahoma</vt:lpstr>
      <vt:lpstr>Times</vt:lpstr>
      <vt:lpstr>Wingdings</vt:lpstr>
      <vt:lpstr>Office Theme</vt:lpstr>
      <vt:lpstr>PowerPoint Presentation</vt:lpstr>
      <vt:lpstr>Outline</vt:lpstr>
      <vt:lpstr>Why did we model past air quality? </vt:lpstr>
      <vt:lpstr>We’ve used CMAQ to estimate air quality trends before  Why did we model everything again? </vt:lpstr>
      <vt:lpstr>EQUATES Overview</vt:lpstr>
      <vt:lpstr>EQUATES Emissions Modeling for 2002-2019</vt:lpstr>
      <vt:lpstr>Current and Future Applications from EQUATES</vt:lpstr>
      <vt:lpstr>PowerPoint Presentation</vt:lpstr>
      <vt:lpstr>PowerPoint Presentation</vt:lpstr>
      <vt:lpstr>Example:  Trends in EQUATES Emissions </vt:lpstr>
      <vt:lpstr>Annual Total NOX Emissions from Human Activities</vt:lpstr>
      <vt:lpstr>Annual Total NOX Emissions from Petroleum and Related Industries</vt:lpstr>
      <vt:lpstr>Ideas for Version 2.0</vt:lpstr>
      <vt:lpstr>Ideas for Version 2.0</vt:lpstr>
      <vt:lpstr>Ideas for Version 2.0</vt:lpstr>
      <vt:lpstr>More Ideas for Version 2.0</vt:lpstr>
      <vt:lpstr>More Ideas for Version 2.0</vt:lpstr>
      <vt:lpstr>   Additional Information</vt:lpstr>
      <vt:lpstr>   Publications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Line 1 Presentation Title Line 2</dc:title>
  <dc:creator>Tarpley, Keith</dc:creator>
  <cp:lastModifiedBy>Pouliot, George</cp:lastModifiedBy>
  <cp:revision>28</cp:revision>
  <dcterms:created xsi:type="dcterms:W3CDTF">2021-07-19T21:03:29Z</dcterms:created>
  <dcterms:modified xsi:type="dcterms:W3CDTF">2023-10-14T21:48:40Z</dcterms:modified>
</cp:coreProperties>
</file>