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257" r:id="rId6"/>
    <p:sldId id="297" r:id="rId7"/>
    <p:sldId id="358" r:id="rId8"/>
    <p:sldId id="266" r:id="rId9"/>
    <p:sldId id="345" r:id="rId10"/>
    <p:sldId id="347" r:id="rId11"/>
    <p:sldId id="311" r:id="rId12"/>
    <p:sldId id="310" r:id="rId13"/>
    <p:sldId id="342" r:id="rId14"/>
    <p:sldId id="357" r:id="rId15"/>
    <p:sldId id="348" r:id="rId16"/>
    <p:sldId id="304" r:id="rId17"/>
    <p:sldId id="356" r:id="rId18"/>
    <p:sldId id="299" r:id="rId19"/>
    <p:sldId id="298" r:id="rId20"/>
    <p:sldId id="267" r:id="rId21"/>
    <p:sldId id="268" r:id="rId22"/>
    <p:sldId id="351" r:id="rId23"/>
    <p:sldId id="354" r:id="rId24"/>
    <p:sldId id="353" r:id="rId25"/>
    <p:sldId id="307"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p:scale>
          <a:sx n="110" d="100"/>
          <a:sy n="110" d="100"/>
        </p:scale>
        <p:origin x="7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97DAA-580F-47DD-BEFF-06A9D3231A8C}"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2334B-D65D-428D-8833-4386A41F2262}" type="slidenum">
              <a:rPr lang="en-US" smtClean="0"/>
              <a:t>‹#›</a:t>
            </a:fld>
            <a:endParaRPr lang="en-US"/>
          </a:p>
        </p:txBody>
      </p:sp>
    </p:spTree>
    <p:extLst>
      <p:ext uri="{BB962C8B-B14F-4D97-AF65-F5344CB8AC3E}">
        <p14:creationId xmlns:p14="http://schemas.microsoft.com/office/powerpoint/2010/main" val="210196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a:t>
            </a:r>
          </a:p>
        </p:txBody>
      </p:sp>
      <p:sp>
        <p:nvSpPr>
          <p:cNvPr id="4" name="Slide Number Placeholder 3"/>
          <p:cNvSpPr>
            <a:spLocks noGrp="1"/>
          </p:cNvSpPr>
          <p:nvPr>
            <p:ph type="sldNum" sz="quarter" idx="5"/>
          </p:nvPr>
        </p:nvSpPr>
        <p:spPr/>
        <p:txBody>
          <a:bodyPr/>
          <a:lstStyle/>
          <a:p>
            <a:fld id="{E4E2334B-D65D-428D-8833-4386A41F2262}" type="slidenum">
              <a:rPr lang="en-US" smtClean="0"/>
              <a:t>1</a:t>
            </a:fld>
            <a:endParaRPr lang="en-US"/>
          </a:p>
        </p:txBody>
      </p:sp>
    </p:spTree>
    <p:extLst>
      <p:ext uri="{BB962C8B-B14F-4D97-AF65-F5344CB8AC3E}">
        <p14:creationId xmlns:p14="http://schemas.microsoft.com/office/powerpoint/2010/main" val="568859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12:07’</a:t>
            </a:r>
          </a:p>
        </p:txBody>
      </p:sp>
      <p:sp>
        <p:nvSpPr>
          <p:cNvPr id="4" name="Slide Number Placeholder 3"/>
          <p:cNvSpPr>
            <a:spLocks noGrp="1"/>
          </p:cNvSpPr>
          <p:nvPr>
            <p:ph type="sldNum" sz="quarter" idx="5"/>
          </p:nvPr>
        </p:nvSpPr>
        <p:spPr/>
        <p:txBody>
          <a:bodyPr/>
          <a:lstStyle/>
          <a:p>
            <a:fld id="{E4E2334B-D65D-428D-8833-4386A41F2262}" type="slidenum">
              <a:rPr lang="en-US" smtClean="0"/>
              <a:t>10</a:t>
            </a:fld>
            <a:endParaRPr lang="en-US"/>
          </a:p>
        </p:txBody>
      </p:sp>
    </p:spTree>
    <p:extLst>
      <p:ext uri="{BB962C8B-B14F-4D97-AF65-F5344CB8AC3E}">
        <p14:creationId xmlns:p14="http://schemas.microsoft.com/office/powerpoint/2010/main" val="4048508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14:09’</a:t>
            </a:r>
          </a:p>
        </p:txBody>
      </p:sp>
      <p:sp>
        <p:nvSpPr>
          <p:cNvPr id="4" name="Slide Number Placeholder 3"/>
          <p:cNvSpPr>
            <a:spLocks noGrp="1"/>
          </p:cNvSpPr>
          <p:nvPr>
            <p:ph type="sldNum" sz="quarter" idx="5"/>
          </p:nvPr>
        </p:nvSpPr>
        <p:spPr/>
        <p:txBody>
          <a:bodyPr/>
          <a:lstStyle/>
          <a:p>
            <a:fld id="{E4E2334B-D65D-428D-8833-4386A41F2262}" type="slidenum">
              <a:rPr lang="en-US" smtClean="0"/>
              <a:t>11</a:t>
            </a:fld>
            <a:endParaRPr lang="en-US"/>
          </a:p>
        </p:txBody>
      </p:sp>
    </p:spTree>
    <p:extLst>
      <p:ext uri="{BB962C8B-B14F-4D97-AF65-F5344CB8AC3E}">
        <p14:creationId xmlns:p14="http://schemas.microsoft.com/office/powerpoint/2010/main" val="1722078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15:15’</a:t>
            </a:r>
          </a:p>
        </p:txBody>
      </p:sp>
      <p:sp>
        <p:nvSpPr>
          <p:cNvPr id="4" name="Slide Number Placeholder 3"/>
          <p:cNvSpPr>
            <a:spLocks noGrp="1"/>
          </p:cNvSpPr>
          <p:nvPr>
            <p:ph type="sldNum" sz="quarter" idx="5"/>
          </p:nvPr>
        </p:nvSpPr>
        <p:spPr/>
        <p:txBody>
          <a:bodyPr/>
          <a:lstStyle/>
          <a:p>
            <a:fld id="{E4E2334B-D65D-428D-8833-4386A41F2262}" type="slidenum">
              <a:rPr lang="en-US" smtClean="0"/>
              <a:t>12</a:t>
            </a:fld>
            <a:endParaRPr lang="en-US"/>
          </a:p>
        </p:txBody>
      </p:sp>
    </p:spTree>
    <p:extLst>
      <p:ext uri="{BB962C8B-B14F-4D97-AF65-F5344CB8AC3E}">
        <p14:creationId xmlns:p14="http://schemas.microsoft.com/office/powerpoint/2010/main" val="2583098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the model, we computed different evaluation metrics for 15 building sites and 12 evaluation sites. Figure 6 and 7 are scatter plots plotting the predicted ozone concentrations and observation for 4 different locations resulting the high r-square and the slops are closed to 1.</a:t>
            </a:r>
          </a:p>
          <a:p>
            <a:r>
              <a:rPr lang="en-US" dirty="0"/>
              <a:t>The model performance increases from the West to the East and predicted poorly for Crestline site. Ozone at LAX is not a function of meteorology. From the mean bias, the model was overestimating the ozone concentration for the building sites and underestimating for the evaluation sites.</a:t>
            </a:r>
          </a:p>
        </p:txBody>
      </p:sp>
      <p:sp>
        <p:nvSpPr>
          <p:cNvPr id="4" name="Slide Number Placeholder 3"/>
          <p:cNvSpPr>
            <a:spLocks noGrp="1"/>
          </p:cNvSpPr>
          <p:nvPr>
            <p:ph type="sldNum" sz="quarter" idx="5"/>
          </p:nvPr>
        </p:nvSpPr>
        <p:spPr/>
        <p:txBody>
          <a:bodyPr/>
          <a:lstStyle/>
          <a:p>
            <a:fld id="{1635C6D2-F7EA-4409-9601-2E5FC93F96FA}" type="slidenum">
              <a:rPr lang="en-US" smtClean="0"/>
              <a:t>17</a:t>
            </a:fld>
            <a:endParaRPr lang="en-US"/>
          </a:p>
        </p:txBody>
      </p:sp>
    </p:spTree>
    <p:extLst>
      <p:ext uri="{BB962C8B-B14F-4D97-AF65-F5344CB8AC3E}">
        <p14:creationId xmlns:p14="http://schemas.microsoft.com/office/powerpoint/2010/main" val="1363059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compares different interpolation methods. Figure 7 is the time series plotting the ozone concentrations for CMAQ (orange line), cubic interpolation (black marker), and observation (blue line). By observation, cubic interpolation performed </a:t>
            </a:r>
            <a:r>
              <a:rPr lang="en-US"/>
              <a:t>better. Figure </a:t>
            </a:r>
            <a:r>
              <a:rPr lang="en-US" dirty="0"/>
              <a:t>7 comparing three different interpolation methods, kriging, cubic, and IDW.</a:t>
            </a:r>
          </a:p>
          <a:p>
            <a:r>
              <a:rPr lang="en-US" dirty="0"/>
              <a:t>Figure 9, 10, 11 show the heatmap generated by interpolation. Cubic was able to capture the extreme peaks of air pollution. IDW is localized and significantly influenced by the nearest neighbors. Kriging has better overall performance from statistical benchmark.</a:t>
            </a:r>
          </a:p>
          <a:p>
            <a:endParaRPr lang="en-US" dirty="0"/>
          </a:p>
          <a:p>
            <a:endParaRPr lang="en-US" dirty="0"/>
          </a:p>
        </p:txBody>
      </p:sp>
      <p:sp>
        <p:nvSpPr>
          <p:cNvPr id="4" name="Slide Number Placeholder 3"/>
          <p:cNvSpPr>
            <a:spLocks noGrp="1"/>
          </p:cNvSpPr>
          <p:nvPr>
            <p:ph type="sldNum" sz="quarter" idx="5"/>
          </p:nvPr>
        </p:nvSpPr>
        <p:spPr/>
        <p:txBody>
          <a:bodyPr/>
          <a:lstStyle/>
          <a:p>
            <a:fld id="{1635C6D2-F7EA-4409-9601-2E5FC93F96FA}" type="slidenum">
              <a:rPr lang="en-US" smtClean="0"/>
              <a:t>18</a:t>
            </a:fld>
            <a:endParaRPr lang="en-US"/>
          </a:p>
        </p:txBody>
      </p:sp>
    </p:spTree>
    <p:extLst>
      <p:ext uri="{BB962C8B-B14F-4D97-AF65-F5344CB8AC3E}">
        <p14:creationId xmlns:p14="http://schemas.microsoft.com/office/powerpoint/2010/main" val="2007584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D6AF0D-553A-43DA-ADE0-BBD79010480C}" type="slidenum">
              <a:rPr lang="en-US" smtClean="0"/>
              <a:t>22</a:t>
            </a:fld>
            <a:endParaRPr lang="en-US"/>
          </a:p>
        </p:txBody>
      </p:sp>
    </p:spTree>
    <p:extLst>
      <p:ext uri="{BB962C8B-B14F-4D97-AF65-F5344CB8AC3E}">
        <p14:creationId xmlns:p14="http://schemas.microsoft.com/office/powerpoint/2010/main" val="372759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1:45’</a:t>
            </a:r>
          </a:p>
        </p:txBody>
      </p:sp>
      <p:sp>
        <p:nvSpPr>
          <p:cNvPr id="4" name="Slide Number Placeholder 3"/>
          <p:cNvSpPr>
            <a:spLocks noGrp="1"/>
          </p:cNvSpPr>
          <p:nvPr>
            <p:ph type="sldNum" sz="quarter" idx="5"/>
          </p:nvPr>
        </p:nvSpPr>
        <p:spPr/>
        <p:txBody>
          <a:bodyPr/>
          <a:lstStyle/>
          <a:p>
            <a:fld id="{E4E2334B-D65D-428D-8833-4386A41F2262}" type="slidenum">
              <a:rPr lang="en-US" smtClean="0"/>
              <a:t>2</a:t>
            </a:fld>
            <a:endParaRPr lang="en-US"/>
          </a:p>
        </p:txBody>
      </p:sp>
    </p:spTree>
    <p:extLst>
      <p:ext uri="{BB962C8B-B14F-4D97-AF65-F5344CB8AC3E}">
        <p14:creationId xmlns:p14="http://schemas.microsoft.com/office/powerpoint/2010/main" val="305926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a:extLst>
              <a:ext uri="{FF2B5EF4-FFF2-40B4-BE49-F238E27FC236}">
                <a16:creationId xmlns:a16="http://schemas.microsoft.com/office/drawing/2014/main" id="{C0C5B2BF-FCE2-44BD-BCE1-71F8D5E04BE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a:solidFill>
                  <a:schemeClr val="tx1"/>
                </a:solidFill>
                <a:latin typeface="Arial" panose="020B0604020202020204" pitchFamily="34" charset="0"/>
                <a:cs typeface="DejaVu Sans" charset="0"/>
              </a:defRPr>
            </a:lvl9pPr>
          </a:lstStyle>
          <a:p>
            <a:pPr>
              <a:lnSpc>
                <a:spcPct val="113000"/>
              </a:lnSpc>
            </a:pPr>
            <a:fld id="{E2CB86DA-EE3C-4269-8A79-23ADDAC5C2BE}" type="slidenum">
              <a:rPr lang="en-US" altLang="en-US">
                <a:solidFill>
                  <a:srgbClr val="000000"/>
                </a:solidFill>
                <a:latin typeface="Noto Sans" pitchFamily="32" charset="0"/>
              </a:rPr>
              <a:pPr>
                <a:lnSpc>
                  <a:spcPct val="113000"/>
                </a:lnSpc>
              </a:pPr>
              <a:t>3</a:t>
            </a:fld>
            <a:endParaRPr lang="en-US" altLang="en-US">
              <a:solidFill>
                <a:srgbClr val="000000"/>
              </a:solidFill>
              <a:latin typeface="Noto Sans" pitchFamily="32" charset="0"/>
            </a:endParaRPr>
          </a:p>
        </p:txBody>
      </p:sp>
      <p:sp>
        <p:nvSpPr>
          <p:cNvPr id="29699" name="Rectangle 1">
            <a:extLst>
              <a:ext uri="{FF2B5EF4-FFF2-40B4-BE49-F238E27FC236}">
                <a16:creationId xmlns:a16="http://schemas.microsoft.com/office/drawing/2014/main" id="{79F34179-C359-4774-8CE8-0D7D13D305E6}"/>
              </a:ext>
            </a:extLst>
          </p:cNvPr>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a:extLst>
              <a:ext uri="{FF2B5EF4-FFF2-40B4-BE49-F238E27FC236}">
                <a16:creationId xmlns:a16="http://schemas.microsoft.com/office/drawing/2014/main" id="{F10D6BAE-0548-49B0-9C9D-606C6F5069B0}"/>
              </a:ext>
            </a:extLst>
          </p:cNvPr>
          <p:cNvSpPr txBox="1">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2:27’</a:t>
            </a:r>
          </a:p>
        </p:txBody>
      </p:sp>
    </p:spTree>
    <p:extLst>
      <p:ext uri="{BB962C8B-B14F-4D97-AF65-F5344CB8AC3E}">
        <p14:creationId xmlns:p14="http://schemas.microsoft.com/office/powerpoint/2010/main" val="3625954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5:21’</a:t>
            </a:r>
          </a:p>
        </p:txBody>
      </p:sp>
      <p:sp>
        <p:nvSpPr>
          <p:cNvPr id="4" name="Slide Number Placeholder 3"/>
          <p:cNvSpPr>
            <a:spLocks noGrp="1"/>
          </p:cNvSpPr>
          <p:nvPr>
            <p:ph type="sldNum" sz="quarter" idx="5"/>
          </p:nvPr>
        </p:nvSpPr>
        <p:spPr/>
        <p:txBody>
          <a:bodyPr/>
          <a:lstStyle/>
          <a:p>
            <a:fld id="{E4E2334B-D65D-428D-8833-4386A41F2262}" type="slidenum">
              <a:rPr lang="en-US" smtClean="0"/>
              <a:t>4</a:t>
            </a:fld>
            <a:endParaRPr lang="en-US"/>
          </a:p>
        </p:txBody>
      </p:sp>
    </p:spTree>
    <p:extLst>
      <p:ext uri="{BB962C8B-B14F-4D97-AF65-F5344CB8AC3E}">
        <p14:creationId xmlns:p14="http://schemas.microsoft.com/office/powerpoint/2010/main" val="353428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5:55’</a:t>
            </a:r>
          </a:p>
        </p:txBody>
      </p:sp>
      <p:sp>
        <p:nvSpPr>
          <p:cNvPr id="4" name="Slide Number Placeholder 3"/>
          <p:cNvSpPr>
            <a:spLocks noGrp="1"/>
          </p:cNvSpPr>
          <p:nvPr>
            <p:ph type="sldNum" sz="quarter" idx="5"/>
          </p:nvPr>
        </p:nvSpPr>
        <p:spPr/>
        <p:txBody>
          <a:bodyPr/>
          <a:lstStyle/>
          <a:p>
            <a:fld id="{E4E2334B-D65D-428D-8833-4386A41F2262}" type="slidenum">
              <a:rPr lang="en-US" smtClean="0"/>
              <a:t>5</a:t>
            </a:fld>
            <a:endParaRPr lang="en-US"/>
          </a:p>
        </p:txBody>
      </p:sp>
    </p:spTree>
    <p:extLst>
      <p:ext uri="{BB962C8B-B14F-4D97-AF65-F5344CB8AC3E}">
        <p14:creationId xmlns:p14="http://schemas.microsoft.com/office/powerpoint/2010/main" val="333316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6:43’</a:t>
            </a:r>
          </a:p>
        </p:txBody>
      </p:sp>
      <p:sp>
        <p:nvSpPr>
          <p:cNvPr id="4" name="Slide Number Placeholder 3"/>
          <p:cNvSpPr>
            <a:spLocks noGrp="1"/>
          </p:cNvSpPr>
          <p:nvPr>
            <p:ph type="sldNum" sz="quarter" idx="5"/>
          </p:nvPr>
        </p:nvSpPr>
        <p:spPr/>
        <p:txBody>
          <a:bodyPr/>
          <a:lstStyle/>
          <a:p>
            <a:fld id="{E4E2334B-D65D-428D-8833-4386A41F2262}" type="slidenum">
              <a:rPr lang="en-US" smtClean="0"/>
              <a:t>6</a:t>
            </a:fld>
            <a:endParaRPr lang="en-US"/>
          </a:p>
        </p:txBody>
      </p:sp>
    </p:spTree>
    <p:extLst>
      <p:ext uri="{BB962C8B-B14F-4D97-AF65-F5344CB8AC3E}">
        <p14:creationId xmlns:p14="http://schemas.microsoft.com/office/powerpoint/2010/main" val="1918342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7:48’</a:t>
            </a:r>
          </a:p>
        </p:txBody>
      </p:sp>
      <p:sp>
        <p:nvSpPr>
          <p:cNvPr id="4" name="Slide Number Placeholder 3"/>
          <p:cNvSpPr>
            <a:spLocks noGrp="1"/>
          </p:cNvSpPr>
          <p:nvPr>
            <p:ph type="sldNum" sz="quarter" idx="5"/>
          </p:nvPr>
        </p:nvSpPr>
        <p:spPr/>
        <p:txBody>
          <a:bodyPr/>
          <a:lstStyle/>
          <a:p>
            <a:fld id="{E4E2334B-D65D-428D-8833-4386A41F2262}" type="slidenum">
              <a:rPr lang="en-US" smtClean="0"/>
              <a:t>7</a:t>
            </a:fld>
            <a:endParaRPr lang="en-US"/>
          </a:p>
        </p:txBody>
      </p:sp>
    </p:spTree>
    <p:extLst>
      <p:ext uri="{BB962C8B-B14F-4D97-AF65-F5344CB8AC3E}">
        <p14:creationId xmlns:p14="http://schemas.microsoft.com/office/powerpoint/2010/main" val="10965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8:38’</a:t>
            </a:r>
          </a:p>
        </p:txBody>
      </p:sp>
      <p:sp>
        <p:nvSpPr>
          <p:cNvPr id="4" name="Slide Number Placeholder 3"/>
          <p:cNvSpPr>
            <a:spLocks noGrp="1"/>
          </p:cNvSpPr>
          <p:nvPr>
            <p:ph type="sldNum" sz="quarter" idx="5"/>
          </p:nvPr>
        </p:nvSpPr>
        <p:spPr/>
        <p:txBody>
          <a:bodyPr/>
          <a:lstStyle/>
          <a:p>
            <a:fld id="{E4E2334B-D65D-428D-8833-4386A41F2262}" type="slidenum">
              <a:rPr lang="en-US" smtClean="0"/>
              <a:t>8</a:t>
            </a:fld>
            <a:endParaRPr lang="en-US"/>
          </a:p>
        </p:txBody>
      </p:sp>
    </p:spTree>
    <p:extLst>
      <p:ext uri="{BB962C8B-B14F-4D97-AF65-F5344CB8AC3E}">
        <p14:creationId xmlns:p14="http://schemas.microsoft.com/office/powerpoint/2010/main" val="103466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9:44’</a:t>
            </a:r>
          </a:p>
        </p:txBody>
      </p:sp>
      <p:sp>
        <p:nvSpPr>
          <p:cNvPr id="4" name="Slide Number Placeholder 3"/>
          <p:cNvSpPr>
            <a:spLocks noGrp="1"/>
          </p:cNvSpPr>
          <p:nvPr>
            <p:ph type="sldNum" sz="quarter" idx="5"/>
          </p:nvPr>
        </p:nvSpPr>
        <p:spPr/>
        <p:txBody>
          <a:bodyPr/>
          <a:lstStyle/>
          <a:p>
            <a:fld id="{E4E2334B-D65D-428D-8833-4386A41F2262}" type="slidenum">
              <a:rPr lang="en-US" smtClean="0"/>
              <a:t>9</a:t>
            </a:fld>
            <a:endParaRPr lang="en-US"/>
          </a:p>
        </p:txBody>
      </p:sp>
    </p:spTree>
    <p:extLst>
      <p:ext uri="{BB962C8B-B14F-4D97-AF65-F5344CB8AC3E}">
        <p14:creationId xmlns:p14="http://schemas.microsoft.com/office/powerpoint/2010/main" val="348431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3232-FCCE-DFB2-7FF4-C636B4CBCF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E79868-F0AB-06DF-6C45-EF2F5C3CF0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7CCFDF-45D4-0E9C-0633-D32959C4D2D0}"/>
              </a:ext>
            </a:extLst>
          </p:cNvPr>
          <p:cNvSpPr>
            <a:spLocks noGrp="1"/>
          </p:cNvSpPr>
          <p:nvPr>
            <p:ph type="dt" sz="half" idx="10"/>
          </p:nvPr>
        </p:nvSpPr>
        <p:spPr/>
        <p:txBody>
          <a:bodyPr/>
          <a:lstStyle/>
          <a:p>
            <a:fld id="{E2475064-649A-48D0-A52A-E88B4818935C}" type="datetime1">
              <a:rPr lang="en-US" smtClean="0"/>
              <a:t>10/16/2023</a:t>
            </a:fld>
            <a:endParaRPr lang="en-US"/>
          </a:p>
        </p:txBody>
      </p:sp>
      <p:sp>
        <p:nvSpPr>
          <p:cNvPr id="5" name="Footer Placeholder 4">
            <a:extLst>
              <a:ext uri="{FF2B5EF4-FFF2-40B4-BE49-F238E27FC236}">
                <a16:creationId xmlns:a16="http://schemas.microsoft.com/office/drawing/2014/main" id="{1FB53F71-AA55-1639-3361-2054027D3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DED6E-320A-27C9-A8CB-BF59994AC95B}"/>
              </a:ext>
            </a:extLst>
          </p:cNvPr>
          <p:cNvSpPr>
            <a:spLocks noGrp="1"/>
          </p:cNvSpPr>
          <p:nvPr>
            <p:ph type="sldNum" sz="quarter" idx="12"/>
          </p:nvPr>
        </p:nvSpPr>
        <p:spPr/>
        <p:txBody>
          <a:bodyPr/>
          <a:lstStyle/>
          <a:p>
            <a:fld id="{A22CFD90-8382-4D10-B68D-C829360E47AA}" type="slidenum">
              <a:rPr lang="en-US" smtClean="0"/>
              <a:t>‹#›</a:t>
            </a:fld>
            <a:endParaRPr lang="en-US"/>
          </a:p>
        </p:txBody>
      </p:sp>
    </p:spTree>
    <p:extLst>
      <p:ext uri="{BB962C8B-B14F-4D97-AF65-F5344CB8AC3E}">
        <p14:creationId xmlns:p14="http://schemas.microsoft.com/office/powerpoint/2010/main" val="78021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1F61C-5147-1920-0C4E-1939A652A4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085C67-6067-6E57-FE75-61FE57238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A1ED2-C725-48A2-B513-C6F1F64798C5}"/>
              </a:ext>
            </a:extLst>
          </p:cNvPr>
          <p:cNvSpPr>
            <a:spLocks noGrp="1"/>
          </p:cNvSpPr>
          <p:nvPr>
            <p:ph type="dt" sz="half" idx="10"/>
          </p:nvPr>
        </p:nvSpPr>
        <p:spPr/>
        <p:txBody>
          <a:bodyPr/>
          <a:lstStyle/>
          <a:p>
            <a:fld id="{42E12748-902F-4EEE-ADA3-2545A5852D2B}" type="datetime1">
              <a:rPr lang="en-US" smtClean="0"/>
              <a:t>10/16/2023</a:t>
            </a:fld>
            <a:endParaRPr lang="en-US"/>
          </a:p>
        </p:txBody>
      </p:sp>
      <p:sp>
        <p:nvSpPr>
          <p:cNvPr id="5" name="Footer Placeholder 4">
            <a:extLst>
              <a:ext uri="{FF2B5EF4-FFF2-40B4-BE49-F238E27FC236}">
                <a16:creationId xmlns:a16="http://schemas.microsoft.com/office/drawing/2014/main" id="{20DD0395-927D-2EE3-82A0-D6B1BD858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068D2-4917-B162-10E7-3CB805EB2B22}"/>
              </a:ext>
            </a:extLst>
          </p:cNvPr>
          <p:cNvSpPr>
            <a:spLocks noGrp="1"/>
          </p:cNvSpPr>
          <p:nvPr>
            <p:ph type="sldNum" sz="quarter" idx="12"/>
          </p:nvPr>
        </p:nvSpPr>
        <p:spPr/>
        <p:txBody>
          <a:bodyPr/>
          <a:lstStyle/>
          <a:p>
            <a:fld id="{A22CFD90-8382-4D10-B68D-C829360E47AA}" type="slidenum">
              <a:rPr lang="en-US" smtClean="0"/>
              <a:t>‹#›</a:t>
            </a:fld>
            <a:endParaRPr lang="en-US"/>
          </a:p>
        </p:txBody>
      </p:sp>
    </p:spTree>
    <p:extLst>
      <p:ext uri="{BB962C8B-B14F-4D97-AF65-F5344CB8AC3E}">
        <p14:creationId xmlns:p14="http://schemas.microsoft.com/office/powerpoint/2010/main" val="299788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AC9FDB-39B6-4A2D-2453-08B683277B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EA398B-0354-BE23-ED27-757614FABA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C060B2-989F-8F52-A222-8D16FC6C4C44}"/>
              </a:ext>
            </a:extLst>
          </p:cNvPr>
          <p:cNvSpPr>
            <a:spLocks noGrp="1"/>
          </p:cNvSpPr>
          <p:nvPr>
            <p:ph type="dt" sz="half" idx="10"/>
          </p:nvPr>
        </p:nvSpPr>
        <p:spPr/>
        <p:txBody>
          <a:bodyPr/>
          <a:lstStyle/>
          <a:p>
            <a:fld id="{A03FBABA-80A1-4493-9492-5DFFED50989D}" type="datetime1">
              <a:rPr lang="en-US" smtClean="0"/>
              <a:t>10/16/2023</a:t>
            </a:fld>
            <a:endParaRPr lang="en-US"/>
          </a:p>
        </p:txBody>
      </p:sp>
      <p:sp>
        <p:nvSpPr>
          <p:cNvPr id="5" name="Footer Placeholder 4">
            <a:extLst>
              <a:ext uri="{FF2B5EF4-FFF2-40B4-BE49-F238E27FC236}">
                <a16:creationId xmlns:a16="http://schemas.microsoft.com/office/drawing/2014/main" id="{2DB2A043-459C-25DA-D849-D9DF32AF33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22AAF-B4E8-6E1B-E7C8-3C85C1049684}"/>
              </a:ext>
            </a:extLst>
          </p:cNvPr>
          <p:cNvSpPr>
            <a:spLocks noGrp="1"/>
          </p:cNvSpPr>
          <p:nvPr>
            <p:ph type="sldNum" sz="quarter" idx="12"/>
          </p:nvPr>
        </p:nvSpPr>
        <p:spPr/>
        <p:txBody>
          <a:bodyPr/>
          <a:lstStyle/>
          <a:p>
            <a:fld id="{A22CFD90-8382-4D10-B68D-C829360E47AA}" type="slidenum">
              <a:rPr lang="en-US" smtClean="0"/>
              <a:t>‹#›</a:t>
            </a:fld>
            <a:endParaRPr lang="en-US"/>
          </a:p>
        </p:txBody>
      </p:sp>
    </p:spTree>
    <p:extLst>
      <p:ext uri="{BB962C8B-B14F-4D97-AF65-F5344CB8AC3E}">
        <p14:creationId xmlns:p14="http://schemas.microsoft.com/office/powerpoint/2010/main" val="83495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69129-C321-CF57-A00A-23602A1614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68008F-A8BD-C257-ACE0-47768696E7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FA7322-A9C1-F063-7D6E-BA13A24D6D3F}"/>
              </a:ext>
            </a:extLst>
          </p:cNvPr>
          <p:cNvSpPr>
            <a:spLocks noGrp="1"/>
          </p:cNvSpPr>
          <p:nvPr>
            <p:ph type="dt" sz="half" idx="10"/>
          </p:nvPr>
        </p:nvSpPr>
        <p:spPr/>
        <p:txBody>
          <a:bodyPr/>
          <a:lstStyle/>
          <a:p>
            <a:fld id="{41ECFE00-85B0-40FB-A959-F9AD49C32475}" type="datetime1">
              <a:rPr lang="en-US" smtClean="0"/>
              <a:t>10/16/2023</a:t>
            </a:fld>
            <a:endParaRPr lang="en-US"/>
          </a:p>
        </p:txBody>
      </p:sp>
      <p:sp>
        <p:nvSpPr>
          <p:cNvPr id="5" name="Footer Placeholder 4">
            <a:extLst>
              <a:ext uri="{FF2B5EF4-FFF2-40B4-BE49-F238E27FC236}">
                <a16:creationId xmlns:a16="http://schemas.microsoft.com/office/drawing/2014/main" id="{8D7CF139-515D-9D74-39B9-961D05FC5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80C0B-3074-D27D-34D6-4CA308D980E6}"/>
              </a:ext>
            </a:extLst>
          </p:cNvPr>
          <p:cNvSpPr>
            <a:spLocks noGrp="1"/>
          </p:cNvSpPr>
          <p:nvPr>
            <p:ph type="sldNum" sz="quarter" idx="12"/>
          </p:nvPr>
        </p:nvSpPr>
        <p:spPr/>
        <p:txBody>
          <a:bodyPr/>
          <a:lstStyle/>
          <a:p>
            <a:fld id="{A22CFD90-8382-4D10-B68D-C829360E47AA}" type="slidenum">
              <a:rPr lang="en-US" smtClean="0"/>
              <a:t>‹#›</a:t>
            </a:fld>
            <a:endParaRPr lang="en-US"/>
          </a:p>
        </p:txBody>
      </p:sp>
    </p:spTree>
    <p:extLst>
      <p:ext uri="{BB962C8B-B14F-4D97-AF65-F5344CB8AC3E}">
        <p14:creationId xmlns:p14="http://schemas.microsoft.com/office/powerpoint/2010/main" val="128074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70549-7F37-469F-AEA7-5522ACB4A5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2FF5CF-F1D3-8AA0-0F6A-B6B10FBC1A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098BCF-4A0D-CF37-AD13-73355ED8ECEA}"/>
              </a:ext>
            </a:extLst>
          </p:cNvPr>
          <p:cNvSpPr>
            <a:spLocks noGrp="1"/>
          </p:cNvSpPr>
          <p:nvPr>
            <p:ph type="dt" sz="half" idx="10"/>
          </p:nvPr>
        </p:nvSpPr>
        <p:spPr/>
        <p:txBody>
          <a:bodyPr/>
          <a:lstStyle/>
          <a:p>
            <a:fld id="{4D705314-966D-4ACD-8168-AE6C969C3981}" type="datetime1">
              <a:rPr lang="en-US" smtClean="0"/>
              <a:t>10/16/2023</a:t>
            </a:fld>
            <a:endParaRPr lang="en-US"/>
          </a:p>
        </p:txBody>
      </p:sp>
      <p:sp>
        <p:nvSpPr>
          <p:cNvPr id="5" name="Footer Placeholder 4">
            <a:extLst>
              <a:ext uri="{FF2B5EF4-FFF2-40B4-BE49-F238E27FC236}">
                <a16:creationId xmlns:a16="http://schemas.microsoft.com/office/drawing/2014/main" id="{88C8579F-206B-97F3-B7CB-E5522CF16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59A9B-534F-5809-8DCC-A6BA645B1757}"/>
              </a:ext>
            </a:extLst>
          </p:cNvPr>
          <p:cNvSpPr>
            <a:spLocks noGrp="1"/>
          </p:cNvSpPr>
          <p:nvPr>
            <p:ph type="sldNum" sz="quarter" idx="12"/>
          </p:nvPr>
        </p:nvSpPr>
        <p:spPr/>
        <p:txBody>
          <a:bodyPr/>
          <a:lstStyle/>
          <a:p>
            <a:fld id="{A22CFD90-8382-4D10-B68D-C829360E47AA}" type="slidenum">
              <a:rPr lang="en-US" smtClean="0"/>
              <a:t>‹#›</a:t>
            </a:fld>
            <a:endParaRPr lang="en-US"/>
          </a:p>
        </p:txBody>
      </p:sp>
    </p:spTree>
    <p:extLst>
      <p:ext uri="{BB962C8B-B14F-4D97-AF65-F5344CB8AC3E}">
        <p14:creationId xmlns:p14="http://schemas.microsoft.com/office/powerpoint/2010/main" val="158931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9709-3DC9-B94A-FCCC-569FAE1347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BDE897-0A82-8C3D-8D08-989DD08170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361A89-18ED-8947-E957-B925955290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214243-FDC9-598A-8EDB-91AAB4F765CE}"/>
              </a:ext>
            </a:extLst>
          </p:cNvPr>
          <p:cNvSpPr>
            <a:spLocks noGrp="1"/>
          </p:cNvSpPr>
          <p:nvPr>
            <p:ph type="dt" sz="half" idx="10"/>
          </p:nvPr>
        </p:nvSpPr>
        <p:spPr/>
        <p:txBody>
          <a:bodyPr/>
          <a:lstStyle/>
          <a:p>
            <a:fld id="{B5E8F09C-BF8A-43C6-9291-D5DB949F5E4E}" type="datetime1">
              <a:rPr lang="en-US" smtClean="0"/>
              <a:t>10/16/2023</a:t>
            </a:fld>
            <a:endParaRPr lang="en-US"/>
          </a:p>
        </p:txBody>
      </p:sp>
      <p:sp>
        <p:nvSpPr>
          <p:cNvPr id="6" name="Footer Placeholder 5">
            <a:extLst>
              <a:ext uri="{FF2B5EF4-FFF2-40B4-BE49-F238E27FC236}">
                <a16:creationId xmlns:a16="http://schemas.microsoft.com/office/drawing/2014/main" id="{C90A02D9-B59C-3851-817D-C0FB36301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579D3-02B8-75ED-EEB5-D5DADDCAE8D4}"/>
              </a:ext>
            </a:extLst>
          </p:cNvPr>
          <p:cNvSpPr>
            <a:spLocks noGrp="1"/>
          </p:cNvSpPr>
          <p:nvPr>
            <p:ph type="sldNum" sz="quarter" idx="12"/>
          </p:nvPr>
        </p:nvSpPr>
        <p:spPr/>
        <p:txBody>
          <a:bodyPr/>
          <a:lstStyle/>
          <a:p>
            <a:fld id="{A22CFD90-8382-4D10-B68D-C829360E47AA}" type="slidenum">
              <a:rPr lang="en-US" smtClean="0"/>
              <a:t>‹#›</a:t>
            </a:fld>
            <a:endParaRPr lang="en-US"/>
          </a:p>
        </p:txBody>
      </p:sp>
    </p:spTree>
    <p:extLst>
      <p:ext uri="{BB962C8B-B14F-4D97-AF65-F5344CB8AC3E}">
        <p14:creationId xmlns:p14="http://schemas.microsoft.com/office/powerpoint/2010/main" val="1259595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07758-E8E2-38F3-ABD1-B76FD6B73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074AE9-8AF3-F5CF-4DE1-4DE80C86E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0350BF-4E46-BAE7-85F1-7906A245EF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BD3033-8BC7-8836-4565-84AA9725B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F50997-836D-91EE-95CB-40E80A79FE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8D860F-051F-3698-DE1A-F5C13D3C276B}"/>
              </a:ext>
            </a:extLst>
          </p:cNvPr>
          <p:cNvSpPr>
            <a:spLocks noGrp="1"/>
          </p:cNvSpPr>
          <p:nvPr>
            <p:ph type="dt" sz="half" idx="10"/>
          </p:nvPr>
        </p:nvSpPr>
        <p:spPr/>
        <p:txBody>
          <a:bodyPr/>
          <a:lstStyle/>
          <a:p>
            <a:fld id="{4AAC1C9A-2846-4DBE-A6B0-0EABC0010ECE}" type="datetime1">
              <a:rPr lang="en-US" smtClean="0"/>
              <a:t>10/16/2023</a:t>
            </a:fld>
            <a:endParaRPr lang="en-US"/>
          </a:p>
        </p:txBody>
      </p:sp>
      <p:sp>
        <p:nvSpPr>
          <p:cNvPr id="8" name="Footer Placeholder 7">
            <a:extLst>
              <a:ext uri="{FF2B5EF4-FFF2-40B4-BE49-F238E27FC236}">
                <a16:creationId xmlns:a16="http://schemas.microsoft.com/office/drawing/2014/main" id="{C456E0F3-D554-2B96-C0C8-24C7AEDD2A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CFF117-1BDD-2ADA-B3F8-254FD6970233}"/>
              </a:ext>
            </a:extLst>
          </p:cNvPr>
          <p:cNvSpPr>
            <a:spLocks noGrp="1"/>
          </p:cNvSpPr>
          <p:nvPr>
            <p:ph type="sldNum" sz="quarter" idx="12"/>
          </p:nvPr>
        </p:nvSpPr>
        <p:spPr/>
        <p:txBody>
          <a:bodyPr/>
          <a:lstStyle/>
          <a:p>
            <a:fld id="{A22CFD90-8382-4D10-B68D-C829360E47AA}" type="slidenum">
              <a:rPr lang="en-US" smtClean="0"/>
              <a:t>‹#›</a:t>
            </a:fld>
            <a:endParaRPr lang="en-US"/>
          </a:p>
        </p:txBody>
      </p:sp>
    </p:spTree>
    <p:extLst>
      <p:ext uri="{BB962C8B-B14F-4D97-AF65-F5344CB8AC3E}">
        <p14:creationId xmlns:p14="http://schemas.microsoft.com/office/powerpoint/2010/main" val="37904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79343-1DBB-6B94-CE8C-195A66BB3B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095689-0D36-D023-5477-D3BE99E2BB2D}"/>
              </a:ext>
            </a:extLst>
          </p:cNvPr>
          <p:cNvSpPr>
            <a:spLocks noGrp="1"/>
          </p:cNvSpPr>
          <p:nvPr>
            <p:ph type="dt" sz="half" idx="10"/>
          </p:nvPr>
        </p:nvSpPr>
        <p:spPr/>
        <p:txBody>
          <a:bodyPr/>
          <a:lstStyle/>
          <a:p>
            <a:fld id="{02314B4A-DE25-4B55-8E36-02E6BF0A541D}" type="datetime1">
              <a:rPr lang="en-US" smtClean="0"/>
              <a:t>10/16/2023</a:t>
            </a:fld>
            <a:endParaRPr lang="en-US"/>
          </a:p>
        </p:txBody>
      </p:sp>
      <p:sp>
        <p:nvSpPr>
          <p:cNvPr id="4" name="Footer Placeholder 3">
            <a:extLst>
              <a:ext uri="{FF2B5EF4-FFF2-40B4-BE49-F238E27FC236}">
                <a16:creationId xmlns:a16="http://schemas.microsoft.com/office/drawing/2014/main" id="{8661FDF2-303A-4866-4B73-0456ECBE9D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5BEF2B-8CA6-7480-FE57-985DD4058699}"/>
              </a:ext>
            </a:extLst>
          </p:cNvPr>
          <p:cNvSpPr>
            <a:spLocks noGrp="1"/>
          </p:cNvSpPr>
          <p:nvPr>
            <p:ph type="sldNum" sz="quarter" idx="12"/>
          </p:nvPr>
        </p:nvSpPr>
        <p:spPr/>
        <p:txBody>
          <a:bodyPr/>
          <a:lstStyle/>
          <a:p>
            <a:fld id="{A22CFD90-8382-4D10-B68D-C829360E47AA}" type="slidenum">
              <a:rPr lang="en-US" smtClean="0"/>
              <a:t>‹#›</a:t>
            </a:fld>
            <a:endParaRPr lang="en-US"/>
          </a:p>
        </p:txBody>
      </p:sp>
    </p:spTree>
    <p:extLst>
      <p:ext uri="{BB962C8B-B14F-4D97-AF65-F5344CB8AC3E}">
        <p14:creationId xmlns:p14="http://schemas.microsoft.com/office/powerpoint/2010/main" val="397912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EEA74A-E910-8C1A-8D03-81C5AE9B5C04}"/>
              </a:ext>
            </a:extLst>
          </p:cNvPr>
          <p:cNvSpPr>
            <a:spLocks noGrp="1"/>
          </p:cNvSpPr>
          <p:nvPr>
            <p:ph type="dt" sz="half" idx="10"/>
          </p:nvPr>
        </p:nvSpPr>
        <p:spPr/>
        <p:txBody>
          <a:bodyPr/>
          <a:lstStyle/>
          <a:p>
            <a:fld id="{ABFD175C-6BC5-4077-B6DE-3B3E00B14A54}" type="datetime1">
              <a:rPr lang="en-US" smtClean="0"/>
              <a:t>10/16/2023</a:t>
            </a:fld>
            <a:endParaRPr lang="en-US"/>
          </a:p>
        </p:txBody>
      </p:sp>
      <p:sp>
        <p:nvSpPr>
          <p:cNvPr id="3" name="Footer Placeholder 2">
            <a:extLst>
              <a:ext uri="{FF2B5EF4-FFF2-40B4-BE49-F238E27FC236}">
                <a16:creationId xmlns:a16="http://schemas.microsoft.com/office/drawing/2014/main" id="{533A2F66-76EC-72B4-4868-99CB08D984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53D90A-2BF4-4A6B-5A86-9508DB27A68E}"/>
              </a:ext>
            </a:extLst>
          </p:cNvPr>
          <p:cNvSpPr>
            <a:spLocks noGrp="1"/>
          </p:cNvSpPr>
          <p:nvPr>
            <p:ph type="sldNum" sz="quarter" idx="12"/>
          </p:nvPr>
        </p:nvSpPr>
        <p:spPr/>
        <p:txBody>
          <a:bodyPr/>
          <a:lstStyle/>
          <a:p>
            <a:fld id="{A22CFD90-8382-4D10-B68D-C829360E47AA}" type="slidenum">
              <a:rPr lang="en-US" smtClean="0"/>
              <a:t>‹#›</a:t>
            </a:fld>
            <a:endParaRPr lang="en-US"/>
          </a:p>
        </p:txBody>
      </p:sp>
    </p:spTree>
    <p:extLst>
      <p:ext uri="{BB962C8B-B14F-4D97-AF65-F5344CB8AC3E}">
        <p14:creationId xmlns:p14="http://schemas.microsoft.com/office/powerpoint/2010/main" val="343216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95FF-46F3-5999-6DEE-014249779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5261BB-57AB-A894-AE8B-800F2A18C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ABB8DA-91A2-9AF6-05F4-C8B732D8A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482D3B-634E-A1AB-60CC-FA06C3F48DA4}"/>
              </a:ext>
            </a:extLst>
          </p:cNvPr>
          <p:cNvSpPr>
            <a:spLocks noGrp="1"/>
          </p:cNvSpPr>
          <p:nvPr>
            <p:ph type="dt" sz="half" idx="10"/>
          </p:nvPr>
        </p:nvSpPr>
        <p:spPr/>
        <p:txBody>
          <a:bodyPr/>
          <a:lstStyle/>
          <a:p>
            <a:fld id="{CF99ACCD-D616-40BC-8AB4-C4A19A50D42D}" type="datetime1">
              <a:rPr lang="en-US" smtClean="0"/>
              <a:t>10/16/2023</a:t>
            </a:fld>
            <a:endParaRPr lang="en-US"/>
          </a:p>
        </p:txBody>
      </p:sp>
      <p:sp>
        <p:nvSpPr>
          <p:cNvPr id="6" name="Footer Placeholder 5">
            <a:extLst>
              <a:ext uri="{FF2B5EF4-FFF2-40B4-BE49-F238E27FC236}">
                <a16:creationId xmlns:a16="http://schemas.microsoft.com/office/drawing/2014/main" id="{1C0390DF-6E6B-7784-227D-783C268639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1A905B-8CA4-1719-B17E-EC05AA7D93EC}"/>
              </a:ext>
            </a:extLst>
          </p:cNvPr>
          <p:cNvSpPr>
            <a:spLocks noGrp="1"/>
          </p:cNvSpPr>
          <p:nvPr>
            <p:ph type="sldNum" sz="quarter" idx="12"/>
          </p:nvPr>
        </p:nvSpPr>
        <p:spPr/>
        <p:txBody>
          <a:bodyPr/>
          <a:lstStyle/>
          <a:p>
            <a:fld id="{A22CFD90-8382-4D10-B68D-C829360E47AA}" type="slidenum">
              <a:rPr lang="en-US" smtClean="0"/>
              <a:t>‹#›</a:t>
            </a:fld>
            <a:endParaRPr lang="en-US"/>
          </a:p>
        </p:txBody>
      </p:sp>
    </p:spTree>
    <p:extLst>
      <p:ext uri="{BB962C8B-B14F-4D97-AF65-F5344CB8AC3E}">
        <p14:creationId xmlns:p14="http://schemas.microsoft.com/office/powerpoint/2010/main" val="137569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703E-7A7B-F37E-B88B-AFA85F6D82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D56352-C05F-CE5C-B685-77606EBA05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C347A0-16C5-73D4-944B-339A3AC0F4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92C08D-B5EE-332F-C2EC-46A06B18C464}"/>
              </a:ext>
            </a:extLst>
          </p:cNvPr>
          <p:cNvSpPr>
            <a:spLocks noGrp="1"/>
          </p:cNvSpPr>
          <p:nvPr>
            <p:ph type="dt" sz="half" idx="10"/>
          </p:nvPr>
        </p:nvSpPr>
        <p:spPr/>
        <p:txBody>
          <a:bodyPr/>
          <a:lstStyle/>
          <a:p>
            <a:fld id="{29AFC4AB-11B0-451C-8F77-71A2F822F14B}" type="datetime1">
              <a:rPr lang="en-US" smtClean="0"/>
              <a:t>10/16/2023</a:t>
            </a:fld>
            <a:endParaRPr lang="en-US"/>
          </a:p>
        </p:txBody>
      </p:sp>
      <p:sp>
        <p:nvSpPr>
          <p:cNvPr id="6" name="Footer Placeholder 5">
            <a:extLst>
              <a:ext uri="{FF2B5EF4-FFF2-40B4-BE49-F238E27FC236}">
                <a16:creationId xmlns:a16="http://schemas.microsoft.com/office/drawing/2014/main" id="{F730BE91-9EF1-C0E1-6AC4-AD7A801D9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5F11B-0FAE-94AE-C6B1-F4EC8B39E92E}"/>
              </a:ext>
            </a:extLst>
          </p:cNvPr>
          <p:cNvSpPr>
            <a:spLocks noGrp="1"/>
          </p:cNvSpPr>
          <p:nvPr>
            <p:ph type="sldNum" sz="quarter" idx="12"/>
          </p:nvPr>
        </p:nvSpPr>
        <p:spPr/>
        <p:txBody>
          <a:bodyPr/>
          <a:lstStyle/>
          <a:p>
            <a:fld id="{A22CFD90-8382-4D10-B68D-C829360E47AA}" type="slidenum">
              <a:rPr lang="en-US" smtClean="0"/>
              <a:t>‹#›</a:t>
            </a:fld>
            <a:endParaRPr lang="en-US"/>
          </a:p>
        </p:txBody>
      </p:sp>
    </p:spTree>
    <p:extLst>
      <p:ext uri="{BB962C8B-B14F-4D97-AF65-F5344CB8AC3E}">
        <p14:creationId xmlns:p14="http://schemas.microsoft.com/office/powerpoint/2010/main" val="60501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F76219-1EF8-3114-FCFB-CB917F0CD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6BCBC5-01BF-5EA8-DAC7-F22AF6F7E1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F6055-5923-ABC6-83DD-02F808219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61A0B-61CF-40F7-BBB5-9C853A48C473}" type="datetime1">
              <a:rPr lang="en-US" smtClean="0"/>
              <a:t>10/16/2023</a:t>
            </a:fld>
            <a:endParaRPr lang="en-US"/>
          </a:p>
        </p:txBody>
      </p:sp>
      <p:sp>
        <p:nvSpPr>
          <p:cNvPr id="5" name="Footer Placeholder 4">
            <a:extLst>
              <a:ext uri="{FF2B5EF4-FFF2-40B4-BE49-F238E27FC236}">
                <a16:creationId xmlns:a16="http://schemas.microsoft.com/office/drawing/2014/main" id="{915451F0-B2C6-22B3-7CB5-B806BB9803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658E96-7B24-82DF-7862-C5F8EF0985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CFD90-8382-4D10-B68D-C829360E47AA}" type="slidenum">
              <a:rPr lang="en-US" smtClean="0"/>
              <a:t>‹#›</a:t>
            </a:fld>
            <a:endParaRPr lang="en-US"/>
          </a:p>
        </p:txBody>
      </p:sp>
    </p:spTree>
    <p:extLst>
      <p:ext uri="{BB962C8B-B14F-4D97-AF65-F5344CB8AC3E}">
        <p14:creationId xmlns:p14="http://schemas.microsoft.com/office/powerpoint/2010/main" val="1216132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C5511-32F7-E9AF-5272-44CEC4DD5C65}"/>
              </a:ext>
            </a:extLst>
          </p:cNvPr>
          <p:cNvSpPr>
            <a:spLocks noGrp="1"/>
          </p:cNvSpPr>
          <p:nvPr>
            <p:ph type="ctrTitle"/>
          </p:nvPr>
        </p:nvSpPr>
        <p:spPr>
          <a:xfrm>
            <a:off x="1284791" y="207968"/>
            <a:ext cx="9699584" cy="2387600"/>
          </a:xfrm>
        </p:spPr>
        <p:txBody>
          <a:bodyPr>
            <a:noAutofit/>
          </a:bodyPr>
          <a:lstStyle/>
          <a:p>
            <a:r>
              <a:rPr lang="en-US" sz="4000" dirty="0"/>
              <a:t>Machine Learning with Spatial Interpolation Techniques for Constructing 2D Ozone Concentrations in Southern California during the COVID-19 Shutdown</a:t>
            </a:r>
          </a:p>
        </p:txBody>
      </p:sp>
      <p:sp>
        <p:nvSpPr>
          <p:cNvPr id="3" name="Subtitle 2">
            <a:extLst>
              <a:ext uri="{FF2B5EF4-FFF2-40B4-BE49-F238E27FC236}">
                <a16:creationId xmlns:a16="http://schemas.microsoft.com/office/drawing/2014/main" id="{5DD47ED1-08D8-79C4-F2E1-292301F380DF}"/>
              </a:ext>
            </a:extLst>
          </p:cNvPr>
          <p:cNvSpPr>
            <a:spLocks noGrp="1"/>
          </p:cNvSpPr>
          <p:nvPr>
            <p:ph type="subTitle" idx="1"/>
          </p:nvPr>
        </p:nvSpPr>
        <p:spPr>
          <a:xfrm>
            <a:off x="1523999" y="2816810"/>
            <a:ext cx="9144000" cy="1200329"/>
          </a:xfrm>
        </p:spPr>
        <p:txBody>
          <a:bodyPr>
            <a:normAutofit/>
          </a:bodyPr>
          <a:lstStyle/>
          <a:p>
            <a:r>
              <a:rPr lang="en-US" sz="3200" b="0" i="0" dirty="0">
                <a:solidFill>
                  <a:srgbClr val="000000"/>
                </a:solidFill>
                <a:effectLst/>
                <a:latin typeface="Calibri" panose="020F0502020204030204" pitchFamily="34" charset="0"/>
              </a:rPr>
              <a:t>Khanh Do</a:t>
            </a:r>
            <a:r>
              <a:rPr lang="en-US" sz="3200" baseline="30000" dirty="0">
                <a:solidFill>
                  <a:srgbClr val="000000"/>
                </a:solidFill>
                <a:latin typeface="Calibri" panose="020F0502020204030204" pitchFamily="34" charset="0"/>
              </a:rPr>
              <a:t>1,3</a:t>
            </a:r>
            <a:r>
              <a:rPr lang="en-US" sz="3200" b="0" i="0" dirty="0">
                <a:solidFill>
                  <a:srgbClr val="000000"/>
                </a:solidFill>
                <a:effectLst/>
                <a:latin typeface="Calibri" panose="020F0502020204030204" pitchFamily="34" charset="0"/>
              </a:rPr>
              <a:t>, Arash </a:t>
            </a:r>
            <a:r>
              <a:rPr lang="en-US" sz="3200" b="0" i="0" dirty="0" err="1">
                <a:solidFill>
                  <a:srgbClr val="000000"/>
                </a:solidFill>
                <a:effectLst/>
                <a:latin typeface="Calibri" panose="020F0502020204030204" pitchFamily="34" charset="0"/>
              </a:rPr>
              <a:t>Kashfi</a:t>
            </a:r>
            <a:r>
              <a:rPr lang="en-US" sz="3200" b="0" i="0" dirty="0">
                <a:solidFill>
                  <a:srgbClr val="000000"/>
                </a:solidFill>
                <a:effectLst/>
                <a:latin typeface="Calibri" panose="020F0502020204030204" pitchFamily="34" charset="0"/>
              </a:rPr>
              <a:t> Yeganeh</a:t>
            </a:r>
            <a:r>
              <a:rPr lang="en-US" sz="3200" baseline="30000" dirty="0">
                <a:solidFill>
                  <a:srgbClr val="000000"/>
                </a:solidFill>
                <a:latin typeface="Calibri" panose="020F0502020204030204" pitchFamily="34" charset="0"/>
              </a:rPr>
              <a:t>1</a:t>
            </a:r>
            <a:r>
              <a:rPr lang="en-US" sz="3200" b="0" i="0" dirty="0">
                <a:solidFill>
                  <a:srgbClr val="000000"/>
                </a:solidFill>
                <a:effectLst/>
                <a:latin typeface="Calibri" panose="020F0502020204030204" pitchFamily="34" charset="0"/>
              </a:rPr>
              <a:t>, </a:t>
            </a:r>
            <a:r>
              <a:rPr lang="en-US" sz="3200" b="0" i="0" dirty="0" err="1">
                <a:solidFill>
                  <a:srgbClr val="000000"/>
                </a:solidFill>
                <a:effectLst/>
                <a:latin typeface="Calibri" panose="020F0502020204030204" pitchFamily="34" charset="0"/>
              </a:rPr>
              <a:t>Ziqi</a:t>
            </a:r>
            <a:r>
              <a:rPr lang="en-US" sz="3200" b="0" i="0" dirty="0">
                <a:solidFill>
                  <a:srgbClr val="000000"/>
                </a:solidFill>
                <a:effectLst/>
                <a:latin typeface="Calibri" panose="020F0502020204030204" pitchFamily="34" charset="0"/>
              </a:rPr>
              <a:t> Gao</a:t>
            </a:r>
            <a:r>
              <a:rPr lang="en-US" sz="3200" baseline="30000" dirty="0">
                <a:solidFill>
                  <a:srgbClr val="000000"/>
                </a:solidFill>
                <a:latin typeface="Calibri" panose="020F0502020204030204" pitchFamily="34" charset="0"/>
              </a:rPr>
              <a:t>2</a:t>
            </a:r>
            <a:r>
              <a:rPr lang="en-US" sz="3200" b="0" i="0" dirty="0">
                <a:solidFill>
                  <a:srgbClr val="000000"/>
                </a:solidFill>
                <a:effectLst/>
                <a:latin typeface="Calibri" panose="020F0502020204030204" pitchFamily="34" charset="0"/>
              </a:rPr>
              <a:t>, </a:t>
            </a:r>
          </a:p>
          <a:p>
            <a:r>
              <a:rPr lang="en-US" sz="3200" b="0" i="0" dirty="0">
                <a:solidFill>
                  <a:srgbClr val="000000"/>
                </a:solidFill>
                <a:effectLst/>
                <a:latin typeface="Calibri" panose="020F0502020204030204" pitchFamily="34" charset="0"/>
              </a:rPr>
              <a:t>Yang Zhang</a:t>
            </a:r>
            <a:r>
              <a:rPr lang="en-US" sz="3200" b="0" i="0" baseline="30000" dirty="0">
                <a:solidFill>
                  <a:srgbClr val="000000"/>
                </a:solidFill>
                <a:effectLst/>
                <a:latin typeface="Calibri" panose="020F0502020204030204" pitchFamily="34" charset="0"/>
              </a:rPr>
              <a:t>3</a:t>
            </a:r>
            <a:r>
              <a:rPr lang="en-US" sz="3200" b="0" i="0" dirty="0">
                <a:solidFill>
                  <a:srgbClr val="000000"/>
                </a:solidFill>
                <a:effectLst/>
                <a:latin typeface="Calibri" panose="020F0502020204030204" pitchFamily="34" charset="0"/>
              </a:rPr>
              <a:t>, and Cesunica E. Ivey</a:t>
            </a:r>
            <a:r>
              <a:rPr lang="en-US" sz="3200" baseline="30000" dirty="0">
                <a:solidFill>
                  <a:srgbClr val="000000"/>
                </a:solidFill>
                <a:latin typeface="Calibri" panose="020F0502020204030204" pitchFamily="34" charset="0"/>
              </a:rPr>
              <a:t>1,4</a:t>
            </a:r>
            <a:r>
              <a:rPr lang="en-US" sz="3200" b="0" i="0" dirty="0">
                <a:solidFill>
                  <a:srgbClr val="000000"/>
                </a:solidFill>
                <a:effectLst/>
                <a:latin typeface="Calibri" panose="020F0502020204030204" pitchFamily="34" charset="0"/>
              </a:rPr>
              <a:t> </a:t>
            </a:r>
          </a:p>
        </p:txBody>
      </p:sp>
      <p:sp>
        <p:nvSpPr>
          <p:cNvPr id="5" name="Slide Number Placeholder 4">
            <a:extLst>
              <a:ext uri="{FF2B5EF4-FFF2-40B4-BE49-F238E27FC236}">
                <a16:creationId xmlns:a16="http://schemas.microsoft.com/office/drawing/2014/main" id="{835BBBDD-910A-5DAD-7574-67441BA843EE}"/>
              </a:ext>
            </a:extLst>
          </p:cNvPr>
          <p:cNvSpPr>
            <a:spLocks noGrp="1"/>
          </p:cNvSpPr>
          <p:nvPr>
            <p:ph type="sldNum" sz="quarter" idx="12"/>
          </p:nvPr>
        </p:nvSpPr>
        <p:spPr/>
        <p:txBody>
          <a:bodyPr/>
          <a:lstStyle/>
          <a:p>
            <a:fld id="{A22CFD90-8382-4D10-B68D-C829360E47AA}" type="slidenum">
              <a:rPr lang="en-US" smtClean="0"/>
              <a:t>1</a:t>
            </a:fld>
            <a:endParaRPr lang="en-US"/>
          </a:p>
        </p:txBody>
      </p:sp>
      <p:sp>
        <p:nvSpPr>
          <p:cNvPr id="7" name="TextBox 6">
            <a:extLst>
              <a:ext uri="{FF2B5EF4-FFF2-40B4-BE49-F238E27FC236}">
                <a16:creationId xmlns:a16="http://schemas.microsoft.com/office/drawing/2014/main" id="{B5BFCFBF-2B1A-51A5-28A0-82E9F85D969C}"/>
              </a:ext>
            </a:extLst>
          </p:cNvPr>
          <p:cNvSpPr txBox="1"/>
          <p:nvPr/>
        </p:nvSpPr>
        <p:spPr>
          <a:xfrm>
            <a:off x="1849778" y="4262433"/>
            <a:ext cx="8492442" cy="523220"/>
          </a:xfrm>
          <a:prstGeom prst="rect">
            <a:avLst/>
          </a:prstGeom>
          <a:noFill/>
        </p:spPr>
        <p:txBody>
          <a:bodyPr wrap="square">
            <a:spAutoFit/>
          </a:bodyPr>
          <a:lstStyle/>
          <a:p>
            <a:r>
              <a:rPr lang="en-US" sz="2800" dirty="0"/>
              <a:t>22</a:t>
            </a:r>
            <a:r>
              <a:rPr lang="en-US" sz="2800" baseline="30000" dirty="0"/>
              <a:t>nd</a:t>
            </a:r>
            <a:r>
              <a:rPr lang="en-US" sz="2800" dirty="0"/>
              <a:t> CMAS Conference, Chapel Hill, NC, October 17, 2023</a:t>
            </a:r>
          </a:p>
        </p:txBody>
      </p:sp>
      <p:sp>
        <p:nvSpPr>
          <p:cNvPr id="6" name="TextBox 5">
            <a:extLst>
              <a:ext uri="{FF2B5EF4-FFF2-40B4-BE49-F238E27FC236}">
                <a16:creationId xmlns:a16="http://schemas.microsoft.com/office/drawing/2014/main" id="{B57381B3-06D1-F8E1-7681-5F93A7401AB6}"/>
              </a:ext>
            </a:extLst>
          </p:cNvPr>
          <p:cNvSpPr txBox="1"/>
          <p:nvPr/>
        </p:nvSpPr>
        <p:spPr>
          <a:xfrm>
            <a:off x="838200" y="5338583"/>
            <a:ext cx="10071422" cy="1200329"/>
          </a:xfrm>
          <a:prstGeom prst="rect">
            <a:avLst/>
          </a:prstGeom>
          <a:noFill/>
        </p:spPr>
        <p:txBody>
          <a:bodyPr wrap="square">
            <a:spAutoFit/>
          </a:bodyPr>
          <a:lstStyle/>
          <a:p>
            <a:pPr algn="l" rtl="0" fontAlgn="base"/>
            <a:r>
              <a:rPr lang="en-US" b="0" i="0" baseline="30000" dirty="0">
                <a:solidFill>
                  <a:srgbClr val="000000"/>
                </a:solidFill>
                <a:effectLst/>
                <a:latin typeface="+mj-lt"/>
              </a:rPr>
              <a:t>1</a:t>
            </a:r>
            <a:r>
              <a:rPr lang="en-US" b="0" i="0" dirty="0">
                <a:solidFill>
                  <a:srgbClr val="000000"/>
                </a:solidFill>
                <a:effectLst/>
                <a:latin typeface="+mj-lt"/>
              </a:rPr>
              <a:t>Department of Chemical and Environmental Engineering, University of California, Riverside, CA</a:t>
            </a:r>
          </a:p>
          <a:p>
            <a:pPr algn="l" rtl="0" fontAlgn="base"/>
            <a:r>
              <a:rPr lang="en-US" b="0" i="0" baseline="30000" dirty="0">
                <a:solidFill>
                  <a:srgbClr val="000000"/>
                </a:solidFill>
                <a:effectLst/>
                <a:latin typeface="+mj-lt"/>
              </a:rPr>
              <a:t>2</a:t>
            </a:r>
            <a:r>
              <a:rPr lang="en-US" b="0" i="0" dirty="0">
                <a:solidFill>
                  <a:srgbClr val="000000"/>
                </a:solidFill>
                <a:effectLst/>
                <a:latin typeface="+mj-lt"/>
              </a:rPr>
              <a:t>Department of Civil and Environmental Engineering</a:t>
            </a:r>
            <a:r>
              <a:rPr lang="en-US" dirty="0">
                <a:solidFill>
                  <a:srgbClr val="000000"/>
                </a:solidFill>
                <a:latin typeface="+mj-lt"/>
              </a:rPr>
              <a:t>, Georgia Institute of Technology, Atlanta, GA, USA</a:t>
            </a:r>
            <a:endParaRPr lang="en-US" b="0" i="0" dirty="0">
              <a:solidFill>
                <a:srgbClr val="000000"/>
              </a:solidFill>
              <a:effectLst/>
              <a:latin typeface="+mj-lt"/>
            </a:endParaRPr>
          </a:p>
          <a:p>
            <a:pPr algn="l" rtl="0" fontAlgn="base"/>
            <a:r>
              <a:rPr lang="en-US" b="0" i="0" baseline="30000" dirty="0">
                <a:solidFill>
                  <a:srgbClr val="000000"/>
                </a:solidFill>
                <a:effectLst/>
                <a:latin typeface="+mj-lt"/>
              </a:rPr>
              <a:t>3</a:t>
            </a:r>
            <a:r>
              <a:rPr lang="en-US" b="0" i="0" dirty="0">
                <a:solidFill>
                  <a:srgbClr val="000000"/>
                </a:solidFill>
                <a:effectLst/>
                <a:latin typeface="+mj-lt"/>
              </a:rPr>
              <a:t>Department of Civil and Environmental Engineering, Northeastern University, Boston, MA</a:t>
            </a:r>
          </a:p>
          <a:p>
            <a:pPr algn="l" rtl="0" fontAlgn="base"/>
            <a:r>
              <a:rPr lang="en-US" b="0" i="0" baseline="30000" dirty="0">
                <a:solidFill>
                  <a:srgbClr val="000000"/>
                </a:solidFill>
                <a:effectLst/>
                <a:latin typeface="+mj-lt"/>
              </a:rPr>
              <a:t>4</a:t>
            </a:r>
            <a:r>
              <a:rPr lang="en-US" b="0" i="0" dirty="0">
                <a:solidFill>
                  <a:srgbClr val="000000"/>
                </a:solidFill>
                <a:effectLst/>
                <a:latin typeface="+mj-lt"/>
              </a:rPr>
              <a:t>Department of Civil and Environmental Engineering, University of California, Berkeley, CA </a:t>
            </a:r>
          </a:p>
        </p:txBody>
      </p:sp>
    </p:spTree>
    <p:extLst>
      <p:ext uri="{BB962C8B-B14F-4D97-AF65-F5344CB8AC3E}">
        <p14:creationId xmlns:p14="http://schemas.microsoft.com/office/powerpoint/2010/main" val="3220575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screenshot, diagram, plot&#10;&#10;Description automatically generated">
            <a:extLst>
              <a:ext uri="{FF2B5EF4-FFF2-40B4-BE49-F238E27FC236}">
                <a16:creationId xmlns:a16="http://schemas.microsoft.com/office/drawing/2014/main" id="{A8FED7BB-8C99-D573-3CB5-FDD44B55AB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28" t="6947" r="9436"/>
          <a:stretch/>
        </p:blipFill>
        <p:spPr bwMode="auto">
          <a:xfrm>
            <a:off x="5774117" y="3861708"/>
            <a:ext cx="3102294" cy="2468880"/>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88A05F0D-FB00-87C5-2A1E-4D111B4AE5DD}"/>
              </a:ext>
            </a:extLst>
          </p:cNvPr>
          <p:cNvPicPr>
            <a:picLocks noChangeAspect="1"/>
          </p:cNvPicPr>
          <p:nvPr/>
        </p:nvPicPr>
        <p:blipFill rotWithShape="1">
          <a:blip r:embed="rId4">
            <a:extLst>
              <a:ext uri="{28A0092B-C50C-407E-A947-70E740481C1C}">
                <a14:useLocalDpi xmlns:a14="http://schemas.microsoft.com/office/drawing/2010/main" val="0"/>
              </a:ext>
            </a:extLst>
          </a:blip>
          <a:srcRect l="2043" t="6802" r="9305" b="1972"/>
          <a:stretch/>
        </p:blipFill>
        <p:spPr bwMode="auto">
          <a:xfrm>
            <a:off x="8876411" y="1345747"/>
            <a:ext cx="3201203" cy="2468880"/>
          </a:xfrm>
          <a:prstGeom prst="rect">
            <a:avLst/>
          </a:prstGeom>
          <a:noFill/>
          <a:ln>
            <a:noFill/>
          </a:ln>
        </p:spPr>
      </p:pic>
      <p:pic>
        <p:nvPicPr>
          <p:cNvPr id="12" name="Picture 11">
            <a:extLst>
              <a:ext uri="{FF2B5EF4-FFF2-40B4-BE49-F238E27FC236}">
                <a16:creationId xmlns:a16="http://schemas.microsoft.com/office/drawing/2014/main" id="{77A0472E-039F-EB88-6DA1-F313644EE5D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66" t="7129" r="8980" b="2474"/>
          <a:stretch/>
        </p:blipFill>
        <p:spPr bwMode="auto">
          <a:xfrm>
            <a:off x="5859987" y="1333583"/>
            <a:ext cx="3021865" cy="2468880"/>
          </a:xfrm>
          <a:prstGeom prst="rect">
            <a:avLst/>
          </a:prstGeom>
          <a:noFill/>
          <a:ln>
            <a:noFill/>
          </a:ln>
        </p:spPr>
      </p:pic>
      <p:sp>
        <p:nvSpPr>
          <p:cNvPr id="17" name="TextBox 16">
            <a:extLst>
              <a:ext uri="{FF2B5EF4-FFF2-40B4-BE49-F238E27FC236}">
                <a16:creationId xmlns:a16="http://schemas.microsoft.com/office/drawing/2014/main" id="{33F88B9C-0172-1D43-1A53-0EEC0E965651}"/>
              </a:ext>
            </a:extLst>
          </p:cNvPr>
          <p:cNvSpPr txBox="1"/>
          <p:nvPr/>
        </p:nvSpPr>
        <p:spPr>
          <a:xfrm>
            <a:off x="8101430" y="3007178"/>
            <a:ext cx="264160" cy="369332"/>
          </a:xfrm>
          <a:prstGeom prst="rect">
            <a:avLst/>
          </a:prstGeom>
          <a:noFill/>
        </p:spPr>
        <p:txBody>
          <a:bodyPr wrap="square">
            <a:spAutoFit/>
          </a:bodyPr>
          <a:lstStyle/>
          <a:p>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dirty="0"/>
          </a:p>
        </p:txBody>
      </p:sp>
      <p:sp>
        <p:nvSpPr>
          <p:cNvPr id="18" name="TextBox 17">
            <a:extLst>
              <a:ext uri="{FF2B5EF4-FFF2-40B4-BE49-F238E27FC236}">
                <a16:creationId xmlns:a16="http://schemas.microsoft.com/office/drawing/2014/main" id="{6FF52D70-5554-24ED-2D4F-04C0574C90C8}"/>
              </a:ext>
            </a:extLst>
          </p:cNvPr>
          <p:cNvSpPr txBox="1"/>
          <p:nvPr/>
        </p:nvSpPr>
        <p:spPr>
          <a:xfrm>
            <a:off x="8101430" y="5485773"/>
            <a:ext cx="264160" cy="369332"/>
          </a:xfrm>
          <a:prstGeom prst="rect">
            <a:avLst/>
          </a:prstGeom>
          <a:noFill/>
        </p:spPr>
        <p:txBody>
          <a:bodyPr wrap="square">
            <a:spAutoFit/>
          </a:bodyPr>
          <a:lstStyle/>
          <a:p>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dirty="0"/>
          </a:p>
        </p:txBody>
      </p:sp>
      <p:sp>
        <p:nvSpPr>
          <p:cNvPr id="24" name="Title 1">
            <a:extLst>
              <a:ext uri="{FF2B5EF4-FFF2-40B4-BE49-F238E27FC236}">
                <a16:creationId xmlns:a16="http://schemas.microsoft.com/office/drawing/2014/main" id="{05959063-41E1-AA12-5161-21E875277055}"/>
              </a:ext>
            </a:extLst>
          </p:cNvPr>
          <p:cNvSpPr>
            <a:spLocks noGrp="1"/>
          </p:cNvSpPr>
          <p:nvPr>
            <p:ph type="title"/>
          </p:nvPr>
        </p:nvSpPr>
        <p:spPr>
          <a:xfrm>
            <a:off x="498825" y="248971"/>
            <a:ext cx="5170456" cy="1196031"/>
          </a:xfrm>
        </p:spPr>
        <p:txBody>
          <a:bodyPr>
            <a:noAutofit/>
          </a:bodyPr>
          <a:lstStyle/>
          <a:p>
            <a:r>
              <a:rPr lang="en-US" dirty="0"/>
              <a:t>ML Performance during the Lockdown</a:t>
            </a:r>
          </a:p>
        </p:txBody>
      </p:sp>
      <p:sp>
        <p:nvSpPr>
          <p:cNvPr id="2" name="Content Placeholder 2">
            <a:extLst>
              <a:ext uri="{FF2B5EF4-FFF2-40B4-BE49-F238E27FC236}">
                <a16:creationId xmlns:a16="http://schemas.microsoft.com/office/drawing/2014/main" id="{D3777E93-0EAB-BB16-CCD3-BB9A7548712D}"/>
              </a:ext>
            </a:extLst>
          </p:cNvPr>
          <p:cNvSpPr txBox="1">
            <a:spLocks/>
          </p:cNvSpPr>
          <p:nvPr/>
        </p:nvSpPr>
        <p:spPr>
          <a:xfrm>
            <a:off x="165975" y="1969701"/>
            <a:ext cx="5694012" cy="280999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Lake Elsinore</a:t>
            </a:r>
          </a:p>
          <a:p>
            <a:pPr lvl="1"/>
            <a:r>
              <a:rPr lang="en-US" sz="1800" dirty="0"/>
              <a:t>ML captures the O</a:t>
            </a:r>
            <a:r>
              <a:rPr lang="en-US" sz="1800" baseline="-25000" dirty="0"/>
              <a:t>3</a:t>
            </a:r>
            <a:r>
              <a:rPr lang="en-US" sz="1800" dirty="0"/>
              <a:t> trends throughout the periods</a:t>
            </a:r>
          </a:p>
          <a:p>
            <a:pPr lvl="1"/>
            <a:r>
              <a:rPr lang="en-US" sz="1800" dirty="0"/>
              <a:t>Lake Elsinore is in a remote area</a:t>
            </a:r>
          </a:p>
          <a:p>
            <a:pPr lvl="1"/>
            <a:r>
              <a:rPr lang="en-US" sz="1800" dirty="0"/>
              <a:t>The results indicate NO</a:t>
            </a:r>
            <a:r>
              <a:rPr lang="en-US" sz="1800" baseline="-25000" dirty="0"/>
              <a:t>x</a:t>
            </a:r>
            <a:r>
              <a:rPr lang="en-US" sz="1800" dirty="0"/>
              <a:t>-limited regime</a:t>
            </a:r>
          </a:p>
          <a:p>
            <a:r>
              <a:rPr lang="en-US" sz="2000" dirty="0"/>
              <a:t>Fontana</a:t>
            </a:r>
            <a:endParaRPr lang="en-US" sz="1800" dirty="0"/>
          </a:p>
          <a:p>
            <a:pPr lvl="1"/>
            <a:r>
              <a:rPr lang="en-US" sz="1800" dirty="0"/>
              <a:t>ML does not capture O</a:t>
            </a:r>
            <a:r>
              <a:rPr lang="en-US" sz="1800" baseline="-25000" dirty="0"/>
              <a:t>3</a:t>
            </a:r>
            <a:r>
              <a:rPr lang="en-US" sz="1800" dirty="0"/>
              <a:t> trends during the lockdown</a:t>
            </a:r>
          </a:p>
          <a:p>
            <a:pPr lvl="1"/>
            <a:r>
              <a:rPr lang="en-US" sz="1800" dirty="0"/>
              <a:t>Fontana is an urban site</a:t>
            </a:r>
          </a:p>
          <a:p>
            <a:pPr lvl="1"/>
            <a:r>
              <a:rPr lang="en-US" sz="1800" dirty="0"/>
              <a:t>The results indicate VOC-limited regime</a:t>
            </a:r>
          </a:p>
        </p:txBody>
      </p:sp>
      <p:sp>
        <p:nvSpPr>
          <p:cNvPr id="4" name="Slide Number Placeholder 3">
            <a:extLst>
              <a:ext uri="{FF2B5EF4-FFF2-40B4-BE49-F238E27FC236}">
                <a16:creationId xmlns:a16="http://schemas.microsoft.com/office/drawing/2014/main" id="{46C68D0B-D734-E2BC-1BA9-89CBB5687295}"/>
              </a:ext>
            </a:extLst>
          </p:cNvPr>
          <p:cNvSpPr>
            <a:spLocks noGrp="1"/>
          </p:cNvSpPr>
          <p:nvPr>
            <p:ph type="sldNum" sz="quarter" idx="12"/>
          </p:nvPr>
        </p:nvSpPr>
        <p:spPr/>
        <p:txBody>
          <a:bodyPr/>
          <a:lstStyle/>
          <a:p>
            <a:fld id="{A22CFD90-8382-4D10-B68D-C829360E47AA}" type="slidenum">
              <a:rPr lang="en-US" smtClean="0"/>
              <a:t>10</a:t>
            </a:fld>
            <a:endParaRPr lang="en-US" dirty="0"/>
          </a:p>
        </p:txBody>
      </p:sp>
      <p:pic>
        <p:nvPicPr>
          <p:cNvPr id="8" name="Picture 7">
            <a:extLst>
              <a:ext uri="{FF2B5EF4-FFF2-40B4-BE49-F238E27FC236}">
                <a16:creationId xmlns:a16="http://schemas.microsoft.com/office/drawing/2014/main" id="{C440114C-7575-89ED-3A30-09942B91BC56}"/>
              </a:ext>
            </a:extLst>
          </p:cNvPr>
          <p:cNvPicPr>
            <a:picLocks noChangeAspect="1"/>
          </p:cNvPicPr>
          <p:nvPr/>
        </p:nvPicPr>
        <p:blipFill rotWithShape="1">
          <a:blip r:embed="rId6">
            <a:extLst>
              <a:ext uri="{28A0092B-C50C-407E-A947-70E740481C1C}">
                <a14:useLocalDpi xmlns:a14="http://schemas.microsoft.com/office/drawing/2010/main" val="0"/>
              </a:ext>
            </a:extLst>
          </a:blip>
          <a:srcRect l="3094" t="6895" r="9187" b="1879"/>
          <a:stretch/>
        </p:blipFill>
        <p:spPr bwMode="auto">
          <a:xfrm>
            <a:off x="8975775" y="3875945"/>
            <a:ext cx="3050250" cy="2377440"/>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9506A866-5D08-B083-B6F4-D937F9767BF7}"/>
              </a:ext>
            </a:extLst>
          </p:cNvPr>
          <p:cNvSpPr txBox="1"/>
          <p:nvPr/>
        </p:nvSpPr>
        <p:spPr>
          <a:xfrm>
            <a:off x="11108790" y="3005368"/>
            <a:ext cx="264160" cy="369332"/>
          </a:xfrm>
          <a:prstGeom prst="rect">
            <a:avLst/>
          </a:prstGeom>
          <a:noFill/>
        </p:spPr>
        <p:txBody>
          <a:bodyPr wrap="square">
            <a:spAutoFit/>
          </a:bodyPr>
          <a:lstStyle/>
          <a:p>
            <a:r>
              <a:rPr lang="en-US"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c</a:t>
            </a:r>
            <a:endParaRPr lang="en-US" dirty="0"/>
          </a:p>
        </p:txBody>
      </p:sp>
      <p:sp>
        <p:nvSpPr>
          <p:cNvPr id="10" name="TextBox 9">
            <a:extLst>
              <a:ext uri="{FF2B5EF4-FFF2-40B4-BE49-F238E27FC236}">
                <a16:creationId xmlns:a16="http://schemas.microsoft.com/office/drawing/2014/main" id="{278698AF-3197-9B1F-9A25-94161E4021D2}"/>
              </a:ext>
            </a:extLst>
          </p:cNvPr>
          <p:cNvSpPr txBox="1"/>
          <p:nvPr/>
        </p:nvSpPr>
        <p:spPr>
          <a:xfrm>
            <a:off x="11108790" y="5485773"/>
            <a:ext cx="264160" cy="369332"/>
          </a:xfrm>
          <a:prstGeom prst="rect">
            <a:avLst/>
          </a:prstGeom>
          <a:noFill/>
        </p:spPr>
        <p:txBody>
          <a:bodyPr wrap="square">
            <a:spAutoFit/>
          </a:bodyPr>
          <a:lstStyle/>
          <a:p>
            <a:r>
              <a:rPr lang="en-US"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d</a:t>
            </a:r>
            <a:endParaRPr lang="en-US" dirty="0"/>
          </a:p>
        </p:txBody>
      </p:sp>
      <p:sp>
        <p:nvSpPr>
          <p:cNvPr id="6" name="TextBox 5">
            <a:extLst>
              <a:ext uri="{FF2B5EF4-FFF2-40B4-BE49-F238E27FC236}">
                <a16:creationId xmlns:a16="http://schemas.microsoft.com/office/drawing/2014/main" id="{D7FCF5AA-8A73-5C32-4017-EA3513DA47A4}"/>
              </a:ext>
            </a:extLst>
          </p:cNvPr>
          <p:cNvSpPr txBox="1"/>
          <p:nvPr/>
        </p:nvSpPr>
        <p:spPr>
          <a:xfrm>
            <a:off x="7982090" y="446876"/>
            <a:ext cx="2043237" cy="400110"/>
          </a:xfrm>
          <a:prstGeom prst="rect">
            <a:avLst/>
          </a:prstGeom>
          <a:noFill/>
        </p:spPr>
        <p:txBody>
          <a:bodyPr wrap="square">
            <a:spAutoFit/>
          </a:bodyPr>
          <a:lstStyle/>
          <a:p>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a:t>
            </a:r>
            <a:r>
              <a:rPr lang="en-US" sz="2000" baseline="-25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Diurnal Profile</a:t>
            </a:r>
            <a:endParaRPr lang="en-US" sz="2000" dirty="0"/>
          </a:p>
        </p:txBody>
      </p:sp>
      <p:sp>
        <p:nvSpPr>
          <p:cNvPr id="11" name="TextBox 10">
            <a:extLst>
              <a:ext uri="{FF2B5EF4-FFF2-40B4-BE49-F238E27FC236}">
                <a16:creationId xmlns:a16="http://schemas.microsoft.com/office/drawing/2014/main" id="{58E9521E-8F30-675D-32A5-64C2F2F24D39}"/>
              </a:ext>
            </a:extLst>
          </p:cNvPr>
          <p:cNvSpPr txBox="1"/>
          <p:nvPr/>
        </p:nvSpPr>
        <p:spPr>
          <a:xfrm>
            <a:off x="6846170" y="934371"/>
            <a:ext cx="1578709" cy="369332"/>
          </a:xfrm>
          <a:prstGeom prst="rect">
            <a:avLst/>
          </a:prstGeom>
          <a:noFill/>
        </p:spPr>
        <p:txBody>
          <a:bodyPr wrap="square">
            <a:spAutoFit/>
          </a:bodyPr>
          <a:lstStyle/>
          <a:p>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Pre-lockdown</a:t>
            </a:r>
            <a:endParaRPr lang="en-US" dirty="0"/>
          </a:p>
        </p:txBody>
      </p:sp>
      <p:sp>
        <p:nvSpPr>
          <p:cNvPr id="14" name="TextBox 13">
            <a:extLst>
              <a:ext uri="{FF2B5EF4-FFF2-40B4-BE49-F238E27FC236}">
                <a16:creationId xmlns:a16="http://schemas.microsoft.com/office/drawing/2014/main" id="{58AEA6FC-2B3F-070A-BF1A-697DFF9B1434}"/>
              </a:ext>
            </a:extLst>
          </p:cNvPr>
          <p:cNvSpPr txBox="1"/>
          <p:nvPr/>
        </p:nvSpPr>
        <p:spPr>
          <a:xfrm>
            <a:off x="9601768" y="934371"/>
            <a:ext cx="2158291" cy="369332"/>
          </a:xfrm>
          <a:prstGeom prst="rect">
            <a:avLst/>
          </a:prstGeom>
          <a:noFill/>
        </p:spPr>
        <p:txBody>
          <a:bodyPr wrap="square">
            <a:spAutoFit/>
          </a:bodyPr>
          <a:lstStyle/>
          <a:p>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During the Lockdown</a:t>
            </a:r>
            <a:endParaRPr lang="en-US" dirty="0"/>
          </a:p>
        </p:txBody>
      </p:sp>
    </p:spTree>
    <p:extLst>
      <p:ext uri="{BB962C8B-B14F-4D97-AF65-F5344CB8AC3E}">
        <p14:creationId xmlns:p14="http://schemas.microsoft.com/office/powerpoint/2010/main" val="1153244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72392-CAE0-5BC2-5518-960F164D6B01}"/>
              </a:ext>
            </a:extLst>
          </p:cNvPr>
          <p:cNvSpPr>
            <a:spLocks noGrp="1"/>
          </p:cNvSpPr>
          <p:nvPr>
            <p:ph idx="1"/>
          </p:nvPr>
        </p:nvSpPr>
        <p:spPr>
          <a:xfrm>
            <a:off x="838200" y="1110008"/>
            <a:ext cx="10515600" cy="4351338"/>
          </a:xfrm>
        </p:spPr>
        <p:txBody>
          <a:bodyPr>
            <a:normAutofit lnSpcReduction="10000"/>
          </a:bodyPr>
          <a:lstStyle/>
          <a:p>
            <a:r>
              <a:rPr lang="en-US" dirty="0"/>
              <a:t>AQMs and ML models serve different purposes</a:t>
            </a:r>
          </a:p>
          <a:p>
            <a:pPr marL="285750" indent="-285750">
              <a:buFont typeface="Arial" panose="020B0604020202020204" pitchFamily="34" charset="0"/>
              <a:buChar char="•"/>
            </a:pPr>
            <a:r>
              <a:rPr lang="en-US" dirty="0"/>
              <a:t>ML with spatial interpolation</a:t>
            </a:r>
          </a:p>
          <a:p>
            <a:pPr marL="742950" lvl="1" indent="-285750">
              <a:buFont typeface="Arial" panose="020B0604020202020204" pitchFamily="34" charset="0"/>
              <a:buChar char="•"/>
            </a:pPr>
            <a:r>
              <a:rPr lang="en-US" dirty="0"/>
              <a:t>Offer a fast and cost-effective approach for sensitivity tests</a:t>
            </a:r>
          </a:p>
          <a:p>
            <a:pPr marL="742950" lvl="1" indent="-285750">
              <a:buFont typeface="Arial" panose="020B0604020202020204" pitchFamily="34" charset="0"/>
              <a:buChar char="•"/>
            </a:pPr>
            <a:r>
              <a:rPr lang="en-US" dirty="0"/>
              <a:t>Focus only for one species</a:t>
            </a:r>
          </a:p>
          <a:p>
            <a:pPr marL="742950" lvl="1" indent="-285750">
              <a:buFont typeface="Arial" panose="020B0604020202020204" pitchFamily="34" charset="0"/>
              <a:buChar char="•"/>
            </a:pPr>
            <a:r>
              <a:rPr lang="en-US" dirty="0"/>
              <a:t>Require quality of data and relevant features</a:t>
            </a:r>
          </a:p>
          <a:p>
            <a:pPr marL="742950" lvl="1" indent="-285750"/>
            <a:r>
              <a:rPr lang="en-US" dirty="0"/>
              <a:t>Predict based on historical data</a:t>
            </a:r>
          </a:p>
          <a:p>
            <a:pPr marL="285750" indent="-285750">
              <a:buFont typeface="Arial" panose="020B0604020202020204" pitchFamily="34" charset="0"/>
              <a:buChar char="•"/>
            </a:pPr>
            <a:r>
              <a:rPr lang="en-US" dirty="0"/>
              <a:t>AQMs</a:t>
            </a:r>
          </a:p>
          <a:p>
            <a:pPr marL="742950" lvl="1" indent="-285750"/>
            <a:r>
              <a:rPr lang="en-US" dirty="0"/>
              <a:t>Project future O</a:t>
            </a:r>
            <a:r>
              <a:rPr lang="en-US" baseline="-25000" dirty="0"/>
              <a:t>3</a:t>
            </a:r>
            <a:r>
              <a:rPr lang="en-US" dirty="0"/>
              <a:t> predictions in response to emission controls</a:t>
            </a:r>
          </a:p>
          <a:p>
            <a:pPr marL="742950" lvl="1" indent="-285750">
              <a:buFont typeface="Arial" panose="020B0604020202020204" pitchFamily="34" charset="0"/>
              <a:buChar char="•"/>
            </a:pPr>
            <a:r>
              <a:rPr lang="en-US" dirty="0"/>
              <a:t>Enable greater spatial resolution</a:t>
            </a:r>
          </a:p>
          <a:p>
            <a:pPr marL="742950" lvl="1" indent="-285750">
              <a:buFont typeface="Arial" panose="020B0604020202020204" pitchFamily="34" charset="0"/>
              <a:buChar char="•"/>
            </a:pPr>
            <a:r>
              <a:rPr lang="en-US" dirty="0"/>
              <a:t>Provide simulation data over a large domain</a:t>
            </a:r>
          </a:p>
          <a:p>
            <a:pPr marL="742950" lvl="1" indent="-285750">
              <a:buFont typeface="Arial" panose="020B0604020202020204" pitchFamily="34" charset="0"/>
              <a:buChar char="•"/>
            </a:pPr>
            <a:r>
              <a:rPr lang="en-US" dirty="0"/>
              <a:t>Simulate multiple air pollutant species</a:t>
            </a:r>
          </a:p>
        </p:txBody>
      </p:sp>
      <p:sp>
        <p:nvSpPr>
          <p:cNvPr id="4" name="Slide Number Placeholder 3">
            <a:extLst>
              <a:ext uri="{FF2B5EF4-FFF2-40B4-BE49-F238E27FC236}">
                <a16:creationId xmlns:a16="http://schemas.microsoft.com/office/drawing/2014/main" id="{901382A5-B4FF-21C2-F0B1-8B9450DD1866}"/>
              </a:ext>
            </a:extLst>
          </p:cNvPr>
          <p:cNvSpPr>
            <a:spLocks noGrp="1"/>
          </p:cNvSpPr>
          <p:nvPr>
            <p:ph type="sldNum" sz="quarter" idx="12"/>
          </p:nvPr>
        </p:nvSpPr>
        <p:spPr/>
        <p:txBody>
          <a:bodyPr/>
          <a:lstStyle/>
          <a:p>
            <a:fld id="{A22CFD90-8382-4D10-B68D-C829360E47AA}" type="slidenum">
              <a:rPr lang="en-US" smtClean="0"/>
              <a:t>11</a:t>
            </a:fld>
            <a:endParaRPr lang="en-US" dirty="0"/>
          </a:p>
        </p:txBody>
      </p:sp>
      <p:sp>
        <p:nvSpPr>
          <p:cNvPr id="5" name="Title 1">
            <a:extLst>
              <a:ext uri="{FF2B5EF4-FFF2-40B4-BE49-F238E27FC236}">
                <a16:creationId xmlns:a16="http://schemas.microsoft.com/office/drawing/2014/main" id="{36E0A5A4-3264-C3A3-19E4-644EE7E7FF0D}"/>
              </a:ext>
            </a:extLst>
          </p:cNvPr>
          <p:cNvSpPr txBox="1">
            <a:spLocks/>
          </p:cNvSpPr>
          <p:nvPr/>
        </p:nvSpPr>
        <p:spPr>
          <a:xfrm>
            <a:off x="838200" y="167618"/>
            <a:ext cx="10515600" cy="79866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ML or Air Quality Models?</a:t>
            </a:r>
            <a:endParaRPr lang="en-US" sz="5200" dirty="0"/>
          </a:p>
        </p:txBody>
      </p:sp>
    </p:spTree>
    <p:extLst>
      <p:ext uri="{BB962C8B-B14F-4D97-AF65-F5344CB8AC3E}">
        <p14:creationId xmlns:p14="http://schemas.microsoft.com/office/powerpoint/2010/main" val="207436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4C32E2-C9FD-4CAC-583D-2142C9E1B6C6}"/>
              </a:ext>
            </a:extLst>
          </p:cNvPr>
          <p:cNvSpPr>
            <a:spLocks noGrp="1"/>
          </p:cNvSpPr>
          <p:nvPr>
            <p:ph idx="1"/>
          </p:nvPr>
        </p:nvSpPr>
        <p:spPr>
          <a:xfrm>
            <a:off x="565712" y="1613656"/>
            <a:ext cx="11060575" cy="3630687"/>
          </a:xfrm>
        </p:spPr>
        <p:txBody>
          <a:bodyPr>
            <a:normAutofit/>
          </a:bodyPr>
          <a:lstStyle/>
          <a:p>
            <a:r>
              <a:rPr lang="en-US" dirty="0"/>
              <a:t>The ML model performs well before and after the lockdown</a:t>
            </a:r>
          </a:p>
          <a:p>
            <a:r>
              <a:rPr lang="en-US" dirty="0"/>
              <a:t>The ML model struggles to predict O</a:t>
            </a:r>
            <a:r>
              <a:rPr lang="en-US" baseline="-25000" dirty="0"/>
              <a:t>3</a:t>
            </a:r>
            <a:r>
              <a:rPr lang="en-US" dirty="0"/>
              <a:t> concentrations during the lockdown</a:t>
            </a:r>
          </a:p>
          <a:p>
            <a:pPr lvl="1"/>
            <a:r>
              <a:rPr lang="en-US" dirty="0"/>
              <a:t>There is not a similar pattern in air quality during the lockdown</a:t>
            </a:r>
          </a:p>
          <a:p>
            <a:pPr lvl="1"/>
            <a:r>
              <a:rPr lang="en-US" dirty="0"/>
              <a:t>Train the model with VOC data will improve the results</a:t>
            </a:r>
          </a:p>
          <a:p>
            <a:r>
              <a:rPr lang="en-US" dirty="0"/>
              <a:t>Policy implications</a:t>
            </a:r>
          </a:p>
          <a:p>
            <a:pPr lvl="1"/>
            <a:r>
              <a:rPr lang="en-US" dirty="0"/>
              <a:t>Fast visualization about NO</a:t>
            </a:r>
            <a:r>
              <a:rPr lang="en-US" baseline="-25000" dirty="0"/>
              <a:t>x</a:t>
            </a:r>
            <a:r>
              <a:rPr lang="en-US" dirty="0"/>
              <a:t>- and VOC-limited regimes</a:t>
            </a:r>
          </a:p>
          <a:p>
            <a:pPr lvl="1"/>
            <a:r>
              <a:rPr lang="en-US" dirty="0"/>
              <a:t>Effective control strategies for emission reductions</a:t>
            </a:r>
          </a:p>
          <a:p>
            <a:pPr lvl="1"/>
            <a:r>
              <a:rPr lang="en-US" dirty="0"/>
              <a:t>Complement and support regulatory AQMs</a:t>
            </a:r>
          </a:p>
        </p:txBody>
      </p:sp>
      <p:sp>
        <p:nvSpPr>
          <p:cNvPr id="4" name="Title 1">
            <a:extLst>
              <a:ext uri="{FF2B5EF4-FFF2-40B4-BE49-F238E27FC236}">
                <a16:creationId xmlns:a16="http://schemas.microsoft.com/office/drawing/2014/main" id="{EE909B6F-88C3-DA5A-0C2B-C454C137E492}"/>
              </a:ext>
            </a:extLst>
          </p:cNvPr>
          <p:cNvSpPr txBox="1">
            <a:spLocks/>
          </p:cNvSpPr>
          <p:nvPr/>
        </p:nvSpPr>
        <p:spPr>
          <a:xfrm>
            <a:off x="838200" y="167618"/>
            <a:ext cx="10515600" cy="7986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200" dirty="0"/>
              <a:t>Conclusions</a:t>
            </a:r>
          </a:p>
        </p:txBody>
      </p:sp>
      <p:sp>
        <p:nvSpPr>
          <p:cNvPr id="2" name="Slide Number Placeholder 1">
            <a:extLst>
              <a:ext uri="{FF2B5EF4-FFF2-40B4-BE49-F238E27FC236}">
                <a16:creationId xmlns:a16="http://schemas.microsoft.com/office/drawing/2014/main" id="{C6BAC848-14BF-48D3-DCCC-D1802032ED57}"/>
              </a:ext>
            </a:extLst>
          </p:cNvPr>
          <p:cNvSpPr>
            <a:spLocks noGrp="1"/>
          </p:cNvSpPr>
          <p:nvPr>
            <p:ph type="sldNum" sz="quarter" idx="12"/>
          </p:nvPr>
        </p:nvSpPr>
        <p:spPr/>
        <p:txBody>
          <a:bodyPr/>
          <a:lstStyle/>
          <a:p>
            <a:fld id="{A22CFD90-8382-4D10-B68D-C829360E47AA}" type="slidenum">
              <a:rPr lang="en-US" smtClean="0"/>
              <a:t>12</a:t>
            </a:fld>
            <a:endParaRPr lang="en-US"/>
          </a:p>
        </p:txBody>
      </p:sp>
    </p:spTree>
    <p:extLst>
      <p:ext uri="{BB962C8B-B14F-4D97-AF65-F5344CB8AC3E}">
        <p14:creationId xmlns:p14="http://schemas.microsoft.com/office/powerpoint/2010/main" val="368739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7DD67349-1B5B-6284-23FD-6985D87A34E7}"/>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Content Placeholder 2">
            <a:extLst>
              <a:ext uri="{FF2B5EF4-FFF2-40B4-BE49-F238E27FC236}">
                <a16:creationId xmlns:a16="http://schemas.microsoft.com/office/drawing/2014/main" id="{3371C955-E31F-BF32-B1CE-80F19A9E69C5}"/>
              </a:ext>
            </a:extLst>
          </p:cNvPr>
          <p:cNvSpPr txBox="1">
            <a:spLocks/>
          </p:cNvSpPr>
          <p:nvPr/>
        </p:nvSpPr>
        <p:spPr>
          <a:xfrm>
            <a:off x="990600" y="1436871"/>
            <a:ext cx="10513017" cy="22526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South Coast Air Quality Management District (SCAQMD)</a:t>
            </a:r>
          </a:p>
          <a:p>
            <a:r>
              <a:rPr lang="en-US" dirty="0"/>
              <a:t>Dr. Armistead G. Russell for supporting the project</a:t>
            </a:r>
          </a:p>
          <a:p>
            <a:r>
              <a:rPr lang="en-US" dirty="0"/>
              <a:t>Dr. Sang-Mi Lee for supervising the project</a:t>
            </a:r>
          </a:p>
          <a:p>
            <a:r>
              <a:rPr lang="en-US" dirty="0"/>
              <a:t>Graduate Assistant in Areas of Need (GAANN)</a:t>
            </a:r>
          </a:p>
        </p:txBody>
      </p:sp>
      <p:pic>
        <p:nvPicPr>
          <p:cNvPr id="10" name="Picture 2" descr="No photo description available.">
            <a:extLst>
              <a:ext uri="{FF2B5EF4-FFF2-40B4-BE49-F238E27FC236}">
                <a16:creationId xmlns:a16="http://schemas.microsoft.com/office/drawing/2014/main" id="{F333D059-C13B-F3FD-ECCA-46B90D4190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8207" y="3913838"/>
            <a:ext cx="2035586" cy="203558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5EB5144C-C691-FDF5-C18B-7DC50E15DBFC}"/>
              </a:ext>
            </a:extLst>
          </p:cNvPr>
          <p:cNvSpPr txBox="1">
            <a:spLocks/>
          </p:cNvSpPr>
          <p:nvPr/>
        </p:nvSpPr>
        <p:spPr>
          <a:xfrm>
            <a:off x="838200" y="167618"/>
            <a:ext cx="10515600" cy="798664"/>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Acknowledgments</a:t>
            </a:r>
            <a:endParaRPr lang="en-US" sz="5200" dirty="0"/>
          </a:p>
        </p:txBody>
      </p:sp>
      <p:sp>
        <p:nvSpPr>
          <p:cNvPr id="2" name="Slide Number Placeholder 1">
            <a:extLst>
              <a:ext uri="{FF2B5EF4-FFF2-40B4-BE49-F238E27FC236}">
                <a16:creationId xmlns:a16="http://schemas.microsoft.com/office/drawing/2014/main" id="{DFC73C57-C6DD-57CB-1013-03AEC8EDD312}"/>
              </a:ext>
            </a:extLst>
          </p:cNvPr>
          <p:cNvSpPr>
            <a:spLocks noGrp="1"/>
          </p:cNvSpPr>
          <p:nvPr>
            <p:ph type="sldNum" sz="quarter" idx="12"/>
          </p:nvPr>
        </p:nvSpPr>
        <p:spPr/>
        <p:txBody>
          <a:bodyPr/>
          <a:lstStyle/>
          <a:p>
            <a:fld id="{A22CFD90-8382-4D10-B68D-C829360E47AA}" type="slidenum">
              <a:rPr lang="en-US" smtClean="0"/>
              <a:t>13</a:t>
            </a:fld>
            <a:endParaRPr lang="en-US"/>
          </a:p>
        </p:txBody>
      </p:sp>
    </p:spTree>
    <p:extLst>
      <p:ext uri="{BB962C8B-B14F-4D97-AF65-F5344CB8AC3E}">
        <p14:creationId xmlns:p14="http://schemas.microsoft.com/office/powerpoint/2010/main" val="2175350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55FEA-9767-B645-2A9C-870CD7DF4419}"/>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FD9457F1-2604-7CDB-7492-A4DB062CC77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0726A25-EC58-9674-751E-7F805CB49C2F}"/>
              </a:ext>
            </a:extLst>
          </p:cNvPr>
          <p:cNvSpPr>
            <a:spLocks noGrp="1"/>
          </p:cNvSpPr>
          <p:nvPr>
            <p:ph type="sldNum" sz="quarter" idx="12"/>
          </p:nvPr>
        </p:nvSpPr>
        <p:spPr/>
        <p:txBody>
          <a:bodyPr/>
          <a:lstStyle/>
          <a:p>
            <a:fld id="{A22CFD90-8382-4D10-B68D-C829360E47AA}" type="slidenum">
              <a:rPr lang="en-US" smtClean="0"/>
              <a:t>14</a:t>
            </a:fld>
            <a:endParaRPr lang="en-US"/>
          </a:p>
        </p:txBody>
      </p:sp>
    </p:spTree>
    <p:extLst>
      <p:ext uri="{BB962C8B-B14F-4D97-AF65-F5344CB8AC3E}">
        <p14:creationId xmlns:p14="http://schemas.microsoft.com/office/powerpoint/2010/main" val="2482060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CE4946-BABE-C607-F2E4-F8E82C4E6C89}"/>
              </a:ext>
            </a:extLst>
          </p:cNvPr>
          <p:cNvSpPr txBox="1">
            <a:spLocks/>
          </p:cNvSpPr>
          <p:nvPr/>
        </p:nvSpPr>
        <p:spPr>
          <a:xfrm>
            <a:off x="838200" y="325997"/>
            <a:ext cx="10515600" cy="56948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Methods</a:t>
            </a:r>
          </a:p>
        </p:txBody>
      </p:sp>
      <p:sp>
        <p:nvSpPr>
          <p:cNvPr id="5" name="Content Placeholder 2">
            <a:extLst>
              <a:ext uri="{FF2B5EF4-FFF2-40B4-BE49-F238E27FC236}">
                <a16:creationId xmlns:a16="http://schemas.microsoft.com/office/drawing/2014/main" id="{ECA88A68-1C84-CA5C-A842-D40F00D999D3}"/>
              </a:ext>
            </a:extLst>
          </p:cNvPr>
          <p:cNvSpPr txBox="1">
            <a:spLocks/>
          </p:cNvSpPr>
          <p:nvPr/>
        </p:nvSpPr>
        <p:spPr>
          <a:xfrm>
            <a:off x="838200" y="1059084"/>
            <a:ext cx="6444916" cy="230042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2-D ozone concentrations</a:t>
            </a:r>
          </a:p>
          <a:p>
            <a:pPr lvl="1"/>
            <a:r>
              <a:rPr lang="en-US" dirty="0"/>
              <a:t>Step 1: used Random Forest Regression (RFR) to predict ozone concentrations at each air monitoring location (15 sites)</a:t>
            </a:r>
          </a:p>
          <a:p>
            <a:pPr lvl="1"/>
            <a:r>
              <a:rPr lang="en-US" dirty="0"/>
              <a:t>Step 2: applied three different spatial interpolation methods (ordinary kriging, inverse distance weighting (IDW), and bicubic interpolation)</a:t>
            </a:r>
          </a:p>
          <a:p>
            <a:pPr lvl="1"/>
            <a:r>
              <a:rPr lang="en-US" dirty="0"/>
              <a:t>Step 3: evaluated interpolated results with 12 additional sites</a:t>
            </a:r>
          </a:p>
          <a:p>
            <a:endParaRPr lang="en-US" dirty="0"/>
          </a:p>
        </p:txBody>
      </p:sp>
      <p:pic>
        <p:nvPicPr>
          <p:cNvPr id="2" name="Picture 1">
            <a:extLst>
              <a:ext uri="{FF2B5EF4-FFF2-40B4-BE49-F238E27FC236}">
                <a16:creationId xmlns:a16="http://schemas.microsoft.com/office/drawing/2014/main" id="{30A9F9AD-56BB-C516-1AC7-0EFC754AA6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931" y="757778"/>
            <a:ext cx="4453741" cy="2486474"/>
          </a:xfrm>
          <a:prstGeom prst="rect">
            <a:avLst/>
          </a:prstGeom>
          <a:noFill/>
          <a:ln>
            <a:noFill/>
          </a:ln>
        </p:spPr>
      </p:pic>
      <p:sp>
        <p:nvSpPr>
          <p:cNvPr id="6" name="TextBox 5">
            <a:extLst>
              <a:ext uri="{FF2B5EF4-FFF2-40B4-BE49-F238E27FC236}">
                <a16:creationId xmlns:a16="http://schemas.microsoft.com/office/drawing/2014/main" id="{FEA31DF0-97B8-B1F9-F8E1-F3026F82D923}"/>
              </a:ext>
            </a:extLst>
          </p:cNvPr>
          <p:cNvSpPr txBox="1"/>
          <p:nvPr/>
        </p:nvSpPr>
        <p:spPr>
          <a:xfrm>
            <a:off x="7334068" y="3359513"/>
            <a:ext cx="4759465" cy="1169551"/>
          </a:xfrm>
          <a:prstGeom prst="rect">
            <a:avLst/>
          </a:prstGeom>
          <a:noFill/>
        </p:spPr>
        <p:txBody>
          <a:bodyPr wrap="square">
            <a:spAutoFit/>
          </a:bodyPr>
          <a:lstStyle/>
          <a:p>
            <a:r>
              <a:rPr lang="en-US" sz="1400" b="1" i="1" dirty="0">
                <a:effectLst/>
                <a:latin typeface="Calibri" panose="020F0502020204030204" pitchFamily="34" charset="0"/>
                <a:ea typeface="Calibri" panose="020F0502020204030204" pitchFamily="34" charset="0"/>
                <a:cs typeface="Arial" panose="020B0604020202020204" pitchFamily="34" charset="0"/>
              </a:rPr>
              <a:t>Figure 3.</a:t>
            </a:r>
            <a:r>
              <a:rPr lang="en-US" sz="1400" i="1" dirty="0">
                <a:effectLst/>
                <a:latin typeface="Calibri" panose="020F0502020204030204" pitchFamily="34" charset="0"/>
                <a:ea typeface="Calibri" panose="020F0502020204030204" pitchFamily="34" charset="0"/>
                <a:cs typeface="Arial" panose="020B0604020202020204" pitchFamily="34" charset="0"/>
              </a:rPr>
              <a:t> Data from 15 air monitoring stations (Anaheim, Azusa, Banning, Compton, Fontana, Glendora, Lake Elsinore, LAX, LA North Main Street, Mira Loma, Rubidoux, San Gabriel, Santa Clarita, San Bernardino, Upland) were used for ML model predictions of ozone concentrations.</a:t>
            </a:r>
            <a:endParaRPr lang="en-US" sz="1400" i="1" dirty="0"/>
          </a:p>
        </p:txBody>
      </p:sp>
      <p:pic>
        <p:nvPicPr>
          <p:cNvPr id="16" name="Image2">
            <a:extLst>
              <a:ext uri="{FF2B5EF4-FFF2-40B4-BE49-F238E27FC236}">
                <a16:creationId xmlns:a16="http://schemas.microsoft.com/office/drawing/2014/main" id="{73AAE234-F889-B8D2-75BA-67C0FA522869}"/>
              </a:ext>
            </a:extLst>
          </p:cNvPr>
          <p:cNvPicPr>
            <a:picLocks noChangeAspect="1"/>
          </p:cNvPicPr>
          <p:nvPr/>
        </p:nvPicPr>
        <p:blipFill rotWithShape="1">
          <a:blip r:embed="rId3"/>
          <a:srcRect l="11614" t="15492" r="9315" b="14634"/>
          <a:stretch/>
        </p:blipFill>
        <p:spPr bwMode="auto">
          <a:xfrm>
            <a:off x="916114" y="3237801"/>
            <a:ext cx="5987338" cy="2881909"/>
          </a:xfrm>
          <a:prstGeom prst="rect">
            <a:avLst/>
          </a:prstGeom>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E6DC38DB-70D5-AEAD-6569-F83E54E87CEA}"/>
              </a:ext>
            </a:extLst>
          </p:cNvPr>
          <p:cNvSpPr txBox="1"/>
          <p:nvPr/>
        </p:nvSpPr>
        <p:spPr>
          <a:xfrm>
            <a:off x="7078545" y="4953454"/>
            <a:ext cx="3773905" cy="1169551"/>
          </a:xfrm>
          <a:prstGeom prst="rect">
            <a:avLst/>
          </a:prstGeom>
          <a:noFill/>
        </p:spPr>
        <p:txBody>
          <a:bodyPr wrap="square">
            <a:spAutoFit/>
          </a:bodyPr>
          <a:lstStyle/>
          <a:p>
            <a:r>
              <a:rPr lang="en-US" altLang="en-US" sz="1400" b="1" i="1" dirty="0">
                <a:solidFill>
                  <a:srgbClr val="000000"/>
                </a:solidFill>
              </a:rPr>
              <a:t>Figure 4.</a:t>
            </a:r>
            <a:r>
              <a:rPr lang="en-US" altLang="en-US" sz="1400" i="1" dirty="0">
                <a:solidFill>
                  <a:srgbClr val="000000"/>
                </a:solidFill>
              </a:rPr>
              <a:t> </a:t>
            </a:r>
            <a:r>
              <a:rPr lang="en-US" sz="1400" i="1" dirty="0">
                <a:effectLst/>
                <a:latin typeface="Calibri" panose="020F0502020204030204" pitchFamily="34" charset="0"/>
                <a:ea typeface="Calibri" panose="020F0502020204030204" pitchFamily="34" charset="0"/>
              </a:rPr>
              <a:t>Three node decision trees based on air quality and meteorological input. The meteorology data is from LAX, and air quality data is from Fontana. The predictions were made based on 12:00 noon to 5:00 PM training data.</a:t>
            </a:r>
            <a:endParaRPr lang="en-US" sz="1400" i="1" dirty="0"/>
          </a:p>
        </p:txBody>
      </p:sp>
      <p:sp>
        <p:nvSpPr>
          <p:cNvPr id="19" name="Rectangle 18">
            <a:extLst>
              <a:ext uri="{FF2B5EF4-FFF2-40B4-BE49-F238E27FC236}">
                <a16:creationId xmlns:a16="http://schemas.microsoft.com/office/drawing/2014/main" id="{5E4486A1-3E71-DD52-FF38-BDF76AC8B334}"/>
              </a:ext>
            </a:extLst>
          </p:cNvPr>
          <p:cNvSpPr/>
          <p:nvPr/>
        </p:nvSpPr>
        <p:spPr>
          <a:xfrm>
            <a:off x="737616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Conclusion</a:t>
            </a:r>
          </a:p>
        </p:txBody>
      </p:sp>
      <p:sp>
        <p:nvSpPr>
          <p:cNvPr id="20" name="Rectangle 19">
            <a:extLst>
              <a:ext uri="{FF2B5EF4-FFF2-40B4-BE49-F238E27FC236}">
                <a16:creationId xmlns:a16="http://schemas.microsoft.com/office/drawing/2014/main" id="{7EBC8D08-3B8E-D312-DF15-EC04622AC8FE}"/>
              </a:ext>
            </a:extLst>
          </p:cNvPr>
          <p:cNvSpPr/>
          <p:nvPr/>
        </p:nvSpPr>
        <p:spPr>
          <a:xfrm>
            <a:off x="353568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a:t>
            </a:r>
          </a:p>
          <a:p>
            <a:pPr algn="ctr"/>
            <a:r>
              <a:rPr lang="en-US" sz="1200" dirty="0"/>
              <a:t>Objective</a:t>
            </a:r>
          </a:p>
        </p:txBody>
      </p:sp>
      <p:sp>
        <p:nvSpPr>
          <p:cNvPr id="21" name="Rectangle 20">
            <a:extLst>
              <a:ext uri="{FF2B5EF4-FFF2-40B4-BE49-F238E27FC236}">
                <a16:creationId xmlns:a16="http://schemas.microsoft.com/office/drawing/2014/main" id="{E64A2FF1-E339-2939-8F6C-7885FFDAEB04}"/>
              </a:ext>
            </a:extLst>
          </p:cNvPr>
          <p:cNvSpPr/>
          <p:nvPr/>
        </p:nvSpPr>
        <p:spPr>
          <a:xfrm>
            <a:off x="609600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Results</a:t>
            </a:r>
          </a:p>
        </p:txBody>
      </p:sp>
      <p:sp>
        <p:nvSpPr>
          <p:cNvPr id="22" name="Rectangle 21">
            <a:extLst>
              <a:ext uri="{FF2B5EF4-FFF2-40B4-BE49-F238E27FC236}">
                <a16:creationId xmlns:a16="http://schemas.microsoft.com/office/drawing/2014/main" id="{D1293202-2D99-C0DA-BBD1-FE15AF60D956}"/>
              </a:ext>
            </a:extLst>
          </p:cNvPr>
          <p:cNvSpPr/>
          <p:nvPr/>
        </p:nvSpPr>
        <p:spPr>
          <a:xfrm>
            <a:off x="4815840" y="6320978"/>
            <a:ext cx="1280160" cy="4572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Methods</a:t>
            </a:r>
          </a:p>
        </p:txBody>
      </p:sp>
      <p:sp>
        <p:nvSpPr>
          <p:cNvPr id="3" name="Slide Number Placeholder 2">
            <a:extLst>
              <a:ext uri="{FF2B5EF4-FFF2-40B4-BE49-F238E27FC236}">
                <a16:creationId xmlns:a16="http://schemas.microsoft.com/office/drawing/2014/main" id="{B233F3B4-202E-3AA8-E9A6-F434EB95245C}"/>
              </a:ext>
            </a:extLst>
          </p:cNvPr>
          <p:cNvSpPr>
            <a:spLocks noGrp="1"/>
          </p:cNvSpPr>
          <p:nvPr>
            <p:ph type="sldNum" sz="quarter" idx="12"/>
          </p:nvPr>
        </p:nvSpPr>
        <p:spPr/>
        <p:txBody>
          <a:bodyPr/>
          <a:lstStyle/>
          <a:p>
            <a:fld id="{A22CFD90-8382-4D10-B68D-C829360E47AA}" type="slidenum">
              <a:rPr lang="en-US" smtClean="0"/>
              <a:t>15</a:t>
            </a:fld>
            <a:endParaRPr lang="en-US"/>
          </a:p>
        </p:txBody>
      </p:sp>
    </p:spTree>
    <p:extLst>
      <p:ext uri="{BB962C8B-B14F-4D97-AF65-F5344CB8AC3E}">
        <p14:creationId xmlns:p14="http://schemas.microsoft.com/office/powerpoint/2010/main" val="3450536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CE4946-BABE-C607-F2E4-F8E82C4E6C89}"/>
              </a:ext>
            </a:extLst>
          </p:cNvPr>
          <p:cNvSpPr txBox="1">
            <a:spLocks/>
          </p:cNvSpPr>
          <p:nvPr/>
        </p:nvSpPr>
        <p:spPr>
          <a:xfrm>
            <a:off x="838200" y="325997"/>
            <a:ext cx="10515600" cy="56948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Methods</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ECA88A68-1C84-CA5C-A842-D40F00D999D3}"/>
                  </a:ext>
                </a:extLst>
              </p:cNvPr>
              <p:cNvSpPr txBox="1">
                <a:spLocks/>
              </p:cNvSpPr>
              <p:nvPr/>
            </p:nvSpPr>
            <p:spPr>
              <a:xfrm>
                <a:off x="838200" y="1059084"/>
                <a:ext cx="7204242" cy="511787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CMAQ Configurations</a:t>
                </a:r>
              </a:p>
              <a:p>
                <a:pPr lvl="1"/>
                <a:r>
                  <a:rPr lang="en-US" dirty="0"/>
                  <a:t>North American Mesoscale Forecast System (NAM) with high-resolution SST</a:t>
                </a:r>
              </a:p>
              <a:p>
                <a:pPr lvl="1"/>
                <a:r>
                  <a:rPr lang="en-US" dirty="0"/>
                  <a:t>4km resolution</a:t>
                </a:r>
              </a:p>
              <a:p>
                <a:pPr lvl="1"/>
                <a:r>
                  <a:rPr lang="en-US" dirty="0"/>
                  <a:t>2020 emissions were carried out with two-step corrections</a:t>
                </a:r>
              </a:p>
              <a:p>
                <a:pPr lvl="2"/>
                <a:r>
                  <a:rPr lang="en-US" dirty="0"/>
                  <a:t>2020 emissions were obtained based on 2019 emissions with the AQMD emission projection</a:t>
                </a:r>
              </a:p>
              <a:p>
                <a:pPr lvl="2"/>
                <a:endParaRPr lang="en-US" dirty="0"/>
              </a:p>
              <a:p>
                <a:pPr marL="914400" lvl="2" indent="0">
                  <a:buNone/>
                </a:pPr>
                <a14:m>
                  <m:oMathPara xmlns:m="http://schemas.openxmlformats.org/officeDocument/2006/math">
                    <m:oMathParaPr>
                      <m:jc m:val="centerGroup"/>
                    </m:oMathParaPr>
                    <m:oMath xmlns:m="http://schemas.openxmlformats.org/officeDocument/2006/math">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𝑙</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𝑖𝑛𝑒𝑎𝑟</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𝑐𝑜𝑟𝑟𝑒𝑐𝑡𝑖𝑜𝑛</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𝑓</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𝑎𝑐𝑡𝑜𝑟</m:t>
                      </m:r>
                      <m:r>
                        <a:rPr lang="en-US" sz="180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i="1">
                              <a:effectLst/>
                              <a:latin typeface="Cambria Math" panose="020405030504060302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2020 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𝑒𝑚𝑖𝑠</m:t>
                          </m:r>
                          <m:r>
                            <a:rPr lang="en-US" sz="1800" i="1">
                              <a:effectLst/>
                              <a:latin typeface="Cambria Math" panose="02040503050406030204" pitchFamily="18" charset="0"/>
                              <a:ea typeface="Calibri" panose="020F0502020204030204" pitchFamily="34" charset="0"/>
                              <a:cs typeface="Times New Roman" panose="02020603050405020304" pitchFamily="18" charset="0"/>
                            </a:rPr>
                            <m:t>−2019 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𝑒𝑚𝑖𝑠</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2019 </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𝑒𝑚𝑖𝑠</m:t>
                          </m:r>
                        </m:den>
                      </m:f>
                    </m:oMath>
                  </m:oMathPara>
                </a14:m>
                <a:endParaRPr lang="en-US" dirty="0"/>
              </a:p>
              <a:p>
                <a:pPr marL="914400" lvl="2" indent="0">
                  <a:buNone/>
                </a:pPr>
                <a:endParaRPr lang="en-US" dirty="0"/>
              </a:p>
              <a:p>
                <a:pPr lvl="2"/>
                <a:r>
                  <a:rPr lang="en-US" dirty="0"/>
                  <a:t> Correction for traffic reduction due to the pandemic lockdown based on weekly traffic change in 2020 provided from the UCR emission group from Jan 1</a:t>
                </a:r>
                <a:r>
                  <a:rPr lang="en-US" baseline="30000" dirty="0"/>
                  <a:t>st</a:t>
                </a:r>
                <a:r>
                  <a:rPr lang="en-US" dirty="0"/>
                  <a:t> to Sep 30</a:t>
                </a:r>
                <a:r>
                  <a:rPr lang="en-US" baseline="30000" dirty="0"/>
                  <a:t>th</a:t>
                </a:r>
                <a:r>
                  <a:rPr lang="en-US" baseline="-25000" dirty="0"/>
                  <a:t> </a:t>
                </a:r>
                <a:r>
                  <a:rPr lang="en-US" dirty="0"/>
                  <a:t>of 2020. Using 2991 observed traffic locations in Southern California to interpolate the emission profiles.</a:t>
                </a:r>
              </a:p>
              <a:p>
                <a:pPr lvl="2"/>
                <a:endParaRPr lang="en-US" dirty="0"/>
              </a:p>
              <a:p>
                <a:endParaRPr lang="en-US" dirty="0"/>
              </a:p>
            </p:txBody>
          </p:sp>
        </mc:Choice>
        <mc:Fallback xmlns="">
          <p:sp>
            <p:nvSpPr>
              <p:cNvPr id="5" name="Content Placeholder 2">
                <a:extLst>
                  <a:ext uri="{FF2B5EF4-FFF2-40B4-BE49-F238E27FC236}">
                    <a16:creationId xmlns:a16="http://schemas.microsoft.com/office/drawing/2014/main" id="{ECA88A68-1C84-CA5C-A842-D40F00D999D3}"/>
                  </a:ext>
                </a:extLst>
              </p:cNvPr>
              <p:cNvSpPr txBox="1">
                <a:spLocks noRot="1" noChangeAspect="1" noMove="1" noResize="1" noEditPoints="1" noAdjustHandles="1" noChangeArrowheads="1" noChangeShapeType="1" noTextEdit="1"/>
              </p:cNvSpPr>
              <p:nvPr/>
            </p:nvSpPr>
            <p:spPr>
              <a:xfrm>
                <a:off x="838200" y="1059084"/>
                <a:ext cx="7204242" cy="5117879"/>
              </a:xfrm>
              <a:prstGeom prst="rect">
                <a:avLst/>
              </a:prstGeom>
              <a:blipFill>
                <a:blip r:embed="rId2"/>
                <a:stretch>
                  <a:fillRect l="-1524" t="-2741" r="-1693"/>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90CE5E1A-E382-CE4A-8B1F-8FAB856A3A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2850" y="1517772"/>
            <a:ext cx="3494438" cy="3932076"/>
          </a:xfrm>
          <a:prstGeom prst="rect">
            <a:avLst/>
          </a:prstGeom>
          <a:noFill/>
          <a:ln>
            <a:noFill/>
          </a:ln>
        </p:spPr>
      </p:pic>
      <p:sp>
        <p:nvSpPr>
          <p:cNvPr id="6" name="TextBox 5">
            <a:extLst>
              <a:ext uri="{FF2B5EF4-FFF2-40B4-BE49-F238E27FC236}">
                <a16:creationId xmlns:a16="http://schemas.microsoft.com/office/drawing/2014/main" id="{C5D03CDB-7DC9-4C22-C120-B8113925F34C}"/>
              </a:ext>
            </a:extLst>
          </p:cNvPr>
          <p:cNvSpPr txBox="1"/>
          <p:nvPr/>
        </p:nvSpPr>
        <p:spPr>
          <a:xfrm>
            <a:off x="8249588" y="5251997"/>
            <a:ext cx="3780590" cy="830997"/>
          </a:xfrm>
          <a:prstGeom prst="rect">
            <a:avLst/>
          </a:prstGeom>
          <a:noFill/>
        </p:spPr>
        <p:txBody>
          <a:bodyPr wrap="square">
            <a:spAutoFit/>
          </a:bodyPr>
          <a:lstStyle/>
          <a:p>
            <a:pPr marL="0" marR="0" algn="just">
              <a:spcBef>
                <a:spcPts val="0"/>
              </a:spcBef>
              <a:spcAft>
                <a:spcPts val="1000"/>
              </a:spcAft>
            </a:pPr>
            <a:r>
              <a:rPr lang="en-US" altLang="en-US" sz="1600" b="1" i="1" dirty="0">
                <a:solidFill>
                  <a:srgbClr val="000000"/>
                </a:solidFill>
              </a:rPr>
              <a:t>Figure 5: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The finest domain (blue lines) with 4 km horizontal resolution covered the entire SCAQMD region (thick black lines).</a:t>
            </a:r>
          </a:p>
        </p:txBody>
      </p:sp>
      <p:sp>
        <p:nvSpPr>
          <p:cNvPr id="17" name="Rectangle 16">
            <a:extLst>
              <a:ext uri="{FF2B5EF4-FFF2-40B4-BE49-F238E27FC236}">
                <a16:creationId xmlns:a16="http://schemas.microsoft.com/office/drawing/2014/main" id="{6370ABCC-1622-953E-27FC-F25813500049}"/>
              </a:ext>
            </a:extLst>
          </p:cNvPr>
          <p:cNvSpPr/>
          <p:nvPr/>
        </p:nvSpPr>
        <p:spPr>
          <a:xfrm>
            <a:off x="737616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Conclusion</a:t>
            </a:r>
          </a:p>
        </p:txBody>
      </p:sp>
      <p:sp>
        <p:nvSpPr>
          <p:cNvPr id="18" name="Rectangle 17">
            <a:extLst>
              <a:ext uri="{FF2B5EF4-FFF2-40B4-BE49-F238E27FC236}">
                <a16:creationId xmlns:a16="http://schemas.microsoft.com/office/drawing/2014/main" id="{C897217D-8108-6486-BDE2-3A5F3178AFB8}"/>
              </a:ext>
            </a:extLst>
          </p:cNvPr>
          <p:cNvSpPr/>
          <p:nvPr/>
        </p:nvSpPr>
        <p:spPr>
          <a:xfrm>
            <a:off x="353568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a:t>
            </a:r>
          </a:p>
          <a:p>
            <a:pPr algn="ctr"/>
            <a:r>
              <a:rPr lang="en-US" sz="1200" dirty="0"/>
              <a:t>Objective</a:t>
            </a:r>
          </a:p>
        </p:txBody>
      </p:sp>
      <p:sp>
        <p:nvSpPr>
          <p:cNvPr id="19" name="Rectangle 18">
            <a:extLst>
              <a:ext uri="{FF2B5EF4-FFF2-40B4-BE49-F238E27FC236}">
                <a16:creationId xmlns:a16="http://schemas.microsoft.com/office/drawing/2014/main" id="{0DF401E6-5020-026A-2E61-6E48841ECBD4}"/>
              </a:ext>
            </a:extLst>
          </p:cNvPr>
          <p:cNvSpPr/>
          <p:nvPr/>
        </p:nvSpPr>
        <p:spPr>
          <a:xfrm>
            <a:off x="609600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Results</a:t>
            </a:r>
          </a:p>
        </p:txBody>
      </p:sp>
      <p:sp>
        <p:nvSpPr>
          <p:cNvPr id="20" name="Rectangle 19">
            <a:extLst>
              <a:ext uri="{FF2B5EF4-FFF2-40B4-BE49-F238E27FC236}">
                <a16:creationId xmlns:a16="http://schemas.microsoft.com/office/drawing/2014/main" id="{563108DB-AE41-D588-8852-572E82FD312E}"/>
              </a:ext>
            </a:extLst>
          </p:cNvPr>
          <p:cNvSpPr/>
          <p:nvPr/>
        </p:nvSpPr>
        <p:spPr>
          <a:xfrm>
            <a:off x="4815840" y="6320978"/>
            <a:ext cx="1280160" cy="4572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Methods</a:t>
            </a:r>
          </a:p>
        </p:txBody>
      </p:sp>
      <p:sp>
        <p:nvSpPr>
          <p:cNvPr id="3" name="Slide Number Placeholder 2">
            <a:extLst>
              <a:ext uri="{FF2B5EF4-FFF2-40B4-BE49-F238E27FC236}">
                <a16:creationId xmlns:a16="http://schemas.microsoft.com/office/drawing/2014/main" id="{9515C78A-2C37-7512-EB41-D9AC821E50AF}"/>
              </a:ext>
            </a:extLst>
          </p:cNvPr>
          <p:cNvSpPr>
            <a:spLocks noGrp="1"/>
          </p:cNvSpPr>
          <p:nvPr>
            <p:ph type="sldNum" sz="quarter" idx="12"/>
          </p:nvPr>
        </p:nvSpPr>
        <p:spPr/>
        <p:txBody>
          <a:bodyPr/>
          <a:lstStyle/>
          <a:p>
            <a:fld id="{A22CFD90-8382-4D10-B68D-C829360E47AA}" type="slidenum">
              <a:rPr lang="en-US" smtClean="0"/>
              <a:t>16</a:t>
            </a:fld>
            <a:endParaRPr lang="en-US"/>
          </a:p>
        </p:txBody>
      </p:sp>
    </p:spTree>
    <p:extLst>
      <p:ext uri="{BB962C8B-B14F-4D97-AF65-F5344CB8AC3E}">
        <p14:creationId xmlns:p14="http://schemas.microsoft.com/office/powerpoint/2010/main" val="2214376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5BAE-B9C8-4E4E-867F-C0F9BF016900}"/>
              </a:ext>
            </a:extLst>
          </p:cNvPr>
          <p:cNvSpPr>
            <a:spLocks noGrp="1"/>
          </p:cNvSpPr>
          <p:nvPr>
            <p:ph type="title"/>
          </p:nvPr>
        </p:nvSpPr>
        <p:spPr>
          <a:xfrm>
            <a:off x="915204" y="-84398"/>
            <a:ext cx="10515600" cy="1325563"/>
          </a:xfrm>
        </p:spPr>
        <p:txBody>
          <a:bodyPr/>
          <a:lstStyle/>
          <a:p>
            <a:r>
              <a:rPr lang="en-US" dirty="0"/>
              <a:t>Results and Model Evaluation</a:t>
            </a:r>
          </a:p>
        </p:txBody>
      </p:sp>
      <p:pic>
        <p:nvPicPr>
          <p:cNvPr id="5" name="Content Placeholder 4" descr="Chart, scatter chart&#10;&#10;Description automatically generated">
            <a:extLst>
              <a:ext uri="{FF2B5EF4-FFF2-40B4-BE49-F238E27FC236}">
                <a16:creationId xmlns:a16="http://schemas.microsoft.com/office/drawing/2014/main" id="{7685120A-6063-4A6D-A96C-390CA78C28B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5658" t="5824" r="22687" b="842"/>
          <a:stretch/>
        </p:blipFill>
        <p:spPr>
          <a:xfrm>
            <a:off x="5973586" y="3949339"/>
            <a:ext cx="2536974" cy="2560321"/>
          </a:xfrm>
        </p:spPr>
      </p:pic>
      <p:pic>
        <p:nvPicPr>
          <p:cNvPr id="7" name="Picture 6" descr="Chart, scatter chart&#10;&#10;Description automatically generated">
            <a:extLst>
              <a:ext uri="{FF2B5EF4-FFF2-40B4-BE49-F238E27FC236}">
                <a16:creationId xmlns:a16="http://schemas.microsoft.com/office/drawing/2014/main" id="{E276F289-3FE2-4CDD-A897-FA45CA6E3A94}"/>
              </a:ext>
            </a:extLst>
          </p:cNvPr>
          <p:cNvPicPr>
            <a:picLocks noChangeAspect="1"/>
          </p:cNvPicPr>
          <p:nvPr/>
        </p:nvPicPr>
        <p:blipFill rotWithShape="1">
          <a:blip r:embed="rId4">
            <a:extLst>
              <a:ext uri="{28A0092B-C50C-407E-A947-70E740481C1C}">
                <a14:useLocalDpi xmlns:a14="http://schemas.microsoft.com/office/drawing/2010/main" val="0"/>
              </a:ext>
            </a:extLst>
          </a:blip>
          <a:srcRect l="15942" t="6574" r="22403" b="2126"/>
          <a:stretch/>
        </p:blipFill>
        <p:spPr>
          <a:xfrm>
            <a:off x="5973585" y="1358566"/>
            <a:ext cx="2536975" cy="2504549"/>
          </a:xfrm>
          <a:prstGeom prst="rect">
            <a:avLst/>
          </a:prstGeom>
        </p:spPr>
      </p:pic>
      <p:pic>
        <p:nvPicPr>
          <p:cNvPr id="9" name="Picture 8" descr="Chart, scatter chart&#10;&#10;Description automatically generated">
            <a:extLst>
              <a:ext uri="{FF2B5EF4-FFF2-40B4-BE49-F238E27FC236}">
                <a16:creationId xmlns:a16="http://schemas.microsoft.com/office/drawing/2014/main" id="{3E61946D-7276-4A6C-933D-1A831CA78E9E}"/>
              </a:ext>
            </a:extLst>
          </p:cNvPr>
          <p:cNvPicPr>
            <a:picLocks noChangeAspect="1"/>
          </p:cNvPicPr>
          <p:nvPr/>
        </p:nvPicPr>
        <p:blipFill rotWithShape="1">
          <a:blip r:embed="rId5">
            <a:extLst>
              <a:ext uri="{28A0092B-C50C-407E-A947-70E740481C1C}">
                <a14:useLocalDpi xmlns:a14="http://schemas.microsoft.com/office/drawing/2010/main" val="0"/>
              </a:ext>
            </a:extLst>
          </a:blip>
          <a:srcRect l="14259" t="6574" r="22348" b="1417"/>
          <a:stretch/>
        </p:blipFill>
        <p:spPr>
          <a:xfrm>
            <a:off x="8953492" y="3967497"/>
            <a:ext cx="2608472" cy="2524006"/>
          </a:xfrm>
          <a:prstGeom prst="rect">
            <a:avLst/>
          </a:prstGeom>
        </p:spPr>
      </p:pic>
      <p:pic>
        <p:nvPicPr>
          <p:cNvPr id="11" name="Picture 10" descr="Chart, scatter chart&#10;&#10;Description automatically generated">
            <a:extLst>
              <a:ext uri="{FF2B5EF4-FFF2-40B4-BE49-F238E27FC236}">
                <a16:creationId xmlns:a16="http://schemas.microsoft.com/office/drawing/2014/main" id="{93B84D2B-9DE5-485D-916D-D152C09A7406}"/>
              </a:ext>
            </a:extLst>
          </p:cNvPr>
          <p:cNvPicPr>
            <a:picLocks noChangeAspect="1"/>
          </p:cNvPicPr>
          <p:nvPr/>
        </p:nvPicPr>
        <p:blipFill rotWithShape="1">
          <a:blip r:embed="rId6">
            <a:extLst>
              <a:ext uri="{28A0092B-C50C-407E-A947-70E740481C1C}">
                <a14:useLocalDpi xmlns:a14="http://schemas.microsoft.com/office/drawing/2010/main" val="0"/>
              </a:ext>
            </a:extLst>
          </a:blip>
          <a:srcRect l="15001" t="5581" r="22777" b="994"/>
          <a:stretch/>
        </p:blipFill>
        <p:spPr>
          <a:xfrm>
            <a:off x="8953492" y="1358566"/>
            <a:ext cx="2560321" cy="2562864"/>
          </a:xfrm>
          <a:prstGeom prst="rect">
            <a:avLst/>
          </a:prstGeom>
        </p:spPr>
      </p:pic>
      <p:sp>
        <p:nvSpPr>
          <p:cNvPr id="12" name="TextBox 11">
            <a:extLst>
              <a:ext uri="{FF2B5EF4-FFF2-40B4-BE49-F238E27FC236}">
                <a16:creationId xmlns:a16="http://schemas.microsoft.com/office/drawing/2014/main" id="{74D19823-2BD1-4DD7-9ABC-05CF21B86E82}"/>
              </a:ext>
            </a:extLst>
          </p:cNvPr>
          <p:cNvSpPr txBox="1"/>
          <p:nvPr/>
        </p:nvSpPr>
        <p:spPr>
          <a:xfrm>
            <a:off x="6666196" y="960077"/>
            <a:ext cx="1434111" cy="369332"/>
          </a:xfrm>
          <a:prstGeom prst="rect">
            <a:avLst/>
          </a:prstGeom>
          <a:noFill/>
        </p:spPr>
        <p:txBody>
          <a:bodyPr wrap="none" rtlCol="0">
            <a:spAutoFit/>
          </a:bodyPr>
          <a:lstStyle/>
          <a:p>
            <a:r>
              <a:rPr lang="en-US" dirty="0"/>
              <a:t>Building Sites</a:t>
            </a:r>
          </a:p>
        </p:txBody>
      </p:sp>
      <p:sp>
        <p:nvSpPr>
          <p:cNvPr id="23" name="TextBox 22">
            <a:extLst>
              <a:ext uri="{FF2B5EF4-FFF2-40B4-BE49-F238E27FC236}">
                <a16:creationId xmlns:a16="http://schemas.microsoft.com/office/drawing/2014/main" id="{6888A70F-F394-4FB8-8565-CB19C8FC6B93}"/>
              </a:ext>
            </a:extLst>
          </p:cNvPr>
          <p:cNvSpPr txBox="1"/>
          <p:nvPr/>
        </p:nvSpPr>
        <p:spPr>
          <a:xfrm>
            <a:off x="9570043" y="953961"/>
            <a:ext cx="1638013" cy="369332"/>
          </a:xfrm>
          <a:prstGeom prst="rect">
            <a:avLst/>
          </a:prstGeom>
          <a:noFill/>
        </p:spPr>
        <p:txBody>
          <a:bodyPr wrap="none" rtlCol="0">
            <a:spAutoFit/>
          </a:bodyPr>
          <a:lstStyle/>
          <a:p>
            <a:r>
              <a:rPr lang="en-US" dirty="0"/>
              <a:t>Evaluating Sites</a:t>
            </a:r>
          </a:p>
        </p:txBody>
      </p:sp>
      <p:sp>
        <p:nvSpPr>
          <p:cNvPr id="15" name="Content Placeholder 2">
            <a:extLst>
              <a:ext uri="{FF2B5EF4-FFF2-40B4-BE49-F238E27FC236}">
                <a16:creationId xmlns:a16="http://schemas.microsoft.com/office/drawing/2014/main" id="{CA7B1A9E-595A-4BF9-80AE-B99E9E2F29BC}"/>
              </a:ext>
            </a:extLst>
          </p:cNvPr>
          <p:cNvSpPr txBox="1">
            <a:spLocks/>
          </p:cNvSpPr>
          <p:nvPr/>
        </p:nvSpPr>
        <p:spPr>
          <a:xfrm>
            <a:off x="446005" y="1103093"/>
            <a:ext cx="5527579" cy="28507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Evaluation metrics</a:t>
            </a:r>
          </a:p>
          <a:p>
            <a:pPr lvl="1"/>
            <a:r>
              <a:rPr lang="en-US" sz="1600" dirty="0"/>
              <a:t>15 building sites and 12 evaluation sites</a:t>
            </a:r>
          </a:p>
          <a:p>
            <a:r>
              <a:rPr lang="en-US" sz="2000" dirty="0"/>
              <a:t>Model performance increases from  the West to the East</a:t>
            </a:r>
          </a:p>
          <a:p>
            <a:pPr lvl="1"/>
            <a:r>
              <a:rPr lang="en-US" sz="1600" dirty="0"/>
              <a:t>Predict poorly for Crestline site</a:t>
            </a:r>
          </a:p>
          <a:p>
            <a:r>
              <a:rPr lang="en-US" sz="2000" dirty="0"/>
              <a:t>LAX is not a function of meteorology</a:t>
            </a:r>
          </a:p>
          <a:p>
            <a:r>
              <a:rPr lang="en-US" sz="2000" dirty="0"/>
              <a:t>M.B. indicates </a:t>
            </a:r>
          </a:p>
          <a:p>
            <a:pPr lvl="1"/>
            <a:r>
              <a:rPr lang="en-US" sz="1600" dirty="0"/>
              <a:t>Overestimating the building sites</a:t>
            </a:r>
          </a:p>
          <a:p>
            <a:pPr lvl="1"/>
            <a:r>
              <a:rPr lang="en-US" sz="1600" dirty="0"/>
              <a:t>Underestimating the evaluation sites</a:t>
            </a:r>
          </a:p>
          <a:p>
            <a:endParaRPr lang="en-US" sz="2000" dirty="0"/>
          </a:p>
        </p:txBody>
      </p:sp>
      <p:graphicFrame>
        <p:nvGraphicFramePr>
          <p:cNvPr id="16" name="Table 15">
            <a:extLst>
              <a:ext uri="{FF2B5EF4-FFF2-40B4-BE49-F238E27FC236}">
                <a16:creationId xmlns:a16="http://schemas.microsoft.com/office/drawing/2014/main" id="{1BC86D8C-CAEB-46D3-95A7-D55C506E62C4}"/>
              </a:ext>
            </a:extLst>
          </p:cNvPr>
          <p:cNvGraphicFramePr>
            <a:graphicFrameLocks noGrp="1"/>
          </p:cNvGraphicFramePr>
          <p:nvPr/>
        </p:nvGraphicFramePr>
        <p:xfrm>
          <a:off x="671905" y="3921430"/>
          <a:ext cx="2321773" cy="2332593"/>
        </p:xfrm>
        <a:graphic>
          <a:graphicData uri="http://schemas.openxmlformats.org/drawingml/2006/table">
            <a:tbl>
              <a:tblPr firstRow="1" bandRow="1">
                <a:tableStyleId>{5C22544A-7EE6-4342-B048-85BDC9FD1C3A}</a:tableStyleId>
              </a:tblPr>
              <a:tblGrid>
                <a:gridCol w="905097">
                  <a:extLst>
                    <a:ext uri="{9D8B030D-6E8A-4147-A177-3AD203B41FA5}">
                      <a16:colId xmlns:a16="http://schemas.microsoft.com/office/drawing/2014/main" val="2151513928"/>
                    </a:ext>
                  </a:extLst>
                </a:gridCol>
                <a:gridCol w="442175">
                  <a:extLst>
                    <a:ext uri="{9D8B030D-6E8A-4147-A177-3AD203B41FA5}">
                      <a16:colId xmlns:a16="http://schemas.microsoft.com/office/drawing/2014/main" val="3848894336"/>
                    </a:ext>
                  </a:extLst>
                </a:gridCol>
                <a:gridCol w="459346">
                  <a:extLst>
                    <a:ext uri="{9D8B030D-6E8A-4147-A177-3AD203B41FA5}">
                      <a16:colId xmlns:a16="http://schemas.microsoft.com/office/drawing/2014/main" val="3418430013"/>
                    </a:ext>
                  </a:extLst>
                </a:gridCol>
                <a:gridCol w="515155">
                  <a:extLst>
                    <a:ext uri="{9D8B030D-6E8A-4147-A177-3AD203B41FA5}">
                      <a16:colId xmlns:a16="http://schemas.microsoft.com/office/drawing/2014/main" val="1164073971"/>
                    </a:ext>
                  </a:extLst>
                </a:gridCol>
              </a:tblGrid>
              <a:tr h="0">
                <a:tc>
                  <a:txBody>
                    <a:bodyPr/>
                    <a:lstStyle/>
                    <a:p>
                      <a:pPr algn="ctr" fontAlgn="b"/>
                      <a:r>
                        <a:rPr lang="en-US" sz="1050" u="none" strike="noStrike" dirty="0">
                          <a:effectLst/>
                        </a:rPr>
                        <a:t>Evaluation Sites</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C.C.</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M.B.</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R.M.S.E.</a:t>
                      </a:r>
                      <a:endParaRPr lang="en-US" sz="1050" b="0" i="0" u="none" strike="noStrike" dirty="0">
                        <a:solidFill>
                          <a:srgbClr val="000000"/>
                        </a:solidFill>
                        <a:effectLst/>
                        <a:latin typeface="Calibri" panose="020F0502020204030204" pitchFamily="34" charset="0"/>
                      </a:endParaRPr>
                    </a:p>
                  </a:txBody>
                  <a:tcPr marL="6216" marR="6216" marT="6216" marB="0" anchor="b"/>
                </a:tc>
                <a:extLst>
                  <a:ext uri="{0D108BD9-81ED-4DB2-BD59-A6C34878D82A}">
                    <a16:rowId xmlns:a16="http://schemas.microsoft.com/office/drawing/2014/main" val="4087615705"/>
                  </a:ext>
                </a:extLst>
              </a:tr>
              <a:tr h="122002">
                <a:tc>
                  <a:txBody>
                    <a:bodyPr/>
                    <a:lstStyle/>
                    <a:p>
                      <a:pPr algn="ctr" fontAlgn="b"/>
                      <a:r>
                        <a:rPr lang="en-US" sz="1050" u="none" strike="noStrike">
                          <a:effectLst/>
                        </a:rPr>
                        <a:t>Crestline</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a:effectLst/>
                        </a:rPr>
                        <a:t>0.64</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a:effectLst/>
                        </a:rPr>
                        <a:t>-0.0122</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0.020</a:t>
                      </a:r>
                      <a:endParaRPr lang="en-US" sz="1050" b="0" i="0" u="none" strike="noStrike" dirty="0">
                        <a:solidFill>
                          <a:srgbClr val="000000"/>
                        </a:solidFill>
                        <a:effectLst/>
                        <a:latin typeface="Calibri" panose="020F0502020204030204" pitchFamily="34" charset="0"/>
                      </a:endParaRPr>
                    </a:p>
                  </a:txBody>
                  <a:tcPr marL="6216" marR="6216" marT="6216" marB="0" anchor="b"/>
                </a:tc>
                <a:extLst>
                  <a:ext uri="{0D108BD9-81ED-4DB2-BD59-A6C34878D82A}">
                    <a16:rowId xmlns:a16="http://schemas.microsoft.com/office/drawing/2014/main" val="2741515559"/>
                  </a:ext>
                </a:extLst>
              </a:tr>
              <a:tr h="122002">
                <a:tc>
                  <a:txBody>
                    <a:bodyPr/>
                    <a:lstStyle/>
                    <a:p>
                      <a:pPr algn="ctr" fontAlgn="b"/>
                      <a:r>
                        <a:rPr lang="en-US" sz="1050" u="none" strike="noStrike" dirty="0">
                          <a:effectLst/>
                        </a:rPr>
                        <a:t>La Habra</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0.87</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0.0033</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0.008</a:t>
                      </a:r>
                      <a:endParaRPr lang="en-US" sz="1050" b="0" i="0" u="none" strike="noStrike" dirty="0">
                        <a:solidFill>
                          <a:srgbClr val="000000"/>
                        </a:solidFill>
                        <a:effectLst/>
                        <a:latin typeface="Calibri" panose="020F0502020204030204" pitchFamily="34" charset="0"/>
                      </a:endParaRPr>
                    </a:p>
                  </a:txBody>
                  <a:tcPr marL="6216" marR="6216" marT="6216" marB="0" anchor="b"/>
                </a:tc>
                <a:extLst>
                  <a:ext uri="{0D108BD9-81ED-4DB2-BD59-A6C34878D82A}">
                    <a16:rowId xmlns:a16="http://schemas.microsoft.com/office/drawing/2014/main" val="1618000072"/>
                  </a:ext>
                </a:extLst>
              </a:tr>
              <a:tr h="122002">
                <a:tc>
                  <a:txBody>
                    <a:bodyPr/>
                    <a:lstStyle/>
                    <a:p>
                      <a:pPr algn="ctr" fontAlgn="b"/>
                      <a:r>
                        <a:rPr lang="en-US" sz="1050" u="none" strike="noStrike" dirty="0">
                          <a:effectLst/>
                        </a:rPr>
                        <a:t>Long Beach</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0.75</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-0.0006</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0.009</a:t>
                      </a:r>
                      <a:endParaRPr lang="en-US" sz="1050" b="0" i="0" u="none" strike="noStrike" dirty="0">
                        <a:solidFill>
                          <a:srgbClr val="000000"/>
                        </a:solidFill>
                        <a:effectLst/>
                        <a:latin typeface="Calibri" panose="020F0502020204030204" pitchFamily="34" charset="0"/>
                      </a:endParaRPr>
                    </a:p>
                  </a:txBody>
                  <a:tcPr marL="6216" marR="6216" marT="6216" marB="0" anchor="b"/>
                </a:tc>
                <a:extLst>
                  <a:ext uri="{0D108BD9-81ED-4DB2-BD59-A6C34878D82A}">
                    <a16:rowId xmlns:a16="http://schemas.microsoft.com/office/drawing/2014/main" val="3418193640"/>
                  </a:ext>
                </a:extLst>
              </a:tr>
              <a:tr h="122002">
                <a:tc>
                  <a:txBody>
                    <a:bodyPr/>
                    <a:lstStyle/>
                    <a:p>
                      <a:pPr algn="ctr" fontAlgn="b"/>
                      <a:r>
                        <a:rPr lang="en-US" sz="1050" u="none" strike="noStrike" dirty="0">
                          <a:effectLst/>
                        </a:rPr>
                        <a:t>Mission Viejo</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0.69</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-0.0040</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0.011</a:t>
                      </a:r>
                      <a:endParaRPr lang="en-US" sz="1050" b="0" i="0" u="none" strike="noStrike" dirty="0">
                        <a:solidFill>
                          <a:srgbClr val="000000"/>
                        </a:solidFill>
                        <a:effectLst/>
                        <a:latin typeface="Calibri" panose="020F0502020204030204" pitchFamily="34" charset="0"/>
                      </a:endParaRPr>
                    </a:p>
                  </a:txBody>
                  <a:tcPr marL="6216" marR="6216" marT="6216" marB="0" anchor="b"/>
                </a:tc>
                <a:extLst>
                  <a:ext uri="{0D108BD9-81ED-4DB2-BD59-A6C34878D82A}">
                    <a16:rowId xmlns:a16="http://schemas.microsoft.com/office/drawing/2014/main" val="459053877"/>
                  </a:ext>
                </a:extLst>
              </a:tr>
              <a:tr h="122002">
                <a:tc>
                  <a:txBody>
                    <a:bodyPr/>
                    <a:lstStyle/>
                    <a:p>
                      <a:pPr algn="ctr" fontAlgn="b"/>
                      <a:r>
                        <a:rPr lang="en-US" sz="1050" u="none" strike="noStrike" dirty="0">
                          <a:effectLst/>
                        </a:rPr>
                        <a:t>North Hollywood</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0.88</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0.0003</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0.009</a:t>
                      </a:r>
                      <a:endParaRPr lang="en-US" sz="1050" b="0" i="0" u="none" strike="noStrike" dirty="0">
                        <a:solidFill>
                          <a:srgbClr val="000000"/>
                        </a:solidFill>
                        <a:effectLst/>
                        <a:latin typeface="Calibri" panose="020F0502020204030204" pitchFamily="34" charset="0"/>
                      </a:endParaRPr>
                    </a:p>
                  </a:txBody>
                  <a:tcPr marL="6216" marR="6216" marT="6216" marB="0" anchor="b"/>
                </a:tc>
                <a:extLst>
                  <a:ext uri="{0D108BD9-81ED-4DB2-BD59-A6C34878D82A}">
                    <a16:rowId xmlns:a16="http://schemas.microsoft.com/office/drawing/2014/main" val="1323866585"/>
                  </a:ext>
                </a:extLst>
              </a:tr>
              <a:tr h="122002">
                <a:tc>
                  <a:txBody>
                    <a:bodyPr/>
                    <a:lstStyle/>
                    <a:p>
                      <a:pPr algn="ctr" fontAlgn="b"/>
                      <a:r>
                        <a:rPr lang="en-US" sz="1050" u="none" strike="noStrike" dirty="0">
                          <a:effectLst/>
                        </a:rPr>
                        <a:t>Pasadena</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0.88</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-0.0016</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0.009</a:t>
                      </a:r>
                      <a:endParaRPr lang="en-US" sz="1050" b="0" i="0" u="none" strike="noStrike" dirty="0">
                        <a:solidFill>
                          <a:srgbClr val="000000"/>
                        </a:solidFill>
                        <a:effectLst/>
                        <a:latin typeface="Calibri" panose="020F0502020204030204" pitchFamily="34" charset="0"/>
                      </a:endParaRPr>
                    </a:p>
                  </a:txBody>
                  <a:tcPr marL="6216" marR="6216" marT="6216" marB="0" anchor="b"/>
                </a:tc>
                <a:extLst>
                  <a:ext uri="{0D108BD9-81ED-4DB2-BD59-A6C34878D82A}">
                    <a16:rowId xmlns:a16="http://schemas.microsoft.com/office/drawing/2014/main" val="2507293562"/>
                  </a:ext>
                </a:extLst>
              </a:tr>
              <a:tr h="122002">
                <a:tc>
                  <a:txBody>
                    <a:bodyPr/>
                    <a:lstStyle/>
                    <a:p>
                      <a:pPr algn="ctr" fontAlgn="b"/>
                      <a:r>
                        <a:rPr lang="en-US" sz="1050" u="none" strike="noStrike" dirty="0">
                          <a:effectLst/>
                        </a:rPr>
                        <a:t>Perris</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0.89</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0.0031</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0.009</a:t>
                      </a:r>
                      <a:endParaRPr lang="en-US" sz="1050" b="0" i="0" u="none" strike="noStrike" dirty="0">
                        <a:solidFill>
                          <a:srgbClr val="000000"/>
                        </a:solidFill>
                        <a:effectLst/>
                        <a:latin typeface="Calibri" panose="020F0502020204030204" pitchFamily="34" charset="0"/>
                      </a:endParaRPr>
                    </a:p>
                  </a:txBody>
                  <a:tcPr marL="6216" marR="6216" marT="6216" marB="0" anchor="b"/>
                </a:tc>
                <a:extLst>
                  <a:ext uri="{0D108BD9-81ED-4DB2-BD59-A6C34878D82A}">
                    <a16:rowId xmlns:a16="http://schemas.microsoft.com/office/drawing/2014/main" val="864384550"/>
                  </a:ext>
                </a:extLst>
              </a:tr>
              <a:tr h="122002">
                <a:tc>
                  <a:txBody>
                    <a:bodyPr/>
                    <a:lstStyle/>
                    <a:p>
                      <a:pPr algn="ctr" fontAlgn="b"/>
                      <a:r>
                        <a:rPr lang="en-US" sz="1050" u="none" strike="noStrike">
                          <a:effectLst/>
                        </a:rPr>
                        <a:t>Pomona</a:t>
                      </a:r>
                      <a:endParaRPr lang="en-US" sz="1050" b="0" i="0" u="none" strike="noStrike">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0.91</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0.0020</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0.009</a:t>
                      </a:r>
                      <a:endParaRPr lang="en-US" sz="1050" b="0" i="0" u="none" strike="noStrike" dirty="0">
                        <a:solidFill>
                          <a:srgbClr val="000000"/>
                        </a:solidFill>
                        <a:effectLst/>
                        <a:latin typeface="Calibri" panose="020F0502020204030204" pitchFamily="34" charset="0"/>
                      </a:endParaRPr>
                    </a:p>
                  </a:txBody>
                  <a:tcPr marL="6216" marR="6216" marT="6216" marB="0" anchor="b"/>
                </a:tc>
                <a:extLst>
                  <a:ext uri="{0D108BD9-81ED-4DB2-BD59-A6C34878D82A}">
                    <a16:rowId xmlns:a16="http://schemas.microsoft.com/office/drawing/2014/main" val="2086181392"/>
                  </a:ext>
                </a:extLst>
              </a:tr>
              <a:tr h="177741">
                <a:tc>
                  <a:txBody>
                    <a:bodyPr/>
                    <a:lstStyle/>
                    <a:p>
                      <a:pPr algn="ctr" fontAlgn="b"/>
                      <a:r>
                        <a:rPr lang="en-US" sz="1050" u="none" strike="noStrike" dirty="0">
                          <a:effectLst/>
                        </a:rPr>
                        <a:t>Redlands</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0.84</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-0.0070</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0.013</a:t>
                      </a:r>
                      <a:endParaRPr lang="en-US" sz="1050" b="0" i="0" u="none" strike="noStrike" dirty="0">
                        <a:solidFill>
                          <a:srgbClr val="000000"/>
                        </a:solidFill>
                        <a:effectLst/>
                        <a:latin typeface="Calibri" panose="020F0502020204030204" pitchFamily="34" charset="0"/>
                      </a:endParaRPr>
                    </a:p>
                  </a:txBody>
                  <a:tcPr marL="6216" marR="6216" marT="6216" marB="0" anchor="b"/>
                </a:tc>
                <a:extLst>
                  <a:ext uri="{0D108BD9-81ED-4DB2-BD59-A6C34878D82A}">
                    <a16:rowId xmlns:a16="http://schemas.microsoft.com/office/drawing/2014/main" val="2304462802"/>
                  </a:ext>
                </a:extLst>
              </a:tr>
              <a:tr h="122002">
                <a:tc>
                  <a:txBody>
                    <a:bodyPr/>
                    <a:lstStyle/>
                    <a:p>
                      <a:pPr algn="ctr" fontAlgn="b"/>
                      <a:r>
                        <a:rPr lang="en-US" sz="1050" u="none" strike="noStrike">
                          <a:effectLst/>
                        </a:rPr>
                        <a:t>Reseda</a:t>
                      </a:r>
                      <a:endParaRPr lang="en-US" sz="1050" b="0" i="0" u="none" strike="noStrike">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0.84</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-0.0042</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0.011</a:t>
                      </a:r>
                      <a:endParaRPr lang="en-US" sz="1050" b="0" i="0" u="none" strike="noStrike" dirty="0">
                        <a:solidFill>
                          <a:srgbClr val="000000"/>
                        </a:solidFill>
                        <a:effectLst/>
                        <a:latin typeface="Calibri" panose="020F0502020204030204" pitchFamily="34" charset="0"/>
                      </a:endParaRPr>
                    </a:p>
                  </a:txBody>
                  <a:tcPr marL="6216" marR="6216" marT="6216" marB="0" anchor="b"/>
                </a:tc>
                <a:extLst>
                  <a:ext uri="{0D108BD9-81ED-4DB2-BD59-A6C34878D82A}">
                    <a16:rowId xmlns:a16="http://schemas.microsoft.com/office/drawing/2014/main" val="1445946635"/>
                  </a:ext>
                </a:extLst>
              </a:tr>
              <a:tr h="122002">
                <a:tc>
                  <a:txBody>
                    <a:bodyPr/>
                    <a:lstStyle/>
                    <a:p>
                      <a:pPr algn="ctr" fontAlgn="b"/>
                      <a:r>
                        <a:rPr lang="en-US" sz="1050" u="none" strike="noStrike" dirty="0">
                          <a:effectLst/>
                        </a:rPr>
                        <a:t>West LA</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0.77</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0.0022</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0.009</a:t>
                      </a:r>
                      <a:endParaRPr lang="en-US" sz="1050" b="0" i="0" u="none" strike="noStrike" dirty="0">
                        <a:solidFill>
                          <a:srgbClr val="000000"/>
                        </a:solidFill>
                        <a:effectLst/>
                        <a:latin typeface="Calibri" panose="020F0502020204030204" pitchFamily="34" charset="0"/>
                      </a:endParaRPr>
                    </a:p>
                  </a:txBody>
                  <a:tcPr marL="6216" marR="6216" marT="6216" marB="0" anchor="b"/>
                </a:tc>
                <a:extLst>
                  <a:ext uri="{0D108BD9-81ED-4DB2-BD59-A6C34878D82A}">
                    <a16:rowId xmlns:a16="http://schemas.microsoft.com/office/drawing/2014/main" val="3538221250"/>
                  </a:ext>
                </a:extLst>
              </a:tr>
              <a:tr h="122002">
                <a:tc>
                  <a:txBody>
                    <a:bodyPr/>
                    <a:lstStyle/>
                    <a:p>
                      <a:pPr algn="ctr" fontAlgn="b"/>
                      <a:r>
                        <a:rPr lang="en-US" sz="1050" u="none" strike="noStrike" dirty="0">
                          <a:effectLst/>
                        </a:rPr>
                        <a:t>Winchester</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0.62</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-0.0051</a:t>
                      </a:r>
                      <a:endParaRPr lang="en-US" sz="1050" b="0" i="0" u="none" strike="noStrike" dirty="0">
                        <a:solidFill>
                          <a:srgbClr val="000000"/>
                        </a:solidFill>
                        <a:effectLst/>
                        <a:latin typeface="Calibri" panose="020F0502020204030204" pitchFamily="34" charset="0"/>
                      </a:endParaRPr>
                    </a:p>
                  </a:txBody>
                  <a:tcPr marL="6216" marR="6216" marT="6216" marB="0" anchor="b"/>
                </a:tc>
                <a:tc>
                  <a:txBody>
                    <a:bodyPr/>
                    <a:lstStyle/>
                    <a:p>
                      <a:pPr algn="ctr" fontAlgn="b"/>
                      <a:r>
                        <a:rPr lang="en-US" sz="1050" u="none" strike="noStrike" dirty="0">
                          <a:effectLst/>
                        </a:rPr>
                        <a:t>0.013</a:t>
                      </a:r>
                      <a:endParaRPr lang="en-US" sz="1050" b="0" i="0" u="none" strike="noStrike" dirty="0">
                        <a:solidFill>
                          <a:srgbClr val="000000"/>
                        </a:solidFill>
                        <a:effectLst/>
                        <a:latin typeface="Calibri" panose="020F0502020204030204" pitchFamily="34" charset="0"/>
                      </a:endParaRPr>
                    </a:p>
                  </a:txBody>
                  <a:tcPr marL="6216" marR="6216" marT="6216" marB="0" anchor="b"/>
                </a:tc>
                <a:extLst>
                  <a:ext uri="{0D108BD9-81ED-4DB2-BD59-A6C34878D82A}">
                    <a16:rowId xmlns:a16="http://schemas.microsoft.com/office/drawing/2014/main" val="574838659"/>
                  </a:ext>
                </a:extLst>
              </a:tr>
            </a:tbl>
          </a:graphicData>
        </a:graphic>
      </p:graphicFrame>
      <p:graphicFrame>
        <p:nvGraphicFramePr>
          <p:cNvPr id="4" name="Table 5">
            <a:extLst>
              <a:ext uri="{FF2B5EF4-FFF2-40B4-BE49-F238E27FC236}">
                <a16:creationId xmlns:a16="http://schemas.microsoft.com/office/drawing/2014/main" id="{7B2B9684-2D25-446E-A324-144D91A382A1}"/>
              </a:ext>
            </a:extLst>
          </p:cNvPr>
          <p:cNvGraphicFramePr>
            <a:graphicFrameLocks noGrp="1"/>
          </p:cNvGraphicFramePr>
          <p:nvPr/>
        </p:nvGraphicFramePr>
        <p:xfrm>
          <a:off x="3322746" y="3921430"/>
          <a:ext cx="2321772" cy="2560320"/>
        </p:xfrm>
        <a:graphic>
          <a:graphicData uri="http://schemas.openxmlformats.org/drawingml/2006/table">
            <a:tbl>
              <a:tblPr firstRow="1" bandRow="1">
                <a:tableStyleId>{5C22544A-7EE6-4342-B048-85BDC9FD1C3A}</a:tableStyleId>
              </a:tblPr>
              <a:tblGrid>
                <a:gridCol w="821075">
                  <a:extLst>
                    <a:ext uri="{9D8B030D-6E8A-4147-A177-3AD203B41FA5}">
                      <a16:colId xmlns:a16="http://schemas.microsoft.com/office/drawing/2014/main" val="4016901611"/>
                    </a:ext>
                  </a:extLst>
                </a:gridCol>
                <a:gridCol w="521012">
                  <a:extLst>
                    <a:ext uri="{9D8B030D-6E8A-4147-A177-3AD203B41FA5}">
                      <a16:colId xmlns:a16="http://schemas.microsoft.com/office/drawing/2014/main" val="1814382535"/>
                    </a:ext>
                  </a:extLst>
                </a:gridCol>
                <a:gridCol w="444442">
                  <a:extLst>
                    <a:ext uri="{9D8B030D-6E8A-4147-A177-3AD203B41FA5}">
                      <a16:colId xmlns:a16="http://schemas.microsoft.com/office/drawing/2014/main" val="2479024544"/>
                    </a:ext>
                  </a:extLst>
                </a:gridCol>
                <a:gridCol w="535243">
                  <a:extLst>
                    <a:ext uri="{9D8B030D-6E8A-4147-A177-3AD203B41FA5}">
                      <a16:colId xmlns:a16="http://schemas.microsoft.com/office/drawing/2014/main" val="373290017"/>
                    </a:ext>
                  </a:extLst>
                </a:gridCol>
              </a:tblGrid>
              <a:tr h="0">
                <a:tc>
                  <a:txBody>
                    <a:bodyPr/>
                    <a:lstStyle/>
                    <a:p>
                      <a:pPr algn="ctr" fontAlgn="b"/>
                      <a:r>
                        <a:rPr lang="en-US" sz="1000" b="0" i="0" u="none" strike="noStrike">
                          <a:solidFill>
                            <a:schemeClr val="bg1"/>
                          </a:solidFill>
                          <a:effectLst/>
                          <a:latin typeface="Calibri" panose="020F0502020204030204" pitchFamily="34" charset="0"/>
                        </a:rPr>
                        <a:t>Building Sites</a:t>
                      </a:r>
                      <a:endParaRPr lang="en-US" sz="1000" b="0"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000" b="0" i="0" u="none" strike="noStrike" dirty="0">
                          <a:solidFill>
                            <a:schemeClr val="bg1"/>
                          </a:solidFill>
                          <a:effectLst/>
                          <a:latin typeface="Calibri" panose="020F0502020204030204" pitchFamily="34" charset="0"/>
                        </a:rPr>
                        <a:t>C.C.</a:t>
                      </a:r>
                    </a:p>
                  </a:txBody>
                  <a:tcPr marL="7620" marR="7620" marT="7620" marB="0" anchor="b"/>
                </a:tc>
                <a:tc>
                  <a:txBody>
                    <a:bodyPr/>
                    <a:lstStyle/>
                    <a:p>
                      <a:pPr algn="ctr" fontAlgn="b"/>
                      <a:r>
                        <a:rPr lang="en-US" sz="1000" b="0" i="0" u="none" strike="noStrike" dirty="0">
                          <a:solidFill>
                            <a:schemeClr val="bg1"/>
                          </a:solidFill>
                          <a:effectLst/>
                          <a:latin typeface="Calibri" panose="020F0502020204030204" pitchFamily="34" charset="0"/>
                        </a:rPr>
                        <a:t>M.B.</a:t>
                      </a:r>
                    </a:p>
                  </a:txBody>
                  <a:tcPr marL="7620" marR="7620" marT="7620" marB="0" anchor="b"/>
                </a:tc>
                <a:tc>
                  <a:txBody>
                    <a:bodyPr/>
                    <a:lstStyle/>
                    <a:p>
                      <a:pPr algn="ctr" fontAlgn="b"/>
                      <a:r>
                        <a:rPr lang="en-US" sz="1000" b="0" i="0" u="none" strike="noStrike" dirty="0">
                          <a:solidFill>
                            <a:schemeClr val="bg1"/>
                          </a:solidFill>
                          <a:effectLst/>
                          <a:latin typeface="Calibri" panose="020F0502020204030204" pitchFamily="34" charset="0"/>
                        </a:rPr>
                        <a:t>R.M.S.E.</a:t>
                      </a:r>
                    </a:p>
                  </a:txBody>
                  <a:tcPr marL="7620" marR="7620" marT="7620" marB="0" anchor="b"/>
                </a:tc>
                <a:extLst>
                  <a:ext uri="{0D108BD9-81ED-4DB2-BD59-A6C34878D82A}">
                    <a16:rowId xmlns:a16="http://schemas.microsoft.com/office/drawing/2014/main" val="3650591613"/>
                  </a:ext>
                </a:extLst>
              </a:tr>
              <a:tr h="156534">
                <a:tc>
                  <a:txBody>
                    <a:bodyPr/>
                    <a:lstStyle/>
                    <a:p>
                      <a:pPr algn="ctr" fontAlgn="b"/>
                      <a:r>
                        <a:rPr lang="en-US" sz="1000" b="0" i="0" u="none" strike="noStrike">
                          <a:solidFill>
                            <a:srgbClr val="000000"/>
                          </a:solidFill>
                          <a:effectLst/>
                          <a:latin typeface="Calibri" panose="020F0502020204030204" pitchFamily="34" charset="0"/>
                        </a:rPr>
                        <a:t>Anaheim</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0.85</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0.0025</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0.008</a:t>
                      </a:r>
                    </a:p>
                  </a:txBody>
                  <a:tcPr marL="7620" marR="7620" marT="7620" marB="0" anchor="b"/>
                </a:tc>
                <a:extLst>
                  <a:ext uri="{0D108BD9-81ED-4DB2-BD59-A6C34878D82A}">
                    <a16:rowId xmlns:a16="http://schemas.microsoft.com/office/drawing/2014/main" val="1060048511"/>
                  </a:ext>
                </a:extLst>
              </a:tr>
              <a:tr h="156534">
                <a:tc>
                  <a:txBody>
                    <a:bodyPr/>
                    <a:lstStyle/>
                    <a:p>
                      <a:pPr algn="ctr" fontAlgn="b"/>
                      <a:r>
                        <a:rPr lang="en-US" sz="1000" b="0" i="0" u="none" strike="noStrike">
                          <a:solidFill>
                            <a:srgbClr val="000000"/>
                          </a:solidFill>
                          <a:effectLst/>
                          <a:latin typeface="Calibri" panose="020F0502020204030204" pitchFamily="34" charset="0"/>
                        </a:rPr>
                        <a:t>Azusa</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0.87</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0.0007</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0.009</a:t>
                      </a:r>
                    </a:p>
                  </a:txBody>
                  <a:tcPr marL="7620" marR="7620" marT="7620" marB="0" anchor="b"/>
                </a:tc>
                <a:extLst>
                  <a:ext uri="{0D108BD9-81ED-4DB2-BD59-A6C34878D82A}">
                    <a16:rowId xmlns:a16="http://schemas.microsoft.com/office/drawing/2014/main" val="757055993"/>
                  </a:ext>
                </a:extLst>
              </a:tr>
              <a:tr h="156534">
                <a:tc>
                  <a:txBody>
                    <a:bodyPr/>
                    <a:lstStyle/>
                    <a:p>
                      <a:pPr algn="ctr" fontAlgn="b"/>
                      <a:r>
                        <a:rPr lang="en-US" sz="1000" b="0" i="0" u="none" strike="noStrike">
                          <a:solidFill>
                            <a:srgbClr val="000000"/>
                          </a:solidFill>
                          <a:effectLst/>
                          <a:latin typeface="Calibri" panose="020F0502020204030204" pitchFamily="34" charset="0"/>
                        </a:rPr>
                        <a:t>Banning</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0.85</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-0.0018</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0.009</a:t>
                      </a:r>
                    </a:p>
                  </a:txBody>
                  <a:tcPr marL="7620" marR="7620" marT="7620" marB="0" anchor="b"/>
                </a:tc>
                <a:extLst>
                  <a:ext uri="{0D108BD9-81ED-4DB2-BD59-A6C34878D82A}">
                    <a16:rowId xmlns:a16="http://schemas.microsoft.com/office/drawing/2014/main" val="3170961168"/>
                  </a:ext>
                </a:extLst>
              </a:tr>
              <a:tr h="156534">
                <a:tc>
                  <a:txBody>
                    <a:bodyPr/>
                    <a:lstStyle/>
                    <a:p>
                      <a:pPr algn="ctr" fontAlgn="b"/>
                      <a:r>
                        <a:rPr lang="en-US" sz="1000" b="0" i="0" u="none" strike="noStrike">
                          <a:solidFill>
                            <a:srgbClr val="000000"/>
                          </a:solidFill>
                          <a:effectLst/>
                          <a:latin typeface="Calibri" panose="020F0502020204030204" pitchFamily="34" charset="0"/>
                        </a:rPr>
                        <a:t>Compton</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0.87</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0.0053</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0.008</a:t>
                      </a:r>
                    </a:p>
                  </a:txBody>
                  <a:tcPr marL="7620" marR="7620" marT="7620" marB="0" anchor="b"/>
                </a:tc>
                <a:extLst>
                  <a:ext uri="{0D108BD9-81ED-4DB2-BD59-A6C34878D82A}">
                    <a16:rowId xmlns:a16="http://schemas.microsoft.com/office/drawing/2014/main" val="273194210"/>
                  </a:ext>
                </a:extLst>
              </a:tr>
              <a:tr h="156534">
                <a:tc>
                  <a:txBody>
                    <a:bodyPr/>
                    <a:lstStyle/>
                    <a:p>
                      <a:pPr algn="ctr" fontAlgn="b"/>
                      <a:r>
                        <a:rPr lang="en-US" sz="1000" b="0" i="0" u="none" strike="noStrike">
                          <a:solidFill>
                            <a:srgbClr val="000000"/>
                          </a:solidFill>
                          <a:effectLst/>
                          <a:latin typeface="Calibri" panose="020F0502020204030204" pitchFamily="34" charset="0"/>
                        </a:rPr>
                        <a:t>Fontana</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0.93</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0.0011</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0.007</a:t>
                      </a:r>
                    </a:p>
                  </a:txBody>
                  <a:tcPr marL="7620" marR="7620" marT="7620" marB="0" anchor="b"/>
                </a:tc>
                <a:extLst>
                  <a:ext uri="{0D108BD9-81ED-4DB2-BD59-A6C34878D82A}">
                    <a16:rowId xmlns:a16="http://schemas.microsoft.com/office/drawing/2014/main" val="2477856649"/>
                  </a:ext>
                </a:extLst>
              </a:tr>
              <a:tr h="156534">
                <a:tc>
                  <a:txBody>
                    <a:bodyPr/>
                    <a:lstStyle/>
                    <a:p>
                      <a:pPr algn="ctr" fontAlgn="b"/>
                      <a:r>
                        <a:rPr lang="en-US" sz="1000" b="0" i="0" u="none" strike="noStrike">
                          <a:solidFill>
                            <a:srgbClr val="000000"/>
                          </a:solidFill>
                          <a:effectLst/>
                          <a:latin typeface="Calibri" panose="020F0502020204030204" pitchFamily="34" charset="0"/>
                        </a:rPr>
                        <a:t>Glendora</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0.84</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-0.0045</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0.010</a:t>
                      </a:r>
                    </a:p>
                  </a:txBody>
                  <a:tcPr marL="7620" marR="7620" marT="7620" marB="0" anchor="b"/>
                </a:tc>
                <a:extLst>
                  <a:ext uri="{0D108BD9-81ED-4DB2-BD59-A6C34878D82A}">
                    <a16:rowId xmlns:a16="http://schemas.microsoft.com/office/drawing/2014/main" val="3895061674"/>
                  </a:ext>
                </a:extLst>
              </a:tr>
              <a:tr h="156534">
                <a:tc>
                  <a:txBody>
                    <a:bodyPr/>
                    <a:lstStyle/>
                    <a:p>
                      <a:pPr algn="ctr" fontAlgn="b"/>
                      <a:r>
                        <a:rPr lang="en-US" sz="1000" b="0" i="0" u="none" strike="noStrike">
                          <a:solidFill>
                            <a:srgbClr val="000000"/>
                          </a:solidFill>
                          <a:effectLst/>
                          <a:latin typeface="Calibri" panose="020F0502020204030204" pitchFamily="34" charset="0"/>
                        </a:rPr>
                        <a:t>Lake Elsinore</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0.89</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0.0002</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0.007</a:t>
                      </a:r>
                    </a:p>
                  </a:txBody>
                  <a:tcPr marL="7620" marR="7620" marT="7620" marB="0" anchor="b"/>
                </a:tc>
                <a:extLst>
                  <a:ext uri="{0D108BD9-81ED-4DB2-BD59-A6C34878D82A}">
                    <a16:rowId xmlns:a16="http://schemas.microsoft.com/office/drawing/2014/main" val="1072652607"/>
                  </a:ext>
                </a:extLst>
              </a:tr>
              <a:tr h="156534">
                <a:tc>
                  <a:txBody>
                    <a:bodyPr/>
                    <a:lstStyle/>
                    <a:p>
                      <a:pPr algn="ctr" fontAlgn="b"/>
                      <a:r>
                        <a:rPr lang="en-US" sz="1000" b="0" i="0" u="none" strike="noStrike">
                          <a:solidFill>
                            <a:srgbClr val="000000"/>
                          </a:solidFill>
                          <a:effectLst/>
                          <a:latin typeface="Calibri" panose="020F0502020204030204" pitchFamily="34" charset="0"/>
                        </a:rPr>
                        <a:t>LAX</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0.80</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0.0033</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0.008</a:t>
                      </a:r>
                    </a:p>
                  </a:txBody>
                  <a:tcPr marL="7620" marR="7620" marT="7620" marB="0" anchor="b"/>
                </a:tc>
                <a:extLst>
                  <a:ext uri="{0D108BD9-81ED-4DB2-BD59-A6C34878D82A}">
                    <a16:rowId xmlns:a16="http://schemas.microsoft.com/office/drawing/2014/main" val="2977448465"/>
                  </a:ext>
                </a:extLst>
              </a:tr>
              <a:tr h="156534">
                <a:tc>
                  <a:txBody>
                    <a:bodyPr/>
                    <a:lstStyle/>
                    <a:p>
                      <a:pPr algn="ctr" fontAlgn="b"/>
                      <a:r>
                        <a:rPr lang="en-US" sz="1000" b="0" i="0" u="none" strike="noStrike">
                          <a:solidFill>
                            <a:srgbClr val="000000"/>
                          </a:solidFill>
                          <a:effectLst/>
                          <a:latin typeface="Calibri" panose="020F0502020204030204" pitchFamily="34" charset="0"/>
                        </a:rPr>
                        <a:t>LA North Main</a:t>
                      </a:r>
                      <a:endParaRPr lang="en-US" sz="1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0.88</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0.0031</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0.008</a:t>
                      </a:r>
                    </a:p>
                  </a:txBody>
                  <a:tcPr marL="7620" marR="7620" marT="7620" marB="0" anchor="b"/>
                </a:tc>
                <a:extLst>
                  <a:ext uri="{0D108BD9-81ED-4DB2-BD59-A6C34878D82A}">
                    <a16:rowId xmlns:a16="http://schemas.microsoft.com/office/drawing/2014/main" val="2080983415"/>
                  </a:ext>
                </a:extLst>
              </a:tr>
              <a:tr h="156534">
                <a:tc>
                  <a:txBody>
                    <a:bodyPr/>
                    <a:lstStyle/>
                    <a:p>
                      <a:pPr algn="ctr" fontAlgn="b"/>
                      <a:r>
                        <a:rPr lang="en-US" sz="1000" b="0" i="0" u="none" strike="noStrike">
                          <a:solidFill>
                            <a:srgbClr val="000000"/>
                          </a:solidFill>
                          <a:effectLst/>
                          <a:latin typeface="Calibri" panose="020F0502020204030204" pitchFamily="34" charset="0"/>
                        </a:rPr>
                        <a:t>Mira Loma</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0.92</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0.0000</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0.008</a:t>
                      </a:r>
                    </a:p>
                  </a:txBody>
                  <a:tcPr marL="7620" marR="7620" marT="7620" marB="0" anchor="b"/>
                </a:tc>
                <a:extLst>
                  <a:ext uri="{0D108BD9-81ED-4DB2-BD59-A6C34878D82A}">
                    <a16:rowId xmlns:a16="http://schemas.microsoft.com/office/drawing/2014/main" val="4242771842"/>
                  </a:ext>
                </a:extLst>
              </a:tr>
              <a:tr h="156534">
                <a:tc>
                  <a:txBody>
                    <a:bodyPr/>
                    <a:lstStyle/>
                    <a:p>
                      <a:pPr algn="ctr" fontAlgn="b"/>
                      <a:r>
                        <a:rPr lang="en-US" sz="1000" b="0" i="0" u="none" strike="noStrike">
                          <a:solidFill>
                            <a:srgbClr val="000000"/>
                          </a:solidFill>
                          <a:effectLst/>
                          <a:latin typeface="Calibri" panose="020F0502020204030204" pitchFamily="34" charset="0"/>
                        </a:rPr>
                        <a:t>Rubidoux</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0.92</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0.0014</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0.007</a:t>
                      </a:r>
                    </a:p>
                  </a:txBody>
                  <a:tcPr marL="7620" marR="7620" marT="7620" marB="0" anchor="b"/>
                </a:tc>
                <a:extLst>
                  <a:ext uri="{0D108BD9-81ED-4DB2-BD59-A6C34878D82A}">
                    <a16:rowId xmlns:a16="http://schemas.microsoft.com/office/drawing/2014/main" val="2126544690"/>
                  </a:ext>
                </a:extLst>
              </a:tr>
              <a:tr h="156534">
                <a:tc>
                  <a:txBody>
                    <a:bodyPr/>
                    <a:lstStyle/>
                    <a:p>
                      <a:pPr algn="ctr" fontAlgn="b"/>
                      <a:r>
                        <a:rPr lang="en-US" sz="1000" b="0" i="0" u="none" strike="noStrike">
                          <a:solidFill>
                            <a:srgbClr val="000000"/>
                          </a:solidFill>
                          <a:effectLst/>
                          <a:latin typeface="Calibri" panose="020F0502020204030204" pitchFamily="34" charset="0"/>
                        </a:rPr>
                        <a:t>San Gabriel</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0.89</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0.0022</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0.008</a:t>
                      </a:r>
                    </a:p>
                  </a:txBody>
                  <a:tcPr marL="7620" marR="7620" marT="7620" marB="0" anchor="b"/>
                </a:tc>
                <a:extLst>
                  <a:ext uri="{0D108BD9-81ED-4DB2-BD59-A6C34878D82A}">
                    <a16:rowId xmlns:a16="http://schemas.microsoft.com/office/drawing/2014/main" val="1632958863"/>
                  </a:ext>
                </a:extLst>
              </a:tr>
              <a:tr h="156534">
                <a:tc>
                  <a:txBody>
                    <a:bodyPr/>
                    <a:lstStyle/>
                    <a:p>
                      <a:pPr algn="ctr" fontAlgn="b"/>
                      <a:r>
                        <a:rPr lang="en-US" sz="1000" b="0" i="0" u="none" strike="noStrike">
                          <a:solidFill>
                            <a:srgbClr val="000000"/>
                          </a:solidFill>
                          <a:effectLst/>
                          <a:latin typeface="Calibri" panose="020F0502020204030204" pitchFamily="34" charset="0"/>
                        </a:rPr>
                        <a:t>Santa Clarita</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0.91</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0.0003</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0.008</a:t>
                      </a:r>
                    </a:p>
                  </a:txBody>
                  <a:tcPr marL="7620" marR="7620" marT="7620" marB="0" anchor="b"/>
                </a:tc>
                <a:extLst>
                  <a:ext uri="{0D108BD9-81ED-4DB2-BD59-A6C34878D82A}">
                    <a16:rowId xmlns:a16="http://schemas.microsoft.com/office/drawing/2014/main" val="1931861817"/>
                  </a:ext>
                </a:extLst>
              </a:tr>
              <a:tr h="156534">
                <a:tc>
                  <a:txBody>
                    <a:bodyPr/>
                    <a:lstStyle/>
                    <a:p>
                      <a:pPr algn="ctr" fontAlgn="b"/>
                      <a:r>
                        <a:rPr lang="en-US" sz="1000" b="0" i="0" u="none" strike="noStrike">
                          <a:solidFill>
                            <a:srgbClr val="000000"/>
                          </a:solidFill>
                          <a:effectLst/>
                          <a:latin typeface="Calibri" panose="020F0502020204030204" pitchFamily="34" charset="0"/>
                        </a:rPr>
                        <a:t>San Bernardino</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0.92</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0.0010</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0.009</a:t>
                      </a:r>
                    </a:p>
                  </a:txBody>
                  <a:tcPr marL="7620" marR="7620" marT="7620" marB="0" anchor="b"/>
                </a:tc>
                <a:extLst>
                  <a:ext uri="{0D108BD9-81ED-4DB2-BD59-A6C34878D82A}">
                    <a16:rowId xmlns:a16="http://schemas.microsoft.com/office/drawing/2014/main" val="1740377352"/>
                  </a:ext>
                </a:extLst>
              </a:tr>
              <a:tr h="156534">
                <a:tc>
                  <a:txBody>
                    <a:bodyPr/>
                    <a:lstStyle/>
                    <a:p>
                      <a:pPr algn="ctr" fontAlgn="b"/>
                      <a:r>
                        <a:rPr lang="en-US" sz="1000" b="0" i="0" u="none" strike="noStrike" dirty="0">
                          <a:solidFill>
                            <a:srgbClr val="000000"/>
                          </a:solidFill>
                          <a:effectLst/>
                          <a:latin typeface="Calibri" panose="020F0502020204030204" pitchFamily="34" charset="0"/>
                        </a:rPr>
                        <a:t>Upland</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0.92</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-0.0003</a:t>
                      </a:r>
                    </a:p>
                  </a:txBody>
                  <a:tcPr marL="7620" marR="7620" marT="7620" marB="0" anchor="b"/>
                </a:tc>
                <a:tc>
                  <a:txBody>
                    <a:bodyPr/>
                    <a:lstStyle/>
                    <a:p>
                      <a:pPr algn="ctr" fontAlgn="b"/>
                      <a:r>
                        <a:rPr lang="en-US" sz="1000" b="0" i="0" u="none" strike="noStrike" dirty="0">
                          <a:solidFill>
                            <a:srgbClr val="000000"/>
                          </a:solidFill>
                          <a:effectLst/>
                          <a:latin typeface="Calibri" panose="020F0502020204030204" pitchFamily="34" charset="0"/>
                        </a:rPr>
                        <a:t>0.008</a:t>
                      </a:r>
                    </a:p>
                  </a:txBody>
                  <a:tcPr marL="7620" marR="7620" marT="7620" marB="0" anchor="b"/>
                </a:tc>
                <a:extLst>
                  <a:ext uri="{0D108BD9-81ED-4DB2-BD59-A6C34878D82A}">
                    <a16:rowId xmlns:a16="http://schemas.microsoft.com/office/drawing/2014/main" val="3999531651"/>
                  </a:ext>
                </a:extLst>
              </a:tr>
            </a:tbl>
          </a:graphicData>
        </a:graphic>
      </p:graphicFrame>
      <p:sp>
        <p:nvSpPr>
          <p:cNvPr id="19" name="Text Box 10">
            <a:extLst>
              <a:ext uri="{FF2B5EF4-FFF2-40B4-BE49-F238E27FC236}">
                <a16:creationId xmlns:a16="http://schemas.microsoft.com/office/drawing/2014/main" id="{15CF6703-7C20-4C08-9D1C-CD8A8769518C}"/>
              </a:ext>
            </a:extLst>
          </p:cNvPr>
          <p:cNvSpPr txBox="1">
            <a:spLocks noChangeArrowheads="1"/>
          </p:cNvSpPr>
          <p:nvPr/>
        </p:nvSpPr>
        <p:spPr bwMode="auto">
          <a:xfrm>
            <a:off x="6397379" y="6552472"/>
            <a:ext cx="2324098" cy="252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112" rIns="90000" bIns="4500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9pPr>
          </a:lstStyle>
          <a:p>
            <a:pPr algn="just" eaLnBrk="1"/>
            <a:r>
              <a:rPr lang="en-US" altLang="en-US" sz="900" b="1" i="1" dirty="0">
                <a:solidFill>
                  <a:srgbClr val="000000"/>
                </a:solidFill>
              </a:rPr>
              <a:t>Figure 10: </a:t>
            </a:r>
            <a:r>
              <a:rPr lang="en-US" altLang="en-US" sz="900" i="1" dirty="0">
                <a:solidFill>
                  <a:srgbClr val="000000"/>
                </a:solidFill>
              </a:rPr>
              <a:t>Scatter plots for building sites</a:t>
            </a:r>
          </a:p>
        </p:txBody>
      </p:sp>
      <p:sp>
        <p:nvSpPr>
          <p:cNvPr id="20" name="Text Box 10">
            <a:extLst>
              <a:ext uri="{FF2B5EF4-FFF2-40B4-BE49-F238E27FC236}">
                <a16:creationId xmlns:a16="http://schemas.microsoft.com/office/drawing/2014/main" id="{66326437-F752-4859-A8A2-5A48F730AE34}"/>
              </a:ext>
            </a:extLst>
          </p:cNvPr>
          <p:cNvSpPr txBox="1">
            <a:spLocks noChangeArrowheads="1"/>
          </p:cNvSpPr>
          <p:nvPr/>
        </p:nvSpPr>
        <p:spPr bwMode="auto">
          <a:xfrm>
            <a:off x="9284078" y="6520020"/>
            <a:ext cx="2387474" cy="252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112" rIns="90000" bIns="4500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9pPr>
          </a:lstStyle>
          <a:p>
            <a:pPr algn="just" eaLnBrk="1"/>
            <a:r>
              <a:rPr lang="en-US" altLang="en-US" sz="900" b="1" i="1" dirty="0">
                <a:solidFill>
                  <a:srgbClr val="000000"/>
                </a:solidFill>
              </a:rPr>
              <a:t>Figure 11: </a:t>
            </a:r>
            <a:r>
              <a:rPr lang="en-US" altLang="en-US" sz="900" i="1" dirty="0">
                <a:solidFill>
                  <a:srgbClr val="000000"/>
                </a:solidFill>
              </a:rPr>
              <a:t>Scatter plots for evaluation sites</a:t>
            </a:r>
          </a:p>
        </p:txBody>
      </p:sp>
      <p:sp>
        <p:nvSpPr>
          <p:cNvPr id="21" name="Text Box 10">
            <a:extLst>
              <a:ext uri="{FF2B5EF4-FFF2-40B4-BE49-F238E27FC236}">
                <a16:creationId xmlns:a16="http://schemas.microsoft.com/office/drawing/2014/main" id="{9D6F47AD-781A-4A0E-BE5E-7F54CD827C7A}"/>
              </a:ext>
            </a:extLst>
          </p:cNvPr>
          <p:cNvSpPr txBox="1">
            <a:spLocks noChangeArrowheads="1"/>
          </p:cNvSpPr>
          <p:nvPr/>
        </p:nvSpPr>
        <p:spPr bwMode="auto">
          <a:xfrm>
            <a:off x="3153976" y="6491503"/>
            <a:ext cx="2655076" cy="252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112" rIns="90000" bIns="4500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9pPr>
          </a:lstStyle>
          <a:p>
            <a:pPr algn="just" eaLnBrk="1"/>
            <a:r>
              <a:rPr lang="en-US" altLang="en-US" sz="900" b="1" i="1" dirty="0">
                <a:solidFill>
                  <a:srgbClr val="000000"/>
                </a:solidFill>
              </a:rPr>
              <a:t>Table 2: </a:t>
            </a:r>
            <a:r>
              <a:rPr lang="en-US" altLang="en-US" sz="900" i="1" dirty="0">
                <a:solidFill>
                  <a:srgbClr val="000000"/>
                </a:solidFill>
              </a:rPr>
              <a:t>Evaluation metrics for 15 building sites.</a:t>
            </a:r>
          </a:p>
        </p:txBody>
      </p:sp>
      <p:sp>
        <p:nvSpPr>
          <p:cNvPr id="22" name="Text Box 10">
            <a:extLst>
              <a:ext uri="{FF2B5EF4-FFF2-40B4-BE49-F238E27FC236}">
                <a16:creationId xmlns:a16="http://schemas.microsoft.com/office/drawing/2014/main" id="{D9B72766-4410-4EAE-80D0-2B8F84ECA58A}"/>
              </a:ext>
            </a:extLst>
          </p:cNvPr>
          <p:cNvSpPr txBox="1">
            <a:spLocks noChangeArrowheads="1"/>
          </p:cNvSpPr>
          <p:nvPr/>
        </p:nvSpPr>
        <p:spPr bwMode="auto">
          <a:xfrm>
            <a:off x="630036" y="6451874"/>
            <a:ext cx="2378690" cy="353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112" rIns="90000" bIns="4500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9pPr>
          </a:lstStyle>
          <a:p>
            <a:pPr algn="just" eaLnBrk="1"/>
            <a:r>
              <a:rPr lang="en-US" altLang="en-US" sz="900" b="1" i="1" dirty="0">
                <a:solidFill>
                  <a:srgbClr val="000000"/>
                </a:solidFill>
              </a:rPr>
              <a:t>Table 1: </a:t>
            </a:r>
            <a:r>
              <a:rPr lang="en-US" altLang="en-US" sz="900" i="1" dirty="0">
                <a:solidFill>
                  <a:srgbClr val="000000"/>
                </a:solidFill>
              </a:rPr>
              <a:t>Evaluation metrics for 12 evaluation sites.</a:t>
            </a:r>
          </a:p>
        </p:txBody>
      </p:sp>
      <p:sp>
        <p:nvSpPr>
          <p:cNvPr id="3" name="Slide Number Placeholder 2">
            <a:extLst>
              <a:ext uri="{FF2B5EF4-FFF2-40B4-BE49-F238E27FC236}">
                <a16:creationId xmlns:a16="http://schemas.microsoft.com/office/drawing/2014/main" id="{766B3C8E-17DE-4E64-B3E1-9D2CDE1AC300}"/>
              </a:ext>
            </a:extLst>
          </p:cNvPr>
          <p:cNvSpPr>
            <a:spLocks noGrp="1"/>
          </p:cNvSpPr>
          <p:nvPr>
            <p:ph type="sldNum" sz="quarter" idx="12"/>
          </p:nvPr>
        </p:nvSpPr>
        <p:spPr/>
        <p:txBody>
          <a:bodyPr/>
          <a:lstStyle/>
          <a:p>
            <a:fld id="{B5EC19EC-8BDE-48D6-AAE8-C195DE4AE62B}" type="slidenum">
              <a:rPr lang="en-US" smtClean="0"/>
              <a:t>17</a:t>
            </a:fld>
            <a:endParaRPr lang="en-US"/>
          </a:p>
        </p:txBody>
      </p:sp>
    </p:spTree>
    <p:extLst>
      <p:ext uri="{BB962C8B-B14F-4D97-AF65-F5344CB8AC3E}">
        <p14:creationId xmlns:p14="http://schemas.microsoft.com/office/powerpoint/2010/main" val="1269863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arrow&#10;&#10;Description automatically generated">
            <a:extLst>
              <a:ext uri="{FF2B5EF4-FFF2-40B4-BE49-F238E27FC236}">
                <a16:creationId xmlns:a16="http://schemas.microsoft.com/office/drawing/2014/main" id="{553FD79E-6448-43B0-90A0-4EA041DB0CFE}"/>
              </a:ext>
            </a:extLst>
          </p:cNvPr>
          <p:cNvPicPr>
            <a:picLocks noChangeAspect="1"/>
          </p:cNvPicPr>
          <p:nvPr/>
        </p:nvPicPr>
        <p:blipFill rotWithShape="1">
          <a:blip r:embed="rId3">
            <a:extLst>
              <a:ext uri="{28A0092B-C50C-407E-A947-70E740481C1C}">
                <a14:useLocalDpi xmlns:a14="http://schemas.microsoft.com/office/drawing/2010/main" val="0"/>
              </a:ext>
            </a:extLst>
          </a:blip>
          <a:srcRect t="6763" r="9845"/>
          <a:stretch/>
        </p:blipFill>
        <p:spPr>
          <a:xfrm>
            <a:off x="5136154" y="1012124"/>
            <a:ext cx="3297535" cy="2557655"/>
          </a:xfrm>
          <a:prstGeom prst="rect">
            <a:avLst/>
          </a:prstGeom>
        </p:spPr>
      </p:pic>
      <p:sp>
        <p:nvSpPr>
          <p:cNvPr id="3" name="Content Placeholder 2">
            <a:extLst>
              <a:ext uri="{FF2B5EF4-FFF2-40B4-BE49-F238E27FC236}">
                <a16:creationId xmlns:a16="http://schemas.microsoft.com/office/drawing/2014/main" id="{595C0BCD-9B91-4BA5-A712-3BAEEFAA0180}"/>
              </a:ext>
            </a:extLst>
          </p:cNvPr>
          <p:cNvSpPr>
            <a:spLocks noGrp="1"/>
          </p:cNvSpPr>
          <p:nvPr>
            <p:ph idx="1"/>
          </p:nvPr>
        </p:nvSpPr>
        <p:spPr>
          <a:xfrm>
            <a:off x="437420" y="1090214"/>
            <a:ext cx="4550997" cy="4351338"/>
          </a:xfrm>
        </p:spPr>
        <p:txBody>
          <a:bodyPr>
            <a:normAutofit/>
          </a:bodyPr>
          <a:lstStyle/>
          <a:p>
            <a:r>
              <a:rPr lang="en-US" sz="1400" dirty="0"/>
              <a:t>2-D interpolation reduced simulation time and provided a high-resolution details of air pollution maps</a:t>
            </a:r>
          </a:p>
          <a:p>
            <a:r>
              <a:rPr lang="en-US" sz="1400" dirty="0"/>
              <a:t>Cubic interpolation captured extreme peaks of ozone</a:t>
            </a:r>
          </a:p>
          <a:p>
            <a:r>
              <a:rPr lang="en-US" sz="1400" dirty="0"/>
              <a:t>IDW is localized, significantly influenced by the nearest neighbors</a:t>
            </a:r>
          </a:p>
          <a:p>
            <a:r>
              <a:rPr lang="en-US" sz="1400" dirty="0"/>
              <a:t>Kriging has better overall performance from statistical benchmark</a:t>
            </a:r>
          </a:p>
          <a:p>
            <a:r>
              <a:rPr lang="en-US" sz="1400" dirty="0"/>
              <a:t>ML is more consistent than CMAQ</a:t>
            </a:r>
          </a:p>
          <a:p>
            <a:pPr lvl="1"/>
            <a:r>
              <a:rPr lang="en-US" sz="1200" dirty="0"/>
              <a:t>Provide accurate results over the entire simulation period</a:t>
            </a:r>
          </a:p>
          <a:p>
            <a:pPr lvl="1"/>
            <a:r>
              <a:rPr lang="en-US" sz="1200" dirty="0"/>
              <a:t>Capture air quality trends</a:t>
            </a:r>
          </a:p>
          <a:p>
            <a:endParaRPr lang="en-US" sz="1600" dirty="0"/>
          </a:p>
          <a:p>
            <a:endParaRPr lang="en-US" sz="1600" dirty="0"/>
          </a:p>
        </p:txBody>
      </p:sp>
      <p:sp>
        <p:nvSpPr>
          <p:cNvPr id="4" name="Title 1">
            <a:extLst>
              <a:ext uri="{FF2B5EF4-FFF2-40B4-BE49-F238E27FC236}">
                <a16:creationId xmlns:a16="http://schemas.microsoft.com/office/drawing/2014/main" id="{D964BEF0-ECEE-4BB6-A1EA-860470B960D0}"/>
              </a:ext>
            </a:extLst>
          </p:cNvPr>
          <p:cNvSpPr txBox="1">
            <a:spLocks/>
          </p:cNvSpPr>
          <p:nvPr/>
        </p:nvSpPr>
        <p:spPr>
          <a:xfrm>
            <a:off x="906618" y="-9727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Results and Model Evaluation</a:t>
            </a:r>
          </a:p>
        </p:txBody>
      </p:sp>
      <p:pic>
        <p:nvPicPr>
          <p:cNvPr id="7" name="Picture 6" descr="Shape, arrow&#10;&#10;Description automatically generated">
            <a:extLst>
              <a:ext uri="{FF2B5EF4-FFF2-40B4-BE49-F238E27FC236}">
                <a16:creationId xmlns:a16="http://schemas.microsoft.com/office/drawing/2014/main" id="{4C1B89F3-416B-4D4B-9545-06957C3C873F}"/>
              </a:ext>
            </a:extLst>
          </p:cNvPr>
          <p:cNvPicPr>
            <a:picLocks noChangeAspect="1"/>
          </p:cNvPicPr>
          <p:nvPr/>
        </p:nvPicPr>
        <p:blipFill rotWithShape="1">
          <a:blip r:embed="rId4">
            <a:extLst>
              <a:ext uri="{28A0092B-C50C-407E-A947-70E740481C1C}">
                <a14:useLocalDpi xmlns:a14="http://schemas.microsoft.com/office/drawing/2010/main" val="0"/>
              </a:ext>
            </a:extLst>
          </a:blip>
          <a:srcRect t="6763" r="8883"/>
          <a:stretch/>
        </p:blipFill>
        <p:spPr>
          <a:xfrm>
            <a:off x="8581427" y="1012124"/>
            <a:ext cx="3332697" cy="2557655"/>
          </a:xfrm>
          <a:prstGeom prst="rect">
            <a:avLst/>
          </a:prstGeom>
        </p:spPr>
      </p:pic>
      <p:pic>
        <p:nvPicPr>
          <p:cNvPr id="8" name="Picture 7" descr="Chart&#10;&#10;Description automatically generated">
            <a:extLst>
              <a:ext uri="{FF2B5EF4-FFF2-40B4-BE49-F238E27FC236}">
                <a16:creationId xmlns:a16="http://schemas.microsoft.com/office/drawing/2014/main" id="{EBD454FC-9C3B-46AB-8A2F-B59FF92CB879}"/>
              </a:ext>
            </a:extLst>
          </p:cNvPr>
          <p:cNvPicPr>
            <a:picLocks noChangeAspect="1"/>
          </p:cNvPicPr>
          <p:nvPr/>
        </p:nvPicPr>
        <p:blipFill rotWithShape="1">
          <a:blip r:embed="rId5">
            <a:extLst>
              <a:ext uri="{28A0092B-C50C-407E-A947-70E740481C1C}">
                <a14:useLocalDpi xmlns:a14="http://schemas.microsoft.com/office/drawing/2010/main" val="0"/>
              </a:ext>
            </a:extLst>
          </a:blip>
          <a:srcRect l="22931" t="22828" r="9409" b="23555"/>
          <a:stretch/>
        </p:blipFill>
        <p:spPr>
          <a:xfrm>
            <a:off x="194544" y="4353191"/>
            <a:ext cx="3712075" cy="1961096"/>
          </a:xfrm>
          <a:prstGeom prst="rect">
            <a:avLst/>
          </a:prstGeom>
        </p:spPr>
      </p:pic>
      <p:sp>
        <p:nvSpPr>
          <p:cNvPr id="10" name="TextBox 9">
            <a:extLst>
              <a:ext uri="{FF2B5EF4-FFF2-40B4-BE49-F238E27FC236}">
                <a16:creationId xmlns:a16="http://schemas.microsoft.com/office/drawing/2014/main" id="{148A0818-3FF3-4479-B613-807FFA88B0C7}"/>
              </a:ext>
            </a:extLst>
          </p:cNvPr>
          <p:cNvSpPr txBox="1"/>
          <p:nvPr/>
        </p:nvSpPr>
        <p:spPr>
          <a:xfrm>
            <a:off x="548749" y="6283877"/>
            <a:ext cx="3081722" cy="430887"/>
          </a:xfrm>
          <a:prstGeom prst="rect">
            <a:avLst/>
          </a:prstGeom>
          <a:noFill/>
        </p:spPr>
        <p:txBody>
          <a:bodyPr wrap="square" rtlCol="0">
            <a:spAutoFit/>
          </a:bodyPr>
          <a:lstStyle/>
          <a:p>
            <a:r>
              <a:rPr lang="en-US" altLang="en-US" sz="1100" b="1" i="1" dirty="0">
                <a:solidFill>
                  <a:srgbClr val="000000"/>
                </a:solidFill>
              </a:rPr>
              <a:t>Figure 14:</a:t>
            </a:r>
            <a:r>
              <a:rPr lang="en-US" altLang="en-US" sz="1100" i="1" dirty="0">
                <a:solidFill>
                  <a:srgbClr val="000000"/>
                </a:solidFill>
              </a:rPr>
              <a:t> </a:t>
            </a:r>
            <a:r>
              <a:rPr lang="en-US" sz="1100" i="1" dirty="0"/>
              <a:t>Hourly ozone heatmap (@16pm June 22, 2020) using kriging interpolation</a:t>
            </a:r>
          </a:p>
        </p:txBody>
      </p:sp>
      <p:sp>
        <p:nvSpPr>
          <p:cNvPr id="11" name="TextBox 10">
            <a:extLst>
              <a:ext uri="{FF2B5EF4-FFF2-40B4-BE49-F238E27FC236}">
                <a16:creationId xmlns:a16="http://schemas.microsoft.com/office/drawing/2014/main" id="{E73B3E0A-2E57-42D5-A1E0-55D19AAE9E51}"/>
              </a:ext>
            </a:extLst>
          </p:cNvPr>
          <p:cNvSpPr txBox="1"/>
          <p:nvPr/>
        </p:nvSpPr>
        <p:spPr>
          <a:xfrm>
            <a:off x="1459789" y="5460922"/>
            <a:ext cx="559664" cy="200055"/>
          </a:xfrm>
          <a:prstGeom prst="rect">
            <a:avLst/>
          </a:prstGeom>
          <a:noFill/>
        </p:spPr>
        <p:txBody>
          <a:bodyPr wrap="square" rtlCol="0">
            <a:spAutoFit/>
          </a:bodyPr>
          <a:lstStyle/>
          <a:p>
            <a:r>
              <a:rPr lang="en-US" sz="700" i="1" dirty="0"/>
              <a:t>La Habra</a:t>
            </a:r>
          </a:p>
        </p:txBody>
      </p:sp>
      <p:sp>
        <p:nvSpPr>
          <p:cNvPr id="12" name="TextBox 11">
            <a:extLst>
              <a:ext uri="{FF2B5EF4-FFF2-40B4-BE49-F238E27FC236}">
                <a16:creationId xmlns:a16="http://schemas.microsoft.com/office/drawing/2014/main" id="{474A84E5-DD59-4148-83C2-E0E0BE5F7BA9}"/>
              </a:ext>
            </a:extLst>
          </p:cNvPr>
          <p:cNvSpPr txBox="1"/>
          <p:nvPr/>
        </p:nvSpPr>
        <p:spPr>
          <a:xfrm>
            <a:off x="1490917" y="5660977"/>
            <a:ext cx="559664" cy="200055"/>
          </a:xfrm>
          <a:prstGeom prst="rect">
            <a:avLst/>
          </a:prstGeom>
          <a:noFill/>
        </p:spPr>
        <p:txBody>
          <a:bodyPr wrap="square" rtlCol="0">
            <a:spAutoFit/>
          </a:bodyPr>
          <a:lstStyle/>
          <a:p>
            <a:r>
              <a:rPr lang="en-US" sz="700" i="1" dirty="0"/>
              <a:t>Anaheim</a:t>
            </a:r>
          </a:p>
        </p:txBody>
      </p:sp>
      <p:sp>
        <p:nvSpPr>
          <p:cNvPr id="13" name="TextBox 12">
            <a:extLst>
              <a:ext uri="{FF2B5EF4-FFF2-40B4-BE49-F238E27FC236}">
                <a16:creationId xmlns:a16="http://schemas.microsoft.com/office/drawing/2014/main" id="{906E7919-DC6E-4F9C-8FA7-36D8A5A63C03}"/>
              </a:ext>
            </a:extLst>
          </p:cNvPr>
          <p:cNvSpPr txBox="1"/>
          <p:nvPr/>
        </p:nvSpPr>
        <p:spPr>
          <a:xfrm>
            <a:off x="721136" y="5200870"/>
            <a:ext cx="559664" cy="200055"/>
          </a:xfrm>
          <a:prstGeom prst="rect">
            <a:avLst/>
          </a:prstGeom>
          <a:noFill/>
        </p:spPr>
        <p:txBody>
          <a:bodyPr wrap="square" rtlCol="0">
            <a:spAutoFit/>
          </a:bodyPr>
          <a:lstStyle/>
          <a:p>
            <a:r>
              <a:rPr lang="en-US" sz="700" i="1" dirty="0"/>
              <a:t>WLA VA</a:t>
            </a:r>
          </a:p>
        </p:txBody>
      </p:sp>
      <p:sp>
        <p:nvSpPr>
          <p:cNvPr id="14" name="TextBox 13">
            <a:extLst>
              <a:ext uri="{FF2B5EF4-FFF2-40B4-BE49-F238E27FC236}">
                <a16:creationId xmlns:a16="http://schemas.microsoft.com/office/drawing/2014/main" id="{7A09BB2C-8148-4065-BDBF-983441EAF262}"/>
              </a:ext>
            </a:extLst>
          </p:cNvPr>
          <p:cNvSpPr txBox="1"/>
          <p:nvPr/>
        </p:nvSpPr>
        <p:spPr>
          <a:xfrm>
            <a:off x="2266213" y="5360894"/>
            <a:ext cx="559664" cy="200055"/>
          </a:xfrm>
          <a:prstGeom prst="rect">
            <a:avLst/>
          </a:prstGeom>
          <a:noFill/>
        </p:spPr>
        <p:txBody>
          <a:bodyPr wrap="square" rtlCol="0">
            <a:spAutoFit/>
          </a:bodyPr>
          <a:lstStyle/>
          <a:p>
            <a:r>
              <a:rPr lang="en-US" sz="700" i="1" dirty="0"/>
              <a:t>Riverside</a:t>
            </a:r>
          </a:p>
        </p:txBody>
      </p:sp>
      <p:pic>
        <p:nvPicPr>
          <p:cNvPr id="6" name="Picture 5" descr="Chart&#10;&#10;Description automatically generated">
            <a:extLst>
              <a:ext uri="{FF2B5EF4-FFF2-40B4-BE49-F238E27FC236}">
                <a16:creationId xmlns:a16="http://schemas.microsoft.com/office/drawing/2014/main" id="{4D65CA2E-35D8-4603-8773-65378A7232F1}"/>
              </a:ext>
            </a:extLst>
          </p:cNvPr>
          <p:cNvPicPr>
            <a:picLocks noChangeAspect="1"/>
          </p:cNvPicPr>
          <p:nvPr/>
        </p:nvPicPr>
        <p:blipFill rotWithShape="1">
          <a:blip r:embed="rId6">
            <a:extLst>
              <a:ext uri="{28A0092B-C50C-407E-A947-70E740481C1C}">
                <a14:useLocalDpi xmlns:a14="http://schemas.microsoft.com/office/drawing/2010/main" val="0"/>
              </a:ext>
            </a:extLst>
          </a:blip>
          <a:srcRect l="23725" t="23874" r="9434" b="22435"/>
          <a:stretch/>
        </p:blipFill>
        <p:spPr>
          <a:xfrm>
            <a:off x="4260347" y="4317917"/>
            <a:ext cx="3671305" cy="1965960"/>
          </a:xfrm>
          <a:prstGeom prst="rect">
            <a:avLst/>
          </a:prstGeom>
        </p:spPr>
      </p:pic>
      <p:pic>
        <p:nvPicPr>
          <p:cNvPr id="16" name="Picture 15" descr="Chart&#10;&#10;Description automatically generated">
            <a:extLst>
              <a:ext uri="{FF2B5EF4-FFF2-40B4-BE49-F238E27FC236}">
                <a16:creationId xmlns:a16="http://schemas.microsoft.com/office/drawing/2014/main" id="{EEBF2A8A-7F74-413C-90FB-4A1FE8D4ADBE}"/>
              </a:ext>
            </a:extLst>
          </p:cNvPr>
          <p:cNvPicPr>
            <a:picLocks noChangeAspect="1"/>
          </p:cNvPicPr>
          <p:nvPr/>
        </p:nvPicPr>
        <p:blipFill rotWithShape="1">
          <a:blip r:embed="rId7">
            <a:extLst>
              <a:ext uri="{28A0092B-C50C-407E-A947-70E740481C1C}">
                <a14:useLocalDpi xmlns:a14="http://schemas.microsoft.com/office/drawing/2010/main" val="0"/>
              </a:ext>
            </a:extLst>
          </a:blip>
          <a:srcRect l="23729" t="23738" r="9354" b="23563"/>
          <a:stretch/>
        </p:blipFill>
        <p:spPr>
          <a:xfrm>
            <a:off x="8285380" y="4237101"/>
            <a:ext cx="3671305" cy="1927538"/>
          </a:xfrm>
          <a:prstGeom prst="rect">
            <a:avLst/>
          </a:prstGeom>
        </p:spPr>
      </p:pic>
      <p:sp>
        <p:nvSpPr>
          <p:cNvPr id="17" name="TextBox 16">
            <a:extLst>
              <a:ext uri="{FF2B5EF4-FFF2-40B4-BE49-F238E27FC236}">
                <a16:creationId xmlns:a16="http://schemas.microsoft.com/office/drawing/2014/main" id="{BDF57669-59F1-415E-873E-786FB19AF7F3}"/>
              </a:ext>
            </a:extLst>
          </p:cNvPr>
          <p:cNvSpPr txBox="1"/>
          <p:nvPr/>
        </p:nvSpPr>
        <p:spPr>
          <a:xfrm>
            <a:off x="5478366" y="5395141"/>
            <a:ext cx="559664" cy="200055"/>
          </a:xfrm>
          <a:prstGeom prst="rect">
            <a:avLst/>
          </a:prstGeom>
          <a:noFill/>
        </p:spPr>
        <p:txBody>
          <a:bodyPr wrap="square" rtlCol="0">
            <a:spAutoFit/>
          </a:bodyPr>
          <a:lstStyle/>
          <a:p>
            <a:r>
              <a:rPr lang="en-US" sz="700" i="1" dirty="0"/>
              <a:t>La Habra</a:t>
            </a:r>
          </a:p>
        </p:txBody>
      </p:sp>
      <p:sp>
        <p:nvSpPr>
          <p:cNvPr id="18" name="TextBox 17">
            <a:extLst>
              <a:ext uri="{FF2B5EF4-FFF2-40B4-BE49-F238E27FC236}">
                <a16:creationId xmlns:a16="http://schemas.microsoft.com/office/drawing/2014/main" id="{EB52F605-AE81-4D44-AAD6-86481A21E43C}"/>
              </a:ext>
            </a:extLst>
          </p:cNvPr>
          <p:cNvSpPr txBox="1"/>
          <p:nvPr/>
        </p:nvSpPr>
        <p:spPr>
          <a:xfrm>
            <a:off x="5509494" y="5595196"/>
            <a:ext cx="559664" cy="200055"/>
          </a:xfrm>
          <a:prstGeom prst="rect">
            <a:avLst/>
          </a:prstGeom>
          <a:noFill/>
        </p:spPr>
        <p:txBody>
          <a:bodyPr wrap="square" rtlCol="0">
            <a:spAutoFit/>
          </a:bodyPr>
          <a:lstStyle/>
          <a:p>
            <a:r>
              <a:rPr lang="en-US" sz="700" i="1" dirty="0"/>
              <a:t>Anaheim</a:t>
            </a:r>
          </a:p>
        </p:txBody>
      </p:sp>
      <p:sp>
        <p:nvSpPr>
          <p:cNvPr id="19" name="TextBox 18">
            <a:extLst>
              <a:ext uri="{FF2B5EF4-FFF2-40B4-BE49-F238E27FC236}">
                <a16:creationId xmlns:a16="http://schemas.microsoft.com/office/drawing/2014/main" id="{62DB31E4-7171-4AAB-A22C-B968F3918BF6}"/>
              </a:ext>
            </a:extLst>
          </p:cNvPr>
          <p:cNvSpPr txBox="1"/>
          <p:nvPr/>
        </p:nvSpPr>
        <p:spPr>
          <a:xfrm>
            <a:off x="4739713" y="5135089"/>
            <a:ext cx="559664" cy="200055"/>
          </a:xfrm>
          <a:prstGeom prst="rect">
            <a:avLst/>
          </a:prstGeom>
          <a:noFill/>
        </p:spPr>
        <p:txBody>
          <a:bodyPr wrap="square" rtlCol="0">
            <a:spAutoFit/>
          </a:bodyPr>
          <a:lstStyle/>
          <a:p>
            <a:r>
              <a:rPr lang="en-US" sz="700" i="1" dirty="0"/>
              <a:t>WLA VA</a:t>
            </a:r>
          </a:p>
        </p:txBody>
      </p:sp>
      <p:sp>
        <p:nvSpPr>
          <p:cNvPr id="20" name="TextBox 19">
            <a:extLst>
              <a:ext uri="{FF2B5EF4-FFF2-40B4-BE49-F238E27FC236}">
                <a16:creationId xmlns:a16="http://schemas.microsoft.com/office/drawing/2014/main" id="{A8FE3A5D-D75C-4984-B02D-C8C061C0F315}"/>
              </a:ext>
            </a:extLst>
          </p:cNvPr>
          <p:cNvSpPr txBox="1"/>
          <p:nvPr/>
        </p:nvSpPr>
        <p:spPr>
          <a:xfrm>
            <a:off x="6284790" y="5295113"/>
            <a:ext cx="559664" cy="200055"/>
          </a:xfrm>
          <a:prstGeom prst="rect">
            <a:avLst/>
          </a:prstGeom>
          <a:noFill/>
        </p:spPr>
        <p:txBody>
          <a:bodyPr wrap="square" rtlCol="0">
            <a:spAutoFit/>
          </a:bodyPr>
          <a:lstStyle/>
          <a:p>
            <a:r>
              <a:rPr lang="en-US" sz="700" i="1" dirty="0"/>
              <a:t>Riverside</a:t>
            </a:r>
          </a:p>
        </p:txBody>
      </p:sp>
      <p:sp>
        <p:nvSpPr>
          <p:cNvPr id="21" name="TextBox 20">
            <a:extLst>
              <a:ext uri="{FF2B5EF4-FFF2-40B4-BE49-F238E27FC236}">
                <a16:creationId xmlns:a16="http://schemas.microsoft.com/office/drawing/2014/main" id="{7F25D83D-A740-4A75-B322-B93483F1BE2D}"/>
              </a:ext>
            </a:extLst>
          </p:cNvPr>
          <p:cNvSpPr txBox="1"/>
          <p:nvPr/>
        </p:nvSpPr>
        <p:spPr>
          <a:xfrm>
            <a:off x="9511599" y="5311355"/>
            <a:ext cx="559664" cy="200055"/>
          </a:xfrm>
          <a:prstGeom prst="rect">
            <a:avLst/>
          </a:prstGeom>
          <a:noFill/>
        </p:spPr>
        <p:txBody>
          <a:bodyPr wrap="square" rtlCol="0">
            <a:spAutoFit/>
          </a:bodyPr>
          <a:lstStyle/>
          <a:p>
            <a:r>
              <a:rPr lang="en-US" sz="700" i="1" dirty="0"/>
              <a:t>La Habra</a:t>
            </a:r>
          </a:p>
        </p:txBody>
      </p:sp>
      <p:sp>
        <p:nvSpPr>
          <p:cNvPr id="22" name="TextBox 21">
            <a:extLst>
              <a:ext uri="{FF2B5EF4-FFF2-40B4-BE49-F238E27FC236}">
                <a16:creationId xmlns:a16="http://schemas.microsoft.com/office/drawing/2014/main" id="{511DE54C-F21F-4164-95E5-BAFFB1A94744}"/>
              </a:ext>
            </a:extLst>
          </p:cNvPr>
          <p:cNvSpPr txBox="1"/>
          <p:nvPr/>
        </p:nvSpPr>
        <p:spPr>
          <a:xfrm>
            <a:off x="9542727" y="5511410"/>
            <a:ext cx="559664" cy="200055"/>
          </a:xfrm>
          <a:prstGeom prst="rect">
            <a:avLst/>
          </a:prstGeom>
          <a:noFill/>
        </p:spPr>
        <p:txBody>
          <a:bodyPr wrap="square" rtlCol="0">
            <a:spAutoFit/>
          </a:bodyPr>
          <a:lstStyle/>
          <a:p>
            <a:r>
              <a:rPr lang="en-US" sz="700" i="1" dirty="0"/>
              <a:t>Anaheim</a:t>
            </a:r>
          </a:p>
        </p:txBody>
      </p:sp>
      <p:sp>
        <p:nvSpPr>
          <p:cNvPr id="23" name="TextBox 22">
            <a:extLst>
              <a:ext uri="{FF2B5EF4-FFF2-40B4-BE49-F238E27FC236}">
                <a16:creationId xmlns:a16="http://schemas.microsoft.com/office/drawing/2014/main" id="{150D5D7F-1E99-403C-8884-39FF125D285F}"/>
              </a:ext>
            </a:extLst>
          </p:cNvPr>
          <p:cNvSpPr txBox="1"/>
          <p:nvPr/>
        </p:nvSpPr>
        <p:spPr>
          <a:xfrm>
            <a:off x="8772946" y="5051303"/>
            <a:ext cx="559664" cy="200055"/>
          </a:xfrm>
          <a:prstGeom prst="rect">
            <a:avLst/>
          </a:prstGeom>
          <a:noFill/>
        </p:spPr>
        <p:txBody>
          <a:bodyPr wrap="square" rtlCol="0">
            <a:spAutoFit/>
          </a:bodyPr>
          <a:lstStyle/>
          <a:p>
            <a:r>
              <a:rPr lang="en-US" sz="700" i="1" dirty="0"/>
              <a:t>WLA VA</a:t>
            </a:r>
          </a:p>
        </p:txBody>
      </p:sp>
      <p:sp>
        <p:nvSpPr>
          <p:cNvPr id="24" name="TextBox 23">
            <a:extLst>
              <a:ext uri="{FF2B5EF4-FFF2-40B4-BE49-F238E27FC236}">
                <a16:creationId xmlns:a16="http://schemas.microsoft.com/office/drawing/2014/main" id="{365C9C10-626E-4FEC-AA55-32A3A5DF7ACA}"/>
              </a:ext>
            </a:extLst>
          </p:cNvPr>
          <p:cNvSpPr txBox="1"/>
          <p:nvPr/>
        </p:nvSpPr>
        <p:spPr>
          <a:xfrm>
            <a:off x="10318023" y="5211327"/>
            <a:ext cx="559664" cy="200055"/>
          </a:xfrm>
          <a:prstGeom prst="rect">
            <a:avLst/>
          </a:prstGeom>
          <a:noFill/>
        </p:spPr>
        <p:txBody>
          <a:bodyPr wrap="square" rtlCol="0">
            <a:spAutoFit/>
          </a:bodyPr>
          <a:lstStyle/>
          <a:p>
            <a:r>
              <a:rPr lang="en-US" sz="700" i="1" dirty="0"/>
              <a:t>Riverside</a:t>
            </a:r>
          </a:p>
        </p:txBody>
      </p:sp>
      <p:sp>
        <p:nvSpPr>
          <p:cNvPr id="29" name="Rectangle 28">
            <a:extLst>
              <a:ext uri="{FF2B5EF4-FFF2-40B4-BE49-F238E27FC236}">
                <a16:creationId xmlns:a16="http://schemas.microsoft.com/office/drawing/2014/main" id="{9B23D311-BFBF-4778-AFEA-29B2C8B65A7E}"/>
              </a:ext>
            </a:extLst>
          </p:cNvPr>
          <p:cNvSpPr/>
          <p:nvPr/>
        </p:nvSpPr>
        <p:spPr>
          <a:xfrm>
            <a:off x="591433" y="4353191"/>
            <a:ext cx="2727644" cy="222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7363DE5F-859E-4957-BC53-7A94B6987CA7}"/>
              </a:ext>
            </a:extLst>
          </p:cNvPr>
          <p:cNvPicPr>
            <a:picLocks noChangeAspect="1"/>
          </p:cNvPicPr>
          <p:nvPr/>
        </p:nvPicPr>
        <p:blipFill>
          <a:blip r:embed="rId8"/>
          <a:stretch>
            <a:fillRect/>
          </a:stretch>
        </p:blipFill>
        <p:spPr>
          <a:xfrm>
            <a:off x="1149167" y="4347099"/>
            <a:ext cx="1740572" cy="222201"/>
          </a:xfrm>
          <a:prstGeom prst="rect">
            <a:avLst/>
          </a:prstGeom>
        </p:spPr>
      </p:pic>
      <p:sp>
        <p:nvSpPr>
          <p:cNvPr id="30" name="Text Box 10">
            <a:extLst>
              <a:ext uri="{FF2B5EF4-FFF2-40B4-BE49-F238E27FC236}">
                <a16:creationId xmlns:a16="http://schemas.microsoft.com/office/drawing/2014/main" id="{656974C9-45ED-42BB-A9DF-069E710065C9}"/>
              </a:ext>
            </a:extLst>
          </p:cNvPr>
          <p:cNvSpPr txBox="1">
            <a:spLocks noChangeArrowheads="1"/>
          </p:cNvSpPr>
          <p:nvPr/>
        </p:nvSpPr>
        <p:spPr bwMode="auto">
          <a:xfrm>
            <a:off x="5362824" y="3558462"/>
            <a:ext cx="3198706" cy="252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112" rIns="90000" bIns="4500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9pPr>
          </a:lstStyle>
          <a:p>
            <a:pPr algn="just" eaLnBrk="1"/>
            <a:r>
              <a:rPr lang="en-US" altLang="en-US" sz="900" b="1" i="1" dirty="0">
                <a:solidFill>
                  <a:srgbClr val="000000"/>
                </a:solidFill>
              </a:rPr>
              <a:t>Figure 12:</a:t>
            </a:r>
            <a:r>
              <a:rPr lang="en-US" altLang="en-US" sz="900" i="1" dirty="0">
                <a:solidFill>
                  <a:srgbClr val="000000"/>
                </a:solidFill>
              </a:rPr>
              <a:t> Time series plotting ozone concentrations for CMAQ model, cubic interpolation, and observation</a:t>
            </a:r>
          </a:p>
        </p:txBody>
      </p:sp>
      <p:sp>
        <p:nvSpPr>
          <p:cNvPr id="31" name="Text Box 10">
            <a:extLst>
              <a:ext uri="{FF2B5EF4-FFF2-40B4-BE49-F238E27FC236}">
                <a16:creationId xmlns:a16="http://schemas.microsoft.com/office/drawing/2014/main" id="{794B0F53-1FD2-445E-B6FE-C3CBC9F0A9F8}"/>
              </a:ext>
            </a:extLst>
          </p:cNvPr>
          <p:cNvSpPr txBox="1">
            <a:spLocks noChangeArrowheads="1"/>
          </p:cNvSpPr>
          <p:nvPr/>
        </p:nvSpPr>
        <p:spPr bwMode="auto">
          <a:xfrm>
            <a:off x="8935936" y="3563867"/>
            <a:ext cx="3070865" cy="252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2112" rIns="90000" bIns="45000"/>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a:solidFill>
                  <a:schemeClr val="tx1"/>
                </a:solidFill>
                <a:latin typeface="Arial" panose="020B0604020202020204" pitchFamily="34" charset="0"/>
                <a:cs typeface="DejaVu Sans" charset="0"/>
              </a:defRPr>
            </a:lvl9pPr>
          </a:lstStyle>
          <a:p>
            <a:pPr algn="just" eaLnBrk="1"/>
            <a:r>
              <a:rPr lang="en-US" altLang="en-US" sz="900" b="1" i="1" dirty="0">
                <a:solidFill>
                  <a:srgbClr val="000000"/>
                </a:solidFill>
              </a:rPr>
              <a:t>Figure 13:</a:t>
            </a:r>
            <a:r>
              <a:rPr lang="en-US" altLang="en-US" sz="900" i="1" dirty="0">
                <a:solidFill>
                  <a:srgbClr val="000000"/>
                </a:solidFill>
              </a:rPr>
              <a:t> Time series plotting ozone concentrations for three different interpolation methods  (kriging, cubic, and IDW) with observation</a:t>
            </a:r>
          </a:p>
        </p:txBody>
      </p:sp>
      <p:sp>
        <p:nvSpPr>
          <p:cNvPr id="33" name="TextBox 32">
            <a:extLst>
              <a:ext uri="{FF2B5EF4-FFF2-40B4-BE49-F238E27FC236}">
                <a16:creationId xmlns:a16="http://schemas.microsoft.com/office/drawing/2014/main" id="{44A0E731-5572-4C7F-A2ED-7223A689FA76}"/>
              </a:ext>
            </a:extLst>
          </p:cNvPr>
          <p:cNvSpPr txBox="1"/>
          <p:nvPr/>
        </p:nvSpPr>
        <p:spPr>
          <a:xfrm>
            <a:off x="4555138" y="6283876"/>
            <a:ext cx="3081722" cy="430887"/>
          </a:xfrm>
          <a:prstGeom prst="rect">
            <a:avLst/>
          </a:prstGeom>
          <a:noFill/>
        </p:spPr>
        <p:txBody>
          <a:bodyPr wrap="square" rtlCol="0">
            <a:spAutoFit/>
          </a:bodyPr>
          <a:lstStyle/>
          <a:p>
            <a:r>
              <a:rPr lang="en-US" altLang="en-US" sz="1100" b="1" i="1" dirty="0">
                <a:solidFill>
                  <a:srgbClr val="000000"/>
                </a:solidFill>
              </a:rPr>
              <a:t>Figure 15:</a:t>
            </a:r>
            <a:r>
              <a:rPr lang="en-US" altLang="en-US" sz="1100" i="1" dirty="0">
                <a:solidFill>
                  <a:srgbClr val="000000"/>
                </a:solidFill>
              </a:rPr>
              <a:t> </a:t>
            </a:r>
            <a:r>
              <a:rPr lang="en-US" sz="1100" i="1" dirty="0"/>
              <a:t>Hourly ozone heatmap (@16pm June 22, 2020) using cubic interpolation</a:t>
            </a:r>
          </a:p>
        </p:txBody>
      </p:sp>
      <p:sp>
        <p:nvSpPr>
          <p:cNvPr id="34" name="TextBox 33">
            <a:extLst>
              <a:ext uri="{FF2B5EF4-FFF2-40B4-BE49-F238E27FC236}">
                <a16:creationId xmlns:a16="http://schemas.microsoft.com/office/drawing/2014/main" id="{A000F2E5-A926-430B-82A6-F98D2BB5F880}"/>
              </a:ext>
            </a:extLst>
          </p:cNvPr>
          <p:cNvSpPr txBox="1"/>
          <p:nvPr/>
        </p:nvSpPr>
        <p:spPr>
          <a:xfrm>
            <a:off x="8530402" y="6283875"/>
            <a:ext cx="3081722" cy="430887"/>
          </a:xfrm>
          <a:prstGeom prst="rect">
            <a:avLst/>
          </a:prstGeom>
          <a:noFill/>
        </p:spPr>
        <p:txBody>
          <a:bodyPr wrap="square" rtlCol="0">
            <a:spAutoFit/>
          </a:bodyPr>
          <a:lstStyle/>
          <a:p>
            <a:r>
              <a:rPr lang="en-US" altLang="en-US" sz="1100" b="1" i="1" dirty="0">
                <a:solidFill>
                  <a:srgbClr val="000000"/>
                </a:solidFill>
              </a:rPr>
              <a:t>Figure 16:</a:t>
            </a:r>
            <a:r>
              <a:rPr lang="en-US" altLang="en-US" sz="1100" i="1" dirty="0">
                <a:solidFill>
                  <a:srgbClr val="000000"/>
                </a:solidFill>
              </a:rPr>
              <a:t> </a:t>
            </a:r>
            <a:r>
              <a:rPr lang="en-US" sz="1100" i="1" dirty="0"/>
              <a:t>Hourly ozone heatmap (@16pm June 22, 2020) using IDW interpolation</a:t>
            </a:r>
          </a:p>
        </p:txBody>
      </p:sp>
      <p:sp>
        <p:nvSpPr>
          <p:cNvPr id="2" name="Slide Number Placeholder 1">
            <a:extLst>
              <a:ext uri="{FF2B5EF4-FFF2-40B4-BE49-F238E27FC236}">
                <a16:creationId xmlns:a16="http://schemas.microsoft.com/office/drawing/2014/main" id="{BB42792F-C30B-4385-AB65-067B81A916E4}"/>
              </a:ext>
            </a:extLst>
          </p:cNvPr>
          <p:cNvSpPr>
            <a:spLocks noGrp="1"/>
          </p:cNvSpPr>
          <p:nvPr>
            <p:ph type="sldNum" sz="quarter" idx="12"/>
          </p:nvPr>
        </p:nvSpPr>
        <p:spPr/>
        <p:txBody>
          <a:bodyPr/>
          <a:lstStyle/>
          <a:p>
            <a:fld id="{B5EC19EC-8BDE-48D6-AAE8-C195DE4AE62B}" type="slidenum">
              <a:rPr lang="en-US" smtClean="0"/>
              <a:t>18</a:t>
            </a:fld>
            <a:endParaRPr lang="en-US"/>
          </a:p>
        </p:txBody>
      </p:sp>
    </p:spTree>
    <p:extLst>
      <p:ext uri="{BB962C8B-B14F-4D97-AF65-F5344CB8AC3E}">
        <p14:creationId xmlns:p14="http://schemas.microsoft.com/office/powerpoint/2010/main" val="42887336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9C35B76-2CCE-B068-C79E-31189A94C872}"/>
              </a:ext>
            </a:extLst>
          </p:cNvPr>
          <p:cNvGraphicFramePr>
            <a:graphicFrameLocks noGrp="1"/>
          </p:cNvGraphicFramePr>
          <p:nvPr>
            <p:ph idx="1"/>
          </p:nvPr>
        </p:nvGraphicFramePr>
        <p:xfrm>
          <a:off x="6729600" y="1458583"/>
          <a:ext cx="4643519" cy="3329456"/>
        </p:xfrm>
        <a:graphic>
          <a:graphicData uri="http://schemas.openxmlformats.org/drawingml/2006/table">
            <a:tbl>
              <a:tblPr firstRow="1" firstCol="1" bandRow="1"/>
              <a:tblGrid>
                <a:gridCol w="1301268">
                  <a:extLst>
                    <a:ext uri="{9D8B030D-6E8A-4147-A177-3AD203B41FA5}">
                      <a16:colId xmlns:a16="http://schemas.microsoft.com/office/drawing/2014/main" val="1621361823"/>
                    </a:ext>
                  </a:extLst>
                </a:gridCol>
                <a:gridCol w="883006">
                  <a:extLst>
                    <a:ext uri="{9D8B030D-6E8A-4147-A177-3AD203B41FA5}">
                      <a16:colId xmlns:a16="http://schemas.microsoft.com/office/drawing/2014/main" val="1664252152"/>
                    </a:ext>
                  </a:extLst>
                </a:gridCol>
                <a:gridCol w="739463">
                  <a:extLst>
                    <a:ext uri="{9D8B030D-6E8A-4147-A177-3AD203B41FA5}">
                      <a16:colId xmlns:a16="http://schemas.microsoft.com/office/drawing/2014/main" val="781099672"/>
                    </a:ext>
                  </a:extLst>
                </a:gridCol>
                <a:gridCol w="887030">
                  <a:extLst>
                    <a:ext uri="{9D8B030D-6E8A-4147-A177-3AD203B41FA5}">
                      <a16:colId xmlns:a16="http://schemas.microsoft.com/office/drawing/2014/main" val="3739952753"/>
                    </a:ext>
                  </a:extLst>
                </a:gridCol>
                <a:gridCol w="832752">
                  <a:extLst>
                    <a:ext uri="{9D8B030D-6E8A-4147-A177-3AD203B41FA5}">
                      <a16:colId xmlns:a16="http://schemas.microsoft.com/office/drawing/2014/main" val="2987549371"/>
                    </a:ext>
                  </a:extLst>
                </a:gridCol>
              </a:tblGrid>
              <a:tr h="137929">
                <a:tc>
                  <a:txBody>
                    <a:bodyPr/>
                    <a:lstStyle/>
                    <a:p>
                      <a:pPr marL="0" marR="0" algn="ctr" fontAlgn="t">
                        <a:lnSpc>
                          <a:spcPct val="107000"/>
                        </a:lnSpc>
                        <a:spcBef>
                          <a:spcPts val="0"/>
                        </a:spcBef>
                        <a:spcAft>
                          <a:spcPts val="0"/>
                        </a:spcAft>
                      </a:pPr>
                      <a:r>
                        <a:rPr lang="en-US" sz="1200" b="1" i="0" u="none" strike="noStrike" dirty="0">
                          <a:effectLst/>
                          <a:latin typeface="Lohit Devanagari"/>
                          <a:ea typeface="Calibri" panose="020F0502020204030204" pitchFamily="34" charset="0"/>
                          <a:cs typeface="Lohit Devanagari"/>
                        </a:rPr>
                        <a:t>Sites</a:t>
                      </a:r>
                      <a:endParaRPr lang="en-US" sz="2000" b="1" i="0" u="none" strike="noStrike" dirty="0">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1" i="0" u="none" strike="noStrike" dirty="0">
                          <a:effectLst/>
                          <a:latin typeface="Lohit Devanagari"/>
                          <a:ea typeface="Calibri" panose="020F0502020204030204" pitchFamily="34" charset="0"/>
                          <a:cs typeface="Lohit Devanagari"/>
                        </a:rPr>
                        <a:t>Bicubic</a:t>
                      </a:r>
                      <a:endParaRPr lang="en-US" sz="2000" b="1" i="0" u="none" strike="noStrike" dirty="0">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1" i="0" u="none" strike="noStrike" dirty="0">
                          <a:effectLst/>
                          <a:latin typeface="Lohit Devanagari"/>
                          <a:ea typeface="Calibri" panose="020F0502020204030204" pitchFamily="34" charset="0"/>
                          <a:cs typeface="Lohit Devanagari"/>
                        </a:rPr>
                        <a:t>IDW</a:t>
                      </a:r>
                      <a:endParaRPr lang="en-US" sz="2000" b="1" i="0" u="none" strike="noStrike" dirty="0">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1" i="0" u="none" strike="noStrike" dirty="0">
                          <a:effectLst/>
                          <a:latin typeface="Lohit Devanagari"/>
                          <a:ea typeface="Calibri" panose="020F0502020204030204" pitchFamily="34" charset="0"/>
                          <a:cs typeface="Lohit Devanagari"/>
                        </a:rPr>
                        <a:t>Kriging</a:t>
                      </a:r>
                      <a:endParaRPr lang="en-US" sz="2000" b="1" i="0" u="none" strike="noStrike" dirty="0">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1" i="0" u="none" strike="noStrike" dirty="0">
                          <a:effectLst/>
                          <a:latin typeface="Lohit Devanagari"/>
                          <a:ea typeface="Calibri" panose="020F0502020204030204" pitchFamily="34" charset="0"/>
                          <a:cs typeface="Lohit Devanagari"/>
                        </a:rPr>
                        <a:t>CMAQ</a:t>
                      </a:r>
                      <a:endParaRPr lang="en-US" sz="2000" b="1" i="0" u="none" strike="noStrike" dirty="0">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79451"/>
                  </a:ext>
                </a:extLst>
              </a:tr>
              <a:tr h="137929">
                <a:tc>
                  <a:txBody>
                    <a:bodyPr/>
                    <a:lstStyle/>
                    <a:p>
                      <a:pPr marL="0" marR="0" algn="l" fontAlgn="t">
                        <a:lnSpc>
                          <a:spcPct val="107000"/>
                        </a:lnSpc>
                        <a:spcBef>
                          <a:spcPts val="0"/>
                        </a:spcBef>
                        <a:spcAft>
                          <a:spcPts val="0"/>
                        </a:spcAft>
                      </a:pPr>
                      <a:r>
                        <a:rPr lang="en-US" sz="1200" b="0" i="0" u="none" strike="noStrike" dirty="0">
                          <a:effectLst/>
                          <a:latin typeface="Lohit Devanagari"/>
                          <a:ea typeface="Calibri" panose="020F0502020204030204" pitchFamily="34" charset="0"/>
                          <a:cs typeface="Lohit Devanagari"/>
                        </a:rPr>
                        <a:t>Anaheim</a:t>
                      </a:r>
                      <a:endParaRPr lang="en-US" sz="2000" b="0" i="0" u="none" strike="noStrike" dirty="0">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0.66</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0.67</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0.74</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0.41</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302431"/>
                  </a:ext>
                </a:extLst>
              </a:tr>
              <a:tr h="137929">
                <a:tc>
                  <a:txBody>
                    <a:bodyPr/>
                    <a:lstStyle/>
                    <a:p>
                      <a:pPr marL="0" marR="0" algn="l"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Azusa</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0.52</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0.64</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0.77</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0.59</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456953"/>
                  </a:ext>
                </a:extLst>
              </a:tr>
              <a:tr h="137929">
                <a:tc>
                  <a:txBody>
                    <a:bodyPr/>
                    <a:lstStyle/>
                    <a:p>
                      <a:pPr marL="0" marR="0" algn="l"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Banning</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0.17</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0.46</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0.73</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0.26</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3227427"/>
                  </a:ext>
                </a:extLst>
              </a:tr>
              <a:tr h="137929">
                <a:tc>
                  <a:txBody>
                    <a:bodyPr/>
                    <a:lstStyle/>
                    <a:p>
                      <a:pPr marL="0" marR="0" algn="l"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Compton</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0.65</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0.67</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0.77</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0.48</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841883"/>
                  </a:ext>
                </a:extLst>
              </a:tr>
              <a:tr h="137929">
                <a:tc>
                  <a:txBody>
                    <a:bodyPr/>
                    <a:lstStyle/>
                    <a:p>
                      <a:pPr marL="0" marR="0" algn="l"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Fontana</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0.88</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0.89</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0.87</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0.59</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337990"/>
                  </a:ext>
                </a:extLst>
              </a:tr>
              <a:tr h="137929">
                <a:tc>
                  <a:txBody>
                    <a:bodyPr/>
                    <a:lstStyle/>
                    <a:p>
                      <a:pPr marL="0" marR="0" algn="l"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Glendora</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0.46</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0.53</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0.72</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0.52</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125680"/>
                  </a:ext>
                </a:extLst>
              </a:tr>
              <a:tr h="137929">
                <a:tc>
                  <a:txBody>
                    <a:bodyPr/>
                    <a:lstStyle/>
                    <a:p>
                      <a:pPr marL="0" marR="0" algn="l"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Lake Elsinore</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0.52</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0.70</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0.79</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0.56</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203025"/>
                  </a:ext>
                </a:extLst>
              </a:tr>
              <a:tr h="155843">
                <a:tc>
                  <a:txBody>
                    <a:bodyPr/>
                    <a:lstStyle/>
                    <a:p>
                      <a:pPr marL="0" marR="0" algn="l"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LA North Main ST</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0.36</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0.67</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0.78</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0.48</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9566935"/>
                  </a:ext>
                </a:extLst>
              </a:tr>
              <a:tr h="137929">
                <a:tc>
                  <a:txBody>
                    <a:bodyPr/>
                    <a:lstStyle/>
                    <a:p>
                      <a:pPr marL="0" marR="0" algn="l"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LAX</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0.31</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0.48</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0.65</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0.25</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963684"/>
                  </a:ext>
                </a:extLst>
              </a:tr>
              <a:tr h="137929">
                <a:tc>
                  <a:txBody>
                    <a:bodyPr/>
                    <a:lstStyle/>
                    <a:p>
                      <a:pPr marL="0" marR="0" algn="l"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Mira Loma</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0.56</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dirty="0">
                          <a:effectLst/>
                          <a:latin typeface="Lohit Devanagari"/>
                          <a:ea typeface="Calibri" panose="020F0502020204030204" pitchFamily="34" charset="0"/>
                          <a:cs typeface="Lohit Devanagari"/>
                        </a:rPr>
                        <a:t>0.71</a:t>
                      </a:r>
                      <a:endParaRPr lang="en-US" sz="2000" b="0" i="0" u="none" strike="noStrike" dirty="0">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0.86</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0.67</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5891712"/>
                  </a:ext>
                </a:extLst>
              </a:tr>
              <a:tr h="137929">
                <a:tc>
                  <a:txBody>
                    <a:bodyPr/>
                    <a:lstStyle/>
                    <a:p>
                      <a:pPr marL="0" marR="0" algn="l"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Rubidoux</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0.46</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0.65</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dirty="0">
                          <a:effectLst/>
                          <a:latin typeface="Lohit Devanagari"/>
                          <a:ea typeface="Calibri" panose="020F0502020204030204" pitchFamily="34" charset="0"/>
                          <a:cs typeface="Lohit Devanagari"/>
                        </a:rPr>
                        <a:t>0.86</a:t>
                      </a:r>
                      <a:endParaRPr lang="en-US" sz="2000" b="0" i="0" u="none" strike="noStrike" dirty="0">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0.68</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587345"/>
                  </a:ext>
                </a:extLst>
              </a:tr>
              <a:tr h="137929">
                <a:tc>
                  <a:txBody>
                    <a:bodyPr/>
                    <a:lstStyle/>
                    <a:p>
                      <a:pPr marL="0" marR="0" algn="l"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San Bernardino</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0.68</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0.85</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0.86</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dirty="0">
                          <a:effectLst/>
                          <a:latin typeface="Lohit Devanagari"/>
                          <a:ea typeface="Calibri" panose="020F0502020204030204" pitchFamily="34" charset="0"/>
                          <a:cs typeface="Lohit Devanagari"/>
                        </a:rPr>
                        <a:t>0.67</a:t>
                      </a:r>
                      <a:endParaRPr lang="en-US" sz="2000" b="0" i="0" u="none" strike="noStrike" dirty="0">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2097878"/>
                  </a:ext>
                </a:extLst>
              </a:tr>
              <a:tr h="137929">
                <a:tc>
                  <a:txBody>
                    <a:bodyPr/>
                    <a:lstStyle/>
                    <a:p>
                      <a:pPr marL="0" marR="0" algn="l"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San Gabriel</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0.53</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0.77</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0.81</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dirty="0">
                          <a:effectLst/>
                          <a:latin typeface="Lohit Devanagari"/>
                          <a:ea typeface="Calibri" panose="020F0502020204030204" pitchFamily="34" charset="0"/>
                          <a:cs typeface="Lohit Devanagari"/>
                        </a:rPr>
                        <a:t>0.62</a:t>
                      </a:r>
                      <a:endParaRPr lang="en-US" sz="2000" b="0" i="0" u="none" strike="noStrike" dirty="0">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0786945"/>
                  </a:ext>
                </a:extLst>
              </a:tr>
              <a:tr h="137929">
                <a:tc>
                  <a:txBody>
                    <a:bodyPr/>
                    <a:lstStyle/>
                    <a:p>
                      <a:pPr marL="0" marR="0" algn="l"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Santa Clarita</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0.27</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0.72</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a:effectLst/>
                          <a:latin typeface="Lohit Devanagari"/>
                          <a:ea typeface="Calibri" panose="020F0502020204030204" pitchFamily="34" charset="0"/>
                          <a:cs typeface="Lohit Devanagari"/>
                        </a:rPr>
                        <a:t>0.84</a:t>
                      </a:r>
                      <a:endParaRPr lang="en-US" sz="2000" b="0" i="0" u="none" strike="noStrike">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dirty="0">
                          <a:effectLst/>
                          <a:latin typeface="Lohit Devanagari"/>
                          <a:ea typeface="Calibri" panose="020F0502020204030204" pitchFamily="34" charset="0"/>
                          <a:cs typeface="Lohit Devanagari"/>
                        </a:rPr>
                        <a:t>0.61</a:t>
                      </a:r>
                      <a:endParaRPr lang="en-US" sz="2000" b="0" i="0" u="none" strike="noStrike" dirty="0">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9821180"/>
                  </a:ext>
                </a:extLst>
              </a:tr>
              <a:tr h="137929">
                <a:tc>
                  <a:txBody>
                    <a:bodyPr/>
                    <a:lstStyle/>
                    <a:p>
                      <a:pPr marL="0" marR="0" algn="l" fontAlgn="t">
                        <a:lnSpc>
                          <a:spcPct val="107000"/>
                        </a:lnSpc>
                        <a:spcBef>
                          <a:spcPts val="0"/>
                        </a:spcBef>
                        <a:spcAft>
                          <a:spcPts val="0"/>
                        </a:spcAft>
                      </a:pPr>
                      <a:r>
                        <a:rPr lang="en-US" sz="1200" b="0" i="0" u="none" strike="noStrike" dirty="0">
                          <a:effectLst/>
                          <a:latin typeface="Lohit Devanagari"/>
                          <a:ea typeface="Calibri" panose="020F0502020204030204" pitchFamily="34" charset="0"/>
                          <a:cs typeface="Lohit Devanagari"/>
                        </a:rPr>
                        <a:t>Upland</a:t>
                      </a:r>
                      <a:endParaRPr lang="en-US" sz="2000" b="0" i="0" u="none" strike="noStrike" dirty="0">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dirty="0">
                          <a:effectLst/>
                          <a:latin typeface="Lohit Devanagari"/>
                          <a:ea typeface="Calibri" panose="020F0502020204030204" pitchFamily="34" charset="0"/>
                          <a:cs typeface="Lohit Devanagari"/>
                        </a:rPr>
                        <a:t>0.76</a:t>
                      </a:r>
                      <a:endParaRPr lang="en-US" sz="2000" b="0" i="0" u="none" strike="noStrike" dirty="0">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dirty="0">
                          <a:effectLst/>
                          <a:latin typeface="Lohit Devanagari"/>
                          <a:ea typeface="Calibri" panose="020F0502020204030204" pitchFamily="34" charset="0"/>
                          <a:cs typeface="Lohit Devanagari"/>
                        </a:rPr>
                        <a:t>0.80</a:t>
                      </a:r>
                      <a:endParaRPr lang="en-US" sz="2000" b="0" i="0" u="none" strike="noStrike" dirty="0">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dirty="0">
                          <a:effectLst/>
                          <a:latin typeface="Lohit Devanagari"/>
                          <a:ea typeface="Calibri" panose="020F0502020204030204" pitchFamily="34" charset="0"/>
                          <a:cs typeface="Lohit Devanagari"/>
                        </a:rPr>
                        <a:t>0.86</a:t>
                      </a:r>
                      <a:endParaRPr lang="en-US" sz="2000" b="0" i="0" u="none" strike="noStrike" dirty="0">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200" b="0" i="0" u="none" strike="noStrike" dirty="0">
                          <a:effectLst/>
                          <a:latin typeface="Lohit Devanagari"/>
                          <a:ea typeface="Calibri" panose="020F0502020204030204" pitchFamily="34" charset="0"/>
                          <a:cs typeface="Lohit Devanagari"/>
                        </a:rPr>
                        <a:t>0.61</a:t>
                      </a:r>
                      <a:endParaRPr lang="en-US" sz="2000" b="0" i="0" u="none" strike="noStrike" dirty="0">
                        <a:effectLst/>
                        <a:latin typeface="Arial" panose="020B0604020202020204" pitchFamily="34" charset="0"/>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6276181"/>
                  </a:ext>
                </a:extLst>
              </a:tr>
            </a:tbl>
          </a:graphicData>
        </a:graphic>
      </p:graphicFrame>
      <p:sp>
        <p:nvSpPr>
          <p:cNvPr id="6" name="TextBox 5">
            <a:extLst>
              <a:ext uri="{FF2B5EF4-FFF2-40B4-BE49-F238E27FC236}">
                <a16:creationId xmlns:a16="http://schemas.microsoft.com/office/drawing/2014/main" id="{31A88547-9FDE-EACF-4341-09F81CAB8596}"/>
              </a:ext>
            </a:extLst>
          </p:cNvPr>
          <p:cNvSpPr txBox="1"/>
          <p:nvPr/>
        </p:nvSpPr>
        <p:spPr>
          <a:xfrm>
            <a:off x="6499351" y="4940716"/>
            <a:ext cx="5221225" cy="954107"/>
          </a:xfrm>
          <a:prstGeom prst="rect">
            <a:avLst/>
          </a:prstGeom>
          <a:noFill/>
        </p:spPr>
        <p:txBody>
          <a:bodyPr wrap="square">
            <a:spAutoFit/>
          </a:bodyPr>
          <a:lstStyle/>
          <a:p>
            <a:r>
              <a:rPr lang="en-US" sz="1400" i="1" dirty="0">
                <a:effectLst/>
                <a:latin typeface="Calibri" panose="020F0502020204030204" pitchFamily="34" charset="0"/>
                <a:ea typeface="Calibri" panose="020F0502020204030204" pitchFamily="34" charset="0"/>
                <a:cs typeface="Times New Roman" panose="02020603050405020304" pitchFamily="18" charset="0"/>
              </a:rPr>
              <a:t>Daily average R</a:t>
            </a:r>
            <a:r>
              <a:rPr lang="en-US" sz="1400" i="1"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400" i="1" dirty="0">
                <a:effectLst/>
                <a:latin typeface="Calibri" panose="020F0502020204030204" pitchFamily="34" charset="0"/>
                <a:ea typeface="Calibri" panose="020F0502020204030204" pitchFamily="34" charset="0"/>
                <a:cs typeface="Times New Roman" panose="02020603050405020304" pitchFamily="18" charset="0"/>
              </a:rPr>
              <a:t> values of 2020 were evaluated at 15 sites used for interpolation points for three interpolation methods. The R</a:t>
            </a:r>
            <a:r>
              <a:rPr lang="en-US" sz="1400" i="1"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1400" i="1" dirty="0">
                <a:effectLst/>
                <a:latin typeface="Calibri" panose="020F0502020204030204" pitchFamily="34" charset="0"/>
                <a:ea typeface="Calibri" panose="020F0502020204030204" pitchFamily="34" charset="0"/>
                <a:cs typeface="Times New Roman" panose="02020603050405020304" pitchFamily="18" charset="0"/>
              </a:rPr>
              <a:t> for CMAQ was computed using the five highest ozone months from May to September 2020.</a:t>
            </a:r>
            <a:endParaRPr lang="en-US" sz="1400" i="1" dirty="0"/>
          </a:p>
        </p:txBody>
      </p:sp>
      <p:sp>
        <p:nvSpPr>
          <p:cNvPr id="7" name="Content Placeholder 2">
            <a:extLst>
              <a:ext uri="{FF2B5EF4-FFF2-40B4-BE49-F238E27FC236}">
                <a16:creationId xmlns:a16="http://schemas.microsoft.com/office/drawing/2014/main" id="{C53B881C-C1BF-5920-F3DD-9D8755180BED}"/>
              </a:ext>
            </a:extLst>
          </p:cNvPr>
          <p:cNvSpPr txBox="1">
            <a:spLocks/>
          </p:cNvSpPr>
          <p:nvPr/>
        </p:nvSpPr>
        <p:spPr>
          <a:xfrm>
            <a:off x="838200" y="18256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latin typeface="Calibri" panose="020F0502020204030204" pitchFamily="34" charset="0"/>
                <a:ea typeface="Calibri" panose="020F0502020204030204" pitchFamily="34" charset="0"/>
                <a:cs typeface="Times New Roman" panose="02020603050405020304" pitchFamily="18" charset="0"/>
              </a:rPr>
              <a:t>B</a:t>
            </a:r>
            <a:r>
              <a:rPr lang="en-US" sz="1800">
                <a:effectLst/>
                <a:latin typeface="Calibri" panose="020F0502020204030204" pitchFamily="34" charset="0"/>
                <a:ea typeface="Calibri" panose="020F0502020204030204" pitchFamily="34" charset="0"/>
                <a:cs typeface="Times New Roman" panose="02020603050405020304" pitchFamily="18" charset="0"/>
              </a:rPr>
              <a:t>icubic R</a:t>
            </a:r>
            <a:r>
              <a:rPr lang="en-US" sz="1800" baseline="30000">
                <a:effectLst/>
                <a:latin typeface="Calibri" panose="020F0502020204030204" pitchFamily="34" charset="0"/>
                <a:ea typeface="Calibri" panose="020F0502020204030204" pitchFamily="34" charset="0"/>
                <a:cs typeface="Times New Roman" panose="02020603050405020304" pitchFamily="18" charset="0"/>
              </a:rPr>
              <a:t>2</a:t>
            </a:r>
            <a:r>
              <a:rPr lang="en-US" sz="1800">
                <a:effectLst/>
                <a:latin typeface="Calibri" panose="020F0502020204030204" pitchFamily="34" charset="0"/>
                <a:ea typeface="Calibri" panose="020F0502020204030204" pitchFamily="34" charset="0"/>
                <a:cs typeface="Times New Roman" panose="02020603050405020304" pitchFamily="18" charset="0"/>
              </a:rPr>
              <a:t> indicates the poorest performance between the three interpolation methods</a:t>
            </a:r>
          </a:p>
          <a:p>
            <a:r>
              <a:rPr lang="en-US" sz="1800">
                <a:effectLst/>
                <a:latin typeface="Calibri" panose="020F0502020204030204" pitchFamily="34" charset="0"/>
                <a:ea typeface="Times New Roman" panose="02020603050405020304" pitchFamily="18" charset="0"/>
                <a:cs typeface="Times New Roman" panose="02020603050405020304" pitchFamily="18" charset="0"/>
              </a:rPr>
              <a:t>IDW shows a significant improvement from bicubic interpolation</a:t>
            </a:r>
            <a:r>
              <a:rPr lang="en-US" sz="1800">
                <a:latin typeface="Calibri" panose="020F0502020204030204" pitchFamily="34" charset="0"/>
                <a:ea typeface="Times New Roman" panose="02020603050405020304" pitchFamily="18" charset="0"/>
                <a:cs typeface="Times New Roman" panose="02020603050405020304" pitchFamily="18" charset="0"/>
              </a:rPr>
              <a:t>. </a:t>
            </a:r>
            <a:r>
              <a:rPr lang="en-US" sz="1800">
                <a:effectLst/>
                <a:latin typeface="Calibri" panose="020F0502020204030204" pitchFamily="34" charset="0"/>
                <a:ea typeface="Times New Roman" panose="02020603050405020304" pitchFamily="18" charset="0"/>
                <a:cs typeface="Times New Roman" panose="02020603050405020304" pitchFamily="18" charset="0"/>
              </a:rPr>
              <a:t>Since IDW accounts for the distances between the interpolation points and the data points</a:t>
            </a:r>
          </a:p>
          <a:p>
            <a:r>
              <a:rPr lang="en-US" sz="1800">
                <a:effectLst/>
                <a:latin typeface="Calibri" panose="020F0502020204030204" pitchFamily="34" charset="0"/>
                <a:ea typeface="Times New Roman" panose="02020603050405020304" pitchFamily="18" charset="0"/>
                <a:cs typeface="Times New Roman" panose="02020603050405020304" pitchFamily="18" charset="0"/>
              </a:rPr>
              <a:t>Kriging resulted in the best interpolation method. Kriging </a:t>
            </a:r>
            <a:r>
              <a:rPr lang="en-US" sz="1800">
                <a:effectLst/>
                <a:latin typeface="Calibri" panose="020F0502020204030204" pitchFamily="34" charset="0"/>
                <a:ea typeface="Calibri" panose="020F0502020204030204" pitchFamily="34" charset="0"/>
                <a:cs typeface="Times New Roman" panose="02020603050405020304" pitchFamily="18" charset="0"/>
              </a:rPr>
              <a:t>accounts for the distance</a:t>
            </a:r>
            <a:r>
              <a:rPr lang="en-US" sz="1800">
                <a:latin typeface="Calibri" panose="020F0502020204030204" pitchFamily="34" charset="0"/>
                <a:ea typeface="Calibri" panose="020F0502020204030204" pitchFamily="34" charset="0"/>
                <a:cs typeface="Times New Roman" panose="02020603050405020304" pitchFamily="18" charset="0"/>
              </a:rPr>
              <a:t> and</a:t>
            </a:r>
            <a:r>
              <a:rPr lang="en-US" sz="1800">
                <a:effectLst/>
                <a:latin typeface="Calibri" panose="020F0502020204030204" pitchFamily="34" charset="0"/>
                <a:ea typeface="Times New Roman" panose="02020603050405020304" pitchFamily="18" charset="0"/>
                <a:cs typeface="Times New Roman" panose="02020603050405020304" pitchFamily="18" charset="0"/>
              </a:rPr>
              <a:t> considers the variability of data by computing the variance.</a:t>
            </a:r>
          </a:p>
          <a:p>
            <a:r>
              <a:rPr lang="en-US" sz="1800">
                <a:latin typeface="Calibri" panose="020F0502020204030204" pitchFamily="34" charset="0"/>
                <a:cs typeface="Times New Roman" panose="02020603050405020304" pitchFamily="18" charset="0"/>
              </a:rPr>
              <a:t>CMAQ gave poor predictions on LAX and Crestline locations. LAX is influenced by the Pacific Ocean and Crestline is 1406 meters above sea level.</a:t>
            </a:r>
            <a:endParaRPr lang="en-US"/>
          </a:p>
        </p:txBody>
      </p:sp>
      <p:sp>
        <p:nvSpPr>
          <p:cNvPr id="8" name="Title 1">
            <a:extLst>
              <a:ext uri="{FF2B5EF4-FFF2-40B4-BE49-F238E27FC236}">
                <a16:creationId xmlns:a16="http://schemas.microsoft.com/office/drawing/2014/main" id="{AEF91E43-933E-27BA-1D37-4503AF1E8543}"/>
              </a:ext>
            </a:extLst>
          </p:cNvPr>
          <p:cNvSpPr>
            <a:spLocks noGrp="1"/>
          </p:cNvSpPr>
          <p:nvPr>
            <p:ph type="title"/>
          </p:nvPr>
        </p:nvSpPr>
        <p:spPr>
          <a:xfrm>
            <a:off x="838200" y="167618"/>
            <a:ext cx="10515600" cy="798664"/>
          </a:xfrm>
        </p:spPr>
        <p:txBody>
          <a:bodyPr>
            <a:normAutofit fontScale="90000"/>
          </a:bodyPr>
          <a:lstStyle/>
          <a:p>
            <a:r>
              <a:rPr lang="en-US" sz="5200" dirty="0"/>
              <a:t>Statistical evaluation</a:t>
            </a:r>
          </a:p>
        </p:txBody>
      </p:sp>
      <p:sp>
        <p:nvSpPr>
          <p:cNvPr id="2" name="Slide Number Placeholder 1">
            <a:extLst>
              <a:ext uri="{FF2B5EF4-FFF2-40B4-BE49-F238E27FC236}">
                <a16:creationId xmlns:a16="http://schemas.microsoft.com/office/drawing/2014/main" id="{8B859DE5-6A85-8C0C-4046-C02FB41A3C49}"/>
              </a:ext>
            </a:extLst>
          </p:cNvPr>
          <p:cNvSpPr>
            <a:spLocks noGrp="1"/>
          </p:cNvSpPr>
          <p:nvPr>
            <p:ph type="sldNum" sz="quarter" idx="12"/>
          </p:nvPr>
        </p:nvSpPr>
        <p:spPr/>
        <p:txBody>
          <a:bodyPr/>
          <a:lstStyle/>
          <a:p>
            <a:fld id="{A22CFD90-8382-4D10-B68D-C829360E47AA}" type="slidenum">
              <a:rPr lang="en-US" smtClean="0"/>
              <a:t>19</a:t>
            </a:fld>
            <a:endParaRPr lang="en-US"/>
          </a:p>
        </p:txBody>
      </p:sp>
    </p:spTree>
    <p:extLst>
      <p:ext uri="{BB962C8B-B14F-4D97-AF65-F5344CB8AC3E}">
        <p14:creationId xmlns:p14="http://schemas.microsoft.com/office/powerpoint/2010/main" val="2035296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28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8F96D8-CC34-E9C4-3A39-B0F862D30763}"/>
              </a:ext>
            </a:extLst>
          </p:cNvPr>
          <p:cNvSpPr>
            <a:spLocks noGrp="1"/>
          </p:cNvSpPr>
          <p:nvPr>
            <p:ph idx="1"/>
          </p:nvPr>
        </p:nvSpPr>
        <p:spPr>
          <a:xfrm>
            <a:off x="908538" y="875323"/>
            <a:ext cx="9954846" cy="4720494"/>
          </a:xfrm>
        </p:spPr>
        <p:txBody>
          <a:bodyPr>
            <a:normAutofit/>
          </a:bodyPr>
          <a:lstStyle/>
          <a:p>
            <a:r>
              <a:rPr lang="en-US" sz="3500" dirty="0"/>
              <a:t>Objectives</a:t>
            </a:r>
            <a:endParaRPr lang="en-US" sz="3200" dirty="0"/>
          </a:p>
          <a:p>
            <a:pPr lvl="1"/>
            <a:r>
              <a:rPr lang="en-US" sz="2800" dirty="0"/>
              <a:t>Evaluate the deterministic and machine learning (ML) models under rapid changes in emissions and meteorology</a:t>
            </a:r>
          </a:p>
          <a:p>
            <a:pPr lvl="1"/>
            <a:r>
              <a:rPr lang="en-US" sz="2800" dirty="0"/>
              <a:t>Investigate ozone (O</a:t>
            </a:r>
            <a:r>
              <a:rPr lang="en-US" sz="2800" baseline="-25000" dirty="0"/>
              <a:t>3</a:t>
            </a:r>
            <a:r>
              <a:rPr lang="en-US" sz="2800" dirty="0"/>
              <a:t>) concentrations during the lockdown</a:t>
            </a:r>
          </a:p>
          <a:p>
            <a:r>
              <a:rPr lang="en-US" sz="3500" dirty="0"/>
              <a:t>Why ML and what’s new? </a:t>
            </a:r>
          </a:p>
          <a:p>
            <a:pPr lvl="1"/>
            <a:r>
              <a:rPr lang="en-US" sz="2800" dirty="0"/>
              <a:t>Increase computational efficiency</a:t>
            </a:r>
          </a:p>
          <a:p>
            <a:pPr lvl="1"/>
            <a:r>
              <a:rPr lang="en-US" sz="2800" dirty="0"/>
              <a:t>Fill the sparse air monitoring network</a:t>
            </a:r>
          </a:p>
          <a:p>
            <a:pPr lvl="1"/>
            <a:r>
              <a:rPr lang="en-US" sz="2800" dirty="0"/>
              <a:t>Investigate if the pattern that have occurred in the past</a:t>
            </a:r>
          </a:p>
          <a:p>
            <a:pPr lvl="1"/>
            <a:r>
              <a:rPr lang="en-US" sz="2800" dirty="0"/>
              <a:t>Enable the use of historical data for prediction anywhere with the hybrid model (ML + spatial interpolation)</a:t>
            </a:r>
          </a:p>
        </p:txBody>
      </p:sp>
      <p:sp>
        <p:nvSpPr>
          <p:cNvPr id="2" name="Slide Number Placeholder 1">
            <a:extLst>
              <a:ext uri="{FF2B5EF4-FFF2-40B4-BE49-F238E27FC236}">
                <a16:creationId xmlns:a16="http://schemas.microsoft.com/office/drawing/2014/main" id="{1A9F1E63-8DBD-BFCE-12E5-DD440DCEB153}"/>
              </a:ext>
            </a:extLst>
          </p:cNvPr>
          <p:cNvSpPr>
            <a:spLocks noGrp="1"/>
          </p:cNvSpPr>
          <p:nvPr>
            <p:ph type="sldNum" sz="quarter" idx="12"/>
          </p:nvPr>
        </p:nvSpPr>
        <p:spPr/>
        <p:txBody>
          <a:bodyPr/>
          <a:lstStyle/>
          <a:p>
            <a:fld id="{A22CFD90-8382-4D10-B68D-C829360E47AA}" type="slidenum">
              <a:rPr lang="en-US" smtClean="0"/>
              <a:t>2</a:t>
            </a:fld>
            <a:endParaRPr lang="en-US"/>
          </a:p>
        </p:txBody>
      </p:sp>
    </p:spTree>
    <p:extLst>
      <p:ext uri="{BB962C8B-B14F-4D97-AF65-F5344CB8AC3E}">
        <p14:creationId xmlns:p14="http://schemas.microsoft.com/office/powerpoint/2010/main" val="4133103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75E422-1866-DFAE-B09A-CDEF12A9AA5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2553" y="777240"/>
            <a:ext cx="3335897" cy="2651760"/>
          </a:xfrm>
          <a:prstGeom prst="rect">
            <a:avLst/>
          </a:prstGeom>
          <a:noFill/>
          <a:ln>
            <a:noFill/>
          </a:ln>
        </p:spPr>
      </p:pic>
      <p:pic>
        <p:nvPicPr>
          <p:cNvPr id="13" name="Picture 12" descr="Chart&#10;&#10;Description automatically generated">
            <a:extLst>
              <a:ext uri="{FF2B5EF4-FFF2-40B4-BE49-F238E27FC236}">
                <a16:creationId xmlns:a16="http://schemas.microsoft.com/office/drawing/2014/main" id="{88A05F0D-FB00-87C5-2A1E-4D111B4AE5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8051" y="777240"/>
            <a:ext cx="3335897" cy="2651760"/>
          </a:xfrm>
          <a:prstGeom prst="rect">
            <a:avLst/>
          </a:prstGeom>
          <a:noFill/>
          <a:ln>
            <a:noFill/>
          </a:ln>
        </p:spPr>
      </p:pic>
      <p:pic>
        <p:nvPicPr>
          <p:cNvPr id="12" name="Picture 11">
            <a:extLst>
              <a:ext uri="{FF2B5EF4-FFF2-40B4-BE49-F238E27FC236}">
                <a16:creationId xmlns:a16="http://schemas.microsoft.com/office/drawing/2014/main" id="{77A0472E-039F-EB88-6DA1-F313644EE5D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550" y="777240"/>
            <a:ext cx="3335897" cy="2651760"/>
          </a:xfrm>
          <a:prstGeom prst="rect">
            <a:avLst/>
          </a:prstGeom>
          <a:noFill/>
          <a:ln>
            <a:noFill/>
          </a:ln>
        </p:spPr>
      </p:pic>
      <p:sp>
        <p:nvSpPr>
          <p:cNvPr id="3" name="TextBox 2">
            <a:extLst>
              <a:ext uri="{FF2B5EF4-FFF2-40B4-BE49-F238E27FC236}">
                <a16:creationId xmlns:a16="http://schemas.microsoft.com/office/drawing/2014/main" id="{F3B2A635-2C75-6B78-389F-40C603287C77}"/>
              </a:ext>
            </a:extLst>
          </p:cNvPr>
          <p:cNvSpPr txBox="1"/>
          <p:nvPr/>
        </p:nvSpPr>
        <p:spPr>
          <a:xfrm>
            <a:off x="903550" y="3429000"/>
            <a:ext cx="10237304" cy="738664"/>
          </a:xfrm>
          <a:prstGeom prst="rect">
            <a:avLst/>
          </a:prstGeom>
          <a:noFill/>
        </p:spPr>
        <p:txBody>
          <a:bodyPr wrap="square">
            <a:spAutoFit/>
          </a:bodyPr>
          <a:lstStyle/>
          <a:p>
            <a:pPr marL="0" marR="0" algn="just">
              <a:spcBef>
                <a:spcPts val="0"/>
              </a:spcBef>
              <a:spcAft>
                <a:spcPts val="1000"/>
              </a:spcAft>
            </a:pPr>
            <a:r>
              <a:rPr lang="en-US"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Averaged diurnal profiles of 2016 - 2019 (blue), actual 2020 (red), and ML predicted 2020 (black) ozone concentrations (ppm) at Lake Elsinore for three different periods: (a) pre-lockdown (Jan to Feb), (b) lockdown (Mar to May), and (c) post-lockdown (after May). The shaded area is the standard deviation of the 2016 - 2019 measurements</a:t>
            </a:r>
            <a:r>
              <a:rPr lang="en-US"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1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3F88B9C-0172-1D43-1A53-0EEC0E965651}"/>
              </a:ext>
            </a:extLst>
          </p:cNvPr>
          <p:cNvSpPr txBox="1"/>
          <p:nvPr/>
        </p:nvSpPr>
        <p:spPr>
          <a:xfrm>
            <a:off x="2955630" y="2762786"/>
            <a:ext cx="264160" cy="369332"/>
          </a:xfrm>
          <a:prstGeom prst="rect">
            <a:avLst/>
          </a:prstGeom>
          <a:noFill/>
        </p:spPr>
        <p:txBody>
          <a:bodyPr wrap="square">
            <a:spAutoFit/>
          </a:bodyPr>
          <a:lstStyle/>
          <a:p>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dirty="0"/>
          </a:p>
        </p:txBody>
      </p:sp>
      <p:sp>
        <p:nvSpPr>
          <p:cNvPr id="18" name="TextBox 17">
            <a:extLst>
              <a:ext uri="{FF2B5EF4-FFF2-40B4-BE49-F238E27FC236}">
                <a16:creationId xmlns:a16="http://schemas.microsoft.com/office/drawing/2014/main" id="{6FF52D70-5554-24ED-2D4F-04C0574C90C8}"/>
              </a:ext>
            </a:extLst>
          </p:cNvPr>
          <p:cNvSpPr txBox="1"/>
          <p:nvPr/>
        </p:nvSpPr>
        <p:spPr>
          <a:xfrm>
            <a:off x="6690446" y="2762786"/>
            <a:ext cx="264160" cy="369332"/>
          </a:xfrm>
          <a:prstGeom prst="rect">
            <a:avLst/>
          </a:prstGeom>
          <a:noFill/>
        </p:spPr>
        <p:txBody>
          <a:bodyPr wrap="square">
            <a:spAutoFit/>
          </a:bodyPr>
          <a:lstStyle/>
          <a:p>
            <a:r>
              <a:rPr lang="en-US" sz="1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a:p>
        </p:txBody>
      </p:sp>
      <p:sp>
        <p:nvSpPr>
          <p:cNvPr id="19" name="TextBox 18">
            <a:extLst>
              <a:ext uri="{FF2B5EF4-FFF2-40B4-BE49-F238E27FC236}">
                <a16:creationId xmlns:a16="http://schemas.microsoft.com/office/drawing/2014/main" id="{2851929C-6ADE-5EFF-8028-78E327880171}"/>
              </a:ext>
            </a:extLst>
          </p:cNvPr>
          <p:cNvSpPr txBox="1"/>
          <p:nvPr/>
        </p:nvSpPr>
        <p:spPr>
          <a:xfrm>
            <a:off x="10287086" y="2762786"/>
            <a:ext cx="264160" cy="369332"/>
          </a:xfrm>
          <a:prstGeom prst="rect">
            <a:avLst/>
          </a:prstGeom>
          <a:noFill/>
        </p:spPr>
        <p:txBody>
          <a:bodyPr wrap="square">
            <a:spAutoFit/>
          </a:bodyPr>
          <a:lstStyle/>
          <a:p>
            <a:r>
              <a:rPr lang="en-US" i="1">
                <a:solidFill>
                  <a:srgbClr val="000000"/>
                </a:solidFill>
                <a:latin typeface="Calibri" panose="020F0502020204030204" pitchFamily="34" charset="0"/>
                <a:cs typeface="Times New Roman" panose="02020603050405020304" pitchFamily="18" charset="0"/>
              </a:rPr>
              <a:t>c</a:t>
            </a:r>
            <a:endParaRPr lang="en-US"/>
          </a:p>
        </p:txBody>
      </p:sp>
      <p:sp>
        <p:nvSpPr>
          <p:cNvPr id="24" name="Title 1">
            <a:extLst>
              <a:ext uri="{FF2B5EF4-FFF2-40B4-BE49-F238E27FC236}">
                <a16:creationId xmlns:a16="http://schemas.microsoft.com/office/drawing/2014/main" id="{05959063-41E1-AA12-5161-21E875277055}"/>
              </a:ext>
            </a:extLst>
          </p:cNvPr>
          <p:cNvSpPr>
            <a:spLocks noGrp="1"/>
          </p:cNvSpPr>
          <p:nvPr>
            <p:ph type="title"/>
          </p:nvPr>
        </p:nvSpPr>
        <p:spPr>
          <a:xfrm>
            <a:off x="838200" y="167618"/>
            <a:ext cx="10515600" cy="798664"/>
          </a:xfrm>
        </p:spPr>
        <p:txBody>
          <a:bodyPr>
            <a:normAutofit fontScale="90000"/>
          </a:bodyPr>
          <a:lstStyle/>
          <a:p>
            <a:r>
              <a:rPr lang="en-US" sz="5200" dirty="0"/>
              <a:t>Results</a:t>
            </a:r>
          </a:p>
        </p:txBody>
      </p:sp>
      <p:sp>
        <p:nvSpPr>
          <p:cNvPr id="2" name="Content Placeholder 2">
            <a:extLst>
              <a:ext uri="{FF2B5EF4-FFF2-40B4-BE49-F238E27FC236}">
                <a16:creationId xmlns:a16="http://schemas.microsoft.com/office/drawing/2014/main" id="{D3777E93-0EAB-BB16-CCD3-BB9A7548712D}"/>
              </a:ext>
            </a:extLst>
          </p:cNvPr>
          <p:cNvSpPr txBox="1">
            <a:spLocks/>
          </p:cNvSpPr>
          <p:nvPr/>
        </p:nvSpPr>
        <p:spPr>
          <a:xfrm>
            <a:off x="723205" y="4312855"/>
            <a:ext cx="11072149" cy="2008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Ozone concentrations at Lake Elsinore were lower during the lockdown and back to normal after the lockdown</a:t>
            </a:r>
          </a:p>
          <a:p>
            <a:r>
              <a:rPr lang="en-US" sz="2000" dirty="0"/>
              <a:t>ML captured the ozone trends throughout the periods</a:t>
            </a:r>
          </a:p>
          <a:p>
            <a:r>
              <a:rPr lang="en-US" sz="2000" dirty="0"/>
              <a:t>Lake Elsinore is from remote area</a:t>
            </a:r>
          </a:p>
          <a:p>
            <a:r>
              <a:rPr lang="en-US" sz="2000" dirty="0"/>
              <a:t>The results indicate NOx limited regime</a:t>
            </a:r>
          </a:p>
          <a:p>
            <a:endParaRPr lang="en-US" sz="2000" dirty="0"/>
          </a:p>
        </p:txBody>
      </p:sp>
      <p:sp>
        <p:nvSpPr>
          <p:cNvPr id="26" name="Rectangle 25">
            <a:extLst>
              <a:ext uri="{FF2B5EF4-FFF2-40B4-BE49-F238E27FC236}">
                <a16:creationId xmlns:a16="http://schemas.microsoft.com/office/drawing/2014/main" id="{42FC5E15-A1D4-BF7F-C537-44CC8128C45F}"/>
              </a:ext>
            </a:extLst>
          </p:cNvPr>
          <p:cNvSpPr/>
          <p:nvPr/>
        </p:nvSpPr>
        <p:spPr>
          <a:xfrm>
            <a:off x="737616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Conclusion</a:t>
            </a:r>
          </a:p>
        </p:txBody>
      </p:sp>
      <p:sp>
        <p:nvSpPr>
          <p:cNvPr id="27" name="Rectangle 26">
            <a:extLst>
              <a:ext uri="{FF2B5EF4-FFF2-40B4-BE49-F238E27FC236}">
                <a16:creationId xmlns:a16="http://schemas.microsoft.com/office/drawing/2014/main" id="{08E331E3-DC29-2CA8-7B7A-4354D96A4D08}"/>
              </a:ext>
            </a:extLst>
          </p:cNvPr>
          <p:cNvSpPr/>
          <p:nvPr/>
        </p:nvSpPr>
        <p:spPr>
          <a:xfrm>
            <a:off x="353568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a:t>
            </a:r>
          </a:p>
          <a:p>
            <a:pPr algn="ctr"/>
            <a:r>
              <a:rPr lang="en-US" sz="1200" dirty="0"/>
              <a:t>Objective</a:t>
            </a:r>
          </a:p>
        </p:txBody>
      </p:sp>
      <p:sp>
        <p:nvSpPr>
          <p:cNvPr id="28" name="Rectangle 27">
            <a:extLst>
              <a:ext uri="{FF2B5EF4-FFF2-40B4-BE49-F238E27FC236}">
                <a16:creationId xmlns:a16="http://schemas.microsoft.com/office/drawing/2014/main" id="{B166341D-685B-E613-D201-3B4B65325FBC}"/>
              </a:ext>
            </a:extLst>
          </p:cNvPr>
          <p:cNvSpPr/>
          <p:nvPr/>
        </p:nvSpPr>
        <p:spPr>
          <a:xfrm>
            <a:off x="6096000" y="6320978"/>
            <a:ext cx="1280160" cy="4572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Results</a:t>
            </a:r>
          </a:p>
        </p:txBody>
      </p:sp>
      <p:sp>
        <p:nvSpPr>
          <p:cNvPr id="29" name="Rectangle 28">
            <a:extLst>
              <a:ext uri="{FF2B5EF4-FFF2-40B4-BE49-F238E27FC236}">
                <a16:creationId xmlns:a16="http://schemas.microsoft.com/office/drawing/2014/main" id="{0ACF12A3-8CA9-475E-59DE-157655E8EE70}"/>
              </a:ext>
            </a:extLst>
          </p:cNvPr>
          <p:cNvSpPr/>
          <p:nvPr/>
        </p:nvSpPr>
        <p:spPr>
          <a:xfrm>
            <a:off x="481584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Methods</a:t>
            </a:r>
          </a:p>
        </p:txBody>
      </p:sp>
      <p:sp>
        <p:nvSpPr>
          <p:cNvPr id="4" name="Slide Number Placeholder 3">
            <a:extLst>
              <a:ext uri="{FF2B5EF4-FFF2-40B4-BE49-F238E27FC236}">
                <a16:creationId xmlns:a16="http://schemas.microsoft.com/office/drawing/2014/main" id="{46C68D0B-D734-E2BC-1BA9-89CBB5687295}"/>
              </a:ext>
            </a:extLst>
          </p:cNvPr>
          <p:cNvSpPr>
            <a:spLocks noGrp="1"/>
          </p:cNvSpPr>
          <p:nvPr>
            <p:ph type="sldNum" sz="quarter" idx="12"/>
          </p:nvPr>
        </p:nvSpPr>
        <p:spPr/>
        <p:txBody>
          <a:bodyPr/>
          <a:lstStyle/>
          <a:p>
            <a:fld id="{A22CFD90-8382-4D10-B68D-C829360E47AA}" type="slidenum">
              <a:rPr lang="en-US" smtClean="0"/>
              <a:t>20</a:t>
            </a:fld>
            <a:endParaRPr lang="en-US"/>
          </a:p>
        </p:txBody>
      </p:sp>
    </p:spTree>
    <p:extLst>
      <p:ext uri="{BB962C8B-B14F-4D97-AF65-F5344CB8AC3E}">
        <p14:creationId xmlns:p14="http://schemas.microsoft.com/office/powerpoint/2010/main" val="185992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creenshot, diagram, plot&#10;&#10;Description automatically generated">
            <a:extLst>
              <a:ext uri="{FF2B5EF4-FFF2-40B4-BE49-F238E27FC236}">
                <a16:creationId xmlns:a16="http://schemas.microsoft.com/office/drawing/2014/main" id="{52D7BD9E-8F67-CEB6-953E-AD7FA130AA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28" t="6947" r="9436"/>
          <a:stretch/>
        </p:blipFill>
        <p:spPr bwMode="auto">
          <a:xfrm>
            <a:off x="694268" y="982319"/>
            <a:ext cx="3102294" cy="2468880"/>
          </a:xfrm>
          <a:prstGeom prst="rect">
            <a:avLst/>
          </a:prstGeom>
          <a:noFill/>
          <a:ln>
            <a:noFill/>
          </a:ln>
          <a:extLst>
            <a:ext uri="{53640926-AAD7-44D8-BBD7-CCE9431645EC}">
              <a14:shadowObscured xmlns:a14="http://schemas.microsoft.com/office/drawing/2010/main"/>
            </a:ext>
          </a:extLst>
        </p:spPr>
      </p:pic>
      <p:pic>
        <p:nvPicPr>
          <p:cNvPr id="8" name="Picture 7" descr="A picture containing text, screenshot, diagram, plot&#10;&#10;Description automatically generated">
            <a:extLst>
              <a:ext uri="{FF2B5EF4-FFF2-40B4-BE49-F238E27FC236}">
                <a16:creationId xmlns:a16="http://schemas.microsoft.com/office/drawing/2014/main" id="{0E628DFF-0505-4697-1240-B1E59EF0F4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54" t="6802" r="9328"/>
          <a:stretch/>
        </p:blipFill>
        <p:spPr bwMode="auto">
          <a:xfrm>
            <a:off x="4366219" y="982319"/>
            <a:ext cx="3090345" cy="2468880"/>
          </a:xfrm>
          <a:prstGeom prst="rect">
            <a:avLst/>
          </a:prstGeom>
          <a:noFill/>
          <a:ln>
            <a:noFill/>
          </a:ln>
          <a:extLst>
            <a:ext uri="{53640926-AAD7-44D8-BBD7-CCE9431645EC}">
              <a14:shadowObscured xmlns:a14="http://schemas.microsoft.com/office/drawing/2010/main"/>
            </a:ext>
          </a:extLst>
        </p:spPr>
      </p:pic>
      <p:pic>
        <p:nvPicPr>
          <p:cNvPr id="10" name="Picture 9" descr="A picture containing text, screenshot, diagram, plot&#10;&#10;Description automatically generated">
            <a:extLst>
              <a:ext uri="{FF2B5EF4-FFF2-40B4-BE49-F238E27FC236}">
                <a16:creationId xmlns:a16="http://schemas.microsoft.com/office/drawing/2014/main" id="{B8FDB051-B089-D5F2-010B-276512F583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28" t="7091" r="9436"/>
          <a:stretch/>
        </p:blipFill>
        <p:spPr bwMode="auto">
          <a:xfrm>
            <a:off x="8033411" y="982319"/>
            <a:ext cx="3107443" cy="2468880"/>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F3B2A635-2C75-6B78-389F-40C603287C77}"/>
              </a:ext>
            </a:extLst>
          </p:cNvPr>
          <p:cNvSpPr txBox="1"/>
          <p:nvPr/>
        </p:nvSpPr>
        <p:spPr>
          <a:xfrm>
            <a:off x="933615" y="3462671"/>
            <a:ext cx="10237304" cy="738664"/>
          </a:xfrm>
          <a:prstGeom prst="rect">
            <a:avLst/>
          </a:prstGeom>
          <a:noFill/>
        </p:spPr>
        <p:txBody>
          <a:bodyPr wrap="square">
            <a:spAutoFit/>
          </a:bodyPr>
          <a:lstStyle/>
          <a:p>
            <a:pPr marL="0" marR="0" algn="just">
              <a:spcBef>
                <a:spcPts val="0"/>
              </a:spcBef>
              <a:spcAft>
                <a:spcPts val="1000"/>
              </a:spcAft>
            </a:pPr>
            <a:r>
              <a:rPr lang="en-US" sz="14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Averaged diurnal profiles of 2016 - 2019 (blue), actual 2020 (red), and ML predicted 2020 (black) ozone concentrations (ppm) at Fontana for three different periods: (a) pre-lockdown (Jan to Feb), (b) lockdown (Mar to May), and (c) post-lockdown (after May). The shaded area is the standard deviation of the 2016 - 2019 measurements</a:t>
            </a:r>
            <a:r>
              <a:rPr lang="en-US" sz="1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12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itle 1">
            <a:extLst>
              <a:ext uri="{FF2B5EF4-FFF2-40B4-BE49-F238E27FC236}">
                <a16:creationId xmlns:a16="http://schemas.microsoft.com/office/drawing/2014/main" id="{05959063-41E1-AA12-5161-21E875277055}"/>
              </a:ext>
            </a:extLst>
          </p:cNvPr>
          <p:cNvSpPr>
            <a:spLocks noGrp="1"/>
          </p:cNvSpPr>
          <p:nvPr>
            <p:ph type="title"/>
          </p:nvPr>
        </p:nvSpPr>
        <p:spPr>
          <a:xfrm>
            <a:off x="838200" y="167618"/>
            <a:ext cx="10515600" cy="798664"/>
          </a:xfrm>
        </p:spPr>
        <p:txBody>
          <a:bodyPr>
            <a:normAutofit fontScale="90000"/>
          </a:bodyPr>
          <a:lstStyle/>
          <a:p>
            <a:r>
              <a:rPr lang="en-US" sz="5200" dirty="0"/>
              <a:t>Results</a:t>
            </a:r>
          </a:p>
        </p:txBody>
      </p:sp>
      <p:sp>
        <p:nvSpPr>
          <p:cNvPr id="2" name="TextBox 1">
            <a:extLst>
              <a:ext uri="{FF2B5EF4-FFF2-40B4-BE49-F238E27FC236}">
                <a16:creationId xmlns:a16="http://schemas.microsoft.com/office/drawing/2014/main" id="{880EA28F-619C-4061-5C6B-580C92A401BB}"/>
              </a:ext>
            </a:extLst>
          </p:cNvPr>
          <p:cNvSpPr txBox="1"/>
          <p:nvPr/>
        </p:nvSpPr>
        <p:spPr>
          <a:xfrm>
            <a:off x="2955630" y="2762786"/>
            <a:ext cx="264160" cy="369332"/>
          </a:xfrm>
          <a:prstGeom prst="rect">
            <a:avLst/>
          </a:prstGeom>
          <a:noFill/>
        </p:spPr>
        <p:txBody>
          <a:bodyPr wrap="square">
            <a:spAutoFit/>
          </a:bodyPr>
          <a:lstStyle/>
          <a:p>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dirty="0"/>
          </a:p>
        </p:txBody>
      </p:sp>
      <p:sp>
        <p:nvSpPr>
          <p:cNvPr id="11" name="TextBox 10">
            <a:extLst>
              <a:ext uri="{FF2B5EF4-FFF2-40B4-BE49-F238E27FC236}">
                <a16:creationId xmlns:a16="http://schemas.microsoft.com/office/drawing/2014/main" id="{78540F36-4D85-6718-0F08-71DE1B81520C}"/>
              </a:ext>
            </a:extLst>
          </p:cNvPr>
          <p:cNvSpPr txBox="1"/>
          <p:nvPr/>
        </p:nvSpPr>
        <p:spPr>
          <a:xfrm>
            <a:off x="6690446" y="2762786"/>
            <a:ext cx="264160" cy="369332"/>
          </a:xfrm>
          <a:prstGeom prst="rect">
            <a:avLst/>
          </a:prstGeom>
          <a:noFill/>
        </p:spPr>
        <p:txBody>
          <a:bodyPr wrap="square">
            <a:spAutoFit/>
          </a:bodyPr>
          <a:lstStyle/>
          <a:p>
            <a:r>
              <a:rPr lang="en-US" sz="1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a:p>
        </p:txBody>
      </p:sp>
      <p:sp>
        <p:nvSpPr>
          <p:cNvPr id="12" name="TextBox 11">
            <a:extLst>
              <a:ext uri="{FF2B5EF4-FFF2-40B4-BE49-F238E27FC236}">
                <a16:creationId xmlns:a16="http://schemas.microsoft.com/office/drawing/2014/main" id="{6535BB3E-D02F-2D10-A2FE-9557D5CBAAF2}"/>
              </a:ext>
            </a:extLst>
          </p:cNvPr>
          <p:cNvSpPr txBox="1"/>
          <p:nvPr/>
        </p:nvSpPr>
        <p:spPr>
          <a:xfrm>
            <a:off x="10287086" y="2762786"/>
            <a:ext cx="264160" cy="369332"/>
          </a:xfrm>
          <a:prstGeom prst="rect">
            <a:avLst/>
          </a:prstGeom>
          <a:noFill/>
        </p:spPr>
        <p:txBody>
          <a:bodyPr wrap="square">
            <a:spAutoFit/>
          </a:bodyPr>
          <a:lstStyle/>
          <a:p>
            <a:r>
              <a:rPr lang="en-US" i="1">
                <a:solidFill>
                  <a:srgbClr val="000000"/>
                </a:solidFill>
                <a:latin typeface="Calibri" panose="020F0502020204030204" pitchFamily="34" charset="0"/>
                <a:cs typeface="Times New Roman" panose="02020603050405020304" pitchFamily="18" charset="0"/>
              </a:rPr>
              <a:t>c</a:t>
            </a:r>
            <a:endParaRPr lang="en-US"/>
          </a:p>
        </p:txBody>
      </p:sp>
      <p:sp>
        <p:nvSpPr>
          <p:cNvPr id="13" name="Content Placeholder 2">
            <a:extLst>
              <a:ext uri="{FF2B5EF4-FFF2-40B4-BE49-F238E27FC236}">
                <a16:creationId xmlns:a16="http://schemas.microsoft.com/office/drawing/2014/main" id="{C4623C27-6CF1-13FB-EA97-61B92F1D2FF1}"/>
              </a:ext>
            </a:extLst>
          </p:cNvPr>
          <p:cNvSpPr txBox="1">
            <a:spLocks/>
          </p:cNvSpPr>
          <p:nvPr/>
        </p:nvSpPr>
        <p:spPr>
          <a:xfrm>
            <a:off x="694268" y="4300079"/>
            <a:ext cx="11072149" cy="20659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Ozone concentrations at Fontana were higher during the lockdown and did not back to normal after the lockdown</a:t>
            </a:r>
          </a:p>
          <a:p>
            <a:r>
              <a:rPr lang="en-US" sz="2000" dirty="0"/>
              <a:t>ML did not capture the ozone trends during and after the lockdown periods</a:t>
            </a:r>
          </a:p>
          <a:p>
            <a:r>
              <a:rPr lang="en-US" sz="2000" dirty="0"/>
              <a:t>Fontana site is an urban site</a:t>
            </a:r>
          </a:p>
          <a:p>
            <a:r>
              <a:rPr lang="en-US" sz="2000" dirty="0"/>
              <a:t>The results indicate VOC limited regime</a:t>
            </a:r>
          </a:p>
        </p:txBody>
      </p:sp>
      <p:sp>
        <p:nvSpPr>
          <p:cNvPr id="23" name="Rectangle 22">
            <a:extLst>
              <a:ext uri="{FF2B5EF4-FFF2-40B4-BE49-F238E27FC236}">
                <a16:creationId xmlns:a16="http://schemas.microsoft.com/office/drawing/2014/main" id="{80609EFB-C5A6-79B6-D416-A2E69E62D475}"/>
              </a:ext>
            </a:extLst>
          </p:cNvPr>
          <p:cNvSpPr/>
          <p:nvPr/>
        </p:nvSpPr>
        <p:spPr>
          <a:xfrm>
            <a:off x="737616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Conclusion</a:t>
            </a:r>
          </a:p>
        </p:txBody>
      </p:sp>
      <p:sp>
        <p:nvSpPr>
          <p:cNvPr id="25" name="Rectangle 24">
            <a:extLst>
              <a:ext uri="{FF2B5EF4-FFF2-40B4-BE49-F238E27FC236}">
                <a16:creationId xmlns:a16="http://schemas.microsoft.com/office/drawing/2014/main" id="{DCA5D9E9-4DF9-7FFB-E8C6-2BDC5752F638}"/>
              </a:ext>
            </a:extLst>
          </p:cNvPr>
          <p:cNvSpPr/>
          <p:nvPr/>
        </p:nvSpPr>
        <p:spPr>
          <a:xfrm>
            <a:off x="353568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Background/</a:t>
            </a:r>
          </a:p>
          <a:p>
            <a:pPr algn="ctr"/>
            <a:r>
              <a:rPr lang="en-US" sz="1200" dirty="0"/>
              <a:t>Objective</a:t>
            </a:r>
          </a:p>
        </p:txBody>
      </p:sp>
      <p:sp>
        <p:nvSpPr>
          <p:cNvPr id="26" name="Rectangle 25">
            <a:extLst>
              <a:ext uri="{FF2B5EF4-FFF2-40B4-BE49-F238E27FC236}">
                <a16:creationId xmlns:a16="http://schemas.microsoft.com/office/drawing/2014/main" id="{1DB0C221-279C-AE08-BFD2-4BB1D6E2FB1C}"/>
              </a:ext>
            </a:extLst>
          </p:cNvPr>
          <p:cNvSpPr/>
          <p:nvPr/>
        </p:nvSpPr>
        <p:spPr>
          <a:xfrm>
            <a:off x="6096000" y="6320978"/>
            <a:ext cx="1280160" cy="457200"/>
          </a:xfrm>
          <a:prstGeom prst="rect">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Results</a:t>
            </a:r>
          </a:p>
        </p:txBody>
      </p:sp>
      <p:sp>
        <p:nvSpPr>
          <p:cNvPr id="27" name="Rectangle 26">
            <a:extLst>
              <a:ext uri="{FF2B5EF4-FFF2-40B4-BE49-F238E27FC236}">
                <a16:creationId xmlns:a16="http://schemas.microsoft.com/office/drawing/2014/main" id="{C9EABDCA-1A0D-CD44-F7CA-C438AFCDDAB2}"/>
              </a:ext>
            </a:extLst>
          </p:cNvPr>
          <p:cNvSpPr/>
          <p:nvPr/>
        </p:nvSpPr>
        <p:spPr>
          <a:xfrm>
            <a:off x="4815840" y="6320978"/>
            <a:ext cx="1280160" cy="457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a:t>Methods</a:t>
            </a:r>
          </a:p>
        </p:txBody>
      </p:sp>
      <p:sp>
        <p:nvSpPr>
          <p:cNvPr id="4" name="Slide Number Placeholder 3">
            <a:extLst>
              <a:ext uri="{FF2B5EF4-FFF2-40B4-BE49-F238E27FC236}">
                <a16:creationId xmlns:a16="http://schemas.microsoft.com/office/drawing/2014/main" id="{FAA45FC5-FDD6-D7D6-62FF-17C9975B7BFF}"/>
              </a:ext>
            </a:extLst>
          </p:cNvPr>
          <p:cNvSpPr>
            <a:spLocks noGrp="1"/>
          </p:cNvSpPr>
          <p:nvPr>
            <p:ph type="sldNum" sz="quarter" idx="12"/>
          </p:nvPr>
        </p:nvSpPr>
        <p:spPr/>
        <p:txBody>
          <a:bodyPr/>
          <a:lstStyle/>
          <a:p>
            <a:fld id="{A22CFD90-8382-4D10-B68D-C829360E47AA}" type="slidenum">
              <a:rPr lang="en-US" smtClean="0"/>
              <a:t>21</a:t>
            </a:fld>
            <a:endParaRPr lang="en-US"/>
          </a:p>
        </p:txBody>
      </p:sp>
    </p:spTree>
    <p:extLst>
      <p:ext uri="{BB962C8B-B14F-4D97-AF65-F5344CB8AC3E}">
        <p14:creationId xmlns:p14="http://schemas.microsoft.com/office/powerpoint/2010/main" val="1566286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ACF1-E3DA-90C4-AD3B-ECA1FD1D5EE8}"/>
              </a:ext>
            </a:extLst>
          </p:cNvPr>
          <p:cNvSpPr>
            <a:spLocks noGrp="1"/>
          </p:cNvSpPr>
          <p:nvPr>
            <p:ph type="title"/>
          </p:nvPr>
        </p:nvSpPr>
        <p:spPr/>
        <p:txBody>
          <a:bodyPr/>
          <a:lstStyle/>
          <a:p>
            <a:r>
              <a:rPr lang="en-US" dirty="0"/>
              <a:t>Effects of Meteorology</a:t>
            </a:r>
          </a:p>
        </p:txBody>
      </p:sp>
      <p:sp>
        <p:nvSpPr>
          <p:cNvPr id="3" name="Content Placeholder 2">
            <a:extLst>
              <a:ext uri="{FF2B5EF4-FFF2-40B4-BE49-F238E27FC236}">
                <a16:creationId xmlns:a16="http://schemas.microsoft.com/office/drawing/2014/main" id="{2F3367D3-7BD1-0F9A-2227-2F287E5018E3}"/>
              </a:ext>
            </a:extLst>
          </p:cNvPr>
          <p:cNvSpPr>
            <a:spLocks noGrp="1"/>
          </p:cNvSpPr>
          <p:nvPr>
            <p:ph idx="1"/>
          </p:nvPr>
        </p:nvSpPr>
        <p:spPr>
          <a:xfrm>
            <a:off x="6339432" y="5233160"/>
            <a:ext cx="5157488" cy="1178752"/>
          </a:xfrm>
        </p:spPr>
        <p:txBody>
          <a:bodyPr>
            <a:normAutofit/>
          </a:bodyPr>
          <a:lstStyle/>
          <a:p>
            <a:pPr marL="0" indent="0" algn="just">
              <a:buNone/>
            </a:pPr>
            <a:r>
              <a:rPr lang="en-US" sz="1400" i="1" dirty="0">
                <a:effectLst/>
                <a:ea typeface="Calibri" panose="020F0502020204030204" pitchFamily="34" charset="0"/>
                <a:cs typeface="Times New Roman" panose="02020603050405020304" pitchFamily="18" charset="0"/>
              </a:rPr>
              <a:t>Fontana ozone trends for 90</a:t>
            </a:r>
            <a:r>
              <a:rPr lang="en-US" sz="1400" i="1" baseline="30000" dirty="0">
                <a:effectLst/>
                <a:ea typeface="Calibri" panose="020F0502020204030204" pitchFamily="34" charset="0"/>
                <a:cs typeface="Times New Roman" panose="02020603050405020304" pitchFamily="18" charset="0"/>
              </a:rPr>
              <a:t>th</a:t>
            </a:r>
            <a:r>
              <a:rPr lang="en-US" sz="1400" i="1" dirty="0">
                <a:effectLst/>
                <a:ea typeface="Calibri" panose="020F0502020204030204" pitchFamily="34" charset="0"/>
                <a:cs typeface="Times New Roman" panose="02020603050405020304" pitchFamily="18" charset="0"/>
              </a:rPr>
              <a:t> (black), 98</a:t>
            </a:r>
            <a:r>
              <a:rPr lang="en-US" sz="1400" i="1" baseline="30000" dirty="0">
                <a:effectLst/>
                <a:ea typeface="Calibri" panose="020F0502020204030204" pitchFamily="34" charset="0"/>
                <a:cs typeface="Times New Roman" panose="02020603050405020304" pitchFamily="18" charset="0"/>
              </a:rPr>
              <a:t>th</a:t>
            </a:r>
            <a:r>
              <a:rPr lang="en-US" sz="1400" i="1" dirty="0">
                <a:effectLst/>
                <a:ea typeface="Calibri" panose="020F0502020204030204" pitchFamily="34" charset="0"/>
                <a:cs typeface="Times New Roman" panose="02020603050405020304" pitchFamily="18" charset="0"/>
              </a:rPr>
              <a:t> (blue) percentile, and annual average (orange). The dash lines were predicted with hourly average temperature and RH from 1994 to 2018. The solid lines were predicted with actual values. </a:t>
            </a:r>
            <a:r>
              <a:rPr lang="en-US" sz="1400" dirty="0">
                <a:effectLst/>
                <a:ea typeface="Calibri" panose="020F0502020204030204" pitchFamily="34" charset="0"/>
                <a:cs typeface="Times New Roman" panose="02020603050405020304" pitchFamily="18" charset="0"/>
              </a:rPr>
              <a:t>(</a:t>
            </a:r>
            <a:r>
              <a:rPr lang="fr-FR" sz="1400" b="0" i="0" u="none" strike="noStrike" dirty="0">
                <a:solidFill>
                  <a:srgbClr val="000000"/>
                </a:solidFill>
                <a:effectLst/>
              </a:rPr>
              <a:t>Do et al., </a:t>
            </a:r>
            <a:r>
              <a:rPr lang="fr-FR" sz="1400" b="0" i="1" u="none" strike="noStrike" dirty="0" err="1">
                <a:solidFill>
                  <a:srgbClr val="000000"/>
                </a:solidFill>
                <a:effectLst/>
              </a:rPr>
              <a:t>Environmental</a:t>
            </a:r>
            <a:r>
              <a:rPr lang="fr-FR" sz="1400" b="0" i="1" u="none" strike="noStrike" dirty="0">
                <a:solidFill>
                  <a:srgbClr val="000000"/>
                </a:solidFill>
                <a:effectLst/>
              </a:rPr>
              <a:t> Science: </a:t>
            </a:r>
            <a:r>
              <a:rPr lang="fr-FR" sz="1400" b="0" i="1" u="none" strike="noStrike" dirty="0" err="1">
                <a:solidFill>
                  <a:srgbClr val="000000"/>
                </a:solidFill>
                <a:effectLst/>
              </a:rPr>
              <a:t>Atmospheres</a:t>
            </a:r>
            <a:r>
              <a:rPr lang="fr-FR" sz="1400" b="0" i="0" u="none" strike="noStrike" dirty="0">
                <a:solidFill>
                  <a:srgbClr val="000000"/>
                </a:solidFill>
                <a:effectLst/>
              </a:rPr>
              <a:t>, Under </a:t>
            </a:r>
            <a:r>
              <a:rPr lang="fr-FR" sz="1400" b="0" i="0" u="none" strike="noStrike" dirty="0" err="1">
                <a:solidFill>
                  <a:srgbClr val="000000"/>
                </a:solidFill>
                <a:effectLst/>
              </a:rPr>
              <a:t>Revision</a:t>
            </a:r>
            <a:r>
              <a:rPr lang="fr-FR" sz="1400" b="0" i="0" u="none" strike="noStrike" dirty="0">
                <a:solidFill>
                  <a:srgbClr val="000000"/>
                </a:solidFill>
                <a:effectLst/>
              </a:rPr>
              <a:t>)</a:t>
            </a:r>
            <a:endParaRPr lang="en-US" sz="1400" i="1" dirty="0"/>
          </a:p>
        </p:txBody>
      </p:sp>
      <p:pic>
        <p:nvPicPr>
          <p:cNvPr id="4" name="Picture 3">
            <a:extLst>
              <a:ext uri="{FF2B5EF4-FFF2-40B4-BE49-F238E27FC236}">
                <a16:creationId xmlns:a16="http://schemas.microsoft.com/office/drawing/2014/main" id="{92C9737A-607B-714F-46B2-3E90169679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93" t="8219" r="9341" b="7068"/>
          <a:stretch/>
        </p:blipFill>
        <p:spPr bwMode="auto">
          <a:xfrm>
            <a:off x="6293860" y="1336010"/>
            <a:ext cx="5157488" cy="3800254"/>
          </a:xfrm>
          <a:prstGeom prst="rect">
            <a:avLst/>
          </a:prstGeom>
          <a:noFill/>
          <a:ln>
            <a:noFill/>
          </a:ln>
          <a:extLst>
            <a:ext uri="{53640926-AAD7-44D8-BBD7-CCE9431645EC}">
              <a14:shadowObscured xmlns:a14="http://schemas.microsoft.com/office/drawing/2010/main"/>
            </a:ext>
          </a:extLst>
        </p:spPr>
      </p:pic>
      <p:sp>
        <p:nvSpPr>
          <p:cNvPr id="5" name="Slide Number Placeholder 4">
            <a:extLst>
              <a:ext uri="{FF2B5EF4-FFF2-40B4-BE49-F238E27FC236}">
                <a16:creationId xmlns:a16="http://schemas.microsoft.com/office/drawing/2014/main" id="{9C04AB8A-C707-CCF8-4B8D-5EBE14CD0699}"/>
              </a:ext>
            </a:extLst>
          </p:cNvPr>
          <p:cNvSpPr>
            <a:spLocks noGrp="1"/>
          </p:cNvSpPr>
          <p:nvPr>
            <p:ph type="sldNum" sz="quarter" idx="12"/>
          </p:nvPr>
        </p:nvSpPr>
        <p:spPr/>
        <p:txBody>
          <a:bodyPr/>
          <a:lstStyle/>
          <a:p>
            <a:fld id="{D7736F4C-FA85-4461-8706-F10A3F183A2C}" type="slidenum">
              <a:rPr lang="en-US" smtClean="0"/>
              <a:t>22</a:t>
            </a:fld>
            <a:endParaRPr lang="en-US"/>
          </a:p>
        </p:txBody>
      </p:sp>
      <p:sp>
        <p:nvSpPr>
          <p:cNvPr id="6" name="Content Placeholder 2">
            <a:extLst>
              <a:ext uri="{FF2B5EF4-FFF2-40B4-BE49-F238E27FC236}">
                <a16:creationId xmlns:a16="http://schemas.microsoft.com/office/drawing/2014/main" id="{437338C1-62DB-6A26-DBFB-B40B40797360}"/>
              </a:ext>
            </a:extLst>
          </p:cNvPr>
          <p:cNvSpPr txBox="1">
            <a:spLocks/>
          </p:cNvSpPr>
          <p:nvPr/>
        </p:nvSpPr>
        <p:spPr>
          <a:xfrm>
            <a:off x="838200" y="1825625"/>
            <a:ext cx="542071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ML model easily predicts changes of the target (ozone) label with a perturbation of input features</a:t>
            </a:r>
          </a:p>
          <a:p>
            <a:r>
              <a:rPr lang="en-US" sz="2400" dirty="0"/>
              <a:t>Minimizing the effects of heat waves or foggy days by averaging T and RH from 1994 to 2018</a:t>
            </a:r>
          </a:p>
          <a:p>
            <a:r>
              <a:rPr lang="en-US" sz="2400" dirty="0"/>
              <a:t>Adjusted line shows a strong downward ozone trend from 1994 to 2010 but resisting further decrease</a:t>
            </a:r>
          </a:p>
          <a:p>
            <a:r>
              <a:rPr lang="en-US" sz="2400" dirty="0"/>
              <a:t>Meteorology has a minor effect on the annual average</a:t>
            </a:r>
          </a:p>
        </p:txBody>
      </p:sp>
    </p:spTree>
    <p:extLst>
      <p:ext uri="{BB962C8B-B14F-4D97-AF65-F5344CB8AC3E}">
        <p14:creationId xmlns:p14="http://schemas.microsoft.com/office/powerpoint/2010/main" val="2728951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CE4946-BABE-C607-F2E4-F8E82C4E6C89}"/>
              </a:ext>
            </a:extLst>
          </p:cNvPr>
          <p:cNvSpPr txBox="1">
            <a:spLocks/>
          </p:cNvSpPr>
          <p:nvPr/>
        </p:nvSpPr>
        <p:spPr>
          <a:xfrm>
            <a:off x="838200" y="325997"/>
            <a:ext cx="10515600" cy="56948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Machine learning methods</a:t>
            </a:r>
          </a:p>
        </p:txBody>
      </p:sp>
      <p:sp>
        <p:nvSpPr>
          <p:cNvPr id="5" name="Content Placeholder 2">
            <a:extLst>
              <a:ext uri="{FF2B5EF4-FFF2-40B4-BE49-F238E27FC236}">
                <a16:creationId xmlns:a16="http://schemas.microsoft.com/office/drawing/2014/main" id="{ECA88A68-1C84-CA5C-A842-D40F00D999D3}"/>
              </a:ext>
            </a:extLst>
          </p:cNvPr>
          <p:cNvSpPr txBox="1">
            <a:spLocks/>
          </p:cNvSpPr>
          <p:nvPr/>
        </p:nvSpPr>
        <p:spPr>
          <a:xfrm>
            <a:off x="838200" y="1059084"/>
            <a:ext cx="10515600" cy="5117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a:t>
            </a:r>
            <a:r>
              <a:rPr lang="en-US" baseline="-25000" dirty="0"/>
              <a:t>2</a:t>
            </a:r>
            <a:r>
              <a:rPr lang="en-US" dirty="0"/>
              <a:t>, NO, temperature, RH, wind speed, wind direction, ozone</a:t>
            </a:r>
          </a:p>
          <a:p>
            <a:r>
              <a:rPr lang="en-US" dirty="0"/>
              <a:t>Training years from 2009 – 2019 and evaluating year is 2020</a:t>
            </a:r>
          </a:p>
          <a:p>
            <a:r>
              <a:rPr lang="en-US" dirty="0"/>
              <a:t>15 sites were predicted using ML, and a 2-D ozone heat map was constructed using interpolation based on 15 ML sites</a:t>
            </a:r>
          </a:p>
          <a:p>
            <a:endParaRPr lang="en-US" dirty="0"/>
          </a:p>
          <a:p>
            <a:endParaRPr lang="en-US" dirty="0"/>
          </a:p>
        </p:txBody>
      </p:sp>
      <p:graphicFrame>
        <p:nvGraphicFramePr>
          <p:cNvPr id="7" name="Table 6">
            <a:extLst>
              <a:ext uri="{FF2B5EF4-FFF2-40B4-BE49-F238E27FC236}">
                <a16:creationId xmlns:a16="http://schemas.microsoft.com/office/drawing/2014/main" id="{9385F943-1C1F-FC10-0F11-540998DB2DBC}"/>
              </a:ext>
            </a:extLst>
          </p:cNvPr>
          <p:cNvGraphicFramePr>
            <a:graphicFrameLocks noGrp="1"/>
          </p:cNvGraphicFramePr>
          <p:nvPr/>
        </p:nvGraphicFramePr>
        <p:xfrm>
          <a:off x="1844842" y="3297801"/>
          <a:ext cx="8502315" cy="2667635"/>
        </p:xfrm>
        <a:graphic>
          <a:graphicData uri="http://schemas.openxmlformats.org/drawingml/2006/table">
            <a:tbl>
              <a:tblPr firstRow="1" firstCol="1" bandRow="1"/>
              <a:tblGrid>
                <a:gridCol w="1947458">
                  <a:extLst>
                    <a:ext uri="{9D8B030D-6E8A-4147-A177-3AD203B41FA5}">
                      <a16:colId xmlns:a16="http://schemas.microsoft.com/office/drawing/2014/main" val="4293988718"/>
                    </a:ext>
                  </a:extLst>
                </a:gridCol>
                <a:gridCol w="6554857">
                  <a:extLst>
                    <a:ext uri="{9D8B030D-6E8A-4147-A177-3AD203B41FA5}">
                      <a16:colId xmlns:a16="http://schemas.microsoft.com/office/drawing/2014/main" val="3602195431"/>
                    </a:ext>
                  </a:extLst>
                </a:gridCol>
              </a:tblGrid>
              <a:tr h="579191">
                <a:tc>
                  <a:txBody>
                    <a:bodyPr/>
                    <a:lstStyle/>
                    <a:p>
                      <a:pPr marL="0" marR="0" algn="just">
                        <a:lnSpc>
                          <a:spcPct val="150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Training sites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Anaheim, Azusa, Banning, Compton, Fontana, Glendora, Lake Elsinore, LAX, LA North Main Street, Mira Loma, Rubidoux, San Gabriel, Santa Clarita, San Bernardino, Upland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794773"/>
                  </a:ext>
                </a:extLst>
              </a:tr>
              <a:tr h="273818">
                <a:tc>
                  <a:txBody>
                    <a:bodyPr/>
                    <a:lstStyle/>
                    <a:p>
                      <a:pPr marL="0" marR="0" algn="just">
                        <a:lnSpc>
                          <a:spcPct val="150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Features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NO</a:t>
                      </a:r>
                      <a:r>
                        <a:rPr lang="en-US" sz="1800" baseline="-25000" dirty="0">
                          <a:effectLst/>
                          <a:latin typeface="Calibri" panose="020F0502020204030204" pitchFamily="34" charset="0"/>
                          <a:ea typeface="Calibri" panose="020F0502020204030204" pitchFamily="34" charset="0"/>
                          <a:cs typeface="Arial" panose="020B0604020202020204" pitchFamily="34" charset="0"/>
                        </a:rPr>
                        <a:t>2</a:t>
                      </a:r>
                      <a:r>
                        <a:rPr lang="en-US" sz="1800" dirty="0">
                          <a:effectLst/>
                          <a:latin typeface="Calibri" panose="020F0502020204030204" pitchFamily="34" charset="0"/>
                          <a:ea typeface="Calibri" panose="020F0502020204030204" pitchFamily="34" charset="0"/>
                          <a:cs typeface="Arial" panose="020B0604020202020204" pitchFamily="34" charset="0"/>
                        </a:rPr>
                        <a:t>, NO, temperature, relative humidity, wind speed, wind direction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0482785"/>
                  </a:ext>
                </a:extLst>
              </a:tr>
              <a:tr h="273541">
                <a:tc>
                  <a:txBody>
                    <a:bodyPr/>
                    <a:lstStyle/>
                    <a:p>
                      <a:pPr marL="0" marR="0" algn="just">
                        <a:lnSpc>
                          <a:spcPct val="150000"/>
                        </a:lnSpc>
                        <a:spcBef>
                          <a:spcPts val="0"/>
                        </a:spcBef>
                        <a:spcAft>
                          <a:spcPts val="0"/>
                        </a:spcAft>
                      </a:pPr>
                      <a:r>
                        <a:rPr lang="en-US" sz="1800" b="1">
                          <a:effectLst/>
                          <a:latin typeface="Calibri" panose="020F0502020204030204" pitchFamily="34" charset="0"/>
                          <a:ea typeface="Calibri" panose="020F0502020204030204" pitchFamily="34" charset="0"/>
                          <a:cs typeface="Arial" panose="020B0604020202020204" pitchFamily="34" charset="0"/>
                        </a:rPr>
                        <a:t>Label</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Ozone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559662"/>
                  </a:ext>
                </a:extLst>
              </a:tr>
              <a:tr h="273818">
                <a:tc>
                  <a:txBody>
                    <a:bodyPr/>
                    <a:lstStyle/>
                    <a:p>
                      <a:pPr marL="0" marR="0" algn="just">
                        <a:lnSpc>
                          <a:spcPct val="150000"/>
                        </a:lnSpc>
                        <a:spcBef>
                          <a:spcPts val="0"/>
                        </a:spcBef>
                        <a:spcAft>
                          <a:spcPts val="0"/>
                        </a:spcAft>
                      </a:pPr>
                      <a:r>
                        <a:rPr lang="en-US" sz="1800" b="1">
                          <a:effectLst/>
                          <a:latin typeface="Calibri" panose="020F0502020204030204" pitchFamily="34" charset="0"/>
                          <a:ea typeface="Calibri" panose="020F0502020204030204" pitchFamily="34" charset="0"/>
                          <a:cs typeface="Arial" panose="020B0604020202020204" pitchFamily="34" charset="0"/>
                        </a:rPr>
                        <a:t>Data sources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EPA AQS data mart, CARB AQMIS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3746174"/>
                  </a:ext>
                </a:extLst>
              </a:tr>
              <a:tr h="273818">
                <a:tc>
                  <a:txBody>
                    <a:bodyPr/>
                    <a:lstStyle/>
                    <a:p>
                      <a:pPr marL="0" marR="0" algn="just">
                        <a:lnSpc>
                          <a:spcPct val="150000"/>
                        </a:lnSpc>
                        <a:spcBef>
                          <a:spcPts val="0"/>
                        </a:spcBef>
                        <a:spcAft>
                          <a:spcPts val="0"/>
                        </a:spcAft>
                      </a:pPr>
                      <a:r>
                        <a:rPr lang="en-US" sz="1800" b="1">
                          <a:effectLst/>
                          <a:latin typeface="Calibri" panose="020F0502020204030204" pitchFamily="34" charset="0"/>
                          <a:ea typeface="Calibri" panose="020F0502020204030204" pitchFamily="34" charset="0"/>
                          <a:cs typeface="Arial" panose="020B0604020202020204" pitchFamily="34" charset="0"/>
                        </a:rPr>
                        <a:t>Training years</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2009, 2010, 2016, 2017, 2018, 2019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123588"/>
                  </a:ext>
                </a:extLst>
              </a:tr>
              <a:tr h="273818">
                <a:tc>
                  <a:txBody>
                    <a:bodyPr/>
                    <a:lstStyle/>
                    <a:p>
                      <a:pPr marL="0" marR="0" algn="just">
                        <a:lnSpc>
                          <a:spcPct val="150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Evaluation year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2020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127246"/>
                  </a:ext>
                </a:extLst>
              </a:tr>
            </a:tbl>
          </a:graphicData>
        </a:graphic>
      </p:graphicFrame>
      <p:sp>
        <p:nvSpPr>
          <p:cNvPr id="8" name="TextBox 7">
            <a:extLst>
              <a:ext uri="{FF2B5EF4-FFF2-40B4-BE49-F238E27FC236}">
                <a16:creationId xmlns:a16="http://schemas.microsoft.com/office/drawing/2014/main" id="{1EC7A4A0-8C11-0320-F7D8-26275D7B022F}"/>
              </a:ext>
            </a:extLst>
          </p:cNvPr>
          <p:cNvSpPr txBox="1"/>
          <p:nvPr/>
        </p:nvSpPr>
        <p:spPr>
          <a:xfrm>
            <a:off x="3581401" y="6045764"/>
            <a:ext cx="5324161" cy="400110"/>
          </a:xfrm>
          <a:prstGeom prst="rect">
            <a:avLst/>
          </a:prstGeom>
          <a:noFill/>
        </p:spPr>
        <p:txBody>
          <a:bodyPr wrap="square">
            <a:spAutoFit/>
          </a:bodyPr>
          <a:lstStyle/>
          <a:p>
            <a:pPr marL="0" marR="0">
              <a:spcBef>
                <a:spcPts val="0"/>
              </a:spcBef>
              <a:spcAft>
                <a:spcPts val="1000"/>
              </a:spcAft>
            </a:pPr>
            <a:r>
              <a:rPr lang="en-US" sz="2000" i="1" dirty="0">
                <a:effectLst/>
                <a:latin typeface="Calibri" panose="020F0502020204030204" pitchFamily="34" charset="0"/>
                <a:ea typeface="Calibri" panose="020F0502020204030204" pitchFamily="34" charset="0"/>
                <a:cs typeface="Arial" panose="020B0604020202020204" pitchFamily="34" charset="0"/>
              </a:rPr>
              <a:t>Data summary for machine learning modeling</a:t>
            </a:r>
          </a:p>
        </p:txBody>
      </p:sp>
      <p:sp>
        <p:nvSpPr>
          <p:cNvPr id="9" name="Slide Number Placeholder 8">
            <a:extLst>
              <a:ext uri="{FF2B5EF4-FFF2-40B4-BE49-F238E27FC236}">
                <a16:creationId xmlns:a16="http://schemas.microsoft.com/office/drawing/2014/main" id="{746DA188-FD17-D469-4C83-6038D88FFCF6}"/>
              </a:ext>
            </a:extLst>
          </p:cNvPr>
          <p:cNvSpPr>
            <a:spLocks noGrp="1"/>
          </p:cNvSpPr>
          <p:nvPr>
            <p:ph type="sldNum" sz="quarter" idx="12"/>
          </p:nvPr>
        </p:nvSpPr>
        <p:spPr/>
        <p:txBody>
          <a:bodyPr/>
          <a:lstStyle/>
          <a:p>
            <a:fld id="{A22CFD90-8382-4D10-B68D-C829360E47AA}" type="slidenum">
              <a:rPr lang="en-US" smtClean="0"/>
              <a:t>23</a:t>
            </a:fld>
            <a:endParaRPr lang="en-US"/>
          </a:p>
        </p:txBody>
      </p:sp>
    </p:spTree>
    <p:extLst>
      <p:ext uri="{BB962C8B-B14F-4D97-AF65-F5344CB8AC3E}">
        <p14:creationId xmlns:p14="http://schemas.microsoft.com/office/powerpoint/2010/main" val="3775726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CEE237-AAB1-4C30-2DE0-FFA7701E9C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889" r="9341"/>
          <a:stretch/>
        </p:blipFill>
        <p:spPr bwMode="auto">
          <a:xfrm>
            <a:off x="7628168" y="1416796"/>
            <a:ext cx="4212733" cy="3105612"/>
          </a:xfrm>
          <a:prstGeom prst="rect">
            <a:avLst/>
          </a:prstGeom>
          <a:noFill/>
          <a:ln>
            <a:noFill/>
          </a:ln>
        </p:spPr>
      </p:pic>
      <p:pic>
        <p:nvPicPr>
          <p:cNvPr id="12" name="Picture 11">
            <a:extLst>
              <a:ext uri="{FF2B5EF4-FFF2-40B4-BE49-F238E27FC236}">
                <a16:creationId xmlns:a16="http://schemas.microsoft.com/office/drawing/2014/main" id="{F76A97AD-D3EA-0C4B-935E-49C422E9B482}"/>
              </a:ext>
            </a:extLst>
          </p:cNvPr>
          <p:cNvPicPr>
            <a:picLocks noChangeAspect="1"/>
          </p:cNvPicPr>
          <p:nvPr/>
        </p:nvPicPr>
        <p:blipFill rotWithShape="1">
          <a:blip r:embed="rId4"/>
          <a:srcRect l="1" t="54731" r="50951"/>
          <a:stretch/>
        </p:blipFill>
        <p:spPr>
          <a:xfrm>
            <a:off x="76393" y="1353006"/>
            <a:ext cx="5956022" cy="3233191"/>
          </a:xfrm>
          <a:prstGeom prst="rect">
            <a:avLst/>
          </a:prstGeom>
        </p:spPr>
      </p:pic>
      <p:sp>
        <p:nvSpPr>
          <p:cNvPr id="28681" name="Rectangle 7">
            <a:extLst>
              <a:ext uri="{FF2B5EF4-FFF2-40B4-BE49-F238E27FC236}">
                <a16:creationId xmlns:a16="http://schemas.microsoft.com/office/drawing/2014/main" id="{0A39ACC0-06D9-479F-A14F-F736210D44FC}"/>
              </a:ext>
            </a:extLst>
          </p:cNvPr>
          <p:cNvSpPr>
            <a:spLocks noChangeArrowheads="1"/>
          </p:cNvSpPr>
          <p:nvPr/>
        </p:nvSpPr>
        <p:spPr bwMode="auto">
          <a:xfrm>
            <a:off x="670269" y="968660"/>
            <a:ext cx="5159513" cy="386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8877" tIns="54439" rIns="108877" bIns="54439">
            <a:spAutoFit/>
          </a:bodyPr>
          <a:lstStyle>
            <a:lvl1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cs typeface="DejaVu Sans" charset="0"/>
              </a:defRPr>
            </a:lvl1pPr>
            <a:lvl2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cs typeface="DejaVu Sans" charset="0"/>
              </a:defRPr>
            </a:lvl2pPr>
            <a:lvl3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cs typeface="DejaVu Sans" charset="0"/>
              </a:defRPr>
            </a:lvl3pPr>
            <a:lvl4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cs typeface="DejaVu Sans" charset="0"/>
              </a:defRPr>
            </a:lvl4pPr>
            <a:lvl5pPr>
              <a:lnSpc>
                <a:spcPct val="93000"/>
              </a:lnSpc>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cs typeface="DejaVu San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cs typeface="DejaVu San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cs typeface="DejaVu San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cs typeface="DejaVu San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Lst>
              <a:defRPr>
                <a:solidFill>
                  <a:schemeClr val="tx1"/>
                </a:solidFill>
                <a:latin typeface="Arial" panose="020B0604020202020204" pitchFamily="34" charset="0"/>
                <a:cs typeface="DejaVu Sans" charset="0"/>
              </a:defRPr>
            </a:lvl9pPr>
          </a:lstStyle>
          <a:p>
            <a:pPr algn="just" eaLnBrk="1" hangingPunct="1">
              <a:lnSpc>
                <a:spcPct val="100000"/>
              </a:lnSpc>
            </a:pPr>
            <a:r>
              <a:rPr lang="en-US" altLang="en-US" i="1" dirty="0">
                <a:solidFill>
                  <a:srgbClr val="000000"/>
                </a:solidFill>
                <a:latin typeface="+mn-lt"/>
                <a:cs typeface="Arial" panose="020B0604020202020204" pitchFamily="34" charset="0"/>
              </a:rPr>
              <a:t>25 years of historical data of mean annual NO</a:t>
            </a:r>
            <a:r>
              <a:rPr lang="en-US" altLang="en-US" i="1" baseline="-33000" dirty="0">
                <a:solidFill>
                  <a:srgbClr val="000000"/>
                </a:solidFill>
                <a:latin typeface="+mn-lt"/>
                <a:cs typeface="Arial" panose="020B0604020202020204" pitchFamily="34" charset="0"/>
              </a:rPr>
              <a:t>x</a:t>
            </a:r>
            <a:endParaRPr lang="en-US" altLang="en-US" i="1" dirty="0">
              <a:solidFill>
                <a:srgbClr val="000000"/>
              </a:solidFill>
              <a:latin typeface="+mn-lt"/>
              <a:cs typeface="Arial" panose="020B0604020202020204" pitchFamily="34" charset="0"/>
            </a:endParaRPr>
          </a:p>
        </p:txBody>
      </p:sp>
      <p:sp>
        <p:nvSpPr>
          <p:cNvPr id="11" name="Text Box 5">
            <a:extLst>
              <a:ext uri="{FF2B5EF4-FFF2-40B4-BE49-F238E27FC236}">
                <a16:creationId xmlns:a16="http://schemas.microsoft.com/office/drawing/2014/main" id="{26D80E17-6D53-54C7-6D65-5DC319B09BEA}"/>
              </a:ext>
            </a:extLst>
          </p:cNvPr>
          <p:cNvSpPr txBox="1"/>
          <p:nvPr/>
        </p:nvSpPr>
        <p:spPr>
          <a:xfrm>
            <a:off x="8162512" y="1036468"/>
            <a:ext cx="3399730" cy="276999"/>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algn="just">
              <a:spcBef>
                <a:spcPts val="0"/>
              </a:spcBef>
              <a:spcAft>
                <a:spcPts val="1000"/>
              </a:spcAft>
            </a:pPr>
            <a:r>
              <a:rPr lang="en-US" i="1" dirty="0">
                <a:effectLst/>
                <a:latin typeface="Calibri" panose="020F0502020204030204" pitchFamily="34" charset="0"/>
                <a:ea typeface="Calibri" panose="020F0502020204030204" pitchFamily="34" charset="0"/>
                <a:cs typeface="Times New Roman" panose="02020603050405020304" pitchFamily="18" charset="0"/>
              </a:rPr>
              <a:t>O</a:t>
            </a:r>
            <a:r>
              <a:rPr lang="en-US" i="1"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en-US" i="1" dirty="0">
                <a:effectLst/>
                <a:latin typeface="Calibri" panose="020F0502020204030204" pitchFamily="34" charset="0"/>
                <a:ea typeface="Calibri" panose="020F0502020204030204" pitchFamily="34" charset="0"/>
                <a:cs typeface="Times New Roman" panose="02020603050405020304" pitchFamily="18" charset="0"/>
              </a:rPr>
              <a:t> design values for the South Coast</a:t>
            </a:r>
          </a:p>
        </p:txBody>
      </p:sp>
      <p:sp>
        <p:nvSpPr>
          <p:cNvPr id="4" name="Content Placeholder 2">
            <a:extLst>
              <a:ext uri="{FF2B5EF4-FFF2-40B4-BE49-F238E27FC236}">
                <a16:creationId xmlns:a16="http://schemas.microsoft.com/office/drawing/2014/main" id="{8EA5D899-6F76-710D-161E-1F2A276EF3F5}"/>
              </a:ext>
            </a:extLst>
          </p:cNvPr>
          <p:cNvSpPr>
            <a:spLocks noGrp="1"/>
          </p:cNvSpPr>
          <p:nvPr>
            <p:ph idx="1"/>
          </p:nvPr>
        </p:nvSpPr>
        <p:spPr>
          <a:xfrm>
            <a:off x="838200" y="4876384"/>
            <a:ext cx="10807231" cy="1271768"/>
          </a:xfrm>
        </p:spPr>
        <p:txBody>
          <a:bodyPr>
            <a:noAutofit/>
          </a:bodyPr>
          <a:lstStyle/>
          <a:p>
            <a:pPr algn="just"/>
            <a:r>
              <a:rPr lang="en-US" sz="2400" dirty="0">
                <a:solidFill>
                  <a:srgbClr val="000000"/>
                </a:solidFill>
                <a:ea typeface="Arial" panose="020B0604020202020204" pitchFamily="34" charset="0"/>
                <a:cs typeface="Arial" panose="020B0604020202020204" pitchFamily="34" charset="0"/>
              </a:rPr>
              <a:t>S</a:t>
            </a:r>
            <a:r>
              <a:rPr lang="en-US" sz="2400" dirty="0">
                <a:solidFill>
                  <a:srgbClr val="000000"/>
                </a:solidFill>
                <a:effectLst/>
                <a:ea typeface="Arial" panose="020B0604020202020204" pitchFamily="34" charset="0"/>
                <a:cs typeface="Arial" panose="020B0604020202020204" pitchFamily="34" charset="0"/>
              </a:rPr>
              <a:t>ignificant NO</a:t>
            </a:r>
            <a:r>
              <a:rPr lang="en-US" sz="2400" baseline="-25000" dirty="0">
                <a:solidFill>
                  <a:srgbClr val="000000"/>
                </a:solidFill>
                <a:effectLst/>
                <a:ea typeface="Arial" panose="020B0604020202020204" pitchFamily="34" charset="0"/>
                <a:cs typeface="Arial" panose="020B0604020202020204" pitchFamily="34" charset="0"/>
              </a:rPr>
              <a:t>x</a:t>
            </a:r>
            <a:r>
              <a:rPr lang="en-US" sz="2400" dirty="0">
                <a:solidFill>
                  <a:srgbClr val="000000"/>
                </a:solidFill>
                <a:effectLst/>
                <a:ea typeface="Arial" panose="020B0604020202020204" pitchFamily="34" charset="0"/>
                <a:cs typeface="Arial" panose="020B0604020202020204" pitchFamily="34" charset="0"/>
              </a:rPr>
              <a:t> decrease as a result of the emissions control programs implemented</a:t>
            </a:r>
          </a:p>
          <a:p>
            <a:pPr algn="just"/>
            <a:r>
              <a:rPr lang="en-US" sz="2400" dirty="0">
                <a:solidFill>
                  <a:srgbClr val="000000"/>
                </a:solidFill>
                <a:effectLst/>
                <a:ea typeface="Arial" panose="020B0604020202020204" pitchFamily="34" charset="0"/>
                <a:cs typeface="Arial" panose="020B0604020202020204" pitchFamily="34" charset="0"/>
              </a:rPr>
              <a:t>The 8-hour O</a:t>
            </a:r>
            <a:r>
              <a:rPr lang="en-US" sz="2400" baseline="-25000" dirty="0">
                <a:solidFill>
                  <a:srgbClr val="000000"/>
                </a:solidFill>
                <a:effectLst/>
                <a:ea typeface="Arial" panose="020B0604020202020204" pitchFamily="34" charset="0"/>
                <a:cs typeface="Arial" panose="020B0604020202020204" pitchFamily="34" charset="0"/>
              </a:rPr>
              <a:t>3</a:t>
            </a:r>
            <a:r>
              <a:rPr lang="en-US" sz="2400" dirty="0">
                <a:solidFill>
                  <a:srgbClr val="000000"/>
                </a:solidFill>
                <a:effectLst/>
                <a:ea typeface="Arial" panose="020B0604020202020204" pitchFamily="34" charset="0"/>
                <a:cs typeface="Arial" panose="020B0604020202020204" pitchFamily="34" charset="0"/>
              </a:rPr>
              <a:t> design value for SoCAB marginally increased since 2014</a:t>
            </a:r>
          </a:p>
          <a:p>
            <a:pPr algn="just"/>
            <a:r>
              <a:rPr lang="en-US" sz="2400" dirty="0">
                <a:solidFill>
                  <a:srgbClr val="000000"/>
                </a:solidFill>
                <a:ea typeface="Arial" panose="020B0604020202020204" pitchFamily="34" charset="0"/>
                <a:cs typeface="Arial" panose="020B0604020202020204" pitchFamily="34" charset="0"/>
              </a:rPr>
              <a:t>What caused O</a:t>
            </a:r>
            <a:r>
              <a:rPr lang="en-US" sz="2400" baseline="-25000" dirty="0">
                <a:solidFill>
                  <a:srgbClr val="000000"/>
                </a:solidFill>
                <a:ea typeface="Arial" panose="020B0604020202020204" pitchFamily="34" charset="0"/>
                <a:cs typeface="Arial" panose="020B0604020202020204" pitchFamily="34" charset="0"/>
              </a:rPr>
              <a:t>3 </a:t>
            </a:r>
            <a:r>
              <a:rPr lang="en-US" sz="2400" dirty="0">
                <a:solidFill>
                  <a:srgbClr val="000000"/>
                </a:solidFill>
                <a:ea typeface="Arial" panose="020B0604020202020204" pitchFamily="34" charset="0"/>
                <a:cs typeface="Arial" panose="020B0604020202020204" pitchFamily="34" charset="0"/>
              </a:rPr>
              <a:t>increase in recent years</a:t>
            </a:r>
            <a:r>
              <a:rPr lang="en-US" sz="2400" dirty="0">
                <a:solidFill>
                  <a:srgbClr val="000000"/>
                </a:solidFill>
                <a:effectLst/>
                <a:ea typeface="Arial" panose="020B0604020202020204" pitchFamily="34" charset="0"/>
                <a:cs typeface="Arial" panose="020B0604020202020204" pitchFamily="34" charset="0"/>
              </a:rPr>
              <a:t>?</a:t>
            </a:r>
            <a:endParaRPr lang="en-US" sz="2400" dirty="0"/>
          </a:p>
        </p:txBody>
      </p:sp>
      <p:sp>
        <p:nvSpPr>
          <p:cNvPr id="10" name="Title 1">
            <a:extLst>
              <a:ext uri="{FF2B5EF4-FFF2-40B4-BE49-F238E27FC236}">
                <a16:creationId xmlns:a16="http://schemas.microsoft.com/office/drawing/2014/main" id="{1D6FF80F-0665-BE83-FD95-8F4DAB973A03}"/>
              </a:ext>
            </a:extLst>
          </p:cNvPr>
          <p:cNvSpPr txBox="1">
            <a:spLocks/>
          </p:cNvSpPr>
          <p:nvPr/>
        </p:nvSpPr>
        <p:spPr>
          <a:xfrm>
            <a:off x="838200" y="213182"/>
            <a:ext cx="10515600" cy="56948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NO</a:t>
            </a:r>
            <a:r>
              <a:rPr lang="en-US" baseline="-25000" dirty="0"/>
              <a:t>x</a:t>
            </a:r>
            <a:r>
              <a:rPr lang="en-US" dirty="0"/>
              <a:t> and O</a:t>
            </a:r>
            <a:r>
              <a:rPr lang="en-US" baseline="-25000" dirty="0"/>
              <a:t>3</a:t>
            </a:r>
            <a:r>
              <a:rPr lang="en-US" dirty="0"/>
              <a:t> Trends in Southern California</a:t>
            </a:r>
          </a:p>
        </p:txBody>
      </p:sp>
      <p:sp>
        <p:nvSpPr>
          <p:cNvPr id="8" name="Slide Number Placeholder 7">
            <a:extLst>
              <a:ext uri="{FF2B5EF4-FFF2-40B4-BE49-F238E27FC236}">
                <a16:creationId xmlns:a16="http://schemas.microsoft.com/office/drawing/2014/main" id="{1BF3180F-E5B5-3BB1-238C-6863AE548DD8}"/>
              </a:ext>
            </a:extLst>
          </p:cNvPr>
          <p:cNvSpPr>
            <a:spLocks noGrp="1"/>
          </p:cNvSpPr>
          <p:nvPr>
            <p:ph type="sldNum" sz="quarter" idx="12"/>
          </p:nvPr>
        </p:nvSpPr>
        <p:spPr/>
        <p:txBody>
          <a:bodyPr/>
          <a:lstStyle/>
          <a:p>
            <a:fld id="{A22CFD90-8382-4D10-B68D-C829360E47AA}" type="slidenum">
              <a:rPr lang="en-US" smtClean="0"/>
              <a:t>3</a:t>
            </a:fld>
            <a:endParaRPr lang="en-US"/>
          </a:p>
        </p:txBody>
      </p:sp>
      <p:pic>
        <p:nvPicPr>
          <p:cNvPr id="3" name="Picture 2">
            <a:extLst>
              <a:ext uri="{FF2B5EF4-FFF2-40B4-BE49-F238E27FC236}">
                <a16:creationId xmlns:a16="http://schemas.microsoft.com/office/drawing/2014/main" id="{9BA5705A-EA6D-4E17-AAF0-EA4144386296}"/>
              </a:ext>
            </a:extLst>
          </p:cNvPr>
          <p:cNvPicPr>
            <a:picLocks noChangeAspect="1"/>
          </p:cNvPicPr>
          <p:nvPr/>
        </p:nvPicPr>
        <p:blipFill rotWithShape="1">
          <a:blip r:embed="rId4"/>
          <a:srcRect l="66136" t="54731" r="12643"/>
          <a:stretch/>
        </p:blipFill>
        <p:spPr>
          <a:xfrm>
            <a:off x="5829782" y="1645787"/>
            <a:ext cx="1862653" cy="2336960"/>
          </a:xfrm>
          <a:prstGeom prst="rect">
            <a:avLst/>
          </a:prstGeom>
        </p:spPr>
      </p:pic>
    </p:spTree>
    <p:extLst>
      <p:ext uri="{BB962C8B-B14F-4D97-AF65-F5344CB8AC3E}">
        <p14:creationId xmlns:p14="http://schemas.microsoft.com/office/powerpoint/2010/main" val="1771266575"/>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phic 1158223291">
            <a:extLst>
              <a:ext uri="{FF2B5EF4-FFF2-40B4-BE49-F238E27FC236}">
                <a16:creationId xmlns:a16="http://schemas.microsoft.com/office/drawing/2014/main" id="{ED0CC0B8-1105-A070-5799-1D19E9ADE0CA}"/>
              </a:ext>
            </a:extLst>
          </p:cNvPr>
          <p:cNvPicPr>
            <a:picLocks noGrp="1" noChangeAspect="1"/>
          </p:cNvPicPr>
          <p:nvPr>
            <p:ph idx="1"/>
          </p:nvPr>
        </p:nvPicPr>
        <p:blipFill rotWithShape="1">
          <a:blip r:embed="rId3">
            <a:extLst>
              <a:ext uri="{96DAC541-7B7A-43D3-8B79-37D633B846F1}">
                <asvg:svgBlip xmlns:asvg="http://schemas.microsoft.com/office/drawing/2016/SVG/main" r:embed="rId4"/>
              </a:ext>
            </a:extLst>
          </a:blip>
          <a:srcRect t="10342" b="10341"/>
          <a:stretch/>
        </p:blipFill>
        <p:spPr bwMode="auto">
          <a:xfrm>
            <a:off x="2150060" y="3263246"/>
            <a:ext cx="8148577" cy="3635553"/>
          </a:xfrm>
          <a:prstGeom prst="rect">
            <a:avLst/>
          </a:prstGeom>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AA11B346-047B-200A-1F12-BBD616E7F5D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22CFD90-8382-4D10-B68D-C829360E47AA}" type="slidenum">
              <a:rPr lang="en-US" smtClean="0"/>
              <a:pPr>
                <a:spcAft>
                  <a:spcPts val="600"/>
                </a:spcAft>
              </a:pPr>
              <a:t>4</a:t>
            </a:fld>
            <a:endParaRPr lang="en-US"/>
          </a:p>
        </p:txBody>
      </p:sp>
      <p:sp>
        <p:nvSpPr>
          <p:cNvPr id="6" name="Title 1">
            <a:extLst>
              <a:ext uri="{FF2B5EF4-FFF2-40B4-BE49-F238E27FC236}">
                <a16:creationId xmlns:a16="http://schemas.microsoft.com/office/drawing/2014/main" id="{81A4ED7A-228F-63BA-B18A-409A8A4C1661}"/>
              </a:ext>
            </a:extLst>
          </p:cNvPr>
          <p:cNvSpPr txBox="1">
            <a:spLocks/>
          </p:cNvSpPr>
          <p:nvPr/>
        </p:nvSpPr>
        <p:spPr>
          <a:xfrm>
            <a:off x="838200" y="193136"/>
            <a:ext cx="10515600" cy="56948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Machine Learning Methods</a:t>
            </a:r>
          </a:p>
        </p:txBody>
      </p:sp>
      <p:sp>
        <p:nvSpPr>
          <p:cNvPr id="7" name="Content Placeholder 2">
            <a:extLst>
              <a:ext uri="{FF2B5EF4-FFF2-40B4-BE49-F238E27FC236}">
                <a16:creationId xmlns:a16="http://schemas.microsoft.com/office/drawing/2014/main" id="{4688E130-0A3C-9508-E3EE-DDC8532FEDEC}"/>
              </a:ext>
            </a:extLst>
          </p:cNvPr>
          <p:cNvSpPr txBox="1">
            <a:spLocks/>
          </p:cNvSpPr>
          <p:nvPr/>
        </p:nvSpPr>
        <p:spPr>
          <a:xfrm>
            <a:off x="457327" y="793340"/>
            <a:ext cx="11534045" cy="246990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ML model</a:t>
            </a:r>
          </a:p>
          <a:p>
            <a:pPr lvl="1"/>
            <a:r>
              <a:rPr lang="en-US" sz="1900" dirty="0"/>
              <a:t>Step 1: use Random Forest Regression (RFR) to predict O</a:t>
            </a:r>
            <a:r>
              <a:rPr lang="en-US" sz="1900" baseline="-25000" dirty="0"/>
              <a:t>3</a:t>
            </a:r>
            <a:r>
              <a:rPr lang="en-US" sz="1900" dirty="0"/>
              <a:t> concentrations at 15 air monitoring sites</a:t>
            </a:r>
          </a:p>
          <a:p>
            <a:pPr lvl="1"/>
            <a:r>
              <a:rPr lang="en-US" sz="1900" dirty="0"/>
              <a:t>Step 2: apply three different spatial interpolation methods (ordinary kriging, inverse distance weighting (IDW), and bicubic interpolation)</a:t>
            </a:r>
          </a:p>
          <a:p>
            <a:pPr lvl="1"/>
            <a:r>
              <a:rPr lang="en-US" sz="1900" dirty="0"/>
              <a:t>Step 3: evaluate interpolated results with 12 additional sites</a:t>
            </a:r>
          </a:p>
          <a:p>
            <a:r>
              <a:rPr lang="en-US" sz="2200" dirty="0"/>
              <a:t>ML model training</a:t>
            </a:r>
          </a:p>
          <a:p>
            <a:pPr lvl="1"/>
            <a:r>
              <a:rPr lang="en-US" sz="1900" dirty="0"/>
              <a:t>Training features: NO</a:t>
            </a:r>
            <a:r>
              <a:rPr lang="en-US" sz="1900" baseline="-25000" dirty="0"/>
              <a:t>2</a:t>
            </a:r>
            <a:r>
              <a:rPr lang="en-US" sz="1900" dirty="0"/>
              <a:t>, NO, temperature (T), relative humidity (RH), wind speed (WS), wind direction (WD), O</a:t>
            </a:r>
            <a:r>
              <a:rPr lang="en-US" sz="1900" baseline="-25000" dirty="0"/>
              <a:t>3</a:t>
            </a:r>
            <a:endParaRPr lang="en-US" sz="1900" dirty="0"/>
          </a:p>
          <a:p>
            <a:pPr lvl="1"/>
            <a:r>
              <a:rPr lang="en-US" sz="1900" dirty="0"/>
              <a:t>Training year: 2009, 2010, 2016, 2017, 2019; and evaluation year: 2020</a:t>
            </a:r>
          </a:p>
          <a:p>
            <a:pPr lvl="1"/>
            <a:r>
              <a:rPr lang="en-US" sz="1900" dirty="0"/>
              <a:t>Prediction at 15 </a:t>
            </a:r>
            <a:r>
              <a:rPr lang="en-US" sz="1900"/>
              <a:t>sites using ML, </a:t>
            </a:r>
            <a:r>
              <a:rPr lang="en-US" sz="1900" dirty="0"/>
              <a:t>and a 2-D O</a:t>
            </a:r>
            <a:r>
              <a:rPr lang="en-US" sz="1900" baseline="-25000" dirty="0"/>
              <a:t>3</a:t>
            </a:r>
            <a:r>
              <a:rPr lang="en-US" sz="1900" dirty="0"/>
              <a:t> data constructed using interpolation</a:t>
            </a:r>
          </a:p>
          <a:p>
            <a:endParaRPr lang="en-US" sz="2000" dirty="0"/>
          </a:p>
        </p:txBody>
      </p:sp>
    </p:spTree>
    <p:extLst>
      <p:ext uri="{BB962C8B-B14F-4D97-AF65-F5344CB8AC3E}">
        <p14:creationId xmlns:p14="http://schemas.microsoft.com/office/powerpoint/2010/main" val="252668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324519B-C6E1-49C4-97D7-0553E63613B0}"/>
                  </a:ext>
                </a:extLst>
              </p:cNvPr>
              <p:cNvSpPr>
                <a:spLocks noGrp="1"/>
              </p:cNvSpPr>
              <p:nvPr>
                <p:ph idx="1"/>
              </p:nvPr>
            </p:nvSpPr>
            <p:spPr>
              <a:xfrm>
                <a:off x="838200" y="1250123"/>
                <a:ext cx="3491753" cy="4892259"/>
              </a:xfrm>
              <a:ln>
                <a:solidFill>
                  <a:srgbClr val="0070C0"/>
                </a:solidFill>
              </a:ln>
            </p:spPr>
            <p:txBody>
              <a:bodyPr>
                <a:normAutofit/>
              </a:bodyPr>
              <a:lstStyle/>
              <a:p>
                <a:pPr marL="0" indent="0" algn="ctr">
                  <a:buNone/>
                </a:pPr>
                <a:r>
                  <a:rPr lang="en-US" sz="2400" b="1" dirty="0"/>
                  <a:t>IWD</a:t>
                </a:r>
              </a:p>
              <a:p>
                <a:pPr marL="0" indent="0" algn="ctr">
                  <a:buNone/>
                </a:pPr>
                <a:endParaRPr lang="en-US" sz="2400" b="1" i="1" dirty="0"/>
              </a:p>
              <a:p>
                <a:r>
                  <a:rPr lang="en-US" sz="2000" dirty="0"/>
                  <a:t>Consider distances between interpolating points</a:t>
                </a:r>
              </a:p>
              <a:p>
                <a:r>
                  <a:rPr lang="en-US" sz="2000" dirty="0"/>
                  <a:t>Have more significant influence from neighbor points</a:t>
                </a:r>
              </a:p>
              <a:p>
                <a:pPr marL="0" indent="0">
                  <a:buNone/>
                </a:pPr>
                <a:endParaRPr lang="en-US" sz="2000" dirty="0"/>
              </a:p>
              <a:p>
                <a:pPr marL="0" indent="0">
                  <a:buNone/>
                </a:pPr>
                <a14:m>
                  <m:oMathPara xmlns:m="http://schemas.openxmlformats.org/officeDocument/2006/math">
                    <m:oMathParaPr>
                      <m:jc m:val="center"/>
                    </m:oMathParaPr>
                    <m:oMath xmlns:m="http://schemas.openxmlformats.org/officeDocument/2006/math">
                      <m:r>
                        <a:rPr lang="en-US" sz="2000" i="1" smtClean="0">
                          <a:effectLst/>
                          <a:latin typeface="Cambria Math" panose="02040503050406030204" pitchFamily="18" charset="0"/>
                          <a:ea typeface="Times New Roman" panose="02020603050405020304" pitchFamily="18" charset="0"/>
                          <a:cs typeface="Times New Roman" panose="02020603050405020304" pitchFamily="18" charset="0"/>
                        </a:rPr>
                        <m:t>𝑍</m:t>
                      </m:r>
                      <m:d>
                        <m:dPr>
                          <m:ctrlPr>
                            <a:rPr lang="en-US" sz="1600" i="1">
                              <a:effectLst/>
                              <a:latin typeface="Cambria Math" panose="02040503050406030204" pitchFamily="18" charset="0"/>
                              <a:ea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00" i="1">
                              <a:effectLst/>
                              <a:latin typeface="Cambria Math" panose="02040503050406030204" pitchFamily="18" charset="0"/>
                              <a:ea typeface="Times New Roman" panose="02020603050405020304" pitchFamily="18" charset="0"/>
                            </a:rPr>
                          </m:ctrlPr>
                        </m:fPr>
                        <m:num>
                          <m:nary>
                            <m:naryPr>
                              <m:chr m:val="∑"/>
                              <m:limLoc m:val="undOvr"/>
                              <m:ctrlPr>
                                <a:rPr lang="en-US" sz="1600" i="1">
                                  <a:effectLst/>
                                  <a:latin typeface="Cambria Math" panose="02040503050406030204" pitchFamily="18" charset="0"/>
                                  <a:ea typeface="Times New Roman" panose="02020603050405020304" pitchFamily="18" charset="0"/>
                                </a:rPr>
                              </m:ctrlPr>
                            </m:naryPr>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𝑛</m:t>
                              </m:r>
                            </m:sup>
                            <m:e>
                              <m:f>
                                <m:fPr>
                                  <m:ctrlPr>
                                    <a:rPr lang="en-US" sz="1600" i="1">
                                      <a:effectLst/>
                                      <a:latin typeface="Cambria Math" panose="02040503050406030204" pitchFamily="18" charset="0"/>
                                      <a:ea typeface="Times New Roman" panose="02020603050405020304" pitchFamily="18" charset="0"/>
                                    </a:rPr>
                                  </m:ctrlPr>
                                </m:fPr>
                                <m:num>
                                  <m:sSub>
                                    <m:sSubPr>
                                      <m:ctrlPr>
                                        <a:rPr lang="en-US" sz="1600" b="0" i="1" smtClean="0">
                                          <a:effectLst/>
                                          <a:latin typeface="Cambria Math" panose="02040503050406030204" pitchFamily="18" charset="0"/>
                                          <a:ea typeface="Times New Roman" panose="02020603050405020304" pitchFamily="18" charset="0"/>
                                        </a:rPr>
                                      </m:ctrlPr>
                                    </m:sSubPr>
                                    <m:e>
                                      <m:r>
                                        <a:rPr lang="en-US" sz="1600" b="0" i="1" smtClean="0">
                                          <a:effectLst/>
                                          <a:latin typeface="Cambria Math" panose="02040503050406030204" pitchFamily="18" charset="0"/>
                                          <a:ea typeface="Times New Roman" panose="02020603050405020304" pitchFamily="18" charset="0"/>
                                        </a:rPr>
                                        <m:t>𝑍</m:t>
                                      </m:r>
                                    </m:e>
                                    <m:sub>
                                      <m:r>
                                        <a:rPr lang="en-US" sz="1600" b="0" i="1" smtClean="0">
                                          <a:effectLst/>
                                          <a:latin typeface="Cambria Math" panose="02040503050406030204" pitchFamily="18" charset="0"/>
                                          <a:ea typeface="Times New Roman" panose="02020603050405020304" pitchFamily="18" charset="0"/>
                                        </a:rPr>
                                        <m:t>𝑖</m:t>
                                      </m:r>
                                    </m:sub>
                                  </m:sSub>
                                </m:num>
                                <m:den>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𝑑</m:t>
                                  </m:r>
                                  <m:sSup>
                                    <m:sSupPr>
                                      <m:ctrlPr>
                                        <a:rPr lang="en-US" sz="1600" i="1">
                                          <a:effectLst/>
                                          <a:latin typeface="Cambria Math" panose="02040503050406030204" pitchFamily="18" charset="0"/>
                                          <a:ea typeface="Times New Roman" panose="02020603050405020304" pitchFamily="18" charset="0"/>
                                        </a:rPr>
                                      </m:ctrlPr>
                                    </m:sSupPr>
                                    <m:e>
                                      <m:d>
                                        <m:dPr>
                                          <m:ctrlPr>
                                            <a:rPr lang="en-US" sz="1600" i="1">
                                              <a:effectLst/>
                                              <a:latin typeface="Cambria Math" panose="02040503050406030204" pitchFamily="18" charset="0"/>
                                              <a:ea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𝑝</m:t>
                                      </m:r>
                                    </m:sup>
                                  </m:sSup>
                                </m:den>
                              </m:f>
                            </m:e>
                          </m:nary>
                        </m:num>
                        <m:den>
                          <m:nary>
                            <m:naryPr>
                              <m:chr m:val="∑"/>
                              <m:limLoc m:val="undOvr"/>
                              <m:ctrlPr>
                                <a:rPr lang="en-US" sz="1600" i="1">
                                  <a:effectLst/>
                                  <a:latin typeface="Cambria Math" panose="02040503050406030204" pitchFamily="18" charset="0"/>
                                  <a:ea typeface="Times New Roman" panose="02020603050405020304" pitchFamily="18" charset="0"/>
                                </a:rPr>
                              </m:ctrlPr>
                            </m:naryPr>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sub>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𝑛</m:t>
                              </m:r>
                            </m:sup>
                            <m:e>
                              <m:f>
                                <m:fPr>
                                  <m:ctrlPr>
                                    <a:rPr lang="en-US" sz="1600" i="1">
                                      <a:effectLst/>
                                      <a:latin typeface="Cambria Math" panose="02040503050406030204" pitchFamily="18" charset="0"/>
                                      <a:ea typeface="Times New Roman" panose="02020603050405020304" pitchFamily="18" charset="0"/>
                                    </a:rPr>
                                  </m:ctrlPr>
                                </m:fPr>
                                <m:num>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𝑑</m:t>
                                  </m:r>
                                  <m:sSup>
                                    <m:sSupPr>
                                      <m:ctrlPr>
                                        <a:rPr lang="en-US" sz="1600" i="1">
                                          <a:effectLst/>
                                          <a:latin typeface="Cambria Math" panose="02040503050406030204" pitchFamily="18" charset="0"/>
                                          <a:ea typeface="Times New Roman" panose="02020603050405020304" pitchFamily="18" charset="0"/>
                                        </a:rPr>
                                      </m:ctrlPr>
                                    </m:sSupPr>
                                    <m:e>
                                      <m:d>
                                        <m:dPr>
                                          <m:ctrlPr>
                                            <a:rPr lang="en-US" sz="1600" i="1">
                                              <a:effectLst/>
                                              <a:latin typeface="Cambria Math" panose="02040503050406030204" pitchFamily="18" charset="0"/>
                                              <a:ea typeface="Times New Roman" panose="02020603050405020304" pitchFamily="18" charset="0"/>
                                            </a:rPr>
                                          </m:ctrlPr>
                                        </m:d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a:effectLst/>
                                                  <a:latin typeface="Cambria Math" panose="02040503050406030204" pitchFamily="18" charset="0"/>
                                                  <a:ea typeface="Times New Roman" panose="02020603050405020304" pitchFamily="18" charset="0"/>
                                                </a:rPr>
                                              </m:ctrlPr>
                                            </m:sSubPr>
                                            <m:e>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𝑥</m:t>
                                              </m:r>
                                            </m:e>
                                            <m:sub>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e>
                                      </m:d>
                                    </m:e>
                                    <m: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𝑝</m:t>
                                      </m:r>
                                    </m:sup>
                                  </m:sSup>
                                </m:den>
                              </m:f>
                            </m:e>
                          </m:nary>
                        </m:den>
                      </m:f>
                    </m:oMath>
                  </m:oMathPara>
                </a14:m>
                <a:endParaRPr lang="en-US" sz="2000" dirty="0"/>
              </a:p>
              <a:p>
                <a:pPr marL="0" indent="0" algn="ctr">
                  <a:buNone/>
                </a:pPr>
                <a:endParaRPr lang="en-US" sz="2000" dirty="0"/>
              </a:p>
            </p:txBody>
          </p:sp>
        </mc:Choice>
        <mc:Fallback xmlns="">
          <p:sp>
            <p:nvSpPr>
              <p:cNvPr id="3" name="Content Placeholder 2">
                <a:extLst>
                  <a:ext uri="{FF2B5EF4-FFF2-40B4-BE49-F238E27FC236}">
                    <a16:creationId xmlns:a16="http://schemas.microsoft.com/office/drawing/2014/main" id="{3324519B-C6E1-49C4-97D7-0553E63613B0}"/>
                  </a:ext>
                </a:extLst>
              </p:cNvPr>
              <p:cNvSpPr>
                <a:spLocks noGrp="1" noRot="1" noChangeAspect="1" noMove="1" noResize="1" noEditPoints="1" noAdjustHandles="1" noChangeArrowheads="1" noChangeShapeType="1" noTextEdit="1"/>
              </p:cNvSpPr>
              <p:nvPr>
                <p:ph idx="1"/>
              </p:nvPr>
            </p:nvSpPr>
            <p:spPr>
              <a:xfrm>
                <a:off x="838200" y="1250123"/>
                <a:ext cx="3491753" cy="4892259"/>
              </a:xfrm>
              <a:blipFill>
                <a:blip r:embed="rId3"/>
                <a:stretch>
                  <a:fillRect l="-1394" t="-1615"/>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5C8C07C5-9894-46EA-BC6B-F4E22538CD28}"/>
                  </a:ext>
                </a:extLst>
              </p:cNvPr>
              <p:cNvSpPr txBox="1">
                <a:spLocks/>
              </p:cNvSpPr>
              <p:nvPr/>
            </p:nvSpPr>
            <p:spPr>
              <a:xfrm>
                <a:off x="4329953" y="1250122"/>
                <a:ext cx="3491752" cy="4892259"/>
              </a:xfrm>
              <a:prstGeom prst="rect">
                <a:avLst/>
              </a:prstGeom>
              <a:ln>
                <a:solidFill>
                  <a:srgbClr val="0070C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Ordinary Kriging</a:t>
                </a:r>
              </a:p>
              <a:p>
                <a:pPr marL="0" indent="0" algn="ctr">
                  <a:buNone/>
                </a:pPr>
                <a:endParaRPr lang="en-US" sz="2400" b="1" i="1" dirty="0"/>
              </a:p>
              <a:p>
                <a:r>
                  <a:rPr lang="en-US" sz="2000" dirty="0"/>
                  <a:t>Consider distances between interpolating points</a:t>
                </a:r>
              </a:p>
              <a:p>
                <a:r>
                  <a:rPr lang="en-US" sz="2000" dirty="0"/>
                  <a:t>Predict the optimum value </a:t>
                </a:r>
                <a14:m>
                  <m:oMath xmlns:m="http://schemas.openxmlformats.org/officeDocument/2006/math">
                    <m:r>
                      <m:rPr>
                        <m:sty m:val="p"/>
                      </m:rPr>
                      <a:rPr lang="en-US" sz="2000" b="0" i="0" smtClean="0">
                        <a:effectLst/>
                        <a:latin typeface="Cambria Math" panose="02040503050406030204" pitchFamily="18" charset="0"/>
                        <a:ea typeface="Times New Roman" panose="02020603050405020304" pitchFamily="18" charset="0"/>
                        <a:cs typeface="Times New Roman" panose="02020603050405020304" pitchFamily="18" charset="0"/>
                      </a:rPr>
                      <m:t>Z</m:t>
                    </m:r>
                  </m:oMath>
                </a14:m>
                <a:r>
                  <a:rPr lang="en-US" sz="2000" dirty="0"/>
                  <a:t> by linear combining the known values</a:t>
                </a:r>
                <a14:m>
                  <m:oMath xmlns:m="http://schemas.openxmlformats.org/officeDocument/2006/math">
                    <m: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2000" b="0" i="1" smtClean="0">
                            <a:latin typeface="Cambria Math" panose="02040503050406030204" pitchFamily="18" charset="0"/>
                            <a:ea typeface="Times New Roman" panose="02020603050405020304" pitchFamily="18" charset="0"/>
                            <a:cs typeface="Times New Roman" panose="02020603050405020304" pitchFamily="18" charset="0"/>
                          </a:rPr>
                        </m:ctrlPr>
                      </m:sSubPr>
                      <m:e>
                        <m:r>
                          <m:rPr>
                            <m:sty m:val="p"/>
                          </m:rPr>
                          <a:rPr lang="en-US" sz="2000">
                            <a:latin typeface="Cambria Math" panose="02040503050406030204" pitchFamily="18" charset="0"/>
                            <a:ea typeface="Times New Roman" panose="02020603050405020304" pitchFamily="18" charset="0"/>
                            <a:cs typeface="Times New Roman" panose="02020603050405020304" pitchFamily="18" charset="0"/>
                          </a:rPr>
                          <m:t>Z</m:t>
                        </m:r>
                      </m:e>
                      <m:sub>
                        <m:r>
                          <m:rPr>
                            <m:sty m:val="p"/>
                          </m:rPr>
                          <a:rPr lang="en-US" sz="2000" b="0" i="0" smtClean="0">
                            <a:latin typeface="Cambria Math" panose="02040503050406030204" pitchFamily="18" charset="0"/>
                            <a:ea typeface="Times New Roman" panose="02020603050405020304" pitchFamily="18" charset="0"/>
                            <a:cs typeface="Times New Roman" panose="02020603050405020304" pitchFamily="18" charset="0"/>
                          </a:rPr>
                          <m:t>i</m:t>
                        </m:r>
                      </m:sub>
                    </m:sSub>
                  </m:oMath>
                </a14:m>
                <a:r>
                  <a:rPr lang="en-US" sz="2000" dirty="0"/>
                  <a:t> and its weight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𝜆</m:t>
                        </m:r>
                      </m:e>
                      <m:sub>
                        <m:r>
                          <a:rPr lang="en-US" sz="2000" b="0" i="1" smtClean="0">
                            <a:latin typeface="Cambria Math" panose="02040503050406030204" pitchFamily="18" charset="0"/>
                          </a:rPr>
                          <m:t>𝑖</m:t>
                        </m:r>
                      </m:sub>
                    </m:sSub>
                  </m:oMath>
                </a14:m>
                <a:r>
                  <a:rPr lang="en-US" sz="2000" dirty="0"/>
                  <a:t>, variogram</a:t>
                </a:r>
              </a:p>
              <a:p>
                <a:pPr marL="0" indent="0">
                  <a:buNone/>
                </a:pPr>
                <a:endParaRPr lang="en-US" sz="1600" i="1" dirty="0">
                  <a:effectLst/>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𝑍</m:t>
                      </m:r>
                      <m:d>
                        <m:d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ctrlPr>
                            <a:rPr lang="en-US" sz="1600" i="1">
                              <a:effectLst/>
                              <a:latin typeface="Cambria Math" panose="02040503050406030204" pitchFamily="18" charset="0"/>
                            </a:rPr>
                          </m:ctrlPr>
                        </m:naryPr>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𝑖</m:t>
                          </m:r>
                          <m:r>
                            <a:rPr lang="en-US" sz="2000" i="1">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2000" i="1">
                              <a:effectLst/>
                              <a:latin typeface="Cambria Math" panose="02040503050406030204" pitchFamily="18" charset="0"/>
                              <a:ea typeface="Calibri" panose="020F0502020204030204" pitchFamily="34" charset="0"/>
                              <a:cs typeface="Times New Roman" panose="02020603050405020304" pitchFamily="18" charset="0"/>
                            </a:rPr>
                            <m:t>𝑛</m:t>
                          </m:r>
                        </m:sup>
                        <m:e>
                          <m:sSub>
                            <m:sSubPr>
                              <m:ctrlPr>
                                <a:rPr lang="en-US" sz="1600" i="1">
                                  <a:effectLst/>
                                  <a:latin typeface="Cambria Math" panose="020405030504060302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n-US" sz="2000" i="1">
                                  <a:effectLst/>
                                  <a:latin typeface="Cambria Math" panose="02040503050406030204" pitchFamily="18" charset="0"/>
                                  <a:ea typeface="Calibri" panose="020F0502020204030204" pitchFamily="34" charset="0"/>
                                  <a:cs typeface="Times New Roman" panose="02020603050405020304" pitchFamily="18" charset="0"/>
                                </a:rPr>
                                <m:t>𝑖</m:t>
                              </m:r>
                            </m:sub>
                          </m:sSub>
                          <m:sSub>
                            <m:sSubPr>
                              <m:ctrlP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𝑍</m:t>
                              </m:r>
                            </m:e>
                            <m:sub>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𝑖</m:t>
                              </m:r>
                            </m:sub>
                          </m:sSub>
                        </m:e>
                      </m:nary>
                    </m:oMath>
                  </m:oMathPara>
                </a14:m>
                <a:endParaRPr lang="en-US" sz="2000" dirty="0"/>
              </a:p>
              <a:p>
                <a:endParaRPr lang="en-US" sz="2000" dirty="0"/>
              </a:p>
            </p:txBody>
          </p:sp>
        </mc:Choice>
        <mc:Fallback xmlns="">
          <p:sp>
            <p:nvSpPr>
              <p:cNvPr id="4" name="Content Placeholder 2">
                <a:extLst>
                  <a:ext uri="{FF2B5EF4-FFF2-40B4-BE49-F238E27FC236}">
                    <a16:creationId xmlns:a16="http://schemas.microsoft.com/office/drawing/2014/main" id="{5C8C07C5-9894-46EA-BC6B-F4E22538CD28}"/>
                  </a:ext>
                </a:extLst>
              </p:cNvPr>
              <p:cNvSpPr txBox="1">
                <a:spLocks noRot="1" noChangeAspect="1" noMove="1" noResize="1" noEditPoints="1" noAdjustHandles="1" noChangeArrowheads="1" noChangeShapeType="1" noTextEdit="1"/>
              </p:cNvSpPr>
              <p:nvPr/>
            </p:nvSpPr>
            <p:spPr>
              <a:xfrm>
                <a:off x="4329953" y="1250122"/>
                <a:ext cx="3491752" cy="4892259"/>
              </a:xfrm>
              <a:prstGeom prst="rect">
                <a:avLst/>
              </a:prstGeom>
              <a:blipFill>
                <a:blip r:embed="rId4"/>
                <a:stretch>
                  <a:fillRect l="-1391" t="-1615"/>
                </a:stretch>
              </a:blipFill>
              <a:ln>
                <a:solidFill>
                  <a:srgbClr val="0070C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672B729F-5A2C-471B-BFD8-9B442C8A75B5}"/>
                  </a:ext>
                </a:extLst>
              </p:cNvPr>
              <p:cNvSpPr txBox="1">
                <a:spLocks/>
              </p:cNvSpPr>
              <p:nvPr/>
            </p:nvSpPr>
            <p:spPr>
              <a:xfrm>
                <a:off x="7821705" y="1250123"/>
                <a:ext cx="3491752" cy="4891417"/>
              </a:xfrm>
              <a:prstGeom prst="rect">
                <a:avLst/>
              </a:prstGeom>
              <a:ln>
                <a:solidFill>
                  <a:srgbClr val="0070C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Bicubic Interpolation</a:t>
                </a:r>
              </a:p>
              <a:p>
                <a:pPr marL="0" indent="0" algn="ctr">
                  <a:buNone/>
                </a:pPr>
                <a:endParaRPr lang="en-US" sz="2400" b="1" i="1" dirty="0"/>
              </a:p>
              <a:p>
                <a:r>
                  <a:rPr lang="en-US" sz="2000" dirty="0"/>
                  <a:t>Based on third-degree polynomial </a:t>
                </a:r>
              </a:p>
              <a:p>
                <a:r>
                  <a:rPr lang="en-US" sz="2000" dirty="0">
                    <a:latin typeface="Cambria Math" panose="02040503050406030204" pitchFamily="18" charset="0"/>
                    <a:ea typeface="Times New Roman" panose="02020603050405020304" pitchFamily="18" charset="0"/>
                    <a:cs typeface="Times New Roman" panose="02020603050405020304" pitchFamily="18" charset="0"/>
                  </a:rPr>
                  <a:t>Data interpolate on a rectangular grid with even distribution</a:t>
                </a:r>
              </a:p>
              <a:p>
                <a:pPr marL="0" indent="0">
                  <a:buNone/>
                </a:pPr>
                <a:endParaRPr lang="en-US" sz="1800" i="1" dirty="0">
                  <a:effectLst/>
                  <a:latin typeface="Cambria Math" panose="02040503050406030204" pitchFamily="18" charset="0"/>
                  <a:ea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1800" b="0" i="1" smtClean="0">
                          <a:effectLst/>
                          <a:latin typeface="Cambria Math" panose="02040503050406030204" pitchFamily="18" charset="0"/>
                          <a:ea typeface="Times New Roman" panose="02020603050405020304" pitchFamily="18" charset="0"/>
                        </a:rPr>
                        <m:t>𝑍</m:t>
                      </m:r>
                      <m:d>
                        <m:dPr>
                          <m:ctrlPr>
                            <a:rPr lang="en-US" sz="1800" i="1">
                              <a:effectLst/>
                              <a:latin typeface="Cambria Math" panose="02040503050406030204" pitchFamily="18" charset="0"/>
                              <a:ea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𝑦</m:t>
                          </m:r>
                        </m:e>
                      </m:d>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nary>
                        <m:naryPr>
                          <m:chr m:val="∑"/>
                          <m:limLoc m:val="undOvr"/>
                          <m:ctrlPr>
                            <a:rPr lang="en-US" sz="1800" i="1">
                              <a:effectLst/>
                              <a:latin typeface="Cambria Math" panose="02040503050406030204" pitchFamily="18" charset="0"/>
                              <a:ea typeface="Times New Roman" panose="02020603050405020304" pitchFamily="18" charset="0"/>
                            </a:rPr>
                          </m:ctrlPr>
                        </m:naryPr>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𝑖</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3</m:t>
                          </m:r>
                        </m:sup>
                        <m:e>
                          <m:nary>
                            <m:naryPr>
                              <m:chr m:val="∑"/>
                              <m:limLoc m:val="undOvr"/>
                              <m:ctrlPr>
                                <a:rPr lang="en-US" sz="1800" i="1">
                                  <a:effectLst/>
                                  <a:latin typeface="Cambria Math" panose="02040503050406030204" pitchFamily="18" charset="0"/>
                                  <a:ea typeface="Times New Roman" panose="02020603050405020304" pitchFamily="18" charset="0"/>
                                </a:rPr>
                              </m:ctrlPr>
                            </m:naryPr>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𝑗</m:t>
                              </m:r>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=0</m:t>
                              </m:r>
                            </m:sub>
                            <m:sup>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3</m:t>
                              </m:r>
                            </m:sup>
                            <m:e>
                              <m:sSub>
                                <m:sSubPr>
                                  <m:ctrlPr>
                                    <a:rPr lang="en-US" sz="1800" i="1">
                                      <a:effectLst/>
                                      <a:latin typeface="Cambria Math" panose="02040503050406030204" pitchFamily="18" charset="0"/>
                                      <a:ea typeface="Times New Roman" panose="02020603050405020304" pitchFamily="18" charset="0"/>
                                    </a:rPr>
                                  </m:ctrlPr>
                                </m:sSub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𝑎</m:t>
                                  </m:r>
                                </m:e>
                                <m:sub>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𝑖𝑗</m:t>
                                  </m:r>
                                </m:sub>
                              </m:sSub>
                              <m:sSup>
                                <m:sSupPr>
                                  <m:ctrlPr>
                                    <a:rPr lang="en-US" sz="1800" i="1">
                                      <a:effectLst/>
                                      <a:latin typeface="Cambria Math" panose="02040503050406030204" pitchFamily="18" charset="0"/>
                                      <a:ea typeface="Times New Roman" panose="02020603050405020304" pitchFamily="18" charset="0"/>
                                    </a:rPr>
                                  </m:ctrlPr>
                                </m:sSup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𝑖</m:t>
                                  </m:r>
                                </m:sup>
                              </m:sSup>
                              <m:sSup>
                                <m:sSupPr>
                                  <m:ctrlPr>
                                    <a:rPr lang="en-US" sz="1800" i="1">
                                      <a:effectLst/>
                                      <a:latin typeface="Cambria Math" panose="02040503050406030204" pitchFamily="18" charset="0"/>
                                      <a:ea typeface="Times New Roman" panose="02020603050405020304" pitchFamily="18" charset="0"/>
                                    </a:rPr>
                                  </m:ctrlPr>
                                </m:sSup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𝑗</m:t>
                                  </m:r>
                                </m:sup>
                              </m:sSup>
                            </m:e>
                          </m:nary>
                        </m:e>
                      </m:nary>
                    </m:oMath>
                  </m:oMathPara>
                </a14:m>
                <a:endParaRPr lang="en-US" sz="2000" dirty="0"/>
              </a:p>
            </p:txBody>
          </p:sp>
        </mc:Choice>
        <mc:Fallback xmlns="">
          <p:sp>
            <p:nvSpPr>
              <p:cNvPr id="5" name="Content Placeholder 2">
                <a:extLst>
                  <a:ext uri="{FF2B5EF4-FFF2-40B4-BE49-F238E27FC236}">
                    <a16:creationId xmlns:a16="http://schemas.microsoft.com/office/drawing/2014/main" id="{672B729F-5A2C-471B-BFD8-9B442C8A75B5}"/>
                  </a:ext>
                </a:extLst>
              </p:cNvPr>
              <p:cNvSpPr txBox="1">
                <a:spLocks noRot="1" noChangeAspect="1" noMove="1" noResize="1" noEditPoints="1" noAdjustHandles="1" noChangeArrowheads="1" noChangeShapeType="1" noTextEdit="1"/>
              </p:cNvSpPr>
              <p:nvPr/>
            </p:nvSpPr>
            <p:spPr>
              <a:xfrm>
                <a:off x="7821705" y="1250123"/>
                <a:ext cx="3491752" cy="4891417"/>
              </a:xfrm>
              <a:prstGeom prst="rect">
                <a:avLst/>
              </a:prstGeom>
              <a:blipFill>
                <a:blip r:embed="rId5"/>
                <a:stretch>
                  <a:fillRect l="-1391" t="-1617"/>
                </a:stretch>
              </a:blipFill>
              <a:ln>
                <a:solidFill>
                  <a:srgbClr val="0070C0"/>
                </a:solidFill>
              </a:ln>
            </p:spPr>
            <p:txBody>
              <a:bodyPr/>
              <a:lstStyle/>
              <a:p>
                <a:r>
                  <a:rPr lang="en-US">
                    <a:noFill/>
                  </a:rPr>
                  <a:t> </a:t>
                </a:r>
              </a:p>
            </p:txBody>
          </p:sp>
        </mc:Fallback>
      </mc:AlternateContent>
      <p:sp>
        <p:nvSpPr>
          <p:cNvPr id="6" name="Slide Number Placeholder 5">
            <a:extLst>
              <a:ext uri="{FF2B5EF4-FFF2-40B4-BE49-F238E27FC236}">
                <a16:creationId xmlns:a16="http://schemas.microsoft.com/office/drawing/2014/main" id="{7BAB826F-C1E2-431A-A77C-FA2076A506EA}"/>
              </a:ext>
            </a:extLst>
          </p:cNvPr>
          <p:cNvSpPr>
            <a:spLocks noGrp="1"/>
          </p:cNvSpPr>
          <p:nvPr>
            <p:ph type="sldNum" sz="quarter" idx="12"/>
          </p:nvPr>
        </p:nvSpPr>
        <p:spPr/>
        <p:txBody>
          <a:bodyPr/>
          <a:lstStyle/>
          <a:p>
            <a:fld id="{B5EC19EC-8BDE-48D6-AAE8-C195DE4AE62B}" type="slidenum">
              <a:rPr lang="en-US" smtClean="0"/>
              <a:t>5</a:t>
            </a:fld>
            <a:endParaRPr lang="en-US"/>
          </a:p>
        </p:txBody>
      </p:sp>
      <p:sp>
        <p:nvSpPr>
          <p:cNvPr id="7" name="Title 1">
            <a:extLst>
              <a:ext uri="{FF2B5EF4-FFF2-40B4-BE49-F238E27FC236}">
                <a16:creationId xmlns:a16="http://schemas.microsoft.com/office/drawing/2014/main" id="{BE7F3DA0-0FD3-3FC2-76BD-9981F9092BD5}"/>
              </a:ext>
            </a:extLst>
          </p:cNvPr>
          <p:cNvSpPr txBox="1">
            <a:spLocks/>
          </p:cNvSpPr>
          <p:nvPr/>
        </p:nvSpPr>
        <p:spPr>
          <a:xfrm>
            <a:off x="838200" y="325997"/>
            <a:ext cx="10515600" cy="569483"/>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Interpolation Methods</a:t>
            </a:r>
          </a:p>
        </p:txBody>
      </p:sp>
    </p:spTree>
    <p:extLst>
      <p:ext uri="{BB962C8B-B14F-4D97-AF65-F5344CB8AC3E}">
        <p14:creationId xmlns:p14="http://schemas.microsoft.com/office/powerpoint/2010/main" val="643421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D5F4B-0B71-5136-86B1-A115A52E0E55}"/>
              </a:ext>
            </a:extLst>
          </p:cNvPr>
          <p:cNvSpPr>
            <a:spLocks noGrp="1"/>
          </p:cNvSpPr>
          <p:nvPr>
            <p:ph type="title"/>
          </p:nvPr>
        </p:nvSpPr>
        <p:spPr>
          <a:xfrm>
            <a:off x="838200" y="167618"/>
            <a:ext cx="10515600" cy="798664"/>
          </a:xfrm>
        </p:spPr>
        <p:txBody>
          <a:bodyPr>
            <a:normAutofit fontScale="90000"/>
          </a:bodyPr>
          <a:lstStyle/>
          <a:p>
            <a:r>
              <a:rPr lang="en-US" sz="5200" dirty="0"/>
              <a:t>Snapshots of Interpolation</a:t>
            </a:r>
          </a:p>
        </p:txBody>
      </p:sp>
      <p:sp>
        <p:nvSpPr>
          <p:cNvPr id="18" name="Rectangle 2">
            <a:extLst>
              <a:ext uri="{FF2B5EF4-FFF2-40B4-BE49-F238E27FC236}">
                <a16:creationId xmlns:a16="http://schemas.microsoft.com/office/drawing/2014/main" id="{8D2FBB31-7F99-0146-E448-CBDB82966F5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Content Placeholder 2">
            <a:extLst>
              <a:ext uri="{FF2B5EF4-FFF2-40B4-BE49-F238E27FC236}">
                <a16:creationId xmlns:a16="http://schemas.microsoft.com/office/drawing/2014/main" id="{2203F176-456F-2A33-4025-378A03E0FA35}"/>
              </a:ext>
            </a:extLst>
          </p:cNvPr>
          <p:cNvSpPr txBox="1">
            <a:spLocks/>
          </p:cNvSpPr>
          <p:nvPr/>
        </p:nvSpPr>
        <p:spPr>
          <a:xfrm>
            <a:off x="753554" y="4251611"/>
            <a:ext cx="11072149" cy="188411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Kriging interpolation captures the O</a:t>
            </a:r>
            <a:r>
              <a:rPr lang="en-US" baseline="-25000" dirty="0"/>
              <a:t>3</a:t>
            </a:r>
            <a:r>
              <a:rPr lang="en-US" dirty="0"/>
              <a:t> trend in Southern California</a:t>
            </a:r>
          </a:p>
          <a:p>
            <a:pPr lvl="1"/>
            <a:r>
              <a:rPr lang="en-US" dirty="0"/>
              <a:t>Low O</a:t>
            </a:r>
            <a:r>
              <a:rPr lang="en-US" baseline="-25000" dirty="0"/>
              <a:t>3</a:t>
            </a:r>
            <a:r>
              <a:rPr lang="en-US" dirty="0"/>
              <a:t> levels observed in the southwest</a:t>
            </a:r>
          </a:p>
          <a:p>
            <a:pPr lvl="1"/>
            <a:r>
              <a:rPr lang="en-US" dirty="0"/>
              <a:t>High O</a:t>
            </a:r>
            <a:r>
              <a:rPr lang="en-US" baseline="-25000" dirty="0"/>
              <a:t>3</a:t>
            </a:r>
            <a:r>
              <a:rPr lang="en-US" dirty="0"/>
              <a:t> levels in Inland Empire</a:t>
            </a:r>
          </a:p>
          <a:p>
            <a:r>
              <a:rPr lang="en-US" dirty="0"/>
              <a:t>All interpolation methods perform well in low O</a:t>
            </a:r>
            <a:r>
              <a:rPr lang="en-US" baseline="-25000" dirty="0"/>
              <a:t>3</a:t>
            </a:r>
            <a:r>
              <a:rPr lang="en-US" dirty="0"/>
              <a:t> regions</a:t>
            </a:r>
          </a:p>
          <a:p>
            <a:r>
              <a:rPr lang="en-US" dirty="0"/>
              <a:t>Bicubic and IDW struggle to capture high O</a:t>
            </a:r>
            <a:r>
              <a:rPr lang="en-US" baseline="-25000" dirty="0"/>
              <a:t>3 </a:t>
            </a:r>
            <a:r>
              <a:rPr lang="en-US" dirty="0"/>
              <a:t>regions</a:t>
            </a:r>
          </a:p>
        </p:txBody>
      </p:sp>
      <p:pic>
        <p:nvPicPr>
          <p:cNvPr id="4" name="Picture 3" descr="Diagram&#10;&#10;Description automatically generated with low confidence">
            <a:extLst>
              <a:ext uri="{FF2B5EF4-FFF2-40B4-BE49-F238E27FC236}">
                <a16:creationId xmlns:a16="http://schemas.microsoft.com/office/drawing/2014/main" id="{044007BC-261D-C103-16B4-D42E9DDF8A46}"/>
              </a:ext>
            </a:extLst>
          </p:cNvPr>
          <p:cNvPicPr>
            <a:picLocks noChangeAspect="1"/>
          </p:cNvPicPr>
          <p:nvPr/>
        </p:nvPicPr>
        <p:blipFill>
          <a:blip r:embed="rId3"/>
          <a:stretch>
            <a:fillRect/>
          </a:stretch>
        </p:blipFill>
        <p:spPr>
          <a:xfrm>
            <a:off x="157130" y="1131734"/>
            <a:ext cx="3804672" cy="2011680"/>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id="{60B0365E-7E8C-81CE-BF0C-FAF270E4487B}"/>
              </a:ext>
            </a:extLst>
          </p:cNvPr>
          <p:cNvPicPr>
            <a:picLocks noChangeAspect="1"/>
          </p:cNvPicPr>
          <p:nvPr/>
        </p:nvPicPr>
        <p:blipFill>
          <a:blip r:embed="rId4"/>
          <a:stretch>
            <a:fillRect/>
          </a:stretch>
        </p:blipFill>
        <p:spPr>
          <a:xfrm>
            <a:off x="4132505" y="1131734"/>
            <a:ext cx="3849004" cy="2011680"/>
          </a:xfrm>
          <a:prstGeom prst="rect">
            <a:avLst/>
          </a:prstGeom>
        </p:spPr>
      </p:pic>
      <p:pic>
        <p:nvPicPr>
          <p:cNvPr id="6" name="Picture 5" descr="Diagram&#10;&#10;Description automatically generated">
            <a:extLst>
              <a:ext uri="{FF2B5EF4-FFF2-40B4-BE49-F238E27FC236}">
                <a16:creationId xmlns:a16="http://schemas.microsoft.com/office/drawing/2014/main" id="{C4755504-40C4-689E-5422-92BF928F91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2212" y="1131734"/>
            <a:ext cx="3796937" cy="2011680"/>
          </a:xfrm>
          <a:prstGeom prst="rect">
            <a:avLst/>
          </a:prstGeom>
        </p:spPr>
      </p:pic>
      <p:sp>
        <p:nvSpPr>
          <p:cNvPr id="16" name="TextBox 15">
            <a:extLst>
              <a:ext uri="{FF2B5EF4-FFF2-40B4-BE49-F238E27FC236}">
                <a16:creationId xmlns:a16="http://schemas.microsoft.com/office/drawing/2014/main" id="{012DD036-E2DF-14F5-B429-DE20BACA9325}"/>
              </a:ext>
            </a:extLst>
          </p:cNvPr>
          <p:cNvSpPr txBox="1"/>
          <p:nvPr/>
        </p:nvSpPr>
        <p:spPr>
          <a:xfrm>
            <a:off x="1094825" y="3308866"/>
            <a:ext cx="10389606" cy="369332"/>
          </a:xfrm>
          <a:prstGeom prst="rect">
            <a:avLst/>
          </a:prstGeom>
          <a:noFill/>
        </p:spPr>
        <p:txBody>
          <a:bodyPr wrap="square">
            <a:spAutoFit/>
          </a:bodyPr>
          <a:lstStyle/>
          <a:p>
            <a:pPr marL="0" marR="0" algn="just">
              <a:spcBef>
                <a:spcPts val="0"/>
              </a:spcBef>
              <a:spcAft>
                <a:spcPts val="1000"/>
              </a:spcAft>
            </a:pPr>
            <a:r>
              <a:rPr lang="en-US" i="1" dirty="0">
                <a:latin typeface="Calibri" panose="020F0502020204030204" pitchFamily="34" charset="0"/>
                <a:ea typeface="Calibri" panose="020F0502020204030204" pitchFamily="34" charset="0"/>
                <a:cs typeface="Arial" panose="020B0604020202020204" pitchFamily="34" charset="0"/>
              </a:rPr>
              <a:t>2-D h</a:t>
            </a:r>
            <a:r>
              <a:rPr lang="en-US" i="1" dirty="0">
                <a:effectLst/>
                <a:latin typeface="Calibri" panose="020F0502020204030204" pitchFamily="34" charset="0"/>
                <a:ea typeface="Calibri" panose="020F0502020204030204" pitchFamily="34" charset="0"/>
                <a:cs typeface="Arial" panose="020B0604020202020204" pitchFamily="34" charset="0"/>
              </a:rPr>
              <a:t>ourly O</a:t>
            </a:r>
            <a:r>
              <a:rPr lang="en-US" i="1" baseline="-25000" dirty="0">
                <a:effectLst/>
                <a:latin typeface="Calibri" panose="020F0502020204030204" pitchFamily="34" charset="0"/>
                <a:ea typeface="Calibri" panose="020F0502020204030204" pitchFamily="34" charset="0"/>
                <a:cs typeface="Arial" panose="020B0604020202020204" pitchFamily="34" charset="0"/>
              </a:rPr>
              <a:t>3</a:t>
            </a:r>
            <a:r>
              <a:rPr lang="en-US" i="1" dirty="0">
                <a:effectLst/>
                <a:latin typeface="Calibri" panose="020F0502020204030204" pitchFamily="34" charset="0"/>
                <a:ea typeface="Calibri" panose="020F0502020204030204" pitchFamily="34" charset="0"/>
                <a:cs typeface="Arial" panose="020B0604020202020204" pitchFamily="34" charset="0"/>
              </a:rPr>
              <a:t> (16:00 on 06/22/2020). Evaluation sites: dots with white borders</a:t>
            </a:r>
            <a:r>
              <a:rPr lang="en-US" i="1" dirty="0">
                <a:latin typeface="Calibri" panose="020F0502020204030204" pitchFamily="34" charset="0"/>
                <a:ea typeface="Calibri" panose="020F0502020204030204" pitchFamily="34" charset="0"/>
                <a:cs typeface="Arial" panose="020B0604020202020204" pitchFamily="34" charset="0"/>
              </a:rPr>
              <a:t>; ML sites: dots without borders</a:t>
            </a:r>
            <a:endParaRPr lang="en-US" i="1"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F017118A-10A0-292E-815A-27DA3AA2199A}"/>
              </a:ext>
            </a:extLst>
          </p:cNvPr>
          <p:cNvSpPr>
            <a:spLocks noGrp="1"/>
          </p:cNvSpPr>
          <p:nvPr>
            <p:ph type="sldNum" sz="quarter" idx="12"/>
          </p:nvPr>
        </p:nvSpPr>
        <p:spPr/>
        <p:txBody>
          <a:bodyPr/>
          <a:lstStyle/>
          <a:p>
            <a:fld id="{A22CFD90-8382-4D10-B68D-C829360E47AA}" type="slidenum">
              <a:rPr lang="en-US" smtClean="0"/>
              <a:t>6</a:t>
            </a:fld>
            <a:endParaRPr lang="en-US"/>
          </a:p>
        </p:txBody>
      </p:sp>
    </p:spTree>
    <p:extLst>
      <p:ext uri="{BB962C8B-B14F-4D97-AF65-F5344CB8AC3E}">
        <p14:creationId xmlns:p14="http://schemas.microsoft.com/office/powerpoint/2010/main" val="20741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D5F4B-0B71-5136-86B1-A115A52E0E55}"/>
              </a:ext>
            </a:extLst>
          </p:cNvPr>
          <p:cNvSpPr>
            <a:spLocks noGrp="1"/>
          </p:cNvSpPr>
          <p:nvPr>
            <p:ph type="title"/>
          </p:nvPr>
        </p:nvSpPr>
        <p:spPr>
          <a:xfrm>
            <a:off x="838200" y="167618"/>
            <a:ext cx="10515600" cy="798664"/>
          </a:xfrm>
        </p:spPr>
        <p:txBody>
          <a:bodyPr>
            <a:normAutofit fontScale="90000"/>
          </a:bodyPr>
          <a:lstStyle/>
          <a:p>
            <a:r>
              <a:rPr lang="en-US" sz="5200" dirty="0"/>
              <a:t>Temporal Evaluation (hourly)</a:t>
            </a:r>
          </a:p>
        </p:txBody>
      </p:sp>
      <p:sp>
        <p:nvSpPr>
          <p:cNvPr id="18" name="Rectangle 2">
            <a:extLst>
              <a:ext uri="{FF2B5EF4-FFF2-40B4-BE49-F238E27FC236}">
                <a16:creationId xmlns:a16="http://schemas.microsoft.com/office/drawing/2014/main" id="{8D2FBB31-7F99-0146-E448-CBDB82966F5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187174571" descr="Map&#10;&#10;Description automatically generated">
            <a:extLst>
              <a:ext uri="{FF2B5EF4-FFF2-40B4-BE49-F238E27FC236}">
                <a16:creationId xmlns:a16="http://schemas.microsoft.com/office/drawing/2014/main" id="{2CDF59F9-2AEB-E888-02B9-8CCAD38B6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02" r="-12"/>
          <a:stretch>
            <a:fillRect/>
          </a:stretch>
        </p:blipFill>
        <p:spPr bwMode="auto">
          <a:xfrm>
            <a:off x="500182" y="1409262"/>
            <a:ext cx="4927846" cy="330455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a:extLst>
              <a:ext uri="{FF2B5EF4-FFF2-40B4-BE49-F238E27FC236}">
                <a16:creationId xmlns:a16="http://schemas.microsoft.com/office/drawing/2014/main" id="{9D685152-2798-F481-D36C-F7FAEC7B35AC}"/>
              </a:ext>
            </a:extLst>
          </p:cNvPr>
          <p:cNvSpPr>
            <a:spLocks noChangeArrowheads="1"/>
          </p:cNvSpPr>
          <p:nvPr/>
        </p:nvSpPr>
        <p:spPr bwMode="auto">
          <a:xfrm>
            <a:off x="449023" y="1054565"/>
            <a:ext cx="50301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bmk="_Toc135492232">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map shows 27 air monitoring sites in the SoCAB</a:t>
            </a:r>
            <a:endParaRPr kumimoji="0" lang="en-US" altLang="en-US" b="0" i="1" u="none" strike="noStrike" cap="none" normalizeH="0" baseline="0" dirty="0">
              <a:ln>
                <a:noFill/>
              </a:ln>
              <a:solidFill>
                <a:schemeClr val="tx1"/>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2203F176-456F-2A33-4025-378A03E0FA35}"/>
              </a:ext>
            </a:extLst>
          </p:cNvPr>
          <p:cNvSpPr txBox="1">
            <a:spLocks/>
          </p:cNvSpPr>
          <p:nvPr/>
        </p:nvSpPr>
        <p:spPr>
          <a:xfrm>
            <a:off x="768752" y="5365805"/>
            <a:ext cx="11072149" cy="1324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All three methods capture the O</a:t>
            </a:r>
            <a:r>
              <a:rPr lang="en-US" sz="2000" baseline="-25000" dirty="0"/>
              <a:t>3</a:t>
            </a:r>
            <a:r>
              <a:rPr lang="en-US" sz="2000" dirty="0"/>
              <a:t> trends in Southern California</a:t>
            </a:r>
          </a:p>
          <a:p>
            <a:r>
              <a:rPr lang="en-US" sz="2000" dirty="0"/>
              <a:t>They underestimate the peaks due to ensemble learning from RFR</a:t>
            </a:r>
          </a:p>
          <a:p>
            <a:endParaRPr lang="en-US" sz="2000" dirty="0"/>
          </a:p>
        </p:txBody>
      </p:sp>
      <p:pic>
        <p:nvPicPr>
          <p:cNvPr id="4" name="Google Shape;171;p6" descr="Shape, arrow&#10;&#10;Description automatically generated">
            <a:extLst>
              <a:ext uri="{FF2B5EF4-FFF2-40B4-BE49-F238E27FC236}">
                <a16:creationId xmlns:a16="http://schemas.microsoft.com/office/drawing/2014/main" id="{9380CA95-6765-94CE-BE36-884900414DB3}"/>
              </a:ext>
            </a:extLst>
          </p:cNvPr>
          <p:cNvPicPr>
            <a:picLocks noChangeAspect="1"/>
          </p:cNvPicPr>
          <p:nvPr/>
        </p:nvPicPr>
        <p:blipFill rotWithShape="1">
          <a:blip r:embed="rId4">
            <a:alphaModFix/>
          </a:blip>
          <a:srcRect t="6763" r="8883"/>
          <a:stretch/>
        </p:blipFill>
        <p:spPr>
          <a:xfrm>
            <a:off x="5867090" y="1174623"/>
            <a:ext cx="5283377" cy="3844779"/>
          </a:xfrm>
          <a:prstGeom prst="rect">
            <a:avLst/>
          </a:prstGeom>
          <a:noFill/>
          <a:ln>
            <a:noFill/>
          </a:ln>
        </p:spPr>
      </p:pic>
      <p:sp>
        <p:nvSpPr>
          <p:cNvPr id="5" name="Slide Number Placeholder 4">
            <a:extLst>
              <a:ext uri="{FF2B5EF4-FFF2-40B4-BE49-F238E27FC236}">
                <a16:creationId xmlns:a16="http://schemas.microsoft.com/office/drawing/2014/main" id="{ACF7C500-F362-1988-9552-66033BAB34D1}"/>
              </a:ext>
            </a:extLst>
          </p:cNvPr>
          <p:cNvSpPr>
            <a:spLocks noGrp="1"/>
          </p:cNvSpPr>
          <p:nvPr>
            <p:ph type="sldNum" sz="quarter" idx="12"/>
          </p:nvPr>
        </p:nvSpPr>
        <p:spPr/>
        <p:txBody>
          <a:bodyPr/>
          <a:lstStyle/>
          <a:p>
            <a:fld id="{A22CFD90-8382-4D10-B68D-C829360E47AA}" type="slidenum">
              <a:rPr lang="en-US" smtClean="0"/>
              <a:t>7</a:t>
            </a:fld>
            <a:endParaRPr lang="en-US"/>
          </a:p>
        </p:txBody>
      </p:sp>
      <p:sp>
        <p:nvSpPr>
          <p:cNvPr id="8" name="TextBox 7">
            <a:extLst>
              <a:ext uri="{FF2B5EF4-FFF2-40B4-BE49-F238E27FC236}">
                <a16:creationId xmlns:a16="http://schemas.microsoft.com/office/drawing/2014/main" id="{2556C021-5B69-E937-25C7-A3947B05C7F6}"/>
              </a:ext>
            </a:extLst>
          </p:cNvPr>
          <p:cNvSpPr txBox="1"/>
          <p:nvPr/>
        </p:nvSpPr>
        <p:spPr>
          <a:xfrm>
            <a:off x="2665175" y="1820269"/>
            <a:ext cx="95515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Pomona</a:t>
            </a:r>
            <a:endParaRPr lang="en-US" dirty="0"/>
          </a:p>
        </p:txBody>
      </p:sp>
      <p:cxnSp>
        <p:nvCxnSpPr>
          <p:cNvPr id="10" name="Connector: Curved 9">
            <a:extLst>
              <a:ext uri="{FF2B5EF4-FFF2-40B4-BE49-F238E27FC236}">
                <a16:creationId xmlns:a16="http://schemas.microsoft.com/office/drawing/2014/main" id="{D32FBFE9-E574-9A70-E63F-7A2C15B93444}"/>
              </a:ext>
            </a:extLst>
          </p:cNvPr>
          <p:cNvCxnSpPr>
            <a:cxnSpLocks/>
          </p:cNvCxnSpPr>
          <p:nvPr/>
        </p:nvCxnSpPr>
        <p:spPr>
          <a:xfrm rot="5400000">
            <a:off x="2734228" y="2260050"/>
            <a:ext cx="526307" cy="290736"/>
          </a:xfrm>
          <a:prstGeom prst="curvedConnector3">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7118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histogram&#10;&#10;Description automatically generated">
            <a:extLst>
              <a:ext uri="{FF2B5EF4-FFF2-40B4-BE49-F238E27FC236}">
                <a16:creationId xmlns:a16="http://schemas.microsoft.com/office/drawing/2014/main" id="{4566F018-7CC7-63D5-EFE1-6B4FDF63DB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79" t="11843" r="9231" b="414"/>
          <a:stretch/>
        </p:blipFill>
        <p:spPr bwMode="auto">
          <a:xfrm>
            <a:off x="5996242" y="1131695"/>
            <a:ext cx="6020745" cy="5246403"/>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474F966B-12B6-8C8C-85F0-383388FD76EC}"/>
              </a:ext>
            </a:extLst>
          </p:cNvPr>
          <p:cNvSpPr txBox="1"/>
          <p:nvPr/>
        </p:nvSpPr>
        <p:spPr>
          <a:xfrm>
            <a:off x="6668829" y="136525"/>
            <a:ext cx="5079475" cy="923330"/>
          </a:xfrm>
          <a:prstGeom prst="rect">
            <a:avLst/>
          </a:prstGeom>
          <a:noFill/>
        </p:spPr>
        <p:txBody>
          <a:bodyPr wrap="square">
            <a:spAutoFit/>
          </a:bodyPr>
          <a:lstStyle/>
          <a:p>
            <a:r>
              <a:rPr lang="en-US" i="1" dirty="0">
                <a:effectLst/>
                <a:latin typeface="Calibri" panose="020F0502020204030204" pitchFamily="34" charset="0"/>
                <a:ea typeface="Calibri" panose="020F0502020204030204" pitchFamily="34" charset="0"/>
                <a:cs typeface="Times New Roman" panose="02020603050405020304" pitchFamily="18" charset="0"/>
              </a:rPr>
              <a:t>Monthly mean bias computed at 15 sites for 2020. The kriging interpolation method:</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a:effectLst/>
                <a:latin typeface="Calibri" panose="020F0502020204030204" pitchFamily="34" charset="0"/>
                <a:ea typeface="Calibri" panose="020F0502020204030204" pitchFamily="34" charset="0"/>
                <a:cs typeface="Times New Roman" panose="02020603050405020304" pitchFamily="18" charset="0"/>
              </a:rPr>
              <a:t>dash lines; CMAQ simulation: solid lines</a:t>
            </a:r>
            <a:endParaRPr lang="en-US" i="1" dirty="0"/>
          </a:p>
        </p:txBody>
      </p:sp>
      <p:sp>
        <p:nvSpPr>
          <p:cNvPr id="8" name="Content Placeholder 2">
            <a:extLst>
              <a:ext uri="{FF2B5EF4-FFF2-40B4-BE49-F238E27FC236}">
                <a16:creationId xmlns:a16="http://schemas.microsoft.com/office/drawing/2014/main" id="{744F1BA3-1D3D-074D-E6A4-8187DC2E2A00}"/>
              </a:ext>
            </a:extLst>
          </p:cNvPr>
          <p:cNvSpPr txBox="1">
            <a:spLocks/>
          </p:cNvSpPr>
          <p:nvPr/>
        </p:nvSpPr>
        <p:spPr>
          <a:xfrm>
            <a:off x="498258" y="2461321"/>
            <a:ext cx="5399600" cy="25871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MB for kriging interpolation centering around zero</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CMAQ simulation overestimated the ozone levels </a:t>
            </a:r>
          </a:p>
          <a:p>
            <a:r>
              <a:rPr lang="en-US" sz="1800" dirty="0">
                <a:latin typeface="Calibri" panose="020F0502020204030204" pitchFamily="34" charset="0"/>
                <a:ea typeface="Times New Roman" panose="02020603050405020304" pitchFamily="18" charset="0"/>
                <a:cs typeface="Times New Roman" panose="02020603050405020304" pitchFamily="18" charset="0"/>
              </a:rPr>
              <a:t>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easonal variation has not well represented in CMAQ</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latin typeface="Calibri" panose="020F0502020204030204" pitchFamily="34" charset="0"/>
                <a:ea typeface="Times New Roman" panose="02020603050405020304" pitchFamily="18" charset="0"/>
                <a:cs typeface="Times New Roman" panose="02020603050405020304" pitchFamily="18" charset="0"/>
              </a:rPr>
              <a:t>O</a:t>
            </a:r>
            <a:r>
              <a:rPr lang="en-US" sz="1800" baseline="-25000" dirty="0">
                <a:latin typeface="Calibri" panose="020F0502020204030204" pitchFamily="34" charset="0"/>
                <a:ea typeface="Times New Roman" panose="02020603050405020304" pitchFamily="18" charset="0"/>
                <a:cs typeface="Times New Roman" panose="02020603050405020304" pitchFamily="18" charset="0"/>
              </a:rPr>
              <a:t>3</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concentrations in the SoCAB</a:t>
            </a: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lvl="1"/>
            <a:r>
              <a:rPr lang="en-US" sz="1800" dirty="0">
                <a:latin typeface="Calibri" panose="020F0502020204030204" pitchFamily="34" charset="0"/>
                <a:ea typeface="Times New Roman" panose="02020603050405020304" pitchFamily="18" charset="0"/>
                <a:cs typeface="Times New Roman" panose="02020603050405020304" pitchFamily="18" charset="0"/>
              </a:rPr>
              <a: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ighest during the summer</a:t>
            </a:r>
          </a:p>
          <a:p>
            <a:pPr lvl="1"/>
            <a:r>
              <a:rPr lang="en-US" sz="1800" dirty="0">
                <a:latin typeface="Calibri" panose="020F0502020204030204" pitchFamily="34" charset="0"/>
                <a:ea typeface="Times New Roman" panose="02020603050405020304" pitchFamily="18" charset="0"/>
                <a:cs typeface="Times New Roman" panose="02020603050405020304" pitchFamily="18" charset="0"/>
              </a:rPr>
              <a:t>L</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owest in the winter</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Poor CMAQ results could come from the emissions</a:t>
            </a:r>
            <a:endParaRPr lang="en-US" dirty="0"/>
          </a:p>
        </p:txBody>
      </p:sp>
      <p:sp>
        <p:nvSpPr>
          <p:cNvPr id="7" name="Title 1">
            <a:extLst>
              <a:ext uri="{FF2B5EF4-FFF2-40B4-BE49-F238E27FC236}">
                <a16:creationId xmlns:a16="http://schemas.microsoft.com/office/drawing/2014/main" id="{479B9287-3871-6741-F66F-8DA30A93829A}"/>
              </a:ext>
            </a:extLst>
          </p:cNvPr>
          <p:cNvSpPr>
            <a:spLocks noGrp="1"/>
          </p:cNvSpPr>
          <p:nvPr>
            <p:ph type="title"/>
          </p:nvPr>
        </p:nvSpPr>
        <p:spPr>
          <a:xfrm>
            <a:off x="277384" y="404899"/>
            <a:ext cx="5354256" cy="1154613"/>
          </a:xfrm>
        </p:spPr>
        <p:txBody>
          <a:bodyPr>
            <a:normAutofit fontScale="90000"/>
          </a:bodyPr>
          <a:lstStyle/>
          <a:p>
            <a:pPr algn="r"/>
            <a:r>
              <a:rPr lang="en-US" sz="5200" dirty="0"/>
              <a:t>Temporal Evaluation (monthly)</a:t>
            </a:r>
          </a:p>
        </p:txBody>
      </p:sp>
      <p:sp>
        <p:nvSpPr>
          <p:cNvPr id="2" name="Slide Number Placeholder 1">
            <a:extLst>
              <a:ext uri="{FF2B5EF4-FFF2-40B4-BE49-F238E27FC236}">
                <a16:creationId xmlns:a16="http://schemas.microsoft.com/office/drawing/2014/main" id="{550932B0-7D8C-629F-32C1-8B3A97569C5D}"/>
              </a:ext>
            </a:extLst>
          </p:cNvPr>
          <p:cNvSpPr>
            <a:spLocks noGrp="1"/>
          </p:cNvSpPr>
          <p:nvPr>
            <p:ph type="sldNum" sz="quarter" idx="12"/>
          </p:nvPr>
        </p:nvSpPr>
        <p:spPr/>
        <p:txBody>
          <a:bodyPr/>
          <a:lstStyle/>
          <a:p>
            <a:fld id="{A22CFD90-8382-4D10-B68D-C829360E47AA}" type="slidenum">
              <a:rPr lang="en-US" smtClean="0"/>
              <a:t>8</a:t>
            </a:fld>
            <a:endParaRPr lang="en-US"/>
          </a:p>
        </p:txBody>
      </p:sp>
    </p:spTree>
    <p:extLst>
      <p:ext uri="{BB962C8B-B14F-4D97-AF65-F5344CB8AC3E}">
        <p14:creationId xmlns:p14="http://schemas.microsoft.com/office/powerpoint/2010/main" val="363510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A88547-9FDE-EACF-4341-09F81CAB8596}"/>
              </a:ext>
            </a:extLst>
          </p:cNvPr>
          <p:cNvSpPr txBox="1"/>
          <p:nvPr/>
        </p:nvSpPr>
        <p:spPr>
          <a:xfrm>
            <a:off x="2607504" y="6337136"/>
            <a:ext cx="6976986" cy="400110"/>
          </a:xfrm>
          <a:prstGeom prst="rect">
            <a:avLst/>
          </a:prstGeom>
          <a:noFill/>
        </p:spPr>
        <p:txBody>
          <a:bodyPr wrap="square">
            <a:spAutoFit/>
          </a:bodyPr>
          <a:lstStyle/>
          <a:p>
            <a:r>
              <a:rPr lang="en-US" sz="2000" i="1" dirty="0">
                <a:effectLst/>
                <a:latin typeface="Calibri" panose="020F0502020204030204" pitchFamily="34" charset="0"/>
                <a:ea typeface="Calibri" panose="020F0502020204030204" pitchFamily="34" charset="0"/>
                <a:cs typeface="Times New Roman" panose="02020603050405020304" pitchFamily="18" charset="0"/>
              </a:rPr>
              <a:t>Daily average R</a:t>
            </a:r>
            <a:r>
              <a:rPr lang="en-US" sz="2000" i="1"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values of 2020 were evaluated at 6 selected sites</a:t>
            </a:r>
            <a:endParaRPr lang="en-US" sz="2000" i="1" dirty="0"/>
          </a:p>
        </p:txBody>
      </p:sp>
      <p:sp>
        <p:nvSpPr>
          <p:cNvPr id="7" name="Content Placeholder 2">
            <a:extLst>
              <a:ext uri="{FF2B5EF4-FFF2-40B4-BE49-F238E27FC236}">
                <a16:creationId xmlns:a16="http://schemas.microsoft.com/office/drawing/2014/main" id="{C53B881C-C1BF-5920-F3DD-9D8755180BED}"/>
              </a:ext>
            </a:extLst>
          </p:cNvPr>
          <p:cNvSpPr txBox="1">
            <a:spLocks/>
          </p:cNvSpPr>
          <p:nvPr/>
        </p:nvSpPr>
        <p:spPr>
          <a:xfrm>
            <a:off x="992445" y="872394"/>
            <a:ext cx="10061379" cy="33536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Calibri" panose="020F0502020204030204" pitchFamily="34" charset="0"/>
                <a:ea typeface="Calibri" panose="020F0502020204030204" pitchFamily="34" charset="0"/>
                <a:cs typeface="Times New Roman" panose="02020603050405020304" pitchFamily="18" charset="0"/>
              </a:rPr>
              <a:t>B</a:t>
            </a:r>
            <a:r>
              <a:rPr lang="en-US" sz="2000" dirty="0">
                <a:effectLst/>
                <a:latin typeface="Calibri" panose="020F0502020204030204" pitchFamily="34" charset="0"/>
                <a:ea typeface="Calibri" panose="020F0502020204030204" pitchFamily="34" charset="0"/>
                <a:cs typeface="Times New Roman" panose="02020603050405020304" pitchFamily="18" charset="0"/>
              </a:rPr>
              <a:t>icubic R</a:t>
            </a:r>
            <a:r>
              <a:rPr lang="en-US" sz="20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n-US" sz="2000" dirty="0">
                <a:effectLst/>
                <a:latin typeface="Calibri" panose="020F0502020204030204" pitchFamily="34" charset="0"/>
                <a:ea typeface="Calibri" panose="020F0502020204030204" pitchFamily="34" charset="0"/>
                <a:cs typeface="Times New Roman" panose="02020603050405020304" pitchFamily="18" charset="0"/>
              </a:rPr>
              <a:t> indicates the poorest performance among the three methods</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IDW shows a significant improvement from bicubic interpolation</a:t>
            </a:r>
          </a:p>
          <a:p>
            <a:pPr lvl="1"/>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IDW accounts for the distances between the interpolation points and the data points</a:t>
            </a:r>
          </a:p>
          <a:p>
            <a:r>
              <a:rPr lang="en-US" sz="2400" dirty="0">
                <a:effectLst/>
                <a:latin typeface="Calibri" panose="020F0502020204030204" pitchFamily="34" charset="0"/>
                <a:ea typeface="Times New Roman" panose="02020603050405020304" pitchFamily="18" charset="0"/>
                <a:cs typeface="Times New Roman" panose="02020603050405020304" pitchFamily="18" charset="0"/>
              </a:rPr>
              <a:t>Kriging</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results in the best interpolation method</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Accounts for the distance</a:t>
            </a:r>
          </a:p>
          <a:p>
            <a:pPr lvl="1"/>
            <a:r>
              <a:rPr lang="en-US" sz="1800" dirty="0">
                <a:latin typeface="Calibri" panose="020F0502020204030204" pitchFamily="34" charset="0"/>
                <a:ea typeface="Times New Roman" panose="02020603050405020304" pitchFamily="18" charset="0"/>
                <a:cs typeface="Times New Roman" panose="02020603050405020304" pitchFamily="18" charset="0"/>
              </a:rPr>
              <a:t>C</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onsiders the variability of data by computing the variance</a:t>
            </a:r>
          </a:p>
          <a:p>
            <a:r>
              <a:rPr lang="en-US" sz="2000" dirty="0">
                <a:latin typeface="Calibri" panose="020F0502020204030204" pitchFamily="34" charset="0"/>
                <a:cs typeface="Times New Roman" panose="02020603050405020304" pitchFamily="18" charset="0"/>
              </a:rPr>
              <a:t>CMAQ has poor predictions at Los Angeles International Airport (LAX) and Crestline locations</a:t>
            </a:r>
          </a:p>
          <a:p>
            <a:pPr lvl="1"/>
            <a:r>
              <a:rPr lang="en-US" sz="1800" dirty="0">
                <a:latin typeface="Calibri" panose="020F0502020204030204" pitchFamily="34" charset="0"/>
                <a:cs typeface="Times New Roman" panose="02020603050405020304" pitchFamily="18" charset="0"/>
              </a:rPr>
              <a:t>LAX is situated near the the Pacific Ocean </a:t>
            </a:r>
          </a:p>
          <a:p>
            <a:pPr lvl="1"/>
            <a:r>
              <a:rPr lang="en-US" sz="1800" dirty="0">
                <a:latin typeface="Calibri" panose="020F0502020204030204" pitchFamily="34" charset="0"/>
                <a:cs typeface="Times New Roman" panose="02020603050405020304" pitchFamily="18" charset="0"/>
              </a:rPr>
              <a:t>Crestline is 1406 meters above sea level</a:t>
            </a:r>
            <a:endParaRPr lang="en-US" sz="1800" dirty="0"/>
          </a:p>
        </p:txBody>
      </p:sp>
      <p:sp>
        <p:nvSpPr>
          <p:cNvPr id="8" name="Title 1">
            <a:extLst>
              <a:ext uri="{FF2B5EF4-FFF2-40B4-BE49-F238E27FC236}">
                <a16:creationId xmlns:a16="http://schemas.microsoft.com/office/drawing/2014/main" id="{AEF91E43-933E-27BA-1D37-4503AF1E8543}"/>
              </a:ext>
            </a:extLst>
          </p:cNvPr>
          <p:cNvSpPr>
            <a:spLocks noGrp="1"/>
          </p:cNvSpPr>
          <p:nvPr>
            <p:ph type="title"/>
          </p:nvPr>
        </p:nvSpPr>
        <p:spPr>
          <a:xfrm>
            <a:off x="838200" y="167618"/>
            <a:ext cx="10515600" cy="798664"/>
          </a:xfrm>
        </p:spPr>
        <p:txBody>
          <a:bodyPr>
            <a:normAutofit fontScale="90000"/>
          </a:bodyPr>
          <a:lstStyle/>
          <a:p>
            <a:r>
              <a:rPr lang="en-US" sz="5200" dirty="0"/>
              <a:t>Statistical Evaluation</a:t>
            </a:r>
          </a:p>
        </p:txBody>
      </p:sp>
      <p:sp>
        <p:nvSpPr>
          <p:cNvPr id="2" name="Slide Number Placeholder 1">
            <a:extLst>
              <a:ext uri="{FF2B5EF4-FFF2-40B4-BE49-F238E27FC236}">
                <a16:creationId xmlns:a16="http://schemas.microsoft.com/office/drawing/2014/main" id="{8B859DE5-6A85-8C0C-4046-C02FB41A3C49}"/>
              </a:ext>
            </a:extLst>
          </p:cNvPr>
          <p:cNvSpPr>
            <a:spLocks noGrp="1"/>
          </p:cNvSpPr>
          <p:nvPr>
            <p:ph type="sldNum" sz="quarter" idx="12"/>
          </p:nvPr>
        </p:nvSpPr>
        <p:spPr/>
        <p:txBody>
          <a:bodyPr/>
          <a:lstStyle/>
          <a:p>
            <a:fld id="{A22CFD90-8382-4D10-B68D-C829360E47AA}" type="slidenum">
              <a:rPr lang="en-US" smtClean="0"/>
              <a:t>9</a:t>
            </a:fld>
            <a:endParaRPr lang="en-US"/>
          </a:p>
        </p:txBody>
      </p:sp>
      <p:graphicFrame>
        <p:nvGraphicFramePr>
          <p:cNvPr id="3" name="Table 2">
            <a:extLst>
              <a:ext uri="{FF2B5EF4-FFF2-40B4-BE49-F238E27FC236}">
                <a16:creationId xmlns:a16="http://schemas.microsoft.com/office/drawing/2014/main" id="{BE728982-4FC1-A4AD-FEF7-A113061D26F6}"/>
              </a:ext>
            </a:extLst>
          </p:cNvPr>
          <p:cNvGraphicFramePr>
            <a:graphicFrameLocks noGrp="1"/>
          </p:cNvGraphicFramePr>
          <p:nvPr>
            <p:extLst>
              <p:ext uri="{D42A27DB-BD31-4B8C-83A1-F6EECF244321}">
                <p14:modId xmlns:p14="http://schemas.microsoft.com/office/powerpoint/2010/main" val="875881252"/>
              </p:ext>
            </p:extLst>
          </p:nvPr>
        </p:nvGraphicFramePr>
        <p:xfrm>
          <a:off x="2835582" y="4195969"/>
          <a:ext cx="6520831" cy="2141167"/>
        </p:xfrm>
        <a:graphic>
          <a:graphicData uri="http://schemas.openxmlformats.org/drawingml/2006/table">
            <a:tbl>
              <a:tblPr firstRow="1" firstCol="1" bandRow="1"/>
              <a:tblGrid>
                <a:gridCol w="1827353">
                  <a:extLst>
                    <a:ext uri="{9D8B030D-6E8A-4147-A177-3AD203B41FA5}">
                      <a16:colId xmlns:a16="http://schemas.microsoft.com/office/drawing/2014/main" val="1376180792"/>
                    </a:ext>
                  </a:extLst>
                </a:gridCol>
                <a:gridCol w="1239993">
                  <a:extLst>
                    <a:ext uri="{9D8B030D-6E8A-4147-A177-3AD203B41FA5}">
                      <a16:colId xmlns:a16="http://schemas.microsoft.com/office/drawing/2014/main" val="681339491"/>
                    </a:ext>
                  </a:extLst>
                </a:gridCol>
                <a:gridCol w="1038418">
                  <a:extLst>
                    <a:ext uri="{9D8B030D-6E8A-4147-A177-3AD203B41FA5}">
                      <a16:colId xmlns:a16="http://schemas.microsoft.com/office/drawing/2014/main" val="839860789"/>
                    </a:ext>
                  </a:extLst>
                </a:gridCol>
                <a:gridCol w="1245645">
                  <a:extLst>
                    <a:ext uri="{9D8B030D-6E8A-4147-A177-3AD203B41FA5}">
                      <a16:colId xmlns:a16="http://schemas.microsoft.com/office/drawing/2014/main" val="2582847486"/>
                    </a:ext>
                  </a:extLst>
                </a:gridCol>
                <a:gridCol w="1169422">
                  <a:extLst>
                    <a:ext uri="{9D8B030D-6E8A-4147-A177-3AD203B41FA5}">
                      <a16:colId xmlns:a16="http://schemas.microsoft.com/office/drawing/2014/main" val="2984343854"/>
                    </a:ext>
                  </a:extLst>
                </a:gridCol>
              </a:tblGrid>
              <a:tr h="137929">
                <a:tc>
                  <a:txBody>
                    <a:bodyPr/>
                    <a:lstStyle/>
                    <a:p>
                      <a:pPr marL="0" marR="0" algn="ctr" fontAlgn="t">
                        <a:lnSpc>
                          <a:spcPct val="107000"/>
                        </a:lnSpc>
                        <a:spcBef>
                          <a:spcPts val="0"/>
                        </a:spcBef>
                        <a:spcAft>
                          <a:spcPts val="0"/>
                        </a:spcAft>
                      </a:pPr>
                      <a:r>
                        <a:rPr lang="en-US" sz="1800" b="1" i="0" u="none" strike="noStrike" dirty="0">
                          <a:effectLst/>
                          <a:latin typeface="+mn-lt"/>
                          <a:ea typeface="Calibri" panose="020F0502020204030204" pitchFamily="34" charset="0"/>
                          <a:cs typeface="Lohit Devanagari"/>
                        </a:rPr>
                        <a:t>Sites</a:t>
                      </a:r>
                      <a:endParaRPr lang="en-US" sz="1800" b="1"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1" i="0" u="none" strike="noStrike" dirty="0">
                          <a:effectLst/>
                          <a:latin typeface="+mn-lt"/>
                          <a:ea typeface="Calibri" panose="020F0502020204030204" pitchFamily="34" charset="0"/>
                          <a:cs typeface="Lohit Devanagari"/>
                        </a:rPr>
                        <a:t>Bicubic</a:t>
                      </a:r>
                      <a:endParaRPr lang="en-US" sz="1800" b="1"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1" i="0" u="none" strike="noStrike" dirty="0">
                          <a:effectLst/>
                          <a:latin typeface="+mn-lt"/>
                          <a:ea typeface="Calibri" panose="020F0502020204030204" pitchFamily="34" charset="0"/>
                          <a:cs typeface="Lohit Devanagari"/>
                        </a:rPr>
                        <a:t>IDW</a:t>
                      </a:r>
                      <a:endParaRPr lang="en-US" sz="1800" b="1"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1" i="0" u="none" strike="noStrike" dirty="0">
                          <a:effectLst/>
                          <a:latin typeface="+mn-lt"/>
                          <a:ea typeface="Calibri" panose="020F0502020204030204" pitchFamily="34" charset="0"/>
                          <a:cs typeface="Lohit Devanagari"/>
                        </a:rPr>
                        <a:t>Kriging</a:t>
                      </a:r>
                      <a:endParaRPr lang="en-US" sz="1800" b="1"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1" i="0" u="none" strike="noStrike" dirty="0">
                          <a:effectLst/>
                          <a:latin typeface="+mn-lt"/>
                          <a:ea typeface="Calibri" panose="020F0502020204030204" pitchFamily="34" charset="0"/>
                          <a:cs typeface="Lohit Devanagari"/>
                        </a:rPr>
                        <a:t>CMAQ</a:t>
                      </a:r>
                      <a:endParaRPr lang="en-US" sz="1800" b="1"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843075"/>
                  </a:ext>
                </a:extLst>
              </a:tr>
              <a:tr h="137929">
                <a:tc>
                  <a:txBody>
                    <a:bodyPr/>
                    <a:lstStyle/>
                    <a:p>
                      <a:pPr marL="0" marR="0" algn="l"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LAX</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0.31</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a:effectLst/>
                          <a:latin typeface="+mn-lt"/>
                          <a:ea typeface="Calibri" panose="020F0502020204030204" pitchFamily="34" charset="0"/>
                          <a:cs typeface="Lohit Devanagari"/>
                        </a:rPr>
                        <a:t>0.48</a:t>
                      </a:r>
                      <a:endParaRPr lang="en-US" sz="1800" b="0" i="0" u="none" strike="noStrike">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a:effectLst/>
                          <a:latin typeface="+mn-lt"/>
                          <a:ea typeface="Calibri" panose="020F0502020204030204" pitchFamily="34" charset="0"/>
                          <a:cs typeface="Lohit Devanagari"/>
                        </a:rPr>
                        <a:t>0.65</a:t>
                      </a:r>
                      <a:endParaRPr lang="en-US" sz="1800" b="0" i="0" u="none" strike="noStrike">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0.25</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2907896"/>
                  </a:ext>
                </a:extLst>
              </a:tr>
              <a:tr h="137929">
                <a:tc>
                  <a:txBody>
                    <a:bodyPr/>
                    <a:lstStyle/>
                    <a:p>
                      <a:pPr marL="0" marR="0" algn="l"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Glendora</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0.46</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a:effectLst/>
                          <a:latin typeface="+mn-lt"/>
                          <a:ea typeface="Calibri" panose="020F0502020204030204" pitchFamily="34" charset="0"/>
                          <a:cs typeface="Lohit Devanagari"/>
                        </a:rPr>
                        <a:t>0.53</a:t>
                      </a:r>
                      <a:endParaRPr lang="en-US" sz="1800" b="0" i="0" u="none" strike="noStrike">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a:effectLst/>
                          <a:latin typeface="+mn-lt"/>
                          <a:ea typeface="Calibri" panose="020F0502020204030204" pitchFamily="34" charset="0"/>
                          <a:cs typeface="Lohit Devanagari"/>
                        </a:rPr>
                        <a:t>0.72</a:t>
                      </a:r>
                      <a:endParaRPr lang="en-US" sz="1800" b="0" i="0" u="none" strike="noStrike">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0.52</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2402864"/>
                  </a:ext>
                </a:extLst>
              </a:tr>
              <a:tr h="137929">
                <a:tc>
                  <a:txBody>
                    <a:bodyPr/>
                    <a:lstStyle/>
                    <a:p>
                      <a:pPr marL="0" marR="0" algn="l"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Lake Elsinore</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0.52</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a:effectLst/>
                          <a:latin typeface="+mn-lt"/>
                          <a:ea typeface="Calibri" panose="020F0502020204030204" pitchFamily="34" charset="0"/>
                          <a:cs typeface="Lohit Devanagari"/>
                        </a:rPr>
                        <a:t>0.70</a:t>
                      </a:r>
                      <a:endParaRPr lang="en-US" sz="1800" b="0" i="0" u="none" strike="noStrike">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a:effectLst/>
                          <a:latin typeface="+mn-lt"/>
                          <a:ea typeface="Calibri" panose="020F0502020204030204" pitchFamily="34" charset="0"/>
                          <a:cs typeface="Lohit Devanagari"/>
                        </a:rPr>
                        <a:t>0.79</a:t>
                      </a:r>
                      <a:endParaRPr lang="en-US" sz="1800" b="0" i="0" u="none" strike="noStrike">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0.56</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104400"/>
                  </a:ext>
                </a:extLst>
              </a:tr>
              <a:tr h="137929">
                <a:tc>
                  <a:txBody>
                    <a:bodyPr/>
                    <a:lstStyle/>
                    <a:p>
                      <a:pPr marL="0" marR="0" algn="l"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San Gabriel</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a:effectLst/>
                          <a:latin typeface="+mn-lt"/>
                          <a:ea typeface="Calibri" panose="020F0502020204030204" pitchFamily="34" charset="0"/>
                          <a:cs typeface="Lohit Devanagari"/>
                        </a:rPr>
                        <a:t>0.53</a:t>
                      </a:r>
                      <a:endParaRPr lang="en-US" sz="1800" b="0" i="0" u="none" strike="noStrike">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0.77</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a:effectLst/>
                          <a:latin typeface="+mn-lt"/>
                          <a:ea typeface="Calibri" panose="020F0502020204030204" pitchFamily="34" charset="0"/>
                          <a:cs typeface="Lohit Devanagari"/>
                        </a:rPr>
                        <a:t>0.81</a:t>
                      </a:r>
                      <a:endParaRPr lang="en-US" sz="1800" b="0" i="0" u="none" strike="noStrike">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0.62</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4446676"/>
                  </a:ext>
                </a:extLst>
              </a:tr>
              <a:tr h="137929">
                <a:tc>
                  <a:txBody>
                    <a:bodyPr/>
                    <a:lstStyle/>
                    <a:p>
                      <a:pPr marL="0" marR="0" algn="l" fontAlgn="t">
                        <a:lnSpc>
                          <a:spcPct val="107000"/>
                        </a:lnSpc>
                        <a:spcBef>
                          <a:spcPts val="0"/>
                        </a:spcBef>
                        <a:spcAft>
                          <a:spcPts val="0"/>
                        </a:spcAft>
                      </a:pPr>
                      <a:r>
                        <a:rPr lang="en-US" sz="1800" b="0" i="0" u="none" strike="noStrike">
                          <a:effectLst/>
                          <a:latin typeface="+mn-lt"/>
                          <a:ea typeface="Calibri" panose="020F0502020204030204" pitchFamily="34" charset="0"/>
                          <a:cs typeface="Lohit Devanagari"/>
                        </a:rPr>
                        <a:t>Rubidoux</a:t>
                      </a:r>
                      <a:endParaRPr lang="en-US" sz="1800" b="0" i="0" u="none" strike="noStrike">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a:effectLst/>
                          <a:latin typeface="+mn-lt"/>
                          <a:ea typeface="Calibri" panose="020F0502020204030204" pitchFamily="34" charset="0"/>
                          <a:cs typeface="Lohit Devanagari"/>
                        </a:rPr>
                        <a:t>0.46</a:t>
                      </a:r>
                      <a:endParaRPr lang="en-US" sz="1800" b="0" i="0" u="none" strike="noStrike">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0.65</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0.86</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0.68</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79442"/>
                  </a:ext>
                </a:extLst>
              </a:tr>
              <a:tr h="137929">
                <a:tc>
                  <a:txBody>
                    <a:bodyPr/>
                    <a:lstStyle/>
                    <a:p>
                      <a:pPr marL="0" marR="0" algn="l"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Fontana</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0.88</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0.89</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0.87</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1800" b="0" i="0" u="none" strike="noStrike" dirty="0">
                          <a:effectLst/>
                          <a:latin typeface="+mn-lt"/>
                          <a:ea typeface="Calibri" panose="020F0502020204030204" pitchFamily="34" charset="0"/>
                          <a:cs typeface="Lohit Devanagari"/>
                        </a:rPr>
                        <a:t>0.59</a:t>
                      </a:r>
                      <a:endParaRPr lang="en-US" sz="1800" b="0" i="0" u="none" strike="noStrike" dirty="0">
                        <a:effectLst/>
                        <a:latin typeface="+mn-lt"/>
                      </a:endParaRPr>
                    </a:p>
                  </a:txBody>
                  <a:tcPr marL="89167" marR="89167" marT="1238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425405"/>
                  </a:ext>
                </a:extLst>
              </a:tr>
            </a:tbl>
          </a:graphicData>
        </a:graphic>
      </p:graphicFrame>
    </p:spTree>
    <p:extLst>
      <p:ext uri="{BB962C8B-B14F-4D97-AF65-F5344CB8AC3E}">
        <p14:creationId xmlns:p14="http://schemas.microsoft.com/office/powerpoint/2010/main" val="3247494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2184301-8b85-4d21-a1e4-d55dd2f31dd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7F0C458295C94A8B05A99559A42AB3" ma:contentTypeVersion="6" ma:contentTypeDescription="Create a new document." ma:contentTypeScope="" ma:versionID="63afe71cb37b36fe9e01c4001a12a36c">
  <xsd:schema xmlns:xsd="http://www.w3.org/2001/XMLSchema" xmlns:xs="http://www.w3.org/2001/XMLSchema" xmlns:p="http://schemas.microsoft.com/office/2006/metadata/properties" xmlns:ns3="82184301-8b85-4d21-a1e4-d55dd2f31dd0" targetNamespace="http://schemas.microsoft.com/office/2006/metadata/properties" ma:root="true" ma:fieldsID="48b58fd93e28807cdc2a44aaadb4d464" ns3:_="">
    <xsd:import namespace="82184301-8b85-4d21-a1e4-d55dd2f31dd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184301-8b85-4d21-a1e4-d55dd2f31d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CEB8AE-6D60-4FF8-8744-40619291775C}">
  <ds:schemaRefs>
    <ds:schemaRef ds:uri="http://purl.org/dc/elements/1.1/"/>
    <ds:schemaRef ds:uri="http://www.w3.org/XML/1998/namespace"/>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82184301-8b85-4d21-a1e4-d55dd2f31dd0"/>
  </ds:schemaRefs>
</ds:datastoreItem>
</file>

<file path=customXml/itemProps2.xml><?xml version="1.0" encoding="utf-8"?>
<ds:datastoreItem xmlns:ds="http://schemas.openxmlformats.org/officeDocument/2006/customXml" ds:itemID="{4684C398-ACD0-4088-866F-848AA214E761}">
  <ds:schemaRefs>
    <ds:schemaRef ds:uri="http://schemas.microsoft.com/sharepoint/v3/contenttype/forms"/>
  </ds:schemaRefs>
</ds:datastoreItem>
</file>

<file path=customXml/itemProps3.xml><?xml version="1.0" encoding="utf-8"?>
<ds:datastoreItem xmlns:ds="http://schemas.openxmlformats.org/officeDocument/2006/customXml" ds:itemID="{19B43FE1-50F0-4786-968B-9C4E48A848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184301-8b85-4d21-a1e4-d55dd2f31d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2238</TotalTime>
  <Words>2646</Words>
  <Application>Microsoft Office PowerPoint</Application>
  <PresentationFormat>Widescreen</PresentationFormat>
  <Paragraphs>535</Paragraphs>
  <Slides>23</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Cambria Math</vt:lpstr>
      <vt:lpstr>Lohit Devanagari</vt:lpstr>
      <vt:lpstr>Noto Sans</vt:lpstr>
      <vt:lpstr>Times New Roman</vt:lpstr>
      <vt:lpstr>Office Theme</vt:lpstr>
      <vt:lpstr>Machine Learning with Spatial Interpolation Techniques for Constructing 2D Ozone Concentrations in Southern California during the COVID-19 Shutdown</vt:lpstr>
      <vt:lpstr>PowerPoint Presentation</vt:lpstr>
      <vt:lpstr>PowerPoint Presentation</vt:lpstr>
      <vt:lpstr>PowerPoint Presentation</vt:lpstr>
      <vt:lpstr>PowerPoint Presentation</vt:lpstr>
      <vt:lpstr>Snapshots of Interpolation</vt:lpstr>
      <vt:lpstr>Temporal Evaluation (hourly)</vt:lpstr>
      <vt:lpstr>Temporal Evaluation (monthly)</vt:lpstr>
      <vt:lpstr>Statistical Evaluation</vt:lpstr>
      <vt:lpstr>ML Performance during the Lockdown</vt:lpstr>
      <vt:lpstr>PowerPoint Presentation</vt:lpstr>
      <vt:lpstr>PowerPoint Presentation</vt:lpstr>
      <vt:lpstr>PowerPoint Presentation</vt:lpstr>
      <vt:lpstr>Backup slides</vt:lpstr>
      <vt:lpstr>PowerPoint Presentation</vt:lpstr>
      <vt:lpstr>PowerPoint Presentation</vt:lpstr>
      <vt:lpstr>Results and Model Evaluation</vt:lpstr>
      <vt:lpstr>PowerPoint Presentation</vt:lpstr>
      <vt:lpstr>Statistical evaluation</vt:lpstr>
      <vt:lpstr>Results</vt:lpstr>
      <vt:lpstr>Results</vt:lpstr>
      <vt:lpstr>Effects of Meteorology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with Spatial Interpolation Techniques for Constructing 2D Ozone Concentrations in Southern California during the COVID-19 Shutdown</dc:title>
  <dc:creator>Khanh Do</dc:creator>
  <cp:lastModifiedBy>Khanh Do</cp:lastModifiedBy>
  <cp:revision>5</cp:revision>
  <dcterms:created xsi:type="dcterms:W3CDTF">2023-08-30T14:49:35Z</dcterms:created>
  <dcterms:modified xsi:type="dcterms:W3CDTF">2023-10-17T11:50:04Z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0x010100357F0C458295C94A8B05A99559A42AB3</vt:lpwstr>
  </property>
</Properties>
</file>