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8"/>
  </p:notesMasterIdLst>
  <p:sldIdLst>
    <p:sldId id="315" r:id="rId2"/>
    <p:sldId id="830" r:id="rId3"/>
    <p:sldId id="850" r:id="rId4"/>
    <p:sldId id="849" r:id="rId5"/>
    <p:sldId id="834" r:id="rId6"/>
    <p:sldId id="838" r:id="rId7"/>
    <p:sldId id="835" r:id="rId8"/>
    <p:sldId id="826" r:id="rId9"/>
    <p:sldId id="845" r:id="rId10"/>
    <p:sldId id="841" r:id="rId11"/>
    <p:sldId id="848" r:id="rId12"/>
    <p:sldId id="847" r:id="rId13"/>
    <p:sldId id="843" r:id="rId14"/>
    <p:sldId id="846" r:id="rId15"/>
    <p:sldId id="839" r:id="rId16"/>
    <p:sldId id="840"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Helvetica" panose="020B0604020202020204" pitchFamily="34" charset="0"/>
      <p:regular r:id="rId23"/>
      <p:bold r:id="rId24"/>
      <p:italic r:id="rId25"/>
      <p:boldItalic r:id="rId26"/>
    </p:embeddedFont>
    <p:embeddedFont>
      <p:font typeface="Roboto Slab" pitchFamily="2" charset="0"/>
      <p:regular r:id="rId27"/>
      <p:bold r:id="rId28"/>
    </p:embeddedFont>
    <p:embeddedFont>
      <p:font typeface="Rockwell" panose="02060603020205020403" pitchFamily="18" charset="0"/>
      <p:regular r:id="rId29"/>
      <p:bold r:id="rId30"/>
      <p:italic r:id="rId31"/>
      <p:boldItalic r:id="rId32"/>
    </p:embeddedFont>
    <p:embeddedFont>
      <p:font typeface="Tahoma" panose="020B06040305040402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BAF"/>
    <a:srgbClr val="2064B6"/>
    <a:srgbClr val="1E5FAA"/>
    <a:srgbClr val="1E6AC2"/>
    <a:srgbClr val="346AC2"/>
    <a:srgbClr val="3965B5"/>
    <a:srgbClr val="345DA6"/>
    <a:srgbClr val="3C66BE"/>
    <a:srgbClr val="3C6ABE"/>
    <a:srgbClr val="3A68B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6CBD0-776C-4D46-9599-563643C7B9D9}" v="3" dt="2023-10-16T19:32:19.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2" autoAdjust="0"/>
    <p:restoredTop sz="76822" autoAdjust="0"/>
  </p:normalViewPr>
  <p:slideViewPr>
    <p:cSldViewPr snapToGrid="0" snapToObjects="1">
      <p:cViewPr varScale="1">
        <p:scale>
          <a:sx n="48" d="100"/>
          <a:sy n="48" d="100"/>
        </p:scale>
        <p:origin x="996" y="18"/>
      </p:cViewPr>
      <p:guideLst/>
    </p:cSldViewPr>
  </p:slideViewPr>
  <p:outlineViewPr>
    <p:cViewPr>
      <p:scale>
        <a:sx n="33" d="100"/>
        <a:sy n="33" d="100"/>
      </p:scale>
      <p:origin x="0" y="-3562"/>
    </p:cViewPr>
  </p:outlineViewPr>
  <p:notesTextViewPr>
    <p:cViewPr>
      <p:scale>
        <a:sx n="3" d="2"/>
        <a:sy n="3" d="2"/>
      </p:scale>
      <p:origin x="0" y="0"/>
    </p:cViewPr>
  </p:notesTextViewPr>
  <p:sorterViewPr>
    <p:cViewPr>
      <p:scale>
        <a:sx n="100" d="100"/>
        <a:sy n="100" d="100"/>
      </p:scale>
      <p:origin x="0" y="-18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5/10/relationships/revisionInfo" Target="revisionInfo.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24333-F426-4816-A811-9B31803B19E4}"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72437-E3F7-4FBF-91EC-02E43556D540}" type="slidenum">
              <a:rPr lang="en-US" smtClean="0"/>
              <a:t>‹#›</a:t>
            </a:fld>
            <a:endParaRPr lang="en-US"/>
          </a:p>
        </p:txBody>
      </p:sp>
    </p:spTree>
    <p:extLst>
      <p:ext uri="{BB962C8B-B14F-4D97-AF65-F5344CB8AC3E}">
        <p14:creationId xmlns:p14="http://schemas.microsoft.com/office/powerpoint/2010/main" val="192071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nas.org/doi/10.1073/pnas.121094298#core-B4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72437-E3F7-4FBF-91EC-02E43556D540}" type="slidenum">
              <a:rPr lang="en-US" smtClean="0"/>
              <a:t>1</a:t>
            </a:fld>
            <a:endParaRPr lang="en-US"/>
          </a:p>
        </p:txBody>
      </p:sp>
    </p:spTree>
    <p:extLst>
      <p:ext uri="{BB962C8B-B14F-4D97-AF65-F5344CB8AC3E}">
        <p14:creationId xmlns:p14="http://schemas.microsoft.com/office/powerpoint/2010/main" val="3707650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deposition aligns well with the desert regions of Utah, suggesting a large portion of dust is emitted and redeposited close to its origin.</a:t>
            </a:r>
          </a:p>
          <a:p>
            <a:r>
              <a:rPr lang="en-US" dirty="0"/>
              <a:t>Wet deposition aligns well with the mountainous regions of Utah.  The far right plot illustrates the different regions where each deposition mechanism dominates.  The black (mountainous regions) are majority wet deposition, while the white regions are majority dry deposition</a:t>
            </a:r>
          </a:p>
          <a:p>
            <a:endParaRPr lang="en-US" dirty="0"/>
          </a:p>
        </p:txBody>
      </p:sp>
      <p:sp>
        <p:nvSpPr>
          <p:cNvPr id="4" name="Slide Number Placeholder 3"/>
          <p:cNvSpPr>
            <a:spLocks noGrp="1"/>
          </p:cNvSpPr>
          <p:nvPr>
            <p:ph type="sldNum" sz="quarter" idx="5"/>
          </p:nvPr>
        </p:nvSpPr>
        <p:spPr/>
        <p:txBody>
          <a:bodyPr/>
          <a:lstStyle/>
          <a:p>
            <a:fld id="{4A772437-E3F7-4FBF-91EC-02E43556D540}" type="slidenum">
              <a:rPr lang="en-US" smtClean="0"/>
              <a:t>11</a:t>
            </a:fld>
            <a:endParaRPr lang="en-US"/>
          </a:p>
        </p:txBody>
      </p:sp>
    </p:spTree>
    <p:extLst>
      <p:ext uri="{BB962C8B-B14F-4D97-AF65-F5344CB8AC3E}">
        <p14:creationId xmlns:p14="http://schemas.microsoft.com/office/powerpoint/2010/main" val="356832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wet deposition the majority in the mountainous regions of Utah? ---&gt;A timeseries of WDEP events in the key watersheds reveals that the majority of wet deposition occurs during the tail end of winter in Utah (i.e., active snow season, March) ---&gt; Prefrontal winds kick up dust and transport it to the mountains, then the snow brings it out of the atmosphere as it falls down.  Timing of Dry deposition events was later in the spring (April), these events have been shown in recent studies to deposit dust on top of the snow and accelerate the spring snowmelt.</a:t>
            </a:r>
          </a:p>
        </p:txBody>
      </p:sp>
      <p:sp>
        <p:nvSpPr>
          <p:cNvPr id="4" name="Slide Number Placeholder 3"/>
          <p:cNvSpPr>
            <a:spLocks noGrp="1"/>
          </p:cNvSpPr>
          <p:nvPr>
            <p:ph type="sldNum" sz="quarter" idx="5"/>
          </p:nvPr>
        </p:nvSpPr>
        <p:spPr/>
        <p:txBody>
          <a:bodyPr/>
          <a:lstStyle/>
          <a:p>
            <a:fld id="{4A772437-E3F7-4FBF-91EC-02E43556D540}" type="slidenum">
              <a:rPr lang="en-US" smtClean="0"/>
              <a:t>12</a:t>
            </a:fld>
            <a:endParaRPr lang="en-US"/>
          </a:p>
        </p:txBody>
      </p:sp>
    </p:spTree>
    <p:extLst>
      <p:ext uri="{BB962C8B-B14F-4D97-AF65-F5344CB8AC3E}">
        <p14:creationId xmlns:p14="http://schemas.microsoft.com/office/powerpoint/2010/main" val="937737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72437-E3F7-4FBF-91EC-02E43556D540}" type="slidenum">
              <a:rPr lang="en-US" smtClean="0"/>
              <a:t>13</a:t>
            </a:fld>
            <a:endParaRPr lang="en-US"/>
          </a:p>
        </p:txBody>
      </p:sp>
    </p:spTree>
    <p:extLst>
      <p:ext uri="{BB962C8B-B14F-4D97-AF65-F5344CB8AC3E}">
        <p14:creationId xmlns:p14="http://schemas.microsoft.com/office/powerpoint/2010/main" val="3399436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72437-E3F7-4FBF-91EC-02E43556D540}" type="slidenum">
              <a:rPr lang="en-US" smtClean="0"/>
              <a:t>14</a:t>
            </a:fld>
            <a:endParaRPr lang="en-US"/>
          </a:p>
        </p:txBody>
      </p:sp>
    </p:spTree>
    <p:extLst>
      <p:ext uri="{BB962C8B-B14F-4D97-AF65-F5344CB8AC3E}">
        <p14:creationId xmlns:p14="http://schemas.microsoft.com/office/powerpoint/2010/main" val="1333297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772437-E3F7-4FBF-91EC-02E43556D540}" type="slidenum">
              <a:rPr lang="en-US" smtClean="0"/>
              <a:t>15</a:t>
            </a:fld>
            <a:endParaRPr lang="en-US"/>
          </a:p>
        </p:txBody>
      </p:sp>
    </p:spTree>
    <p:extLst>
      <p:ext uri="{BB962C8B-B14F-4D97-AF65-F5344CB8AC3E}">
        <p14:creationId xmlns:p14="http://schemas.microsoft.com/office/powerpoint/2010/main" val="1465201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Cumulative results show effects</a:t>
            </a:r>
            <a:r>
              <a:rPr lang="en-US" baseline="0" dirty="0"/>
              <a:t> of north and mid-state emissions/dry deposits</a:t>
            </a:r>
            <a:endParaRPr lang="en-US" dirty="0"/>
          </a:p>
          <a:p>
            <a:r>
              <a:rPr lang="en-US" dirty="0"/>
              <a:t>Dry</a:t>
            </a:r>
            <a:r>
              <a:rPr lang="en-US" baseline="0" dirty="0"/>
              <a:t> and wet s</a:t>
            </a:r>
            <a:r>
              <a:rPr lang="en-US" dirty="0"/>
              <a:t>ame scale; results can be combined</a:t>
            </a:r>
          </a:p>
        </p:txBody>
      </p:sp>
      <p:sp>
        <p:nvSpPr>
          <p:cNvPr id="4" name="Slide Number Placeholder 3"/>
          <p:cNvSpPr>
            <a:spLocks noGrp="1"/>
          </p:cNvSpPr>
          <p:nvPr>
            <p:ph type="sldNum" sz="quarter" idx="10"/>
          </p:nvPr>
        </p:nvSpPr>
        <p:spPr/>
        <p:txBody>
          <a:bodyPr/>
          <a:lstStyle/>
          <a:p>
            <a:fld id="{4A772437-E3F7-4FBF-91EC-02E43556D540}" type="slidenum">
              <a:rPr lang="en-US" smtClean="0"/>
              <a:t>16</a:t>
            </a:fld>
            <a:endParaRPr lang="en-US"/>
          </a:p>
        </p:txBody>
      </p:sp>
    </p:spTree>
    <p:extLst>
      <p:ext uri="{BB962C8B-B14F-4D97-AF65-F5344CB8AC3E}">
        <p14:creationId xmlns:p14="http://schemas.microsoft.com/office/powerpoint/2010/main" val="284320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426149d76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426149d7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797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Dust inputs can alter soil fertility significantly and thus affect many ecosystem properties, including plant-community composition and productivity. As soils age, the supply of soil nutrients from minerals declines unless replaced by other inputs, such as dust (</a:t>
            </a:r>
            <a:r>
              <a:rPr lang="en-US" sz="1200" b="0" i="0" u="none" strike="noStrike" kern="1200" dirty="0">
                <a:solidFill>
                  <a:schemeClr val="tx1"/>
                </a:solidFill>
                <a:effectLst/>
                <a:latin typeface="+mn-lt"/>
                <a:ea typeface="+mn-ea"/>
                <a:cs typeface="+mn-cs"/>
                <a:hlinkClick r:id="rId3"/>
              </a:rPr>
              <a:t>42</a:t>
            </a:r>
            <a:r>
              <a:rPr lang="en-US" sz="1200" b="0" i="0" kern="1200" dirty="0">
                <a:solidFill>
                  <a:schemeClr val="tx1"/>
                </a:solidFill>
                <a:effectLst/>
                <a:latin typeface="+mn-lt"/>
                <a:ea typeface="+mn-ea"/>
                <a:cs typeface="+mn-cs"/>
              </a:rPr>
              <a:t>). Dust may contain not only many plant-essential nutrients (e.g., Na, P, K, and Mg), but also substances that affect the availability of these nutrients (e.g., carbonates). </a:t>
            </a:r>
            <a:endParaRPr lang="en-US" dirty="0"/>
          </a:p>
        </p:txBody>
      </p:sp>
      <p:sp>
        <p:nvSpPr>
          <p:cNvPr id="4" name="Slide Number Placeholder 3"/>
          <p:cNvSpPr>
            <a:spLocks noGrp="1"/>
          </p:cNvSpPr>
          <p:nvPr>
            <p:ph type="sldNum" sz="quarter" idx="10"/>
          </p:nvPr>
        </p:nvSpPr>
        <p:spPr/>
        <p:txBody>
          <a:bodyPr/>
          <a:lstStyle/>
          <a:p>
            <a:fld id="{4A772437-E3F7-4FBF-91EC-02E43556D540}" type="slidenum">
              <a:rPr lang="en-US" smtClean="0"/>
              <a:t>4</a:t>
            </a:fld>
            <a:endParaRPr lang="en-US"/>
          </a:p>
        </p:txBody>
      </p:sp>
    </p:spTree>
    <p:extLst>
      <p:ext uri="{BB962C8B-B14F-4D97-AF65-F5344CB8AC3E}">
        <p14:creationId xmlns:p14="http://schemas.microsoft.com/office/powerpoint/2010/main" val="354508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 rate consistent with early PM10, concentration</a:t>
            </a:r>
            <a:r>
              <a:rPr lang="en-US" baseline="0" dirty="0"/>
              <a:t> shows to-date </a:t>
            </a:r>
            <a:r>
              <a:rPr lang="en-US" baseline="0" dirty="0" err="1"/>
              <a:t>accum</a:t>
            </a:r>
            <a:r>
              <a:rPr lang="en-US" baseline="0" dirty="0"/>
              <a:t>; local deposits and carryover; time shift</a:t>
            </a:r>
            <a:endParaRPr lang="en-US" dirty="0"/>
          </a:p>
          <a:p>
            <a:r>
              <a:rPr lang="en-US" dirty="0"/>
              <a:t>Dry</a:t>
            </a:r>
            <a:r>
              <a:rPr lang="en-US" baseline="0" dirty="0"/>
              <a:t> misses lower over mountains</a:t>
            </a:r>
          </a:p>
        </p:txBody>
      </p:sp>
      <p:sp>
        <p:nvSpPr>
          <p:cNvPr id="4" name="Slide Number Placeholder 3"/>
          <p:cNvSpPr>
            <a:spLocks noGrp="1"/>
          </p:cNvSpPr>
          <p:nvPr>
            <p:ph type="sldNum" sz="quarter" idx="10"/>
          </p:nvPr>
        </p:nvSpPr>
        <p:spPr/>
        <p:txBody>
          <a:bodyPr/>
          <a:lstStyle/>
          <a:p>
            <a:fld id="{4A772437-E3F7-4FBF-91EC-02E43556D540}" type="slidenum">
              <a:rPr lang="en-US" smtClean="0"/>
              <a:t>5</a:t>
            </a:fld>
            <a:endParaRPr lang="en-US"/>
          </a:p>
        </p:txBody>
      </p:sp>
    </p:spTree>
    <p:extLst>
      <p:ext uri="{BB962C8B-B14F-4D97-AF65-F5344CB8AC3E}">
        <p14:creationId xmlns:p14="http://schemas.microsoft.com/office/powerpoint/2010/main" val="356312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Dry correlates with highest </a:t>
            </a:r>
            <a:r>
              <a:rPr lang="en-US" baseline="0" dirty="0" err="1"/>
              <a:t>conc</a:t>
            </a:r>
            <a:r>
              <a:rPr lang="en-US" baseline="0" dirty="0"/>
              <a:t>; wet correlates with rainfall, removes from atmospheric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Dry and wet same magnitude but different locations; time step</a:t>
            </a:r>
            <a:endParaRPr lang="en-US" dirty="0"/>
          </a:p>
          <a:p>
            <a:endParaRPr lang="en-US" dirty="0"/>
          </a:p>
        </p:txBody>
      </p:sp>
      <p:sp>
        <p:nvSpPr>
          <p:cNvPr id="4" name="Slide Number Placeholder 3"/>
          <p:cNvSpPr>
            <a:spLocks noGrp="1"/>
          </p:cNvSpPr>
          <p:nvPr>
            <p:ph type="sldNum" sz="quarter" idx="10"/>
          </p:nvPr>
        </p:nvSpPr>
        <p:spPr/>
        <p:txBody>
          <a:bodyPr/>
          <a:lstStyle/>
          <a:p>
            <a:fld id="{4A772437-E3F7-4FBF-91EC-02E43556D540}" type="slidenum">
              <a:rPr lang="en-US" smtClean="0"/>
              <a:t>6</a:t>
            </a:fld>
            <a:endParaRPr lang="en-US"/>
          </a:p>
        </p:txBody>
      </p:sp>
    </p:spTree>
    <p:extLst>
      <p:ext uri="{BB962C8B-B14F-4D97-AF65-F5344CB8AC3E}">
        <p14:creationId xmlns:p14="http://schemas.microsoft.com/office/powerpoint/2010/main" val="143791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Cumulative results show effects</a:t>
            </a:r>
            <a:r>
              <a:rPr lang="en-US" baseline="0" dirty="0"/>
              <a:t> of north and mid-state emissions/dry deposits</a:t>
            </a:r>
            <a:endParaRPr lang="en-US" dirty="0"/>
          </a:p>
          <a:p>
            <a:r>
              <a:rPr lang="en-US" dirty="0"/>
              <a:t>Dry</a:t>
            </a:r>
            <a:r>
              <a:rPr lang="en-US" baseline="0" dirty="0"/>
              <a:t> and wet s</a:t>
            </a:r>
            <a:r>
              <a:rPr lang="en-US" dirty="0"/>
              <a:t>ame scale; results can be combined</a:t>
            </a:r>
          </a:p>
        </p:txBody>
      </p:sp>
      <p:sp>
        <p:nvSpPr>
          <p:cNvPr id="4" name="Slide Number Placeholder 3"/>
          <p:cNvSpPr>
            <a:spLocks noGrp="1"/>
          </p:cNvSpPr>
          <p:nvPr>
            <p:ph type="sldNum" sz="quarter" idx="10"/>
          </p:nvPr>
        </p:nvSpPr>
        <p:spPr/>
        <p:txBody>
          <a:bodyPr/>
          <a:lstStyle/>
          <a:p>
            <a:fld id="{4A772437-E3F7-4FBF-91EC-02E43556D540}" type="slidenum">
              <a:rPr lang="en-US" smtClean="0"/>
              <a:t>7</a:t>
            </a:fld>
            <a:endParaRPr lang="en-US"/>
          </a:p>
        </p:txBody>
      </p:sp>
    </p:spTree>
    <p:extLst>
      <p:ext uri="{BB962C8B-B14F-4D97-AF65-F5344CB8AC3E}">
        <p14:creationId xmlns:p14="http://schemas.microsoft.com/office/powerpoint/2010/main" val="298180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72437-E3F7-4FBF-91EC-02E43556D540}" type="slidenum">
              <a:rPr lang="en-US" smtClean="0"/>
              <a:t>8</a:t>
            </a:fld>
            <a:endParaRPr lang="en-US"/>
          </a:p>
        </p:txBody>
      </p:sp>
    </p:spTree>
    <p:extLst>
      <p:ext uri="{BB962C8B-B14F-4D97-AF65-F5344CB8AC3E}">
        <p14:creationId xmlns:p14="http://schemas.microsoft.com/office/powerpoint/2010/main" val="356243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of Utah’s water comes from Snowpack and 80+% of Utah’s population live along the Wasatch front.</a:t>
            </a:r>
          </a:p>
        </p:txBody>
      </p:sp>
      <p:sp>
        <p:nvSpPr>
          <p:cNvPr id="4" name="Slide Number Placeholder 3"/>
          <p:cNvSpPr>
            <a:spLocks noGrp="1"/>
          </p:cNvSpPr>
          <p:nvPr>
            <p:ph type="sldNum" sz="quarter" idx="5"/>
          </p:nvPr>
        </p:nvSpPr>
        <p:spPr/>
        <p:txBody>
          <a:bodyPr/>
          <a:lstStyle/>
          <a:p>
            <a:fld id="{4A772437-E3F7-4FBF-91EC-02E43556D540}" type="slidenum">
              <a:rPr lang="en-US" smtClean="0"/>
              <a:t>9</a:t>
            </a:fld>
            <a:endParaRPr lang="en-US"/>
          </a:p>
        </p:txBody>
      </p:sp>
    </p:spTree>
    <p:extLst>
      <p:ext uri="{BB962C8B-B14F-4D97-AF65-F5344CB8AC3E}">
        <p14:creationId xmlns:p14="http://schemas.microsoft.com/office/powerpoint/2010/main" val="1739902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772437-E3F7-4FBF-91EC-02E43556D540}" type="slidenum">
              <a:rPr lang="en-US" smtClean="0"/>
              <a:t>10</a:t>
            </a:fld>
            <a:endParaRPr lang="en-US"/>
          </a:p>
        </p:txBody>
      </p:sp>
    </p:spTree>
    <p:extLst>
      <p:ext uri="{BB962C8B-B14F-4D97-AF65-F5344CB8AC3E}">
        <p14:creationId xmlns:p14="http://schemas.microsoft.com/office/powerpoint/2010/main" val="1922212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21D6A9-7D66-A14A-9F8D-137CE960D6A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D56AB0BC-F45B-7E49-8B12-403CA1C5B36D}"/>
              </a:ext>
            </a:extLst>
          </p:cNvPr>
          <p:cNvSpPr/>
          <p:nvPr userDrawn="1"/>
        </p:nvSpPr>
        <p:spPr>
          <a:xfrm>
            <a:off x="0" y="2690"/>
            <a:ext cx="12192000" cy="6858000"/>
          </a:xfrm>
          <a:prstGeom prst="rect">
            <a:avLst/>
          </a:prstGeom>
          <a:solidFill>
            <a:srgbClr val="0062B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2D20EF-1962-CD49-AA67-CF41627439E0}"/>
              </a:ext>
            </a:extLst>
          </p:cNvPr>
          <p:cNvSpPr>
            <a:spLocks noGrp="1"/>
          </p:cNvSpPr>
          <p:nvPr>
            <p:ph type="ctrTitle"/>
          </p:nvPr>
        </p:nvSpPr>
        <p:spPr>
          <a:xfrm>
            <a:off x="1524000" y="1122363"/>
            <a:ext cx="9144000" cy="2387600"/>
          </a:xfrm>
          <a:prstGeom prst="rect">
            <a:avLst/>
          </a:prstGeom>
        </p:spPr>
        <p:txBody>
          <a:bodyPr anchor="b"/>
          <a:lstStyle>
            <a:lvl1pPr algn="ctr">
              <a:defRPr sz="6000" b="1" i="0">
                <a:solidFill>
                  <a:schemeClr val="bg1"/>
                </a:solidFill>
                <a:latin typeface="Rockwell" panose="02060603020205020403" pitchFamily="18" charset="77"/>
                <a:ea typeface="Helvetica Neue" panose="02000503000000020004" pitchFamily="2" charset="0"/>
                <a:cs typeface="Helvetica Neue" panose="0200050300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8E9F87-CBB7-9847-BA21-92C0D7001FF0}"/>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Helvetica"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Picture 16">
            <a:extLst>
              <a:ext uri="{FF2B5EF4-FFF2-40B4-BE49-F238E27FC236}">
                <a16:creationId xmlns:a16="http://schemas.microsoft.com/office/drawing/2014/main" id="{2F693E17-76A0-C142-8C5A-42378027B0F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15450" y="5694490"/>
            <a:ext cx="3158525" cy="550349"/>
          </a:xfrm>
          <a:prstGeom prst="rect">
            <a:avLst/>
          </a:prstGeom>
        </p:spPr>
      </p:pic>
    </p:spTree>
    <p:extLst>
      <p:ext uri="{BB962C8B-B14F-4D97-AF65-F5344CB8AC3E}">
        <p14:creationId xmlns:p14="http://schemas.microsoft.com/office/powerpoint/2010/main" val="97591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778621-DBEB-A84E-9E75-AD448FE2A2BC}"/>
              </a:ext>
            </a:extLst>
          </p:cNvPr>
          <p:cNvSpPr>
            <a:spLocks noGrp="1"/>
          </p:cNvSpPr>
          <p:nvPr>
            <p:ph type="body" idx="1"/>
          </p:nvPr>
        </p:nvSpPr>
        <p:spPr>
          <a:xfrm>
            <a:off x="839788" y="1396227"/>
            <a:ext cx="5157787" cy="1108848"/>
          </a:xfrm>
        </p:spPr>
        <p:txBody>
          <a:bodyPr anchor="b"/>
          <a:lstStyle>
            <a:lvl1pPr marL="0" indent="0">
              <a:buNone/>
              <a:defRPr sz="2400" b="1">
                <a:solidFill>
                  <a:srgbClr val="0062B8"/>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E92D8E-6EF9-014D-AC83-0F2FF3BA03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5F5E64E-6CFF-DD4A-A073-E303F4CC3AF2}"/>
              </a:ext>
            </a:extLst>
          </p:cNvPr>
          <p:cNvSpPr>
            <a:spLocks noGrp="1"/>
          </p:cNvSpPr>
          <p:nvPr>
            <p:ph type="body" sz="quarter" idx="3"/>
          </p:nvPr>
        </p:nvSpPr>
        <p:spPr>
          <a:xfrm>
            <a:off x="6172200" y="1396227"/>
            <a:ext cx="5183188" cy="1108848"/>
          </a:xfrm>
        </p:spPr>
        <p:txBody>
          <a:bodyPr anchor="b"/>
          <a:lstStyle>
            <a:lvl1pPr marL="0" indent="0">
              <a:buNone/>
              <a:defRPr sz="2400" b="1">
                <a:solidFill>
                  <a:srgbClr val="0062B8"/>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0ED102-6295-5249-A074-F75BD836A2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DB5034-1496-0149-AD1B-5BBF33175E0E}"/>
              </a:ext>
            </a:extLst>
          </p:cNvPr>
          <p:cNvSpPr>
            <a:spLocks noGrp="1"/>
          </p:cNvSpPr>
          <p:nvPr>
            <p:ph type="dt" sz="half" idx="10"/>
          </p:nvPr>
        </p:nvSpPr>
        <p:spPr/>
        <p:txBody>
          <a:bodyPr/>
          <a:lstStyle/>
          <a:p>
            <a:fld id="{C768E8A1-1F16-4A6C-BC04-C07C9660853D}" type="datetime1">
              <a:rPr lang="en-US" smtClean="0"/>
              <a:t>10/17/2023</a:t>
            </a:fld>
            <a:endParaRPr lang="en-US"/>
          </a:p>
        </p:txBody>
      </p:sp>
      <p:sp>
        <p:nvSpPr>
          <p:cNvPr id="8" name="Footer Placeholder 7">
            <a:extLst>
              <a:ext uri="{FF2B5EF4-FFF2-40B4-BE49-F238E27FC236}">
                <a16:creationId xmlns:a16="http://schemas.microsoft.com/office/drawing/2014/main" id="{DE528B45-390C-1542-8288-36A6B703A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2492F6-50C2-834F-89B7-872294D3BF65}"/>
              </a:ext>
            </a:extLst>
          </p:cNvPr>
          <p:cNvSpPr>
            <a:spLocks noGrp="1"/>
          </p:cNvSpPr>
          <p:nvPr>
            <p:ph type="sldNum" sz="quarter" idx="12"/>
          </p:nvPr>
        </p:nvSpPr>
        <p:spPr/>
        <p:txBody>
          <a:bodyPr/>
          <a:lstStyle/>
          <a:p>
            <a:fld id="{37E9B189-EC3B-5448-8F48-F2E723284842}" type="slidenum">
              <a:rPr lang="en-US" smtClean="0"/>
              <a:t>‹#›</a:t>
            </a:fld>
            <a:endParaRPr lang="en-US"/>
          </a:p>
        </p:txBody>
      </p:sp>
      <p:sp>
        <p:nvSpPr>
          <p:cNvPr id="10" name="Title Placeholder 1">
            <a:extLst>
              <a:ext uri="{FF2B5EF4-FFF2-40B4-BE49-F238E27FC236}">
                <a16:creationId xmlns:a16="http://schemas.microsoft.com/office/drawing/2014/main" id="{8CDFA808-D83B-794A-8326-281A517891CB}"/>
              </a:ext>
            </a:extLst>
          </p:cNvPr>
          <p:cNvSpPr>
            <a:spLocks noGrp="1"/>
          </p:cNvSpPr>
          <p:nvPr>
            <p:ph type="title"/>
          </p:nvPr>
        </p:nvSpPr>
        <p:spPr>
          <a:xfrm>
            <a:off x="838200" y="277662"/>
            <a:ext cx="8114969" cy="557226"/>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84606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1DB5034-1496-0149-AD1B-5BBF33175E0E}"/>
              </a:ext>
            </a:extLst>
          </p:cNvPr>
          <p:cNvSpPr>
            <a:spLocks noGrp="1"/>
          </p:cNvSpPr>
          <p:nvPr>
            <p:ph type="dt" sz="half" idx="10"/>
          </p:nvPr>
        </p:nvSpPr>
        <p:spPr/>
        <p:txBody>
          <a:bodyPr/>
          <a:lstStyle/>
          <a:p>
            <a:fld id="{F8197F62-C620-4213-BB37-458E3276CECA}" type="datetime1">
              <a:rPr lang="en-US" smtClean="0"/>
              <a:t>10/17/2023</a:t>
            </a:fld>
            <a:endParaRPr lang="en-US"/>
          </a:p>
        </p:txBody>
      </p:sp>
      <p:sp>
        <p:nvSpPr>
          <p:cNvPr id="8" name="Footer Placeholder 7">
            <a:extLst>
              <a:ext uri="{FF2B5EF4-FFF2-40B4-BE49-F238E27FC236}">
                <a16:creationId xmlns:a16="http://schemas.microsoft.com/office/drawing/2014/main" id="{DE528B45-390C-1542-8288-36A6B703A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2492F6-50C2-834F-89B7-872294D3BF65}"/>
              </a:ext>
            </a:extLst>
          </p:cNvPr>
          <p:cNvSpPr>
            <a:spLocks noGrp="1"/>
          </p:cNvSpPr>
          <p:nvPr>
            <p:ph type="sldNum" sz="quarter" idx="12"/>
          </p:nvPr>
        </p:nvSpPr>
        <p:spPr/>
        <p:txBody>
          <a:bodyPr/>
          <a:lstStyle/>
          <a:p>
            <a:fld id="{37E9B189-EC3B-5448-8F48-F2E723284842}" type="slidenum">
              <a:rPr lang="en-US" smtClean="0"/>
              <a:t>‹#›</a:t>
            </a:fld>
            <a:endParaRPr lang="en-US"/>
          </a:p>
        </p:txBody>
      </p:sp>
      <p:sp>
        <p:nvSpPr>
          <p:cNvPr id="17" name="Text Placeholder 3">
            <a:extLst>
              <a:ext uri="{FF2B5EF4-FFF2-40B4-BE49-F238E27FC236}">
                <a16:creationId xmlns:a16="http://schemas.microsoft.com/office/drawing/2014/main" id="{E2F95F90-75A6-7049-8048-D1724D3C9EFB}"/>
              </a:ext>
            </a:extLst>
          </p:cNvPr>
          <p:cNvSpPr>
            <a:spLocks noGrp="1"/>
          </p:cNvSpPr>
          <p:nvPr>
            <p:ph type="body" sz="half" idx="2"/>
          </p:nvPr>
        </p:nvSpPr>
        <p:spPr>
          <a:xfrm>
            <a:off x="838200" y="2544761"/>
            <a:ext cx="3932237" cy="36322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6E5022C6-C075-2040-B2C9-63500C5E1E45}"/>
              </a:ext>
            </a:extLst>
          </p:cNvPr>
          <p:cNvSpPr>
            <a:spLocks noGrp="1"/>
          </p:cNvSpPr>
          <p:nvPr>
            <p:ph type="title"/>
          </p:nvPr>
        </p:nvSpPr>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309509B-CA19-3048-BEB1-3E306D059D3E}"/>
              </a:ext>
            </a:extLst>
          </p:cNvPr>
          <p:cNvSpPr>
            <a:spLocks noGrp="1"/>
          </p:cNvSpPr>
          <p:nvPr>
            <p:ph type="body" sz="quarter" idx="13"/>
          </p:nvPr>
        </p:nvSpPr>
        <p:spPr>
          <a:xfrm>
            <a:off x="838200" y="1383527"/>
            <a:ext cx="3932238" cy="1161234"/>
          </a:xfrm>
        </p:spPr>
        <p:txBody>
          <a:bodyPr anchor="b">
            <a:normAutofit/>
          </a:bodyPr>
          <a:lstStyle>
            <a:lvl1pPr marL="0" indent="0">
              <a:buNone/>
              <a:defRPr sz="2400" b="1" i="0">
                <a:solidFill>
                  <a:srgbClr val="0062B8"/>
                </a:solidFill>
                <a:latin typeface="Rockwell" panose="02060603020205020403" pitchFamily="18" charset="77"/>
                <a:ea typeface="Roboto Slab" pitchFamily="2" charset="0"/>
              </a:defRPr>
            </a:lvl1pPr>
          </a:lstStyle>
          <a:p>
            <a:pPr lvl="0"/>
            <a:r>
              <a:rPr lang="en-US"/>
              <a:t>Edit Master text styles</a:t>
            </a:r>
          </a:p>
        </p:txBody>
      </p:sp>
      <p:sp>
        <p:nvSpPr>
          <p:cNvPr id="18" name="Content Placeholder 3">
            <a:extLst>
              <a:ext uri="{FF2B5EF4-FFF2-40B4-BE49-F238E27FC236}">
                <a16:creationId xmlns:a16="http://schemas.microsoft.com/office/drawing/2014/main" id="{104EEF9C-31B3-8E49-AE41-F5C8EEE49BD7}"/>
              </a:ext>
            </a:extLst>
          </p:cNvPr>
          <p:cNvSpPr>
            <a:spLocks noGrp="1"/>
          </p:cNvSpPr>
          <p:nvPr>
            <p:ph sz="half" idx="14"/>
          </p:nvPr>
        </p:nvSpPr>
        <p:spPr>
          <a:xfrm>
            <a:off x="5183187" y="1391408"/>
            <a:ext cx="6170613" cy="4793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8794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hoto With Capti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1DB5034-1496-0149-AD1B-5BBF33175E0E}"/>
              </a:ext>
            </a:extLst>
          </p:cNvPr>
          <p:cNvSpPr>
            <a:spLocks noGrp="1"/>
          </p:cNvSpPr>
          <p:nvPr>
            <p:ph type="dt" sz="half" idx="10"/>
          </p:nvPr>
        </p:nvSpPr>
        <p:spPr/>
        <p:txBody>
          <a:bodyPr/>
          <a:lstStyle/>
          <a:p>
            <a:fld id="{4288CD24-9803-4A86-B9AF-13AD00A6FA20}" type="datetime1">
              <a:rPr lang="en-US" smtClean="0"/>
              <a:t>10/17/2023</a:t>
            </a:fld>
            <a:endParaRPr lang="en-US"/>
          </a:p>
        </p:txBody>
      </p:sp>
      <p:sp>
        <p:nvSpPr>
          <p:cNvPr id="8" name="Footer Placeholder 7">
            <a:extLst>
              <a:ext uri="{FF2B5EF4-FFF2-40B4-BE49-F238E27FC236}">
                <a16:creationId xmlns:a16="http://schemas.microsoft.com/office/drawing/2014/main" id="{DE528B45-390C-1542-8288-36A6B703A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2492F6-50C2-834F-89B7-872294D3BF65}"/>
              </a:ext>
            </a:extLst>
          </p:cNvPr>
          <p:cNvSpPr>
            <a:spLocks noGrp="1"/>
          </p:cNvSpPr>
          <p:nvPr>
            <p:ph type="sldNum" sz="quarter" idx="12"/>
          </p:nvPr>
        </p:nvSpPr>
        <p:spPr/>
        <p:txBody>
          <a:bodyPr/>
          <a:lstStyle/>
          <a:p>
            <a:fld id="{37E9B189-EC3B-5448-8F48-F2E723284842}" type="slidenum">
              <a:rPr lang="en-US" smtClean="0"/>
              <a:t>‹#›</a:t>
            </a:fld>
            <a:endParaRPr lang="en-US"/>
          </a:p>
        </p:txBody>
      </p:sp>
      <p:sp>
        <p:nvSpPr>
          <p:cNvPr id="17" name="Text Placeholder 3">
            <a:extLst>
              <a:ext uri="{FF2B5EF4-FFF2-40B4-BE49-F238E27FC236}">
                <a16:creationId xmlns:a16="http://schemas.microsoft.com/office/drawing/2014/main" id="{E2F95F90-75A6-7049-8048-D1724D3C9EFB}"/>
              </a:ext>
            </a:extLst>
          </p:cNvPr>
          <p:cNvSpPr>
            <a:spLocks noGrp="1"/>
          </p:cNvSpPr>
          <p:nvPr>
            <p:ph type="body" sz="half" idx="2"/>
          </p:nvPr>
        </p:nvSpPr>
        <p:spPr>
          <a:xfrm>
            <a:off x="838200" y="2544761"/>
            <a:ext cx="3932237" cy="36322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6E5022C6-C075-2040-B2C9-63500C5E1E45}"/>
              </a:ext>
            </a:extLst>
          </p:cNvPr>
          <p:cNvSpPr>
            <a:spLocks noGrp="1"/>
          </p:cNvSpPr>
          <p:nvPr>
            <p:ph type="title"/>
          </p:nvPr>
        </p:nvSpPr>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309509B-CA19-3048-BEB1-3E306D059D3E}"/>
              </a:ext>
            </a:extLst>
          </p:cNvPr>
          <p:cNvSpPr>
            <a:spLocks noGrp="1"/>
          </p:cNvSpPr>
          <p:nvPr>
            <p:ph type="body" sz="quarter" idx="13"/>
          </p:nvPr>
        </p:nvSpPr>
        <p:spPr>
          <a:xfrm>
            <a:off x="838200" y="1383527"/>
            <a:ext cx="3932238" cy="1161234"/>
          </a:xfrm>
        </p:spPr>
        <p:txBody>
          <a:bodyPr anchor="b">
            <a:normAutofit/>
          </a:bodyPr>
          <a:lstStyle>
            <a:lvl1pPr marL="0" indent="0">
              <a:buNone/>
              <a:defRPr sz="2400" b="1" i="0">
                <a:solidFill>
                  <a:srgbClr val="0062B8"/>
                </a:solidFill>
                <a:latin typeface="Rockwell" panose="02060603020205020403" pitchFamily="18" charset="77"/>
                <a:ea typeface="Roboto Slab" pitchFamily="2" charset="0"/>
              </a:defRPr>
            </a:lvl1pPr>
          </a:lstStyle>
          <a:p>
            <a:pPr lvl="0"/>
            <a:r>
              <a:rPr lang="en-US"/>
              <a:t>Edit Master text styles</a:t>
            </a:r>
          </a:p>
        </p:txBody>
      </p:sp>
      <p:sp>
        <p:nvSpPr>
          <p:cNvPr id="10" name="Picture Placeholder 2">
            <a:extLst>
              <a:ext uri="{FF2B5EF4-FFF2-40B4-BE49-F238E27FC236}">
                <a16:creationId xmlns:a16="http://schemas.microsoft.com/office/drawing/2014/main" id="{02561DF4-FEB1-314D-B970-781B73FEBE0D}"/>
              </a:ext>
            </a:extLst>
          </p:cNvPr>
          <p:cNvSpPr>
            <a:spLocks noGrp="1"/>
          </p:cNvSpPr>
          <p:nvPr>
            <p:ph type="pic" idx="20"/>
          </p:nvPr>
        </p:nvSpPr>
        <p:spPr>
          <a:xfrm>
            <a:off x="5183187" y="1383527"/>
            <a:ext cx="6170613" cy="479343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85871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eft Column Title With Text">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3BACE19A-9385-F74E-BBE0-06B5C5064F20}"/>
              </a:ext>
            </a:extLst>
          </p:cNvPr>
          <p:cNvSpPr>
            <a:spLocks noGrp="1"/>
          </p:cNvSpPr>
          <p:nvPr>
            <p:ph type="title"/>
          </p:nvPr>
        </p:nvSpPr>
        <p:spPr>
          <a:xfrm>
            <a:off x="626165" y="924337"/>
            <a:ext cx="2574235" cy="501926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83EE6E23-ADFA-8946-973F-1ED0E6DC0C99}"/>
              </a:ext>
            </a:extLst>
          </p:cNvPr>
          <p:cNvSpPr>
            <a:spLocks noGrp="1"/>
          </p:cNvSpPr>
          <p:nvPr>
            <p:ph sz="half" idx="14"/>
          </p:nvPr>
        </p:nvSpPr>
        <p:spPr>
          <a:xfrm>
            <a:off x="4333458" y="924336"/>
            <a:ext cx="7020341" cy="5019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308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eft Column Title With 2 Column Text">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3BACE19A-9385-F74E-BBE0-06B5C5064F20}"/>
              </a:ext>
            </a:extLst>
          </p:cNvPr>
          <p:cNvSpPr>
            <a:spLocks noGrp="1"/>
          </p:cNvSpPr>
          <p:nvPr>
            <p:ph type="title"/>
          </p:nvPr>
        </p:nvSpPr>
        <p:spPr>
          <a:xfrm>
            <a:off x="626165" y="924337"/>
            <a:ext cx="2574235" cy="501926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5" name="Google Shape;76;p12">
            <a:extLst>
              <a:ext uri="{FF2B5EF4-FFF2-40B4-BE49-F238E27FC236}">
                <a16:creationId xmlns:a16="http://schemas.microsoft.com/office/drawing/2014/main" id="{126B8C6F-A09C-584B-A1DA-445777AAFF11}"/>
              </a:ext>
            </a:extLst>
          </p:cNvPr>
          <p:cNvSpPr txBox="1">
            <a:spLocks noGrp="1"/>
          </p:cNvSpPr>
          <p:nvPr>
            <p:ph type="body" idx="10"/>
          </p:nvPr>
        </p:nvSpPr>
        <p:spPr>
          <a:xfrm>
            <a:off x="4333459" y="924336"/>
            <a:ext cx="3401191" cy="5019261"/>
          </a:xfrm>
          <a:prstGeom prst="rect">
            <a:avLst/>
          </a:prstGeom>
        </p:spPr>
        <p:txBody>
          <a:bodyPr spcFirstLastPara="1" wrap="square" lIns="91425" tIns="91425" rIns="91425" bIns="91425" anchor="t" anchorCtr="0">
            <a:normAutofit/>
          </a:bodyPr>
          <a:lstStyle>
            <a:lvl1pPr marL="457200" lvl="0" indent="-285750" rtl="0">
              <a:spcBef>
                <a:spcPts val="600"/>
              </a:spcBef>
              <a:spcAft>
                <a:spcPts val="0"/>
              </a:spcAft>
              <a:buSzPts val="900"/>
              <a:buChar char="▪"/>
              <a:defRPr sz="1600" b="0" i="0">
                <a:latin typeface="Helvetica" pitchFamily="2" charset="0"/>
                <a:ea typeface="Roboto" panose="02000000000000000000" pitchFamily="2" charset="0"/>
                <a:cs typeface="Helvetica" pitchFamily="2" charset="0"/>
              </a:defRPr>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Edit Master text styles</a:t>
            </a:r>
          </a:p>
        </p:txBody>
      </p:sp>
      <p:sp>
        <p:nvSpPr>
          <p:cNvPr id="10" name="Google Shape;76;p12">
            <a:extLst>
              <a:ext uri="{FF2B5EF4-FFF2-40B4-BE49-F238E27FC236}">
                <a16:creationId xmlns:a16="http://schemas.microsoft.com/office/drawing/2014/main" id="{CEE1F136-9972-4E4E-B189-5B5A61F9113F}"/>
              </a:ext>
            </a:extLst>
          </p:cNvPr>
          <p:cNvSpPr txBox="1">
            <a:spLocks noGrp="1"/>
          </p:cNvSpPr>
          <p:nvPr>
            <p:ph type="body" idx="13"/>
          </p:nvPr>
        </p:nvSpPr>
        <p:spPr>
          <a:xfrm>
            <a:off x="7952609" y="924336"/>
            <a:ext cx="3401191" cy="5019261"/>
          </a:xfrm>
          <a:prstGeom prst="rect">
            <a:avLst/>
          </a:prstGeom>
        </p:spPr>
        <p:txBody>
          <a:bodyPr spcFirstLastPara="1" wrap="square" lIns="91425" tIns="91425" rIns="91425" bIns="91425" anchor="t" anchorCtr="0">
            <a:normAutofit/>
          </a:bodyPr>
          <a:lstStyle>
            <a:lvl1pPr marL="457200" lvl="0" indent="-285750" rtl="0">
              <a:spcBef>
                <a:spcPts val="600"/>
              </a:spcBef>
              <a:spcAft>
                <a:spcPts val="0"/>
              </a:spcAft>
              <a:buSzPts val="900"/>
              <a:buChar char="▪"/>
              <a:defRPr sz="1600" b="0" i="0">
                <a:latin typeface="Helvetica" pitchFamily="2" charset="0"/>
                <a:ea typeface="Roboto" panose="02000000000000000000" pitchFamily="2" charset="0"/>
                <a:cs typeface="Helvetica" pitchFamily="2" charset="0"/>
              </a:defRPr>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pPr lvl="0"/>
            <a:r>
              <a:rPr lang="en-US"/>
              <a:t>Edit Master text styles</a:t>
            </a:r>
          </a:p>
        </p:txBody>
      </p:sp>
    </p:spTree>
    <p:extLst>
      <p:ext uri="{BB962C8B-B14F-4D97-AF65-F5344CB8AC3E}">
        <p14:creationId xmlns:p14="http://schemas.microsoft.com/office/powerpoint/2010/main" val="3649649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Left Column Title With Photo">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890B968-1A4A-A549-AF24-1C1E8BDE95CE}"/>
              </a:ext>
            </a:extLst>
          </p:cNvPr>
          <p:cNvSpPr>
            <a:spLocks noGrp="1"/>
          </p:cNvSpPr>
          <p:nvPr>
            <p:ph type="pic" idx="1"/>
          </p:nvPr>
        </p:nvSpPr>
        <p:spPr>
          <a:xfrm>
            <a:off x="4333461" y="924338"/>
            <a:ext cx="7020339" cy="50192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itle Placeholder 1">
            <a:extLst>
              <a:ext uri="{FF2B5EF4-FFF2-40B4-BE49-F238E27FC236}">
                <a16:creationId xmlns:a16="http://schemas.microsoft.com/office/drawing/2014/main" id="{AF2D051D-66B5-1D45-803D-09CFBC81B64F}"/>
              </a:ext>
            </a:extLst>
          </p:cNvPr>
          <p:cNvSpPr>
            <a:spLocks noGrp="1"/>
          </p:cNvSpPr>
          <p:nvPr>
            <p:ph type="title"/>
          </p:nvPr>
        </p:nvSpPr>
        <p:spPr>
          <a:xfrm>
            <a:off x="626165" y="924337"/>
            <a:ext cx="2574235" cy="5019261"/>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2160513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813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Place Your Own Title Image">
    <p:bg>
      <p:bgPr>
        <a:solidFill>
          <a:srgbClr val="2258B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218AFA-5AD4-A446-A4BF-1944CD713D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2D20EF-1962-CD49-AA67-CF41627439E0}"/>
              </a:ext>
            </a:extLst>
          </p:cNvPr>
          <p:cNvSpPr>
            <a:spLocks noGrp="1"/>
          </p:cNvSpPr>
          <p:nvPr>
            <p:ph type="ctrTitle"/>
          </p:nvPr>
        </p:nvSpPr>
        <p:spPr>
          <a:xfrm>
            <a:off x="1524000" y="1122363"/>
            <a:ext cx="9144000" cy="2387600"/>
          </a:xfrm>
          <a:prstGeom prst="rect">
            <a:avLst/>
          </a:prstGeom>
        </p:spPr>
        <p:txBody>
          <a:bodyPr anchor="b"/>
          <a:lstStyle>
            <a:lvl1pPr algn="ctr">
              <a:defRPr sz="6000" b="1" i="0">
                <a:solidFill>
                  <a:schemeClr val="bg1">
                    <a:lumMod val="85000"/>
                  </a:schemeClr>
                </a:solidFill>
                <a:latin typeface="Rockwell" panose="02060603020205020403" pitchFamily="18" charset="77"/>
                <a:ea typeface="Roboto Slab"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5E8E9F87-CBB7-9847-BA21-92C0D7001FF0}"/>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Helvetica"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140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Plain Blue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D20EF-1962-CD49-AA67-CF41627439E0}"/>
              </a:ext>
            </a:extLst>
          </p:cNvPr>
          <p:cNvSpPr>
            <a:spLocks noGrp="1"/>
          </p:cNvSpPr>
          <p:nvPr>
            <p:ph type="ctrTitle"/>
          </p:nvPr>
        </p:nvSpPr>
        <p:spPr>
          <a:xfrm>
            <a:off x="1524000" y="1122363"/>
            <a:ext cx="9144000" cy="2387600"/>
          </a:xfrm>
          <a:prstGeom prst="rect">
            <a:avLst/>
          </a:prstGeom>
        </p:spPr>
        <p:txBody>
          <a:bodyPr anchor="b"/>
          <a:lstStyle>
            <a:lvl1pPr algn="ctr">
              <a:defRPr sz="6000" b="1" i="0">
                <a:solidFill>
                  <a:schemeClr val="bg1"/>
                </a:solidFill>
                <a:latin typeface="Rockwell" panose="02060603020205020403" pitchFamily="18" charset="77"/>
                <a:ea typeface="Roboto Slab"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8E9F87-CBB7-9847-BA21-92C0D7001FF0}"/>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Helvetica" pitchFamily="2"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6044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76BEF4-28C1-3747-84FB-43794789E153}"/>
              </a:ext>
            </a:extLst>
          </p:cNvPr>
          <p:cNvSpPr>
            <a:spLocks noGrp="1"/>
          </p:cNvSpPr>
          <p:nvPr>
            <p:ph idx="1"/>
          </p:nvPr>
        </p:nvSpPr>
        <p:spPr>
          <a:xfrm>
            <a:off x="483477" y="1311965"/>
            <a:ext cx="10870324" cy="4864998"/>
          </a:xfrm>
        </p:spPr>
        <p:txBody>
          <a:bodyPr/>
          <a:lstStyle>
            <a:lvl1pPr>
              <a:buSzPct val="100000"/>
              <a:defRPr>
                <a:solidFill>
                  <a:schemeClr val="tx1"/>
                </a:solidFill>
                <a:latin typeface="+mn-lt"/>
                <a:ea typeface="Helvetica Neue" panose="02000503000000020004" pitchFamily="2" charset="0"/>
                <a:cs typeface="Helvetica Neue" panose="02000503000000020004" pitchFamily="2" charset="0"/>
              </a:defRPr>
            </a:lvl1pPr>
            <a:lvl2pPr>
              <a:defRPr>
                <a:solidFill>
                  <a:schemeClr val="tx1"/>
                </a:solidFill>
                <a:latin typeface="+mn-lt"/>
                <a:ea typeface="Helvetica Neue" panose="02000503000000020004" pitchFamily="2" charset="0"/>
                <a:cs typeface="Helvetica Neue" panose="02000503000000020004" pitchFamily="2" charset="0"/>
              </a:defRPr>
            </a:lvl2pPr>
            <a:lvl3pPr>
              <a:defRPr>
                <a:solidFill>
                  <a:schemeClr val="tx1"/>
                </a:solidFill>
                <a:latin typeface="+mn-lt"/>
                <a:ea typeface="Helvetica Neue" panose="02000503000000020004" pitchFamily="2" charset="0"/>
                <a:cs typeface="Helvetica Neue" panose="02000503000000020004" pitchFamily="2" charset="0"/>
              </a:defRPr>
            </a:lvl3pPr>
            <a:lvl4pPr>
              <a:defRPr>
                <a:solidFill>
                  <a:schemeClr val="tx1"/>
                </a:solidFill>
                <a:latin typeface="+mn-lt"/>
                <a:ea typeface="Helvetica Neue" panose="02000503000000020004" pitchFamily="2" charset="0"/>
                <a:cs typeface="Helvetica Neue" panose="02000503000000020004" pitchFamily="2" charset="0"/>
              </a:defRPr>
            </a:lvl4pPr>
            <a:lvl5pPr>
              <a:defRPr>
                <a:solidFill>
                  <a:schemeClr val="tx1"/>
                </a:solidFill>
                <a:latin typeface="+mn-lt"/>
                <a:ea typeface="Helvetica Neue" panose="02000503000000020004" pitchFamily="2" charset="0"/>
                <a:cs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9746785-B009-754D-A40C-7232ADAFCD7B}"/>
              </a:ext>
            </a:extLst>
          </p:cNvPr>
          <p:cNvSpPr>
            <a:spLocks noGrp="1"/>
          </p:cNvSpPr>
          <p:nvPr>
            <p:ph type="dt" sz="half" idx="10"/>
          </p:nvPr>
        </p:nvSpPr>
        <p:spPr/>
        <p:txBody>
          <a:bodyPr/>
          <a:lstStyle/>
          <a:p>
            <a:fld id="{48A3A450-59E5-433B-A889-6A6DF6C00B15}" type="datetime1">
              <a:rPr lang="en-US" smtClean="0"/>
              <a:t>10/17/2023</a:t>
            </a:fld>
            <a:endParaRPr lang="en-US"/>
          </a:p>
        </p:txBody>
      </p:sp>
      <p:sp>
        <p:nvSpPr>
          <p:cNvPr id="5" name="Footer Placeholder 4">
            <a:extLst>
              <a:ext uri="{FF2B5EF4-FFF2-40B4-BE49-F238E27FC236}">
                <a16:creationId xmlns:a16="http://schemas.microsoft.com/office/drawing/2014/main" id="{DB7EB974-F5FB-A242-810D-0116F5334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DD935-9E1D-024B-A1F2-B004DB001C37}"/>
              </a:ext>
            </a:extLst>
          </p:cNvPr>
          <p:cNvSpPr>
            <a:spLocks noGrp="1"/>
          </p:cNvSpPr>
          <p:nvPr>
            <p:ph type="sldNum" sz="quarter" idx="12"/>
          </p:nvPr>
        </p:nvSpPr>
        <p:spPr>
          <a:xfrm>
            <a:off x="9267825" y="6356350"/>
            <a:ext cx="2743200" cy="365125"/>
          </a:xfrm>
        </p:spPr>
        <p:txBody>
          <a:bodyPr/>
          <a:lstStyle>
            <a:lvl1pPr>
              <a:defRPr>
                <a:solidFill>
                  <a:schemeClr val="tx1"/>
                </a:solidFill>
              </a:defRPr>
            </a:lvl1pPr>
          </a:lstStyle>
          <a:p>
            <a:fld id="{90DF06AB-1EE3-4061-B5E3-4A6BD2844ADF}" type="slidenum">
              <a:rPr lang="en-US" smtClean="0"/>
              <a:pPr/>
              <a:t>‹#›</a:t>
            </a:fld>
            <a:endParaRPr lang="en-US" dirty="0"/>
          </a:p>
        </p:txBody>
      </p:sp>
      <p:sp>
        <p:nvSpPr>
          <p:cNvPr id="7" name="Title Placeholder 1">
            <a:extLst>
              <a:ext uri="{FF2B5EF4-FFF2-40B4-BE49-F238E27FC236}">
                <a16:creationId xmlns:a16="http://schemas.microsoft.com/office/drawing/2014/main" id="{253D626A-2D1E-4C4C-9A23-6C361EB76FC2}"/>
              </a:ext>
            </a:extLst>
          </p:cNvPr>
          <p:cNvSpPr>
            <a:spLocks noGrp="1"/>
          </p:cNvSpPr>
          <p:nvPr>
            <p:ph type="title"/>
          </p:nvPr>
        </p:nvSpPr>
        <p:spPr>
          <a:xfrm>
            <a:off x="483477" y="277662"/>
            <a:ext cx="8127123" cy="557226"/>
          </a:xfrm>
          <a:prstGeom prst="rect">
            <a:avLst/>
          </a:prstGeom>
        </p:spPr>
        <p:txBody>
          <a:bodyPr vert="horz" lIns="91440" tIns="45720" rIns="91440" bIns="45720" rtlCol="0" anchor="ctr">
            <a:normAutofit/>
          </a:bodyPr>
          <a:lstStyle>
            <a:lvl1pPr>
              <a:defRPr b="1" i="0">
                <a:latin typeface="Rockwell" panose="02060603020205020403" pitchFamily="18" charset="77"/>
                <a:ea typeface="Helvetica Neue" panose="02000503000000020004" pitchFamily="2" charset="0"/>
                <a:cs typeface="Helvetica Neue" panose="02000503000000020004" pitchFamily="2" charset="0"/>
              </a:defRPr>
            </a:lvl1pPr>
          </a:lstStyle>
          <a:p>
            <a:r>
              <a:rPr lang="en-US" dirty="0"/>
              <a:t>Click to edit Master title style</a:t>
            </a:r>
          </a:p>
        </p:txBody>
      </p:sp>
    </p:spTree>
    <p:extLst>
      <p:ext uri="{BB962C8B-B14F-4D97-AF65-F5344CB8AC3E}">
        <p14:creationId xmlns:p14="http://schemas.microsoft.com/office/powerpoint/2010/main" val="141363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Blue">
    <p:bg>
      <p:bgPr>
        <a:solidFill>
          <a:srgbClr val="006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C003-24C1-B64B-BAA2-32F8317B56D8}"/>
              </a:ext>
            </a:extLst>
          </p:cNvPr>
          <p:cNvSpPr>
            <a:spLocks noGrp="1"/>
          </p:cNvSpPr>
          <p:nvPr>
            <p:ph type="title"/>
          </p:nvPr>
        </p:nvSpPr>
        <p:spPr>
          <a:xfrm>
            <a:off x="2773680" y="2608103"/>
            <a:ext cx="7330440" cy="1325563"/>
          </a:xfrm>
          <a:prstGeom prst="rect">
            <a:avLst/>
          </a:prstGeom>
        </p:spPr>
        <p:txBody>
          <a:bodyPr>
            <a:normAutofit/>
          </a:bodyPr>
          <a:lstStyle>
            <a:lvl1pPr>
              <a:defRPr sz="2800">
                <a:solidFill>
                  <a:schemeClr val="bg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6AFA7883-69A4-894F-AB40-7C2BEBCD9CF0}"/>
              </a:ext>
            </a:extLst>
          </p:cNvPr>
          <p:cNvCxnSpPr>
            <a:cxnSpLocks/>
          </p:cNvCxnSpPr>
          <p:nvPr userDrawn="1"/>
        </p:nvCxnSpPr>
        <p:spPr>
          <a:xfrm>
            <a:off x="2529840" y="2608103"/>
            <a:ext cx="0" cy="13560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E87D8DC7-DCA5-2246-A280-088122B91B18}"/>
              </a:ext>
            </a:extLst>
          </p:cNvPr>
          <p:cNvSpPr>
            <a:spLocks noGrp="1"/>
          </p:cNvSpPr>
          <p:nvPr>
            <p:ph idx="1"/>
          </p:nvPr>
        </p:nvSpPr>
        <p:spPr>
          <a:xfrm>
            <a:off x="7119068" y="4353339"/>
            <a:ext cx="2985052" cy="591172"/>
          </a:xfrm>
        </p:spPr>
        <p:txBody>
          <a:bodyPr>
            <a:normAutofit/>
          </a:bodyPr>
          <a:lstStyle>
            <a:lvl1pPr marL="0" indent="0" algn="r">
              <a:buNone/>
              <a:defRPr sz="1800" b="0" i="0">
                <a:solidFill>
                  <a:schemeClr val="bg1"/>
                </a:solidFill>
                <a:latin typeface="Helvetica"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6" name="Title 1">
            <a:extLst>
              <a:ext uri="{FF2B5EF4-FFF2-40B4-BE49-F238E27FC236}">
                <a16:creationId xmlns:a16="http://schemas.microsoft.com/office/drawing/2014/main" id="{7679E684-0BB8-874F-AC90-245E6E231FE9}"/>
              </a:ext>
            </a:extLst>
          </p:cNvPr>
          <p:cNvSpPr txBox="1">
            <a:spLocks/>
          </p:cNvSpPr>
          <p:nvPr userDrawn="1"/>
        </p:nvSpPr>
        <p:spPr>
          <a:xfrm>
            <a:off x="1356360" y="3161743"/>
            <a:ext cx="11734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Roboto Slab" pitchFamily="2" charset="0"/>
                <a:ea typeface="Roboto Slab" pitchFamily="2" charset="0"/>
                <a:cs typeface="+mj-cs"/>
              </a:defRPr>
            </a:lvl1pPr>
          </a:lstStyle>
          <a:p>
            <a:r>
              <a:rPr lang="en-US" sz="20000" dirty="0">
                <a:solidFill>
                  <a:schemeClr val="bg1"/>
                </a:solidFill>
              </a:rPr>
              <a:t>“</a:t>
            </a:r>
          </a:p>
        </p:txBody>
      </p:sp>
    </p:spTree>
    <p:extLst>
      <p:ext uri="{BB962C8B-B14F-4D97-AF65-F5344CB8AC3E}">
        <p14:creationId xmlns:p14="http://schemas.microsoft.com/office/powerpoint/2010/main" val="194794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ot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C003-24C1-B64B-BAA2-32F8317B56D8}"/>
              </a:ext>
            </a:extLst>
          </p:cNvPr>
          <p:cNvSpPr>
            <a:spLocks noGrp="1"/>
          </p:cNvSpPr>
          <p:nvPr>
            <p:ph type="title"/>
          </p:nvPr>
        </p:nvSpPr>
        <p:spPr>
          <a:xfrm>
            <a:off x="2773680" y="2608103"/>
            <a:ext cx="7330440" cy="1325563"/>
          </a:xfrm>
          <a:prstGeom prst="rect">
            <a:avLst/>
          </a:prstGeom>
        </p:spPr>
        <p:txBody>
          <a:bodyPr>
            <a:normAutofit/>
          </a:bodyPr>
          <a:lstStyle>
            <a:lvl1pPr>
              <a:defRPr sz="2800">
                <a:solidFill>
                  <a:srgbClr val="0062B8"/>
                </a:solidFill>
              </a:defRPr>
            </a:lvl1pPr>
          </a:lstStyle>
          <a:p>
            <a:r>
              <a:rPr lang="en-US"/>
              <a:t>Click to edit Master title style</a:t>
            </a:r>
            <a:endParaRPr lang="en-US" dirty="0"/>
          </a:p>
        </p:txBody>
      </p:sp>
      <p:sp>
        <p:nvSpPr>
          <p:cNvPr id="7" name="Title 1">
            <a:extLst>
              <a:ext uri="{FF2B5EF4-FFF2-40B4-BE49-F238E27FC236}">
                <a16:creationId xmlns:a16="http://schemas.microsoft.com/office/drawing/2014/main" id="{7F7C88C1-7063-F843-8929-D91E43E47557}"/>
              </a:ext>
            </a:extLst>
          </p:cNvPr>
          <p:cNvSpPr txBox="1">
            <a:spLocks/>
          </p:cNvSpPr>
          <p:nvPr userDrawn="1"/>
        </p:nvSpPr>
        <p:spPr>
          <a:xfrm>
            <a:off x="1356360" y="3161743"/>
            <a:ext cx="11734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Roboto Slab" pitchFamily="2" charset="0"/>
                <a:ea typeface="Roboto Slab" pitchFamily="2" charset="0"/>
                <a:cs typeface="+mj-cs"/>
              </a:defRPr>
            </a:lvl1pPr>
          </a:lstStyle>
          <a:p>
            <a:r>
              <a:rPr lang="en-US" sz="20000" dirty="0">
                <a:solidFill>
                  <a:srgbClr val="0062B8"/>
                </a:solidFill>
              </a:rPr>
              <a:t>“</a:t>
            </a:r>
          </a:p>
        </p:txBody>
      </p:sp>
      <p:cxnSp>
        <p:nvCxnSpPr>
          <p:cNvPr id="10" name="Straight Connector 9">
            <a:extLst>
              <a:ext uri="{FF2B5EF4-FFF2-40B4-BE49-F238E27FC236}">
                <a16:creationId xmlns:a16="http://schemas.microsoft.com/office/drawing/2014/main" id="{6AFA7883-69A4-894F-AB40-7C2BEBCD9CF0}"/>
              </a:ext>
            </a:extLst>
          </p:cNvPr>
          <p:cNvCxnSpPr>
            <a:cxnSpLocks/>
          </p:cNvCxnSpPr>
          <p:nvPr userDrawn="1"/>
        </p:nvCxnSpPr>
        <p:spPr>
          <a:xfrm>
            <a:off x="2529840" y="2608103"/>
            <a:ext cx="0" cy="1356043"/>
          </a:xfrm>
          <a:prstGeom prst="line">
            <a:avLst/>
          </a:prstGeom>
          <a:ln w="15875">
            <a:solidFill>
              <a:srgbClr val="0062B8"/>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E87D8DC7-DCA5-2246-A280-088122B91B18}"/>
              </a:ext>
            </a:extLst>
          </p:cNvPr>
          <p:cNvSpPr>
            <a:spLocks noGrp="1"/>
          </p:cNvSpPr>
          <p:nvPr>
            <p:ph idx="1"/>
          </p:nvPr>
        </p:nvSpPr>
        <p:spPr>
          <a:xfrm>
            <a:off x="7119068" y="4353339"/>
            <a:ext cx="2985052" cy="591172"/>
          </a:xfrm>
        </p:spPr>
        <p:txBody>
          <a:bodyPr>
            <a:normAutofit/>
          </a:bodyPr>
          <a:lstStyle>
            <a:lvl1pPr marL="0" indent="0" algn="r">
              <a:buNone/>
              <a:defRPr sz="1800" b="0" i="0">
                <a:solidFill>
                  <a:srgbClr val="0062B8"/>
                </a:solidFill>
                <a:latin typeface="Helvetica"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4162230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and Text Bloc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76BEF4-28C1-3747-84FB-43794789E153}"/>
              </a:ext>
            </a:extLst>
          </p:cNvPr>
          <p:cNvSpPr>
            <a:spLocks noGrp="1"/>
          </p:cNvSpPr>
          <p:nvPr>
            <p:ph idx="1"/>
          </p:nvPr>
        </p:nvSpPr>
        <p:spPr>
          <a:xfrm>
            <a:off x="8972386" y="4015417"/>
            <a:ext cx="2445687" cy="2445126"/>
          </a:xfrm>
        </p:spPr>
        <p:txBody>
          <a:bodyPr>
            <a:normAutofit/>
          </a:bodyPr>
          <a:lstStyle>
            <a:lvl1pPr marL="0" indent="0">
              <a:buFont typeface="Arial" panose="020B0604020202020204" pitchFamily="34" charset="0"/>
              <a:buNone/>
              <a:defRPr sz="2000" i="1"/>
            </a:lvl1pPr>
          </a:lstStyle>
          <a:p>
            <a:pPr lvl="0"/>
            <a:r>
              <a:rPr lang="en-US"/>
              <a:t>Edit Master text styles</a:t>
            </a:r>
          </a:p>
        </p:txBody>
      </p:sp>
      <p:sp>
        <p:nvSpPr>
          <p:cNvPr id="8" name="Picture Placeholder 2">
            <a:extLst>
              <a:ext uri="{FF2B5EF4-FFF2-40B4-BE49-F238E27FC236}">
                <a16:creationId xmlns:a16="http://schemas.microsoft.com/office/drawing/2014/main" id="{2BB6C04E-D7A0-364D-B60E-D99B41B785DA}"/>
              </a:ext>
            </a:extLst>
          </p:cNvPr>
          <p:cNvSpPr>
            <a:spLocks noGrp="1"/>
          </p:cNvSpPr>
          <p:nvPr>
            <p:ph type="pic" idx="14"/>
          </p:nvPr>
        </p:nvSpPr>
        <p:spPr>
          <a:xfrm>
            <a:off x="8972386" y="1300166"/>
            <a:ext cx="2445687" cy="24451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Content Placeholder 2">
            <a:extLst>
              <a:ext uri="{FF2B5EF4-FFF2-40B4-BE49-F238E27FC236}">
                <a16:creationId xmlns:a16="http://schemas.microsoft.com/office/drawing/2014/main" id="{A816C9E5-C229-134F-905F-D94A08E6D2CE}"/>
              </a:ext>
            </a:extLst>
          </p:cNvPr>
          <p:cNvSpPr>
            <a:spLocks noGrp="1"/>
          </p:cNvSpPr>
          <p:nvPr>
            <p:ph idx="15"/>
          </p:nvPr>
        </p:nvSpPr>
        <p:spPr>
          <a:xfrm>
            <a:off x="6213280" y="1300167"/>
            <a:ext cx="2445687" cy="2445126"/>
          </a:xfrm>
        </p:spPr>
        <p:txBody>
          <a:bodyPr>
            <a:normAutofit/>
          </a:bodyPr>
          <a:lstStyle>
            <a:lvl1pPr marL="0" indent="0">
              <a:buFont typeface="Arial" panose="020B0604020202020204" pitchFamily="34" charset="0"/>
              <a:buNone/>
              <a:defRPr sz="2000" i="1"/>
            </a:lvl1pPr>
          </a:lstStyle>
          <a:p>
            <a:pPr lvl="0"/>
            <a:r>
              <a:rPr lang="en-US"/>
              <a:t>Edit Master text styles</a:t>
            </a:r>
          </a:p>
        </p:txBody>
      </p:sp>
      <p:sp>
        <p:nvSpPr>
          <p:cNvPr id="11" name="Picture Placeholder 2">
            <a:extLst>
              <a:ext uri="{FF2B5EF4-FFF2-40B4-BE49-F238E27FC236}">
                <a16:creationId xmlns:a16="http://schemas.microsoft.com/office/drawing/2014/main" id="{E4179027-9FAC-B047-8C74-D7D66490D086}"/>
              </a:ext>
            </a:extLst>
          </p:cNvPr>
          <p:cNvSpPr>
            <a:spLocks noGrp="1"/>
          </p:cNvSpPr>
          <p:nvPr>
            <p:ph type="pic" idx="16"/>
          </p:nvPr>
        </p:nvSpPr>
        <p:spPr>
          <a:xfrm>
            <a:off x="6213281" y="4015416"/>
            <a:ext cx="2445687" cy="24451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2">
            <a:extLst>
              <a:ext uri="{FF2B5EF4-FFF2-40B4-BE49-F238E27FC236}">
                <a16:creationId xmlns:a16="http://schemas.microsoft.com/office/drawing/2014/main" id="{43590809-BCCD-EE4C-8E5B-84E2AC997500}"/>
              </a:ext>
            </a:extLst>
          </p:cNvPr>
          <p:cNvSpPr>
            <a:spLocks noGrp="1"/>
          </p:cNvSpPr>
          <p:nvPr>
            <p:ph idx="17"/>
          </p:nvPr>
        </p:nvSpPr>
        <p:spPr>
          <a:xfrm>
            <a:off x="3454177" y="4015417"/>
            <a:ext cx="2445687" cy="2445126"/>
          </a:xfrm>
        </p:spPr>
        <p:txBody>
          <a:bodyPr>
            <a:normAutofit/>
          </a:bodyPr>
          <a:lstStyle>
            <a:lvl1pPr marL="0" indent="0">
              <a:buFont typeface="Arial" panose="020B0604020202020204" pitchFamily="34" charset="0"/>
              <a:buNone/>
              <a:defRPr sz="2000" i="1"/>
            </a:lvl1pPr>
          </a:lstStyle>
          <a:p>
            <a:pPr lvl="0"/>
            <a:r>
              <a:rPr lang="en-US"/>
              <a:t>Edit Master text styles</a:t>
            </a:r>
          </a:p>
        </p:txBody>
      </p:sp>
      <p:sp>
        <p:nvSpPr>
          <p:cNvPr id="13" name="Picture Placeholder 2">
            <a:extLst>
              <a:ext uri="{FF2B5EF4-FFF2-40B4-BE49-F238E27FC236}">
                <a16:creationId xmlns:a16="http://schemas.microsoft.com/office/drawing/2014/main" id="{C90BFEE2-18A2-7544-94B6-C8991E089ADE}"/>
              </a:ext>
            </a:extLst>
          </p:cNvPr>
          <p:cNvSpPr>
            <a:spLocks noGrp="1"/>
          </p:cNvSpPr>
          <p:nvPr>
            <p:ph type="pic" idx="18"/>
          </p:nvPr>
        </p:nvSpPr>
        <p:spPr>
          <a:xfrm>
            <a:off x="3454177" y="1304021"/>
            <a:ext cx="2445687" cy="24451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Content Placeholder 2">
            <a:extLst>
              <a:ext uri="{FF2B5EF4-FFF2-40B4-BE49-F238E27FC236}">
                <a16:creationId xmlns:a16="http://schemas.microsoft.com/office/drawing/2014/main" id="{D949371E-EE33-3C44-9213-517804CFBC64}"/>
              </a:ext>
            </a:extLst>
          </p:cNvPr>
          <p:cNvSpPr>
            <a:spLocks noGrp="1"/>
          </p:cNvSpPr>
          <p:nvPr>
            <p:ph idx="19"/>
          </p:nvPr>
        </p:nvSpPr>
        <p:spPr>
          <a:xfrm>
            <a:off x="695072" y="1300167"/>
            <a:ext cx="2445687" cy="2445126"/>
          </a:xfrm>
        </p:spPr>
        <p:txBody>
          <a:bodyPr>
            <a:normAutofit/>
          </a:bodyPr>
          <a:lstStyle>
            <a:lvl1pPr marL="0" indent="0">
              <a:buFont typeface="Arial" panose="020B0604020202020204" pitchFamily="34" charset="0"/>
              <a:buNone/>
              <a:defRPr sz="2000" i="1">
                <a:solidFill>
                  <a:srgbClr val="59595C"/>
                </a:solidFill>
              </a:defRPr>
            </a:lvl1pPr>
          </a:lstStyle>
          <a:p>
            <a:pPr lvl="0"/>
            <a:r>
              <a:rPr lang="en-US"/>
              <a:t>Edit Master text styles</a:t>
            </a:r>
          </a:p>
        </p:txBody>
      </p:sp>
      <p:sp>
        <p:nvSpPr>
          <p:cNvPr id="15" name="Picture Placeholder 2">
            <a:extLst>
              <a:ext uri="{FF2B5EF4-FFF2-40B4-BE49-F238E27FC236}">
                <a16:creationId xmlns:a16="http://schemas.microsoft.com/office/drawing/2014/main" id="{18914321-C9E4-CA42-8280-147E984B7A35}"/>
              </a:ext>
            </a:extLst>
          </p:cNvPr>
          <p:cNvSpPr>
            <a:spLocks noGrp="1"/>
          </p:cNvSpPr>
          <p:nvPr>
            <p:ph type="pic" idx="20"/>
          </p:nvPr>
        </p:nvSpPr>
        <p:spPr>
          <a:xfrm>
            <a:off x="695072" y="4015418"/>
            <a:ext cx="2445687" cy="24451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Title Placeholder 1">
            <a:extLst>
              <a:ext uri="{FF2B5EF4-FFF2-40B4-BE49-F238E27FC236}">
                <a16:creationId xmlns:a16="http://schemas.microsoft.com/office/drawing/2014/main" id="{A15F1DA7-8459-404F-87CE-F27AE934D6BA}"/>
              </a:ext>
            </a:extLst>
          </p:cNvPr>
          <p:cNvSpPr>
            <a:spLocks noGrp="1"/>
          </p:cNvSpPr>
          <p:nvPr>
            <p:ph type="title"/>
          </p:nvPr>
        </p:nvSpPr>
        <p:spPr>
          <a:xfrm>
            <a:off x="838200" y="277662"/>
            <a:ext cx="8114969" cy="557226"/>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0183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3A7F-2389-944A-B81C-6920AA1A521A}"/>
              </a:ext>
            </a:extLst>
          </p:cNvPr>
          <p:cNvSpPr>
            <a:spLocks noGrp="1"/>
          </p:cNvSpPr>
          <p:nvPr>
            <p:ph type="title"/>
          </p:nvPr>
        </p:nvSpPr>
        <p:spPr>
          <a:xfrm>
            <a:off x="831850" y="1709738"/>
            <a:ext cx="10515600" cy="2852737"/>
          </a:xfrm>
          <a:prstGeom prst="rect">
            <a:avLst/>
          </a:prstGeom>
        </p:spPr>
        <p:txBody>
          <a:bodyPr anchor="b"/>
          <a:lstStyle>
            <a:lvl1pPr>
              <a:defRPr sz="6000">
                <a:solidFill>
                  <a:srgbClr val="0062B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639265C-C7AA-B94D-B951-7E13DC8E54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85D634-9E10-0E4B-932C-A7740F9E28F1}"/>
              </a:ext>
            </a:extLst>
          </p:cNvPr>
          <p:cNvSpPr>
            <a:spLocks noGrp="1"/>
          </p:cNvSpPr>
          <p:nvPr>
            <p:ph type="dt" sz="half" idx="10"/>
          </p:nvPr>
        </p:nvSpPr>
        <p:spPr/>
        <p:txBody>
          <a:bodyPr/>
          <a:lstStyle/>
          <a:p>
            <a:fld id="{F75D1224-882D-4E70-B368-4CDFF42C871A}" type="datetime1">
              <a:rPr lang="en-US" smtClean="0"/>
              <a:t>10/17/2023</a:t>
            </a:fld>
            <a:endParaRPr lang="en-US"/>
          </a:p>
        </p:txBody>
      </p:sp>
      <p:sp>
        <p:nvSpPr>
          <p:cNvPr id="5" name="Footer Placeholder 4">
            <a:extLst>
              <a:ext uri="{FF2B5EF4-FFF2-40B4-BE49-F238E27FC236}">
                <a16:creationId xmlns:a16="http://schemas.microsoft.com/office/drawing/2014/main" id="{CF3F8A2B-7CD2-3341-84FE-8A580CE3C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D817F-663A-2C49-B731-3261956BDA1D}"/>
              </a:ext>
            </a:extLst>
          </p:cNvPr>
          <p:cNvSpPr>
            <a:spLocks noGrp="1"/>
          </p:cNvSpPr>
          <p:nvPr>
            <p:ph type="sldNum" sz="quarter" idx="12"/>
          </p:nvPr>
        </p:nvSpPr>
        <p:spPr/>
        <p:txBody>
          <a:bodyPr/>
          <a:lstStyle/>
          <a:p>
            <a:fld id="{37E9B189-EC3B-5448-8F48-F2E723284842}" type="slidenum">
              <a:rPr lang="en-US" smtClean="0"/>
              <a:t>‹#›</a:t>
            </a:fld>
            <a:endParaRPr lang="en-US"/>
          </a:p>
        </p:txBody>
      </p:sp>
    </p:spTree>
    <p:extLst>
      <p:ext uri="{BB962C8B-B14F-4D97-AF65-F5344CB8AC3E}">
        <p14:creationId xmlns:p14="http://schemas.microsoft.com/office/powerpoint/2010/main" val="1540455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04BAE-DA31-FC4B-AF75-B9E30F22612B}"/>
              </a:ext>
            </a:extLst>
          </p:cNvPr>
          <p:cNvSpPr>
            <a:spLocks noGrp="1"/>
          </p:cNvSpPr>
          <p:nvPr>
            <p:ph sz="half" idx="1"/>
          </p:nvPr>
        </p:nvSpPr>
        <p:spPr>
          <a:xfrm>
            <a:off x="838200" y="1383527"/>
            <a:ext cx="5181600" cy="4793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05B4DE-663C-4D46-B492-4AB0DD4CF369}"/>
              </a:ext>
            </a:extLst>
          </p:cNvPr>
          <p:cNvSpPr>
            <a:spLocks noGrp="1"/>
          </p:cNvSpPr>
          <p:nvPr>
            <p:ph sz="half" idx="2"/>
          </p:nvPr>
        </p:nvSpPr>
        <p:spPr>
          <a:xfrm>
            <a:off x="6172200" y="1383527"/>
            <a:ext cx="5181600" cy="47934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5134028-1E1C-1D46-B1C5-4472A6F5D3B3}"/>
              </a:ext>
            </a:extLst>
          </p:cNvPr>
          <p:cNvSpPr>
            <a:spLocks noGrp="1"/>
          </p:cNvSpPr>
          <p:nvPr>
            <p:ph type="dt" sz="half" idx="10"/>
          </p:nvPr>
        </p:nvSpPr>
        <p:spPr/>
        <p:txBody>
          <a:bodyPr/>
          <a:lstStyle/>
          <a:p>
            <a:fld id="{C19F1F52-EA48-42E4-8FDA-5E9B328829FC}" type="datetime1">
              <a:rPr lang="en-US" smtClean="0"/>
              <a:t>10/17/2023</a:t>
            </a:fld>
            <a:endParaRPr lang="en-US"/>
          </a:p>
        </p:txBody>
      </p:sp>
      <p:sp>
        <p:nvSpPr>
          <p:cNvPr id="6" name="Footer Placeholder 5">
            <a:extLst>
              <a:ext uri="{FF2B5EF4-FFF2-40B4-BE49-F238E27FC236}">
                <a16:creationId xmlns:a16="http://schemas.microsoft.com/office/drawing/2014/main" id="{A93D164F-13F7-0A4D-A000-5F5AA09872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06F37C-9CEA-E245-8318-BBCC836A728F}"/>
              </a:ext>
            </a:extLst>
          </p:cNvPr>
          <p:cNvSpPr>
            <a:spLocks noGrp="1"/>
          </p:cNvSpPr>
          <p:nvPr>
            <p:ph type="sldNum" sz="quarter" idx="12"/>
          </p:nvPr>
        </p:nvSpPr>
        <p:spPr/>
        <p:txBody>
          <a:bodyPr/>
          <a:lstStyle/>
          <a:p>
            <a:fld id="{37E9B189-EC3B-5448-8F48-F2E723284842}" type="slidenum">
              <a:rPr lang="en-US" smtClean="0"/>
              <a:t>‹#›</a:t>
            </a:fld>
            <a:endParaRPr lang="en-US"/>
          </a:p>
        </p:txBody>
      </p:sp>
      <p:sp>
        <p:nvSpPr>
          <p:cNvPr id="8" name="Title Placeholder 1">
            <a:extLst>
              <a:ext uri="{FF2B5EF4-FFF2-40B4-BE49-F238E27FC236}">
                <a16:creationId xmlns:a16="http://schemas.microsoft.com/office/drawing/2014/main" id="{57AC4B16-4357-FE4E-AF1F-FDD7F220C72B}"/>
              </a:ext>
            </a:extLst>
          </p:cNvPr>
          <p:cNvSpPr>
            <a:spLocks noGrp="1"/>
          </p:cNvSpPr>
          <p:nvPr>
            <p:ph type="title"/>
          </p:nvPr>
        </p:nvSpPr>
        <p:spPr>
          <a:xfrm>
            <a:off x="838200" y="277662"/>
            <a:ext cx="8114969" cy="557226"/>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8526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DD0BC-25A1-6E48-BB91-9BC5FF56876A}"/>
              </a:ext>
            </a:extLst>
          </p:cNvPr>
          <p:cNvSpPr>
            <a:spLocks noGrp="1"/>
          </p:cNvSpPr>
          <p:nvPr>
            <p:ph type="title"/>
          </p:nvPr>
        </p:nvSpPr>
        <p:spPr>
          <a:xfrm>
            <a:off x="620890" y="277662"/>
            <a:ext cx="7989710" cy="5572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5CF2B1-5948-3247-91E1-EDA7AC83CC43}"/>
              </a:ext>
            </a:extLst>
          </p:cNvPr>
          <p:cNvSpPr>
            <a:spLocks noGrp="1"/>
          </p:cNvSpPr>
          <p:nvPr>
            <p:ph type="body" idx="1"/>
          </p:nvPr>
        </p:nvSpPr>
        <p:spPr>
          <a:xfrm>
            <a:off x="620890" y="1311965"/>
            <a:ext cx="10732910" cy="4864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82827B-E079-6042-9436-956CE4D868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D4671-0543-44E4-A5DE-D7257CE0016D}" type="datetime1">
              <a:rPr lang="en-US" smtClean="0"/>
              <a:t>10/17/2023</a:t>
            </a:fld>
            <a:endParaRPr lang="en-US"/>
          </a:p>
        </p:txBody>
      </p:sp>
      <p:sp>
        <p:nvSpPr>
          <p:cNvPr id="5" name="Footer Placeholder 4">
            <a:extLst>
              <a:ext uri="{FF2B5EF4-FFF2-40B4-BE49-F238E27FC236}">
                <a16:creationId xmlns:a16="http://schemas.microsoft.com/office/drawing/2014/main" id="{D874DBFC-C6B2-4847-A83E-36CC850F7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7E531-26EA-9C48-9262-9A369D13C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9B189-EC3B-5448-8F48-F2E723284842}" type="slidenum">
              <a:rPr lang="en-US" smtClean="0"/>
              <a:t>‹#›</a:t>
            </a:fld>
            <a:endParaRPr lang="en-US"/>
          </a:p>
        </p:txBody>
      </p:sp>
    </p:spTree>
    <p:extLst>
      <p:ext uri="{BB962C8B-B14F-4D97-AF65-F5344CB8AC3E}">
        <p14:creationId xmlns:p14="http://schemas.microsoft.com/office/powerpoint/2010/main" val="21093780"/>
      </p:ext>
    </p:extLst>
  </p:cSld>
  <p:clrMap bg1="lt1" tx1="dk1" bg2="lt2" tx2="dk2" accent1="accent1" accent2="accent2" accent3="accent3" accent4="accent4" accent5="accent5" accent6="accent6" hlink="hlink" folHlink="folHlink"/>
  <p:sldLayoutIdLst>
    <p:sldLayoutId id="2147483665" r:id="rId1"/>
    <p:sldLayoutId id="2147483679" r:id="rId2"/>
    <p:sldLayoutId id="2147483680"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7" r:id="rId15"/>
    <p:sldLayoutId id="2147483683" r:id="rId16"/>
  </p:sldLayoutIdLst>
  <p:hf hdr="0" ftr="0" dt="0"/>
  <p:txStyles>
    <p:titleStyle>
      <a:lvl1pPr algn="l" defTabSz="914400" rtl="0" eaLnBrk="1" latinLnBrk="0" hangingPunct="1">
        <a:lnSpc>
          <a:spcPct val="90000"/>
        </a:lnSpc>
        <a:spcBef>
          <a:spcPct val="0"/>
        </a:spcBef>
        <a:buNone/>
        <a:defRPr sz="3200" b="1" i="0" kern="1200">
          <a:solidFill>
            <a:schemeClr val="bg1"/>
          </a:solidFill>
          <a:latin typeface="Rockwell" panose="02060603020205020403" pitchFamily="18" charset="77"/>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59595C"/>
          </a:solidFill>
          <a:latin typeface="Helvetica"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59595C"/>
          </a:solidFill>
          <a:latin typeface="Helvetica" pitchFamily="2"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59595C"/>
          </a:solidFill>
          <a:latin typeface="Helvetica" pitchFamily="2"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59595C"/>
          </a:solidFill>
          <a:latin typeface="Helvetica" pitchFamily="2"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59595C"/>
          </a:solidFill>
          <a:latin typeface="Helvetica" pitchFamily="2"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tif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26067/FACPUB/5515"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1.gif"/><Relationship Id="rId7"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2DC77BB-2AEC-4E2C-A7CB-8CE8E02D235C}"/>
              </a:ext>
            </a:extLst>
          </p:cNvPr>
          <p:cNvSpPr>
            <a:spLocks noGrp="1" noChangeArrowheads="1"/>
          </p:cNvSpPr>
          <p:nvPr>
            <p:ph type="ctrTitle"/>
          </p:nvPr>
        </p:nvSpPr>
        <p:spPr>
          <a:xfrm>
            <a:off x="1524000" y="562293"/>
            <a:ext cx="9144000" cy="1538881"/>
          </a:xfrm>
        </p:spPr>
        <p:txBody>
          <a:bodyPr>
            <a:noAutofit/>
          </a:bodyPr>
          <a:lstStyle/>
          <a:p>
            <a:r>
              <a:rPr lang="en-US" sz="4000" dirty="0">
                <a:ea typeface="Arial" charset="0"/>
              </a:rPr>
              <a:t>Transport of soil nutrients to key Utah watersheds via dust events</a:t>
            </a:r>
            <a:endParaRPr lang="en-US" sz="2400" dirty="0">
              <a:ea typeface="Arial" charset="0"/>
            </a:endParaRPr>
          </a:p>
        </p:txBody>
      </p:sp>
      <p:sp>
        <p:nvSpPr>
          <p:cNvPr id="5" name="Rectangle 3">
            <a:extLst>
              <a:ext uri="{FF2B5EF4-FFF2-40B4-BE49-F238E27FC236}">
                <a16:creationId xmlns:a16="http://schemas.microsoft.com/office/drawing/2014/main" id="{2931F073-3F1F-4BF8-BD09-3B88361E6A82}"/>
              </a:ext>
            </a:extLst>
          </p:cNvPr>
          <p:cNvSpPr>
            <a:spLocks noGrp="1" noChangeArrowheads="1"/>
          </p:cNvSpPr>
          <p:nvPr>
            <p:ph type="subTitle" idx="1"/>
          </p:nvPr>
        </p:nvSpPr>
        <p:spPr>
          <a:xfrm>
            <a:off x="1345622" y="2841227"/>
            <a:ext cx="9500755" cy="2189458"/>
          </a:xfrm>
        </p:spPr>
        <p:txBody>
          <a:bodyPr>
            <a:noAutofit/>
          </a:bodyPr>
          <a:lstStyle/>
          <a:p>
            <a:r>
              <a:rPr lang="en-US" b="1" dirty="0">
                <a:latin typeface="Tahoma"/>
                <a:ea typeface="Arial" charset="0"/>
                <a:cs typeface="Tahoma"/>
              </a:rPr>
              <a:t>Ty Hosler, Bradley Adams</a:t>
            </a:r>
          </a:p>
          <a:p>
            <a:pPr eaLnBrk="1" hangingPunct="1">
              <a:buFont typeface="Wingdings" charset="2"/>
              <a:buNone/>
            </a:pPr>
            <a:r>
              <a:rPr lang="en-US" dirty="0">
                <a:latin typeface="Tahoma"/>
                <a:ea typeface="Arial" charset="0"/>
                <a:cs typeface="Tahoma"/>
              </a:rPr>
              <a:t>Brigham Young University</a:t>
            </a:r>
          </a:p>
          <a:p>
            <a:pPr eaLnBrk="1" hangingPunct="1">
              <a:buFont typeface="Wingdings" charset="2"/>
              <a:buNone/>
            </a:pPr>
            <a:r>
              <a:rPr lang="en-US" dirty="0">
                <a:latin typeface="Tahoma"/>
                <a:ea typeface="Arial" charset="0"/>
                <a:cs typeface="Tahoma"/>
              </a:rPr>
              <a:t>Air Quality Research Lab</a:t>
            </a:r>
          </a:p>
          <a:p>
            <a:pPr eaLnBrk="1" hangingPunct="1">
              <a:buFont typeface="Wingdings" charset="2"/>
              <a:buNone/>
            </a:pPr>
            <a:endParaRPr lang="en-US" dirty="0">
              <a:latin typeface="Tahoma"/>
              <a:ea typeface="Arial" charset="0"/>
              <a:cs typeface="Tahoma"/>
            </a:endParaRPr>
          </a:p>
          <a:p>
            <a:pPr eaLnBrk="1" hangingPunct="1">
              <a:spcBef>
                <a:spcPts val="600"/>
              </a:spcBef>
              <a:buFont typeface="Wingdings" charset="2"/>
              <a:buNone/>
            </a:pPr>
            <a:r>
              <a:rPr lang="en-US" sz="2000" dirty="0">
                <a:latin typeface="Tahoma"/>
                <a:ea typeface="Arial" charset="0"/>
                <a:cs typeface="Tahoma"/>
              </a:rPr>
              <a:t>CMAS Conference</a:t>
            </a:r>
          </a:p>
          <a:p>
            <a:pPr eaLnBrk="1" hangingPunct="1">
              <a:spcBef>
                <a:spcPts val="600"/>
              </a:spcBef>
              <a:buFont typeface="Wingdings" charset="2"/>
              <a:buNone/>
            </a:pPr>
            <a:r>
              <a:rPr lang="en-US" sz="2000" dirty="0">
                <a:latin typeface="Tahoma"/>
                <a:ea typeface="Arial" charset="0"/>
                <a:cs typeface="Tahoma"/>
              </a:rPr>
              <a:t>October 17, 2023</a:t>
            </a:r>
          </a:p>
        </p:txBody>
      </p:sp>
    </p:spTree>
    <p:extLst>
      <p:ext uri="{BB962C8B-B14F-4D97-AF65-F5344CB8AC3E}">
        <p14:creationId xmlns:p14="http://schemas.microsoft.com/office/powerpoint/2010/main" val="206599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477" y="1476375"/>
            <a:ext cx="5746407" cy="4052359"/>
          </a:xfrm>
        </p:spPr>
        <p:txBody>
          <a:bodyPr>
            <a:noAutofit/>
          </a:bodyPr>
          <a:lstStyle/>
          <a:p>
            <a:pPr marL="342900" indent="-342900">
              <a:spcBef>
                <a:spcPts val="0"/>
              </a:spcBef>
              <a:spcAft>
                <a:spcPts val="1200"/>
              </a:spcAft>
            </a:pPr>
            <a:r>
              <a:rPr lang="en-US" sz="2400" dirty="0">
                <a:solidFill>
                  <a:srgbClr val="000000"/>
                </a:solidFill>
                <a:latin typeface="Calibri" panose="020F0502020204030204" pitchFamily="34" charset="0"/>
              </a:rPr>
              <a:t>Total accumulated deposition of K for Spring 2023</a:t>
            </a:r>
          </a:p>
          <a:p>
            <a:pPr marL="342900" indent="-342900">
              <a:spcBef>
                <a:spcPts val="0"/>
              </a:spcBef>
              <a:spcAft>
                <a:spcPts val="1200"/>
              </a:spcAft>
            </a:pPr>
            <a:r>
              <a:rPr lang="en-US" sz="2400" dirty="0">
                <a:solidFill>
                  <a:srgbClr val="000000"/>
                </a:solidFill>
                <a:latin typeface="Calibri" panose="020F0502020204030204" pitchFamily="34" charset="0"/>
              </a:rPr>
              <a:t>Utah Lake the most, Upper Weber the least</a:t>
            </a:r>
          </a:p>
          <a:p>
            <a:pPr marL="800100" lvl="1" indent="-342900">
              <a:spcBef>
                <a:spcPts val="0"/>
              </a:spcBef>
              <a:spcAft>
                <a:spcPts val="1200"/>
              </a:spcAft>
            </a:pPr>
            <a:r>
              <a:rPr lang="en-US" sz="2200" dirty="0">
                <a:solidFill>
                  <a:srgbClr val="000000"/>
                </a:solidFill>
                <a:latin typeface="Calibri" panose="020F0502020204030204" pitchFamily="34" charset="0"/>
              </a:rPr>
              <a:t>Average: 0.44 Kg/ha</a:t>
            </a:r>
          </a:p>
          <a:p>
            <a:pPr marL="342900" indent="-342900">
              <a:spcBef>
                <a:spcPts val="0"/>
              </a:spcBef>
              <a:spcAft>
                <a:spcPts val="1200"/>
              </a:spcAft>
            </a:pPr>
            <a:r>
              <a:rPr lang="en-US" sz="2400" dirty="0">
                <a:solidFill>
                  <a:srgbClr val="000000"/>
                </a:solidFill>
                <a:latin typeface="Calibri" panose="020F0502020204030204" pitchFamily="34" charset="0"/>
              </a:rPr>
              <a:t>Historical comparisons in future work</a:t>
            </a:r>
          </a:p>
          <a:p>
            <a:pPr marL="342900" indent="-342900">
              <a:spcBef>
                <a:spcPts val="0"/>
              </a:spcBef>
              <a:spcAft>
                <a:spcPts val="1200"/>
              </a:spcAft>
            </a:pPr>
            <a:endParaRPr lang="en-US" sz="2400" dirty="0">
              <a:solidFill>
                <a:srgbClr val="000000"/>
              </a:solidFill>
              <a:latin typeface="Calibri" panose="020F0502020204030204" pitchFamily="34" charset="0"/>
            </a:endParaRPr>
          </a:p>
          <a:p>
            <a:pPr marL="342900" indent="-342900">
              <a:spcBef>
                <a:spcPts val="0"/>
              </a:spcBef>
              <a:spcAft>
                <a:spcPts val="1200"/>
              </a:spcAft>
            </a:pPr>
            <a:endParaRPr lang="en-US" sz="2400" dirty="0">
              <a:solidFill>
                <a:srgbClr val="000000"/>
              </a:solidFill>
              <a:latin typeface="Calibri" panose="020F0502020204030204" pitchFamily="34" charset="0"/>
            </a:endParaRPr>
          </a:p>
          <a:p>
            <a:pPr marL="342900" indent="-342900">
              <a:spcBef>
                <a:spcPts val="0"/>
              </a:spcBef>
              <a:spcAft>
                <a:spcPts val="1200"/>
              </a:spcAft>
            </a:pPr>
            <a:endParaRPr lang="en-US" sz="2400" dirty="0">
              <a:solidFill>
                <a:srgbClr val="000000"/>
              </a:solidFill>
              <a:latin typeface="Calibri" panose="020F0502020204030204" pitchFamily="34" charset="0"/>
            </a:endParaRPr>
          </a:p>
          <a:p>
            <a:pPr marL="342900" indent="-342900">
              <a:spcBef>
                <a:spcPts val="0"/>
              </a:spcBef>
              <a:spcAft>
                <a:spcPts val="1200"/>
              </a:spcAft>
            </a:pPr>
            <a:endParaRPr lang="en-US" sz="2400" dirty="0">
              <a:solidFill>
                <a:srgbClr val="000000"/>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90DF06AB-1EE3-4061-B5E3-4A6BD2844ADF}" type="slidenum">
              <a:rPr lang="en-US" smtClean="0"/>
              <a:pPr/>
              <a:t>10</a:t>
            </a:fld>
            <a:endParaRPr lang="en-US" dirty="0"/>
          </a:p>
        </p:txBody>
      </p:sp>
      <p:sp>
        <p:nvSpPr>
          <p:cNvPr id="4" name="Title 3"/>
          <p:cNvSpPr>
            <a:spLocks noGrp="1"/>
          </p:cNvSpPr>
          <p:nvPr>
            <p:ph type="title"/>
          </p:nvPr>
        </p:nvSpPr>
        <p:spPr/>
        <p:txBody>
          <a:bodyPr/>
          <a:lstStyle/>
          <a:p>
            <a:r>
              <a:rPr lang="en-US" dirty="0"/>
              <a:t>Total Deposition by Watershed</a:t>
            </a:r>
          </a:p>
        </p:txBody>
      </p:sp>
      <p:grpSp>
        <p:nvGrpSpPr>
          <p:cNvPr id="12" name="Group 11"/>
          <p:cNvGrpSpPr/>
          <p:nvPr/>
        </p:nvGrpSpPr>
        <p:grpSpPr>
          <a:xfrm>
            <a:off x="153457" y="6438900"/>
            <a:ext cx="1094317" cy="307600"/>
            <a:chOff x="1820332" y="6410988"/>
            <a:chExt cx="1094317" cy="307600"/>
          </a:xfrm>
        </p:grpSpPr>
        <p:sp>
          <p:nvSpPr>
            <p:cNvPr id="13" name="Rounded Rectangle 1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6" name="Picture 5">
            <a:extLst>
              <a:ext uri="{FF2B5EF4-FFF2-40B4-BE49-F238E27FC236}">
                <a16:creationId xmlns:a16="http://schemas.microsoft.com/office/drawing/2014/main" id="{C096D97A-B271-EE18-8223-1EBAFF56A9A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029450" y="1541721"/>
            <a:ext cx="4618744" cy="3921665"/>
          </a:xfrm>
          <a:prstGeom prst="rect">
            <a:avLst/>
          </a:prstGeom>
        </p:spPr>
      </p:pic>
      <p:sp>
        <p:nvSpPr>
          <p:cNvPr id="7" name="TextBox 6">
            <a:extLst>
              <a:ext uri="{FF2B5EF4-FFF2-40B4-BE49-F238E27FC236}">
                <a16:creationId xmlns:a16="http://schemas.microsoft.com/office/drawing/2014/main" id="{485D0828-BC76-39B7-D875-9508B2850A3A}"/>
              </a:ext>
            </a:extLst>
          </p:cNvPr>
          <p:cNvSpPr txBox="1"/>
          <p:nvPr/>
        </p:nvSpPr>
        <p:spPr>
          <a:xfrm>
            <a:off x="5818418" y="2994258"/>
            <a:ext cx="1106257" cy="303416"/>
          </a:xfrm>
          <a:prstGeom prst="rect">
            <a:avLst/>
          </a:prstGeom>
          <a:noFill/>
          <a:ln>
            <a:solidFill>
              <a:schemeClr val="tx1"/>
            </a:solidFill>
          </a:ln>
        </p:spPr>
        <p:txBody>
          <a:bodyPr wrap="square" rtlCol="0">
            <a:spAutoFit/>
          </a:bodyPr>
          <a:lstStyle/>
          <a:p>
            <a:pPr algn="r">
              <a:lnSpc>
                <a:spcPct val="85000"/>
              </a:lnSpc>
            </a:pPr>
            <a:r>
              <a:rPr lang="en-US" sz="1600" dirty="0"/>
              <a:t>Utah Lake</a:t>
            </a:r>
          </a:p>
        </p:txBody>
      </p:sp>
      <p:cxnSp>
        <p:nvCxnSpPr>
          <p:cNvPr id="8" name="Straight Arrow Connector 7">
            <a:extLst>
              <a:ext uri="{FF2B5EF4-FFF2-40B4-BE49-F238E27FC236}">
                <a16:creationId xmlns:a16="http://schemas.microsoft.com/office/drawing/2014/main" id="{F9F9B915-116D-09CE-7A3F-7133D505CC9C}"/>
              </a:ext>
            </a:extLst>
          </p:cNvPr>
          <p:cNvCxnSpPr>
            <a:cxnSpLocks/>
            <a:stCxn id="7" idx="3"/>
          </p:cNvCxnSpPr>
          <p:nvPr/>
        </p:nvCxnSpPr>
        <p:spPr>
          <a:xfrm flipV="1">
            <a:off x="6924675" y="3074056"/>
            <a:ext cx="2343150" cy="71910"/>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D700AFD-14CD-833B-7099-B648325B3B5E}"/>
              </a:ext>
            </a:extLst>
          </p:cNvPr>
          <p:cNvGrpSpPr/>
          <p:nvPr/>
        </p:nvGrpSpPr>
        <p:grpSpPr>
          <a:xfrm>
            <a:off x="5610225" y="4344135"/>
            <a:ext cx="3141889" cy="341472"/>
            <a:chOff x="5810250" y="3494322"/>
            <a:chExt cx="3141889" cy="341472"/>
          </a:xfrm>
        </p:grpSpPr>
        <p:cxnSp>
          <p:nvCxnSpPr>
            <p:cNvPr id="9" name="Straight Arrow Connector 8">
              <a:extLst>
                <a:ext uri="{FF2B5EF4-FFF2-40B4-BE49-F238E27FC236}">
                  <a16:creationId xmlns:a16="http://schemas.microsoft.com/office/drawing/2014/main" id="{46FD5A05-C2F5-9735-62D0-DE88E0AE5B02}"/>
                </a:ext>
              </a:extLst>
            </p:cNvPr>
            <p:cNvCxnSpPr>
              <a:cxnSpLocks/>
              <a:stCxn id="18" idx="3"/>
            </p:cNvCxnSpPr>
            <p:nvPr/>
          </p:nvCxnSpPr>
          <p:spPr>
            <a:xfrm flipV="1">
              <a:off x="7124700" y="3494322"/>
              <a:ext cx="1827439" cy="189764"/>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B8AB0CC-ED49-1FE5-A0F8-EAB93F30B661}"/>
                </a:ext>
              </a:extLst>
            </p:cNvPr>
            <p:cNvSpPr txBox="1"/>
            <p:nvPr/>
          </p:nvSpPr>
          <p:spPr>
            <a:xfrm>
              <a:off x="5810250" y="3532378"/>
              <a:ext cx="1314450" cy="303416"/>
            </a:xfrm>
            <a:prstGeom prst="rect">
              <a:avLst/>
            </a:prstGeom>
            <a:noFill/>
            <a:ln>
              <a:solidFill>
                <a:schemeClr val="tx1"/>
              </a:solidFill>
            </a:ln>
          </p:spPr>
          <p:txBody>
            <a:bodyPr wrap="square" rtlCol="0">
              <a:spAutoFit/>
            </a:bodyPr>
            <a:lstStyle/>
            <a:p>
              <a:pPr algn="r">
                <a:lnSpc>
                  <a:spcPct val="85000"/>
                </a:lnSpc>
              </a:pPr>
              <a:r>
                <a:rPr lang="en-US" sz="1600" dirty="0"/>
                <a:t>Upper Sevier</a:t>
              </a:r>
            </a:p>
          </p:txBody>
        </p:sp>
      </p:grpSp>
      <p:cxnSp>
        <p:nvCxnSpPr>
          <p:cNvPr id="24" name="Straight Arrow Connector 23">
            <a:extLst>
              <a:ext uri="{FF2B5EF4-FFF2-40B4-BE49-F238E27FC236}">
                <a16:creationId xmlns:a16="http://schemas.microsoft.com/office/drawing/2014/main" id="{CAEE9B29-A768-5619-1762-5DB50700D750}"/>
              </a:ext>
            </a:extLst>
          </p:cNvPr>
          <p:cNvCxnSpPr>
            <a:cxnSpLocks/>
            <a:stCxn id="25" idx="3"/>
          </p:cNvCxnSpPr>
          <p:nvPr/>
        </p:nvCxnSpPr>
        <p:spPr>
          <a:xfrm flipV="1">
            <a:off x="9070875" y="4330565"/>
            <a:ext cx="982807" cy="1349877"/>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79E45A3-D682-A9B5-36D4-4E9BAAA897F2}"/>
              </a:ext>
            </a:extLst>
          </p:cNvPr>
          <p:cNvSpPr txBox="1"/>
          <p:nvPr/>
        </p:nvSpPr>
        <p:spPr>
          <a:xfrm>
            <a:off x="6334659" y="5528734"/>
            <a:ext cx="2736216" cy="303416"/>
          </a:xfrm>
          <a:prstGeom prst="rect">
            <a:avLst/>
          </a:prstGeom>
          <a:noFill/>
          <a:ln>
            <a:solidFill>
              <a:schemeClr val="tx1"/>
            </a:solidFill>
          </a:ln>
        </p:spPr>
        <p:txBody>
          <a:bodyPr wrap="square" rtlCol="0">
            <a:spAutoFit/>
          </a:bodyPr>
          <a:lstStyle/>
          <a:p>
            <a:pPr algn="r">
              <a:lnSpc>
                <a:spcPct val="85000"/>
              </a:lnSpc>
            </a:pPr>
            <a:r>
              <a:rPr lang="en-US" sz="1600" dirty="0"/>
              <a:t>Upper Colorado-Kane Springs</a:t>
            </a:r>
          </a:p>
        </p:txBody>
      </p:sp>
      <p:sp>
        <p:nvSpPr>
          <p:cNvPr id="16" name="TextBox 15">
            <a:extLst>
              <a:ext uri="{FF2B5EF4-FFF2-40B4-BE49-F238E27FC236}">
                <a16:creationId xmlns:a16="http://schemas.microsoft.com/office/drawing/2014/main" id="{3680492F-47CF-8A81-6F9A-E362506D8E6A}"/>
              </a:ext>
            </a:extLst>
          </p:cNvPr>
          <p:cNvSpPr txBox="1"/>
          <p:nvPr/>
        </p:nvSpPr>
        <p:spPr>
          <a:xfrm>
            <a:off x="7565570" y="1523712"/>
            <a:ext cx="3189515" cy="301621"/>
          </a:xfrm>
          <a:prstGeom prst="rect">
            <a:avLst/>
          </a:prstGeom>
          <a:solidFill>
            <a:schemeClr val="bg1"/>
          </a:solidFill>
          <a:ln>
            <a:noFill/>
          </a:ln>
        </p:spPr>
        <p:txBody>
          <a:bodyPr wrap="square" rtlCol="0">
            <a:spAutoFit/>
          </a:bodyPr>
          <a:lstStyle/>
          <a:p>
            <a:pPr algn="ctr">
              <a:lnSpc>
                <a:spcPct val="85000"/>
              </a:lnSpc>
            </a:pPr>
            <a:r>
              <a:rPr lang="en-US" sz="1600" dirty="0"/>
              <a:t>Total Deposition Flux</a:t>
            </a:r>
          </a:p>
        </p:txBody>
      </p:sp>
    </p:spTree>
    <p:extLst>
      <p:ext uri="{BB962C8B-B14F-4D97-AF65-F5344CB8AC3E}">
        <p14:creationId xmlns:p14="http://schemas.microsoft.com/office/powerpoint/2010/main" val="989598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DF06AB-1EE3-4061-B5E3-4A6BD2844ADF}" type="slidenum">
              <a:rPr lang="en-US" smtClean="0"/>
              <a:pPr/>
              <a:t>11</a:t>
            </a:fld>
            <a:endParaRPr lang="en-US" dirty="0"/>
          </a:p>
        </p:txBody>
      </p:sp>
      <p:sp>
        <p:nvSpPr>
          <p:cNvPr id="4" name="Title 3"/>
          <p:cNvSpPr>
            <a:spLocks noGrp="1"/>
          </p:cNvSpPr>
          <p:nvPr>
            <p:ph type="title"/>
          </p:nvPr>
        </p:nvSpPr>
        <p:spPr/>
        <p:txBody>
          <a:bodyPr/>
          <a:lstStyle/>
          <a:p>
            <a:r>
              <a:rPr lang="en-US" dirty="0"/>
              <a:t>Dry vs Wet Deposition by Watershed</a:t>
            </a:r>
          </a:p>
        </p:txBody>
      </p:sp>
      <p:grpSp>
        <p:nvGrpSpPr>
          <p:cNvPr id="12" name="Group 11"/>
          <p:cNvGrpSpPr/>
          <p:nvPr/>
        </p:nvGrpSpPr>
        <p:grpSpPr>
          <a:xfrm>
            <a:off x="153457" y="6438900"/>
            <a:ext cx="1094317" cy="307600"/>
            <a:chOff x="1820332" y="6410988"/>
            <a:chExt cx="1094317" cy="307600"/>
          </a:xfrm>
        </p:grpSpPr>
        <p:sp>
          <p:nvSpPr>
            <p:cNvPr id="13" name="Rounded Rectangle 1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7" name="Picture 6">
            <a:extLst>
              <a:ext uri="{FF2B5EF4-FFF2-40B4-BE49-F238E27FC236}">
                <a16:creationId xmlns:a16="http://schemas.microsoft.com/office/drawing/2014/main" id="{5A2AD624-FAB6-3506-C83A-8E97C83AFD2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315831" y="1841788"/>
            <a:ext cx="3782293" cy="3174424"/>
          </a:xfrm>
          <a:prstGeom prst="rect">
            <a:avLst/>
          </a:prstGeom>
        </p:spPr>
      </p:pic>
      <p:pic>
        <p:nvPicPr>
          <p:cNvPr id="9" name="Picture 8">
            <a:extLst>
              <a:ext uri="{FF2B5EF4-FFF2-40B4-BE49-F238E27FC236}">
                <a16:creationId xmlns:a16="http://schemas.microsoft.com/office/drawing/2014/main" id="{37D0AA73-5B93-9276-C709-5430EFEE1005}"/>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4192235" y="1828800"/>
            <a:ext cx="3760765" cy="3200400"/>
          </a:xfrm>
          <a:prstGeom prst="rect">
            <a:avLst/>
          </a:prstGeom>
        </p:spPr>
      </p:pic>
      <p:pic>
        <p:nvPicPr>
          <p:cNvPr id="17" name="Picture 16">
            <a:extLst>
              <a:ext uri="{FF2B5EF4-FFF2-40B4-BE49-F238E27FC236}">
                <a16:creationId xmlns:a16="http://schemas.microsoft.com/office/drawing/2014/main" id="{20CE872E-1C71-E7E4-434D-6604DAE9BE6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061765" y="1828800"/>
            <a:ext cx="3801470" cy="3200400"/>
          </a:xfrm>
          <a:prstGeom prst="rect">
            <a:avLst/>
          </a:prstGeom>
        </p:spPr>
      </p:pic>
      <p:sp>
        <p:nvSpPr>
          <p:cNvPr id="11" name="TextBox 10">
            <a:extLst>
              <a:ext uri="{FF2B5EF4-FFF2-40B4-BE49-F238E27FC236}">
                <a16:creationId xmlns:a16="http://schemas.microsoft.com/office/drawing/2014/main" id="{3680492F-47CF-8A81-6F9A-E362506D8E6A}"/>
              </a:ext>
            </a:extLst>
          </p:cNvPr>
          <p:cNvSpPr txBox="1"/>
          <p:nvPr/>
        </p:nvSpPr>
        <p:spPr>
          <a:xfrm>
            <a:off x="1163032" y="1762148"/>
            <a:ext cx="1848835" cy="303416"/>
          </a:xfrm>
          <a:prstGeom prst="rect">
            <a:avLst/>
          </a:prstGeom>
          <a:solidFill>
            <a:schemeClr val="bg1"/>
          </a:solidFill>
          <a:ln>
            <a:noFill/>
          </a:ln>
        </p:spPr>
        <p:txBody>
          <a:bodyPr wrap="square" rtlCol="0">
            <a:spAutoFit/>
          </a:bodyPr>
          <a:lstStyle/>
          <a:p>
            <a:pPr algn="ctr">
              <a:lnSpc>
                <a:spcPct val="85000"/>
              </a:lnSpc>
            </a:pPr>
            <a:r>
              <a:rPr lang="en-US" sz="1600" dirty="0"/>
              <a:t>Wet Deposition Flux</a:t>
            </a:r>
          </a:p>
        </p:txBody>
      </p:sp>
      <p:sp>
        <p:nvSpPr>
          <p:cNvPr id="15" name="TextBox 14">
            <a:extLst>
              <a:ext uri="{FF2B5EF4-FFF2-40B4-BE49-F238E27FC236}">
                <a16:creationId xmlns:a16="http://schemas.microsoft.com/office/drawing/2014/main" id="{3680492F-47CF-8A81-6F9A-E362506D8E6A}"/>
              </a:ext>
            </a:extLst>
          </p:cNvPr>
          <p:cNvSpPr txBox="1"/>
          <p:nvPr/>
        </p:nvSpPr>
        <p:spPr>
          <a:xfrm>
            <a:off x="4966845" y="1762148"/>
            <a:ext cx="1848835" cy="303416"/>
          </a:xfrm>
          <a:prstGeom prst="rect">
            <a:avLst/>
          </a:prstGeom>
          <a:solidFill>
            <a:schemeClr val="bg1"/>
          </a:solidFill>
          <a:ln>
            <a:noFill/>
          </a:ln>
        </p:spPr>
        <p:txBody>
          <a:bodyPr wrap="square" rtlCol="0">
            <a:spAutoFit/>
          </a:bodyPr>
          <a:lstStyle/>
          <a:p>
            <a:pPr algn="ctr">
              <a:lnSpc>
                <a:spcPct val="85000"/>
              </a:lnSpc>
            </a:pPr>
            <a:r>
              <a:rPr lang="en-US" sz="1600" dirty="0"/>
              <a:t>Dry Deposition Flux</a:t>
            </a:r>
          </a:p>
        </p:txBody>
      </p:sp>
      <p:sp>
        <p:nvSpPr>
          <p:cNvPr id="16" name="TextBox 15">
            <a:extLst>
              <a:ext uri="{FF2B5EF4-FFF2-40B4-BE49-F238E27FC236}">
                <a16:creationId xmlns:a16="http://schemas.microsoft.com/office/drawing/2014/main" id="{3680492F-47CF-8A81-6F9A-E362506D8E6A}"/>
              </a:ext>
            </a:extLst>
          </p:cNvPr>
          <p:cNvSpPr txBox="1"/>
          <p:nvPr/>
        </p:nvSpPr>
        <p:spPr>
          <a:xfrm>
            <a:off x="8423804" y="1751954"/>
            <a:ext cx="2657853" cy="301621"/>
          </a:xfrm>
          <a:prstGeom prst="rect">
            <a:avLst/>
          </a:prstGeom>
          <a:solidFill>
            <a:schemeClr val="bg1"/>
          </a:solidFill>
          <a:ln>
            <a:noFill/>
          </a:ln>
        </p:spPr>
        <p:txBody>
          <a:bodyPr wrap="square" rtlCol="0">
            <a:spAutoFit/>
          </a:bodyPr>
          <a:lstStyle/>
          <a:p>
            <a:pPr algn="ctr">
              <a:lnSpc>
                <a:spcPct val="85000"/>
              </a:lnSpc>
            </a:pPr>
            <a:r>
              <a:rPr lang="en-US" sz="1600" dirty="0"/>
              <a:t>(Wet – Dry) Deposition Flux</a:t>
            </a:r>
          </a:p>
        </p:txBody>
      </p:sp>
    </p:spTree>
    <p:extLst>
      <p:ext uri="{BB962C8B-B14F-4D97-AF65-F5344CB8AC3E}">
        <p14:creationId xmlns:p14="http://schemas.microsoft.com/office/powerpoint/2010/main" val="2543578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DF06AB-1EE3-4061-B5E3-4A6BD2844ADF}" type="slidenum">
              <a:rPr lang="en-US" smtClean="0"/>
              <a:pPr/>
              <a:t>12</a:t>
            </a:fld>
            <a:endParaRPr lang="en-US" dirty="0"/>
          </a:p>
        </p:txBody>
      </p:sp>
      <p:sp>
        <p:nvSpPr>
          <p:cNvPr id="4" name="Title 3"/>
          <p:cNvSpPr>
            <a:spLocks noGrp="1"/>
          </p:cNvSpPr>
          <p:nvPr>
            <p:ph type="title"/>
          </p:nvPr>
        </p:nvSpPr>
        <p:spPr/>
        <p:txBody>
          <a:bodyPr/>
          <a:lstStyle/>
          <a:p>
            <a:r>
              <a:rPr lang="en-US" dirty="0"/>
              <a:t>Time-Dependent Deposition</a:t>
            </a:r>
          </a:p>
        </p:txBody>
      </p:sp>
      <p:grpSp>
        <p:nvGrpSpPr>
          <p:cNvPr id="12" name="Group 11"/>
          <p:cNvGrpSpPr/>
          <p:nvPr/>
        </p:nvGrpSpPr>
        <p:grpSpPr>
          <a:xfrm>
            <a:off x="153457" y="6438900"/>
            <a:ext cx="1094317" cy="307600"/>
            <a:chOff x="1820332" y="6410988"/>
            <a:chExt cx="1094317" cy="307600"/>
          </a:xfrm>
        </p:grpSpPr>
        <p:sp>
          <p:nvSpPr>
            <p:cNvPr id="13" name="Rounded Rectangle 1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10" name="Picture 9">
            <a:extLst>
              <a:ext uri="{FF2B5EF4-FFF2-40B4-BE49-F238E27FC236}">
                <a16:creationId xmlns:a16="http://schemas.microsoft.com/office/drawing/2014/main" id="{CCBB36BD-3D52-818A-00CB-A38F0031CB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74277" y="1839686"/>
            <a:ext cx="4699211" cy="3419607"/>
          </a:xfrm>
          <a:prstGeom prst="rect">
            <a:avLst/>
          </a:prstGeom>
        </p:spPr>
      </p:pic>
      <p:pic>
        <p:nvPicPr>
          <p:cNvPr id="6" name="Picture 5">
            <a:extLst>
              <a:ext uri="{FF2B5EF4-FFF2-40B4-BE49-F238E27FC236}">
                <a16:creationId xmlns:a16="http://schemas.microsoft.com/office/drawing/2014/main" id="{A230EE68-CC81-EA54-6E33-EFC1026B8699}"/>
              </a:ext>
            </a:extLst>
          </p:cNvPr>
          <p:cNvPicPr>
            <a:picLocks noChangeAspect="1"/>
          </p:cNvPicPr>
          <p:nvPr/>
        </p:nvPicPr>
        <p:blipFill rotWithShape="1">
          <a:blip r:embed="rId5"/>
          <a:srcRect l="24923" t="7021" r="26207" b="13635"/>
          <a:stretch/>
        </p:blipFill>
        <p:spPr>
          <a:xfrm rot="21144867">
            <a:off x="351380" y="1286857"/>
            <a:ext cx="1914036" cy="2537347"/>
          </a:xfrm>
          <a:prstGeom prst="rect">
            <a:avLst/>
          </a:prstGeom>
        </p:spPr>
      </p:pic>
      <p:pic>
        <p:nvPicPr>
          <p:cNvPr id="2" name="Picture 1">
            <a:extLst>
              <a:ext uri="{FF2B5EF4-FFF2-40B4-BE49-F238E27FC236}">
                <a16:creationId xmlns:a16="http://schemas.microsoft.com/office/drawing/2014/main" id="{C0E5FBB2-6E94-102A-3B7E-2103F03A526C}"/>
              </a:ext>
            </a:extLst>
          </p:cNvPr>
          <p:cNvPicPr>
            <a:picLocks noChangeAspect="1"/>
          </p:cNvPicPr>
          <p:nvPr/>
        </p:nvPicPr>
        <p:blipFill>
          <a:blip r:embed="rId6"/>
          <a:stretch>
            <a:fillRect/>
          </a:stretch>
        </p:blipFill>
        <p:spPr>
          <a:xfrm>
            <a:off x="439933" y="4025003"/>
            <a:ext cx="1993849" cy="2520072"/>
          </a:xfrm>
          <a:prstGeom prst="rect">
            <a:avLst/>
          </a:prstGeom>
        </p:spPr>
      </p:pic>
      <p:pic>
        <p:nvPicPr>
          <p:cNvPr id="16" name="Picture 15" descr="A graph of a graph&#10;&#10;Description automatically generated with medium confidence">
            <a:extLst>
              <a:ext uri="{FF2B5EF4-FFF2-40B4-BE49-F238E27FC236}">
                <a16:creationId xmlns:a16="http://schemas.microsoft.com/office/drawing/2014/main" id="{5E67268F-1305-F7CD-3D6A-0CDCCAEED6F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23490" y="1839686"/>
            <a:ext cx="4699211" cy="3419607"/>
          </a:xfrm>
          <a:prstGeom prst="rect">
            <a:avLst/>
          </a:prstGeom>
        </p:spPr>
      </p:pic>
      <p:sp>
        <p:nvSpPr>
          <p:cNvPr id="15" name="TextBox 14">
            <a:extLst>
              <a:ext uri="{FF2B5EF4-FFF2-40B4-BE49-F238E27FC236}">
                <a16:creationId xmlns:a16="http://schemas.microsoft.com/office/drawing/2014/main" id="{179E45A3-D682-A9B5-36D4-4E9BAAA897F2}"/>
              </a:ext>
            </a:extLst>
          </p:cNvPr>
          <p:cNvSpPr txBox="1"/>
          <p:nvPr/>
        </p:nvSpPr>
        <p:spPr>
          <a:xfrm>
            <a:off x="4925446" y="2389659"/>
            <a:ext cx="1522979" cy="510909"/>
          </a:xfrm>
          <a:prstGeom prst="rect">
            <a:avLst/>
          </a:prstGeom>
          <a:noFill/>
          <a:ln>
            <a:solidFill>
              <a:schemeClr val="tx1"/>
            </a:solidFill>
          </a:ln>
        </p:spPr>
        <p:txBody>
          <a:bodyPr wrap="square" rtlCol="0">
            <a:spAutoFit/>
          </a:bodyPr>
          <a:lstStyle/>
          <a:p>
            <a:pPr algn="ctr">
              <a:lnSpc>
                <a:spcPct val="85000"/>
              </a:lnSpc>
            </a:pPr>
            <a:r>
              <a:rPr lang="en-US" sz="1600" dirty="0"/>
              <a:t>Spring 2023 Wet Deposition</a:t>
            </a:r>
          </a:p>
        </p:txBody>
      </p:sp>
      <p:sp>
        <p:nvSpPr>
          <p:cNvPr id="17" name="TextBox 16">
            <a:extLst>
              <a:ext uri="{FF2B5EF4-FFF2-40B4-BE49-F238E27FC236}">
                <a16:creationId xmlns:a16="http://schemas.microsoft.com/office/drawing/2014/main" id="{179E45A3-D682-A9B5-36D4-4E9BAAA897F2}"/>
              </a:ext>
            </a:extLst>
          </p:cNvPr>
          <p:cNvSpPr txBox="1"/>
          <p:nvPr/>
        </p:nvSpPr>
        <p:spPr>
          <a:xfrm>
            <a:off x="8215770" y="2389658"/>
            <a:ext cx="1457325" cy="510909"/>
          </a:xfrm>
          <a:prstGeom prst="rect">
            <a:avLst/>
          </a:prstGeom>
          <a:noFill/>
          <a:ln>
            <a:solidFill>
              <a:schemeClr val="tx1"/>
            </a:solidFill>
          </a:ln>
        </p:spPr>
        <p:txBody>
          <a:bodyPr wrap="square" rtlCol="0">
            <a:spAutoFit/>
          </a:bodyPr>
          <a:lstStyle/>
          <a:p>
            <a:pPr algn="ctr">
              <a:lnSpc>
                <a:spcPct val="85000"/>
              </a:lnSpc>
            </a:pPr>
            <a:r>
              <a:rPr lang="en-US" sz="1600" dirty="0"/>
              <a:t>Spring 2023 Dry Deposition</a:t>
            </a:r>
          </a:p>
        </p:txBody>
      </p:sp>
    </p:spTree>
    <p:extLst>
      <p:ext uri="{BB962C8B-B14F-4D97-AF65-F5344CB8AC3E}">
        <p14:creationId xmlns:p14="http://schemas.microsoft.com/office/powerpoint/2010/main" val="337951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DF06AB-1EE3-4061-B5E3-4A6BD2844ADF}" type="slidenum">
              <a:rPr lang="en-US" smtClean="0"/>
              <a:pPr/>
              <a:t>13</a:t>
            </a:fld>
            <a:endParaRPr lang="en-US" dirty="0"/>
          </a:p>
        </p:txBody>
      </p:sp>
      <p:sp>
        <p:nvSpPr>
          <p:cNvPr id="4" name="Title 3"/>
          <p:cNvSpPr>
            <a:spLocks noGrp="1"/>
          </p:cNvSpPr>
          <p:nvPr>
            <p:ph type="title"/>
          </p:nvPr>
        </p:nvSpPr>
        <p:spPr/>
        <p:txBody>
          <a:bodyPr/>
          <a:lstStyle/>
          <a:p>
            <a:r>
              <a:rPr lang="en-US" dirty="0"/>
              <a:t>Source vs Sink Distributions</a:t>
            </a:r>
          </a:p>
        </p:txBody>
      </p:sp>
      <p:grpSp>
        <p:nvGrpSpPr>
          <p:cNvPr id="12" name="Group 11"/>
          <p:cNvGrpSpPr/>
          <p:nvPr/>
        </p:nvGrpSpPr>
        <p:grpSpPr>
          <a:xfrm>
            <a:off x="153457" y="6438900"/>
            <a:ext cx="1094317" cy="307600"/>
            <a:chOff x="1820332" y="6410988"/>
            <a:chExt cx="1094317" cy="307600"/>
          </a:xfrm>
        </p:grpSpPr>
        <p:sp>
          <p:nvSpPr>
            <p:cNvPr id="13" name="Rounded Rectangle 1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sp>
        <p:nvSpPr>
          <p:cNvPr id="5" name="Content Placeholder 1">
            <a:extLst>
              <a:ext uri="{FF2B5EF4-FFF2-40B4-BE49-F238E27FC236}">
                <a16:creationId xmlns:a16="http://schemas.microsoft.com/office/drawing/2014/main" id="{7F8DD651-6885-F707-034A-092B10C1A4AD}"/>
              </a:ext>
            </a:extLst>
          </p:cNvPr>
          <p:cNvSpPr txBox="1">
            <a:spLocks/>
          </p:cNvSpPr>
          <p:nvPr/>
        </p:nvSpPr>
        <p:spPr>
          <a:xfrm>
            <a:off x="483477" y="1479221"/>
            <a:ext cx="8003298" cy="1397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1200"/>
              </a:spcAft>
            </a:pPr>
            <a:r>
              <a:rPr lang="en-US" sz="2400" dirty="0">
                <a:solidFill>
                  <a:srgbClr val="000000"/>
                </a:solidFill>
                <a:latin typeface="Calibri" panose="020F0502020204030204" pitchFamily="34" charset="0"/>
              </a:rPr>
              <a:t>Major sources: GSL desert, West desert, and Sevier Dry Lake</a:t>
            </a:r>
          </a:p>
          <a:p>
            <a:pPr marL="342900" indent="-342900">
              <a:spcBef>
                <a:spcPts val="0"/>
              </a:spcBef>
              <a:spcAft>
                <a:spcPts val="1200"/>
              </a:spcAft>
            </a:pPr>
            <a:r>
              <a:rPr lang="en-US" sz="2400" dirty="0">
                <a:solidFill>
                  <a:srgbClr val="000000"/>
                </a:solidFill>
                <a:latin typeface="Calibri" panose="020F0502020204030204" pitchFamily="34" charset="0"/>
              </a:rPr>
              <a:t>Dust sinks a function of emissions proximity and deposition mechanisms </a:t>
            </a:r>
            <a:endParaRPr lang="en-US" sz="2400" dirty="0">
              <a:solidFill>
                <a:srgbClr val="FF0000"/>
              </a:solidFill>
              <a:latin typeface="Calibri" panose="020F0502020204030204" pitchFamily="34" charset="0"/>
            </a:endParaRPr>
          </a:p>
        </p:txBody>
      </p:sp>
      <p:pic>
        <p:nvPicPr>
          <p:cNvPr id="11" name="Picture 10" descr="A map of different colors&#10;&#10;Description automatically generated">
            <a:extLst>
              <a:ext uri="{FF2B5EF4-FFF2-40B4-BE49-F238E27FC236}">
                <a16:creationId xmlns:a16="http://schemas.microsoft.com/office/drawing/2014/main" id="{044F806F-1A7E-D53E-97EF-25C0B04CE48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467350" y="3019844"/>
            <a:ext cx="3474588" cy="3484808"/>
          </a:xfrm>
          <a:prstGeom prst="rect">
            <a:avLst/>
          </a:prstGeom>
        </p:spPr>
      </p:pic>
      <p:pic>
        <p:nvPicPr>
          <p:cNvPr id="23" name="Picture 22">
            <a:extLst>
              <a:ext uri="{FF2B5EF4-FFF2-40B4-BE49-F238E27FC236}">
                <a16:creationId xmlns:a16="http://schemas.microsoft.com/office/drawing/2014/main" id="{37D0AA73-5B93-9276-C709-5430EFEE100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21936" y="3922098"/>
            <a:ext cx="2590798" cy="2545122"/>
          </a:xfrm>
          <a:prstGeom prst="rect">
            <a:avLst/>
          </a:prstGeom>
        </p:spPr>
      </p:pic>
      <p:cxnSp>
        <p:nvCxnSpPr>
          <p:cNvPr id="25" name="Straight Arrow Connector 24">
            <a:extLst>
              <a:ext uri="{FF2B5EF4-FFF2-40B4-BE49-F238E27FC236}">
                <a16:creationId xmlns:a16="http://schemas.microsoft.com/office/drawing/2014/main" id="{46C6D64B-0CE6-DADB-520F-4D8D8AD402B7}"/>
              </a:ext>
            </a:extLst>
          </p:cNvPr>
          <p:cNvCxnSpPr>
            <a:cxnSpLocks/>
            <a:stCxn id="23" idx="1"/>
          </p:cNvCxnSpPr>
          <p:nvPr/>
        </p:nvCxnSpPr>
        <p:spPr>
          <a:xfrm flipH="1" flipV="1">
            <a:off x="8020050" y="4863105"/>
            <a:ext cx="1201886" cy="331554"/>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A2AD624-FAB6-3506-C83A-8E97C83AFD2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b="-927"/>
          <a:stretch/>
        </p:blipFill>
        <p:spPr>
          <a:xfrm>
            <a:off x="9221936" y="1407133"/>
            <a:ext cx="2590798" cy="2542032"/>
          </a:xfrm>
          <a:prstGeom prst="rect">
            <a:avLst/>
          </a:prstGeom>
        </p:spPr>
      </p:pic>
      <p:pic>
        <p:nvPicPr>
          <p:cNvPr id="49" name="Picture 48"/>
          <p:cNvPicPr>
            <a:picLocks noChangeAspect="1"/>
          </p:cNvPicPr>
          <p:nvPr/>
        </p:nvPicPr>
        <p:blipFill rotWithShape="1">
          <a:blip r:embed="rId7"/>
          <a:srcRect l="15207"/>
          <a:stretch/>
        </p:blipFill>
        <p:spPr>
          <a:xfrm>
            <a:off x="1666875" y="3019844"/>
            <a:ext cx="3391061" cy="3381407"/>
          </a:xfrm>
          <a:prstGeom prst="rect">
            <a:avLst/>
          </a:prstGeom>
        </p:spPr>
      </p:pic>
      <p:cxnSp>
        <p:nvCxnSpPr>
          <p:cNvPr id="8" name="Straight Arrow Connector 7">
            <a:extLst>
              <a:ext uri="{FF2B5EF4-FFF2-40B4-BE49-F238E27FC236}">
                <a16:creationId xmlns:a16="http://schemas.microsoft.com/office/drawing/2014/main" id="{AB93E594-494D-9B9A-7A0D-F1A52BBE2531}"/>
              </a:ext>
            </a:extLst>
          </p:cNvPr>
          <p:cNvCxnSpPr>
            <a:cxnSpLocks/>
            <a:stCxn id="20" idx="3"/>
          </p:cNvCxnSpPr>
          <p:nvPr/>
        </p:nvCxnSpPr>
        <p:spPr>
          <a:xfrm>
            <a:off x="1569587" y="3978789"/>
            <a:ext cx="827782" cy="203773"/>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80492F-47CF-8A81-6F9A-E362506D8E6A}"/>
              </a:ext>
            </a:extLst>
          </p:cNvPr>
          <p:cNvSpPr txBox="1"/>
          <p:nvPr/>
        </p:nvSpPr>
        <p:spPr>
          <a:xfrm>
            <a:off x="386863" y="3827978"/>
            <a:ext cx="1182724" cy="301621"/>
          </a:xfrm>
          <a:prstGeom prst="rect">
            <a:avLst/>
          </a:prstGeom>
          <a:noFill/>
          <a:ln>
            <a:solidFill>
              <a:schemeClr val="tx1"/>
            </a:solidFill>
          </a:ln>
        </p:spPr>
        <p:txBody>
          <a:bodyPr wrap="square" rtlCol="0">
            <a:spAutoFit/>
          </a:bodyPr>
          <a:lstStyle/>
          <a:p>
            <a:pPr algn="r">
              <a:lnSpc>
                <a:spcPct val="85000"/>
              </a:lnSpc>
            </a:pPr>
            <a:r>
              <a:rPr lang="en-US" sz="1600" dirty="0"/>
              <a:t>GSL Desert</a:t>
            </a:r>
          </a:p>
        </p:txBody>
      </p:sp>
      <p:cxnSp>
        <p:nvCxnSpPr>
          <p:cNvPr id="21" name="Straight Arrow Connector 20">
            <a:extLst>
              <a:ext uri="{FF2B5EF4-FFF2-40B4-BE49-F238E27FC236}">
                <a16:creationId xmlns:a16="http://schemas.microsoft.com/office/drawing/2014/main" id="{46C6D64B-0CE6-DADB-520F-4D8D8AD402B7}"/>
              </a:ext>
            </a:extLst>
          </p:cNvPr>
          <p:cNvCxnSpPr>
            <a:cxnSpLocks/>
            <a:stCxn id="20" idx="3"/>
          </p:cNvCxnSpPr>
          <p:nvPr/>
        </p:nvCxnSpPr>
        <p:spPr>
          <a:xfrm flipV="1">
            <a:off x="1569587" y="3775015"/>
            <a:ext cx="878338" cy="203774"/>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235A48-89B0-A9AF-9C87-D8F5837CC398}"/>
              </a:ext>
            </a:extLst>
          </p:cNvPr>
          <p:cNvSpPr txBox="1"/>
          <p:nvPr/>
        </p:nvSpPr>
        <p:spPr>
          <a:xfrm>
            <a:off x="386863" y="5127652"/>
            <a:ext cx="1137748" cy="301621"/>
          </a:xfrm>
          <a:prstGeom prst="rect">
            <a:avLst/>
          </a:prstGeom>
          <a:noFill/>
          <a:ln>
            <a:solidFill>
              <a:schemeClr val="tx1"/>
            </a:solidFill>
          </a:ln>
        </p:spPr>
        <p:txBody>
          <a:bodyPr wrap="square" rtlCol="0">
            <a:spAutoFit/>
          </a:bodyPr>
          <a:lstStyle/>
          <a:p>
            <a:pPr algn="r">
              <a:lnSpc>
                <a:spcPct val="85000"/>
              </a:lnSpc>
            </a:pPr>
            <a:r>
              <a:rPr lang="en-US" sz="1600" dirty="0"/>
              <a:t>Sevier Lake</a:t>
            </a:r>
          </a:p>
        </p:txBody>
      </p:sp>
      <p:cxnSp>
        <p:nvCxnSpPr>
          <p:cNvPr id="15" name="Straight Arrow Connector 14">
            <a:extLst>
              <a:ext uri="{FF2B5EF4-FFF2-40B4-BE49-F238E27FC236}">
                <a16:creationId xmlns:a16="http://schemas.microsoft.com/office/drawing/2014/main" id="{3DAC1CF8-8312-B2B6-59A0-1D42B70E547E}"/>
              </a:ext>
            </a:extLst>
          </p:cNvPr>
          <p:cNvCxnSpPr>
            <a:cxnSpLocks/>
            <a:stCxn id="10" idx="3"/>
          </p:cNvCxnSpPr>
          <p:nvPr/>
        </p:nvCxnSpPr>
        <p:spPr>
          <a:xfrm flipV="1">
            <a:off x="1524611" y="4859036"/>
            <a:ext cx="828064" cy="419427"/>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4235A48-89B0-A9AF-9C87-D8F5837CC398}"/>
              </a:ext>
            </a:extLst>
          </p:cNvPr>
          <p:cNvSpPr txBox="1"/>
          <p:nvPr/>
        </p:nvSpPr>
        <p:spPr>
          <a:xfrm>
            <a:off x="386863" y="4565399"/>
            <a:ext cx="1137748" cy="301621"/>
          </a:xfrm>
          <a:prstGeom prst="rect">
            <a:avLst/>
          </a:prstGeom>
          <a:noFill/>
          <a:ln>
            <a:solidFill>
              <a:schemeClr val="tx1"/>
            </a:solidFill>
          </a:ln>
        </p:spPr>
        <p:txBody>
          <a:bodyPr wrap="square" rtlCol="0">
            <a:spAutoFit/>
          </a:bodyPr>
          <a:lstStyle/>
          <a:p>
            <a:pPr algn="r">
              <a:lnSpc>
                <a:spcPct val="85000"/>
              </a:lnSpc>
            </a:pPr>
            <a:r>
              <a:rPr lang="en-US" sz="1600" dirty="0"/>
              <a:t>Tule Valley</a:t>
            </a:r>
          </a:p>
        </p:txBody>
      </p:sp>
      <p:cxnSp>
        <p:nvCxnSpPr>
          <p:cNvPr id="73" name="Straight Arrow Connector 72">
            <a:extLst>
              <a:ext uri="{FF2B5EF4-FFF2-40B4-BE49-F238E27FC236}">
                <a16:creationId xmlns:a16="http://schemas.microsoft.com/office/drawing/2014/main" id="{3DAC1CF8-8312-B2B6-59A0-1D42B70E547E}"/>
              </a:ext>
            </a:extLst>
          </p:cNvPr>
          <p:cNvCxnSpPr>
            <a:cxnSpLocks/>
            <a:stCxn id="72" idx="3"/>
          </p:cNvCxnSpPr>
          <p:nvPr/>
        </p:nvCxnSpPr>
        <p:spPr>
          <a:xfrm flipV="1">
            <a:off x="1524611" y="4599751"/>
            <a:ext cx="761389" cy="116459"/>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680492F-47CF-8A81-6F9A-E362506D8E6A}"/>
              </a:ext>
            </a:extLst>
          </p:cNvPr>
          <p:cNvSpPr txBox="1"/>
          <p:nvPr/>
        </p:nvSpPr>
        <p:spPr>
          <a:xfrm>
            <a:off x="2027022" y="2946833"/>
            <a:ext cx="1960450" cy="303416"/>
          </a:xfrm>
          <a:prstGeom prst="rect">
            <a:avLst/>
          </a:prstGeom>
          <a:solidFill>
            <a:schemeClr val="bg1"/>
          </a:solidFill>
          <a:ln>
            <a:noFill/>
          </a:ln>
        </p:spPr>
        <p:txBody>
          <a:bodyPr wrap="square" rtlCol="0">
            <a:spAutoFit/>
          </a:bodyPr>
          <a:lstStyle/>
          <a:p>
            <a:pPr algn="r">
              <a:lnSpc>
                <a:spcPct val="85000"/>
              </a:lnSpc>
            </a:pPr>
            <a:r>
              <a:rPr lang="en-US" sz="1600" dirty="0"/>
              <a:t>PM 10 Concentration</a:t>
            </a:r>
          </a:p>
        </p:txBody>
      </p:sp>
      <p:sp>
        <p:nvSpPr>
          <p:cNvPr id="78" name="TextBox 77">
            <a:extLst>
              <a:ext uri="{FF2B5EF4-FFF2-40B4-BE49-F238E27FC236}">
                <a16:creationId xmlns:a16="http://schemas.microsoft.com/office/drawing/2014/main" id="{3680492F-47CF-8A81-6F9A-E362506D8E6A}"/>
              </a:ext>
            </a:extLst>
          </p:cNvPr>
          <p:cNvSpPr txBox="1"/>
          <p:nvPr/>
        </p:nvSpPr>
        <p:spPr>
          <a:xfrm>
            <a:off x="5176466" y="2915882"/>
            <a:ext cx="3423248" cy="301621"/>
          </a:xfrm>
          <a:prstGeom prst="rect">
            <a:avLst/>
          </a:prstGeom>
          <a:solidFill>
            <a:schemeClr val="bg1"/>
          </a:solidFill>
          <a:ln>
            <a:noFill/>
          </a:ln>
        </p:spPr>
        <p:txBody>
          <a:bodyPr wrap="square" rtlCol="0">
            <a:spAutoFit/>
          </a:bodyPr>
          <a:lstStyle/>
          <a:p>
            <a:pPr algn="ctr">
              <a:lnSpc>
                <a:spcPct val="85000"/>
              </a:lnSpc>
            </a:pPr>
            <a:r>
              <a:rPr lang="en-US" sz="1600" dirty="0"/>
              <a:t>Wet + Dry Cumulative Deposition Flux</a:t>
            </a:r>
          </a:p>
        </p:txBody>
      </p:sp>
      <p:cxnSp>
        <p:nvCxnSpPr>
          <p:cNvPr id="24" name="Straight Arrow Connector 23">
            <a:extLst>
              <a:ext uri="{FF2B5EF4-FFF2-40B4-BE49-F238E27FC236}">
                <a16:creationId xmlns:a16="http://schemas.microsoft.com/office/drawing/2014/main" id="{46C6D64B-0CE6-DADB-520F-4D8D8AD402B7}"/>
              </a:ext>
            </a:extLst>
          </p:cNvPr>
          <p:cNvCxnSpPr>
            <a:cxnSpLocks/>
            <a:stCxn id="39" idx="1"/>
          </p:cNvCxnSpPr>
          <p:nvPr/>
        </p:nvCxnSpPr>
        <p:spPr>
          <a:xfrm flipH="1">
            <a:off x="7915276" y="2678149"/>
            <a:ext cx="1306660" cy="800674"/>
          </a:xfrm>
          <a:prstGeom prst="straightConnector1">
            <a:avLst/>
          </a:prstGeom>
          <a:ln w="28575">
            <a:solidFill>
              <a:srgbClr val="0E2E5A"/>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680492F-47CF-8A81-6F9A-E362506D8E6A}"/>
              </a:ext>
            </a:extLst>
          </p:cNvPr>
          <p:cNvSpPr txBox="1"/>
          <p:nvPr/>
        </p:nvSpPr>
        <p:spPr>
          <a:xfrm>
            <a:off x="9452241" y="1298868"/>
            <a:ext cx="1848835" cy="275460"/>
          </a:xfrm>
          <a:prstGeom prst="rect">
            <a:avLst/>
          </a:prstGeom>
          <a:solidFill>
            <a:schemeClr val="bg1"/>
          </a:solidFill>
          <a:ln>
            <a:noFill/>
          </a:ln>
        </p:spPr>
        <p:txBody>
          <a:bodyPr wrap="square" rtlCol="0">
            <a:spAutoFit/>
          </a:bodyPr>
          <a:lstStyle/>
          <a:p>
            <a:pPr algn="ctr">
              <a:lnSpc>
                <a:spcPct val="85000"/>
              </a:lnSpc>
            </a:pPr>
            <a:r>
              <a:rPr lang="en-US" sz="1400" dirty="0"/>
              <a:t>Wet Deposition Flux</a:t>
            </a:r>
          </a:p>
        </p:txBody>
      </p:sp>
      <p:sp>
        <p:nvSpPr>
          <p:cNvPr id="80" name="TextBox 79">
            <a:extLst>
              <a:ext uri="{FF2B5EF4-FFF2-40B4-BE49-F238E27FC236}">
                <a16:creationId xmlns:a16="http://schemas.microsoft.com/office/drawing/2014/main" id="{3680492F-47CF-8A81-6F9A-E362506D8E6A}"/>
              </a:ext>
            </a:extLst>
          </p:cNvPr>
          <p:cNvSpPr txBox="1"/>
          <p:nvPr/>
        </p:nvSpPr>
        <p:spPr>
          <a:xfrm>
            <a:off x="9452241" y="3803130"/>
            <a:ext cx="1679801" cy="277064"/>
          </a:xfrm>
          <a:prstGeom prst="rect">
            <a:avLst/>
          </a:prstGeom>
          <a:solidFill>
            <a:schemeClr val="bg1"/>
          </a:solidFill>
          <a:ln>
            <a:noFill/>
          </a:ln>
        </p:spPr>
        <p:txBody>
          <a:bodyPr wrap="square" rtlCol="0">
            <a:spAutoFit/>
          </a:bodyPr>
          <a:lstStyle/>
          <a:p>
            <a:pPr algn="ctr">
              <a:lnSpc>
                <a:spcPct val="85000"/>
              </a:lnSpc>
            </a:pPr>
            <a:r>
              <a:rPr lang="en-US" sz="1400" dirty="0"/>
              <a:t>Dry Deposition Flux</a:t>
            </a:r>
          </a:p>
        </p:txBody>
      </p:sp>
    </p:spTree>
    <p:extLst>
      <p:ext uri="{BB962C8B-B14F-4D97-AF65-F5344CB8AC3E}">
        <p14:creationId xmlns:p14="http://schemas.microsoft.com/office/powerpoint/2010/main" val="262028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477" y="1476375"/>
            <a:ext cx="6770763" cy="4052359"/>
          </a:xfrm>
        </p:spPr>
        <p:txBody>
          <a:bodyPr>
            <a:noAutofit/>
          </a:bodyPr>
          <a:lstStyle/>
          <a:p>
            <a:pPr marL="342900" indent="-342900">
              <a:spcBef>
                <a:spcPts val="0"/>
              </a:spcBef>
              <a:spcAft>
                <a:spcPts val="1200"/>
              </a:spcAft>
            </a:pPr>
            <a:r>
              <a:rPr lang="en-US" sz="2400" dirty="0">
                <a:solidFill>
                  <a:srgbClr val="000000"/>
                </a:solidFill>
                <a:latin typeface="Calibri" panose="020F0502020204030204" pitchFamily="34" charset="0"/>
              </a:rPr>
              <a:t>Comparison with Atwater data</a:t>
            </a:r>
            <a:endParaRPr lang="en-US" sz="2200" dirty="0">
              <a:solidFill>
                <a:srgbClr val="000000"/>
              </a:solidFill>
              <a:latin typeface="Calibri" panose="020F0502020204030204" pitchFamily="34" charset="0"/>
            </a:endParaRPr>
          </a:p>
          <a:p>
            <a:pPr marL="342900" indent="-342900">
              <a:spcBef>
                <a:spcPts val="0"/>
              </a:spcBef>
              <a:spcAft>
                <a:spcPts val="1200"/>
              </a:spcAft>
            </a:pPr>
            <a:r>
              <a:rPr lang="en-US" sz="2400" dirty="0">
                <a:solidFill>
                  <a:srgbClr val="000000"/>
                </a:solidFill>
                <a:latin typeface="Calibri" panose="020F0502020204030204" pitchFamily="34" charset="0"/>
              </a:rPr>
              <a:t>Historical variation in dust loading</a:t>
            </a:r>
          </a:p>
          <a:p>
            <a:pPr marL="800100" lvl="1" indent="-342900">
              <a:spcBef>
                <a:spcPts val="0"/>
              </a:spcBef>
              <a:spcAft>
                <a:spcPts val="1200"/>
              </a:spcAft>
            </a:pPr>
            <a:r>
              <a:rPr lang="en-US" sz="2200" dirty="0">
                <a:solidFill>
                  <a:srgbClr val="000000"/>
                </a:solidFill>
                <a:latin typeface="Calibri" panose="020F0502020204030204" pitchFamily="34" charset="0"/>
              </a:rPr>
              <a:t>Is there a trend?</a:t>
            </a:r>
          </a:p>
          <a:p>
            <a:pPr marL="342900" indent="-342900">
              <a:spcBef>
                <a:spcPts val="0"/>
              </a:spcBef>
              <a:spcAft>
                <a:spcPts val="1200"/>
              </a:spcAft>
            </a:pPr>
            <a:r>
              <a:rPr lang="en-US" sz="2400" dirty="0">
                <a:solidFill>
                  <a:srgbClr val="000000"/>
                </a:solidFill>
                <a:latin typeface="Calibri" panose="020F0502020204030204" pitchFamily="34" charset="0"/>
              </a:rPr>
              <a:t>Impact of dust loading on water quality</a:t>
            </a:r>
          </a:p>
          <a:p>
            <a:pPr marL="342900" indent="-342900">
              <a:spcBef>
                <a:spcPts val="0"/>
              </a:spcBef>
              <a:spcAft>
                <a:spcPts val="1200"/>
              </a:spcAft>
            </a:pPr>
            <a:r>
              <a:rPr lang="en-US" sz="2400" dirty="0">
                <a:solidFill>
                  <a:srgbClr val="000000"/>
                </a:solidFill>
                <a:latin typeface="Calibri" panose="020F0502020204030204" pitchFamily="34" charset="0"/>
              </a:rPr>
              <a:t>Seasonal variation in dust loading (Fall vs Spring)</a:t>
            </a:r>
          </a:p>
          <a:p>
            <a:pPr marL="0" indent="0">
              <a:spcBef>
                <a:spcPts val="0"/>
              </a:spcBef>
              <a:spcAft>
                <a:spcPts val="1200"/>
              </a:spcAft>
              <a:buNone/>
            </a:pPr>
            <a:endParaRPr lang="en-US" sz="2400" dirty="0">
              <a:solidFill>
                <a:srgbClr val="000000"/>
              </a:solidFill>
              <a:latin typeface="Calibri" panose="020F0502020204030204" pitchFamily="34" charset="0"/>
            </a:endParaRPr>
          </a:p>
          <a:p>
            <a:pPr marL="342900" indent="-342900">
              <a:spcBef>
                <a:spcPts val="0"/>
              </a:spcBef>
              <a:spcAft>
                <a:spcPts val="1200"/>
              </a:spcAft>
            </a:pPr>
            <a:endParaRPr lang="en-US" sz="2400" dirty="0">
              <a:solidFill>
                <a:srgbClr val="000000"/>
              </a:solidFill>
              <a:latin typeface="Calibri" panose="020F0502020204030204" pitchFamily="34" charset="0"/>
            </a:endParaRPr>
          </a:p>
          <a:p>
            <a:pPr marL="0" indent="0">
              <a:spcBef>
                <a:spcPts val="0"/>
              </a:spcBef>
              <a:spcAft>
                <a:spcPts val="1200"/>
              </a:spcAft>
              <a:buNone/>
            </a:pPr>
            <a:endParaRPr lang="en-US" sz="2400" dirty="0">
              <a:solidFill>
                <a:srgbClr val="000000"/>
              </a:solidFill>
              <a:latin typeface="Calibri" panose="020F0502020204030204" pitchFamily="34" charset="0"/>
            </a:endParaRPr>
          </a:p>
          <a:p>
            <a:pPr marL="342900" indent="-342900">
              <a:spcBef>
                <a:spcPts val="0"/>
              </a:spcBef>
              <a:spcAft>
                <a:spcPts val="1200"/>
              </a:spcAft>
            </a:pPr>
            <a:endParaRPr lang="en-US" sz="2400" dirty="0">
              <a:solidFill>
                <a:srgbClr val="000000"/>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90DF06AB-1EE3-4061-B5E3-4A6BD2844ADF}" type="slidenum">
              <a:rPr lang="en-US" smtClean="0"/>
              <a:pPr/>
              <a:t>14</a:t>
            </a:fld>
            <a:endParaRPr lang="en-US" dirty="0"/>
          </a:p>
        </p:txBody>
      </p:sp>
      <p:sp>
        <p:nvSpPr>
          <p:cNvPr id="4" name="Title 3"/>
          <p:cNvSpPr>
            <a:spLocks noGrp="1"/>
          </p:cNvSpPr>
          <p:nvPr>
            <p:ph type="title"/>
          </p:nvPr>
        </p:nvSpPr>
        <p:spPr/>
        <p:txBody>
          <a:bodyPr/>
          <a:lstStyle/>
          <a:p>
            <a:r>
              <a:rPr lang="en-US" dirty="0"/>
              <a:t>Current and Future Work</a:t>
            </a:r>
          </a:p>
        </p:txBody>
      </p:sp>
      <p:grpSp>
        <p:nvGrpSpPr>
          <p:cNvPr id="12" name="Group 11"/>
          <p:cNvGrpSpPr/>
          <p:nvPr/>
        </p:nvGrpSpPr>
        <p:grpSpPr>
          <a:xfrm>
            <a:off x="153457" y="6438900"/>
            <a:ext cx="1094317" cy="307600"/>
            <a:chOff x="1820332" y="6410988"/>
            <a:chExt cx="1094317" cy="307600"/>
          </a:xfrm>
        </p:grpSpPr>
        <p:sp>
          <p:nvSpPr>
            <p:cNvPr id="13" name="Rounded Rectangle 1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8" name="Google Shape;346;g1eab4dbd235_19_11"/>
          <p:cNvPicPr preferRelativeResize="0"/>
          <p:nvPr/>
        </p:nvPicPr>
        <p:blipFill rotWithShape="1">
          <a:blip r:embed="rId4">
            <a:alphaModFix/>
          </a:blip>
          <a:srcRect l="5227" t="14023" r="2248" b="3151"/>
          <a:stretch/>
        </p:blipFill>
        <p:spPr>
          <a:xfrm>
            <a:off x="7538116" y="1210182"/>
            <a:ext cx="4085600" cy="5328730"/>
          </a:xfrm>
          <a:prstGeom prst="rect">
            <a:avLst/>
          </a:prstGeom>
          <a:noFill/>
          <a:ln>
            <a:noFill/>
          </a:ln>
        </p:spPr>
      </p:pic>
      <p:pic>
        <p:nvPicPr>
          <p:cNvPr id="9" name="Google Shape;347;g1eab4dbd235_19_11"/>
          <p:cNvPicPr preferRelativeResize="0"/>
          <p:nvPr/>
        </p:nvPicPr>
        <p:blipFill>
          <a:blip r:embed="rId5">
            <a:alphaModFix/>
          </a:blip>
          <a:stretch>
            <a:fillRect/>
          </a:stretch>
        </p:blipFill>
        <p:spPr>
          <a:xfrm>
            <a:off x="9662160" y="3860800"/>
            <a:ext cx="1933868" cy="2645622"/>
          </a:xfrm>
          <a:prstGeom prst="rect">
            <a:avLst/>
          </a:prstGeom>
          <a:noFill/>
          <a:ln>
            <a:noFill/>
          </a:ln>
        </p:spPr>
      </p:pic>
      <p:sp>
        <p:nvSpPr>
          <p:cNvPr id="10" name="Google Shape;354;g1eab4dbd235_19_11"/>
          <p:cNvSpPr txBox="1"/>
          <p:nvPr/>
        </p:nvSpPr>
        <p:spPr>
          <a:xfrm>
            <a:off x="7617516" y="1210182"/>
            <a:ext cx="2613604"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lt2"/>
                </a:solidFill>
                <a:latin typeface="Calibri"/>
                <a:ea typeface="Calibri"/>
                <a:cs typeface="Calibri"/>
                <a:sym typeface="Calibri"/>
              </a:rPr>
              <a:t>Atwater Study Plot, Alta, UT </a:t>
            </a:r>
            <a:endParaRPr sz="1600" b="1" dirty="0">
              <a:solidFill>
                <a:schemeClr val="lt2"/>
              </a:solidFill>
              <a:latin typeface="Calibri"/>
              <a:ea typeface="Calibri"/>
              <a:cs typeface="Calibri"/>
              <a:sym typeface="Calibri"/>
            </a:endParaRPr>
          </a:p>
        </p:txBody>
      </p:sp>
      <p:sp>
        <p:nvSpPr>
          <p:cNvPr id="5" name="Rectangle 4"/>
          <p:cNvSpPr/>
          <p:nvPr/>
        </p:nvSpPr>
        <p:spPr>
          <a:xfrm>
            <a:off x="7553915" y="6506422"/>
            <a:ext cx="1856983" cy="369332"/>
          </a:xfrm>
          <a:prstGeom prst="rect">
            <a:avLst/>
          </a:prstGeom>
        </p:spPr>
        <p:txBody>
          <a:bodyPr wrap="none">
            <a:spAutoFit/>
          </a:bodyPr>
          <a:lstStyle/>
          <a:p>
            <a:pPr lvl="0" algn="r"/>
            <a:r>
              <a:rPr lang="en-US" i="1" dirty="0" err="1">
                <a:ea typeface="Calibri"/>
                <a:cs typeface="Calibri"/>
                <a:sym typeface="Calibri"/>
              </a:rPr>
              <a:t>Skiles</a:t>
            </a:r>
            <a:r>
              <a:rPr lang="en-US" i="1" dirty="0">
                <a:ea typeface="Calibri"/>
                <a:cs typeface="Calibri"/>
                <a:sym typeface="Calibri"/>
              </a:rPr>
              <a:t>, et al., 2018</a:t>
            </a:r>
          </a:p>
        </p:txBody>
      </p:sp>
    </p:spTree>
    <p:extLst>
      <p:ext uri="{BB962C8B-B14F-4D97-AF65-F5344CB8AC3E}">
        <p14:creationId xmlns:p14="http://schemas.microsoft.com/office/powerpoint/2010/main" val="1614454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DF06AB-1EE3-4061-B5E3-4A6BD2844ADF}" type="slidenum">
              <a:rPr lang="en-US" smtClean="0"/>
              <a:pPr/>
              <a:t>15</a:t>
            </a:fld>
            <a:endParaRPr lang="en-US" dirty="0"/>
          </a:p>
        </p:txBody>
      </p:sp>
      <p:sp>
        <p:nvSpPr>
          <p:cNvPr id="4" name="Title 3"/>
          <p:cNvSpPr>
            <a:spLocks noGrp="1"/>
          </p:cNvSpPr>
          <p:nvPr>
            <p:ph type="title"/>
          </p:nvPr>
        </p:nvSpPr>
        <p:spPr/>
        <p:txBody>
          <a:bodyPr/>
          <a:lstStyle/>
          <a:p>
            <a:r>
              <a:rPr lang="en-US" dirty="0"/>
              <a:t>Conclusions</a:t>
            </a:r>
          </a:p>
        </p:txBody>
      </p:sp>
      <p:sp>
        <p:nvSpPr>
          <p:cNvPr id="9" name="Content Placeholder 1"/>
          <p:cNvSpPr txBox="1">
            <a:spLocks/>
          </p:cNvSpPr>
          <p:nvPr/>
        </p:nvSpPr>
        <p:spPr>
          <a:xfrm>
            <a:off x="742480" y="5515630"/>
            <a:ext cx="8142439" cy="1649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spcAft>
                <a:spcPts val="600"/>
              </a:spcAft>
            </a:pPr>
            <a:endParaRPr lang="en-US" sz="2000" dirty="0">
              <a:solidFill>
                <a:srgbClr val="000000"/>
              </a:solidFill>
              <a:latin typeface="Calibri" panose="020F0502020204030204" pitchFamily="34" charset="0"/>
            </a:endParaRPr>
          </a:p>
        </p:txBody>
      </p:sp>
      <p:grpSp>
        <p:nvGrpSpPr>
          <p:cNvPr id="46" name="Group 45"/>
          <p:cNvGrpSpPr/>
          <p:nvPr/>
        </p:nvGrpSpPr>
        <p:grpSpPr>
          <a:xfrm>
            <a:off x="153457" y="6438900"/>
            <a:ext cx="1094317" cy="307600"/>
            <a:chOff x="1820332" y="6410988"/>
            <a:chExt cx="1094317" cy="307600"/>
          </a:xfrm>
        </p:grpSpPr>
        <p:sp>
          <p:nvSpPr>
            <p:cNvPr id="47" name="Rounded Rectangle 46"/>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48" name="Picture 4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sp>
        <p:nvSpPr>
          <p:cNvPr id="5" name="TextBox 4">
            <a:extLst>
              <a:ext uri="{FF2B5EF4-FFF2-40B4-BE49-F238E27FC236}">
                <a16:creationId xmlns:a16="http://schemas.microsoft.com/office/drawing/2014/main" id="{DB9A885C-F168-574B-66FA-9CF4011F1279}"/>
              </a:ext>
            </a:extLst>
          </p:cNvPr>
          <p:cNvSpPr txBox="1"/>
          <p:nvPr/>
        </p:nvSpPr>
        <p:spPr>
          <a:xfrm>
            <a:off x="628650" y="1395730"/>
            <a:ext cx="1091565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CMAQ-based model used to track dry and wet deposition</a:t>
            </a:r>
          </a:p>
          <a:p>
            <a:pPr marL="285750" indent="-285750">
              <a:buFont typeface="Arial" panose="020B0604020202020204" pitchFamily="34" charset="0"/>
              <a:buChar char="•"/>
            </a:pPr>
            <a:r>
              <a:rPr lang="en-US" sz="2400" dirty="0"/>
              <a:t>Spring 2023 Watershed study showed:</a:t>
            </a:r>
          </a:p>
          <a:p>
            <a:pPr marL="742950" lvl="1" indent="-285750">
              <a:buFont typeface="Arial" panose="020B0604020202020204" pitchFamily="34" charset="0"/>
              <a:buChar char="•"/>
            </a:pPr>
            <a:r>
              <a:rPr lang="en-US" sz="2400" dirty="0"/>
              <a:t>Total deposition of elemental K in key watersheds</a:t>
            </a:r>
          </a:p>
          <a:p>
            <a:pPr marL="1200150" lvl="2" indent="-285750">
              <a:buFont typeface="Arial" panose="020B0604020202020204" pitchFamily="34" charset="0"/>
              <a:buChar char="•"/>
            </a:pPr>
            <a:r>
              <a:rPr lang="en-US" sz="2400" dirty="0"/>
              <a:t>Highest in Utah Lake, lowest in Upper Weber</a:t>
            </a:r>
          </a:p>
          <a:p>
            <a:pPr lvl="1"/>
            <a:endParaRPr lang="en-US" sz="2400" dirty="0"/>
          </a:p>
          <a:p>
            <a:pPr marL="742950" lvl="1" indent="-285750">
              <a:buFont typeface="Arial" panose="020B0604020202020204" pitchFamily="34" charset="0"/>
              <a:buChar char="•"/>
            </a:pPr>
            <a:r>
              <a:rPr lang="en-US" sz="2400" dirty="0"/>
              <a:t>Wet deposition majority source for key watersheds</a:t>
            </a:r>
          </a:p>
          <a:p>
            <a:pPr marL="1200150" lvl="2" indent="-285750">
              <a:buFont typeface="Arial" panose="020B0604020202020204" pitchFamily="34" charset="0"/>
              <a:buChar char="•"/>
            </a:pPr>
            <a:r>
              <a:rPr lang="en-US" sz="2400" dirty="0"/>
              <a:t>Dust scrubbed from atmosphere by late winter snowstorms</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GSL, West Deserts, are major dust sources for Spring season</a:t>
            </a:r>
          </a:p>
          <a:p>
            <a:pPr marL="742950" lvl="1" indent="-285750">
              <a:buFont typeface="Arial" panose="020B0604020202020204" pitchFamily="34" charset="0"/>
              <a:buChar char="•"/>
            </a:pPr>
            <a:r>
              <a:rPr lang="en-US" sz="2400" dirty="0"/>
              <a:t>Deposition sinks dependent on source proximity and deposition mechanism</a:t>
            </a:r>
          </a:p>
        </p:txBody>
      </p:sp>
    </p:spTree>
    <p:extLst>
      <p:ext uri="{BB962C8B-B14F-4D97-AF65-F5344CB8AC3E}">
        <p14:creationId xmlns:p14="http://schemas.microsoft.com/office/powerpoint/2010/main" val="2121804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DF06AB-1EE3-4061-B5E3-4A6BD2844ADF}" type="slidenum">
              <a:rPr lang="en-US" smtClean="0"/>
              <a:pPr/>
              <a:t>16</a:t>
            </a:fld>
            <a:endParaRPr lang="en-US" dirty="0"/>
          </a:p>
        </p:txBody>
      </p:sp>
      <p:sp>
        <p:nvSpPr>
          <p:cNvPr id="4" name="Title 3"/>
          <p:cNvSpPr>
            <a:spLocks noGrp="1"/>
          </p:cNvSpPr>
          <p:nvPr>
            <p:ph type="title"/>
          </p:nvPr>
        </p:nvSpPr>
        <p:spPr/>
        <p:txBody>
          <a:bodyPr/>
          <a:lstStyle/>
          <a:p>
            <a:r>
              <a:rPr lang="en-US" dirty="0"/>
              <a:t>Acknowledgments</a:t>
            </a:r>
          </a:p>
        </p:txBody>
      </p:sp>
      <p:sp>
        <p:nvSpPr>
          <p:cNvPr id="9" name="Content Placeholder 1"/>
          <p:cNvSpPr txBox="1">
            <a:spLocks/>
          </p:cNvSpPr>
          <p:nvPr/>
        </p:nvSpPr>
        <p:spPr>
          <a:xfrm>
            <a:off x="742480" y="5515630"/>
            <a:ext cx="8142439" cy="1649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spcAft>
                <a:spcPts val="600"/>
              </a:spcAft>
            </a:pPr>
            <a:endParaRPr lang="en-US" sz="2000" dirty="0">
              <a:solidFill>
                <a:srgbClr val="000000"/>
              </a:solidFill>
              <a:latin typeface="Calibri" panose="020F0502020204030204" pitchFamily="34" charset="0"/>
            </a:endParaRPr>
          </a:p>
        </p:txBody>
      </p:sp>
      <p:grpSp>
        <p:nvGrpSpPr>
          <p:cNvPr id="46" name="Group 45"/>
          <p:cNvGrpSpPr/>
          <p:nvPr/>
        </p:nvGrpSpPr>
        <p:grpSpPr>
          <a:xfrm>
            <a:off x="153457" y="6438900"/>
            <a:ext cx="1094317" cy="307600"/>
            <a:chOff x="1820332" y="6410988"/>
            <a:chExt cx="1094317" cy="307600"/>
          </a:xfrm>
        </p:grpSpPr>
        <p:sp>
          <p:nvSpPr>
            <p:cNvPr id="47" name="Rounded Rectangle 46"/>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48" name="Picture 4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sp>
        <p:nvSpPr>
          <p:cNvPr id="2" name="Content Placeholder 1">
            <a:extLst>
              <a:ext uri="{FF2B5EF4-FFF2-40B4-BE49-F238E27FC236}">
                <a16:creationId xmlns:a16="http://schemas.microsoft.com/office/drawing/2014/main" id="{534EBDEE-9E0A-5062-8931-16EB5D1AF531}"/>
              </a:ext>
            </a:extLst>
          </p:cNvPr>
          <p:cNvSpPr>
            <a:spLocks noGrp="1"/>
          </p:cNvSpPr>
          <p:nvPr>
            <p:ph sz="half" idx="1"/>
          </p:nvPr>
        </p:nvSpPr>
        <p:spPr>
          <a:xfrm>
            <a:off x="838200" y="1383527"/>
            <a:ext cx="10662920" cy="4793436"/>
          </a:xfrm>
        </p:spPr>
        <p:txBody>
          <a:bodyPr>
            <a:normAutofit/>
          </a:bodyPr>
          <a:lstStyle/>
          <a:p>
            <a:pPr marL="0" indent="0">
              <a:buNone/>
            </a:pPr>
            <a:r>
              <a:rPr lang="en-US" sz="2400" dirty="0"/>
              <a:t>NSF Award # 000530-00001, Dust in the Critical Zone from the Great Basin to the Rocky Mountains</a:t>
            </a:r>
          </a:p>
          <a:p>
            <a:pPr marL="0" indent="0">
              <a:buNone/>
            </a:pPr>
            <a:r>
              <a:rPr lang="en-US" sz="2400" dirty="0"/>
              <a:t>BYU office of Research Computing</a:t>
            </a:r>
          </a:p>
        </p:txBody>
      </p:sp>
    </p:spTree>
    <p:extLst>
      <p:ext uri="{BB962C8B-B14F-4D97-AF65-F5344CB8AC3E}">
        <p14:creationId xmlns:p14="http://schemas.microsoft.com/office/powerpoint/2010/main" val="94883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221954" y="2797648"/>
            <a:ext cx="8549028" cy="3641252"/>
          </a:xfrm>
          <a:prstGeom prst="rect">
            <a:avLst/>
          </a:prstGeom>
        </p:spPr>
      </p:pic>
      <p:sp>
        <p:nvSpPr>
          <p:cNvPr id="2" name="Content Placeholder 1"/>
          <p:cNvSpPr>
            <a:spLocks noGrp="1"/>
          </p:cNvSpPr>
          <p:nvPr>
            <p:ph idx="1"/>
          </p:nvPr>
        </p:nvSpPr>
        <p:spPr>
          <a:xfrm>
            <a:off x="483477" y="1476375"/>
            <a:ext cx="7723897" cy="4052359"/>
          </a:xfrm>
        </p:spPr>
        <p:txBody>
          <a:bodyPr>
            <a:noAutofit/>
          </a:bodyPr>
          <a:lstStyle/>
          <a:p>
            <a:pPr marL="342900" indent="-342900">
              <a:spcBef>
                <a:spcPts val="0"/>
              </a:spcBef>
              <a:spcAft>
                <a:spcPts val="1200"/>
              </a:spcAft>
            </a:pPr>
            <a:r>
              <a:rPr lang="en-US" sz="2400" dirty="0">
                <a:solidFill>
                  <a:srgbClr val="000000"/>
                </a:solidFill>
                <a:latin typeface="Calibri" panose="020F0502020204030204" pitchFamily="34" charset="0"/>
              </a:rPr>
              <a:t>Dust modeling process</a:t>
            </a:r>
          </a:p>
          <a:p>
            <a:pPr marL="342900" indent="-342900">
              <a:spcBef>
                <a:spcPts val="0"/>
              </a:spcBef>
              <a:spcAft>
                <a:spcPts val="1200"/>
              </a:spcAft>
            </a:pPr>
            <a:r>
              <a:rPr lang="en-US" sz="2400" dirty="0">
                <a:solidFill>
                  <a:srgbClr val="000000"/>
                </a:solidFill>
                <a:latin typeface="Calibri" panose="020F0502020204030204" pitchFamily="34" charset="0"/>
              </a:rPr>
              <a:t>Illustrate deposition process (2020 event)</a:t>
            </a:r>
          </a:p>
          <a:p>
            <a:pPr marL="342900" indent="-342900">
              <a:spcBef>
                <a:spcPts val="0"/>
              </a:spcBef>
              <a:spcAft>
                <a:spcPts val="1200"/>
              </a:spcAft>
            </a:pPr>
            <a:r>
              <a:rPr lang="en-US" sz="2400" dirty="0">
                <a:solidFill>
                  <a:srgbClr val="000000"/>
                </a:solidFill>
                <a:latin typeface="Calibri" panose="020F0502020204030204" pitchFamily="34" charset="0"/>
              </a:rPr>
              <a:t>Watershed study (2023 spring season)</a:t>
            </a:r>
          </a:p>
          <a:p>
            <a:pPr marL="342900" indent="-342900">
              <a:spcBef>
                <a:spcPts val="0"/>
              </a:spcBef>
              <a:spcAft>
                <a:spcPts val="1200"/>
              </a:spcAft>
            </a:pPr>
            <a:r>
              <a:rPr lang="en-US" sz="2400" dirty="0">
                <a:solidFill>
                  <a:srgbClr val="000000"/>
                </a:solidFill>
                <a:latin typeface="Calibri" panose="020F0502020204030204" pitchFamily="34" charset="0"/>
              </a:rPr>
              <a:t>Current and Future work</a:t>
            </a:r>
          </a:p>
          <a:p>
            <a:pPr marL="342900" indent="-342900">
              <a:spcBef>
                <a:spcPts val="0"/>
              </a:spcBef>
              <a:spcAft>
                <a:spcPts val="1200"/>
              </a:spcAft>
            </a:pPr>
            <a:r>
              <a:rPr lang="en-US" sz="2400" dirty="0">
                <a:solidFill>
                  <a:srgbClr val="000000"/>
                </a:solidFill>
                <a:latin typeface="Calibri" panose="020F0502020204030204" pitchFamily="34" charset="0"/>
              </a:rPr>
              <a:t>Conclusions</a:t>
            </a:r>
          </a:p>
          <a:p>
            <a:pPr marL="342900" indent="-342900">
              <a:spcBef>
                <a:spcPts val="0"/>
              </a:spcBef>
              <a:spcAft>
                <a:spcPts val="1200"/>
              </a:spcAft>
            </a:pPr>
            <a:endParaRPr lang="en-US" sz="2400" dirty="0">
              <a:solidFill>
                <a:srgbClr val="000000"/>
              </a:solidFill>
              <a:latin typeface="Calibri" panose="020F0502020204030204" pitchFamily="34" charset="0"/>
            </a:endParaRPr>
          </a:p>
          <a:p>
            <a:pPr marL="342900" indent="-342900">
              <a:spcBef>
                <a:spcPts val="0"/>
              </a:spcBef>
              <a:spcAft>
                <a:spcPts val="1200"/>
              </a:spcAft>
            </a:pPr>
            <a:endParaRPr lang="en-US" sz="2400" dirty="0">
              <a:solidFill>
                <a:srgbClr val="000000"/>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90DF06AB-1EE3-4061-B5E3-4A6BD2844ADF}" type="slidenum">
              <a:rPr lang="en-US" smtClean="0"/>
              <a:pPr/>
              <a:t>2</a:t>
            </a:fld>
            <a:endParaRPr lang="en-US" dirty="0"/>
          </a:p>
        </p:txBody>
      </p:sp>
      <p:sp>
        <p:nvSpPr>
          <p:cNvPr id="4" name="Title 3"/>
          <p:cNvSpPr>
            <a:spLocks noGrp="1"/>
          </p:cNvSpPr>
          <p:nvPr>
            <p:ph type="title"/>
          </p:nvPr>
        </p:nvSpPr>
        <p:spPr/>
        <p:txBody>
          <a:bodyPr/>
          <a:lstStyle/>
          <a:p>
            <a:r>
              <a:rPr lang="en-US" dirty="0"/>
              <a:t>Overview</a:t>
            </a:r>
          </a:p>
        </p:txBody>
      </p:sp>
      <p:grpSp>
        <p:nvGrpSpPr>
          <p:cNvPr id="12" name="Group 11"/>
          <p:cNvGrpSpPr/>
          <p:nvPr/>
        </p:nvGrpSpPr>
        <p:grpSpPr>
          <a:xfrm>
            <a:off x="153457" y="6438900"/>
            <a:ext cx="1094317" cy="307600"/>
            <a:chOff x="1820332" y="6410988"/>
            <a:chExt cx="1094317" cy="307600"/>
          </a:xfrm>
        </p:grpSpPr>
        <p:sp>
          <p:nvSpPr>
            <p:cNvPr id="13" name="Rounded Rectangle 1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spTree>
    <p:extLst>
      <p:ext uri="{BB962C8B-B14F-4D97-AF65-F5344CB8AC3E}">
        <p14:creationId xmlns:p14="http://schemas.microsoft.com/office/powerpoint/2010/main" val="1924039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8"/>
          <p:cNvSpPr txBox="1">
            <a:spLocks noGrp="1"/>
          </p:cNvSpPr>
          <p:nvPr>
            <p:ph idx="1"/>
          </p:nvPr>
        </p:nvSpPr>
        <p:spPr>
          <a:xfrm>
            <a:off x="483477" y="1333500"/>
            <a:ext cx="7508731" cy="4951991"/>
          </a:xfrm>
          <a:prstGeom prst="rect">
            <a:avLst/>
          </a:prstGeom>
        </p:spPr>
        <p:txBody>
          <a:bodyPr spcFirstLastPara="1" vert="horz" wrap="square" lIns="121900" tIns="121900" rIns="121900" bIns="121900" rtlCol="0" anchor="t" anchorCtr="0">
            <a:normAutofit/>
          </a:bodyPr>
          <a:lstStyle/>
          <a:p>
            <a:pPr marL="346075" indent="-346075">
              <a:spcBef>
                <a:spcPts val="0"/>
              </a:spcBef>
              <a:spcAft>
                <a:spcPts val="1800"/>
              </a:spcAft>
              <a:buSzPct val="100000"/>
            </a:pPr>
            <a:r>
              <a:rPr lang="en" sz="2400" dirty="0"/>
              <a:t>Meteorological and land use inputs taken from national databases (NCEP FNL, NLCD, MODIS)</a:t>
            </a:r>
          </a:p>
          <a:p>
            <a:pPr marL="346075" indent="-346075">
              <a:spcBef>
                <a:spcPts val="0"/>
              </a:spcBef>
              <a:spcAft>
                <a:spcPts val="1200"/>
              </a:spcAft>
            </a:pPr>
            <a:r>
              <a:rPr lang="en" sz="2400" dirty="0"/>
              <a:t>WRF 4.2.1 calculates met data, land use, soil type</a:t>
            </a:r>
            <a:endParaRPr lang="en" sz="2000" dirty="0"/>
          </a:p>
          <a:p>
            <a:pPr marL="803275" lvl="1" indent="-346075">
              <a:spcBef>
                <a:spcPts val="0"/>
              </a:spcBef>
              <a:spcAft>
                <a:spcPts val="1200"/>
              </a:spcAft>
              <a:buSzPct val="100000"/>
            </a:pPr>
            <a:r>
              <a:rPr lang="en" sz="2000" dirty="0"/>
              <a:t>Surface conditions updated with OBSGRID</a:t>
            </a:r>
          </a:p>
          <a:p>
            <a:pPr marL="346075" indent="-346075">
              <a:spcBef>
                <a:spcPts val="0"/>
              </a:spcBef>
              <a:spcAft>
                <a:spcPts val="1200"/>
              </a:spcAft>
              <a:buSzPct val="100000"/>
            </a:pPr>
            <a:r>
              <a:rPr lang="en" sz="2400" dirty="0"/>
              <a:t>CMAQ 5.3.1 calculates dust emission, transport,  deposition</a:t>
            </a:r>
            <a:endParaRPr sz="2000" dirty="0"/>
          </a:p>
          <a:p>
            <a:pPr marL="346075" indent="-346075">
              <a:spcBef>
                <a:spcPts val="0"/>
              </a:spcBef>
            </a:pPr>
            <a:r>
              <a:rPr lang="en" sz="2400" dirty="0"/>
              <a:t>Dust Modeling Guide: </a:t>
            </a:r>
            <a:r>
              <a:rPr lang="en-US" u="sng" dirty="0">
                <a:hlinkClick r:id="rId3"/>
              </a:rPr>
              <a:t>https://doi.org/10.26067/FACPUB/5515</a:t>
            </a:r>
            <a:endParaRPr lang="en-US" sz="2400" dirty="0"/>
          </a:p>
        </p:txBody>
      </p:sp>
      <p:sp>
        <p:nvSpPr>
          <p:cNvPr id="102" name="Google Shape;102;p18"/>
          <p:cNvSpPr txBox="1">
            <a:spLocks noGrp="1"/>
          </p:cNvSpPr>
          <p:nvPr>
            <p:ph type="sldNum" sz="quarter" idx="12"/>
          </p:nvPr>
        </p:nvSpPr>
        <p:spPr>
          <a:xfrm>
            <a:off x="10888980" y="6338831"/>
            <a:ext cx="1120140" cy="365125"/>
          </a:xfrm>
          <a:prstGeom prst="rect">
            <a:avLst/>
          </a:prstGeom>
        </p:spPr>
        <p:txBody>
          <a:bodyPr spcFirstLastPara="1" vert="horz" wrap="square" lIns="121900" tIns="121900" rIns="121900" bIns="121900" rtlCol="0" anchor="ctr" anchorCtr="0">
            <a:noAutofit/>
          </a:bodyPr>
          <a:lstStyle/>
          <a:p>
            <a:fld id="{00000000-1234-1234-1234-123412341234}" type="slidenum">
              <a:rPr lang="en">
                <a:solidFill>
                  <a:schemeClr val="tx1"/>
                </a:solidFill>
              </a:rPr>
              <a:pPr/>
              <a:t>3</a:t>
            </a:fld>
            <a:endParaRPr dirty="0">
              <a:solidFill>
                <a:schemeClr val="tx1"/>
              </a:solidFill>
            </a:endParaRPr>
          </a:p>
        </p:txBody>
      </p:sp>
      <p:sp>
        <p:nvSpPr>
          <p:cNvPr id="99" name="Google Shape;99;p18"/>
          <p:cNvSpPr txBox="1">
            <a:spLocks noGrp="1"/>
          </p:cNvSpPr>
          <p:nvPr>
            <p:ph type="title"/>
          </p:nvPr>
        </p:nvSpPr>
        <p:spPr>
          <a:xfrm>
            <a:off x="483477" y="211016"/>
            <a:ext cx="8127123" cy="594726"/>
          </a:xfrm>
          <a:prstGeom prst="rect">
            <a:avLst/>
          </a:prstGeom>
        </p:spPr>
        <p:txBody>
          <a:bodyPr spcFirstLastPara="1" vert="horz" wrap="square" lIns="121900" tIns="121900" rIns="121900" bIns="121900" rtlCol="0" anchor="t" anchorCtr="0">
            <a:noAutofit/>
          </a:bodyPr>
          <a:lstStyle/>
          <a:p>
            <a:r>
              <a:rPr lang="en" dirty="0"/>
              <a:t>Dust Modeling Overview</a:t>
            </a:r>
            <a:endParaRPr dirty="0"/>
          </a:p>
        </p:txBody>
      </p:sp>
      <p:pic>
        <p:nvPicPr>
          <p:cNvPr id="101" name="Google Shape;101;p18"/>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8201011" y="1420493"/>
            <a:ext cx="3509682" cy="4756469"/>
          </a:xfrm>
          <a:prstGeom prst="rect">
            <a:avLst/>
          </a:prstGeom>
          <a:noFill/>
          <a:ln>
            <a:noFill/>
          </a:ln>
        </p:spPr>
      </p:pic>
      <p:grpSp>
        <p:nvGrpSpPr>
          <p:cNvPr id="4" name="Group 3"/>
          <p:cNvGrpSpPr/>
          <p:nvPr/>
        </p:nvGrpSpPr>
        <p:grpSpPr>
          <a:xfrm>
            <a:off x="153457" y="6438900"/>
            <a:ext cx="1094317" cy="307600"/>
            <a:chOff x="1820332" y="6410988"/>
            <a:chExt cx="1094317" cy="307600"/>
          </a:xfrm>
        </p:grpSpPr>
        <p:sp>
          <p:nvSpPr>
            <p:cNvPr id="3" name="Rounded Rectangle 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spTree>
    <p:extLst>
      <p:ext uri="{BB962C8B-B14F-4D97-AF65-F5344CB8AC3E}">
        <p14:creationId xmlns:p14="http://schemas.microsoft.com/office/powerpoint/2010/main" val="286935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6002" y="1379302"/>
            <a:ext cx="7723897" cy="2780665"/>
          </a:xfrm>
        </p:spPr>
        <p:txBody>
          <a:bodyPr>
            <a:noAutofit/>
          </a:bodyPr>
          <a:lstStyle/>
          <a:p>
            <a:pPr marL="342900" indent="-342900">
              <a:spcBef>
                <a:spcPts val="0"/>
              </a:spcBef>
              <a:spcAft>
                <a:spcPts val="600"/>
              </a:spcAft>
            </a:pPr>
            <a:r>
              <a:rPr lang="en-US" sz="2400" dirty="0">
                <a:solidFill>
                  <a:srgbClr val="000000"/>
                </a:solidFill>
                <a:latin typeface="Calibri" panose="020F0502020204030204" pitchFamily="34" charset="0"/>
              </a:rPr>
              <a:t>Dry and wet mechanisms</a:t>
            </a:r>
          </a:p>
          <a:p>
            <a:pPr marL="342900" indent="-342900">
              <a:spcBef>
                <a:spcPts val="0"/>
              </a:spcBef>
              <a:spcAft>
                <a:spcPts val="600"/>
              </a:spcAft>
            </a:pPr>
            <a:r>
              <a:rPr lang="en-US" sz="2400" dirty="0">
                <a:solidFill>
                  <a:srgbClr val="000000"/>
                </a:solidFill>
                <a:latin typeface="Calibri" panose="020F0502020204030204" pitchFamily="34" charset="0"/>
              </a:rPr>
              <a:t>Transient for events; cumulative for periods/seasons </a:t>
            </a:r>
          </a:p>
          <a:p>
            <a:pPr marL="342900" indent="-342900">
              <a:spcBef>
                <a:spcPts val="0"/>
              </a:spcBef>
              <a:spcAft>
                <a:spcPts val="600"/>
              </a:spcAft>
            </a:pPr>
            <a:r>
              <a:rPr lang="en-US" sz="2400" dirty="0">
                <a:solidFill>
                  <a:srgbClr val="000000"/>
                </a:solidFill>
                <a:latin typeface="Calibri" panose="020F0502020204030204" pitchFamily="34" charset="0"/>
              </a:rPr>
              <a:t>State-wide, local point, or watershed resolution</a:t>
            </a:r>
          </a:p>
          <a:p>
            <a:pPr marL="342900" indent="-342900">
              <a:spcBef>
                <a:spcPts val="0"/>
              </a:spcBef>
              <a:spcAft>
                <a:spcPts val="600"/>
              </a:spcAft>
            </a:pPr>
            <a:r>
              <a:rPr lang="en-US" sz="2400" dirty="0" err="1">
                <a:solidFill>
                  <a:srgbClr val="000000"/>
                </a:solidFill>
                <a:latin typeface="Calibri" panose="020F0502020204030204" pitchFamily="34" charset="0"/>
              </a:rPr>
              <a:t>Speciated</a:t>
            </a:r>
            <a:r>
              <a:rPr lang="en-US" sz="2400" dirty="0">
                <a:solidFill>
                  <a:srgbClr val="000000"/>
                </a:solidFill>
                <a:latin typeface="Calibri" panose="020F0502020204030204" pitchFamily="34" charset="0"/>
              </a:rPr>
              <a:t> mineral elements</a:t>
            </a:r>
          </a:p>
          <a:p>
            <a:pPr marL="800100" lvl="1" indent="-342900">
              <a:spcBef>
                <a:spcPts val="0"/>
              </a:spcBef>
              <a:spcAft>
                <a:spcPts val="600"/>
              </a:spcAft>
            </a:pPr>
            <a:r>
              <a:rPr lang="en" sz="2000" dirty="0"/>
              <a:t>Soil nutrients: Na, P, K, Mg, . . . </a:t>
            </a:r>
          </a:p>
          <a:p>
            <a:pPr marL="800100" lvl="1" indent="-342900">
              <a:spcBef>
                <a:spcPts val="0"/>
              </a:spcBef>
              <a:spcAft>
                <a:spcPts val="600"/>
              </a:spcAft>
            </a:pPr>
            <a:r>
              <a:rPr lang="en" sz="2000" dirty="0"/>
              <a:t>Other: Ca, Al, Fe, Pb, carbonates, nitrates, . . .</a:t>
            </a:r>
            <a:endParaRPr lang="en-US" sz="2000" dirty="0">
              <a:solidFill>
                <a:srgbClr val="000000"/>
              </a:solidFill>
              <a:latin typeface="Calibri" panose="020F0502020204030204" pitchFamily="34" charset="0"/>
            </a:endParaRPr>
          </a:p>
          <a:p>
            <a:pPr marL="342900" indent="-342900">
              <a:spcBef>
                <a:spcPts val="0"/>
              </a:spcBef>
              <a:spcAft>
                <a:spcPts val="600"/>
              </a:spcAft>
            </a:pPr>
            <a:r>
              <a:rPr lang="en-US" sz="2200" dirty="0">
                <a:solidFill>
                  <a:srgbClr val="000000"/>
                </a:solidFill>
                <a:latin typeface="Calibri" panose="020F0502020204030204" pitchFamily="34" charset="0"/>
              </a:rPr>
              <a:t>Dust results feed water quality studies</a:t>
            </a:r>
            <a:endParaRPr lang="en" sz="2200" dirty="0"/>
          </a:p>
        </p:txBody>
      </p:sp>
      <p:sp>
        <p:nvSpPr>
          <p:cNvPr id="3" name="Slide Number Placeholder 2"/>
          <p:cNvSpPr>
            <a:spLocks noGrp="1"/>
          </p:cNvSpPr>
          <p:nvPr>
            <p:ph type="sldNum" sz="quarter" idx="12"/>
          </p:nvPr>
        </p:nvSpPr>
        <p:spPr/>
        <p:txBody>
          <a:bodyPr/>
          <a:lstStyle/>
          <a:p>
            <a:fld id="{90DF06AB-1EE3-4061-B5E3-4A6BD2844ADF}" type="slidenum">
              <a:rPr lang="en-US" smtClean="0"/>
              <a:pPr/>
              <a:t>4</a:t>
            </a:fld>
            <a:endParaRPr lang="en-US" dirty="0"/>
          </a:p>
        </p:txBody>
      </p:sp>
      <p:sp>
        <p:nvSpPr>
          <p:cNvPr id="4" name="Title 3"/>
          <p:cNvSpPr>
            <a:spLocks noGrp="1"/>
          </p:cNvSpPr>
          <p:nvPr>
            <p:ph type="title"/>
          </p:nvPr>
        </p:nvSpPr>
        <p:spPr/>
        <p:txBody>
          <a:bodyPr/>
          <a:lstStyle/>
          <a:p>
            <a:r>
              <a:rPr lang="en-US" dirty="0"/>
              <a:t>Deposition Overview</a:t>
            </a:r>
          </a:p>
        </p:txBody>
      </p:sp>
      <p:sp>
        <p:nvSpPr>
          <p:cNvPr id="5" name="Rounded Rectangle 4"/>
          <p:cNvSpPr/>
          <p:nvPr/>
        </p:nvSpPr>
        <p:spPr>
          <a:xfrm>
            <a:off x="8207374" y="1389966"/>
            <a:ext cx="1343025" cy="60207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Dry Deposition</a:t>
            </a:r>
          </a:p>
        </p:txBody>
      </p:sp>
      <p:sp>
        <p:nvSpPr>
          <p:cNvPr id="6" name="Rounded Rectangle 5"/>
          <p:cNvSpPr/>
          <p:nvPr/>
        </p:nvSpPr>
        <p:spPr>
          <a:xfrm>
            <a:off x="8054974" y="2352719"/>
            <a:ext cx="1647827" cy="93272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Turbulent diffusion, sedimentation</a:t>
            </a:r>
          </a:p>
        </p:txBody>
      </p:sp>
      <p:sp>
        <p:nvSpPr>
          <p:cNvPr id="7" name="Rounded Rectangle 6"/>
          <p:cNvSpPr/>
          <p:nvPr/>
        </p:nvSpPr>
        <p:spPr>
          <a:xfrm>
            <a:off x="10144129" y="1389967"/>
            <a:ext cx="1343025" cy="60207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Wet Deposition</a:t>
            </a:r>
          </a:p>
        </p:txBody>
      </p:sp>
      <p:sp>
        <p:nvSpPr>
          <p:cNvPr id="8" name="Rounded Rectangle 7"/>
          <p:cNvSpPr/>
          <p:nvPr/>
        </p:nvSpPr>
        <p:spPr>
          <a:xfrm>
            <a:off x="9991729" y="2343196"/>
            <a:ext cx="1647827" cy="94224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a:t>In-cloud and below-cloud scavenging</a:t>
            </a:r>
          </a:p>
        </p:txBody>
      </p:sp>
      <p:sp>
        <p:nvSpPr>
          <p:cNvPr id="9" name="Down Arrow 8"/>
          <p:cNvSpPr/>
          <p:nvPr/>
        </p:nvSpPr>
        <p:spPr>
          <a:xfrm>
            <a:off x="8778877" y="2001569"/>
            <a:ext cx="228600" cy="351152"/>
          </a:xfrm>
          <a:prstGeom prst="down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10701341" y="1992042"/>
            <a:ext cx="228600" cy="351152"/>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53457" y="6438900"/>
            <a:ext cx="1094317" cy="307600"/>
            <a:chOff x="1820332" y="6410988"/>
            <a:chExt cx="1094317" cy="307600"/>
          </a:xfrm>
        </p:grpSpPr>
        <p:sp>
          <p:nvSpPr>
            <p:cNvPr id="13" name="Rounded Rectangle 12"/>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15" name="Google Shape;375;g1eab4dbd235_6_110"/>
          <p:cNvPicPr preferRelativeResize="0"/>
          <p:nvPr/>
        </p:nvPicPr>
        <p:blipFill rotWithShape="1">
          <a:blip r:embed="rId4">
            <a:alphaModFix/>
          </a:blip>
          <a:srcRect l="3192" r="5591"/>
          <a:stretch/>
        </p:blipFill>
        <p:spPr>
          <a:xfrm>
            <a:off x="493637" y="4264992"/>
            <a:ext cx="6543040" cy="1928564"/>
          </a:xfrm>
          <a:prstGeom prst="rect">
            <a:avLst/>
          </a:prstGeom>
          <a:noFill/>
          <a:ln>
            <a:noFill/>
          </a:ln>
        </p:spPr>
      </p:pic>
      <p:pic>
        <p:nvPicPr>
          <p:cNvPr id="16" name="Google Shape;376;g1eab4dbd235_6_110"/>
          <p:cNvPicPr preferRelativeResize="0"/>
          <p:nvPr/>
        </p:nvPicPr>
        <p:blipFill rotWithShape="1">
          <a:blip r:embed="rId5">
            <a:alphaModFix/>
          </a:blip>
          <a:srcRect/>
          <a:stretch/>
        </p:blipFill>
        <p:spPr>
          <a:xfrm>
            <a:off x="8752846" y="3829911"/>
            <a:ext cx="2163195" cy="2798727"/>
          </a:xfrm>
          <a:prstGeom prst="rect">
            <a:avLst/>
          </a:prstGeom>
          <a:noFill/>
          <a:ln>
            <a:noFill/>
          </a:ln>
        </p:spPr>
      </p:pic>
      <p:sp>
        <p:nvSpPr>
          <p:cNvPr id="17" name="Google Shape;377;g1eab4dbd235_6_110"/>
          <p:cNvSpPr txBox="1"/>
          <p:nvPr/>
        </p:nvSpPr>
        <p:spPr>
          <a:xfrm>
            <a:off x="7385197" y="4259389"/>
            <a:ext cx="100515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Dust-rich soils</a:t>
            </a:r>
            <a:endParaRPr sz="1600" dirty="0"/>
          </a:p>
        </p:txBody>
      </p:sp>
      <p:sp>
        <p:nvSpPr>
          <p:cNvPr id="18" name="Google Shape;378;g1eab4dbd235_6_110"/>
          <p:cNvSpPr txBox="1"/>
          <p:nvPr/>
        </p:nvSpPr>
        <p:spPr>
          <a:xfrm>
            <a:off x="7533418" y="5231832"/>
            <a:ext cx="8151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Glacial till</a:t>
            </a:r>
            <a:endParaRPr sz="1600" dirty="0"/>
          </a:p>
        </p:txBody>
      </p:sp>
      <p:sp>
        <p:nvSpPr>
          <p:cNvPr id="19" name="Google Shape;379;g1eab4dbd235_6_110"/>
          <p:cNvSpPr txBox="1"/>
          <p:nvPr/>
        </p:nvSpPr>
        <p:spPr>
          <a:xfrm>
            <a:off x="7237449" y="6300370"/>
            <a:ext cx="965437"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Bedrock</a:t>
            </a:r>
            <a:endParaRPr sz="1600" dirty="0"/>
          </a:p>
        </p:txBody>
      </p:sp>
      <p:cxnSp>
        <p:nvCxnSpPr>
          <p:cNvPr id="20" name="Google Shape;380;g1eab4dbd235_6_110"/>
          <p:cNvCxnSpPr/>
          <p:nvPr/>
        </p:nvCxnSpPr>
        <p:spPr>
          <a:xfrm>
            <a:off x="8215875" y="4656783"/>
            <a:ext cx="461237" cy="0"/>
          </a:xfrm>
          <a:prstGeom prst="straightConnector1">
            <a:avLst/>
          </a:prstGeom>
          <a:noFill/>
          <a:ln w="38100" cap="flat" cmpd="sng">
            <a:solidFill>
              <a:schemeClr val="dk1"/>
            </a:solidFill>
            <a:prstDash val="solid"/>
            <a:miter lim="800000"/>
            <a:headEnd type="none" w="sm" len="sm"/>
            <a:tailEnd type="triangle" w="med" len="med"/>
          </a:ln>
        </p:spPr>
      </p:cxnSp>
      <p:cxnSp>
        <p:nvCxnSpPr>
          <p:cNvPr id="21" name="Google Shape;381;g1eab4dbd235_6_110"/>
          <p:cNvCxnSpPr/>
          <p:nvPr/>
        </p:nvCxnSpPr>
        <p:spPr>
          <a:xfrm>
            <a:off x="8202886" y="5619227"/>
            <a:ext cx="487213" cy="0"/>
          </a:xfrm>
          <a:prstGeom prst="straightConnector1">
            <a:avLst/>
          </a:prstGeom>
          <a:noFill/>
          <a:ln w="38100" cap="flat" cmpd="sng">
            <a:solidFill>
              <a:schemeClr val="dk1"/>
            </a:solidFill>
            <a:prstDash val="solid"/>
            <a:miter lim="800000"/>
            <a:headEnd type="none" w="sm" len="sm"/>
            <a:tailEnd type="triangle" w="med" len="med"/>
          </a:ln>
        </p:spPr>
      </p:cxnSp>
      <p:cxnSp>
        <p:nvCxnSpPr>
          <p:cNvPr id="22" name="Google Shape;382;g1eab4dbd235_6_110"/>
          <p:cNvCxnSpPr/>
          <p:nvPr/>
        </p:nvCxnSpPr>
        <p:spPr>
          <a:xfrm>
            <a:off x="8189899" y="6497041"/>
            <a:ext cx="452262" cy="0"/>
          </a:xfrm>
          <a:prstGeom prst="straightConnector1">
            <a:avLst/>
          </a:prstGeom>
          <a:noFill/>
          <a:ln w="38100" cap="flat" cmpd="sng">
            <a:solidFill>
              <a:schemeClr val="dk1"/>
            </a:solidFill>
            <a:prstDash val="solid"/>
            <a:miter lim="800000"/>
            <a:headEnd type="none" w="sm" len="sm"/>
            <a:tailEnd type="triangle" w="med" len="med"/>
          </a:ln>
        </p:spPr>
      </p:cxnSp>
      <p:sp>
        <p:nvSpPr>
          <p:cNvPr id="23" name="Google Shape;384;g1eab4dbd235_6_110"/>
          <p:cNvSpPr txBox="1"/>
          <p:nvPr/>
        </p:nvSpPr>
        <p:spPr>
          <a:xfrm>
            <a:off x="10907961" y="5740827"/>
            <a:ext cx="912024"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400" i="1" dirty="0">
                <a:latin typeface="Calibri"/>
                <a:ea typeface="Calibri"/>
                <a:cs typeface="Calibri"/>
                <a:sym typeface="Calibri"/>
              </a:rPr>
              <a:t>Photo by J. Munroe</a:t>
            </a:r>
            <a:endParaRPr sz="1400" i="1" dirty="0">
              <a:latin typeface="Calibri"/>
              <a:ea typeface="Calibri"/>
              <a:cs typeface="Calibri"/>
              <a:sym typeface="Calibri"/>
            </a:endParaRPr>
          </a:p>
        </p:txBody>
      </p:sp>
    </p:spTree>
    <p:extLst>
      <p:ext uri="{BB962C8B-B14F-4D97-AF65-F5344CB8AC3E}">
        <p14:creationId xmlns:p14="http://schemas.microsoft.com/office/powerpoint/2010/main" val="357644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0277" y="1925955"/>
            <a:ext cx="4370902" cy="3225165"/>
          </a:xfrm>
          <a:prstGeom prst="rect">
            <a:avLst/>
          </a:prstGeom>
        </p:spPr>
      </p:pic>
      <p:sp>
        <p:nvSpPr>
          <p:cNvPr id="4" name="Title 3"/>
          <p:cNvSpPr>
            <a:spLocks noGrp="1"/>
          </p:cNvSpPr>
          <p:nvPr>
            <p:ph type="title"/>
          </p:nvPr>
        </p:nvSpPr>
        <p:spPr/>
        <p:txBody>
          <a:bodyPr/>
          <a:lstStyle/>
          <a:p>
            <a:r>
              <a:rPr lang="en-US" dirty="0"/>
              <a:t>Speciated Dry Deposition</a:t>
            </a:r>
          </a:p>
        </p:txBody>
      </p:sp>
      <p:sp>
        <p:nvSpPr>
          <p:cNvPr id="7" name="TextBox 6"/>
          <p:cNvSpPr txBox="1"/>
          <p:nvPr/>
        </p:nvSpPr>
        <p:spPr>
          <a:xfrm>
            <a:off x="900612" y="1391927"/>
            <a:ext cx="2231445" cy="507831"/>
          </a:xfrm>
          <a:prstGeom prst="rect">
            <a:avLst/>
          </a:prstGeom>
          <a:noFill/>
        </p:spPr>
        <p:txBody>
          <a:bodyPr wrap="none" rtlCol="0">
            <a:spAutoFit/>
          </a:bodyPr>
          <a:lstStyle/>
          <a:p>
            <a:pPr algn="ctr">
              <a:lnSpc>
                <a:spcPct val="90000"/>
              </a:lnSpc>
            </a:pPr>
            <a:r>
              <a:rPr lang="en-US" sz="1600" b="1" dirty="0"/>
              <a:t>Sep 7-9 2020 Dust Event</a:t>
            </a:r>
          </a:p>
          <a:p>
            <a:pPr algn="ctr">
              <a:lnSpc>
                <a:spcPct val="90000"/>
              </a:lnSpc>
            </a:pPr>
            <a:r>
              <a:rPr lang="en-US" sz="1400" b="1" dirty="0"/>
              <a:t>PM10 Concentration</a:t>
            </a:r>
          </a:p>
        </p:txBody>
      </p:sp>
      <p:sp>
        <p:nvSpPr>
          <p:cNvPr id="15" name="Content Placeholder 1"/>
          <p:cNvSpPr txBox="1">
            <a:spLocks/>
          </p:cNvSpPr>
          <p:nvPr/>
        </p:nvSpPr>
        <p:spPr>
          <a:xfrm>
            <a:off x="9201664" y="1118396"/>
            <a:ext cx="1693604" cy="3022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Na Concentration</a:t>
            </a:r>
          </a:p>
        </p:txBody>
      </p:sp>
      <p:grpSp>
        <p:nvGrpSpPr>
          <p:cNvPr id="16" name="Group 15"/>
          <p:cNvGrpSpPr/>
          <p:nvPr/>
        </p:nvGrpSpPr>
        <p:grpSpPr>
          <a:xfrm>
            <a:off x="153457" y="6438900"/>
            <a:ext cx="1094317" cy="307600"/>
            <a:chOff x="1820332" y="6410988"/>
            <a:chExt cx="1094317" cy="307600"/>
          </a:xfrm>
        </p:grpSpPr>
        <p:sp>
          <p:nvSpPr>
            <p:cNvPr id="17" name="Rounded Rectangle 16"/>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19" name="Content Placeholder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386165" y="1401567"/>
            <a:ext cx="3345202" cy="2566695"/>
          </a:xfrm>
          <a:prstGeom prst="rect">
            <a:avLst/>
          </a:prstGeom>
        </p:spPr>
      </p:pic>
      <p:pic>
        <p:nvPicPr>
          <p:cNvPr id="20" name="Picture 19"/>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321517" y="1377416"/>
            <a:ext cx="3300429" cy="2590845"/>
          </a:xfrm>
          <a:prstGeom prst="rect">
            <a:avLst/>
          </a:prstGeom>
        </p:spPr>
      </p:pic>
      <p:pic>
        <p:nvPicPr>
          <p:cNvPr id="21" name="Picture 20"/>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206157" y="4120242"/>
            <a:ext cx="3330872" cy="2623671"/>
          </a:xfrm>
          <a:prstGeom prst="rect">
            <a:avLst/>
          </a:prstGeom>
        </p:spPr>
      </p:pic>
      <p:sp>
        <p:nvSpPr>
          <p:cNvPr id="5" name="Rectangle 4"/>
          <p:cNvSpPr/>
          <p:nvPr/>
        </p:nvSpPr>
        <p:spPr>
          <a:xfrm>
            <a:off x="4396927" y="5991877"/>
            <a:ext cx="763891" cy="461665"/>
          </a:xfrm>
          <a:prstGeom prst="rect">
            <a:avLst/>
          </a:prstGeom>
          <a:solidFill>
            <a:schemeClr val="bg1">
              <a:alpha val="50000"/>
            </a:schemeClr>
          </a:solidFill>
        </p:spPr>
        <p:txBody>
          <a:bodyPr wrap="square">
            <a:spAutoFit/>
          </a:bodyPr>
          <a:lstStyle/>
          <a:p>
            <a:pPr algn="ctr"/>
            <a:r>
              <a:rPr lang="en-US" sz="1200" b="1" dirty="0"/>
              <a:t>9/8/20</a:t>
            </a:r>
          </a:p>
          <a:p>
            <a:pPr algn="ctr"/>
            <a:r>
              <a:rPr lang="en-US" sz="1200" b="1" dirty="0"/>
              <a:t>6:00 UTC</a:t>
            </a:r>
          </a:p>
        </p:txBody>
      </p:sp>
      <p:grpSp>
        <p:nvGrpSpPr>
          <p:cNvPr id="8" name="Group 7"/>
          <p:cNvGrpSpPr/>
          <p:nvPr/>
        </p:nvGrpSpPr>
        <p:grpSpPr>
          <a:xfrm>
            <a:off x="8520492" y="4120242"/>
            <a:ext cx="3296000" cy="2593106"/>
            <a:chOff x="8520492" y="4120242"/>
            <a:chExt cx="3296000" cy="2593106"/>
          </a:xfrm>
        </p:grpSpPr>
        <p:pic>
          <p:nvPicPr>
            <p:cNvPr id="6" name="Picture 5"/>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8520492" y="4120242"/>
              <a:ext cx="3296000" cy="2593106"/>
            </a:xfrm>
            <a:prstGeom prst="rect">
              <a:avLst/>
            </a:prstGeom>
          </p:spPr>
        </p:pic>
        <p:sp>
          <p:nvSpPr>
            <p:cNvPr id="23" name="Rectangle 22"/>
            <p:cNvSpPr/>
            <p:nvPr/>
          </p:nvSpPr>
          <p:spPr>
            <a:xfrm>
              <a:off x="8655997" y="5990129"/>
              <a:ext cx="753540" cy="461665"/>
            </a:xfrm>
            <a:prstGeom prst="rect">
              <a:avLst/>
            </a:prstGeom>
            <a:solidFill>
              <a:schemeClr val="bg1">
                <a:alpha val="50000"/>
              </a:schemeClr>
            </a:solidFill>
          </p:spPr>
          <p:txBody>
            <a:bodyPr wrap="none">
              <a:spAutoFit/>
            </a:bodyPr>
            <a:lstStyle/>
            <a:p>
              <a:pPr algn="ctr"/>
              <a:r>
                <a:rPr lang="en-US" sz="1200" b="1" dirty="0"/>
                <a:t>9/8/20</a:t>
              </a:r>
            </a:p>
            <a:p>
              <a:pPr algn="ctr"/>
              <a:r>
                <a:rPr lang="en-US" sz="1200" b="1" dirty="0">
                  <a:solidFill>
                    <a:srgbClr val="FF0000"/>
                  </a:solidFill>
                </a:rPr>
                <a:t>8:00</a:t>
              </a:r>
              <a:r>
                <a:rPr lang="en-US" sz="1200" b="1" dirty="0"/>
                <a:t> UTC</a:t>
              </a:r>
            </a:p>
          </p:txBody>
        </p:sp>
      </p:grpSp>
      <p:sp>
        <p:nvSpPr>
          <p:cNvPr id="24" name="Content Placeholder 1"/>
          <p:cNvSpPr txBox="1">
            <a:spLocks/>
          </p:cNvSpPr>
          <p:nvPr/>
        </p:nvSpPr>
        <p:spPr>
          <a:xfrm>
            <a:off x="4661427" y="1118396"/>
            <a:ext cx="2622549" cy="314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Na Volumetric Emission Rate</a:t>
            </a:r>
          </a:p>
        </p:txBody>
      </p:sp>
      <p:sp>
        <p:nvSpPr>
          <p:cNvPr id="25" name="Rectangle 24"/>
          <p:cNvSpPr/>
          <p:nvPr/>
        </p:nvSpPr>
        <p:spPr>
          <a:xfrm>
            <a:off x="4521180" y="3237158"/>
            <a:ext cx="764330" cy="461665"/>
          </a:xfrm>
          <a:prstGeom prst="rect">
            <a:avLst/>
          </a:prstGeom>
          <a:solidFill>
            <a:schemeClr val="bg1">
              <a:alpha val="50000"/>
            </a:schemeClr>
          </a:solidFill>
        </p:spPr>
        <p:txBody>
          <a:bodyPr wrap="square">
            <a:spAutoFit/>
          </a:bodyPr>
          <a:lstStyle/>
          <a:p>
            <a:pPr algn="ctr"/>
            <a:r>
              <a:rPr lang="en-US" sz="1200" b="1" dirty="0"/>
              <a:t>9/8/20</a:t>
            </a:r>
          </a:p>
          <a:p>
            <a:pPr algn="ctr"/>
            <a:r>
              <a:rPr lang="en-US" sz="1200" b="1" dirty="0"/>
              <a:t>6:00 UTC</a:t>
            </a:r>
          </a:p>
        </p:txBody>
      </p:sp>
      <p:sp>
        <p:nvSpPr>
          <p:cNvPr id="26" name="Rectangle 25"/>
          <p:cNvSpPr/>
          <p:nvPr/>
        </p:nvSpPr>
        <p:spPr>
          <a:xfrm>
            <a:off x="8478736" y="3246810"/>
            <a:ext cx="789090" cy="461665"/>
          </a:xfrm>
          <a:prstGeom prst="rect">
            <a:avLst/>
          </a:prstGeom>
          <a:solidFill>
            <a:schemeClr val="bg1">
              <a:alpha val="50000"/>
            </a:schemeClr>
          </a:solidFill>
        </p:spPr>
        <p:txBody>
          <a:bodyPr wrap="square">
            <a:spAutoFit/>
          </a:bodyPr>
          <a:lstStyle/>
          <a:p>
            <a:pPr algn="ctr"/>
            <a:r>
              <a:rPr lang="en-US" sz="1200" b="1" dirty="0"/>
              <a:t>9/8/20</a:t>
            </a:r>
          </a:p>
          <a:p>
            <a:pPr algn="ctr"/>
            <a:r>
              <a:rPr lang="en-US" sz="1200" b="1" dirty="0"/>
              <a:t>6:00 UTC</a:t>
            </a:r>
          </a:p>
        </p:txBody>
      </p:sp>
      <p:sp>
        <p:nvSpPr>
          <p:cNvPr id="3" name="Slide Number Placeholder 2"/>
          <p:cNvSpPr>
            <a:spLocks noGrp="1"/>
          </p:cNvSpPr>
          <p:nvPr>
            <p:ph type="sldNum" sz="quarter" idx="12"/>
          </p:nvPr>
        </p:nvSpPr>
        <p:spPr/>
        <p:txBody>
          <a:bodyPr/>
          <a:lstStyle/>
          <a:p>
            <a:fld id="{90DF06AB-1EE3-4061-B5E3-4A6BD2844ADF}" type="slidenum">
              <a:rPr lang="en-US" smtClean="0"/>
              <a:pPr/>
              <a:t>5</a:t>
            </a:fld>
            <a:endParaRPr lang="en-US" dirty="0"/>
          </a:p>
        </p:txBody>
      </p:sp>
      <p:sp>
        <p:nvSpPr>
          <p:cNvPr id="2" name="Content Placeholder 1"/>
          <p:cNvSpPr>
            <a:spLocks noGrp="1"/>
          </p:cNvSpPr>
          <p:nvPr>
            <p:ph idx="1"/>
          </p:nvPr>
        </p:nvSpPr>
        <p:spPr>
          <a:xfrm>
            <a:off x="7524131" y="4147457"/>
            <a:ext cx="1101114" cy="736042"/>
          </a:xfrm>
          <a:solidFill>
            <a:schemeClr val="bg1"/>
          </a:solidFill>
        </p:spPr>
        <p:txBody>
          <a:bodyPr>
            <a:noAutofit/>
          </a:bodyPr>
          <a:lstStyle/>
          <a:p>
            <a:pPr marL="0" indent="0" algn="ctr">
              <a:buNone/>
            </a:pPr>
            <a:r>
              <a:rPr lang="en-US" sz="1600" b="1" dirty="0"/>
              <a:t>Na Dry  Deposition Flux</a:t>
            </a:r>
          </a:p>
        </p:txBody>
      </p:sp>
    </p:spTree>
    <p:extLst>
      <p:ext uri="{BB962C8B-B14F-4D97-AF65-F5344CB8AC3E}">
        <p14:creationId xmlns:p14="http://schemas.microsoft.com/office/powerpoint/2010/main" val="24872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DF06AB-1EE3-4061-B5E3-4A6BD2844ADF}" type="slidenum">
              <a:rPr lang="en-US" smtClean="0"/>
              <a:pPr/>
              <a:t>6</a:t>
            </a:fld>
            <a:endParaRPr lang="en-US" dirty="0"/>
          </a:p>
        </p:txBody>
      </p:sp>
      <p:sp>
        <p:nvSpPr>
          <p:cNvPr id="4" name="Title 3"/>
          <p:cNvSpPr>
            <a:spLocks noGrp="1"/>
          </p:cNvSpPr>
          <p:nvPr>
            <p:ph type="title"/>
          </p:nvPr>
        </p:nvSpPr>
        <p:spPr/>
        <p:txBody>
          <a:bodyPr/>
          <a:lstStyle/>
          <a:p>
            <a:r>
              <a:rPr lang="en-US" dirty="0" err="1"/>
              <a:t>Speciated</a:t>
            </a:r>
            <a:r>
              <a:rPr lang="en-US" dirty="0"/>
              <a:t> Wet Deposition</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61018" y="1429176"/>
            <a:ext cx="3238200" cy="2559800"/>
          </a:xfrm>
          <a:prstGeom prst="rect">
            <a:avLst/>
          </a:prstGeom>
        </p:spPr>
      </p:pic>
      <p:sp>
        <p:nvSpPr>
          <p:cNvPr id="14" name="Content Placeholder 1"/>
          <p:cNvSpPr txBox="1">
            <a:spLocks/>
          </p:cNvSpPr>
          <p:nvPr/>
        </p:nvSpPr>
        <p:spPr>
          <a:xfrm>
            <a:off x="8991019" y="1105043"/>
            <a:ext cx="2245936" cy="319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b="1" dirty="0"/>
              <a:t>Na Wet Deposition Flux </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80321" y="1571105"/>
            <a:ext cx="3454807" cy="2719541"/>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491944" y="1436888"/>
            <a:ext cx="3243675" cy="2579084"/>
          </a:xfrm>
          <a:prstGeom prst="rect">
            <a:avLst/>
          </a:prstGeom>
        </p:spPr>
      </p:pic>
      <p:sp>
        <p:nvSpPr>
          <p:cNvPr id="15" name="Content Placeholder 1"/>
          <p:cNvSpPr txBox="1">
            <a:spLocks/>
          </p:cNvSpPr>
          <p:nvPr/>
        </p:nvSpPr>
        <p:spPr>
          <a:xfrm>
            <a:off x="1071829" y="1264708"/>
            <a:ext cx="2482299" cy="302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Na Concentration – 9/8/20</a:t>
            </a:r>
          </a:p>
        </p:txBody>
      </p:sp>
      <p:sp>
        <p:nvSpPr>
          <p:cNvPr id="16" name="Rectangle 15"/>
          <p:cNvSpPr/>
          <p:nvPr/>
        </p:nvSpPr>
        <p:spPr>
          <a:xfrm>
            <a:off x="746924" y="3712350"/>
            <a:ext cx="749367" cy="276999"/>
          </a:xfrm>
          <a:prstGeom prst="rect">
            <a:avLst/>
          </a:prstGeom>
          <a:solidFill>
            <a:schemeClr val="bg1">
              <a:alpha val="50000"/>
            </a:schemeClr>
          </a:solidFill>
        </p:spPr>
        <p:txBody>
          <a:bodyPr wrap="square">
            <a:spAutoFit/>
          </a:bodyPr>
          <a:lstStyle/>
          <a:p>
            <a:pPr algn="ctr"/>
            <a:r>
              <a:rPr lang="en-US" sz="1200" b="1" dirty="0"/>
              <a:t>6:00 UTC</a:t>
            </a:r>
          </a:p>
        </p:txBody>
      </p:sp>
      <p:sp>
        <p:nvSpPr>
          <p:cNvPr id="17" name="TextBox 16"/>
          <p:cNvSpPr txBox="1"/>
          <p:nvPr/>
        </p:nvSpPr>
        <p:spPr>
          <a:xfrm>
            <a:off x="5795116" y="1127192"/>
            <a:ext cx="970003" cy="313932"/>
          </a:xfrm>
          <a:prstGeom prst="rect">
            <a:avLst/>
          </a:prstGeom>
          <a:noFill/>
        </p:spPr>
        <p:txBody>
          <a:bodyPr wrap="square" rtlCol="0">
            <a:spAutoFit/>
          </a:bodyPr>
          <a:lstStyle/>
          <a:p>
            <a:pPr algn="ctr">
              <a:lnSpc>
                <a:spcPct val="90000"/>
              </a:lnSpc>
            </a:pPr>
            <a:r>
              <a:rPr lang="en-US" sz="1600" b="1" dirty="0"/>
              <a:t>Rainfall</a:t>
            </a:r>
          </a:p>
        </p:txBody>
      </p:sp>
      <p:sp>
        <p:nvSpPr>
          <p:cNvPr id="18" name="Rectangle 17"/>
          <p:cNvSpPr/>
          <p:nvPr/>
        </p:nvSpPr>
        <p:spPr>
          <a:xfrm>
            <a:off x="4789042" y="3445437"/>
            <a:ext cx="773560" cy="276999"/>
          </a:xfrm>
          <a:prstGeom prst="rect">
            <a:avLst/>
          </a:prstGeom>
          <a:solidFill>
            <a:schemeClr val="bg1">
              <a:alpha val="50000"/>
            </a:schemeClr>
          </a:solidFill>
        </p:spPr>
        <p:txBody>
          <a:bodyPr wrap="square">
            <a:spAutoFit/>
          </a:bodyPr>
          <a:lstStyle/>
          <a:p>
            <a:pPr algn="ctr"/>
            <a:r>
              <a:rPr lang="en-US" sz="1200" b="1" dirty="0"/>
              <a:t>6:00 UTC</a:t>
            </a:r>
          </a:p>
        </p:txBody>
      </p:sp>
      <p:sp>
        <p:nvSpPr>
          <p:cNvPr id="19" name="Rectangle 18"/>
          <p:cNvSpPr/>
          <p:nvPr/>
        </p:nvSpPr>
        <p:spPr>
          <a:xfrm>
            <a:off x="8640221" y="3454462"/>
            <a:ext cx="836945" cy="276999"/>
          </a:xfrm>
          <a:prstGeom prst="rect">
            <a:avLst/>
          </a:prstGeom>
          <a:solidFill>
            <a:schemeClr val="bg1">
              <a:alpha val="50000"/>
            </a:schemeClr>
          </a:solidFill>
        </p:spPr>
        <p:txBody>
          <a:bodyPr wrap="square">
            <a:spAutoFit/>
          </a:bodyPr>
          <a:lstStyle/>
          <a:p>
            <a:pPr algn="ctr"/>
            <a:r>
              <a:rPr lang="en-US" sz="1200" b="1" dirty="0"/>
              <a:t>6:00 UTC</a:t>
            </a:r>
          </a:p>
        </p:txBody>
      </p:sp>
      <p:grpSp>
        <p:nvGrpSpPr>
          <p:cNvPr id="34" name="Group 33"/>
          <p:cNvGrpSpPr/>
          <p:nvPr/>
        </p:nvGrpSpPr>
        <p:grpSpPr>
          <a:xfrm>
            <a:off x="4661018" y="4126442"/>
            <a:ext cx="7086911" cy="2579794"/>
            <a:chOff x="4661018" y="4126442"/>
            <a:chExt cx="7086911" cy="2579794"/>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491944" y="4128062"/>
              <a:ext cx="3255985" cy="2578173"/>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661018" y="4126442"/>
              <a:ext cx="3238200" cy="2579794"/>
            </a:xfrm>
            <a:prstGeom prst="rect">
              <a:avLst/>
            </a:prstGeom>
          </p:spPr>
        </p:pic>
        <p:sp>
          <p:nvSpPr>
            <p:cNvPr id="20" name="Rectangle 19"/>
            <p:cNvSpPr/>
            <p:nvPr/>
          </p:nvSpPr>
          <p:spPr>
            <a:xfrm>
              <a:off x="4789041" y="6169902"/>
              <a:ext cx="773560" cy="276999"/>
            </a:xfrm>
            <a:prstGeom prst="rect">
              <a:avLst/>
            </a:prstGeom>
            <a:solidFill>
              <a:schemeClr val="bg1">
                <a:alpha val="50000"/>
              </a:schemeClr>
            </a:solidFill>
          </p:spPr>
          <p:txBody>
            <a:bodyPr wrap="square">
              <a:spAutoFit/>
            </a:bodyPr>
            <a:lstStyle/>
            <a:p>
              <a:pPr algn="ctr"/>
              <a:r>
                <a:rPr lang="en-US" sz="1200" b="1" dirty="0">
                  <a:solidFill>
                    <a:srgbClr val="FF0000"/>
                  </a:solidFill>
                </a:rPr>
                <a:t>8:00</a:t>
              </a:r>
              <a:r>
                <a:rPr lang="en-US" sz="1200" b="1" dirty="0"/>
                <a:t> UTC</a:t>
              </a:r>
            </a:p>
          </p:txBody>
        </p:sp>
        <p:sp>
          <p:nvSpPr>
            <p:cNvPr id="21" name="Rectangle 20"/>
            <p:cNvSpPr/>
            <p:nvPr/>
          </p:nvSpPr>
          <p:spPr>
            <a:xfrm>
              <a:off x="8610646" y="6147735"/>
              <a:ext cx="775809" cy="276999"/>
            </a:xfrm>
            <a:prstGeom prst="rect">
              <a:avLst/>
            </a:prstGeom>
            <a:solidFill>
              <a:schemeClr val="bg1">
                <a:alpha val="50000"/>
              </a:schemeClr>
            </a:solidFill>
          </p:spPr>
          <p:txBody>
            <a:bodyPr wrap="square">
              <a:spAutoFit/>
            </a:bodyPr>
            <a:lstStyle/>
            <a:p>
              <a:pPr algn="ctr"/>
              <a:r>
                <a:rPr lang="en-US" sz="1200" b="1" dirty="0">
                  <a:solidFill>
                    <a:srgbClr val="FF0000"/>
                  </a:solidFill>
                </a:rPr>
                <a:t>8:00</a:t>
              </a:r>
              <a:r>
                <a:rPr lang="en-US" sz="1200" b="1" dirty="0"/>
                <a:t> UTC</a:t>
              </a:r>
            </a:p>
          </p:txBody>
        </p:sp>
      </p:grpSp>
      <p:grpSp>
        <p:nvGrpSpPr>
          <p:cNvPr id="25" name="Group 24"/>
          <p:cNvGrpSpPr/>
          <p:nvPr/>
        </p:nvGrpSpPr>
        <p:grpSpPr>
          <a:xfrm>
            <a:off x="153457" y="6438900"/>
            <a:ext cx="1094317" cy="307600"/>
            <a:chOff x="1820332" y="6410988"/>
            <a:chExt cx="1094317" cy="307600"/>
          </a:xfrm>
        </p:grpSpPr>
        <p:sp>
          <p:nvSpPr>
            <p:cNvPr id="26" name="Rounded Rectangle 25"/>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27" name="Picture 26"/>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grpSp>
        <p:nvGrpSpPr>
          <p:cNvPr id="33" name="Group 32"/>
          <p:cNvGrpSpPr/>
          <p:nvPr/>
        </p:nvGrpSpPr>
        <p:grpSpPr>
          <a:xfrm>
            <a:off x="2228414" y="1482046"/>
            <a:ext cx="8442918" cy="1043676"/>
            <a:chOff x="2228414" y="1482046"/>
            <a:chExt cx="8442918" cy="1043676"/>
          </a:xfrm>
        </p:grpSpPr>
        <p:sp>
          <p:nvSpPr>
            <p:cNvPr id="22" name="Oval 21"/>
            <p:cNvSpPr/>
            <p:nvPr/>
          </p:nvSpPr>
          <p:spPr>
            <a:xfrm rot="1717107">
              <a:off x="10020622" y="1482046"/>
              <a:ext cx="650710" cy="9065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17107">
              <a:off x="6166294" y="1482046"/>
              <a:ext cx="650710" cy="9065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17107">
              <a:off x="2228414" y="1619206"/>
              <a:ext cx="650710" cy="90651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24" idx="7"/>
              <a:endCxn id="23" idx="2"/>
            </p:cNvCxnSpPr>
            <p:nvPr/>
          </p:nvCxnSpPr>
          <p:spPr>
            <a:xfrm flipV="1">
              <a:off x="2909235" y="1779467"/>
              <a:ext cx="3296808" cy="1218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3" idx="7"/>
              <a:endCxn id="22" idx="2"/>
            </p:cNvCxnSpPr>
            <p:nvPr/>
          </p:nvCxnSpPr>
          <p:spPr>
            <a:xfrm>
              <a:off x="6847115" y="1764151"/>
              <a:ext cx="3213256" cy="15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636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7661543" y="1955637"/>
            <a:ext cx="4239411" cy="3526607"/>
          </a:xfrm>
        </p:spPr>
      </p:pic>
      <p:sp>
        <p:nvSpPr>
          <p:cNvPr id="3" name="Slide Number Placeholder 2"/>
          <p:cNvSpPr>
            <a:spLocks noGrp="1"/>
          </p:cNvSpPr>
          <p:nvPr>
            <p:ph type="sldNum" sz="quarter" idx="12"/>
          </p:nvPr>
        </p:nvSpPr>
        <p:spPr/>
        <p:txBody>
          <a:bodyPr/>
          <a:lstStyle/>
          <a:p>
            <a:fld id="{90DF06AB-1EE3-4061-B5E3-4A6BD2844ADF}" type="slidenum">
              <a:rPr lang="en-US" smtClean="0"/>
              <a:pPr/>
              <a:t>7</a:t>
            </a:fld>
            <a:endParaRPr lang="en-US" dirty="0"/>
          </a:p>
        </p:txBody>
      </p:sp>
      <p:sp>
        <p:nvSpPr>
          <p:cNvPr id="4" name="Title 3"/>
          <p:cNvSpPr>
            <a:spLocks noGrp="1"/>
          </p:cNvSpPr>
          <p:nvPr>
            <p:ph type="title"/>
          </p:nvPr>
        </p:nvSpPr>
        <p:spPr/>
        <p:txBody>
          <a:bodyPr/>
          <a:lstStyle/>
          <a:p>
            <a:r>
              <a:rPr lang="en-US" dirty="0"/>
              <a:t>Deposition by Watershed</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035211" y="1955637"/>
            <a:ext cx="4252179" cy="3524530"/>
          </a:xfrm>
          <a:prstGeom prst="rect">
            <a:avLst/>
          </a:prstGeom>
        </p:spPr>
      </p:pic>
      <p:sp>
        <p:nvSpPr>
          <p:cNvPr id="7" name="Content Placeholder 1"/>
          <p:cNvSpPr txBox="1">
            <a:spLocks/>
          </p:cNvSpPr>
          <p:nvPr/>
        </p:nvSpPr>
        <p:spPr>
          <a:xfrm>
            <a:off x="2868567" y="1547381"/>
            <a:ext cx="4322807" cy="314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Cumulative Na Dry Deposition Flux Sep 1-9</a:t>
            </a:r>
          </a:p>
        </p:txBody>
      </p:sp>
      <p:sp>
        <p:nvSpPr>
          <p:cNvPr id="8" name="Content Placeholder 1"/>
          <p:cNvSpPr txBox="1">
            <a:spLocks/>
          </p:cNvSpPr>
          <p:nvPr/>
        </p:nvSpPr>
        <p:spPr>
          <a:xfrm>
            <a:off x="7515225" y="1552773"/>
            <a:ext cx="4303882" cy="314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Cumulative Na Wet Deposition Flux Sep 1-9</a:t>
            </a:r>
          </a:p>
        </p:txBody>
      </p:sp>
      <p:sp>
        <p:nvSpPr>
          <p:cNvPr id="9" name="Content Placeholder 1"/>
          <p:cNvSpPr txBox="1">
            <a:spLocks/>
          </p:cNvSpPr>
          <p:nvPr/>
        </p:nvSpPr>
        <p:spPr>
          <a:xfrm>
            <a:off x="742480" y="5515630"/>
            <a:ext cx="8142439" cy="1649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spcAft>
                <a:spcPts val="600"/>
              </a:spcAft>
            </a:pPr>
            <a:endParaRPr lang="en-US" sz="2000" dirty="0">
              <a:solidFill>
                <a:srgbClr val="000000"/>
              </a:solidFill>
              <a:latin typeface="Calibri" panose="020F0502020204030204" pitchFamily="34" charset="0"/>
            </a:endParaRPr>
          </a:p>
        </p:txBody>
      </p:sp>
      <p:sp>
        <p:nvSpPr>
          <p:cNvPr id="10" name="Content Placeholder 1"/>
          <p:cNvSpPr txBox="1">
            <a:spLocks/>
          </p:cNvSpPr>
          <p:nvPr/>
        </p:nvSpPr>
        <p:spPr>
          <a:xfrm>
            <a:off x="2868568" y="3371123"/>
            <a:ext cx="1099457" cy="328814"/>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Tule Valley</a:t>
            </a:r>
          </a:p>
        </p:txBody>
      </p:sp>
      <p:sp>
        <p:nvSpPr>
          <p:cNvPr id="11" name="Content Placeholder 1"/>
          <p:cNvSpPr txBox="1">
            <a:spLocks/>
          </p:cNvSpPr>
          <p:nvPr/>
        </p:nvSpPr>
        <p:spPr>
          <a:xfrm>
            <a:off x="2825024" y="3797239"/>
            <a:ext cx="1186543" cy="33132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Sevier Lake</a:t>
            </a:r>
          </a:p>
        </p:txBody>
      </p:sp>
      <p:sp>
        <p:nvSpPr>
          <p:cNvPr id="12" name="Content Placeholder 1"/>
          <p:cNvSpPr txBox="1">
            <a:spLocks/>
          </p:cNvSpPr>
          <p:nvPr/>
        </p:nvSpPr>
        <p:spPr>
          <a:xfrm>
            <a:off x="7791139" y="3167020"/>
            <a:ext cx="1303528" cy="28732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Spanish Fork</a:t>
            </a:r>
          </a:p>
        </p:txBody>
      </p:sp>
      <p:sp>
        <p:nvSpPr>
          <p:cNvPr id="13" name="Content Placeholder 1"/>
          <p:cNvSpPr txBox="1">
            <a:spLocks/>
          </p:cNvSpPr>
          <p:nvPr/>
        </p:nvSpPr>
        <p:spPr>
          <a:xfrm>
            <a:off x="7800028" y="3574237"/>
            <a:ext cx="1065748" cy="31619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San Pitch</a:t>
            </a:r>
          </a:p>
        </p:txBody>
      </p:sp>
      <p:sp>
        <p:nvSpPr>
          <p:cNvPr id="14" name="Content Placeholder 1"/>
          <p:cNvSpPr txBox="1">
            <a:spLocks/>
          </p:cNvSpPr>
          <p:nvPr/>
        </p:nvSpPr>
        <p:spPr>
          <a:xfrm>
            <a:off x="2912110" y="2288869"/>
            <a:ext cx="1349051" cy="31353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Curlew Valley</a:t>
            </a:r>
          </a:p>
        </p:txBody>
      </p:sp>
      <p:cxnSp>
        <p:nvCxnSpPr>
          <p:cNvPr id="16" name="Straight Arrow Connector 15"/>
          <p:cNvCxnSpPr>
            <a:stCxn id="14" idx="3"/>
          </p:cNvCxnSpPr>
          <p:nvPr/>
        </p:nvCxnSpPr>
        <p:spPr>
          <a:xfrm flipV="1">
            <a:off x="4261161" y="2433946"/>
            <a:ext cx="686189" cy="116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p:cNvCxnSpPr>
          <p:nvPr/>
        </p:nvCxnSpPr>
        <p:spPr>
          <a:xfrm>
            <a:off x="3968025" y="3535530"/>
            <a:ext cx="374779" cy="387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3"/>
          </p:cNvCxnSpPr>
          <p:nvPr/>
        </p:nvCxnSpPr>
        <p:spPr>
          <a:xfrm>
            <a:off x="4011567" y="3962901"/>
            <a:ext cx="4074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3"/>
          </p:cNvCxnSpPr>
          <p:nvPr/>
        </p:nvCxnSpPr>
        <p:spPr>
          <a:xfrm>
            <a:off x="9094667" y="3310685"/>
            <a:ext cx="666786" cy="96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3"/>
          </p:cNvCxnSpPr>
          <p:nvPr/>
        </p:nvCxnSpPr>
        <p:spPr>
          <a:xfrm flipV="1">
            <a:off x="8865776" y="3699937"/>
            <a:ext cx="855747" cy="32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412144" y="2678246"/>
            <a:ext cx="4504249" cy="358361"/>
            <a:chOff x="5412144" y="2678246"/>
            <a:chExt cx="4504249" cy="358361"/>
          </a:xfrm>
        </p:grpSpPr>
        <p:sp>
          <p:nvSpPr>
            <p:cNvPr id="34" name="Content Placeholder 1"/>
            <p:cNvSpPr txBox="1">
              <a:spLocks/>
            </p:cNvSpPr>
            <p:nvPr/>
          </p:nvSpPr>
          <p:spPr>
            <a:xfrm>
              <a:off x="6877590" y="2678246"/>
              <a:ext cx="1303528" cy="28732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SzPct val="100000"/>
                <a:buFont typeface="Arial" panose="020B0604020202020204" pitchFamily="34" charset="0"/>
                <a:buChar char="•"/>
                <a:defRPr sz="2000" b="0" i="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Upper Weber</a:t>
              </a:r>
            </a:p>
          </p:txBody>
        </p:sp>
        <p:cxnSp>
          <p:nvCxnSpPr>
            <p:cNvPr id="35" name="Straight Arrow Connector 34"/>
            <p:cNvCxnSpPr>
              <a:stCxn id="34" idx="3"/>
            </p:cNvCxnSpPr>
            <p:nvPr/>
          </p:nvCxnSpPr>
          <p:spPr>
            <a:xfrm>
              <a:off x="8181118" y="2821911"/>
              <a:ext cx="1735275" cy="1941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1"/>
            </p:cNvCxnSpPr>
            <p:nvPr/>
          </p:nvCxnSpPr>
          <p:spPr>
            <a:xfrm flipH="1">
              <a:off x="5412144" y="2821911"/>
              <a:ext cx="1465446" cy="2146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3656" y="2177600"/>
            <a:ext cx="2351467" cy="3168842"/>
          </a:xfrm>
          <a:prstGeom prst="rect">
            <a:avLst/>
          </a:prstGeom>
        </p:spPr>
      </p:pic>
      <p:grpSp>
        <p:nvGrpSpPr>
          <p:cNvPr id="46" name="Group 45"/>
          <p:cNvGrpSpPr/>
          <p:nvPr/>
        </p:nvGrpSpPr>
        <p:grpSpPr>
          <a:xfrm>
            <a:off x="153457" y="6438900"/>
            <a:ext cx="1094317" cy="307600"/>
            <a:chOff x="1820332" y="6410988"/>
            <a:chExt cx="1094317" cy="307600"/>
          </a:xfrm>
        </p:grpSpPr>
        <p:sp>
          <p:nvSpPr>
            <p:cNvPr id="47" name="Rounded Rectangle 46"/>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48" name="Picture 47"/>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spTree>
    <p:extLst>
      <p:ext uri="{BB962C8B-B14F-4D97-AF65-F5344CB8AC3E}">
        <p14:creationId xmlns:p14="http://schemas.microsoft.com/office/powerpoint/2010/main" val="35186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476" y="1311966"/>
            <a:ext cx="8518284" cy="4651954"/>
          </a:xfrm>
        </p:spPr>
        <p:txBody>
          <a:bodyPr>
            <a:normAutofit/>
          </a:bodyPr>
          <a:lstStyle/>
          <a:p>
            <a:pPr>
              <a:lnSpc>
                <a:spcPct val="100000"/>
              </a:lnSpc>
              <a:spcBef>
                <a:spcPts val="1200"/>
              </a:spcBef>
            </a:pPr>
            <a:r>
              <a:rPr lang="en-US" sz="2400" i="1" dirty="0">
                <a:solidFill>
                  <a:srgbClr val="000000"/>
                </a:solidFill>
                <a:latin typeface="Calibri" panose="020F0502020204030204" pitchFamily="34" charset="0"/>
              </a:rPr>
              <a:t>Research Question:</a:t>
            </a:r>
            <a:r>
              <a:rPr lang="en-US" sz="2400" dirty="0">
                <a:solidFill>
                  <a:srgbClr val="000000"/>
                </a:solidFill>
                <a:latin typeface="Calibri" panose="020F0502020204030204" pitchFamily="34" charset="0"/>
              </a:rPr>
              <a:t> What does the Utah Spring dust season (March – May, 2023) deposition in key watersheds look like?</a:t>
            </a:r>
            <a:endParaRPr lang="en-US" sz="2400" dirty="0">
              <a:solidFill>
                <a:srgbClr val="FF0000"/>
              </a:solidFill>
              <a:latin typeface="Calibri" panose="020F0502020204030204" pitchFamily="34" charset="0"/>
            </a:endParaRPr>
          </a:p>
          <a:p>
            <a:pPr lvl="1">
              <a:lnSpc>
                <a:spcPct val="100000"/>
              </a:lnSpc>
              <a:spcBef>
                <a:spcPts val="1200"/>
              </a:spcBef>
            </a:pPr>
            <a:r>
              <a:rPr lang="en-US" sz="2200" dirty="0">
                <a:solidFill>
                  <a:srgbClr val="000000"/>
                </a:solidFill>
                <a:latin typeface="Calibri" panose="020F0502020204030204" pitchFamily="34" charset="0"/>
              </a:rPr>
              <a:t>Total seasonal deposition (i.e., Dry + Wet deposition)?</a:t>
            </a:r>
          </a:p>
          <a:p>
            <a:pPr lvl="1">
              <a:lnSpc>
                <a:spcPct val="100000"/>
              </a:lnSpc>
              <a:spcBef>
                <a:spcPts val="1200"/>
              </a:spcBef>
            </a:pPr>
            <a:r>
              <a:rPr lang="en-US" sz="2200" dirty="0">
                <a:solidFill>
                  <a:srgbClr val="000000"/>
                </a:solidFill>
                <a:latin typeface="Calibri" panose="020F0502020204030204" pitchFamily="34" charset="0"/>
              </a:rPr>
              <a:t>Relative contributions of Dry vs Wet deposition?</a:t>
            </a:r>
          </a:p>
          <a:p>
            <a:pPr lvl="1">
              <a:lnSpc>
                <a:spcPct val="100000"/>
              </a:lnSpc>
              <a:spcBef>
                <a:spcPts val="1200"/>
              </a:spcBef>
            </a:pPr>
            <a:r>
              <a:rPr lang="en-US" sz="2200" dirty="0">
                <a:solidFill>
                  <a:srgbClr val="000000"/>
                </a:solidFill>
                <a:latin typeface="Calibri" panose="020F0502020204030204" pitchFamily="34" charset="0"/>
              </a:rPr>
              <a:t>Location of major dust sources?</a:t>
            </a:r>
          </a:p>
          <a:p>
            <a:pPr lvl="1">
              <a:lnSpc>
                <a:spcPct val="100000"/>
              </a:lnSpc>
              <a:spcBef>
                <a:spcPts val="1200"/>
              </a:spcBef>
            </a:pPr>
            <a:r>
              <a:rPr lang="en-US" sz="2200" dirty="0">
                <a:solidFill>
                  <a:srgbClr val="000000"/>
                </a:solidFill>
                <a:latin typeface="Calibri" panose="020F0502020204030204" pitchFamily="34" charset="0"/>
              </a:rPr>
              <a:t>Location of major dust sinks?</a:t>
            </a:r>
          </a:p>
        </p:txBody>
      </p:sp>
      <p:sp>
        <p:nvSpPr>
          <p:cNvPr id="3" name="Slide Number Placeholder 2"/>
          <p:cNvSpPr>
            <a:spLocks noGrp="1"/>
          </p:cNvSpPr>
          <p:nvPr>
            <p:ph type="sldNum" sz="quarter" idx="12"/>
          </p:nvPr>
        </p:nvSpPr>
        <p:spPr/>
        <p:txBody>
          <a:bodyPr/>
          <a:lstStyle/>
          <a:p>
            <a:fld id="{90DF06AB-1EE3-4061-B5E3-4A6BD2844ADF}" type="slidenum">
              <a:rPr lang="en-US" smtClean="0"/>
              <a:pPr/>
              <a:t>8</a:t>
            </a:fld>
            <a:endParaRPr lang="en-US" dirty="0"/>
          </a:p>
        </p:txBody>
      </p:sp>
      <p:sp>
        <p:nvSpPr>
          <p:cNvPr id="4" name="Title 3"/>
          <p:cNvSpPr>
            <a:spLocks noGrp="1"/>
          </p:cNvSpPr>
          <p:nvPr>
            <p:ph type="title"/>
          </p:nvPr>
        </p:nvSpPr>
        <p:spPr/>
        <p:txBody>
          <a:bodyPr/>
          <a:lstStyle/>
          <a:p>
            <a:r>
              <a:rPr lang="en-US" dirty="0"/>
              <a:t>2023 Watershed Study</a:t>
            </a:r>
          </a:p>
        </p:txBody>
      </p:sp>
      <p:grpSp>
        <p:nvGrpSpPr>
          <p:cNvPr id="7" name="Group 6"/>
          <p:cNvGrpSpPr/>
          <p:nvPr/>
        </p:nvGrpSpPr>
        <p:grpSpPr>
          <a:xfrm>
            <a:off x="153457" y="6438900"/>
            <a:ext cx="1094317" cy="307600"/>
            <a:chOff x="1820332" y="6410988"/>
            <a:chExt cx="1094317" cy="307600"/>
          </a:xfrm>
        </p:grpSpPr>
        <p:sp>
          <p:nvSpPr>
            <p:cNvPr id="8" name="Rounded Rectangle 7"/>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6" name="Picture 5"/>
          <p:cNvPicPr>
            <a:picLocks noChangeAspect="1"/>
          </p:cNvPicPr>
          <p:nvPr/>
        </p:nvPicPr>
        <p:blipFill>
          <a:blip r:embed="rId4"/>
          <a:stretch>
            <a:fillRect/>
          </a:stretch>
        </p:blipFill>
        <p:spPr>
          <a:xfrm>
            <a:off x="7773651" y="2318658"/>
            <a:ext cx="3995712" cy="2993571"/>
          </a:xfrm>
          <a:prstGeom prst="rect">
            <a:avLst/>
          </a:prstGeom>
        </p:spPr>
      </p:pic>
    </p:spTree>
    <p:extLst>
      <p:ext uri="{BB962C8B-B14F-4D97-AF65-F5344CB8AC3E}">
        <p14:creationId xmlns:p14="http://schemas.microsoft.com/office/powerpoint/2010/main" val="3179194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3476" y="1311965"/>
            <a:ext cx="6126874" cy="4888809"/>
          </a:xfrm>
        </p:spPr>
        <p:txBody>
          <a:bodyPr>
            <a:normAutofit/>
          </a:bodyPr>
          <a:lstStyle/>
          <a:p>
            <a:pPr>
              <a:lnSpc>
                <a:spcPct val="100000"/>
              </a:lnSpc>
              <a:spcBef>
                <a:spcPts val="1200"/>
              </a:spcBef>
            </a:pPr>
            <a:r>
              <a:rPr lang="en-US" sz="2400" i="1" dirty="0">
                <a:solidFill>
                  <a:srgbClr val="000000"/>
                </a:solidFill>
                <a:latin typeface="Calibri" panose="020F0502020204030204" pitchFamily="34" charset="0"/>
              </a:rPr>
              <a:t>Key Watersheds:</a:t>
            </a:r>
          </a:p>
          <a:p>
            <a:pPr lvl="1">
              <a:lnSpc>
                <a:spcPct val="100000"/>
              </a:lnSpc>
              <a:spcBef>
                <a:spcPts val="1200"/>
              </a:spcBef>
            </a:pPr>
            <a:r>
              <a:rPr lang="en-US" sz="2200" dirty="0">
                <a:solidFill>
                  <a:srgbClr val="000000"/>
                </a:solidFill>
                <a:latin typeface="Calibri" panose="020F0502020204030204" pitchFamily="34" charset="0"/>
              </a:rPr>
              <a:t>Utah Lake</a:t>
            </a:r>
          </a:p>
          <a:p>
            <a:pPr lvl="1">
              <a:lnSpc>
                <a:spcPct val="100000"/>
              </a:lnSpc>
              <a:spcBef>
                <a:spcPts val="1200"/>
              </a:spcBef>
            </a:pPr>
            <a:r>
              <a:rPr lang="en-US" sz="2200" dirty="0">
                <a:solidFill>
                  <a:srgbClr val="000000"/>
                </a:solidFill>
                <a:latin typeface="Calibri" panose="020F0502020204030204" pitchFamily="34" charset="0"/>
              </a:rPr>
              <a:t>Jordan</a:t>
            </a:r>
          </a:p>
          <a:p>
            <a:pPr lvl="1">
              <a:lnSpc>
                <a:spcPct val="100000"/>
              </a:lnSpc>
              <a:spcBef>
                <a:spcPts val="1200"/>
              </a:spcBef>
            </a:pPr>
            <a:r>
              <a:rPr lang="en-US" sz="2200" dirty="0">
                <a:solidFill>
                  <a:srgbClr val="000000"/>
                </a:solidFill>
                <a:latin typeface="Calibri" panose="020F0502020204030204" pitchFamily="34" charset="0"/>
              </a:rPr>
              <a:t>Lower Weber</a:t>
            </a:r>
          </a:p>
          <a:p>
            <a:pPr lvl="1">
              <a:lnSpc>
                <a:spcPct val="100000"/>
              </a:lnSpc>
              <a:spcBef>
                <a:spcPts val="1200"/>
              </a:spcBef>
            </a:pPr>
            <a:r>
              <a:rPr lang="en-US" sz="2200" dirty="0">
                <a:solidFill>
                  <a:srgbClr val="000000"/>
                </a:solidFill>
                <a:latin typeface="Calibri" panose="020F0502020204030204" pitchFamily="34" charset="0"/>
              </a:rPr>
              <a:t>Upper Weber</a:t>
            </a:r>
          </a:p>
          <a:p>
            <a:pPr lvl="1">
              <a:lnSpc>
                <a:spcPct val="100000"/>
              </a:lnSpc>
              <a:spcBef>
                <a:spcPts val="1200"/>
              </a:spcBef>
            </a:pPr>
            <a:r>
              <a:rPr lang="en-US" sz="2200" dirty="0">
                <a:solidFill>
                  <a:srgbClr val="000000"/>
                </a:solidFill>
                <a:latin typeface="Calibri" panose="020F0502020204030204" pitchFamily="34" charset="0"/>
              </a:rPr>
              <a:t>Provo</a:t>
            </a:r>
          </a:p>
          <a:p>
            <a:pPr lvl="1">
              <a:lnSpc>
                <a:spcPct val="100000"/>
              </a:lnSpc>
              <a:spcBef>
                <a:spcPts val="1200"/>
              </a:spcBef>
            </a:pPr>
            <a:r>
              <a:rPr lang="en-US" sz="2200" dirty="0">
                <a:solidFill>
                  <a:srgbClr val="000000"/>
                </a:solidFill>
                <a:latin typeface="Calibri" panose="020F0502020204030204" pitchFamily="34" charset="0"/>
              </a:rPr>
              <a:t>Spanish Fork</a:t>
            </a:r>
          </a:p>
          <a:p>
            <a:pPr>
              <a:lnSpc>
                <a:spcPct val="100000"/>
              </a:lnSpc>
              <a:spcBef>
                <a:spcPts val="1200"/>
              </a:spcBef>
            </a:pPr>
            <a:r>
              <a:rPr lang="en-US" sz="2200" dirty="0">
                <a:solidFill>
                  <a:srgbClr val="000000"/>
                </a:solidFill>
                <a:latin typeface="Calibri" panose="020F0502020204030204" pitchFamily="34" charset="0"/>
              </a:rPr>
              <a:t>Wasatch Front water supply</a:t>
            </a:r>
          </a:p>
          <a:p>
            <a:pPr lvl="1">
              <a:lnSpc>
                <a:spcPct val="100000"/>
              </a:lnSpc>
              <a:spcBef>
                <a:spcPts val="1200"/>
              </a:spcBef>
            </a:pPr>
            <a:r>
              <a:rPr lang="en-US" sz="2000" dirty="0">
                <a:solidFill>
                  <a:srgbClr val="000000"/>
                </a:solidFill>
                <a:latin typeface="Calibri" panose="020F0502020204030204" pitchFamily="34" charset="0"/>
              </a:rPr>
              <a:t>Water quality impacts</a:t>
            </a:r>
          </a:p>
          <a:p>
            <a:pPr>
              <a:lnSpc>
                <a:spcPct val="100000"/>
              </a:lnSpc>
              <a:spcBef>
                <a:spcPts val="1200"/>
              </a:spcBef>
            </a:pPr>
            <a:r>
              <a:rPr lang="en-US" sz="2200" dirty="0">
                <a:solidFill>
                  <a:srgbClr val="000000"/>
                </a:solidFill>
                <a:latin typeface="Calibri" panose="020F0502020204030204" pitchFamily="34" charset="0"/>
              </a:rPr>
              <a:t>Drain to the Great Salt Lake</a:t>
            </a:r>
          </a:p>
          <a:p>
            <a:pPr>
              <a:spcBef>
                <a:spcPts val="1200"/>
              </a:spcBef>
            </a:pPr>
            <a:endParaRPr lang="en-US" dirty="0"/>
          </a:p>
        </p:txBody>
      </p:sp>
      <p:sp>
        <p:nvSpPr>
          <p:cNvPr id="3" name="Slide Number Placeholder 2"/>
          <p:cNvSpPr>
            <a:spLocks noGrp="1"/>
          </p:cNvSpPr>
          <p:nvPr>
            <p:ph type="sldNum" sz="quarter" idx="12"/>
          </p:nvPr>
        </p:nvSpPr>
        <p:spPr/>
        <p:txBody>
          <a:bodyPr/>
          <a:lstStyle/>
          <a:p>
            <a:fld id="{90DF06AB-1EE3-4061-B5E3-4A6BD2844ADF}" type="slidenum">
              <a:rPr lang="en-US" smtClean="0"/>
              <a:pPr/>
              <a:t>9</a:t>
            </a:fld>
            <a:endParaRPr lang="en-US" dirty="0"/>
          </a:p>
        </p:txBody>
      </p:sp>
      <p:sp>
        <p:nvSpPr>
          <p:cNvPr id="4" name="Title 3"/>
          <p:cNvSpPr>
            <a:spLocks noGrp="1"/>
          </p:cNvSpPr>
          <p:nvPr>
            <p:ph type="title"/>
          </p:nvPr>
        </p:nvSpPr>
        <p:spPr/>
        <p:txBody>
          <a:bodyPr/>
          <a:lstStyle/>
          <a:p>
            <a:r>
              <a:rPr lang="en-US" dirty="0"/>
              <a:t>Key Utah Watersheds</a:t>
            </a:r>
          </a:p>
        </p:txBody>
      </p:sp>
      <p:grpSp>
        <p:nvGrpSpPr>
          <p:cNvPr id="7" name="Group 6"/>
          <p:cNvGrpSpPr/>
          <p:nvPr/>
        </p:nvGrpSpPr>
        <p:grpSpPr>
          <a:xfrm>
            <a:off x="153457" y="6438900"/>
            <a:ext cx="1094317" cy="307600"/>
            <a:chOff x="1820332" y="6410988"/>
            <a:chExt cx="1094317" cy="307600"/>
          </a:xfrm>
        </p:grpSpPr>
        <p:sp>
          <p:nvSpPr>
            <p:cNvPr id="8" name="Rounded Rectangle 7"/>
            <p:cNvSpPr/>
            <p:nvPr/>
          </p:nvSpPr>
          <p:spPr>
            <a:xfrm>
              <a:off x="1820332" y="6410988"/>
              <a:ext cx="1094317" cy="307600"/>
            </a:xfrm>
            <a:prstGeom prst="roundRect">
              <a:avLst/>
            </a:prstGeom>
            <a:solidFill>
              <a:srgbClr val="1E6B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BYU</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74374" y="6478510"/>
              <a:ext cx="455533" cy="207060"/>
            </a:xfrm>
            <a:prstGeom prst="rect">
              <a:avLst/>
            </a:prstGeom>
          </p:spPr>
        </p:pic>
      </p:grpSp>
      <p:pic>
        <p:nvPicPr>
          <p:cNvPr id="6" name="Picture 5">
            <a:extLst>
              <a:ext uri="{FF2B5EF4-FFF2-40B4-BE49-F238E27FC236}">
                <a16:creationId xmlns:a16="http://schemas.microsoft.com/office/drawing/2014/main" id="{D99B457E-0C6B-8CD9-C7F6-8DE112B0FD1A}"/>
              </a:ext>
            </a:extLst>
          </p:cNvPr>
          <p:cNvPicPr>
            <a:picLocks noChangeAspect="1"/>
          </p:cNvPicPr>
          <p:nvPr/>
        </p:nvPicPr>
        <p:blipFill>
          <a:blip r:embed="rId4"/>
          <a:stretch>
            <a:fillRect/>
          </a:stretch>
        </p:blipFill>
        <p:spPr>
          <a:xfrm>
            <a:off x="5309882" y="1091426"/>
            <a:ext cx="4072606" cy="5486400"/>
          </a:xfrm>
          <a:prstGeom prst="rect">
            <a:avLst/>
          </a:prstGeom>
        </p:spPr>
      </p:pic>
      <p:sp>
        <p:nvSpPr>
          <p:cNvPr id="18" name="Oval 17">
            <a:extLst>
              <a:ext uri="{FF2B5EF4-FFF2-40B4-BE49-F238E27FC236}">
                <a16:creationId xmlns:a16="http://schemas.microsoft.com/office/drawing/2014/main" id="{2910FDF4-BC59-A5F1-E014-023D750C4B46}"/>
              </a:ext>
            </a:extLst>
          </p:cNvPr>
          <p:cNvSpPr/>
          <p:nvPr/>
        </p:nvSpPr>
        <p:spPr>
          <a:xfrm>
            <a:off x="6781800" y="1781175"/>
            <a:ext cx="1133475" cy="1743075"/>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AF063FD-89DE-D817-4D86-89D124924EE3}"/>
              </a:ext>
            </a:extLst>
          </p:cNvPr>
          <p:cNvCxnSpPr>
            <a:cxnSpLocks/>
          </p:cNvCxnSpPr>
          <p:nvPr/>
        </p:nvCxnSpPr>
        <p:spPr>
          <a:xfrm flipV="1">
            <a:off x="3271520" y="2869566"/>
            <a:ext cx="3500120" cy="452754"/>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Right Brace 20">
            <a:extLst>
              <a:ext uri="{FF2B5EF4-FFF2-40B4-BE49-F238E27FC236}">
                <a16:creationId xmlns:a16="http://schemas.microsoft.com/office/drawing/2014/main" id="{28744ACD-F72D-0B35-E20A-6351E37E0762}"/>
              </a:ext>
            </a:extLst>
          </p:cNvPr>
          <p:cNvSpPr/>
          <p:nvPr/>
        </p:nvSpPr>
        <p:spPr>
          <a:xfrm>
            <a:off x="2711190" y="1900873"/>
            <a:ext cx="404755" cy="2833688"/>
          </a:xfrm>
          <a:prstGeom prst="rightBrace">
            <a:avLst>
              <a:gd name="adj1" fmla="val 6355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8490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August_Mechanical_Presentation Template_PowerPoint" id="{30D4AECE-8BC0-5747-90AD-4BB5F7C2A831}" vid="{B6C0B624-388D-DB40-901C-95EDE4D1A9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11528</TotalTime>
  <Words>1052</Words>
  <Application>Microsoft Office PowerPoint</Application>
  <PresentationFormat>Widescreen</PresentationFormat>
  <Paragraphs>193</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Tahoma</vt:lpstr>
      <vt:lpstr>Roboto Slab</vt:lpstr>
      <vt:lpstr>Calibri</vt:lpstr>
      <vt:lpstr>Wingdings</vt:lpstr>
      <vt:lpstr>Arial</vt:lpstr>
      <vt:lpstr>Rockwell</vt:lpstr>
      <vt:lpstr>Helvetica</vt:lpstr>
      <vt:lpstr>Office Theme</vt:lpstr>
      <vt:lpstr>Transport of soil nutrients to key Utah watersheds via dust events</vt:lpstr>
      <vt:lpstr>Overview</vt:lpstr>
      <vt:lpstr>Dust Modeling Overview</vt:lpstr>
      <vt:lpstr>Deposition Overview</vt:lpstr>
      <vt:lpstr>Speciated Dry Deposition</vt:lpstr>
      <vt:lpstr>Speciated Wet Deposition</vt:lpstr>
      <vt:lpstr>Deposition by Watershed</vt:lpstr>
      <vt:lpstr>2023 Watershed Study</vt:lpstr>
      <vt:lpstr>Key Utah Watersheds</vt:lpstr>
      <vt:lpstr>Total Deposition by Watershed</vt:lpstr>
      <vt:lpstr>Dry vs Wet Deposition by Watershed</vt:lpstr>
      <vt:lpstr>Time-Dependent Deposition</vt:lpstr>
      <vt:lpstr>Source vs Sink Distributions</vt:lpstr>
      <vt:lpstr>Current and Future Work</vt:lpstr>
      <vt:lpstr>Conclusions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Mechanical Engineering</dc:title>
  <dc:creator>Brad Adams</dc:creator>
  <cp:lastModifiedBy>Ty Hosler</cp:lastModifiedBy>
  <cp:revision>540</cp:revision>
  <dcterms:created xsi:type="dcterms:W3CDTF">2020-08-25T03:17:34Z</dcterms:created>
  <dcterms:modified xsi:type="dcterms:W3CDTF">2023-10-17T12:02:20Z</dcterms:modified>
</cp:coreProperties>
</file>