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1"/>
  </p:sldMasterIdLst>
  <p:notesMasterIdLst>
    <p:notesMasterId r:id="rId16"/>
  </p:notesMasterIdLst>
  <p:sldIdLst>
    <p:sldId id="315" r:id="rId2"/>
    <p:sldId id="852" r:id="rId3"/>
    <p:sldId id="828" r:id="rId4"/>
    <p:sldId id="841" r:id="rId5"/>
    <p:sldId id="842" r:id="rId6"/>
    <p:sldId id="840" r:id="rId7"/>
    <p:sldId id="844" r:id="rId8"/>
    <p:sldId id="851" r:id="rId9"/>
    <p:sldId id="845" r:id="rId10"/>
    <p:sldId id="846" r:id="rId11"/>
    <p:sldId id="850" r:id="rId12"/>
    <p:sldId id="832" r:id="rId13"/>
    <p:sldId id="848" r:id="rId14"/>
    <p:sldId id="849" r:id="rId15"/>
  </p:sldIdLst>
  <p:sldSz cx="12192000" cy="6858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mbria Math" panose="02040503050406030204" pitchFamily="18" charset="0"/>
      <p:regular r:id="rId21"/>
    </p:embeddedFont>
    <p:embeddedFont>
      <p:font typeface="Helvetica" panose="020B0604020202020204" pitchFamily="34" charset="0"/>
      <p:regular r:id="rId22"/>
      <p:bold r:id="rId23"/>
      <p:italic r:id="rId24"/>
      <p:boldItalic r:id="rId25"/>
    </p:embeddedFont>
    <p:embeddedFont>
      <p:font typeface="Roboto Slab" pitchFamily="2" charset="0"/>
      <p:regular r:id="rId26"/>
      <p:bold r:id="rId27"/>
    </p:embeddedFont>
    <p:embeddedFont>
      <p:font typeface="Rockwell" panose="02060603020205020403" pitchFamily="18" charset="0"/>
      <p:regular r:id="rId28"/>
      <p:bold r:id="rId29"/>
      <p:italic r:id="rId30"/>
      <p:boldItalic r:id="rId31"/>
    </p:embeddedFont>
    <p:embeddedFont>
      <p:font typeface="Tahoma" panose="020B0604030504040204" pitchFamily="34" charset="0"/>
      <p:regular r:id="rId32"/>
      <p:bold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6BAF"/>
    <a:srgbClr val="2064B6"/>
    <a:srgbClr val="1E5FAA"/>
    <a:srgbClr val="1E6AC2"/>
    <a:srgbClr val="346AC2"/>
    <a:srgbClr val="3965B5"/>
    <a:srgbClr val="345DA6"/>
    <a:srgbClr val="3C66BE"/>
    <a:srgbClr val="3C6ABE"/>
    <a:srgbClr val="3A68BA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952" autoAdjust="0"/>
    <p:restoredTop sz="68927" autoAdjust="0"/>
  </p:normalViewPr>
  <p:slideViewPr>
    <p:cSldViewPr snapToGrid="0" snapToObjects="1">
      <p:cViewPr varScale="1">
        <p:scale>
          <a:sx n="43" d="100"/>
          <a:sy n="43" d="100"/>
        </p:scale>
        <p:origin x="1197" y="36"/>
      </p:cViewPr>
      <p:guideLst/>
    </p:cSldViewPr>
  </p:slideViewPr>
  <p:outlineViewPr>
    <p:cViewPr>
      <p:scale>
        <a:sx n="33" d="100"/>
        <a:sy n="33" d="100"/>
      </p:scale>
      <p:origin x="0" y="-356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21" Type="http://schemas.openxmlformats.org/officeDocument/2006/relationships/font" Target="fonts/font5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324333-F426-4816-A811-9B31803B19E4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772437-E3F7-4FBF-91EC-02E43556D5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710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772437-E3F7-4FBF-91EC-02E43556D54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6502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both events, saw maximum PM10 concentration reductions of ~95%.  </a:t>
            </a:r>
          </a:p>
          <a:p>
            <a:r>
              <a:rPr lang="en-US" dirty="0"/>
              <a:t>Compounding reduction due to soil texture change (i.e., significantly reduced potential dust particles) and reduced w’ below w for the events studied.  This significantly increased the required threshold friction velocity for dust emission to occur.</a:t>
            </a:r>
          </a:p>
          <a:p>
            <a:r>
              <a:rPr lang="en-US" dirty="0"/>
              <a:t>The cumulative % difference plot is the difference between the sum of PM10 concentrations in each cell over the entire simulation timespan for the default and updated soil textures.  It acts as a tracer for the areas which emitted less dust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772437-E3F7-4FBF-91EC-02E43556D54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4192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Obsgrid</a:t>
            </a:r>
            <a:r>
              <a:rPr lang="en-US" dirty="0"/>
              <a:t> updates the multi-year average “best guess” with local observations to better represent the actual snow cover on the ground.</a:t>
            </a:r>
          </a:p>
          <a:p>
            <a:r>
              <a:rPr lang="en-US" dirty="0"/>
              <a:t>On dry years this is especially important otherwise the model says there is far less dust emission than what actually occurs.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772437-E3F7-4FBF-91EC-02E43556D54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5410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PV – photosynthetic (green) veg fraction; NPV – non-photosynthetic (brown) veg fraction; </a:t>
            </a:r>
          </a:p>
          <a:p>
            <a:r>
              <a:rPr lang="en-US" dirty="0"/>
              <a:t>PV only – MOD15A2GFS – FPAR; NPV – MODIS</a:t>
            </a:r>
            <a:r>
              <a:rPr lang="en-US" baseline="0" dirty="0"/>
              <a:t> Nadir BRDF-Adjusted Reflectance with spectral mixture analysis</a:t>
            </a:r>
            <a:endParaRPr lang="en-US" dirty="0"/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FPAR is fraction of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photosynthetically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active radiation (400-700 nm) absorbed by green vegetation.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772437-E3F7-4FBF-91EC-02E43556D54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3004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e426149d76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e426149d76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006499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e426149d76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e426149d76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Visualization with VERDI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936655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Lift and Drag forces must exceed interparticle cohesive forces (van der </a:t>
            </a:r>
            <a:r>
              <a:rPr lang="en-US" dirty="0" err="1"/>
              <a:t>waal’s</a:t>
            </a:r>
            <a:r>
              <a:rPr lang="en-US" dirty="0"/>
              <a:t>, water capillary forces)  and gravity force on particle for it to be lofted</a:t>
            </a:r>
          </a:p>
          <a:p>
            <a:endParaRPr lang="en-US" dirty="0"/>
          </a:p>
          <a:p>
            <a:r>
              <a:rPr lang="en-US" dirty="0"/>
              <a:t>After impact we get a vertical flux representative of dust emission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772437-E3F7-4FBF-91EC-02E43556D54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972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2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2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𝑢</m:t>
                        </m:r>
                      </m:e>
                      <m:sub>
                        <m:r>
                          <a:rPr kumimoji="0" lang="en-US" sz="12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∗,</m:t>
                        </m:r>
                        <m:r>
                          <a:rPr kumimoji="0" lang="en-US" sz="12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𝑡</m:t>
                        </m:r>
                        <m:r>
                          <a:rPr kumimoji="0" lang="en-US" sz="12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 is the ideal threshold friction velocity on a flat,</a:t>
                </a:r>
                <a:r>
                  <a:rPr lang="en-US" baseline="0" dirty="0"/>
                  <a:t> smooth , dry surface.</a:t>
                </a:r>
              </a:p>
              <a:p>
                <a:r>
                  <a:rPr lang="en-US" baseline="0" dirty="0" err="1"/>
                  <a:t>f_m</a:t>
                </a:r>
                <a:r>
                  <a:rPr lang="en-US" baseline="0" dirty="0"/>
                  <a:t> is the correction factor for soil moisture, while </a:t>
                </a:r>
                <a:r>
                  <a:rPr lang="en-US" baseline="0" dirty="0" err="1"/>
                  <a:t>f_r</a:t>
                </a:r>
                <a:r>
                  <a:rPr lang="en-US" baseline="0" dirty="0"/>
                  <a:t> is the correction factor for surface roughness</a:t>
                </a:r>
              </a:p>
              <a:p>
                <a:r>
                  <a:rPr lang="en-US" baseline="0" dirty="0"/>
                  <a:t>Increases in soil moisture and surface roughness protect the surface from erosion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2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2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𝑓</m:t>
                        </m:r>
                      </m:e>
                      <m:sub>
                        <m:r>
                          <a:rPr kumimoji="0" lang="en-US" sz="12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𝑠𝑐</m:t>
                        </m:r>
                      </m:sub>
                    </m:sSub>
                    <m:sSub>
                      <m:sSubPr>
                        <m:ctrlPr>
                          <a:rPr kumimoji="0" lang="en-US" sz="12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2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𝑓</m:t>
                        </m:r>
                      </m:e>
                      <m:sub>
                        <m:r>
                          <a:rPr kumimoji="0" lang="en-US" sz="12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baseline="0" dirty="0"/>
                  <a:t> set to 1 due to lack of information regarding them (salt concentration and crust)</a:t>
                </a:r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Where </a:t>
                </a: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cs typeface="+mn-cs"/>
                  </a:rPr>
                  <a:t>𝑢_(∗,𝑡0)</a:t>
                </a:r>
                <a:r>
                  <a:rPr lang="en-US" dirty="0"/>
                  <a:t> is the ideal threshold friction velocity on a flat,</a:t>
                </a:r>
                <a:r>
                  <a:rPr lang="en-US" baseline="0" dirty="0"/>
                  <a:t> smooth , dry surface.</a:t>
                </a:r>
              </a:p>
              <a:p>
                <a:r>
                  <a:rPr lang="en-US" baseline="0" dirty="0" err="1"/>
                  <a:t>f_m</a:t>
                </a:r>
                <a:r>
                  <a:rPr lang="en-US" baseline="0" dirty="0"/>
                  <a:t> is the correction factor for soil moisture, while </a:t>
                </a:r>
                <a:r>
                  <a:rPr lang="en-US" baseline="0" dirty="0" err="1"/>
                  <a:t>f_r</a:t>
                </a:r>
                <a:r>
                  <a:rPr lang="en-US" baseline="0" dirty="0"/>
                  <a:t> is the correction factor for surface roughness</a:t>
                </a:r>
              </a:p>
              <a:p>
                <a:r>
                  <a:rPr lang="en-US" baseline="0" dirty="0"/>
                  <a:t>Increases in soil moisture and surface roughness protect the surface from erosion</a:t>
                </a:r>
              </a:p>
              <a:p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cs typeface="+mn-cs"/>
                  </a:rPr>
                  <a:t>𝑓_𝑠𝑐 𝑓_𝑐</a:t>
                </a:r>
                <a:r>
                  <a:rPr lang="en-US" baseline="0" dirty="0"/>
                  <a:t> set to 1 due to lack of information regarding them (salt concentration and crust)</a:t>
                </a:r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772437-E3F7-4FBF-91EC-02E43556D54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7587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we became more familiar with the CMAQ model, we began to suspect that its default properties were not reflective of Utah properties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772437-E3F7-4FBF-91EC-02E43556D54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1054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Perry et al took over 5000 samples, and measured many properties, among which was soil composition.</a:t>
            </a:r>
          </a:p>
          <a:p>
            <a:endParaRPr lang="en-US" dirty="0"/>
          </a:p>
          <a:p>
            <a:r>
              <a:rPr lang="en-US" dirty="0"/>
              <a:t>Saltating particles – for example, decreasing silt and clay % increases the number of possible saltators, but reduces the possible number of smaller particles that can be emitted as dust</a:t>
            </a:r>
          </a:p>
          <a:p>
            <a:endParaRPr lang="en-US" dirty="0"/>
          </a:p>
          <a:p>
            <a:r>
              <a:rPr lang="en-US" dirty="0"/>
              <a:t>These properties seem to be a reasonable approximation of other Utah playas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772437-E3F7-4FBF-91EC-02E43556D54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3973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Reduced clay and silt = reduced vertical flux upwards of 40-50% over the U10 velocities explored here (0% SM)</a:t>
            </a:r>
          </a:p>
          <a:p>
            <a:r>
              <a:rPr lang="en-US" dirty="0"/>
              <a:t>This plot demonstrates two effects:</a:t>
            </a:r>
          </a:p>
          <a:p>
            <a:pPr marL="228600" indent="-228600">
              <a:buAutoNum type="arabicParenR"/>
            </a:pPr>
            <a:r>
              <a:rPr lang="en-US" dirty="0"/>
              <a:t>Soil moisture threshold</a:t>
            </a:r>
          </a:p>
          <a:p>
            <a:pPr marL="228600" indent="-228600">
              <a:buAutoNum type="arabicParenR"/>
            </a:pPr>
            <a:r>
              <a:rPr lang="en-US" dirty="0"/>
              <a:t>Once the threshold exceeded CMAQCL still emits more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772437-E3F7-4FBF-91EC-02E43556D54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664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772437-E3F7-4FBF-91EC-02E43556D54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1774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321D6A9-7D66-A14A-9F8D-137CE960D6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56AB0BC-F45B-7E49-8B12-403CA1C5B36D}"/>
              </a:ext>
            </a:extLst>
          </p:cNvPr>
          <p:cNvSpPr/>
          <p:nvPr userDrawn="1"/>
        </p:nvSpPr>
        <p:spPr>
          <a:xfrm>
            <a:off x="0" y="2690"/>
            <a:ext cx="12192000" cy="6858000"/>
          </a:xfrm>
          <a:prstGeom prst="rect">
            <a:avLst/>
          </a:prstGeom>
          <a:solidFill>
            <a:srgbClr val="0062B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2D20EF-1962-CD49-AA67-CF41627439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 b="1" i="0">
                <a:solidFill>
                  <a:schemeClr val="bg1"/>
                </a:solidFill>
                <a:latin typeface="Rockwell" panose="02060603020205020403" pitchFamily="18" charset="77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8E9F87-CBB7-9847-BA21-92C0D7001F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Helvetica" pitchFamily="2" charset="0"/>
                <a:ea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F693E17-76A0-C142-8C5A-42378027B0F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450" y="5694490"/>
            <a:ext cx="3158525" cy="550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914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778621-DBEB-A84E-9E75-AD448FE2A2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396227"/>
            <a:ext cx="5157787" cy="1108848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62B8"/>
                </a:solidFill>
                <a:latin typeface="Rockwell" panose="02060603020205020403" pitchFamily="18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E92D8E-6EF9-014D-AC83-0F2FF3BA03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F5E64E-6CFF-DD4A-A073-E303F4CC3A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396227"/>
            <a:ext cx="5183188" cy="1108848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62B8"/>
                </a:solidFill>
                <a:latin typeface="Rockwell" panose="02060603020205020403" pitchFamily="18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0ED102-6295-5249-A074-F75BD836A2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1DB5034-1496-0149-AD1B-5BBF33175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8E8A1-1F16-4A6C-BC04-C07C9660853D}" type="datetime1">
              <a:rPr lang="en-US" smtClean="0"/>
              <a:t>10/17/2023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528B45-390C-1542-8288-36A6B703A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2492F6-50C2-834F-89B7-872294D3B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9B189-EC3B-5448-8F48-F2E72328484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8CDFA808-D83B-794A-8326-281A51789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7662"/>
            <a:ext cx="8114969" cy="5572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6067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1DB5034-1496-0149-AD1B-5BBF33175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97F62-C620-4213-BB37-458E3276CECA}" type="datetime1">
              <a:rPr lang="en-US" smtClean="0"/>
              <a:t>10/17/2023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528B45-390C-1542-8288-36A6B703A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2492F6-50C2-834F-89B7-872294D3B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9B189-EC3B-5448-8F48-F2E723284842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E2F95F90-75A6-7049-8048-D1724D3C9E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2544761"/>
            <a:ext cx="3932237" cy="363220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5022C6-C075-2040-B2C9-63500C5E1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09509B-CA19-3048-BEB1-3E306D059D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383527"/>
            <a:ext cx="3932238" cy="1161234"/>
          </a:xfrm>
        </p:spPr>
        <p:txBody>
          <a:bodyPr anchor="b">
            <a:normAutofit/>
          </a:bodyPr>
          <a:lstStyle>
            <a:lvl1pPr marL="0" indent="0">
              <a:buNone/>
              <a:defRPr sz="2400" b="1" i="0">
                <a:solidFill>
                  <a:srgbClr val="0062B8"/>
                </a:solidFill>
                <a:latin typeface="Rockwell" panose="02060603020205020403" pitchFamily="18" charset="77"/>
                <a:ea typeface="Roboto Slab" pitchFamily="2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104EEF9C-31B3-8E49-AE41-F5C8EEE49BD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183187" y="1391408"/>
            <a:ext cx="6170613" cy="479343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87947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hot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1DB5034-1496-0149-AD1B-5BBF33175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8CD24-9803-4A86-B9AF-13AD00A6FA20}" type="datetime1">
              <a:rPr lang="en-US" smtClean="0"/>
              <a:t>10/17/2023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528B45-390C-1542-8288-36A6B703A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2492F6-50C2-834F-89B7-872294D3B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9B189-EC3B-5448-8F48-F2E723284842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E2F95F90-75A6-7049-8048-D1724D3C9E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2544761"/>
            <a:ext cx="3932237" cy="363220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5022C6-C075-2040-B2C9-63500C5E1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09509B-CA19-3048-BEB1-3E306D059D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383527"/>
            <a:ext cx="3932238" cy="1161234"/>
          </a:xfrm>
        </p:spPr>
        <p:txBody>
          <a:bodyPr anchor="b">
            <a:normAutofit/>
          </a:bodyPr>
          <a:lstStyle>
            <a:lvl1pPr marL="0" indent="0">
              <a:buNone/>
              <a:defRPr sz="2400" b="1" i="0">
                <a:solidFill>
                  <a:srgbClr val="0062B8"/>
                </a:solidFill>
                <a:latin typeface="Rockwell" panose="02060603020205020403" pitchFamily="18" charset="77"/>
                <a:ea typeface="Roboto Slab" pitchFamily="2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02561DF4-FEB1-314D-B970-781B73FEBE0D}"/>
              </a:ext>
            </a:extLst>
          </p:cNvPr>
          <p:cNvSpPr>
            <a:spLocks noGrp="1"/>
          </p:cNvSpPr>
          <p:nvPr>
            <p:ph type="pic" idx="20"/>
          </p:nvPr>
        </p:nvSpPr>
        <p:spPr>
          <a:xfrm>
            <a:off x="5183187" y="1383527"/>
            <a:ext cx="6170613" cy="4793435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87101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ft Column Title With Tex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3BACE19A-9385-F74E-BBE0-06B5C5064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165" y="924337"/>
            <a:ext cx="2574235" cy="501926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83EE6E23-ADFA-8946-973F-1ED0E6DC0C9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33458" y="924336"/>
            <a:ext cx="7020341" cy="501926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3080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eft Column Title With 2 Column Tex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3BACE19A-9385-F74E-BBE0-06B5C5064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165" y="924337"/>
            <a:ext cx="2574235" cy="501926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Google Shape;76;p12">
            <a:extLst>
              <a:ext uri="{FF2B5EF4-FFF2-40B4-BE49-F238E27FC236}">
                <a16:creationId xmlns:a16="http://schemas.microsoft.com/office/drawing/2014/main" id="{126B8C6F-A09C-584B-A1DA-445777AAFF11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4333459" y="924336"/>
            <a:ext cx="3401191" cy="501926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85750" rtl="0">
              <a:spcBef>
                <a:spcPts val="600"/>
              </a:spcBef>
              <a:spcAft>
                <a:spcPts val="0"/>
              </a:spcAft>
              <a:buSzPts val="900"/>
              <a:buChar char="▪"/>
              <a:defRPr sz="1600" b="0" i="0">
                <a:latin typeface="Helvetica" pitchFamily="2" charset="0"/>
                <a:ea typeface="Roboto" panose="02000000000000000000" pitchFamily="2" charset="0"/>
                <a:cs typeface="Helvetica" pitchFamily="2" charset="0"/>
              </a:defRPr>
            </a:lvl1pPr>
            <a:lvl2pPr marL="914400" lvl="1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2pPr>
            <a:lvl3pPr marL="1371600" lvl="2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3pPr>
            <a:lvl4pPr marL="1828800" lvl="3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4pPr>
            <a:lvl5pPr marL="2286000" lvl="4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5pPr>
            <a:lvl6pPr marL="2743200" lvl="5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6pPr>
            <a:lvl7pPr marL="3200400" lvl="6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7pPr>
            <a:lvl8pPr marL="3657600" lvl="7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8pPr>
            <a:lvl9pPr marL="4114800" lvl="8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Google Shape;76;p12">
            <a:extLst>
              <a:ext uri="{FF2B5EF4-FFF2-40B4-BE49-F238E27FC236}">
                <a16:creationId xmlns:a16="http://schemas.microsoft.com/office/drawing/2014/main" id="{CEE1F136-9972-4E4E-B189-5B5A61F9113F}"/>
              </a:ext>
            </a:extLst>
          </p:cNvPr>
          <p:cNvSpPr txBox="1">
            <a:spLocks noGrp="1"/>
          </p:cNvSpPr>
          <p:nvPr>
            <p:ph type="body" idx="13"/>
          </p:nvPr>
        </p:nvSpPr>
        <p:spPr>
          <a:xfrm>
            <a:off x="7952609" y="924336"/>
            <a:ext cx="3401191" cy="501926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85750" rtl="0">
              <a:spcBef>
                <a:spcPts val="600"/>
              </a:spcBef>
              <a:spcAft>
                <a:spcPts val="0"/>
              </a:spcAft>
              <a:buSzPts val="900"/>
              <a:buChar char="▪"/>
              <a:defRPr sz="1600" b="0" i="0">
                <a:latin typeface="Helvetica" pitchFamily="2" charset="0"/>
                <a:ea typeface="Roboto" panose="02000000000000000000" pitchFamily="2" charset="0"/>
                <a:cs typeface="Helvetica" pitchFamily="2" charset="0"/>
              </a:defRPr>
            </a:lvl1pPr>
            <a:lvl2pPr marL="914400" lvl="1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2pPr>
            <a:lvl3pPr marL="1371600" lvl="2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3pPr>
            <a:lvl4pPr marL="1828800" lvl="3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4pPr>
            <a:lvl5pPr marL="2286000" lvl="4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5pPr>
            <a:lvl6pPr marL="2743200" lvl="5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6pPr>
            <a:lvl7pPr marL="3200400" lvl="6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7pPr>
            <a:lvl8pPr marL="3657600" lvl="7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8pPr>
            <a:lvl9pPr marL="4114800" lvl="8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496497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eft Column Title With Photo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3890B968-1A4A-A549-AF24-1C1E8BDE95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333461" y="924338"/>
            <a:ext cx="7020339" cy="501926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AF2D051D-66B5-1D45-803D-09CFBC81B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165" y="924337"/>
            <a:ext cx="2574235" cy="501926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05135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11320333" y="624134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78138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Place Your Own Title Image">
    <p:bg>
      <p:bgPr>
        <a:solidFill>
          <a:srgbClr val="2258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9218AFA-5AD4-A446-A4BF-1944CD713D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2D20EF-1962-CD49-AA67-CF41627439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 b="1" i="0">
                <a:solidFill>
                  <a:schemeClr val="bg1">
                    <a:lumMod val="85000"/>
                  </a:schemeClr>
                </a:solidFill>
                <a:latin typeface="Rockwell" panose="02060603020205020403" pitchFamily="18" charset="77"/>
                <a:ea typeface="Roboto Slab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8E9F87-CBB7-9847-BA21-92C0D7001F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Helvetica" pitchFamily="2" charset="0"/>
                <a:ea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1409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Plain Blue Tit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D20EF-1962-CD49-AA67-CF41627439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 b="1" i="0">
                <a:solidFill>
                  <a:schemeClr val="bg1"/>
                </a:solidFill>
                <a:latin typeface="Rockwell" panose="02060603020205020403" pitchFamily="18" charset="77"/>
                <a:ea typeface="Roboto Slab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8E9F87-CBB7-9847-BA21-92C0D7001F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445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76BEF4-28C1-3747-84FB-43794789E1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477" y="1311965"/>
            <a:ext cx="10870324" cy="4864998"/>
          </a:xfrm>
        </p:spPr>
        <p:txBody>
          <a:bodyPr/>
          <a:lstStyle>
            <a:lvl1pPr>
              <a:buSzPct val="100000"/>
              <a:defRPr>
                <a:solidFill>
                  <a:schemeClr val="tx1"/>
                </a:solidFill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>
              <a:defRPr>
                <a:solidFill>
                  <a:schemeClr val="tx1"/>
                </a:solidFill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>
                <a:solidFill>
                  <a:schemeClr val="tx1"/>
                </a:solidFill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defRPr>
                <a:solidFill>
                  <a:schemeClr val="tx1"/>
                </a:solidFill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>
                <a:solidFill>
                  <a:schemeClr val="tx1"/>
                </a:solidFill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746785-B009-754D-A40C-7232ADAFC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3A450-59E5-433B-A889-6A6DF6C00B15}" type="datetime1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7EB974-F5FB-A242-810D-0116F5334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ADD935-9E1D-024B-A1F2-B004DB001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7825" y="63563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0DF06AB-1EE3-4061-B5E3-4A6BD2844A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253D626A-2D1E-4C4C-9A23-6C361EB76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477" y="277662"/>
            <a:ext cx="8127123" cy="5572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 i="0">
                <a:latin typeface="Rockwell" panose="02060603020205020403" pitchFamily="18" charset="77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13630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Blue">
    <p:bg>
      <p:bgPr>
        <a:solidFill>
          <a:srgbClr val="0062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BC003-24C1-B64B-BAA2-32F8317B5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3680" y="2608103"/>
            <a:ext cx="733044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AFA7883-69A4-894F-AB40-7C2BEBCD9CF0}"/>
              </a:ext>
            </a:extLst>
          </p:cNvPr>
          <p:cNvCxnSpPr>
            <a:cxnSpLocks/>
          </p:cNvCxnSpPr>
          <p:nvPr userDrawn="1"/>
        </p:nvCxnSpPr>
        <p:spPr>
          <a:xfrm>
            <a:off x="2529840" y="2608103"/>
            <a:ext cx="0" cy="1356043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E87D8DC7-DCA5-2246-A280-088122B91B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9068" y="4353339"/>
            <a:ext cx="2985052" cy="591172"/>
          </a:xfrm>
        </p:spPr>
        <p:txBody>
          <a:bodyPr>
            <a:normAutofit/>
          </a:bodyPr>
          <a:lstStyle>
            <a:lvl1pPr marL="0" indent="0" algn="r">
              <a:buNone/>
              <a:defRPr sz="1800" b="0" i="0">
                <a:solidFill>
                  <a:schemeClr val="bg1"/>
                </a:solidFill>
                <a:latin typeface="Helvetica" pitchFamily="2" charset="0"/>
                <a:ea typeface="Roboto Slab" pitchFamily="2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679E684-0BB8-874F-AC90-245E6E231FE9}"/>
              </a:ext>
            </a:extLst>
          </p:cNvPr>
          <p:cNvSpPr txBox="1">
            <a:spLocks/>
          </p:cNvSpPr>
          <p:nvPr userDrawn="1"/>
        </p:nvSpPr>
        <p:spPr>
          <a:xfrm>
            <a:off x="1356360" y="3161743"/>
            <a:ext cx="117348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+mj-cs"/>
              </a:defRPr>
            </a:lvl1pPr>
          </a:lstStyle>
          <a:p>
            <a:r>
              <a:rPr lang="en-US" sz="20000" dirty="0">
                <a:solidFill>
                  <a:schemeClr val="bg1"/>
                </a:solidFill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1947949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Quote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BC003-24C1-B64B-BAA2-32F8317B5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3680" y="2608103"/>
            <a:ext cx="733044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>
                <a:solidFill>
                  <a:srgbClr val="0062B8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F7C88C1-7063-F843-8929-D91E43E47557}"/>
              </a:ext>
            </a:extLst>
          </p:cNvPr>
          <p:cNvSpPr txBox="1">
            <a:spLocks/>
          </p:cNvSpPr>
          <p:nvPr userDrawn="1"/>
        </p:nvSpPr>
        <p:spPr>
          <a:xfrm>
            <a:off x="1356360" y="3161743"/>
            <a:ext cx="117348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+mj-cs"/>
              </a:defRPr>
            </a:lvl1pPr>
          </a:lstStyle>
          <a:p>
            <a:r>
              <a:rPr lang="en-US" sz="20000" dirty="0">
                <a:solidFill>
                  <a:srgbClr val="0062B8"/>
                </a:solidFill>
              </a:rPr>
              <a:t>“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AFA7883-69A4-894F-AB40-7C2BEBCD9CF0}"/>
              </a:ext>
            </a:extLst>
          </p:cNvPr>
          <p:cNvCxnSpPr>
            <a:cxnSpLocks/>
          </p:cNvCxnSpPr>
          <p:nvPr userDrawn="1"/>
        </p:nvCxnSpPr>
        <p:spPr>
          <a:xfrm>
            <a:off x="2529840" y="2608103"/>
            <a:ext cx="0" cy="1356043"/>
          </a:xfrm>
          <a:prstGeom prst="line">
            <a:avLst/>
          </a:prstGeom>
          <a:ln w="15875">
            <a:solidFill>
              <a:srgbClr val="0062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E87D8DC7-DCA5-2246-A280-088122B91B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9068" y="4353339"/>
            <a:ext cx="2985052" cy="591172"/>
          </a:xfrm>
        </p:spPr>
        <p:txBody>
          <a:bodyPr>
            <a:normAutofit/>
          </a:bodyPr>
          <a:lstStyle>
            <a:lvl1pPr marL="0" indent="0" algn="r">
              <a:buNone/>
              <a:defRPr sz="1800" b="0" i="0">
                <a:solidFill>
                  <a:srgbClr val="0062B8"/>
                </a:solidFill>
                <a:latin typeface="Helvetica" pitchFamily="2" charset="0"/>
                <a:ea typeface="Roboto Slab" pitchFamily="2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622304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and Text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76BEF4-28C1-3747-84FB-43794789E1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2386" y="4015417"/>
            <a:ext cx="2445687" cy="2445126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i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2BB6C04E-D7A0-364D-B60E-D99B41B785DA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8972386" y="1300166"/>
            <a:ext cx="2445687" cy="244512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816C9E5-C229-134F-905F-D94A08E6D2CE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213280" y="1300167"/>
            <a:ext cx="2445687" cy="2445126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i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E4179027-9FAC-B047-8C74-D7D66490D086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6213281" y="4015416"/>
            <a:ext cx="2445687" cy="244512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3590809-BCCD-EE4C-8E5B-84E2AC997500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3454177" y="4015417"/>
            <a:ext cx="2445687" cy="2445126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i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C90BFEE2-18A2-7544-94B6-C8991E089ADE}"/>
              </a:ext>
            </a:extLst>
          </p:cNvPr>
          <p:cNvSpPr>
            <a:spLocks noGrp="1"/>
          </p:cNvSpPr>
          <p:nvPr>
            <p:ph type="pic" idx="18"/>
          </p:nvPr>
        </p:nvSpPr>
        <p:spPr>
          <a:xfrm>
            <a:off x="3454177" y="1304021"/>
            <a:ext cx="2445687" cy="244512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949371E-EE33-3C44-9213-517804CFBC64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695072" y="1300167"/>
            <a:ext cx="2445687" cy="2445126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i="1">
                <a:solidFill>
                  <a:srgbClr val="59595C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18914321-C9E4-CA42-8280-147E984B7A35}"/>
              </a:ext>
            </a:extLst>
          </p:cNvPr>
          <p:cNvSpPr>
            <a:spLocks noGrp="1"/>
          </p:cNvSpPr>
          <p:nvPr>
            <p:ph type="pic" idx="20"/>
          </p:nvPr>
        </p:nvSpPr>
        <p:spPr>
          <a:xfrm>
            <a:off x="695072" y="4015418"/>
            <a:ext cx="2445687" cy="244512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A15F1DA7-8459-404F-87CE-F27AE934D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7662"/>
            <a:ext cx="8114969" cy="5572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381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A3A7F-2389-944A-B81C-6920AA1A5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rgbClr val="0062B8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39265C-C7AA-B94D-B951-7E13DC8E54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85D634-9E10-0E4B-932C-A7740F9E2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D1224-882D-4E70-B368-4CDFF42C871A}" type="datetime1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3F8A2B-7CD2-3341-84FE-8A580CE3C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8D817F-663A-2C49-B731-3261956BD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9B189-EC3B-5448-8F48-F2E723284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455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004BAE-DA31-FC4B-AF75-B9E30F2261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83527"/>
            <a:ext cx="5181600" cy="479343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05B4DE-663C-4D46-B492-4AB0DD4CF3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83527"/>
            <a:ext cx="5181600" cy="479343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134028-1E1C-1D46-B1C5-4472A6F5D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F1F52-EA48-42E4-8FDA-5E9B328829FC}" type="datetime1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3D164F-13F7-0A4D-A000-5F5AA0987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06F37C-9CEA-E245-8318-BBCC836A7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9B189-EC3B-5448-8F48-F2E72328484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57AC4B16-4357-FE4E-AF1F-FDD7F220C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7662"/>
            <a:ext cx="8114969" cy="5572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5268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ADD0BC-25A1-6E48-BB91-9BC5FF568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890" y="277662"/>
            <a:ext cx="7989710" cy="5572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5CF2B1-5948-3247-91E1-EDA7AC83CC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0890" y="1311965"/>
            <a:ext cx="10732910" cy="4864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82827B-E079-6042-9436-956CE4D868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6D4671-0543-44E4-A5DE-D7257CE0016D}" type="datetime1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74DBFC-C6B2-4847-A83E-36CC850F79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7E531-26EA-9C48-9262-9A369D13CB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E9B189-EC3B-5448-8F48-F2E723284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3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79" r:id="rId2"/>
    <p:sldLayoutId id="2147483680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8" r:id="rId14"/>
    <p:sldLayoutId id="2147483677" r:id="rId15"/>
    <p:sldLayoutId id="2147483683" r:id="rId1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bg1"/>
          </a:solidFill>
          <a:latin typeface="Rockwell" panose="02060603020205020403" pitchFamily="18" charset="77"/>
          <a:ea typeface="Roboto Slab" pitchFamily="2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b="0" i="0" kern="1200">
          <a:solidFill>
            <a:srgbClr val="59595C"/>
          </a:solidFill>
          <a:latin typeface="Helvetica" pitchFamily="2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59595C"/>
          </a:solidFill>
          <a:latin typeface="Helvetica" pitchFamily="2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rgbClr val="59595C"/>
          </a:solidFill>
          <a:latin typeface="Helvetica" pitchFamily="2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rgbClr val="59595C"/>
          </a:solidFill>
          <a:latin typeface="Helvetica" pitchFamily="2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rgbClr val="59595C"/>
          </a:solidFill>
          <a:latin typeface="Helvetica" pitchFamily="2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5.tiff"/><Relationship Id="rId5" Type="http://schemas.openxmlformats.org/officeDocument/2006/relationships/image" Target="../media/image24.tiff"/><Relationship Id="rId4" Type="http://schemas.openxmlformats.org/officeDocument/2006/relationships/image" Target="../media/image23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26067/FACPUB/5515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2.gif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22DC77BB-2AEC-4E2C-A7CB-8CE8E02D235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524000" y="562293"/>
            <a:ext cx="9144000" cy="1538881"/>
          </a:xfrm>
        </p:spPr>
        <p:txBody>
          <a:bodyPr>
            <a:noAutofit/>
          </a:bodyPr>
          <a:lstStyle/>
          <a:p>
            <a:r>
              <a:rPr lang="en-US" sz="4000" dirty="0">
                <a:ea typeface="Arial" charset="0"/>
              </a:rPr>
              <a:t>Updating Utah dust emission predictions using local soil and land cover conditions</a:t>
            </a:r>
            <a:endParaRPr lang="en-US" sz="2400" dirty="0">
              <a:ea typeface="Arial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2931F073-3F1F-4BF8-BD09-3B88361E6A82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45622" y="2841227"/>
            <a:ext cx="9500755" cy="2189458"/>
          </a:xfrm>
        </p:spPr>
        <p:txBody>
          <a:bodyPr>
            <a:noAutofit/>
          </a:bodyPr>
          <a:lstStyle/>
          <a:p>
            <a:r>
              <a:rPr lang="en-US" b="1" dirty="0">
                <a:latin typeface="Tahoma"/>
                <a:ea typeface="Arial" charset="0"/>
                <a:cs typeface="Tahoma"/>
              </a:rPr>
              <a:t>Ty Hosler, Bradley Adams</a:t>
            </a:r>
          </a:p>
          <a:p>
            <a:pPr eaLnBrk="1" hangingPunct="1">
              <a:buFont typeface="Wingdings" charset="2"/>
              <a:buNone/>
            </a:pPr>
            <a:r>
              <a:rPr lang="en-US" dirty="0">
                <a:latin typeface="Tahoma"/>
                <a:ea typeface="Arial" charset="0"/>
                <a:cs typeface="Tahoma"/>
              </a:rPr>
              <a:t>Brigham Young University</a:t>
            </a:r>
          </a:p>
          <a:p>
            <a:pPr eaLnBrk="1" hangingPunct="1">
              <a:buFont typeface="Wingdings" charset="2"/>
              <a:buNone/>
            </a:pPr>
            <a:r>
              <a:rPr lang="en-US" dirty="0">
                <a:latin typeface="Tahoma"/>
                <a:ea typeface="Arial" charset="0"/>
                <a:cs typeface="Tahoma"/>
              </a:rPr>
              <a:t>Air Quality Research Lab</a:t>
            </a:r>
          </a:p>
          <a:p>
            <a:pPr eaLnBrk="1" hangingPunct="1">
              <a:buFont typeface="Wingdings" charset="2"/>
              <a:buNone/>
            </a:pPr>
            <a:endParaRPr lang="en-US" dirty="0">
              <a:latin typeface="Tahoma"/>
              <a:ea typeface="Arial" charset="0"/>
              <a:cs typeface="Tahoma"/>
            </a:endParaRPr>
          </a:p>
          <a:p>
            <a:pPr eaLnBrk="1" hangingPunct="1">
              <a:spcBef>
                <a:spcPts val="600"/>
              </a:spcBef>
              <a:buFont typeface="Wingdings" charset="2"/>
              <a:buNone/>
            </a:pPr>
            <a:r>
              <a:rPr lang="en-US" dirty="0">
                <a:latin typeface="Tahoma"/>
                <a:ea typeface="Arial" charset="0"/>
                <a:cs typeface="Tahoma"/>
              </a:rPr>
              <a:t>CMAS Conference</a:t>
            </a:r>
          </a:p>
          <a:p>
            <a:pPr eaLnBrk="1" hangingPunct="1">
              <a:spcBef>
                <a:spcPts val="600"/>
              </a:spcBef>
              <a:buFont typeface="Wingdings" charset="2"/>
              <a:buNone/>
            </a:pPr>
            <a:r>
              <a:rPr lang="en-US" dirty="0">
                <a:latin typeface="Tahoma"/>
                <a:ea typeface="Arial" charset="0"/>
                <a:cs typeface="Tahoma"/>
              </a:rPr>
              <a:t>October 17, 2023</a:t>
            </a:r>
          </a:p>
        </p:txBody>
      </p:sp>
    </p:spTree>
    <p:extLst>
      <p:ext uri="{BB962C8B-B14F-4D97-AF65-F5344CB8AC3E}">
        <p14:creationId xmlns:p14="http://schemas.microsoft.com/office/powerpoint/2010/main" val="20659902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F4F0C3-BD61-820B-F64A-F55C48C02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9B189-EC3B-5448-8F48-F2E723284842}" type="slidenum">
              <a:rPr lang="en-US" smtClean="0"/>
              <a:t>10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1FEFF0A-E7D2-7664-0B53-3398B6063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Dust Events: April 12 &amp; April 18, 2023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F4F472-1227-C945-4663-D49C28ED8E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332" y="6381064"/>
            <a:ext cx="1140051" cy="493819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FD056316-7D8F-5BE2-CAEE-711579D1EBB5}"/>
              </a:ext>
            </a:extLst>
          </p:cNvPr>
          <p:cNvGrpSpPr>
            <a:grpSpLocks noChangeAspect="1"/>
          </p:cNvGrpSpPr>
          <p:nvPr/>
        </p:nvGrpSpPr>
        <p:grpSpPr>
          <a:xfrm>
            <a:off x="155793" y="2466953"/>
            <a:ext cx="3727936" cy="2743200"/>
            <a:chOff x="2821806" y="1171110"/>
            <a:chExt cx="3479406" cy="2560320"/>
          </a:xfrm>
        </p:grpSpPr>
        <p:pic>
          <p:nvPicPr>
            <p:cNvPr id="8" name="Picture 7" descr="A screenshot of a map&#10;&#10;Description automatically generated">
              <a:extLst>
                <a:ext uri="{FF2B5EF4-FFF2-40B4-BE49-F238E27FC236}">
                  <a16:creationId xmlns:a16="http://schemas.microsoft.com/office/drawing/2014/main" id="{68680970-B3A3-9D5F-B664-C8585AC21C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21806" y="1171110"/>
              <a:ext cx="3479406" cy="2560320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8B33305-AFB4-583B-E83C-9850BD6A08F9}"/>
                </a:ext>
              </a:extLst>
            </p:cNvPr>
            <p:cNvSpPr/>
            <p:nvPr/>
          </p:nvSpPr>
          <p:spPr>
            <a:xfrm>
              <a:off x="3054844" y="3006325"/>
              <a:ext cx="907555" cy="461665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/>
                <a:t>4/12/23</a:t>
              </a:r>
            </a:p>
            <a:p>
              <a:pPr algn="ctr"/>
              <a:r>
                <a:rPr lang="en-US" sz="1200" b="1" dirty="0"/>
                <a:t>00:00 UTC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840CCB1-4B90-E3CB-98D2-BA297BE477B5}"/>
              </a:ext>
            </a:extLst>
          </p:cNvPr>
          <p:cNvGrpSpPr>
            <a:grpSpLocks noChangeAspect="1"/>
          </p:cNvGrpSpPr>
          <p:nvPr/>
        </p:nvGrpSpPr>
        <p:grpSpPr>
          <a:xfrm>
            <a:off x="4240588" y="2466953"/>
            <a:ext cx="3727936" cy="2743200"/>
            <a:chOff x="6729406" y="1171110"/>
            <a:chExt cx="3479406" cy="2560320"/>
          </a:xfrm>
        </p:grpSpPr>
        <p:pic>
          <p:nvPicPr>
            <p:cNvPr id="10" name="Picture 9" descr="A map of the united states&#10;&#10;Description automatically generated">
              <a:extLst>
                <a:ext uri="{FF2B5EF4-FFF2-40B4-BE49-F238E27FC236}">
                  <a16:creationId xmlns:a16="http://schemas.microsoft.com/office/drawing/2014/main" id="{AA5235C2-6ADE-E0D5-04F4-FEAD2A83E1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29406" y="1171110"/>
              <a:ext cx="3479406" cy="2560320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8E448D3-D77D-CFA0-C2AA-216CA62279A7}"/>
                </a:ext>
              </a:extLst>
            </p:cNvPr>
            <p:cNvSpPr/>
            <p:nvPr/>
          </p:nvSpPr>
          <p:spPr>
            <a:xfrm>
              <a:off x="6955460" y="3006325"/>
              <a:ext cx="907555" cy="461665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/>
                <a:t>4/19/23</a:t>
              </a:r>
            </a:p>
            <a:p>
              <a:pPr algn="ctr"/>
              <a:r>
                <a:rPr lang="en-US" sz="1200" b="1" dirty="0"/>
                <a:t>00:00 UTC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AC9199FB-B78A-5886-74E7-4EDD118F99B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21040" y="2448423"/>
            <a:ext cx="3481752" cy="27432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017EFB4-ED2E-FA5E-ABA4-D97AD0E1CCA4}"/>
              </a:ext>
            </a:extLst>
          </p:cNvPr>
          <p:cNvSpPr/>
          <p:nvPr/>
        </p:nvSpPr>
        <p:spPr>
          <a:xfrm>
            <a:off x="8506323" y="4226394"/>
            <a:ext cx="972381" cy="49464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200" b="1" dirty="0"/>
              <a:t>4/2 - 4/20</a:t>
            </a:r>
          </a:p>
          <a:p>
            <a:pPr algn="ctr"/>
            <a:r>
              <a:rPr lang="en-US" sz="1200" b="1" dirty="0"/>
              <a:t>2023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81CABE-7A93-665C-900C-9A82CFA30D34}"/>
              </a:ext>
            </a:extLst>
          </p:cNvPr>
          <p:cNvSpPr txBox="1"/>
          <p:nvPr/>
        </p:nvSpPr>
        <p:spPr>
          <a:xfrm>
            <a:off x="939712" y="2145007"/>
            <a:ext cx="1848835" cy="3034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1600" dirty="0"/>
              <a:t>PM10 % Difference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37FFC1-A947-2F7A-99F1-1F4F72B87090}"/>
              </a:ext>
            </a:extLst>
          </p:cNvPr>
          <p:cNvSpPr txBox="1"/>
          <p:nvPr/>
        </p:nvSpPr>
        <p:spPr>
          <a:xfrm>
            <a:off x="4994393" y="2145007"/>
            <a:ext cx="1848835" cy="3034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1600" dirty="0"/>
              <a:t>PM10 % Difference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A0D557-D31B-3CB2-E879-85550C003135}"/>
              </a:ext>
            </a:extLst>
          </p:cNvPr>
          <p:cNvSpPr txBox="1"/>
          <p:nvPr/>
        </p:nvSpPr>
        <p:spPr>
          <a:xfrm>
            <a:off x="8324423" y="2145007"/>
            <a:ext cx="2927865" cy="3034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1600" dirty="0"/>
              <a:t>PM10 Cumulative % Difference</a:t>
            </a:r>
          </a:p>
        </p:txBody>
      </p:sp>
    </p:spTree>
    <p:extLst>
      <p:ext uri="{BB962C8B-B14F-4D97-AF65-F5344CB8AC3E}">
        <p14:creationId xmlns:p14="http://schemas.microsoft.com/office/powerpoint/2010/main" val="14930851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83477" y="1313798"/>
            <a:ext cx="5848497" cy="445893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dirty="0">
                <a:sym typeface="Wingdings" panose="05000000000000000000" pitchFamily="2" charset="2"/>
              </a:rPr>
              <a:t>Accounting for snow in Utah’s Spring dust season is critical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dirty="0">
                <a:sym typeface="Wingdings" panose="05000000000000000000" pitchFamily="2" charset="2"/>
              </a:rPr>
              <a:t>2023 was a record snow year for Utah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dirty="0">
                <a:sym typeface="Wingdings" panose="05000000000000000000" pitchFamily="2" charset="2"/>
              </a:rPr>
              <a:t>Snow cover can vary drastically throughout spring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sym typeface="Wingdings" panose="05000000000000000000" pitchFamily="2" charset="2"/>
              </a:rPr>
              <a:t>Use OBSGRID to more accurately account for snow cover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F06AB-1EE3-4061-B5E3-4A6BD2844ADF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Snow cover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9EF875-4FF9-4EC1-A805-4D887F66ED6E}"/>
              </a:ext>
            </a:extLst>
          </p:cNvPr>
          <p:cNvSpPr txBox="1"/>
          <p:nvPr/>
        </p:nvSpPr>
        <p:spPr>
          <a:xfrm>
            <a:off x="6814868" y="1311965"/>
            <a:ext cx="48936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153457" y="6438900"/>
            <a:ext cx="1094317" cy="307600"/>
            <a:chOff x="1820332" y="6410988"/>
            <a:chExt cx="1094317" cy="307600"/>
          </a:xfrm>
        </p:grpSpPr>
        <p:sp>
          <p:nvSpPr>
            <p:cNvPr id="17" name="Rounded Rectangle 16"/>
            <p:cNvSpPr/>
            <p:nvPr/>
          </p:nvSpPr>
          <p:spPr>
            <a:xfrm>
              <a:off x="1820332" y="6410988"/>
              <a:ext cx="1094317" cy="307600"/>
            </a:xfrm>
            <a:prstGeom prst="roundRect">
              <a:avLst/>
            </a:prstGeom>
            <a:solidFill>
              <a:srgbClr val="1E6BA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/>
                <a:t>BYU</a:t>
              </a: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74374" y="6478510"/>
              <a:ext cx="455533" cy="207060"/>
            </a:xfrm>
            <a:prstGeom prst="rect">
              <a:avLst/>
            </a:prstGeom>
          </p:spPr>
        </p:pic>
      </p:grpSp>
      <p:pic>
        <p:nvPicPr>
          <p:cNvPr id="8" name="Picture 7" descr="A map of the united states&#10;&#10;Description automatically generated">
            <a:extLst>
              <a:ext uri="{FF2B5EF4-FFF2-40B4-BE49-F238E27FC236}">
                <a16:creationId xmlns:a16="http://schemas.microsoft.com/office/drawing/2014/main" id="{2A815B9A-85FB-F1F3-8342-4BAC1A6A37F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1" r="23843" b="10871"/>
          <a:stretch/>
        </p:blipFill>
        <p:spPr>
          <a:xfrm>
            <a:off x="6814868" y="1773630"/>
            <a:ext cx="4754880" cy="37490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86C1D2-201D-88E7-7EC4-74493EDE4B03}"/>
              </a:ext>
            </a:extLst>
          </p:cNvPr>
          <p:cNvSpPr txBox="1"/>
          <p:nvPr/>
        </p:nvSpPr>
        <p:spPr>
          <a:xfrm>
            <a:off x="7260162" y="1470214"/>
            <a:ext cx="3704248" cy="3034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1600" dirty="0"/>
              <a:t>Snow Cover (April 1 – April 7, 2023)</a:t>
            </a:r>
          </a:p>
        </p:txBody>
      </p:sp>
    </p:spTree>
    <p:extLst>
      <p:ext uri="{BB962C8B-B14F-4D97-AF65-F5344CB8AC3E}">
        <p14:creationId xmlns:p14="http://schemas.microsoft.com/office/powerpoint/2010/main" val="14885398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83477" y="1313798"/>
            <a:ext cx="5848497" cy="445893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dirty="0">
                <a:sym typeface="Wingdings" panose="05000000000000000000" pitchFamily="2" charset="2"/>
              </a:rPr>
              <a:t>Current: Added non-photosynthetic (brown) vegetation fraction (NPV)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sym typeface="Wingdings" panose="05000000000000000000" pitchFamily="2" charset="2"/>
              </a:rPr>
              <a:t>Developed by Foroutan and Huang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sym typeface="Wingdings" panose="05000000000000000000" pitchFamily="2" charset="2"/>
              </a:rPr>
              <a:t>NPV reduces amount of erodible land</a:t>
            </a:r>
          </a:p>
          <a:p>
            <a:pPr lvl="1">
              <a:spcBef>
                <a:spcPts val="300"/>
              </a:spcBef>
            </a:pPr>
            <a:r>
              <a:rPr lang="en-US" sz="2000" dirty="0">
                <a:sym typeface="Wingdings" panose="05000000000000000000" pitchFamily="2" charset="2"/>
              </a:rPr>
              <a:t>NPV reduces wind drag </a:t>
            </a:r>
            <a:endParaRPr lang="en-US" sz="2400" dirty="0">
              <a:sym typeface="Wingdings" panose="05000000000000000000" pitchFamily="2" charset="2"/>
            </a:endParaRPr>
          </a:p>
          <a:p>
            <a:pPr>
              <a:spcBef>
                <a:spcPts val="1800"/>
              </a:spcBef>
            </a:pPr>
            <a:r>
              <a:rPr lang="en-US" sz="2400" dirty="0">
                <a:sym typeface="Wingdings" panose="05000000000000000000" pitchFamily="2" charset="2"/>
              </a:rPr>
              <a:t>Future: Develop crust model</a:t>
            </a:r>
          </a:p>
          <a:p>
            <a:r>
              <a:rPr lang="en-US" sz="2400" dirty="0">
                <a:sym typeface="Wingdings" panose="05000000000000000000" pitchFamily="2" charset="2"/>
              </a:rPr>
              <a:t>Future: Weighted averaging of properties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F06AB-1EE3-4061-B5E3-4A6BD2844ADF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Non-photosynthetic vegetation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9EF875-4FF9-4EC1-A805-4D887F66ED6E}"/>
              </a:ext>
            </a:extLst>
          </p:cNvPr>
          <p:cNvSpPr txBox="1"/>
          <p:nvPr/>
        </p:nvSpPr>
        <p:spPr>
          <a:xfrm>
            <a:off x="6814868" y="1311965"/>
            <a:ext cx="48936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7346" y="4022068"/>
            <a:ext cx="1855442" cy="197977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98880" y="4022069"/>
            <a:ext cx="1828938" cy="197977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5310" y="4035919"/>
            <a:ext cx="277554" cy="196986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402857" y="3423036"/>
            <a:ext cx="5442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Fraction of vegetation-free erodible lands (2016 spring)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639414" y="3724091"/>
            <a:ext cx="9568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PV + NPV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638306" y="3704533"/>
            <a:ext cx="8360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PV Only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844" y="1670262"/>
            <a:ext cx="5774013" cy="141746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7010" y="1879012"/>
            <a:ext cx="982540" cy="589524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6735265" y="1345024"/>
            <a:ext cx="4900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2016 averaged vegetation fractions in western US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053861" y="6128876"/>
            <a:ext cx="40514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From Huang and Foroutan (2022) JGR: Atmospheres, </a:t>
            </a:r>
          </a:p>
          <a:p>
            <a:r>
              <a:rPr lang="en-US" sz="1400" i="1" dirty="0"/>
              <a:t>doi.org/10.1029/2021JDo35243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153457" y="6438900"/>
            <a:ext cx="1094317" cy="307600"/>
            <a:chOff x="1820332" y="6410988"/>
            <a:chExt cx="1094317" cy="307600"/>
          </a:xfrm>
        </p:grpSpPr>
        <p:sp>
          <p:nvSpPr>
            <p:cNvPr id="17" name="Rounded Rectangle 16"/>
            <p:cNvSpPr/>
            <p:nvPr/>
          </p:nvSpPr>
          <p:spPr>
            <a:xfrm>
              <a:off x="1820332" y="6410988"/>
              <a:ext cx="1094317" cy="307600"/>
            </a:xfrm>
            <a:prstGeom prst="roundRect">
              <a:avLst/>
            </a:prstGeom>
            <a:solidFill>
              <a:srgbClr val="1E6BA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/>
                <a:t>BYU</a:t>
              </a: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74374" y="6478510"/>
              <a:ext cx="455533" cy="207060"/>
            </a:xfrm>
            <a:prstGeom prst="rect">
              <a:avLst/>
            </a:prstGeom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91EF7B2E-7A81-7508-79CD-913CFC5E7EF9}"/>
              </a:ext>
            </a:extLst>
          </p:cNvPr>
          <p:cNvSpPr/>
          <p:nvPr/>
        </p:nvSpPr>
        <p:spPr>
          <a:xfrm>
            <a:off x="7735986" y="1714356"/>
            <a:ext cx="493614" cy="1356313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2638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8AB2C8F-A77A-3374-3CC5-49FB10D096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383527"/>
            <a:ext cx="10741639" cy="4793436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Default CMAQ properties overpredict Utah emissions: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Soil moisture is tied to soil texture: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As % Silt and Clay is reduced, w’ is reduced as well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Compounding emission reduction with reduced silt and clay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OBSGRID required to accurately account for Snow cover in Utah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Non-photosynthetic vegetation: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Reduces erodible land fraction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Reduces wind drag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Soil crust needs to be considered for many Utah dust sources: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GSL shoreline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GSL desert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Sevier Dry Lake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F4F0C3-BD61-820B-F64A-F55C48C02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9B189-EC3B-5448-8F48-F2E723284842}" type="slidenum">
              <a:rPr lang="en-US" smtClean="0"/>
              <a:t>13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1FEFF0A-E7D2-7664-0B53-3398B6063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Conclusions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F4F472-1227-C945-4663-D49C28ED8E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332" y="6381064"/>
            <a:ext cx="1140051" cy="4938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814A0F-A42D-46DE-1CFD-D18D80C6EB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4870" y="2959662"/>
            <a:ext cx="3188294" cy="239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3930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8AB2C8F-A77A-3374-3CC5-49FB10D096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4128" y="1383527"/>
            <a:ext cx="11534522" cy="4793436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NSF Award # 000530-00001, Dust in the Critical Zone from the Great Basin to the Rocky Mountains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Kevin Perry, University of Utah</a:t>
            </a:r>
          </a:p>
          <a:p>
            <a:pPr marL="0" indent="0">
              <a:buNone/>
            </a:pPr>
            <a:r>
              <a:rPr lang="en-US" dirty="0" err="1">
                <a:solidFill>
                  <a:schemeClr val="tx1"/>
                </a:solidFill>
              </a:rPr>
              <a:t>Xinyue</a:t>
            </a:r>
            <a:r>
              <a:rPr lang="en-US" dirty="0">
                <a:solidFill>
                  <a:schemeClr val="tx1"/>
                </a:solidFill>
              </a:rPr>
              <a:t> Huang &amp; </a:t>
            </a:r>
            <a:r>
              <a:rPr lang="en-US" dirty="0" err="1">
                <a:solidFill>
                  <a:schemeClr val="tx1"/>
                </a:solidFill>
              </a:rPr>
              <a:t>Hosein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Foroutan</a:t>
            </a:r>
            <a:r>
              <a:rPr lang="en-US" dirty="0">
                <a:solidFill>
                  <a:schemeClr val="tx1"/>
                </a:solidFill>
              </a:rPr>
              <a:t>, Virginia Tech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BYU office of Research Computing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F4F0C3-BD61-820B-F64A-F55C48C02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9B189-EC3B-5448-8F48-F2E723284842}" type="slidenum">
              <a:rPr lang="en-US" smtClean="0"/>
              <a:t>14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1FEFF0A-E7D2-7664-0B53-3398B6063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Acknowledgments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F4F472-1227-C945-4663-D49C28ED8E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332" y="6381064"/>
            <a:ext cx="1140051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9932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8"/>
          <p:cNvSpPr txBox="1">
            <a:spLocks noGrp="1"/>
          </p:cNvSpPr>
          <p:nvPr>
            <p:ph idx="1"/>
          </p:nvPr>
        </p:nvSpPr>
        <p:spPr>
          <a:xfrm>
            <a:off x="483477" y="1333500"/>
            <a:ext cx="7508731" cy="4951991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346075" indent="-346075">
              <a:spcBef>
                <a:spcPts val="0"/>
              </a:spcBef>
              <a:spcAft>
                <a:spcPts val="1800"/>
              </a:spcAft>
              <a:buSzPct val="100000"/>
            </a:pPr>
            <a:r>
              <a:rPr lang="en" sz="2400" dirty="0"/>
              <a:t>Dust modeling approach</a:t>
            </a:r>
          </a:p>
          <a:p>
            <a:pPr marL="346075" indent="-346075">
              <a:spcBef>
                <a:spcPts val="0"/>
              </a:spcBef>
              <a:spcAft>
                <a:spcPts val="1800"/>
              </a:spcAft>
              <a:buSzPct val="100000"/>
            </a:pPr>
            <a:r>
              <a:rPr lang="en" sz="2400" dirty="0"/>
              <a:t>Dust emission mechanisms</a:t>
            </a:r>
          </a:p>
          <a:p>
            <a:pPr marL="346075" indent="-346075">
              <a:spcBef>
                <a:spcPts val="0"/>
              </a:spcBef>
              <a:spcAft>
                <a:spcPts val="1800"/>
              </a:spcAft>
              <a:buSzPct val="100000"/>
            </a:pPr>
            <a:r>
              <a:rPr lang="en" sz="2400" dirty="0"/>
              <a:t>Utah soil texture effects</a:t>
            </a:r>
          </a:p>
          <a:p>
            <a:pPr marL="346075" indent="-346075">
              <a:spcBef>
                <a:spcPts val="0"/>
              </a:spcBef>
              <a:spcAft>
                <a:spcPts val="1800"/>
              </a:spcAft>
              <a:buSzPct val="100000"/>
            </a:pPr>
            <a:r>
              <a:rPr lang="en" sz="2400" dirty="0"/>
              <a:t>CMAQ model results</a:t>
            </a:r>
          </a:p>
          <a:p>
            <a:pPr marL="346075" indent="-346075">
              <a:spcBef>
                <a:spcPts val="0"/>
              </a:spcBef>
              <a:spcAft>
                <a:spcPts val="1800"/>
              </a:spcAft>
              <a:buSzPct val="100000"/>
            </a:pPr>
            <a:r>
              <a:rPr lang="en" sz="2400" dirty="0"/>
              <a:t>Impact of environmental factors</a:t>
            </a:r>
          </a:p>
          <a:p>
            <a:pPr marL="346075" indent="-346075">
              <a:spcBef>
                <a:spcPts val="0"/>
              </a:spcBef>
              <a:spcAft>
                <a:spcPts val="1800"/>
              </a:spcAft>
              <a:buSzPct val="100000"/>
            </a:pPr>
            <a:r>
              <a:rPr lang="en" sz="2400" dirty="0"/>
              <a:t>Conclusions</a:t>
            </a:r>
          </a:p>
          <a:p>
            <a:pPr marL="346075" indent="-346075">
              <a:spcBef>
                <a:spcPts val="0"/>
              </a:spcBef>
              <a:spcAft>
                <a:spcPts val="1800"/>
              </a:spcAft>
              <a:buSzPct val="100000"/>
            </a:pPr>
            <a:endParaRPr lang="en" sz="2400" dirty="0"/>
          </a:p>
          <a:p>
            <a:pPr marL="346075" indent="-346075">
              <a:spcBef>
                <a:spcPts val="0"/>
              </a:spcBef>
              <a:spcAft>
                <a:spcPts val="1800"/>
              </a:spcAft>
              <a:buSzPct val="100000"/>
            </a:pPr>
            <a:endParaRPr lang="en" sz="2400" dirty="0"/>
          </a:p>
          <a:p>
            <a:pPr marL="346075" indent="-346075">
              <a:spcBef>
                <a:spcPts val="0"/>
              </a:spcBef>
              <a:spcAft>
                <a:spcPts val="1800"/>
              </a:spcAft>
              <a:buSzPct val="100000"/>
            </a:pPr>
            <a:endParaRPr lang="en" sz="2200" dirty="0"/>
          </a:p>
          <a:p>
            <a:pPr marL="803275" lvl="1" indent="-346075">
              <a:spcBef>
                <a:spcPts val="0"/>
              </a:spcBef>
              <a:spcAft>
                <a:spcPts val="1800"/>
              </a:spcAft>
              <a:buSzPct val="100000"/>
            </a:pPr>
            <a:endParaRPr lang="en" sz="2200" dirty="0"/>
          </a:p>
          <a:p>
            <a:pPr marL="346075" indent="-346075">
              <a:spcBef>
                <a:spcPts val="0"/>
              </a:spcBef>
              <a:spcAft>
                <a:spcPts val="1800"/>
              </a:spcAft>
              <a:buSzPct val="100000"/>
            </a:pPr>
            <a:endParaRPr lang="en" sz="2400" dirty="0"/>
          </a:p>
          <a:p>
            <a:pPr marL="346075" indent="-346075">
              <a:spcBef>
                <a:spcPts val="0"/>
              </a:spcBef>
              <a:spcAft>
                <a:spcPts val="1800"/>
              </a:spcAft>
              <a:buSzPct val="100000"/>
            </a:pPr>
            <a:endParaRPr lang="en" sz="2400" dirty="0"/>
          </a:p>
        </p:txBody>
      </p:sp>
      <p:sp>
        <p:nvSpPr>
          <p:cNvPr id="102" name="Google Shape;102;p18"/>
          <p:cNvSpPr txBox="1">
            <a:spLocks noGrp="1"/>
          </p:cNvSpPr>
          <p:nvPr>
            <p:ph type="sldNum" sz="quarter" idx="12"/>
          </p:nvPr>
        </p:nvSpPr>
        <p:spPr>
          <a:xfrm>
            <a:off x="10888980" y="6338831"/>
            <a:ext cx="1120140" cy="36512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en">
                <a:solidFill>
                  <a:schemeClr val="tx1"/>
                </a:solidFill>
              </a:rPr>
              <a:pPr/>
              <a:t>2</a:t>
            </a:fld>
            <a:endParaRPr dirty="0">
              <a:solidFill>
                <a:schemeClr val="tx1"/>
              </a:solidFill>
            </a:endParaRPr>
          </a:p>
        </p:txBody>
      </p:sp>
      <p:sp>
        <p:nvSpPr>
          <p:cNvPr id="99" name="Google Shape;99;p18"/>
          <p:cNvSpPr txBox="1">
            <a:spLocks noGrp="1"/>
          </p:cNvSpPr>
          <p:nvPr>
            <p:ph type="title"/>
          </p:nvPr>
        </p:nvSpPr>
        <p:spPr>
          <a:xfrm>
            <a:off x="483477" y="211016"/>
            <a:ext cx="8127123" cy="594726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dirty="0"/>
              <a:t>Outline</a:t>
            </a:r>
            <a:endParaRPr dirty="0"/>
          </a:p>
        </p:txBody>
      </p:sp>
      <p:grpSp>
        <p:nvGrpSpPr>
          <p:cNvPr id="4" name="Group 3"/>
          <p:cNvGrpSpPr/>
          <p:nvPr/>
        </p:nvGrpSpPr>
        <p:grpSpPr>
          <a:xfrm>
            <a:off x="153457" y="6438900"/>
            <a:ext cx="1094317" cy="307600"/>
            <a:chOff x="1820332" y="6410988"/>
            <a:chExt cx="1094317" cy="307600"/>
          </a:xfrm>
        </p:grpSpPr>
        <p:sp>
          <p:nvSpPr>
            <p:cNvPr id="3" name="Rounded Rectangle 2"/>
            <p:cNvSpPr/>
            <p:nvPr/>
          </p:nvSpPr>
          <p:spPr>
            <a:xfrm>
              <a:off x="1820332" y="6410988"/>
              <a:ext cx="1094317" cy="307600"/>
            </a:xfrm>
            <a:prstGeom prst="roundRect">
              <a:avLst/>
            </a:prstGeom>
            <a:solidFill>
              <a:srgbClr val="1E6BA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/>
                <a:t>BYU</a:t>
              </a: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74374" y="6478510"/>
              <a:ext cx="455533" cy="20706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C63F6CF-BE08-9F3A-196C-7AE6D404F2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1336" y="1694537"/>
            <a:ext cx="2938527" cy="346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39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8"/>
          <p:cNvSpPr txBox="1">
            <a:spLocks noGrp="1"/>
          </p:cNvSpPr>
          <p:nvPr>
            <p:ph idx="1"/>
          </p:nvPr>
        </p:nvSpPr>
        <p:spPr>
          <a:xfrm>
            <a:off x="483477" y="1333500"/>
            <a:ext cx="7508731" cy="4951991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346075" indent="-346075">
              <a:spcBef>
                <a:spcPts val="0"/>
              </a:spcBef>
              <a:spcAft>
                <a:spcPts val="1800"/>
              </a:spcAft>
              <a:buSzPct val="100000"/>
            </a:pPr>
            <a:r>
              <a:rPr lang="en" sz="2400" dirty="0"/>
              <a:t>Meteorological and land use inputs taken from national databases (NCEP FNL, NLCD, MODIS)</a:t>
            </a:r>
          </a:p>
          <a:p>
            <a:pPr marL="346075" indent="-346075">
              <a:spcBef>
                <a:spcPts val="0"/>
              </a:spcBef>
              <a:spcAft>
                <a:spcPts val="1200"/>
              </a:spcAft>
            </a:pPr>
            <a:r>
              <a:rPr lang="en" sz="2400" dirty="0"/>
              <a:t>WRF 4.2.1 calculates met data, land use, soil type</a:t>
            </a:r>
            <a:endParaRPr lang="en" sz="2000" dirty="0"/>
          </a:p>
          <a:p>
            <a:pPr marL="803275" lvl="1" indent="-346075">
              <a:spcBef>
                <a:spcPts val="0"/>
              </a:spcBef>
              <a:spcAft>
                <a:spcPts val="1200"/>
              </a:spcAft>
              <a:buSzPct val="100000"/>
            </a:pPr>
            <a:r>
              <a:rPr lang="en" sz="2000" dirty="0"/>
              <a:t>Surface conditions updated with OBSGRID</a:t>
            </a:r>
          </a:p>
          <a:p>
            <a:pPr marL="346075" indent="-346075">
              <a:spcBef>
                <a:spcPts val="0"/>
              </a:spcBef>
              <a:spcAft>
                <a:spcPts val="1200"/>
              </a:spcAft>
              <a:buSzPct val="100000"/>
            </a:pPr>
            <a:r>
              <a:rPr lang="en" sz="2400" dirty="0"/>
              <a:t>CMAQ 5.3.1 calculates dust emission, transport,  deposition</a:t>
            </a:r>
            <a:endParaRPr sz="2000" dirty="0"/>
          </a:p>
          <a:p>
            <a:pPr marL="346075" indent="-346075">
              <a:spcBef>
                <a:spcPts val="0"/>
              </a:spcBef>
            </a:pPr>
            <a:r>
              <a:rPr lang="en" sz="2400" dirty="0"/>
              <a:t>User Guide: </a:t>
            </a:r>
            <a:r>
              <a:rPr lang="en-US" u="sng" dirty="0">
                <a:hlinkClick r:id="rId3"/>
              </a:rPr>
              <a:t>https://doi.org/10.26067/FACPUB/5515</a:t>
            </a:r>
            <a:endParaRPr lang="en-US" sz="2400" dirty="0"/>
          </a:p>
        </p:txBody>
      </p:sp>
      <p:sp>
        <p:nvSpPr>
          <p:cNvPr id="102" name="Google Shape;102;p18"/>
          <p:cNvSpPr txBox="1">
            <a:spLocks noGrp="1"/>
          </p:cNvSpPr>
          <p:nvPr>
            <p:ph type="sldNum" sz="quarter" idx="12"/>
          </p:nvPr>
        </p:nvSpPr>
        <p:spPr>
          <a:xfrm>
            <a:off x="10888980" y="6338831"/>
            <a:ext cx="1120140" cy="36512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en">
                <a:solidFill>
                  <a:schemeClr val="tx1"/>
                </a:solidFill>
              </a:rPr>
              <a:pPr/>
              <a:t>3</a:t>
            </a:fld>
            <a:endParaRPr dirty="0">
              <a:solidFill>
                <a:schemeClr val="tx1"/>
              </a:solidFill>
            </a:endParaRPr>
          </a:p>
        </p:txBody>
      </p:sp>
      <p:sp>
        <p:nvSpPr>
          <p:cNvPr id="99" name="Google Shape;99;p18"/>
          <p:cNvSpPr txBox="1">
            <a:spLocks noGrp="1"/>
          </p:cNvSpPr>
          <p:nvPr>
            <p:ph type="title"/>
          </p:nvPr>
        </p:nvSpPr>
        <p:spPr>
          <a:xfrm>
            <a:off x="483477" y="211016"/>
            <a:ext cx="8127123" cy="594726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dirty="0"/>
              <a:t>Software Overview</a:t>
            </a:r>
            <a:endParaRPr dirty="0"/>
          </a:p>
        </p:txBody>
      </p:sp>
      <p:grpSp>
        <p:nvGrpSpPr>
          <p:cNvPr id="4" name="Group 3"/>
          <p:cNvGrpSpPr/>
          <p:nvPr/>
        </p:nvGrpSpPr>
        <p:grpSpPr>
          <a:xfrm>
            <a:off x="153457" y="6438900"/>
            <a:ext cx="1094317" cy="307600"/>
            <a:chOff x="1820332" y="6410988"/>
            <a:chExt cx="1094317" cy="307600"/>
          </a:xfrm>
        </p:grpSpPr>
        <p:sp>
          <p:nvSpPr>
            <p:cNvPr id="3" name="Rounded Rectangle 2"/>
            <p:cNvSpPr/>
            <p:nvPr/>
          </p:nvSpPr>
          <p:spPr>
            <a:xfrm>
              <a:off x="1820332" y="6410988"/>
              <a:ext cx="1094317" cy="307600"/>
            </a:xfrm>
            <a:prstGeom prst="roundRect">
              <a:avLst/>
            </a:prstGeom>
            <a:solidFill>
              <a:srgbClr val="1E6BA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/>
                <a:t>BYU</a:t>
              </a: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74374" y="6478510"/>
              <a:ext cx="455533" cy="207060"/>
            </a:xfrm>
            <a:prstGeom prst="rect">
              <a:avLst/>
            </a:prstGeom>
          </p:spPr>
        </p:pic>
      </p:grpSp>
      <p:pic>
        <p:nvPicPr>
          <p:cNvPr id="5" name="Picture 4" descr="A diagram of weather forecasting&#10;&#10;Description automatically generated">
            <a:extLst>
              <a:ext uri="{FF2B5EF4-FFF2-40B4-BE49-F238E27FC236}">
                <a16:creationId xmlns:a16="http://schemas.microsoft.com/office/drawing/2014/main" id="{C10FFE21-98B1-FA49-F5D9-337A5CCED11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34458" y="2037326"/>
            <a:ext cx="4474662" cy="374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3344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5FD255-AAE7-9BBC-B30B-583B55AA0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7E9B189-EC3B-5448-8F48-F2E723284842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 Placeholder 2">
                <a:extLst>
                  <a:ext uri="{FF2B5EF4-FFF2-40B4-BE49-F238E27FC236}">
                    <a16:creationId xmlns:a16="http://schemas.microsoft.com/office/drawing/2014/main" id="{7B9D8ABA-20D3-209A-03BC-BC3D9AA1272E}"/>
                  </a:ext>
                </a:extLst>
              </p:cNvPr>
              <p:cNvSpPr>
                <a:spLocks noGrp="1"/>
              </p:cNvSpPr>
              <p:nvPr>
                <p:ph type="body" sz="half" idx="2"/>
              </p:nvPr>
            </p:nvSpPr>
            <p:spPr>
              <a:xfrm>
                <a:off x="838200" y="1615155"/>
                <a:ext cx="4079789" cy="4561807"/>
              </a:xfrm>
            </p:spPr>
            <p:txBody>
              <a:bodyPr>
                <a:norm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chemeClr val="tx1"/>
                    </a:solidFill>
                    <a:latin typeface="+mn-lt"/>
                  </a:rPr>
                  <a:t>Main physical mechanism is Saltation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200" dirty="0">
                    <a:solidFill>
                      <a:schemeClr val="tx1"/>
                    </a:solidFill>
                    <a:latin typeface="+mn-lt"/>
                  </a:rPr>
                  <a:t>Sufficient wind speed lofts particle (i.e.,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𝑢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∗</m:t>
                        </m:r>
                      </m:sub>
                    </m:sSub>
                  </m:oMath>
                </a14:m>
                <a:r>
                  <a:rPr lang="en-US" sz="2200" dirty="0">
                    <a:solidFill>
                      <a:schemeClr val="tx1"/>
                    </a:solidFill>
                    <a:latin typeface="+mn-lt"/>
                  </a:rPr>
                  <a:t>)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200" dirty="0">
                    <a:solidFill>
                      <a:schemeClr val="tx1"/>
                    </a:solidFill>
                    <a:latin typeface="+mn-lt"/>
                  </a:rPr>
                  <a:t>Particle travels in ballistic trajectory, returns to surface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200" dirty="0">
                    <a:solidFill>
                      <a:schemeClr val="tx1"/>
                    </a:solidFill>
                    <a:latin typeface="+mn-lt"/>
                  </a:rPr>
                  <a:t>Particle impact ejects smaller particles (i.e., dust)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400" dirty="0">
                  <a:latin typeface="+mn-lt"/>
                </a:endParaRPr>
              </a:p>
            </p:txBody>
          </p:sp>
        </mc:Choice>
        <mc:Fallback xmlns="">
          <p:sp>
            <p:nvSpPr>
              <p:cNvPr id="15" name="Text Placeholder 2">
                <a:extLst>
                  <a:ext uri="{FF2B5EF4-FFF2-40B4-BE49-F238E27FC236}">
                    <a16:creationId xmlns:a16="http://schemas.microsoft.com/office/drawing/2014/main" id="{7B9D8ABA-20D3-209A-03BC-BC3D9AA1272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2"/>
              </p:nvPr>
            </p:nvSpPr>
            <p:spPr>
              <a:xfrm>
                <a:off x="838200" y="1615155"/>
                <a:ext cx="4079789" cy="4561807"/>
              </a:xfrm>
              <a:blipFill>
                <a:blip r:embed="rId3"/>
                <a:stretch>
                  <a:fillRect l="-2093" t="-18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le 4">
            <a:extLst>
              <a:ext uri="{FF2B5EF4-FFF2-40B4-BE49-F238E27FC236}">
                <a16:creationId xmlns:a16="http://schemas.microsoft.com/office/drawing/2014/main" id="{B5BA4B56-B823-412C-5D17-B97960DDD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890" y="277662"/>
            <a:ext cx="7989710" cy="557226"/>
          </a:xfrm>
        </p:spPr>
        <p:txBody>
          <a:bodyPr anchor="ctr">
            <a:normAutofit/>
          </a:bodyPr>
          <a:lstStyle/>
          <a:p>
            <a:r>
              <a:rPr lang="en-US" sz="2700" dirty="0"/>
              <a:t>Dust Emission: Mechanisms</a:t>
            </a:r>
          </a:p>
        </p:txBody>
      </p:sp>
      <p:pic>
        <p:nvPicPr>
          <p:cNvPr id="7" name="Content Placeholder 6" descr="A diagram of a saltation flux&#10;&#10;Description automatically generated">
            <a:extLst>
              <a:ext uri="{FF2B5EF4-FFF2-40B4-BE49-F238E27FC236}">
                <a16:creationId xmlns:a16="http://schemas.microsoft.com/office/drawing/2014/main" id="{6A9E1BF8-ABFA-5120-DB18-88EAA5ACBA8C}"/>
              </a:ext>
            </a:extLst>
          </p:cNvPr>
          <p:cNvPicPr>
            <a:picLocks noGrp="1" noChangeAspect="1"/>
          </p:cNvPicPr>
          <p:nvPr>
            <p:ph sz="half" idx="14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87" y="2415165"/>
            <a:ext cx="6170613" cy="2745922"/>
          </a:xfr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86C47B-185C-D928-AA44-D73BF84E9A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725" y="6386610"/>
            <a:ext cx="1140051" cy="49381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D063E63-2B86-7D73-FC74-DDC42CC69FAC}"/>
              </a:ext>
            </a:extLst>
          </p:cNvPr>
          <p:cNvSpPr txBox="1"/>
          <p:nvPr/>
        </p:nvSpPr>
        <p:spPr>
          <a:xfrm>
            <a:off x="7125728" y="5326645"/>
            <a:ext cx="22869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From </a:t>
            </a:r>
            <a:r>
              <a:rPr lang="en-US" sz="1400" i="1" dirty="0" err="1"/>
              <a:t>Foroutan</a:t>
            </a:r>
            <a:r>
              <a:rPr lang="en-US" sz="1400" i="1" dirty="0"/>
              <a:t> et al. (2017)</a:t>
            </a:r>
          </a:p>
        </p:txBody>
      </p:sp>
    </p:spTree>
    <p:extLst>
      <p:ext uri="{BB962C8B-B14F-4D97-AF65-F5344CB8AC3E}">
        <p14:creationId xmlns:p14="http://schemas.microsoft.com/office/powerpoint/2010/main" val="4358795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6ECB60D6-ACE8-3A14-6DCF-3B8A4BC3F194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838199" y="1383527"/>
                <a:ext cx="10571019" cy="4793436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>
                    <a:solidFill>
                      <a:schemeClr val="tx1"/>
                    </a:solidFill>
                    <a:latin typeface="+mn-lt"/>
                  </a:rPr>
                  <a:t>For dust to be emitted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𝑢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∗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+mn-lt"/>
                  </a:rPr>
                  <a:t> &gt;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∗,</m:t>
                        </m:r>
                        <m:r>
                          <a:rPr lang="en-US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 sz="2400" dirty="0">
                  <a:solidFill>
                    <a:schemeClr val="tx1"/>
                  </a:solidFill>
                  <a:latin typeface="+mn-lt"/>
                </a:endParaRPr>
              </a:p>
              <a:p>
                <a:pPr marL="0" marR="0" lvl="0" indent="0" algn="just" defTabSz="36560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l" defTabSz="36560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𝑢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∗,</m:t>
                          </m:r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sub>
                      </m:sSub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𝑢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∗,</m:t>
                          </m:r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𝑚</m:t>
                          </m:r>
                        </m:sub>
                      </m:sSub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𝑟</m:t>
                          </m:r>
                        </m:sub>
                      </m:sSub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l" defTabSz="36560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indent="0" defTabSz="3656013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kern="100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400" i="1" kern="1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i="1" kern="1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n-US" sz="2400" i="1" kern="1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400" i="1" kern="1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𝑤</m:t>
                          </m:r>
                        </m:e>
                      </m:d>
                      <m:r>
                        <a:rPr lang="en-US" sz="2400" i="1" kern="10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2400" i="1" kern="1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400" i="1" kern="10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2400" i="1" kern="10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1.0,  &amp;</m:t>
                              </m:r>
                              <m:r>
                                <a:rPr lang="en-US" sz="2400" i="1" kern="10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𝑤</m:t>
                              </m:r>
                              <m:r>
                                <a:rPr lang="en-US" sz="2400" i="1" kern="10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&lt;</m:t>
                              </m:r>
                              <m:sSup>
                                <m:sSupPr>
                                  <m:ctrlPr>
                                    <a:rPr lang="en-US" sz="2400" i="1" kern="1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 kern="1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𝑤</m:t>
                                  </m:r>
                                </m:e>
                                <m:sup>
                                  <m:r>
                                    <a:rPr lang="en-US" sz="2400" i="1" kern="1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  <m:e>
                              <m:sSup>
                                <m:sSupPr>
                                  <m:ctrlPr>
                                    <a:rPr lang="en-US" sz="2400" i="1" kern="1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 kern="1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(1.0+1.21</m:t>
                                  </m:r>
                                  <m:sSup>
                                    <m:sSupPr>
                                      <m:ctrlPr>
                                        <a:rPr lang="en-US" sz="2400" i="1" kern="1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sz="2400" i="1" kern="100"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400" i="1" kern="100"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𝑤</m:t>
                                          </m:r>
                                          <m:r>
                                            <a:rPr lang="en-US" sz="2400" i="1" kern="100"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−</m:t>
                                          </m:r>
                                          <m:sSup>
                                            <m:sSupPr>
                                              <m:ctrlPr>
                                                <a:rPr lang="en-US" sz="2400" i="1" kern="100">
                                                  <a:solidFill>
                                                    <a:schemeClr val="tx1"/>
                                                  </a:solidFill>
                                                  <a:effectLst/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  <a:cs typeface="Times New Roman" panose="020206030504050203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2400" i="1" kern="100">
                                                  <a:solidFill>
                                                    <a:schemeClr val="tx1"/>
                                                  </a:solidFill>
                                                  <a:effectLst/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  <a:cs typeface="Times New Roman" panose="02020603050405020304" pitchFamily="18" charset="0"/>
                                                </a:rPr>
                                                <m:t>𝑤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2400" i="1" kern="100">
                                                  <a:solidFill>
                                                    <a:schemeClr val="tx1"/>
                                                  </a:solidFill>
                                                  <a:effectLst/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  <a:cs typeface="Times New Roman" panose="02020603050405020304" pitchFamily="18" charset="0"/>
                                                </a:rPr>
                                                <m:t>′</m:t>
                                              </m:r>
                                            </m:sup>
                                          </m:sSup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2400" i="1" kern="1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0.68</m:t>
                                      </m:r>
                                    </m:sup>
                                  </m:sSup>
                                  <m:r>
                                    <a:rPr lang="en-US" sz="2400" i="1" kern="1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en-US" sz="2400" i="1" kern="1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0.5</m:t>
                                  </m:r>
                                </m:sup>
                              </m:sSup>
                              <m:r>
                                <a:rPr lang="en-US" sz="2400" i="1" kern="10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,  &amp;</m:t>
                              </m:r>
                              <m:r>
                                <a:rPr lang="en-US" sz="2400" i="1" kern="10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𝑤</m:t>
                              </m:r>
                              <m:r>
                                <a:rPr lang="en-US" sz="2400" i="1" kern="10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≥</m:t>
                              </m:r>
                              <m:sSup>
                                <m:sSupPr>
                                  <m:ctrlPr>
                                    <a:rPr lang="en-US" sz="2400" i="1" kern="1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 kern="1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𝑤</m:t>
                                  </m:r>
                                </m:e>
                                <m:sup>
                                  <m:r>
                                    <a:rPr lang="en-US" sz="2400" i="1" kern="1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eqArr>
                        </m:e>
                      </m:d>
                    </m:oMath>
                  </m:oMathPara>
                </a14:m>
                <a:endParaRPr lang="en-US" sz="2400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indent="0" defTabSz="3656013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/>
                </a:pPr>
                <a:endParaRPr lang="en-US" sz="2400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indent="0" defTabSz="3656013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kern="100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400" i="1" kern="1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𝑤</m:t>
                          </m:r>
                        </m:e>
                        <m:sup>
                          <m:r>
                            <a:rPr lang="en-US" sz="2400" i="1" kern="1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2400" i="1" kern="10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=0.0014</m:t>
                      </m:r>
                      <m:sSup>
                        <m:sSupPr>
                          <m:ctrlPr>
                            <a:rPr lang="en-US" sz="2400" i="1" kern="1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400" i="1" kern="1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(%</m:t>
                          </m:r>
                          <m:r>
                            <a:rPr lang="en-US" sz="2400" i="1" kern="1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𝐶𝑙𝑎𝑦</m:t>
                          </m:r>
                          <m:r>
                            <a:rPr lang="en-US" sz="2400" i="1" kern="1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2400" i="1" kern="1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i="1" kern="10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+0.17(%</m:t>
                      </m:r>
                      <m:r>
                        <a:rPr lang="en-US" sz="2400" i="1" kern="10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𝐶𝑙𝑎𝑦</m:t>
                      </m:r>
                      <m:r>
                        <a:rPr lang="en-US" sz="2400" i="1" kern="10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2400" kern="1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indent="0" defTabSz="3656013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/>
                </a:pPr>
                <a:endParaRPr lang="en-US" sz="2400" kern="1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defTabSz="3656013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2400" kern="1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Soil texture affects PSD and Soil moisture factor</a:t>
                </a:r>
              </a:p>
              <a:p>
                <a:pPr defTabSz="3656013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kern="1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indent="0" defTabSz="3656013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/>
                </a:pPr>
                <a:endParaRPr lang="en-US" sz="1800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36560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indent="0">
                  <a:buNone/>
                </a:pPr>
                <a:endParaRPr lang="en-US" sz="3600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6ECB60D6-ACE8-3A14-6DCF-3B8A4BC3F19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838199" y="1383527"/>
                <a:ext cx="10571019" cy="4793436"/>
              </a:xfrm>
              <a:blipFill>
                <a:blip r:embed="rId3"/>
                <a:stretch>
                  <a:fillRect l="-749" t="-16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046494-08B4-4D53-3ACE-0F447C09F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9B189-EC3B-5448-8F48-F2E723284842}" type="slidenum">
              <a:rPr lang="en-US" smtClean="0"/>
              <a:t>5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288BF02-B064-F233-E2A2-8E6647E8B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277662"/>
            <a:ext cx="7647774" cy="557226"/>
          </a:xfrm>
        </p:spPr>
        <p:txBody>
          <a:bodyPr>
            <a:noAutofit/>
          </a:bodyPr>
          <a:lstStyle/>
          <a:p>
            <a:r>
              <a:rPr lang="en-US" sz="2700" dirty="0"/>
              <a:t>Dust Emission: Modeling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56DDAB-2341-4890-DB77-FC34B84E1F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717" y="6378376"/>
            <a:ext cx="1140051" cy="49381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5D0B1A6-CAF1-A570-F444-144399115566}"/>
              </a:ext>
            </a:extLst>
          </p:cNvPr>
          <p:cNvSpPr txBox="1"/>
          <p:nvPr/>
        </p:nvSpPr>
        <p:spPr>
          <a:xfrm>
            <a:off x="9668037" y="3275111"/>
            <a:ext cx="22869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From </a:t>
            </a:r>
            <a:r>
              <a:rPr lang="en-US" sz="1400" i="1" dirty="0" err="1"/>
              <a:t>Fecan</a:t>
            </a:r>
            <a:r>
              <a:rPr lang="en-US" sz="1400" i="1" dirty="0"/>
              <a:t> et al. (1999)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3CB08BF-1EC5-CF10-FD40-3EA20305EB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7505" y="4165283"/>
            <a:ext cx="3048001" cy="201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464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116797F-539F-FF04-9E6E-CFC69B2A770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400" dirty="0">
                <a:latin typeface="+mn-lt"/>
              </a:rPr>
              <a:t>Dust emission, transport, and deposition are important in Utah</a:t>
            </a:r>
          </a:p>
          <a:p>
            <a:pPr lvl="1"/>
            <a:r>
              <a:rPr lang="en-US" sz="2000" dirty="0">
                <a:latin typeface="+mn-lt"/>
              </a:rPr>
              <a:t>Public health </a:t>
            </a:r>
          </a:p>
          <a:p>
            <a:pPr lvl="1"/>
            <a:r>
              <a:rPr lang="en-US" sz="2000" dirty="0">
                <a:latin typeface="+mn-lt"/>
              </a:rPr>
              <a:t>Economics</a:t>
            </a:r>
          </a:p>
          <a:p>
            <a:pPr lvl="1"/>
            <a:r>
              <a:rPr lang="en-US" sz="2000" dirty="0">
                <a:latin typeface="+mn-lt"/>
              </a:rPr>
              <a:t>Environment</a:t>
            </a:r>
          </a:p>
          <a:p>
            <a:r>
              <a:rPr lang="en-US" sz="2400" dirty="0">
                <a:latin typeface="+mn-lt"/>
              </a:rPr>
              <a:t>Improved emissions = improved transport and deposition</a:t>
            </a:r>
          </a:p>
          <a:p>
            <a:r>
              <a:rPr lang="en-US" sz="2400" dirty="0">
                <a:latin typeface="+mn-lt"/>
              </a:rPr>
              <a:t>Default CMAQ properties not reflective of Utah</a:t>
            </a:r>
          </a:p>
          <a:p>
            <a:pPr lvl="1"/>
            <a:r>
              <a:rPr lang="en-US" sz="2000" dirty="0">
                <a:latin typeface="+mn-lt"/>
              </a:rPr>
              <a:t>Soil texture</a:t>
            </a:r>
          </a:p>
          <a:p>
            <a:pPr lvl="1"/>
            <a:r>
              <a:rPr lang="en-US" sz="2000" dirty="0">
                <a:latin typeface="+mn-lt"/>
              </a:rPr>
              <a:t>Snow cover</a:t>
            </a:r>
          </a:p>
          <a:p>
            <a:pPr lvl="1"/>
            <a:r>
              <a:rPr lang="en-US" sz="2000" dirty="0">
                <a:latin typeface="+mn-lt"/>
              </a:rPr>
              <a:t>Vegetation </a:t>
            </a:r>
          </a:p>
          <a:p>
            <a:pPr lvl="1"/>
            <a:r>
              <a:rPr lang="en-US" sz="2000" dirty="0">
                <a:latin typeface="+mn-lt"/>
              </a:rPr>
              <a:t>Crust</a:t>
            </a:r>
          </a:p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53A68A8-27C1-A15B-E409-E88DC43E76F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174012" y="1128248"/>
            <a:ext cx="2518717" cy="317874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B9CFD8-4CA8-3CB3-9680-EE98D377F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9B189-EC3B-5448-8F48-F2E723284842}" type="slidenum">
              <a:rPr lang="en-US" smtClean="0"/>
              <a:t>6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43BCE77-9AD8-5F9B-DD4D-66BA75A5A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19B3E8-0BCB-8A3E-28F8-5C17C4152511}"/>
              </a:ext>
            </a:extLst>
          </p:cNvPr>
          <p:cNvSpPr txBox="1"/>
          <p:nvPr/>
        </p:nvSpPr>
        <p:spPr>
          <a:xfrm>
            <a:off x="6800023" y="1655441"/>
            <a:ext cx="1106257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5000"/>
              </a:lnSpc>
            </a:pPr>
            <a:r>
              <a:rPr lang="en-US" sz="1600" dirty="0"/>
              <a:t>Receding shoreline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AA560F-4BA4-4C04-3807-EF301FBD20A1}"/>
              </a:ext>
            </a:extLst>
          </p:cNvPr>
          <p:cNvSpPr txBox="1"/>
          <p:nvPr/>
        </p:nvSpPr>
        <p:spPr>
          <a:xfrm>
            <a:off x="6555196" y="2342891"/>
            <a:ext cx="1268890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5000"/>
              </a:lnSpc>
            </a:pPr>
            <a:r>
              <a:rPr lang="en-US" sz="1600" dirty="0"/>
              <a:t>Great Salt Lake Desert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513E23-7990-95FF-A59F-ABFFF39A673E}"/>
              </a:ext>
            </a:extLst>
          </p:cNvPr>
          <p:cNvSpPr txBox="1"/>
          <p:nvPr/>
        </p:nvSpPr>
        <p:spPr>
          <a:xfrm>
            <a:off x="6863732" y="3030341"/>
            <a:ext cx="978837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5000"/>
              </a:lnSpc>
            </a:pPr>
            <a:r>
              <a:rPr lang="en-US" sz="1600" dirty="0"/>
              <a:t>Sevier Dry Lake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8447BF6-858C-0BEF-59B2-477025BFD455}"/>
              </a:ext>
            </a:extLst>
          </p:cNvPr>
          <p:cNvCxnSpPr>
            <a:cxnSpLocks/>
          </p:cNvCxnSpPr>
          <p:nvPr/>
        </p:nvCxnSpPr>
        <p:spPr>
          <a:xfrm flipV="1">
            <a:off x="7982480" y="1450418"/>
            <a:ext cx="733168" cy="410601"/>
          </a:xfrm>
          <a:prstGeom prst="straightConnector1">
            <a:avLst/>
          </a:prstGeom>
          <a:ln w="28575">
            <a:solidFill>
              <a:srgbClr val="0E2E5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B870756-B295-A7CA-058E-679F5085BA4C}"/>
              </a:ext>
            </a:extLst>
          </p:cNvPr>
          <p:cNvCxnSpPr>
            <a:cxnSpLocks/>
          </p:cNvCxnSpPr>
          <p:nvPr/>
        </p:nvCxnSpPr>
        <p:spPr>
          <a:xfrm>
            <a:off x="7982480" y="1861019"/>
            <a:ext cx="980303" cy="124858"/>
          </a:xfrm>
          <a:prstGeom prst="straightConnector1">
            <a:avLst/>
          </a:prstGeom>
          <a:ln w="28575">
            <a:solidFill>
              <a:srgbClr val="0E2E5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FDF58F1-A8D8-237B-F212-B5E1C28CD370}"/>
              </a:ext>
            </a:extLst>
          </p:cNvPr>
          <p:cNvCxnSpPr>
            <a:cxnSpLocks/>
            <a:stCxn id="8" idx="3"/>
          </p:cNvCxnSpPr>
          <p:nvPr/>
        </p:nvCxnSpPr>
        <p:spPr>
          <a:xfrm flipV="1">
            <a:off x="7824086" y="2037560"/>
            <a:ext cx="648545" cy="560786"/>
          </a:xfrm>
          <a:prstGeom prst="straightConnector1">
            <a:avLst/>
          </a:prstGeom>
          <a:ln w="28575">
            <a:solidFill>
              <a:srgbClr val="0E2E5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9BA7F73-EFD7-08C6-7ACE-4C92E167388C}"/>
              </a:ext>
            </a:extLst>
          </p:cNvPr>
          <p:cNvCxnSpPr>
            <a:cxnSpLocks/>
          </p:cNvCxnSpPr>
          <p:nvPr/>
        </p:nvCxnSpPr>
        <p:spPr>
          <a:xfrm flipV="1">
            <a:off x="7861900" y="3146985"/>
            <a:ext cx="796083" cy="138810"/>
          </a:xfrm>
          <a:prstGeom prst="straightConnector1">
            <a:avLst/>
          </a:prstGeom>
          <a:ln w="28575">
            <a:solidFill>
              <a:srgbClr val="0E2E5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0E4D5D71-D3FE-D08B-3D8D-54EAD6CF9F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4729" y="4483531"/>
            <a:ext cx="3048000" cy="2286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1FA27BE-63A7-6E92-4701-1C610D01CA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3189" y="4483531"/>
            <a:ext cx="3785944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4456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F4F0C3-BD61-820B-F64A-F55C48C02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9B189-EC3B-5448-8F48-F2E723284842}" type="slidenum">
              <a:rPr lang="en-US" smtClean="0"/>
              <a:t>7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1FEFF0A-E7D2-7664-0B53-3398B6063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Effect of updated soil texture vs default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F4F472-1227-C945-4663-D49C28ED8E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332" y="6381064"/>
            <a:ext cx="1140051" cy="4938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D772AD-8054-5127-D5EF-ECC07D9B03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7753" y="3954928"/>
            <a:ext cx="4114798" cy="228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CCB82D-788E-BCD5-2F8E-98CB117D4B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3493" y="1199699"/>
            <a:ext cx="3684668" cy="34683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B1E490-7F87-7B1A-8D1C-F5A9D60604D4}"/>
              </a:ext>
            </a:extLst>
          </p:cNvPr>
          <p:cNvSpPr txBox="1"/>
          <p:nvPr/>
        </p:nvSpPr>
        <p:spPr>
          <a:xfrm>
            <a:off x="1507408" y="4743269"/>
            <a:ext cx="19115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From Perry et al. (2019)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Content Placeholder 9">
                <a:extLst>
                  <a:ext uri="{FF2B5EF4-FFF2-40B4-BE49-F238E27FC236}">
                    <a16:creationId xmlns:a16="http://schemas.microsoft.com/office/drawing/2014/main" id="{12DCEACC-77D5-DDA9-0BAC-F05D7DF529FD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/>
            <p:txBody>
              <a:bodyPr/>
              <a:lstStyle/>
              <a:p>
                <a:r>
                  <a:rPr lang="en-US" dirty="0">
                    <a:solidFill>
                      <a:schemeClr val="tx1"/>
                    </a:solidFill>
                  </a:rPr>
                  <a:t>Soil composition changes influence dust emission in the following ways:</a:t>
                </a: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Potential saltators</a:t>
                </a: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Potential dust particles</a:t>
                </a: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Threshold friction velocity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1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∗,</m:t>
                        </m:r>
                        <m:r>
                          <a:rPr lang="en-US" sz="1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)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Suggests dust emission is overpredicted with default properties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pPr lvl="1"/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0" name="Content Placeholder 9">
                <a:extLst>
                  <a:ext uri="{FF2B5EF4-FFF2-40B4-BE49-F238E27FC236}">
                    <a16:creationId xmlns:a16="http://schemas.microsoft.com/office/drawing/2014/main" id="{12DCEACC-77D5-DDA9-0BAC-F05D7DF529F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blipFill>
                <a:blip r:embed="rId6"/>
                <a:stretch>
                  <a:fillRect l="-1059" t="-12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3DADDE10-B473-F48D-FB29-6D460C34303B}"/>
              </a:ext>
            </a:extLst>
          </p:cNvPr>
          <p:cNvSpPr/>
          <p:nvPr/>
        </p:nvSpPr>
        <p:spPr>
          <a:xfrm>
            <a:off x="6562641" y="5858634"/>
            <a:ext cx="3536219" cy="234669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3259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F4F0C3-BD61-820B-F64A-F55C48C02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9B189-EC3B-5448-8F48-F2E723284842}" type="slidenum">
              <a:rPr lang="en-US" smtClean="0"/>
              <a:t>8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1FEFF0A-E7D2-7664-0B53-3398B6063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Effect of updated soil texture vs default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F4F472-1227-C945-4663-D49C28ED8E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332" y="6381064"/>
            <a:ext cx="1140051" cy="4938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9012011-2DAA-595D-F3A8-5408A28ECF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6675" y="2079839"/>
            <a:ext cx="5172428" cy="31089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6F1C859-7755-8DB7-4069-F6CAE6DFD6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451" y="2079840"/>
            <a:ext cx="5182049" cy="31092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961C85E-0796-242A-5950-300FC2C57163}"/>
              </a:ext>
            </a:extLst>
          </p:cNvPr>
          <p:cNvSpPr txBox="1"/>
          <p:nvPr/>
        </p:nvSpPr>
        <p:spPr>
          <a:xfrm>
            <a:off x="6564930" y="5310909"/>
            <a:ext cx="49641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CMAQCL w’ = 7.394 %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DU3SU6 w’ = 1.005 %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EF71F8-A0A1-B10C-DB07-39E7AE933D7C}"/>
              </a:ext>
            </a:extLst>
          </p:cNvPr>
          <p:cNvSpPr txBox="1"/>
          <p:nvPr/>
        </p:nvSpPr>
        <p:spPr>
          <a:xfrm>
            <a:off x="694451" y="1149069"/>
            <a:ext cx="7243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Standalone emission model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35E12B68-651E-8FA5-FA6F-4585AAA274A5}"/>
              </a:ext>
            </a:extLst>
          </p:cNvPr>
          <p:cNvSpPr txBox="1">
            <a:spLocks/>
          </p:cNvSpPr>
          <p:nvPr/>
        </p:nvSpPr>
        <p:spPr>
          <a:xfrm>
            <a:off x="1974200" y="1681128"/>
            <a:ext cx="2622549" cy="3145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dirty="0"/>
              <a:t>Effect of texture/PSD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E57A9D27-F67E-9CD4-4140-DD1B7F60EB8C}"/>
              </a:ext>
            </a:extLst>
          </p:cNvPr>
          <p:cNvSpPr txBox="1">
            <a:spLocks/>
          </p:cNvSpPr>
          <p:nvPr/>
        </p:nvSpPr>
        <p:spPr>
          <a:xfrm>
            <a:off x="7735741" y="1701094"/>
            <a:ext cx="2622549" cy="3145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dirty="0"/>
              <a:t>Effect of soil moisture</a:t>
            </a:r>
          </a:p>
        </p:txBody>
      </p:sp>
    </p:spTree>
    <p:extLst>
      <p:ext uri="{BB962C8B-B14F-4D97-AF65-F5344CB8AC3E}">
        <p14:creationId xmlns:p14="http://schemas.microsoft.com/office/powerpoint/2010/main" val="9406438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44E9056-B5EE-B857-BD6E-C5A262910D6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7" r="18083" b="10526"/>
          <a:stretch/>
        </p:blipFill>
        <p:spPr>
          <a:xfrm>
            <a:off x="245076" y="1339759"/>
            <a:ext cx="4190104" cy="347472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F4F0C3-BD61-820B-F64A-F55C48C02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9B189-EC3B-5448-8F48-F2E723284842}" type="slidenum">
              <a:rPr lang="en-US" smtClean="0"/>
              <a:t>9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1FEFF0A-E7D2-7664-0B53-3398B6063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000" dirty="0"/>
              <a:t>Effect of updated soil texture for two Utah meteorological events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F4F472-1227-C945-4663-D49C28ED8E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332" y="6381064"/>
            <a:ext cx="1140051" cy="4938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DF9634-A99E-34B5-9339-A142E150ADC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9" r="18085" b="13157"/>
          <a:stretch/>
        </p:blipFill>
        <p:spPr>
          <a:xfrm>
            <a:off x="6585401" y="1301610"/>
            <a:ext cx="4317075" cy="34747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B35AE24-C4F2-A352-B9DA-4C9CA62BC1EB}"/>
              </a:ext>
            </a:extLst>
          </p:cNvPr>
          <p:cNvSpPr txBox="1"/>
          <p:nvPr/>
        </p:nvSpPr>
        <p:spPr>
          <a:xfrm>
            <a:off x="245076" y="4810897"/>
            <a:ext cx="52660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April 12, 2023 Event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Winds from the Southwest to Northeast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Dust transport mostly from GSL Desert and Sevier Dry lake to the Wasatch Front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D746194-CA99-01CB-6472-AF954A6D619D}"/>
              </a:ext>
            </a:extLst>
          </p:cNvPr>
          <p:cNvSpPr txBox="1"/>
          <p:nvPr/>
        </p:nvSpPr>
        <p:spPr>
          <a:xfrm>
            <a:off x="6698282" y="4810896"/>
            <a:ext cx="526603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April 18, 2023 Event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Winds from the West to East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Dust from Great Salt Lake Desert transported to the Wasatch Front and deep into the Wasatch and Uinta ranges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B97C28E-F115-E5FD-B88D-B21C29179B1A}"/>
              </a:ext>
            </a:extLst>
          </p:cNvPr>
          <p:cNvSpPr/>
          <p:nvPr/>
        </p:nvSpPr>
        <p:spPr>
          <a:xfrm>
            <a:off x="523517" y="1637308"/>
            <a:ext cx="907555" cy="27699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200" b="1" dirty="0"/>
              <a:t>4/12/23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E9C2007-EE45-AD54-C96A-0EA3F6529B52}"/>
              </a:ext>
            </a:extLst>
          </p:cNvPr>
          <p:cNvSpPr/>
          <p:nvPr/>
        </p:nvSpPr>
        <p:spPr>
          <a:xfrm>
            <a:off x="6884330" y="1610748"/>
            <a:ext cx="907555" cy="27699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200" b="1" dirty="0"/>
              <a:t>4/18/23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E113991-DA1D-5813-B392-39B3698A7C47}"/>
              </a:ext>
            </a:extLst>
          </p:cNvPr>
          <p:cNvSpPr txBox="1">
            <a:spLocks/>
          </p:cNvSpPr>
          <p:nvPr/>
        </p:nvSpPr>
        <p:spPr>
          <a:xfrm>
            <a:off x="838200" y="1056070"/>
            <a:ext cx="2622549" cy="3145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dirty="0"/>
              <a:t>PM10 Concentration</a:t>
            </a: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169017F5-0862-1B83-57D5-52FD7A754DBE}"/>
              </a:ext>
            </a:extLst>
          </p:cNvPr>
          <p:cNvSpPr txBox="1">
            <a:spLocks/>
          </p:cNvSpPr>
          <p:nvPr/>
        </p:nvSpPr>
        <p:spPr>
          <a:xfrm>
            <a:off x="7208635" y="1023588"/>
            <a:ext cx="2622549" cy="3145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dirty="0"/>
              <a:t>PM10 Concentration</a:t>
            </a:r>
          </a:p>
        </p:txBody>
      </p:sp>
    </p:spTree>
    <p:extLst>
      <p:ext uri="{BB962C8B-B14F-4D97-AF65-F5344CB8AC3E}">
        <p14:creationId xmlns:p14="http://schemas.microsoft.com/office/powerpoint/2010/main" val="11292050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9-August_Mechanical_Presentation Template_PowerPoint" id="{30D4AECE-8BC0-5747-90AD-4BB5F7C2A831}" vid="{B6C0B624-388D-DB40-901C-95EDE4D1A9E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16821</TotalTime>
  <Words>1123</Words>
  <Application>Microsoft Office PowerPoint</Application>
  <PresentationFormat>Widescreen</PresentationFormat>
  <Paragraphs>191</Paragraphs>
  <Slides>14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Tahoma</vt:lpstr>
      <vt:lpstr>Calibri</vt:lpstr>
      <vt:lpstr>Wingdings</vt:lpstr>
      <vt:lpstr>Arial</vt:lpstr>
      <vt:lpstr>Cambria Math</vt:lpstr>
      <vt:lpstr>Roboto Slab</vt:lpstr>
      <vt:lpstr>Rockwell</vt:lpstr>
      <vt:lpstr>Helvetica</vt:lpstr>
      <vt:lpstr>Office Theme</vt:lpstr>
      <vt:lpstr>Updating Utah dust emission predictions using local soil and land cover conditions</vt:lpstr>
      <vt:lpstr>Outline</vt:lpstr>
      <vt:lpstr>Software Overview</vt:lpstr>
      <vt:lpstr>Dust Emission: Mechanisms</vt:lpstr>
      <vt:lpstr>Dust Emission: Modeling</vt:lpstr>
      <vt:lpstr>Motivation</vt:lpstr>
      <vt:lpstr>Effect of updated soil texture vs default</vt:lpstr>
      <vt:lpstr>Effect of updated soil texture vs default</vt:lpstr>
      <vt:lpstr>Effect of updated soil texture for two Utah meteorological events</vt:lpstr>
      <vt:lpstr>Dust Events: April 12 &amp; April 18, 2023</vt:lpstr>
      <vt:lpstr>Snow cover</vt:lpstr>
      <vt:lpstr>Non-photosynthetic vegetation</vt:lpstr>
      <vt:lpstr>Conclusions</vt:lpstr>
      <vt:lpstr>Acknowledgments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Department of Mechanical Engineering</dc:title>
  <dc:creator>Brad Adams</dc:creator>
  <cp:lastModifiedBy>Ty Hosler</cp:lastModifiedBy>
  <cp:revision>472</cp:revision>
  <dcterms:created xsi:type="dcterms:W3CDTF">2020-08-25T03:17:34Z</dcterms:created>
  <dcterms:modified xsi:type="dcterms:W3CDTF">2023-10-17T11:31:16Z</dcterms:modified>
</cp:coreProperties>
</file>